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65" r:id="rId2"/>
    <p:sldId id="298" r:id="rId3"/>
    <p:sldId id="266" r:id="rId4"/>
    <p:sldId id="259" r:id="rId5"/>
    <p:sldId id="260" r:id="rId6"/>
    <p:sldId id="261" r:id="rId7"/>
    <p:sldId id="262" r:id="rId8"/>
    <p:sldId id="283" r:id="rId9"/>
    <p:sldId id="284" r:id="rId10"/>
    <p:sldId id="263" r:id="rId11"/>
    <p:sldId id="264" r:id="rId12"/>
    <p:sldId id="285" r:id="rId13"/>
    <p:sldId id="299" r:id="rId14"/>
    <p:sldId id="287" r:id="rId15"/>
    <p:sldId id="286" r:id="rId16"/>
    <p:sldId id="268" r:id="rId17"/>
    <p:sldId id="288" r:id="rId18"/>
    <p:sldId id="300" r:id="rId19"/>
    <p:sldId id="295" r:id="rId20"/>
    <p:sldId id="296" r:id="rId21"/>
    <p:sldId id="277" r:id="rId22"/>
  </p:sldIdLst>
  <p:sldSz cx="12192000" cy="6858000"/>
  <p:notesSz cx="6858000" cy="9144000"/>
  <p:embeddedFontLst>
    <p:embeddedFont>
      <p:font typeface="Aptos" panose="020B0004020202020204" pitchFamily="34" charset="0"/>
      <p:regular r:id="rId25"/>
      <p:bold r:id="rId26"/>
      <p:italic r:id="rId27"/>
      <p:boldItalic r:id="rId28"/>
    </p:embeddedFont>
    <p:embeddedFont>
      <p:font typeface="Aptos Display" panose="020B0004020202020204" pitchFamily="34" charset="0"/>
      <p:regular r:id="rId29"/>
      <p:bold r:id="rId30"/>
      <p:italic r:id="rId31"/>
      <p:boldItalic r:id="rId32"/>
    </p:embeddedFont>
    <p:embeddedFont>
      <p:font typeface="Be Vietnam Pro" pitchFamily="2" charset="77"/>
      <p:regular r:id="rId33"/>
      <p:bold r:id="rId34"/>
      <p:italic r:id="rId35"/>
      <p:boldItalic r:id="rId36"/>
    </p:embeddedFont>
    <p:embeddedFont>
      <p:font typeface="Comic Sans MS" panose="030F0902030302020204" pitchFamily="66" charset="0"/>
      <p:regular r:id="rId37"/>
    </p:embeddedFont>
    <p:embeddedFont>
      <p:font typeface="Kollektif Bold" panose="020F0502020204030204" pitchFamily="34" charset="0"/>
      <p:regular r:id="rId38"/>
      <p:bold r:id="rId39"/>
      <p:italic r:id="rId40"/>
      <p:boldItalic r:id="rId4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E0"/>
    <a:srgbClr val="1B8056"/>
    <a:srgbClr val="DE523B"/>
    <a:srgbClr val="FC92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1" autoAdjust="0"/>
    <p:restoredTop sz="94627"/>
  </p:normalViewPr>
  <p:slideViewPr>
    <p:cSldViewPr snapToGrid="0">
      <p:cViewPr varScale="1">
        <p:scale>
          <a:sx n="49" d="100"/>
          <a:sy n="49" d="100"/>
        </p:scale>
        <p:origin x="184" y="1136"/>
      </p:cViewPr>
      <p:guideLst>
        <p:guide orient="horz" pos="2160"/>
        <p:guide pos="3840"/>
      </p:guideLst>
    </p:cSldViewPr>
  </p:slideViewPr>
  <p:notesTextViewPr>
    <p:cViewPr>
      <p:scale>
        <a:sx n="1" d="1"/>
        <a:sy n="1" d="1"/>
      </p:scale>
      <p:origin x="0" y="0"/>
    </p:cViewPr>
  </p:notesTextViewPr>
  <p:notesViewPr>
    <p:cSldViewPr snapToGrid="0">
      <p:cViewPr varScale="1">
        <p:scale>
          <a:sx n="71" d="100"/>
          <a:sy n="71" d="100"/>
        </p:scale>
        <p:origin x="2739"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BD5C6F-0C18-B7F7-86CE-455427029F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F0090984-0D88-EA9B-111A-CB9A335190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BD25B-1B0A-4DD4-9BC2-5C7F3B24B655}" type="datetimeFigureOut">
              <a:rPr lang="vi-VN" smtClean="0"/>
              <a:t>29/08/2025</a:t>
            </a:fld>
            <a:endParaRPr lang="vi-VN"/>
          </a:p>
        </p:txBody>
      </p:sp>
      <p:sp>
        <p:nvSpPr>
          <p:cNvPr id="4" name="Footer Placeholder 3">
            <a:extLst>
              <a:ext uri="{FF2B5EF4-FFF2-40B4-BE49-F238E27FC236}">
                <a16:creationId xmlns:a16="http://schemas.microsoft.com/office/drawing/2014/main" id="{108EDC81-C20F-9880-552A-837938211D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98C3A598-988C-CE3F-63FE-83BAFEC30B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AD532F-75AC-4707-8728-B8DA2842FF13}" type="slidenum">
              <a:rPr lang="vi-VN" smtClean="0"/>
              <a:t>‹#›</a:t>
            </a:fld>
            <a:endParaRPr lang="vi-VN"/>
          </a:p>
        </p:txBody>
      </p:sp>
    </p:spTree>
    <p:extLst>
      <p:ext uri="{BB962C8B-B14F-4D97-AF65-F5344CB8AC3E}">
        <p14:creationId xmlns:p14="http://schemas.microsoft.com/office/powerpoint/2010/main" val="1643178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E5091-6D58-4164-A5CC-AD85EA696803}" type="datetimeFigureOut">
              <a:rPr lang="vi-VN" smtClean="0"/>
              <a:t>29/08/2025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1EFB8-D0AE-4893-8CB1-3521AD4F2FD3}" type="slidenum">
              <a:rPr lang="vi-VN" smtClean="0"/>
              <a:t>‹#›</a:t>
            </a:fld>
            <a:endParaRPr lang="vi-VN"/>
          </a:p>
        </p:txBody>
      </p:sp>
    </p:spTree>
    <p:extLst>
      <p:ext uri="{BB962C8B-B14F-4D97-AF65-F5344CB8AC3E}">
        <p14:creationId xmlns:p14="http://schemas.microsoft.com/office/powerpoint/2010/main" val="85327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74566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pic>
        <p:nvPicPr>
          <p:cNvPr id="8" name="Picture 7" descr="A orange and white cityscape&#10;&#10;AI-generated content may be incorrect.">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chemeClr val="bg1"/>
                </a:solidFill>
                <a:effectLst>
                  <a:outerShdw blurRad="50800" dist="38100" dir="2700000" algn="tl" rotWithShape="0">
                    <a:prstClr val="black">
                      <a:alpha val="40000"/>
                    </a:prstClr>
                  </a:outerShdw>
                </a:effectLst>
                <a:latin typeface="Be Vietnam Pro" pitchFamily="2" charset="-93"/>
              </a:defRPr>
            </a:lvl1pPr>
          </a:lstStyle>
          <a:p>
            <a:endParaRPr lang="vi-VN" dirty="0"/>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FFFF00"/>
                </a:solidFill>
                <a:effectLst>
                  <a:outerShdw blurRad="50800" dist="38100" dir="2700000" algn="tl" rotWithShape="0">
                    <a:prstClr val="black">
                      <a:alpha val="40000"/>
                    </a:prstClr>
                  </a:outerShdw>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dirty="0"/>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1A3F2745-7F32-4FED-B394-DB26668DAD27}"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chemeClr val="bg1"/>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bg1"/>
                </a:solidFill>
                <a:latin typeface="Be Vietnam Pro" pitchFamily="2" charset="-93"/>
              </a:defRPr>
            </a:lvl1pPr>
          </a:lstStyle>
          <a:p>
            <a:pPr lvl="0"/>
            <a:r>
              <a:rPr lang="en-US" dirty="0"/>
              <a:t>Click to add presenter | Date</a:t>
            </a:r>
            <a:endParaRPr lang="vi-VN" dirty="0"/>
          </a:p>
        </p:txBody>
      </p:sp>
      <p:pic>
        <p:nvPicPr>
          <p:cNvPr id="17" name="Picture 16" descr="A blue diamond with white text&#10;&#10;AI-generated content may be incorrect.">
            <a:extLst>
              <a:ext uri="{FF2B5EF4-FFF2-40B4-BE49-F238E27FC236}">
                <a16:creationId xmlns:a16="http://schemas.microsoft.com/office/drawing/2014/main" id="{32243AF1-7B34-C36F-BC99-8AAD08FBB3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7776" y="233836"/>
            <a:ext cx="7896447" cy="1394753"/>
          </a:xfrm>
          <a:prstGeom prst="rect">
            <a:avLst/>
          </a:prstGeom>
        </p:spPr>
      </p:pic>
    </p:spTree>
    <p:extLst>
      <p:ext uri="{BB962C8B-B14F-4D97-AF65-F5344CB8AC3E}">
        <p14:creationId xmlns:p14="http://schemas.microsoft.com/office/powerpoint/2010/main" val="14539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 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a:xfrm>
            <a:off x="5273749" y="365125"/>
            <a:ext cx="6080050" cy="1325563"/>
          </a:xfrm>
        </p:spPr>
        <p:txBody>
          <a:bodyPr>
            <a:normAutofit/>
          </a:bodyPr>
          <a:lstStyle>
            <a:lvl1pPr algn="just">
              <a:defRPr lang="vi-VN" sz="3600" b="1" kern="1200" dirty="0">
                <a:solidFill>
                  <a:srgbClr val="1B8056"/>
                </a:solidFill>
                <a:effectLst/>
                <a:latin typeface="Be Vietnam Pro" pitchFamily="2" charset="-93"/>
                <a:ea typeface="+mj-ea"/>
                <a:cs typeface="+mj-cs"/>
              </a:defRPr>
            </a:lvl1pPr>
          </a:lstStyle>
          <a:p>
            <a:endParaRPr lang="vi-VN" dirty="0"/>
          </a:p>
        </p:txBody>
      </p:sp>
      <p:sp>
        <p:nvSpPr>
          <p:cNvPr id="3" name="Content Placeholder 2">
            <a:extLst>
              <a:ext uri="{FF2B5EF4-FFF2-40B4-BE49-F238E27FC236}">
                <a16:creationId xmlns:a16="http://schemas.microsoft.com/office/drawing/2014/main" id="{4C10B225-3832-D984-60CE-39603CA60FDF}"/>
              </a:ext>
            </a:extLst>
          </p:cNvPr>
          <p:cNvSpPr>
            <a:spLocks noGrp="1"/>
          </p:cNvSpPr>
          <p:nvPr>
            <p:ph idx="1" hasCustomPrompt="1"/>
          </p:nvPr>
        </p:nvSpPr>
        <p:spPr>
          <a:xfrm>
            <a:off x="5273749" y="1825625"/>
            <a:ext cx="6080050" cy="4351338"/>
          </a:xfrm>
        </p:spPr>
        <p:txBody>
          <a:bodyPr>
            <a:normAutofit/>
          </a:bodyPr>
          <a:lstStyle>
            <a:lvl1pPr marL="0" indent="0" algn="just">
              <a:lnSpc>
                <a:spcPct val="100000"/>
              </a:lnSpc>
              <a:buNone/>
              <a:defRPr sz="2400">
                <a:latin typeface="Be Vietnam Pro" pitchFamily="2" charset="-93"/>
              </a:defRPr>
            </a:lvl1pPr>
            <a:lvl2pPr marL="457200" indent="0" algn="just">
              <a:lnSpc>
                <a:spcPct val="100000"/>
              </a:lnSpc>
              <a:buNone/>
              <a:defRPr sz="2000">
                <a:latin typeface="Be Vietnam Pro" pitchFamily="2" charset="-93"/>
              </a:defRPr>
            </a:lvl2pPr>
            <a:lvl3pPr marL="914400" indent="0" algn="just">
              <a:lnSpc>
                <a:spcPct val="100000"/>
              </a:lnSpc>
              <a:buNone/>
              <a:defRPr sz="1800">
                <a:latin typeface="Be Vietnam Pro" pitchFamily="2" charset="-93"/>
              </a:defRPr>
            </a:lvl3pPr>
            <a:lvl4pPr marL="1371600" indent="0" algn="just">
              <a:lnSpc>
                <a:spcPct val="100000"/>
              </a:lnSpc>
              <a:buNone/>
              <a:defRPr sz="1600">
                <a:latin typeface="Be Vietnam Pro" pitchFamily="2" charset="-93"/>
              </a:defRPr>
            </a:lvl4pPr>
            <a:lvl5pPr marL="1828800" indent="0" algn="just">
              <a:lnSpc>
                <a:spcPct val="100000"/>
              </a:lnSpc>
              <a:buNone/>
              <a:defRPr sz="1600">
                <a:latin typeface="Be Vietnam Pro" pitchFamily="2" charset="-93"/>
              </a:defRPr>
            </a:lvl5pPr>
          </a:lstStyle>
          <a:p>
            <a:pPr lvl="0"/>
            <a:r>
              <a:rPr lang="en-US" dirty="0"/>
              <a:t>Click to add content</a:t>
            </a:r>
            <a:endParaRPr lang="vi-VN" dirty="0"/>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89ABACE2-D1EE-46E0-8ACE-ACFB8B2C921A}" type="datetime1">
              <a:rPr lang="vi-VN" smtClean="0"/>
              <a:t>29/08/2025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0356" y="750018"/>
            <a:ext cx="555775" cy="555775"/>
          </a:xfrm>
          <a:prstGeom prst="rect">
            <a:avLst/>
          </a:prstGeom>
        </p:spPr>
      </p:pic>
      <p:sp>
        <p:nvSpPr>
          <p:cNvPr id="9" name="Picture Placeholder 8">
            <a:extLst>
              <a:ext uri="{FF2B5EF4-FFF2-40B4-BE49-F238E27FC236}">
                <a16:creationId xmlns:a16="http://schemas.microsoft.com/office/drawing/2014/main" id="{8F5109EB-26C8-439D-B9BA-D81718A1209F}"/>
              </a:ext>
            </a:extLst>
          </p:cNvPr>
          <p:cNvSpPr>
            <a:spLocks noGrp="1"/>
          </p:cNvSpPr>
          <p:nvPr>
            <p:ph type="pic" sz="quarter" idx="13"/>
          </p:nvPr>
        </p:nvSpPr>
        <p:spPr>
          <a:xfrm>
            <a:off x="0" y="1"/>
            <a:ext cx="4375298" cy="6858000"/>
          </a:xfrm>
        </p:spPr>
        <p:txBody>
          <a:bodyPr/>
          <a:lstStyle/>
          <a:p>
            <a:endParaRPr lang="vi-VN"/>
          </a:p>
        </p:txBody>
      </p:sp>
      <p:sp>
        <p:nvSpPr>
          <p:cNvPr id="10" name="Slide Number Placeholder 5">
            <a:extLst>
              <a:ext uri="{FF2B5EF4-FFF2-40B4-BE49-F238E27FC236}">
                <a16:creationId xmlns:a16="http://schemas.microsoft.com/office/drawing/2014/main" id="{7CFB2F00-BDB3-6557-F07B-FBA67B0BAA31}"/>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396063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ean Layout 1">
    <p:spTree>
      <p:nvGrpSpPr>
        <p:cNvPr id="1" name=""/>
        <p:cNvGrpSpPr/>
        <p:nvPr/>
      </p:nvGrpSpPr>
      <p:grpSpPr>
        <a:xfrm>
          <a:off x="0" y="0"/>
          <a:ext cx="0" cy="0"/>
          <a:chOff x="0" y="0"/>
          <a:chExt cx="0" cy="0"/>
        </a:xfrm>
      </p:grpSpPr>
      <p:pic>
        <p:nvPicPr>
          <p:cNvPr id="8" name="Picture 7" descr="A group of buildings with a bridge and a bridge&#10;&#10;AI-generated content may be incorrect.">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86A5EAAF-464F-4842-9BEB-F2D57E7F2976}"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sp>
        <p:nvSpPr>
          <p:cNvPr id="7" name="Slide Number Placeholder 5">
            <a:extLst>
              <a:ext uri="{FF2B5EF4-FFF2-40B4-BE49-F238E27FC236}">
                <a16:creationId xmlns:a16="http://schemas.microsoft.com/office/drawing/2014/main" id="{57F83CDF-3997-CC48-7785-EDEE8F285255}"/>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60976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ean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1D89BB91-D287-4D50-A5E4-178C6F6EF951}"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sp>
        <p:nvSpPr>
          <p:cNvPr id="7" name="Slide Number Placeholder 5">
            <a:extLst>
              <a:ext uri="{FF2B5EF4-FFF2-40B4-BE49-F238E27FC236}">
                <a16:creationId xmlns:a16="http://schemas.microsoft.com/office/drawing/2014/main" id="{4F5C812A-4517-7B49-8AF5-98D75144825B}"/>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2186077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116571"/>
      </p:ext>
    </p:extLst>
  </p:cSld>
  <p:clrMapOvr>
    <a:masterClrMapping/>
  </p:clrMapOvr>
  <p:transition>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838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rgbClr val="1B8056"/>
                </a:solidFill>
                <a:effectLst/>
                <a:latin typeface="Be Vietnam Pro" pitchFamily="2" charset="-93"/>
              </a:defRPr>
            </a:lvl1pPr>
          </a:lstStyle>
          <a:p>
            <a:endParaRPr lang="vi-VN" dirty="0"/>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DE523B"/>
                </a:solidFill>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dirty="0"/>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F4EFC120-EC01-4D2C-8CB7-49E55711A32F}"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rgbClr val="1B8056"/>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tx1"/>
                </a:solidFill>
                <a:latin typeface="Be Vietnam Pro" pitchFamily="2" charset="-93"/>
              </a:defRPr>
            </a:lvl1pPr>
          </a:lstStyle>
          <a:p>
            <a:pPr lvl="0"/>
            <a:r>
              <a:rPr lang="en-US" dirty="0"/>
              <a:t>Click to add presenter | Date</a:t>
            </a:r>
          </a:p>
        </p:txBody>
      </p:sp>
      <p:pic>
        <p:nvPicPr>
          <p:cNvPr id="17" name="Picture 16" descr="A blue diamond with white text&#10;&#10;AI-generated content may be incorrect.">
            <a:extLst>
              <a:ext uri="{FF2B5EF4-FFF2-40B4-BE49-F238E27FC236}">
                <a16:creationId xmlns:a16="http://schemas.microsoft.com/office/drawing/2014/main" id="{32243AF1-7B34-C36F-BC99-8AAD08FBB3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7776" y="233836"/>
            <a:ext cx="7896447" cy="1394753"/>
          </a:xfrm>
          <a:prstGeom prst="rect">
            <a:avLst/>
          </a:prstGeom>
        </p:spPr>
      </p:pic>
    </p:spTree>
    <p:extLst>
      <p:ext uri="{BB962C8B-B14F-4D97-AF65-F5344CB8AC3E}">
        <p14:creationId xmlns:p14="http://schemas.microsoft.com/office/powerpoint/2010/main" val="346397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Slide 1 - no logo">
    <p:spTree>
      <p:nvGrpSpPr>
        <p:cNvPr id="1" name=""/>
        <p:cNvGrpSpPr/>
        <p:nvPr/>
      </p:nvGrpSpPr>
      <p:grpSpPr>
        <a:xfrm>
          <a:off x="0" y="0"/>
          <a:ext cx="0" cy="0"/>
          <a:chOff x="0" y="0"/>
          <a:chExt cx="0" cy="0"/>
        </a:xfrm>
      </p:grpSpPr>
      <p:pic>
        <p:nvPicPr>
          <p:cNvPr id="8" name="Picture 7" descr="A orange and white cityscape&#10;&#10;AI-generated content may be incorrect.">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chemeClr val="bg1"/>
                </a:solidFill>
                <a:effectLst>
                  <a:outerShdw blurRad="50800" dist="38100" dir="2700000" algn="tl" rotWithShape="0">
                    <a:prstClr val="black">
                      <a:alpha val="40000"/>
                    </a:prstClr>
                  </a:outerShdw>
                </a:effectLst>
                <a:latin typeface="Be Vietnam Pro" pitchFamily="2" charset="-93"/>
              </a:defRPr>
            </a:lvl1pPr>
          </a:lstStyle>
          <a:p>
            <a:endParaRPr lang="vi-VN" dirty="0"/>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FFFF00"/>
                </a:solidFill>
                <a:effectLst>
                  <a:outerShdw blurRad="50800" dist="38100" dir="2700000" algn="tl" rotWithShape="0">
                    <a:prstClr val="black">
                      <a:alpha val="40000"/>
                    </a:prstClr>
                  </a:outerShdw>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dirty="0"/>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1A3F2745-7F32-4FED-B394-DB26668DAD27}"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chemeClr val="bg1"/>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bg1"/>
                </a:solidFill>
                <a:latin typeface="Be Vietnam Pro" pitchFamily="2" charset="-93"/>
              </a:defRPr>
            </a:lvl1pPr>
          </a:lstStyle>
          <a:p>
            <a:pPr lvl="0"/>
            <a:r>
              <a:rPr lang="en-US" dirty="0"/>
              <a:t>Click to add presenter | Date</a:t>
            </a:r>
            <a:endParaRPr lang="vi-VN" dirty="0"/>
          </a:p>
        </p:txBody>
      </p:sp>
    </p:spTree>
    <p:extLst>
      <p:ext uri="{BB962C8B-B14F-4D97-AF65-F5344CB8AC3E}">
        <p14:creationId xmlns:p14="http://schemas.microsoft.com/office/powerpoint/2010/main" val="325187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Slide 2 - no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DF0F81-B8F0-8B5B-864F-5292935BCF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674627"/>
            <a:ext cx="9144000" cy="1835335"/>
          </a:xfrm>
        </p:spPr>
        <p:txBody>
          <a:bodyPr anchor="b">
            <a:normAutofit/>
          </a:bodyPr>
          <a:lstStyle>
            <a:lvl1pPr algn="ctr">
              <a:lnSpc>
                <a:spcPct val="100000"/>
              </a:lnSpc>
              <a:defRPr sz="4400" b="1">
                <a:solidFill>
                  <a:srgbClr val="1B8056"/>
                </a:solidFill>
                <a:effectLst/>
                <a:latin typeface="Be Vietnam Pro" pitchFamily="2" charset="-93"/>
              </a:defRPr>
            </a:lvl1pPr>
          </a:lstStyle>
          <a:p>
            <a:endParaRPr lang="vi-VN" dirty="0"/>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725413"/>
          </a:xfrm>
        </p:spPr>
        <p:txBody>
          <a:bodyPr>
            <a:normAutofit/>
          </a:bodyPr>
          <a:lstStyle>
            <a:lvl1pPr marL="0" indent="0" algn="ctr">
              <a:buNone/>
              <a:defRPr sz="3200" b="1">
                <a:solidFill>
                  <a:srgbClr val="DE523B"/>
                </a:solidFill>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dirty="0"/>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F4EFC120-EC01-4D2C-8CB7-49E55711A32F}"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cxnSp>
        <p:nvCxnSpPr>
          <p:cNvPr id="10" name="Straight Connector 9">
            <a:extLst>
              <a:ext uri="{FF2B5EF4-FFF2-40B4-BE49-F238E27FC236}">
                <a16:creationId xmlns:a16="http://schemas.microsoft.com/office/drawing/2014/main" id="{652F7778-B5A3-4C14-2396-C0AE86DAF65E}"/>
              </a:ext>
            </a:extLst>
          </p:cNvPr>
          <p:cNvCxnSpPr>
            <a:cxnSpLocks/>
          </p:cNvCxnSpPr>
          <p:nvPr userDrawn="1"/>
        </p:nvCxnSpPr>
        <p:spPr>
          <a:xfrm>
            <a:off x="3889744" y="4470991"/>
            <a:ext cx="4412512" cy="0"/>
          </a:xfrm>
          <a:prstGeom prst="line">
            <a:avLst/>
          </a:prstGeom>
          <a:ln w="38100">
            <a:solidFill>
              <a:srgbClr val="1B8056"/>
            </a:solidFill>
          </a:ln>
        </p:spPr>
        <p:style>
          <a:lnRef idx="1">
            <a:schemeClr val="accent6"/>
          </a:lnRef>
          <a:fillRef idx="0">
            <a:schemeClr val="accent6"/>
          </a:fillRef>
          <a:effectRef idx="0">
            <a:schemeClr val="accent6"/>
          </a:effectRef>
          <a:fontRef idx="minor">
            <a:schemeClr val="tx1"/>
          </a:fontRef>
        </p:style>
      </p:cxnSp>
      <p:sp>
        <p:nvSpPr>
          <p:cNvPr id="15" name="Text Placeholder 14">
            <a:extLst>
              <a:ext uri="{FF2B5EF4-FFF2-40B4-BE49-F238E27FC236}">
                <a16:creationId xmlns:a16="http://schemas.microsoft.com/office/drawing/2014/main" id="{0E79D3DD-0427-425D-3525-60A643557788}"/>
              </a:ext>
            </a:extLst>
          </p:cNvPr>
          <p:cNvSpPr>
            <a:spLocks noGrp="1"/>
          </p:cNvSpPr>
          <p:nvPr>
            <p:ph type="body" sz="quarter" idx="13" hasCustomPrompt="1"/>
          </p:nvPr>
        </p:nvSpPr>
        <p:spPr>
          <a:xfrm>
            <a:off x="1524000" y="4593266"/>
            <a:ext cx="9144000" cy="1608909"/>
          </a:xfrm>
        </p:spPr>
        <p:txBody>
          <a:bodyPr>
            <a:normAutofit/>
          </a:bodyPr>
          <a:lstStyle>
            <a:lvl1pPr marL="0" indent="0" algn="ctr">
              <a:buNone/>
              <a:defRPr sz="2000">
                <a:solidFill>
                  <a:schemeClr val="tx1"/>
                </a:solidFill>
                <a:latin typeface="Be Vietnam Pro" pitchFamily="2" charset="-93"/>
              </a:defRPr>
            </a:lvl1pPr>
          </a:lstStyle>
          <a:p>
            <a:pPr lvl="0"/>
            <a:r>
              <a:rPr lang="en-US" dirty="0"/>
              <a:t>Click to add presenter | Date</a:t>
            </a:r>
          </a:p>
        </p:txBody>
      </p:sp>
    </p:spTree>
    <p:extLst>
      <p:ext uri="{BB962C8B-B14F-4D97-AF65-F5344CB8AC3E}">
        <p14:creationId xmlns:p14="http://schemas.microsoft.com/office/powerpoint/2010/main" val="3294263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8" name="Picture 7" descr="A group of buildings with a bridge and a bridge&#10;&#10;AI-generated content may be incorrect.">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122363"/>
            <a:ext cx="9144000" cy="2387600"/>
          </a:xfrm>
        </p:spPr>
        <p:txBody>
          <a:bodyPr anchor="b">
            <a:normAutofit/>
          </a:bodyPr>
          <a:lstStyle>
            <a:lvl1pPr algn="l">
              <a:defRPr sz="4400" b="1">
                <a:solidFill>
                  <a:schemeClr val="bg1"/>
                </a:solidFill>
                <a:effectLst>
                  <a:outerShdw blurRad="50800" dist="38100" dir="2700000" algn="tl" rotWithShape="0">
                    <a:prstClr val="black">
                      <a:alpha val="40000"/>
                    </a:prstClr>
                  </a:outerShdw>
                </a:effectLst>
                <a:latin typeface="Be Vietnam Pro" pitchFamily="2" charset="-93"/>
              </a:defRPr>
            </a:lvl1pPr>
          </a:lstStyle>
          <a:p>
            <a:endParaRPr lang="vi-VN" dirty="0"/>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1655762"/>
          </a:xfrm>
        </p:spPr>
        <p:txBody>
          <a:bodyPr>
            <a:normAutofit/>
          </a:bodyPr>
          <a:lstStyle>
            <a:lvl1pPr marL="0" indent="0" algn="l">
              <a:buNone/>
              <a:defRPr sz="3200" b="1">
                <a:solidFill>
                  <a:srgbClr val="FFFF00"/>
                </a:solidFill>
                <a:effectLst>
                  <a:outerShdw blurRad="50800" dist="38100" dir="2700000" algn="tl" rotWithShape="0">
                    <a:prstClr val="black">
                      <a:alpha val="40000"/>
                    </a:prstClr>
                  </a:outerShdw>
                </a:effectLst>
                <a:latin typeface="Be Vietnam Pro" pitchFamily="2" charset="-93"/>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dirty="0"/>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7E2670C8-1746-439B-8B53-CA486A5FB071}" type="datetime1">
              <a:rPr lang="vi-VN" smtClean="0"/>
              <a:t>29/08/2025</a:t>
            </a:fld>
            <a:endParaRPr lang="vi-VN" dirty="0"/>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dirty="0"/>
          </a:p>
        </p:txBody>
      </p:sp>
      <p:pic>
        <p:nvPicPr>
          <p:cNvPr id="10" name="Picture 9" descr="A green and red circles&#10;&#10;AI-generated content may be incorrect.">
            <a:extLst>
              <a:ext uri="{FF2B5EF4-FFF2-40B4-BE49-F238E27FC236}">
                <a16:creationId xmlns:a16="http://schemas.microsoft.com/office/drawing/2014/main" id="{12055759-5327-B0E0-F1D3-6EDD42484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204" y="2846387"/>
            <a:ext cx="663576" cy="663576"/>
          </a:xfrm>
          <a:prstGeom prst="rect">
            <a:avLst/>
          </a:prstGeom>
        </p:spPr>
      </p:pic>
      <p:sp>
        <p:nvSpPr>
          <p:cNvPr id="6" name="Slide Number Placeholder 5">
            <a:extLst>
              <a:ext uri="{FF2B5EF4-FFF2-40B4-BE49-F238E27FC236}">
                <a16:creationId xmlns:a16="http://schemas.microsoft.com/office/drawing/2014/main" id="{7E7C9610-8DF6-C7CD-4CB2-F5E4A1485E9C}"/>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148469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A291B-531D-5A7F-9E26-862D9D33A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675CD8E-C2C2-CBC9-C54E-1C93576A7F87}"/>
              </a:ext>
            </a:extLst>
          </p:cNvPr>
          <p:cNvSpPr>
            <a:spLocks noGrp="1"/>
          </p:cNvSpPr>
          <p:nvPr>
            <p:ph type="ctrTitle"/>
          </p:nvPr>
        </p:nvSpPr>
        <p:spPr>
          <a:xfrm>
            <a:off x="1524000" y="1122363"/>
            <a:ext cx="9144000" cy="2387600"/>
          </a:xfrm>
        </p:spPr>
        <p:txBody>
          <a:bodyPr anchor="b">
            <a:normAutofit/>
          </a:bodyPr>
          <a:lstStyle>
            <a:lvl1pPr algn="l" defTabSz="914400" rtl="0" eaLnBrk="1" latinLnBrk="0" hangingPunct="1">
              <a:lnSpc>
                <a:spcPct val="100000"/>
              </a:lnSpc>
              <a:spcBef>
                <a:spcPct val="0"/>
              </a:spcBef>
              <a:buNone/>
              <a:defRPr lang="vi-VN" sz="4400" b="1" kern="1200" dirty="0">
                <a:solidFill>
                  <a:srgbClr val="1B8056"/>
                </a:solidFill>
                <a:effectLst/>
                <a:latin typeface="Be Vietnam Pro" pitchFamily="2" charset="-93"/>
                <a:ea typeface="+mj-ea"/>
                <a:cs typeface="+mj-cs"/>
              </a:defRPr>
            </a:lvl1pPr>
          </a:lstStyle>
          <a:p>
            <a:endParaRPr lang="vi-VN" dirty="0"/>
          </a:p>
        </p:txBody>
      </p:sp>
      <p:sp>
        <p:nvSpPr>
          <p:cNvPr id="3" name="Subtitle 2">
            <a:extLst>
              <a:ext uri="{FF2B5EF4-FFF2-40B4-BE49-F238E27FC236}">
                <a16:creationId xmlns:a16="http://schemas.microsoft.com/office/drawing/2014/main" id="{9CCFEFF8-7C99-6D16-AC01-E2E47B0872C0}"/>
              </a:ext>
            </a:extLst>
          </p:cNvPr>
          <p:cNvSpPr>
            <a:spLocks noGrp="1"/>
          </p:cNvSpPr>
          <p:nvPr>
            <p:ph type="subTitle" idx="1"/>
          </p:nvPr>
        </p:nvSpPr>
        <p:spPr>
          <a:xfrm>
            <a:off x="1524000" y="3602038"/>
            <a:ext cx="9144000" cy="1655762"/>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vi-VN" sz="3200" b="1" kern="1200" dirty="0">
                <a:solidFill>
                  <a:srgbClr val="DE523B"/>
                </a:solidFill>
                <a:effectLst/>
                <a:latin typeface="Be Vietnam Pro" pitchFamily="2" charset="-93"/>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vi-VN" dirty="0"/>
          </a:p>
        </p:txBody>
      </p:sp>
      <p:sp>
        <p:nvSpPr>
          <p:cNvPr id="4" name="Date Placeholder 3">
            <a:extLst>
              <a:ext uri="{FF2B5EF4-FFF2-40B4-BE49-F238E27FC236}">
                <a16:creationId xmlns:a16="http://schemas.microsoft.com/office/drawing/2014/main" id="{D97848C8-14C2-F8EF-B29D-F3EFC1205978}"/>
              </a:ext>
            </a:extLst>
          </p:cNvPr>
          <p:cNvSpPr>
            <a:spLocks noGrp="1"/>
          </p:cNvSpPr>
          <p:nvPr>
            <p:ph type="dt" sz="half" idx="10"/>
          </p:nvPr>
        </p:nvSpPr>
        <p:spPr/>
        <p:txBody>
          <a:bodyPr/>
          <a:lstStyle/>
          <a:p>
            <a:fld id="{FD1C3E27-A415-4780-82DC-25AE9D77E40E}" type="datetime1">
              <a:rPr lang="vi-VN" smtClean="0"/>
              <a:t>29/08/2025</a:t>
            </a:fld>
            <a:endParaRPr lang="vi-VN"/>
          </a:p>
        </p:txBody>
      </p:sp>
      <p:sp>
        <p:nvSpPr>
          <p:cNvPr id="5" name="Footer Placeholder 4">
            <a:extLst>
              <a:ext uri="{FF2B5EF4-FFF2-40B4-BE49-F238E27FC236}">
                <a16:creationId xmlns:a16="http://schemas.microsoft.com/office/drawing/2014/main" id="{908676FF-A997-5ED4-251D-464A4EAB5FDD}"/>
              </a:ext>
            </a:extLst>
          </p:cNvPr>
          <p:cNvSpPr>
            <a:spLocks noGrp="1"/>
          </p:cNvSpPr>
          <p:nvPr>
            <p:ph type="ftr" sz="quarter" idx="11"/>
          </p:nvPr>
        </p:nvSpPr>
        <p:spPr/>
        <p:txBody>
          <a:bodyPr/>
          <a:lstStyle/>
          <a:p>
            <a:endParaRPr lang="vi-VN"/>
          </a:p>
        </p:txBody>
      </p:sp>
      <p:pic>
        <p:nvPicPr>
          <p:cNvPr id="10" name="Picture 9">
            <a:extLst>
              <a:ext uri="{FF2B5EF4-FFF2-40B4-BE49-F238E27FC236}">
                <a16:creationId xmlns:a16="http://schemas.microsoft.com/office/drawing/2014/main" id="{12055759-5327-B0E0-F1D3-6EDD424849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0204" y="2846387"/>
            <a:ext cx="663576" cy="663576"/>
          </a:xfrm>
          <a:prstGeom prst="rect">
            <a:avLst/>
          </a:prstGeom>
        </p:spPr>
      </p:pic>
      <p:sp>
        <p:nvSpPr>
          <p:cNvPr id="7" name="Slide Number Placeholder 5">
            <a:extLst>
              <a:ext uri="{FF2B5EF4-FFF2-40B4-BE49-F238E27FC236}">
                <a16:creationId xmlns:a16="http://schemas.microsoft.com/office/drawing/2014/main" id="{9BCE66E2-EFFA-C296-B4FE-2CE3D412911A}"/>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328606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8" name="Picture 7" descr="A white background with buildings and boats&#10;&#10;AI-generated content may be incorrect.">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p:txBody>
          <a:bodyPr>
            <a:normAutofit/>
          </a:bodyPr>
          <a:lstStyle>
            <a:lvl1pPr algn="just">
              <a:defRPr lang="vi-VN" sz="3600" b="1" kern="1200" dirty="0">
                <a:solidFill>
                  <a:srgbClr val="1B8056"/>
                </a:solidFill>
                <a:effectLst/>
                <a:latin typeface="Be Vietnam Pro" pitchFamily="2" charset="-93"/>
                <a:ea typeface="+mj-ea"/>
                <a:cs typeface="+mj-cs"/>
              </a:defRPr>
            </a:lvl1pPr>
          </a:lstStyle>
          <a:p>
            <a:endParaRPr lang="vi-VN" dirty="0"/>
          </a:p>
        </p:txBody>
      </p:sp>
      <p:sp>
        <p:nvSpPr>
          <p:cNvPr id="3" name="Content Placeholder 2">
            <a:extLst>
              <a:ext uri="{FF2B5EF4-FFF2-40B4-BE49-F238E27FC236}">
                <a16:creationId xmlns:a16="http://schemas.microsoft.com/office/drawing/2014/main" id="{4C10B225-3832-D984-60CE-39603CA60FDF}"/>
              </a:ext>
            </a:extLst>
          </p:cNvPr>
          <p:cNvSpPr>
            <a:spLocks noGrp="1"/>
          </p:cNvSpPr>
          <p:nvPr>
            <p:ph idx="1" hasCustomPrompt="1"/>
          </p:nvPr>
        </p:nvSpPr>
        <p:spPr/>
        <p:txBody>
          <a:bodyPr>
            <a:normAutofit/>
          </a:bodyPr>
          <a:lstStyle>
            <a:lvl1pPr marL="0" indent="0" algn="just">
              <a:lnSpc>
                <a:spcPct val="100000"/>
              </a:lnSpc>
              <a:buNone/>
              <a:defRPr sz="2400">
                <a:latin typeface="Be Vietnam Pro" pitchFamily="2" charset="-93"/>
              </a:defRPr>
            </a:lvl1pPr>
            <a:lvl2pPr marL="457200" indent="0" algn="just">
              <a:lnSpc>
                <a:spcPct val="100000"/>
              </a:lnSpc>
              <a:buNone/>
              <a:defRPr sz="2000">
                <a:latin typeface="Be Vietnam Pro" pitchFamily="2" charset="-93"/>
              </a:defRPr>
            </a:lvl2pPr>
            <a:lvl3pPr marL="914400" indent="0" algn="just">
              <a:lnSpc>
                <a:spcPct val="100000"/>
              </a:lnSpc>
              <a:buNone/>
              <a:defRPr sz="1800">
                <a:latin typeface="Be Vietnam Pro" pitchFamily="2" charset="-93"/>
              </a:defRPr>
            </a:lvl3pPr>
            <a:lvl4pPr marL="1371600" indent="0" algn="just">
              <a:lnSpc>
                <a:spcPct val="100000"/>
              </a:lnSpc>
              <a:buNone/>
              <a:defRPr sz="1600">
                <a:latin typeface="Be Vietnam Pro" pitchFamily="2" charset="-93"/>
              </a:defRPr>
            </a:lvl4pPr>
            <a:lvl5pPr marL="1828800" indent="0" algn="just">
              <a:lnSpc>
                <a:spcPct val="100000"/>
              </a:lnSpc>
              <a:buNone/>
              <a:defRPr sz="1600">
                <a:latin typeface="Be Vietnam Pro" pitchFamily="2" charset="-93"/>
              </a:defRPr>
            </a:lvl5pPr>
          </a:lstStyle>
          <a:p>
            <a:pPr lvl="0"/>
            <a:r>
              <a:rPr lang="en-US" dirty="0"/>
              <a:t>Click to add content</a:t>
            </a:r>
            <a:endParaRPr lang="vi-VN" dirty="0"/>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FF746376-1666-4F67-8E20-1A49EE38BBD9}" type="datetime1">
              <a:rPr lang="vi-VN" smtClean="0"/>
              <a:t>29/08/2025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213" y="750018"/>
            <a:ext cx="555775" cy="555775"/>
          </a:xfrm>
          <a:prstGeom prst="rect">
            <a:avLst/>
          </a:prstGeom>
        </p:spPr>
      </p:pic>
      <p:sp>
        <p:nvSpPr>
          <p:cNvPr id="13" name="Slide Number Placeholder 5">
            <a:extLst>
              <a:ext uri="{FF2B5EF4-FFF2-40B4-BE49-F238E27FC236}">
                <a16:creationId xmlns:a16="http://schemas.microsoft.com/office/drawing/2014/main" id="{42BD8957-A844-7229-6045-C3F3CE9A3059}"/>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409714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a:xfrm>
            <a:off x="838200" y="365125"/>
            <a:ext cx="3079898" cy="1325563"/>
          </a:xfrm>
        </p:spPr>
        <p:txBody>
          <a:bodyPr>
            <a:normAutofit/>
          </a:bodyPr>
          <a:lstStyle>
            <a:lvl1pPr algn="just">
              <a:defRPr lang="vi-VN" sz="3600" b="1" kern="1200" dirty="0">
                <a:solidFill>
                  <a:srgbClr val="1B8056"/>
                </a:solidFill>
                <a:effectLst/>
                <a:latin typeface="Be Vietnam Pro" pitchFamily="2" charset="-93"/>
                <a:ea typeface="+mj-ea"/>
                <a:cs typeface="+mj-cs"/>
              </a:defRPr>
            </a:lvl1pPr>
          </a:lstStyle>
          <a:p>
            <a:endParaRPr lang="vi-VN" dirty="0"/>
          </a:p>
        </p:txBody>
      </p:sp>
      <p:sp>
        <p:nvSpPr>
          <p:cNvPr id="3" name="Content Placeholder 2">
            <a:extLst>
              <a:ext uri="{FF2B5EF4-FFF2-40B4-BE49-F238E27FC236}">
                <a16:creationId xmlns:a16="http://schemas.microsoft.com/office/drawing/2014/main" id="{4C10B225-3832-D984-60CE-39603CA60FDF}"/>
              </a:ext>
            </a:extLst>
          </p:cNvPr>
          <p:cNvSpPr>
            <a:spLocks noGrp="1"/>
          </p:cNvSpPr>
          <p:nvPr>
            <p:ph idx="1" hasCustomPrompt="1"/>
          </p:nvPr>
        </p:nvSpPr>
        <p:spPr>
          <a:xfrm>
            <a:off x="838200" y="1825625"/>
            <a:ext cx="3079898" cy="4351338"/>
          </a:xfrm>
        </p:spPr>
        <p:txBody>
          <a:bodyPr>
            <a:normAutofit/>
          </a:bodyPr>
          <a:lstStyle>
            <a:lvl1pPr marL="0" indent="0" algn="just">
              <a:lnSpc>
                <a:spcPct val="100000"/>
              </a:lnSpc>
              <a:buNone/>
              <a:defRPr sz="2000">
                <a:latin typeface="Be Vietnam Pro" pitchFamily="2" charset="-93"/>
              </a:defRPr>
            </a:lvl1pPr>
            <a:lvl2pPr marL="457200" indent="0" algn="just">
              <a:lnSpc>
                <a:spcPct val="100000"/>
              </a:lnSpc>
              <a:buNone/>
              <a:defRPr sz="1800">
                <a:latin typeface="Be Vietnam Pro" pitchFamily="2" charset="-93"/>
              </a:defRPr>
            </a:lvl2pPr>
            <a:lvl3pPr marL="914400" indent="0" algn="just">
              <a:lnSpc>
                <a:spcPct val="100000"/>
              </a:lnSpc>
              <a:buNone/>
              <a:defRPr sz="1600">
                <a:latin typeface="Be Vietnam Pro" pitchFamily="2" charset="-93"/>
              </a:defRPr>
            </a:lvl3pPr>
            <a:lvl4pPr marL="1371600" indent="0" algn="just">
              <a:lnSpc>
                <a:spcPct val="100000"/>
              </a:lnSpc>
              <a:buNone/>
              <a:defRPr sz="1400">
                <a:latin typeface="Be Vietnam Pro" pitchFamily="2" charset="-93"/>
              </a:defRPr>
            </a:lvl4pPr>
            <a:lvl5pPr marL="1828800" indent="0" algn="just">
              <a:lnSpc>
                <a:spcPct val="100000"/>
              </a:lnSpc>
              <a:buNone/>
              <a:defRPr sz="1400">
                <a:latin typeface="Be Vietnam Pro" pitchFamily="2" charset="-93"/>
              </a:defRPr>
            </a:lvl5pPr>
          </a:lstStyle>
          <a:p>
            <a:pPr lvl="0"/>
            <a:r>
              <a:rPr lang="en-US" dirty="0"/>
              <a:t>Click to add subtitle</a:t>
            </a:r>
            <a:endParaRPr lang="vi-VN" dirty="0"/>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9408AA05-4091-482F-9085-9C28C66206DB}" type="datetime1">
              <a:rPr lang="vi-VN" smtClean="0"/>
              <a:t>29/08/2025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213" y="750018"/>
            <a:ext cx="555775" cy="555775"/>
          </a:xfrm>
          <a:prstGeom prst="rect">
            <a:avLst/>
          </a:prstGeom>
        </p:spPr>
      </p:pic>
      <p:sp>
        <p:nvSpPr>
          <p:cNvPr id="14" name="Text Placeholder 13">
            <a:extLst>
              <a:ext uri="{FF2B5EF4-FFF2-40B4-BE49-F238E27FC236}">
                <a16:creationId xmlns:a16="http://schemas.microsoft.com/office/drawing/2014/main" id="{69BBFD6B-521C-6CCC-AE68-E890A335641C}"/>
              </a:ext>
            </a:extLst>
          </p:cNvPr>
          <p:cNvSpPr>
            <a:spLocks noGrp="1"/>
          </p:cNvSpPr>
          <p:nvPr>
            <p:ph type="body" sz="quarter" idx="15" hasCustomPrompt="1"/>
          </p:nvPr>
        </p:nvSpPr>
        <p:spPr>
          <a:xfrm>
            <a:off x="4215809" y="365124"/>
            <a:ext cx="7137991" cy="5811839"/>
          </a:xfrm>
        </p:spPr>
        <p:txBody>
          <a:bodyPr>
            <a:normAutofit/>
          </a:bodyPr>
          <a:lstStyle>
            <a:lvl1pPr marL="0" indent="0">
              <a:buFontTx/>
              <a:buNone/>
              <a:defRPr sz="2000">
                <a:latin typeface="Be Vietnam Pro" pitchFamily="2" charset="-93"/>
              </a:defRPr>
            </a:lvl1pPr>
            <a:lvl2pPr marL="457200" indent="0">
              <a:buFontTx/>
              <a:buNone/>
              <a:defRPr sz="2000">
                <a:latin typeface="Be Vietnam Pro" pitchFamily="2" charset="-93"/>
              </a:defRPr>
            </a:lvl2pPr>
            <a:lvl3pPr marL="914400" indent="0">
              <a:buFontTx/>
              <a:buNone/>
              <a:defRPr sz="2000">
                <a:latin typeface="Be Vietnam Pro" pitchFamily="2" charset="-93"/>
              </a:defRPr>
            </a:lvl3pPr>
            <a:lvl4pPr marL="1371600" indent="0">
              <a:buFontTx/>
              <a:buNone/>
              <a:defRPr sz="2000">
                <a:latin typeface="Be Vietnam Pro" pitchFamily="2" charset="-93"/>
              </a:defRPr>
            </a:lvl4pPr>
            <a:lvl5pPr marL="1828800" indent="0">
              <a:buFontTx/>
              <a:buNone/>
              <a:defRPr sz="2000">
                <a:latin typeface="Be Vietnam Pro" pitchFamily="2" charset="-93"/>
              </a:defRPr>
            </a:lvl5pPr>
          </a:lstStyle>
          <a:p>
            <a:pPr lvl="0"/>
            <a:r>
              <a:rPr lang="en-US" dirty="0"/>
              <a:t>Click to add content</a:t>
            </a:r>
            <a:endParaRPr lang="vi-VN" dirty="0"/>
          </a:p>
        </p:txBody>
      </p:sp>
      <p:sp>
        <p:nvSpPr>
          <p:cNvPr id="15" name="Slide Number Placeholder 5">
            <a:extLst>
              <a:ext uri="{FF2B5EF4-FFF2-40B4-BE49-F238E27FC236}">
                <a16:creationId xmlns:a16="http://schemas.microsoft.com/office/drawing/2014/main" id="{BDAB9D00-94D4-BFEA-3519-113D4E6EC3C4}"/>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352537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6E981-0B33-4BBE-11D2-464DAFB1F8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8674306-08F6-6622-585B-7C5015F9FDB1}"/>
              </a:ext>
            </a:extLst>
          </p:cNvPr>
          <p:cNvSpPr>
            <a:spLocks noGrp="1"/>
          </p:cNvSpPr>
          <p:nvPr>
            <p:ph type="title"/>
          </p:nvPr>
        </p:nvSpPr>
        <p:spPr>
          <a:xfrm>
            <a:off x="838200" y="5114260"/>
            <a:ext cx="10515600" cy="1427828"/>
          </a:xfrm>
        </p:spPr>
        <p:txBody>
          <a:bodyPr>
            <a:normAutofit/>
          </a:bodyPr>
          <a:lstStyle>
            <a:lvl1pPr algn="just">
              <a:defRPr lang="vi-VN" sz="3200" b="1" kern="1200" dirty="0">
                <a:solidFill>
                  <a:srgbClr val="1B8056"/>
                </a:solidFill>
                <a:effectLst/>
                <a:latin typeface="Be Vietnam Pro" pitchFamily="2" charset="-93"/>
                <a:ea typeface="+mj-ea"/>
                <a:cs typeface="+mj-cs"/>
              </a:defRPr>
            </a:lvl1pPr>
          </a:lstStyle>
          <a:p>
            <a:endParaRPr lang="vi-VN" dirty="0"/>
          </a:p>
        </p:txBody>
      </p:sp>
      <p:sp>
        <p:nvSpPr>
          <p:cNvPr id="4" name="Date Placeholder 3">
            <a:extLst>
              <a:ext uri="{FF2B5EF4-FFF2-40B4-BE49-F238E27FC236}">
                <a16:creationId xmlns:a16="http://schemas.microsoft.com/office/drawing/2014/main" id="{04791551-28DB-4AE5-3A0D-7BE9F80A4F37}"/>
              </a:ext>
            </a:extLst>
          </p:cNvPr>
          <p:cNvSpPr>
            <a:spLocks noGrp="1"/>
          </p:cNvSpPr>
          <p:nvPr>
            <p:ph type="dt" sz="half" idx="10"/>
          </p:nvPr>
        </p:nvSpPr>
        <p:spPr/>
        <p:txBody>
          <a:bodyPr/>
          <a:lstStyle/>
          <a:p>
            <a:fld id="{4D1FCBBB-CEDB-4E92-BD6D-C7DDA4D7F57B}" type="datetime1">
              <a:rPr lang="vi-VN" smtClean="0"/>
              <a:t>29/08/2025</a:t>
            </a:fld>
            <a:endParaRPr lang="vi-VN"/>
          </a:p>
        </p:txBody>
      </p:sp>
      <p:sp>
        <p:nvSpPr>
          <p:cNvPr id="5" name="Footer Placeholder 4">
            <a:extLst>
              <a:ext uri="{FF2B5EF4-FFF2-40B4-BE49-F238E27FC236}">
                <a16:creationId xmlns:a16="http://schemas.microsoft.com/office/drawing/2014/main" id="{C2E8AD34-9522-3238-DE39-4DA2AFE7E2F9}"/>
              </a:ext>
            </a:extLst>
          </p:cNvPr>
          <p:cNvSpPr>
            <a:spLocks noGrp="1"/>
          </p:cNvSpPr>
          <p:nvPr>
            <p:ph type="ftr" sz="quarter" idx="11"/>
          </p:nvPr>
        </p:nvSpPr>
        <p:spPr/>
        <p:txBody>
          <a:bodyPr/>
          <a:lstStyle/>
          <a:p>
            <a:endParaRPr lang="vi-VN"/>
          </a:p>
        </p:txBody>
      </p:sp>
      <p:pic>
        <p:nvPicPr>
          <p:cNvPr id="12" name="Picture 11" descr="A green and orange circles&#10;&#10;AI-generated content may be incorrect.">
            <a:extLst>
              <a:ext uri="{FF2B5EF4-FFF2-40B4-BE49-F238E27FC236}">
                <a16:creationId xmlns:a16="http://schemas.microsoft.com/office/drawing/2014/main" id="{3EB63D08-BDF6-AFBB-BB26-D90803C5EE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213" y="5497455"/>
            <a:ext cx="555775" cy="555775"/>
          </a:xfrm>
          <a:prstGeom prst="rect">
            <a:avLst/>
          </a:prstGeom>
        </p:spPr>
      </p:pic>
      <p:sp>
        <p:nvSpPr>
          <p:cNvPr id="13" name="Text Placeholder 12">
            <a:extLst>
              <a:ext uri="{FF2B5EF4-FFF2-40B4-BE49-F238E27FC236}">
                <a16:creationId xmlns:a16="http://schemas.microsoft.com/office/drawing/2014/main" id="{75D3E66B-0335-BFD3-F3EE-44C9719DD096}"/>
              </a:ext>
            </a:extLst>
          </p:cNvPr>
          <p:cNvSpPr>
            <a:spLocks noGrp="1"/>
          </p:cNvSpPr>
          <p:nvPr>
            <p:ph type="body" sz="quarter" idx="14" hasCustomPrompt="1"/>
          </p:nvPr>
        </p:nvSpPr>
        <p:spPr>
          <a:xfrm>
            <a:off x="838199" y="365126"/>
            <a:ext cx="10515600" cy="4749134"/>
          </a:xfrm>
        </p:spPr>
        <p:txBody>
          <a:bodyPr>
            <a:normAutofit/>
          </a:bodyPr>
          <a:lstStyle>
            <a:lvl1pPr marL="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1pPr>
            <a:lvl2pPr marL="45720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2pPr>
            <a:lvl3pPr marL="91440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3pPr>
            <a:lvl4pPr marL="1371600" indent="0" algn="just" defTabSz="914400" rtl="0" eaLnBrk="1" latinLnBrk="0" hangingPunct="1">
              <a:lnSpc>
                <a:spcPct val="100000"/>
              </a:lnSpc>
              <a:buFont typeface="Arial" panose="020B0604020202020204" pitchFamily="34" charset="0"/>
              <a:buNone/>
              <a:defRPr lang="en-US" sz="2000" kern="1200" dirty="0" smtClean="0">
                <a:solidFill>
                  <a:schemeClr val="tx1"/>
                </a:solidFill>
                <a:latin typeface="Be Vietnam Pro" pitchFamily="2" charset="-93"/>
                <a:ea typeface="+mn-ea"/>
                <a:cs typeface="+mn-cs"/>
              </a:defRPr>
            </a:lvl4pPr>
            <a:lvl5pPr marL="1828800" indent="0" algn="just" defTabSz="914400" rtl="0" eaLnBrk="1" latinLnBrk="0" hangingPunct="1">
              <a:lnSpc>
                <a:spcPct val="100000"/>
              </a:lnSpc>
              <a:buFont typeface="Arial" panose="020B0604020202020204" pitchFamily="34" charset="0"/>
              <a:buNone/>
              <a:defRPr lang="vi-VN" sz="2000" kern="1200" dirty="0" smtClean="0">
                <a:solidFill>
                  <a:schemeClr val="tx1"/>
                </a:solidFill>
                <a:latin typeface="Be Vietnam Pro" pitchFamily="2" charset="-93"/>
                <a:ea typeface="+mn-ea"/>
                <a:cs typeface="+mn-cs"/>
              </a:defRPr>
            </a:lvl5pPr>
          </a:lstStyle>
          <a:p>
            <a:pPr lvl="0"/>
            <a:r>
              <a:rPr lang="en-US" dirty="0"/>
              <a:t>Click to add content</a:t>
            </a:r>
            <a:endParaRPr lang="vi-VN" dirty="0"/>
          </a:p>
        </p:txBody>
      </p:sp>
      <p:sp>
        <p:nvSpPr>
          <p:cNvPr id="14" name="Slide Number Placeholder 5">
            <a:extLst>
              <a:ext uri="{FF2B5EF4-FFF2-40B4-BE49-F238E27FC236}">
                <a16:creationId xmlns:a16="http://schemas.microsoft.com/office/drawing/2014/main" id="{B9DD3AEB-52F3-7D36-1A31-A6B7F21280C5}"/>
              </a:ext>
            </a:extLst>
          </p:cNvPr>
          <p:cNvSpPr>
            <a:spLocks noGrp="1"/>
          </p:cNvSpPr>
          <p:nvPr>
            <p:ph type="sldNum" sz="quarter" idx="12"/>
          </p:nvPr>
        </p:nvSpPr>
        <p:spPr>
          <a:xfrm>
            <a:off x="11391900" y="6356350"/>
            <a:ext cx="685800" cy="365125"/>
          </a:xfrm>
          <a:solidFill>
            <a:srgbClr val="1B8056"/>
          </a:solidFill>
        </p:spPr>
        <p:txBody>
          <a:bodyPr/>
          <a:lstStyle>
            <a:lvl1pPr algn="ctr">
              <a:defRPr b="1">
                <a:solidFill>
                  <a:schemeClr val="bg1"/>
                </a:solidFill>
              </a:defRPr>
            </a:lvl1pPr>
          </a:lstStyle>
          <a:p>
            <a:fld id="{62B54EFE-F5F4-4674-A397-603D7A5E2AE8}" type="slidenum">
              <a:rPr lang="vi-VN" smtClean="0"/>
              <a:pPr/>
              <a:t>‹#›</a:t>
            </a:fld>
            <a:endParaRPr lang="vi-VN" dirty="0"/>
          </a:p>
        </p:txBody>
      </p:sp>
    </p:spTree>
    <p:extLst>
      <p:ext uri="{BB962C8B-B14F-4D97-AF65-F5344CB8AC3E}">
        <p14:creationId xmlns:p14="http://schemas.microsoft.com/office/powerpoint/2010/main" val="61600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9F570B-FD22-048F-4CBB-1127FB4A62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7F661B8-998C-284B-A778-49480348F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A1139D1-C430-DE4A-22DC-CBB6F039B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626499-C4B5-41A3-B02C-A55F1027F08C}" type="datetime1">
              <a:rPr lang="vi-VN" smtClean="0"/>
              <a:t>29/08/2025</a:t>
            </a:fld>
            <a:endParaRPr lang="vi-VN"/>
          </a:p>
        </p:txBody>
      </p:sp>
      <p:sp>
        <p:nvSpPr>
          <p:cNvPr id="5" name="Footer Placeholder 4">
            <a:extLst>
              <a:ext uri="{FF2B5EF4-FFF2-40B4-BE49-F238E27FC236}">
                <a16:creationId xmlns:a16="http://schemas.microsoft.com/office/drawing/2014/main" id="{1EC24FAA-972E-6DA4-FB27-CD686C04A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03383438-21B7-1C50-ACBE-71F18FC4AA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B54EFE-F5F4-4674-A397-603D7A5E2AE8}" type="slidenum">
              <a:rPr lang="vi-VN" smtClean="0"/>
              <a:t>‹#›</a:t>
            </a:fld>
            <a:endParaRPr lang="vi-VN"/>
          </a:p>
        </p:txBody>
      </p:sp>
    </p:spTree>
    <p:extLst>
      <p:ext uri="{BB962C8B-B14F-4D97-AF65-F5344CB8AC3E}">
        <p14:creationId xmlns:p14="http://schemas.microsoft.com/office/powerpoint/2010/main" val="261731695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8" r:id="rId3"/>
    <p:sldLayoutId id="2147483669" r:id="rId4"/>
    <p:sldLayoutId id="2147483660" r:id="rId5"/>
    <p:sldLayoutId id="2147483662" r:id="rId6"/>
    <p:sldLayoutId id="2147483650" r:id="rId7"/>
    <p:sldLayoutId id="2147483663" r:id="rId8"/>
    <p:sldLayoutId id="2147483664" r:id="rId9"/>
    <p:sldLayoutId id="2147483665" r:id="rId10"/>
    <p:sldLayoutId id="2147483666" r:id="rId11"/>
    <p:sldLayoutId id="2147483667" r:id="rId12"/>
    <p:sldLayoutId id="2147483670" r:id="rId13"/>
    <p:sldLayoutId id="214748367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hyperlink" Target="https://callannie.ai/option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FAB7-7EE8-C38C-3631-AED8EBBE1F70}"/>
              </a:ext>
            </a:extLst>
          </p:cNvPr>
          <p:cNvSpPr>
            <a:spLocks noGrp="1"/>
          </p:cNvSpPr>
          <p:nvPr>
            <p:ph type="ctrTitle"/>
          </p:nvPr>
        </p:nvSpPr>
        <p:spPr>
          <a:xfrm>
            <a:off x="396815" y="1362972"/>
            <a:ext cx="11214340" cy="2411594"/>
          </a:xfrm>
        </p:spPr>
        <p:txBody>
          <a:bodyPr>
            <a:normAutofit/>
          </a:bodyPr>
          <a:lstStyle/>
          <a:p>
            <a:r>
              <a:rPr lang="en-US" b="1" i="0" u="none" strike="noStrike" dirty="0">
                <a:ln w="3175">
                  <a:solidFill>
                    <a:schemeClr val="accent2">
                      <a:lumMod val="60000"/>
                      <a:lumOff val="40000"/>
                    </a:schemeClr>
                  </a:solidFill>
                </a:ln>
                <a:effectLst/>
                <a:latin typeface="Times New Roman" panose="02020603050405020304" pitchFamily="18" charset="0"/>
              </a:rPr>
              <a:t>Speaking Anxiety through Interactions with an AI Chatbot: A Qualitative Case Study of EFL Students</a:t>
            </a:r>
            <a:endParaRPr lang="vi-VN" dirty="0">
              <a:ln w="3175">
                <a:solidFill>
                  <a:schemeClr val="accent2">
                    <a:lumMod val="60000"/>
                    <a:lumOff val="40000"/>
                  </a:schemeClr>
                </a:solidFill>
              </a:ln>
            </a:endParaRPr>
          </a:p>
        </p:txBody>
      </p:sp>
      <p:sp>
        <p:nvSpPr>
          <p:cNvPr id="3" name="Subtitle 2">
            <a:extLst>
              <a:ext uri="{FF2B5EF4-FFF2-40B4-BE49-F238E27FC236}">
                <a16:creationId xmlns:a16="http://schemas.microsoft.com/office/drawing/2014/main" id="{EC5AF146-852E-4AB6-B88A-7EBC9E0C5A6C}"/>
              </a:ext>
            </a:extLst>
          </p:cNvPr>
          <p:cNvSpPr>
            <a:spLocks noGrp="1"/>
          </p:cNvSpPr>
          <p:nvPr>
            <p:ph type="subTitle" idx="1"/>
          </p:nvPr>
        </p:nvSpPr>
        <p:spPr>
          <a:xfrm>
            <a:off x="1524000" y="3895337"/>
            <a:ext cx="9144000" cy="725413"/>
          </a:xfrm>
        </p:spPr>
        <p:txBody>
          <a:bodyPr>
            <a:normAutofit/>
          </a:bodyPr>
          <a:lstStyle/>
          <a:p>
            <a:r>
              <a:rPr lang="vi-VN" sz="2400" dirty="0"/>
              <a:t>Anh Duong Nguyen, Phuong Thao Nguyen</a:t>
            </a:r>
          </a:p>
        </p:txBody>
      </p:sp>
      <p:sp>
        <p:nvSpPr>
          <p:cNvPr id="4" name="Text Placeholder 3">
            <a:extLst>
              <a:ext uri="{FF2B5EF4-FFF2-40B4-BE49-F238E27FC236}">
                <a16:creationId xmlns:a16="http://schemas.microsoft.com/office/drawing/2014/main" id="{011E165B-DF9D-928E-4358-AC4822D0AC44}"/>
              </a:ext>
            </a:extLst>
          </p:cNvPr>
          <p:cNvSpPr>
            <a:spLocks noGrp="1"/>
          </p:cNvSpPr>
          <p:nvPr>
            <p:ph type="body" sz="quarter" idx="13"/>
          </p:nvPr>
        </p:nvSpPr>
        <p:spPr>
          <a:xfrm>
            <a:off x="1524000" y="4699585"/>
            <a:ext cx="9144000" cy="1238190"/>
          </a:xfrm>
          <a:solidFill>
            <a:schemeClr val="accent2">
              <a:lumMod val="50000"/>
              <a:alpha val="26499"/>
            </a:schemeClr>
          </a:solidFill>
        </p:spPr>
        <p:txBody>
          <a:bodyPr/>
          <a:lstStyle/>
          <a:p>
            <a:pPr algn="l"/>
            <a:r>
              <a:rPr lang="vi-VN" b="1" i="1" dirty="0"/>
              <a:t>Presenter: </a:t>
            </a:r>
            <a:r>
              <a:rPr lang="vi-VN" dirty="0"/>
              <a:t>Nguyen Lam Anh Duong (Ms.)</a:t>
            </a:r>
          </a:p>
          <a:p>
            <a:pPr algn="l"/>
            <a:r>
              <a:rPr lang="vi-VN" b="1" i="1" dirty="0"/>
              <a:t>Affiliation: </a:t>
            </a:r>
            <a:r>
              <a:rPr lang="vi-VN" dirty="0"/>
              <a:t>Industrial University – Ho Chi Minh City (IUH) </a:t>
            </a:r>
          </a:p>
          <a:p>
            <a:pPr algn="l"/>
            <a:r>
              <a:rPr lang="vi-VN" b="1" i="1" dirty="0"/>
              <a:t>Co-author: </a:t>
            </a:r>
            <a:r>
              <a:rPr lang="vi-VN" dirty="0"/>
              <a:t>Nguyen Dang Phuong Thao (UEF) </a:t>
            </a:r>
          </a:p>
        </p:txBody>
      </p:sp>
    </p:spTree>
    <p:extLst>
      <p:ext uri="{BB962C8B-B14F-4D97-AF65-F5344CB8AC3E}">
        <p14:creationId xmlns:p14="http://schemas.microsoft.com/office/powerpoint/2010/main" val="285048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395741" y="1445639"/>
            <a:ext cx="3590645" cy="3966721"/>
          </a:xfrm>
          <a:custGeom>
            <a:avLst/>
            <a:gdLst/>
            <a:ahLst/>
            <a:cxnLst/>
            <a:rect l="l" t="t" r="r" b="b"/>
            <a:pathLst>
              <a:path w="6879560" h="7046924">
                <a:moveTo>
                  <a:pt x="0" y="0"/>
                </a:moveTo>
                <a:lnTo>
                  <a:pt x="6879560" y="0"/>
                </a:lnTo>
                <a:lnTo>
                  <a:pt x="6879560" y="7046925"/>
                </a:lnTo>
                <a:lnTo>
                  <a:pt x="0" y="7046925"/>
                </a:lnTo>
                <a:lnTo>
                  <a:pt x="0" y="0"/>
                </a:lnTo>
                <a:close/>
              </a:path>
            </a:pathLst>
          </a:custGeom>
          <a:blipFill>
            <a:blip r:embed="rId2"/>
            <a:stretch>
              <a:fillRect/>
            </a:stretch>
          </a:blipFill>
        </p:spPr>
        <p:txBody>
          <a:bodyPr/>
          <a:lstStyle/>
          <a:p>
            <a:endParaRPr lang="en-US" sz="1200"/>
          </a:p>
        </p:txBody>
      </p:sp>
      <p:sp>
        <p:nvSpPr>
          <p:cNvPr id="6" name="TextBox 6"/>
          <p:cNvSpPr txBox="1"/>
          <p:nvPr/>
        </p:nvSpPr>
        <p:spPr>
          <a:xfrm>
            <a:off x="878714" y="1445639"/>
            <a:ext cx="6952173" cy="4099648"/>
          </a:xfrm>
          <a:prstGeom prst="rect">
            <a:avLst/>
          </a:prstGeom>
        </p:spPr>
        <p:txBody>
          <a:bodyPr lIns="0" tIns="0" rIns="0" bIns="0" rtlCol="0" anchor="t">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Despite an extensive amount of research on AI-powered tools on language enhancement, investigations into students' </a:t>
            </a:r>
            <a:r>
              <a:rPr lang="en-US" sz="2000" b="1" dirty="0">
                <a:latin typeface="Times New Roman" panose="02020603050405020304" pitchFamily="18" charset="0"/>
                <a:cs typeface="Times New Roman" panose="02020603050405020304" pitchFamily="18" charset="0"/>
              </a:rPr>
              <a:t>anxiety levels </a:t>
            </a:r>
            <a:r>
              <a:rPr lang="en-US" sz="2000" dirty="0">
                <a:latin typeface="Times New Roman" panose="02020603050405020304" pitchFamily="18" charset="0"/>
                <a:cs typeface="Times New Roman" panose="02020603050405020304" pitchFamily="18" charset="0"/>
              </a:rPr>
              <a:t>based on their perception towards the incorporation of AI chatbots for daily interaction practice have remained scant, thereby requiring thorough insights into how students perceive their anxiety change regarding the use of Call Annie. Hence, this study was conducted to seek the answer of whether English-majored students </a:t>
            </a:r>
            <a:r>
              <a:rPr lang="en-US" sz="2000" b="1" dirty="0">
                <a:latin typeface="Times New Roman" panose="02020603050405020304" pitchFamily="18" charset="0"/>
                <a:cs typeface="Times New Roman" panose="02020603050405020304" pitchFamily="18" charset="0"/>
              </a:rPr>
              <a:t>recognize the importance of AI chatbot to improve their motivation </a:t>
            </a:r>
            <a:r>
              <a:rPr lang="en-US" sz="2000" dirty="0">
                <a:latin typeface="Times New Roman" panose="02020603050405020304" pitchFamily="18" charset="0"/>
                <a:cs typeface="Times New Roman" panose="02020603050405020304" pitchFamily="18" charset="0"/>
              </a:rPr>
              <a:t>for using AI technologies in the future. </a:t>
            </a:r>
            <a:endParaRPr lang="en-US" sz="2000" dirty="0">
              <a:effectLst/>
              <a:latin typeface="Times New Roman" panose="02020603050405020304" pitchFamily="18" charset="0"/>
              <a:cs typeface="Times New Roman" panose="02020603050405020304" pitchFamily="18" charset="0"/>
            </a:endParaRPr>
          </a:p>
        </p:txBody>
      </p:sp>
      <p:sp>
        <p:nvSpPr>
          <p:cNvPr id="7" name="TextBox 7"/>
          <p:cNvSpPr txBox="1"/>
          <p:nvPr/>
        </p:nvSpPr>
        <p:spPr>
          <a:xfrm>
            <a:off x="616027" y="288376"/>
            <a:ext cx="10959945" cy="733471"/>
          </a:xfrm>
          <a:prstGeom prst="rect">
            <a:avLst/>
          </a:prstGeom>
        </p:spPr>
        <p:txBody>
          <a:bodyPr lIns="0" tIns="0" rIns="0" bIns="0" rtlCol="0" anchor="t">
            <a:spAutoFit/>
          </a:bodyPr>
          <a:lstStyle/>
          <a:p>
            <a:pPr>
              <a:lnSpc>
                <a:spcPts val="6067"/>
              </a:lnSpc>
            </a:pPr>
            <a:r>
              <a:rPr lang="en-US" sz="4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RESEARCH GAP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62888">
            <a:off x="10646075" y="1441426"/>
            <a:ext cx="625740" cy="963978"/>
          </a:xfrm>
          <a:custGeom>
            <a:avLst/>
            <a:gdLst/>
            <a:ahLst/>
            <a:cxnLst/>
            <a:rect l="l" t="t" r="r" b="b"/>
            <a:pathLst>
              <a:path w="938610" h="1445967">
                <a:moveTo>
                  <a:pt x="0" y="0"/>
                </a:moveTo>
                <a:lnTo>
                  <a:pt x="938610" y="0"/>
                </a:lnTo>
                <a:lnTo>
                  <a:pt x="938610" y="1445967"/>
                </a:lnTo>
                <a:lnTo>
                  <a:pt x="0" y="14459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11" name="TextBox 11"/>
          <p:cNvSpPr txBox="1"/>
          <p:nvPr/>
        </p:nvSpPr>
        <p:spPr>
          <a:xfrm>
            <a:off x="522117" y="1369161"/>
            <a:ext cx="10436829" cy="554254"/>
          </a:xfrm>
          <a:prstGeom prst="rect">
            <a:avLst/>
          </a:prstGeom>
        </p:spPr>
        <p:txBody>
          <a:bodyPr wrap="square" lIns="0" tIns="0" rIns="0" bIns="0" rtlCol="0" anchor="t">
            <a:spAutoFit/>
          </a:bodyPr>
          <a:lstStyle/>
          <a:p>
            <a:pPr>
              <a:lnSpc>
                <a:spcPts val="3733"/>
              </a:lnSpc>
            </a:pPr>
            <a:r>
              <a:rPr lang="en-US" sz="66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RESEARCH QUESTIONS</a:t>
            </a:r>
          </a:p>
        </p:txBody>
      </p:sp>
      <p:sp>
        <p:nvSpPr>
          <p:cNvPr id="12" name="TextBox 12"/>
          <p:cNvSpPr txBox="1"/>
          <p:nvPr/>
        </p:nvSpPr>
        <p:spPr>
          <a:xfrm>
            <a:off x="522117" y="2960984"/>
            <a:ext cx="11198238" cy="2149627"/>
          </a:xfrm>
          <a:prstGeom prst="rect">
            <a:avLst/>
          </a:prstGeom>
        </p:spPr>
        <p:txBody>
          <a:bodyPr wrap="square" lIns="0" tIns="0" rIns="0" bIns="0" rtlCol="0" anchor="t">
            <a:spAutoFit/>
          </a:bodyPr>
          <a:lstStyle/>
          <a:p>
            <a:pPr>
              <a:lnSpc>
                <a:spcPct val="150000"/>
              </a:lnSpc>
            </a:pPr>
            <a:r>
              <a:rPr lang="en-US" sz="2400" b="1" dirty="0">
                <a:latin typeface="Times New Roman" panose="02020603050405020304" pitchFamily="18" charset="0"/>
                <a:cs typeface="Times New Roman" panose="02020603050405020304" pitchFamily="18" charset="0"/>
              </a:rPr>
              <a:t>Question 1: </a:t>
            </a:r>
            <a:r>
              <a:rPr lang="en-US" sz="2400" dirty="0">
                <a:latin typeface="Times New Roman" panose="02020603050405020304" pitchFamily="18" charset="0"/>
                <a:cs typeface="Times New Roman" panose="02020603050405020304" pitchFamily="18" charset="0"/>
              </a:rPr>
              <a:t>How do students interpret the changes of their anxiety levels after interacting with AI?</a:t>
            </a:r>
          </a:p>
          <a:p>
            <a:pPr>
              <a:lnSpc>
                <a:spcPct val="150000"/>
              </a:lnSpc>
            </a:pPr>
            <a:r>
              <a:rPr lang="en-US" sz="2400" b="1" dirty="0">
                <a:latin typeface="Times New Roman" panose="02020603050405020304" pitchFamily="18" charset="0"/>
                <a:cs typeface="Times New Roman" panose="02020603050405020304" pitchFamily="18" charset="0"/>
              </a:rPr>
              <a:t>Question 2: </a:t>
            </a:r>
            <a:r>
              <a:rPr lang="en-US" sz="2400" dirty="0">
                <a:latin typeface="Times New Roman" panose="02020603050405020304" pitchFamily="18" charset="0"/>
                <a:cs typeface="Times New Roman" panose="02020603050405020304" pitchFamily="18" charset="0"/>
              </a:rPr>
              <a:t>What factors influence students' anxiety level when utilizing an AI chatbot as their conversational partner? </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028700" y="135890"/>
            <a:ext cx="5758896" cy="901914"/>
          </a:xfrm>
          <a:prstGeom prst="rect">
            <a:avLst/>
          </a:prstGeom>
        </p:spPr>
        <p:txBody>
          <a:bodyPr lIns="0" tIns="0" rIns="0" bIns="0" rtlCol="0" anchor="t">
            <a:spAutoFit/>
          </a:bodyPr>
          <a:lstStyle/>
          <a:p>
            <a:pPr>
              <a:lnSpc>
                <a:spcPts val="7467"/>
              </a:lnSpc>
            </a:pPr>
            <a:r>
              <a:rPr lang="en-US" sz="5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METHODOLOGY</a:t>
            </a:r>
          </a:p>
        </p:txBody>
      </p:sp>
      <p:sp>
        <p:nvSpPr>
          <p:cNvPr id="10" name="TextBox 10"/>
          <p:cNvSpPr txBox="1"/>
          <p:nvPr/>
        </p:nvSpPr>
        <p:spPr>
          <a:xfrm>
            <a:off x="-63500" y="1247330"/>
            <a:ext cx="4198316" cy="325858"/>
          </a:xfrm>
          <a:prstGeom prst="rect">
            <a:avLst/>
          </a:prstGeom>
        </p:spPr>
        <p:txBody>
          <a:bodyPr wrap="square" lIns="0" tIns="0" rIns="0" bIns="0" rtlCol="0" anchor="t">
            <a:spAutoFit/>
          </a:bodyPr>
          <a:lstStyle/>
          <a:p>
            <a:pPr algn="ctr">
              <a:lnSpc>
                <a:spcPts val="2707"/>
              </a:lnSpc>
            </a:pPr>
            <a:r>
              <a:rPr lang="en-US" sz="2200" b="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PARTICIPANTS</a:t>
            </a:r>
          </a:p>
        </p:txBody>
      </p:sp>
      <p:graphicFrame>
        <p:nvGraphicFramePr>
          <p:cNvPr id="15" name="Table 14">
            <a:extLst>
              <a:ext uri="{FF2B5EF4-FFF2-40B4-BE49-F238E27FC236}">
                <a16:creationId xmlns:a16="http://schemas.microsoft.com/office/drawing/2014/main" id="{2152D5F8-C50B-C25B-B363-87F3AE21B0E8}"/>
              </a:ext>
            </a:extLst>
          </p:cNvPr>
          <p:cNvGraphicFramePr>
            <a:graphicFrameLocks noGrp="1"/>
          </p:cNvGraphicFramePr>
          <p:nvPr>
            <p:extLst>
              <p:ext uri="{D42A27DB-BD31-4B8C-83A1-F6EECF244321}">
                <p14:modId xmlns:p14="http://schemas.microsoft.com/office/powerpoint/2010/main" val="3729279366"/>
              </p:ext>
            </p:extLst>
          </p:nvPr>
        </p:nvGraphicFramePr>
        <p:xfrm>
          <a:off x="1028700" y="1933574"/>
          <a:ext cx="8623300" cy="4314824"/>
        </p:xfrm>
        <a:graphic>
          <a:graphicData uri="http://schemas.openxmlformats.org/drawingml/2006/table">
            <a:tbl>
              <a:tblPr/>
              <a:tblGrid>
                <a:gridCol w="3104388">
                  <a:extLst>
                    <a:ext uri="{9D8B030D-6E8A-4147-A177-3AD203B41FA5}">
                      <a16:colId xmlns:a16="http://schemas.microsoft.com/office/drawing/2014/main" val="1885720225"/>
                    </a:ext>
                  </a:extLst>
                </a:gridCol>
                <a:gridCol w="5518912">
                  <a:extLst>
                    <a:ext uri="{9D8B030D-6E8A-4147-A177-3AD203B41FA5}">
                      <a16:colId xmlns:a16="http://schemas.microsoft.com/office/drawing/2014/main" val="3591289570"/>
                    </a:ext>
                  </a:extLst>
                </a:gridCol>
              </a:tblGrid>
              <a:tr h="447056">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Number of participants</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VN" sz="1800" b="0" i="0" u="none" strike="noStrike">
                          <a:solidFill>
                            <a:srgbClr val="000000"/>
                          </a:solidFill>
                          <a:effectLst/>
                          <a:latin typeface="Times New Roman" panose="02020603050405020304" pitchFamily="18" charset="0"/>
                        </a:rPr>
                        <a:t>4</a:t>
                      </a:r>
                      <a:endParaRPr lang="en-VN"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443689"/>
                  </a:ext>
                </a:extLst>
              </a:tr>
              <a:tr h="447056">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Gender</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effectLst/>
                          <a:latin typeface="Times New Roman" panose="02020603050405020304" pitchFamily="18" charset="0"/>
                        </a:rPr>
                        <a:t>Females</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318378"/>
                  </a:ext>
                </a:extLst>
              </a:tr>
              <a:tr h="447056">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Level of English </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Times New Roman" panose="02020603050405020304" pitchFamily="18" charset="0"/>
                        </a:rPr>
                        <a:t>A2~B1 </a:t>
                      </a:r>
                      <a:endParaRPr lang="en-US"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123083"/>
                  </a:ext>
                </a:extLst>
              </a:tr>
              <a:tr h="447056">
                <a:tc>
                  <a:txBody>
                    <a:bodyPr/>
                    <a:lstStyle/>
                    <a:p>
                      <a:pPr rtl="0" fontAlgn="t">
                        <a:spcBef>
                          <a:spcPts val="0"/>
                        </a:spcBef>
                        <a:spcAft>
                          <a:spcPts val="0"/>
                        </a:spcAft>
                      </a:pPr>
                      <a:r>
                        <a:rPr lang="en-US" sz="1800" b="1" i="0" u="none" strike="noStrike" dirty="0">
                          <a:solidFill>
                            <a:srgbClr val="000000"/>
                          </a:solidFill>
                          <a:effectLst/>
                          <a:latin typeface="Times New Roman" panose="02020603050405020304" pitchFamily="18" charset="0"/>
                        </a:rPr>
                        <a:t>Courses</a:t>
                      </a:r>
                      <a:endParaRPr lang="en-US"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effectLst/>
                          <a:latin typeface="Times New Roman" panose="02020603050405020304" pitchFamily="18" charset="0"/>
                        </a:rPr>
                        <a:t>Speaking 1</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4442778"/>
                  </a:ext>
                </a:extLst>
              </a:tr>
              <a:tr h="447056">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Major</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effectLst/>
                          <a:latin typeface="Times New Roman" panose="02020603050405020304" pitchFamily="18" charset="0"/>
                        </a:rPr>
                        <a:t>English</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346572"/>
                  </a:ext>
                </a:extLst>
              </a:tr>
              <a:tr h="447056">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Conditions</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effectLst/>
                          <a:latin typeface="Times New Roman" panose="02020603050405020304" pitchFamily="18" charset="0"/>
                        </a:rPr>
                        <a:t>Intended to improve English in language centres</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739545"/>
                  </a:ext>
                </a:extLst>
              </a:tr>
              <a:tr h="974729">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Experience using AI or technology in studying English</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effectLst/>
                          <a:latin typeface="Times New Roman" panose="02020603050405020304" pitchFamily="18" charset="0"/>
                        </a:rPr>
                        <a:t>None or very little</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685845"/>
                  </a:ext>
                </a:extLst>
              </a:tr>
              <a:tr h="657759">
                <a:tc>
                  <a:txBody>
                    <a:bodyPr/>
                    <a:lstStyle/>
                    <a:p>
                      <a:pPr rtl="0" fontAlgn="t">
                        <a:spcBef>
                          <a:spcPts val="0"/>
                        </a:spcBef>
                        <a:spcAft>
                          <a:spcPts val="0"/>
                        </a:spcAft>
                      </a:pPr>
                      <a:r>
                        <a:rPr lang="en-US" sz="1800" b="1" i="0" u="none" strike="noStrike">
                          <a:solidFill>
                            <a:srgbClr val="000000"/>
                          </a:solidFill>
                          <a:effectLst/>
                          <a:latin typeface="Times New Roman" panose="02020603050405020304" pitchFamily="18" charset="0"/>
                        </a:rPr>
                        <a:t>Topics to be covered</a:t>
                      </a:r>
                      <a:endParaRPr lang="en-US" sz="28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effectLst/>
                          <a:latin typeface="Times New Roman" panose="02020603050405020304" pitchFamily="18" charset="0"/>
                        </a:rPr>
                        <a:t>Schools, hobbies, music</a:t>
                      </a:r>
                      <a:endParaRPr lang="en-US" sz="28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179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711200" y="157393"/>
            <a:ext cx="5758896" cy="901914"/>
          </a:xfrm>
          <a:prstGeom prst="rect">
            <a:avLst/>
          </a:prstGeom>
        </p:spPr>
        <p:txBody>
          <a:bodyPr lIns="0" tIns="0" rIns="0" bIns="0" rtlCol="0" anchor="t">
            <a:spAutoFit/>
          </a:bodyPr>
          <a:lstStyle/>
          <a:p>
            <a:pPr>
              <a:lnSpc>
                <a:spcPts val="7467"/>
              </a:lnSpc>
            </a:pPr>
            <a:r>
              <a:rPr lang="en-US" sz="5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METHODOLOGY</a:t>
            </a:r>
          </a:p>
        </p:txBody>
      </p:sp>
      <p:sp>
        <p:nvSpPr>
          <p:cNvPr id="3" name="TextBox 2">
            <a:extLst>
              <a:ext uri="{FF2B5EF4-FFF2-40B4-BE49-F238E27FC236}">
                <a16:creationId xmlns:a16="http://schemas.microsoft.com/office/drawing/2014/main" id="{762EA750-AB60-B6EF-1419-EB1BD5AD1A53}"/>
              </a:ext>
            </a:extLst>
          </p:cNvPr>
          <p:cNvSpPr txBox="1"/>
          <p:nvPr/>
        </p:nvSpPr>
        <p:spPr>
          <a:xfrm>
            <a:off x="711200" y="1130300"/>
            <a:ext cx="11303000" cy="5211683"/>
          </a:xfrm>
          <a:prstGeom prst="rect">
            <a:avLst/>
          </a:prstGeom>
          <a:noFill/>
        </p:spPr>
        <p:txBody>
          <a:bodyPr wrap="square">
            <a:spAutoFit/>
          </a:bodyPr>
          <a:lstStyle/>
          <a:p>
            <a:pPr algn="just" rtl="0">
              <a:spcBef>
                <a:spcPts val="0"/>
              </a:spcBef>
              <a:spcAft>
                <a:spcPts val="800"/>
              </a:spcAft>
            </a:pPr>
            <a:r>
              <a:rPr lang="en-US" sz="2400" b="1" i="1" u="none" strike="noStrike" dirty="0">
                <a:solidFill>
                  <a:schemeClr val="accent2">
                    <a:lumMod val="75000"/>
                  </a:schemeClr>
                </a:solidFill>
                <a:effectLst/>
                <a:latin typeface="Times New Roman" panose="02020603050405020304" pitchFamily="18" charset="0"/>
              </a:rPr>
              <a:t>Instrument</a:t>
            </a:r>
            <a:endParaRPr lang="en-US" i="1" dirty="0">
              <a:solidFill>
                <a:schemeClr val="accent2">
                  <a:lumMod val="75000"/>
                </a:schemeClr>
              </a:solidFill>
              <a:effectLst/>
            </a:endParaRPr>
          </a:p>
          <a:p>
            <a:pPr algn="just" rtl="0">
              <a:spcBef>
                <a:spcPts val="0"/>
              </a:spcBef>
              <a:spcAft>
                <a:spcPts val="800"/>
              </a:spcAft>
            </a:pPr>
            <a:r>
              <a:rPr lang="en-US" sz="1800" b="0" i="0" u="none" strike="noStrike" dirty="0">
                <a:solidFill>
                  <a:srgbClr val="000000"/>
                </a:solidFill>
                <a:effectLst/>
                <a:latin typeface="Times New Roman" panose="02020603050405020304" pitchFamily="18" charset="0"/>
              </a:rPr>
              <a:t>Individual interviews were conducted for each volunteer. 12 questions related to the frequency of using Call Annie for speaking practice and emotions were asked. Each student's answer was recorded by Zoom meeting, instead of face-to-face meetings to ensure a safe space for students to raise their thoughts.  Inquiries are listed as follows: </a:t>
            </a:r>
            <a:endParaRPr lang="en-US"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1.How often and how long did you practice speaking with Call Annie every week?</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2. Do you think that your English has improved after speaking with Call Annie? Why do you think so?</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3. Do you think that you can speak with fewer hesitations or pauses after speaking with Call Annie? Why do you think so?</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4. Do you think that you can speak better after speaking with the AI voice chatbot? Why do you think so?</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5. When first introduced to this app, how would you feel?</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6. After using this, do you feel less nervous? </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7. If you continue using this app, would you feel less nervous? Are there any drawbacks?</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8. What makes you feel most nervous when speaking English with Call Annie?</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9. Do you feel more or less anxious compared to speaking with a real person?</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10. In what topics during the conversation do you feel most confident / most nervous?</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11. Has the chatbot helped you reduce your fear of making mistakes? Why or why not?</a:t>
            </a:r>
            <a:endParaRPr lang="en-US" sz="1400" dirty="0">
              <a:effectLst/>
            </a:endParaRPr>
          </a:p>
          <a:p>
            <a:pPr algn="just" rtl="0">
              <a:spcBef>
                <a:spcPts val="0"/>
              </a:spcBef>
              <a:spcAft>
                <a:spcPts val="800"/>
              </a:spcAft>
            </a:pPr>
            <a:r>
              <a:rPr lang="en-US" sz="1400" b="0" i="0" u="none" strike="noStrike" dirty="0">
                <a:solidFill>
                  <a:srgbClr val="000000"/>
                </a:solidFill>
                <a:effectLst/>
                <a:latin typeface="Times New Roman" panose="02020603050405020304" pitchFamily="18" charset="0"/>
              </a:rPr>
              <a:t>12. How do you feel when the chatbot responds slowly or mishears or interrupts you?</a:t>
            </a:r>
            <a:endParaRPr lang="en-US" sz="1400" dirty="0">
              <a:effectLst/>
            </a:endParaRPr>
          </a:p>
        </p:txBody>
      </p:sp>
    </p:spTree>
    <p:extLst>
      <p:ext uri="{BB962C8B-B14F-4D97-AF65-F5344CB8AC3E}">
        <p14:creationId xmlns:p14="http://schemas.microsoft.com/office/powerpoint/2010/main" val="8199033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32847" y="1764631"/>
            <a:ext cx="8964707" cy="4528356"/>
          </a:xfrm>
          <a:prstGeom prst="rect">
            <a:avLst/>
          </a:prstGeom>
        </p:spPr>
        <p:txBody>
          <a:bodyPr wrap="square" lIns="0" tIns="0" rIns="0" bIns="0" rtlCol="0" anchor="t">
            <a:spAutoFit/>
          </a:bodyPr>
          <a:lstStyle/>
          <a:p>
            <a:pPr marL="573204" lvl="1" indent="-342900" algn="just">
              <a:lnSpc>
                <a:spcPct val="150000"/>
              </a:lnSpc>
              <a:buFont typeface="Wingdings" pitchFamily="2" charset="2"/>
              <a:buChar char="v"/>
            </a:pPr>
            <a:r>
              <a:rPr lang="en-US" b="0" i="0" u="none" strike="noStrike" dirty="0">
                <a:solidFill>
                  <a:srgbClr val="000000"/>
                </a:solidFill>
                <a:effectLst/>
                <a:latin typeface="Times New Roman" panose="02020603050405020304" pitchFamily="18" charset="0"/>
              </a:rPr>
              <a:t>This paper employs a </a:t>
            </a:r>
            <a:r>
              <a:rPr lang="en-US" b="1" i="0" u="none" strike="noStrike" dirty="0">
                <a:solidFill>
                  <a:srgbClr val="000000"/>
                </a:solidFill>
                <a:effectLst/>
                <a:latin typeface="Times New Roman" panose="02020603050405020304" pitchFamily="18" charset="0"/>
              </a:rPr>
              <a:t>qualitative approach </a:t>
            </a:r>
            <a:r>
              <a:rPr lang="en-US" b="0" i="0" u="none" strike="noStrike" dirty="0">
                <a:solidFill>
                  <a:srgbClr val="000000"/>
                </a:solidFill>
                <a:effectLst/>
                <a:latin typeface="Times New Roman" panose="02020603050405020304" pitchFamily="18" charset="0"/>
              </a:rPr>
              <a:t>to analyze participants' responses in interviews, which is one of the methods that numerous researchers used to extract data (Opie, 2004). </a:t>
            </a:r>
          </a:p>
          <a:p>
            <a:pPr marL="573204" lvl="1" indent="-342900" algn="just">
              <a:lnSpc>
                <a:spcPct val="150000"/>
              </a:lnSpc>
              <a:buFont typeface="Wingdings" pitchFamily="2" charset="2"/>
              <a:buChar char="v"/>
            </a:pPr>
            <a:r>
              <a:rPr lang="en-US" b="0" i="0" u="none" strike="noStrike" dirty="0">
                <a:solidFill>
                  <a:srgbClr val="000000"/>
                </a:solidFill>
                <a:effectLst/>
                <a:latin typeface="Times New Roman" panose="02020603050405020304" pitchFamily="18" charset="0"/>
              </a:rPr>
              <a:t>Starting from the raw data of candidates' answers, </a:t>
            </a:r>
            <a:r>
              <a:rPr lang="en-US" b="1" i="0" u="none" strike="noStrike" dirty="0">
                <a:solidFill>
                  <a:srgbClr val="000000"/>
                </a:solidFill>
                <a:effectLst/>
                <a:latin typeface="Times New Roman" panose="02020603050405020304" pitchFamily="18" charset="0"/>
              </a:rPr>
              <a:t>thematic analysis </a:t>
            </a:r>
            <a:r>
              <a:rPr lang="en-US" b="0" i="0" u="none" strike="noStrike" dirty="0">
                <a:solidFill>
                  <a:srgbClr val="000000"/>
                </a:solidFill>
                <a:effectLst/>
                <a:latin typeface="Times New Roman" panose="02020603050405020304" pitchFamily="18" charset="0"/>
              </a:rPr>
              <a:t>was then adopted to help researchers obtain </a:t>
            </a:r>
            <a:r>
              <a:rPr lang="en-US" b="1" i="0" u="none" strike="noStrike" dirty="0">
                <a:solidFill>
                  <a:srgbClr val="000000"/>
                </a:solidFill>
                <a:effectLst/>
                <a:latin typeface="Times New Roman" panose="02020603050405020304" pitchFamily="18" charset="0"/>
              </a:rPr>
              <a:t>patterns,</a:t>
            </a:r>
            <a:r>
              <a:rPr lang="en-US" b="0" i="0" u="none" strike="noStrike" dirty="0">
                <a:solidFill>
                  <a:srgbClr val="000000"/>
                </a:solidFill>
                <a:effectLst/>
                <a:latin typeface="Times New Roman" panose="02020603050405020304" pitchFamily="18" charset="0"/>
              </a:rPr>
              <a:t> from which final results were deduced through the emergence of </a:t>
            </a:r>
            <a:r>
              <a:rPr lang="en-US" b="1" i="0" u="none" strike="noStrike" dirty="0">
                <a:solidFill>
                  <a:srgbClr val="000000"/>
                </a:solidFill>
                <a:effectLst/>
                <a:latin typeface="Times New Roman" panose="02020603050405020304" pitchFamily="18" charset="0"/>
              </a:rPr>
              <a:t>themes and categories </a:t>
            </a:r>
            <a:r>
              <a:rPr lang="en-US" b="0" i="0" u="none" strike="noStrike" dirty="0">
                <a:solidFill>
                  <a:srgbClr val="000000"/>
                </a:solidFill>
                <a:effectLst/>
                <a:latin typeface="Times New Roman" panose="02020603050405020304" pitchFamily="18" charset="0"/>
              </a:rPr>
              <a:t>(</a:t>
            </a:r>
            <a:r>
              <a:rPr lang="en-US" b="0" i="0" u="none" strike="noStrike" dirty="0" err="1">
                <a:solidFill>
                  <a:srgbClr val="000000"/>
                </a:solidFill>
                <a:effectLst/>
                <a:latin typeface="Times New Roman" panose="02020603050405020304" pitchFamily="18" charset="0"/>
              </a:rPr>
              <a:t>Fereday</a:t>
            </a:r>
            <a:r>
              <a:rPr lang="en-US" b="0" i="0" u="none" strike="noStrike" dirty="0">
                <a:solidFill>
                  <a:srgbClr val="000000"/>
                </a:solidFill>
                <a:effectLst/>
                <a:latin typeface="Times New Roman" panose="02020603050405020304" pitchFamily="18" charset="0"/>
              </a:rPr>
              <a:t> &amp; Muir-Cochrane, 2006). </a:t>
            </a:r>
          </a:p>
          <a:p>
            <a:pPr marL="573204" lvl="1" indent="-342900" algn="just">
              <a:lnSpc>
                <a:spcPct val="150000"/>
              </a:lnSpc>
              <a:buFont typeface="Wingdings" pitchFamily="2" charset="2"/>
              <a:buChar char="v"/>
            </a:pPr>
            <a:r>
              <a:rPr lang="en-US" b="0" i="0" u="none" strike="noStrike" dirty="0">
                <a:solidFill>
                  <a:srgbClr val="000000"/>
                </a:solidFill>
                <a:effectLst/>
                <a:latin typeface="Times New Roman" panose="02020603050405020304" pitchFamily="18" charset="0"/>
              </a:rPr>
              <a:t>This study also is grounded in </a:t>
            </a:r>
            <a:r>
              <a:rPr lang="en-US" b="1" i="0" u="none" strike="noStrike" dirty="0">
                <a:solidFill>
                  <a:srgbClr val="000000"/>
                </a:solidFill>
                <a:effectLst/>
                <a:latin typeface="Times New Roman" panose="02020603050405020304" pitchFamily="18" charset="0"/>
              </a:rPr>
              <a:t>a case study design </a:t>
            </a:r>
            <a:r>
              <a:rPr lang="en-US" b="0" i="0" u="none" strike="noStrike" dirty="0">
                <a:solidFill>
                  <a:srgbClr val="000000"/>
                </a:solidFill>
                <a:effectLst/>
                <a:latin typeface="Times New Roman" panose="02020603050405020304" pitchFamily="18" charset="0"/>
              </a:rPr>
              <a:t>to provide insights into unique situations or </a:t>
            </a:r>
            <a:r>
              <a:rPr lang="en-US" b="1" i="0" u="none" strike="noStrike" dirty="0">
                <a:solidFill>
                  <a:srgbClr val="000000"/>
                </a:solidFill>
                <a:effectLst/>
                <a:latin typeface="Times New Roman" panose="02020603050405020304" pitchFamily="18" charset="0"/>
              </a:rPr>
              <a:t>a group of people </a:t>
            </a:r>
            <a:r>
              <a:rPr lang="en-US" b="0" i="0" u="none" strike="noStrike" dirty="0">
                <a:solidFill>
                  <a:srgbClr val="000000"/>
                </a:solidFill>
                <a:effectLst/>
                <a:latin typeface="Times New Roman" panose="02020603050405020304" pitchFamily="18" charset="0"/>
              </a:rPr>
              <a:t>in a particular location or length of time (Stake, 1995).</a:t>
            </a:r>
          </a:p>
          <a:p>
            <a:pPr marL="573204" lvl="1" indent="-342900" algn="just">
              <a:lnSpc>
                <a:spcPct val="150000"/>
              </a:lnSpc>
              <a:buFont typeface="Wingdings" pitchFamily="2" charset="2"/>
              <a:buChar char="v"/>
            </a:pPr>
            <a:r>
              <a:rPr lang="en-US" dirty="0">
                <a:solidFill>
                  <a:srgbClr val="000000"/>
                </a:solidFill>
                <a:latin typeface="Times New Roman" panose="02020603050405020304" pitchFamily="18" charset="0"/>
              </a:rPr>
              <a:t>I</a:t>
            </a:r>
            <a:r>
              <a:rPr lang="en-US" b="0" i="0" u="none" strike="noStrike" dirty="0">
                <a:solidFill>
                  <a:srgbClr val="000000"/>
                </a:solidFill>
                <a:effectLst/>
                <a:latin typeface="Times New Roman" panose="02020603050405020304" pitchFamily="18" charset="0"/>
              </a:rPr>
              <a:t>n-depth depiction and complexity of a single case would be scrutinized, making it an advantage in </a:t>
            </a:r>
            <a:r>
              <a:rPr lang="en-US" b="1" i="0" u="none" strike="noStrike" dirty="0">
                <a:solidFill>
                  <a:srgbClr val="000000"/>
                </a:solidFill>
                <a:effectLst/>
                <a:latin typeface="Times New Roman" panose="02020603050405020304" pitchFamily="18" charset="0"/>
              </a:rPr>
              <a:t>generalizing theories</a:t>
            </a:r>
            <a:r>
              <a:rPr lang="en-US" b="0" i="0" u="none" strike="noStrike" dirty="0">
                <a:solidFill>
                  <a:srgbClr val="000000"/>
                </a:solidFill>
                <a:effectLst/>
                <a:latin typeface="Times New Roman" panose="02020603050405020304" pitchFamily="18" charset="0"/>
              </a:rPr>
              <a:t>, rather than populations or numerical data.(Yin, 1994; David, 2006).</a:t>
            </a:r>
            <a:endParaRPr lang="en-US" dirty="0">
              <a:effectLst/>
            </a:endParaRPr>
          </a:p>
        </p:txBody>
      </p:sp>
      <p:sp>
        <p:nvSpPr>
          <p:cNvPr id="6" name="Freeform 6"/>
          <p:cNvSpPr/>
          <p:nvPr/>
        </p:nvSpPr>
        <p:spPr>
          <a:xfrm>
            <a:off x="394446" y="2019470"/>
            <a:ext cx="1433618" cy="1433618"/>
          </a:xfrm>
          <a:custGeom>
            <a:avLst/>
            <a:gdLst/>
            <a:ahLst/>
            <a:cxnLst/>
            <a:rect l="l" t="t" r="r" b="b"/>
            <a:pathLst>
              <a:path w="2150427" h="2150427">
                <a:moveTo>
                  <a:pt x="0" y="0"/>
                </a:moveTo>
                <a:lnTo>
                  <a:pt x="2150427" y="0"/>
                </a:lnTo>
                <a:lnTo>
                  <a:pt x="2150427" y="2150427"/>
                </a:lnTo>
                <a:lnTo>
                  <a:pt x="0" y="2150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7" name="Freeform 7"/>
          <p:cNvSpPr/>
          <p:nvPr/>
        </p:nvSpPr>
        <p:spPr>
          <a:xfrm>
            <a:off x="1225555" y="3567388"/>
            <a:ext cx="1434622" cy="1429243"/>
          </a:xfrm>
          <a:custGeom>
            <a:avLst/>
            <a:gdLst/>
            <a:ahLst/>
            <a:cxnLst/>
            <a:rect l="l" t="t" r="r" b="b"/>
            <a:pathLst>
              <a:path w="2151933" h="2143864">
                <a:moveTo>
                  <a:pt x="0" y="0"/>
                </a:moveTo>
                <a:lnTo>
                  <a:pt x="2151934" y="0"/>
                </a:lnTo>
                <a:lnTo>
                  <a:pt x="2151934" y="2143864"/>
                </a:lnTo>
                <a:lnTo>
                  <a:pt x="0" y="2143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p:cNvSpPr txBox="1"/>
          <p:nvPr/>
        </p:nvSpPr>
        <p:spPr>
          <a:xfrm>
            <a:off x="1060840" y="376476"/>
            <a:ext cx="10070319" cy="830677"/>
          </a:xfrm>
          <a:prstGeom prst="rect">
            <a:avLst/>
          </a:prstGeom>
        </p:spPr>
        <p:txBody>
          <a:bodyPr lIns="0" tIns="0" rIns="0" bIns="0" rtlCol="0" anchor="t">
            <a:spAutoFit/>
          </a:bodyPr>
          <a:lstStyle/>
          <a:p>
            <a:pPr algn="ctr">
              <a:lnSpc>
                <a:spcPts val="6907"/>
              </a:lnSpc>
            </a:pPr>
            <a:r>
              <a:rPr lang="en-US" sz="4934" b="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DATA COLLECTION &amp; ANALYSIS</a:t>
            </a:r>
          </a:p>
        </p:txBody>
      </p:sp>
    </p:spTree>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801337" y="4128677"/>
            <a:ext cx="4028831" cy="337015"/>
          </a:xfrm>
          <a:prstGeom prst="rect">
            <a:avLst/>
          </a:prstGeom>
        </p:spPr>
        <p:txBody>
          <a:bodyPr lIns="0" tIns="0" rIns="0" bIns="0" rtlCol="0" anchor="t">
            <a:spAutoFit/>
          </a:bodyPr>
          <a:lstStyle/>
          <a:p>
            <a:pPr algn="ctr">
              <a:lnSpc>
                <a:spcPts val="2800"/>
              </a:lnSpc>
            </a:pPr>
            <a:r>
              <a:rPr lang="en-US" sz="2000" b="1" dirty="0">
                <a:solidFill>
                  <a:schemeClr val="accent2">
                    <a:lumMod val="75000"/>
                  </a:schemeClr>
                </a:solidFill>
                <a:latin typeface="Kollektif Bold"/>
                <a:ea typeface="Kollektif Bold"/>
                <a:cs typeface="Kollektif Bold"/>
                <a:sym typeface="Kollektif Bold"/>
              </a:rPr>
              <a:t>DATA COLLECTION</a:t>
            </a:r>
          </a:p>
        </p:txBody>
      </p:sp>
      <p:sp>
        <p:nvSpPr>
          <p:cNvPr id="8" name="Freeform 8"/>
          <p:cNvSpPr/>
          <p:nvPr/>
        </p:nvSpPr>
        <p:spPr>
          <a:xfrm>
            <a:off x="230310" y="2065758"/>
            <a:ext cx="1965539" cy="1965539"/>
          </a:xfrm>
          <a:custGeom>
            <a:avLst/>
            <a:gdLst/>
            <a:ahLst/>
            <a:cxnLst/>
            <a:rect l="l" t="t" r="r" b="b"/>
            <a:pathLst>
              <a:path w="2948308" h="2948308">
                <a:moveTo>
                  <a:pt x="0" y="0"/>
                </a:moveTo>
                <a:lnTo>
                  <a:pt x="2948307" y="0"/>
                </a:lnTo>
                <a:lnTo>
                  <a:pt x="2948307" y="2948308"/>
                </a:lnTo>
                <a:lnTo>
                  <a:pt x="0" y="2948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solidFill>
                <a:schemeClr val="accent2">
                  <a:lumMod val="75000"/>
                </a:schemeClr>
              </a:solidFill>
            </a:endParaRPr>
          </a:p>
        </p:txBody>
      </p:sp>
      <p:graphicFrame>
        <p:nvGraphicFramePr>
          <p:cNvPr id="10" name="Table 9">
            <a:extLst>
              <a:ext uri="{FF2B5EF4-FFF2-40B4-BE49-F238E27FC236}">
                <a16:creationId xmlns:a16="http://schemas.microsoft.com/office/drawing/2014/main" id="{41449D28-061A-483B-0BBA-8A1761AB6727}"/>
              </a:ext>
            </a:extLst>
          </p:cNvPr>
          <p:cNvGraphicFramePr>
            <a:graphicFrameLocks noGrp="1"/>
          </p:cNvGraphicFramePr>
          <p:nvPr>
            <p:extLst>
              <p:ext uri="{D42A27DB-BD31-4B8C-83A1-F6EECF244321}">
                <p14:modId xmlns:p14="http://schemas.microsoft.com/office/powerpoint/2010/main" val="3504781977"/>
              </p:ext>
            </p:extLst>
          </p:nvPr>
        </p:nvGraphicFramePr>
        <p:xfrm>
          <a:off x="2549235" y="693709"/>
          <a:ext cx="9376596" cy="5470582"/>
        </p:xfrm>
        <a:graphic>
          <a:graphicData uri="http://schemas.openxmlformats.org/drawingml/2006/table">
            <a:tbl>
              <a:tblPr/>
              <a:tblGrid>
                <a:gridCol w="2344149">
                  <a:extLst>
                    <a:ext uri="{9D8B030D-6E8A-4147-A177-3AD203B41FA5}">
                      <a16:colId xmlns:a16="http://schemas.microsoft.com/office/drawing/2014/main" val="1500958832"/>
                    </a:ext>
                  </a:extLst>
                </a:gridCol>
                <a:gridCol w="2344149">
                  <a:extLst>
                    <a:ext uri="{9D8B030D-6E8A-4147-A177-3AD203B41FA5}">
                      <a16:colId xmlns:a16="http://schemas.microsoft.com/office/drawing/2014/main" val="48685874"/>
                    </a:ext>
                  </a:extLst>
                </a:gridCol>
                <a:gridCol w="2344149">
                  <a:extLst>
                    <a:ext uri="{9D8B030D-6E8A-4147-A177-3AD203B41FA5}">
                      <a16:colId xmlns:a16="http://schemas.microsoft.com/office/drawing/2014/main" val="1122290421"/>
                    </a:ext>
                  </a:extLst>
                </a:gridCol>
                <a:gridCol w="2344149">
                  <a:extLst>
                    <a:ext uri="{9D8B030D-6E8A-4147-A177-3AD203B41FA5}">
                      <a16:colId xmlns:a16="http://schemas.microsoft.com/office/drawing/2014/main" val="513670812"/>
                    </a:ext>
                  </a:extLst>
                </a:gridCol>
              </a:tblGrid>
              <a:tr h="330251">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Phase 1</a:t>
                      </a:r>
                      <a:endParaRPr lang="en-US" sz="160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Phase 2</a:t>
                      </a:r>
                      <a:endParaRPr lang="en-US" sz="160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Phase 3</a:t>
                      </a:r>
                      <a:endParaRPr lang="en-US" sz="160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Phase 4</a:t>
                      </a:r>
                      <a:endParaRPr lang="en-US" sz="160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extLst>
                  <a:ext uri="{0D108BD9-81ED-4DB2-BD59-A6C34878D82A}">
                    <a16:rowId xmlns:a16="http://schemas.microsoft.com/office/drawing/2014/main" val="2774007930"/>
                  </a:ext>
                </a:extLst>
              </a:tr>
              <a:tr h="5116414">
                <a:tc>
                  <a:txBody>
                    <a:bodyPr/>
                    <a:lstStyle/>
                    <a:p>
                      <a:pPr lvl="0"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 Announce the project and call for participants</a:t>
                      </a:r>
                      <a:endParaRPr lang="en-US" sz="1600" dirty="0">
                        <a:effectLst/>
                      </a:endParaRPr>
                    </a:p>
                    <a:p>
                      <a:pPr lvl="0"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 Select the short-listed candidates by giving instructions. </a:t>
                      </a:r>
                      <a:endParaRPr lang="en-US" sz="1600" dirty="0">
                        <a:effectLst/>
                      </a:endParaRPr>
                    </a:p>
                    <a:p>
                      <a:pPr lvl="0"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 Students were introduced to Call Annie and the tasks done: regular conversations with Call Annie for familiar topics: schools, hobbies and music.</a:t>
                      </a:r>
                      <a:endParaRPr lang="en-US" sz="1600" dirty="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tc>
                  <a:txBody>
                    <a:bodyPr/>
                    <a:lstStyle/>
                    <a:p>
                      <a:pPr lvl="0"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 After week one, students were interviewed and their answers were recorded between intervals to have feedback about their first encounter with the app. </a:t>
                      </a:r>
                      <a:endParaRPr lang="en-US" sz="1600" dirty="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tc>
                  <a:txBody>
                    <a:bodyPr/>
                    <a:lstStyle/>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 Regular meetings with the AI chatbot under the supervision of teachers. </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 Students join Zoom meetings individually 2 or 3 evenings. </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 One meeting lasts 10 minutes. </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 Topics for discussion:  Week 1: schools</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Week 2: Hobbies</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Week 3: Music</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 Prompts/requests for the chatbot: </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1. Questions and answers</a:t>
                      </a:r>
                      <a:endParaRPr lang="en-US" sz="1600">
                        <a:effectLst/>
                      </a:endParaRPr>
                    </a:p>
                    <a:p>
                      <a:pPr lvl="0" algn="just" rtl="0" fontAlgn="t">
                        <a:spcBef>
                          <a:spcPts val="0"/>
                        </a:spcBef>
                        <a:spcAft>
                          <a:spcPts val="0"/>
                        </a:spcAft>
                      </a:pPr>
                      <a:r>
                        <a:rPr lang="en-US" sz="1600" b="0" i="0" u="none" strike="noStrike">
                          <a:solidFill>
                            <a:srgbClr val="000000"/>
                          </a:solidFill>
                          <a:effectLst/>
                          <a:latin typeface="Times New Roman" panose="02020603050405020304" pitchFamily="18" charset="0"/>
                        </a:rPr>
                        <a:t>2. Ask for feedback/correction on language: vocab, grammar and pronunciation. </a:t>
                      </a:r>
                      <a:endParaRPr lang="en-US" sz="160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tc>
                  <a:txBody>
                    <a:bodyPr/>
                    <a:lstStyle/>
                    <a:p>
                      <a:pPr lvl="0"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 A semi-structured interview was conducted to record students’ opinions about how they experience anxiety. </a:t>
                      </a:r>
                      <a:endParaRPr lang="en-US" sz="1600" dirty="0">
                        <a:effectLst/>
                      </a:endParaRPr>
                    </a:p>
                  </a:txBody>
                  <a:tcPr marL="55164" marR="55164" marT="55164" marB="551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DE0"/>
                    </a:solidFill>
                  </a:tcPr>
                </a:tc>
                <a:extLst>
                  <a:ext uri="{0D108BD9-81ED-4DB2-BD59-A6C34878D82A}">
                    <a16:rowId xmlns:a16="http://schemas.microsoft.com/office/drawing/2014/main" val="341597285"/>
                  </a:ext>
                </a:extLst>
              </a:tr>
            </a:tbl>
          </a:graphicData>
        </a:graphic>
      </p:graphicFrame>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C0703D-9935-2370-A930-77ABFE671872}"/>
              </a:ext>
            </a:extLst>
          </p:cNvPr>
          <p:cNvGraphicFramePr>
            <a:graphicFrameLocks noGrp="1"/>
          </p:cNvGraphicFramePr>
          <p:nvPr>
            <p:extLst>
              <p:ext uri="{D42A27DB-BD31-4B8C-83A1-F6EECF244321}">
                <p14:modId xmlns:p14="http://schemas.microsoft.com/office/powerpoint/2010/main" val="3180150762"/>
              </p:ext>
            </p:extLst>
          </p:nvPr>
        </p:nvGraphicFramePr>
        <p:xfrm>
          <a:off x="184898" y="858377"/>
          <a:ext cx="11822206" cy="5695246"/>
        </p:xfrm>
        <a:graphic>
          <a:graphicData uri="http://schemas.openxmlformats.org/drawingml/2006/table">
            <a:tbl>
              <a:tblPr/>
              <a:tblGrid>
                <a:gridCol w="4635137">
                  <a:extLst>
                    <a:ext uri="{9D8B030D-6E8A-4147-A177-3AD203B41FA5}">
                      <a16:colId xmlns:a16="http://schemas.microsoft.com/office/drawing/2014/main" val="4041124081"/>
                    </a:ext>
                  </a:extLst>
                </a:gridCol>
                <a:gridCol w="2864412">
                  <a:extLst>
                    <a:ext uri="{9D8B030D-6E8A-4147-A177-3AD203B41FA5}">
                      <a16:colId xmlns:a16="http://schemas.microsoft.com/office/drawing/2014/main" val="2723757706"/>
                    </a:ext>
                  </a:extLst>
                </a:gridCol>
                <a:gridCol w="1458245">
                  <a:extLst>
                    <a:ext uri="{9D8B030D-6E8A-4147-A177-3AD203B41FA5}">
                      <a16:colId xmlns:a16="http://schemas.microsoft.com/office/drawing/2014/main" val="2585569848"/>
                    </a:ext>
                  </a:extLst>
                </a:gridCol>
                <a:gridCol w="2864412">
                  <a:extLst>
                    <a:ext uri="{9D8B030D-6E8A-4147-A177-3AD203B41FA5}">
                      <a16:colId xmlns:a16="http://schemas.microsoft.com/office/drawing/2014/main" val="1971442475"/>
                    </a:ext>
                  </a:extLst>
                </a:gridCol>
              </a:tblGrid>
              <a:tr h="309153">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Samples from candidates.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Codes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Frequency %</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b="1" i="0" u="none" strike="noStrike">
                          <a:solidFill>
                            <a:srgbClr val="000000"/>
                          </a:solidFill>
                          <a:effectLst/>
                          <a:latin typeface="Times New Roman" panose="02020603050405020304" pitchFamily="18" charset="0"/>
                        </a:rPr>
                        <a:t>Themes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21889671"/>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“Twice a week and about 30 minutes”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Usage frequency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75%</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Frequency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34816841"/>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“20 to 30 mins”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Usage time</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75%</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1507100788"/>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“It provides a lot of vocabulary”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Vocabulary gain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Perceived Improvement</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186185"/>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“I love immediate corrections”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Error correction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1483889229"/>
                  </a:ext>
                </a:extLst>
              </a:tr>
              <a:tr h="439645">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“She showed me the mistakes in my pronunciation”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Pronunciation support</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1499791896"/>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“Still hesitate and shaking”</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Hesitation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Nervousness</a:t>
                      </a:r>
                      <a:endParaRPr lang="en-US" sz="2000" b="1">
                        <a:effectLst/>
                      </a:endParaRPr>
                    </a:p>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 </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49826880"/>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“Yes. I feel less nervous”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Reduced anxiety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75%</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2159118988"/>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“Nervous: Deeper topics such as science”</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Lack of knowledge</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209379617"/>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“Nervous (much), curious, excited”</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Initial enthusiasm</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75%</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First Impressions of the App</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91341773"/>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“Curious. Does it have benefits or any drawbacks”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Initial concern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2546018664"/>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“Slow sometimes. Internet matters”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Technical issues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Drawbacks and Concerns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24578497"/>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“I got familiar with it, not shy”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Familiarity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Fluency and Hesitation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87243134"/>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“Yes. Because I got familiar with it”</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Familiarity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195968397"/>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“Yes, especially words that are hard to pronounce”</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Pronunciation</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50%</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4">
                  <a:txBody>
                    <a:bodyPr/>
                    <a:lstStyle/>
                    <a:p>
                      <a:pPr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Confidence</a:t>
                      </a:r>
                      <a:endParaRPr lang="en-US" sz="2000" b="1" dirty="0">
                        <a:effectLst/>
                      </a:endParaRPr>
                    </a:p>
                    <a:p>
                      <a:pPr algn="just" rtl="0" fontAlgn="t">
                        <a:spcBef>
                          <a:spcPts val="0"/>
                        </a:spcBef>
                        <a:spcAft>
                          <a:spcPts val="0"/>
                        </a:spcAft>
                      </a:pPr>
                      <a:r>
                        <a:rPr lang="en-US" sz="1600" b="0" i="0" u="none" strike="noStrike" dirty="0">
                          <a:solidFill>
                            <a:srgbClr val="000000"/>
                          </a:solidFill>
                          <a:effectLst/>
                          <a:latin typeface="Times New Roman" panose="02020603050405020304" pitchFamily="18" charset="0"/>
                        </a:rPr>
                        <a:t> </a:t>
                      </a:r>
                      <a:endParaRPr lang="en-US" sz="2000" b="1" dirty="0">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60833062"/>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“Less anxious because it doesn’t judge me”</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Reduced anxiety</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75%</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3760015507"/>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“Yes. Speaking better”</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Skill development</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a:solidFill>
                            <a:srgbClr val="000000"/>
                          </a:solidFill>
                          <a:effectLst/>
                          <a:latin typeface="Times New Roman" panose="02020603050405020304" pitchFamily="18" charset="0"/>
                        </a:rPr>
                        <a:t>75%</a:t>
                      </a:r>
                      <a:endParaRPr lang="en-VN"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2959168457"/>
                  </a:ext>
                </a:extLst>
              </a:tr>
              <a:tr h="309153">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“Confidence: girly topics, movies”</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US" sz="1600" b="0" i="0" u="none" strike="noStrike">
                          <a:solidFill>
                            <a:srgbClr val="000000"/>
                          </a:solidFill>
                          <a:effectLst/>
                          <a:latin typeface="Times New Roman" panose="02020603050405020304" pitchFamily="18" charset="0"/>
                        </a:rPr>
                        <a:t>Comfort</a:t>
                      </a:r>
                      <a:endParaRPr lang="en-US" sz="2000" b="1">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rtl="0" fontAlgn="t">
                        <a:spcBef>
                          <a:spcPts val="0"/>
                        </a:spcBef>
                        <a:spcAft>
                          <a:spcPts val="0"/>
                        </a:spcAft>
                      </a:pPr>
                      <a:r>
                        <a:rPr lang="en-VN" sz="1600" b="0" i="0" u="none" strike="noStrike" dirty="0">
                          <a:solidFill>
                            <a:srgbClr val="000000"/>
                          </a:solidFill>
                          <a:effectLst/>
                          <a:latin typeface="Times New Roman" panose="02020603050405020304" pitchFamily="18" charset="0"/>
                        </a:rPr>
                        <a:t>75%</a:t>
                      </a:r>
                      <a:endParaRPr lang="en-VN" sz="2000" b="1" dirty="0">
                        <a:effectLst/>
                      </a:endParaRPr>
                    </a:p>
                  </a:txBody>
                  <a:tcPr marL="17962" marR="17962" marT="17962" marB="1796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VN"/>
                    </a:p>
                  </a:txBody>
                  <a:tcPr/>
                </a:tc>
                <a:extLst>
                  <a:ext uri="{0D108BD9-81ED-4DB2-BD59-A6C34878D82A}">
                    <a16:rowId xmlns:a16="http://schemas.microsoft.com/office/drawing/2014/main" val="4187124382"/>
                  </a:ext>
                </a:extLst>
              </a:tr>
            </a:tbl>
          </a:graphicData>
        </a:graphic>
      </p:graphicFrame>
      <p:sp>
        <p:nvSpPr>
          <p:cNvPr id="3" name="Rectangle 1">
            <a:extLst>
              <a:ext uri="{FF2B5EF4-FFF2-40B4-BE49-F238E27FC236}">
                <a16:creationId xmlns:a16="http://schemas.microsoft.com/office/drawing/2014/main" id="{E1EAC013-5697-4136-8BA7-4DA8E482BE9A}"/>
              </a:ext>
            </a:extLst>
          </p:cNvPr>
          <p:cNvSpPr>
            <a:spLocks noChangeArrowheads="1"/>
          </p:cNvSpPr>
          <p:nvPr/>
        </p:nvSpPr>
        <p:spPr bwMode="auto">
          <a:xfrm>
            <a:off x="184897" y="304381"/>
            <a:ext cx="1084169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b="1" i="0" u="none" strike="noStrike" cap="none" normalizeH="0" baseline="0" dirty="0">
                <a:ln>
                  <a:noFill/>
                </a:ln>
                <a:solidFill>
                  <a:srgbClr val="000000"/>
                </a:solidFill>
                <a:effectLst/>
                <a:latin typeface="Times New Roman" panose="02020603050405020304" pitchFamily="18" charset="0"/>
              </a:rPr>
              <a:t>Table. </a:t>
            </a:r>
            <a:br>
              <a:rPr kumimoji="0" lang="en-VN" altLang="en-VN"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br>
            <a:r>
              <a:rPr kumimoji="0" lang="en-VN" altLang="en-VN"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Main Themes and Individual Interview Responses</a:t>
            </a:r>
            <a:endParaRPr kumimoji="0" lang="en-VN" altLang="en-VN"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9700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E56EAC5-5E95-28F9-A143-2D05E423C3F3}"/>
              </a:ext>
            </a:extLst>
          </p:cNvPr>
          <p:cNvSpPr txBox="1"/>
          <p:nvPr/>
        </p:nvSpPr>
        <p:spPr>
          <a:xfrm>
            <a:off x="213912" y="612844"/>
            <a:ext cx="11764175" cy="5632311"/>
          </a:xfrm>
          <a:prstGeom prst="rect">
            <a:avLst/>
          </a:prstGeom>
          <a:noFill/>
        </p:spPr>
        <p:txBody>
          <a:bodyPr wrap="square" numCol="1" spcCol="180000">
            <a:spAutoFit/>
          </a:bodyPr>
          <a:lstStyle/>
          <a:p>
            <a:pPr algn="just" rtl="0">
              <a:spcBef>
                <a:spcPts val="0"/>
              </a:spcBef>
              <a:spcAft>
                <a:spcPts val="0"/>
              </a:spcAft>
            </a:pPr>
            <a:r>
              <a:rPr lang="en-US" b="1" i="1" u="none" strike="noStrike" dirty="0">
                <a:solidFill>
                  <a:srgbClr val="000000"/>
                </a:solidFill>
                <a:effectLst/>
                <a:latin typeface="Times New Roman" panose="02020603050405020304" pitchFamily="18" charset="0"/>
              </a:rPr>
              <a:t>Perceived Improvement</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Users thought that using the chatbot helped them learn in a clear way.  “It provides a lot of vocabulary” (Vocabulary gain, 50%), “I love immediate corrections” (Error correction, 50%), and “She showed me the mistakes in my pronunciation” (Pronunciation support, 50%) were commonly mentioned. These answers suggest that the chatbot helps people learn new words and speak more accurately.</a:t>
            </a:r>
            <a:endParaRPr lang="en-US" dirty="0">
              <a:effectLst/>
            </a:endParaRPr>
          </a:p>
          <a:p>
            <a:pPr algn="just" rtl="0">
              <a:spcBef>
                <a:spcPts val="0"/>
              </a:spcBef>
              <a:spcAft>
                <a:spcPts val="0"/>
              </a:spcAft>
            </a:pPr>
            <a:br>
              <a:rPr lang="en-US" dirty="0"/>
            </a:br>
            <a:r>
              <a:rPr lang="en-US" b="1" i="1" u="none" strike="noStrike" dirty="0">
                <a:solidFill>
                  <a:srgbClr val="000000"/>
                </a:solidFill>
                <a:effectLst/>
                <a:latin typeface="Times New Roman" panose="02020603050405020304" pitchFamily="18" charset="0"/>
              </a:rPr>
              <a:t>Nervousness</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People talked about how they felt when they were nervous.  “Still hesitate and shaking” reflects Hesitation (50%), “Yes. I feel less nervous” indicates Reduced anxiety (75%), and “Nervous: Deeper topics such as science” shows Lack of knowledge (50%). Many people felt more confident, but some still felt apprehensive when talking about new or hard issues.</a:t>
            </a:r>
            <a:endParaRPr lang="en-US" dirty="0">
              <a:effectLst/>
            </a:endParaRPr>
          </a:p>
          <a:p>
            <a:pPr algn="just" rtl="0">
              <a:spcBef>
                <a:spcPts val="0"/>
              </a:spcBef>
              <a:spcAft>
                <a:spcPts val="0"/>
              </a:spcAft>
            </a:pPr>
            <a:br>
              <a:rPr lang="en-US" dirty="0"/>
            </a:br>
            <a:r>
              <a:rPr lang="en-US" b="1" i="1" u="none" strike="noStrike" dirty="0">
                <a:solidFill>
                  <a:srgbClr val="000000"/>
                </a:solidFill>
                <a:effectLst/>
                <a:latin typeface="Times New Roman" panose="02020603050405020304" pitchFamily="18" charset="0"/>
              </a:rPr>
              <a:t>Drawbacks and Concerns</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Some people who used the app had worries about </a:t>
            </a:r>
            <a:r>
              <a:rPr lang="en-US" b="0" i="0" u="none" strike="noStrike" dirty="0" err="1">
                <a:solidFill>
                  <a:srgbClr val="000000"/>
                </a:solidFill>
                <a:effectLst/>
                <a:latin typeface="Times New Roman" panose="02020603050405020304" pitchFamily="18" charset="0"/>
              </a:rPr>
              <a:t>it.“Slow</a:t>
            </a:r>
            <a:r>
              <a:rPr lang="en-US" b="0" i="0" u="none" strike="noStrike" dirty="0">
                <a:solidFill>
                  <a:srgbClr val="000000"/>
                </a:solidFill>
                <a:effectLst/>
                <a:latin typeface="Times New Roman" panose="02020603050405020304" pitchFamily="18" charset="0"/>
              </a:rPr>
              <a:t> sometimes. Internet matters” was linked to technical issues (50%). Some users may have had a worse learning experience because of these problems, which shows how important infrastructure is in tech-based education.</a:t>
            </a:r>
            <a:endParaRPr lang="en-US" dirty="0">
              <a:effectLst/>
            </a:endParaRPr>
          </a:p>
          <a:p>
            <a:pPr algn="just" rtl="0">
              <a:spcBef>
                <a:spcPts val="0"/>
              </a:spcBef>
              <a:spcAft>
                <a:spcPts val="0"/>
              </a:spcAft>
            </a:pPr>
            <a:br>
              <a:rPr lang="en-US" dirty="0"/>
            </a:br>
            <a:r>
              <a:rPr lang="en-US" b="1" i="1" u="none" strike="noStrike" dirty="0">
                <a:solidFill>
                  <a:srgbClr val="000000"/>
                </a:solidFill>
                <a:effectLst/>
                <a:latin typeface="Times New Roman" panose="02020603050405020304" pitchFamily="18" charset="0"/>
              </a:rPr>
              <a:t>Fluency and Hesitation</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Getting to know the chatbot made people less shy and hesitant. “I got familiar with it, not shy” and “Yes. Because I got familiar with it” were both coded as familiarity (50%). These remarks show that talking to each other more often helped people communicate more fluently and with greater confidence over time.</a:t>
            </a:r>
            <a:endParaRPr lang="en-US" dirty="0">
              <a:effectLst/>
            </a:endParaRPr>
          </a:p>
        </p:txBody>
      </p:sp>
    </p:spTree>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E56EAC5-5E95-28F9-A143-2D05E423C3F3}"/>
              </a:ext>
            </a:extLst>
          </p:cNvPr>
          <p:cNvSpPr txBox="1"/>
          <p:nvPr/>
        </p:nvSpPr>
        <p:spPr>
          <a:xfrm>
            <a:off x="263236" y="199810"/>
            <a:ext cx="11764175" cy="6463308"/>
          </a:xfrm>
          <a:prstGeom prst="rect">
            <a:avLst/>
          </a:prstGeom>
          <a:noFill/>
        </p:spPr>
        <p:txBody>
          <a:bodyPr wrap="square" numCol="1" spcCol="180000">
            <a:spAutoFit/>
          </a:bodyPr>
          <a:lstStyle/>
          <a:p>
            <a:pPr algn="just" rtl="0">
              <a:spcBef>
                <a:spcPts val="0"/>
              </a:spcBef>
              <a:spcAft>
                <a:spcPts val="0"/>
              </a:spcAft>
            </a:pPr>
            <a:r>
              <a:rPr lang="en-US" b="1" i="1" u="none" strike="noStrike" dirty="0">
                <a:solidFill>
                  <a:srgbClr val="000000"/>
                </a:solidFill>
                <a:effectLst/>
                <a:latin typeface="Times New Roman" panose="02020603050405020304" pitchFamily="18" charset="0"/>
              </a:rPr>
              <a:t>Confidence</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Developing confidence was a common theme. “Yes, especially words that are hard to pronounce” (Pronunciation, 50%), “Less anxious because it doesn’t judge me” (Reduced anxiety, 75%), “Yes. Speaking better” (Skill development, 75%), and “Confidence: girly topics, movies” (Comfort, 75%), all of which show that people are becoming more confident in how they use language, especially in situations that aren't frightening or that they know well.</a:t>
            </a:r>
            <a:endParaRPr lang="en-US" dirty="0">
              <a:effectLst/>
            </a:endParaRPr>
          </a:p>
          <a:p>
            <a:pPr algn="just" rtl="0">
              <a:spcBef>
                <a:spcPts val="0"/>
              </a:spcBef>
              <a:spcAft>
                <a:spcPts val="0"/>
              </a:spcAft>
            </a:pPr>
            <a:br>
              <a:rPr lang="en-US" dirty="0"/>
            </a:br>
            <a:r>
              <a:rPr lang="en-US" b="1" i="1" u="none" strike="noStrike" dirty="0">
                <a:solidFill>
                  <a:srgbClr val="000000"/>
                </a:solidFill>
                <a:effectLst/>
                <a:latin typeface="Times New Roman" panose="02020603050405020304" pitchFamily="18" charset="0"/>
              </a:rPr>
              <a:t>Fear</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Some people felt more confident, but others still had a lot of anxieties. “AI is more intelligent than us” (AI intimidation, 25%), “Yes, but it’s just a little bit” (Mistakes, 50%), “With AI, I am not shy” (Safe space, 50%), “Fear of making mistakes” (Fear of judgment, 50%), “My accent causes miscommunication” (Pronunciation barrier, 50%), “I’m afraid that it knows who I am” (Privacy, 25%), and “My limited vocabulary and accents” (Limited vocab, 75%). These show that people are still worried about their accuracy, identity, and skill.</a:t>
            </a:r>
            <a:endParaRPr lang="en-US" dirty="0">
              <a:effectLst/>
            </a:endParaRPr>
          </a:p>
          <a:p>
            <a:pPr algn="just" rtl="0">
              <a:spcBef>
                <a:spcPts val="0"/>
              </a:spcBef>
              <a:spcAft>
                <a:spcPts val="0"/>
              </a:spcAft>
            </a:pPr>
            <a:br>
              <a:rPr lang="en-US" dirty="0"/>
            </a:br>
            <a:r>
              <a:rPr lang="en-US" b="1" i="1" u="none" strike="noStrike" dirty="0">
                <a:solidFill>
                  <a:srgbClr val="000000"/>
                </a:solidFill>
                <a:effectLst/>
                <a:latin typeface="Times New Roman" panose="02020603050405020304" pitchFamily="18" charset="0"/>
              </a:rPr>
              <a:t>Uncertainty</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Some users said they weren't sure what to think or didn't have a strong view. “50-50 Not sure” was categorized as Mixed preference (25%), showing that some users were still unsure about how effective the chatbot was overall or how it was better than talking to a person.</a:t>
            </a:r>
            <a:endParaRPr lang="en-US" dirty="0">
              <a:effectLst/>
            </a:endParaRPr>
          </a:p>
          <a:p>
            <a:pPr algn="just" rtl="0">
              <a:spcBef>
                <a:spcPts val="0"/>
              </a:spcBef>
              <a:spcAft>
                <a:spcPts val="0"/>
              </a:spcAft>
            </a:pPr>
            <a:br>
              <a:rPr lang="en-US" dirty="0"/>
            </a:br>
            <a:r>
              <a:rPr lang="en-US" b="1" i="1" u="none" strike="noStrike" dirty="0">
                <a:solidFill>
                  <a:srgbClr val="000000"/>
                </a:solidFill>
                <a:effectLst/>
                <a:latin typeface="Times New Roman" panose="02020603050405020304" pitchFamily="18" charset="0"/>
              </a:rPr>
              <a:t>Reaction to Technical Problems</a:t>
            </a:r>
            <a:endParaRPr lang="en-US" b="1" i="1" dirty="0">
              <a:effectLst/>
            </a:endParaRPr>
          </a:p>
          <a:p>
            <a:pPr indent="457200" algn="just" rtl="0">
              <a:spcBef>
                <a:spcPts val="0"/>
              </a:spcBef>
              <a:spcAft>
                <a:spcPts val="0"/>
              </a:spcAft>
            </a:pPr>
            <a:r>
              <a:rPr lang="en-US" b="0" i="0" u="none" strike="noStrike" dirty="0">
                <a:solidFill>
                  <a:srgbClr val="000000"/>
                </a:solidFill>
                <a:effectLst/>
                <a:latin typeface="Times New Roman" panose="02020603050405020304" pitchFamily="18" charset="0"/>
              </a:rPr>
              <a:t>Technical problems made people feel different things. “I feel annoyed” (Frustration, 50%) and “I feel normal. I just repeat” (Patience, 50%) show varying tolerance levels among users. Meanwhile, “AI doesn’t update. Lost interest” (Disengagement, 50%) and “Should be used when no friends” (AI as backup, 50%) illustrate that AI can be a substitute, but it could not always keep people interested.</a:t>
            </a:r>
            <a:endParaRPr lang="en-US" dirty="0">
              <a:effectLst/>
            </a:endParaRPr>
          </a:p>
        </p:txBody>
      </p:sp>
    </p:spTree>
    <p:extLst>
      <p:ext uri="{BB962C8B-B14F-4D97-AF65-F5344CB8AC3E}">
        <p14:creationId xmlns:p14="http://schemas.microsoft.com/office/powerpoint/2010/main" val="1694003966"/>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9209560" y="4319197"/>
            <a:ext cx="2982441" cy="2538803"/>
          </a:xfrm>
          <a:custGeom>
            <a:avLst/>
            <a:gdLst/>
            <a:ahLst/>
            <a:cxnLst/>
            <a:rect l="l" t="t" r="r" b="b"/>
            <a:pathLst>
              <a:path w="4473661" h="3808204">
                <a:moveTo>
                  <a:pt x="0" y="0"/>
                </a:moveTo>
                <a:lnTo>
                  <a:pt x="4473661" y="0"/>
                </a:lnTo>
                <a:lnTo>
                  <a:pt x="4473661" y="3808204"/>
                </a:lnTo>
                <a:lnTo>
                  <a:pt x="0" y="3808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TextBox 5"/>
          <p:cNvSpPr txBox="1"/>
          <p:nvPr/>
        </p:nvSpPr>
        <p:spPr>
          <a:xfrm>
            <a:off x="23145" y="1069985"/>
            <a:ext cx="5712735" cy="4924425"/>
          </a:xfrm>
          <a:prstGeom prst="rect">
            <a:avLst/>
          </a:prstGeom>
        </p:spPr>
        <p:txBody>
          <a:bodyPr wrap="square" lIns="0" tIns="0" rIns="0" bIns="0" rtlCol="0" anchor="t">
            <a:spAutoFit/>
          </a:bodyPr>
          <a:lstStyle/>
          <a:p>
            <a:pPr marL="212259" lvl="1" algn="ctr"/>
            <a:r>
              <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The interpretation of students’ anxiety towards interactions with an AI chatbot </a:t>
            </a:r>
          </a:p>
          <a:p>
            <a:pPr marL="212259" lvl="1" algn="just"/>
            <a:endPar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endParaRPr>
          </a:p>
          <a:p>
            <a:pPr marL="585218" lvl="2" algn="just"/>
            <a:r>
              <a:rPr lang="en-US" sz="2000" b="1" dirty="0">
                <a:latin typeface="Times New Roman" panose="02020603050405020304" pitchFamily="18" charset="0"/>
                <a:ea typeface="Kollektif Bold"/>
                <a:cs typeface="Times New Roman" panose="02020603050405020304" pitchFamily="18" charset="0"/>
                <a:sym typeface="Kollektif Bold"/>
              </a:rPr>
              <a:t>Mixed reactions</a:t>
            </a:r>
          </a:p>
          <a:p>
            <a:pPr marL="1330455" lvl="3" indent="-342900" algn="just">
              <a:buFont typeface="+mj-lt"/>
              <a:buAutoNum type="arabicPeriod"/>
            </a:pPr>
            <a:r>
              <a:rPr lang="en-US" sz="2000" b="1" dirty="0">
                <a:latin typeface="Times New Roman" panose="02020603050405020304" pitchFamily="18" charset="0"/>
                <a:ea typeface="Kollektif"/>
                <a:cs typeface="Times New Roman" panose="02020603050405020304" pitchFamily="18" charset="0"/>
                <a:sym typeface="Kollektif"/>
              </a:rPr>
              <a:t>Some</a:t>
            </a:r>
            <a:r>
              <a:rPr lang="en-US" sz="2000" dirty="0">
                <a:latin typeface="Times New Roman" panose="02020603050405020304" pitchFamily="18" charset="0"/>
                <a:ea typeface="Kollektif"/>
                <a:cs typeface="Times New Roman" panose="02020603050405020304" pitchFamily="18" charset="0"/>
                <a:sym typeface="Kollektif"/>
              </a:rPr>
              <a:t> students are </a:t>
            </a:r>
            <a:r>
              <a:rPr lang="en-US" sz="2000" b="1" dirty="0">
                <a:latin typeface="Times New Roman" panose="02020603050405020304" pitchFamily="18" charset="0"/>
                <a:ea typeface="Kollektif"/>
                <a:cs typeface="Times New Roman" panose="02020603050405020304" pitchFamily="18" charset="0"/>
                <a:sym typeface="Kollektif"/>
              </a:rPr>
              <a:t>eager to continue using Call Annie </a:t>
            </a:r>
            <a:r>
              <a:rPr lang="en-US" sz="2000" dirty="0">
                <a:latin typeface="Times New Roman" panose="02020603050405020304" pitchFamily="18" charset="0"/>
                <a:ea typeface="Kollektif"/>
                <a:cs typeface="Times New Roman" panose="02020603050405020304" pitchFamily="18" charset="0"/>
                <a:sym typeface="Kollektif"/>
              </a:rPr>
              <a:t>for convenience and practice.</a:t>
            </a:r>
          </a:p>
          <a:p>
            <a:pPr marL="1330455" lvl="3" indent="-342900" algn="just">
              <a:buFont typeface="+mj-lt"/>
              <a:buAutoNum type="arabicPeriod"/>
            </a:pPr>
            <a:r>
              <a:rPr lang="en-US" sz="2000" b="1" dirty="0">
                <a:latin typeface="Times New Roman" panose="02020603050405020304" pitchFamily="18" charset="0"/>
                <a:ea typeface="Kollektif"/>
                <a:cs typeface="Times New Roman" panose="02020603050405020304" pitchFamily="18" charset="0"/>
                <a:sym typeface="Kollektif"/>
              </a:rPr>
              <a:t>Others</a:t>
            </a:r>
            <a:r>
              <a:rPr lang="en-US" sz="2000" dirty="0">
                <a:latin typeface="Times New Roman" panose="02020603050405020304" pitchFamily="18" charset="0"/>
                <a:ea typeface="Kollektif"/>
                <a:cs typeface="Times New Roman" panose="02020603050405020304" pitchFamily="18" charset="0"/>
                <a:sym typeface="Kollektif"/>
              </a:rPr>
              <a:t> </a:t>
            </a:r>
            <a:r>
              <a:rPr lang="en-US" sz="2000" b="1" dirty="0">
                <a:latin typeface="Times New Roman" panose="02020603050405020304" pitchFamily="18" charset="0"/>
                <a:ea typeface="Kollektif"/>
                <a:cs typeface="Times New Roman" panose="02020603050405020304" pitchFamily="18" charset="0"/>
                <a:sym typeface="Kollektif"/>
              </a:rPr>
              <a:t>prefer</a:t>
            </a:r>
            <a:r>
              <a:rPr lang="en-US" sz="2000" dirty="0">
                <a:latin typeface="Times New Roman" panose="02020603050405020304" pitchFamily="18" charset="0"/>
                <a:ea typeface="Kollektif"/>
                <a:cs typeface="Times New Roman" panose="02020603050405020304" pitchFamily="18" charset="0"/>
                <a:sym typeface="Kollektif"/>
              </a:rPr>
              <a:t> genuine </a:t>
            </a:r>
            <a:r>
              <a:rPr lang="en-US" sz="2000" b="1" dirty="0">
                <a:latin typeface="Times New Roman" panose="02020603050405020304" pitchFamily="18" charset="0"/>
                <a:ea typeface="Kollektif"/>
                <a:cs typeface="Times New Roman" panose="02020603050405020304" pitchFamily="18" charset="0"/>
                <a:sym typeface="Kollektif"/>
              </a:rPr>
              <a:t>human interaction</a:t>
            </a:r>
            <a:r>
              <a:rPr lang="en-US" sz="2000" dirty="0">
                <a:latin typeface="Times New Roman" panose="02020603050405020304" pitchFamily="18" charset="0"/>
                <a:ea typeface="Kollektif"/>
                <a:cs typeface="Times New Roman" panose="02020603050405020304" pitchFamily="18" charset="0"/>
                <a:sym typeface="Kollektif"/>
              </a:rPr>
              <a:t> for communicative development.</a:t>
            </a:r>
          </a:p>
          <a:p>
            <a:pPr marL="1330455" lvl="3" indent="-342900" algn="just">
              <a:buFont typeface="+mj-lt"/>
              <a:buAutoNum type="arabicPeriod"/>
            </a:pPr>
            <a:r>
              <a:rPr lang="en-US" sz="2000" b="1" dirty="0">
                <a:latin typeface="Times New Roman" panose="02020603050405020304" pitchFamily="18" charset="0"/>
                <a:ea typeface="Kollektif Bold"/>
                <a:cs typeface="Times New Roman" panose="02020603050405020304" pitchFamily="18" charset="0"/>
                <a:sym typeface="Kollektif"/>
              </a:rPr>
              <a:t> “My accent can cause misunderstanding” </a:t>
            </a:r>
            <a:r>
              <a:rPr lang="en-US" sz="2000" dirty="0">
                <a:latin typeface="Times New Roman" panose="02020603050405020304" pitchFamily="18" charset="0"/>
                <a:ea typeface="Kollektif Bold"/>
                <a:cs typeface="Times New Roman" panose="02020603050405020304" pitchFamily="18" charset="0"/>
                <a:sym typeface="Wingdings" pitchFamily="2" charset="2"/>
              </a:rPr>
              <a:t> personalized assistant could aid interactions </a:t>
            </a:r>
          </a:p>
          <a:p>
            <a:pPr marL="1330455" lvl="3" indent="-342900" algn="just">
              <a:buFont typeface="+mj-lt"/>
              <a:buAutoNum type="arabicPeriod"/>
            </a:pPr>
            <a:r>
              <a:rPr lang="en-US" sz="2000" b="1" dirty="0">
                <a:latin typeface="Times New Roman" panose="02020603050405020304" pitchFamily="18" charset="0"/>
                <a:ea typeface="Kollektif Bold"/>
                <a:cs typeface="Times New Roman" panose="02020603050405020304" pitchFamily="18" charset="0"/>
                <a:sym typeface="Wingdings" pitchFamily="2" charset="2"/>
              </a:rPr>
              <a:t>Increased frequency </a:t>
            </a:r>
            <a:r>
              <a:rPr lang="en-US" sz="2000" dirty="0">
                <a:latin typeface="Times New Roman" panose="02020603050405020304" pitchFamily="18" charset="0"/>
                <a:ea typeface="Kollektif Bold"/>
                <a:cs typeface="Times New Roman" panose="02020603050405020304" pitchFamily="18" charset="0"/>
                <a:sym typeface="Wingdings" pitchFamily="2" charset="2"/>
              </a:rPr>
              <a:t>of using the tool would enhance confidence during conversations</a:t>
            </a:r>
            <a:endParaRPr lang="en-US" sz="2000" dirty="0">
              <a:latin typeface="Times New Roman" panose="02020603050405020304" pitchFamily="18" charset="0"/>
              <a:ea typeface="Kollektif Bold"/>
              <a:cs typeface="Times New Roman" panose="02020603050405020304" pitchFamily="18" charset="0"/>
              <a:sym typeface="Kollektif Bold"/>
            </a:endParaRPr>
          </a:p>
        </p:txBody>
      </p:sp>
      <p:sp>
        <p:nvSpPr>
          <p:cNvPr id="6" name="Freeform 6"/>
          <p:cNvSpPr/>
          <p:nvPr/>
        </p:nvSpPr>
        <p:spPr>
          <a:xfrm>
            <a:off x="10843546" y="-38959"/>
            <a:ext cx="1325309" cy="1371600"/>
          </a:xfrm>
          <a:custGeom>
            <a:avLst/>
            <a:gdLst/>
            <a:ahLst/>
            <a:cxnLst/>
            <a:rect l="l" t="t" r="r" b="b"/>
            <a:pathLst>
              <a:path w="1987963" h="2057400">
                <a:moveTo>
                  <a:pt x="0" y="0"/>
                </a:moveTo>
                <a:lnTo>
                  <a:pt x="1987962" y="0"/>
                </a:lnTo>
                <a:lnTo>
                  <a:pt x="1987962"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7" name="TextBox 7"/>
          <p:cNvSpPr txBox="1"/>
          <p:nvPr/>
        </p:nvSpPr>
        <p:spPr>
          <a:xfrm>
            <a:off x="1060840" y="66575"/>
            <a:ext cx="10070319" cy="842538"/>
          </a:xfrm>
          <a:prstGeom prst="rect">
            <a:avLst/>
          </a:prstGeom>
        </p:spPr>
        <p:txBody>
          <a:bodyPr lIns="0" tIns="0" rIns="0" bIns="0" rtlCol="0" anchor="t">
            <a:spAutoFit/>
          </a:bodyPr>
          <a:lstStyle/>
          <a:p>
            <a:pPr algn="ctr">
              <a:lnSpc>
                <a:spcPts val="7000"/>
              </a:lnSpc>
            </a:pPr>
            <a:r>
              <a:rPr lang="en-US" sz="5000" b="1" dirty="0">
                <a:solidFill>
                  <a:schemeClr val="accent2">
                    <a:lumMod val="50000"/>
                  </a:schemeClr>
                </a:solidFill>
                <a:latin typeface="Times New Roman" panose="02020603050405020304" pitchFamily="18" charset="0"/>
                <a:ea typeface="Montserrat Classic Bold"/>
                <a:cs typeface="Times New Roman" panose="02020603050405020304" pitchFamily="18" charset="0"/>
                <a:sym typeface="Montserrat Classic Bold"/>
              </a:rPr>
              <a:t>DISCUSSION</a:t>
            </a:r>
          </a:p>
        </p:txBody>
      </p:sp>
      <p:sp>
        <p:nvSpPr>
          <p:cNvPr id="8" name="TextBox 8"/>
          <p:cNvSpPr txBox="1"/>
          <p:nvPr/>
        </p:nvSpPr>
        <p:spPr>
          <a:xfrm>
            <a:off x="164589" y="6127917"/>
            <a:ext cx="621391" cy="530273"/>
          </a:xfrm>
          <a:prstGeom prst="rect">
            <a:avLst/>
          </a:prstGeom>
        </p:spPr>
        <p:txBody>
          <a:bodyPr lIns="0" tIns="0" rIns="0" bIns="0" rtlCol="0" anchor="t">
            <a:spAutoFit/>
          </a:bodyPr>
          <a:lstStyle/>
          <a:p>
            <a:pPr>
              <a:lnSpc>
                <a:spcPts val="4430"/>
              </a:lnSpc>
            </a:pPr>
            <a:r>
              <a:rPr lang="en-US" sz="3164" dirty="0">
                <a:solidFill>
                  <a:srgbClr val="FFFFFF"/>
                </a:solidFill>
                <a:latin typeface="Times New Roman" panose="02020603050405020304" pitchFamily="18" charset="0"/>
                <a:ea typeface="Kollektif"/>
                <a:cs typeface="Times New Roman" panose="02020603050405020304" pitchFamily="18" charset="0"/>
                <a:sym typeface="Kollektif"/>
              </a:rPr>
              <a:t>1</a:t>
            </a:r>
          </a:p>
        </p:txBody>
      </p:sp>
      <p:sp>
        <p:nvSpPr>
          <p:cNvPr id="9" name="TextBox 9"/>
          <p:cNvSpPr txBox="1"/>
          <p:nvPr/>
        </p:nvSpPr>
        <p:spPr>
          <a:xfrm>
            <a:off x="5957455" y="1069785"/>
            <a:ext cx="5954665" cy="3385542"/>
          </a:xfrm>
          <a:prstGeom prst="rect">
            <a:avLst/>
          </a:prstGeom>
        </p:spPr>
        <p:txBody>
          <a:bodyPr wrap="square" lIns="0" tIns="0" rIns="0" bIns="0" rtlCol="0" anchor="t">
            <a:spAutoFit/>
          </a:bodyPr>
          <a:lstStyle/>
          <a:p>
            <a:pPr marL="219457" lvl="1" algn="ctr"/>
            <a:r>
              <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Factors affecting speaking anxiety</a:t>
            </a:r>
          </a:p>
          <a:p>
            <a:pPr marL="219457" lvl="1" algn="just"/>
            <a:endPar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endParaRPr>
          </a:p>
          <a:p>
            <a:pPr marL="219457" lvl="1" algn="just"/>
            <a:endPar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endParaRPr>
          </a:p>
          <a:p>
            <a:pPr marL="219457" lvl="1" algn="just"/>
            <a:endPar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endParaRPr>
          </a:p>
          <a:p>
            <a:pPr marL="562357" lvl="1" indent="-342900" algn="just">
              <a:buFont typeface="+mj-lt"/>
              <a:buAutoNum type="arabicPeriod"/>
            </a:pPr>
            <a:r>
              <a:rPr lang="en-US" sz="2000" b="1" dirty="0">
                <a:latin typeface="Times New Roman" panose="02020603050405020304" pitchFamily="18" charset="0"/>
                <a:ea typeface="Kollektif Bold"/>
                <a:cs typeface="Times New Roman" panose="02020603050405020304" pitchFamily="18" charset="0"/>
                <a:sym typeface="Kollektif Bold"/>
              </a:rPr>
              <a:t>Technical issues and robotic feedback </a:t>
            </a:r>
            <a:r>
              <a:rPr lang="en-US" sz="2000" dirty="0">
                <a:latin typeface="Times New Roman" panose="02020603050405020304" pitchFamily="18" charset="0"/>
                <a:ea typeface="Kollektif Bold"/>
                <a:cs typeface="Times New Roman" panose="02020603050405020304" pitchFamily="18" charset="0"/>
                <a:sym typeface="Kollektif Bold"/>
              </a:rPr>
              <a:t>from the chatbot could be a hinderance to students’ motivation to share in class. </a:t>
            </a:r>
          </a:p>
          <a:p>
            <a:pPr marL="562357" lvl="1" indent="-342900" algn="just">
              <a:buFont typeface="+mj-lt"/>
              <a:buAutoNum type="arabicPeriod"/>
            </a:pPr>
            <a:r>
              <a:rPr lang="en-US" sz="2000" b="1" dirty="0">
                <a:latin typeface="Times New Roman" panose="02020603050405020304" pitchFamily="18" charset="0"/>
                <a:ea typeface="Kollektif Bold"/>
                <a:cs typeface="Times New Roman" panose="02020603050405020304" pitchFamily="18" charset="0"/>
                <a:sym typeface="Kollektif Bold"/>
              </a:rPr>
              <a:t>Lack of language competence </a:t>
            </a:r>
            <a:r>
              <a:rPr lang="en-US" sz="2000" dirty="0">
                <a:latin typeface="Times New Roman" panose="02020603050405020304" pitchFamily="18" charset="0"/>
                <a:ea typeface="Kollektif Bold"/>
                <a:cs typeface="Times New Roman" panose="02020603050405020304" pitchFamily="18" charset="0"/>
                <a:sym typeface="Kollektif Bold"/>
              </a:rPr>
              <a:t>could create awkwardness when students remain silent in conversing with AI. </a:t>
            </a:r>
          </a:p>
          <a:p>
            <a:pPr marL="219457" lvl="1" algn="just"/>
            <a:r>
              <a:rPr lang="en-US" sz="2000" dirty="0">
                <a:latin typeface="Times New Roman" panose="02020603050405020304" pitchFamily="18" charset="0"/>
                <a:ea typeface="Kollektif Bold"/>
                <a:cs typeface="Times New Roman" panose="02020603050405020304" pitchFamily="18" charset="0"/>
                <a:sym typeface="Kollektif Bold"/>
              </a:rPr>
              <a:t>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16050" y="2533689"/>
            <a:ext cx="3576016" cy="3144520"/>
          </a:xfrm>
          <a:custGeom>
            <a:avLst/>
            <a:gdLst/>
            <a:ahLst/>
            <a:cxnLst/>
            <a:rect l="l" t="t" r="r" b="b"/>
            <a:pathLst>
              <a:path w="7024624" h="6699735">
                <a:moveTo>
                  <a:pt x="0" y="0"/>
                </a:moveTo>
                <a:lnTo>
                  <a:pt x="7024624" y="0"/>
                </a:lnTo>
                <a:lnTo>
                  <a:pt x="7024624" y="6699735"/>
                </a:lnTo>
                <a:lnTo>
                  <a:pt x="0" y="6699735"/>
                </a:lnTo>
                <a:lnTo>
                  <a:pt x="0" y="0"/>
                </a:lnTo>
                <a:close/>
              </a:path>
            </a:pathLst>
          </a:custGeom>
          <a:blipFill>
            <a:blip r:embed="rId2"/>
            <a:stretch>
              <a:fillRect/>
            </a:stretch>
          </a:blipFill>
        </p:spPr>
        <p:txBody>
          <a:bodyPr/>
          <a:lstStyle/>
          <a:p>
            <a:endParaRPr lang="en-US" sz="1200"/>
          </a:p>
        </p:txBody>
      </p:sp>
      <p:sp>
        <p:nvSpPr>
          <p:cNvPr id="6" name="TextBox 6"/>
          <p:cNvSpPr txBox="1"/>
          <p:nvPr/>
        </p:nvSpPr>
        <p:spPr>
          <a:xfrm>
            <a:off x="571500" y="1372586"/>
            <a:ext cx="7669793" cy="951607"/>
          </a:xfrm>
          <a:prstGeom prst="rect">
            <a:avLst/>
          </a:prstGeom>
        </p:spPr>
        <p:txBody>
          <a:bodyPr lIns="0" tIns="0" rIns="0" bIns="0" rtlCol="0" anchor="t">
            <a:spAutoFit/>
          </a:bodyPr>
          <a:lstStyle/>
          <a:p>
            <a:pPr>
              <a:lnSpc>
                <a:spcPts val="7933"/>
              </a:lnSpc>
            </a:pPr>
            <a:r>
              <a:rPr lang="en-US" sz="5666" b="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Table Of Contents</a:t>
            </a:r>
          </a:p>
        </p:txBody>
      </p:sp>
      <p:sp>
        <p:nvSpPr>
          <p:cNvPr id="7" name="TextBox 7"/>
          <p:cNvSpPr txBox="1"/>
          <p:nvPr/>
        </p:nvSpPr>
        <p:spPr>
          <a:xfrm>
            <a:off x="7553037" y="2388430"/>
            <a:ext cx="3891495"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INTRODUCTION</a:t>
            </a:r>
          </a:p>
        </p:txBody>
      </p:sp>
      <p:sp>
        <p:nvSpPr>
          <p:cNvPr id="8" name="TextBox 8"/>
          <p:cNvSpPr txBox="1"/>
          <p:nvPr/>
        </p:nvSpPr>
        <p:spPr>
          <a:xfrm>
            <a:off x="7553037" y="3019257"/>
            <a:ext cx="3891495"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LITERATURE REVIEW</a:t>
            </a:r>
          </a:p>
        </p:txBody>
      </p:sp>
      <p:sp>
        <p:nvSpPr>
          <p:cNvPr id="9" name="TextBox 9"/>
          <p:cNvSpPr txBox="1"/>
          <p:nvPr/>
        </p:nvSpPr>
        <p:spPr>
          <a:xfrm>
            <a:off x="7553037" y="3648901"/>
            <a:ext cx="3891495"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METHODOLOGY</a:t>
            </a:r>
          </a:p>
        </p:txBody>
      </p:sp>
      <p:sp>
        <p:nvSpPr>
          <p:cNvPr id="10" name="TextBox 10"/>
          <p:cNvSpPr txBox="1"/>
          <p:nvPr/>
        </p:nvSpPr>
        <p:spPr>
          <a:xfrm>
            <a:off x="7553037" y="4278545"/>
            <a:ext cx="3891495"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FINDINGS</a:t>
            </a:r>
          </a:p>
        </p:txBody>
      </p:sp>
      <p:sp>
        <p:nvSpPr>
          <p:cNvPr id="11" name="TextBox 11"/>
          <p:cNvSpPr txBox="1"/>
          <p:nvPr/>
        </p:nvSpPr>
        <p:spPr>
          <a:xfrm>
            <a:off x="7553037" y="4908189"/>
            <a:ext cx="3891495"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DISCUSSION</a:t>
            </a:r>
          </a:p>
        </p:txBody>
      </p:sp>
      <p:sp>
        <p:nvSpPr>
          <p:cNvPr id="12" name="TextBox 12"/>
          <p:cNvSpPr txBox="1"/>
          <p:nvPr/>
        </p:nvSpPr>
        <p:spPr>
          <a:xfrm>
            <a:off x="6979267" y="2388430"/>
            <a:ext cx="573770"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01.</a:t>
            </a:r>
          </a:p>
        </p:txBody>
      </p:sp>
      <p:sp>
        <p:nvSpPr>
          <p:cNvPr id="14" name="TextBox 14"/>
          <p:cNvSpPr txBox="1"/>
          <p:nvPr/>
        </p:nvSpPr>
        <p:spPr>
          <a:xfrm>
            <a:off x="6979267" y="3019257"/>
            <a:ext cx="573770"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02.</a:t>
            </a:r>
          </a:p>
        </p:txBody>
      </p:sp>
      <p:sp>
        <p:nvSpPr>
          <p:cNvPr id="15" name="TextBox 15"/>
          <p:cNvSpPr txBox="1"/>
          <p:nvPr/>
        </p:nvSpPr>
        <p:spPr>
          <a:xfrm>
            <a:off x="6979267" y="3648901"/>
            <a:ext cx="573770"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03.</a:t>
            </a:r>
          </a:p>
        </p:txBody>
      </p:sp>
      <p:sp>
        <p:nvSpPr>
          <p:cNvPr id="16" name="TextBox 16"/>
          <p:cNvSpPr txBox="1"/>
          <p:nvPr/>
        </p:nvSpPr>
        <p:spPr>
          <a:xfrm>
            <a:off x="6979267" y="4278545"/>
            <a:ext cx="573770"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04.</a:t>
            </a:r>
          </a:p>
        </p:txBody>
      </p:sp>
      <p:sp>
        <p:nvSpPr>
          <p:cNvPr id="17" name="TextBox 17"/>
          <p:cNvSpPr txBox="1"/>
          <p:nvPr/>
        </p:nvSpPr>
        <p:spPr>
          <a:xfrm>
            <a:off x="6979267" y="4908189"/>
            <a:ext cx="573770"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05.</a:t>
            </a:r>
          </a:p>
        </p:txBody>
      </p:sp>
      <p:sp>
        <p:nvSpPr>
          <p:cNvPr id="18" name="TextBox 18"/>
          <p:cNvSpPr txBox="1"/>
          <p:nvPr/>
        </p:nvSpPr>
        <p:spPr>
          <a:xfrm>
            <a:off x="7553037" y="5539783"/>
            <a:ext cx="3891495"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CONCLUSION</a:t>
            </a:r>
          </a:p>
        </p:txBody>
      </p:sp>
      <p:sp>
        <p:nvSpPr>
          <p:cNvPr id="19" name="TextBox 19"/>
          <p:cNvSpPr txBox="1"/>
          <p:nvPr/>
        </p:nvSpPr>
        <p:spPr>
          <a:xfrm>
            <a:off x="6979267" y="5539783"/>
            <a:ext cx="573770" cy="457048"/>
          </a:xfrm>
          <a:prstGeom prst="rect">
            <a:avLst/>
          </a:prstGeom>
        </p:spPr>
        <p:txBody>
          <a:bodyPr lIns="0" tIns="0" rIns="0" bIns="0" rtlCol="0" anchor="t">
            <a:spAutoFit/>
          </a:bodyPr>
          <a:lstStyle/>
          <a:p>
            <a:pPr>
              <a:lnSpc>
                <a:spcPts val="3786"/>
              </a:lnSpc>
            </a:pPr>
            <a:r>
              <a:rPr lang="en-US" sz="2704" b="1" i="1" dirty="0">
                <a:solidFill>
                  <a:srgbClr val="000000"/>
                </a:solidFill>
                <a:latin typeface="Times New Roman" panose="02020603050405020304" pitchFamily="18" charset="0"/>
                <a:ea typeface="Kollektif Bold"/>
                <a:cs typeface="Times New Roman" panose="02020603050405020304" pitchFamily="18" charset="0"/>
                <a:sym typeface="Kollektif Bold"/>
              </a:rPr>
              <a:t>06.</a:t>
            </a:r>
          </a:p>
        </p:txBody>
      </p:sp>
      <p:pic>
        <p:nvPicPr>
          <p:cNvPr id="20" name="Picture 19" descr="A blue diamond with white text&#10;&#10;AI-generated content may be incorrect.">
            <a:extLst>
              <a:ext uri="{FF2B5EF4-FFF2-40B4-BE49-F238E27FC236}">
                <a16:creationId xmlns:a16="http://schemas.microsoft.com/office/drawing/2014/main" id="{9D5DE1C9-BB5F-B31B-DEF9-BE402C7DC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240" y="51049"/>
            <a:ext cx="7692154" cy="1358668"/>
          </a:xfrm>
          <a:prstGeom prst="rect">
            <a:avLst/>
          </a:prstGeom>
        </p:spPr>
      </p:pic>
    </p:spTree>
    <p:extLst>
      <p:ext uri="{BB962C8B-B14F-4D97-AF65-F5344CB8AC3E}">
        <p14:creationId xmlns:p14="http://schemas.microsoft.com/office/powerpoint/2010/main" val="1545592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148946" y="1380296"/>
            <a:ext cx="2043054" cy="4807186"/>
          </a:xfrm>
          <a:custGeom>
            <a:avLst/>
            <a:gdLst/>
            <a:ahLst/>
            <a:cxnLst/>
            <a:rect l="l" t="t" r="r" b="b"/>
            <a:pathLst>
              <a:path w="3064581" h="7210779">
                <a:moveTo>
                  <a:pt x="0" y="0"/>
                </a:moveTo>
                <a:lnTo>
                  <a:pt x="3064581" y="0"/>
                </a:lnTo>
                <a:lnTo>
                  <a:pt x="3064581" y="7210779"/>
                </a:lnTo>
                <a:lnTo>
                  <a:pt x="0" y="7210779"/>
                </a:lnTo>
                <a:lnTo>
                  <a:pt x="0" y="0"/>
                </a:lnTo>
                <a:close/>
              </a:path>
            </a:pathLst>
          </a:custGeom>
          <a:blipFill>
            <a:blip r:embed="rId2"/>
            <a:stretch>
              <a:fillRect/>
            </a:stretch>
          </a:blipFill>
        </p:spPr>
        <p:txBody>
          <a:bodyPr/>
          <a:lstStyle/>
          <a:p>
            <a:endParaRPr lang="en-US" sz="1200"/>
          </a:p>
        </p:txBody>
      </p:sp>
      <p:sp>
        <p:nvSpPr>
          <p:cNvPr id="6" name="TextBox 6"/>
          <p:cNvSpPr txBox="1"/>
          <p:nvPr/>
        </p:nvSpPr>
        <p:spPr>
          <a:xfrm>
            <a:off x="319535" y="1956458"/>
            <a:ext cx="9966515" cy="971997"/>
          </a:xfrm>
          <a:prstGeom prst="rect">
            <a:avLst/>
          </a:prstGeom>
        </p:spPr>
        <p:txBody>
          <a:bodyPr lIns="0" tIns="0" rIns="0" bIns="0" rtlCol="0" anchor="t">
            <a:spAutoFit/>
          </a:bodyPr>
          <a:lstStyle/>
          <a:p>
            <a:pPr marL="395732" lvl="1" indent="-197866" algn="just">
              <a:lnSpc>
                <a:spcPts val="2565"/>
              </a:lnSpc>
              <a:buFont typeface="Arial"/>
              <a:buChar char="•"/>
            </a:pPr>
            <a:r>
              <a:rPr lang="en-US" sz="1833" b="1" dirty="0">
                <a:latin typeface="Times New Roman" panose="02020603050405020304" pitchFamily="18" charset="0"/>
                <a:ea typeface="Kollektif Bold"/>
                <a:cs typeface="Times New Roman" panose="02020603050405020304" pitchFamily="18" charset="0"/>
                <a:sym typeface="Kollektif Bold"/>
              </a:rPr>
              <a:t>Limitations</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Sample size needs variety and expansion for the enrichment of data. </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Methods for collecting data and reflections should be revised and adapted.</a:t>
            </a:r>
          </a:p>
        </p:txBody>
      </p:sp>
      <p:sp>
        <p:nvSpPr>
          <p:cNvPr id="7" name="TextBox 7"/>
          <p:cNvSpPr txBox="1"/>
          <p:nvPr/>
        </p:nvSpPr>
        <p:spPr>
          <a:xfrm>
            <a:off x="1092925" y="1210837"/>
            <a:ext cx="10070319" cy="842538"/>
          </a:xfrm>
          <a:prstGeom prst="rect">
            <a:avLst/>
          </a:prstGeom>
        </p:spPr>
        <p:txBody>
          <a:bodyPr lIns="0" tIns="0" rIns="0" bIns="0" rtlCol="0" anchor="t">
            <a:spAutoFit/>
          </a:bodyPr>
          <a:lstStyle/>
          <a:p>
            <a:pPr algn="ctr">
              <a:lnSpc>
                <a:spcPts val="7000"/>
              </a:lnSpc>
            </a:pPr>
            <a:r>
              <a:rPr lang="en-US" sz="5000" b="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CONCLUSION</a:t>
            </a:r>
          </a:p>
        </p:txBody>
      </p:sp>
      <p:sp>
        <p:nvSpPr>
          <p:cNvPr id="9" name="TextBox 9"/>
          <p:cNvSpPr txBox="1"/>
          <p:nvPr/>
        </p:nvSpPr>
        <p:spPr>
          <a:xfrm>
            <a:off x="319535" y="3161529"/>
            <a:ext cx="9966515" cy="2305696"/>
          </a:xfrm>
          <a:prstGeom prst="rect">
            <a:avLst/>
          </a:prstGeom>
        </p:spPr>
        <p:txBody>
          <a:bodyPr lIns="0" tIns="0" rIns="0" bIns="0" rtlCol="0" anchor="t">
            <a:spAutoFit/>
          </a:bodyPr>
          <a:lstStyle/>
          <a:p>
            <a:pPr marL="395732" lvl="1" indent="-197866" algn="just">
              <a:lnSpc>
                <a:spcPts val="2565"/>
              </a:lnSpc>
              <a:buFont typeface="Arial"/>
              <a:buChar char="•"/>
            </a:pPr>
            <a:r>
              <a:rPr lang="en-US" sz="1833" b="1" dirty="0">
                <a:latin typeface="Times New Roman" panose="02020603050405020304" pitchFamily="18" charset="0"/>
                <a:ea typeface="Kollektif Bold"/>
                <a:cs typeface="Times New Roman" panose="02020603050405020304" pitchFamily="18" charset="0"/>
                <a:sym typeface="Kollektif Bold"/>
              </a:rPr>
              <a:t>Recommendations for effective use</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Teachers should guide students to use Call Annie for improving vocabulary and conversation skills.</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Balance efficient usage and error correction to maintain enthusiasm in social and academic contexts.</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Supports shy students with one-on-one interaction, reducing pressure in speaking.</a:t>
            </a:r>
          </a:p>
          <a:p>
            <a:pPr marL="791464" lvl="2" indent="-263821" algn="just">
              <a:lnSpc>
                <a:spcPts val="2565"/>
              </a:lnSpc>
              <a:buFont typeface="Arial"/>
              <a:buChar char="⚬"/>
            </a:pPr>
            <a:endParaRPr lang="en-US" sz="1833" dirty="0">
              <a:latin typeface="Times New Roman" panose="02020603050405020304" pitchFamily="18" charset="0"/>
              <a:ea typeface="Kollektif"/>
              <a:cs typeface="Times New Roman" panose="02020603050405020304" pitchFamily="18" charset="0"/>
              <a:sym typeface="Kollektif"/>
            </a:endParaRPr>
          </a:p>
        </p:txBody>
      </p:sp>
      <p:sp>
        <p:nvSpPr>
          <p:cNvPr id="10" name="TextBox 10"/>
          <p:cNvSpPr txBox="1"/>
          <p:nvPr/>
        </p:nvSpPr>
        <p:spPr>
          <a:xfrm>
            <a:off x="319535" y="5215485"/>
            <a:ext cx="9966515" cy="971997"/>
          </a:xfrm>
          <a:prstGeom prst="rect">
            <a:avLst/>
          </a:prstGeom>
        </p:spPr>
        <p:txBody>
          <a:bodyPr lIns="0" tIns="0" rIns="0" bIns="0" rtlCol="0" anchor="t">
            <a:spAutoFit/>
          </a:bodyPr>
          <a:lstStyle/>
          <a:p>
            <a:pPr marL="395732" lvl="1" indent="-197866" algn="just">
              <a:lnSpc>
                <a:spcPts val="2565"/>
              </a:lnSpc>
              <a:buFont typeface="Arial"/>
              <a:buChar char="•"/>
            </a:pPr>
            <a:r>
              <a:rPr lang="en-US" sz="1833" b="1" dirty="0">
                <a:latin typeface="Times New Roman" panose="02020603050405020304" pitchFamily="18" charset="0"/>
                <a:ea typeface="Kollektif Bold"/>
                <a:cs typeface="Times New Roman" panose="02020603050405020304" pitchFamily="18" charset="0"/>
                <a:sym typeface="Kollektif Bold"/>
              </a:rPr>
              <a:t>Future research suggestions</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Expand studies with larger and more diverse samples for generalizability.</a:t>
            </a:r>
          </a:p>
          <a:p>
            <a:pPr marL="791464" lvl="2" indent="-263821" algn="just">
              <a:lnSpc>
                <a:spcPts val="2565"/>
              </a:lnSpc>
              <a:buFont typeface="Arial"/>
              <a:buChar char="⚬"/>
            </a:pPr>
            <a:r>
              <a:rPr lang="en-US" sz="1833" dirty="0">
                <a:latin typeface="Times New Roman" panose="02020603050405020304" pitchFamily="18" charset="0"/>
                <a:ea typeface="Kollektif"/>
                <a:cs typeface="Times New Roman" panose="02020603050405020304" pitchFamily="18" charset="0"/>
                <a:sym typeface="Kollektif"/>
              </a:rPr>
              <a:t>Conduct longitudinal studies to explore long-term impacts of AI tools on language learning.</a:t>
            </a:r>
          </a:p>
        </p:txBody>
      </p:sp>
      <p:pic>
        <p:nvPicPr>
          <p:cNvPr id="11" name="Picture 10" descr="A blue diamond with white text&#10;&#10;AI-generated content may be incorrect.">
            <a:extLst>
              <a:ext uri="{FF2B5EF4-FFF2-40B4-BE49-F238E27FC236}">
                <a16:creationId xmlns:a16="http://schemas.microsoft.com/office/drawing/2014/main" id="{824A3167-73BC-3CBA-4851-C20DBB013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4709" y="119813"/>
            <a:ext cx="6202582" cy="1095564"/>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E6E8E-7EE9-E5B1-8A05-1D14CDBD109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18FC98-B440-D9EF-37AD-5A07F3C0C0F3}"/>
              </a:ext>
            </a:extLst>
          </p:cNvPr>
          <p:cNvSpPr>
            <a:spLocks noGrp="1"/>
          </p:cNvSpPr>
          <p:nvPr>
            <p:ph type="sldNum" sz="quarter" idx="12"/>
          </p:nvPr>
        </p:nvSpPr>
        <p:spPr/>
        <p:txBody>
          <a:bodyPr/>
          <a:lstStyle/>
          <a:p>
            <a:fld id="{62B54EFE-F5F4-4674-A397-603D7A5E2AE8}" type="slidenum">
              <a:rPr lang="vi-VN" smtClean="0"/>
              <a:pPr/>
              <a:t>21</a:t>
            </a:fld>
            <a:endParaRPr lang="vi-VN" dirty="0"/>
          </a:p>
        </p:txBody>
      </p:sp>
      <p:pic>
        <p:nvPicPr>
          <p:cNvPr id="12" name="Picture 11" descr="A blue diamond with white text&#10;&#10;AI-generated content may be incorrect.">
            <a:extLst>
              <a:ext uri="{FF2B5EF4-FFF2-40B4-BE49-F238E27FC236}">
                <a16:creationId xmlns:a16="http://schemas.microsoft.com/office/drawing/2014/main" id="{D78911F4-5AC2-FE4F-41AA-FC233D5B6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39" y="136525"/>
            <a:ext cx="10865121" cy="1919110"/>
          </a:xfrm>
          <a:prstGeom prst="rect">
            <a:avLst/>
          </a:prstGeom>
        </p:spPr>
      </p:pic>
      <p:pic>
        <p:nvPicPr>
          <p:cNvPr id="38" name="Picture 37" descr="A cartoon of a person&#10;&#10;AI-generated content may be incorrect.">
            <a:extLst>
              <a:ext uri="{FF2B5EF4-FFF2-40B4-BE49-F238E27FC236}">
                <a16:creationId xmlns:a16="http://schemas.microsoft.com/office/drawing/2014/main" id="{5D7C5BBD-4528-E90C-C2EC-83FC102BB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694" y="2055635"/>
            <a:ext cx="4048610" cy="4048610"/>
          </a:xfrm>
          <a:prstGeom prst="rect">
            <a:avLst/>
          </a:prstGeom>
        </p:spPr>
      </p:pic>
    </p:spTree>
    <p:extLst>
      <p:ext uri="{BB962C8B-B14F-4D97-AF65-F5344CB8AC3E}">
        <p14:creationId xmlns:p14="http://schemas.microsoft.com/office/powerpoint/2010/main" val="561640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a:extLst>
              <a:ext uri="{FF2B5EF4-FFF2-40B4-BE49-F238E27FC236}">
                <a16:creationId xmlns:a16="http://schemas.microsoft.com/office/drawing/2014/main" id="{1C28F098-F19F-391E-E3B7-6EC8634B7D20}"/>
              </a:ext>
            </a:extLst>
          </p:cNvPr>
          <p:cNvSpPr txBox="1"/>
          <p:nvPr/>
        </p:nvSpPr>
        <p:spPr>
          <a:xfrm>
            <a:off x="431800" y="2493616"/>
            <a:ext cx="11570211" cy="3462486"/>
          </a:xfrm>
          <a:prstGeom prst="rect">
            <a:avLst/>
          </a:prstGeom>
          <a:solidFill>
            <a:schemeClr val="bg1"/>
          </a:solidFill>
        </p:spPr>
        <p:txBody>
          <a:bodyPr wrap="square" lIns="0" tIns="0" rIns="0" bIns="0" rtlCol="0" anchor="t">
            <a:spAutoFit/>
          </a:bodyPr>
          <a:lstStyle/>
          <a:p>
            <a:pPr algn="ctr">
              <a:lnSpc>
                <a:spcPts val="2706"/>
              </a:lnSpc>
            </a:pPr>
            <a:r>
              <a:rPr lang="en-US" sz="2400" b="1" dirty="0">
                <a:latin typeface="Times New Roman" panose="02020603050405020304" pitchFamily="18" charset="0"/>
                <a:ea typeface="Verdana" panose="020B0604030504040204" pitchFamily="34" charset="0"/>
                <a:cs typeface="Times New Roman" panose="02020603050405020304" pitchFamily="18" charset="0"/>
                <a:sym typeface="Kollektif"/>
              </a:rPr>
              <a:t>Unwilling </a:t>
            </a: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a:rPr>
              <a:t>or</a:t>
            </a:r>
            <a:r>
              <a:rPr lang="en-US" sz="2400" b="1" dirty="0">
                <a:latin typeface="Times New Roman" panose="02020603050405020304" pitchFamily="18" charset="0"/>
                <a:ea typeface="Verdana" panose="020B0604030504040204" pitchFamily="34" charset="0"/>
                <a:cs typeface="Times New Roman" panose="02020603050405020304" pitchFamily="18" charset="0"/>
                <a:sym typeface="Kollektif"/>
              </a:rPr>
              <a:t> shy </a:t>
            </a: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a:rPr>
              <a:t>students in speaking classes? </a:t>
            </a:r>
          </a:p>
          <a:p>
            <a:pPr algn="ctr">
              <a:lnSpc>
                <a:spcPts val="2706"/>
              </a:lnSpc>
            </a:pPr>
            <a:r>
              <a:rPr lang="en-US" sz="2400" b="1" dirty="0">
                <a:latin typeface="Times New Roman" panose="02020603050405020304" pitchFamily="18" charset="0"/>
                <a:ea typeface="Verdana" panose="020B0604030504040204" pitchFamily="34" charset="0"/>
                <a:cs typeface="Times New Roman" panose="02020603050405020304" pitchFamily="18" charset="0"/>
                <a:sym typeface="Kollektif"/>
              </a:rPr>
              <a:t>Avoid eye contact </a:t>
            </a: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a:rPr>
              <a:t>or</a:t>
            </a:r>
            <a:r>
              <a:rPr lang="en-US" sz="2400" b="1" dirty="0">
                <a:latin typeface="Times New Roman" panose="02020603050405020304" pitchFamily="18" charset="0"/>
                <a:ea typeface="Verdana" panose="020B0604030504040204" pitchFamily="34" charset="0"/>
                <a:cs typeface="Times New Roman" panose="02020603050405020304" pitchFamily="18" charset="0"/>
                <a:sym typeface="Kollektif"/>
              </a:rPr>
              <a:t> speaking </a:t>
            </a: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a:rPr>
              <a:t>with peers? </a:t>
            </a:r>
          </a:p>
          <a:p>
            <a:pPr algn="ctr">
              <a:lnSpc>
                <a:spcPts val="2706"/>
              </a:lnSpc>
            </a:pP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Bold"/>
              </a:rPr>
              <a:t>A need for </a:t>
            </a:r>
            <a:r>
              <a:rPr lang="en-US" sz="2400" b="1" dirty="0">
                <a:latin typeface="Times New Roman" panose="02020603050405020304" pitchFamily="18" charset="0"/>
                <a:ea typeface="Verdana" panose="020B0604030504040204" pitchFamily="34" charset="0"/>
                <a:cs typeface="Times New Roman" panose="02020603050405020304" pitchFamily="18" charset="0"/>
                <a:sym typeface="Kollektif Bold"/>
              </a:rPr>
              <a:t>a personal assistant </a:t>
            </a: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Bold"/>
              </a:rPr>
              <a:t>or </a:t>
            </a:r>
            <a:r>
              <a:rPr lang="en-US" sz="2400" b="1" dirty="0">
                <a:latin typeface="Times New Roman" panose="02020603050405020304" pitchFamily="18" charset="0"/>
                <a:ea typeface="Verdana" panose="020B0604030504040204" pitchFamily="34" charset="0"/>
                <a:cs typeface="Times New Roman" panose="02020603050405020304" pitchFamily="18" charset="0"/>
                <a:sym typeface="Kollektif Bold"/>
              </a:rPr>
              <a:t>a virtual conversational partner </a:t>
            </a:r>
          </a:p>
          <a:p>
            <a:pPr algn="just">
              <a:lnSpc>
                <a:spcPts val="2706"/>
              </a:lnSpc>
            </a:pPr>
            <a:endParaRPr lang="en-US" sz="2400" dirty="0">
              <a:solidFill>
                <a:srgbClr val="0844A8"/>
              </a:solidFill>
              <a:latin typeface="Times New Roman" panose="02020603050405020304" pitchFamily="18" charset="0"/>
              <a:ea typeface="Verdana" panose="020B0604030504040204" pitchFamily="34" charset="0"/>
              <a:cs typeface="Times New Roman" panose="02020603050405020304" pitchFamily="18" charset="0"/>
              <a:sym typeface="Kollektif Bold"/>
            </a:endParaRPr>
          </a:p>
          <a:p>
            <a:pPr algn="just">
              <a:lnSpc>
                <a:spcPts val="2706"/>
              </a:lnSpc>
            </a:pPr>
            <a:r>
              <a:rPr lang="en-US" sz="2400" b="1" dirty="0">
                <a:solidFill>
                  <a:srgbClr val="0844A8"/>
                </a:solidFill>
                <a:latin typeface="Times New Roman" panose="02020603050405020304" pitchFamily="18" charset="0"/>
                <a:ea typeface="Verdana" panose="020B0604030504040204" pitchFamily="34" charset="0"/>
                <a:cs typeface="Times New Roman" panose="02020603050405020304" pitchFamily="18" charset="0"/>
                <a:sym typeface="Kollektif Bold"/>
              </a:rPr>
              <a:t>The emergence of Generative AI in education</a:t>
            </a:r>
          </a:p>
          <a:p>
            <a:pPr algn="just">
              <a:lnSpc>
                <a:spcPts val="2706"/>
              </a:lnSpc>
            </a:pPr>
            <a:endParaRPr lang="en-US" sz="2400" dirty="0">
              <a:solidFill>
                <a:srgbClr val="0844A8"/>
              </a:solidFill>
              <a:latin typeface="Times New Roman" panose="02020603050405020304" pitchFamily="18" charset="0"/>
              <a:ea typeface="Verdana" panose="020B0604030504040204" pitchFamily="34" charset="0"/>
              <a:cs typeface="Times New Roman" panose="02020603050405020304" pitchFamily="18" charset="0"/>
              <a:sym typeface="Kollektif Bold"/>
            </a:endParaRPr>
          </a:p>
          <a:p>
            <a:pPr marL="417427" lvl="1" indent="-208713" algn="just">
              <a:lnSpc>
                <a:spcPts val="2706"/>
              </a:lnSpc>
              <a:buFont typeface="Arial"/>
              <a:buChar char="•"/>
            </a:pPr>
            <a:r>
              <a:rPr lang="en-US" sz="2400" dirty="0">
                <a:latin typeface="Times New Roman" panose="02020603050405020304" pitchFamily="18" charset="0"/>
                <a:ea typeface="Verdana" panose="020B0604030504040204" pitchFamily="34" charset="0"/>
                <a:cs typeface="Times New Roman" panose="02020603050405020304" pitchFamily="18" charset="0"/>
                <a:sym typeface="Kollektif"/>
              </a:rPr>
              <a:t>Generative AI tools (e.g., ChatGPT, Bard, DALL-E) are transforming education through pattern recognition and content generation (Chan &amp; Hu, 2023).</a:t>
            </a:r>
          </a:p>
          <a:p>
            <a:pPr marL="208714" lvl="1" algn="just">
              <a:lnSpc>
                <a:spcPts val="2706"/>
              </a:lnSpc>
            </a:pPr>
            <a:br>
              <a:rPr lang="en-US" sz="2400" dirty="0">
                <a:solidFill>
                  <a:srgbClr val="000000"/>
                </a:solidFill>
                <a:latin typeface="Times New Roman" panose="02020603050405020304" pitchFamily="18" charset="0"/>
                <a:ea typeface="Verdana" panose="020B0604030504040204" pitchFamily="34" charset="0"/>
                <a:cs typeface="Times New Roman" panose="02020603050405020304" pitchFamily="18" charset="0"/>
                <a:sym typeface="Kollektif"/>
              </a:rPr>
            </a:br>
            <a:r>
              <a:rPr lang="en-US" sz="2400" dirty="0">
                <a:solidFill>
                  <a:srgbClr val="0844A8"/>
                </a:solidFill>
                <a:latin typeface="Times New Roman" panose="02020603050405020304" pitchFamily="18" charset="0"/>
                <a:ea typeface="Verdana" panose="020B0604030504040204" pitchFamily="34" charset="0"/>
                <a:cs typeface="Times New Roman" panose="02020603050405020304" pitchFamily="18" charset="0"/>
                <a:sym typeface="Wingdings" pitchFamily="2" charset="2"/>
              </a:rPr>
              <a:t> </a:t>
            </a:r>
            <a:r>
              <a:rPr lang="en-US" sz="2400" b="1" dirty="0">
                <a:solidFill>
                  <a:srgbClr val="0844A8"/>
                </a:solidFill>
                <a:latin typeface="Times New Roman" panose="02020603050405020304" pitchFamily="18" charset="0"/>
                <a:ea typeface="Verdana" panose="020B0604030504040204" pitchFamily="34" charset="0"/>
                <a:cs typeface="Times New Roman" panose="02020603050405020304" pitchFamily="18" charset="0"/>
                <a:sym typeface="Wingdings" pitchFamily="2" charset="2"/>
              </a:rPr>
              <a:t>The reduction of language anxiety and the enhancement of participation</a:t>
            </a:r>
            <a:endParaRPr lang="en-US" sz="2400" b="1" dirty="0">
              <a:solidFill>
                <a:srgbClr val="000000"/>
              </a:solidFill>
              <a:latin typeface="Times New Roman" panose="02020603050405020304" pitchFamily="18" charset="0"/>
              <a:ea typeface="Verdana" panose="020B0604030504040204" pitchFamily="34" charset="0"/>
              <a:cs typeface="Times New Roman" panose="02020603050405020304" pitchFamily="18" charset="0"/>
              <a:sym typeface="Kollektif"/>
            </a:endParaRPr>
          </a:p>
        </p:txBody>
      </p:sp>
      <p:sp>
        <p:nvSpPr>
          <p:cNvPr id="9" name="TextBox 7">
            <a:extLst>
              <a:ext uri="{FF2B5EF4-FFF2-40B4-BE49-F238E27FC236}">
                <a16:creationId xmlns:a16="http://schemas.microsoft.com/office/drawing/2014/main" id="{D9DF2D6A-09F9-EE86-3DEA-A19B0F4424AF}"/>
              </a:ext>
            </a:extLst>
          </p:cNvPr>
          <p:cNvSpPr txBox="1"/>
          <p:nvPr/>
        </p:nvSpPr>
        <p:spPr>
          <a:xfrm>
            <a:off x="226990" y="1478493"/>
            <a:ext cx="5989915" cy="901914"/>
          </a:xfrm>
          <a:prstGeom prst="rect">
            <a:avLst/>
          </a:prstGeom>
        </p:spPr>
        <p:txBody>
          <a:bodyPr lIns="0" tIns="0" rIns="0" bIns="0" rtlCol="0" anchor="t">
            <a:spAutoFit/>
          </a:bodyPr>
          <a:lstStyle/>
          <a:p>
            <a:pPr>
              <a:lnSpc>
                <a:spcPts val="7467"/>
              </a:lnSpc>
            </a:pPr>
            <a:r>
              <a:rPr lang="en-US" sz="5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Introduction</a:t>
            </a:r>
          </a:p>
        </p:txBody>
      </p:sp>
    </p:spTree>
    <p:extLst>
      <p:ext uri="{BB962C8B-B14F-4D97-AF65-F5344CB8AC3E}">
        <p14:creationId xmlns:p14="http://schemas.microsoft.com/office/powerpoint/2010/main" val="22117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4661407" y="5036456"/>
            <a:ext cx="2023938" cy="1821545"/>
          </a:xfrm>
          <a:prstGeom prst="rect">
            <a:avLst/>
          </a:prstGeom>
        </p:spPr>
      </p:pic>
      <p:sp>
        <p:nvSpPr>
          <p:cNvPr id="6" name="Freeform 6"/>
          <p:cNvSpPr/>
          <p:nvPr/>
        </p:nvSpPr>
        <p:spPr>
          <a:xfrm>
            <a:off x="10063197" y="14395"/>
            <a:ext cx="2128803" cy="1897296"/>
          </a:xfrm>
          <a:custGeom>
            <a:avLst/>
            <a:gdLst/>
            <a:ahLst/>
            <a:cxnLst/>
            <a:rect l="l" t="t" r="r" b="b"/>
            <a:pathLst>
              <a:path w="3193205" h="2845944">
                <a:moveTo>
                  <a:pt x="0" y="0"/>
                </a:moveTo>
                <a:lnTo>
                  <a:pt x="3193205" y="0"/>
                </a:lnTo>
                <a:lnTo>
                  <a:pt x="3193205" y="2845945"/>
                </a:lnTo>
                <a:lnTo>
                  <a:pt x="0" y="2845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p:cNvSpPr txBox="1"/>
          <p:nvPr/>
        </p:nvSpPr>
        <p:spPr>
          <a:xfrm>
            <a:off x="475285" y="656509"/>
            <a:ext cx="7658506" cy="901914"/>
          </a:xfrm>
          <a:prstGeom prst="rect">
            <a:avLst/>
          </a:prstGeom>
        </p:spPr>
        <p:txBody>
          <a:bodyPr lIns="0" tIns="0" rIns="0" bIns="0" rtlCol="0" anchor="t">
            <a:spAutoFit/>
          </a:bodyPr>
          <a:lstStyle/>
          <a:p>
            <a:pPr>
              <a:lnSpc>
                <a:spcPts val="7467"/>
              </a:lnSpc>
            </a:pPr>
            <a:r>
              <a:rPr lang="en-US" sz="5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LITERATURE REVIEW</a:t>
            </a:r>
          </a:p>
        </p:txBody>
      </p:sp>
      <p:sp>
        <p:nvSpPr>
          <p:cNvPr id="8" name="TextBox 8"/>
          <p:cNvSpPr txBox="1"/>
          <p:nvPr/>
        </p:nvSpPr>
        <p:spPr>
          <a:xfrm>
            <a:off x="534815" y="1676742"/>
            <a:ext cx="3107840" cy="337015"/>
          </a:xfrm>
          <a:prstGeom prst="rect">
            <a:avLst/>
          </a:prstGeom>
        </p:spPr>
        <p:txBody>
          <a:bodyPr lIns="0" tIns="0" rIns="0" bIns="0" rtlCol="0" anchor="t">
            <a:spAutoFit/>
          </a:bodyPr>
          <a:lstStyle/>
          <a:p>
            <a:pPr>
              <a:lnSpc>
                <a:spcPts val="2800"/>
              </a:lnSpc>
            </a:pPr>
            <a:r>
              <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DEFINITION OF AI</a:t>
            </a:r>
          </a:p>
        </p:txBody>
      </p:sp>
      <p:sp>
        <p:nvSpPr>
          <p:cNvPr id="9" name="TextBox 9"/>
          <p:cNvSpPr txBox="1"/>
          <p:nvPr/>
        </p:nvSpPr>
        <p:spPr>
          <a:xfrm>
            <a:off x="303771" y="2322030"/>
            <a:ext cx="5702338" cy="2842894"/>
          </a:xfrm>
          <a:prstGeom prst="rect">
            <a:avLst/>
          </a:prstGeom>
        </p:spPr>
        <p:txBody>
          <a:bodyPr wrap="square" lIns="0" tIns="0" rIns="0" bIns="0" rtlCol="0" anchor="t">
            <a:spAutoFit/>
          </a:bodyPr>
          <a:lstStyle/>
          <a:p>
            <a:pPr marL="431820" lvl="1" indent="-215910" algn="just">
              <a:lnSpc>
                <a:spcPts val="2799"/>
              </a:lnSpc>
              <a:buFont typeface="Arial"/>
              <a:buChar char="•"/>
            </a:pPr>
            <a:r>
              <a:rPr lang="en-US" sz="1999" b="1" dirty="0">
                <a:latin typeface="Times New Roman" panose="02020603050405020304" pitchFamily="18" charset="0"/>
                <a:ea typeface="Kollektif"/>
                <a:cs typeface="Times New Roman" panose="02020603050405020304" pitchFamily="18" charset="0"/>
                <a:sym typeface="Kollektif"/>
              </a:rPr>
              <a:t>Generative AI </a:t>
            </a:r>
            <a:r>
              <a:rPr lang="en-US" sz="1999" dirty="0">
                <a:latin typeface="Times New Roman" panose="02020603050405020304" pitchFamily="18" charset="0"/>
                <a:ea typeface="Kollektif"/>
                <a:cs typeface="Times New Roman" panose="02020603050405020304" pitchFamily="18" charset="0"/>
                <a:sym typeface="Kollektif"/>
              </a:rPr>
              <a:t>creates </a:t>
            </a:r>
            <a:r>
              <a:rPr lang="en-US" sz="1999" b="1" dirty="0">
                <a:latin typeface="Times New Roman" panose="02020603050405020304" pitchFamily="18" charset="0"/>
                <a:ea typeface="Kollektif"/>
                <a:cs typeface="Times New Roman" panose="02020603050405020304" pitchFamily="18" charset="0"/>
                <a:sym typeface="Kollektif"/>
              </a:rPr>
              <a:t>new material </a:t>
            </a:r>
            <a:r>
              <a:rPr lang="en-US" sz="1999" dirty="0">
                <a:latin typeface="Times New Roman" panose="02020603050405020304" pitchFamily="18" charset="0"/>
                <a:ea typeface="Kollektif"/>
                <a:cs typeface="Times New Roman" panose="02020603050405020304" pitchFamily="18" charset="0"/>
                <a:sym typeface="Kollektif"/>
              </a:rPr>
              <a:t>(e.g., text, images, audio) using </a:t>
            </a:r>
            <a:r>
              <a:rPr lang="en-US" sz="1999" b="1" dirty="0">
                <a:latin typeface="Times New Roman" panose="02020603050405020304" pitchFamily="18" charset="0"/>
                <a:ea typeface="Kollektif"/>
                <a:cs typeface="Times New Roman" panose="02020603050405020304" pitchFamily="18" charset="0"/>
                <a:sym typeface="Kollektif"/>
              </a:rPr>
              <a:t>training data </a:t>
            </a:r>
            <a:r>
              <a:rPr lang="en-US" sz="1999" dirty="0">
                <a:latin typeface="Times New Roman" panose="02020603050405020304" pitchFamily="18" charset="0"/>
                <a:ea typeface="Kollektif"/>
                <a:cs typeface="Times New Roman" panose="02020603050405020304" pitchFamily="18" charset="0"/>
                <a:sym typeface="Kollektif"/>
              </a:rPr>
              <a:t>(</a:t>
            </a:r>
            <a:r>
              <a:rPr lang="en-US" sz="1999" dirty="0" err="1">
                <a:latin typeface="Times New Roman" panose="02020603050405020304" pitchFamily="18" charset="0"/>
                <a:ea typeface="Kollektif"/>
                <a:cs typeface="Times New Roman" panose="02020603050405020304" pitchFamily="18" charset="0"/>
                <a:sym typeface="Kollektif"/>
              </a:rPr>
              <a:t>Dasborough</a:t>
            </a:r>
            <a:r>
              <a:rPr lang="en-US" sz="1999" dirty="0">
                <a:latin typeface="Times New Roman" panose="02020603050405020304" pitchFamily="18" charset="0"/>
                <a:ea typeface="Kollektif"/>
                <a:cs typeface="Times New Roman" panose="02020603050405020304" pitchFamily="18" charset="0"/>
                <a:sym typeface="Kollektif"/>
              </a:rPr>
              <a:t>, 2023).</a:t>
            </a:r>
          </a:p>
          <a:p>
            <a:pPr marL="431820" lvl="1" indent="-215910" algn="just">
              <a:lnSpc>
                <a:spcPts val="2799"/>
              </a:lnSpc>
              <a:buFont typeface="Arial"/>
              <a:buChar char="•"/>
            </a:pPr>
            <a:r>
              <a:rPr lang="en-US" sz="1999" dirty="0">
                <a:latin typeface="Times New Roman" panose="02020603050405020304" pitchFamily="18" charset="0"/>
                <a:ea typeface="Kollektif"/>
                <a:cs typeface="Times New Roman" panose="02020603050405020304" pitchFamily="18" charset="0"/>
                <a:sym typeface="Kollektif"/>
              </a:rPr>
              <a:t>Models like GPT-4, DALL-E, and GitHub Copilot support </a:t>
            </a:r>
            <a:r>
              <a:rPr lang="en-US" sz="1999" b="1" dirty="0">
                <a:latin typeface="Times New Roman" panose="02020603050405020304" pitchFamily="18" charset="0"/>
                <a:ea typeface="Kollektif"/>
                <a:cs typeface="Times New Roman" panose="02020603050405020304" pitchFamily="18" charset="0"/>
                <a:sym typeface="Kollektif"/>
              </a:rPr>
              <a:t>multimodal content creation</a:t>
            </a:r>
            <a:r>
              <a:rPr lang="en-US" sz="1999" dirty="0">
                <a:latin typeface="Times New Roman" panose="02020603050405020304" pitchFamily="18" charset="0"/>
                <a:ea typeface="Kollektif"/>
                <a:cs typeface="Times New Roman" panose="02020603050405020304" pitchFamily="18" charset="0"/>
                <a:sym typeface="Kollektif"/>
              </a:rPr>
              <a:t>.</a:t>
            </a:r>
          </a:p>
          <a:p>
            <a:pPr marL="431820" lvl="1" indent="-215910" algn="just">
              <a:lnSpc>
                <a:spcPts val="2799"/>
              </a:lnSpc>
              <a:buFont typeface="Arial"/>
              <a:buChar char="•"/>
            </a:pPr>
            <a:r>
              <a:rPr lang="en-US" sz="1999" dirty="0">
                <a:latin typeface="Times New Roman" panose="02020603050405020304" pitchFamily="18" charset="0"/>
                <a:ea typeface="Kollektif"/>
                <a:cs typeface="Times New Roman" panose="02020603050405020304" pitchFamily="18" charset="0"/>
                <a:sym typeface="Kollektif"/>
              </a:rPr>
              <a:t>Challenges: </a:t>
            </a:r>
            <a:r>
              <a:rPr lang="en-US" sz="1999" b="1" dirty="0">
                <a:latin typeface="Times New Roman" panose="02020603050405020304" pitchFamily="18" charset="0"/>
                <a:ea typeface="Kollektif"/>
                <a:cs typeface="Times New Roman" panose="02020603050405020304" pitchFamily="18" charset="0"/>
                <a:sym typeface="Kollektif"/>
              </a:rPr>
              <a:t>Copyright violations</a:t>
            </a:r>
            <a:r>
              <a:rPr lang="en-US" sz="1999" dirty="0">
                <a:latin typeface="Times New Roman" panose="02020603050405020304" pitchFamily="18" charset="0"/>
                <a:ea typeface="Kollektif"/>
                <a:cs typeface="Times New Roman" panose="02020603050405020304" pitchFamily="18" charset="0"/>
                <a:sym typeface="Kollektif"/>
              </a:rPr>
              <a:t>, </a:t>
            </a:r>
            <a:r>
              <a:rPr lang="en-US" sz="1999" b="1" dirty="0">
                <a:latin typeface="Times New Roman" panose="02020603050405020304" pitchFamily="18" charset="0"/>
                <a:ea typeface="Kollektif"/>
                <a:cs typeface="Times New Roman" panose="02020603050405020304" pitchFamily="18" charset="0"/>
                <a:sym typeface="Kollektif"/>
              </a:rPr>
              <a:t>academic dishonesty</a:t>
            </a:r>
            <a:r>
              <a:rPr lang="en-US" sz="1999" dirty="0">
                <a:latin typeface="Times New Roman" panose="02020603050405020304" pitchFamily="18" charset="0"/>
                <a:ea typeface="Kollektif"/>
                <a:cs typeface="Times New Roman" panose="02020603050405020304" pitchFamily="18" charset="0"/>
                <a:sym typeface="Kollektif"/>
              </a:rPr>
              <a:t>, and </a:t>
            </a:r>
            <a:r>
              <a:rPr lang="en-US" sz="1999" b="1" dirty="0">
                <a:latin typeface="Times New Roman" panose="02020603050405020304" pitchFamily="18" charset="0"/>
                <a:ea typeface="Kollektif"/>
                <a:cs typeface="Times New Roman" panose="02020603050405020304" pitchFamily="18" charset="0"/>
                <a:sym typeface="Kollektif"/>
              </a:rPr>
              <a:t>data privacy risks </a:t>
            </a:r>
            <a:r>
              <a:rPr lang="en-US" sz="1999" dirty="0">
                <a:latin typeface="Times New Roman" panose="02020603050405020304" pitchFamily="18" charset="0"/>
                <a:ea typeface="Kollektif"/>
                <a:cs typeface="Times New Roman" panose="02020603050405020304" pitchFamily="18" charset="0"/>
                <a:sym typeface="Kollektif"/>
              </a:rPr>
              <a:t>(</a:t>
            </a:r>
            <a:r>
              <a:rPr lang="en-US" sz="1999" dirty="0" err="1">
                <a:latin typeface="Times New Roman" panose="02020603050405020304" pitchFamily="18" charset="0"/>
                <a:ea typeface="Kollektif"/>
                <a:cs typeface="Times New Roman" panose="02020603050405020304" pitchFamily="18" charset="0"/>
                <a:sym typeface="Kollektif"/>
              </a:rPr>
              <a:t>Gillotte</a:t>
            </a:r>
            <a:r>
              <a:rPr lang="en-US" sz="1999" dirty="0">
                <a:latin typeface="Times New Roman" panose="02020603050405020304" pitchFamily="18" charset="0"/>
                <a:ea typeface="Kollektif"/>
                <a:cs typeface="Times New Roman" panose="02020603050405020304" pitchFamily="18" charset="0"/>
                <a:sym typeface="Kollektif"/>
              </a:rPr>
              <a:t>, 2019).</a:t>
            </a:r>
          </a:p>
        </p:txBody>
      </p:sp>
      <p:sp>
        <p:nvSpPr>
          <p:cNvPr id="11" name="TextBox 11"/>
          <p:cNvSpPr txBox="1"/>
          <p:nvPr/>
        </p:nvSpPr>
        <p:spPr>
          <a:xfrm>
            <a:off x="6185893" y="2318093"/>
            <a:ext cx="5702337" cy="2842894"/>
          </a:xfrm>
          <a:prstGeom prst="rect">
            <a:avLst/>
          </a:prstGeom>
        </p:spPr>
        <p:txBody>
          <a:bodyPr wrap="square" lIns="0" tIns="0" rIns="0" bIns="0" rtlCol="0" anchor="t">
            <a:spAutoFit/>
          </a:bodyPr>
          <a:lstStyle/>
          <a:p>
            <a:pPr marL="431820" lvl="1" indent="-215910" algn="just">
              <a:lnSpc>
                <a:spcPts val="2799"/>
              </a:lnSpc>
              <a:buFont typeface="Arial"/>
              <a:buChar char="•"/>
            </a:pPr>
            <a:r>
              <a:rPr lang="en-US" sz="1999" dirty="0">
                <a:latin typeface="Times New Roman" panose="02020603050405020304" pitchFamily="18" charset="0"/>
                <a:ea typeface="Kollektif"/>
                <a:cs typeface="Times New Roman" panose="02020603050405020304" pitchFamily="18" charset="0"/>
                <a:sym typeface="Kollektif"/>
              </a:rPr>
              <a:t>Provide </a:t>
            </a:r>
            <a:r>
              <a:rPr lang="en-US" sz="1999" b="1" dirty="0">
                <a:latin typeface="Times New Roman" panose="02020603050405020304" pitchFamily="18" charset="0"/>
                <a:ea typeface="Kollektif"/>
                <a:cs typeface="Times New Roman" panose="02020603050405020304" pitchFamily="18" charset="0"/>
                <a:sym typeface="Kollektif"/>
              </a:rPr>
              <a:t>customized feedback </a:t>
            </a:r>
            <a:r>
              <a:rPr lang="en-US" sz="1999" dirty="0">
                <a:latin typeface="Times New Roman" panose="02020603050405020304" pitchFamily="18" charset="0"/>
                <a:ea typeface="Kollektif"/>
                <a:cs typeface="Times New Roman" panose="02020603050405020304" pitchFamily="18" charset="0"/>
                <a:sym typeface="Kollektif"/>
              </a:rPr>
              <a:t>in real-time using </a:t>
            </a:r>
            <a:r>
              <a:rPr lang="en-US" sz="1999" b="1" dirty="0">
                <a:latin typeface="Times New Roman" panose="02020603050405020304" pitchFamily="18" charset="0"/>
                <a:ea typeface="Kollektif"/>
                <a:cs typeface="Times New Roman" panose="02020603050405020304" pitchFamily="18" charset="0"/>
                <a:sym typeface="Kollektif"/>
              </a:rPr>
              <a:t>NLP</a:t>
            </a:r>
            <a:r>
              <a:rPr lang="en-US" sz="1999" dirty="0">
                <a:latin typeface="Times New Roman" panose="02020603050405020304" pitchFamily="18" charset="0"/>
                <a:ea typeface="Kollektif"/>
                <a:cs typeface="Times New Roman" panose="02020603050405020304" pitchFamily="18" charset="0"/>
                <a:sym typeface="Kollektif"/>
              </a:rPr>
              <a:t> and </a:t>
            </a:r>
            <a:r>
              <a:rPr lang="en-US" sz="1999" b="1" dirty="0">
                <a:latin typeface="Times New Roman" panose="02020603050405020304" pitchFamily="18" charset="0"/>
                <a:ea typeface="Kollektif"/>
                <a:cs typeface="Times New Roman" panose="02020603050405020304" pitchFamily="18" charset="0"/>
                <a:sym typeface="Kollektif"/>
              </a:rPr>
              <a:t>machine learning </a:t>
            </a:r>
            <a:r>
              <a:rPr lang="en-US" sz="1999" dirty="0">
                <a:latin typeface="Times New Roman" panose="02020603050405020304" pitchFamily="18" charset="0"/>
                <a:ea typeface="Kollektif"/>
                <a:cs typeface="Times New Roman" panose="02020603050405020304" pitchFamily="18" charset="0"/>
                <a:sym typeface="Kollektif"/>
              </a:rPr>
              <a:t>(Liu et al., 2023).</a:t>
            </a:r>
          </a:p>
          <a:p>
            <a:pPr marL="431820" lvl="1" indent="-215910" algn="just">
              <a:lnSpc>
                <a:spcPts val="2799"/>
              </a:lnSpc>
              <a:buFont typeface="Arial"/>
              <a:buChar char="•"/>
            </a:pPr>
            <a:r>
              <a:rPr lang="en-US" sz="1999" dirty="0">
                <a:latin typeface="Times New Roman" panose="02020603050405020304" pitchFamily="18" charset="0"/>
                <a:ea typeface="Kollektif"/>
                <a:cs typeface="Times New Roman" panose="02020603050405020304" pitchFamily="18" charset="0"/>
                <a:sym typeface="Kollektif"/>
              </a:rPr>
              <a:t>Offer a </a:t>
            </a:r>
            <a:r>
              <a:rPr lang="en-US" sz="1999" b="1" dirty="0">
                <a:latin typeface="Times New Roman" panose="02020603050405020304" pitchFamily="18" charset="0"/>
                <a:ea typeface="Kollektif"/>
                <a:cs typeface="Times New Roman" panose="02020603050405020304" pitchFamily="18" charset="0"/>
                <a:sym typeface="Kollektif"/>
              </a:rPr>
              <a:t>nonjudgmental space </a:t>
            </a:r>
            <a:r>
              <a:rPr lang="en-US" sz="1999" dirty="0">
                <a:latin typeface="Times New Roman" panose="02020603050405020304" pitchFamily="18" charset="0"/>
                <a:ea typeface="Kollektif"/>
                <a:cs typeface="Times New Roman" panose="02020603050405020304" pitchFamily="18" charset="0"/>
                <a:sym typeface="Kollektif"/>
              </a:rPr>
              <a:t>to reduce </a:t>
            </a:r>
            <a:r>
              <a:rPr lang="en-US" sz="1999" b="1" dirty="0">
                <a:latin typeface="Times New Roman" panose="02020603050405020304" pitchFamily="18" charset="0"/>
                <a:ea typeface="Kollektif"/>
                <a:cs typeface="Times New Roman" panose="02020603050405020304" pitchFamily="18" charset="0"/>
                <a:sym typeface="Kollektif"/>
              </a:rPr>
              <a:t>language anxiety </a:t>
            </a:r>
            <a:r>
              <a:rPr lang="en-US" sz="1999" dirty="0">
                <a:latin typeface="Times New Roman" panose="02020603050405020304" pitchFamily="18" charset="0"/>
                <a:ea typeface="Kollektif"/>
                <a:cs typeface="Times New Roman" panose="02020603050405020304" pitchFamily="18" charset="0"/>
                <a:sym typeface="Kollektif"/>
              </a:rPr>
              <a:t>and improve </a:t>
            </a:r>
            <a:r>
              <a:rPr lang="en-US" sz="1999" b="1" dirty="0">
                <a:latin typeface="Times New Roman" panose="02020603050405020304" pitchFamily="18" charset="0"/>
                <a:ea typeface="Kollektif"/>
                <a:cs typeface="Times New Roman" panose="02020603050405020304" pitchFamily="18" charset="0"/>
                <a:sym typeface="Kollektif"/>
              </a:rPr>
              <a:t>immersion</a:t>
            </a:r>
            <a:r>
              <a:rPr lang="en-US" sz="1999" dirty="0">
                <a:latin typeface="Times New Roman" panose="02020603050405020304" pitchFamily="18" charset="0"/>
                <a:ea typeface="Kollektif"/>
                <a:cs typeface="Times New Roman" panose="02020603050405020304" pitchFamily="18" charset="0"/>
                <a:sym typeface="Kollektif"/>
              </a:rPr>
              <a:t>.</a:t>
            </a:r>
          </a:p>
          <a:p>
            <a:pPr marL="431820" lvl="1" indent="-215910" algn="just">
              <a:lnSpc>
                <a:spcPts val="2799"/>
              </a:lnSpc>
              <a:buFont typeface="Arial"/>
              <a:buChar char="•"/>
            </a:pPr>
            <a:r>
              <a:rPr lang="en-US" sz="1999" dirty="0">
                <a:latin typeface="Times New Roman" panose="02020603050405020304" pitchFamily="18" charset="0"/>
                <a:ea typeface="Kollektif"/>
                <a:cs typeface="Times New Roman" panose="02020603050405020304" pitchFamily="18" charset="0"/>
                <a:sym typeface="Kollektif"/>
              </a:rPr>
              <a:t>Deliver </a:t>
            </a:r>
            <a:r>
              <a:rPr lang="en-US" sz="1999" b="1" dirty="0">
                <a:latin typeface="Times New Roman" panose="02020603050405020304" pitchFamily="18" charset="0"/>
                <a:ea typeface="Kollektif"/>
                <a:cs typeface="Times New Roman" panose="02020603050405020304" pitchFamily="18" charset="0"/>
                <a:sym typeface="Kollektif"/>
              </a:rPr>
              <a:t>instant feedback </a:t>
            </a:r>
            <a:r>
              <a:rPr lang="en-US" sz="1999" dirty="0">
                <a:latin typeface="Times New Roman" panose="02020603050405020304" pitchFamily="18" charset="0"/>
                <a:ea typeface="Kollektif"/>
                <a:cs typeface="Times New Roman" panose="02020603050405020304" pitchFamily="18" charset="0"/>
                <a:sym typeface="Kollektif"/>
              </a:rPr>
              <a:t>on </a:t>
            </a:r>
            <a:r>
              <a:rPr lang="en-US" sz="1999" b="1" dirty="0">
                <a:latin typeface="Times New Roman" panose="02020603050405020304" pitchFamily="18" charset="0"/>
                <a:ea typeface="Kollektif"/>
                <a:cs typeface="Times New Roman" panose="02020603050405020304" pitchFamily="18" charset="0"/>
                <a:sym typeface="Kollektif"/>
              </a:rPr>
              <a:t>grammar</a:t>
            </a:r>
            <a:r>
              <a:rPr lang="en-US" sz="1999" dirty="0">
                <a:latin typeface="Times New Roman" panose="02020603050405020304" pitchFamily="18" charset="0"/>
                <a:ea typeface="Kollektif"/>
                <a:cs typeface="Times New Roman" panose="02020603050405020304" pitchFamily="18" charset="0"/>
                <a:sym typeface="Kollektif"/>
              </a:rPr>
              <a:t>, </a:t>
            </a:r>
            <a:r>
              <a:rPr lang="en-US" sz="1999" b="1" dirty="0">
                <a:latin typeface="Times New Roman" panose="02020603050405020304" pitchFamily="18" charset="0"/>
                <a:ea typeface="Kollektif"/>
                <a:cs typeface="Times New Roman" panose="02020603050405020304" pitchFamily="18" charset="0"/>
                <a:sym typeface="Kollektif"/>
              </a:rPr>
              <a:t>vocabulary</a:t>
            </a:r>
            <a:r>
              <a:rPr lang="en-US" sz="1999" dirty="0">
                <a:latin typeface="Times New Roman" panose="02020603050405020304" pitchFamily="18" charset="0"/>
                <a:ea typeface="Kollektif"/>
                <a:cs typeface="Times New Roman" panose="02020603050405020304" pitchFamily="18" charset="0"/>
                <a:sym typeface="Kollektif"/>
              </a:rPr>
              <a:t>, and </a:t>
            </a:r>
            <a:r>
              <a:rPr lang="en-US" sz="1999" b="1" dirty="0">
                <a:latin typeface="Times New Roman" panose="02020603050405020304" pitchFamily="18" charset="0"/>
                <a:ea typeface="Kollektif"/>
                <a:cs typeface="Times New Roman" panose="02020603050405020304" pitchFamily="18" charset="0"/>
                <a:sym typeface="Kollektif"/>
              </a:rPr>
              <a:t>fluency</a:t>
            </a:r>
            <a:r>
              <a:rPr lang="en-US" sz="1999" dirty="0">
                <a:latin typeface="Times New Roman" panose="02020603050405020304" pitchFamily="18" charset="0"/>
                <a:ea typeface="Kollektif"/>
                <a:cs typeface="Times New Roman" panose="02020603050405020304" pitchFamily="18" charset="0"/>
                <a:sym typeface="Kollektif"/>
              </a:rPr>
              <a:t> (Deng &amp; Huang, 2024).</a:t>
            </a:r>
          </a:p>
          <a:p>
            <a:pPr marL="431820" lvl="1" indent="-215910" algn="just">
              <a:lnSpc>
                <a:spcPts val="2799"/>
              </a:lnSpc>
              <a:buFont typeface="Arial"/>
              <a:buChar char="•"/>
            </a:pPr>
            <a:r>
              <a:rPr lang="en-US" sz="1999" dirty="0">
                <a:latin typeface="Times New Roman" panose="02020603050405020304" pitchFamily="18" charset="0"/>
                <a:ea typeface="Kollektif"/>
                <a:cs typeface="Times New Roman" panose="02020603050405020304" pitchFamily="18" charset="0"/>
                <a:sym typeface="Kollektif"/>
              </a:rPr>
              <a:t>Enable </a:t>
            </a:r>
            <a:r>
              <a:rPr lang="en-US" sz="1999" b="1" dirty="0">
                <a:latin typeface="Times New Roman" panose="02020603050405020304" pitchFamily="18" charset="0"/>
                <a:ea typeface="Kollektif"/>
                <a:cs typeface="Times New Roman" panose="02020603050405020304" pitchFamily="18" charset="0"/>
                <a:sym typeface="Kollektif"/>
              </a:rPr>
              <a:t>adaptive learning </a:t>
            </a:r>
            <a:r>
              <a:rPr lang="en-US" sz="1999" dirty="0">
                <a:latin typeface="Times New Roman" panose="02020603050405020304" pitchFamily="18" charset="0"/>
                <a:ea typeface="Kollektif"/>
                <a:cs typeface="Times New Roman" panose="02020603050405020304" pitchFamily="18" charset="0"/>
                <a:sym typeface="Kollektif"/>
              </a:rPr>
              <a:t>tailored to </a:t>
            </a:r>
            <a:r>
              <a:rPr lang="en-US" sz="1999" b="1" dirty="0">
                <a:latin typeface="Times New Roman" panose="02020603050405020304" pitchFamily="18" charset="0"/>
                <a:ea typeface="Kollektif"/>
                <a:cs typeface="Times New Roman" panose="02020603050405020304" pitchFamily="18" charset="0"/>
                <a:sym typeface="Kollektif"/>
              </a:rPr>
              <a:t>individual needs </a:t>
            </a:r>
            <a:r>
              <a:rPr lang="en-US" sz="1999" dirty="0">
                <a:latin typeface="Times New Roman" panose="02020603050405020304" pitchFamily="18" charset="0"/>
                <a:ea typeface="Kollektif"/>
                <a:cs typeface="Times New Roman" panose="02020603050405020304" pitchFamily="18" charset="0"/>
                <a:sym typeface="Kollektif"/>
              </a:rPr>
              <a:t>(Jiang, 2023).</a:t>
            </a:r>
          </a:p>
        </p:txBody>
      </p:sp>
      <p:sp>
        <p:nvSpPr>
          <p:cNvPr id="12" name="TextBox 12"/>
          <p:cNvSpPr txBox="1"/>
          <p:nvPr/>
        </p:nvSpPr>
        <p:spPr>
          <a:xfrm>
            <a:off x="6810025" y="1651342"/>
            <a:ext cx="4702739" cy="696088"/>
          </a:xfrm>
          <a:prstGeom prst="rect">
            <a:avLst/>
          </a:prstGeom>
        </p:spPr>
        <p:txBody>
          <a:bodyPr lIns="0" tIns="0" rIns="0" bIns="0" rtlCol="0" anchor="t">
            <a:spAutoFit/>
          </a:bodyPr>
          <a:lstStyle/>
          <a:p>
            <a:pPr>
              <a:lnSpc>
                <a:spcPts val="2800"/>
              </a:lnSpc>
            </a:pPr>
            <a:r>
              <a:rPr lang="en-US" sz="2000"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VIRTUAL CONVERSATIONAL PARTNERS (VCPS)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62584" y="1269939"/>
            <a:ext cx="5061915" cy="337015"/>
          </a:xfrm>
          <a:prstGeom prst="rect">
            <a:avLst/>
          </a:prstGeom>
        </p:spPr>
        <p:txBody>
          <a:bodyPr wrap="square" lIns="0" tIns="0" rIns="0" bIns="0" rtlCol="0" anchor="t">
            <a:spAutoFit/>
          </a:bodyPr>
          <a:lstStyle/>
          <a:p>
            <a:pPr>
              <a:lnSpc>
                <a:spcPts val="2800"/>
              </a:lnSpc>
            </a:pPr>
            <a:r>
              <a:rPr lang="en-US" sz="2000" b="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FOREIGN LANGUAGE ANXIETY (FLA)</a:t>
            </a:r>
          </a:p>
        </p:txBody>
      </p:sp>
      <p:sp>
        <p:nvSpPr>
          <p:cNvPr id="8" name="TextBox 8"/>
          <p:cNvSpPr txBox="1"/>
          <p:nvPr/>
        </p:nvSpPr>
        <p:spPr>
          <a:xfrm>
            <a:off x="347693" y="1759292"/>
            <a:ext cx="11450607" cy="4001801"/>
          </a:xfrm>
          <a:prstGeom prst="rect">
            <a:avLst/>
          </a:prstGeom>
        </p:spPr>
        <p:txBody>
          <a:bodyPr wrap="square" lIns="0" tIns="0" rIns="0" bIns="0" rtlCol="0" anchor="t">
            <a:spAutoFit/>
          </a:bodyPr>
          <a:lstStyle/>
          <a:p>
            <a:pPr algn="just">
              <a:lnSpc>
                <a:spcPct val="150000"/>
              </a:lnSpc>
            </a:pPr>
            <a:r>
              <a:rPr lang="en-US" sz="2200" dirty="0">
                <a:latin typeface="Times New Roman" panose="02020603050405020304" pitchFamily="18" charset="0"/>
                <a:cs typeface="Times New Roman" panose="02020603050405020304" pitchFamily="18" charset="0"/>
              </a:rPr>
              <a:t>- complex issue that can hinder language learning process</a:t>
            </a:r>
          </a:p>
          <a:p>
            <a:pPr algn="just">
              <a:lnSpc>
                <a:spcPct val="150000"/>
              </a:lnSpc>
            </a:pPr>
            <a:r>
              <a:rPr lang="en-US" sz="2200" dirty="0">
                <a:latin typeface="Times New Roman" panose="02020603050405020304" pitchFamily="18" charset="0"/>
                <a:cs typeface="Times New Roman" panose="02020603050405020304" pitchFamily="18" charset="0"/>
              </a:rPr>
              <a:t>- a mix of negative perception, feelings, and actions that derive from the issues related to learning a foreign language.</a:t>
            </a:r>
          </a:p>
          <a:p>
            <a:pPr algn="r">
              <a:lnSpc>
                <a:spcPct val="150000"/>
              </a:lnSpc>
            </a:pPr>
            <a:r>
              <a:rPr lang="en-US" sz="2200" b="1" i="1" dirty="0">
                <a:solidFill>
                  <a:srgbClr val="FF0000"/>
                </a:solidFill>
                <a:latin typeface="Times New Roman" panose="02020603050405020304" pitchFamily="18" charset="0"/>
                <a:cs typeface="Times New Roman" panose="02020603050405020304" pitchFamily="18" charset="0"/>
              </a:rPr>
              <a:t>Horwitz et al. (1986), </a:t>
            </a:r>
            <a:r>
              <a:rPr lang="en-US" sz="2200" b="1" i="1" dirty="0" err="1">
                <a:solidFill>
                  <a:srgbClr val="FF0000"/>
                </a:solidFill>
                <a:latin typeface="Times New Roman" panose="02020603050405020304" pitchFamily="18" charset="0"/>
                <a:cs typeface="Times New Roman" panose="02020603050405020304" pitchFamily="18" charset="0"/>
              </a:rPr>
              <a:t>Scovel</a:t>
            </a:r>
            <a:r>
              <a:rPr lang="en-US" sz="2200" b="1" i="1" dirty="0">
                <a:solidFill>
                  <a:srgbClr val="FF0000"/>
                </a:solidFill>
                <a:latin typeface="Times New Roman" panose="02020603050405020304" pitchFamily="18" charset="0"/>
                <a:cs typeface="Times New Roman" panose="02020603050405020304" pitchFamily="18" charset="0"/>
              </a:rPr>
              <a:t> (1991) </a:t>
            </a:r>
          </a:p>
          <a:p>
            <a:pPr algn="just">
              <a:lnSpc>
                <a:spcPct val="150000"/>
              </a:lnSpc>
            </a:pPr>
            <a:r>
              <a:rPr lang="en-US" sz="2200" b="1" dirty="0">
                <a:latin typeface="Times New Roman" panose="02020603050405020304" pitchFamily="18" charset="0"/>
                <a:cs typeface="Times New Roman" panose="02020603050405020304" pitchFamily="18" charset="0"/>
              </a:rPr>
              <a:t>Tension: </a:t>
            </a:r>
            <a:r>
              <a:rPr lang="en-US" sz="2200" dirty="0">
                <a:latin typeface="Times New Roman" panose="02020603050405020304" pitchFamily="18" charset="0"/>
                <a:cs typeface="Times New Roman" panose="02020603050405020304" pitchFamily="18" charset="0"/>
              </a:rPr>
              <a:t>feel both physically and mentally uncomfortable during mutual interactions in class</a:t>
            </a:r>
          </a:p>
          <a:p>
            <a:pPr algn="just">
              <a:lnSpc>
                <a:spcPct val="150000"/>
              </a:lnSpc>
            </a:pPr>
            <a:r>
              <a:rPr lang="en-US" sz="2200" b="1" dirty="0">
                <a:latin typeface="Times New Roman" panose="02020603050405020304" pitchFamily="18" charset="0"/>
                <a:cs typeface="Times New Roman" panose="02020603050405020304" pitchFamily="18" charset="0"/>
              </a:rPr>
              <a:t>Apprehension: </a:t>
            </a:r>
            <a:r>
              <a:rPr lang="en-US" sz="2200" dirty="0">
                <a:latin typeface="Times New Roman" panose="02020603050405020304" pitchFamily="18" charset="0"/>
                <a:cs typeface="Times New Roman" panose="02020603050405020304" pitchFamily="18" charset="0"/>
              </a:rPr>
              <a:t>avoidance or hesitations when it comes to answering questions.</a:t>
            </a:r>
          </a:p>
          <a:p>
            <a:pPr algn="just">
              <a:lnSpc>
                <a:spcPct val="150000"/>
              </a:lnSpc>
            </a:pPr>
            <a:r>
              <a:rPr lang="en-US" sz="2200" b="1" dirty="0">
                <a:latin typeface="Times New Roman" panose="02020603050405020304" pitchFamily="18" charset="0"/>
                <a:cs typeface="Times New Roman" panose="02020603050405020304" pitchFamily="18" charset="0"/>
              </a:rPr>
              <a:t>Nervousness or Worry: </a:t>
            </a:r>
            <a:r>
              <a:rPr lang="en-US" sz="2200" dirty="0">
                <a:latin typeface="Times New Roman" panose="02020603050405020304" pitchFamily="18" charset="0"/>
                <a:cs typeface="Times New Roman" panose="02020603050405020304" pitchFamily="18" charset="0"/>
              </a:rPr>
              <a:t>when students are frightened of obtaining low grades in comparison with their peers or teachers or falling behind in their studies.</a:t>
            </a:r>
            <a:endParaRPr lang="en-US" sz="2200" dirty="0">
              <a:solidFill>
                <a:srgbClr val="000000"/>
              </a:solidFill>
              <a:latin typeface="Times New Roman" panose="02020603050405020304" pitchFamily="18" charset="0"/>
              <a:ea typeface="Kollektif"/>
              <a:cs typeface="Times New Roman" panose="02020603050405020304" pitchFamily="18" charset="0"/>
              <a:sym typeface="Kollektif"/>
            </a:endParaRPr>
          </a:p>
        </p:txBody>
      </p:sp>
      <p:sp>
        <p:nvSpPr>
          <p:cNvPr id="12" name="TextBox 12"/>
          <p:cNvSpPr txBox="1"/>
          <p:nvPr/>
        </p:nvSpPr>
        <p:spPr>
          <a:xfrm>
            <a:off x="347693" y="273304"/>
            <a:ext cx="7658506" cy="901914"/>
          </a:xfrm>
          <a:prstGeom prst="rect">
            <a:avLst/>
          </a:prstGeom>
        </p:spPr>
        <p:txBody>
          <a:bodyPr lIns="0" tIns="0" rIns="0" bIns="0" rtlCol="0" anchor="t">
            <a:spAutoFit/>
          </a:bodyPr>
          <a:lstStyle/>
          <a:p>
            <a:pPr>
              <a:lnSpc>
                <a:spcPts val="7467"/>
              </a:lnSpc>
            </a:pPr>
            <a:r>
              <a:rPr lang="en-US" sz="5334" b="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LITERATURE REVIEW</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43521" y="297609"/>
            <a:ext cx="1867673" cy="1279356"/>
          </a:xfrm>
          <a:custGeom>
            <a:avLst/>
            <a:gdLst/>
            <a:ahLst/>
            <a:cxnLst/>
            <a:rect l="l" t="t" r="r" b="b"/>
            <a:pathLst>
              <a:path w="2801510" h="1919034">
                <a:moveTo>
                  <a:pt x="0" y="0"/>
                </a:moveTo>
                <a:lnTo>
                  <a:pt x="2801510" y="0"/>
                </a:lnTo>
                <a:lnTo>
                  <a:pt x="2801510" y="1919035"/>
                </a:lnTo>
                <a:lnTo>
                  <a:pt x="0" y="1919035"/>
                </a:lnTo>
                <a:lnTo>
                  <a:pt x="0" y="0"/>
                </a:lnTo>
                <a:close/>
              </a:path>
            </a:pathLst>
          </a:custGeom>
          <a:blipFill>
            <a:blip r:embed="rId2"/>
            <a:stretch>
              <a:fillRect/>
            </a:stretch>
          </a:blipFill>
        </p:spPr>
        <p:txBody>
          <a:bodyPr/>
          <a:lstStyle/>
          <a:p>
            <a:endParaRPr lang="en-US" sz="1200"/>
          </a:p>
        </p:txBody>
      </p:sp>
      <p:sp>
        <p:nvSpPr>
          <p:cNvPr id="9" name="TextBox 9"/>
          <p:cNvSpPr txBox="1"/>
          <p:nvPr/>
        </p:nvSpPr>
        <p:spPr>
          <a:xfrm>
            <a:off x="331908" y="148647"/>
            <a:ext cx="9699976" cy="733471"/>
          </a:xfrm>
          <a:prstGeom prst="rect">
            <a:avLst/>
          </a:prstGeom>
        </p:spPr>
        <p:txBody>
          <a:bodyPr lIns="0" tIns="0" rIns="0" bIns="0" rtlCol="0" anchor="t">
            <a:spAutoFit/>
          </a:bodyPr>
          <a:lstStyle/>
          <a:p>
            <a:pPr>
              <a:lnSpc>
                <a:spcPts val="6067"/>
              </a:lnSpc>
            </a:pPr>
            <a:r>
              <a:rPr lang="en-US" sz="4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Results of previous studies</a:t>
            </a:r>
          </a:p>
        </p:txBody>
      </p:sp>
      <p:sp>
        <p:nvSpPr>
          <p:cNvPr id="10" name="TextBox 10"/>
          <p:cNvSpPr txBox="1"/>
          <p:nvPr/>
        </p:nvSpPr>
        <p:spPr>
          <a:xfrm>
            <a:off x="331908" y="1033564"/>
            <a:ext cx="4615162" cy="360740"/>
          </a:xfrm>
          <a:prstGeom prst="rect">
            <a:avLst/>
          </a:prstGeom>
        </p:spPr>
        <p:txBody>
          <a:bodyPr lIns="0" tIns="0" rIns="0" bIns="0" rtlCol="0" anchor="t">
            <a:spAutoFit/>
          </a:bodyPr>
          <a:lstStyle/>
          <a:p>
            <a:pPr>
              <a:lnSpc>
                <a:spcPts val="2986"/>
              </a:lnSpc>
            </a:pPr>
            <a:r>
              <a:rPr lang="en-US" sz="2133" b="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The influence of AI in learning English</a:t>
            </a:r>
          </a:p>
        </p:txBody>
      </p:sp>
      <p:sp>
        <p:nvSpPr>
          <p:cNvPr id="11" name="TextBox 11"/>
          <p:cNvSpPr txBox="1"/>
          <p:nvPr/>
        </p:nvSpPr>
        <p:spPr>
          <a:xfrm>
            <a:off x="206152" y="1555094"/>
            <a:ext cx="11584066" cy="4365619"/>
          </a:xfrm>
          <a:prstGeom prst="rect">
            <a:avLst/>
          </a:prstGeom>
        </p:spPr>
        <p:txBody>
          <a:bodyPr wrap="square" lIns="0" tIns="0" rIns="0" bIns="0" rtlCol="0" anchor="t">
            <a:spAutoFit/>
          </a:bodyPr>
          <a:lstStyle/>
          <a:p>
            <a:pPr marL="431820" lvl="1" indent="-215910" algn="just">
              <a:lnSpc>
                <a:spcPct val="150000"/>
              </a:lnSpc>
              <a:buFont typeface="Arial"/>
              <a:buChar char="•"/>
            </a:pPr>
            <a:r>
              <a:rPr lang="en-US" sz="2400" dirty="0">
                <a:latin typeface="Times New Roman" panose="02020603050405020304" pitchFamily="18" charset="0"/>
                <a:ea typeface="Kollektif"/>
                <a:cs typeface="Times New Roman" panose="02020603050405020304" pitchFamily="18" charset="0"/>
                <a:sym typeface="Kollektif"/>
              </a:rPr>
              <a:t>Provide </a:t>
            </a:r>
            <a:r>
              <a:rPr lang="en-US" sz="2400" b="1" dirty="0">
                <a:latin typeface="Times New Roman" panose="02020603050405020304" pitchFamily="18" charset="0"/>
                <a:ea typeface="Kollektif"/>
                <a:cs typeface="Times New Roman" panose="02020603050405020304" pitchFamily="18" charset="0"/>
                <a:sym typeface="Kollektif"/>
              </a:rPr>
              <a:t>personalized feedback </a:t>
            </a:r>
            <a:r>
              <a:rPr lang="en-US" sz="2400" dirty="0">
                <a:latin typeface="Times New Roman" panose="02020603050405020304" pitchFamily="18" charset="0"/>
                <a:ea typeface="Kollektif"/>
                <a:cs typeface="Times New Roman" panose="02020603050405020304" pitchFamily="18" charset="0"/>
                <a:sym typeface="Kollektif"/>
              </a:rPr>
              <a:t>and </a:t>
            </a:r>
            <a:r>
              <a:rPr lang="en-US" sz="2400" b="1" dirty="0">
                <a:latin typeface="Times New Roman" panose="02020603050405020304" pitchFamily="18" charset="0"/>
                <a:ea typeface="Kollektif"/>
                <a:cs typeface="Times New Roman" panose="02020603050405020304" pitchFamily="18" charset="0"/>
                <a:sym typeface="Kollektif"/>
              </a:rPr>
              <a:t>tailored learning experiences</a:t>
            </a:r>
            <a:r>
              <a:rPr lang="en-US" sz="2400" dirty="0">
                <a:latin typeface="Times New Roman" panose="02020603050405020304" pitchFamily="18" charset="0"/>
                <a:ea typeface="Kollektif"/>
                <a:cs typeface="Times New Roman" panose="02020603050405020304" pitchFamily="18" charset="0"/>
                <a:sym typeface="Kollektif"/>
              </a:rPr>
              <a:t> (Chan, 2023).</a:t>
            </a:r>
          </a:p>
          <a:p>
            <a:pPr marL="431820" lvl="1" indent="-215910" algn="just">
              <a:lnSpc>
                <a:spcPct val="150000"/>
              </a:lnSpc>
              <a:buFont typeface="Arial"/>
              <a:buChar char="•"/>
            </a:pPr>
            <a:r>
              <a:rPr lang="en-US" sz="2400" dirty="0">
                <a:latin typeface="Times New Roman" panose="02020603050405020304" pitchFamily="18" charset="0"/>
                <a:ea typeface="Kollektif"/>
                <a:cs typeface="Times New Roman" panose="02020603050405020304" pitchFamily="18" charset="0"/>
                <a:sym typeface="Kollektif"/>
              </a:rPr>
              <a:t>Reduce </a:t>
            </a:r>
            <a:r>
              <a:rPr lang="en-US" sz="2400" b="1" dirty="0">
                <a:latin typeface="Times New Roman" panose="02020603050405020304" pitchFamily="18" charset="0"/>
                <a:ea typeface="Kollektif"/>
                <a:cs typeface="Times New Roman" panose="02020603050405020304" pitchFamily="18" charset="0"/>
                <a:sym typeface="Kollektif"/>
              </a:rPr>
              <a:t>anxiety</a:t>
            </a:r>
            <a:r>
              <a:rPr lang="en-US" sz="2400" dirty="0">
                <a:latin typeface="Times New Roman" panose="02020603050405020304" pitchFamily="18" charset="0"/>
                <a:ea typeface="Kollektif"/>
                <a:cs typeface="Times New Roman" panose="02020603050405020304" pitchFamily="18" charset="0"/>
                <a:sym typeface="Kollektif"/>
              </a:rPr>
              <a:t> and create </a:t>
            </a:r>
            <a:r>
              <a:rPr lang="en-US" sz="2400" b="1" dirty="0">
                <a:latin typeface="Times New Roman" panose="02020603050405020304" pitchFamily="18" charset="0"/>
                <a:ea typeface="Kollektif"/>
                <a:cs typeface="Times New Roman" panose="02020603050405020304" pitchFamily="18" charset="0"/>
                <a:sym typeface="Kollektif"/>
              </a:rPr>
              <a:t>low-pressure practice environments</a:t>
            </a:r>
            <a:r>
              <a:rPr lang="en-US" sz="2400" dirty="0">
                <a:latin typeface="Times New Roman" panose="02020603050405020304" pitchFamily="18" charset="0"/>
                <a:ea typeface="Kollektif"/>
                <a:cs typeface="Times New Roman" panose="02020603050405020304" pitchFamily="18" charset="0"/>
                <a:sym typeface="Kollektif"/>
              </a:rPr>
              <a:t> (Kim, Cha, &amp; Kim, 2021).</a:t>
            </a:r>
          </a:p>
          <a:p>
            <a:pPr marL="431820" lvl="1" indent="-215910" algn="just">
              <a:lnSpc>
                <a:spcPct val="150000"/>
              </a:lnSpc>
              <a:buFont typeface="Arial"/>
              <a:buChar char="•"/>
            </a:pPr>
            <a:r>
              <a:rPr lang="en-US" sz="2400" dirty="0">
                <a:latin typeface="Times New Roman" panose="02020603050405020304" pitchFamily="18" charset="0"/>
                <a:cs typeface="Times New Roman" panose="02020603050405020304" pitchFamily="18" charset="0"/>
              </a:rPr>
              <a:t>AI has a beneficial impact on enhancing learners’ individualization in learning and adaptive platforms which could assess learner data to modify </a:t>
            </a:r>
            <a:r>
              <a:rPr lang="en-US" sz="2400" b="1" dirty="0">
                <a:latin typeface="Times New Roman" panose="02020603050405020304" pitchFamily="18" charset="0"/>
                <a:cs typeface="Times New Roman" panose="02020603050405020304" pitchFamily="18" charset="0"/>
              </a:rPr>
              <a:t>instructional content and pacing</a:t>
            </a:r>
            <a:r>
              <a:rPr lang="en-US" sz="2400" dirty="0">
                <a:latin typeface="Times New Roman" panose="02020603050405020304" pitchFamily="18" charset="0"/>
                <a:cs typeface="Times New Roman" panose="02020603050405020304" pitchFamily="18" charset="0"/>
              </a:rPr>
              <a:t>, thereby developing individualized learning trajectories that </a:t>
            </a:r>
            <a:r>
              <a:rPr lang="en-US" sz="2400" b="1" dirty="0">
                <a:latin typeface="Times New Roman" panose="02020603050405020304" pitchFamily="18" charset="0"/>
                <a:cs typeface="Times New Roman" panose="02020603050405020304" pitchFamily="18" charset="0"/>
              </a:rPr>
              <a:t>foster deeper engagement and motivation </a:t>
            </a:r>
            <a:r>
              <a:rPr lang="en-US" sz="2400" dirty="0">
                <a:latin typeface="Times New Roman" panose="02020603050405020304" pitchFamily="18" charset="0"/>
                <a:cs typeface="Times New Roman" panose="02020603050405020304" pitchFamily="18" charset="0"/>
              </a:rPr>
              <a:t>(Ding et al., 2025; </a:t>
            </a:r>
            <a:r>
              <a:rPr lang="en-US" sz="2400" dirty="0" err="1">
                <a:latin typeface="Times New Roman" panose="02020603050405020304" pitchFamily="18" charset="0"/>
                <a:cs typeface="Times New Roman" panose="02020603050405020304" pitchFamily="18" charset="0"/>
              </a:rPr>
              <a:t>Alam</a:t>
            </a:r>
            <a:r>
              <a:rPr lang="en-US" sz="2400" dirty="0">
                <a:latin typeface="Times New Roman" panose="02020603050405020304" pitchFamily="18" charset="0"/>
                <a:cs typeface="Times New Roman" panose="02020603050405020304" pitchFamily="18" charset="0"/>
              </a:rPr>
              <a:t>, 2021; Yin &amp; </a:t>
            </a:r>
            <a:r>
              <a:rPr lang="en-US" sz="2400" dirty="0" err="1">
                <a:latin typeface="Times New Roman" panose="02020603050405020304" pitchFamily="18" charset="0"/>
                <a:cs typeface="Times New Roman" panose="02020603050405020304" pitchFamily="18" charset="0"/>
              </a:rPr>
              <a:t>Fathi</a:t>
            </a:r>
            <a:r>
              <a:rPr lang="en-US" sz="2400" dirty="0">
                <a:latin typeface="Times New Roman" panose="02020603050405020304" pitchFamily="18" charset="0"/>
                <a:cs typeface="Times New Roman" panose="02020603050405020304" pitchFamily="18" charset="0"/>
              </a:rPr>
              <a:t>, 2025; </a:t>
            </a:r>
            <a:r>
              <a:rPr lang="en-US" sz="2400" dirty="0" err="1">
                <a:latin typeface="Times New Roman" panose="02020603050405020304" pitchFamily="18" charset="0"/>
                <a:cs typeface="Times New Roman" panose="02020603050405020304" pitchFamily="18" charset="0"/>
              </a:rPr>
              <a:t>Zhai</a:t>
            </a:r>
            <a:r>
              <a:rPr lang="en-US" sz="2400" dirty="0">
                <a:latin typeface="Times New Roman" panose="02020603050405020304" pitchFamily="18" charset="0"/>
                <a:cs typeface="Times New Roman" panose="02020603050405020304" pitchFamily="18" charset="0"/>
              </a:rPr>
              <a:t> &amp; Wibowo, 2023)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130709" y="4817679"/>
            <a:ext cx="1663095" cy="1631913"/>
          </a:xfrm>
          <a:custGeom>
            <a:avLst/>
            <a:gdLst/>
            <a:ahLst/>
            <a:cxnLst/>
            <a:rect l="l" t="t" r="r" b="b"/>
            <a:pathLst>
              <a:path w="2494643" h="2447869">
                <a:moveTo>
                  <a:pt x="0" y="0"/>
                </a:moveTo>
                <a:lnTo>
                  <a:pt x="2494643" y="0"/>
                </a:lnTo>
                <a:lnTo>
                  <a:pt x="2494643" y="2447868"/>
                </a:lnTo>
                <a:lnTo>
                  <a:pt x="0" y="2447868"/>
                </a:lnTo>
                <a:lnTo>
                  <a:pt x="0" y="0"/>
                </a:lnTo>
                <a:close/>
              </a:path>
            </a:pathLst>
          </a:custGeom>
          <a:blipFill>
            <a:blip r:embed="rId2"/>
            <a:stretch>
              <a:fillRect/>
            </a:stretch>
          </a:blipFill>
        </p:spPr>
        <p:txBody>
          <a:bodyPr/>
          <a:lstStyle/>
          <a:p>
            <a:endParaRPr lang="en-US" sz="1200"/>
          </a:p>
        </p:txBody>
      </p:sp>
      <p:sp>
        <p:nvSpPr>
          <p:cNvPr id="7" name="TextBox 7"/>
          <p:cNvSpPr txBox="1"/>
          <p:nvPr/>
        </p:nvSpPr>
        <p:spPr>
          <a:xfrm>
            <a:off x="401665" y="269958"/>
            <a:ext cx="10336093" cy="733471"/>
          </a:xfrm>
          <a:prstGeom prst="rect">
            <a:avLst/>
          </a:prstGeom>
        </p:spPr>
        <p:txBody>
          <a:bodyPr wrap="square" lIns="0" tIns="0" rIns="0" bIns="0" rtlCol="0" anchor="t">
            <a:spAutoFit/>
          </a:bodyPr>
          <a:lstStyle/>
          <a:p>
            <a:pPr>
              <a:lnSpc>
                <a:spcPts val="6067"/>
              </a:lnSpc>
            </a:pPr>
            <a:r>
              <a:rPr lang="en-US" sz="4334" b="1" i="1" dirty="0">
                <a:solidFill>
                  <a:schemeClr val="accent2">
                    <a:lumMod val="75000"/>
                  </a:schemeClr>
                </a:solidFill>
                <a:latin typeface="Times New Roman" panose="02020603050405020304" pitchFamily="18" charset="0"/>
                <a:ea typeface="Montserrat Classic Bold"/>
                <a:cs typeface="Times New Roman" panose="02020603050405020304" pitchFamily="18" charset="0"/>
                <a:sym typeface="Montserrat Classic Bold"/>
              </a:rPr>
              <a:t>Results of previous studies</a:t>
            </a:r>
          </a:p>
        </p:txBody>
      </p:sp>
      <p:sp>
        <p:nvSpPr>
          <p:cNvPr id="8" name="TextBox 8"/>
          <p:cNvSpPr txBox="1"/>
          <p:nvPr/>
        </p:nvSpPr>
        <p:spPr>
          <a:xfrm>
            <a:off x="401665" y="1108051"/>
            <a:ext cx="4615162" cy="396391"/>
          </a:xfrm>
          <a:prstGeom prst="rect">
            <a:avLst/>
          </a:prstGeom>
        </p:spPr>
        <p:txBody>
          <a:bodyPr lIns="0" tIns="0" rIns="0" bIns="0" rtlCol="0" anchor="t">
            <a:spAutoFit/>
          </a:bodyPr>
          <a:lstStyle/>
          <a:p>
            <a:pPr>
              <a:lnSpc>
                <a:spcPts val="3266"/>
              </a:lnSpc>
            </a:pPr>
            <a:r>
              <a:rPr lang="en-US" sz="2333"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Students’ Perceptions</a:t>
            </a:r>
          </a:p>
        </p:txBody>
      </p:sp>
      <p:sp>
        <p:nvSpPr>
          <p:cNvPr id="10" name="TextBox 10"/>
          <p:cNvSpPr txBox="1"/>
          <p:nvPr/>
        </p:nvSpPr>
        <p:spPr>
          <a:xfrm>
            <a:off x="5793804" y="1819387"/>
            <a:ext cx="6016283" cy="3814249"/>
          </a:xfrm>
          <a:prstGeom prst="rect">
            <a:avLst/>
          </a:prstGeom>
        </p:spPr>
        <p:txBody>
          <a:bodyPr lIns="0" tIns="0" rIns="0" bIns="0" rtlCol="0" anchor="t">
            <a:spAutoFit/>
          </a:bodyPr>
          <a:lstStyle/>
          <a:p>
            <a:pPr marL="460608" lvl="1" indent="-230304" algn="just">
              <a:lnSpc>
                <a:spcPts val="2986"/>
              </a:lnSpc>
              <a:buFont typeface="Arial"/>
              <a:buChar char="•"/>
            </a:pPr>
            <a:r>
              <a:rPr lang="en-US" b="1" dirty="0">
                <a:latin typeface="Times New Roman" panose="02020603050405020304" pitchFamily="18" charset="0"/>
                <a:ea typeface="Kollektif"/>
                <a:cs typeface="Times New Roman" panose="02020603050405020304" pitchFamily="18" charset="0"/>
                <a:sym typeface="Kollektif"/>
              </a:rPr>
              <a:t>Call Annie: </a:t>
            </a:r>
            <a:r>
              <a:rPr lang="en-US" dirty="0">
                <a:latin typeface="Times New Roman" panose="02020603050405020304" pitchFamily="18" charset="0"/>
                <a:ea typeface="Kollektif"/>
                <a:cs typeface="Times New Roman" panose="02020603050405020304" pitchFamily="18" charset="0"/>
                <a:sym typeface="Kollektif"/>
              </a:rPr>
              <a:t>AI-powered conversational app launched in 2024, personalizing English learning experiences </a:t>
            </a:r>
            <a:r>
              <a:rPr lang="en-US" dirty="0">
                <a:latin typeface="Times New Roman" panose="02020603050405020304" pitchFamily="18" charset="0"/>
                <a:cs typeface="Times New Roman" panose="02020603050405020304" pitchFamily="18" charset="0"/>
              </a:rPr>
              <a:t>in its ability to generate authentic conversations in diverse situations that </a:t>
            </a:r>
            <a:r>
              <a:rPr lang="en-US" b="1" dirty="0">
                <a:latin typeface="Times New Roman" panose="02020603050405020304" pitchFamily="18" charset="0"/>
                <a:cs typeface="Times New Roman" panose="02020603050405020304" pitchFamily="18" charset="0"/>
              </a:rPr>
              <a:t>replicate a person in human contexts </a:t>
            </a:r>
            <a:r>
              <a:rPr lang="en-US" dirty="0">
                <a:latin typeface="Times New Roman" panose="02020603050405020304" pitchFamily="18" charset="0"/>
                <a:cs typeface="Times New Roman" panose="02020603050405020304" pitchFamily="18" charset="0"/>
              </a:rPr>
              <a:t>and a </a:t>
            </a:r>
            <a:r>
              <a:rPr lang="en-US" b="1" dirty="0">
                <a:latin typeface="Times New Roman" panose="02020603050405020304" pitchFamily="18" charset="0"/>
                <a:cs typeface="Times New Roman" panose="02020603050405020304" pitchFamily="18" charset="0"/>
              </a:rPr>
              <a:t>non-threatening environment </a:t>
            </a:r>
            <a:r>
              <a:rPr lang="en-US" dirty="0">
                <a:latin typeface="Times New Roman" panose="02020603050405020304" pitchFamily="18" charset="0"/>
                <a:cs typeface="Times New Roman" panose="02020603050405020304" pitchFamily="18" charset="0"/>
              </a:rPr>
              <a:t>in which students would not receive negative judgements would be highly praised thanks to the use of a virtual partner, as compared to interactions with their peers or teachers </a:t>
            </a:r>
            <a:r>
              <a:rPr lang="en-US" dirty="0">
                <a:latin typeface="Times New Roman" panose="02020603050405020304" pitchFamily="18" charset="0"/>
                <a:ea typeface="Kollektif"/>
                <a:cs typeface="Times New Roman" panose="02020603050405020304" pitchFamily="18" charset="0"/>
                <a:sym typeface="Kollektif"/>
              </a:rPr>
              <a:t>(Sharma, 2023, </a:t>
            </a:r>
            <a:r>
              <a:rPr lang="en-US" dirty="0">
                <a:latin typeface="Times New Roman" panose="02020603050405020304" pitchFamily="18" charset="0"/>
                <a:cs typeface="Times New Roman" panose="02020603050405020304" pitchFamily="18" charset="0"/>
              </a:rPr>
              <a:t>Wan &amp; Moorhouse, 2024; Nguyen et. al, 2025; Nguyen &amp; Le, 2025</a:t>
            </a:r>
            <a:r>
              <a:rPr lang="en-US" dirty="0">
                <a:latin typeface="Times New Roman" panose="02020603050405020304" pitchFamily="18" charset="0"/>
                <a:ea typeface="Kollektif"/>
                <a:cs typeface="Times New Roman" panose="02020603050405020304" pitchFamily="18" charset="0"/>
                <a:sym typeface="Kollektif"/>
              </a:rPr>
              <a:t>). </a:t>
            </a:r>
          </a:p>
        </p:txBody>
      </p:sp>
      <p:sp>
        <p:nvSpPr>
          <p:cNvPr id="11" name="TextBox 11"/>
          <p:cNvSpPr txBox="1"/>
          <p:nvPr/>
        </p:nvSpPr>
        <p:spPr>
          <a:xfrm>
            <a:off x="6188233" y="1108051"/>
            <a:ext cx="4822499" cy="396391"/>
          </a:xfrm>
          <a:prstGeom prst="rect">
            <a:avLst/>
          </a:prstGeom>
        </p:spPr>
        <p:txBody>
          <a:bodyPr lIns="0" tIns="0" rIns="0" bIns="0" rtlCol="0" anchor="t">
            <a:spAutoFit/>
          </a:bodyPr>
          <a:lstStyle/>
          <a:p>
            <a:pPr>
              <a:lnSpc>
                <a:spcPts val="3266"/>
              </a:lnSpc>
            </a:pPr>
            <a:r>
              <a:rPr lang="en-US" sz="2333" b="1" i="1" dirty="0">
                <a:solidFill>
                  <a:schemeClr val="accent2">
                    <a:lumMod val="75000"/>
                  </a:schemeClr>
                </a:solidFill>
                <a:latin typeface="Times New Roman" panose="02020603050405020304" pitchFamily="18" charset="0"/>
                <a:ea typeface="Kollektif Bold"/>
                <a:cs typeface="Times New Roman" panose="02020603050405020304" pitchFamily="18" charset="0"/>
                <a:sym typeface="Kollektif Bold"/>
              </a:rPr>
              <a:t>Call Annie</a:t>
            </a:r>
          </a:p>
        </p:txBody>
      </p:sp>
      <p:sp>
        <p:nvSpPr>
          <p:cNvPr id="12" name="TextBox 12"/>
          <p:cNvSpPr txBox="1"/>
          <p:nvPr/>
        </p:nvSpPr>
        <p:spPr>
          <a:xfrm>
            <a:off x="164589" y="1902107"/>
            <a:ext cx="5405122" cy="2650982"/>
          </a:xfrm>
          <a:prstGeom prst="rect">
            <a:avLst/>
          </a:prstGeom>
        </p:spPr>
        <p:txBody>
          <a:bodyPr lIns="0" tIns="0" rIns="0" bIns="0" rtlCol="0" anchor="t">
            <a:spAutoFit/>
          </a:bodyPr>
          <a:lstStyle/>
          <a:p>
            <a:pPr marL="460608" lvl="1" indent="-230304" algn="just">
              <a:lnSpc>
                <a:spcPts val="2986"/>
              </a:lnSpc>
              <a:buFont typeface="Arial"/>
              <a:buChar char="•"/>
            </a:pPr>
            <a:r>
              <a:rPr lang="en-US" dirty="0">
                <a:latin typeface="Times New Roman" panose="02020603050405020304" pitchFamily="18" charset="0"/>
                <a:ea typeface="Kollektif"/>
                <a:cs typeface="Times New Roman" panose="02020603050405020304" pitchFamily="18" charset="0"/>
                <a:sym typeface="Kollektif"/>
              </a:rPr>
              <a:t>Generally </a:t>
            </a:r>
            <a:r>
              <a:rPr lang="en-US" b="1" dirty="0">
                <a:latin typeface="Times New Roman" panose="02020603050405020304" pitchFamily="18" charset="0"/>
                <a:ea typeface="Kollektif"/>
                <a:cs typeface="Times New Roman" panose="02020603050405020304" pitchFamily="18" charset="0"/>
                <a:sym typeface="Kollektif"/>
              </a:rPr>
              <a:t>positive attitudes</a:t>
            </a:r>
            <a:r>
              <a:rPr lang="en-US" dirty="0">
                <a:latin typeface="Times New Roman" panose="02020603050405020304" pitchFamily="18" charset="0"/>
                <a:ea typeface="Kollektif"/>
                <a:cs typeface="Times New Roman" panose="02020603050405020304" pitchFamily="18" charset="0"/>
                <a:sym typeface="Kollektif"/>
              </a:rPr>
              <a:t> towards </a:t>
            </a:r>
            <a:r>
              <a:rPr lang="en-US" b="1" dirty="0">
                <a:latin typeface="Times New Roman" panose="02020603050405020304" pitchFamily="18" charset="0"/>
                <a:ea typeface="Kollektif"/>
                <a:cs typeface="Times New Roman" panose="02020603050405020304" pitchFamily="18" charset="0"/>
                <a:sym typeface="Kollektif"/>
              </a:rPr>
              <a:t>AI chatbots</a:t>
            </a:r>
            <a:r>
              <a:rPr lang="en-US" dirty="0">
                <a:latin typeface="Times New Roman" panose="02020603050405020304" pitchFamily="18" charset="0"/>
                <a:ea typeface="Kollektif"/>
                <a:cs typeface="Times New Roman" panose="02020603050405020304" pitchFamily="18" charset="0"/>
                <a:sym typeface="Kollektif"/>
              </a:rPr>
              <a:t> for </a:t>
            </a:r>
            <a:r>
              <a:rPr lang="en-US" b="1" dirty="0">
                <a:latin typeface="Times New Roman" panose="02020603050405020304" pitchFamily="18" charset="0"/>
                <a:ea typeface="Kollektif"/>
                <a:cs typeface="Times New Roman" panose="02020603050405020304" pitchFamily="18" charset="0"/>
                <a:sym typeface="Kollektif"/>
              </a:rPr>
              <a:t>engagement</a:t>
            </a:r>
            <a:r>
              <a:rPr lang="en-US" dirty="0">
                <a:latin typeface="Times New Roman" panose="02020603050405020304" pitchFamily="18" charset="0"/>
                <a:ea typeface="Kollektif"/>
                <a:cs typeface="Times New Roman" panose="02020603050405020304" pitchFamily="18" charset="0"/>
                <a:sym typeface="Kollektif"/>
              </a:rPr>
              <a:t> and </a:t>
            </a:r>
            <a:r>
              <a:rPr lang="en-US" b="1" dirty="0">
                <a:latin typeface="Times New Roman" panose="02020603050405020304" pitchFamily="18" charset="0"/>
                <a:ea typeface="Kollektif"/>
                <a:cs typeface="Times New Roman" panose="02020603050405020304" pitchFamily="18" charset="0"/>
                <a:sym typeface="Kollektif"/>
              </a:rPr>
              <a:t>learning support</a:t>
            </a:r>
            <a:r>
              <a:rPr lang="en-US" dirty="0">
                <a:latin typeface="Times New Roman" panose="02020603050405020304" pitchFamily="18" charset="0"/>
                <a:ea typeface="Kollektif"/>
                <a:cs typeface="Times New Roman" panose="02020603050405020304" pitchFamily="18" charset="0"/>
                <a:sym typeface="Kollektif"/>
              </a:rPr>
              <a:t>.</a:t>
            </a:r>
          </a:p>
          <a:p>
            <a:pPr marL="460608" lvl="1" indent="-230304" algn="just">
              <a:lnSpc>
                <a:spcPts val="2986"/>
              </a:lnSpc>
              <a:buFont typeface="Arial"/>
              <a:buChar char="•"/>
            </a:pPr>
            <a:r>
              <a:rPr lang="en-US" dirty="0">
                <a:latin typeface="Times New Roman" panose="02020603050405020304" pitchFamily="18" charset="0"/>
                <a:ea typeface="Kollektif"/>
                <a:cs typeface="Times New Roman" panose="02020603050405020304" pitchFamily="18" charset="0"/>
                <a:sym typeface="Kollektif"/>
              </a:rPr>
              <a:t>Concerns about </a:t>
            </a:r>
            <a:r>
              <a:rPr lang="en-US" b="1" dirty="0">
                <a:latin typeface="Times New Roman" panose="02020603050405020304" pitchFamily="18" charset="0"/>
                <a:ea typeface="Kollektif"/>
                <a:cs typeface="Times New Roman" panose="02020603050405020304" pitchFamily="18" charset="0"/>
                <a:sym typeface="Kollektif"/>
              </a:rPr>
              <a:t>mistake correction</a:t>
            </a:r>
            <a:r>
              <a:rPr lang="en-US" dirty="0">
                <a:latin typeface="Times New Roman" panose="02020603050405020304" pitchFamily="18" charset="0"/>
                <a:ea typeface="Kollektif"/>
                <a:cs typeface="Times New Roman" panose="02020603050405020304" pitchFamily="18" charset="0"/>
                <a:sym typeface="Kollektif"/>
              </a:rPr>
              <a:t>, </a:t>
            </a:r>
            <a:r>
              <a:rPr lang="en-US" b="1" dirty="0">
                <a:latin typeface="Times New Roman" panose="02020603050405020304" pitchFamily="18" charset="0"/>
                <a:ea typeface="Kollektif"/>
                <a:cs typeface="Times New Roman" panose="02020603050405020304" pitchFamily="18" charset="0"/>
                <a:sym typeface="Kollektif"/>
              </a:rPr>
              <a:t>limited discussion depth</a:t>
            </a:r>
            <a:r>
              <a:rPr lang="en-US" dirty="0">
                <a:latin typeface="Times New Roman" panose="02020603050405020304" pitchFamily="18" charset="0"/>
                <a:ea typeface="Kollektif"/>
                <a:cs typeface="Times New Roman" panose="02020603050405020304" pitchFamily="18" charset="0"/>
                <a:sym typeface="Kollektif"/>
              </a:rPr>
              <a:t>, and </a:t>
            </a:r>
            <a:r>
              <a:rPr lang="en-US" b="1" dirty="0">
                <a:latin typeface="Times New Roman" panose="02020603050405020304" pitchFamily="18" charset="0"/>
                <a:ea typeface="Kollektif"/>
                <a:cs typeface="Times New Roman" panose="02020603050405020304" pitchFamily="18" charset="0"/>
                <a:sym typeface="Kollektif"/>
              </a:rPr>
              <a:t>predictability</a:t>
            </a:r>
            <a:r>
              <a:rPr lang="en-US" dirty="0">
                <a:latin typeface="Times New Roman" panose="02020603050405020304" pitchFamily="18" charset="0"/>
                <a:ea typeface="Kollektif"/>
                <a:cs typeface="Times New Roman" panose="02020603050405020304" pitchFamily="18" charset="0"/>
                <a:sym typeface="Kollektif"/>
              </a:rPr>
              <a:t> (</a:t>
            </a:r>
            <a:r>
              <a:rPr lang="en-US" dirty="0" err="1">
                <a:latin typeface="Times New Roman" panose="02020603050405020304" pitchFamily="18" charset="0"/>
                <a:ea typeface="Kollektif"/>
                <a:cs typeface="Times New Roman" panose="02020603050405020304" pitchFamily="18" charset="0"/>
                <a:sym typeface="Kollektif"/>
              </a:rPr>
              <a:t>Bibauw</a:t>
            </a:r>
            <a:r>
              <a:rPr lang="en-US" dirty="0">
                <a:latin typeface="Times New Roman" panose="02020603050405020304" pitchFamily="18" charset="0"/>
                <a:ea typeface="Kollektif"/>
                <a:cs typeface="Times New Roman" panose="02020603050405020304" pitchFamily="18" charset="0"/>
                <a:sym typeface="Kollektif"/>
              </a:rPr>
              <a:t> et al., 2019).</a:t>
            </a:r>
          </a:p>
          <a:p>
            <a:pPr marL="460608" lvl="1" indent="-230304" algn="just">
              <a:lnSpc>
                <a:spcPts val="2986"/>
              </a:lnSpc>
              <a:buFont typeface="Arial"/>
              <a:buChar char="•"/>
            </a:pPr>
            <a:r>
              <a:rPr lang="en-US" b="1" dirty="0">
                <a:latin typeface="Times New Roman" panose="02020603050405020304" pitchFamily="18" charset="0"/>
                <a:ea typeface="Kollektif"/>
                <a:cs typeface="Times New Roman" panose="02020603050405020304" pitchFamily="18" charset="0"/>
                <a:sym typeface="Kollektif"/>
              </a:rPr>
              <a:t>Cautiously optimistic </a:t>
            </a:r>
            <a:r>
              <a:rPr lang="en-US" dirty="0">
                <a:latin typeface="Times New Roman" panose="02020603050405020304" pitchFamily="18" charset="0"/>
                <a:ea typeface="Kollektif"/>
                <a:cs typeface="Times New Roman" panose="02020603050405020304" pitchFamily="18" charset="0"/>
                <a:sym typeface="Kollektif"/>
              </a:rPr>
              <a:t>but highlight the </a:t>
            </a:r>
            <a:r>
              <a:rPr lang="en-US" b="1" dirty="0">
                <a:latin typeface="Times New Roman" panose="02020603050405020304" pitchFamily="18" charset="0"/>
                <a:ea typeface="Kollektif"/>
                <a:cs typeface="Times New Roman" panose="02020603050405020304" pitchFamily="18" charset="0"/>
                <a:sym typeface="Kollektif"/>
              </a:rPr>
              <a:t>need</a:t>
            </a:r>
            <a:r>
              <a:rPr lang="en-US" dirty="0">
                <a:latin typeface="Times New Roman" panose="02020603050405020304" pitchFamily="18" charset="0"/>
                <a:ea typeface="Kollektif"/>
                <a:cs typeface="Times New Roman" panose="02020603050405020304" pitchFamily="18" charset="0"/>
                <a:sym typeface="Kollektif"/>
              </a:rPr>
              <a:t> for </a:t>
            </a:r>
            <a:r>
              <a:rPr lang="en-US" b="1" dirty="0">
                <a:latin typeface="Times New Roman" panose="02020603050405020304" pitchFamily="18" charset="0"/>
                <a:ea typeface="Kollektif"/>
                <a:cs typeface="Times New Roman" panose="02020603050405020304" pitchFamily="18" charset="0"/>
                <a:sym typeface="Kollektif"/>
              </a:rPr>
              <a:t>improved features </a:t>
            </a:r>
            <a:r>
              <a:rPr lang="en-US" dirty="0">
                <a:latin typeface="Times New Roman" panose="02020603050405020304" pitchFamily="18" charset="0"/>
                <a:ea typeface="Kollektif"/>
                <a:cs typeface="Times New Roman" panose="02020603050405020304" pitchFamily="18" charset="0"/>
                <a:sym typeface="Kollektif"/>
              </a:rPr>
              <a:t>and </a:t>
            </a:r>
            <a:r>
              <a:rPr lang="en-US" b="1" dirty="0">
                <a:latin typeface="Times New Roman" panose="02020603050405020304" pitchFamily="18" charset="0"/>
                <a:ea typeface="Kollektif"/>
                <a:cs typeface="Times New Roman" panose="02020603050405020304" pitchFamily="18" charset="0"/>
                <a:sym typeface="Kollektif"/>
              </a:rPr>
              <a:t>capabilities</a:t>
            </a:r>
            <a:r>
              <a:rPr lang="en-US" dirty="0">
                <a:latin typeface="Times New Roman" panose="02020603050405020304" pitchFamily="18" charset="0"/>
                <a:ea typeface="Kollektif"/>
                <a:cs typeface="Times New Roman" panose="02020603050405020304" pitchFamily="18" charset="0"/>
                <a:sym typeface="Kollektif"/>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C945E7-8609-118B-EE21-B0B7DE8C4C05}"/>
              </a:ext>
            </a:extLst>
          </p:cNvPr>
          <p:cNvPicPr>
            <a:picLocks noChangeAspect="1"/>
          </p:cNvPicPr>
          <p:nvPr/>
        </p:nvPicPr>
        <p:blipFill>
          <a:blip r:embed="rId2"/>
          <a:stretch>
            <a:fillRect/>
          </a:stretch>
        </p:blipFill>
        <p:spPr>
          <a:xfrm>
            <a:off x="5418667" y="76200"/>
            <a:ext cx="6570133" cy="6451600"/>
          </a:xfrm>
          <a:prstGeom prst="rect">
            <a:avLst/>
          </a:prstGeom>
        </p:spPr>
      </p:pic>
      <p:pic>
        <p:nvPicPr>
          <p:cNvPr id="3" name="Picture 2">
            <a:extLst>
              <a:ext uri="{FF2B5EF4-FFF2-40B4-BE49-F238E27FC236}">
                <a16:creationId xmlns:a16="http://schemas.microsoft.com/office/drawing/2014/main" id="{E7DD1B4F-B353-A8E8-5B3B-986E78010160}"/>
              </a:ext>
            </a:extLst>
          </p:cNvPr>
          <p:cNvPicPr>
            <a:picLocks noChangeAspect="1"/>
          </p:cNvPicPr>
          <p:nvPr/>
        </p:nvPicPr>
        <p:blipFill>
          <a:blip r:embed="rId3"/>
          <a:stretch>
            <a:fillRect/>
          </a:stretch>
        </p:blipFill>
        <p:spPr>
          <a:xfrm>
            <a:off x="203200" y="279400"/>
            <a:ext cx="5039360" cy="3657600"/>
          </a:xfrm>
          <a:prstGeom prst="rect">
            <a:avLst/>
          </a:prstGeom>
        </p:spPr>
      </p:pic>
      <p:sp>
        <p:nvSpPr>
          <p:cNvPr id="5" name="TextBox 4">
            <a:extLst>
              <a:ext uri="{FF2B5EF4-FFF2-40B4-BE49-F238E27FC236}">
                <a16:creationId xmlns:a16="http://schemas.microsoft.com/office/drawing/2014/main" id="{7BB15DF0-C2BB-E59F-8C7F-F50156192479}"/>
              </a:ext>
            </a:extLst>
          </p:cNvPr>
          <p:cNvSpPr txBox="1"/>
          <p:nvPr/>
        </p:nvSpPr>
        <p:spPr>
          <a:xfrm>
            <a:off x="203200" y="4038600"/>
            <a:ext cx="5140960" cy="2678234"/>
          </a:xfrm>
          <a:prstGeom prst="rect">
            <a:avLst/>
          </a:prstGeom>
          <a:noFill/>
        </p:spPr>
        <p:txBody>
          <a:bodyPr wrap="square">
            <a:spAutoFit/>
          </a:bodyPr>
          <a:lstStyle/>
          <a:p>
            <a:pPr algn="just"/>
            <a:r>
              <a:rPr lang="en-US" sz="1867" dirty="0">
                <a:solidFill>
                  <a:srgbClr val="000000"/>
                </a:solidFill>
                <a:latin typeface="Comic Sans MS" panose="030F0902030302020204" pitchFamily="66" charset="0"/>
              </a:rPr>
              <a:t>- GPT-3.5 </a:t>
            </a:r>
          </a:p>
          <a:p>
            <a:pPr algn="just"/>
            <a:r>
              <a:rPr lang="en-US" sz="1867" dirty="0">
                <a:solidFill>
                  <a:srgbClr val="000000"/>
                </a:solidFill>
                <a:latin typeface="Comic Sans MS" panose="030F0902030302020204" pitchFamily="66" charset="0"/>
              </a:rPr>
              <a:t>- developed by ​​</a:t>
            </a:r>
            <a:r>
              <a:rPr lang="en-US" sz="1867" dirty="0">
                <a:solidFill>
                  <a:srgbClr val="C00000"/>
                </a:solidFill>
                <a:latin typeface="Comic Sans MS" panose="030F0902030302020204" pitchFamily="66" charset="0"/>
              </a:rPr>
              <a:t>Animato</a:t>
            </a:r>
            <a:r>
              <a:rPr lang="en-US" sz="1867" dirty="0">
                <a:solidFill>
                  <a:srgbClr val="000000"/>
                </a:solidFill>
                <a:latin typeface="Comic Sans MS" panose="030F0902030302020204" pitchFamily="66" charset="0"/>
              </a:rPr>
              <a:t>  </a:t>
            </a:r>
            <a:r>
              <a:rPr lang="en-US" sz="1867" dirty="0">
                <a:solidFill>
                  <a:srgbClr val="000000"/>
                </a:solidFill>
                <a:latin typeface="Comic Sans MS" panose="030F0902030302020204" pitchFamily="66" charset="0"/>
                <a:sym typeface="Wingdings" pitchFamily="2" charset="2"/>
              </a:rPr>
              <a:t> </a:t>
            </a:r>
            <a:r>
              <a:rPr lang="en-US" sz="1867" dirty="0">
                <a:solidFill>
                  <a:srgbClr val="000000"/>
                </a:solidFill>
                <a:latin typeface="Comic Sans MS" panose="030F0902030302020204" pitchFamily="66" charset="0"/>
              </a:rPr>
              <a:t>was programmed from the “conversational capabilities” of Generative AI to produce </a:t>
            </a:r>
            <a:r>
              <a:rPr lang="en-US" sz="1867" b="1" dirty="0">
                <a:solidFill>
                  <a:srgbClr val="C00000"/>
                </a:solidFill>
                <a:latin typeface="Comic Sans MS" panose="030F0902030302020204" pitchFamily="66" charset="0"/>
              </a:rPr>
              <a:t>audio voice texts</a:t>
            </a:r>
            <a:r>
              <a:rPr lang="en-US" sz="1867" dirty="0">
                <a:solidFill>
                  <a:srgbClr val="000000"/>
                </a:solidFill>
                <a:latin typeface="Comic Sans MS" panose="030F0902030302020204" pitchFamily="66" charset="0"/>
              </a:rPr>
              <a:t>, </a:t>
            </a:r>
          </a:p>
          <a:p>
            <a:pPr algn="just"/>
            <a:r>
              <a:rPr lang="en-US" sz="1867" dirty="0">
                <a:solidFill>
                  <a:srgbClr val="000000"/>
                </a:solidFill>
                <a:latin typeface="Comic Sans MS" panose="030F0902030302020204" pitchFamily="66" charset="0"/>
              </a:rPr>
              <a:t>- From  textual dialogues to </a:t>
            </a:r>
            <a:r>
              <a:rPr lang="en-US" sz="1867" b="1" dirty="0">
                <a:solidFill>
                  <a:srgbClr val="C00000"/>
                </a:solidFill>
                <a:latin typeface="Comic Sans MS" panose="030F0902030302020204" pitchFamily="66" charset="0"/>
              </a:rPr>
              <a:t>two-way communication </a:t>
            </a:r>
            <a:r>
              <a:rPr lang="en-US" sz="1867" dirty="0">
                <a:solidFill>
                  <a:srgbClr val="000000"/>
                </a:solidFill>
                <a:latin typeface="Comic Sans MS" panose="030F0902030302020204" pitchFamily="66" charset="0"/>
              </a:rPr>
              <a:t>between two conversation partners.</a:t>
            </a:r>
          </a:p>
          <a:p>
            <a:pPr algn="just"/>
            <a:r>
              <a:rPr lang="en-US" sz="1867" dirty="0">
                <a:solidFill>
                  <a:srgbClr val="000000"/>
                </a:solidFill>
                <a:latin typeface="Comic Sans MS" panose="030F0902030302020204" pitchFamily="66" charset="0"/>
              </a:rPr>
              <a:t>- accessible on both </a:t>
            </a:r>
            <a:r>
              <a:rPr lang="en-US" sz="1867" dirty="0">
                <a:solidFill>
                  <a:srgbClr val="C00000"/>
                </a:solidFill>
                <a:latin typeface="Comic Sans MS" panose="030F0902030302020204" pitchFamily="66" charset="0"/>
              </a:rPr>
              <a:t>iOS and Android </a:t>
            </a:r>
            <a:r>
              <a:rPr lang="en-US" sz="1867" dirty="0">
                <a:solidFill>
                  <a:srgbClr val="000000"/>
                </a:solidFill>
                <a:latin typeface="Comic Sans MS" panose="030F0902030302020204" pitchFamily="66" charset="0"/>
              </a:rPr>
              <a:t>devices, or </a:t>
            </a:r>
            <a:r>
              <a:rPr lang="en-VN" sz="1867" dirty="0">
                <a:latin typeface="Comic Sans MS" panose="030F0902030302020204" pitchFamily="66" charset="0"/>
                <a:hlinkClick r:id="rId4"/>
              </a:rPr>
              <a:t>https://callannie.ai</a:t>
            </a:r>
            <a:endParaRPr lang="en-VN" sz="1867" dirty="0">
              <a:latin typeface="Comic Sans MS" panose="030F0902030302020204" pitchFamily="66" charset="0"/>
            </a:endParaRPr>
          </a:p>
        </p:txBody>
      </p:sp>
      <p:pic>
        <p:nvPicPr>
          <p:cNvPr id="4" name="Picture 3">
            <a:extLst>
              <a:ext uri="{FF2B5EF4-FFF2-40B4-BE49-F238E27FC236}">
                <a16:creationId xmlns:a16="http://schemas.microsoft.com/office/drawing/2014/main" id="{6872F646-C0E7-7880-0408-093F9C4030A5}"/>
              </a:ext>
            </a:extLst>
          </p:cNvPr>
          <p:cNvPicPr>
            <a:picLocks noChangeAspect="1"/>
          </p:cNvPicPr>
          <p:nvPr/>
        </p:nvPicPr>
        <p:blipFill>
          <a:blip r:embed="rId5"/>
          <a:stretch>
            <a:fillRect/>
          </a:stretch>
        </p:blipFill>
        <p:spPr>
          <a:xfrm>
            <a:off x="10769600" y="339387"/>
            <a:ext cx="829733" cy="846667"/>
          </a:xfrm>
          <a:prstGeom prst="rect">
            <a:avLst/>
          </a:prstGeom>
        </p:spPr>
      </p:pic>
    </p:spTree>
    <p:extLst>
      <p:ext uri="{BB962C8B-B14F-4D97-AF65-F5344CB8AC3E}">
        <p14:creationId xmlns:p14="http://schemas.microsoft.com/office/powerpoint/2010/main" val="3829720016"/>
      </p:ext>
    </p:extLst>
  </p:cSld>
  <p:clrMapOvr>
    <a:masterClrMapping/>
  </p:clrMapOvr>
  <p:transition>
    <p:check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6569B786-3362-4F7A-DAAE-518561B3623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VN" sz="1200"/>
          </a:p>
        </p:txBody>
      </p:sp>
      <p:pic>
        <p:nvPicPr>
          <p:cNvPr id="17" name="Picture 16">
            <a:extLst>
              <a:ext uri="{FF2B5EF4-FFF2-40B4-BE49-F238E27FC236}">
                <a16:creationId xmlns:a16="http://schemas.microsoft.com/office/drawing/2014/main" id="{5427A4A9-E383-0FC9-D671-BE3ECF5953BF}"/>
              </a:ext>
            </a:extLst>
          </p:cNvPr>
          <p:cNvPicPr>
            <a:picLocks noChangeAspect="1"/>
          </p:cNvPicPr>
          <p:nvPr/>
        </p:nvPicPr>
        <p:blipFill>
          <a:blip r:embed="rId4"/>
          <a:stretch>
            <a:fillRect/>
          </a:stretch>
        </p:blipFill>
        <p:spPr>
          <a:xfrm>
            <a:off x="321073" y="228600"/>
            <a:ext cx="3895328" cy="6399277"/>
          </a:xfrm>
          <a:prstGeom prst="rect">
            <a:avLst/>
          </a:prstGeom>
        </p:spPr>
      </p:pic>
      <p:sp>
        <p:nvSpPr>
          <p:cNvPr id="19" name="Freeform 9">
            <a:extLst>
              <a:ext uri="{FF2B5EF4-FFF2-40B4-BE49-F238E27FC236}">
                <a16:creationId xmlns:a16="http://schemas.microsoft.com/office/drawing/2014/main" id="{BF1E12ED-99EE-069D-93D3-A27D485300DD}"/>
              </a:ext>
            </a:extLst>
          </p:cNvPr>
          <p:cNvSpPr/>
          <p:nvPr/>
        </p:nvSpPr>
        <p:spPr>
          <a:xfrm>
            <a:off x="4421115" y="1695681"/>
            <a:ext cx="3554487" cy="4019319"/>
          </a:xfrm>
          <a:custGeom>
            <a:avLst/>
            <a:gdLst/>
            <a:ahLst/>
            <a:cxnLst/>
            <a:rect l="l" t="t" r="r" b="b"/>
            <a:pathLst>
              <a:path w="6940226" h="4285590">
                <a:moveTo>
                  <a:pt x="0" y="0"/>
                </a:moveTo>
                <a:lnTo>
                  <a:pt x="6940226" y="0"/>
                </a:lnTo>
                <a:lnTo>
                  <a:pt x="6940226" y="4285590"/>
                </a:lnTo>
                <a:lnTo>
                  <a:pt x="0" y="4285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1200"/>
          </a:p>
        </p:txBody>
      </p:sp>
      <p:sp>
        <p:nvSpPr>
          <p:cNvPr id="20" name="Freeform 31">
            <a:extLst>
              <a:ext uri="{FF2B5EF4-FFF2-40B4-BE49-F238E27FC236}">
                <a16:creationId xmlns:a16="http://schemas.microsoft.com/office/drawing/2014/main" id="{246E337A-F8C5-F747-9699-A8E853E9C585}"/>
              </a:ext>
            </a:extLst>
          </p:cNvPr>
          <p:cNvSpPr/>
          <p:nvPr/>
        </p:nvSpPr>
        <p:spPr>
          <a:xfrm>
            <a:off x="7173548" y="4818712"/>
            <a:ext cx="531119" cy="549671"/>
          </a:xfrm>
          <a:custGeom>
            <a:avLst/>
            <a:gdLst/>
            <a:ahLst/>
            <a:cxnLst/>
            <a:rect l="l" t="t" r="r" b="b"/>
            <a:pathLst>
              <a:path w="796679" h="824506">
                <a:moveTo>
                  <a:pt x="0" y="0"/>
                </a:moveTo>
                <a:lnTo>
                  <a:pt x="796678" y="0"/>
                </a:lnTo>
                <a:lnTo>
                  <a:pt x="796678" y="824505"/>
                </a:lnTo>
                <a:lnTo>
                  <a:pt x="0" y="8245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sz="1200"/>
          </a:p>
        </p:txBody>
      </p:sp>
      <p:sp>
        <p:nvSpPr>
          <p:cNvPr id="21" name="Freeform 9">
            <a:extLst>
              <a:ext uri="{FF2B5EF4-FFF2-40B4-BE49-F238E27FC236}">
                <a16:creationId xmlns:a16="http://schemas.microsoft.com/office/drawing/2014/main" id="{E27F3A0C-B4DE-B070-3B27-4030731DE391}"/>
              </a:ext>
            </a:extLst>
          </p:cNvPr>
          <p:cNvSpPr/>
          <p:nvPr/>
        </p:nvSpPr>
        <p:spPr>
          <a:xfrm>
            <a:off x="8316441" y="1695681"/>
            <a:ext cx="3554487" cy="4019319"/>
          </a:xfrm>
          <a:custGeom>
            <a:avLst/>
            <a:gdLst/>
            <a:ahLst/>
            <a:cxnLst/>
            <a:rect l="l" t="t" r="r" b="b"/>
            <a:pathLst>
              <a:path w="6940226" h="4285590">
                <a:moveTo>
                  <a:pt x="0" y="0"/>
                </a:moveTo>
                <a:lnTo>
                  <a:pt x="6940226" y="0"/>
                </a:lnTo>
                <a:lnTo>
                  <a:pt x="6940226" y="4285590"/>
                </a:lnTo>
                <a:lnTo>
                  <a:pt x="0" y="4285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1200"/>
          </a:p>
        </p:txBody>
      </p:sp>
      <p:sp>
        <p:nvSpPr>
          <p:cNvPr id="8" name="Text 4"/>
          <p:cNvSpPr/>
          <p:nvPr/>
        </p:nvSpPr>
        <p:spPr>
          <a:xfrm>
            <a:off x="4860429" y="1905000"/>
            <a:ext cx="2714228" cy="405109"/>
          </a:xfrm>
          <a:prstGeom prst="rect">
            <a:avLst/>
          </a:prstGeom>
          <a:noFill/>
          <a:ln/>
        </p:spPr>
        <p:txBody>
          <a:bodyPr wrap="none" rtlCol="0" anchor="t"/>
          <a:lstStyle/>
          <a:p>
            <a:pPr algn="ctr">
              <a:lnSpc>
                <a:spcPts val="2339"/>
              </a:lnSpc>
            </a:pPr>
            <a:r>
              <a:rPr lang="en-US" sz="2667" b="1" dirty="0">
                <a:solidFill>
                  <a:srgbClr val="3B3535"/>
                </a:solidFill>
                <a:latin typeface="Comic Sans MS" panose="030F0902030302020204" pitchFamily="66" charset="0"/>
                <a:ea typeface="Alexandria" pitchFamily="34" charset="-122"/>
                <a:cs typeface="Alexandria" pitchFamily="34" charset="-120"/>
              </a:rPr>
              <a:t>Convenient</a:t>
            </a:r>
            <a:endParaRPr lang="en-US" sz="2667" dirty="0">
              <a:latin typeface="Comic Sans MS" panose="030F0902030302020204" pitchFamily="66" charset="0"/>
            </a:endParaRPr>
          </a:p>
        </p:txBody>
      </p:sp>
      <p:sp>
        <p:nvSpPr>
          <p:cNvPr id="9" name="Text 5"/>
          <p:cNvSpPr/>
          <p:nvPr/>
        </p:nvSpPr>
        <p:spPr>
          <a:xfrm>
            <a:off x="4557240" y="2376016"/>
            <a:ext cx="3164361" cy="2651626"/>
          </a:xfrm>
          <a:prstGeom prst="rect">
            <a:avLst/>
          </a:prstGeom>
          <a:noFill/>
          <a:ln/>
        </p:spPr>
        <p:txBody>
          <a:bodyPr wrap="square" rtlCol="0" anchor="t"/>
          <a:lstStyle/>
          <a:p>
            <a:pPr algn="just">
              <a:lnSpc>
                <a:spcPct val="150000"/>
              </a:lnSpc>
            </a:pPr>
            <a:r>
              <a:rPr lang="en-US" sz="2133" dirty="0">
                <a:solidFill>
                  <a:srgbClr val="3B3535"/>
                </a:solidFill>
                <a:latin typeface="Comic Sans MS" panose="030F0902030302020204" pitchFamily="66" charset="0"/>
                <a:ea typeface="Sora" pitchFamily="34" charset="-122"/>
                <a:cs typeface="Sora" pitchFamily="34" charset="-120"/>
              </a:rPr>
              <a:t>Annie is available </a:t>
            </a:r>
            <a:r>
              <a:rPr lang="en-US" sz="2133" dirty="0">
                <a:solidFill>
                  <a:srgbClr val="FF0000"/>
                </a:solidFill>
                <a:latin typeface="Comic Sans MS" panose="030F0902030302020204" pitchFamily="66" charset="0"/>
                <a:ea typeface="Sora" pitchFamily="34" charset="-122"/>
                <a:cs typeface="Sora" pitchFamily="34" charset="-120"/>
              </a:rPr>
              <a:t>24/7 </a:t>
            </a:r>
            <a:r>
              <a:rPr lang="en-US" sz="2133" dirty="0">
                <a:solidFill>
                  <a:srgbClr val="3B3535"/>
                </a:solidFill>
                <a:latin typeface="Comic Sans MS" panose="030F0902030302020204" pitchFamily="66" charset="0"/>
                <a:ea typeface="Sora" pitchFamily="34" charset="-122"/>
                <a:cs typeface="Sora" pitchFamily="34" charset="-120"/>
              </a:rPr>
              <a:t>and allows students to practice anytime, anywhere.</a:t>
            </a:r>
            <a:endParaRPr lang="en-US" sz="2133" dirty="0">
              <a:latin typeface="Comic Sans MS" panose="030F0902030302020204" pitchFamily="66" charset="0"/>
            </a:endParaRPr>
          </a:p>
        </p:txBody>
      </p:sp>
      <p:sp>
        <p:nvSpPr>
          <p:cNvPr id="11" name="Text 7"/>
          <p:cNvSpPr/>
          <p:nvPr/>
        </p:nvSpPr>
        <p:spPr>
          <a:xfrm>
            <a:off x="8659119" y="1905000"/>
            <a:ext cx="2714228" cy="405109"/>
          </a:xfrm>
          <a:prstGeom prst="rect">
            <a:avLst/>
          </a:prstGeom>
          <a:noFill/>
          <a:ln/>
        </p:spPr>
        <p:txBody>
          <a:bodyPr wrap="none" rtlCol="0" anchor="t"/>
          <a:lstStyle/>
          <a:p>
            <a:pPr algn="ctr">
              <a:lnSpc>
                <a:spcPts val="2339"/>
              </a:lnSpc>
            </a:pPr>
            <a:r>
              <a:rPr lang="en-US" sz="2667" b="1" dirty="0">
                <a:solidFill>
                  <a:srgbClr val="3B3535"/>
                </a:solidFill>
                <a:latin typeface="Comic Sans MS" panose="030F0902030302020204" pitchFamily="66" charset="0"/>
                <a:ea typeface="Alexandria" pitchFamily="34" charset="-122"/>
                <a:cs typeface="Alexandria" pitchFamily="34" charset="-120"/>
              </a:rPr>
              <a:t>Personalized</a:t>
            </a:r>
            <a:endParaRPr lang="en-US" sz="2667" dirty="0">
              <a:latin typeface="Comic Sans MS" panose="030F0902030302020204" pitchFamily="66" charset="0"/>
            </a:endParaRPr>
          </a:p>
        </p:txBody>
      </p:sp>
      <p:sp>
        <p:nvSpPr>
          <p:cNvPr id="12" name="Text 8"/>
          <p:cNvSpPr/>
          <p:nvPr/>
        </p:nvSpPr>
        <p:spPr>
          <a:xfrm>
            <a:off x="8549641" y="2376016"/>
            <a:ext cx="3134359" cy="2651626"/>
          </a:xfrm>
          <a:prstGeom prst="rect">
            <a:avLst/>
          </a:prstGeom>
          <a:noFill/>
          <a:ln/>
        </p:spPr>
        <p:txBody>
          <a:bodyPr wrap="square" rtlCol="0" anchor="t"/>
          <a:lstStyle/>
          <a:p>
            <a:pPr algn="just">
              <a:lnSpc>
                <a:spcPct val="150000"/>
              </a:lnSpc>
            </a:pPr>
            <a:r>
              <a:rPr lang="en-US" sz="2133" dirty="0">
                <a:solidFill>
                  <a:srgbClr val="3B3535"/>
                </a:solidFill>
                <a:latin typeface="Comic Sans MS" panose="030F0902030302020204" pitchFamily="66" charset="0"/>
                <a:ea typeface="Sora" pitchFamily="34" charset="-122"/>
                <a:cs typeface="Sora" pitchFamily="34" charset="-120"/>
              </a:rPr>
              <a:t>Besides the main characters, students can pick and choose their </a:t>
            </a:r>
            <a:r>
              <a:rPr lang="en-US" sz="2133" dirty="0">
                <a:solidFill>
                  <a:srgbClr val="FF0000"/>
                </a:solidFill>
                <a:latin typeface="Comic Sans MS" panose="030F0902030302020204" pitchFamily="66" charset="0"/>
                <a:ea typeface="Sora" pitchFamily="34" charset="-122"/>
                <a:cs typeface="Sora" pitchFamily="34" charset="-120"/>
              </a:rPr>
              <a:t>favorites figures</a:t>
            </a:r>
            <a:r>
              <a:rPr lang="en-US" sz="2133" dirty="0">
                <a:solidFill>
                  <a:srgbClr val="3B3535"/>
                </a:solidFill>
                <a:latin typeface="Comic Sans MS" panose="030F0902030302020204" pitchFamily="66" charset="0"/>
                <a:ea typeface="Sora" pitchFamily="34" charset="-122"/>
                <a:cs typeface="Sora" pitchFamily="34" charset="-120"/>
              </a:rPr>
              <a:t>, from fiction to non-fiction ones. </a:t>
            </a:r>
            <a:endParaRPr lang="en-US" sz="2133" dirty="0">
              <a:latin typeface="Comic Sans MS" panose="030F0902030302020204" pitchFamily="66" charset="0"/>
            </a:endParaRPr>
          </a:p>
        </p:txBody>
      </p:sp>
      <p:sp>
        <p:nvSpPr>
          <p:cNvPr id="22" name="Freeform 31">
            <a:extLst>
              <a:ext uri="{FF2B5EF4-FFF2-40B4-BE49-F238E27FC236}">
                <a16:creationId xmlns:a16="http://schemas.microsoft.com/office/drawing/2014/main" id="{12434099-C7F2-A020-04E2-7AC2AC576B08}"/>
              </a:ext>
            </a:extLst>
          </p:cNvPr>
          <p:cNvSpPr/>
          <p:nvPr/>
        </p:nvSpPr>
        <p:spPr>
          <a:xfrm>
            <a:off x="11011891" y="4870101"/>
            <a:ext cx="531119" cy="549671"/>
          </a:xfrm>
          <a:custGeom>
            <a:avLst/>
            <a:gdLst/>
            <a:ahLst/>
            <a:cxnLst/>
            <a:rect l="l" t="t" r="r" b="b"/>
            <a:pathLst>
              <a:path w="796679" h="824506">
                <a:moveTo>
                  <a:pt x="0" y="0"/>
                </a:moveTo>
                <a:lnTo>
                  <a:pt x="796678" y="0"/>
                </a:lnTo>
                <a:lnTo>
                  <a:pt x="796678" y="824505"/>
                </a:lnTo>
                <a:lnTo>
                  <a:pt x="0" y="8245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sz="1200"/>
          </a:p>
        </p:txBody>
      </p:sp>
      <p:pic>
        <p:nvPicPr>
          <p:cNvPr id="3" name="Picture 2">
            <a:extLst>
              <a:ext uri="{FF2B5EF4-FFF2-40B4-BE49-F238E27FC236}">
                <a16:creationId xmlns:a16="http://schemas.microsoft.com/office/drawing/2014/main" id="{DCAE4F18-F782-07D3-97D2-E79415F7AA33}"/>
              </a:ext>
            </a:extLst>
          </p:cNvPr>
          <p:cNvPicPr>
            <a:picLocks noChangeAspect="1"/>
          </p:cNvPicPr>
          <p:nvPr/>
        </p:nvPicPr>
        <p:blipFill>
          <a:blip r:embed="rId9"/>
          <a:stretch>
            <a:fillRect/>
          </a:stretch>
        </p:blipFill>
        <p:spPr>
          <a:xfrm>
            <a:off x="10958480" y="315910"/>
            <a:ext cx="829733" cy="846667"/>
          </a:xfrm>
          <a:prstGeom prst="rect">
            <a:avLst/>
          </a:prstGeom>
        </p:spPr>
      </p:pic>
    </p:spTree>
    <p:extLst>
      <p:ext uri="{BB962C8B-B14F-4D97-AF65-F5344CB8AC3E}">
        <p14:creationId xmlns:p14="http://schemas.microsoft.com/office/powerpoint/2010/main" val="4088533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572</TotalTime>
  <Words>2577</Words>
  <Application>Microsoft Macintosh PowerPoint</Application>
  <PresentationFormat>Widescreen</PresentationFormat>
  <Paragraphs>237</Paragraphs>
  <Slides>21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Aptos Display</vt:lpstr>
      <vt:lpstr>Aptos</vt:lpstr>
      <vt:lpstr>Be Vietnam Pro</vt:lpstr>
      <vt:lpstr>Comic Sans MS</vt:lpstr>
      <vt:lpstr>Arial</vt:lpstr>
      <vt:lpstr>Times New Roman</vt:lpstr>
      <vt:lpstr>Wingdings</vt:lpstr>
      <vt:lpstr>Kollektif Bold</vt:lpstr>
      <vt:lpstr>Office Theme</vt:lpstr>
      <vt:lpstr>Speaking Anxiety through Interactions with an AI Chatbot: A Qualitative Case Study of EFL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banquyenphanmem3 banquyenphanmem3</dc:creator>
  <cp:lastModifiedBy>Duong Nguyen</cp:lastModifiedBy>
  <cp:revision>95</cp:revision>
  <dcterms:created xsi:type="dcterms:W3CDTF">2025-05-11T03:28:13Z</dcterms:created>
  <dcterms:modified xsi:type="dcterms:W3CDTF">2025-08-29T04:22:27Z</dcterms:modified>
</cp:coreProperties>
</file>