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1"/>
  </p:notesMasterIdLst>
  <p:handoutMasterIdLst>
    <p:handoutMasterId r:id="rId42"/>
  </p:handoutMasterIdLst>
  <p:sldIdLst>
    <p:sldId id="265" r:id="rId2"/>
    <p:sldId id="257" r:id="rId3"/>
    <p:sldId id="258" r:id="rId4"/>
    <p:sldId id="278" r:id="rId5"/>
    <p:sldId id="279" r:id="rId6"/>
    <p:sldId id="280" r:id="rId7"/>
    <p:sldId id="270" r:id="rId8"/>
    <p:sldId id="282" r:id="rId9"/>
    <p:sldId id="283" r:id="rId10"/>
    <p:sldId id="281" r:id="rId11"/>
    <p:sldId id="284" r:id="rId12"/>
    <p:sldId id="285" r:id="rId13"/>
    <p:sldId id="286" r:id="rId14"/>
    <p:sldId id="288" r:id="rId15"/>
    <p:sldId id="290" r:id="rId16"/>
    <p:sldId id="291" r:id="rId17"/>
    <p:sldId id="292" r:id="rId18"/>
    <p:sldId id="293" r:id="rId19"/>
    <p:sldId id="294" r:id="rId20"/>
    <p:sldId id="295" r:id="rId21"/>
    <p:sldId id="296" r:id="rId22"/>
    <p:sldId id="302" r:id="rId23"/>
    <p:sldId id="297" r:id="rId24"/>
    <p:sldId id="298" r:id="rId25"/>
    <p:sldId id="299" r:id="rId26"/>
    <p:sldId id="300" r:id="rId27"/>
    <p:sldId id="303" r:id="rId28"/>
    <p:sldId id="301" r:id="rId29"/>
    <p:sldId id="306" r:id="rId30"/>
    <p:sldId id="304" r:id="rId31"/>
    <p:sldId id="305" r:id="rId32"/>
    <p:sldId id="307" r:id="rId33"/>
    <p:sldId id="308" r:id="rId34"/>
    <p:sldId id="309" r:id="rId35"/>
    <p:sldId id="310" r:id="rId36"/>
    <p:sldId id="311" r:id="rId37"/>
    <p:sldId id="312" r:id="rId38"/>
    <p:sldId id="313" r:id="rId39"/>
    <p:sldId id="266" r:id="rId40"/>
  </p:sldIdLst>
  <p:sldSz cx="12192000" cy="6858000"/>
  <p:notesSz cx="6858000" cy="9144000"/>
  <p:embeddedFontLst>
    <p:embeddedFont>
      <p:font typeface="Be Vietnam Pro" panose="020B0604020202020204" charset="0"/>
      <p:regular r:id="rId43"/>
      <p:bold r:id="rId44"/>
      <p:italic r:id="rId45"/>
      <p:boldItalic r:id="rId46"/>
    </p:embeddedFont>
    <p:embeddedFont>
      <p:font typeface="Nunito Sans" pitchFamily="2" charset="0"/>
      <p:regular r:id="rId47"/>
      <p:bold r:id="rId48"/>
      <p:italic r:id="rId49"/>
      <p:boldItalic r:id="rId5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056"/>
    <a:srgbClr val="DE523B"/>
    <a:srgbClr val="FC92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29" autoAdjust="0"/>
  </p:normalViewPr>
  <p:slideViewPr>
    <p:cSldViewPr snapToGrid="0">
      <p:cViewPr>
        <p:scale>
          <a:sx n="66" d="100"/>
          <a:sy n="66" d="100"/>
        </p:scale>
        <p:origin x="828" y="594"/>
      </p:cViewPr>
      <p:guideLst>
        <p:guide orient="horz" pos="2160"/>
        <p:guide pos="3840"/>
      </p:guideLst>
    </p:cSldViewPr>
  </p:slideViewPr>
  <p:notesTextViewPr>
    <p:cViewPr>
      <p:scale>
        <a:sx n="1" d="1"/>
        <a:sy n="1" d="1"/>
      </p:scale>
      <p:origin x="0" y="0"/>
    </p:cViewPr>
  </p:notesTextViewPr>
  <p:notesViewPr>
    <p:cSldViewPr snapToGrid="0">
      <p:cViewPr varScale="1">
        <p:scale>
          <a:sx n="71" d="100"/>
          <a:sy n="71" d="100"/>
        </p:scale>
        <p:origin x="2739"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AA61C-38A5-44E6-AB7A-9E42C2BB643B}"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FD087FEA-27FC-469A-A075-2EFB0E5D6C7A}">
      <dgm:prSet phldrT="[Text]" phldr="0"/>
      <dgm:spPr/>
      <dgm:t>
        <a:bodyPr/>
        <a:lstStyle/>
        <a:p>
          <a:r>
            <a:rPr lang="en-US" dirty="0"/>
            <a:t>Frequency</a:t>
          </a:r>
        </a:p>
      </dgm:t>
    </dgm:pt>
    <dgm:pt modelId="{574C6589-D8A5-4FB7-B0EC-DBB5D80B280B}" type="sibTrans" cxnId="{CE391892-6350-4655-AF1D-18A17A584D44}">
      <dgm:prSet/>
      <dgm:spPr/>
      <dgm:t>
        <a:bodyPr/>
        <a:lstStyle/>
        <a:p>
          <a:endParaRPr lang="en-US"/>
        </a:p>
      </dgm:t>
    </dgm:pt>
    <dgm:pt modelId="{256A3F1A-C5CE-4CD5-A1EB-D8A591C0195C}" type="parTrans" cxnId="{CE391892-6350-4655-AF1D-18A17A584D44}">
      <dgm:prSet/>
      <dgm:spPr/>
      <dgm:t>
        <a:bodyPr/>
        <a:lstStyle/>
        <a:p>
          <a:endParaRPr lang="en-US"/>
        </a:p>
      </dgm:t>
    </dgm:pt>
    <dgm:pt modelId="{62B31949-1E75-45D3-B545-5B7369533388}">
      <dgm:prSet phldrT="[Text]" phldr="0"/>
      <dgm:spPr/>
      <dgm:t>
        <a:bodyPr/>
        <a:lstStyle/>
        <a:p>
          <a:r>
            <a:rPr lang="en-US" dirty="0"/>
            <a:t>Difficulty</a:t>
          </a:r>
        </a:p>
      </dgm:t>
    </dgm:pt>
    <dgm:pt modelId="{11D32A67-A4D5-4B48-A548-089DC1B572DA}" type="sibTrans" cxnId="{00E65A4A-0F8E-44AD-B32C-4B5EA8241782}">
      <dgm:prSet/>
      <dgm:spPr/>
      <dgm:t>
        <a:bodyPr/>
        <a:lstStyle/>
        <a:p>
          <a:endParaRPr lang="en-US"/>
        </a:p>
      </dgm:t>
    </dgm:pt>
    <dgm:pt modelId="{E1F1753F-08FC-4689-A357-1F6C08A8CACB}" type="parTrans" cxnId="{00E65A4A-0F8E-44AD-B32C-4B5EA8241782}">
      <dgm:prSet/>
      <dgm:spPr/>
      <dgm:t>
        <a:bodyPr/>
        <a:lstStyle/>
        <a:p>
          <a:endParaRPr lang="en-US"/>
        </a:p>
      </dgm:t>
    </dgm:pt>
    <dgm:pt modelId="{DC765CDF-CD20-4A3A-A152-4B421BC13CA0}">
      <dgm:prSet phldrT="[Text]" phldr="0"/>
      <dgm:spPr/>
      <dgm:t>
        <a:bodyPr/>
        <a:lstStyle/>
        <a:p>
          <a:r>
            <a:rPr lang="en-US" dirty="0"/>
            <a:t>Usefulness</a:t>
          </a:r>
        </a:p>
      </dgm:t>
    </dgm:pt>
    <dgm:pt modelId="{67596858-4091-4193-932F-608B17177C6F}" type="sibTrans" cxnId="{35CFDF28-E2A7-4113-939E-31E40742304A}">
      <dgm:prSet/>
      <dgm:spPr/>
      <dgm:t>
        <a:bodyPr/>
        <a:lstStyle/>
        <a:p>
          <a:endParaRPr lang="en-US"/>
        </a:p>
      </dgm:t>
    </dgm:pt>
    <dgm:pt modelId="{8B12797B-8DB1-414D-97BD-7E58E7EECD31}" type="parTrans" cxnId="{35CFDF28-E2A7-4113-939E-31E40742304A}">
      <dgm:prSet/>
      <dgm:spPr/>
      <dgm:t>
        <a:bodyPr/>
        <a:lstStyle/>
        <a:p>
          <a:endParaRPr lang="en-US"/>
        </a:p>
      </dgm:t>
    </dgm:pt>
    <dgm:pt modelId="{F4405EF8-6D40-4A5A-8904-838333DE2301}" type="pres">
      <dgm:prSet presAssocID="{C2CAA61C-38A5-44E6-AB7A-9E42C2BB643B}" presName="Name0" presStyleCnt="0">
        <dgm:presLayoutVars>
          <dgm:dir/>
          <dgm:resizeHandles val="exact"/>
        </dgm:presLayoutVars>
      </dgm:prSet>
      <dgm:spPr/>
    </dgm:pt>
    <dgm:pt modelId="{E6AF120C-45A8-4906-B2F3-E9495EFD23A5}" type="pres">
      <dgm:prSet presAssocID="{FD087FEA-27FC-469A-A075-2EFB0E5D6C7A}" presName="node" presStyleLbl="node1" presStyleIdx="0" presStyleCnt="3">
        <dgm:presLayoutVars>
          <dgm:bulletEnabled val="1"/>
        </dgm:presLayoutVars>
      </dgm:prSet>
      <dgm:spPr/>
    </dgm:pt>
    <dgm:pt modelId="{8B887BE8-B5A0-4ADB-824D-CAA1B7B4883B}" type="pres">
      <dgm:prSet presAssocID="{574C6589-D8A5-4FB7-B0EC-DBB5D80B280B}" presName="sibTrans" presStyleLbl="sibTrans2D1" presStyleIdx="0" presStyleCnt="3"/>
      <dgm:spPr/>
    </dgm:pt>
    <dgm:pt modelId="{99237E65-011D-4CEE-95B3-F900E746E6DE}" type="pres">
      <dgm:prSet presAssocID="{574C6589-D8A5-4FB7-B0EC-DBB5D80B280B}" presName="connectorText" presStyleLbl="sibTrans2D1" presStyleIdx="0" presStyleCnt="3"/>
      <dgm:spPr/>
    </dgm:pt>
    <dgm:pt modelId="{D4C422C3-94F0-485B-8B06-9BB8723ECF6D}" type="pres">
      <dgm:prSet presAssocID="{62B31949-1E75-45D3-B545-5B7369533388}" presName="node" presStyleLbl="node1" presStyleIdx="1" presStyleCnt="3">
        <dgm:presLayoutVars>
          <dgm:bulletEnabled val="1"/>
        </dgm:presLayoutVars>
      </dgm:prSet>
      <dgm:spPr/>
    </dgm:pt>
    <dgm:pt modelId="{8580888C-DD4F-4721-ADC5-270C0F6E9F36}" type="pres">
      <dgm:prSet presAssocID="{11D32A67-A4D5-4B48-A548-089DC1B572DA}" presName="sibTrans" presStyleLbl="sibTrans2D1" presStyleIdx="1" presStyleCnt="3"/>
      <dgm:spPr/>
    </dgm:pt>
    <dgm:pt modelId="{5B7309F8-01F9-41AA-AD72-6B59A3789C0B}" type="pres">
      <dgm:prSet presAssocID="{11D32A67-A4D5-4B48-A548-089DC1B572DA}" presName="connectorText" presStyleLbl="sibTrans2D1" presStyleIdx="1" presStyleCnt="3"/>
      <dgm:spPr/>
    </dgm:pt>
    <dgm:pt modelId="{49679F82-7AF4-4C97-96BF-499E7911BCC0}" type="pres">
      <dgm:prSet presAssocID="{DC765CDF-CD20-4A3A-A152-4B421BC13CA0}" presName="node" presStyleLbl="node1" presStyleIdx="2" presStyleCnt="3">
        <dgm:presLayoutVars>
          <dgm:bulletEnabled val="1"/>
        </dgm:presLayoutVars>
      </dgm:prSet>
      <dgm:spPr/>
    </dgm:pt>
    <dgm:pt modelId="{C930D5C2-CFD0-4474-BB55-A057628BB30B}" type="pres">
      <dgm:prSet presAssocID="{67596858-4091-4193-932F-608B17177C6F}" presName="sibTrans" presStyleLbl="sibTrans2D1" presStyleIdx="2" presStyleCnt="3"/>
      <dgm:spPr/>
    </dgm:pt>
    <dgm:pt modelId="{0B592AD5-A1F6-41FC-88C0-293A6BBA0D64}" type="pres">
      <dgm:prSet presAssocID="{67596858-4091-4193-932F-608B17177C6F}" presName="connectorText" presStyleLbl="sibTrans2D1" presStyleIdx="2" presStyleCnt="3"/>
      <dgm:spPr/>
    </dgm:pt>
  </dgm:ptLst>
  <dgm:cxnLst>
    <dgm:cxn modelId="{520CE00B-049B-437D-B92C-1DD6D0A16AEC}" type="presOf" srcId="{C2CAA61C-38A5-44E6-AB7A-9E42C2BB643B}" destId="{F4405EF8-6D40-4A5A-8904-838333DE2301}" srcOrd="0" destOrd="0" presId="urn:microsoft.com/office/officeart/2005/8/layout/cycle7"/>
    <dgm:cxn modelId="{35CFDF28-E2A7-4113-939E-31E40742304A}" srcId="{C2CAA61C-38A5-44E6-AB7A-9E42C2BB643B}" destId="{DC765CDF-CD20-4A3A-A152-4B421BC13CA0}" srcOrd="2" destOrd="0" parTransId="{8B12797B-8DB1-414D-97BD-7E58E7EECD31}" sibTransId="{67596858-4091-4193-932F-608B17177C6F}"/>
    <dgm:cxn modelId="{00E65A4A-0F8E-44AD-B32C-4B5EA8241782}" srcId="{C2CAA61C-38A5-44E6-AB7A-9E42C2BB643B}" destId="{62B31949-1E75-45D3-B545-5B7369533388}" srcOrd="1" destOrd="0" parTransId="{E1F1753F-08FC-4689-A357-1F6C08A8CACB}" sibTransId="{11D32A67-A4D5-4B48-A548-089DC1B572DA}"/>
    <dgm:cxn modelId="{461D0274-31A2-4122-890A-72E09A7616DF}" type="presOf" srcId="{67596858-4091-4193-932F-608B17177C6F}" destId="{0B592AD5-A1F6-41FC-88C0-293A6BBA0D64}" srcOrd="1" destOrd="0" presId="urn:microsoft.com/office/officeart/2005/8/layout/cycle7"/>
    <dgm:cxn modelId="{955C8A82-9190-4B32-B6C8-6640772DE2FB}" type="presOf" srcId="{DC765CDF-CD20-4A3A-A152-4B421BC13CA0}" destId="{49679F82-7AF4-4C97-96BF-499E7911BCC0}" srcOrd="0" destOrd="0" presId="urn:microsoft.com/office/officeart/2005/8/layout/cycle7"/>
    <dgm:cxn modelId="{0AC29F8D-E0CD-4477-9913-FBD58A0C7AA7}" type="presOf" srcId="{574C6589-D8A5-4FB7-B0EC-DBB5D80B280B}" destId="{99237E65-011D-4CEE-95B3-F900E746E6DE}" srcOrd="1" destOrd="0" presId="urn:microsoft.com/office/officeart/2005/8/layout/cycle7"/>
    <dgm:cxn modelId="{CE391892-6350-4655-AF1D-18A17A584D44}" srcId="{C2CAA61C-38A5-44E6-AB7A-9E42C2BB643B}" destId="{FD087FEA-27FC-469A-A075-2EFB0E5D6C7A}" srcOrd="0" destOrd="0" parTransId="{256A3F1A-C5CE-4CD5-A1EB-D8A591C0195C}" sibTransId="{574C6589-D8A5-4FB7-B0EC-DBB5D80B280B}"/>
    <dgm:cxn modelId="{F87E98A8-59F0-403C-85F4-BF30A16C51D8}" type="presOf" srcId="{62B31949-1E75-45D3-B545-5B7369533388}" destId="{D4C422C3-94F0-485B-8B06-9BB8723ECF6D}" srcOrd="0" destOrd="0" presId="urn:microsoft.com/office/officeart/2005/8/layout/cycle7"/>
    <dgm:cxn modelId="{92B26DCD-B1B1-4541-B31B-C372FB3FD43C}" type="presOf" srcId="{11D32A67-A4D5-4B48-A548-089DC1B572DA}" destId="{5B7309F8-01F9-41AA-AD72-6B59A3789C0B}" srcOrd="1" destOrd="0" presId="urn:microsoft.com/office/officeart/2005/8/layout/cycle7"/>
    <dgm:cxn modelId="{62B6FAD2-82AA-4DDA-B0E5-B13F47419297}" type="presOf" srcId="{67596858-4091-4193-932F-608B17177C6F}" destId="{C930D5C2-CFD0-4474-BB55-A057628BB30B}" srcOrd="0" destOrd="0" presId="urn:microsoft.com/office/officeart/2005/8/layout/cycle7"/>
    <dgm:cxn modelId="{785DB6DB-5F53-4BDD-8944-23678E3ECEE8}" type="presOf" srcId="{FD087FEA-27FC-469A-A075-2EFB0E5D6C7A}" destId="{E6AF120C-45A8-4906-B2F3-E9495EFD23A5}" srcOrd="0" destOrd="0" presId="urn:microsoft.com/office/officeart/2005/8/layout/cycle7"/>
    <dgm:cxn modelId="{36C198F7-791C-49BA-A2CB-3DD3112EF165}" type="presOf" srcId="{574C6589-D8A5-4FB7-B0EC-DBB5D80B280B}" destId="{8B887BE8-B5A0-4ADB-824D-CAA1B7B4883B}" srcOrd="0" destOrd="0" presId="urn:microsoft.com/office/officeart/2005/8/layout/cycle7"/>
    <dgm:cxn modelId="{B1CEF9FB-9499-41C5-900B-7EFD8CF64955}" type="presOf" srcId="{11D32A67-A4D5-4B48-A548-089DC1B572DA}" destId="{8580888C-DD4F-4721-ADC5-270C0F6E9F36}" srcOrd="0" destOrd="0" presId="urn:microsoft.com/office/officeart/2005/8/layout/cycle7"/>
    <dgm:cxn modelId="{53609D84-D59E-4D90-A890-4F56DB8730B2}" type="presParOf" srcId="{F4405EF8-6D40-4A5A-8904-838333DE2301}" destId="{E6AF120C-45A8-4906-B2F3-E9495EFD23A5}" srcOrd="0" destOrd="0" presId="urn:microsoft.com/office/officeart/2005/8/layout/cycle7"/>
    <dgm:cxn modelId="{6C8EA25D-E79D-43B7-94F9-05AC2975F17F}" type="presParOf" srcId="{F4405EF8-6D40-4A5A-8904-838333DE2301}" destId="{8B887BE8-B5A0-4ADB-824D-CAA1B7B4883B}" srcOrd="1" destOrd="0" presId="urn:microsoft.com/office/officeart/2005/8/layout/cycle7"/>
    <dgm:cxn modelId="{57476085-FE07-4C37-99D9-5BFC8C5316AB}" type="presParOf" srcId="{8B887BE8-B5A0-4ADB-824D-CAA1B7B4883B}" destId="{99237E65-011D-4CEE-95B3-F900E746E6DE}" srcOrd="0" destOrd="0" presId="urn:microsoft.com/office/officeart/2005/8/layout/cycle7"/>
    <dgm:cxn modelId="{71A36492-FE84-4A65-ADEE-29C634C5C6B0}" type="presParOf" srcId="{F4405EF8-6D40-4A5A-8904-838333DE2301}" destId="{D4C422C3-94F0-485B-8B06-9BB8723ECF6D}" srcOrd="2" destOrd="0" presId="urn:microsoft.com/office/officeart/2005/8/layout/cycle7"/>
    <dgm:cxn modelId="{DCD58F9C-C866-4DF6-8EE1-F7D6370A1535}" type="presParOf" srcId="{F4405EF8-6D40-4A5A-8904-838333DE2301}" destId="{8580888C-DD4F-4721-ADC5-270C0F6E9F36}" srcOrd="3" destOrd="0" presId="urn:microsoft.com/office/officeart/2005/8/layout/cycle7"/>
    <dgm:cxn modelId="{5A750F0A-E4FB-42F4-911D-7815F3206523}" type="presParOf" srcId="{8580888C-DD4F-4721-ADC5-270C0F6E9F36}" destId="{5B7309F8-01F9-41AA-AD72-6B59A3789C0B}" srcOrd="0" destOrd="0" presId="urn:microsoft.com/office/officeart/2005/8/layout/cycle7"/>
    <dgm:cxn modelId="{E661940E-44E5-45F3-A08D-F335F2EB684D}" type="presParOf" srcId="{F4405EF8-6D40-4A5A-8904-838333DE2301}" destId="{49679F82-7AF4-4C97-96BF-499E7911BCC0}" srcOrd="4" destOrd="0" presId="urn:microsoft.com/office/officeart/2005/8/layout/cycle7"/>
    <dgm:cxn modelId="{66487680-08B1-41CC-B968-0A67FAA50BE0}" type="presParOf" srcId="{F4405EF8-6D40-4A5A-8904-838333DE2301}" destId="{C930D5C2-CFD0-4474-BB55-A057628BB30B}" srcOrd="5" destOrd="0" presId="urn:microsoft.com/office/officeart/2005/8/layout/cycle7"/>
    <dgm:cxn modelId="{ED6780B8-E7BC-4F26-AC3B-BC06BF8F3837}" type="presParOf" srcId="{C930D5C2-CFD0-4474-BB55-A057628BB30B}" destId="{0B592AD5-A1F6-41FC-88C0-293A6BBA0D64}"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F120C-45A8-4906-B2F3-E9495EFD23A5}">
      <dsp:nvSpPr>
        <dsp:cNvPr id="0" name=""/>
        <dsp:cNvSpPr/>
      </dsp:nvSpPr>
      <dsp:spPr>
        <a:xfrm>
          <a:off x="3612310" y="910"/>
          <a:ext cx="2022894" cy="10114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Frequency</a:t>
          </a:r>
        </a:p>
      </dsp:txBody>
      <dsp:txXfrm>
        <a:off x="3641934" y="30534"/>
        <a:ext cx="1963646" cy="952199"/>
      </dsp:txXfrm>
    </dsp:sp>
    <dsp:sp modelId="{8B887BE8-B5A0-4ADB-824D-CAA1B7B4883B}">
      <dsp:nvSpPr>
        <dsp:cNvPr id="0" name=""/>
        <dsp:cNvSpPr/>
      </dsp:nvSpPr>
      <dsp:spPr>
        <a:xfrm rot="3600000">
          <a:off x="4932119" y="1775305"/>
          <a:ext cx="1052598" cy="354006"/>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038321" y="1846106"/>
        <a:ext cx="840194" cy="212404"/>
      </dsp:txXfrm>
    </dsp:sp>
    <dsp:sp modelId="{D4C422C3-94F0-485B-8B06-9BB8723ECF6D}">
      <dsp:nvSpPr>
        <dsp:cNvPr id="0" name=""/>
        <dsp:cNvSpPr/>
      </dsp:nvSpPr>
      <dsp:spPr>
        <a:xfrm>
          <a:off x="5281632" y="2892259"/>
          <a:ext cx="2022894" cy="101144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Difficulty</a:t>
          </a:r>
        </a:p>
      </dsp:txBody>
      <dsp:txXfrm>
        <a:off x="5311256" y="2921883"/>
        <a:ext cx="1963646" cy="952199"/>
      </dsp:txXfrm>
    </dsp:sp>
    <dsp:sp modelId="{8580888C-DD4F-4721-ADC5-270C0F6E9F36}">
      <dsp:nvSpPr>
        <dsp:cNvPr id="0" name=""/>
        <dsp:cNvSpPr/>
      </dsp:nvSpPr>
      <dsp:spPr>
        <a:xfrm rot="10800000">
          <a:off x="4097458" y="3220979"/>
          <a:ext cx="1052598" cy="35400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203660" y="3291780"/>
        <a:ext cx="840194" cy="212404"/>
      </dsp:txXfrm>
    </dsp:sp>
    <dsp:sp modelId="{49679F82-7AF4-4C97-96BF-499E7911BCC0}">
      <dsp:nvSpPr>
        <dsp:cNvPr id="0" name=""/>
        <dsp:cNvSpPr/>
      </dsp:nvSpPr>
      <dsp:spPr>
        <a:xfrm>
          <a:off x="1942989" y="2892259"/>
          <a:ext cx="2022894" cy="101144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Usefulness</a:t>
          </a:r>
        </a:p>
      </dsp:txBody>
      <dsp:txXfrm>
        <a:off x="1972613" y="2921883"/>
        <a:ext cx="1963646" cy="952199"/>
      </dsp:txXfrm>
    </dsp:sp>
    <dsp:sp modelId="{C930D5C2-CFD0-4474-BB55-A057628BB30B}">
      <dsp:nvSpPr>
        <dsp:cNvPr id="0" name=""/>
        <dsp:cNvSpPr/>
      </dsp:nvSpPr>
      <dsp:spPr>
        <a:xfrm rot="18000000">
          <a:off x="3262798" y="1775305"/>
          <a:ext cx="1052598" cy="354006"/>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369000" y="1846106"/>
        <a:ext cx="840194" cy="21240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BD5C6F-0C18-B7F7-86CE-455427029F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F0090984-0D88-EA9B-111A-CB9A335190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BD25B-1B0A-4DD4-9BC2-5C7F3B24B655}" type="datetimeFigureOut">
              <a:rPr lang="vi-VN" smtClean="0"/>
              <a:t>29/08/2025</a:t>
            </a:fld>
            <a:endParaRPr lang="vi-VN"/>
          </a:p>
        </p:txBody>
      </p:sp>
      <p:sp>
        <p:nvSpPr>
          <p:cNvPr id="4" name="Footer Placeholder 3">
            <a:extLst>
              <a:ext uri="{FF2B5EF4-FFF2-40B4-BE49-F238E27FC236}">
                <a16:creationId xmlns:a16="http://schemas.microsoft.com/office/drawing/2014/main" id="{108EDC81-C20F-9880-552A-837938211D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98C3A598-988C-CE3F-63FE-83BAFEC30B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AD532F-75AC-4707-8728-B8DA2842FF13}" type="slidenum">
              <a:rPr lang="vi-VN" smtClean="0"/>
              <a:t>‹#›</a:t>
            </a:fld>
            <a:endParaRPr lang="vi-VN"/>
          </a:p>
        </p:txBody>
      </p:sp>
    </p:spTree>
    <p:extLst>
      <p:ext uri="{BB962C8B-B14F-4D97-AF65-F5344CB8AC3E}">
        <p14:creationId xmlns:p14="http://schemas.microsoft.com/office/powerpoint/2010/main" val="164317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5091-6D58-4164-A5CC-AD85EA696803}" type="datetimeFigureOut">
              <a:rPr lang="vi-VN" smtClean="0"/>
              <a:t>29/08/2025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1EFB8-D0AE-4893-8CB1-3521AD4F2FD3}" type="slidenum">
              <a:rPr lang="vi-VN" smtClean="0"/>
              <a:t>‹#›</a:t>
            </a:fld>
            <a:endParaRPr lang="vi-VN"/>
          </a:p>
        </p:txBody>
      </p:sp>
    </p:spTree>
    <p:extLst>
      <p:ext uri="{BB962C8B-B14F-4D97-AF65-F5344CB8AC3E}">
        <p14:creationId xmlns:p14="http://schemas.microsoft.com/office/powerpoint/2010/main" val="85327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D2A57"/>
                </a:solidFill>
                <a:effectLst/>
                <a:latin typeface="Arial" panose="020B0604020202020204" pitchFamily="34" charset="0"/>
              </a:rPr>
              <a:t>/ˌ</a:t>
            </a:r>
            <a:r>
              <a:rPr lang="en-US" b="0" i="0" dirty="0" err="1">
                <a:solidFill>
                  <a:srgbClr val="1D2A57"/>
                </a:solidFill>
                <a:effectLst/>
                <a:latin typeface="Arial" panose="020B0604020202020204" pitchFamily="34" charset="0"/>
              </a:rPr>
              <a:t>su</a:t>
            </a:r>
            <a:r>
              <a:rPr lang="en-US" b="0" i="0" dirty="0">
                <a:solidFill>
                  <a:srgbClr val="1D2A57"/>
                </a:solidFill>
                <a:effectLst/>
                <a:latin typeface="Arial" panose="020B0604020202020204" pitchFamily="34" charset="0"/>
              </a:rPr>
              <a:t>ː.</a:t>
            </a:r>
            <a:r>
              <a:rPr lang="en-US" b="0" i="0" dirty="0" err="1">
                <a:solidFill>
                  <a:srgbClr val="1D2A57"/>
                </a:solidFill>
                <a:effectLst/>
                <a:latin typeface="Arial" panose="020B0604020202020204" pitchFamily="34" charset="0"/>
              </a:rPr>
              <a:t>pə.kæl.ɪ.frædʒ.ɪˌlɪs.tɪk.eks.pi.æl.ɪˈdəʊ.ʃəs</a:t>
            </a:r>
            <a:r>
              <a:rPr lang="en-US" b="0" i="0" dirty="0">
                <a:solidFill>
                  <a:srgbClr val="1D2A57"/>
                </a:solidFill>
                <a:effectLst/>
                <a:latin typeface="Arial" panose="020B0604020202020204" pitchFamily="34" charset="0"/>
              </a:rPr>
              <a:t>/</a:t>
            </a:r>
            <a:endParaRPr lang="en-US" dirty="0"/>
          </a:p>
        </p:txBody>
      </p:sp>
      <p:sp>
        <p:nvSpPr>
          <p:cNvPr id="4" name="Slide Number Placeholder 3"/>
          <p:cNvSpPr>
            <a:spLocks noGrp="1"/>
          </p:cNvSpPr>
          <p:nvPr>
            <p:ph type="sldNum" sz="quarter" idx="5"/>
          </p:nvPr>
        </p:nvSpPr>
        <p:spPr/>
        <p:txBody>
          <a:bodyPr/>
          <a:lstStyle/>
          <a:p>
            <a:fld id="{70AD469B-0A36-45B9-AFE8-AEDFF9BA91DC}" type="slidenum">
              <a:rPr lang="en-US" smtClean="0"/>
              <a:t>5</a:t>
            </a:fld>
            <a:endParaRPr lang="en-US"/>
          </a:p>
        </p:txBody>
      </p:sp>
    </p:spTree>
    <p:extLst>
      <p:ext uri="{BB962C8B-B14F-4D97-AF65-F5344CB8AC3E}">
        <p14:creationId xmlns:p14="http://schemas.microsoft.com/office/powerpoint/2010/main" val="179254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FCC7-10A2-4D44-F1E8-E4644EA48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622A3-DB03-5496-9800-0987256E0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D18C8-48EB-192E-30D9-3F60906E47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F2D4C4-C2C1-4E9D-4727-D1B92CC21A7B}"/>
              </a:ext>
            </a:extLst>
          </p:cNvPr>
          <p:cNvSpPr>
            <a:spLocks noGrp="1"/>
          </p:cNvSpPr>
          <p:nvPr>
            <p:ph type="sldNum" sz="quarter" idx="5"/>
          </p:nvPr>
        </p:nvSpPr>
        <p:spPr/>
        <p:txBody>
          <a:bodyPr/>
          <a:lstStyle/>
          <a:p>
            <a:fld id="{70AD469B-0A36-45B9-AFE8-AEDFF9BA91DC}" type="slidenum">
              <a:rPr lang="en-US" smtClean="0"/>
              <a:t>16</a:t>
            </a:fld>
            <a:endParaRPr lang="en-US"/>
          </a:p>
        </p:txBody>
      </p:sp>
    </p:spTree>
    <p:extLst>
      <p:ext uri="{BB962C8B-B14F-4D97-AF65-F5344CB8AC3E}">
        <p14:creationId xmlns:p14="http://schemas.microsoft.com/office/powerpoint/2010/main" val="2442509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DE667-54EE-0F53-6B29-117B67910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8811B-81B0-723A-8D47-15749CED3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8CBD6-D551-ACD5-62A1-1F3076EFA4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89B9EC-AC65-C018-6885-C8DD1360FD07}"/>
              </a:ext>
            </a:extLst>
          </p:cNvPr>
          <p:cNvSpPr>
            <a:spLocks noGrp="1"/>
          </p:cNvSpPr>
          <p:nvPr>
            <p:ph type="sldNum" sz="quarter" idx="5"/>
          </p:nvPr>
        </p:nvSpPr>
        <p:spPr/>
        <p:txBody>
          <a:bodyPr/>
          <a:lstStyle/>
          <a:p>
            <a:fld id="{70AD469B-0A36-45B9-AFE8-AEDFF9BA91DC}" type="slidenum">
              <a:rPr lang="en-US" smtClean="0"/>
              <a:t>17</a:t>
            </a:fld>
            <a:endParaRPr lang="en-US"/>
          </a:p>
        </p:txBody>
      </p:sp>
    </p:spTree>
    <p:extLst>
      <p:ext uri="{BB962C8B-B14F-4D97-AF65-F5344CB8AC3E}">
        <p14:creationId xmlns:p14="http://schemas.microsoft.com/office/powerpoint/2010/main" val="14674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933AF-9905-798E-E4D1-8FEAF04C7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B741C1-A56F-1D13-7535-9485F0CD55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66753-6DE0-CF2B-2D6A-B5F5A5E7F5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E4780F-9E36-EB72-D727-D2756622B141}"/>
              </a:ext>
            </a:extLst>
          </p:cNvPr>
          <p:cNvSpPr>
            <a:spLocks noGrp="1"/>
          </p:cNvSpPr>
          <p:nvPr>
            <p:ph type="sldNum" sz="quarter" idx="5"/>
          </p:nvPr>
        </p:nvSpPr>
        <p:spPr/>
        <p:txBody>
          <a:bodyPr/>
          <a:lstStyle/>
          <a:p>
            <a:fld id="{70AD469B-0A36-45B9-AFE8-AEDFF9BA91DC}" type="slidenum">
              <a:rPr lang="en-US" smtClean="0"/>
              <a:t>18</a:t>
            </a:fld>
            <a:endParaRPr lang="en-US"/>
          </a:p>
        </p:txBody>
      </p:sp>
    </p:spTree>
    <p:extLst>
      <p:ext uri="{BB962C8B-B14F-4D97-AF65-F5344CB8AC3E}">
        <p14:creationId xmlns:p14="http://schemas.microsoft.com/office/powerpoint/2010/main" val="2587761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89F1-251E-5A21-9B36-F30D47DD5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91008-63FD-E984-E12D-C1F6E1516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59C12-178E-C2B6-13A9-F6816720CD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771518-4E46-CFF5-275D-754C2EEBBE94}"/>
              </a:ext>
            </a:extLst>
          </p:cNvPr>
          <p:cNvSpPr>
            <a:spLocks noGrp="1"/>
          </p:cNvSpPr>
          <p:nvPr>
            <p:ph type="sldNum" sz="quarter" idx="5"/>
          </p:nvPr>
        </p:nvSpPr>
        <p:spPr/>
        <p:txBody>
          <a:bodyPr/>
          <a:lstStyle/>
          <a:p>
            <a:fld id="{70AD469B-0A36-45B9-AFE8-AEDFF9BA91DC}" type="slidenum">
              <a:rPr lang="en-US" smtClean="0"/>
              <a:t>19</a:t>
            </a:fld>
            <a:endParaRPr lang="en-US"/>
          </a:p>
        </p:txBody>
      </p:sp>
    </p:spTree>
    <p:extLst>
      <p:ext uri="{BB962C8B-B14F-4D97-AF65-F5344CB8AC3E}">
        <p14:creationId xmlns:p14="http://schemas.microsoft.com/office/powerpoint/2010/main" val="363719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63D21-93FD-6C24-871D-7B56A9F2B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C1C8-276C-A3D9-8B0A-D93C43C7A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2AE820-07E0-2561-7FC2-1CEDE8D921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9C3D77-D9D9-6663-A9A8-23DA058650CD}"/>
              </a:ext>
            </a:extLst>
          </p:cNvPr>
          <p:cNvSpPr>
            <a:spLocks noGrp="1"/>
          </p:cNvSpPr>
          <p:nvPr>
            <p:ph type="sldNum" sz="quarter" idx="5"/>
          </p:nvPr>
        </p:nvSpPr>
        <p:spPr/>
        <p:txBody>
          <a:bodyPr/>
          <a:lstStyle/>
          <a:p>
            <a:fld id="{70AD469B-0A36-45B9-AFE8-AEDFF9BA91DC}" type="slidenum">
              <a:rPr lang="en-US" smtClean="0"/>
              <a:t>20</a:t>
            </a:fld>
            <a:endParaRPr lang="en-US"/>
          </a:p>
        </p:txBody>
      </p:sp>
    </p:spTree>
    <p:extLst>
      <p:ext uri="{BB962C8B-B14F-4D97-AF65-F5344CB8AC3E}">
        <p14:creationId xmlns:p14="http://schemas.microsoft.com/office/powerpoint/2010/main" val="98556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188B-5142-E9EA-2ACD-2BC9C6EEA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80F2F-251F-35FC-A7BD-B92B71856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02B53-DA7B-AC39-1993-837DEC6423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58FE5E-EB2C-AEE8-FB96-4E380484A621}"/>
              </a:ext>
            </a:extLst>
          </p:cNvPr>
          <p:cNvSpPr>
            <a:spLocks noGrp="1"/>
          </p:cNvSpPr>
          <p:nvPr>
            <p:ph type="sldNum" sz="quarter" idx="5"/>
          </p:nvPr>
        </p:nvSpPr>
        <p:spPr/>
        <p:txBody>
          <a:bodyPr/>
          <a:lstStyle/>
          <a:p>
            <a:fld id="{70AD469B-0A36-45B9-AFE8-AEDFF9BA91DC}" type="slidenum">
              <a:rPr lang="en-US" smtClean="0"/>
              <a:t>21</a:t>
            </a:fld>
            <a:endParaRPr lang="en-US"/>
          </a:p>
        </p:txBody>
      </p:sp>
    </p:spTree>
    <p:extLst>
      <p:ext uri="{BB962C8B-B14F-4D97-AF65-F5344CB8AC3E}">
        <p14:creationId xmlns:p14="http://schemas.microsoft.com/office/powerpoint/2010/main" val="131577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53152-B99C-11D6-D1A7-B47F8FF24B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E7230-9E9B-D38B-6ACC-B19F1BB0E2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9CD72-7FD7-3A0C-8CA2-2B0178ED62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C74155-29E0-224C-84ED-53CE4B29FB39}"/>
              </a:ext>
            </a:extLst>
          </p:cNvPr>
          <p:cNvSpPr>
            <a:spLocks noGrp="1"/>
          </p:cNvSpPr>
          <p:nvPr>
            <p:ph type="sldNum" sz="quarter" idx="5"/>
          </p:nvPr>
        </p:nvSpPr>
        <p:spPr/>
        <p:txBody>
          <a:bodyPr/>
          <a:lstStyle/>
          <a:p>
            <a:fld id="{70AD469B-0A36-45B9-AFE8-AEDFF9BA91DC}" type="slidenum">
              <a:rPr lang="en-US" smtClean="0"/>
              <a:t>22</a:t>
            </a:fld>
            <a:endParaRPr lang="en-US"/>
          </a:p>
        </p:txBody>
      </p:sp>
    </p:spTree>
    <p:extLst>
      <p:ext uri="{BB962C8B-B14F-4D97-AF65-F5344CB8AC3E}">
        <p14:creationId xmlns:p14="http://schemas.microsoft.com/office/powerpoint/2010/main" val="2264102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EB18A-D866-AB1B-C793-D62845ADBC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D7D93-537B-062C-30EE-BC723A31A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5FE6A-0022-20DB-82A2-42B4E48523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6C43FD-3716-5282-DD40-550F3EFDC09C}"/>
              </a:ext>
            </a:extLst>
          </p:cNvPr>
          <p:cNvSpPr>
            <a:spLocks noGrp="1"/>
          </p:cNvSpPr>
          <p:nvPr>
            <p:ph type="sldNum" sz="quarter" idx="5"/>
          </p:nvPr>
        </p:nvSpPr>
        <p:spPr/>
        <p:txBody>
          <a:bodyPr/>
          <a:lstStyle/>
          <a:p>
            <a:fld id="{70AD469B-0A36-45B9-AFE8-AEDFF9BA91DC}" type="slidenum">
              <a:rPr lang="en-US" smtClean="0"/>
              <a:t>23</a:t>
            </a:fld>
            <a:endParaRPr lang="en-US"/>
          </a:p>
        </p:txBody>
      </p:sp>
    </p:spTree>
    <p:extLst>
      <p:ext uri="{BB962C8B-B14F-4D97-AF65-F5344CB8AC3E}">
        <p14:creationId xmlns:p14="http://schemas.microsoft.com/office/powerpoint/2010/main" val="2195270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1719-B929-3E72-A9E5-1C757BDAB7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28B77-95E5-9DC9-B5A0-39098332E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959C3-CC58-0178-EA7F-1CD13ECFFFAF}"/>
              </a:ext>
            </a:extLst>
          </p:cNvPr>
          <p:cNvSpPr>
            <a:spLocks noGrp="1"/>
          </p:cNvSpPr>
          <p:nvPr>
            <p:ph type="body" idx="1"/>
          </p:nvPr>
        </p:nvSpPr>
        <p:spPr/>
        <p:txBody>
          <a:bodyPr/>
          <a:lstStyle/>
          <a:p>
            <a:r>
              <a:rPr lang="en-US" dirty="0"/>
              <a:t>The most frequent items were </a:t>
            </a:r>
            <a:r>
              <a:rPr lang="en-US" b="1" dirty="0"/>
              <a:t>function words</a:t>
            </a:r>
            <a:r>
              <a:rPr lang="en-US" dirty="0"/>
              <a:t>.</a:t>
            </a:r>
          </a:p>
          <a:p>
            <a:r>
              <a:rPr lang="en-US" dirty="0"/>
              <a:t>The first content word (</a:t>
            </a:r>
            <a:r>
              <a:rPr lang="en-US" i="1" dirty="0"/>
              <a:t>listen</a:t>
            </a:r>
            <a:r>
              <a:rPr lang="en-US" dirty="0"/>
              <a:t>) appeared only at </a:t>
            </a:r>
            <a:r>
              <a:rPr lang="en-US" b="1" dirty="0"/>
              <a:t>rank 15</a:t>
            </a:r>
            <a:r>
              <a:rPr lang="en-US" dirty="0"/>
              <a:t>.</a:t>
            </a:r>
          </a:p>
          <a:p>
            <a:endParaRPr lang="en-US" dirty="0"/>
          </a:p>
        </p:txBody>
      </p:sp>
      <p:sp>
        <p:nvSpPr>
          <p:cNvPr id="4" name="Slide Number Placeholder 3">
            <a:extLst>
              <a:ext uri="{FF2B5EF4-FFF2-40B4-BE49-F238E27FC236}">
                <a16:creationId xmlns:a16="http://schemas.microsoft.com/office/drawing/2014/main" id="{6832FE03-A795-A896-8A4E-9A0931E1FBDB}"/>
              </a:ext>
            </a:extLst>
          </p:cNvPr>
          <p:cNvSpPr>
            <a:spLocks noGrp="1"/>
          </p:cNvSpPr>
          <p:nvPr>
            <p:ph type="sldNum" sz="quarter" idx="5"/>
          </p:nvPr>
        </p:nvSpPr>
        <p:spPr/>
        <p:txBody>
          <a:bodyPr/>
          <a:lstStyle/>
          <a:p>
            <a:fld id="{70AD469B-0A36-45B9-AFE8-AEDFF9BA91DC}" type="slidenum">
              <a:rPr lang="en-US" smtClean="0"/>
              <a:t>27</a:t>
            </a:fld>
            <a:endParaRPr lang="en-US"/>
          </a:p>
        </p:txBody>
      </p:sp>
    </p:spTree>
    <p:extLst>
      <p:ext uri="{BB962C8B-B14F-4D97-AF65-F5344CB8AC3E}">
        <p14:creationId xmlns:p14="http://schemas.microsoft.com/office/powerpoint/2010/main" val="1092906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ECAAA-5A65-6ED8-867F-5D64E6F12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C1F77-CF16-3A2A-72C0-AEAE5E1CD2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AD4A5F-0796-0AF1-ED9D-CB5F5C7636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B4F296-3100-3167-77A3-1EAC924B6AE5}"/>
              </a:ext>
            </a:extLst>
          </p:cNvPr>
          <p:cNvSpPr>
            <a:spLocks noGrp="1"/>
          </p:cNvSpPr>
          <p:nvPr>
            <p:ph type="sldNum" sz="quarter" idx="5"/>
          </p:nvPr>
        </p:nvSpPr>
        <p:spPr/>
        <p:txBody>
          <a:bodyPr/>
          <a:lstStyle/>
          <a:p>
            <a:fld id="{70AD469B-0A36-45B9-AFE8-AEDFF9BA91DC}" type="slidenum">
              <a:rPr lang="en-US" smtClean="0"/>
              <a:t>28</a:t>
            </a:fld>
            <a:endParaRPr lang="en-US"/>
          </a:p>
        </p:txBody>
      </p:sp>
    </p:spTree>
    <p:extLst>
      <p:ext uri="{BB962C8B-B14F-4D97-AF65-F5344CB8AC3E}">
        <p14:creationId xmlns:p14="http://schemas.microsoft.com/office/powerpoint/2010/main" val="32106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21EFB8-D0AE-4893-8CB1-3521AD4F2FD3}" type="slidenum">
              <a:rPr lang="vi-VN" smtClean="0"/>
              <a:t>6</a:t>
            </a:fld>
            <a:endParaRPr lang="vi-VN"/>
          </a:p>
        </p:txBody>
      </p:sp>
    </p:spTree>
    <p:extLst>
      <p:ext uri="{BB962C8B-B14F-4D97-AF65-F5344CB8AC3E}">
        <p14:creationId xmlns:p14="http://schemas.microsoft.com/office/powerpoint/2010/main" val="2642659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D87C9-92F8-3C61-9D8A-A9EF8F37D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B3BA5-7037-1989-E939-4D31D30F5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6B600-9A9B-EFAA-E9F9-28FFDC66E7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F03896-E7D6-EA1A-FEEF-EA88C95AF897}"/>
              </a:ext>
            </a:extLst>
          </p:cNvPr>
          <p:cNvSpPr>
            <a:spLocks noGrp="1"/>
          </p:cNvSpPr>
          <p:nvPr>
            <p:ph type="sldNum" sz="quarter" idx="5"/>
          </p:nvPr>
        </p:nvSpPr>
        <p:spPr/>
        <p:txBody>
          <a:bodyPr/>
          <a:lstStyle/>
          <a:p>
            <a:fld id="{70AD469B-0A36-45B9-AFE8-AEDFF9BA91DC}" type="slidenum">
              <a:rPr lang="en-US" smtClean="0"/>
              <a:t>30</a:t>
            </a:fld>
            <a:endParaRPr lang="en-US"/>
          </a:p>
        </p:txBody>
      </p:sp>
    </p:spTree>
    <p:extLst>
      <p:ext uri="{BB962C8B-B14F-4D97-AF65-F5344CB8AC3E}">
        <p14:creationId xmlns:p14="http://schemas.microsoft.com/office/powerpoint/2010/main" val="4071476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63F0A-7FE1-F863-CB4A-1807BA3F7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83B3F-1519-0C10-6626-032A533965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8F0E0-5A60-CD33-9174-7B694886A2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A1775D-A4B7-418C-E2FE-C7D171F4C2D4}"/>
              </a:ext>
            </a:extLst>
          </p:cNvPr>
          <p:cNvSpPr>
            <a:spLocks noGrp="1"/>
          </p:cNvSpPr>
          <p:nvPr>
            <p:ph type="sldNum" sz="quarter" idx="5"/>
          </p:nvPr>
        </p:nvSpPr>
        <p:spPr/>
        <p:txBody>
          <a:bodyPr/>
          <a:lstStyle/>
          <a:p>
            <a:fld id="{70AD469B-0A36-45B9-AFE8-AEDFF9BA91DC}" type="slidenum">
              <a:rPr lang="en-US" smtClean="0"/>
              <a:t>31</a:t>
            </a:fld>
            <a:endParaRPr lang="en-US"/>
          </a:p>
        </p:txBody>
      </p:sp>
    </p:spTree>
    <p:extLst>
      <p:ext uri="{BB962C8B-B14F-4D97-AF65-F5344CB8AC3E}">
        <p14:creationId xmlns:p14="http://schemas.microsoft.com/office/powerpoint/2010/main" val="84822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1A3AF-6B06-A09D-6E5B-77B014933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934C0-D726-F590-9FC5-2E6554568A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39B01-8984-B8D4-362B-E25E42B1A3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0192E1-4BAC-A03D-DCD2-885DD7B0ADCB}"/>
              </a:ext>
            </a:extLst>
          </p:cNvPr>
          <p:cNvSpPr>
            <a:spLocks noGrp="1"/>
          </p:cNvSpPr>
          <p:nvPr>
            <p:ph type="sldNum" sz="quarter" idx="5"/>
          </p:nvPr>
        </p:nvSpPr>
        <p:spPr/>
        <p:txBody>
          <a:bodyPr/>
          <a:lstStyle/>
          <a:p>
            <a:fld id="{70AD469B-0A36-45B9-AFE8-AEDFF9BA91DC}" type="slidenum">
              <a:rPr lang="en-US" smtClean="0"/>
              <a:t>32</a:t>
            </a:fld>
            <a:endParaRPr lang="en-US"/>
          </a:p>
        </p:txBody>
      </p:sp>
    </p:spTree>
    <p:extLst>
      <p:ext uri="{BB962C8B-B14F-4D97-AF65-F5344CB8AC3E}">
        <p14:creationId xmlns:p14="http://schemas.microsoft.com/office/powerpoint/2010/main" val="3626437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AA22-2535-5397-FA85-908446EB4D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2109D-DE1A-D536-0420-C1A547C6B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569AC-0A4D-ED8F-96FC-E5C850D53E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8154B1-BBAF-41F9-CD72-299BDC80EDB1}"/>
              </a:ext>
            </a:extLst>
          </p:cNvPr>
          <p:cNvSpPr>
            <a:spLocks noGrp="1"/>
          </p:cNvSpPr>
          <p:nvPr>
            <p:ph type="sldNum" sz="quarter" idx="5"/>
          </p:nvPr>
        </p:nvSpPr>
        <p:spPr/>
        <p:txBody>
          <a:bodyPr/>
          <a:lstStyle/>
          <a:p>
            <a:fld id="{70AD469B-0A36-45B9-AFE8-AEDFF9BA91DC}" type="slidenum">
              <a:rPr lang="en-US" smtClean="0"/>
              <a:t>33</a:t>
            </a:fld>
            <a:endParaRPr lang="en-US"/>
          </a:p>
        </p:txBody>
      </p:sp>
    </p:spTree>
    <p:extLst>
      <p:ext uri="{BB962C8B-B14F-4D97-AF65-F5344CB8AC3E}">
        <p14:creationId xmlns:p14="http://schemas.microsoft.com/office/powerpoint/2010/main" val="2582872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6C1D1-B098-6D2D-4CB9-8CB50A2C8A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7DCC7-2E87-5EB0-2FA4-1CB0F9B41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342F7-9667-7055-46C2-8E44193F01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FAE9FB-01C4-08E1-8274-7AAFFD98D6EA}"/>
              </a:ext>
            </a:extLst>
          </p:cNvPr>
          <p:cNvSpPr>
            <a:spLocks noGrp="1"/>
          </p:cNvSpPr>
          <p:nvPr>
            <p:ph type="sldNum" sz="quarter" idx="5"/>
          </p:nvPr>
        </p:nvSpPr>
        <p:spPr/>
        <p:txBody>
          <a:bodyPr/>
          <a:lstStyle/>
          <a:p>
            <a:fld id="{70AD469B-0A36-45B9-AFE8-AEDFF9BA91DC}" type="slidenum">
              <a:rPr lang="en-US" smtClean="0"/>
              <a:t>34</a:t>
            </a:fld>
            <a:endParaRPr lang="en-US"/>
          </a:p>
        </p:txBody>
      </p:sp>
    </p:spTree>
    <p:extLst>
      <p:ext uri="{BB962C8B-B14F-4D97-AF65-F5344CB8AC3E}">
        <p14:creationId xmlns:p14="http://schemas.microsoft.com/office/powerpoint/2010/main" val="268096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85D1F-A6E0-B787-F1EE-2371154934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02751-BF5E-6A7F-7407-DE1CB98EB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01644B-7C00-45E8-ABD1-1B64F4394F9A}"/>
              </a:ext>
            </a:extLst>
          </p:cNvPr>
          <p:cNvSpPr>
            <a:spLocks noGrp="1"/>
          </p:cNvSpPr>
          <p:nvPr>
            <p:ph type="body" idx="1"/>
          </p:nvPr>
        </p:nvSpPr>
        <p:spPr/>
        <p:txBody>
          <a:bodyPr/>
          <a:lstStyle/>
          <a:p>
            <a:r>
              <a:rPr lang="en-US" dirty="0"/>
              <a:t>This formula blends three criteria—</a:t>
            </a:r>
            <a:r>
              <a:rPr lang="en-US" b="1" dirty="0"/>
              <a:t>frequency, usefulness, and difficulty</a:t>
            </a:r>
            <a:r>
              <a:rPr lang="en-US" dirty="0"/>
              <a:t>—into one combined score.</a:t>
            </a:r>
          </a:p>
          <a:p>
            <a:r>
              <a:rPr lang="en-US" dirty="0"/>
              <a:t>If </a:t>
            </a:r>
            <a:r>
              <a:rPr lang="en-US" b="1" dirty="0"/>
              <a:t>Rᵤ is big</a:t>
            </a:r>
            <a:r>
              <a:rPr lang="en-US" dirty="0"/>
              <a:t>, usefulness gets more influence.</a:t>
            </a:r>
          </a:p>
          <a:p>
            <a:r>
              <a:rPr lang="en-US" dirty="0"/>
              <a:t>If </a:t>
            </a:r>
            <a:r>
              <a:rPr lang="en-US" b="1" dirty="0" err="1"/>
              <a:t>R_d</a:t>
            </a:r>
            <a:r>
              <a:rPr lang="en-US" b="1" dirty="0"/>
              <a:t> is big</a:t>
            </a:r>
            <a:r>
              <a:rPr lang="en-US" dirty="0"/>
              <a:t>, difficulty gets more influence.</a:t>
            </a:r>
          </a:p>
          <a:p>
            <a:r>
              <a:rPr lang="en-US" dirty="0"/>
              <a:t>If both are small, frequency dominates.</a:t>
            </a:r>
          </a:p>
          <a:p>
            <a:endParaRPr lang="en-US" dirty="0"/>
          </a:p>
        </p:txBody>
      </p:sp>
      <p:sp>
        <p:nvSpPr>
          <p:cNvPr id="4" name="Slide Number Placeholder 3">
            <a:extLst>
              <a:ext uri="{FF2B5EF4-FFF2-40B4-BE49-F238E27FC236}">
                <a16:creationId xmlns:a16="http://schemas.microsoft.com/office/drawing/2014/main" id="{12E32BBE-5073-99B9-82E3-F360B8FD4851}"/>
              </a:ext>
            </a:extLst>
          </p:cNvPr>
          <p:cNvSpPr>
            <a:spLocks noGrp="1"/>
          </p:cNvSpPr>
          <p:nvPr>
            <p:ph type="sldNum" sz="quarter" idx="5"/>
          </p:nvPr>
        </p:nvSpPr>
        <p:spPr/>
        <p:txBody>
          <a:bodyPr/>
          <a:lstStyle/>
          <a:p>
            <a:fld id="{70AD469B-0A36-45B9-AFE8-AEDFF9BA91DC}" type="slidenum">
              <a:rPr lang="en-US" smtClean="0"/>
              <a:t>35</a:t>
            </a:fld>
            <a:endParaRPr lang="en-US"/>
          </a:p>
        </p:txBody>
      </p:sp>
    </p:spTree>
    <p:extLst>
      <p:ext uri="{BB962C8B-B14F-4D97-AF65-F5344CB8AC3E}">
        <p14:creationId xmlns:p14="http://schemas.microsoft.com/office/powerpoint/2010/main" val="1832423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699E-93E1-9689-953D-C850B79F0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4D253-BB3A-0FEC-C65F-2BFAFA71B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C1B23-D51E-051E-FF50-A282F30C5A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A62A67-30ED-602A-228E-00F7B97ED19B}"/>
              </a:ext>
            </a:extLst>
          </p:cNvPr>
          <p:cNvSpPr>
            <a:spLocks noGrp="1"/>
          </p:cNvSpPr>
          <p:nvPr>
            <p:ph type="sldNum" sz="quarter" idx="5"/>
          </p:nvPr>
        </p:nvSpPr>
        <p:spPr/>
        <p:txBody>
          <a:bodyPr/>
          <a:lstStyle/>
          <a:p>
            <a:fld id="{70AD469B-0A36-45B9-AFE8-AEDFF9BA91DC}" type="slidenum">
              <a:rPr lang="en-US" smtClean="0"/>
              <a:t>36</a:t>
            </a:fld>
            <a:endParaRPr lang="en-US"/>
          </a:p>
        </p:txBody>
      </p:sp>
    </p:spTree>
    <p:extLst>
      <p:ext uri="{BB962C8B-B14F-4D97-AF65-F5344CB8AC3E}">
        <p14:creationId xmlns:p14="http://schemas.microsoft.com/office/powerpoint/2010/main" val="365802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4A44-E055-4A59-982A-588210EFC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76D5F-C220-A0EC-4790-F3470F62CD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C9CCB-A595-B1EE-CCE3-15951AF7C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DEEE51-2F0F-3702-EC49-0BA856FF925D}"/>
              </a:ext>
            </a:extLst>
          </p:cNvPr>
          <p:cNvSpPr>
            <a:spLocks noGrp="1"/>
          </p:cNvSpPr>
          <p:nvPr>
            <p:ph type="sldNum" sz="quarter" idx="5"/>
          </p:nvPr>
        </p:nvSpPr>
        <p:spPr/>
        <p:txBody>
          <a:bodyPr/>
          <a:lstStyle/>
          <a:p>
            <a:fld id="{70AD469B-0A36-45B9-AFE8-AEDFF9BA91DC}" type="slidenum">
              <a:rPr lang="en-US" smtClean="0"/>
              <a:t>37</a:t>
            </a:fld>
            <a:endParaRPr lang="en-US"/>
          </a:p>
        </p:txBody>
      </p:sp>
    </p:spTree>
    <p:extLst>
      <p:ext uri="{BB962C8B-B14F-4D97-AF65-F5344CB8AC3E}">
        <p14:creationId xmlns:p14="http://schemas.microsoft.com/office/powerpoint/2010/main" val="150999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43E08-C88E-F4D5-115A-0CE6FF724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290AF-4582-8C79-7C65-7AA7C31A9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41367-C2EC-D5A0-3B75-50FF2876A1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246D2E-ACD1-00A5-03B1-F7E8FEE676B5}"/>
              </a:ext>
            </a:extLst>
          </p:cNvPr>
          <p:cNvSpPr>
            <a:spLocks noGrp="1"/>
          </p:cNvSpPr>
          <p:nvPr>
            <p:ph type="sldNum" sz="quarter" idx="5"/>
          </p:nvPr>
        </p:nvSpPr>
        <p:spPr/>
        <p:txBody>
          <a:bodyPr/>
          <a:lstStyle/>
          <a:p>
            <a:fld id="{70AD469B-0A36-45B9-AFE8-AEDFF9BA91DC}" type="slidenum">
              <a:rPr lang="en-US" smtClean="0"/>
              <a:t>38</a:t>
            </a:fld>
            <a:endParaRPr lang="en-US"/>
          </a:p>
        </p:txBody>
      </p:sp>
    </p:spTree>
    <p:extLst>
      <p:ext uri="{BB962C8B-B14F-4D97-AF65-F5344CB8AC3E}">
        <p14:creationId xmlns:p14="http://schemas.microsoft.com/office/powerpoint/2010/main" val="264002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65E8A-42BC-03DF-2073-4EEB92262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D465C1-127E-8219-E72A-652F22612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5ECB5-779F-4359-0696-C0815F6B212C}"/>
              </a:ext>
            </a:extLst>
          </p:cNvPr>
          <p:cNvSpPr>
            <a:spLocks noGrp="1"/>
          </p:cNvSpPr>
          <p:nvPr>
            <p:ph type="body" idx="1"/>
          </p:nvPr>
        </p:nvSpPr>
        <p:spPr/>
        <p:txBody>
          <a:bodyPr/>
          <a:lstStyle/>
          <a:p>
            <a:r>
              <a:rPr lang="en-US" b="0" i="0" dirty="0">
                <a:solidFill>
                  <a:srgbClr val="1D2A57"/>
                </a:solidFill>
                <a:effectLst/>
                <a:latin typeface="Arial" panose="020B0604020202020204" pitchFamily="34" charset="0"/>
              </a:rPr>
              <a:t>/ˌ</a:t>
            </a:r>
            <a:r>
              <a:rPr lang="en-US" b="0" i="0" dirty="0" err="1">
                <a:solidFill>
                  <a:srgbClr val="1D2A57"/>
                </a:solidFill>
                <a:effectLst/>
                <a:latin typeface="Arial" panose="020B0604020202020204" pitchFamily="34" charset="0"/>
              </a:rPr>
              <a:t>su</a:t>
            </a:r>
            <a:r>
              <a:rPr lang="en-US" b="0" i="0" dirty="0">
                <a:solidFill>
                  <a:srgbClr val="1D2A57"/>
                </a:solidFill>
                <a:effectLst/>
                <a:latin typeface="Arial" panose="020B0604020202020204" pitchFamily="34" charset="0"/>
              </a:rPr>
              <a:t>ː.</a:t>
            </a:r>
            <a:r>
              <a:rPr lang="en-US" b="0" i="0" dirty="0" err="1">
                <a:solidFill>
                  <a:srgbClr val="1D2A57"/>
                </a:solidFill>
                <a:effectLst/>
                <a:latin typeface="Arial" panose="020B0604020202020204" pitchFamily="34" charset="0"/>
              </a:rPr>
              <a:t>pə.kæl.ɪ.frædʒ.ɪˌlɪs.tɪk.eks.pi.æl.ɪˈdəʊ.ʃəs</a:t>
            </a:r>
            <a:r>
              <a:rPr lang="en-US" b="0" i="0" dirty="0">
                <a:solidFill>
                  <a:srgbClr val="1D2A57"/>
                </a:solidFill>
                <a:effectLst/>
                <a:latin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26470D54-0B3F-FECF-76A9-8F70F05A1431}"/>
              </a:ext>
            </a:extLst>
          </p:cNvPr>
          <p:cNvSpPr>
            <a:spLocks noGrp="1"/>
          </p:cNvSpPr>
          <p:nvPr>
            <p:ph type="sldNum" sz="quarter" idx="5"/>
          </p:nvPr>
        </p:nvSpPr>
        <p:spPr/>
        <p:txBody>
          <a:bodyPr/>
          <a:lstStyle/>
          <a:p>
            <a:fld id="{70AD469B-0A36-45B9-AFE8-AEDFF9BA91DC}" type="slidenum">
              <a:rPr lang="en-US" smtClean="0"/>
              <a:t>8</a:t>
            </a:fld>
            <a:endParaRPr lang="en-US"/>
          </a:p>
        </p:txBody>
      </p:sp>
    </p:spTree>
    <p:extLst>
      <p:ext uri="{BB962C8B-B14F-4D97-AF65-F5344CB8AC3E}">
        <p14:creationId xmlns:p14="http://schemas.microsoft.com/office/powerpoint/2010/main" val="149005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8B64E-195D-3FEB-CE2D-ADC2B71AD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91B58-53D4-F1DE-38AE-28E19AB68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5FC26-C768-A4AD-F378-CEB4BDE0B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ECBE4D-CC76-1DF5-6A76-42817F5C9FB4}"/>
              </a:ext>
            </a:extLst>
          </p:cNvPr>
          <p:cNvSpPr>
            <a:spLocks noGrp="1"/>
          </p:cNvSpPr>
          <p:nvPr>
            <p:ph type="sldNum" sz="quarter" idx="5"/>
          </p:nvPr>
        </p:nvSpPr>
        <p:spPr/>
        <p:txBody>
          <a:bodyPr/>
          <a:lstStyle/>
          <a:p>
            <a:fld id="{70AD469B-0A36-45B9-AFE8-AEDFF9BA91DC}" type="slidenum">
              <a:rPr lang="en-US" smtClean="0"/>
              <a:t>9</a:t>
            </a:fld>
            <a:endParaRPr lang="en-US"/>
          </a:p>
        </p:txBody>
      </p:sp>
    </p:spTree>
    <p:extLst>
      <p:ext uri="{BB962C8B-B14F-4D97-AF65-F5344CB8AC3E}">
        <p14:creationId xmlns:p14="http://schemas.microsoft.com/office/powerpoint/2010/main" val="2410115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1C4F4-84DE-42CA-033C-599CE5BBB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45771-384B-0C55-DC33-F8FFD532F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B7505-5F70-8669-5602-47A0EDB594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FBC98F-5982-7D90-6D1F-52504636C04E}"/>
              </a:ext>
            </a:extLst>
          </p:cNvPr>
          <p:cNvSpPr>
            <a:spLocks noGrp="1"/>
          </p:cNvSpPr>
          <p:nvPr>
            <p:ph type="sldNum" sz="quarter" idx="5"/>
          </p:nvPr>
        </p:nvSpPr>
        <p:spPr/>
        <p:txBody>
          <a:bodyPr/>
          <a:lstStyle/>
          <a:p>
            <a:fld id="{70AD469B-0A36-45B9-AFE8-AEDFF9BA91DC}" type="slidenum">
              <a:rPr lang="en-US" smtClean="0"/>
              <a:t>11</a:t>
            </a:fld>
            <a:endParaRPr lang="en-US"/>
          </a:p>
        </p:txBody>
      </p:sp>
    </p:spTree>
    <p:extLst>
      <p:ext uri="{BB962C8B-B14F-4D97-AF65-F5344CB8AC3E}">
        <p14:creationId xmlns:p14="http://schemas.microsoft.com/office/powerpoint/2010/main" val="327633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A7269-11FF-E967-7878-2784DD82F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0169A-1376-BDE6-66DB-67DE49292E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47D057-3871-937E-8463-E0CD5BB0EE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A1FB2A-9B22-2F61-B910-5C94FB489BED}"/>
              </a:ext>
            </a:extLst>
          </p:cNvPr>
          <p:cNvSpPr>
            <a:spLocks noGrp="1"/>
          </p:cNvSpPr>
          <p:nvPr>
            <p:ph type="sldNum" sz="quarter" idx="5"/>
          </p:nvPr>
        </p:nvSpPr>
        <p:spPr/>
        <p:txBody>
          <a:bodyPr/>
          <a:lstStyle/>
          <a:p>
            <a:fld id="{70AD469B-0A36-45B9-AFE8-AEDFF9BA91DC}" type="slidenum">
              <a:rPr lang="en-US" smtClean="0"/>
              <a:t>12</a:t>
            </a:fld>
            <a:endParaRPr lang="en-US"/>
          </a:p>
        </p:txBody>
      </p:sp>
    </p:spTree>
    <p:extLst>
      <p:ext uri="{BB962C8B-B14F-4D97-AF65-F5344CB8AC3E}">
        <p14:creationId xmlns:p14="http://schemas.microsoft.com/office/powerpoint/2010/main" val="248384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633EC-BAD2-2CD1-45FD-E137226F5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5585E1-BCB8-3C3E-255E-EBFFCC46F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F4C21-C910-8FAC-6C0A-FADBA90BFC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E8C93F-6017-18E8-9168-FB264067980E}"/>
              </a:ext>
            </a:extLst>
          </p:cNvPr>
          <p:cNvSpPr>
            <a:spLocks noGrp="1"/>
          </p:cNvSpPr>
          <p:nvPr>
            <p:ph type="sldNum" sz="quarter" idx="5"/>
          </p:nvPr>
        </p:nvSpPr>
        <p:spPr/>
        <p:txBody>
          <a:bodyPr/>
          <a:lstStyle/>
          <a:p>
            <a:fld id="{70AD469B-0A36-45B9-AFE8-AEDFF9BA91DC}" type="slidenum">
              <a:rPr lang="en-US" smtClean="0"/>
              <a:t>13</a:t>
            </a:fld>
            <a:endParaRPr lang="en-US"/>
          </a:p>
        </p:txBody>
      </p:sp>
    </p:spTree>
    <p:extLst>
      <p:ext uri="{BB962C8B-B14F-4D97-AF65-F5344CB8AC3E}">
        <p14:creationId xmlns:p14="http://schemas.microsoft.com/office/powerpoint/2010/main" val="253683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AF664-4F3E-024B-F9E8-C930D38BA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DE0E3-2BCD-8951-1B16-ABEA2C8DA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2CEBF-ACC2-83D8-923A-A2BC9A0ED9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These lists use frequency from both </a:t>
            </a:r>
            <a:r>
              <a:rPr lang="en-US" sz="1200" b="1" dirty="0"/>
              <a:t>authentic L1 texts</a:t>
            </a:r>
            <a:r>
              <a:rPr lang="en-US" sz="1200" dirty="0"/>
              <a:t> and </a:t>
            </a:r>
            <a:r>
              <a:rPr lang="en-US" sz="1200" b="1" dirty="0"/>
              <a:t>L2 teaching materials</a:t>
            </a:r>
            <a:r>
              <a:rPr lang="en-US" sz="1200" dirty="0"/>
              <a:t> =&gt; ensures vocabulary reflects </a:t>
            </a:r>
            <a:r>
              <a:rPr lang="en-US" sz="1200" b="1" dirty="0"/>
              <a:t>real language use</a:t>
            </a:r>
            <a:r>
              <a:rPr lang="en-US" sz="1200" dirty="0"/>
              <a:t> and </a:t>
            </a:r>
            <a:r>
              <a:rPr lang="en-US" sz="1200" b="1" dirty="0"/>
              <a:t>classroom priorities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But to find the most suitable words for </a:t>
            </a:r>
            <a:r>
              <a:rPr lang="en-US" sz="1200" b="1" dirty="0"/>
              <a:t>Vietnamese learners</a:t>
            </a:r>
            <a:r>
              <a:rPr lang="en-US" sz="1200" dirty="0"/>
              <a:t>, we also need to consider the other two criteria: </a:t>
            </a:r>
            <a:r>
              <a:rPr lang="en-US" sz="1200" b="1" dirty="0"/>
              <a:t>Usefulness</a:t>
            </a:r>
            <a:r>
              <a:rPr lang="en-US" sz="1200" dirty="0"/>
              <a:t> and </a:t>
            </a:r>
            <a:r>
              <a:rPr lang="en-US" sz="1200" b="1" dirty="0"/>
              <a:t>Learnability/Difficulty</a:t>
            </a:r>
            <a:r>
              <a:rPr lang="en-US" sz="1200" dirty="0"/>
              <a:t>.</a:t>
            </a:r>
          </a:p>
          <a:p>
            <a:endParaRPr lang="en-US" dirty="0"/>
          </a:p>
        </p:txBody>
      </p:sp>
      <p:sp>
        <p:nvSpPr>
          <p:cNvPr id="4" name="Slide Number Placeholder 3">
            <a:extLst>
              <a:ext uri="{FF2B5EF4-FFF2-40B4-BE49-F238E27FC236}">
                <a16:creationId xmlns:a16="http://schemas.microsoft.com/office/drawing/2014/main" id="{A214912C-9B18-DC85-A2D0-C58F5B292D4E}"/>
              </a:ext>
            </a:extLst>
          </p:cNvPr>
          <p:cNvSpPr>
            <a:spLocks noGrp="1"/>
          </p:cNvSpPr>
          <p:nvPr>
            <p:ph type="sldNum" sz="quarter" idx="5"/>
          </p:nvPr>
        </p:nvSpPr>
        <p:spPr/>
        <p:txBody>
          <a:bodyPr/>
          <a:lstStyle/>
          <a:p>
            <a:fld id="{70AD469B-0A36-45B9-AFE8-AEDFF9BA91DC}" type="slidenum">
              <a:rPr lang="en-US" smtClean="0"/>
              <a:t>14</a:t>
            </a:fld>
            <a:endParaRPr lang="en-US"/>
          </a:p>
        </p:txBody>
      </p:sp>
    </p:spTree>
    <p:extLst>
      <p:ext uri="{BB962C8B-B14F-4D97-AF65-F5344CB8AC3E}">
        <p14:creationId xmlns:p14="http://schemas.microsoft.com/office/powerpoint/2010/main" val="157089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D9639-D9CD-0D79-9021-050BAD89D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84199-F04E-1456-F69E-19C8646D9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44519-3A6A-71CB-68CF-74A571D73F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DB4FD8-EF49-181D-6027-C8FE9E450B4B}"/>
              </a:ext>
            </a:extLst>
          </p:cNvPr>
          <p:cNvSpPr>
            <a:spLocks noGrp="1"/>
          </p:cNvSpPr>
          <p:nvPr>
            <p:ph type="sldNum" sz="quarter" idx="5"/>
          </p:nvPr>
        </p:nvSpPr>
        <p:spPr/>
        <p:txBody>
          <a:bodyPr/>
          <a:lstStyle/>
          <a:p>
            <a:fld id="{70AD469B-0A36-45B9-AFE8-AEDFF9BA91DC}" type="slidenum">
              <a:rPr lang="en-US" smtClean="0"/>
              <a:t>15</a:t>
            </a:fld>
            <a:endParaRPr lang="en-US"/>
          </a:p>
        </p:txBody>
      </p:sp>
    </p:spTree>
    <p:extLst>
      <p:ext uri="{BB962C8B-B14F-4D97-AF65-F5344CB8AC3E}">
        <p14:creationId xmlns:p14="http://schemas.microsoft.com/office/powerpoint/2010/main" val="410665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1">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A3F2745-7F32-4FED-B394-DB26668DAD27}"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145394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5273749" y="365125"/>
            <a:ext cx="6080050"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5273749" y="1825625"/>
            <a:ext cx="6080050" cy="4351338"/>
          </a:xfrm>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89ABACE2-D1EE-46E0-8ACE-ACFB8B2C921A}"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356" y="750018"/>
            <a:ext cx="555775" cy="555775"/>
          </a:xfrm>
          <a:prstGeom prst="rect">
            <a:avLst/>
          </a:prstGeom>
        </p:spPr>
      </p:pic>
      <p:sp>
        <p:nvSpPr>
          <p:cNvPr id="9" name="Picture Placeholder 8">
            <a:extLst>
              <a:ext uri="{FF2B5EF4-FFF2-40B4-BE49-F238E27FC236}">
                <a16:creationId xmlns:a16="http://schemas.microsoft.com/office/drawing/2014/main" id="{8F5109EB-26C8-439D-B9BA-D81718A1209F}"/>
              </a:ext>
            </a:extLst>
          </p:cNvPr>
          <p:cNvSpPr>
            <a:spLocks noGrp="1"/>
          </p:cNvSpPr>
          <p:nvPr>
            <p:ph type="pic" sz="quarter" idx="13"/>
          </p:nvPr>
        </p:nvSpPr>
        <p:spPr>
          <a:xfrm>
            <a:off x="0" y="1"/>
            <a:ext cx="4375298" cy="6858000"/>
          </a:xfrm>
        </p:spPr>
        <p:txBody>
          <a:bodyPr/>
          <a:lstStyle/>
          <a:p>
            <a:endParaRPr lang="vi-VN"/>
          </a:p>
        </p:txBody>
      </p:sp>
      <p:sp>
        <p:nvSpPr>
          <p:cNvPr id="10" name="Slide Number Placeholder 5">
            <a:extLst>
              <a:ext uri="{FF2B5EF4-FFF2-40B4-BE49-F238E27FC236}">
                <a16:creationId xmlns:a16="http://schemas.microsoft.com/office/drawing/2014/main" id="{7CFB2F00-BDB3-6557-F07B-FBA67B0BAA31}"/>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96063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ean Layout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86A5EAAF-464F-4842-9BEB-F2D57E7F2976}"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57F83CDF-3997-CC48-7785-EDEE8F28525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60976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ean Layou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D89BB91-D287-4D50-A5E4-178C6F6EF951}"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sp>
        <p:nvSpPr>
          <p:cNvPr id="7" name="Slide Number Placeholder 5">
            <a:extLst>
              <a:ext uri="{FF2B5EF4-FFF2-40B4-BE49-F238E27FC236}">
                <a16:creationId xmlns:a16="http://schemas.microsoft.com/office/drawing/2014/main" id="{4F5C812A-4517-7B49-8AF5-98D75144825B}"/>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2186077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70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4EFC120-EC01-4D2C-8CB7-49E55711A32F}"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p>
        </p:txBody>
      </p:sp>
      <p:pic>
        <p:nvPicPr>
          <p:cNvPr id="17" name="Picture 16" descr="A blue diamond with white text&#10;&#10;AI-generated content may be incorrect.">
            <a:extLst>
              <a:ext uri="{FF2B5EF4-FFF2-40B4-BE49-F238E27FC236}">
                <a16:creationId xmlns:a16="http://schemas.microsoft.com/office/drawing/2014/main" id="{32243AF1-7B34-C36F-BC99-8AAD08FBB3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extLst>
      <p:ext uri="{BB962C8B-B14F-4D97-AF65-F5344CB8AC3E}">
        <p14:creationId xmlns:p14="http://schemas.microsoft.com/office/powerpoint/2010/main" val="346397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1 - no logo">
    <p:spTree>
      <p:nvGrpSpPr>
        <p:cNvPr id="1" name=""/>
        <p:cNvGrpSpPr/>
        <p:nvPr/>
      </p:nvGrpSpPr>
      <p:grpSpPr>
        <a:xfrm>
          <a:off x="0" y="0"/>
          <a:ext cx="0" cy="0"/>
          <a:chOff x="0" y="0"/>
          <a:chExt cx="0" cy="0"/>
        </a:xfrm>
      </p:grpSpPr>
      <p:pic>
        <p:nvPicPr>
          <p:cNvPr id="8" name="Picture 7" descr="A orange and white cityscape&#10;&#10;AI-generated content may be incorrect.">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1A3F2745-7F32-4FED-B394-DB26668DAD27}"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spTree>
    <p:extLst>
      <p:ext uri="{BB962C8B-B14F-4D97-AF65-F5344CB8AC3E}">
        <p14:creationId xmlns:p14="http://schemas.microsoft.com/office/powerpoint/2010/main" val="325187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Slide 2 - no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DF0F81-B8F0-8B5B-864F-5292935BCF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4EFC120-EC01-4D2C-8CB7-49E55711A32F}"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cxnSp>
        <p:nvCxnSpPr>
          <p:cNvPr id="10" name="Straight Connector 9">
            <a:extLst>
              <a:ext uri="{FF2B5EF4-FFF2-40B4-BE49-F238E27FC236}">
                <a16:creationId xmlns:a16="http://schemas.microsoft.com/office/drawing/2014/main" id="{652F7778-B5A3-4C14-2396-C0AE86DAF65E}"/>
              </a:ext>
            </a:extLst>
          </p:cNvPr>
          <p:cNvCxnSpPr>
            <a:cxnSpLocks/>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a:extLst>
              <a:ext uri="{FF2B5EF4-FFF2-40B4-BE49-F238E27FC236}">
                <a16:creationId xmlns:a16="http://schemas.microsoft.com/office/drawing/2014/main" id="{0E79D3DD-0427-425D-3525-60A643557788}"/>
              </a:ext>
            </a:extLst>
          </p:cNvPr>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p>
        </p:txBody>
      </p:sp>
    </p:spTree>
    <p:extLst>
      <p:ext uri="{BB962C8B-B14F-4D97-AF65-F5344CB8AC3E}">
        <p14:creationId xmlns:p14="http://schemas.microsoft.com/office/powerpoint/2010/main" val="329426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122363"/>
            <a:ext cx="9144000" cy="2387600"/>
          </a:xfrm>
        </p:spPr>
        <p:txBody>
          <a:bodyPr anchor="b">
            <a:normAutofit/>
          </a:bodyPr>
          <a:lstStyle>
            <a:lvl1pPr algn="l">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1655762"/>
          </a:xfrm>
        </p:spPr>
        <p:txBody>
          <a:bodyPr>
            <a:normAutofit/>
          </a:bodyPr>
          <a:lstStyle>
            <a:lvl1pPr marL="0" indent="0" algn="l">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7E2670C8-1746-439B-8B53-CA486A5FB071}" type="datetime1">
              <a:rPr lang="vi-VN" smtClean="0"/>
              <a:t>29/08/2025</a:t>
            </a:fld>
            <a:endParaRPr lang="vi-VN" dirty="0"/>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dirty="0"/>
          </a:p>
        </p:txBody>
      </p:sp>
      <p:pic>
        <p:nvPicPr>
          <p:cNvPr id="10" name="Picture 9" descr="A green and red circles&#10;&#10;AI-generated content may be incorrect.">
            <a:extLst>
              <a:ext uri="{FF2B5EF4-FFF2-40B4-BE49-F238E27FC236}">
                <a16:creationId xmlns:a16="http://schemas.microsoft.com/office/drawing/2014/main" id="{12055759-5327-B0E0-F1D3-6EDD424849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204" y="2846387"/>
            <a:ext cx="663576" cy="663576"/>
          </a:xfrm>
          <a:prstGeom prst="rect">
            <a:avLst/>
          </a:prstGeom>
        </p:spPr>
      </p:pic>
      <p:sp>
        <p:nvSpPr>
          <p:cNvPr id="6" name="Slide Number Placeholder 5">
            <a:extLst>
              <a:ext uri="{FF2B5EF4-FFF2-40B4-BE49-F238E27FC236}">
                <a16:creationId xmlns:a16="http://schemas.microsoft.com/office/drawing/2014/main" id="{7E7C9610-8DF6-C7CD-4CB2-F5E4A1485E9C}"/>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148469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A291B-531D-5A7F-9E26-862D9D33A1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B675CD8E-C2C2-CBC9-C54E-1C93576A7F87}"/>
              </a:ext>
            </a:extLst>
          </p:cNvPr>
          <p:cNvSpPr>
            <a:spLocks noGrp="1"/>
          </p:cNvSpPr>
          <p:nvPr>
            <p:ph type="ctrTitle"/>
          </p:nvPr>
        </p:nvSpPr>
        <p:spPr>
          <a:xfrm>
            <a:off x="1524000" y="1122363"/>
            <a:ext cx="9144000" cy="2387600"/>
          </a:xfrm>
        </p:spPr>
        <p:txBody>
          <a:bodyPr anchor="b">
            <a:normAutofit/>
          </a:bodyPr>
          <a:lstStyle>
            <a:lvl1pPr algn="l" defTabSz="914400" rtl="0" eaLnBrk="1" latinLnBrk="0" hangingPunct="1">
              <a:lnSpc>
                <a:spcPct val="100000"/>
              </a:lnSpc>
              <a:spcBef>
                <a:spcPct val="0"/>
              </a:spcBef>
              <a:buNone/>
              <a:defRPr lang="vi-VN" sz="4400" b="1" kern="1200" dirty="0">
                <a:solidFill>
                  <a:srgbClr val="1B8056"/>
                </a:solidFill>
                <a:effectLst/>
                <a:latin typeface="Be Vietnam Pro" pitchFamily="2" charset="-93"/>
                <a:ea typeface="+mj-ea"/>
                <a:cs typeface="+mj-cs"/>
              </a:defRPr>
            </a:lvl1pPr>
          </a:lstStyle>
          <a:p>
            <a:endParaRPr lang="vi-VN" dirty="0"/>
          </a:p>
        </p:txBody>
      </p:sp>
      <p:sp>
        <p:nvSpPr>
          <p:cNvPr id="3" name="Subtitle 2">
            <a:extLst>
              <a:ext uri="{FF2B5EF4-FFF2-40B4-BE49-F238E27FC236}">
                <a16:creationId xmlns:a16="http://schemas.microsoft.com/office/drawing/2014/main" id="{9CCFEFF8-7C99-6D16-AC01-E2E47B0872C0}"/>
              </a:ext>
            </a:extLst>
          </p:cNvPr>
          <p:cNvSpPr>
            <a:spLocks noGrp="1"/>
          </p:cNvSpPr>
          <p:nvPr>
            <p:ph type="subTitle" idx="1"/>
          </p:nvPr>
        </p:nvSpPr>
        <p:spPr>
          <a:xfrm>
            <a:off x="1524000" y="3602038"/>
            <a:ext cx="9144000" cy="1655762"/>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vi-VN" sz="3200" b="1" kern="1200" dirty="0">
                <a:solidFill>
                  <a:srgbClr val="DE523B"/>
                </a:solidFill>
                <a:effectLst/>
                <a:latin typeface="Be Vietnam Pro" pitchFamily="2" charset="-93"/>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a:extLst>
              <a:ext uri="{FF2B5EF4-FFF2-40B4-BE49-F238E27FC236}">
                <a16:creationId xmlns:a16="http://schemas.microsoft.com/office/drawing/2014/main" id="{D97848C8-14C2-F8EF-B29D-F3EFC1205978}"/>
              </a:ext>
            </a:extLst>
          </p:cNvPr>
          <p:cNvSpPr>
            <a:spLocks noGrp="1"/>
          </p:cNvSpPr>
          <p:nvPr>
            <p:ph type="dt" sz="half" idx="10"/>
          </p:nvPr>
        </p:nvSpPr>
        <p:spPr/>
        <p:txBody>
          <a:bodyPr/>
          <a:lstStyle/>
          <a:p>
            <a:fld id="{FD1C3E27-A415-4780-82DC-25AE9D77E40E}" type="datetime1">
              <a:rPr lang="vi-VN" smtClean="0"/>
              <a:t>29/08/2025</a:t>
            </a:fld>
            <a:endParaRPr lang="vi-VN"/>
          </a:p>
        </p:txBody>
      </p:sp>
      <p:sp>
        <p:nvSpPr>
          <p:cNvPr id="5" name="Footer Placeholder 4">
            <a:extLst>
              <a:ext uri="{FF2B5EF4-FFF2-40B4-BE49-F238E27FC236}">
                <a16:creationId xmlns:a16="http://schemas.microsoft.com/office/drawing/2014/main" id="{908676FF-A997-5ED4-251D-464A4EAB5FDD}"/>
              </a:ext>
            </a:extLst>
          </p:cNvPr>
          <p:cNvSpPr>
            <a:spLocks noGrp="1"/>
          </p:cNvSpPr>
          <p:nvPr>
            <p:ph type="ftr" sz="quarter" idx="11"/>
          </p:nvPr>
        </p:nvSpPr>
        <p:spPr/>
        <p:txBody>
          <a:bodyPr/>
          <a:lstStyle/>
          <a:p>
            <a:endParaRPr lang="vi-VN"/>
          </a:p>
        </p:txBody>
      </p:sp>
      <p:pic>
        <p:nvPicPr>
          <p:cNvPr id="10" name="Picture 9">
            <a:extLst>
              <a:ext uri="{FF2B5EF4-FFF2-40B4-BE49-F238E27FC236}">
                <a16:creationId xmlns:a16="http://schemas.microsoft.com/office/drawing/2014/main" id="{12055759-5327-B0E0-F1D3-6EDD424849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0204" y="2846387"/>
            <a:ext cx="663576" cy="663576"/>
          </a:xfrm>
          <a:prstGeom prst="rect">
            <a:avLst/>
          </a:prstGeom>
        </p:spPr>
      </p:pic>
      <p:sp>
        <p:nvSpPr>
          <p:cNvPr id="7" name="Slide Number Placeholder 5">
            <a:extLst>
              <a:ext uri="{FF2B5EF4-FFF2-40B4-BE49-F238E27FC236}">
                <a16:creationId xmlns:a16="http://schemas.microsoft.com/office/drawing/2014/main" id="{9BCE66E2-EFFA-C296-B4FE-2CE3D412911A}"/>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28606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descr="A white background with buildings and boats&#10;&#10;AI-generated content may be incorrect.">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FF746376-1666-4F67-8E20-1A49EE38BBD9}"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3" name="Slide Number Placeholder 5">
            <a:extLst>
              <a:ext uri="{FF2B5EF4-FFF2-40B4-BE49-F238E27FC236}">
                <a16:creationId xmlns:a16="http://schemas.microsoft.com/office/drawing/2014/main" id="{42BD8957-A844-7229-6045-C3F3CE9A3059}"/>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4097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365125"/>
            <a:ext cx="3079898"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a:extLst>
              <a:ext uri="{FF2B5EF4-FFF2-40B4-BE49-F238E27FC236}">
                <a16:creationId xmlns:a16="http://schemas.microsoft.com/office/drawing/2014/main" id="{4C10B225-3832-D984-60CE-39603CA60FDF}"/>
              </a:ext>
            </a:extLst>
          </p:cNvPr>
          <p:cNvSpPr>
            <a:spLocks noGrp="1"/>
          </p:cNvSpPr>
          <p:nvPr>
            <p:ph idx="1" hasCustomPrompt="1"/>
          </p:nvPr>
        </p:nvSpPr>
        <p:spPr>
          <a:xfrm>
            <a:off x="838200" y="1825625"/>
            <a:ext cx="3079898" cy="4351338"/>
          </a:xfrm>
        </p:spPr>
        <p:txBody>
          <a:bodyPr>
            <a:normAutofit/>
          </a:bodyPr>
          <a:lstStyle>
            <a:lvl1pPr marL="0" indent="0" algn="just">
              <a:lnSpc>
                <a:spcPct val="100000"/>
              </a:lnSpc>
              <a:buNone/>
              <a:defRPr sz="2000">
                <a:latin typeface="Be Vietnam Pro" pitchFamily="2" charset="-93"/>
              </a:defRPr>
            </a:lvl1pPr>
            <a:lvl2pPr marL="457200" indent="0" algn="just">
              <a:lnSpc>
                <a:spcPct val="100000"/>
              </a:lnSpc>
              <a:buNone/>
              <a:defRPr sz="1800">
                <a:latin typeface="Be Vietnam Pro" pitchFamily="2" charset="-93"/>
              </a:defRPr>
            </a:lvl2pPr>
            <a:lvl3pPr marL="914400" indent="0" algn="just">
              <a:lnSpc>
                <a:spcPct val="100000"/>
              </a:lnSpc>
              <a:buNone/>
              <a:defRPr sz="1600">
                <a:latin typeface="Be Vietnam Pro" pitchFamily="2" charset="-93"/>
              </a:defRPr>
            </a:lvl3pPr>
            <a:lvl4pPr marL="1371600" indent="0" algn="just">
              <a:lnSpc>
                <a:spcPct val="100000"/>
              </a:lnSpc>
              <a:buNone/>
              <a:defRPr sz="1400">
                <a:latin typeface="Be Vietnam Pro" pitchFamily="2" charset="-93"/>
              </a:defRPr>
            </a:lvl4pPr>
            <a:lvl5pPr marL="1828800" indent="0" algn="just">
              <a:lnSpc>
                <a:spcPct val="100000"/>
              </a:lnSpc>
              <a:buNone/>
              <a:defRPr sz="1400">
                <a:latin typeface="Be Vietnam Pro" pitchFamily="2" charset="-93"/>
              </a:defRPr>
            </a:lvl5pPr>
          </a:lstStyle>
          <a:p>
            <a:pPr lvl="0"/>
            <a:r>
              <a:rPr lang="en-US" dirty="0"/>
              <a:t>Click to add subtitle</a:t>
            </a:r>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9408AA05-4091-482F-9085-9C28C66206DB}"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4" name="Text Placeholder 13">
            <a:extLst>
              <a:ext uri="{FF2B5EF4-FFF2-40B4-BE49-F238E27FC236}">
                <a16:creationId xmlns:a16="http://schemas.microsoft.com/office/drawing/2014/main" id="{69BBFD6B-521C-6CCC-AE68-E890A335641C}"/>
              </a:ext>
            </a:extLst>
          </p:cNvPr>
          <p:cNvSpPr>
            <a:spLocks noGrp="1"/>
          </p:cNvSpPr>
          <p:nvPr>
            <p:ph type="body" sz="quarter" idx="15" hasCustomPrompt="1"/>
          </p:nvPr>
        </p:nvSpPr>
        <p:spPr>
          <a:xfrm>
            <a:off x="4215809" y="365124"/>
            <a:ext cx="7137991" cy="5811839"/>
          </a:xfrm>
        </p:spPr>
        <p:txBody>
          <a:bodyPr>
            <a:normAutofit/>
          </a:bodyPr>
          <a:lstStyle>
            <a:lvl1pPr marL="0" indent="0">
              <a:buFontTx/>
              <a:buNone/>
              <a:defRPr sz="2000">
                <a:latin typeface="Be Vietnam Pro" pitchFamily="2" charset="-93"/>
              </a:defRPr>
            </a:lvl1pPr>
            <a:lvl2pPr marL="457200" indent="0">
              <a:buFontTx/>
              <a:buNone/>
              <a:defRPr sz="2000">
                <a:latin typeface="Be Vietnam Pro" pitchFamily="2" charset="-93"/>
              </a:defRPr>
            </a:lvl2pPr>
            <a:lvl3pPr marL="914400" indent="0">
              <a:buFontTx/>
              <a:buNone/>
              <a:defRPr sz="2000">
                <a:latin typeface="Be Vietnam Pro" pitchFamily="2" charset="-93"/>
              </a:defRPr>
            </a:lvl3pPr>
            <a:lvl4pPr marL="1371600" indent="0">
              <a:buFontTx/>
              <a:buNone/>
              <a:defRPr sz="2000">
                <a:latin typeface="Be Vietnam Pro" pitchFamily="2" charset="-93"/>
              </a:defRPr>
            </a:lvl4pPr>
            <a:lvl5pPr marL="1828800" indent="0">
              <a:buFontTx/>
              <a:buNone/>
              <a:defRPr sz="2000">
                <a:latin typeface="Be Vietnam Pro" pitchFamily="2" charset="-93"/>
              </a:defRPr>
            </a:lvl5pPr>
          </a:lstStyle>
          <a:p>
            <a:pPr lvl="0"/>
            <a:r>
              <a:rPr lang="en-US" dirty="0"/>
              <a:t>Click to add content</a:t>
            </a:r>
            <a:endParaRPr lang="vi-VN" dirty="0"/>
          </a:p>
        </p:txBody>
      </p:sp>
      <p:sp>
        <p:nvSpPr>
          <p:cNvPr id="15" name="Slide Number Placeholder 5">
            <a:extLst>
              <a:ext uri="{FF2B5EF4-FFF2-40B4-BE49-F238E27FC236}">
                <a16:creationId xmlns:a16="http://schemas.microsoft.com/office/drawing/2014/main" id="{BDAB9D00-94D4-BFEA-3519-113D4E6EC3C4}"/>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352537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F6E981-0B33-4BBE-11D2-464DAFB1F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68674306-08F6-6622-585B-7C5015F9FDB1}"/>
              </a:ext>
            </a:extLst>
          </p:cNvPr>
          <p:cNvSpPr>
            <a:spLocks noGrp="1"/>
          </p:cNvSpPr>
          <p:nvPr>
            <p:ph type="title"/>
          </p:nvPr>
        </p:nvSpPr>
        <p:spPr>
          <a:xfrm>
            <a:off x="838200" y="5114260"/>
            <a:ext cx="10515600" cy="1427828"/>
          </a:xfrm>
        </p:spPr>
        <p:txBody>
          <a:bodyPr>
            <a:normAutofit/>
          </a:bodyPr>
          <a:lstStyle>
            <a:lvl1pPr algn="just">
              <a:defRPr lang="vi-VN" sz="3200" b="1" kern="1200" dirty="0">
                <a:solidFill>
                  <a:srgbClr val="1B8056"/>
                </a:solidFill>
                <a:effectLst/>
                <a:latin typeface="Be Vietnam Pro" pitchFamily="2" charset="-93"/>
                <a:ea typeface="+mj-ea"/>
                <a:cs typeface="+mj-cs"/>
              </a:defRPr>
            </a:lvl1pPr>
          </a:lstStyle>
          <a:p>
            <a:endParaRPr lang="vi-VN" dirty="0"/>
          </a:p>
        </p:txBody>
      </p:sp>
      <p:sp>
        <p:nvSpPr>
          <p:cNvPr id="4" name="Date Placeholder 3">
            <a:extLst>
              <a:ext uri="{FF2B5EF4-FFF2-40B4-BE49-F238E27FC236}">
                <a16:creationId xmlns:a16="http://schemas.microsoft.com/office/drawing/2014/main" id="{04791551-28DB-4AE5-3A0D-7BE9F80A4F37}"/>
              </a:ext>
            </a:extLst>
          </p:cNvPr>
          <p:cNvSpPr>
            <a:spLocks noGrp="1"/>
          </p:cNvSpPr>
          <p:nvPr>
            <p:ph type="dt" sz="half" idx="10"/>
          </p:nvPr>
        </p:nvSpPr>
        <p:spPr/>
        <p:txBody>
          <a:bodyPr/>
          <a:lstStyle/>
          <a:p>
            <a:fld id="{4D1FCBBB-CEDB-4E92-BD6D-C7DDA4D7F57B}" type="datetime1">
              <a:rPr lang="vi-VN" smtClean="0"/>
              <a:t>29/08/2025</a:t>
            </a:fld>
            <a:endParaRPr lang="vi-VN"/>
          </a:p>
        </p:txBody>
      </p:sp>
      <p:sp>
        <p:nvSpPr>
          <p:cNvPr id="5" name="Footer Placeholder 4">
            <a:extLst>
              <a:ext uri="{FF2B5EF4-FFF2-40B4-BE49-F238E27FC236}">
                <a16:creationId xmlns:a16="http://schemas.microsoft.com/office/drawing/2014/main" id="{C2E8AD34-9522-3238-DE39-4DA2AFE7E2F9}"/>
              </a:ext>
            </a:extLst>
          </p:cNvPr>
          <p:cNvSpPr>
            <a:spLocks noGrp="1"/>
          </p:cNvSpPr>
          <p:nvPr>
            <p:ph type="ftr" sz="quarter" idx="11"/>
          </p:nvPr>
        </p:nvSpPr>
        <p:spPr/>
        <p:txBody>
          <a:bodyPr/>
          <a:lstStyle/>
          <a:p>
            <a:endParaRPr lang="vi-VN"/>
          </a:p>
        </p:txBody>
      </p:sp>
      <p:pic>
        <p:nvPicPr>
          <p:cNvPr id="12" name="Picture 11" descr="A green and orange circles&#10;&#10;AI-generated content may be incorrect.">
            <a:extLst>
              <a:ext uri="{FF2B5EF4-FFF2-40B4-BE49-F238E27FC236}">
                <a16:creationId xmlns:a16="http://schemas.microsoft.com/office/drawing/2014/main" id="{3EB63D08-BDF6-AFBB-BB26-D90803C5EE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5497455"/>
            <a:ext cx="555775" cy="555775"/>
          </a:xfrm>
          <a:prstGeom prst="rect">
            <a:avLst/>
          </a:prstGeom>
        </p:spPr>
      </p:pic>
      <p:sp>
        <p:nvSpPr>
          <p:cNvPr id="13" name="Text Placeholder 12">
            <a:extLst>
              <a:ext uri="{FF2B5EF4-FFF2-40B4-BE49-F238E27FC236}">
                <a16:creationId xmlns:a16="http://schemas.microsoft.com/office/drawing/2014/main" id="{75D3E66B-0335-BFD3-F3EE-44C9719DD096}"/>
              </a:ext>
            </a:extLst>
          </p:cNvPr>
          <p:cNvSpPr>
            <a:spLocks noGrp="1"/>
          </p:cNvSpPr>
          <p:nvPr>
            <p:ph type="body" sz="quarter" idx="14" hasCustomPrompt="1"/>
          </p:nvPr>
        </p:nvSpPr>
        <p:spPr>
          <a:xfrm>
            <a:off x="838199" y="365126"/>
            <a:ext cx="10515600" cy="4749134"/>
          </a:xfrm>
        </p:spPr>
        <p:txBody>
          <a:bodyPr>
            <a:normAutofit/>
          </a:bodyPr>
          <a:lstStyle>
            <a:lvl1pPr marL="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1pPr>
            <a:lvl2pPr marL="4572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2pPr>
            <a:lvl3pPr marL="9144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3pPr>
            <a:lvl4pPr marL="13716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4pPr>
            <a:lvl5pPr marL="1828800" indent="0" algn="just" defTabSz="914400" rtl="0" eaLnBrk="1" latinLnBrk="0" hangingPunct="1">
              <a:lnSpc>
                <a:spcPct val="100000"/>
              </a:lnSpc>
              <a:buFont typeface="Arial" panose="020B0604020202020204" pitchFamily="34" charset="0"/>
              <a:buNone/>
              <a:defRPr lang="vi-VN" sz="2000" kern="1200" dirty="0" smtClean="0">
                <a:solidFill>
                  <a:schemeClr val="tx1"/>
                </a:solidFill>
                <a:latin typeface="Be Vietnam Pro" pitchFamily="2" charset="-93"/>
                <a:ea typeface="+mn-ea"/>
                <a:cs typeface="+mn-cs"/>
              </a:defRPr>
            </a:lvl5pPr>
          </a:lstStyle>
          <a:p>
            <a:pPr lvl="0"/>
            <a:r>
              <a:rPr lang="en-US" dirty="0"/>
              <a:t>Click to add content</a:t>
            </a:r>
            <a:endParaRPr lang="vi-VN" dirty="0"/>
          </a:p>
        </p:txBody>
      </p:sp>
      <p:sp>
        <p:nvSpPr>
          <p:cNvPr id="14" name="Slide Number Placeholder 5">
            <a:extLst>
              <a:ext uri="{FF2B5EF4-FFF2-40B4-BE49-F238E27FC236}">
                <a16:creationId xmlns:a16="http://schemas.microsoft.com/office/drawing/2014/main" id="{B9DD3AEB-52F3-7D36-1A31-A6B7F21280C5}"/>
              </a:ext>
            </a:extLst>
          </p:cNvPr>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pPr/>
              <a:t>‹#›</a:t>
            </a:fld>
            <a:endParaRPr lang="vi-VN" dirty="0"/>
          </a:p>
        </p:txBody>
      </p:sp>
    </p:spTree>
    <p:extLst>
      <p:ext uri="{BB962C8B-B14F-4D97-AF65-F5344CB8AC3E}">
        <p14:creationId xmlns:p14="http://schemas.microsoft.com/office/powerpoint/2010/main" val="61600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F570B-FD22-048F-4CBB-1127FB4A6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7F661B8-998C-284B-A778-49480348F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A1139D1-C430-DE4A-22DC-CBB6F039B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626499-C4B5-41A3-B02C-A55F1027F08C}" type="datetime1">
              <a:rPr lang="vi-VN" smtClean="0"/>
              <a:t>29/08/2025</a:t>
            </a:fld>
            <a:endParaRPr lang="vi-VN"/>
          </a:p>
        </p:txBody>
      </p:sp>
      <p:sp>
        <p:nvSpPr>
          <p:cNvPr id="5" name="Footer Placeholder 4">
            <a:extLst>
              <a:ext uri="{FF2B5EF4-FFF2-40B4-BE49-F238E27FC236}">
                <a16:creationId xmlns:a16="http://schemas.microsoft.com/office/drawing/2014/main" id="{1EC24FAA-972E-6DA4-FB27-CD686C04A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03383438-21B7-1C50-ACBE-71F18FC4A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B54EFE-F5F4-4674-A397-603D7A5E2AE8}" type="slidenum">
              <a:rPr lang="vi-VN" smtClean="0"/>
              <a:t>‹#›</a:t>
            </a:fld>
            <a:endParaRPr lang="vi-VN"/>
          </a:p>
        </p:txBody>
      </p:sp>
    </p:spTree>
    <p:extLst>
      <p:ext uri="{BB962C8B-B14F-4D97-AF65-F5344CB8AC3E}">
        <p14:creationId xmlns:p14="http://schemas.microsoft.com/office/powerpoint/2010/main" val="261731695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9" r:id="rId4"/>
    <p:sldLayoutId id="2147483660" r:id="rId5"/>
    <p:sldLayoutId id="2147483662" r:id="rId6"/>
    <p:sldLayoutId id="2147483650" r:id="rId7"/>
    <p:sldLayoutId id="2147483663" r:id="rId8"/>
    <p:sldLayoutId id="2147483664" r:id="rId9"/>
    <p:sldLayoutId id="2147483665" r:id="rId10"/>
    <p:sldLayoutId id="2147483666" r:id="rId11"/>
    <p:sldLayoutId id="2147483667"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1.sv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1.svg"/><Relationship Id="rId4" Type="http://schemas.openxmlformats.org/officeDocument/2006/relationships/image" Target="../media/image13.sv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11.sv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11.svg"/><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13.sv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openxmlformats.org/officeDocument/2006/relationships/image" Target="../media/image11.svg"/><Relationship Id="rId10" Type="http://schemas.microsoft.com/office/2007/relationships/diagramDrawing" Target="../diagrams/drawing1.xml"/><Relationship Id="rId4" Type="http://schemas.openxmlformats.org/officeDocument/2006/relationships/image" Target="../media/image13.sv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BFAB7-7EE8-C38C-3631-AED8EBBE1F70}"/>
              </a:ext>
            </a:extLst>
          </p:cNvPr>
          <p:cNvSpPr>
            <a:spLocks noGrp="1"/>
          </p:cNvSpPr>
          <p:nvPr>
            <p:ph type="ctrTitle"/>
          </p:nvPr>
        </p:nvSpPr>
        <p:spPr>
          <a:xfrm>
            <a:off x="962525" y="1674627"/>
            <a:ext cx="10427369" cy="1835335"/>
          </a:xfrm>
        </p:spPr>
        <p:txBody>
          <a:bodyPr>
            <a:noAutofit/>
          </a:bodyPr>
          <a:lstStyle/>
          <a:p>
            <a:r>
              <a:rPr lang="en-US" sz="4000" dirty="0">
                <a:effectLst/>
              </a:rPr>
              <a:t>DEVELOPING AN ESSENTIAL ENGLISH VOCABULARY LIST (EVL)</a:t>
            </a:r>
            <a:endParaRPr lang="vi-VN" sz="4000" dirty="0"/>
          </a:p>
        </p:txBody>
      </p:sp>
      <p:sp>
        <p:nvSpPr>
          <p:cNvPr id="3" name="Subtitle 2">
            <a:extLst>
              <a:ext uri="{FF2B5EF4-FFF2-40B4-BE49-F238E27FC236}">
                <a16:creationId xmlns:a16="http://schemas.microsoft.com/office/drawing/2014/main" id="{EC5AF146-852E-4AB6-B88A-7EBC9E0C5A6C}"/>
              </a:ext>
            </a:extLst>
          </p:cNvPr>
          <p:cNvSpPr>
            <a:spLocks noGrp="1"/>
          </p:cNvSpPr>
          <p:nvPr>
            <p:ph type="subTitle" idx="1"/>
          </p:nvPr>
        </p:nvSpPr>
        <p:spPr/>
        <p:txBody>
          <a:bodyPr>
            <a:normAutofit fontScale="92500"/>
          </a:bodyPr>
          <a:lstStyle/>
          <a:p>
            <a:r>
              <a:rPr lang="en-US" sz="2800" dirty="0">
                <a:solidFill>
                  <a:srgbClr val="002060"/>
                </a:solidFill>
                <a:effectLst/>
              </a:rPr>
              <a:t>FOR VIETNAMESE ELEMENTARY SCHOOL STUDENTS</a:t>
            </a:r>
            <a:endParaRPr lang="vi-VN" sz="2800" dirty="0">
              <a:solidFill>
                <a:srgbClr val="002060"/>
              </a:solidFill>
            </a:endParaRPr>
          </a:p>
        </p:txBody>
      </p:sp>
      <p:sp>
        <p:nvSpPr>
          <p:cNvPr id="4" name="Text Placeholder 3">
            <a:extLst>
              <a:ext uri="{FF2B5EF4-FFF2-40B4-BE49-F238E27FC236}">
                <a16:creationId xmlns:a16="http://schemas.microsoft.com/office/drawing/2014/main" id="{011E165B-DF9D-928E-4358-AC4822D0AC44}"/>
              </a:ext>
            </a:extLst>
          </p:cNvPr>
          <p:cNvSpPr>
            <a:spLocks noGrp="1"/>
          </p:cNvSpPr>
          <p:nvPr>
            <p:ph type="body" sz="quarter" idx="13"/>
          </p:nvPr>
        </p:nvSpPr>
        <p:spPr/>
        <p:txBody>
          <a:bodyPr>
            <a:normAutofit/>
          </a:bodyPr>
          <a:lstStyle/>
          <a:p>
            <a:r>
              <a:rPr lang="en-US" sz="3200" dirty="0"/>
              <a:t>August, 2025</a:t>
            </a:r>
            <a:endParaRPr lang="vi-VN" sz="3200" dirty="0"/>
          </a:p>
        </p:txBody>
      </p:sp>
    </p:spTree>
    <p:extLst>
      <p:ext uri="{BB962C8B-B14F-4D97-AF65-F5344CB8AC3E}">
        <p14:creationId xmlns:p14="http://schemas.microsoft.com/office/powerpoint/2010/main" val="285048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FA10-A660-0694-646E-6C9373585287}"/>
              </a:ext>
            </a:extLst>
          </p:cNvPr>
          <p:cNvSpPr>
            <a:spLocks noGrp="1"/>
          </p:cNvSpPr>
          <p:nvPr>
            <p:ph type="ctrTitle"/>
          </p:nvPr>
        </p:nvSpPr>
        <p:spPr>
          <a:xfrm>
            <a:off x="1314548" y="744880"/>
            <a:ext cx="9144000" cy="477837"/>
          </a:xfrm>
        </p:spPr>
        <p:txBody>
          <a:bodyPr>
            <a:noAutofit/>
          </a:bodyPr>
          <a:lstStyle/>
          <a:p>
            <a:pPr algn="ctr"/>
            <a:r>
              <a:rPr lang="en-US" sz="3200" dirty="0"/>
              <a:t>Vocabulary profile of a typical learner (Meara, 1992)</a:t>
            </a:r>
          </a:p>
        </p:txBody>
      </p:sp>
      <p:sp>
        <p:nvSpPr>
          <p:cNvPr id="3" name="Subtitle 2">
            <a:extLst>
              <a:ext uri="{FF2B5EF4-FFF2-40B4-BE49-F238E27FC236}">
                <a16:creationId xmlns:a16="http://schemas.microsoft.com/office/drawing/2014/main" id="{2D046B5A-EA5A-9B28-D474-54324957D5E0}"/>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A621CA86-0246-1DAE-F2F8-38D52395A18A}"/>
              </a:ext>
            </a:extLst>
          </p:cNvPr>
          <p:cNvSpPr>
            <a:spLocks noGrp="1"/>
          </p:cNvSpPr>
          <p:nvPr>
            <p:ph type="sldNum" sz="quarter" idx="12"/>
          </p:nvPr>
        </p:nvSpPr>
        <p:spPr/>
        <p:txBody>
          <a:bodyPr/>
          <a:lstStyle/>
          <a:p>
            <a:fld id="{62B54EFE-F5F4-4674-A397-603D7A5E2AE8}" type="slidenum">
              <a:rPr lang="vi-VN" smtClean="0"/>
              <a:pPr/>
              <a:t>10</a:t>
            </a:fld>
            <a:endParaRPr lang="vi-VN" dirty="0"/>
          </a:p>
        </p:txBody>
      </p:sp>
      <p:pic>
        <p:nvPicPr>
          <p:cNvPr id="5" name="image2.png" descr="Ảnh có chứa văn bản, ảnh chụp màn hình, biểu đồ, hàng&#10;&#10;Mô tả được tạo tự động">
            <a:extLst>
              <a:ext uri="{FF2B5EF4-FFF2-40B4-BE49-F238E27FC236}">
                <a16:creationId xmlns:a16="http://schemas.microsoft.com/office/drawing/2014/main" id="{89951999-ABE8-490D-D8AA-8D3009EEF84C}"/>
              </a:ext>
            </a:extLst>
          </p:cNvPr>
          <p:cNvPicPr/>
          <p:nvPr/>
        </p:nvPicPr>
        <p:blipFill>
          <a:blip r:embed="rId2"/>
          <a:srcRect b="13586"/>
          <a:stretch>
            <a:fillRect/>
          </a:stretch>
        </p:blipFill>
        <p:spPr>
          <a:xfrm>
            <a:off x="1416733" y="1164769"/>
            <a:ext cx="9358534" cy="5327471"/>
          </a:xfrm>
          <a:prstGeom prst="rect">
            <a:avLst/>
          </a:prstGeom>
          <a:ln/>
        </p:spPr>
      </p:pic>
    </p:spTree>
    <p:extLst>
      <p:ext uri="{BB962C8B-B14F-4D97-AF65-F5344CB8AC3E}">
        <p14:creationId xmlns:p14="http://schemas.microsoft.com/office/powerpoint/2010/main" val="68038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82AE3-B437-FF66-0E35-0285EF7A1C4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ACB8574-6839-5FF9-2700-1FDCB3E45FE4}"/>
              </a:ext>
            </a:extLst>
          </p:cNvPr>
          <p:cNvGrpSpPr/>
          <p:nvPr/>
        </p:nvGrpSpPr>
        <p:grpSpPr>
          <a:xfrm>
            <a:off x="0" y="-658368"/>
            <a:ext cx="12192000" cy="8174735"/>
            <a:chOff x="0" y="0"/>
            <a:chExt cx="24384000" cy="16349470"/>
          </a:xfrm>
        </p:grpSpPr>
        <p:sp>
          <p:nvSpPr>
            <p:cNvPr id="3" name="Freeform 3">
              <a:extLst>
                <a:ext uri="{FF2B5EF4-FFF2-40B4-BE49-F238E27FC236}">
                  <a16:creationId xmlns:a16="http://schemas.microsoft.com/office/drawing/2014/main" id="{6B0D78E6-7BEF-2CA4-9964-ECFF7CF54D39}"/>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62E4C86B-E952-9CBD-67AC-70DF29F6D9AC}"/>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3B283887-1F68-B5BE-BDD9-4CC57E4DC529}"/>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A1CE83D8-F69D-295A-213D-5C9350C5EDB4}"/>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09A7173-AD87-ADB6-E375-38B027499D7F}"/>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B01A4A8E-04BB-A2B6-F78E-7CB6B6C076FF}"/>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8882463D-8524-26B4-01BA-6F5920A1EC98}"/>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152A68BC-0ED8-2388-E43F-F0D0685DB9A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696ECA40-8949-DF0E-354B-06B8432B8658}"/>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DDE8334E-824C-9944-75D0-268D736E831F}"/>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66E2FD8D-4DA2-44EE-097F-709B47C89EEE}"/>
              </a:ext>
            </a:extLst>
          </p:cNvPr>
          <p:cNvSpPr txBox="1"/>
          <p:nvPr/>
        </p:nvSpPr>
        <p:spPr>
          <a:xfrm>
            <a:off x="1123870" y="1114347"/>
            <a:ext cx="10349790" cy="509755"/>
          </a:xfrm>
          <a:prstGeom prst="rect">
            <a:avLst/>
          </a:prstGeom>
        </p:spPr>
        <p:txBody>
          <a:bodyPr lIns="0" tIns="0" rIns="0" bIns="0" rtlCol="0" anchor="t">
            <a:spAutoFit/>
          </a:bodyPr>
          <a:lstStyle/>
          <a:p>
            <a:pPr algn="ctr">
              <a:lnSpc>
                <a:spcPts val="3733"/>
              </a:lnSpc>
            </a:pPr>
            <a:r>
              <a:rPr lang="en-US" sz="4000" b="1" dirty="0"/>
              <a:t>1.1. Frequency</a:t>
            </a:r>
          </a:p>
        </p:txBody>
      </p:sp>
      <p:sp>
        <p:nvSpPr>
          <p:cNvPr id="18" name="TextBox 17">
            <a:extLst>
              <a:ext uri="{FF2B5EF4-FFF2-40B4-BE49-F238E27FC236}">
                <a16:creationId xmlns:a16="http://schemas.microsoft.com/office/drawing/2014/main" id="{8BA3473F-3B2F-4A2C-DC28-6332E174E827}"/>
              </a:ext>
            </a:extLst>
          </p:cNvPr>
          <p:cNvSpPr txBox="1"/>
          <p:nvPr/>
        </p:nvSpPr>
        <p:spPr>
          <a:xfrm>
            <a:off x="604822" y="1777598"/>
            <a:ext cx="11387886" cy="1446550"/>
          </a:xfrm>
          <a:prstGeom prst="rect">
            <a:avLst/>
          </a:prstGeom>
          <a:noFill/>
        </p:spPr>
        <p:txBody>
          <a:bodyPr wrap="square">
            <a:spAutoFit/>
          </a:bodyPr>
          <a:lstStyle/>
          <a:p>
            <a:pPr marL="381019" indent="-381019">
              <a:buFont typeface="Arial" panose="020B0604020202020204" pitchFamily="34" charset="0"/>
              <a:buChar char="•"/>
            </a:pPr>
            <a:r>
              <a:rPr lang="en-US" sz="3200" b="1" dirty="0"/>
              <a:t>Measuring Frequency</a:t>
            </a:r>
            <a:br>
              <a:rPr lang="en-US" sz="3200" dirty="0"/>
            </a:br>
            <a:r>
              <a:rPr lang="en-US" sz="2800" dirty="0"/>
              <a:t>With modern computing, frequency can be done by </a:t>
            </a:r>
            <a:r>
              <a:rPr lang="en-US" sz="2800" b="1" dirty="0"/>
              <a:t>counting how often a word appears</a:t>
            </a:r>
            <a:r>
              <a:rPr lang="en-US" sz="2800" dirty="0"/>
              <a:t> in a </a:t>
            </a:r>
            <a:r>
              <a:rPr lang="en-US" sz="2800" b="1" dirty="0"/>
              <a:t>corpus</a:t>
            </a:r>
            <a:r>
              <a:rPr lang="en-US" sz="2800" dirty="0"/>
              <a:t> (a large digital collection of texts)</a:t>
            </a:r>
            <a:endParaRPr lang="en-US" sz="2800" b="1" dirty="0">
              <a:latin typeface="Nunito Sans" pitchFamily="2" charset="0"/>
            </a:endParaRPr>
          </a:p>
        </p:txBody>
      </p:sp>
      <p:sp>
        <p:nvSpPr>
          <p:cNvPr id="19" name="TextBox 18">
            <a:extLst>
              <a:ext uri="{FF2B5EF4-FFF2-40B4-BE49-F238E27FC236}">
                <a16:creationId xmlns:a16="http://schemas.microsoft.com/office/drawing/2014/main" id="{36FA7479-4641-0BA1-F41D-79987AFB57E6}"/>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TextBox 14">
            <a:extLst>
              <a:ext uri="{FF2B5EF4-FFF2-40B4-BE49-F238E27FC236}">
                <a16:creationId xmlns:a16="http://schemas.microsoft.com/office/drawing/2014/main" id="{37FF8D54-6948-627B-3332-110649F0E7D0}"/>
              </a:ext>
            </a:extLst>
          </p:cNvPr>
          <p:cNvSpPr txBox="1"/>
          <p:nvPr/>
        </p:nvSpPr>
        <p:spPr>
          <a:xfrm>
            <a:off x="1167530" y="6251945"/>
            <a:ext cx="10825178" cy="461665"/>
          </a:xfrm>
          <a:prstGeom prst="rect">
            <a:avLst/>
          </a:prstGeom>
          <a:noFill/>
        </p:spPr>
        <p:txBody>
          <a:bodyPr wrap="square">
            <a:spAutoFit/>
          </a:bodyPr>
          <a:lstStyle/>
          <a:p>
            <a:r>
              <a:rPr lang="en-US" sz="2400" b="1" i="0" u="none" strike="noStrike" dirty="0">
                <a:solidFill>
                  <a:srgbClr val="000000"/>
                </a:solidFill>
                <a:effectLst/>
                <a:latin typeface="Times New Roman" panose="02020603050405020304" pitchFamily="18" charset="0"/>
              </a:rPr>
              <a:t>The top 10 most frequent word in all 7 Harry Potter books (1,091,462 tokens)</a:t>
            </a:r>
            <a:endParaRPr lang="en-US" sz="2400" b="1" dirty="0"/>
          </a:p>
        </p:txBody>
      </p:sp>
      <p:graphicFrame>
        <p:nvGraphicFramePr>
          <p:cNvPr id="16" name="Table 15">
            <a:extLst>
              <a:ext uri="{FF2B5EF4-FFF2-40B4-BE49-F238E27FC236}">
                <a16:creationId xmlns:a16="http://schemas.microsoft.com/office/drawing/2014/main" id="{13059856-2DB0-5AD4-6C4C-2C595C7208C0}"/>
              </a:ext>
            </a:extLst>
          </p:cNvPr>
          <p:cNvGraphicFramePr>
            <a:graphicFrameLocks noGrp="1"/>
          </p:cNvGraphicFramePr>
          <p:nvPr>
            <p:extLst>
              <p:ext uri="{D42A27DB-BD31-4B8C-83A1-F6EECF244321}">
                <p14:modId xmlns:p14="http://schemas.microsoft.com/office/powerpoint/2010/main" val="2241741944"/>
              </p:ext>
            </p:extLst>
          </p:nvPr>
        </p:nvGraphicFramePr>
        <p:xfrm>
          <a:off x="1801453" y="3464583"/>
          <a:ext cx="9063397" cy="2448560"/>
        </p:xfrm>
        <a:graphic>
          <a:graphicData uri="http://schemas.openxmlformats.org/drawingml/2006/table">
            <a:tbl>
              <a:tblPr/>
              <a:tblGrid>
                <a:gridCol w="1122755">
                  <a:extLst>
                    <a:ext uri="{9D8B030D-6E8A-4147-A177-3AD203B41FA5}">
                      <a16:colId xmlns:a16="http://schemas.microsoft.com/office/drawing/2014/main" val="3093791881"/>
                    </a:ext>
                  </a:extLst>
                </a:gridCol>
                <a:gridCol w="1285473">
                  <a:extLst>
                    <a:ext uri="{9D8B030D-6E8A-4147-A177-3AD203B41FA5}">
                      <a16:colId xmlns:a16="http://schemas.microsoft.com/office/drawing/2014/main" val="830590516"/>
                    </a:ext>
                  </a:extLst>
                </a:gridCol>
                <a:gridCol w="1871258">
                  <a:extLst>
                    <a:ext uri="{9D8B030D-6E8A-4147-A177-3AD203B41FA5}">
                      <a16:colId xmlns:a16="http://schemas.microsoft.com/office/drawing/2014/main" val="1459828167"/>
                    </a:ext>
                  </a:extLst>
                </a:gridCol>
                <a:gridCol w="1204113">
                  <a:extLst>
                    <a:ext uri="{9D8B030D-6E8A-4147-A177-3AD203B41FA5}">
                      <a16:colId xmlns:a16="http://schemas.microsoft.com/office/drawing/2014/main" val="4246773800"/>
                    </a:ext>
                  </a:extLst>
                </a:gridCol>
                <a:gridCol w="1415647">
                  <a:extLst>
                    <a:ext uri="{9D8B030D-6E8A-4147-A177-3AD203B41FA5}">
                      <a16:colId xmlns:a16="http://schemas.microsoft.com/office/drawing/2014/main" val="2068478807"/>
                    </a:ext>
                  </a:extLst>
                </a:gridCol>
                <a:gridCol w="2164151">
                  <a:extLst>
                    <a:ext uri="{9D8B030D-6E8A-4147-A177-3AD203B41FA5}">
                      <a16:colId xmlns:a16="http://schemas.microsoft.com/office/drawing/2014/main" val="2655299345"/>
                    </a:ext>
                  </a:extLst>
                </a:gridCol>
              </a:tblGrid>
              <a:tr h="0">
                <a:tc>
                  <a:txBody>
                    <a:bodyPr/>
                    <a:lstStyle/>
                    <a:p>
                      <a:pPr rtl="0" fontAlgn="t">
                        <a:buNone/>
                      </a:pPr>
                      <a:r>
                        <a:rPr lang="en-US" sz="2400" b="1" i="0" u="none" strike="noStrike" dirty="0">
                          <a:solidFill>
                            <a:srgbClr val="000000"/>
                          </a:solidFill>
                          <a:effectLst/>
                          <a:latin typeface="Times New Roman" panose="02020603050405020304" pitchFamily="18" charset="0"/>
                        </a:rPr>
                        <a:t>Rank</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1" i="0" u="none" strike="noStrike">
                          <a:solidFill>
                            <a:srgbClr val="000000"/>
                          </a:solidFill>
                          <a:effectLst/>
                          <a:latin typeface="Times New Roman" panose="02020603050405020304" pitchFamily="18" charset="0"/>
                        </a:rPr>
                        <a:t>Word</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1" i="0" u="none" strike="noStrike" dirty="0">
                          <a:solidFill>
                            <a:srgbClr val="000000"/>
                          </a:solidFill>
                          <a:effectLst/>
                          <a:latin typeface="Times New Roman" panose="02020603050405020304" pitchFamily="18" charset="0"/>
                        </a:rPr>
                        <a:t>Frequency</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buNone/>
                      </a:pPr>
                      <a:r>
                        <a:rPr lang="en-US" sz="2400" b="1" i="0" u="none" strike="noStrike">
                          <a:solidFill>
                            <a:srgbClr val="000000"/>
                          </a:solidFill>
                          <a:effectLst/>
                          <a:latin typeface="Times New Roman" panose="02020603050405020304" pitchFamily="18" charset="0"/>
                        </a:rPr>
                        <a:t>Rank</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1" i="0" u="none" strike="noStrike">
                          <a:solidFill>
                            <a:srgbClr val="000000"/>
                          </a:solidFill>
                          <a:effectLst/>
                          <a:latin typeface="Times New Roman" panose="02020603050405020304" pitchFamily="18" charset="0"/>
                        </a:rPr>
                        <a:t>Word</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1" i="0" u="none" strike="noStrike">
                          <a:solidFill>
                            <a:srgbClr val="000000"/>
                          </a:solidFill>
                          <a:effectLst/>
                          <a:latin typeface="Times New Roman" panose="02020603050405020304" pitchFamily="18" charset="0"/>
                        </a:rPr>
                        <a:t>Frequency</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5298941"/>
                  </a:ext>
                </a:extLst>
              </a:tr>
              <a:tr h="0">
                <a:tc>
                  <a:txBody>
                    <a:bodyPr/>
                    <a:lstStyle/>
                    <a:p>
                      <a:pPr rtl="0" fontAlgn="t">
                        <a:buNone/>
                      </a:pPr>
                      <a:r>
                        <a:rPr lang="en-US" sz="2400" b="0" i="0" u="none" strike="noStrike" dirty="0">
                          <a:solidFill>
                            <a:srgbClr val="000000"/>
                          </a:solidFill>
                          <a:effectLst/>
                          <a:latin typeface="Times New Roman" panose="02020603050405020304" pitchFamily="18" charset="0"/>
                        </a:rPr>
                        <a:t>1</a:t>
                      </a:r>
                      <a:endParaRPr lang="en-US" sz="3600" dirty="0">
                        <a:effectLst/>
                      </a:endParaRPr>
                    </a:p>
                    <a:p>
                      <a:pPr rtl="0" fontAlgn="t">
                        <a:buNone/>
                      </a:pPr>
                      <a:r>
                        <a:rPr lang="en-US" sz="2400" b="0" i="0" u="none" strike="noStrike" dirty="0">
                          <a:solidFill>
                            <a:srgbClr val="000000"/>
                          </a:solidFill>
                          <a:effectLst/>
                          <a:latin typeface="Times New Roman" panose="02020603050405020304" pitchFamily="18" charset="0"/>
                        </a:rPr>
                        <a:t>2</a:t>
                      </a:r>
                      <a:endParaRPr lang="en-US" sz="3600" dirty="0">
                        <a:effectLst/>
                      </a:endParaRPr>
                    </a:p>
                    <a:p>
                      <a:pPr rtl="0" fontAlgn="t">
                        <a:buNone/>
                      </a:pPr>
                      <a:r>
                        <a:rPr lang="en-US" sz="2400" b="0" i="0" u="none" strike="noStrike" dirty="0">
                          <a:solidFill>
                            <a:srgbClr val="000000"/>
                          </a:solidFill>
                          <a:effectLst/>
                          <a:latin typeface="Times New Roman" panose="02020603050405020304" pitchFamily="18" charset="0"/>
                        </a:rPr>
                        <a:t>3</a:t>
                      </a:r>
                      <a:endParaRPr lang="en-US" sz="3600" dirty="0">
                        <a:effectLst/>
                      </a:endParaRPr>
                    </a:p>
                    <a:p>
                      <a:pPr rtl="0" fontAlgn="t">
                        <a:buNone/>
                      </a:pPr>
                      <a:r>
                        <a:rPr lang="en-US" sz="2400" b="0" i="0" u="none" strike="noStrike" dirty="0">
                          <a:solidFill>
                            <a:srgbClr val="000000"/>
                          </a:solidFill>
                          <a:effectLst/>
                          <a:latin typeface="Times New Roman" panose="02020603050405020304" pitchFamily="18" charset="0"/>
                        </a:rPr>
                        <a:t>4</a:t>
                      </a:r>
                      <a:endParaRPr lang="en-US" sz="3600" dirty="0">
                        <a:effectLst/>
                      </a:endParaRPr>
                    </a:p>
                    <a:p>
                      <a:pPr rtl="0" fontAlgn="t">
                        <a:buNone/>
                      </a:pPr>
                      <a:r>
                        <a:rPr lang="en-US" sz="2400" b="0" i="0" u="none" strike="noStrike" dirty="0">
                          <a:solidFill>
                            <a:srgbClr val="000000"/>
                          </a:solidFill>
                          <a:effectLst/>
                          <a:latin typeface="Times New Roman" panose="02020603050405020304" pitchFamily="18" charset="0"/>
                        </a:rPr>
                        <a:t>5</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0" i="0" u="none" strike="noStrike">
                          <a:solidFill>
                            <a:srgbClr val="000000"/>
                          </a:solidFill>
                          <a:effectLst/>
                          <a:latin typeface="Times New Roman" panose="02020603050405020304" pitchFamily="18" charset="0"/>
                        </a:rPr>
                        <a:t>the </a:t>
                      </a:r>
                      <a:endParaRPr lang="en-US" sz="3600">
                        <a:effectLst/>
                      </a:endParaRPr>
                    </a:p>
                    <a:p>
                      <a:pPr algn="just" rtl="0" fontAlgn="t">
                        <a:buNone/>
                      </a:pPr>
                      <a:r>
                        <a:rPr lang="en-US" sz="2400" b="0" i="0" u="none" strike="noStrike">
                          <a:solidFill>
                            <a:srgbClr val="000000"/>
                          </a:solidFill>
                          <a:effectLst/>
                          <a:latin typeface="Times New Roman" panose="02020603050405020304" pitchFamily="18" charset="0"/>
                        </a:rPr>
                        <a:t>he </a:t>
                      </a:r>
                      <a:endParaRPr lang="en-US" sz="3600">
                        <a:effectLst/>
                      </a:endParaRPr>
                    </a:p>
                    <a:p>
                      <a:pPr algn="just" rtl="0" fontAlgn="t">
                        <a:buNone/>
                      </a:pPr>
                      <a:r>
                        <a:rPr lang="en-US" sz="2400" b="0" i="0" u="none" strike="noStrike">
                          <a:solidFill>
                            <a:srgbClr val="000000"/>
                          </a:solidFill>
                          <a:effectLst/>
                          <a:latin typeface="Times New Roman" panose="02020603050405020304" pitchFamily="18" charset="0"/>
                        </a:rPr>
                        <a:t>and </a:t>
                      </a:r>
                      <a:endParaRPr lang="en-US" sz="3600">
                        <a:effectLst/>
                      </a:endParaRPr>
                    </a:p>
                    <a:p>
                      <a:pPr algn="just" rtl="0" fontAlgn="t">
                        <a:buNone/>
                      </a:pPr>
                      <a:r>
                        <a:rPr lang="en-US" sz="2400" b="0" i="0" u="none" strike="noStrike">
                          <a:solidFill>
                            <a:srgbClr val="000000"/>
                          </a:solidFill>
                          <a:effectLst/>
                          <a:latin typeface="Times New Roman" panose="02020603050405020304" pitchFamily="18" charset="0"/>
                        </a:rPr>
                        <a:t>to </a:t>
                      </a:r>
                      <a:endParaRPr lang="en-US" sz="3600">
                        <a:effectLst/>
                      </a:endParaRPr>
                    </a:p>
                    <a:p>
                      <a:pPr algn="just" rtl="0" fontAlgn="t">
                        <a:buNone/>
                      </a:pPr>
                      <a:r>
                        <a:rPr lang="en-US" sz="2400" b="0" i="0" u="none" strike="noStrike">
                          <a:solidFill>
                            <a:srgbClr val="000000"/>
                          </a:solidFill>
                          <a:effectLst/>
                          <a:latin typeface="Times New Roman" panose="02020603050405020304" pitchFamily="18" charset="0"/>
                        </a:rPr>
                        <a:t>a </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0" i="0" u="none" strike="noStrike">
                          <a:solidFill>
                            <a:srgbClr val="000000"/>
                          </a:solidFill>
                          <a:effectLst/>
                          <a:latin typeface="Times New Roman" panose="02020603050405020304" pitchFamily="18" charset="0"/>
                        </a:rPr>
                        <a:t>﻿52,003</a:t>
                      </a:r>
                      <a:endParaRPr lang="en-US" sz="3600">
                        <a:effectLst/>
                      </a:endParaRPr>
                    </a:p>
                    <a:p>
                      <a:pPr algn="just" rtl="0" fontAlgn="t">
                        <a:buNone/>
                      </a:pPr>
                      <a:r>
                        <a:rPr lang="en-US" sz="2400" b="0" i="0" u="none" strike="noStrike">
                          <a:solidFill>
                            <a:srgbClr val="000000"/>
                          </a:solidFill>
                          <a:effectLst/>
                          <a:latin typeface="Times New Roman" panose="02020603050405020304" pitchFamily="18" charset="0"/>
                        </a:rPr>
                        <a:t>29,099</a:t>
                      </a:r>
                      <a:endParaRPr lang="en-US" sz="3600">
                        <a:effectLst/>
                      </a:endParaRPr>
                    </a:p>
                    <a:p>
                      <a:pPr algn="just" rtl="0" fontAlgn="t">
                        <a:buNone/>
                      </a:pPr>
                      <a:r>
                        <a:rPr lang="en-US" sz="2400" b="0" i="0" u="none" strike="noStrike">
                          <a:solidFill>
                            <a:srgbClr val="000000"/>
                          </a:solidFill>
                          <a:effectLst/>
                          <a:latin typeface="Times New Roman" panose="02020603050405020304" pitchFamily="18" charset="0"/>
                        </a:rPr>
                        <a:t>27,705</a:t>
                      </a:r>
                      <a:endParaRPr lang="en-US" sz="3600">
                        <a:effectLst/>
                      </a:endParaRPr>
                    </a:p>
                    <a:p>
                      <a:pPr algn="just" rtl="0" fontAlgn="t">
                        <a:buNone/>
                      </a:pPr>
                      <a:r>
                        <a:rPr lang="en-US" sz="2400" b="0" i="0" u="none" strike="noStrike">
                          <a:solidFill>
                            <a:srgbClr val="000000"/>
                          </a:solidFill>
                          <a:effectLst/>
                          <a:latin typeface="Times New Roman" panose="02020603050405020304" pitchFamily="18" charset="0"/>
                        </a:rPr>
                        <a:t>26,919</a:t>
                      </a:r>
                      <a:endParaRPr lang="en-US" sz="3600">
                        <a:effectLst/>
                      </a:endParaRPr>
                    </a:p>
                    <a:p>
                      <a:pPr algn="just" rtl="0" fontAlgn="t">
                        <a:buNone/>
                      </a:pPr>
                      <a:r>
                        <a:rPr lang="en-US" sz="2400" b="0" i="0" u="none" strike="noStrike">
                          <a:solidFill>
                            <a:srgbClr val="000000"/>
                          </a:solidFill>
                          <a:effectLst/>
                          <a:latin typeface="Times New Roman" panose="02020603050405020304" pitchFamily="18" charset="0"/>
                        </a:rPr>
                        <a:t>23,746</a:t>
                      </a:r>
                      <a:endParaRPr lang="en-US" sz="3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0" i="0" u="none" strike="noStrike" dirty="0">
                          <a:solidFill>
                            <a:srgbClr val="000000"/>
                          </a:solidFill>
                          <a:effectLst/>
                          <a:latin typeface="Times New Roman" panose="02020603050405020304" pitchFamily="18" charset="0"/>
                        </a:rPr>
                        <a:t>6</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7</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8</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9</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10</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0" i="0" u="none" strike="noStrike" dirty="0">
                          <a:solidFill>
                            <a:srgbClr val="000000"/>
                          </a:solidFill>
                          <a:effectLst/>
                          <a:latin typeface="Times New Roman" panose="02020603050405020304" pitchFamily="18" charset="0"/>
                        </a:rPr>
                        <a:t>of</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Harry </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was </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say </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have </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rtl="0" fontAlgn="t">
                        <a:buNone/>
                      </a:pPr>
                      <a:r>
                        <a:rPr lang="en-US" sz="2400" b="0" i="0" u="none" strike="noStrike" dirty="0">
                          <a:solidFill>
                            <a:srgbClr val="000000"/>
                          </a:solidFill>
                          <a:effectLst/>
                          <a:latin typeface="Times New Roman" panose="02020603050405020304" pitchFamily="18" charset="0"/>
                        </a:rPr>
                        <a:t>21,953</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18,169</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15,643</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15,583</a:t>
                      </a:r>
                      <a:endParaRPr lang="en-US" sz="3600" dirty="0">
                        <a:effectLst/>
                      </a:endParaRPr>
                    </a:p>
                    <a:p>
                      <a:pPr algn="just" rtl="0" fontAlgn="t">
                        <a:buNone/>
                      </a:pPr>
                      <a:r>
                        <a:rPr lang="en-US" sz="2400" b="0" i="0" u="none" strike="noStrike" dirty="0">
                          <a:solidFill>
                            <a:srgbClr val="000000"/>
                          </a:solidFill>
                          <a:effectLst/>
                          <a:latin typeface="Times New Roman" panose="02020603050405020304" pitchFamily="18" charset="0"/>
                        </a:rPr>
                        <a:t>15,462</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0949287"/>
                  </a:ext>
                </a:extLst>
              </a:tr>
            </a:tbl>
          </a:graphicData>
        </a:graphic>
      </p:graphicFrame>
      <p:sp>
        <p:nvSpPr>
          <p:cNvPr id="17" name="Rectangle 1">
            <a:extLst>
              <a:ext uri="{FF2B5EF4-FFF2-40B4-BE49-F238E27FC236}">
                <a16:creationId xmlns:a16="http://schemas.microsoft.com/office/drawing/2014/main" id="{4841C40D-0C53-106D-51D7-DF69592F2185}"/>
              </a:ext>
            </a:extLst>
          </p:cNvPr>
          <p:cNvSpPr>
            <a:spLocks noChangeArrowheads="1"/>
          </p:cNvSpPr>
          <p:nvPr/>
        </p:nvSpPr>
        <p:spPr bwMode="auto">
          <a:xfrm>
            <a:off x="4768850" y="3051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2202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CC7BD-EE78-0277-918A-7F10C6DFFA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33DD790-9A12-A1B8-85AB-D2EBEBA093F2}"/>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B025C706-3725-FDF3-2406-BD4AFBCDAFA3}"/>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3CA5BD75-A051-8BC3-7C7A-EA054214925A}"/>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72A1C6D4-CBA3-2DB1-84F4-00638BD8E3DA}"/>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2A18B5EE-B936-C635-F304-B9C6C91AE8EC}"/>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0C8EB76A-1451-329E-38DB-8553EB4E6C36}"/>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5FE52BAF-E759-D332-644C-0736FBF5DE9C}"/>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2FDF5B03-013E-137E-8727-D3862E97DAFC}"/>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7CA4BCC3-3E73-4818-2168-471BA51A2EB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406809C9-4EBA-4FFA-1806-D07192FB41B9}"/>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96249417-CD0F-1AE1-21B2-1AB71B8E2ED7}"/>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1DB799BF-66A5-02C0-7DF4-55449D8EDE85}"/>
              </a:ext>
            </a:extLst>
          </p:cNvPr>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t>1.1. Frequency</a:t>
            </a:r>
          </a:p>
        </p:txBody>
      </p:sp>
      <p:sp>
        <p:nvSpPr>
          <p:cNvPr id="18" name="TextBox 17">
            <a:extLst>
              <a:ext uri="{FF2B5EF4-FFF2-40B4-BE49-F238E27FC236}">
                <a16:creationId xmlns:a16="http://schemas.microsoft.com/office/drawing/2014/main" id="{E18A4A20-3677-3A7D-0C3B-EDD72BA8E425}"/>
              </a:ext>
            </a:extLst>
          </p:cNvPr>
          <p:cNvSpPr txBox="1"/>
          <p:nvPr/>
        </p:nvSpPr>
        <p:spPr>
          <a:xfrm>
            <a:off x="274623" y="2049250"/>
            <a:ext cx="11484281" cy="1938992"/>
          </a:xfrm>
          <a:prstGeom prst="rect">
            <a:avLst/>
          </a:prstGeom>
          <a:noFill/>
        </p:spPr>
        <p:txBody>
          <a:bodyPr wrap="square">
            <a:spAutoFit/>
          </a:bodyPr>
          <a:lstStyle/>
          <a:p>
            <a:pPr marL="381019" indent="-381019">
              <a:buFont typeface="Arial" panose="020B0604020202020204" pitchFamily="34" charset="0"/>
              <a:buChar char="•"/>
            </a:pPr>
            <a:r>
              <a:rPr lang="en-US" sz="3200" b="1" dirty="0">
                <a:solidFill>
                  <a:srgbClr val="002060"/>
                </a:solidFill>
              </a:rPr>
              <a:t>Frequency-based Wordlists</a:t>
            </a:r>
            <a:br>
              <a:rPr lang="en-US" sz="3200" dirty="0"/>
            </a:br>
            <a:r>
              <a:rPr lang="en-US" sz="2800" dirty="0"/>
              <a:t>Many wordlists are built based on frequency data from large corpora.</a:t>
            </a:r>
            <a:br>
              <a:rPr lang="en-US" sz="2800" dirty="0"/>
            </a:br>
            <a:r>
              <a:rPr lang="en-US" sz="2800" dirty="0"/>
              <a:t>Their size makes them reliable benchmarks of </a:t>
            </a:r>
            <a:r>
              <a:rPr lang="en-US" sz="2800" b="1" dirty="0"/>
              <a:t>“normal” language use</a:t>
            </a:r>
            <a:r>
              <a:rPr lang="en-US" sz="2800" dirty="0"/>
              <a:t>.</a:t>
            </a:r>
            <a:br>
              <a:rPr lang="en-US" sz="2800" dirty="0"/>
            </a:br>
            <a:endParaRPr lang="en-US" sz="3200" b="1" dirty="0">
              <a:latin typeface="Nunito Sans" pitchFamily="2" charset="0"/>
            </a:endParaRPr>
          </a:p>
        </p:txBody>
      </p:sp>
      <p:sp>
        <p:nvSpPr>
          <p:cNvPr id="19" name="TextBox 18">
            <a:extLst>
              <a:ext uri="{FF2B5EF4-FFF2-40B4-BE49-F238E27FC236}">
                <a16:creationId xmlns:a16="http://schemas.microsoft.com/office/drawing/2014/main" id="{C24B667D-6BCF-660E-C2F2-4795AEA34E72}"/>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graphicFrame>
        <p:nvGraphicFramePr>
          <p:cNvPr id="13" name="Table 12">
            <a:extLst>
              <a:ext uri="{FF2B5EF4-FFF2-40B4-BE49-F238E27FC236}">
                <a16:creationId xmlns:a16="http://schemas.microsoft.com/office/drawing/2014/main" id="{07A9887D-3F3A-04BD-88A1-7680B307DB8E}"/>
              </a:ext>
            </a:extLst>
          </p:cNvPr>
          <p:cNvGraphicFramePr>
            <a:graphicFrameLocks noGrp="1"/>
          </p:cNvGraphicFramePr>
          <p:nvPr>
            <p:extLst>
              <p:ext uri="{D42A27DB-BD31-4B8C-83A1-F6EECF244321}">
                <p14:modId xmlns:p14="http://schemas.microsoft.com/office/powerpoint/2010/main" val="2039475460"/>
              </p:ext>
            </p:extLst>
          </p:nvPr>
        </p:nvGraphicFramePr>
        <p:xfrm>
          <a:off x="1336017" y="3818029"/>
          <a:ext cx="9535064" cy="1971040"/>
        </p:xfrm>
        <a:graphic>
          <a:graphicData uri="http://schemas.openxmlformats.org/drawingml/2006/table">
            <a:tbl>
              <a:tblPr/>
              <a:tblGrid>
                <a:gridCol w="5762444">
                  <a:extLst>
                    <a:ext uri="{9D8B030D-6E8A-4147-A177-3AD203B41FA5}">
                      <a16:colId xmlns:a16="http://schemas.microsoft.com/office/drawing/2014/main" val="766477129"/>
                    </a:ext>
                  </a:extLst>
                </a:gridCol>
                <a:gridCol w="3772620">
                  <a:extLst>
                    <a:ext uri="{9D8B030D-6E8A-4147-A177-3AD203B41FA5}">
                      <a16:colId xmlns:a16="http://schemas.microsoft.com/office/drawing/2014/main" val="3587655994"/>
                    </a:ext>
                  </a:extLst>
                </a:gridCol>
              </a:tblGrid>
              <a:tr h="0">
                <a:tc>
                  <a:txBody>
                    <a:bodyPr/>
                    <a:lstStyle/>
                    <a:p>
                      <a:pPr algn="ctr" rtl="0" fontAlgn="t">
                        <a:buNone/>
                      </a:pPr>
                      <a:r>
                        <a:rPr lang="en-US" sz="2400" b="1" i="0" u="none" strike="noStrike" dirty="0">
                          <a:solidFill>
                            <a:srgbClr val="000000"/>
                          </a:solidFill>
                          <a:effectLst/>
                          <a:latin typeface="Times New Roman" panose="02020603050405020304" pitchFamily="18" charset="0"/>
                        </a:rPr>
                        <a:t>Wordlist</a:t>
                      </a:r>
                      <a:endParaRPr lang="en-US" sz="36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400" b="1" i="0" u="none" strike="noStrike" dirty="0">
                          <a:solidFill>
                            <a:srgbClr val="000000"/>
                          </a:solidFill>
                          <a:effectLst/>
                          <a:latin typeface="Times New Roman" panose="02020603050405020304" pitchFamily="18" charset="0"/>
                        </a:rPr>
                        <a:t>Corpus size</a:t>
                      </a:r>
                      <a:endParaRPr lang="en-US" sz="36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1043856"/>
                  </a:ext>
                </a:extLst>
              </a:tr>
              <a:tr h="0">
                <a:tc>
                  <a:txBody>
                    <a:bodyPr/>
                    <a:lstStyle/>
                    <a:p>
                      <a:pPr algn="ctr" rtl="0" fontAlgn="t">
                        <a:buNone/>
                      </a:pPr>
                      <a:r>
                        <a:rPr lang="fr-FR" sz="2400" b="0" i="0" u="none" strike="noStrike" dirty="0" err="1">
                          <a:solidFill>
                            <a:srgbClr val="000000"/>
                          </a:solidFill>
                          <a:effectLst/>
                          <a:latin typeface="Times New Roman" panose="02020603050405020304" pitchFamily="18" charset="0"/>
                        </a:rPr>
                        <a:t>Nation’s</a:t>
                      </a:r>
                      <a:r>
                        <a:rPr lang="fr-FR" sz="2400" b="0" i="0" u="none" strike="noStrike" dirty="0">
                          <a:solidFill>
                            <a:srgbClr val="000000"/>
                          </a:solidFill>
                          <a:effectLst/>
                          <a:latin typeface="Times New Roman" panose="02020603050405020304" pitchFamily="18" charset="0"/>
                        </a:rPr>
                        <a:t> (2012) BNC/COCA 2000</a:t>
                      </a:r>
                      <a:endParaRPr lang="fr-FR"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400" b="0" i="0" u="none" strike="noStrike" dirty="0">
                          <a:solidFill>
                            <a:srgbClr val="000000"/>
                          </a:solidFill>
                          <a:effectLst/>
                          <a:latin typeface="Times New Roman" panose="02020603050405020304" pitchFamily="18" charset="0"/>
                        </a:rPr>
                        <a:t>10 million tokens</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4268211"/>
                  </a:ext>
                </a:extLst>
              </a:tr>
              <a:tr h="0">
                <a:tc>
                  <a:txBody>
                    <a:bodyPr/>
                    <a:lstStyle/>
                    <a:p>
                      <a:pPr algn="ctr" rtl="0" fontAlgn="t">
                        <a:buNone/>
                      </a:pPr>
                      <a:r>
                        <a:rPr lang="en-US" sz="2400" b="0" i="0" u="none" strike="noStrike" dirty="0">
                          <a:solidFill>
                            <a:srgbClr val="000000"/>
                          </a:solidFill>
                          <a:effectLst/>
                          <a:latin typeface="Times New Roman" panose="02020603050405020304" pitchFamily="18" charset="0"/>
                        </a:rPr>
                        <a:t>Browne’s (2014) NGSL</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400" b="0" i="0" u="none" strike="noStrike" dirty="0">
                          <a:solidFill>
                            <a:srgbClr val="000000"/>
                          </a:solidFill>
                          <a:effectLst/>
                          <a:latin typeface="Times New Roman" panose="02020603050405020304" pitchFamily="18" charset="0"/>
                        </a:rPr>
                        <a:t>&gt;300 million tokens</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7547786"/>
                  </a:ext>
                </a:extLst>
              </a:tr>
              <a:tr h="0">
                <a:tc>
                  <a:txBody>
                    <a:bodyPr/>
                    <a:lstStyle/>
                    <a:p>
                      <a:pPr algn="ctr" rtl="0" fontAlgn="t">
                        <a:buNone/>
                      </a:pPr>
                      <a:r>
                        <a:rPr lang="en-US" sz="2400" b="0" i="0" u="none" strike="noStrike" dirty="0">
                          <a:solidFill>
                            <a:srgbClr val="000000"/>
                          </a:solidFill>
                          <a:effectLst/>
                          <a:latin typeface="Times New Roman" panose="02020603050405020304" pitchFamily="18" charset="0"/>
                        </a:rPr>
                        <a:t>Brezina and </a:t>
                      </a:r>
                      <a:r>
                        <a:rPr lang="en-US" sz="2400" b="0" i="0" u="none" strike="noStrike" dirty="0" err="1">
                          <a:solidFill>
                            <a:srgbClr val="000000"/>
                          </a:solidFill>
                          <a:effectLst/>
                          <a:latin typeface="Times New Roman" panose="02020603050405020304" pitchFamily="18" charset="0"/>
                        </a:rPr>
                        <a:t>Gablasova’s</a:t>
                      </a:r>
                      <a:r>
                        <a:rPr lang="en-US" sz="2400" b="0" i="0" u="none" strike="noStrike" dirty="0">
                          <a:solidFill>
                            <a:srgbClr val="000000"/>
                          </a:solidFill>
                          <a:effectLst/>
                          <a:latin typeface="Times New Roman" panose="02020603050405020304" pitchFamily="18" charset="0"/>
                        </a:rPr>
                        <a:t> (2015) New-GSL</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400" b="0" i="0" u="none" strike="noStrike" dirty="0">
                          <a:solidFill>
                            <a:srgbClr val="000000"/>
                          </a:solidFill>
                          <a:effectLst/>
                          <a:latin typeface="Times New Roman" panose="02020603050405020304" pitchFamily="18" charset="0"/>
                        </a:rPr>
                        <a:t>&gt; 12 billion tokens</a:t>
                      </a:r>
                      <a:endParaRPr lang="en-US" sz="3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9530672"/>
                  </a:ext>
                </a:extLst>
              </a:tr>
            </a:tbl>
          </a:graphicData>
        </a:graphic>
      </p:graphicFrame>
      <p:sp>
        <p:nvSpPr>
          <p:cNvPr id="15" name="Rectangle 1">
            <a:extLst>
              <a:ext uri="{FF2B5EF4-FFF2-40B4-BE49-F238E27FC236}">
                <a16:creationId xmlns:a16="http://schemas.microsoft.com/office/drawing/2014/main" id="{86F2C01F-8AA4-1DD9-E7AF-B7EA1ED35657}"/>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7583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B0F0-208A-CCAF-44EF-2534AB0944D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F21584-A43B-AD12-22AF-CC7930D7C5A9}"/>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6ED8929A-8F23-2DE9-3F28-C09F675EBC02}"/>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8C436C1D-4DB8-9EA0-5484-925E3F0286CB}"/>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8CD72357-DA61-64A2-5BE0-33F7007A10E7}"/>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6C42E84D-5414-BED5-5011-3B718A66F539}"/>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0A4963E7-8B9D-3139-761F-C0872B4D5E90}"/>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A2D773A1-9BA6-F51C-2B86-8E28CBBF7046}"/>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97085F00-F308-16A3-9F09-7EBA273EE78D}"/>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62DB3631-98EE-5052-02D2-5F90FF115AA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114240F8-F26B-A67B-8572-72575C11A337}"/>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3009B46E-ABF7-87A9-B479-F13F3368ED66}"/>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6222272F-77C5-6056-A62F-CD10B5F600C4}"/>
              </a:ext>
            </a:extLst>
          </p:cNvPr>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t>1.1. Frequency</a:t>
            </a:r>
          </a:p>
        </p:txBody>
      </p:sp>
      <p:sp>
        <p:nvSpPr>
          <p:cNvPr id="18" name="TextBox 17">
            <a:extLst>
              <a:ext uri="{FF2B5EF4-FFF2-40B4-BE49-F238E27FC236}">
                <a16:creationId xmlns:a16="http://schemas.microsoft.com/office/drawing/2014/main" id="{539A806A-23AD-B7DB-09DB-628FFB03BE54}"/>
              </a:ext>
            </a:extLst>
          </p:cNvPr>
          <p:cNvSpPr txBox="1"/>
          <p:nvPr/>
        </p:nvSpPr>
        <p:spPr>
          <a:xfrm>
            <a:off x="274623" y="2049250"/>
            <a:ext cx="11484281" cy="4093428"/>
          </a:xfrm>
          <a:prstGeom prst="rect">
            <a:avLst/>
          </a:prstGeom>
          <a:noFill/>
        </p:spPr>
        <p:txBody>
          <a:bodyPr wrap="square">
            <a:spAutoFit/>
          </a:bodyPr>
          <a:lstStyle/>
          <a:p>
            <a:r>
              <a:rPr lang="en-US" sz="3200" dirty="0"/>
              <a:t>Vietnamese teachers rarely use these lists (Dang et al., 2022).</a:t>
            </a:r>
            <a:br>
              <a:rPr lang="en-US" sz="3200" dirty="0"/>
            </a:br>
            <a:r>
              <a:rPr lang="en-US" sz="3200" b="1" dirty="0">
                <a:solidFill>
                  <a:srgbClr val="002060"/>
                </a:solidFill>
              </a:rPr>
              <a:t>Why?</a:t>
            </a:r>
          </a:p>
          <a:p>
            <a:r>
              <a:rPr lang="en-US" sz="2800" dirty="0"/>
              <a:t>Lists reflect </a:t>
            </a:r>
            <a:r>
              <a:rPr lang="en-US" sz="2800" b="1" dirty="0"/>
              <a:t>native use</a:t>
            </a:r>
            <a:r>
              <a:rPr lang="en-US" sz="2800" dirty="0"/>
              <a:t>, not </a:t>
            </a:r>
            <a:r>
              <a:rPr lang="en-US" sz="2800" b="1" dirty="0"/>
              <a:t>L2 teaching materials</a:t>
            </a:r>
          </a:p>
          <a:p>
            <a:r>
              <a:rPr lang="en-US" sz="2800" b="1" i="1" dirty="0"/>
              <a:t>	</a:t>
            </a:r>
            <a:r>
              <a:rPr lang="en-US" sz="2800" i="1" dirty="0"/>
              <a:t>increase, economy, product, council</a:t>
            </a:r>
            <a:r>
              <a:rPr lang="en-US" sz="2800" dirty="0"/>
              <a:t>: top 300.</a:t>
            </a:r>
          </a:p>
          <a:p>
            <a:r>
              <a:rPr lang="en-US" sz="2800" dirty="0"/>
              <a:t>	Weekdays (</a:t>
            </a:r>
            <a:r>
              <a:rPr lang="en-US" sz="2800" i="1" dirty="0"/>
              <a:t>Monday, Tuesday…</a:t>
            </a:r>
            <a:r>
              <a:rPr lang="en-US" sz="2800" dirty="0"/>
              <a:t>): 2k–3k range.</a:t>
            </a:r>
          </a:p>
          <a:p>
            <a:r>
              <a:rPr lang="en-US" sz="2800" dirty="0"/>
              <a:t>Everyday classroom words (</a:t>
            </a:r>
            <a:r>
              <a:rPr lang="en-US" sz="2800" i="1" dirty="0"/>
              <a:t>soap, chalk, stomach</a:t>
            </a:r>
            <a:r>
              <a:rPr lang="en-US" sz="2800" dirty="0"/>
              <a:t>) are missing (Nation, 2016).</a:t>
            </a:r>
          </a:p>
          <a:p>
            <a:endParaRPr lang="en-US" sz="2800" dirty="0"/>
          </a:p>
          <a:p>
            <a:r>
              <a:rPr lang="en-US" sz="2800" b="1" dirty="0">
                <a:solidFill>
                  <a:srgbClr val="C00000"/>
                </a:solidFill>
              </a:rPr>
              <a:t>=&gt; Frequency rank does not match how L2 learners should be taught.</a:t>
            </a:r>
          </a:p>
        </p:txBody>
      </p:sp>
      <p:sp>
        <p:nvSpPr>
          <p:cNvPr id="19" name="TextBox 18">
            <a:extLst>
              <a:ext uri="{FF2B5EF4-FFF2-40B4-BE49-F238E27FC236}">
                <a16:creationId xmlns:a16="http://schemas.microsoft.com/office/drawing/2014/main" id="{3BA85D2D-A4EC-E555-11DB-F2CD7D322E25}"/>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D89A1EDE-9638-0B4C-ED9F-FD38EB3FC439}"/>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268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6" end="6"/>
                                            </p:txEl>
                                          </p:spTgt>
                                        </p:tgtEl>
                                        <p:attrNameLst>
                                          <p:attrName>style.visibility</p:attrName>
                                        </p:attrNameLst>
                                      </p:cBhvr>
                                      <p:to>
                                        <p:strVal val="visible"/>
                                      </p:to>
                                    </p:set>
                                    <p:animEffect transition="in" filter="fade">
                                      <p:cBhvr>
                                        <p:cTn id="32"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6015B-E07A-C551-31FE-3680C957974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AC97F2D-240C-1762-EFF0-838A60C833E4}"/>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C3BDB72F-BE2C-31D3-BA01-C3E7E47FB49B}"/>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59CF9FA6-179D-E6C0-00E7-1D471AE2E336}"/>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BC1D909F-E03E-81BD-41D7-5511DFB51A8E}"/>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69ACE3B5-8753-BF49-8495-70E0138F719E}"/>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7EE06592-BC23-0535-7394-5A19C980CAF9}"/>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A7E91836-B4EF-A865-342E-B4E1B7F96C2B}"/>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9A33E42E-496E-83DF-9580-A1C02F839483}"/>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0066FCBC-94D4-3227-B025-F0DEF7C41D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4D146876-390E-B1DE-FAC6-F1D667B23780}"/>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66CA4890-4C5D-3C52-AC74-9AFA10CD7F91}"/>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DA846CD7-8403-C9E3-2472-6753A4FEDD3A}"/>
              </a:ext>
            </a:extLst>
          </p:cNvPr>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t>1.1. Frequency</a:t>
            </a:r>
          </a:p>
        </p:txBody>
      </p:sp>
      <p:sp>
        <p:nvSpPr>
          <p:cNvPr id="18" name="TextBox 17">
            <a:extLst>
              <a:ext uri="{FF2B5EF4-FFF2-40B4-BE49-F238E27FC236}">
                <a16:creationId xmlns:a16="http://schemas.microsoft.com/office/drawing/2014/main" id="{CE5AAE3C-F95D-AE35-3801-79157621BCE2}"/>
              </a:ext>
            </a:extLst>
          </p:cNvPr>
          <p:cNvSpPr txBox="1"/>
          <p:nvPr/>
        </p:nvSpPr>
        <p:spPr>
          <a:xfrm>
            <a:off x="274623" y="2049250"/>
            <a:ext cx="11484281" cy="1446550"/>
          </a:xfrm>
          <a:prstGeom prst="rect">
            <a:avLst/>
          </a:prstGeom>
          <a:noFill/>
        </p:spPr>
        <p:txBody>
          <a:bodyPr wrap="square">
            <a:spAutoFit/>
          </a:bodyPr>
          <a:lstStyle/>
          <a:p>
            <a:r>
              <a:rPr lang="en-US" sz="3200" b="1" dirty="0">
                <a:solidFill>
                  <a:srgbClr val="002060"/>
                </a:solidFill>
              </a:rPr>
              <a:t>Frequency-based CEFR-aligned wordlists</a:t>
            </a:r>
            <a:endParaRPr lang="en-US" sz="2800" dirty="0"/>
          </a:p>
          <a:p>
            <a:pPr marL="457200" indent="-457200">
              <a:buFont typeface="Arial" panose="020B0604020202020204" pitchFamily="34" charset="0"/>
              <a:buChar char="•"/>
            </a:pPr>
            <a:r>
              <a:rPr lang="en-US" sz="2800" dirty="0"/>
              <a:t>CEFR-based lists are useful because they show </a:t>
            </a:r>
            <a:r>
              <a:rPr lang="en-US" sz="2800" b="1" dirty="0"/>
              <a:t>which words belong to each level</a:t>
            </a:r>
            <a:r>
              <a:rPr lang="en-US" sz="2800" dirty="0"/>
              <a:t>, linked to the </a:t>
            </a:r>
            <a:r>
              <a:rPr lang="en-US" sz="2800" b="1" dirty="0"/>
              <a:t>can-do descriptors</a:t>
            </a:r>
            <a:r>
              <a:rPr lang="en-US" sz="2800" dirty="0"/>
              <a:t>.</a:t>
            </a:r>
            <a:endParaRPr lang="en-US" sz="2800" dirty="0">
              <a:solidFill>
                <a:srgbClr val="C00000"/>
              </a:solidFill>
            </a:endParaRPr>
          </a:p>
        </p:txBody>
      </p:sp>
      <p:sp>
        <p:nvSpPr>
          <p:cNvPr id="19" name="TextBox 18">
            <a:extLst>
              <a:ext uri="{FF2B5EF4-FFF2-40B4-BE49-F238E27FC236}">
                <a16:creationId xmlns:a16="http://schemas.microsoft.com/office/drawing/2014/main" id="{2FA56C04-154D-8AAE-EA1E-347D92A9F75C}"/>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7CA447E1-8B8F-8F85-D707-4DF97244E1D8}"/>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2">
            <a:extLst>
              <a:ext uri="{FF2B5EF4-FFF2-40B4-BE49-F238E27FC236}">
                <a16:creationId xmlns:a16="http://schemas.microsoft.com/office/drawing/2014/main" id="{05D14C98-E047-1074-8F95-537DBD23ECBF}"/>
              </a:ext>
            </a:extLst>
          </p:cNvPr>
          <p:cNvGraphicFramePr>
            <a:graphicFrameLocks noGrp="1"/>
          </p:cNvGraphicFramePr>
          <p:nvPr/>
        </p:nvGraphicFramePr>
        <p:xfrm>
          <a:off x="747623" y="3536521"/>
          <a:ext cx="9891622" cy="3156585"/>
        </p:xfrm>
        <a:graphic>
          <a:graphicData uri="http://schemas.openxmlformats.org/drawingml/2006/table">
            <a:tbl>
              <a:tblPr>
                <a:tableStyleId>{5C22544A-7EE6-4342-B048-85BDC9FD1C3A}</a:tableStyleId>
              </a:tblPr>
              <a:tblGrid>
                <a:gridCol w="2927295">
                  <a:extLst>
                    <a:ext uri="{9D8B030D-6E8A-4147-A177-3AD203B41FA5}">
                      <a16:colId xmlns:a16="http://schemas.microsoft.com/office/drawing/2014/main" val="3661168419"/>
                    </a:ext>
                  </a:extLst>
                </a:gridCol>
                <a:gridCol w="1702712">
                  <a:extLst>
                    <a:ext uri="{9D8B030D-6E8A-4147-A177-3AD203B41FA5}">
                      <a16:colId xmlns:a16="http://schemas.microsoft.com/office/drawing/2014/main" val="481002026"/>
                    </a:ext>
                  </a:extLst>
                </a:gridCol>
                <a:gridCol w="5261615">
                  <a:extLst>
                    <a:ext uri="{9D8B030D-6E8A-4147-A177-3AD203B41FA5}">
                      <a16:colId xmlns:a16="http://schemas.microsoft.com/office/drawing/2014/main" val="1495445356"/>
                    </a:ext>
                  </a:extLst>
                </a:gridCol>
              </a:tblGrid>
              <a:tr h="304045">
                <a:tc>
                  <a:txBody>
                    <a:bodyPr/>
                    <a:lstStyle/>
                    <a:p>
                      <a:pPr marL="0" marR="0" algn="ctr">
                        <a:lnSpc>
                          <a:spcPct val="100000"/>
                        </a:lnSpc>
                        <a:spcBef>
                          <a:spcPts val="0"/>
                        </a:spcBef>
                        <a:spcAft>
                          <a:spcPts val="0"/>
                        </a:spcAft>
                        <a:buNone/>
                      </a:pPr>
                      <a:r>
                        <a:rPr lang="en-US" sz="1800" b="1" dirty="0">
                          <a:effectLst/>
                        </a:rPr>
                        <a:t>Word lists</a:t>
                      </a:r>
                      <a:endParaRPr lang="en-US" sz="1800" b="1"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b="1" dirty="0">
                          <a:effectLst/>
                        </a:rPr>
                        <a:t>No. of items</a:t>
                      </a:r>
                      <a:endParaRPr lang="en-US" sz="1800" b="1"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b="1" dirty="0">
                          <a:effectLst/>
                        </a:rPr>
                        <a:t>Corpora</a:t>
                      </a:r>
                      <a:endParaRPr lang="en-US" sz="1800" b="1" dirty="0">
                        <a:effectLst/>
                        <a:latin typeface="Arial" panose="020B0604020202020204" pitchFamily="34" charset="0"/>
                        <a:ea typeface="Arial" panose="020B0604020202020204" pitchFamily="34" charset="0"/>
                      </a:endParaRPr>
                    </a:p>
                  </a:txBody>
                  <a:tcPr marL="30698" marR="30698" marT="30698" marB="30698"/>
                </a:tc>
                <a:extLst>
                  <a:ext uri="{0D108BD9-81ED-4DB2-BD59-A6C34878D82A}">
                    <a16:rowId xmlns:a16="http://schemas.microsoft.com/office/drawing/2014/main" val="1761491050"/>
                  </a:ext>
                </a:extLst>
              </a:tr>
              <a:tr h="557114">
                <a:tc>
                  <a:txBody>
                    <a:bodyPr/>
                    <a:lstStyle/>
                    <a:p>
                      <a:pPr marL="0" marR="0" algn="ctr">
                        <a:lnSpc>
                          <a:spcPct val="100000"/>
                        </a:lnSpc>
                        <a:spcBef>
                          <a:spcPts val="0"/>
                        </a:spcBef>
                        <a:spcAft>
                          <a:spcPts val="0"/>
                        </a:spcAft>
                        <a:buNone/>
                      </a:pPr>
                      <a:r>
                        <a:rPr lang="en-US" sz="1800" b="1" dirty="0">
                          <a:effectLst/>
                        </a:rPr>
                        <a:t>English Vocabulary Profile</a:t>
                      </a:r>
                    </a:p>
                    <a:p>
                      <a:pPr marL="0" marR="0" algn="ctr">
                        <a:lnSpc>
                          <a:spcPct val="100000"/>
                        </a:lnSpc>
                        <a:spcBef>
                          <a:spcPts val="0"/>
                        </a:spcBef>
                        <a:spcAft>
                          <a:spcPts val="0"/>
                        </a:spcAft>
                        <a:buNone/>
                      </a:pPr>
                      <a:r>
                        <a:rPr lang="en-US" sz="1800" b="0" i="0" u="none" strike="noStrike" kern="1200" dirty="0">
                          <a:solidFill>
                            <a:schemeClr val="dk1"/>
                          </a:solidFill>
                          <a:effectLst/>
                          <a:latin typeface="+mn-lt"/>
                          <a:ea typeface="+mn-ea"/>
                          <a:cs typeface="+mn-cs"/>
                        </a:rPr>
                        <a:t>(Capel, 2010)</a:t>
                      </a:r>
                      <a:endParaRPr lang="en-US" sz="1800"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dirty="0">
                          <a:effectLst/>
                        </a:rPr>
                        <a:t>4600</a:t>
                      </a:r>
                      <a:endParaRPr lang="en-US" sz="1800"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dirty="0">
                          <a:effectLst/>
                        </a:rPr>
                        <a:t>CIC (1 billion words), CLC (40 million words)</a:t>
                      </a:r>
                      <a:endParaRPr lang="en-US" sz="1800" dirty="0">
                        <a:effectLst/>
                        <a:latin typeface="Arial" panose="020B0604020202020204" pitchFamily="34" charset="0"/>
                        <a:ea typeface="Arial" panose="020B0604020202020204" pitchFamily="34" charset="0"/>
                      </a:endParaRPr>
                    </a:p>
                  </a:txBody>
                  <a:tcPr marL="30698" marR="30698" marT="30698" marB="30698"/>
                </a:tc>
                <a:extLst>
                  <a:ext uri="{0D108BD9-81ED-4DB2-BD59-A6C34878D82A}">
                    <a16:rowId xmlns:a16="http://schemas.microsoft.com/office/drawing/2014/main" val="3152198811"/>
                  </a:ext>
                </a:extLst>
              </a:tr>
              <a:tr h="929365">
                <a:tc>
                  <a:txBody>
                    <a:bodyPr/>
                    <a:lstStyle/>
                    <a:p>
                      <a:pPr marL="0" marR="0" algn="ctr">
                        <a:lnSpc>
                          <a:spcPct val="100000"/>
                        </a:lnSpc>
                        <a:spcBef>
                          <a:spcPts val="0"/>
                        </a:spcBef>
                        <a:spcAft>
                          <a:spcPts val="0"/>
                        </a:spcAft>
                        <a:buNone/>
                      </a:pPr>
                      <a:r>
                        <a:rPr lang="en-US" sz="1800" b="1" dirty="0">
                          <a:effectLst/>
                        </a:rPr>
                        <a:t>Global Scale of English</a:t>
                      </a:r>
                    </a:p>
                    <a:p>
                      <a:pPr marL="0" marR="0" algn="ctr">
                        <a:lnSpc>
                          <a:spcPct val="100000"/>
                        </a:lnSpc>
                        <a:spcBef>
                          <a:spcPts val="0"/>
                        </a:spcBef>
                        <a:spcAft>
                          <a:spcPts val="0"/>
                        </a:spcAft>
                        <a:buNone/>
                      </a:pPr>
                      <a:r>
                        <a:rPr lang="nl-NL" sz="1800" b="0" i="0" u="none" strike="noStrike" kern="1200" dirty="0">
                          <a:solidFill>
                            <a:schemeClr val="dk1"/>
                          </a:solidFill>
                          <a:effectLst/>
                          <a:latin typeface="+mn-lt"/>
                          <a:ea typeface="+mn-ea"/>
                          <a:cs typeface="+mn-cs"/>
                        </a:rPr>
                        <a:t>(Benigno &amp; De Jong, 2019)</a:t>
                      </a:r>
                      <a:endParaRPr lang="en-US" sz="1800" b="1" dirty="0">
                        <a:effectLst/>
                      </a:endParaRPr>
                    </a:p>
                    <a:p>
                      <a:pPr marL="0" marR="0" algn="ctr">
                        <a:lnSpc>
                          <a:spcPct val="100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dirty="0">
                          <a:effectLst/>
                        </a:rPr>
                        <a:t> </a:t>
                      </a:r>
                      <a:endParaRPr lang="en-US" sz="1800"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dirty="0">
                          <a:effectLst/>
                        </a:rPr>
                        <a:t>LCN (330 million words)</a:t>
                      </a:r>
                    </a:p>
                    <a:p>
                      <a:pPr marL="0" marR="0" algn="ctr">
                        <a:lnSpc>
                          <a:spcPct val="100000"/>
                        </a:lnSpc>
                        <a:spcBef>
                          <a:spcPts val="0"/>
                        </a:spcBef>
                        <a:spcAft>
                          <a:spcPts val="0"/>
                        </a:spcAft>
                        <a:buNone/>
                      </a:pPr>
                      <a:r>
                        <a:rPr lang="en-US" sz="1800" dirty="0" err="1">
                          <a:effectLst/>
                        </a:rPr>
                        <a:t>UkWaC</a:t>
                      </a:r>
                      <a:r>
                        <a:rPr lang="en-US" sz="1800" dirty="0">
                          <a:effectLst/>
                        </a:rPr>
                        <a:t> (2 billion words) corpus, </a:t>
                      </a:r>
                    </a:p>
                    <a:p>
                      <a:pPr marL="0" marR="0" algn="ctr">
                        <a:lnSpc>
                          <a:spcPct val="100000"/>
                        </a:lnSpc>
                        <a:spcBef>
                          <a:spcPts val="0"/>
                        </a:spcBef>
                        <a:spcAft>
                          <a:spcPts val="0"/>
                        </a:spcAft>
                        <a:buNone/>
                      </a:pPr>
                      <a:r>
                        <a:rPr lang="en-US" sz="1800" dirty="0">
                          <a:effectLst/>
                        </a:rPr>
                        <a:t>COCA spoken (90 million words).</a:t>
                      </a:r>
                      <a:endParaRPr lang="en-US" sz="1800" dirty="0">
                        <a:effectLst/>
                        <a:latin typeface="Arial" panose="020B0604020202020204" pitchFamily="34" charset="0"/>
                        <a:ea typeface="Arial" panose="020B0604020202020204" pitchFamily="34" charset="0"/>
                      </a:endParaRPr>
                    </a:p>
                  </a:txBody>
                  <a:tcPr marL="30698" marR="30698" marT="30698" marB="30698"/>
                </a:tc>
                <a:extLst>
                  <a:ext uri="{0D108BD9-81ED-4DB2-BD59-A6C34878D82A}">
                    <a16:rowId xmlns:a16="http://schemas.microsoft.com/office/drawing/2014/main" val="3892185259"/>
                  </a:ext>
                </a:extLst>
              </a:tr>
              <a:tr h="557114">
                <a:tc>
                  <a:txBody>
                    <a:bodyPr/>
                    <a:lstStyle/>
                    <a:p>
                      <a:pPr marL="0" marR="0" algn="ctr">
                        <a:lnSpc>
                          <a:spcPct val="100000"/>
                        </a:lnSpc>
                        <a:spcBef>
                          <a:spcPts val="0"/>
                        </a:spcBef>
                        <a:spcAft>
                          <a:spcPts val="0"/>
                        </a:spcAft>
                        <a:buNone/>
                      </a:pPr>
                      <a:r>
                        <a:rPr lang="en-US" sz="1800" b="1" dirty="0">
                          <a:effectLst/>
                        </a:rPr>
                        <a:t>Oxford 3000</a:t>
                      </a:r>
                    </a:p>
                    <a:p>
                      <a:pPr marL="0" marR="0" algn="ctr">
                        <a:lnSpc>
                          <a:spcPct val="100000"/>
                        </a:lnSpc>
                        <a:spcBef>
                          <a:spcPts val="0"/>
                        </a:spcBef>
                        <a:spcAft>
                          <a:spcPts val="0"/>
                        </a:spcAft>
                        <a:buNone/>
                      </a:pPr>
                      <a:r>
                        <a:rPr lang="en-US" sz="1800" dirty="0">
                          <a:effectLst/>
                        </a:rPr>
                        <a:t>(</a:t>
                      </a:r>
                      <a:r>
                        <a:rPr lang="en-US" sz="1800" b="0" i="0" u="none" strike="noStrike" kern="1200" dirty="0">
                          <a:solidFill>
                            <a:schemeClr val="dk1"/>
                          </a:solidFill>
                          <a:effectLst/>
                          <a:latin typeface="+mn-lt"/>
                          <a:ea typeface="+mn-ea"/>
                          <a:cs typeface="+mn-cs"/>
                        </a:rPr>
                        <a:t>Moore, 2020)</a:t>
                      </a:r>
                      <a:endParaRPr lang="en-US" sz="1800"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a:effectLst/>
                        </a:rPr>
                        <a:t>3000 </a:t>
                      </a:r>
                    </a:p>
                    <a:p>
                      <a:pPr marL="0" marR="0" algn="ctr">
                        <a:lnSpc>
                          <a:spcPct val="100000"/>
                        </a:lnSpc>
                        <a:spcBef>
                          <a:spcPts val="0"/>
                        </a:spcBef>
                        <a:spcAft>
                          <a:spcPts val="0"/>
                        </a:spcAft>
                        <a:buNone/>
                      </a:pPr>
                      <a:r>
                        <a:rPr lang="en-US" sz="1800">
                          <a:effectLst/>
                        </a:rPr>
                        <a:t> </a:t>
                      </a:r>
                      <a:endParaRPr lang="en-US" sz="180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dirty="0">
                          <a:effectLst/>
                        </a:rPr>
                        <a:t>OEC (2 billion words)</a:t>
                      </a:r>
                    </a:p>
                    <a:p>
                      <a:pPr marL="0" marR="0" algn="ctr">
                        <a:lnSpc>
                          <a:spcPct val="100000"/>
                        </a:lnSpc>
                        <a:spcBef>
                          <a:spcPts val="0"/>
                        </a:spcBef>
                        <a:spcAft>
                          <a:spcPts val="0"/>
                        </a:spcAft>
                        <a:buNone/>
                      </a:pPr>
                      <a:r>
                        <a:rPr lang="en-US" sz="1800" dirty="0">
                          <a:effectLst/>
                        </a:rPr>
                        <a:t>OMC (7 million words)</a:t>
                      </a:r>
                      <a:endParaRPr lang="en-US" sz="1800" dirty="0">
                        <a:effectLst/>
                        <a:latin typeface="Arial" panose="020B0604020202020204" pitchFamily="34" charset="0"/>
                        <a:ea typeface="Arial" panose="020B0604020202020204" pitchFamily="34" charset="0"/>
                      </a:endParaRPr>
                    </a:p>
                  </a:txBody>
                  <a:tcPr marL="30698" marR="30698" marT="30698" marB="30698"/>
                </a:tc>
                <a:extLst>
                  <a:ext uri="{0D108BD9-81ED-4DB2-BD59-A6C34878D82A}">
                    <a16:rowId xmlns:a16="http://schemas.microsoft.com/office/drawing/2014/main" val="3621482129"/>
                  </a:ext>
                </a:extLst>
              </a:tr>
              <a:tr h="304045">
                <a:tc>
                  <a:txBody>
                    <a:bodyPr/>
                    <a:lstStyle/>
                    <a:p>
                      <a:pPr marL="0" marR="0" algn="ctr">
                        <a:lnSpc>
                          <a:spcPct val="100000"/>
                        </a:lnSpc>
                        <a:spcBef>
                          <a:spcPts val="0"/>
                        </a:spcBef>
                        <a:spcAft>
                          <a:spcPts val="0"/>
                        </a:spcAft>
                        <a:buNone/>
                      </a:pPr>
                      <a:r>
                        <a:rPr lang="en-US" sz="1800" b="1" dirty="0">
                          <a:effectLst/>
                        </a:rPr>
                        <a:t>Cambridge YLE (A1)</a:t>
                      </a:r>
                      <a:endParaRPr lang="en-US" sz="1800" b="1"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r>
                        <a:rPr lang="en-US" sz="1800" dirty="0">
                          <a:effectLst/>
                        </a:rPr>
                        <a:t>776</a:t>
                      </a:r>
                      <a:endParaRPr lang="en-US" sz="1800"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txBody>
                  <a:tcPr marL="30698" marR="30698" marT="30698" marB="30698"/>
                </a:tc>
                <a:extLst>
                  <a:ext uri="{0D108BD9-81ED-4DB2-BD59-A6C34878D82A}">
                    <a16:rowId xmlns:a16="http://schemas.microsoft.com/office/drawing/2014/main" val="2521844165"/>
                  </a:ext>
                </a:extLst>
              </a:tr>
              <a:tr h="304045">
                <a:tc>
                  <a:txBody>
                    <a:bodyPr/>
                    <a:lstStyle/>
                    <a:p>
                      <a:pPr marL="0" marR="0" algn="ctr">
                        <a:lnSpc>
                          <a:spcPct val="100000"/>
                        </a:lnSpc>
                        <a:spcBef>
                          <a:spcPts val="0"/>
                        </a:spcBef>
                        <a:spcAft>
                          <a:spcPts val="0"/>
                        </a:spcAft>
                        <a:buNone/>
                      </a:pPr>
                      <a:r>
                        <a:rPr lang="en-US" sz="1800" b="1" dirty="0">
                          <a:effectLst/>
                        </a:rPr>
                        <a:t>CEFR-J </a:t>
                      </a:r>
                      <a:r>
                        <a:rPr lang="en-US" sz="1800" dirty="0">
                          <a:effectLst/>
                        </a:rPr>
                        <a:t>(Tono, 2019)</a:t>
                      </a:r>
                      <a:endParaRPr lang="en-US" sz="1800"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lang="en-US" sz="1800" dirty="0">
                          <a:effectLst/>
                        </a:rPr>
                        <a:t>7815</a:t>
                      </a:r>
                      <a:endParaRPr lang="en-US" sz="1800" dirty="0">
                        <a:effectLst/>
                        <a:latin typeface="Arial" panose="020B0604020202020204" pitchFamily="34" charset="0"/>
                        <a:ea typeface="Arial" panose="020B0604020202020204" pitchFamily="34" charset="0"/>
                      </a:endParaRPr>
                    </a:p>
                  </a:txBody>
                  <a:tcPr marL="30698" marR="30698" marT="30698" marB="30698"/>
                </a:tc>
                <a:tc>
                  <a:txBody>
                    <a:bodyPr/>
                    <a:lstStyle/>
                    <a:p>
                      <a:pPr marL="0" marR="0" algn="ctr">
                        <a:lnSpc>
                          <a:spcPct val="100000"/>
                        </a:lnSpc>
                        <a:spcBef>
                          <a:spcPts val="0"/>
                        </a:spcBef>
                        <a:spcAft>
                          <a:spcPts val="0"/>
                        </a:spcAft>
                        <a:buNone/>
                      </a:pPr>
                      <a:endParaRPr lang="en-US" sz="1800" dirty="0">
                        <a:effectLst/>
                        <a:latin typeface="Arial" panose="020B0604020202020204" pitchFamily="34" charset="0"/>
                        <a:ea typeface="Arial" panose="020B0604020202020204" pitchFamily="34" charset="0"/>
                      </a:endParaRPr>
                    </a:p>
                  </a:txBody>
                  <a:tcPr marL="30698" marR="30698" marT="30698" marB="30698"/>
                </a:tc>
                <a:extLst>
                  <a:ext uri="{0D108BD9-81ED-4DB2-BD59-A6C34878D82A}">
                    <a16:rowId xmlns:a16="http://schemas.microsoft.com/office/drawing/2014/main" val="1733835853"/>
                  </a:ext>
                </a:extLst>
              </a:tr>
            </a:tbl>
          </a:graphicData>
        </a:graphic>
      </p:graphicFrame>
    </p:spTree>
    <p:extLst>
      <p:ext uri="{BB962C8B-B14F-4D97-AF65-F5344CB8AC3E}">
        <p14:creationId xmlns:p14="http://schemas.microsoft.com/office/powerpoint/2010/main" val="54074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1DF3-0742-C33C-5687-09C67328316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A4367F-3A8F-8B0B-92C7-F5B1A7A17B5C}"/>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68FA3871-D49C-3BFB-CA9E-472A9964207D}"/>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1C1EA17D-3D48-4FD2-922D-565CC03B3CBB}"/>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DBCF3109-4043-FF0E-20DD-A805DD47E4F0}"/>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455FEB81-6005-7A10-445E-D2DF76914DD4}"/>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CCFB8491-2F80-0039-C003-2B0F25D0DBCF}"/>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10332E44-E178-EC6B-FA04-CFA1441719C9}"/>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AA875C5F-8197-916D-ED8A-ABD2F8196469}"/>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A317631A-FF1C-0855-4778-C08CD250FCC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BA4430CB-A334-5FB0-D389-F3FCD188AE00}"/>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2DB23FF8-6C16-729E-1C61-17E0C8E17430}"/>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EC318875-E481-C5A8-7B52-69BFC9E051C6}"/>
              </a:ext>
            </a:extLst>
          </p:cNvPr>
          <p:cNvSpPr txBox="1"/>
          <p:nvPr/>
        </p:nvSpPr>
        <p:spPr>
          <a:xfrm>
            <a:off x="1016000" y="1307892"/>
            <a:ext cx="10349790" cy="497957"/>
          </a:xfrm>
          <a:prstGeom prst="rect">
            <a:avLst/>
          </a:prstGeom>
        </p:spPr>
        <p:txBody>
          <a:bodyPr lIns="0" tIns="0" rIns="0" bIns="0" rtlCol="0" anchor="t">
            <a:spAutoFit/>
          </a:bodyPr>
          <a:lstStyle/>
          <a:p>
            <a:pPr algn="ctr">
              <a:lnSpc>
                <a:spcPts val="3733"/>
              </a:lnSpc>
            </a:pPr>
            <a:r>
              <a:rPr lang="en-US" sz="4000" b="1" dirty="0"/>
              <a:t>1.2. Usefulness</a:t>
            </a:r>
          </a:p>
        </p:txBody>
      </p:sp>
      <p:sp>
        <p:nvSpPr>
          <p:cNvPr id="18" name="TextBox 17">
            <a:extLst>
              <a:ext uri="{FF2B5EF4-FFF2-40B4-BE49-F238E27FC236}">
                <a16:creationId xmlns:a16="http://schemas.microsoft.com/office/drawing/2014/main" id="{D39F1483-6A75-5B14-F0B5-D00F92D52A92}"/>
              </a:ext>
            </a:extLst>
          </p:cNvPr>
          <p:cNvSpPr txBox="1"/>
          <p:nvPr/>
        </p:nvSpPr>
        <p:spPr>
          <a:xfrm>
            <a:off x="274623" y="2049250"/>
            <a:ext cx="11767852" cy="3539430"/>
          </a:xfrm>
          <a:prstGeom prst="rect">
            <a:avLst/>
          </a:prstGeom>
          <a:noFill/>
        </p:spPr>
        <p:txBody>
          <a:bodyPr wrap="square">
            <a:spAutoFit/>
          </a:bodyPr>
          <a:lstStyle/>
          <a:p>
            <a:pPr marL="457200" indent="-457200">
              <a:buFont typeface="Arial" panose="020B0604020202020204" pitchFamily="34" charset="0"/>
              <a:buChar char="•"/>
            </a:pPr>
            <a:r>
              <a:rPr lang="en-US" sz="2800" dirty="0"/>
              <a:t>Usefulness and frequency overlap, but one cannot replace the other (Laufer &amp; Nation, 2012).</a:t>
            </a:r>
          </a:p>
          <a:p>
            <a:pPr marL="457200" indent="-457200">
              <a:buFont typeface="Arial" panose="020B0604020202020204" pitchFamily="34" charset="0"/>
              <a:buChar char="•"/>
            </a:pPr>
            <a:r>
              <a:rPr lang="en-US" sz="2800" dirty="0"/>
              <a:t>Frequent words are often useful.</a:t>
            </a:r>
          </a:p>
          <a:p>
            <a:pPr marL="457200" indent="-457200">
              <a:buFont typeface="Arial" panose="020B0604020202020204" pitchFamily="34" charset="0"/>
              <a:buChar char="•"/>
            </a:pPr>
            <a:r>
              <a:rPr lang="en-US" sz="2800" dirty="0"/>
              <a:t>Yet some infrequent words are also crucial, depending on learners’ </a:t>
            </a:r>
            <a:r>
              <a:rPr lang="en-US" sz="2800" b="1" dirty="0"/>
              <a:t>need</a:t>
            </a:r>
          </a:p>
          <a:p>
            <a:pPr marL="914400" lvl="1" indent="-457200">
              <a:buFont typeface="Wingdings" panose="05000000000000000000" pitchFamily="2" charset="2"/>
              <a:buChar char="q"/>
            </a:pPr>
            <a:r>
              <a:rPr lang="en-US" sz="2800" dirty="0"/>
              <a:t>Curriculum content and teaching materials</a:t>
            </a:r>
          </a:p>
          <a:p>
            <a:pPr marL="914400" lvl="1" indent="-457200">
              <a:buFont typeface="Wingdings" panose="05000000000000000000" pitchFamily="2" charset="2"/>
              <a:buChar char="q"/>
            </a:pPr>
            <a:r>
              <a:rPr lang="en-US" sz="2800" dirty="0"/>
              <a:t>Societal and parental expectations</a:t>
            </a:r>
          </a:p>
          <a:p>
            <a:pPr marL="914400" lvl="1" indent="-457200">
              <a:buFont typeface="Wingdings" panose="05000000000000000000" pitchFamily="2" charset="2"/>
              <a:buChar char="q"/>
            </a:pPr>
            <a:r>
              <a:rPr lang="en-US" sz="2800" dirty="0"/>
              <a:t>Learner characteristics</a:t>
            </a:r>
          </a:p>
          <a:p>
            <a:pPr marL="457200" indent="-457200">
              <a:buFont typeface="Arial" panose="020B0604020202020204" pitchFamily="34" charset="0"/>
              <a:buChar char="•"/>
            </a:pPr>
            <a:endParaRPr lang="en-US" sz="2800" dirty="0"/>
          </a:p>
        </p:txBody>
      </p:sp>
      <p:sp>
        <p:nvSpPr>
          <p:cNvPr id="19" name="TextBox 18">
            <a:extLst>
              <a:ext uri="{FF2B5EF4-FFF2-40B4-BE49-F238E27FC236}">
                <a16:creationId xmlns:a16="http://schemas.microsoft.com/office/drawing/2014/main" id="{9E22B502-BFF8-283C-DDDD-E407D9E48A3E}"/>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766B4107-AC82-CC30-5D6C-FDB099893D78}"/>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313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animEffect transition="in" filter="fade">
                                      <p:cBhvr>
                                        <p:cTn id="20" dur="500"/>
                                        <p:tgtEl>
                                          <p:spTgt spid="1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xEl>
                                              <p:pRg st="5" end="5"/>
                                            </p:txEl>
                                          </p:spTgt>
                                        </p:tgtEl>
                                        <p:attrNameLst>
                                          <p:attrName>style.visibility</p:attrName>
                                        </p:attrNameLst>
                                      </p:cBhvr>
                                      <p:to>
                                        <p:strVal val="visible"/>
                                      </p:to>
                                    </p:set>
                                    <p:animEffect transition="in" filter="fade">
                                      <p:cBhvr>
                                        <p:cTn id="26"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5822C-4A36-B67A-E754-25CC67FE611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4D1DCE-7A41-B9C3-EC59-CC444F3E968B}"/>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AEF7B421-852F-1A03-6FB1-A4753F448E3F}"/>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83CB44D1-A37E-408B-8AD8-F8A90D1B20BE}"/>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5326660F-9C7F-BFF6-B484-B4D16D50E89D}"/>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EC5C2FEB-D2B5-59FC-3950-FCA162268F80}"/>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75853CC5-A66B-D4F0-07ED-693A45449DD3}"/>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6DD25A20-7001-8731-5360-A08F31EFF461}"/>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34515368-1441-B788-F5F0-1131CC08A16D}"/>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F780E249-5B67-DC56-6884-B3CD90C9CE0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0C568272-22FC-FE0B-2EBF-24D7C7D2B3AC}"/>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1E79EC98-4B92-4F7F-190E-D8FF9D57E696}"/>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1C5283B8-4C32-6189-EA32-C95E85E91C86}"/>
              </a:ext>
            </a:extLst>
          </p:cNvPr>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t>1.2. Usefulness</a:t>
            </a:r>
          </a:p>
        </p:txBody>
      </p:sp>
      <p:sp>
        <p:nvSpPr>
          <p:cNvPr id="18" name="TextBox 17">
            <a:extLst>
              <a:ext uri="{FF2B5EF4-FFF2-40B4-BE49-F238E27FC236}">
                <a16:creationId xmlns:a16="http://schemas.microsoft.com/office/drawing/2014/main" id="{C6637932-30FD-0EB8-857B-93D6D950E84F}"/>
              </a:ext>
            </a:extLst>
          </p:cNvPr>
          <p:cNvSpPr txBox="1"/>
          <p:nvPr/>
        </p:nvSpPr>
        <p:spPr>
          <a:xfrm>
            <a:off x="274623" y="2165802"/>
            <a:ext cx="11484281" cy="3170099"/>
          </a:xfrm>
          <a:prstGeom prst="rect">
            <a:avLst/>
          </a:prstGeom>
          <a:noFill/>
        </p:spPr>
        <p:txBody>
          <a:bodyPr wrap="square">
            <a:spAutoFit/>
          </a:bodyPr>
          <a:lstStyle/>
          <a:p>
            <a:pPr marL="457200" indent="-457200">
              <a:buFont typeface="Arial" panose="020B0604020202020204" pitchFamily="34" charset="0"/>
              <a:buChar char="•"/>
            </a:pPr>
            <a:r>
              <a:rPr lang="en-US" sz="2800" dirty="0"/>
              <a:t>In EFL settings, teachers play a key role.</a:t>
            </a:r>
          </a:p>
          <a:p>
            <a:pPr marL="457200" indent="-457200">
              <a:buFont typeface="Arial" panose="020B0604020202020204" pitchFamily="34" charset="0"/>
              <a:buChar char="•"/>
            </a:pPr>
            <a:r>
              <a:rPr lang="en-US" sz="2800" dirty="0"/>
              <a:t>Their close involvement in </a:t>
            </a:r>
            <a:r>
              <a:rPr lang="en-US" sz="2800" b="1" dirty="0"/>
              <a:t>instruction and interaction</a:t>
            </a:r>
            <a:r>
              <a:rPr lang="en-US" sz="2800" dirty="0"/>
              <a:t> gives them insight into which words are most essential for </a:t>
            </a:r>
            <a:r>
              <a:rPr lang="en-US" sz="2800" b="1" dirty="0"/>
              <a:t>communication</a:t>
            </a:r>
            <a:r>
              <a:rPr lang="en-US" sz="2800" dirty="0"/>
              <a:t> and </a:t>
            </a:r>
            <a:r>
              <a:rPr lang="en-US" sz="2800" b="1" dirty="0"/>
              <a:t>academic success</a:t>
            </a:r>
            <a:r>
              <a:rPr lang="en-US" sz="2800" dirty="0"/>
              <a:t> (Laufer, 2003; Schmitt, 2008).</a:t>
            </a:r>
            <a:endParaRPr lang="en-US" sz="2800" b="1" dirty="0">
              <a:solidFill>
                <a:srgbClr val="C00000"/>
              </a:solidFill>
            </a:endParaRPr>
          </a:p>
          <a:p>
            <a:pPr marL="457200" indent="-457200">
              <a:buFont typeface="Arial" panose="020B0604020202020204" pitchFamily="34" charset="0"/>
              <a:buChar char="•"/>
            </a:pPr>
            <a:r>
              <a:rPr lang="en-US" sz="2800" b="1" dirty="0">
                <a:solidFill>
                  <a:srgbClr val="C00000"/>
                </a:solidFill>
              </a:rPr>
              <a:t>=&gt; Teachers can identify the most useful words for their students </a:t>
            </a:r>
            <a:r>
              <a:rPr lang="en-US" sz="2800" b="1" dirty="0">
                <a:solidFill>
                  <a:srgbClr val="002060"/>
                </a:solidFill>
              </a:rPr>
              <a:t>(</a:t>
            </a:r>
            <a:r>
              <a:rPr lang="de-DE" sz="2800" dirty="0">
                <a:solidFill>
                  <a:srgbClr val="002060"/>
                </a:solidFill>
              </a:rPr>
              <a:t>Laufer, 2003; Schmitt, 2008) </a:t>
            </a:r>
            <a:endParaRPr lang="en-US" sz="2800" b="1" dirty="0">
              <a:solidFill>
                <a:srgbClr val="002060"/>
              </a:solidFill>
            </a:endParaRPr>
          </a:p>
          <a:p>
            <a:pPr marL="457200" indent="-457200">
              <a:buFont typeface="Arial" panose="020B0604020202020204" pitchFamily="34" charset="0"/>
              <a:buChar char="•"/>
            </a:pPr>
            <a:endParaRPr lang="en-US" sz="3200" b="1" dirty="0"/>
          </a:p>
        </p:txBody>
      </p:sp>
      <p:sp>
        <p:nvSpPr>
          <p:cNvPr id="19" name="TextBox 18">
            <a:extLst>
              <a:ext uri="{FF2B5EF4-FFF2-40B4-BE49-F238E27FC236}">
                <a16:creationId xmlns:a16="http://schemas.microsoft.com/office/drawing/2014/main" id="{3C191A36-87BF-69F5-D6FB-C57E955E82C0}"/>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B23CFAE7-A32C-E3DB-D47D-CD313DDDC88B}"/>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4056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D55B7-A2E3-935A-AE1A-6D07DC5A8C6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376D76F-318F-820E-B302-FF373A53A0AB}"/>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503A1DFD-1715-0F0C-0AB0-074BF51FE0EF}"/>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25A783C9-5731-DAA3-942F-56E8FFD839B9}"/>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24B2F55E-C854-A7B5-9BF8-BB24E60C0298}"/>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F17BF146-1A06-0B6E-12F7-49CE040CA32C}"/>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91D50BB1-04A6-D26B-4AC6-B2D969017377}"/>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68E25F19-3519-DB20-00CD-9A09133049EB}"/>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AB34E385-A7F2-3A60-DDDC-3284CAB2C90D}"/>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96D78BE0-FCD3-5E88-8232-E7198FE961D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C49FD230-83CD-2E9D-9337-5E972EAF83EA}"/>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42204257-7543-53F6-0210-0AC07594E214}"/>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7496FCF2-D46E-C40C-6793-DE20E701BD5C}"/>
              </a:ext>
            </a:extLst>
          </p:cNvPr>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t>1.3. Difficulty</a:t>
            </a:r>
          </a:p>
        </p:txBody>
      </p:sp>
      <p:sp>
        <p:nvSpPr>
          <p:cNvPr id="18" name="TextBox 17">
            <a:extLst>
              <a:ext uri="{FF2B5EF4-FFF2-40B4-BE49-F238E27FC236}">
                <a16:creationId xmlns:a16="http://schemas.microsoft.com/office/drawing/2014/main" id="{DBB4909E-F574-C9F7-603C-8B6EF1D621F1}"/>
              </a:ext>
            </a:extLst>
          </p:cNvPr>
          <p:cNvSpPr txBox="1"/>
          <p:nvPr/>
        </p:nvSpPr>
        <p:spPr>
          <a:xfrm>
            <a:off x="274623" y="2165802"/>
            <a:ext cx="11484281" cy="3970318"/>
          </a:xfrm>
          <a:prstGeom prst="rect">
            <a:avLst/>
          </a:prstGeom>
          <a:noFill/>
        </p:spPr>
        <p:txBody>
          <a:bodyPr wrap="square">
            <a:spAutoFit/>
          </a:bodyPr>
          <a:lstStyle/>
          <a:p>
            <a:pPr marL="457200" indent="-457200">
              <a:buFont typeface="Arial" panose="020B0604020202020204" pitchFamily="34" charset="0"/>
              <a:buChar char="•"/>
            </a:pPr>
            <a:r>
              <a:rPr lang="en-US" sz="2800" dirty="0"/>
              <a:t>Even frequent and useful words must be </a:t>
            </a:r>
            <a:r>
              <a:rPr lang="en-US" sz="2800" b="1" dirty="0"/>
              <a:t>“just right”</a:t>
            </a:r>
            <a:r>
              <a:rPr lang="en-US" sz="2800" dirty="0"/>
              <a:t>—not too easy, not too hard.</a:t>
            </a:r>
          </a:p>
          <a:p>
            <a:r>
              <a:rPr lang="en-US" sz="2800" b="1" dirty="0">
                <a:solidFill>
                  <a:srgbClr val="C00000"/>
                </a:solidFill>
              </a:rPr>
              <a:t>What Makes a Word Difficult?</a:t>
            </a:r>
          </a:p>
          <a:p>
            <a:pPr marL="457200" indent="-457200">
              <a:buFont typeface="Arial" panose="020B0604020202020204" pitchFamily="34" charset="0"/>
              <a:buChar char="•"/>
            </a:pPr>
            <a:r>
              <a:rPr lang="en-US" sz="2800" b="1" dirty="0"/>
              <a:t>Psycholinguistic properties</a:t>
            </a:r>
            <a:r>
              <a:rPr lang="en-US" sz="2800" dirty="0"/>
              <a:t> – abstract words are harder; concrete words are easier.</a:t>
            </a:r>
          </a:p>
          <a:p>
            <a:pPr marL="457200" indent="-457200">
              <a:buFont typeface="Arial" panose="020B0604020202020204" pitchFamily="34" charset="0"/>
              <a:buChar char="•"/>
            </a:pPr>
            <a:r>
              <a:rPr lang="en-US" sz="2800" b="1" dirty="0"/>
              <a:t>Frequency</a:t>
            </a:r>
            <a:r>
              <a:rPr lang="en-US" sz="2800" dirty="0"/>
              <a:t> – rare words are harder to learn</a:t>
            </a:r>
          </a:p>
          <a:p>
            <a:pPr marL="457200" indent="-457200">
              <a:buFont typeface="Arial" panose="020B0604020202020204" pitchFamily="34" charset="0"/>
              <a:buChar char="•"/>
            </a:pPr>
            <a:r>
              <a:rPr lang="en-US" sz="2800" b="1" dirty="0"/>
              <a:t>L1 influence</a:t>
            </a:r>
            <a:r>
              <a:rPr lang="en-US" sz="2800" dirty="0"/>
              <a:t> – cognates/loanwords are easier</a:t>
            </a:r>
          </a:p>
          <a:p>
            <a:pPr lvl="1"/>
            <a:r>
              <a:rPr lang="en-US" sz="2800" dirty="0"/>
              <a:t>Example: TV, salad, pizza, internet</a:t>
            </a:r>
          </a:p>
          <a:p>
            <a:pPr marL="457200" indent="-457200">
              <a:buFont typeface="Arial" panose="020B0604020202020204" pitchFamily="34" charset="0"/>
              <a:buChar char="•"/>
            </a:pPr>
            <a:endParaRPr lang="en-US" sz="2800" b="1" dirty="0"/>
          </a:p>
        </p:txBody>
      </p:sp>
      <p:sp>
        <p:nvSpPr>
          <p:cNvPr id="19" name="TextBox 18">
            <a:extLst>
              <a:ext uri="{FF2B5EF4-FFF2-40B4-BE49-F238E27FC236}">
                <a16:creationId xmlns:a16="http://schemas.microsoft.com/office/drawing/2014/main" id="{9992B054-6200-B881-2CED-4E6934422134}"/>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37277B6C-42E5-0D67-486F-C6821126410C}"/>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6" name="Picture 2" descr="The History of Aglets">
            <a:extLst>
              <a:ext uri="{FF2B5EF4-FFF2-40B4-BE49-F238E27FC236}">
                <a16:creationId xmlns:a16="http://schemas.microsoft.com/office/drawing/2014/main" id="{6C5A8147-B254-711A-4AC6-489D2F0981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9564" y="4008371"/>
            <a:ext cx="2537259" cy="15417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ACD281A-385A-F6C9-91B8-92C9AF0CC4D1}"/>
              </a:ext>
            </a:extLst>
          </p:cNvPr>
          <p:cNvSpPr txBox="1"/>
          <p:nvPr/>
        </p:nvSpPr>
        <p:spPr>
          <a:xfrm>
            <a:off x="10685950" y="3991866"/>
            <a:ext cx="1351652" cy="707886"/>
          </a:xfrm>
          <a:prstGeom prst="rect">
            <a:avLst/>
          </a:prstGeom>
          <a:noFill/>
        </p:spPr>
        <p:txBody>
          <a:bodyPr wrap="none" rtlCol="0">
            <a:spAutoFit/>
          </a:bodyPr>
          <a:lstStyle/>
          <a:p>
            <a:r>
              <a:rPr lang="en-US" sz="4000" b="1" dirty="0">
                <a:solidFill>
                  <a:srgbClr val="002060"/>
                </a:solidFill>
              </a:rPr>
              <a:t>aglet</a:t>
            </a:r>
          </a:p>
        </p:txBody>
      </p:sp>
    </p:spTree>
    <p:extLst>
      <p:ext uri="{BB962C8B-B14F-4D97-AF65-F5344CB8AC3E}">
        <p14:creationId xmlns:p14="http://schemas.microsoft.com/office/powerpoint/2010/main" val="22008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fade">
                                      <p:cBhvr>
                                        <p:cTn id="32" dur="500"/>
                                        <p:tgtEl>
                                          <p:spTgt spid="1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animEffect transition="in" filter="fade">
                                      <p:cBhvr>
                                        <p:cTn id="37" dur="500"/>
                                        <p:tgtEl>
                                          <p:spTgt spid="18">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xEl>
                                              <p:pRg st="5" end="5"/>
                                            </p:txEl>
                                          </p:spTgt>
                                        </p:tgtEl>
                                        <p:attrNameLst>
                                          <p:attrName>style.visibility</p:attrName>
                                        </p:attrNameLst>
                                      </p:cBhvr>
                                      <p:to>
                                        <p:strVal val="visible"/>
                                      </p:to>
                                    </p:set>
                                    <p:animEffect transition="in" filter="fade">
                                      <p:cBhvr>
                                        <p:cTn id="40"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E6848-2821-C48B-23BD-0899BB29D7B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DF8BC85-7425-A800-1486-7C693BA96CD0}"/>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180DAFC6-B3E4-D91F-03C7-1B32C4D3D67A}"/>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253D2EFF-B029-76C3-A26B-62A24B0689FB}"/>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53CA69F5-485E-DB7F-92CA-1262A7225BFE}"/>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485A2B86-6665-4773-8DA2-DEA6AD8BC115}"/>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3E5DB096-9930-61EF-98C0-6AEF857E4DBF}"/>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3079119E-09D8-21F4-2AE6-C49C15BCE30F}"/>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5053F15E-7742-2D22-0020-25169B4BA0A2}"/>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EB61CBAC-6F7D-A3AD-6FAD-1AB15EA2B97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06733151-C403-62A3-C72A-58541DBAB063}"/>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1CBB34C3-F6A7-A245-A355-B0495E5B9F3E}"/>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A86347E3-EF2C-E2AF-C7D5-68A13A2E5F63}"/>
              </a:ext>
            </a:extLst>
          </p:cNvPr>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t>1.3. Difficulty</a:t>
            </a:r>
          </a:p>
        </p:txBody>
      </p:sp>
      <p:sp>
        <p:nvSpPr>
          <p:cNvPr id="18" name="TextBox 17">
            <a:extLst>
              <a:ext uri="{FF2B5EF4-FFF2-40B4-BE49-F238E27FC236}">
                <a16:creationId xmlns:a16="http://schemas.microsoft.com/office/drawing/2014/main" id="{2449341D-5FCF-B913-8C9C-5E3249CA4019}"/>
              </a:ext>
            </a:extLst>
          </p:cNvPr>
          <p:cNvSpPr txBox="1"/>
          <p:nvPr/>
        </p:nvSpPr>
        <p:spPr>
          <a:xfrm>
            <a:off x="274623" y="2288383"/>
            <a:ext cx="11484281" cy="2677656"/>
          </a:xfrm>
          <a:prstGeom prst="rect">
            <a:avLst/>
          </a:prstGeom>
          <a:noFill/>
        </p:spPr>
        <p:txBody>
          <a:bodyPr wrap="square">
            <a:spAutoFit/>
          </a:bodyPr>
          <a:lstStyle/>
          <a:p>
            <a:pPr marL="457200" indent="-457200">
              <a:buFont typeface="Arial" panose="020B0604020202020204" pitchFamily="34" charset="0"/>
              <a:buChar char="•"/>
            </a:pPr>
            <a:r>
              <a:rPr lang="en-US" sz="2800" b="1" dirty="0">
                <a:solidFill>
                  <a:srgbClr val="C00000"/>
                </a:solidFill>
              </a:rPr>
              <a:t>Measuring Word Difficulty</a:t>
            </a:r>
            <a:br>
              <a:rPr lang="en-US" sz="2800" dirty="0"/>
            </a:br>
            <a:r>
              <a:rPr lang="en-US" sz="2800" dirty="0"/>
              <a:t>Like usefulness, difficulty can be judged by teachers</a:t>
            </a:r>
          </a:p>
          <a:p>
            <a:pPr marL="457200" indent="-457200">
              <a:buFont typeface="Arial" panose="020B0604020202020204" pitchFamily="34" charset="0"/>
              <a:buChar char="•"/>
            </a:pPr>
            <a:r>
              <a:rPr lang="en-US" sz="2800" dirty="0"/>
              <a:t>Teachers often rely (quite successfully) on their </a:t>
            </a:r>
            <a:r>
              <a:rPr lang="en-US" sz="2800" b="1" dirty="0"/>
              <a:t>intuition</a:t>
            </a:r>
            <a:r>
              <a:rPr lang="en-US" sz="2800" dirty="0"/>
              <a:t> about what is easy or hard (McCrostie, 2007; Sánchez-Gutiérrez et al., 2022).</a:t>
            </a:r>
          </a:p>
          <a:p>
            <a:pPr marL="457200" indent="-457200">
              <a:buFont typeface="Arial" panose="020B0604020202020204" pitchFamily="34" charset="0"/>
              <a:buChar char="•"/>
            </a:pPr>
            <a:r>
              <a:rPr lang="en-US" sz="2800" dirty="0"/>
              <a:t>Research on lexical richness uses teacher judgment to classify words as </a:t>
            </a:r>
            <a:r>
              <a:rPr lang="en-US" sz="2800" b="1" dirty="0"/>
              <a:t>basic</a:t>
            </a:r>
            <a:r>
              <a:rPr lang="en-US" sz="2800" dirty="0"/>
              <a:t> or </a:t>
            </a:r>
            <a:r>
              <a:rPr lang="en-US" sz="2800" b="1" dirty="0"/>
              <a:t>advanced</a:t>
            </a:r>
            <a:r>
              <a:rPr lang="en-US" sz="2800" dirty="0"/>
              <a:t> (Daller et al., 2003).</a:t>
            </a:r>
          </a:p>
        </p:txBody>
      </p:sp>
      <p:sp>
        <p:nvSpPr>
          <p:cNvPr id="19" name="TextBox 18">
            <a:extLst>
              <a:ext uri="{FF2B5EF4-FFF2-40B4-BE49-F238E27FC236}">
                <a16:creationId xmlns:a16="http://schemas.microsoft.com/office/drawing/2014/main" id="{91BD09E3-D626-7B87-8AEF-043218A34D2B}"/>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A91786C2-1111-6A02-A1F9-BF357D6BAA87}"/>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732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32F68-67FD-A684-1683-26E52CB2042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DBDF62-2585-90FA-395A-8E965358EE15}"/>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BD57A165-1021-0A85-E4FB-736F4F4AB4D2}"/>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19991797-8F4F-BF89-0D89-4F0FAA6B0930}"/>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352730EA-63D7-85A1-AB35-14346F46A81C}"/>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2CF98BED-DC61-F72C-2709-8A3C55948CE9}"/>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500B8E76-1AFB-E22C-DEFE-6CC3A78E150B}"/>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4AC922A5-4BD9-F9D1-F734-EC57E42B48BE}"/>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18A1D8BE-8306-58B4-06F3-36E1511CFEC3}"/>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BD8DB246-664A-3AA3-156F-C0C35B70FEF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D824C6A5-CF5D-C7B8-9510-0AB6ACDDEB8A}"/>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000DA991-92F7-753A-48C4-1D2E994AA4AB}"/>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3224FA58-A4BA-9F85-353C-601CD40FAE38}"/>
              </a:ext>
            </a:extLst>
          </p:cNvPr>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t>Research question</a:t>
            </a:r>
          </a:p>
        </p:txBody>
      </p:sp>
      <p:sp>
        <p:nvSpPr>
          <p:cNvPr id="18" name="TextBox 17">
            <a:extLst>
              <a:ext uri="{FF2B5EF4-FFF2-40B4-BE49-F238E27FC236}">
                <a16:creationId xmlns:a16="http://schemas.microsoft.com/office/drawing/2014/main" id="{ACF23B83-CAEB-DFE1-9DAE-A0B09F086FAD}"/>
              </a:ext>
            </a:extLst>
          </p:cNvPr>
          <p:cNvSpPr txBox="1"/>
          <p:nvPr/>
        </p:nvSpPr>
        <p:spPr>
          <a:xfrm>
            <a:off x="274623" y="2288383"/>
            <a:ext cx="11484281" cy="2492990"/>
          </a:xfrm>
          <a:prstGeom prst="rect">
            <a:avLst/>
          </a:prstGeom>
          <a:noFill/>
        </p:spPr>
        <p:txBody>
          <a:bodyPr wrap="square">
            <a:spAutoFit/>
          </a:bodyPr>
          <a:lstStyle/>
          <a:p>
            <a:pPr marL="457200" indent="-457200">
              <a:buFont typeface="Arial" panose="020B0604020202020204" pitchFamily="34" charset="0"/>
              <a:buChar char="•"/>
            </a:pPr>
            <a:r>
              <a:rPr lang="en-US" sz="2800" dirty="0"/>
              <a:t>This study draws on the three criteria—</a:t>
            </a:r>
            <a:r>
              <a:rPr lang="en-US" sz="2800" b="1" dirty="0"/>
              <a:t>frequency, usefulness, and difficulty</a:t>
            </a:r>
            <a:r>
              <a:rPr lang="en-US" sz="2800" dirty="0"/>
              <a:t>, to answer the question:</a:t>
            </a:r>
          </a:p>
          <a:p>
            <a:br>
              <a:rPr lang="en-US" sz="2800" dirty="0"/>
            </a:br>
            <a:r>
              <a:rPr lang="en-US" sz="2800" dirty="0"/>
              <a:t>	</a:t>
            </a:r>
            <a:r>
              <a:rPr lang="en-US" sz="3600" dirty="0"/>
              <a:t>What are the most </a:t>
            </a:r>
            <a:r>
              <a:rPr lang="en-US" sz="3600" b="1" dirty="0"/>
              <a:t>frequent, useful, and easy</a:t>
            </a:r>
            <a:r>
              <a:rPr lang="en-US" sz="3600" dirty="0"/>
              <a:t> words for </a:t>
            </a:r>
            <a:r>
              <a:rPr lang="en-US" sz="3600" b="1" dirty="0"/>
              <a:t>primary school learners at A1 level (CEFR)</a:t>
            </a:r>
            <a:r>
              <a:rPr lang="en-US" sz="3600" dirty="0"/>
              <a:t>.</a:t>
            </a:r>
            <a:endParaRPr lang="en-US" sz="2800" dirty="0"/>
          </a:p>
        </p:txBody>
      </p:sp>
      <p:sp>
        <p:nvSpPr>
          <p:cNvPr id="19" name="TextBox 18">
            <a:extLst>
              <a:ext uri="{FF2B5EF4-FFF2-40B4-BE49-F238E27FC236}">
                <a16:creationId xmlns:a16="http://schemas.microsoft.com/office/drawing/2014/main" id="{2D981BEA-23C7-5EE1-9600-B2312E3276B1}"/>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F7792601-241D-D572-F53B-E0FD433BB5D0}"/>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999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8367"/>
            <a:ext cx="12192000" cy="8174735"/>
            <a:chOff x="0" y="0"/>
            <a:chExt cx="24384000" cy="16349470"/>
          </a:xfrm>
        </p:grpSpPr>
        <p:sp>
          <p:nvSpPr>
            <p:cNvPr id="3" name="Freeform 3"/>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 name="Freeform 4"/>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 name="Freeform 5"/>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Freeform 7"/>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8" name="Freeform 8"/>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grpSp>
      <p:sp>
        <p:nvSpPr>
          <p:cNvPr id="9" name="AutoShape 9"/>
          <p:cNvSpPr/>
          <p:nvPr/>
        </p:nvSpPr>
        <p:spPr>
          <a:xfrm>
            <a:off x="6687218" y="699940"/>
            <a:ext cx="4818982" cy="0"/>
          </a:xfrm>
          <a:prstGeom prst="line">
            <a:avLst/>
          </a:prstGeom>
          <a:ln w="38100" cap="flat">
            <a:solidFill>
              <a:srgbClr val="004AAD"/>
            </a:solidFill>
            <a:prstDash val="solid"/>
            <a:headEnd type="none" w="sm" len="sm"/>
            <a:tailEnd type="none" w="sm" len="sm"/>
          </a:ln>
        </p:spPr>
        <p:txBody>
          <a:bodyPr/>
          <a:lstStyle/>
          <a:p>
            <a:endParaRPr lang="en-US" sz="1200"/>
          </a:p>
        </p:txBody>
      </p:sp>
      <p:sp>
        <p:nvSpPr>
          <p:cNvPr id="10" name="AutoShape 10"/>
          <p:cNvSpPr/>
          <p:nvPr/>
        </p:nvSpPr>
        <p:spPr>
          <a:xfrm>
            <a:off x="6687218" y="6158060"/>
            <a:ext cx="4818982" cy="0"/>
          </a:xfrm>
          <a:prstGeom prst="line">
            <a:avLst/>
          </a:prstGeom>
          <a:ln w="38100" cap="flat">
            <a:solidFill>
              <a:srgbClr val="004AAD"/>
            </a:solidFill>
            <a:prstDash val="solid"/>
            <a:headEnd type="none" w="sm" len="sm"/>
            <a:tailEnd type="none" w="sm" len="sm"/>
          </a:ln>
        </p:spPr>
        <p:txBody>
          <a:bodyPr/>
          <a:lstStyle/>
          <a:p>
            <a:endParaRPr lang="en-US" sz="1200"/>
          </a:p>
        </p:txBody>
      </p:sp>
      <p:sp>
        <p:nvSpPr>
          <p:cNvPr id="11" name="AutoShape 11"/>
          <p:cNvSpPr/>
          <p:nvPr/>
        </p:nvSpPr>
        <p:spPr>
          <a:xfrm>
            <a:off x="6687218" y="5083404"/>
            <a:ext cx="4818982" cy="0"/>
          </a:xfrm>
          <a:prstGeom prst="line">
            <a:avLst/>
          </a:prstGeom>
          <a:ln w="38100" cap="flat">
            <a:solidFill>
              <a:srgbClr val="004AAD"/>
            </a:solidFill>
            <a:prstDash val="solid"/>
            <a:headEnd type="none" w="sm" len="sm"/>
            <a:tailEnd type="none" w="sm" len="sm"/>
          </a:ln>
        </p:spPr>
        <p:txBody>
          <a:bodyPr/>
          <a:lstStyle/>
          <a:p>
            <a:endParaRPr lang="en-US" sz="1200"/>
          </a:p>
        </p:txBody>
      </p:sp>
      <p:sp>
        <p:nvSpPr>
          <p:cNvPr id="12" name="AutoShape 12"/>
          <p:cNvSpPr/>
          <p:nvPr/>
        </p:nvSpPr>
        <p:spPr>
          <a:xfrm>
            <a:off x="6687218" y="3980468"/>
            <a:ext cx="4818982" cy="0"/>
          </a:xfrm>
          <a:prstGeom prst="line">
            <a:avLst/>
          </a:prstGeom>
          <a:ln w="38100" cap="flat">
            <a:solidFill>
              <a:srgbClr val="004AAD"/>
            </a:solidFill>
            <a:prstDash val="solid"/>
            <a:headEnd type="none" w="sm" len="sm"/>
            <a:tailEnd type="none" w="sm" len="sm"/>
          </a:ln>
        </p:spPr>
        <p:txBody>
          <a:bodyPr/>
          <a:lstStyle/>
          <a:p>
            <a:endParaRPr lang="en-US" sz="1200"/>
          </a:p>
        </p:txBody>
      </p:sp>
      <p:sp>
        <p:nvSpPr>
          <p:cNvPr id="13" name="AutoShape 13"/>
          <p:cNvSpPr/>
          <p:nvPr/>
        </p:nvSpPr>
        <p:spPr>
          <a:xfrm>
            <a:off x="6687218" y="2870462"/>
            <a:ext cx="4818982" cy="0"/>
          </a:xfrm>
          <a:prstGeom prst="line">
            <a:avLst/>
          </a:prstGeom>
          <a:ln w="38100" cap="flat">
            <a:solidFill>
              <a:srgbClr val="004AAD"/>
            </a:solidFill>
            <a:prstDash val="solid"/>
            <a:headEnd type="none" w="sm" len="sm"/>
            <a:tailEnd type="none" w="sm" len="sm"/>
          </a:ln>
        </p:spPr>
        <p:txBody>
          <a:bodyPr/>
          <a:lstStyle/>
          <a:p>
            <a:endParaRPr lang="en-US" sz="1200"/>
          </a:p>
        </p:txBody>
      </p:sp>
      <p:sp>
        <p:nvSpPr>
          <p:cNvPr id="14" name="AutoShape 14"/>
          <p:cNvSpPr/>
          <p:nvPr/>
        </p:nvSpPr>
        <p:spPr>
          <a:xfrm>
            <a:off x="6687218" y="1774596"/>
            <a:ext cx="4818982" cy="0"/>
          </a:xfrm>
          <a:prstGeom prst="line">
            <a:avLst/>
          </a:prstGeom>
          <a:ln w="38100" cap="flat">
            <a:solidFill>
              <a:srgbClr val="004AAD"/>
            </a:solidFill>
            <a:prstDash val="solid"/>
            <a:headEnd type="none" w="sm" len="sm"/>
            <a:tailEnd type="none" w="sm" len="sm"/>
          </a:ln>
        </p:spPr>
        <p:txBody>
          <a:bodyPr/>
          <a:lstStyle/>
          <a:p>
            <a:endParaRPr lang="en-US" sz="1200"/>
          </a:p>
        </p:txBody>
      </p:sp>
      <p:grpSp>
        <p:nvGrpSpPr>
          <p:cNvPr id="15" name="Group 15"/>
          <p:cNvGrpSpPr/>
          <p:nvPr/>
        </p:nvGrpSpPr>
        <p:grpSpPr>
          <a:xfrm>
            <a:off x="-342900" y="2566448"/>
            <a:ext cx="6438900" cy="1696825"/>
            <a:chOff x="0" y="0"/>
            <a:chExt cx="2543763" cy="670351"/>
          </a:xfrm>
        </p:grpSpPr>
        <p:sp>
          <p:nvSpPr>
            <p:cNvPr id="16" name="Freeform 16"/>
            <p:cNvSpPr/>
            <p:nvPr/>
          </p:nvSpPr>
          <p:spPr>
            <a:xfrm>
              <a:off x="0" y="0"/>
              <a:ext cx="2543763" cy="670351"/>
            </a:xfrm>
            <a:custGeom>
              <a:avLst/>
              <a:gdLst/>
              <a:ahLst/>
              <a:cxnLst/>
              <a:rect l="l" t="t" r="r" b="b"/>
              <a:pathLst>
                <a:path w="2543763" h="670351">
                  <a:moveTo>
                    <a:pt x="0" y="0"/>
                  </a:moveTo>
                  <a:lnTo>
                    <a:pt x="2543763" y="0"/>
                  </a:lnTo>
                  <a:lnTo>
                    <a:pt x="2543763" y="670351"/>
                  </a:lnTo>
                  <a:lnTo>
                    <a:pt x="0" y="670351"/>
                  </a:lnTo>
                  <a:close/>
                </a:path>
              </a:pathLst>
            </a:custGeom>
            <a:solidFill>
              <a:srgbClr val="004AAD"/>
            </a:solidFill>
          </p:spPr>
          <p:txBody>
            <a:bodyPr/>
            <a:lstStyle/>
            <a:p>
              <a:endParaRPr lang="en-US" sz="1200"/>
            </a:p>
          </p:txBody>
        </p:sp>
        <p:sp>
          <p:nvSpPr>
            <p:cNvPr id="17" name="TextBox 17"/>
            <p:cNvSpPr txBox="1"/>
            <p:nvPr/>
          </p:nvSpPr>
          <p:spPr>
            <a:xfrm>
              <a:off x="0" y="-38100"/>
              <a:ext cx="2543763" cy="708451"/>
            </a:xfrm>
            <a:prstGeom prst="rect">
              <a:avLst/>
            </a:prstGeom>
          </p:spPr>
          <p:txBody>
            <a:bodyPr lIns="33867" tIns="33867" rIns="33867" bIns="33867" rtlCol="0" anchor="ctr"/>
            <a:lstStyle/>
            <a:p>
              <a:pPr algn="ctr">
                <a:lnSpc>
                  <a:spcPts val="1867"/>
                </a:lnSpc>
              </a:pPr>
              <a:endParaRPr sz="1200"/>
            </a:p>
          </p:txBody>
        </p:sp>
      </p:grpSp>
      <p:sp>
        <p:nvSpPr>
          <p:cNvPr id="18" name="TextBox 18"/>
          <p:cNvSpPr txBox="1"/>
          <p:nvPr/>
        </p:nvSpPr>
        <p:spPr>
          <a:xfrm>
            <a:off x="1606905" y="2915709"/>
            <a:ext cx="3495399" cy="877163"/>
          </a:xfrm>
          <a:prstGeom prst="rect">
            <a:avLst/>
          </a:prstGeom>
        </p:spPr>
        <p:txBody>
          <a:bodyPr lIns="0" tIns="0" rIns="0" bIns="0" rtlCol="0" anchor="t">
            <a:spAutoFit/>
          </a:bodyPr>
          <a:lstStyle/>
          <a:p>
            <a:pPr algn="ctr">
              <a:lnSpc>
                <a:spcPts val="7467"/>
              </a:lnSpc>
            </a:pPr>
            <a:r>
              <a:rPr lang="en-US" sz="5334">
                <a:solidFill>
                  <a:srgbClr val="FFFFFF"/>
                </a:solidFill>
                <a:latin typeface="Nunito Sans Heavy"/>
                <a:ea typeface="Nunito Sans Heavy"/>
                <a:cs typeface="Nunito Sans Heavy"/>
                <a:sym typeface="Nunito Sans Heavy"/>
              </a:rPr>
              <a:t>Overview</a:t>
            </a:r>
          </a:p>
        </p:txBody>
      </p:sp>
      <p:sp>
        <p:nvSpPr>
          <p:cNvPr id="19" name="TextBox 19"/>
          <p:cNvSpPr txBox="1"/>
          <p:nvPr/>
        </p:nvSpPr>
        <p:spPr>
          <a:xfrm>
            <a:off x="7664371" y="4193422"/>
            <a:ext cx="4292891" cy="580544"/>
          </a:xfrm>
          <a:prstGeom prst="rect">
            <a:avLst/>
          </a:prstGeom>
        </p:spPr>
        <p:txBody>
          <a:bodyPr wrap="square" lIns="0" tIns="0" rIns="0" bIns="0" rtlCol="0" anchor="t">
            <a:spAutoFit/>
          </a:bodyPr>
          <a:lstStyle/>
          <a:p>
            <a:pPr>
              <a:lnSpc>
                <a:spcPts val="4676"/>
              </a:lnSpc>
            </a:pPr>
            <a:r>
              <a:rPr lang="en-US" sz="3340" dirty="0">
                <a:solidFill>
                  <a:srgbClr val="000000"/>
                </a:solidFill>
                <a:latin typeface="Nunito Sans"/>
                <a:ea typeface="Nunito Sans"/>
                <a:cs typeface="Nunito Sans"/>
                <a:sym typeface="Nunito Sans"/>
              </a:rPr>
              <a:t>Results</a:t>
            </a:r>
          </a:p>
        </p:txBody>
      </p:sp>
      <p:sp>
        <p:nvSpPr>
          <p:cNvPr id="20" name="TextBox 20"/>
          <p:cNvSpPr txBox="1"/>
          <p:nvPr/>
        </p:nvSpPr>
        <p:spPr>
          <a:xfrm>
            <a:off x="7664372" y="1987550"/>
            <a:ext cx="3841829" cy="580544"/>
          </a:xfrm>
          <a:prstGeom prst="rect">
            <a:avLst/>
          </a:prstGeom>
        </p:spPr>
        <p:txBody>
          <a:bodyPr lIns="0" tIns="0" rIns="0" bIns="0" rtlCol="0" anchor="t">
            <a:spAutoFit/>
          </a:bodyPr>
          <a:lstStyle/>
          <a:p>
            <a:pPr>
              <a:lnSpc>
                <a:spcPts val="4676"/>
              </a:lnSpc>
            </a:pPr>
            <a:r>
              <a:rPr lang="en-US" sz="3340" dirty="0">
                <a:solidFill>
                  <a:srgbClr val="000000"/>
                </a:solidFill>
                <a:latin typeface="Nunito Sans"/>
                <a:ea typeface="Nunito Sans"/>
                <a:cs typeface="Nunito Sans"/>
                <a:sym typeface="Nunito Sans"/>
              </a:rPr>
              <a:t>Research questions</a:t>
            </a:r>
          </a:p>
        </p:txBody>
      </p:sp>
      <p:sp>
        <p:nvSpPr>
          <p:cNvPr id="21" name="TextBox 21"/>
          <p:cNvSpPr txBox="1"/>
          <p:nvPr/>
        </p:nvSpPr>
        <p:spPr>
          <a:xfrm>
            <a:off x="7664372" y="3083416"/>
            <a:ext cx="3841829" cy="580544"/>
          </a:xfrm>
          <a:prstGeom prst="rect">
            <a:avLst/>
          </a:prstGeom>
        </p:spPr>
        <p:txBody>
          <a:bodyPr lIns="0" tIns="0" rIns="0" bIns="0" rtlCol="0" anchor="t">
            <a:spAutoFit/>
          </a:bodyPr>
          <a:lstStyle/>
          <a:p>
            <a:pPr>
              <a:lnSpc>
                <a:spcPts val="4676"/>
              </a:lnSpc>
            </a:pPr>
            <a:r>
              <a:rPr lang="en-US" sz="3340" dirty="0">
                <a:solidFill>
                  <a:srgbClr val="000000"/>
                </a:solidFill>
                <a:latin typeface="Nunito Sans"/>
                <a:ea typeface="Nunito Sans"/>
                <a:cs typeface="Nunito Sans"/>
                <a:sym typeface="Nunito Sans"/>
              </a:rPr>
              <a:t>Methodology</a:t>
            </a:r>
          </a:p>
        </p:txBody>
      </p:sp>
      <p:sp>
        <p:nvSpPr>
          <p:cNvPr id="22" name="TextBox 22"/>
          <p:cNvSpPr txBox="1"/>
          <p:nvPr/>
        </p:nvSpPr>
        <p:spPr>
          <a:xfrm>
            <a:off x="7664372" y="5296358"/>
            <a:ext cx="3841829" cy="580544"/>
          </a:xfrm>
          <a:prstGeom prst="rect">
            <a:avLst/>
          </a:prstGeom>
        </p:spPr>
        <p:txBody>
          <a:bodyPr lIns="0" tIns="0" rIns="0" bIns="0" rtlCol="0" anchor="t">
            <a:spAutoFit/>
          </a:bodyPr>
          <a:lstStyle/>
          <a:p>
            <a:pPr>
              <a:lnSpc>
                <a:spcPts val="4676"/>
              </a:lnSpc>
            </a:pPr>
            <a:r>
              <a:rPr lang="en-US" sz="3340" dirty="0">
                <a:solidFill>
                  <a:srgbClr val="000000"/>
                </a:solidFill>
                <a:latin typeface="Nunito Sans"/>
                <a:ea typeface="Nunito Sans"/>
                <a:cs typeface="Nunito Sans"/>
                <a:sym typeface="Nunito Sans"/>
              </a:rPr>
              <a:t>Conclusion</a:t>
            </a:r>
          </a:p>
        </p:txBody>
      </p:sp>
      <p:sp>
        <p:nvSpPr>
          <p:cNvPr id="23" name="TextBox 23"/>
          <p:cNvSpPr txBox="1"/>
          <p:nvPr/>
        </p:nvSpPr>
        <p:spPr>
          <a:xfrm>
            <a:off x="7664372" y="912894"/>
            <a:ext cx="3841829" cy="580544"/>
          </a:xfrm>
          <a:prstGeom prst="rect">
            <a:avLst/>
          </a:prstGeom>
        </p:spPr>
        <p:txBody>
          <a:bodyPr lIns="0" tIns="0" rIns="0" bIns="0" rtlCol="0" anchor="t">
            <a:spAutoFit/>
          </a:bodyPr>
          <a:lstStyle/>
          <a:p>
            <a:pPr>
              <a:lnSpc>
                <a:spcPts val="4676"/>
              </a:lnSpc>
            </a:pPr>
            <a:r>
              <a:rPr lang="en-US" sz="3340">
                <a:solidFill>
                  <a:srgbClr val="000000"/>
                </a:solidFill>
                <a:latin typeface="Nunito Sans"/>
                <a:ea typeface="Nunito Sans"/>
                <a:cs typeface="Nunito Sans"/>
                <a:sym typeface="Nunito Sans"/>
              </a:rPr>
              <a:t>Introduction</a:t>
            </a:r>
          </a:p>
        </p:txBody>
      </p:sp>
      <p:sp>
        <p:nvSpPr>
          <p:cNvPr id="24" name="TextBox 24"/>
          <p:cNvSpPr txBox="1"/>
          <p:nvPr/>
        </p:nvSpPr>
        <p:spPr>
          <a:xfrm>
            <a:off x="6871368" y="856269"/>
            <a:ext cx="770341" cy="666977"/>
          </a:xfrm>
          <a:prstGeom prst="rect">
            <a:avLst/>
          </a:prstGeom>
        </p:spPr>
        <p:txBody>
          <a:bodyPr lIns="0" tIns="0" rIns="0" bIns="0" rtlCol="0" anchor="t">
            <a:spAutoFit/>
          </a:bodyPr>
          <a:lstStyle/>
          <a:p>
            <a:pPr algn="ctr">
              <a:lnSpc>
                <a:spcPts val="5693"/>
              </a:lnSpc>
            </a:pPr>
            <a:r>
              <a:rPr lang="en-US" sz="4066">
                <a:solidFill>
                  <a:srgbClr val="000000"/>
                </a:solidFill>
                <a:latin typeface="Nunito Sans Semi-Bold"/>
                <a:ea typeface="Nunito Sans Semi-Bold"/>
                <a:cs typeface="Nunito Sans Semi-Bold"/>
                <a:sym typeface="Nunito Sans Semi-Bold"/>
              </a:rPr>
              <a:t>01</a:t>
            </a:r>
          </a:p>
        </p:txBody>
      </p:sp>
      <p:sp>
        <p:nvSpPr>
          <p:cNvPr id="25" name="TextBox 25"/>
          <p:cNvSpPr txBox="1"/>
          <p:nvPr/>
        </p:nvSpPr>
        <p:spPr>
          <a:xfrm>
            <a:off x="6871368" y="1957756"/>
            <a:ext cx="770341" cy="666977"/>
          </a:xfrm>
          <a:prstGeom prst="rect">
            <a:avLst/>
          </a:prstGeom>
        </p:spPr>
        <p:txBody>
          <a:bodyPr lIns="0" tIns="0" rIns="0" bIns="0" rtlCol="0" anchor="t">
            <a:spAutoFit/>
          </a:bodyPr>
          <a:lstStyle/>
          <a:p>
            <a:pPr algn="ctr">
              <a:lnSpc>
                <a:spcPts val="5693"/>
              </a:lnSpc>
            </a:pPr>
            <a:r>
              <a:rPr lang="en-US" sz="4066">
                <a:solidFill>
                  <a:srgbClr val="000000"/>
                </a:solidFill>
                <a:latin typeface="Nunito Sans Semi-Bold"/>
                <a:ea typeface="Nunito Sans Semi-Bold"/>
                <a:cs typeface="Nunito Sans Semi-Bold"/>
                <a:sym typeface="Nunito Sans Semi-Bold"/>
              </a:rPr>
              <a:t>02</a:t>
            </a:r>
          </a:p>
        </p:txBody>
      </p:sp>
      <p:sp>
        <p:nvSpPr>
          <p:cNvPr id="26" name="TextBox 26"/>
          <p:cNvSpPr txBox="1"/>
          <p:nvPr/>
        </p:nvSpPr>
        <p:spPr>
          <a:xfrm>
            <a:off x="6871368" y="3042362"/>
            <a:ext cx="770341" cy="666977"/>
          </a:xfrm>
          <a:prstGeom prst="rect">
            <a:avLst/>
          </a:prstGeom>
        </p:spPr>
        <p:txBody>
          <a:bodyPr lIns="0" tIns="0" rIns="0" bIns="0" rtlCol="0" anchor="t">
            <a:spAutoFit/>
          </a:bodyPr>
          <a:lstStyle/>
          <a:p>
            <a:pPr algn="ctr">
              <a:lnSpc>
                <a:spcPts val="5693"/>
              </a:lnSpc>
            </a:pPr>
            <a:r>
              <a:rPr lang="en-US" sz="4066">
                <a:solidFill>
                  <a:srgbClr val="000000"/>
                </a:solidFill>
                <a:latin typeface="Nunito Sans Semi-Bold"/>
                <a:ea typeface="Nunito Sans Semi-Bold"/>
                <a:cs typeface="Nunito Sans Semi-Bold"/>
                <a:sym typeface="Nunito Sans Semi-Bold"/>
              </a:rPr>
              <a:t>03</a:t>
            </a:r>
          </a:p>
        </p:txBody>
      </p:sp>
      <p:sp>
        <p:nvSpPr>
          <p:cNvPr id="27" name="TextBox 27"/>
          <p:cNvSpPr txBox="1"/>
          <p:nvPr/>
        </p:nvSpPr>
        <p:spPr>
          <a:xfrm>
            <a:off x="6871368" y="4145569"/>
            <a:ext cx="770341" cy="666977"/>
          </a:xfrm>
          <a:prstGeom prst="rect">
            <a:avLst/>
          </a:prstGeom>
        </p:spPr>
        <p:txBody>
          <a:bodyPr lIns="0" tIns="0" rIns="0" bIns="0" rtlCol="0" anchor="t">
            <a:spAutoFit/>
          </a:bodyPr>
          <a:lstStyle/>
          <a:p>
            <a:pPr algn="ctr">
              <a:lnSpc>
                <a:spcPts val="5693"/>
              </a:lnSpc>
            </a:pPr>
            <a:r>
              <a:rPr lang="en-US" sz="4066">
                <a:solidFill>
                  <a:srgbClr val="000000"/>
                </a:solidFill>
                <a:latin typeface="Nunito Sans Semi-Bold"/>
                <a:ea typeface="Nunito Sans Semi-Bold"/>
                <a:cs typeface="Nunito Sans Semi-Bold"/>
                <a:sym typeface="Nunito Sans Semi-Bold"/>
              </a:rPr>
              <a:t>04</a:t>
            </a:r>
          </a:p>
        </p:txBody>
      </p:sp>
      <p:sp>
        <p:nvSpPr>
          <p:cNvPr id="28" name="TextBox 28"/>
          <p:cNvSpPr txBox="1"/>
          <p:nvPr/>
        </p:nvSpPr>
        <p:spPr>
          <a:xfrm>
            <a:off x="6871368" y="5248505"/>
            <a:ext cx="770341" cy="666977"/>
          </a:xfrm>
          <a:prstGeom prst="rect">
            <a:avLst/>
          </a:prstGeom>
        </p:spPr>
        <p:txBody>
          <a:bodyPr lIns="0" tIns="0" rIns="0" bIns="0" rtlCol="0" anchor="t">
            <a:spAutoFit/>
          </a:bodyPr>
          <a:lstStyle/>
          <a:p>
            <a:pPr algn="ctr">
              <a:lnSpc>
                <a:spcPts val="5693"/>
              </a:lnSpc>
            </a:pPr>
            <a:r>
              <a:rPr lang="en-US" sz="4066">
                <a:solidFill>
                  <a:srgbClr val="000000"/>
                </a:solidFill>
                <a:latin typeface="Nunito Sans Semi-Bold"/>
                <a:ea typeface="Nunito Sans Semi-Bold"/>
                <a:cs typeface="Nunito Sans Semi-Bold"/>
                <a:sym typeface="Nunito Sans Semi-Bold"/>
              </a:rPr>
              <a:t>05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72C5F-B68E-8037-0CBF-7798DFD0AA2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166048E-FFEC-DE87-8121-FE78163E0BD3}"/>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77689C01-D01F-34DC-EE88-85B7D6FBEAB6}"/>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2A2E7CE5-F364-B968-7F8E-344EAB2F5D14}"/>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DFFA609E-8D44-0BB9-3B58-D3A89F19670A}"/>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7F357A38-E238-F9EF-5B18-57A784E6E847}"/>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0DEF11E9-4F8A-AF97-CBC7-7327A30E650E}"/>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C354C6D4-D7F1-6098-6138-30055E34ADAB}"/>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C448DE49-DDA0-3C3E-FF8B-FB19AD19E167}"/>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7F0D6B65-FEFD-5298-CBE2-BB170363768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C5BEC5F5-E5F4-E9E0-F2C2-CB32ECCCF34F}"/>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C63E78CD-278E-2409-995D-51AC03B3CF68}"/>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76E8394F-2D53-C439-2967-059175B1F054}"/>
              </a:ext>
            </a:extLst>
          </p:cNvPr>
          <p:cNvSpPr txBox="1"/>
          <p:nvPr/>
        </p:nvSpPr>
        <p:spPr>
          <a:xfrm>
            <a:off x="1016000" y="1307892"/>
            <a:ext cx="10349790" cy="497957"/>
          </a:xfrm>
          <a:prstGeom prst="rect">
            <a:avLst/>
          </a:prstGeom>
        </p:spPr>
        <p:txBody>
          <a:bodyPr lIns="0" tIns="0" rIns="0" bIns="0" rtlCol="0" anchor="t">
            <a:spAutoFit/>
          </a:bodyPr>
          <a:lstStyle/>
          <a:p>
            <a:pPr algn="ctr">
              <a:lnSpc>
                <a:spcPts val="3733"/>
              </a:lnSpc>
            </a:pPr>
            <a:r>
              <a:rPr lang="en-US" sz="4000" b="1" dirty="0"/>
              <a:t>Participants</a:t>
            </a:r>
          </a:p>
        </p:txBody>
      </p:sp>
      <p:sp>
        <p:nvSpPr>
          <p:cNvPr id="18" name="TextBox 17">
            <a:extLst>
              <a:ext uri="{FF2B5EF4-FFF2-40B4-BE49-F238E27FC236}">
                <a16:creationId xmlns:a16="http://schemas.microsoft.com/office/drawing/2014/main" id="{71E38557-3F2E-DB20-8775-FCB0D8486269}"/>
              </a:ext>
            </a:extLst>
          </p:cNvPr>
          <p:cNvSpPr txBox="1"/>
          <p:nvPr/>
        </p:nvSpPr>
        <p:spPr>
          <a:xfrm>
            <a:off x="642633" y="2064202"/>
            <a:ext cx="11484281" cy="4524315"/>
          </a:xfrm>
          <a:prstGeom prst="rect">
            <a:avLst/>
          </a:prstGeom>
          <a:noFill/>
        </p:spPr>
        <p:txBody>
          <a:bodyPr wrap="square">
            <a:spAutoFit/>
          </a:bodyPr>
          <a:lstStyle/>
          <a:p>
            <a:pPr algn="ctr"/>
            <a:r>
              <a:rPr lang="en-US" sz="3200" b="1" dirty="0">
                <a:solidFill>
                  <a:srgbClr val="C00000"/>
                </a:solidFill>
              </a:rPr>
              <a:t>20 ESL teachers served as expert raters.</a:t>
            </a:r>
          </a:p>
          <a:p>
            <a:r>
              <a:rPr lang="en-US" sz="2800" b="1" dirty="0"/>
              <a:t>17 primary school teachers</a:t>
            </a:r>
            <a:r>
              <a:rPr lang="en-US" sz="2800" dirty="0"/>
              <a:t> (Vietnam):</a:t>
            </a:r>
          </a:p>
          <a:p>
            <a:r>
              <a:rPr lang="en-US" sz="2800" dirty="0"/>
              <a:t>	8 from Hanoi</a:t>
            </a:r>
          </a:p>
          <a:p>
            <a:r>
              <a:rPr lang="en-US" sz="2800" dirty="0"/>
              <a:t>	3 from Ho Chi Minh City</a:t>
            </a:r>
          </a:p>
          <a:p>
            <a:r>
              <a:rPr lang="en-US" sz="2800" dirty="0"/>
              <a:t>	3 from Hai Phong</a:t>
            </a:r>
          </a:p>
          <a:p>
            <a:r>
              <a:rPr lang="en-US" sz="2800" dirty="0"/>
              <a:t>	2 from Thai Nguyen</a:t>
            </a:r>
          </a:p>
          <a:p>
            <a:r>
              <a:rPr lang="en-US" sz="2800" dirty="0"/>
              <a:t>	1 from Lao Cai</a:t>
            </a:r>
          </a:p>
          <a:p>
            <a:r>
              <a:rPr lang="en-US" sz="2800" b="1" dirty="0"/>
              <a:t>3 university lecturers</a:t>
            </a:r>
            <a:r>
              <a:rPr lang="en-US" sz="2800" dirty="0"/>
              <a:t> with experience in textbook writing and material development.</a:t>
            </a:r>
          </a:p>
          <a:p>
            <a:r>
              <a:rPr lang="en-US" sz="2800" dirty="0"/>
              <a:t>Average teaching experience: </a:t>
            </a:r>
            <a:r>
              <a:rPr lang="en-US" sz="2800" b="1" dirty="0"/>
              <a:t>9.52 years</a:t>
            </a:r>
            <a:r>
              <a:rPr lang="en-US" sz="2800" dirty="0"/>
              <a:t> (SD = 3.22).</a:t>
            </a:r>
          </a:p>
        </p:txBody>
      </p:sp>
      <p:sp>
        <p:nvSpPr>
          <p:cNvPr id="19" name="TextBox 18">
            <a:extLst>
              <a:ext uri="{FF2B5EF4-FFF2-40B4-BE49-F238E27FC236}">
                <a16:creationId xmlns:a16="http://schemas.microsoft.com/office/drawing/2014/main" id="{9BC7D371-9189-6B4D-D411-D912997FE2CF}"/>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5731175A-17EF-E033-854E-628A84AD0292}"/>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825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fade">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fade">
                                      <p:cBhvr>
                                        <p:cTn id="47"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251E6-7638-B482-A601-6DF03D8BC7F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1E884FF-559A-D7DE-982C-8BC5117CC293}"/>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1504D8F5-4ECB-DFCB-AAB8-EF1FA1CC5800}"/>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6B39DBAE-CC6D-5EC9-D92E-F64CB19D2537}"/>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15555DFA-7FC7-B9A6-32AD-24C1B7DA146B}"/>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814B1387-5D00-0CC9-78F5-FCFD215109BE}"/>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17ECD1F6-B8DB-96BF-B67C-14FF75703FBB}"/>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C6B070CF-1A00-9058-33D1-15A4229FF58A}"/>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96E9B1CF-F064-D721-DF94-D792C934581B}"/>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1CC5326F-3188-9EEB-E60E-446D9A38713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03ACD92D-FE13-1728-ACC9-D21B0F16F99A}"/>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EA147F0F-0BD4-929A-5DB7-7173891808FA}"/>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E70C2C68-D5D6-9059-3AE7-756CADD20E50}"/>
              </a:ext>
            </a:extLst>
          </p:cNvPr>
          <p:cNvSpPr txBox="1"/>
          <p:nvPr/>
        </p:nvSpPr>
        <p:spPr>
          <a:xfrm>
            <a:off x="1016000" y="1307892"/>
            <a:ext cx="10349790" cy="615553"/>
          </a:xfrm>
          <a:prstGeom prst="rect">
            <a:avLst/>
          </a:prstGeom>
        </p:spPr>
        <p:txBody>
          <a:bodyPr lIns="0" tIns="0" rIns="0" bIns="0" rtlCol="0" anchor="t">
            <a:spAutoFit/>
          </a:bodyPr>
          <a:lstStyle/>
          <a:p>
            <a:pPr algn="ctr"/>
            <a:r>
              <a:rPr lang="en-US" sz="4000" b="1" dirty="0"/>
              <a:t>Step 1. Creating a Master List</a:t>
            </a:r>
          </a:p>
        </p:txBody>
      </p:sp>
      <p:sp>
        <p:nvSpPr>
          <p:cNvPr id="18" name="TextBox 17">
            <a:extLst>
              <a:ext uri="{FF2B5EF4-FFF2-40B4-BE49-F238E27FC236}">
                <a16:creationId xmlns:a16="http://schemas.microsoft.com/office/drawing/2014/main" id="{D96624DA-68C4-3A40-CA39-436E85538EA5}"/>
              </a:ext>
            </a:extLst>
          </p:cNvPr>
          <p:cNvSpPr txBox="1"/>
          <p:nvPr/>
        </p:nvSpPr>
        <p:spPr>
          <a:xfrm>
            <a:off x="364436" y="2064202"/>
            <a:ext cx="11443252" cy="3970318"/>
          </a:xfrm>
          <a:prstGeom prst="rect">
            <a:avLst/>
          </a:prstGeom>
          <a:noFill/>
        </p:spPr>
        <p:txBody>
          <a:bodyPr wrap="square">
            <a:spAutoFit/>
          </a:bodyPr>
          <a:lstStyle/>
          <a:p>
            <a:pPr marL="457200" indent="-457200">
              <a:buFont typeface="Arial" panose="020B0604020202020204" pitchFamily="34" charset="0"/>
              <a:buChar char="•"/>
            </a:pPr>
            <a:r>
              <a:rPr lang="en-US" sz="2800" dirty="0"/>
              <a:t>Combined </a:t>
            </a:r>
            <a:r>
              <a:rPr lang="en-US" sz="2800" b="1" dirty="0"/>
              <a:t>A1-level items</a:t>
            </a:r>
            <a:r>
              <a:rPr lang="en-US" sz="2800" dirty="0"/>
              <a:t> from 5 CEFR-aligned wordlists.</a:t>
            </a:r>
          </a:p>
          <a:p>
            <a:pPr marL="457200" indent="-457200">
              <a:buFont typeface="Arial" panose="020B0604020202020204" pitchFamily="34" charset="0"/>
              <a:buChar char="•"/>
            </a:pPr>
            <a:r>
              <a:rPr lang="en-US" sz="2800" dirty="0"/>
              <a:t>Selected </a:t>
            </a:r>
            <a:r>
              <a:rPr lang="en-US" sz="2800" b="1" dirty="0"/>
              <a:t>only single-word items</a:t>
            </a:r>
            <a:r>
              <a:rPr lang="en-US" sz="2800" dirty="0"/>
              <a:t> (excluded multi-word items).</a:t>
            </a:r>
          </a:p>
          <a:p>
            <a:pPr marL="457200" indent="-457200">
              <a:buFont typeface="Arial" panose="020B0604020202020204" pitchFamily="34" charset="0"/>
              <a:buChar char="•"/>
            </a:pPr>
            <a:r>
              <a:rPr lang="en-US" sz="2800" dirty="0"/>
              <a:t>Chose </a:t>
            </a:r>
            <a:r>
              <a:rPr lang="en-US" sz="2800" b="1" dirty="0"/>
              <a:t>lemma</a:t>
            </a:r>
            <a:r>
              <a:rPr lang="en-US" sz="2800" dirty="0"/>
              <a:t> as the unit of counting:</a:t>
            </a:r>
          </a:p>
          <a:p>
            <a:pPr marL="914400" lvl="1" indent="-457200">
              <a:buFont typeface="Arial" panose="020B0604020202020204" pitchFamily="34" charset="0"/>
              <a:buChar char="•"/>
            </a:pPr>
            <a:r>
              <a:rPr lang="en-US" sz="2800" dirty="0"/>
              <a:t>A </a:t>
            </a:r>
            <a:r>
              <a:rPr lang="en-US" sz="2800" i="1" dirty="0"/>
              <a:t>word family</a:t>
            </a:r>
            <a:r>
              <a:rPr lang="en-US" sz="2800" dirty="0"/>
              <a:t> assumes knowledge of both inflected and derived forms (e.g., </a:t>
            </a:r>
            <a:r>
              <a:rPr lang="en-US" sz="2800" i="1" dirty="0"/>
              <a:t>act → actor, actress, active</a:t>
            </a:r>
            <a:r>
              <a:rPr lang="en-US" sz="2800" dirty="0"/>
              <a:t>).</a:t>
            </a:r>
          </a:p>
          <a:p>
            <a:pPr marL="914400" lvl="1" indent="-457200">
              <a:buFont typeface="Arial" panose="020B0604020202020204" pitchFamily="34" charset="0"/>
              <a:buChar char="•"/>
            </a:pPr>
            <a:r>
              <a:rPr lang="en-US" sz="2800" dirty="0"/>
              <a:t>L2 beginners usually recognize </a:t>
            </a:r>
            <a:r>
              <a:rPr lang="en-US" sz="2800" b="1" dirty="0"/>
              <a:t>only inflectional forms</a:t>
            </a:r>
            <a:r>
              <a:rPr lang="en-US" sz="2800" dirty="0"/>
              <a:t> (</a:t>
            </a:r>
            <a:r>
              <a:rPr lang="en-US" sz="2800" i="1" dirty="0"/>
              <a:t>act → acts, acted, acting</a:t>
            </a:r>
            <a:r>
              <a:rPr lang="en-US" sz="2800" dirty="0"/>
              <a:t>).</a:t>
            </a:r>
          </a:p>
          <a:p>
            <a:r>
              <a:rPr lang="en-US" sz="2800" dirty="0"/>
              <a:t>	</a:t>
            </a:r>
            <a:r>
              <a:rPr lang="en-US" sz="2800" dirty="0">
                <a:solidFill>
                  <a:srgbClr val="C00000"/>
                </a:solidFill>
              </a:rPr>
              <a:t>=&gt; </a:t>
            </a:r>
            <a:r>
              <a:rPr lang="en-US" sz="2800" b="1" dirty="0">
                <a:solidFill>
                  <a:srgbClr val="C00000"/>
                </a:solidFill>
              </a:rPr>
              <a:t>Lemma</a:t>
            </a:r>
            <a:r>
              <a:rPr lang="en-US" sz="2800" dirty="0">
                <a:solidFill>
                  <a:srgbClr val="C00000"/>
                </a:solidFill>
              </a:rPr>
              <a:t> is therefore more appropriate for </a:t>
            </a:r>
            <a:r>
              <a:rPr lang="en-US" sz="2800" b="1" dirty="0">
                <a:solidFill>
                  <a:srgbClr val="C00000"/>
                </a:solidFill>
              </a:rPr>
              <a:t>A1 learners</a:t>
            </a:r>
            <a:r>
              <a:rPr lang="en-US" sz="2800" dirty="0">
                <a:solidFill>
                  <a:srgbClr val="C00000"/>
                </a:solidFill>
              </a:rPr>
              <a:t> and is widely used in CEFR wordlists.</a:t>
            </a:r>
          </a:p>
        </p:txBody>
      </p:sp>
      <p:sp>
        <p:nvSpPr>
          <p:cNvPr id="19" name="TextBox 18">
            <a:extLst>
              <a:ext uri="{FF2B5EF4-FFF2-40B4-BE49-F238E27FC236}">
                <a16:creationId xmlns:a16="http://schemas.microsoft.com/office/drawing/2014/main" id="{EDDF8808-9E6C-CD1A-34C0-EB2D8EAD3331}"/>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9946C7AB-2373-A52B-1666-78ACE9D20CC3}"/>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9339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animEffect transition="in" filter="fade">
                                      <p:cBhvr>
                                        <p:cTn id="20" dur="500"/>
                                        <p:tgtEl>
                                          <p:spTgt spid="1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xEl>
                                              <p:pRg st="5" end="5"/>
                                            </p:txEl>
                                          </p:spTgt>
                                        </p:tgtEl>
                                        <p:attrNameLst>
                                          <p:attrName>style.visibility</p:attrName>
                                        </p:attrNameLst>
                                      </p:cBhvr>
                                      <p:to>
                                        <p:strVal val="visible"/>
                                      </p:to>
                                    </p:set>
                                    <p:animEffect transition="in" filter="fade">
                                      <p:cBhvr>
                                        <p:cTn id="28"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1A132-B5D0-EE8A-5A39-060143A3CFA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DA94495-672F-122B-E972-99F519F5DA81}"/>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3EFCD412-7FB3-7A80-66C6-D6A2CFCA9827}"/>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40345A24-03B5-A800-6319-E0B1DFF84F83}"/>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31902241-094C-6E95-6443-18B817B26801}"/>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C0785099-82DC-FF49-FC61-B2EC5D04C5DF}"/>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4631BEF4-C45C-2B4E-64D0-6AB05236AACF}"/>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650285B4-D5C9-CB69-F9EF-EB0978AE5CC8}"/>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57EC14A8-D3DD-F955-B887-44DC09C6FF69}"/>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490A4E78-333E-D398-1553-BB08C2C6B33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9624724D-E649-90FE-4986-8914DF49E01D}"/>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8A0DC1CE-460E-1005-CF9A-60411A144BA8}"/>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F1F020F0-A798-F347-1E75-51A38C540E70}"/>
              </a:ext>
            </a:extLst>
          </p:cNvPr>
          <p:cNvSpPr txBox="1"/>
          <p:nvPr/>
        </p:nvSpPr>
        <p:spPr>
          <a:xfrm>
            <a:off x="1016000" y="1307892"/>
            <a:ext cx="10349790" cy="615553"/>
          </a:xfrm>
          <a:prstGeom prst="rect">
            <a:avLst/>
          </a:prstGeom>
        </p:spPr>
        <p:txBody>
          <a:bodyPr lIns="0" tIns="0" rIns="0" bIns="0" rtlCol="0" anchor="t">
            <a:spAutoFit/>
          </a:bodyPr>
          <a:lstStyle/>
          <a:p>
            <a:pPr algn="ctr"/>
            <a:r>
              <a:rPr lang="en-US" sz="4000" b="1" dirty="0"/>
              <a:t>Step 1. Creating a Master List</a:t>
            </a:r>
          </a:p>
        </p:txBody>
      </p:sp>
      <p:sp>
        <p:nvSpPr>
          <p:cNvPr id="18" name="TextBox 17">
            <a:extLst>
              <a:ext uri="{FF2B5EF4-FFF2-40B4-BE49-F238E27FC236}">
                <a16:creationId xmlns:a16="http://schemas.microsoft.com/office/drawing/2014/main" id="{AD53B1A5-BDD0-9AE7-20F4-A1BB249BEAEF}"/>
              </a:ext>
            </a:extLst>
          </p:cNvPr>
          <p:cNvSpPr txBox="1"/>
          <p:nvPr/>
        </p:nvSpPr>
        <p:spPr>
          <a:xfrm>
            <a:off x="364436" y="2064202"/>
            <a:ext cx="11443252" cy="1077218"/>
          </a:xfrm>
          <a:prstGeom prst="rect">
            <a:avLst/>
          </a:prstGeom>
          <a:noFill/>
        </p:spPr>
        <p:txBody>
          <a:bodyPr wrap="square">
            <a:spAutoFit/>
          </a:bodyPr>
          <a:lstStyle/>
          <a:p>
            <a:pPr marL="457200" indent="-457200">
              <a:buFont typeface="Arial" panose="020B0604020202020204" pitchFamily="34" charset="0"/>
              <a:buChar char="•"/>
            </a:pPr>
            <a:r>
              <a:rPr lang="en-US" sz="3200" dirty="0"/>
              <a:t>Only </a:t>
            </a:r>
            <a:r>
              <a:rPr lang="en-US" sz="3200" b="1" dirty="0"/>
              <a:t>310</a:t>
            </a:r>
            <a:r>
              <a:rPr lang="en-US" sz="3200" dirty="0"/>
              <a:t> lemmas are shared among all 5 wordlists</a:t>
            </a:r>
          </a:p>
          <a:p>
            <a:pPr marL="457200" indent="-457200">
              <a:buFont typeface="Arial" panose="020B0604020202020204" pitchFamily="34" charset="0"/>
              <a:buChar char="•"/>
            </a:pPr>
            <a:r>
              <a:rPr lang="en-US" sz="3200" dirty="0"/>
              <a:t>Total number of combined lemmas are </a:t>
            </a:r>
            <a:r>
              <a:rPr lang="en-US" sz="3200" b="1" dirty="0"/>
              <a:t>1610</a:t>
            </a:r>
            <a:r>
              <a:rPr lang="en-US" sz="3200" dirty="0"/>
              <a:t>.</a:t>
            </a:r>
            <a:endParaRPr lang="en-US" sz="4400" dirty="0"/>
          </a:p>
        </p:txBody>
      </p:sp>
      <p:sp>
        <p:nvSpPr>
          <p:cNvPr id="19" name="TextBox 18">
            <a:extLst>
              <a:ext uri="{FF2B5EF4-FFF2-40B4-BE49-F238E27FC236}">
                <a16:creationId xmlns:a16="http://schemas.microsoft.com/office/drawing/2014/main" id="{CB0C389D-260A-D4D5-872F-8F8A330E9358}"/>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graphicFrame>
        <p:nvGraphicFramePr>
          <p:cNvPr id="25" name="Table 24">
            <a:extLst>
              <a:ext uri="{FF2B5EF4-FFF2-40B4-BE49-F238E27FC236}">
                <a16:creationId xmlns:a16="http://schemas.microsoft.com/office/drawing/2014/main" id="{5E2453C9-A5BE-D4BD-A3C3-B65575496851}"/>
              </a:ext>
            </a:extLst>
          </p:cNvPr>
          <p:cNvGraphicFramePr>
            <a:graphicFrameLocks noGrp="1"/>
          </p:cNvGraphicFramePr>
          <p:nvPr>
            <p:extLst>
              <p:ext uri="{D42A27DB-BD31-4B8C-83A1-F6EECF244321}">
                <p14:modId xmlns:p14="http://schemas.microsoft.com/office/powerpoint/2010/main" val="546513404"/>
              </p:ext>
            </p:extLst>
          </p:nvPr>
        </p:nvGraphicFramePr>
        <p:xfrm>
          <a:off x="1095828" y="3429000"/>
          <a:ext cx="9681030" cy="2956560"/>
        </p:xfrm>
        <a:graphic>
          <a:graphicData uri="http://schemas.openxmlformats.org/drawingml/2006/table">
            <a:tbl>
              <a:tblPr firstRow="1" bandRow="1">
                <a:tableStyleId>{5C22544A-7EE6-4342-B048-85BDC9FD1C3A}</a:tableStyleId>
              </a:tblPr>
              <a:tblGrid>
                <a:gridCol w="4840515">
                  <a:extLst>
                    <a:ext uri="{9D8B030D-6E8A-4147-A177-3AD203B41FA5}">
                      <a16:colId xmlns:a16="http://schemas.microsoft.com/office/drawing/2014/main" val="2993891480"/>
                    </a:ext>
                  </a:extLst>
                </a:gridCol>
                <a:gridCol w="4840515">
                  <a:extLst>
                    <a:ext uri="{9D8B030D-6E8A-4147-A177-3AD203B41FA5}">
                      <a16:colId xmlns:a16="http://schemas.microsoft.com/office/drawing/2014/main" val="1875867440"/>
                    </a:ext>
                  </a:extLst>
                </a:gridCol>
              </a:tblGrid>
              <a:tr h="370840">
                <a:tc>
                  <a:txBody>
                    <a:bodyPr/>
                    <a:lstStyle/>
                    <a:p>
                      <a:pPr marL="1054100" algn="l" rtl="0" fontAlgn="t">
                        <a:spcBef>
                          <a:spcPts val="1200"/>
                        </a:spcBef>
                        <a:spcAft>
                          <a:spcPts val="1200"/>
                        </a:spcAft>
                        <a:buNone/>
                      </a:pPr>
                      <a:r>
                        <a:rPr lang="en-US" sz="2400" b="1" i="0" u="none" strike="noStrike" dirty="0">
                          <a:solidFill>
                            <a:schemeClr val="bg1"/>
                          </a:solidFill>
                          <a:effectLst/>
                          <a:latin typeface="Times New Roman" panose="02020603050405020304" pitchFamily="18" charset="0"/>
                        </a:rPr>
                        <a:t>Wordlist</a:t>
                      </a:r>
                      <a:endParaRPr lang="en-US" sz="3600" dirty="0">
                        <a:solidFill>
                          <a:schemeClr val="bg1"/>
                        </a:solidFill>
                        <a:effectLst/>
                      </a:endParaRPr>
                    </a:p>
                  </a:txBody>
                  <a:tcPr marL="63500" marR="63500" marT="63500" marB="63500"/>
                </a:tc>
                <a:tc>
                  <a:txBody>
                    <a:bodyPr/>
                    <a:lstStyle/>
                    <a:p>
                      <a:pPr marL="1054100" algn="l" rtl="0" fontAlgn="t">
                        <a:spcBef>
                          <a:spcPts val="1200"/>
                        </a:spcBef>
                        <a:spcAft>
                          <a:spcPts val="1200"/>
                        </a:spcAft>
                        <a:buNone/>
                      </a:pPr>
                      <a:r>
                        <a:rPr lang="en-US" sz="2400" b="1" i="0" u="none" strike="noStrike" dirty="0">
                          <a:solidFill>
                            <a:schemeClr val="bg1"/>
                          </a:solidFill>
                          <a:effectLst/>
                          <a:latin typeface="Times New Roman" panose="02020603050405020304" pitchFamily="18" charset="0"/>
                        </a:rPr>
                        <a:t>Number of A1 lemmas</a:t>
                      </a:r>
                      <a:endParaRPr lang="en-US" sz="3600" dirty="0">
                        <a:solidFill>
                          <a:schemeClr val="bg1"/>
                        </a:solidFill>
                        <a:effectLst/>
                      </a:endParaRPr>
                    </a:p>
                  </a:txBody>
                  <a:tcPr marL="63500" marR="63500" marT="63500" marB="63500"/>
                </a:tc>
                <a:extLst>
                  <a:ext uri="{0D108BD9-81ED-4DB2-BD59-A6C34878D82A}">
                    <a16:rowId xmlns:a16="http://schemas.microsoft.com/office/drawing/2014/main" val="977783806"/>
                  </a:ext>
                </a:extLst>
              </a:tr>
              <a:tr h="370840">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CEFR-J (A1)</a:t>
                      </a:r>
                      <a:endParaRPr lang="en-US" sz="3600" dirty="0">
                        <a:effectLst/>
                      </a:endParaRPr>
                    </a:p>
                  </a:txBody>
                  <a:tcPr marL="63500" marR="63500" marT="63500" marB="63500"/>
                </a:tc>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1024</a:t>
                      </a:r>
                      <a:endParaRPr lang="en-US" sz="3600" dirty="0">
                        <a:effectLst/>
                      </a:endParaRPr>
                    </a:p>
                  </a:txBody>
                  <a:tcPr marL="63500" marR="63500" marT="63500" marB="63500"/>
                </a:tc>
                <a:extLst>
                  <a:ext uri="{0D108BD9-81ED-4DB2-BD59-A6C34878D82A}">
                    <a16:rowId xmlns:a16="http://schemas.microsoft.com/office/drawing/2014/main" val="3465602688"/>
                  </a:ext>
                </a:extLst>
              </a:tr>
              <a:tr h="370840">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EVP (A1)</a:t>
                      </a:r>
                      <a:endParaRPr lang="en-US" sz="3600" dirty="0">
                        <a:effectLst/>
                      </a:endParaRPr>
                    </a:p>
                  </a:txBody>
                  <a:tcPr marL="63500" marR="63500" marT="63500" marB="63500"/>
                </a:tc>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555</a:t>
                      </a:r>
                      <a:endParaRPr lang="en-US" sz="3600" dirty="0">
                        <a:effectLst/>
                      </a:endParaRPr>
                    </a:p>
                  </a:txBody>
                  <a:tcPr marL="63500" marR="63500" marT="63500" marB="63500"/>
                </a:tc>
                <a:extLst>
                  <a:ext uri="{0D108BD9-81ED-4DB2-BD59-A6C34878D82A}">
                    <a16:rowId xmlns:a16="http://schemas.microsoft.com/office/drawing/2014/main" val="2436039579"/>
                  </a:ext>
                </a:extLst>
              </a:tr>
              <a:tr h="370840">
                <a:tc>
                  <a:txBody>
                    <a:bodyPr/>
                    <a:lstStyle/>
                    <a:p>
                      <a:pPr marL="1054100" algn="l" rtl="0" fontAlgn="t">
                        <a:spcBef>
                          <a:spcPts val="1200"/>
                        </a:spcBef>
                        <a:spcAft>
                          <a:spcPts val="1200"/>
                        </a:spcAft>
                        <a:buNone/>
                      </a:pPr>
                      <a:r>
                        <a:rPr lang="en-US" sz="2400" b="0" i="0" u="none" strike="noStrike">
                          <a:solidFill>
                            <a:srgbClr val="000000"/>
                          </a:solidFill>
                          <a:effectLst/>
                          <a:latin typeface="Times New Roman" panose="02020603050405020304" pitchFamily="18" charset="0"/>
                        </a:rPr>
                        <a:t>Cambridge A1</a:t>
                      </a:r>
                      <a:endParaRPr lang="en-US" sz="3600">
                        <a:effectLst/>
                      </a:endParaRPr>
                    </a:p>
                  </a:txBody>
                  <a:tcPr marL="63500" marR="63500" marT="63500" marB="63500"/>
                </a:tc>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776</a:t>
                      </a:r>
                      <a:endParaRPr lang="en-US" sz="3600" dirty="0">
                        <a:effectLst/>
                      </a:endParaRPr>
                    </a:p>
                  </a:txBody>
                  <a:tcPr marL="63500" marR="63500" marT="63500" marB="63500"/>
                </a:tc>
                <a:extLst>
                  <a:ext uri="{0D108BD9-81ED-4DB2-BD59-A6C34878D82A}">
                    <a16:rowId xmlns:a16="http://schemas.microsoft.com/office/drawing/2014/main" val="65643765"/>
                  </a:ext>
                </a:extLst>
              </a:tr>
              <a:tr h="370840">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GSE (A1)</a:t>
                      </a:r>
                      <a:endParaRPr lang="en-US" sz="3600" dirty="0">
                        <a:effectLst/>
                      </a:endParaRPr>
                    </a:p>
                  </a:txBody>
                  <a:tcPr marL="63500" marR="63500" marT="63500" marB="63500"/>
                </a:tc>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760</a:t>
                      </a:r>
                      <a:endParaRPr lang="en-US" sz="3600" dirty="0">
                        <a:effectLst/>
                      </a:endParaRPr>
                    </a:p>
                  </a:txBody>
                  <a:tcPr marL="63500" marR="63500" marT="63500" marB="63500"/>
                </a:tc>
                <a:extLst>
                  <a:ext uri="{0D108BD9-81ED-4DB2-BD59-A6C34878D82A}">
                    <a16:rowId xmlns:a16="http://schemas.microsoft.com/office/drawing/2014/main" val="1077191092"/>
                  </a:ext>
                </a:extLst>
              </a:tr>
              <a:tr h="370840">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Oxford A1</a:t>
                      </a:r>
                      <a:endParaRPr lang="en-US" sz="3600" dirty="0">
                        <a:effectLst/>
                      </a:endParaRPr>
                    </a:p>
                  </a:txBody>
                  <a:tcPr marL="63500" marR="63500" marT="63500" marB="63500"/>
                </a:tc>
                <a:tc>
                  <a:txBody>
                    <a:bodyPr/>
                    <a:lstStyle/>
                    <a:p>
                      <a:pPr marL="1054100" algn="l" rtl="0" fontAlgn="t">
                        <a:spcBef>
                          <a:spcPts val="1200"/>
                        </a:spcBef>
                        <a:spcAft>
                          <a:spcPts val="1200"/>
                        </a:spcAft>
                        <a:buNone/>
                      </a:pPr>
                      <a:r>
                        <a:rPr lang="en-US" sz="2400" b="0" i="0" u="none" strike="noStrike" dirty="0">
                          <a:solidFill>
                            <a:srgbClr val="000000"/>
                          </a:solidFill>
                          <a:effectLst/>
                          <a:latin typeface="Times New Roman" panose="02020603050405020304" pitchFamily="18" charset="0"/>
                        </a:rPr>
                        <a:t>863</a:t>
                      </a:r>
                      <a:endParaRPr lang="en-US" sz="3600" dirty="0">
                        <a:effectLst/>
                      </a:endParaRPr>
                    </a:p>
                  </a:txBody>
                  <a:tcPr marL="63500" marR="63500" marT="63500" marB="63500"/>
                </a:tc>
                <a:extLst>
                  <a:ext uri="{0D108BD9-81ED-4DB2-BD59-A6C34878D82A}">
                    <a16:rowId xmlns:a16="http://schemas.microsoft.com/office/drawing/2014/main" val="17070715"/>
                  </a:ext>
                </a:extLst>
              </a:tr>
            </a:tbl>
          </a:graphicData>
        </a:graphic>
      </p:graphicFrame>
    </p:spTree>
    <p:extLst>
      <p:ext uri="{BB962C8B-B14F-4D97-AF65-F5344CB8AC3E}">
        <p14:creationId xmlns:p14="http://schemas.microsoft.com/office/powerpoint/2010/main" val="315768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325EF-BF08-7BBE-4F09-5046A15E8D1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614AA59-CAD8-2814-6F20-496313F5ACAE}"/>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66D0C297-0B1D-EAC3-BAA5-276A32619714}"/>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53A5ACAA-1C67-E454-8193-3488C475F072}"/>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30369BF2-8475-32A1-8C90-AD5D60B02DF3}"/>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E9EBD9E0-A3BE-0D25-2CB3-C272DC4F0950}"/>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B53A1223-7F6D-BA13-F6D2-D152A167E545}"/>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1D0815B7-4B63-40BB-5356-654F9A4160B6}"/>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52DCFDA3-7978-45BA-6DA5-9A10AE7B8737}"/>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AB2D2D5F-B386-FF91-3EF3-B99390A57F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FC3F2332-E259-AA0F-366A-44CF96E278C5}"/>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10E97017-D8F3-E204-F545-EF87B2C3A758}"/>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F58C11DB-83A5-EECE-E47E-356994FA4ED0}"/>
              </a:ext>
            </a:extLst>
          </p:cNvPr>
          <p:cNvSpPr txBox="1"/>
          <p:nvPr/>
        </p:nvSpPr>
        <p:spPr>
          <a:xfrm>
            <a:off x="951302" y="1026207"/>
            <a:ext cx="10349790" cy="615553"/>
          </a:xfrm>
          <a:prstGeom prst="rect">
            <a:avLst/>
          </a:prstGeom>
        </p:spPr>
        <p:txBody>
          <a:bodyPr lIns="0" tIns="0" rIns="0" bIns="0" rtlCol="0" anchor="t">
            <a:spAutoFit/>
          </a:bodyPr>
          <a:lstStyle/>
          <a:p>
            <a:pPr algn="ctr"/>
            <a:r>
              <a:rPr lang="en-US" sz="4000" b="1" dirty="0"/>
              <a:t>Step 2. Creating a corpus</a:t>
            </a:r>
          </a:p>
        </p:txBody>
      </p:sp>
      <p:sp>
        <p:nvSpPr>
          <p:cNvPr id="18" name="TextBox 17">
            <a:extLst>
              <a:ext uri="{FF2B5EF4-FFF2-40B4-BE49-F238E27FC236}">
                <a16:creationId xmlns:a16="http://schemas.microsoft.com/office/drawing/2014/main" id="{423D6F19-01DF-4954-8910-8CB26F91EE0C}"/>
              </a:ext>
            </a:extLst>
          </p:cNvPr>
          <p:cNvSpPr txBox="1"/>
          <p:nvPr/>
        </p:nvSpPr>
        <p:spPr>
          <a:xfrm>
            <a:off x="166340" y="1928121"/>
            <a:ext cx="11859320" cy="5262979"/>
          </a:xfrm>
          <a:prstGeom prst="rect">
            <a:avLst/>
          </a:prstGeom>
          <a:noFill/>
        </p:spPr>
        <p:txBody>
          <a:bodyPr wrap="square">
            <a:spAutoFit/>
          </a:bodyPr>
          <a:lstStyle/>
          <a:p>
            <a:r>
              <a:rPr lang="en-US" sz="2800" dirty="0"/>
              <a:t>To obtain reliable frequency counts, a </a:t>
            </a:r>
            <a:r>
              <a:rPr lang="en-US" sz="2800" b="1" dirty="0"/>
              <a:t>specialized corpus</a:t>
            </a:r>
            <a:r>
              <a:rPr lang="en-US" sz="2800" dirty="0"/>
              <a:t> was created using materials widely used in Vietnam:</a:t>
            </a:r>
          </a:p>
          <a:p>
            <a:pPr marL="457200" indent="-457200">
              <a:buFont typeface="Arial" panose="020B0604020202020204" pitchFamily="34" charset="0"/>
              <a:buChar char="•"/>
            </a:pPr>
            <a:r>
              <a:rPr lang="en-US" sz="2800" b="1" dirty="0"/>
              <a:t>Vietnamese primary textbooks</a:t>
            </a:r>
            <a:r>
              <a:rPr lang="en-US" sz="2800" dirty="0"/>
              <a:t> – texts from all </a:t>
            </a:r>
            <a:r>
              <a:rPr lang="en-US" sz="2800" b="1" dirty="0"/>
              <a:t>10 MOET-approved sets of textbook</a:t>
            </a:r>
            <a:r>
              <a:rPr lang="en-US" sz="2800" dirty="0"/>
              <a:t>.</a:t>
            </a:r>
          </a:p>
          <a:p>
            <a:pPr marL="457200" indent="-457200">
              <a:buFont typeface="Arial" panose="020B0604020202020204" pitchFamily="34" charset="0"/>
              <a:buChar char="•"/>
            </a:pPr>
            <a:r>
              <a:rPr lang="en-US" sz="2800" b="1" dirty="0"/>
              <a:t>International ESL textbooks</a:t>
            </a:r>
            <a:r>
              <a:rPr lang="en-US" sz="2800" dirty="0"/>
              <a:t> – </a:t>
            </a:r>
            <a:r>
              <a:rPr lang="en-US" sz="2800" b="1" dirty="0"/>
              <a:t>10 widely used titles</a:t>
            </a:r>
            <a:r>
              <a:rPr lang="en-US" sz="2800" dirty="0"/>
              <a:t>, selected based on teachers’ recommendations.</a:t>
            </a:r>
          </a:p>
          <a:p>
            <a:pPr marL="457200" indent="-457200">
              <a:buFont typeface="Arial" panose="020B0604020202020204" pitchFamily="34" charset="0"/>
              <a:buChar char="•"/>
            </a:pPr>
            <a:r>
              <a:rPr lang="en-US" sz="2800" b="1" dirty="0"/>
              <a:t>Cambridge exam practice tests</a:t>
            </a:r>
            <a:r>
              <a:rPr lang="en-US" sz="2800" dirty="0"/>
              <a:t> – </a:t>
            </a:r>
            <a:r>
              <a:rPr lang="en-US" sz="2800" b="1" dirty="0"/>
              <a:t>11 Starters and Movers practice test books.</a:t>
            </a:r>
          </a:p>
          <a:p>
            <a:pPr marL="457200" indent="-457200">
              <a:buFont typeface="Arial" panose="020B0604020202020204" pitchFamily="34" charset="0"/>
              <a:buChar char="•"/>
            </a:pPr>
            <a:r>
              <a:rPr lang="en-US" sz="2800" dirty="0"/>
              <a:t>Texts from the selected materials were </a:t>
            </a:r>
            <a:r>
              <a:rPr lang="en-US" sz="2800" b="1" dirty="0"/>
              <a:t>scanned and digitalized</a:t>
            </a:r>
            <a:r>
              <a:rPr lang="en-US" sz="2800" dirty="0"/>
              <a:t> using OCR tools and checked for </a:t>
            </a:r>
            <a:r>
              <a:rPr lang="en-US" sz="2800" b="1" dirty="0"/>
              <a:t>spelling accuracy</a:t>
            </a:r>
            <a:r>
              <a:rPr lang="en-US" sz="2800" dirty="0"/>
              <a:t>.</a:t>
            </a:r>
          </a:p>
          <a:p>
            <a:r>
              <a:rPr lang="en-US" sz="2800" b="1" dirty="0">
                <a:solidFill>
                  <a:srgbClr val="C00000"/>
                </a:solidFill>
              </a:rPr>
              <a:t>	=&gt; Total corpus: 578,231 tokens</a:t>
            </a:r>
            <a:r>
              <a:rPr lang="en-US" sz="2800" dirty="0">
                <a:solidFill>
                  <a:srgbClr val="C00000"/>
                </a:solidFill>
              </a:rPr>
              <a:t>.</a:t>
            </a:r>
          </a:p>
          <a:p>
            <a:endParaRPr lang="en-US" sz="2800" b="1" dirty="0">
              <a:solidFill>
                <a:srgbClr val="C00000"/>
              </a:solidFill>
            </a:endParaRPr>
          </a:p>
        </p:txBody>
      </p:sp>
      <p:sp>
        <p:nvSpPr>
          <p:cNvPr id="19" name="TextBox 18">
            <a:extLst>
              <a:ext uri="{FF2B5EF4-FFF2-40B4-BE49-F238E27FC236}">
                <a16:creationId xmlns:a16="http://schemas.microsoft.com/office/drawing/2014/main" id="{8BED3BEA-B913-55BA-DCAD-A2C4CBF8CE59}"/>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616A415D-C7E0-F320-DEF5-BC943CFB1896}"/>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452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3CC75-B265-D7BB-61DD-9259FAEF2510}"/>
              </a:ext>
            </a:extLst>
          </p:cNvPr>
          <p:cNvSpPr>
            <a:spLocks noGrp="1"/>
          </p:cNvSpPr>
          <p:nvPr>
            <p:ph type="sldNum" sz="quarter" idx="12"/>
          </p:nvPr>
        </p:nvSpPr>
        <p:spPr/>
        <p:txBody>
          <a:bodyPr/>
          <a:lstStyle/>
          <a:p>
            <a:fld id="{B6F15528-21DE-4FAA-801E-634DDDAF4B2B}" type="slidenum">
              <a:rPr lang="en-US" smtClean="0"/>
              <a:pPr/>
              <a:t>24</a:t>
            </a:fld>
            <a:endParaRPr lang="en-US"/>
          </a:p>
        </p:txBody>
      </p:sp>
      <p:graphicFrame>
        <p:nvGraphicFramePr>
          <p:cNvPr id="3" name="Table 2">
            <a:extLst>
              <a:ext uri="{FF2B5EF4-FFF2-40B4-BE49-F238E27FC236}">
                <a16:creationId xmlns:a16="http://schemas.microsoft.com/office/drawing/2014/main" id="{5695B5BF-FA40-3929-C219-77AB4BC349B4}"/>
              </a:ext>
            </a:extLst>
          </p:cNvPr>
          <p:cNvGraphicFramePr>
            <a:graphicFrameLocks noGrp="1"/>
          </p:cNvGraphicFramePr>
          <p:nvPr>
            <p:extLst>
              <p:ext uri="{D42A27DB-BD31-4B8C-83A1-F6EECF244321}">
                <p14:modId xmlns:p14="http://schemas.microsoft.com/office/powerpoint/2010/main" val="2224139611"/>
              </p:ext>
            </p:extLst>
          </p:nvPr>
        </p:nvGraphicFramePr>
        <p:xfrm>
          <a:off x="556592" y="394942"/>
          <a:ext cx="11270974" cy="5697139"/>
        </p:xfrm>
        <a:graphic>
          <a:graphicData uri="http://schemas.openxmlformats.org/drawingml/2006/table">
            <a:tbl>
              <a:tblPr>
                <a:tableStyleId>{5C22544A-7EE6-4342-B048-85BDC9FD1C3A}</a:tableStyleId>
              </a:tblPr>
              <a:tblGrid>
                <a:gridCol w="1950337">
                  <a:extLst>
                    <a:ext uri="{9D8B030D-6E8A-4147-A177-3AD203B41FA5}">
                      <a16:colId xmlns:a16="http://schemas.microsoft.com/office/drawing/2014/main" val="1825531710"/>
                    </a:ext>
                  </a:extLst>
                </a:gridCol>
                <a:gridCol w="7742699">
                  <a:extLst>
                    <a:ext uri="{9D8B030D-6E8A-4147-A177-3AD203B41FA5}">
                      <a16:colId xmlns:a16="http://schemas.microsoft.com/office/drawing/2014/main" val="2524120919"/>
                    </a:ext>
                  </a:extLst>
                </a:gridCol>
                <a:gridCol w="1577938">
                  <a:extLst>
                    <a:ext uri="{9D8B030D-6E8A-4147-A177-3AD203B41FA5}">
                      <a16:colId xmlns:a16="http://schemas.microsoft.com/office/drawing/2014/main" val="3233719359"/>
                    </a:ext>
                  </a:extLst>
                </a:gridCol>
              </a:tblGrid>
              <a:tr h="698749">
                <a:tc>
                  <a:txBody>
                    <a:bodyPr/>
                    <a:lstStyle/>
                    <a:p>
                      <a:pPr marL="0" marR="0" algn="ctr">
                        <a:lnSpc>
                          <a:spcPct val="115000"/>
                        </a:lnSpc>
                        <a:buNone/>
                      </a:pPr>
                      <a:r>
                        <a:rPr lang="en-US" sz="2800" b="1" dirty="0">
                          <a:effectLst/>
                        </a:rPr>
                        <a:t>Corpus</a:t>
                      </a:r>
                      <a:endParaRPr lang="en-US" sz="2400" b="1"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b="1" dirty="0">
                          <a:effectLst/>
                        </a:rPr>
                        <a:t>Sources</a:t>
                      </a:r>
                      <a:endParaRPr lang="en-US" sz="2400" b="1"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b="1" dirty="0">
                          <a:effectLst/>
                        </a:rPr>
                        <a:t>Tokens</a:t>
                      </a:r>
                      <a:endParaRPr lang="en-US" sz="2400" b="1" dirty="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885669180"/>
                  </a:ext>
                </a:extLst>
              </a:tr>
              <a:tr h="365259">
                <a:tc rowSpan="10">
                  <a:txBody>
                    <a:bodyPr/>
                    <a:lstStyle/>
                    <a:p>
                      <a:pPr marL="0" marR="0" algn="ctr">
                        <a:lnSpc>
                          <a:spcPct val="115000"/>
                        </a:lnSpc>
                        <a:buNone/>
                      </a:pPr>
                      <a:r>
                        <a:rPr lang="en-US" sz="2800" dirty="0">
                          <a:effectLst/>
                        </a:rPr>
                        <a:t>(1)MOET textbooks</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Phonics – Smart (1, 2, 3, 4, 5)</a:t>
                      </a:r>
                      <a:endParaRPr lang="en-US" sz="240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40650</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4293634229"/>
                  </a:ext>
                </a:extLst>
              </a:tr>
              <a:tr h="365259">
                <a:tc vMerge="1">
                  <a:txBody>
                    <a:bodyPr/>
                    <a:lstStyle/>
                    <a:p>
                      <a:endParaRPr lang="en-US"/>
                    </a:p>
                  </a:txBody>
                  <a:tcPr/>
                </a:tc>
                <a:tc>
                  <a:txBody>
                    <a:bodyPr/>
                    <a:lstStyle/>
                    <a:p>
                      <a:pPr marL="0" marR="0" algn="ctr">
                        <a:lnSpc>
                          <a:spcPct val="115000"/>
                        </a:lnSpc>
                        <a:buNone/>
                      </a:pPr>
                      <a:r>
                        <a:rPr lang="en-US" sz="2800" dirty="0">
                          <a:effectLst/>
                        </a:rPr>
                        <a:t>Macmillan Next Move (1, 2, 3, 4, 5)</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33356</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383100873"/>
                  </a:ext>
                </a:extLst>
              </a:tr>
              <a:tr h="365259">
                <a:tc vMerge="1">
                  <a:txBody>
                    <a:bodyPr/>
                    <a:lstStyle/>
                    <a:p>
                      <a:endParaRPr lang="en-US"/>
                    </a:p>
                  </a:txBody>
                  <a:tcPr/>
                </a:tc>
                <a:tc>
                  <a:txBody>
                    <a:bodyPr/>
                    <a:lstStyle/>
                    <a:p>
                      <a:pPr marL="0" marR="0" algn="ctr">
                        <a:lnSpc>
                          <a:spcPct val="115000"/>
                        </a:lnSpc>
                        <a:buNone/>
                      </a:pPr>
                      <a:r>
                        <a:rPr lang="en-US" sz="2800">
                          <a:effectLst/>
                        </a:rPr>
                        <a:t>Explore Our World (1, 2, 3, 4, 5)</a:t>
                      </a:r>
                      <a:endParaRPr lang="en-US" sz="240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42650</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4060752832"/>
                  </a:ext>
                </a:extLst>
              </a:tr>
              <a:tr h="365259">
                <a:tc vMerge="1">
                  <a:txBody>
                    <a:bodyPr/>
                    <a:lstStyle/>
                    <a:p>
                      <a:endParaRPr lang="en-US"/>
                    </a:p>
                  </a:txBody>
                  <a:tcPr/>
                </a:tc>
                <a:tc>
                  <a:txBody>
                    <a:bodyPr/>
                    <a:lstStyle/>
                    <a:p>
                      <a:pPr marL="0" marR="0" algn="ctr">
                        <a:lnSpc>
                          <a:spcPct val="115000"/>
                        </a:lnSpc>
                        <a:buNone/>
                      </a:pPr>
                      <a:r>
                        <a:rPr lang="en-US" sz="2800" dirty="0" err="1">
                          <a:effectLst/>
                        </a:rPr>
                        <a:t>i</a:t>
                      </a:r>
                      <a:r>
                        <a:rPr lang="en-US" sz="2800" dirty="0">
                          <a:effectLst/>
                        </a:rPr>
                        <a:t>-Learn Smart Start  (1, 2, 3, 4, 5)</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47450</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3616527885"/>
                  </a:ext>
                </a:extLst>
              </a:tr>
              <a:tr h="365259">
                <a:tc vMerge="1">
                  <a:txBody>
                    <a:bodyPr/>
                    <a:lstStyle/>
                    <a:p>
                      <a:endParaRPr lang="en-US"/>
                    </a:p>
                  </a:txBody>
                  <a:tcPr/>
                </a:tc>
                <a:tc>
                  <a:txBody>
                    <a:bodyPr/>
                    <a:lstStyle/>
                    <a:p>
                      <a:pPr marL="0" marR="0" algn="ctr">
                        <a:lnSpc>
                          <a:spcPct val="115000"/>
                        </a:lnSpc>
                        <a:buNone/>
                      </a:pPr>
                      <a:r>
                        <a:rPr lang="en-US" sz="2800" dirty="0">
                          <a:effectLst/>
                        </a:rPr>
                        <a:t>Extra and Friends (1, 2, 3, 4, 5)</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39063</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1571474914"/>
                  </a:ext>
                </a:extLst>
              </a:tr>
              <a:tr h="365259">
                <a:tc vMerge="1">
                  <a:txBody>
                    <a:bodyPr/>
                    <a:lstStyle/>
                    <a:p>
                      <a:endParaRPr lang="en-US"/>
                    </a:p>
                  </a:txBody>
                  <a:tcPr/>
                </a:tc>
                <a:tc>
                  <a:txBody>
                    <a:bodyPr/>
                    <a:lstStyle/>
                    <a:p>
                      <a:pPr marL="0" marR="0" algn="ctr">
                        <a:lnSpc>
                          <a:spcPct val="115000"/>
                        </a:lnSpc>
                        <a:buNone/>
                      </a:pPr>
                      <a:r>
                        <a:rPr lang="en-US" sz="2800">
                          <a:effectLst/>
                        </a:rPr>
                        <a:t>Global success (1, 2, 3, 4, 5)</a:t>
                      </a:r>
                      <a:endParaRPr lang="en-US" sz="240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42594</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2966503424"/>
                  </a:ext>
                </a:extLst>
              </a:tr>
              <a:tr h="365259">
                <a:tc vMerge="1">
                  <a:txBody>
                    <a:bodyPr/>
                    <a:lstStyle/>
                    <a:p>
                      <a:endParaRPr lang="en-US"/>
                    </a:p>
                  </a:txBody>
                  <a:tcPr/>
                </a:tc>
                <a:tc>
                  <a:txBody>
                    <a:bodyPr/>
                    <a:lstStyle/>
                    <a:p>
                      <a:pPr marL="0" marR="0" algn="ctr">
                        <a:lnSpc>
                          <a:spcPct val="115000"/>
                        </a:lnSpc>
                        <a:buNone/>
                      </a:pPr>
                      <a:r>
                        <a:rPr lang="en-US" sz="2800" dirty="0">
                          <a:effectLst/>
                        </a:rPr>
                        <a:t>Family and Friends - National Edition (1, 2, 3, 4, 5)</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39982</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487208228"/>
                  </a:ext>
                </a:extLst>
              </a:tr>
              <a:tr h="365259">
                <a:tc vMerge="1">
                  <a:txBody>
                    <a:bodyPr/>
                    <a:lstStyle/>
                    <a:p>
                      <a:endParaRPr lang="en-US"/>
                    </a:p>
                  </a:txBody>
                  <a:tcPr/>
                </a:tc>
                <a:tc>
                  <a:txBody>
                    <a:bodyPr/>
                    <a:lstStyle/>
                    <a:p>
                      <a:pPr marL="0" marR="0" algn="ctr">
                        <a:lnSpc>
                          <a:spcPct val="115000"/>
                        </a:lnSpc>
                        <a:buNone/>
                      </a:pPr>
                      <a:r>
                        <a:rPr lang="en-US" sz="2800" dirty="0">
                          <a:effectLst/>
                        </a:rPr>
                        <a:t>English Discovery (1, 2, 3, 4, 5)</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35180</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4191683783"/>
                  </a:ext>
                </a:extLst>
              </a:tr>
              <a:tr h="365259">
                <a:tc vMerge="1">
                  <a:txBody>
                    <a:bodyPr/>
                    <a:lstStyle/>
                    <a:p>
                      <a:endParaRPr lang="en-US"/>
                    </a:p>
                  </a:txBody>
                  <a:tcPr/>
                </a:tc>
                <a:tc>
                  <a:txBody>
                    <a:bodyPr/>
                    <a:lstStyle/>
                    <a:p>
                      <a:pPr marL="0" marR="0" algn="ctr">
                        <a:lnSpc>
                          <a:spcPct val="115000"/>
                        </a:lnSpc>
                        <a:buNone/>
                      </a:pPr>
                      <a:r>
                        <a:rPr lang="en-US" sz="2800" dirty="0">
                          <a:effectLst/>
                        </a:rPr>
                        <a:t>Guess What (3, 4, 5)</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a:effectLst/>
                        </a:rPr>
                        <a:t>38102</a:t>
                      </a:r>
                      <a:endParaRPr lang="en-US" sz="240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369608695"/>
                  </a:ext>
                </a:extLst>
              </a:tr>
              <a:tr h="365259">
                <a:tc vMerge="1">
                  <a:txBody>
                    <a:bodyPr/>
                    <a:lstStyle/>
                    <a:p>
                      <a:endParaRPr lang="en-US"/>
                    </a:p>
                  </a:txBody>
                  <a:tcPr/>
                </a:tc>
                <a:tc>
                  <a:txBody>
                    <a:bodyPr/>
                    <a:lstStyle/>
                    <a:p>
                      <a:pPr marL="0" marR="0" algn="ctr">
                        <a:lnSpc>
                          <a:spcPct val="115000"/>
                        </a:lnSpc>
                        <a:buNone/>
                      </a:pPr>
                      <a:r>
                        <a:rPr lang="en-US" sz="2800" dirty="0">
                          <a:effectLst/>
                        </a:rPr>
                        <a:t>Wonderful World (3, 4, 5)</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dirty="0">
                          <a:effectLst/>
                        </a:rPr>
                        <a:t>36431</a:t>
                      </a:r>
                      <a:endParaRPr lang="en-US" sz="2400" dirty="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1577596640"/>
                  </a:ext>
                </a:extLst>
              </a:tr>
            </a:tbl>
          </a:graphicData>
        </a:graphic>
      </p:graphicFrame>
    </p:spTree>
    <p:extLst>
      <p:ext uri="{BB962C8B-B14F-4D97-AF65-F5344CB8AC3E}">
        <p14:creationId xmlns:p14="http://schemas.microsoft.com/office/powerpoint/2010/main" val="3856152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CD097-C4AA-96A7-5C83-C0709033E7D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291EDD-5A27-E799-3DF1-3A4F175AF8C7}"/>
              </a:ext>
            </a:extLst>
          </p:cNvPr>
          <p:cNvSpPr>
            <a:spLocks noGrp="1"/>
          </p:cNvSpPr>
          <p:nvPr>
            <p:ph type="sldNum" sz="quarter" idx="12"/>
          </p:nvPr>
        </p:nvSpPr>
        <p:spPr/>
        <p:txBody>
          <a:bodyPr/>
          <a:lstStyle/>
          <a:p>
            <a:fld id="{B6F15528-21DE-4FAA-801E-634DDDAF4B2B}" type="slidenum">
              <a:rPr lang="en-US" smtClean="0">
                <a:latin typeface="Aptos (Body)"/>
              </a:rPr>
              <a:pPr/>
              <a:t>25</a:t>
            </a:fld>
            <a:endParaRPr lang="en-US">
              <a:latin typeface="Aptos (Body)"/>
            </a:endParaRPr>
          </a:p>
        </p:txBody>
      </p:sp>
      <p:graphicFrame>
        <p:nvGraphicFramePr>
          <p:cNvPr id="3" name="Table 2">
            <a:extLst>
              <a:ext uri="{FF2B5EF4-FFF2-40B4-BE49-F238E27FC236}">
                <a16:creationId xmlns:a16="http://schemas.microsoft.com/office/drawing/2014/main" id="{EA61BD70-2CE0-9957-AA7D-D6DADE1F5473}"/>
              </a:ext>
            </a:extLst>
          </p:cNvPr>
          <p:cNvGraphicFramePr>
            <a:graphicFrameLocks noGrp="1"/>
          </p:cNvGraphicFramePr>
          <p:nvPr>
            <p:extLst>
              <p:ext uri="{D42A27DB-BD31-4B8C-83A1-F6EECF244321}">
                <p14:modId xmlns:p14="http://schemas.microsoft.com/office/powerpoint/2010/main" val="3358486018"/>
              </p:ext>
            </p:extLst>
          </p:nvPr>
        </p:nvGraphicFramePr>
        <p:xfrm>
          <a:off x="1053548" y="136525"/>
          <a:ext cx="10300252" cy="6634099"/>
        </p:xfrm>
        <a:graphic>
          <a:graphicData uri="http://schemas.openxmlformats.org/drawingml/2006/table">
            <a:tbl>
              <a:tblPr>
                <a:tableStyleId>{5C22544A-7EE6-4342-B048-85BDC9FD1C3A}</a:tableStyleId>
              </a:tblPr>
              <a:tblGrid>
                <a:gridCol w="2407026">
                  <a:extLst>
                    <a:ext uri="{9D8B030D-6E8A-4147-A177-3AD203B41FA5}">
                      <a16:colId xmlns:a16="http://schemas.microsoft.com/office/drawing/2014/main" val="1825531710"/>
                    </a:ext>
                  </a:extLst>
                </a:gridCol>
                <a:gridCol w="5362061">
                  <a:extLst>
                    <a:ext uri="{9D8B030D-6E8A-4147-A177-3AD203B41FA5}">
                      <a16:colId xmlns:a16="http://schemas.microsoft.com/office/drawing/2014/main" val="2524120919"/>
                    </a:ext>
                  </a:extLst>
                </a:gridCol>
                <a:gridCol w="2531165">
                  <a:extLst>
                    <a:ext uri="{9D8B030D-6E8A-4147-A177-3AD203B41FA5}">
                      <a16:colId xmlns:a16="http://schemas.microsoft.com/office/drawing/2014/main" val="3233719359"/>
                    </a:ext>
                  </a:extLst>
                </a:gridCol>
              </a:tblGrid>
              <a:tr h="698749">
                <a:tc>
                  <a:txBody>
                    <a:bodyPr/>
                    <a:lstStyle/>
                    <a:p>
                      <a:pPr marL="0" marR="0" algn="ctr">
                        <a:lnSpc>
                          <a:spcPct val="115000"/>
                        </a:lnSpc>
                        <a:buNone/>
                      </a:pPr>
                      <a:r>
                        <a:rPr lang="en-US" sz="2800" b="1" dirty="0">
                          <a:effectLst/>
                        </a:rPr>
                        <a:t>Corpus</a:t>
                      </a:r>
                      <a:endParaRPr lang="en-US" sz="2400" b="1"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b="1" dirty="0">
                          <a:effectLst/>
                        </a:rPr>
                        <a:t>Sources</a:t>
                      </a:r>
                      <a:endParaRPr lang="en-US" sz="2400" b="1"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b="1" dirty="0">
                          <a:effectLst/>
                        </a:rPr>
                        <a:t>Tokens</a:t>
                      </a:r>
                      <a:endParaRPr lang="en-US" sz="2400" b="1" dirty="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885669180"/>
                  </a:ext>
                </a:extLst>
              </a:tr>
              <a:tr h="365259">
                <a:tc rowSpan="10">
                  <a:txBody>
                    <a:bodyPr/>
                    <a:lstStyle/>
                    <a:p>
                      <a:pPr marL="0" marR="0" indent="0" algn="ctr">
                        <a:lnSpc>
                          <a:spcPct val="115000"/>
                        </a:lnSpc>
                        <a:buNone/>
                      </a:pPr>
                      <a:r>
                        <a:rPr lang="en-US" sz="2800" dirty="0">
                          <a:effectLst/>
                        </a:rPr>
                        <a:t>(2)</a:t>
                      </a:r>
                    </a:p>
                    <a:p>
                      <a:pPr marL="0" marR="0" indent="0" algn="ctr">
                        <a:lnSpc>
                          <a:spcPct val="115000"/>
                        </a:lnSpc>
                        <a:buNone/>
                      </a:pPr>
                      <a:r>
                        <a:rPr lang="en-US" sz="2800" dirty="0">
                          <a:effectLst/>
                        </a:rPr>
                        <a:t>International ESL</a:t>
                      </a:r>
                    </a:p>
                    <a:p>
                      <a:pPr marL="0" marR="0" indent="0" algn="ctr">
                        <a:lnSpc>
                          <a:spcPct val="115000"/>
                        </a:lnSpc>
                        <a:buNone/>
                      </a:pPr>
                      <a:r>
                        <a:rPr lang="en-US" sz="2800" dirty="0">
                          <a:effectLst/>
                          <a:latin typeface="Arial" panose="020B0604020202020204" pitchFamily="34" charset="0"/>
                          <a:ea typeface="Arial" panose="020B0604020202020204" pitchFamily="34" charset="0"/>
                        </a:rPr>
                        <a:t>Books</a:t>
                      </a:r>
                    </a:p>
                    <a:p>
                      <a:pPr marL="0" marR="0" indent="0" algn="ctr">
                        <a:lnSpc>
                          <a:spcPct val="115000"/>
                        </a:lnSpc>
                        <a:buNone/>
                      </a:pPr>
                      <a:r>
                        <a:rPr lang="en-US" sz="2800" dirty="0">
                          <a:effectLst/>
                          <a:latin typeface="Arial" panose="020B0604020202020204" pitchFamily="34" charset="0"/>
                          <a:ea typeface="Arial" panose="020B0604020202020204" pitchFamily="34" charset="0"/>
                        </a:rPr>
                        <a:t>A1 level</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dirty="0" err="1">
                          <a:effectLst/>
                          <a:latin typeface="+mn-lt"/>
                          <a:ea typeface="Times New Roman" panose="02020603050405020304" pitchFamily="18" charset="0"/>
                        </a:rPr>
                        <a:t>Practise</a:t>
                      </a:r>
                      <a:r>
                        <a:rPr lang="en-US" sz="2800" dirty="0">
                          <a:effectLst/>
                          <a:latin typeface="+mn-lt"/>
                          <a:ea typeface="Times New Roman" panose="02020603050405020304" pitchFamily="18" charset="0"/>
                        </a:rPr>
                        <a:t> and Pass YLE Starters</a:t>
                      </a:r>
                      <a:endParaRPr lang="en-US" sz="24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a:effectLst/>
                          <a:latin typeface="+mn-lt"/>
                          <a:ea typeface="Times New Roman" panose="02020603050405020304" pitchFamily="18" charset="0"/>
                        </a:rPr>
                        <a:t>12781</a:t>
                      </a:r>
                      <a:endParaRPr lang="en-US" sz="24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4293634229"/>
                  </a:ext>
                </a:extLst>
              </a:tr>
              <a:tr h="365259">
                <a:tc vMerge="1">
                  <a:txBody>
                    <a:bodyPr/>
                    <a:lstStyle/>
                    <a:p>
                      <a:endParaRPr lang="en-US"/>
                    </a:p>
                  </a:txBody>
                  <a:tcPr/>
                </a:tc>
                <a:tc>
                  <a:txBody>
                    <a:bodyPr/>
                    <a:lstStyle/>
                    <a:p>
                      <a:pPr marL="0" marR="0" algn="ctr">
                        <a:lnSpc>
                          <a:spcPct val="115000"/>
                        </a:lnSpc>
                        <a:buNone/>
                      </a:pPr>
                      <a:r>
                        <a:rPr lang="en-US" sz="2800" dirty="0" err="1">
                          <a:effectLst/>
                          <a:latin typeface="+mn-lt"/>
                          <a:ea typeface="Times New Roman" panose="02020603050405020304" pitchFamily="18" charset="0"/>
                        </a:rPr>
                        <a:t>Practise</a:t>
                      </a:r>
                      <a:r>
                        <a:rPr lang="en-US" sz="2800" dirty="0">
                          <a:effectLst/>
                          <a:latin typeface="+mn-lt"/>
                          <a:ea typeface="Times New Roman" panose="02020603050405020304" pitchFamily="18" charset="0"/>
                        </a:rPr>
                        <a:t> and Pass YLE Movers</a:t>
                      </a:r>
                      <a:endParaRPr lang="en-US" sz="24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a:effectLst/>
                          <a:latin typeface="+mn-lt"/>
                          <a:ea typeface="Times New Roman" panose="02020603050405020304" pitchFamily="18" charset="0"/>
                        </a:rPr>
                        <a:t>14106</a:t>
                      </a:r>
                      <a:endParaRPr lang="en-US" sz="24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83100873"/>
                  </a:ext>
                </a:extLst>
              </a:tr>
              <a:tr h="365259">
                <a:tc vMerge="1">
                  <a:txBody>
                    <a:bodyPr/>
                    <a:lstStyle/>
                    <a:p>
                      <a:endParaRPr lang="en-US"/>
                    </a:p>
                  </a:txBody>
                  <a:tcPr/>
                </a:tc>
                <a:tc>
                  <a:txBody>
                    <a:bodyPr/>
                    <a:lstStyle/>
                    <a:p>
                      <a:pPr marL="0" marR="0" algn="ctr">
                        <a:lnSpc>
                          <a:spcPct val="115000"/>
                        </a:lnSpc>
                        <a:buNone/>
                      </a:pPr>
                      <a:r>
                        <a:rPr lang="en-US" sz="2800" dirty="0">
                          <a:effectLst/>
                          <a:latin typeface="+mn-lt"/>
                          <a:ea typeface="Times New Roman" panose="02020603050405020304" pitchFamily="18" charset="0"/>
                        </a:rPr>
                        <a:t>Prepare! A1 Level 1</a:t>
                      </a:r>
                      <a:endParaRPr lang="en-US" sz="24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a:effectLst/>
                          <a:latin typeface="+mn-lt"/>
                          <a:ea typeface="Times New Roman" panose="02020603050405020304" pitchFamily="18" charset="0"/>
                        </a:rPr>
                        <a:t>34196</a:t>
                      </a:r>
                      <a:endParaRPr lang="en-US" sz="24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4060752832"/>
                  </a:ext>
                </a:extLst>
              </a:tr>
              <a:tr h="365259">
                <a:tc vMerge="1">
                  <a:txBody>
                    <a:bodyPr/>
                    <a:lstStyle/>
                    <a:p>
                      <a:endParaRPr lang="en-US"/>
                    </a:p>
                  </a:txBody>
                  <a:tcPr/>
                </a:tc>
                <a:tc>
                  <a:txBody>
                    <a:bodyPr/>
                    <a:lstStyle/>
                    <a:p>
                      <a:pPr marL="0" marR="0" algn="ctr">
                        <a:lnSpc>
                          <a:spcPct val="115000"/>
                        </a:lnSpc>
                        <a:buNone/>
                      </a:pPr>
                      <a:r>
                        <a:rPr lang="en-US" sz="2800" dirty="0">
                          <a:effectLst/>
                          <a:latin typeface="+mn-lt"/>
                          <a:ea typeface="Times New Roman" panose="02020603050405020304" pitchFamily="18" charset="0"/>
                        </a:rPr>
                        <a:t>Empower: A1 Starter</a:t>
                      </a:r>
                      <a:endParaRPr lang="en-US" sz="24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a:effectLst/>
                          <a:latin typeface="+mn-lt"/>
                          <a:ea typeface="Times New Roman" panose="02020603050405020304" pitchFamily="18" charset="0"/>
                        </a:rPr>
                        <a:t>26294</a:t>
                      </a:r>
                      <a:endParaRPr lang="en-US" sz="24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616527885"/>
                  </a:ext>
                </a:extLst>
              </a:tr>
              <a:tr h="365259">
                <a:tc vMerge="1">
                  <a:txBody>
                    <a:bodyPr/>
                    <a:lstStyle/>
                    <a:p>
                      <a:endParaRPr lang="en-US"/>
                    </a:p>
                  </a:txBody>
                  <a:tcPr/>
                </a:tc>
                <a:tc>
                  <a:txBody>
                    <a:bodyPr/>
                    <a:lstStyle/>
                    <a:p>
                      <a:pPr marL="0" marR="0" algn="ctr">
                        <a:lnSpc>
                          <a:spcPct val="115000"/>
                        </a:lnSpc>
                        <a:buNone/>
                      </a:pPr>
                      <a:r>
                        <a:rPr lang="en-US" sz="2800" dirty="0">
                          <a:effectLst/>
                          <a:latin typeface="+mn-lt"/>
                          <a:ea typeface="Times New Roman" panose="02020603050405020304" pitchFamily="18" charset="0"/>
                        </a:rPr>
                        <a:t>Fun for Starters </a:t>
                      </a:r>
                      <a:endParaRPr lang="en-US" sz="24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a:effectLst/>
                          <a:latin typeface="+mn-lt"/>
                          <a:ea typeface="Times New Roman" panose="02020603050405020304" pitchFamily="18" charset="0"/>
                        </a:rPr>
                        <a:t>4426</a:t>
                      </a:r>
                      <a:endParaRPr lang="en-US" sz="24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571474914"/>
                  </a:ext>
                </a:extLst>
              </a:tr>
              <a:tr h="365259">
                <a:tc vMerge="1">
                  <a:txBody>
                    <a:bodyPr/>
                    <a:lstStyle/>
                    <a:p>
                      <a:endParaRPr lang="en-US"/>
                    </a:p>
                  </a:txBody>
                  <a:tcPr/>
                </a:tc>
                <a:tc>
                  <a:txBody>
                    <a:bodyPr/>
                    <a:lstStyle/>
                    <a:p>
                      <a:pPr marL="0" marR="0" algn="ctr">
                        <a:lnSpc>
                          <a:spcPct val="115000"/>
                        </a:lnSpc>
                        <a:buNone/>
                      </a:pPr>
                      <a:r>
                        <a:rPr lang="en-US" sz="2800" dirty="0">
                          <a:effectLst/>
                          <a:latin typeface="+mn-lt"/>
                          <a:ea typeface="Times New Roman" panose="02020603050405020304" pitchFamily="18" charset="0"/>
                        </a:rPr>
                        <a:t>Fun for Movers</a:t>
                      </a:r>
                      <a:endParaRPr lang="en-US" sz="24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a:effectLst/>
                          <a:latin typeface="+mn-lt"/>
                          <a:ea typeface="Times New Roman" panose="02020603050405020304" pitchFamily="18" charset="0"/>
                        </a:rPr>
                        <a:t>6742</a:t>
                      </a:r>
                      <a:endParaRPr lang="en-US" sz="24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2966503424"/>
                  </a:ext>
                </a:extLst>
              </a:tr>
              <a:tr h="365259">
                <a:tc vMerge="1">
                  <a:txBody>
                    <a:bodyPr/>
                    <a:lstStyle/>
                    <a:p>
                      <a:endParaRPr lang="en-US"/>
                    </a:p>
                  </a:txBody>
                  <a:tcPr/>
                </a:tc>
                <a:tc>
                  <a:txBody>
                    <a:bodyPr/>
                    <a:lstStyle/>
                    <a:p>
                      <a:pPr marL="0" marR="0" algn="ctr">
                        <a:lnSpc>
                          <a:spcPct val="115000"/>
                        </a:lnSpc>
                        <a:buNone/>
                      </a:pPr>
                      <a:r>
                        <a:rPr lang="en-US" sz="2800" dirty="0">
                          <a:effectLst/>
                          <a:latin typeface="+mn-lt"/>
                          <a:ea typeface="Times New Roman" panose="02020603050405020304" pitchFamily="18" charset="0"/>
                        </a:rPr>
                        <a:t>Let’s Go: Starter</a:t>
                      </a:r>
                      <a:endParaRPr lang="en-US" sz="24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dirty="0">
                          <a:effectLst/>
                          <a:latin typeface="+mn-lt"/>
                          <a:ea typeface="Times New Roman" panose="02020603050405020304" pitchFamily="18" charset="0"/>
                        </a:rPr>
                        <a:t>3847</a:t>
                      </a:r>
                      <a:endParaRPr lang="en-US" sz="24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487208228"/>
                  </a:ext>
                </a:extLst>
              </a:tr>
              <a:tr h="365259">
                <a:tc vMerge="1">
                  <a:txBody>
                    <a:bodyPr/>
                    <a:lstStyle/>
                    <a:p>
                      <a:endParaRPr lang="en-US"/>
                    </a:p>
                  </a:txBody>
                  <a:tcPr/>
                </a:tc>
                <a:tc>
                  <a:txBody>
                    <a:bodyPr/>
                    <a:lstStyle/>
                    <a:p>
                      <a:pPr marL="0" marR="0" algn="ctr">
                        <a:lnSpc>
                          <a:spcPct val="115000"/>
                        </a:lnSpc>
                        <a:buNone/>
                      </a:pPr>
                      <a:r>
                        <a:rPr lang="en-US" sz="2800">
                          <a:effectLst/>
                          <a:latin typeface="+mn-lt"/>
                          <a:ea typeface="Times New Roman" panose="02020603050405020304" pitchFamily="18" charset="0"/>
                        </a:rPr>
                        <a:t>Get ready for Starters</a:t>
                      </a:r>
                      <a:endParaRPr lang="en-US" sz="240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dirty="0">
                          <a:effectLst/>
                          <a:latin typeface="+mn-lt"/>
                          <a:ea typeface="Times New Roman" panose="02020603050405020304" pitchFamily="18" charset="0"/>
                        </a:rPr>
                        <a:t>5078</a:t>
                      </a:r>
                      <a:endParaRPr lang="en-US" sz="24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4191683783"/>
                  </a:ext>
                </a:extLst>
              </a:tr>
              <a:tr h="365259">
                <a:tc vMerge="1">
                  <a:txBody>
                    <a:bodyPr/>
                    <a:lstStyle/>
                    <a:p>
                      <a:endParaRPr lang="en-US"/>
                    </a:p>
                  </a:txBody>
                  <a:tcPr/>
                </a:tc>
                <a:tc>
                  <a:txBody>
                    <a:bodyPr/>
                    <a:lstStyle/>
                    <a:p>
                      <a:pPr marL="0" marR="0" algn="ctr">
                        <a:lnSpc>
                          <a:spcPct val="115000"/>
                        </a:lnSpc>
                        <a:buNone/>
                      </a:pPr>
                      <a:r>
                        <a:rPr lang="en-US" sz="2800">
                          <a:effectLst/>
                          <a:latin typeface="+mn-lt"/>
                          <a:ea typeface="Times New Roman" panose="02020603050405020304" pitchFamily="18" charset="0"/>
                        </a:rPr>
                        <a:t>Get ready for Movers</a:t>
                      </a:r>
                      <a:endParaRPr lang="en-US" sz="240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dirty="0">
                          <a:effectLst/>
                          <a:latin typeface="+mn-lt"/>
                          <a:ea typeface="Times New Roman" panose="02020603050405020304" pitchFamily="18" charset="0"/>
                        </a:rPr>
                        <a:t>4816</a:t>
                      </a:r>
                      <a:endParaRPr lang="en-US" sz="24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69608695"/>
                  </a:ext>
                </a:extLst>
              </a:tr>
              <a:tr h="365259">
                <a:tc vMerge="1">
                  <a:txBody>
                    <a:bodyPr/>
                    <a:lstStyle/>
                    <a:p>
                      <a:endParaRPr lang="en-US"/>
                    </a:p>
                  </a:txBody>
                  <a:tcPr/>
                </a:tc>
                <a:tc>
                  <a:txBody>
                    <a:bodyPr/>
                    <a:lstStyle/>
                    <a:p>
                      <a:pPr marL="0" marR="0" algn="ctr">
                        <a:lnSpc>
                          <a:spcPct val="115000"/>
                        </a:lnSpc>
                        <a:buNone/>
                      </a:pPr>
                      <a:r>
                        <a:rPr lang="en-US" sz="2800">
                          <a:effectLst/>
                          <a:latin typeface="+mn-lt"/>
                          <a:ea typeface="Times New Roman" panose="02020603050405020304" pitchFamily="18" charset="0"/>
                        </a:rPr>
                        <a:t>Navigate A1 Beginner</a:t>
                      </a:r>
                      <a:endParaRPr lang="en-US" sz="240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800" dirty="0">
                          <a:effectLst/>
                          <a:latin typeface="+mn-lt"/>
                          <a:ea typeface="Times New Roman" panose="02020603050405020304" pitchFamily="18" charset="0"/>
                        </a:rPr>
                        <a:t>7239</a:t>
                      </a:r>
                      <a:endParaRPr lang="en-US" sz="24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577596640"/>
                  </a:ext>
                </a:extLst>
              </a:tr>
            </a:tbl>
          </a:graphicData>
        </a:graphic>
      </p:graphicFrame>
    </p:spTree>
    <p:extLst>
      <p:ext uri="{BB962C8B-B14F-4D97-AF65-F5344CB8AC3E}">
        <p14:creationId xmlns:p14="http://schemas.microsoft.com/office/powerpoint/2010/main" val="423001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F9826-93AF-FA4D-29AD-83CCFEF702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CA101D-57C5-1CEE-F8FA-3A2856F78BFE}"/>
              </a:ext>
            </a:extLst>
          </p:cNvPr>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3" name="Table 2">
            <a:extLst>
              <a:ext uri="{FF2B5EF4-FFF2-40B4-BE49-F238E27FC236}">
                <a16:creationId xmlns:a16="http://schemas.microsoft.com/office/drawing/2014/main" id="{01782FB1-4645-658E-61CA-4DC645A274FE}"/>
              </a:ext>
            </a:extLst>
          </p:cNvPr>
          <p:cNvGraphicFramePr>
            <a:graphicFrameLocks noGrp="1"/>
          </p:cNvGraphicFramePr>
          <p:nvPr>
            <p:extLst>
              <p:ext uri="{D42A27DB-BD31-4B8C-83A1-F6EECF244321}">
                <p14:modId xmlns:p14="http://schemas.microsoft.com/office/powerpoint/2010/main" val="1214675936"/>
              </p:ext>
            </p:extLst>
          </p:nvPr>
        </p:nvGraphicFramePr>
        <p:xfrm>
          <a:off x="1053548" y="136525"/>
          <a:ext cx="10012017" cy="6494209"/>
        </p:xfrm>
        <a:graphic>
          <a:graphicData uri="http://schemas.openxmlformats.org/drawingml/2006/table">
            <a:tbl>
              <a:tblPr>
                <a:tableStyleId>{5C22544A-7EE6-4342-B048-85BDC9FD1C3A}</a:tableStyleId>
              </a:tblPr>
              <a:tblGrid>
                <a:gridCol w="2339669">
                  <a:extLst>
                    <a:ext uri="{9D8B030D-6E8A-4147-A177-3AD203B41FA5}">
                      <a16:colId xmlns:a16="http://schemas.microsoft.com/office/drawing/2014/main" val="1825531710"/>
                    </a:ext>
                  </a:extLst>
                </a:gridCol>
                <a:gridCol w="5212013">
                  <a:extLst>
                    <a:ext uri="{9D8B030D-6E8A-4147-A177-3AD203B41FA5}">
                      <a16:colId xmlns:a16="http://schemas.microsoft.com/office/drawing/2014/main" val="2524120919"/>
                    </a:ext>
                  </a:extLst>
                </a:gridCol>
                <a:gridCol w="2460335">
                  <a:extLst>
                    <a:ext uri="{9D8B030D-6E8A-4147-A177-3AD203B41FA5}">
                      <a16:colId xmlns:a16="http://schemas.microsoft.com/office/drawing/2014/main" val="3233719359"/>
                    </a:ext>
                  </a:extLst>
                </a:gridCol>
              </a:tblGrid>
              <a:tr h="698749">
                <a:tc>
                  <a:txBody>
                    <a:bodyPr/>
                    <a:lstStyle/>
                    <a:p>
                      <a:pPr marL="0" marR="0" algn="ctr">
                        <a:lnSpc>
                          <a:spcPct val="115000"/>
                        </a:lnSpc>
                        <a:buNone/>
                      </a:pPr>
                      <a:r>
                        <a:rPr lang="en-US" sz="2800" b="1" dirty="0">
                          <a:effectLst/>
                        </a:rPr>
                        <a:t>Corpus</a:t>
                      </a:r>
                      <a:endParaRPr lang="en-US" sz="2400" b="1"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b="1" dirty="0">
                          <a:effectLst/>
                        </a:rPr>
                        <a:t>Sources</a:t>
                      </a:r>
                      <a:endParaRPr lang="en-US" sz="2400" b="1"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800" b="1" dirty="0">
                          <a:effectLst/>
                        </a:rPr>
                        <a:t>Tokens</a:t>
                      </a:r>
                      <a:endParaRPr lang="en-US" sz="2400" b="1" dirty="0">
                        <a:effectLst/>
                        <a:latin typeface="Arial" panose="020B0604020202020204" pitchFamily="34" charset="0"/>
                        <a:ea typeface="Arial" panose="020B0604020202020204" pitchFamily="34" charset="0"/>
                      </a:endParaRPr>
                    </a:p>
                  </a:txBody>
                  <a:tcPr marL="18589" marR="18589" marT="18589" marB="18589"/>
                </a:tc>
                <a:extLst>
                  <a:ext uri="{0D108BD9-81ED-4DB2-BD59-A6C34878D82A}">
                    <a16:rowId xmlns:a16="http://schemas.microsoft.com/office/drawing/2014/main" val="885669180"/>
                  </a:ext>
                </a:extLst>
              </a:tr>
              <a:tr h="365259">
                <a:tc rowSpan="11">
                  <a:txBody>
                    <a:bodyPr/>
                    <a:lstStyle/>
                    <a:p>
                      <a:pPr marL="0" marR="0" indent="0" algn="ctr">
                        <a:lnSpc>
                          <a:spcPct val="115000"/>
                        </a:lnSpc>
                        <a:buNone/>
                      </a:pPr>
                      <a:r>
                        <a:rPr lang="en-US" sz="2800" dirty="0">
                          <a:effectLst/>
                        </a:rPr>
                        <a:t>(3)</a:t>
                      </a:r>
                    </a:p>
                    <a:p>
                      <a:pPr marL="0" marR="0" indent="0" algn="ctr">
                        <a:lnSpc>
                          <a:spcPct val="115000"/>
                        </a:lnSpc>
                        <a:buNone/>
                      </a:pPr>
                      <a:r>
                        <a:rPr lang="en-US" sz="2800" dirty="0">
                          <a:effectLst/>
                        </a:rPr>
                        <a:t>Practice tests</a:t>
                      </a:r>
                    </a:p>
                    <a:p>
                      <a:pPr marL="0" marR="0" indent="0" algn="ctr">
                        <a:lnSpc>
                          <a:spcPct val="115000"/>
                        </a:lnSpc>
                        <a:buNone/>
                      </a:pPr>
                      <a:r>
                        <a:rPr lang="en-US" sz="2800" dirty="0">
                          <a:effectLst/>
                          <a:latin typeface="Arial" panose="020B0604020202020204" pitchFamily="34" charset="0"/>
                          <a:ea typeface="Arial" panose="020B0604020202020204" pitchFamily="34" charset="0"/>
                        </a:rPr>
                        <a:t>A1 level </a:t>
                      </a:r>
                      <a:endParaRPr lang="en-US" sz="2400" dirty="0">
                        <a:effectLst/>
                        <a:latin typeface="Arial" panose="020B0604020202020204" pitchFamily="34" charset="0"/>
                        <a:ea typeface="Arial" panose="020B0604020202020204" pitchFamily="34" charset="0"/>
                      </a:endParaRPr>
                    </a:p>
                  </a:txBody>
                  <a:tcPr marL="18589" marR="18589" marT="18589" marB="18589"/>
                </a:tc>
                <a:tc>
                  <a:txBody>
                    <a:bodyPr/>
                    <a:lstStyle/>
                    <a:p>
                      <a:pPr marL="0" marR="0" algn="ctr">
                        <a:lnSpc>
                          <a:spcPct val="115000"/>
                        </a:lnSpc>
                        <a:buNone/>
                      </a:pPr>
                      <a:r>
                        <a:rPr lang="en-US" sz="2400" dirty="0">
                          <a:effectLst/>
                          <a:latin typeface="+mn-lt"/>
                          <a:ea typeface="Times New Roman" panose="02020603050405020304" pitchFamily="18" charset="0"/>
                        </a:rPr>
                        <a:t>YLE Test For Starters</a:t>
                      </a:r>
                      <a:endParaRPr lang="en-US" sz="20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a:effectLst/>
                          <a:latin typeface="+mn-lt"/>
                          <a:ea typeface="Times New Roman" panose="02020603050405020304" pitchFamily="18" charset="0"/>
                        </a:rPr>
                        <a:t>4312</a:t>
                      </a:r>
                      <a:endParaRPr lang="en-US" sz="20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4293634229"/>
                  </a:ext>
                </a:extLst>
              </a:tr>
              <a:tr h="365259">
                <a:tc vMerge="1">
                  <a:txBody>
                    <a:bodyPr/>
                    <a:lstStyle/>
                    <a:p>
                      <a:endParaRPr lang="en-US"/>
                    </a:p>
                  </a:txBody>
                  <a:tcPr/>
                </a:tc>
                <a:tc>
                  <a:txBody>
                    <a:bodyPr/>
                    <a:lstStyle/>
                    <a:p>
                      <a:pPr marL="0" marR="0" algn="ctr">
                        <a:lnSpc>
                          <a:spcPct val="115000"/>
                        </a:lnSpc>
                        <a:buNone/>
                      </a:pPr>
                      <a:r>
                        <a:rPr lang="en-US" sz="2400" dirty="0">
                          <a:effectLst/>
                          <a:latin typeface="+mn-lt"/>
                          <a:ea typeface="Times New Roman" panose="02020603050405020304" pitchFamily="18" charset="0"/>
                        </a:rPr>
                        <a:t>Practice Tests Plus: Pre A1 Starters</a:t>
                      </a:r>
                      <a:endParaRPr lang="en-US" sz="20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a:effectLst/>
                          <a:latin typeface="+mn-lt"/>
                          <a:ea typeface="Times New Roman" panose="02020603050405020304" pitchFamily="18" charset="0"/>
                        </a:rPr>
                        <a:t>4843</a:t>
                      </a:r>
                      <a:endParaRPr lang="en-US" sz="20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83100873"/>
                  </a:ext>
                </a:extLst>
              </a:tr>
              <a:tr h="365259">
                <a:tc vMerge="1">
                  <a:txBody>
                    <a:bodyPr/>
                    <a:lstStyle/>
                    <a:p>
                      <a:endParaRPr lang="en-US"/>
                    </a:p>
                  </a:txBody>
                  <a:tcPr/>
                </a:tc>
                <a:tc>
                  <a:txBody>
                    <a:bodyPr/>
                    <a:lstStyle/>
                    <a:p>
                      <a:pPr marL="0" marR="0" algn="ctr">
                        <a:lnSpc>
                          <a:spcPct val="115000"/>
                        </a:lnSpc>
                        <a:buNone/>
                      </a:pPr>
                      <a:r>
                        <a:rPr lang="en-US" sz="2400" dirty="0">
                          <a:effectLst/>
                          <a:latin typeface="+mn-lt"/>
                          <a:ea typeface="Times New Roman" panose="02020603050405020304" pitchFamily="18" charset="0"/>
                        </a:rPr>
                        <a:t>Practice Tests Plus: A1 Movers</a:t>
                      </a:r>
                      <a:endParaRPr lang="en-US" sz="20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a:effectLst/>
                          <a:latin typeface="+mn-lt"/>
                          <a:ea typeface="Times New Roman" panose="02020603050405020304" pitchFamily="18" charset="0"/>
                        </a:rPr>
                        <a:t>8524</a:t>
                      </a:r>
                      <a:endParaRPr lang="en-US" sz="20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4060752832"/>
                  </a:ext>
                </a:extLst>
              </a:tr>
              <a:tr h="365259">
                <a:tc vMerge="1">
                  <a:txBody>
                    <a:bodyPr/>
                    <a:lstStyle/>
                    <a:p>
                      <a:endParaRPr lang="en-US"/>
                    </a:p>
                  </a:txBody>
                  <a:tcPr/>
                </a:tc>
                <a:tc>
                  <a:txBody>
                    <a:bodyPr/>
                    <a:lstStyle/>
                    <a:p>
                      <a:pPr marL="0" marR="0" algn="ctr">
                        <a:lnSpc>
                          <a:spcPct val="115000"/>
                        </a:lnSpc>
                        <a:buNone/>
                      </a:pPr>
                      <a:r>
                        <a:rPr lang="en-US" sz="2400">
                          <a:effectLst/>
                          <a:latin typeface="+mn-lt"/>
                          <a:ea typeface="Times New Roman" panose="02020603050405020304" pitchFamily="18" charset="0"/>
                        </a:rPr>
                        <a:t>Pre A1 Starters Mini Trainer</a:t>
                      </a:r>
                      <a:endParaRPr lang="en-US" sz="200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dirty="0">
                          <a:effectLst/>
                          <a:latin typeface="+mn-lt"/>
                          <a:ea typeface="Times New Roman" panose="02020603050405020304" pitchFamily="18" charset="0"/>
                        </a:rPr>
                        <a:t>4642</a:t>
                      </a:r>
                      <a:endParaRPr lang="en-US" sz="20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616527885"/>
                  </a:ext>
                </a:extLst>
              </a:tr>
              <a:tr h="365259">
                <a:tc vMerge="1">
                  <a:txBody>
                    <a:bodyPr/>
                    <a:lstStyle/>
                    <a:p>
                      <a:endParaRPr lang="en-US"/>
                    </a:p>
                  </a:txBody>
                  <a:tcPr/>
                </a:tc>
                <a:tc>
                  <a:txBody>
                    <a:bodyPr/>
                    <a:lstStyle/>
                    <a:p>
                      <a:pPr marL="0" marR="0" algn="ctr">
                        <a:lnSpc>
                          <a:spcPct val="115000"/>
                        </a:lnSpc>
                        <a:buNone/>
                      </a:pPr>
                      <a:r>
                        <a:rPr lang="en-US" sz="2400" dirty="0">
                          <a:effectLst/>
                          <a:latin typeface="+mn-lt"/>
                          <a:ea typeface="Times New Roman" panose="02020603050405020304" pitchFamily="18" charset="0"/>
                        </a:rPr>
                        <a:t>A1 Movers Mini Trainer</a:t>
                      </a:r>
                      <a:endParaRPr lang="en-US" sz="20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a:effectLst/>
                          <a:latin typeface="+mn-lt"/>
                          <a:ea typeface="Times New Roman" panose="02020603050405020304" pitchFamily="18" charset="0"/>
                        </a:rPr>
                        <a:t>7954</a:t>
                      </a:r>
                      <a:endParaRPr lang="en-US" sz="20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571474914"/>
                  </a:ext>
                </a:extLst>
              </a:tr>
              <a:tr h="365259">
                <a:tc vMerge="1">
                  <a:txBody>
                    <a:bodyPr/>
                    <a:lstStyle/>
                    <a:p>
                      <a:endParaRPr lang="en-US"/>
                    </a:p>
                  </a:txBody>
                  <a:tcPr/>
                </a:tc>
                <a:tc>
                  <a:txBody>
                    <a:bodyPr/>
                    <a:lstStyle/>
                    <a:p>
                      <a:pPr marL="0" marR="0" algn="ctr">
                        <a:lnSpc>
                          <a:spcPct val="115000"/>
                        </a:lnSpc>
                        <a:buNone/>
                      </a:pPr>
                      <a:r>
                        <a:rPr lang="en-US" sz="2400" dirty="0">
                          <a:effectLst/>
                          <a:latin typeface="+mn-lt"/>
                          <a:ea typeface="Times New Roman" panose="02020603050405020304" pitchFamily="18" charset="0"/>
                        </a:rPr>
                        <a:t>Starters Authentic Examination Paper </a:t>
                      </a:r>
                      <a:endParaRPr lang="en-US" sz="20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a:effectLst/>
                          <a:latin typeface="+mn-lt"/>
                          <a:ea typeface="Times New Roman" panose="02020603050405020304" pitchFamily="18" charset="0"/>
                        </a:rPr>
                        <a:t>8798</a:t>
                      </a:r>
                      <a:endParaRPr lang="en-US" sz="20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2966503424"/>
                  </a:ext>
                </a:extLst>
              </a:tr>
              <a:tr h="365259">
                <a:tc vMerge="1">
                  <a:txBody>
                    <a:bodyPr/>
                    <a:lstStyle/>
                    <a:p>
                      <a:endParaRPr lang="en-US"/>
                    </a:p>
                  </a:txBody>
                  <a:tcPr/>
                </a:tc>
                <a:tc>
                  <a:txBody>
                    <a:bodyPr/>
                    <a:lstStyle/>
                    <a:p>
                      <a:pPr marL="0" marR="0" algn="ctr">
                        <a:lnSpc>
                          <a:spcPct val="115000"/>
                        </a:lnSpc>
                        <a:buNone/>
                      </a:pPr>
                      <a:r>
                        <a:rPr lang="en-US" sz="2400" dirty="0">
                          <a:effectLst/>
                          <a:latin typeface="+mn-lt"/>
                          <a:ea typeface="Times New Roman" panose="02020603050405020304" pitchFamily="18" charset="0"/>
                        </a:rPr>
                        <a:t>Movers Authentic Examination Paper </a:t>
                      </a:r>
                      <a:endParaRPr lang="en-US" sz="20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a:effectLst/>
                          <a:latin typeface="+mn-lt"/>
                          <a:ea typeface="Times New Roman" panose="02020603050405020304" pitchFamily="18" charset="0"/>
                        </a:rPr>
                        <a:t>12609</a:t>
                      </a:r>
                      <a:endParaRPr lang="en-US" sz="200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487208228"/>
                  </a:ext>
                </a:extLst>
              </a:tr>
              <a:tr h="365259">
                <a:tc vMerge="1">
                  <a:txBody>
                    <a:bodyPr/>
                    <a:lstStyle/>
                    <a:p>
                      <a:endParaRPr lang="en-US"/>
                    </a:p>
                  </a:txBody>
                  <a:tcPr/>
                </a:tc>
                <a:tc>
                  <a:txBody>
                    <a:bodyPr/>
                    <a:lstStyle/>
                    <a:p>
                      <a:pPr marL="0" marR="0" algn="ctr">
                        <a:lnSpc>
                          <a:spcPct val="115000"/>
                        </a:lnSpc>
                        <a:buNone/>
                      </a:pPr>
                      <a:r>
                        <a:rPr lang="en-US" sz="2400">
                          <a:effectLst/>
                          <a:latin typeface="+mn-lt"/>
                          <a:ea typeface="Times New Roman" panose="02020603050405020304" pitchFamily="18" charset="0"/>
                        </a:rPr>
                        <a:t>Richmond Practice Tests Starters</a:t>
                      </a:r>
                      <a:endParaRPr lang="en-US" sz="200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dirty="0">
                          <a:effectLst/>
                          <a:latin typeface="+mn-lt"/>
                          <a:ea typeface="Times New Roman" panose="02020603050405020304" pitchFamily="18" charset="0"/>
                        </a:rPr>
                        <a:t>2559</a:t>
                      </a:r>
                      <a:endParaRPr lang="en-US" sz="20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4191683783"/>
                  </a:ext>
                </a:extLst>
              </a:tr>
              <a:tr h="365259">
                <a:tc vMerge="1">
                  <a:txBody>
                    <a:bodyPr/>
                    <a:lstStyle/>
                    <a:p>
                      <a:endParaRPr lang="en-US"/>
                    </a:p>
                  </a:txBody>
                  <a:tcPr/>
                </a:tc>
                <a:tc>
                  <a:txBody>
                    <a:bodyPr/>
                    <a:lstStyle/>
                    <a:p>
                      <a:pPr marL="0" marR="0" algn="ctr">
                        <a:lnSpc>
                          <a:spcPct val="115000"/>
                        </a:lnSpc>
                        <a:buNone/>
                      </a:pPr>
                      <a:r>
                        <a:rPr lang="en-US" sz="2400" dirty="0">
                          <a:effectLst/>
                          <a:latin typeface="+mn-lt"/>
                          <a:ea typeface="Times New Roman" panose="02020603050405020304" pitchFamily="18" charset="0"/>
                        </a:rPr>
                        <a:t>Richmond Practice Tests Movers</a:t>
                      </a:r>
                      <a:endParaRPr lang="en-US" sz="2000" dirty="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dirty="0">
                          <a:effectLst/>
                          <a:latin typeface="+mn-lt"/>
                          <a:ea typeface="Times New Roman" panose="02020603050405020304" pitchFamily="18" charset="0"/>
                        </a:rPr>
                        <a:t>6523</a:t>
                      </a:r>
                      <a:endParaRPr lang="en-US" sz="20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69608695"/>
                  </a:ext>
                </a:extLst>
              </a:tr>
              <a:tr h="288957">
                <a:tc vMerge="1">
                  <a:txBody>
                    <a:bodyPr/>
                    <a:lstStyle/>
                    <a:p>
                      <a:endParaRPr lang="en-US"/>
                    </a:p>
                  </a:txBody>
                  <a:tcPr/>
                </a:tc>
                <a:tc>
                  <a:txBody>
                    <a:bodyPr/>
                    <a:lstStyle/>
                    <a:p>
                      <a:pPr marL="0" marR="0" algn="ctr">
                        <a:lnSpc>
                          <a:spcPct val="115000"/>
                        </a:lnSpc>
                        <a:buNone/>
                      </a:pPr>
                      <a:r>
                        <a:rPr lang="en-US" sz="2400">
                          <a:effectLst/>
                          <a:latin typeface="+mn-lt"/>
                          <a:ea typeface="Times New Roman" panose="02020603050405020304" pitchFamily="18" charset="0"/>
                        </a:rPr>
                        <a:t>Pre A1 Starters Three Practice Test</a:t>
                      </a:r>
                      <a:endParaRPr lang="en-US" sz="200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dirty="0">
                          <a:effectLst/>
                          <a:latin typeface="+mn-lt"/>
                          <a:ea typeface="Times New Roman" panose="02020603050405020304" pitchFamily="18" charset="0"/>
                        </a:rPr>
                        <a:t>2484</a:t>
                      </a:r>
                      <a:endParaRPr lang="en-US" sz="20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577596640"/>
                  </a:ext>
                </a:extLst>
              </a:tr>
              <a:tr h="288957">
                <a:tc vMerge="1">
                  <a:txBody>
                    <a:bodyPr/>
                    <a:lstStyle/>
                    <a:p>
                      <a:endParaRPr lang="en-US"/>
                    </a:p>
                  </a:txBody>
                  <a:tcPr/>
                </a:tc>
                <a:tc>
                  <a:txBody>
                    <a:bodyPr/>
                    <a:lstStyle/>
                    <a:p>
                      <a:pPr marL="0" marR="0" algn="ctr">
                        <a:lnSpc>
                          <a:spcPct val="115000"/>
                        </a:lnSpc>
                        <a:buNone/>
                      </a:pPr>
                      <a:r>
                        <a:rPr lang="en-US" sz="2400">
                          <a:effectLst/>
                          <a:latin typeface="+mn-lt"/>
                          <a:ea typeface="Times New Roman" panose="02020603050405020304" pitchFamily="18" charset="0"/>
                        </a:rPr>
                        <a:t>A1 Movers Three Practice Test</a:t>
                      </a:r>
                      <a:endParaRPr lang="en-US" sz="2000">
                        <a:effectLst/>
                        <a:latin typeface="+mn-lt"/>
                        <a:ea typeface="Arial" panose="020B0604020202020204" pitchFamily="34" charset="0"/>
                      </a:endParaRPr>
                    </a:p>
                  </a:txBody>
                  <a:tcPr marL="63500" marR="63500" marT="63500" marB="63500"/>
                </a:tc>
                <a:tc>
                  <a:txBody>
                    <a:bodyPr/>
                    <a:lstStyle/>
                    <a:p>
                      <a:pPr marL="0" marR="0" algn="ctr">
                        <a:lnSpc>
                          <a:spcPct val="115000"/>
                        </a:lnSpc>
                        <a:buNone/>
                      </a:pPr>
                      <a:r>
                        <a:rPr lang="en-US" sz="2400" dirty="0">
                          <a:effectLst/>
                          <a:latin typeface="+mn-lt"/>
                          <a:ea typeface="Times New Roman" panose="02020603050405020304" pitchFamily="18" charset="0"/>
                        </a:rPr>
                        <a:t>6813</a:t>
                      </a:r>
                      <a:endParaRPr lang="en-US" sz="2000" dirty="0">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2845381767"/>
                  </a:ext>
                </a:extLst>
              </a:tr>
            </a:tbl>
          </a:graphicData>
        </a:graphic>
      </p:graphicFrame>
    </p:spTree>
    <p:extLst>
      <p:ext uri="{BB962C8B-B14F-4D97-AF65-F5344CB8AC3E}">
        <p14:creationId xmlns:p14="http://schemas.microsoft.com/office/powerpoint/2010/main" val="260490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0740C-07B3-2D7D-8D8A-FE1732EB129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CC8B3FB-347E-7428-2A9B-683AD2AA8B0C}"/>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D5AC7F43-6683-7B6C-2818-971366F4B19E}"/>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E2104E3E-9F5B-88B6-9556-92462AF296C4}"/>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9146A8F8-3D3A-0E09-65B7-87469366201D}"/>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EA0EAF7-5D9F-C4C7-DBE4-D250D316A4FE}"/>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F4BB1088-A6DC-266A-0986-B9A00C29B73B}"/>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A42EFC73-9044-A287-9376-7192C401A245}"/>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4EF6B6FE-5831-A7CA-7415-C810DD071AF9}"/>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7AB8B8EE-874C-59B1-F598-32082E3A6A8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A3A708D7-3230-01FF-52A8-BBA4E088150A}"/>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76316BE7-1265-9010-5169-432E0DFDEAFD}"/>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6E19EA46-0D3F-521A-14C3-2096D9FB6DB1}"/>
              </a:ext>
            </a:extLst>
          </p:cNvPr>
          <p:cNvSpPr txBox="1"/>
          <p:nvPr/>
        </p:nvSpPr>
        <p:spPr>
          <a:xfrm>
            <a:off x="951302" y="1026207"/>
            <a:ext cx="10349790" cy="615553"/>
          </a:xfrm>
          <a:prstGeom prst="rect">
            <a:avLst/>
          </a:prstGeom>
        </p:spPr>
        <p:txBody>
          <a:bodyPr lIns="0" tIns="0" rIns="0" bIns="0" rtlCol="0" anchor="t">
            <a:spAutoFit/>
          </a:bodyPr>
          <a:lstStyle/>
          <a:p>
            <a:pPr algn="ctr"/>
            <a:r>
              <a:rPr lang="en-US" sz="4000" b="1" dirty="0"/>
              <a:t>Step 3. Frequency Counting</a:t>
            </a:r>
          </a:p>
        </p:txBody>
      </p:sp>
      <p:sp>
        <p:nvSpPr>
          <p:cNvPr id="18" name="TextBox 17">
            <a:extLst>
              <a:ext uri="{FF2B5EF4-FFF2-40B4-BE49-F238E27FC236}">
                <a16:creationId xmlns:a16="http://schemas.microsoft.com/office/drawing/2014/main" id="{24242633-655C-D61A-0804-67B87F0FABA0}"/>
              </a:ext>
            </a:extLst>
          </p:cNvPr>
          <p:cNvSpPr txBox="1"/>
          <p:nvPr/>
        </p:nvSpPr>
        <p:spPr>
          <a:xfrm>
            <a:off x="595085" y="1839145"/>
            <a:ext cx="11371943" cy="1384995"/>
          </a:xfrm>
          <a:prstGeom prst="rect">
            <a:avLst/>
          </a:prstGeom>
          <a:noFill/>
        </p:spPr>
        <p:txBody>
          <a:bodyPr wrap="square">
            <a:spAutoFit/>
          </a:bodyPr>
          <a:lstStyle/>
          <a:p>
            <a:pPr marL="457200" indent="-457200">
              <a:buFont typeface="Arial" panose="020B0604020202020204" pitchFamily="34" charset="0"/>
              <a:buChar char="•"/>
            </a:pPr>
            <a:r>
              <a:rPr lang="en-US" sz="2800" dirty="0"/>
              <a:t>Frequencies of the headwords in the master list were calculated using </a:t>
            </a:r>
            <a:r>
              <a:rPr lang="en-US" sz="2800" b="1" dirty="0" err="1"/>
              <a:t>AntWordProfiler</a:t>
            </a:r>
            <a:r>
              <a:rPr lang="en-US" sz="2800" dirty="0"/>
              <a:t> (Anthony, 2024).</a:t>
            </a:r>
          </a:p>
          <a:p>
            <a:pPr marL="457200" indent="-457200">
              <a:buFont typeface="Arial" panose="020B0604020202020204" pitchFamily="34" charset="0"/>
              <a:buChar char="•"/>
            </a:pPr>
            <a:r>
              <a:rPr lang="en-US" sz="2800" dirty="0"/>
              <a:t>Frequencies were calculated by summing all forms of each </a:t>
            </a:r>
            <a:r>
              <a:rPr lang="en-US" sz="2800" b="1" dirty="0"/>
              <a:t>lemma</a:t>
            </a:r>
            <a:r>
              <a:rPr lang="en-US" sz="2800" dirty="0"/>
              <a:t>.</a:t>
            </a:r>
          </a:p>
        </p:txBody>
      </p:sp>
      <p:sp>
        <p:nvSpPr>
          <p:cNvPr id="19" name="TextBox 18">
            <a:extLst>
              <a:ext uri="{FF2B5EF4-FFF2-40B4-BE49-F238E27FC236}">
                <a16:creationId xmlns:a16="http://schemas.microsoft.com/office/drawing/2014/main" id="{636FB13B-EAE2-2FF3-6D95-86008994BF36}"/>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FCCFE4C5-E56D-2525-97B3-736EEAED0275}"/>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2">
            <a:extLst>
              <a:ext uri="{FF2B5EF4-FFF2-40B4-BE49-F238E27FC236}">
                <a16:creationId xmlns:a16="http://schemas.microsoft.com/office/drawing/2014/main" id="{10277A1C-A61A-3879-1AEC-834940A898A1}"/>
              </a:ext>
            </a:extLst>
          </p:cNvPr>
          <p:cNvGraphicFramePr>
            <a:graphicFrameLocks noGrp="1"/>
          </p:cNvGraphicFramePr>
          <p:nvPr>
            <p:extLst>
              <p:ext uri="{D42A27DB-BD31-4B8C-83A1-F6EECF244321}">
                <p14:modId xmlns:p14="http://schemas.microsoft.com/office/powerpoint/2010/main" val="2743151165"/>
              </p:ext>
            </p:extLst>
          </p:nvPr>
        </p:nvGraphicFramePr>
        <p:xfrm>
          <a:off x="1487713" y="3410157"/>
          <a:ext cx="9586686" cy="3095892"/>
        </p:xfrm>
        <a:graphic>
          <a:graphicData uri="http://schemas.openxmlformats.org/drawingml/2006/table">
            <a:tbl>
              <a:tblPr/>
              <a:tblGrid>
                <a:gridCol w="1027143">
                  <a:extLst>
                    <a:ext uri="{9D8B030D-6E8A-4147-A177-3AD203B41FA5}">
                      <a16:colId xmlns:a16="http://schemas.microsoft.com/office/drawing/2014/main" val="2542167406"/>
                    </a:ext>
                  </a:extLst>
                </a:gridCol>
                <a:gridCol w="1509591">
                  <a:extLst>
                    <a:ext uri="{9D8B030D-6E8A-4147-A177-3AD203B41FA5}">
                      <a16:colId xmlns:a16="http://schemas.microsoft.com/office/drawing/2014/main" val="2311153817"/>
                    </a:ext>
                  </a:extLst>
                </a:gridCol>
                <a:gridCol w="4933360">
                  <a:extLst>
                    <a:ext uri="{9D8B030D-6E8A-4147-A177-3AD203B41FA5}">
                      <a16:colId xmlns:a16="http://schemas.microsoft.com/office/drawing/2014/main" val="3338113882"/>
                    </a:ext>
                  </a:extLst>
                </a:gridCol>
                <a:gridCol w="2116592">
                  <a:extLst>
                    <a:ext uri="{9D8B030D-6E8A-4147-A177-3AD203B41FA5}">
                      <a16:colId xmlns:a16="http://schemas.microsoft.com/office/drawing/2014/main" val="2682591363"/>
                    </a:ext>
                  </a:extLst>
                </a:gridCol>
              </a:tblGrid>
              <a:tr h="246095">
                <a:tc>
                  <a:txBody>
                    <a:bodyPr/>
                    <a:lstStyle/>
                    <a:p>
                      <a:pPr algn="ctr" rtl="0" fontAlgn="t">
                        <a:buNone/>
                      </a:pPr>
                      <a:r>
                        <a:rPr lang="en-US" sz="2000" b="1" i="0" u="none" strike="noStrike" dirty="0">
                          <a:solidFill>
                            <a:srgbClr val="000000"/>
                          </a:solidFill>
                          <a:effectLst/>
                          <a:latin typeface="Arial" panose="020B0604020202020204" pitchFamily="34" charset="0"/>
                        </a:rPr>
                        <a:t>Rank</a:t>
                      </a:r>
                      <a:endParaRPr lang="en-US" sz="2000" b="1"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1" i="0" u="none" strike="noStrike" dirty="0">
                          <a:solidFill>
                            <a:srgbClr val="000000"/>
                          </a:solidFill>
                          <a:effectLst/>
                          <a:latin typeface="Arial" panose="020B0604020202020204" pitchFamily="34" charset="0"/>
                        </a:rPr>
                        <a:t>Headword</a:t>
                      </a:r>
                      <a:endParaRPr lang="en-US" sz="2000" b="1"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1" i="0" u="none" strike="noStrike" dirty="0">
                          <a:solidFill>
                            <a:srgbClr val="000000"/>
                          </a:solidFill>
                          <a:effectLst/>
                          <a:latin typeface="Arial" panose="020B0604020202020204" pitchFamily="34" charset="0"/>
                        </a:rPr>
                        <a:t>Members of lemma</a:t>
                      </a:r>
                      <a:endParaRPr lang="en-US" sz="2000" b="1"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1" i="0" u="none" strike="noStrike" dirty="0">
                          <a:solidFill>
                            <a:srgbClr val="000000"/>
                          </a:solidFill>
                          <a:effectLst/>
                          <a:latin typeface="Arial" panose="020B0604020202020204" pitchFamily="34" charset="0"/>
                        </a:rPr>
                        <a:t>Freq.</a:t>
                      </a:r>
                      <a:endParaRPr lang="en-US" sz="2000" b="1"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1625383"/>
                  </a:ext>
                </a:extLst>
              </a:tr>
              <a:tr h="297822">
                <a:tc>
                  <a:txBody>
                    <a:bodyPr/>
                    <a:lstStyle/>
                    <a:p>
                      <a:pPr algn="ctr" rtl="0" fontAlgn="t">
                        <a:buNone/>
                      </a:pPr>
                      <a:r>
                        <a:rPr lang="en-US" sz="2000" b="0" i="0" u="none" strike="noStrike" dirty="0">
                          <a:solidFill>
                            <a:srgbClr val="000000"/>
                          </a:solidFill>
                          <a:effectLst/>
                          <a:latin typeface="Arial" panose="020B0604020202020204" pitchFamily="34" charset="0"/>
                        </a:rPr>
                        <a:t>1</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a</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a an</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28069</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9342084"/>
                  </a:ext>
                </a:extLst>
              </a:tr>
              <a:tr h="297822">
                <a:tc>
                  <a:txBody>
                    <a:bodyPr/>
                    <a:lstStyle/>
                    <a:p>
                      <a:pPr algn="ctr" rtl="0" fontAlgn="t">
                        <a:buNone/>
                      </a:pPr>
                      <a:r>
                        <a:rPr lang="en-US" sz="2000" b="0" i="0" u="none" strike="noStrike">
                          <a:solidFill>
                            <a:srgbClr val="000000"/>
                          </a:solidFill>
                          <a:effectLst/>
                          <a:latin typeface="Arial" panose="020B0604020202020204" pitchFamily="34" charset="0"/>
                        </a:rPr>
                        <a:t>2</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be</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be is are was am were being</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24738</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6157348"/>
                  </a:ext>
                </a:extLst>
              </a:tr>
              <a:tr h="297822">
                <a:tc>
                  <a:txBody>
                    <a:bodyPr/>
                    <a:lstStyle/>
                    <a:p>
                      <a:pPr algn="ctr" rtl="0" fontAlgn="t">
                        <a:buNone/>
                      </a:pPr>
                      <a:r>
                        <a:rPr lang="en-US" sz="2000" b="0" i="0" u="none" strike="noStrike">
                          <a:solidFill>
                            <a:srgbClr val="000000"/>
                          </a:solidFill>
                          <a:effectLst/>
                          <a:latin typeface="Arial" panose="020B0604020202020204" pitchFamily="34" charset="0"/>
                        </a:rPr>
                        <a:t>3</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and</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and </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21774</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2144331"/>
                  </a:ext>
                </a:extLst>
              </a:tr>
              <a:tr h="297822">
                <a:tc>
                  <a:txBody>
                    <a:bodyPr/>
                    <a:lstStyle/>
                    <a:p>
                      <a:pPr algn="ctr" rtl="0" fontAlgn="t">
                        <a:buNone/>
                      </a:pPr>
                      <a:r>
                        <a:rPr lang="en-US" sz="2000" b="0" i="0" u="none" strike="noStrike">
                          <a:solidFill>
                            <a:srgbClr val="000000"/>
                          </a:solidFill>
                          <a:effectLst/>
                          <a:latin typeface="Arial" panose="020B0604020202020204" pitchFamily="34" charset="0"/>
                        </a:rPr>
                        <a:t>4</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I</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I me my mine</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21662</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9874548"/>
                  </a:ext>
                </a:extLst>
              </a:tr>
              <a:tr h="297822">
                <a:tc>
                  <a:txBody>
                    <a:bodyPr/>
                    <a:lstStyle/>
                    <a:p>
                      <a:pPr algn="ctr" rtl="0" fontAlgn="t">
                        <a:buNone/>
                      </a:pPr>
                      <a:r>
                        <a:rPr lang="en-US" sz="2000" b="0" i="0" u="none" strike="noStrike">
                          <a:solidFill>
                            <a:srgbClr val="000000"/>
                          </a:solidFill>
                          <a:effectLst/>
                          <a:latin typeface="Arial" panose="020B0604020202020204" pitchFamily="34" charset="0"/>
                        </a:rPr>
                        <a:t>5</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you</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you your</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20234</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0371242"/>
                  </a:ext>
                </a:extLst>
              </a:tr>
              <a:tr h="297822">
                <a:tc>
                  <a:txBody>
                    <a:bodyPr/>
                    <a:lstStyle/>
                    <a:p>
                      <a:pPr algn="ctr" rtl="0" fontAlgn="t">
                        <a:buNone/>
                      </a:pPr>
                      <a:r>
                        <a:rPr lang="en-US" sz="2000" b="1" dirty="0">
                          <a:effectLst/>
                        </a:rPr>
                        <a:t>…</a:t>
                      </a: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dirty="0">
                          <a:effectLst/>
                        </a:rPr>
                        <a:t>…</a:t>
                      </a: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dirty="0">
                          <a:effectLst/>
                        </a:rPr>
                        <a:t>...</a:t>
                      </a: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dirty="0">
                          <a:effectLst/>
                        </a:rPr>
                        <a:t>…</a:t>
                      </a: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44485"/>
                  </a:ext>
                </a:extLst>
              </a:tr>
              <a:tr h="246095">
                <a:tc>
                  <a:txBody>
                    <a:bodyPr/>
                    <a:lstStyle/>
                    <a:p>
                      <a:pPr algn="ctr" rtl="0" fontAlgn="t">
                        <a:buNone/>
                      </a:pPr>
                      <a:r>
                        <a:rPr lang="en-US" sz="2000" b="0" i="0" u="none" strike="noStrike">
                          <a:solidFill>
                            <a:srgbClr val="000000"/>
                          </a:solidFill>
                          <a:effectLst/>
                          <a:latin typeface="Arial" panose="020B0604020202020204" pitchFamily="34" charset="0"/>
                        </a:rPr>
                        <a:t>14</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what</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what </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6477</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307149"/>
                  </a:ext>
                </a:extLst>
              </a:tr>
              <a:tr h="246095">
                <a:tc>
                  <a:txBody>
                    <a:bodyPr/>
                    <a:lstStyle/>
                    <a:p>
                      <a:pPr algn="ctr" rtl="0" fontAlgn="t">
                        <a:buNone/>
                      </a:pPr>
                      <a:r>
                        <a:rPr lang="en-US" sz="2000" b="0" i="0" u="none" strike="noStrike">
                          <a:solidFill>
                            <a:srgbClr val="000000"/>
                          </a:solidFill>
                          <a:effectLst/>
                          <a:latin typeface="Arial" panose="020B0604020202020204" pitchFamily="34" charset="0"/>
                        </a:rPr>
                        <a:t>15</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a:solidFill>
                            <a:srgbClr val="000000"/>
                          </a:solidFill>
                          <a:effectLst/>
                          <a:latin typeface="Arial" panose="020B0604020202020204" pitchFamily="34" charset="0"/>
                        </a:rPr>
                        <a:t>listen</a:t>
                      </a:r>
                      <a:endParaRPr lang="en-US" sz="2000" b="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listen listening listened listens </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US" sz="2000" b="0" i="0" u="none" strike="noStrike" dirty="0">
                          <a:solidFill>
                            <a:srgbClr val="000000"/>
                          </a:solidFill>
                          <a:effectLst/>
                          <a:latin typeface="Arial" panose="020B0604020202020204" pitchFamily="34" charset="0"/>
                        </a:rPr>
                        <a:t>6441</a:t>
                      </a:r>
                      <a:endParaRPr lang="en-US" sz="2000" b="0" dirty="0">
                        <a:effectLst/>
                      </a:endParaRPr>
                    </a:p>
                  </a:txBody>
                  <a:tcPr marL="19594" marR="19594" marT="19594" marB="195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1405343"/>
                  </a:ext>
                </a:extLst>
              </a:tr>
            </a:tbl>
          </a:graphicData>
        </a:graphic>
      </p:graphicFrame>
      <p:sp>
        <p:nvSpPr>
          <p:cNvPr id="16" name="Rectangle 1">
            <a:extLst>
              <a:ext uri="{FF2B5EF4-FFF2-40B4-BE49-F238E27FC236}">
                <a16:creationId xmlns:a16="http://schemas.microsoft.com/office/drawing/2014/main" id="{EA0A1689-64B7-5AA7-8606-0BF2311DCA86}"/>
              </a:ext>
            </a:extLst>
          </p:cNvPr>
          <p:cNvSpPr>
            <a:spLocks noChangeArrowheads="1"/>
          </p:cNvSpPr>
          <p:nvPr/>
        </p:nvSpPr>
        <p:spPr bwMode="auto">
          <a:xfrm>
            <a:off x="564356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4102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3F9A7-1AA4-98D1-700F-131C8A868A5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B0CD80-A667-1D3C-543B-7A9295BC3D7A}"/>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6DB57B00-0C07-7536-A430-9E9E330A3524}"/>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9C068D8C-9CD1-CBD9-12FD-1814D17CD5B2}"/>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05A4C603-6199-DFA9-F01D-DC5030121B44}"/>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27A5ADFA-F235-0023-6C94-B978F55AB303}"/>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F9C5163-0618-429E-694B-5AE71C630CE2}"/>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2B4DF279-388F-46CB-DEC2-A080E7710024}"/>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73594B86-5518-D8B9-9389-091180B857C2}"/>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E7D5626A-08B4-FFF1-A9A3-5F8D2A347D4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A179DB46-C923-77B2-DA8A-0ADF8CD2CF37}"/>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4C6D25AD-E158-44AD-278E-3875B1CAD8A6}"/>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CE779AEF-14BC-75B8-5364-CA70CF0BAD1B}"/>
              </a:ext>
            </a:extLst>
          </p:cNvPr>
          <p:cNvSpPr txBox="1"/>
          <p:nvPr/>
        </p:nvSpPr>
        <p:spPr>
          <a:xfrm>
            <a:off x="951302" y="1026207"/>
            <a:ext cx="10349790" cy="615553"/>
          </a:xfrm>
          <a:prstGeom prst="rect">
            <a:avLst/>
          </a:prstGeom>
        </p:spPr>
        <p:txBody>
          <a:bodyPr lIns="0" tIns="0" rIns="0" bIns="0" rtlCol="0" anchor="t">
            <a:spAutoFit/>
          </a:bodyPr>
          <a:lstStyle/>
          <a:p>
            <a:pPr algn="ctr"/>
            <a:r>
              <a:rPr lang="en-US" sz="4000" b="1" dirty="0"/>
              <a:t>Step 4. Adjusting the master list</a:t>
            </a:r>
          </a:p>
        </p:txBody>
      </p:sp>
      <p:sp>
        <p:nvSpPr>
          <p:cNvPr id="18" name="TextBox 17">
            <a:extLst>
              <a:ext uri="{FF2B5EF4-FFF2-40B4-BE49-F238E27FC236}">
                <a16:creationId xmlns:a16="http://schemas.microsoft.com/office/drawing/2014/main" id="{E51C9A8A-CB4A-C5A3-6117-BFC61950A1A4}"/>
              </a:ext>
            </a:extLst>
          </p:cNvPr>
          <p:cNvSpPr txBox="1"/>
          <p:nvPr/>
        </p:nvSpPr>
        <p:spPr>
          <a:xfrm>
            <a:off x="820057" y="1928121"/>
            <a:ext cx="11371943" cy="6555641"/>
          </a:xfrm>
          <a:prstGeom prst="rect">
            <a:avLst/>
          </a:prstGeom>
          <a:noFill/>
        </p:spPr>
        <p:txBody>
          <a:bodyPr wrap="square">
            <a:spAutoFit/>
          </a:bodyPr>
          <a:lstStyle/>
          <a:p>
            <a:r>
              <a:rPr lang="en-US" sz="2800" b="1" dirty="0">
                <a:solidFill>
                  <a:srgbClr val="C00000"/>
                </a:solidFill>
              </a:rPr>
              <a:t>Treatment of Function Words</a:t>
            </a:r>
            <a:endParaRPr lang="en-US" sz="2800" dirty="0">
              <a:solidFill>
                <a:srgbClr val="C00000"/>
              </a:solidFill>
            </a:endParaRPr>
          </a:p>
          <a:p>
            <a:pPr marL="457200" indent="-457200">
              <a:buFont typeface="Arial" panose="020B0604020202020204" pitchFamily="34" charset="0"/>
              <a:buChar char="•"/>
            </a:pPr>
            <a:r>
              <a:rPr lang="en-US" sz="2800" dirty="0"/>
              <a:t>Function words are </a:t>
            </a:r>
            <a:r>
              <a:rPr lang="en-US" sz="2800" b="1" dirty="0"/>
              <a:t>not typically taught as vocabulary items</a:t>
            </a:r>
            <a:r>
              <a:rPr lang="en-US" sz="2800" dirty="0"/>
              <a:t>.</a:t>
            </a:r>
          </a:p>
          <a:p>
            <a:pPr marL="457200" indent="-457200">
              <a:buFont typeface="Arial" panose="020B0604020202020204" pitchFamily="34" charset="0"/>
              <a:buChar char="•"/>
            </a:pPr>
            <a:r>
              <a:rPr lang="en-US" sz="2800" dirty="0"/>
              <a:t>Most function words were removed using the list by </a:t>
            </a:r>
            <a:r>
              <a:rPr lang="en-US" sz="2800" b="1" dirty="0"/>
              <a:t>Biber et al. (1999)</a:t>
            </a:r>
            <a:r>
              <a:rPr lang="en-US" sz="2800" dirty="0"/>
              <a:t>.</a:t>
            </a:r>
          </a:p>
          <a:p>
            <a:pPr marL="457200" indent="-457200">
              <a:buFont typeface="Arial" panose="020B0604020202020204" pitchFamily="34" charset="0"/>
              <a:buChar char="•"/>
            </a:pPr>
            <a:r>
              <a:rPr lang="en-US" sz="2800" dirty="0"/>
              <a:t>Exceptions were kept (</a:t>
            </a:r>
            <a:r>
              <a:rPr lang="en-US" sz="2800" i="1" dirty="0"/>
              <a:t>do, half, have, like, back, round, last</a:t>
            </a:r>
            <a:r>
              <a:rPr lang="en-US" sz="2800" dirty="0"/>
              <a:t>) because they also serve as </a:t>
            </a:r>
            <a:r>
              <a:rPr lang="en-US" sz="2800" b="1" dirty="0"/>
              <a:t>content words</a:t>
            </a:r>
            <a:r>
              <a:rPr lang="en-US" sz="2800" dirty="0"/>
              <a:t> in different contexts.</a:t>
            </a:r>
          </a:p>
          <a:p>
            <a:pPr marL="457200" indent="-457200">
              <a:buFont typeface="Arial" panose="020B0604020202020204" pitchFamily="34" charset="0"/>
              <a:buChar char="•"/>
            </a:pPr>
            <a:r>
              <a:rPr lang="en-US" sz="2800" dirty="0"/>
              <a:t>Words for </a:t>
            </a:r>
            <a:r>
              <a:rPr lang="en-US" sz="2800" b="1" dirty="0"/>
              <a:t>days of the week</a:t>
            </a:r>
            <a:r>
              <a:rPr lang="en-US" sz="2800" dirty="0"/>
              <a:t> and </a:t>
            </a:r>
            <a:r>
              <a:rPr lang="en-US" sz="2800" b="1" dirty="0"/>
              <a:t>months of the year</a:t>
            </a:r>
            <a:r>
              <a:rPr lang="en-US" sz="2800" dirty="0"/>
              <a:t> were also removed.</a:t>
            </a:r>
          </a:p>
          <a:p>
            <a:pPr algn="ctr"/>
            <a:r>
              <a:rPr lang="en-US" sz="2800" dirty="0"/>
              <a:t>In total, </a:t>
            </a:r>
            <a:r>
              <a:rPr lang="en-US" sz="2800" b="1" dirty="0">
                <a:solidFill>
                  <a:srgbClr val="C00000"/>
                </a:solidFill>
              </a:rPr>
              <a:t>159 words</a:t>
            </a:r>
            <a:r>
              <a:rPr lang="en-US" sz="2800" dirty="0">
                <a:solidFill>
                  <a:srgbClr val="C00000"/>
                </a:solidFill>
              </a:rPr>
              <a:t> </a:t>
            </a:r>
            <a:r>
              <a:rPr lang="en-US" sz="2800" dirty="0"/>
              <a:t>were removed from the original master list.</a:t>
            </a:r>
          </a:p>
          <a:p>
            <a:pPr algn="ctr"/>
            <a:r>
              <a:rPr lang="en-US" sz="2800" dirty="0"/>
              <a:t>These words will be included in the </a:t>
            </a:r>
            <a:r>
              <a:rPr lang="en-US" sz="2800" b="1" dirty="0"/>
              <a:t>Appendix</a:t>
            </a:r>
            <a:r>
              <a:rPr lang="en-US" sz="2800" dirty="0"/>
              <a:t> of the final list.</a:t>
            </a:r>
          </a:p>
          <a:p>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sz="2800" dirty="0"/>
          </a:p>
          <a:p>
            <a:pPr marL="457200" indent="-457200">
              <a:buFont typeface="Arial" panose="020B0604020202020204" pitchFamily="34" charset="0"/>
              <a:buChar char="•"/>
            </a:pPr>
            <a:endParaRPr lang="en-US" sz="2800" dirty="0"/>
          </a:p>
        </p:txBody>
      </p:sp>
      <p:sp>
        <p:nvSpPr>
          <p:cNvPr id="19" name="TextBox 18">
            <a:extLst>
              <a:ext uri="{FF2B5EF4-FFF2-40B4-BE49-F238E27FC236}">
                <a16:creationId xmlns:a16="http://schemas.microsoft.com/office/drawing/2014/main" id="{D003FA1B-DBD0-E03D-DE9D-9623C3647311}"/>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D779B8E1-94C3-6785-8422-55A71096C86E}"/>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808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fade">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5C1B1A-0D95-ABAA-0802-3781ABA1CA6D}"/>
              </a:ext>
            </a:extLst>
          </p:cNvPr>
          <p:cNvSpPr>
            <a:spLocks noGrp="1"/>
          </p:cNvSpPr>
          <p:nvPr>
            <p:ph type="sldNum" sz="quarter" idx="12"/>
          </p:nvPr>
        </p:nvSpPr>
        <p:spPr/>
        <p:txBody>
          <a:bodyPr/>
          <a:lstStyle/>
          <a:p>
            <a:fld id="{B6F15528-21DE-4FAA-801E-634DDDAF4B2B}" type="slidenum">
              <a:rPr lang="en-US" smtClean="0"/>
              <a:pPr/>
              <a:t>29</a:t>
            </a:fld>
            <a:endParaRPr lang="en-US"/>
          </a:p>
        </p:txBody>
      </p:sp>
      <p:graphicFrame>
        <p:nvGraphicFramePr>
          <p:cNvPr id="3" name="Table 2">
            <a:extLst>
              <a:ext uri="{FF2B5EF4-FFF2-40B4-BE49-F238E27FC236}">
                <a16:creationId xmlns:a16="http://schemas.microsoft.com/office/drawing/2014/main" id="{231F2934-44D3-5718-9307-DE1E29EB8D0F}"/>
              </a:ext>
            </a:extLst>
          </p:cNvPr>
          <p:cNvGraphicFramePr>
            <a:graphicFrameLocks noGrp="1"/>
          </p:cNvGraphicFramePr>
          <p:nvPr>
            <p:extLst>
              <p:ext uri="{D42A27DB-BD31-4B8C-83A1-F6EECF244321}">
                <p14:modId xmlns:p14="http://schemas.microsoft.com/office/powerpoint/2010/main" val="373736902"/>
              </p:ext>
            </p:extLst>
          </p:nvPr>
        </p:nvGraphicFramePr>
        <p:xfrm>
          <a:off x="283029" y="136525"/>
          <a:ext cx="11611427" cy="6717302"/>
        </p:xfrm>
        <a:graphic>
          <a:graphicData uri="http://schemas.openxmlformats.org/drawingml/2006/table">
            <a:tbl>
              <a:tblPr/>
              <a:tblGrid>
                <a:gridCol w="11611427">
                  <a:extLst>
                    <a:ext uri="{9D8B030D-6E8A-4147-A177-3AD203B41FA5}">
                      <a16:colId xmlns:a16="http://schemas.microsoft.com/office/drawing/2014/main" val="363881801"/>
                    </a:ext>
                  </a:extLst>
                </a:gridCol>
              </a:tblGrid>
              <a:tr h="598470">
                <a:tc>
                  <a:txBody>
                    <a:bodyPr/>
                    <a:lstStyle/>
                    <a:p>
                      <a:pPr rtl="0" fontAlgn="t">
                        <a:buNone/>
                      </a:pPr>
                      <a:r>
                        <a:rPr lang="en-US" sz="1400" b="1" i="0" u="none" strike="noStrike" dirty="0">
                          <a:solidFill>
                            <a:srgbClr val="000000"/>
                          </a:solidFill>
                          <a:effectLst/>
                          <a:latin typeface="Arial" panose="020B0604020202020204" pitchFamily="34" charset="0"/>
                        </a:rPr>
                        <a:t>Auxiliary verbs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am are is was were be been being get gets getting got can could may might must ought shall should will would</a:t>
                      </a:r>
                      <a:endParaRPr lang="en-US" sz="3200" dirty="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572267"/>
                  </a:ext>
                </a:extLst>
              </a:tr>
              <a:tr h="760001">
                <a:tc>
                  <a:txBody>
                    <a:bodyPr/>
                    <a:lstStyle/>
                    <a:p>
                      <a:pPr rtl="0" fontAlgn="t">
                        <a:buNone/>
                      </a:pPr>
                      <a:r>
                        <a:rPr lang="en-US" sz="1400" b="1" i="0" u="none" strike="noStrike" dirty="0">
                          <a:solidFill>
                            <a:srgbClr val="000000"/>
                          </a:solidFill>
                          <a:effectLst/>
                          <a:latin typeface="Arial" panose="020B0604020202020204" pitchFamily="34" charset="0"/>
                        </a:rPr>
                        <a:t>Conjunctions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after albeit although and as because before but for how however if neither nor or since so than that though till unless until what whatever when whenever where whereas wherever while whither which who whoever whom whose why yet</a:t>
                      </a:r>
                      <a:endParaRPr lang="en-US" sz="3200" dirty="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4853828"/>
                  </a:ext>
                </a:extLst>
              </a:tr>
              <a:tr h="757739">
                <a:tc>
                  <a:txBody>
                    <a:bodyPr/>
                    <a:lstStyle/>
                    <a:p>
                      <a:pPr rtl="0" fontAlgn="t">
                        <a:buNone/>
                      </a:pPr>
                      <a:r>
                        <a:rPr lang="en-US" sz="1400" b="1" i="0" u="none" strike="noStrike" dirty="0">
                          <a:solidFill>
                            <a:srgbClr val="000000"/>
                          </a:solidFill>
                          <a:effectLst/>
                          <a:latin typeface="Arial" panose="020B0604020202020204" pitchFamily="34" charset="0"/>
                        </a:rPr>
                        <a:t>Prepositions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about above across against along among around at behind below beside besides between beyond by despite down during except from in into near of off on onto over per round through throughout towards under unlike up upon via with within without</a:t>
                      </a:r>
                      <a:endParaRPr lang="en-US" sz="3200" dirty="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5507266"/>
                  </a:ext>
                </a:extLst>
              </a:tr>
              <a:tr h="439199">
                <a:tc>
                  <a:txBody>
                    <a:bodyPr/>
                    <a:lstStyle/>
                    <a:p>
                      <a:pPr rtl="0" fontAlgn="t">
                        <a:buNone/>
                      </a:pPr>
                      <a:r>
                        <a:rPr lang="en-US" sz="1400" b="1" i="0" u="none" strike="noStrike">
                          <a:solidFill>
                            <a:srgbClr val="000000"/>
                          </a:solidFill>
                          <a:effectLst/>
                          <a:latin typeface="Arial" panose="020B0604020202020204" pitchFamily="34" charset="0"/>
                        </a:rPr>
                        <a:t>Adverb particles</a:t>
                      </a:r>
                      <a:endParaRPr lang="en-US" sz="3200">
                        <a:effectLst/>
                      </a:endParaRPr>
                    </a:p>
                    <a:p>
                      <a:pPr rtl="0" fontAlgn="t">
                        <a:buNone/>
                      </a:pPr>
                      <a:r>
                        <a:rPr lang="en-US" sz="1400" b="0" i="0" u="none" strike="noStrike">
                          <a:solidFill>
                            <a:srgbClr val="000000"/>
                          </a:solidFill>
                          <a:effectLst/>
                          <a:latin typeface="Arial" panose="020B0604020202020204" pitchFamily="34" charset="0"/>
                        </a:rPr>
                        <a:t>aside away out still</a:t>
                      </a:r>
                      <a:endParaRPr lang="en-US" sz="320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5602200"/>
                  </a:ext>
                </a:extLst>
              </a:tr>
              <a:tr h="598470">
                <a:tc>
                  <a:txBody>
                    <a:bodyPr/>
                    <a:lstStyle/>
                    <a:p>
                      <a:pPr rtl="0" fontAlgn="t">
                        <a:buNone/>
                      </a:pPr>
                      <a:r>
                        <a:rPr lang="en-US" sz="1400" b="1" i="0" u="none" strike="noStrike" dirty="0">
                          <a:solidFill>
                            <a:srgbClr val="000000"/>
                          </a:solidFill>
                          <a:effectLst/>
                          <a:latin typeface="Arial" panose="020B0604020202020204" pitchFamily="34" charset="0"/>
                        </a:rPr>
                        <a:t>Determiners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a all an another any both each either enough every few less many more most much no other others several some such the these this those</a:t>
                      </a:r>
                      <a:endParaRPr lang="en-US" sz="3200" dirty="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3906484"/>
                  </a:ext>
                </a:extLst>
              </a:tr>
              <a:tr h="917009">
                <a:tc>
                  <a:txBody>
                    <a:bodyPr/>
                    <a:lstStyle/>
                    <a:p>
                      <a:pPr rtl="0" fontAlgn="t">
                        <a:buNone/>
                      </a:pPr>
                      <a:r>
                        <a:rPr lang="en-US" sz="1400" b="1" i="0" u="none" strike="noStrike" dirty="0">
                          <a:solidFill>
                            <a:srgbClr val="000000"/>
                          </a:solidFill>
                          <a:effectLst/>
                          <a:latin typeface="Arial" panose="020B0604020202020204" pitchFamily="34" charset="0"/>
                        </a:rPr>
                        <a:t>Pronoun</a:t>
                      </a:r>
                      <a:r>
                        <a:rPr lang="en-US" sz="1400" b="0" i="0" u="none" strike="noStrike" dirty="0">
                          <a:solidFill>
                            <a:srgbClr val="000000"/>
                          </a:solidFill>
                          <a:effectLst/>
                          <a:latin typeface="Arial" panose="020B0604020202020204" pitchFamily="34" charset="0"/>
                        </a:rPr>
                        <a:t>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he her hers herself him himself his I it its itself me mine my myself our ours ourselves she their theirs them themselves they us we you your yours yourself yourselves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anybody anyone anything anywhere everybody everyone everything everywhere nobody none nothing nowhere somebody someone something somewhere </a:t>
                      </a:r>
                      <a:endParaRPr lang="en-US" sz="3200" dirty="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7291865"/>
                  </a:ext>
                </a:extLst>
              </a:tr>
              <a:tr h="1076279">
                <a:tc>
                  <a:txBody>
                    <a:bodyPr/>
                    <a:lstStyle/>
                    <a:p>
                      <a:pPr rtl="0" fontAlgn="t">
                        <a:buNone/>
                      </a:pPr>
                      <a:r>
                        <a:rPr lang="en-US" sz="1400" b="1" i="0" u="none" strike="noStrike" dirty="0">
                          <a:solidFill>
                            <a:srgbClr val="000000"/>
                          </a:solidFill>
                          <a:effectLst/>
                          <a:latin typeface="Arial" panose="020B0604020202020204" pitchFamily="34" charset="0"/>
                        </a:rPr>
                        <a:t>Numbers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eight eighteen eighteenth eighth eightieth eighty eleven eleventh fifteen fifteenth fifth fiftieth fifty first five fortieth forty four fourteen fourteenth fourth hundred next nine nineteen nineteenth ninetieth ninety ninth once one second seven seventeen seventeenth seventh seventieth seventy six sixteen sixteenth sixth sixtieth sixty ten tenth third thirteen thirteenth thirtieth thirty thousand three twelve twentieth twenty twice two zero</a:t>
                      </a:r>
                      <a:endParaRPr lang="en-US" sz="3200" dirty="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9492889"/>
                  </a:ext>
                </a:extLst>
              </a:tr>
              <a:tr h="757739">
                <a:tc>
                  <a:txBody>
                    <a:bodyPr/>
                    <a:lstStyle/>
                    <a:p>
                      <a:pPr rtl="0" fontAlgn="t">
                        <a:buNone/>
                      </a:pPr>
                      <a:r>
                        <a:rPr lang="en-US" sz="1400" b="1" i="0" u="none" strike="noStrike" dirty="0">
                          <a:solidFill>
                            <a:srgbClr val="000000"/>
                          </a:solidFill>
                          <a:effectLst/>
                          <a:latin typeface="Arial" panose="020B0604020202020204" pitchFamily="34" charset="0"/>
                        </a:rPr>
                        <a:t>Days and Months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Monday, Tuesday, Wednesday, Thursday, Friday, Saturday, Sunday</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January, February, March, April, May, June, July, August, September, October, November, December.</a:t>
                      </a:r>
                      <a:endParaRPr lang="en-US" sz="3200" dirty="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81893"/>
                  </a:ext>
                </a:extLst>
              </a:tr>
              <a:tr h="439199">
                <a:tc>
                  <a:txBody>
                    <a:bodyPr/>
                    <a:lstStyle/>
                    <a:p>
                      <a:pPr rtl="0" fontAlgn="t">
                        <a:buNone/>
                      </a:pPr>
                      <a:r>
                        <a:rPr lang="en-US" sz="1400" b="1" i="0" u="none" strike="noStrike" dirty="0">
                          <a:solidFill>
                            <a:srgbClr val="000000"/>
                          </a:solidFill>
                          <a:effectLst/>
                          <a:latin typeface="Arial" panose="020B0604020202020204" pitchFamily="34" charset="0"/>
                        </a:rPr>
                        <a:t>Others</a:t>
                      </a:r>
                      <a:endParaRPr lang="en-US" sz="3200" dirty="0">
                        <a:effectLst/>
                      </a:endParaRPr>
                    </a:p>
                    <a:p>
                      <a:pPr rtl="0" fontAlgn="t">
                        <a:buNone/>
                      </a:pPr>
                      <a:r>
                        <a:rPr lang="en-US" sz="1400" b="0" i="0" u="none" strike="noStrike" dirty="0">
                          <a:solidFill>
                            <a:srgbClr val="000000"/>
                          </a:solidFill>
                          <a:effectLst/>
                          <a:latin typeface="Arial" panose="020B0604020202020204" pitchFamily="34" charset="0"/>
                        </a:rPr>
                        <a:t>there not to</a:t>
                      </a:r>
                      <a:endParaRPr lang="en-US" sz="3200" dirty="0">
                        <a:effectLst/>
                      </a:endParaRPr>
                    </a:p>
                  </a:txBody>
                  <a:tcPr marL="41394" marR="41394" marT="41394" marB="41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2422695"/>
                  </a:ext>
                </a:extLst>
              </a:tr>
            </a:tbl>
          </a:graphicData>
        </a:graphic>
      </p:graphicFrame>
    </p:spTree>
    <p:extLst>
      <p:ext uri="{BB962C8B-B14F-4D97-AF65-F5344CB8AC3E}">
        <p14:creationId xmlns:p14="http://schemas.microsoft.com/office/powerpoint/2010/main" val="151155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8367"/>
            <a:ext cx="12192000" cy="8174735"/>
            <a:chOff x="0" y="0"/>
            <a:chExt cx="24384000" cy="16349470"/>
          </a:xfrm>
        </p:grpSpPr>
        <p:sp>
          <p:nvSpPr>
            <p:cNvPr id="3" name="Freeform 3"/>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 name="Freeform 4"/>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 name="Freeform 5"/>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Freeform 7"/>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8" name="Freeform 8"/>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grpSp>
      <p:grpSp>
        <p:nvGrpSpPr>
          <p:cNvPr id="9" name="Group 9"/>
          <p:cNvGrpSpPr/>
          <p:nvPr/>
        </p:nvGrpSpPr>
        <p:grpSpPr>
          <a:xfrm>
            <a:off x="-1358886" y="-1382473"/>
            <a:ext cx="3360866" cy="336086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p:cNvSpPr txBox="1"/>
          <p:nvPr/>
        </p:nvSpPr>
        <p:spPr>
          <a:xfrm>
            <a:off x="274623" y="335121"/>
            <a:ext cx="1292965" cy="877163"/>
          </a:xfrm>
          <a:prstGeom prst="rect">
            <a:avLst/>
          </a:prstGeom>
        </p:spPr>
        <p:txBody>
          <a:bodyPr lIns="0" tIns="0" rIns="0" bIns="0" rtlCol="0" anchor="t">
            <a:spAutoFit/>
          </a:bodyPr>
          <a:lstStyle/>
          <a:p>
            <a:pPr algn="ctr">
              <a:lnSpc>
                <a:spcPts val="7467"/>
              </a:lnSpc>
            </a:pPr>
            <a:r>
              <a:rPr lang="en-US" sz="5334">
                <a:solidFill>
                  <a:srgbClr val="FFFFFF"/>
                </a:solidFill>
                <a:latin typeface="Nunito Sans Heavy"/>
                <a:ea typeface="Nunito Sans Heavy"/>
                <a:cs typeface="Nunito Sans Heavy"/>
                <a:sym typeface="Nunito Sans Heavy"/>
              </a:rPr>
              <a:t>01</a:t>
            </a:r>
          </a:p>
        </p:txBody>
      </p:sp>
      <p:sp>
        <p:nvSpPr>
          <p:cNvPr id="13" name="TextBox 13"/>
          <p:cNvSpPr txBox="1"/>
          <p:nvPr/>
        </p:nvSpPr>
        <p:spPr>
          <a:xfrm>
            <a:off x="3315170" y="88741"/>
            <a:ext cx="5561661" cy="877163"/>
          </a:xfrm>
          <a:prstGeom prst="rect">
            <a:avLst/>
          </a:prstGeom>
        </p:spPr>
        <p:txBody>
          <a:bodyPr lIns="0" tIns="0" rIns="0" bIns="0" rtlCol="0" anchor="t">
            <a:spAutoFit/>
          </a:bodyPr>
          <a:lstStyle/>
          <a:p>
            <a:pPr algn="ctr">
              <a:lnSpc>
                <a:spcPts val="7467"/>
              </a:lnSpc>
            </a:pPr>
            <a:r>
              <a:rPr lang="en-US" sz="5334" dirty="0">
                <a:solidFill>
                  <a:srgbClr val="004AAD"/>
                </a:solidFill>
                <a:latin typeface="Nunito Sans Heavy"/>
                <a:ea typeface="Nunito Sans Heavy"/>
                <a:cs typeface="Nunito Sans Heavy"/>
                <a:sym typeface="Nunito Sans Heavy"/>
              </a:rPr>
              <a:t>Introduction</a:t>
            </a:r>
          </a:p>
        </p:txBody>
      </p:sp>
      <p:sp>
        <p:nvSpPr>
          <p:cNvPr id="14" name="TextBox 14"/>
          <p:cNvSpPr txBox="1"/>
          <p:nvPr/>
        </p:nvSpPr>
        <p:spPr>
          <a:xfrm>
            <a:off x="974525" y="1935598"/>
            <a:ext cx="10349790" cy="509755"/>
          </a:xfrm>
          <a:prstGeom prst="rect">
            <a:avLst/>
          </a:prstGeom>
        </p:spPr>
        <p:txBody>
          <a:bodyPr lIns="0" tIns="0" rIns="0" bIns="0" rtlCol="0" anchor="t">
            <a:spAutoFit/>
          </a:bodyPr>
          <a:lstStyle/>
          <a:p>
            <a:pPr algn="ctr">
              <a:lnSpc>
                <a:spcPts val="3733"/>
              </a:lnSpc>
            </a:pPr>
            <a:r>
              <a:rPr lang="en-US" sz="4000" b="1" dirty="0">
                <a:solidFill>
                  <a:srgbClr val="000000"/>
                </a:solidFill>
                <a:latin typeface="Nunito Sans"/>
                <a:ea typeface="Nunito Sans"/>
                <a:cs typeface="Nunito Sans"/>
                <a:sym typeface="Nunito Sans"/>
              </a:rPr>
              <a:t>1. How many words do our students need?  </a:t>
            </a:r>
          </a:p>
        </p:txBody>
      </p:sp>
      <p:pic>
        <p:nvPicPr>
          <p:cNvPr id="1030" name="Picture 6" descr="Capello plots WC preparations | Football News | Sky Sports">
            <a:extLst>
              <a:ext uri="{FF2B5EF4-FFF2-40B4-BE49-F238E27FC236}">
                <a16:creationId xmlns:a16="http://schemas.microsoft.com/office/drawing/2014/main" id="{A663BE1A-5766-BA66-D783-9B6933939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 y="2506141"/>
            <a:ext cx="7510859" cy="422485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9436670-7FB6-5924-9325-9558FA2A4850}"/>
              </a:ext>
            </a:extLst>
          </p:cNvPr>
          <p:cNvSpPr txBox="1"/>
          <p:nvPr/>
        </p:nvSpPr>
        <p:spPr>
          <a:xfrm>
            <a:off x="7721600" y="2667000"/>
            <a:ext cx="4256292" cy="4154407"/>
          </a:xfrm>
          <a:prstGeom prst="rect">
            <a:avLst/>
          </a:prstGeom>
          <a:noFill/>
        </p:spPr>
        <p:txBody>
          <a:bodyPr wrap="square">
            <a:spAutoFit/>
          </a:bodyPr>
          <a:lstStyle/>
          <a:p>
            <a:pPr fontAlgn="base"/>
            <a:r>
              <a:rPr lang="en-US" sz="2933" i="1" dirty="0">
                <a:solidFill>
                  <a:schemeClr val="tx2">
                    <a:lumMod val="75000"/>
                  </a:schemeClr>
                </a:solidFill>
                <a:highlight>
                  <a:srgbClr val="FFFFFF"/>
                </a:highlight>
                <a:latin typeface="Nunito Sans" pitchFamily="2" charset="0"/>
                <a:cs typeface="Times New Roman" panose="02020603050405020304" pitchFamily="18" charset="0"/>
              </a:rPr>
              <a:t>“I only need 100 words of English </a:t>
            </a:r>
            <a:r>
              <a:rPr lang="en-US" sz="2933" i="1" dirty="0">
                <a:solidFill>
                  <a:schemeClr val="tx2">
                    <a:lumMod val="75000"/>
                  </a:schemeClr>
                </a:solidFill>
                <a:latin typeface="Nunito Sans" pitchFamily="2" charset="0"/>
                <a:cs typeface="Times New Roman" panose="02020603050405020304" pitchFamily="18" charset="0"/>
              </a:rPr>
              <a:t>to communicate with England’s players.”</a:t>
            </a:r>
          </a:p>
          <a:p>
            <a:pPr algn="just" fontAlgn="base"/>
            <a:endParaRPr lang="en-US" sz="2933" i="1" dirty="0">
              <a:solidFill>
                <a:schemeClr val="tx2">
                  <a:lumMod val="75000"/>
                </a:schemeClr>
              </a:solidFill>
              <a:highlight>
                <a:srgbClr val="FFFFFF"/>
              </a:highlight>
              <a:latin typeface="Nunito Sans" pitchFamily="2" charset="0"/>
              <a:cs typeface="Times New Roman" panose="02020603050405020304" pitchFamily="18" charset="0"/>
            </a:endParaRPr>
          </a:p>
          <a:p>
            <a:pPr fontAlgn="base"/>
            <a:r>
              <a:rPr lang="en-US" sz="2933" b="1" dirty="0">
                <a:solidFill>
                  <a:srgbClr val="C00000"/>
                </a:solidFill>
                <a:latin typeface="Nunito Sans" pitchFamily="2" charset="0"/>
              </a:rPr>
              <a:t>Fabio Capello</a:t>
            </a:r>
          </a:p>
          <a:p>
            <a:pPr fontAlgn="base"/>
            <a:r>
              <a:rPr lang="en-US" sz="2933" i="1" dirty="0">
                <a:solidFill>
                  <a:srgbClr val="C00000"/>
                </a:solidFill>
                <a:highlight>
                  <a:srgbClr val="FFFFFF"/>
                </a:highlight>
                <a:latin typeface="Nunito Sans" pitchFamily="2" charset="0"/>
                <a:cs typeface="Times New Roman" panose="02020603050405020304" pitchFamily="18" charset="0"/>
              </a:rPr>
              <a:t>Former England national football team’s coach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D45F-1B54-394F-7129-74AF07D1BFB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DDBC196-E584-5F33-6F8E-8929A54611C0}"/>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01A1EEED-B1F9-5731-4DDE-6A5D244184DA}"/>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EB57BB51-B383-7BCB-EA61-321011E38BE2}"/>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FEC6BDD7-E2B2-59C9-D8F9-B8396EAF4798}"/>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31F3A36C-24CB-6656-4C6D-8EC12FFBBC5C}"/>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226E21BC-FC13-628F-FCD0-D4A53047EC29}"/>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1950F0A3-AB59-2B8D-5801-FB1B3D0B5588}"/>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88F571DB-4B61-0BB5-668C-443740EE4DCF}"/>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E371A6D3-C735-77C7-892E-0EA3D1755E6F}"/>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A7822C4E-0C49-1A18-958B-49A21AF609A3}"/>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6B0BE45A-FC0D-2D6B-0761-4C8EDDFA4DFC}"/>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7F162130-5A37-E1D7-A9B3-0F38D733DD63}"/>
              </a:ext>
            </a:extLst>
          </p:cNvPr>
          <p:cNvSpPr txBox="1"/>
          <p:nvPr/>
        </p:nvSpPr>
        <p:spPr>
          <a:xfrm>
            <a:off x="951302" y="1026207"/>
            <a:ext cx="10349790" cy="615553"/>
          </a:xfrm>
          <a:prstGeom prst="rect">
            <a:avLst/>
          </a:prstGeom>
        </p:spPr>
        <p:txBody>
          <a:bodyPr lIns="0" tIns="0" rIns="0" bIns="0" rtlCol="0" anchor="t">
            <a:spAutoFit/>
          </a:bodyPr>
          <a:lstStyle/>
          <a:p>
            <a:pPr algn="ctr"/>
            <a:r>
              <a:rPr lang="en-US" sz="4000" b="1" dirty="0"/>
              <a:t>Step 4. Adjusting the master list</a:t>
            </a:r>
          </a:p>
        </p:txBody>
      </p:sp>
      <p:sp>
        <p:nvSpPr>
          <p:cNvPr id="18" name="TextBox 17">
            <a:extLst>
              <a:ext uri="{FF2B5EF4-FFF2-40B4-BE49-F238E27FC236}">
                <a16:creationId xmlns:a16="http://schemas.microsoft.com/office/drawing/2014/main" id="{A4D866A9-40DA-0F03-72DA-2812C51B2153}"/>
              </a:ext>
            </a:extLst>
          </p:cNvPr>
          <p:cNvSpPr txBox="1"/>
          <p:nvPr/>
        </p:nvSpPr>
        <p:spPr>
          <a:xfrm>
            <a:off x="820057" y="1928121"/>
            <a:ext cx="11371943" cy="5878532"/>
          </a:xfrm>
          <a:prstGeom prst="rect">
            <a:avLst/>
          </a:prstGeom>
          <a:noFill/>
        </p:spPr>
        <p:txBody>
          <a:bodyPr wrap="square">
            <a:spAutoFit/>
          </a:bodyPr>
          <a:lstStyle/>
          <a:p>
            <a:r>
              <a:rPr lang="en-US" sz="2800" b="1" dirty="0">
                <a:solidFill>
                  <a:srgbClr val="C00000"/>
                </a:solidFill>
              </a:rPr>
              <a:t>Spelling Variations</a:t>
            </a:r>
            <a:endParaRPr lang="en-US" sz="2800" dirty="0">
              <a:solidFill>
                <a:srgbClr val="C00000"/>
              </a:solidFill>
            </a:endParaRPr>
          </a:p>
          <a:p>
            <a:pPr marL="457200" indent="-457200">
              <a:buFont typeface="Arial" panose="020B0604020202020204" pitchFamily="34" charset="0"/>
              <a:buChar char="•"/>
            </a:pPr>
            <a:r>
              <a:rPr lang="en-US" sz="2800" dirty="0"/>
              <a:t>Items with </a:t>
            </a:r>
            <a:r>
              <a:rPr lang="en-US" sz="2800" b="1" dirty="0"/>
              <a:t>British / American spelling</a:t>
            </a:r>
            <a:r>
              <a:rPr lang="en-US" sz="2800" dirty="0"/>
              <a:t> were merged.</a:t>
            </a:r>
          </a:p>
          <a:p>
            <a:pPr marL="457200" indent="-457200">
              <a:buFont typeface="Arial" panose="020B0604020202020204" pitchFamily="34" charset="0"/>
              <a:buChar char="•"/>
            </a:pPr>
            <a:r>
              <a:rPr lang="en-US" sz="2800" dirty="0"/>
              <a:t>The more frequent form was kept as the </a:t>
            </a:r>
            <a:r>
              <a:rPr lang="en-US" sz="2800" b="1" dirty="0"/>
              <a:t>headword</a:t>
            </a:r>
            <a:r>
              <a:rPr lang="en-US" sz="2800" dirty="0"/>
              <a:t>.</a:t>
            </a:r>
          </a:p>
          <a:p>
            <a:pPr lvl="1"/>
            <a:r>
              <a:rPr lang="en-US" sz="2800" i="1" dirty="0"/>
              <a:t>chips (74) + fries (38) → chips (112)</a:t>
            </a:r>
            <a:endParaRPr lang="en-US" sz="2800" dirty="0"/>
          </a:p>
          <a:p>
            <a:pPr lvl="1"/>
            <a:r>
              <a:rPr lang="en-US" sz="2800" i="1" dirty="0"/>
              <a:t>gray (32) + grey (67) → grey (99)</a:t>
            </a:r>
            <a:endParaRPr lang="en-US" sz="2800" dirty="0"/>
          </a:p>
          <a:p>
            <a:pPr lvl="1"/>
            <a:r>
              <a:rPr lang="en-US" sz="2800" i="1" dirty="0"/>
              <a:t>burger (63) + hamburger (37) → burger (100)</a:t>
            </a:r>
            <a:endParaRPr lang="en-US" sz="2800" dirty="0"/>
          </a:p>
          <a:p>
            <a:r>
              <a:rPr lang="en-US" sz="2800" b="1" dirty="0">
                <a:solidFill>
                  <a:srgbClr val="C00000"/>
                </a:solidFill>
              </a:rPr>
              <a:t>Final Master list</a:t>
            </a:r>
            <a:endParaRPr lang="en-US" sz="2800" dirty="0">
              <a:solidFill>
                <a:srgbClr val="C00000"/>
              </a:solidFill>
            </a:endParaRPr>
          </a:p>
          <a:p>
            <a:pPr marL="457200" indent="-457200">
              <a:buFont typeface="Arial" panose="020B0604020202020204" pitchFamily="34" charset="0"/>
              <a:buChar char="•"/>
            </a:pPr>
            <a:r>
              <a:rPr lang="en-US" sz="2800" dirty="0"/>
              <a:t>After all adjustments, the master list contains </a:t>
            </a:r>
            <a:r>
              <a:rPr lang="en-US" sz="2800" b="1" dirty="0"/>
              <a:t>1,231 lemmas</a:t>
            </a:r>
            <a:r>
              <a:rPr lang="en-US" sz="2800" dirty="0"/>
              <a:t>.</a:t>
            </a:r>
          </a:p>
          <a:p>
            <a:endParaRPr lang="en-US" sz="2800" dirty="0"/>
          </a:p>
          <a:p>
            <a:pPr marL="457200" indent="-457200">
              <a:buFont typeface="Arial" panose="020B0604020202020204" pitchFamily="34" charset="0"/>
              <a:buChar char="•"/>
            </a:pPr>
            <a:endParaRPr lang="en-US" sz="4000" dirty="0"/>
          </a:p>
          <a:p>
            <a:pPr marL="457200" indent="-457200">
              <a:buFont typeface="Arial" panose="020B0604020202020204" pitchFamily="34" charset="0"/>
              <a:buChar char="•"/>
            </a:pPr>
            <a:endParaRPr lang="en-US" sz="2800" dirty="0"/>
          </a:p>
          <a:p>
            <a:endParaRPr lang="en-US" sz="2800" dirty="0"/>
          </a:p>
          <a:p>
            <a:pPr marL="457200" indent="-457200">
              <a:buFont typeface="Arial" panose="020B0604020202020204" pitchFamily="34" charset="0"/>
              <a:buChar char="•"/>
            </a:pPr>
            <a:endParaRPr lang="en-US" sz="2800" dirty="0"/>
          </a:p>
        </p:txBody>
      </p:sp>
      <p:sp>
        <p:nvSpPr>
          <p:cNvPr id="19" name="TextBox 18">
            <a:extLst>
              <a:ext uri="{FF2B5EF4-FFF2-40B4-BE49-F238E27FC236}">
                <a16:creationId xmlns:a16="http://schemas.microsoft.com/office/drawing/2014/main" id="{252CD7B5-E90C-5906-C3CD-F085EE7D49CC}"/>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71E7E426-D786-8545-9532-2F7B354EF339}"/>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673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animEffect transition="in" filter="fade">
                                      <p:cBhvr>
                                        <p:cTn id="20" dur="500"/>
                                        <p:tgtEl>
                                          <p:spTgt spid="1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xEl>
                                              <p:pRg st="5" end="5"/>
                                            </p:txEl>
                                          </p:spTgt>
                                        </p:tgtEl>
                                        <p:attrNameLst>
                                          <p:attrName>style.visibility</p:attrName>
                                        </p:attrNameLst>
                                      </p:cBhvr>
                                      <p:to>
                                        <p:strVal val="visible"/>
                                      </p:to>
                                    </p:set>
                                    <p:animEffect transition="in" filter="fade">
                                      <p:cBhvr>
                                        <p:cTn id="26" dur="500"/>
                                        <p:tgtEl>
                                          <p:spTgt spid="1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animEffect transition="in" filter="fade">
                                      <p:cBhvr>
                                        <p:cTn id="31" dur="500"/>
                                        <p:tgtEl>
                                          <p:spTgt spid="1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xEl>
                                              <p:pRg st="7" end="7"/>
                                            </p:txEl>
                                          </p:spTgt>
                                        </p:tgtEl>
                                        <p:attrNameLst>
                                          <p:attrName>style.visibility</p:attrName>
                                        </p:attrNameLst>
                                      </p:cBhvr>
                                      <p:to>
                                        <p:strVal val="visible"/>
                                      </p:to>
                                    </p:set>
                                    <p:animEffect transition="in" filter="fade">
                                      <p:cBhvr>
                                        <p:cTn id="36"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D4C13-5950-1148-8AD3-77A93C2283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BFEE88-3D1A-485B-6A75-79F0E0F16839}"/>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122B3DF5-F05A-EA0E-8B7E-AA885E4AD685}"/>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3810F79D-8E6D-64CC-8435-89ADBCA60011}"/>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6C348948-CB6B-8F1F-2A00-61D125AA6312}"/>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DCEBDB8C-52CC-877A-8C1F-D2F9DB66C12A}"/>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6BCD7B28-5396-5A99-3CF3-9F7F456F8071}"/>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0D704891-FE86-74E2-2119-D2CAE62DD319}"/>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E657F7BC-87EA-04A0-BC37-36431865005C}"/>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7B9D6C54-55CB-32B6-F860-6546990103E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FDD330C8-7FEE-759C-7B9A-7ACA8DBA6120}"/>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37A332C4-C1F9-C417-ECD7-19C8DBD667D8}"/>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2A1CA154-1A13-0967-65A8-CAC765C5F3C7}"/>
              </a:ext>
            </a:extLst>
          </p:cNvPr>
          <p:cNvSpPr txBox="1"/>
          <p:nvPr/>
        </p:nvSpPr>
        <p:spPr>
          <a:xfrm>
            <a:off x="1132731" y="1075438"/>
            <a:ext cx="10349790" cy="615553"/>
          </a:xfrm>
          <a:prstGeom prst="rect">
            <a:avLst/>
          </a:prstGeom>
        </p:spPr>
        <p:txBody>
          <a:bodyPr lIns="0" tIns="0" rIns="0" bIns="0" rtlCol="0" anchor="t">
            <a:spAutoFit/>
          </a:bodyPr>
          <a:lstStyle/>
          <a:p>
            <a:pPr algn="ctr"/>
            <a:r>
              <a:rPr lang="en-US" sz="4000" b="1" dirty="0"/>
              <a:t>Step 5. Rating usefulness and difficulty</a:t>
            </a:r>
          </a:p>
        </p:txBody>
      </p:sp>
      <p:sp>
        <p:nvSpPr>
          <p:cNvPr id="18" name="TextBox 17">
            <a:extLst>
              <a:ext uri="{FF2B5EF4-FFF2-40B4-BE49-F238E27FC236}">
                <a16:creationId xmlns:a16="http://schemas.microsoft.com/office/drawing/2014/main" id="{785C716E-1364-54E0-596D-C66877C240E0}"/>
              </a:ext>
            </a:extLst>
          </p:cNvPr>
          <p:cNvSpPr txBox="1"/>
          <p:nvPr/>
        </p:nvSpPr>
        <p:spPr>
          <a:xfrm>
            <a:off x="303350" y="2121465"/>
            <a:ext cx="11540006" cy="2246769"/>
          </a:xfrm>
          <a:prstGeom prst="rect">
            <a:avLst/>
          </a:prstGeom>
          <a:noFill/>
        </p:spPr>
        <p:txBody>
          <a:bodyPr wrap="square">
            <a:spAutoFit/>
          </a:bodyPr>
          <a:lstStyle/>
          <a:p>
            <a:r>
              <a:rPr lang="en-US" sz="2800" dirty="0"/>
              <a:t>An </a:t>
            </a:r>
            <a:r>
              <a:rPr lang="en-US" sz="2800" b="1" dirty="0"/>
              <a:t>online survey</a:t>
            </a:r>
            <a:r>
              <a:rPr lang="en-US" sz="2800" dirty="0"/>
              <a:t> was created to gather teacher ratings.</a:t>
            </a:r>
          </a:p>
          <a:p>
            <a:pPr marL="914400" lvl="1" indent="-457200">
              <a:buFont typeface="Arial" panose="020B0604020202020204" pitchFamily="34" charset="0"/>
              <a:buChar char="•"/>
            </a:pPr>
            <a:r>
              <a:rPr lang="en-US" sz="2800" b="1" dirty="0"/>
              <a:t>Section 1</a:t>
            </a:r>
            <a:r>
              <a:rPr lang="en-US" sz="2800" dirty="0"/>
              <a:t>: Teacher background (academic training, teaching experience).</a:t>
            </a:r>
          </a:p>
          <a:p>
            <a:pPr marL="914400" lvl="1" indent="-457200">
              <a:buFont typeface="Arial" panose="020B0604020202020204" pitchFamily="34" charset="0"/>
              <a:buChar char="•"/>
            </a:pPr>
            <a:r>
              <a:rPr lang="en-US" sz="2800" b="1" dirty="0"/>
              <a:t>Section 2</a:t>
            </a:r>
            <a:r>
              <a:rPr lang="en-US" sz="2800" dirty="0"/>
              <a:t>: Ratings of </a:t>
            </a:r>
            <a:r>
              <a:rPr lang="en-US" sz="2800" b="1" dirty="0"/>
              <a:t>usefulness</a:t>
            </a:r>
            <a:r>
              <a:rPr lang="en-US" sz="2800" dirty="0"/>
              <a:t> and </a:t>
            </a:r>
            <a:r>
              <a:rPr lang="en-US" sz="2800" b="1" dirty="0"/>
              <a:t>difficulty</a:t>
            </a:r>
            <a:r>
              <a:rPr lang="en-US" sz="2800" dirty="0"/>
              <a:t> for 1,231 lemmas.</a:t>
            </a:r>
          </a:p>
          <a:p>
            <a:pPr marL="457200" indent="-457200">
              <a:buFont typeface="Arial" panose="020B0604020202020204" pitchFamily="34" charset="0"/>
              <a:buChar char="•"/>
            </a:pPr>
            <a:endParaRPr lang="en-US" sz="2800" dirty="0"/>
          </a:p>
        </p:txBody>
      </p:sp>
      <p:sp>
        <p:nvSpPr>
          <p:cNvPr id="19" name="TextBox 18">
            <a:extLst>
              <a:ext uri="{FF2B5EF4-FFF2-40B4-BE49-F238E27FC236}">
                <a16:creationId xmlns:a16="http://schemas.microsoft.com/office/drawing/2014/main" id="{96EED42D-0C75-F596-BA86-B3FA6C46F43C}"/>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F38CE56A-BE32-E8CF-09B1-991BA65A3D09}"/>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1507" name="Picture 3">
            <a:extLst>
              <a:ext uri="{FF2B5EF4-FFF2-40B4-BE49-F238E27FC236}">
                <a16:creationId xmlns:a16="http://schemas.microsoft.com/office/drawing/2014/main" id="{34241B21-A75A-FFDD-C90B-A29DA8EAB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1525" y="4099229"/>
            <a:ext cx="9751904" cy="245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7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fade">
                                      <p:cBhvr>
                                        <p:cTn id="12"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E8974-F953-AC6A-4E6C-D04E14B37A7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2EF4A3-4E13-64A2-CD62-F8D101D1AE83}"/>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A867CCB2-7CBF-9CD4-EBFA-2AE9E99D8C91}"/>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267C3049-622E-A0B5-62EC-8F152A90A5CB}"/>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57E63C58-185E-6907-3099-91EF21BB4CFF}"/>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5C6248BF-CA26-3605-20CF-4B699BF39D49}"/>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AFD16CEC-22F7-7092-F178-25DC2688D7F3}"/>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6FB15DD6-BC70-179B-D26C-A3E1E35FD676}"/>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E23A4E31-16DE-7F85-00DE-76B8C7654B65}"/>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771F1F32-E3B2-3CCE-0E0F-54B3156B84E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9DC8A984-2430-1CB0-ED88-60EF8AECC6B0}"/>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FDFF3EF1-17FE-E4AB-538B-ED8B65AE5FAC}"/>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C6D8799D-0F65-422F-E533-957D1A335D5F}"/>
              </a:ext>
            </a:extLst>
          </p:cNvPr>
          <p:cNvSpPr txBox="1"/>
          <p:nvPr/>
        </p:nvSpPr>
        <p:spPr>
          <a:xfrm>
            <a:off x="1132731" y="1075438"/>
            <a:ext cx="10349790" cy="615553"/>
          </a:xfrm>
          <a:prstGeom prst="rect">
            <a:avLst/>
          </a:prstGeom>
        </p:spPr>
        <p:txBody>
          <a:bodyPr lIns="0" tIns="0" rIns="0" bIns="0" rtlCol="0" anchor="t">
            <a:spAutoFit/>
          </a:bodyPr>
          <a:lstStyle/>
          <a:p>
            <a:pPr algn="ctr"/>
            <a:r>
              <a:rPr lang="en-US" sz="4000" b="1" dirty="0"/>
              <a:t>Step 5. Rating usefulness and difficulty</a:t>
            </a:r>
          </a:p>
        </p:txBody>
      </p:sp>
      <p:sp>
        <p:nvSpPr>
          <p:cNvPr id="18" name="TextBox 17">
            <a:extLst>
              <a:ext uri="{FF2B5EF4-FFF2-40B4-BE49-F238E27FC236}">
                <a16:creationId xmlns:a16="http://schemas.microsoft.com/office/drawing/2014/main" id="{D0844E18-0B7A-3DCC-D1C6-1EE67389747B}"/>
              </a:ext>
            </a:extLst>
          </p:cNvPr>
          <p:cNvSpPr txBox="1"/>
          <p:nvPr/>
        </p:nvSpPr>
        <p:spPr>
          <a:xfrm>
            <a:off x="303350" y="2121465"/>
            <a:ext cx="11540006" cy="3539430"/>
          </a:xfrm>
          <a:prstGeom prst="rect">
            <a:avLst/>
          </a:prstGeom>
          <a:noFill/>
        </p:spPr>
        <p:txBody>
          <a:bodyPr wrap="square">
            <a:spAutoFit/>
          </a:bodyPr>
          <a:lstStyle/>
          <a:p>
            <a:r>
              <a:rPr lang="en-US" sz="3200" b="1" dirty="0">
                <a:solidFill>
                  <a:srgbClr val="C00000"/>
                </a:solidFill>
              </a:rPr>
              <a:t>Rating Scales</a:t>
            </a:r>
          </a:p>
          <a:p>
            <a:r>
              <a:rPr lang="en-US" sz="3200" dirty="0"/>
              <a:t>Teachers rated each lemma on two Likert scales</a:t>
            </a:r>
            <a:endParaRPr lang="en-US" sz="3200" dirty="0">
              <a:solidFill>
                <a:srgbClr val="C00000"/>
              </a:solidFill>
            </a:endParaRPr>
          </a:p>
          <a:p>
            <a:r>
              <a:rPr lang="en-US" sz="3200" b="1" dirty="0"/>
              <a:t>Usefulness</a:t>
            </a:r>
            <a:r>
              <a:rPr lang="en-US" sz="3200" dirty="0"/>
              <a:t> (Simpson-Vlach &amp; Ellis, 2010)</a:t>
            </a:r>
          </a:p>
          <a:p>
            <a:pPr lvl="1"/>
            <a:r>
              <a:rPr lang="en-US" sz="3200" dirty="0"/>
              <a:t>7-point scale: </a:t>
            </a:r>
            <a:r>
              <a:rPr lang="en-US" sz="3200" b="1" dirty="0"/>
              <a:t>1 = indispensable</a:t>
            </a:r>
            <a:r>
              <a:rPr lang="en-US" sz="3200" dirty="0"/>
              <a:t> → </a:t>
            </a:r>
            <a:r>
              <a:rPr lang="en-US" sz="3200" b="1" dirty="0"/>
              <a:t>7 = not worth teaching</a:t>
            </a:r>
            <a:r>
              <a:rPr lang="en-US" sz="3200" dirty="0"/>
              <a:t>.</a:t>
            </a:r>
          </a:p>
          <a:p>
            <a:r>
              <a:rPr lang="en-US" sz="3200" b="1" dirty="0"/>
              <a:t>Difficulty</a:t>
            </a:r>
            <a:r>
              <a:rPr lang="en-US" sz="3200" dirty="0"/>
              <a:t> (Bardel et al., 2012)</a:t>
            </a:r>
          </a:p>
          <a:p>
            <a:pPr lvl="1"/>
            <a:r>
              <a:rPr lang="en-US" sz="3200" dirty="0"/>
              <a:t>7-point scale: </a:t>
            </a:r>
            <a:r>
              <a:rPr lang="en-US" sz="3200" b="1" dirty="0"/>
              <a:t>1 = basic/easy</a:t>
            </a:r>
            <a:r>
              <a:rPr lang="en-US" sz="3200" dirty="0"/>
              <a:t> → </a:t>
            </a:r>
            <a:r>
              <a:rPr lang="en-US" sz="3200" b="1" dirty="0"/>
              <a:t>7 = advanced/difficult</a:t>
            </a:r>
            <a:r>
              <a:rPr lang="en-US" sz="3200" dirty="0"/>
              <a:t>.</a:t>
            </a:r>
          </a:p>
          <a:p>
            <a:pPr lvl="1"/>
            <a:endParaRPr lang="en-US" sz="3200" dirty="0"/>
          </a:p>
        </p:txBody>
      </p:sp>
      <p:sp>
        <p:nvSpPr>
          <p:cNvPr id="19" name="TextBox 18">
            <a:extLst>
              <a:ext uri="{FF2B5EF4-FFF2-40B4-BE49-F238E27FC236}">
                <a16:creationId xmlns:a16="http://schemas.microsoft.com/office/drawing/2014/main" id="{DC3141E5-1CC0-528A-5AC9-9CD2FC71B487}"/>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5A9C0CE1-998F-8DDD-680A-2AD31B9B7FA7}"/>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6320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3" end="3"/>
                                            </p:txEl>
                                          </p:spTgt>
                                        </p:tgtEl>
                                        <p:attrNameLst>
                                          <p:attrName>style.visibility</p:attrName>
                                        </p:attrNameLst>
                                      </p:cBhvr>
                                      <p:to>
                                        <p:strVal val="visible"/>
                                      </p:to>
                                    </p:set>
                                    <p:animEffect transition="in" filter="fade">
                                      <p:cBhvr>
                                        <p:cTn id="20" dur="500"/>
                                        <p:tgtEl>
                                          <p:spTgt spid="1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Effect transition="in" filter="fade">
                                      <p:cBhvr>
                                        <p:cTn id="25" dur="500"/>
                                        <p:tgtEl>
                                          <p:spTgt spid="18">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xEl>
                                              <p:pRg st="5" end="5"/>
                                            </p:txEl>
                                          </p:spTgt>
                                        </p:tgtEl>
                                        <p:attrNameLst>
                                          <p:attrName>style.visibility</p:attrName>
                                        </p:attrNameLst>
                                      </p:cBhvr>
                                      <p:to>
                                        <p:strVal val="visible"/>
                                      </p:to>
                                    </p:set>
                                    <p:animEffect transition="in" filter="fade">
                                      <p:cBhvr>
                                        <p:cTn id="28"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27C5D-DDCB-A307-2596-33831FF0403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CBF287-994F-460D-63CE-B50B977F5033}"/>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1E373A86-D1C7-6B65-3ECD-C6624DF83A08}"/>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42B531EF-C710-1DEC-5CFA-F70408827D71}"/>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DDC81457-9F52-97B2-FE62-0DD24958177A}"/>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31F3BFAA-F6C2-3FC8-BD2D-B0F7FAF1E83C}"/>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DDB622FE-327D-5180-0667-B7D1E57AB72B}"/>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C5351D5D-E099-19AC-63DE-81E2A9E83437}"/>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26AECC49-FA4C-DFFB-E14A-EB93AD198196}"/>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2D381121-6802-0141-00EE-2E7C69C8B22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D2C23E7D-4170-46F3-1EA7-F35A6DCE3BCA}"/>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0C9E93E3-9358-42BF-8BCA-1D6B904F7F07}"/>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E0906CC3-D759-2083-8ECA-22C382C20622}"/>
              </a:ext>
            </a:extLst>
          </p:cNvPr>
          <p:cNvSpPr txBox="1"/>
          <p:nvPr/>
        </p:nvSpPr>
        <p:spPr>
          <a:xfrm>
            <a:off x="1132731" y="1075438"/>
            <a:ext cx="10349790" cy="615553"/>
          </a:xfrm>
          <a:prstGeom prst="rect">
            <a:avLst/>
          </a:prstGeom>
        </p:spPr>
        <p:txBody>
          <a:bodyPr lIns="0" tIns="0" rIns="0" bIns="0" rtlCol="0" anchor="t">
            <a:spAutoFit/>
          </a:bodyPr>
          <a:lstStyle/>
          <a:p>
            <a:pPr algn="ctr"/>
            <a:r>
              <a:rPr lang="en-US" sz="4000" b="1" dirty="0"/>
              <a:t>Step 6. Measuring Reliability of Ratings</a:t>
            </a:r>
          </a:p>
        </p:txBody>
      </p:sp>
      <p:sp>
        <p:nvSpPr>
          <p:cNvPr id="18" name="TextBox 17">
            <a:extLst>
              <a:ext uri="{FF2B5EF4-FFF2-40B4-BE49-F238E27FC236}">
                <a16:creationId xmlns:a16="http://schemas.microsoft.com/office/drawing/2014/main" id="{90C4600A-FBFF-02E5-61BD-D7C9053A32D7}"/>
              </a:ext>
            </a:extLst>
          </p:cNvPr>
          <p:cNvSpPr txBox="1"/>
          <p:nvPr/>
        </p:nvSpPr>
        <p:spPr>
          <a:xfrm>
            <a:off x="303350" y="2121465"/>
            <a:ext cx="11540006" cy="2554545"/>
          </a:xfrm>
          <a:prstGeom prst="rect">
            <a:avLst/>
          </a:prstGeom>
          <a:noFill/>
        </p:spPr>
        <p:txBody>
          <a:bodyPr wrap="square">
            <a:spAutoFit/>
          </a:bodyPr>
          <a:lstStyle/>
          <a:p>
            <a:pPr marL="457200" indent="-457200">
              <a:buFont typeface="Arial" panose="020B0604020202020204" pitchFamily="34" charset="0"/>
              <a:buChar char="•"/>
            </a:pPr>
            <a:r>
              <a:rPr lang="en-US" sz="3200" dirty="0"/>
              <a:t>Agreement among raters measured as the </a:t>
            </a:r>
            <a:r>
              <a:rPr lang="en-US" sz="3200" b="1" dirty="0"/>
              <a:t>largest proportion in any two adjacent categories</a:t>
            </a:r>
            <a:r>
              <a:rPr lang="en-US" sz="3200" dirty="0"/>
              <a:t> (value between 0 and 1).</a:t>
            </a:r>
          </a:p>
          <a:p>
            <a:pPr marL="457200" indent="-457200">
              <a:buFont typeface="Arial" panose="020B0604020202020204" pitchFamily="34" charset="0"/>
              <a:buChar char="•"/>
            </a:pPr>
            <a:r>
              <a:rPr lang="en-US" sz="3200" dirty="0"/>
              <a:t>A </a:t>
            </a:r>
            <a:r>
              <a:rPr lang="en-US" sz="3200" b="1" dirty="0"/>
              <a:t>one-point difference</a:t>
            </a:r>
            <a:r>
              <a:rPr lang="en-US" sz="3200" dirty="0"/>
              <a:t> does not indicate real disagreement (e.g., 2 vs. 3).</a:t>
            </a:r>
          </a:p>
          <a:p>
            <a:endParaRPr lang="en-US" sz="3200" dirty="0"/>
          </a:p>
        </p:txBody>
      </p:sp>
      <p:sp>
        <p:nvSpPr>
          <p:cNvPr id="19" name="TextBox 18">
            <a:extLst>
              <a:ext uri="{FF2B5EF4-FFF2-40B4-BE49-F238E27FC236}">
                <a16:creationId xmlns:a16="http://schemas.microsoft.com/office/drawing/2014/main" id="{BEAE05DF-D572-D948-BFD1-6C660814C68C}"/>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98572B10-8F87-E8FA-5CEB-2E8BED908FEB}"/>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2D5B9684-7362-2ADB-8453-43752EDA8ADF}"/>
              </a:ext>
            </a:extLst>
          </p:cNvPr>
          <p:cNvSpPr txBox="1"/>
          <p:nvPr/>
        </p:nvSpPr>
        <p:spPr>
          <a:xfrm>
            <a:off x="406117" y="4360679"/>
            <a:ext cx="11540006" cy="1384995"/>
          </a:xfrm>
          <a:prstGeom prst="rect">
            <a:avLst/>
          </a:prstGeom>
          <a:noFill/>
        </p:spPr>
        <p:txBody>
          <a:bodyPr wrap="square">
            <a:spAutoFit/>
          </a:bodyPr>
          <a:lstStyle/>
          <a:p>
            <a:pPr>
              <a:buNone/>
            </a:pPr>
            <a:r>
              <a:rPr lang="en-US" sz="2800" b="1" dirty="0"/>
              <a:t>Example</a:t>
            </a:r>
            <a:endParaRPr lang="en-US" sz="2800" dirty="0"/>
          </a:p>
          <a:p>
            <a:pPr>
              <a:buFont typeface="Arial" panose="020B0604020202020204" pitchFamily="34" charset="0"/>
              <a:buChar char="•"/>
            </a:pPr>
            <a:r>
              <a:rPr lang="en-US" sz="2800" dirty="0"/>
              <a:t>20 ratings: 10 rated </a:t>
            </a:r>
            <a:r>
              <a:rPr lang="en-US" sz="2800" i="1" dirty="0"/>
              <a:t>2</a:t>
            </a:r>
            <a:r>
              <a:rPr lang="en-US" sz="2800" dirty="0"/>
              <a:t>, 5 rated </a:t>
            </a:r>
            <a:r>
              <a:rPr lang="en-US" sz="2800" i="1" dirty="0"/>
              <a:t>3</a:t>
            </a:r>
            <a:r>
              <a:rPr lang="en-US" sz="2800" dirty="0"/>
              <a:t>, 5 rated </a:t>
            </a:r>
            <a:r>
              <a:rPr lang="en-US" sz="2800" i="1" dirty="0"/>
              <a:t>4</a:t>
            </a:r>
            <a:r>
              <a:rPr lang="en-US" sz="2800" dirty="0"/>
              <a:t> → Reliability = (10+5)/20 = </a:t>
            </a:r>
            <a:r>
              <a:rPr lang="en-US" sz="2800" b="1" dirty="0"/>
              <a:t>0.75</a:t>
            </a:r>
            <a:r>
              <a:rPr lang="en-US" sz="2800" dirty="0"/>
              <a:t>.</a:t>
            </a:r>
          </a:p>
          <a:p>
            <a:pPr>
              <a:buFont typeface="Arial" panose="020B0604020202020204" pitchFamily="34" charset="0"/>
              <a:buChar char="•"/>
            </a:pPr>
            <a:r>
              <a:rPr lang="en-US" sz="2800" dirty="0"/>
              <a:t>20 ratings: 8 rated </a:t>
            </a:r>
            <a:r>
              <a:rPr lang="en-US" sz="2800" i="1" dirty="0"/>
              <a:t>2</a:t>
            </a:r>
            <a:r>
              <a:rPr lang="en-US" sz="2800" dirty="0"/>
              <a:t>, 5 rated </a:t>
            </a:r>
            <a:r>
              <a:rPr lang="en-US" sz="2800" i="1" dirty="0"/>
              <a:t>3</a:t>
            </a:r>
            <a:r>
              <a:rPr lang="en-US" sz="2800" dirty="0"/>
              <a:t>, 7 rated </a:t>
            </a:r>
            <a:r>
              <a:rPr lang="en-US" sz="2800" i="1" dirty="0"/>
              <a:t>4</a:t>
            </a:r>
            <a:r>
              <a:rPr lang="en-US" sz="2800" dirty="0"/>
              <a:t> → Reliability = (8+5)/20 = </a:t>
            </a:r>
            <a:r>
              <a:rPr lang="en-US" sz="2800" b="1" dirty="0"/>
              <a:t>0.65</a:t>
            </a:r>
            <a:r>
              <a:rPr lang="en-US" sz="2800" dirty="0"/>
              <a:t>.</a:t>
            </a:r>
          </a:p>
        </p:txBody>
      </p:sp>
    </p:spTree>
    <p:extLst>
      <p:ext uri="{BB962C8B-B14F-4D97-AF65-F5344CB8AC3E}">
        <p14:creationId xmlns:p14="http://schemas.microsoft.com/office/powerpoint/2010/main" val="160855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AF107-2075-0A98-D5D3-8EDC5307D5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DFE571-8523-329B-D6E9-6DE0FA53B6D1}"/>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CEB48CD9-C247-080F-3236-35EDEC4A0509}"/>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582B811E-3876-E288-EE10-AB26E283C553}"/>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5B2EFD08-E3BE-15E0-1FF6-B241CEC33F4B}"/>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6E556E69-82A9-4F53-2842-D9868802CFAD}"/>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7C2EBB92-003B-8784-2E9A-56B7ABD26F34}"/>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980F8D0F-4A13-7A74-5CF3-9ECF992CF32E}"/>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4751455A-C399-0726-CBE2-837CA417856A}"/>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1CE28681-EB83-3FCE-07BB-4CB9BB2CC8C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6DB4AAFD-C749-976A-85F7-2F377DCBAB89}"/>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AC313270-6157-AEAF-C216-D58B1FD4A431}"/>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F92E5D6B-234A-60BD-1A4B-3ED1BC3A2300}"/>
              </a:ext>
            </a:extLst>
          </p:cNvPr>
          <p:cNvSpPr txBox="1"/>
          <p:nvPr/>
        </p:nvSpPr>
        <p:spPr>
          <a:xfrm>
            <a:off x="1132731" y="1075438"/>
            <a:ext cx="10349790" cy="615553"/>
          </a:xfrm>
          <a:prstGeom prst="rect">
            <a:avLst/>
          </a:prstGeom>
        </p:spPr>
        <p:txBody>
          <a:bodyPr lIns="0" tIns="0" rIns="0" bIns="0" rtlCol="0" anchor="t">
            <a:spAutoFit/>
          </a:bodyPr>
          <a:lstStyle/>
          <a:p>
            <a:pPr algn="ctr"/>
            <a:r>
              <a:rPr lang="en-US" sz="4000" b="1" dirty="0"/>
              <a:t>Step 7. Rescaling raw frequency</a:t>
            </a:r>
            <a:r>
              <a:rPr lang="en-US" sz="4000" dirty="0"/>
              <a:t> </a:t>
            </a:r>
            <a:endParaRPr lang="en-US" sz="4000" b="1" dirty="0"/>
          </a:p>
        </p:txBody>
      </p:sp>
      <p:sp>
        <p:nvSpPr>
          <p:cNvPr id="18" name="TextBox 17">
            <a:extLst>
              <a:ext uri="{FF2B5EF4-FFF2-40B4-BE49-F238E27FC236}">
                <a16:creationId xmlns:a16="http://schemas.microsoft.com/office/drawing/2014/main" id="{C5E086C8-91BE-81E2-C1DF-6B200AF7053E}"/>
              </a:ext>
            </a:extLst>
          </p:cNvPr>
          <p:cNvSpPr txBox="1"/>
          <p:nvPr/>
        </p:nvSpPr>
        <p:spPr>
          <a:xfrm>
            <a:off x="236300" y="2091881"/>
            <a:ext cx="11779793" cy="4462760"/>
          </a:xfrm>
          <a:prstGeom prst="rect">
            <a:avLst/>
          </a:prstGeom>
          <a:noFill/>
        </p:spPr>
        <p:txBody>
          <a:bodyPr wrap="square">
            <a:spAutoFit/>
          </a:bodyPr>
          <a:lstStyle/>
          <a:p>
            <a:r>
              <a:rPr lang="en-US" sz="3200" dirty="0"/>
              <a:t>Frequency values of </a:t>
            </a:r>
            <a:r>
              <a:rPr lang="en-US" sz="3200" b="1" dirty="0"/>
              <a:t>1,231 lemmas</a:t>
            </a:r>
            <a:r>
              <a:rPr lang="en-US" sz="3200" dirty="0"/>
              <a:t> ranged from </a:t>
            </a:r>
            <a:r>
              <a:rPr lang="en-US" sz="3200" b="1" dirty="0"/>
              <a:t>9983 to 0</a:t>
            </a:r>
            <a:r>
              <a:rPr lang="en-US" sz="3200" dirty="0"/>
              <a:t>.</a:t>
            </a:r>
          </a:p>
          <a:p>
            <a:r>
              <a:rPr lang="en-US" sz="3200" dirty="0"/>
              <a:t>To align with teacher ratings, the data was rescaled in three steps:</a:t>
            </a:r>
          </a:p>
          <a:p>
            <a:r>
              <a:rPr lang="en-US" sz="3200" b="1" dirty="0"/>
              <a:t>Absolute ranking</a:t>
            </a:r>
            <a:r>
              <a:rPr lang="en-US" sz="3200" dirty="0"/>
              <a:t>: 1 (most frequent) → 9983 (least frequent).</a:t>
            </a:r>
          </a:p>
          <a:p>
            <a:r>
              <a:rPr lang="en-US" sz="3200" b="1" dirty="0"/>
              <a:t>Normalization</a:t>
            </a:r>
            <a:r>
              <a:rPr lang="en-US" sz="3200" dirty="0"/>
              <a:t>: rankings converted using </a:t>
            </a:r>
            <a:r>
              <a:rPr lang="en-US" sz="3200" b="1" dirty="0"/>
              <a:t>Fischer’s z transformation</a:t>
            </a:r>
            <a:r>
              <a:rPr lang="en-US" sz="3200" dirty="0"/>
              <a:t>.</a:t>
            </a:r>
          </a:p>
          <a:p>
            <a:r>
              <a:rPr lang="en-US" sz="3200" b="1" dirty="0"/>
              <a:t>Linear regression scaling</a:t>
            </a:r>
            <a:r>
              <a:rPr lang="en-US" sz="3200" dirty="0"/>
              <a:t>: z-scores mapped to a </a:t>
            </a:r>
            <a:r>
              <a:rPr lang="en-US" sz="3200" b="1" dirty="0"/>
              <a:t>1,0–7,0 scale</a:t>
            </a:r>
            <a:endParaRPr lang="en-US" sz="3200" dirty="0"/>
          </a:p>
          <a:p>
            <a:pPr lvl="1"/>
            <a:r>
              <a:rPr lang="en-US" sz="3200" dirty="0">
                <a:solidFill>
                  <a:srgbClr val="C00000"/>
                </a:solidFill>
              </a:rPr>
              <a:t>1,0 = highest frequency</a:t>
            </a:r>
          </a:p>
          <a:p>
            <a:pPr lvl="1"/>
            <a:r>
              <a:rPr lang="en-US" sz="3200" dirty="0">
                <a:solidFill>
                  <a:srgbClr val="C00000"/>
                </a:solidFill>
              </a:rPr>
              <a:t>7,0 = lowest frequency</a:t>
            </a:r>
          </a:p>
          <a:p>
            <a:endParaRPr lang="en-US" sz="2800" dirty="0"/>
          </a:p>
        </p:txBody>
      </p:sp>
      <p:sp>
        <p:nvSpPr>
          <p:cNvPr id="19" name="TextBox 18">
            <a:extLst>
              <a:ext uri="{FF2B5EF4-FFF2-40B4-BE49-F238E27FC236}">
                <a16:creationId xmlns:a16="http://schemas.microsoft.com/office/drawing/2014/main" id="{E63C4F41-CD62-9D69-85ED-8BBE2FED4A8B}"/>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C09ABCEE-F304-0A53-6F4A-83FF2A6759B5}"/>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3497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fade">
                                      <p:cBhvr>
                                        <p:cTn id="27" dur="500"/>
                                        <p:tgtEl>
                                          <p:spTgt spid="18">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xEl>
                                              <p:pRg st="5" end="5"/>
                                            </p:txEl>
                                          </p:spTgt>
                                        </p:tgtEl>
                                        <p:attrNameLst>
                                          <p:attrName>style.visibility</p:attrName>
                                        </p:attrNameLst>
                                      </p:cBhvr>
                                      <p:to>
                                        <p:strVal val="visible"/>
                                      </p:to>
                                    </p:set>
                                    <p:animEffect transition="in" filter="fade">
                                      <p:cBhvr>
                                        <p:cTn id="30" dur="500"/>
                                        <p:tgtEl>
                                          <p:spTgt spid="18">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xEl>
                                              <p:pRg st="6" end="6"/>
                                            </p:txEl>
                                          </p:spTgt>
                                        </p:tgtEl>
                                        <p:attrNameLst>
                                          <p:attrName>style.visibility</p:attrName>
                                        </p:attrNameLst>
                                      </p:cBhvr>
                                      <p:to>
                                        <p:strVal val="visible"/>
                                      </p:to>
                                    </p:set>
                                    <p:animEffect transition="in" filter="fade">
                                      <p:cBhvr>
                                        <p:cTn id="33"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B7502-F84D-5A89-6F25-066C249588D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F541726-BA2E-9FE4-26C8-7F137A34EA88}"/>
              </a:ext>
            </a:extLst>
          </p:cNvPr>
          <p:cNvGrpSpPr/>
          <p:nvPr/>
        </p:nvGrpSpPr>
        <p:grpSpPr>
          <a:xfrm>
            <a:off x="0" y="-658368"/>
            <a:ext cx="12192000" cy="8174735"/>
            <a:chOff x="0" y="0"/>
            <a:chExt cx="24384000" cy="16349470"/>
          </a:xfrm>
        </p:grpSpPr>
        <p:sp>
          <p:nvSpPr>
            <p:cNvPr id="3" name="Freeform 3">
              <a:extLst>
                <a:ext uri="{FF2B5EF4-FFF2-40B4-BE49-F238E27FC236}">
                  <a16:creationId xmlns:a16="http://schemas.microsoft.com/office/drawing/2014/main" id="{39AF5828-8828-A23B-8D98-0E815C9243F7}"/>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69277C72-0AC2-5E76-D34B-CF7E6983230F}"/>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AADF0CE1-1EDB-42B5-B9B2-96F71A797470}"/>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9C5F6D23-6A2A-2265-A2D4-943FFC25C9DE}"/>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1208D6DA-C363-5EC1-A79D-966BAD0A9777}"/>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C561B7B8-14F8-3240-2A94-6C2B6AF87648}"/>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84C23BB6-81DA-77C6-4E26-D02BE9F2A78D}"/>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62D86144-F595-A341-BD8A-4D4A888C478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B83F0367-246F-E755-7781-412DA14F5774}"/>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507E3A44-05FD-DE9F-9AB1-1D90DE13787F}"/>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03</a:t>
            </a:r>
          </a:p>
        </p:txBody>
      </p:sp>
      <p:sp>
        <p:nvSpPr>
          <p:cNvPr id="14" name="TextBox 14">
            <a:extLst>
              <a:ext uri="{FF2B5EF4-FFF2-40B4-BE49-F238E27FC236}">
                <a16:creationId xmlns:a16="http://schemas.microsoft.com/office/drawing/2014/main" id="{F8D721EB-B6A1-789A-D714-EE3AB8B077B8}"/>
              </a:ext>
            </a:extLst>
          </p:cNvPr>
          <p:cNvSpPr txBox="1"/>
          <p:nvPr/>
        </p:nvSpPr>
        <p:spPr>
          <a:xfrm>
            <a:off x="1351486" y="1201514"/>
            <a:ext cx="10349790" cy="492443"/>
          </a:xfrm>
          <a:prstGeom prst="rect">
            <a:avLst/>
          </a:prstGeom>
        </p:spPr>
        <p:txBody>
          <a:bodyPr lIns="0" tIns="0" rIns="0" bIns="0" rtlCol="0" anchor="t">
            <a:spAutoFit/>
          </a:bodyPr>
          <a:lstStyle/>
          <a:p>
            <a:pPr algn="ctr"/>
            <a:r>
              <a:rPr lang="en-US" sz="3200" b="1" dirty="0"/>
              <a:t>Step 8. Combining frequency, usefulness and difficulty</a:t>
            </a:r>
          </a:p>
        </p:txBody>
      </p:sp>
      <p:sp>
        <p:nvSpPr>
          <p:cNvPr id="18" name="TextBox 17">
            <a:extLst>
              <a:ext uri="{FF2B5EF4-FFF2-40B4-BE49-F238E27FC236}">
                <a16:creationId xmlns:a16="http://schemas.microsoft.com/office/drawing/2014/main" id="{96311D71-86CE-B6ED-CDB6-65331C7F485E}"/>
              </a:ext>
            </a:extLst>
          </p:cNvPr>
          <p:cNvSpPr txBox="1"/>
          <p:nvPr/>
        </p:nvSpPr>
        <p:spPr>
          <a:xfrm>
            <a:off x="625428" y="1738219"/>
            <a:ext cx="11515350" cy="2246769"/>
          </a:xfrm>
          <a:prstGeom prst="rect">
            <a:avLst/>
          </a:prstGeom>
          <a:noFill/>
        </p:spPr>
        <p:txBody>
          <a:bodyPr wrap="square">
            <a:spAutoFit/>
          </a:bodyPr>
          <a:lstStyle/>
          <a:p>
            <a:r>
              <a:rPr lang="en-US" sz="2400" dirty="0"/>
              <a:t>A formula was</a:t>
            </a:r>
            <a:r>
              <a:rPr lang="en-US" sz="4000" dirty="0"/>
              <a:t> </a:t>
            </a:r>
            <a:r>
              <a:rPr lang="en-US" sz="2400" dirty="0"/>
              <a:t>used to combine frequency with usefulness and difficulty ratings into one value to ranks the lemmas.</a:t>
            </a:r>
            <a:endParaRPr lang="en-US" sz="4000" dirty="0"/>
          </a:p>
          <a:p>
            <a:br>
              <a:rPr lang="en-US" sz="4000" b="1" dirty="0"/>
            </a:br>
            <a:endParaRPr lang="en-US" sz="3600" b="1" dirty="0"/>
          </a:p>
        </p:txBody>
      </p:sp>
      <p:sp>
        <p:nvSpPr>
          <p:cNvPr id="19" name="TextBox 18">
            <a:extLst>
              <a:ext uri="{FF2B5EF4-FFF2-40B4-BE49-F238E27FC236}">
                <a16:creationId xmlns:a16="http://schemas.microsoft.com/office/drawing/2014/main" id="{78ADDFF5-D278-9239-78E4-685820222B76}"/>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Methodology</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6E0FD3BB-D5C4-4D8D-AEC3-39E5EE5E8BCF}"/>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a:extLst>
              <a:ext uri="{FF2B5EF4-FFF2-40B4-BE49-F238E27FC236}">
                <a16:creationId xmlns:a16="http://schemas.microsoft.com/office/drawing/2014/main" id="{73CBE2D5-BE8D-4C7C-6D58-5298795E2408}"/>
              </a:ext>
            </a:extLst>
          </p:cNvPr>
          <p:cNvSpPr txBox="1"/>
          <p:nvPr/>
        </p:nvSpPr>
        <p:spPr>
          <a:xfrm>
            <a:off x="549951" y="3988806"/>
            <a:ext cx="11515350" cy="267765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err="1">
                <a:ln>
                  <a:noFill/>
                </a:ln>
                <a:solidFill>
                  <a:schemeClr val="tx1"/>
                </a:solidFill>
                <a:effectLst/>
                <a:latin typeface="Arial" panose="020B0604020202020204" pitchFamily="34" charset="0"/>
              </a:rPr>
              <a:t>FreqRank</a:t>
            </a:r>
            <a:r>
              <a:rPr kumimoji="0" lang="en-US" altLang="en-US" sz="2800" b="0" i="0" u="none" strike="noStrike" cap="none" normalizeH="0" baseline="0" dirty="0">
                <a:ln>
                  <a:noFill/>
                </a:ln>
                <a:solidFill>
                  <a:schemeClr val="tx1"/>
                </a:solidFill>
                <a:effectLst/>
                <a:latin typeface="Arial" panose="020B0604020202020204" pitchFamily="34" charset="0"/>
              </a:rPr>
              <a:t> → how frequent the word is (on 1–7 scale).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err="1">
                <a:ln>
                  <a:noFill/>
                </a:ln>
                <a:solidFill>
                  <a:schemeClr val="tx1"/>
                </a:solidFill>
                <a:effectLst/>
                <a:latin typeface="Arial" panose="020B0604020202020204" pitchFamily="34" charset="0"/>
              </a:rPr>
              <a:t>Usefulness_avg</a:t>
            </a:r>
            <a:r>
              <a:rPr kumimoji="0" lang="en-US" altLang="en-US" sz="2800" b="0" i="0" u="none" strike="noStrike" cap="none" normalizeH="0" baseline="0" dirty="0">
                <a:ln>
                  <a:noFill/>
                </a:ln>
                <a:solidFill>
                  <a:schemeClr val="tx1"/>
                </a:solidFill>
                <a:effectLst/>
                <a:latin typeface="Arial" panose="020B0604020202020204" pitchFamily="34" charset="0"/>
              </a:rPr>
              <a:t> → average usefulness rating from teachers.</a:t>
            </a:r>
          </a:p>
          <a:p>
            <a:pPr eaLnBrk="0" fontAlgn="base" hangingPunct="0">
              <a:spcBef>
                <a:spcPct val="0"/>
              </a:spcBef>
              <a:spcAft>
                <a:spcPct val="0"/>
              </a:spcAft>
              <a:buFontTx/>
              <a:buChar char="•"/>
            </a:pPr>
            <a:r>
              <a:rPr lang="en-US" altLang="en-US" sz="2800" b="1" dirty="0" err="1">
                <a:latin typeface="Arial" panose="020B0604020202020204" pitchFamily="34" charset="0"/>
              </a:rPr>
              <a:t>Difficult_avg</a:t>
            </a:r>
            <a:r>
              <a:rPr lang="en-US" altLang="en-US" sz="2800" b="1" dirty="0">
                <a:latin typeface="Arial" panose="020B0604020202020204" pitchFamily="34" charset="0"/>
              </a:rPr>
              <a:t> </a:t>
            </a:r>
            <a:r>
              <a:rPr lang="en-US" altLang="en-US" sz="2800" dirty="0">
                <a:latin typeface="Arial" panose="020B0604020202020204" pitchFamily="34" charset="0"/>
              </a:rPr>
              <a:t>→ average difficulty rating from teachers.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solidFill>
                  <a:schemeClr val="tx1"/>
                </a:solidFill>
                <a:effectLst/>
                <a:latin typeface="Arial" panose="020B0604020202020204" pitchFamily="34" charset="0"/>
              </a:rPr>
              <a:t>Rᵤ</a:t>
            </a:r>
            <a:r>
              <a:rPr kumimoji="0" lang="en-US" altLang="en-US" sz="2800" b="0" i="0" u="none" strike="noStrike" cap="none" normalizeH="0" baseline="0" dirty="0">
                <a:ln>
                  <a:noFill/>
                </a:ln>
                <a:solidFill>
                  <a:schemeClr val="tx1"/>
                </a:solidFill>
                <a:effectLst/>
                <a:latin typeface="Arial" panose="020B0604020202020204" pitchFamily="34" charset="0"/>
              </a:rPr>
              <a:t> → reliability of usefulness ratings.</a:t>
            </a:r>
          </a:p>
          <a:p>
            <a:pPr lvl="0" eaLnBrk="0" fontAlgn="base" hangingPunct="0">
              <a:spcBef>
                <a:spcPct val="0"/>
              </a:spcBef>
              <a:spcAft>
                <a:spcPct val="0"/>
              </a:spcAft>
              <a:buFontTx/>
              <a:buChar char="•"/>
            </a:pPr>
            <a:r>
              <a:rPr kumimoji="0" lang="en-US" altLang="en-US" sz="2800" b="1" i="0" u="none" strike="noStrike" cap="none" normalizeH="0" baseline="0" dirty="0">
                <a:ln>
                  <a:noFill/>
                </a:ln>
                <a:solidFill>
                  <a:schemeClr val="tx1"/>
                </a:solidFill>
                <a:effectLst/>
                <a:latin typeface="Arial" panose="020B0604020202020204" pitchFamily="34" charset="0"/>
              </a:rPr>
              <a:t>Rd</a:t>
            </a:r>
            <a:r>
              <a:rPr kumimoji="0" lang="en-US" altLang="en-US" sz="2800" b="0" i="0" u="none" strike="noStrike" cap="none" normalizeH="0" baseline="0" dirty="0">
                <a:ln>
                  <a:noFill/>
                </a:ln>
                <a:solidFill>
                  <a:schemeClr val="tx1"/>
                </a:solidFill>
                <a:effectLst/>
                <a:latin typeface="Arial" panose="020B0604020202020204" pitchFamily="34" charset="0"/>
              </a:rPr>
              <a:t> → </a:t>
            </a:r>
            <a:r>
              <a:rPr lang="en-US" altLang="en-US" sz="2800" dirty="0">
                <a:latin typeface="Arial" panose="020B0604020202020204" pitchFamily="34" charset="0"/>
              </a:rPr>
              <a:t>reliability of difficulty ratings.</a:t>
            </a:r>
          </a:p>
          <a:p>
            <a:endParaRPr lang="en-US" sz="2800" dirty="0"/>
          </a:p>
        </p:txBody>
      </p:sp>
      <p:pic>
        <p:nvPicPr>
          <p:cNvPr id="25" name="Picture 24">
            <a:extLst>
              <a:ext uri="{FF2B5EF4-FFF2-40B4-BE49-F238E27FC236}">
                <a16:creationId xmlns:a16="http://schemas.microsoft.com/office/drawing/2014/main" id="{4493A4E3-0055-A288-9923-C7826D652F70}"/>
              </a:ext>
            </a:extLst>
          </p:cNvPr>
          <p:cNvPicPr>
            <a:picLocks noChangeAspect="1"/>
          </p:cNvPicPr>
          <p:nvPr/>
        </p:nvPicPr>
        <p:blipFill>
          <a:blip r:embed="rId6"/>
          <a:stretch>
            <a:fillRect/>
          </a:stretch>
        </p:blipFill>
        <p:spPr>
          <a:xfrm>
            <a:off x="699739" y="2878060"/>
            <a:ext cx="11001537" cy="963689"/>
          </a:xfrm>
          <a:prstGeom prst="rect">
            <a:avLst/>
          </a:prstGeom>
        </p:spPr>
      </p:pic>
    </p:spTree>
    <p:extLst>
      <p:ext uri="{BB962C8B-B14F-4D97-AF65-F5344CB8AC3E}">
        <p14:creationId xmlns:p14="http://schemas.microsoft.com/office/powerpoint/2010/main" val="12126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8EE9A-CCD3-0A33-269A-E8573252874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A05CDED-A4C2-D092-8E20-5EC129454864}"/>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387599A8-585E-2857-8A81-F351FBADFE07}"/>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68CDC9BE-996F-9D69-A4AE-855C1D20AF4E}"/>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1E7B820F-0919-D923-319F-27EBF87FA1A5}"/>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75486D6D-A894-AAD0-51DD-D1A529A609D6}"/>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A5A5180E-B99F-3EBA-3AC4-D8AC5B094FB1}"/>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52B85996-BBF9-B116-AF60-9434F009EE02}"/>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B9CDA07B-E8B7-1788-E506-11F8BA26E59A}"/>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888E60C0-102F-EA03-05F0-45BDA4A63486}"/>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2D960A07-4F02-F126-329B-8597397D3900}"/>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AA5E5E48-34F2-68B4-553A-032CB4C0C7C1}"/>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04</a:t>
            </a:r>
          </a:p>
        </p:txBody>
      </p:sp>
      <p:sp>
        <p:nvSpPr>
          <p:cNvPr id="14" name="TextBox 14">
            <a:extLst>
              <a:ext uri="{FF2B5EF4-FFF2-40B4-BE49-F238E27FC236}">
                <a16:creationId xmlns:a16="http://schemas.microsoft.com/office/drawing/2014/main" id="{C6729167-CB63-78F8-A42C-CC1D9D1BC5EF}"/>
              </a:ext>
            </a:extLst>
          </p:cNvPr>
          <p:cNvSpPr txBox="1"/>
          <p:nvPr/>
        </p:nvSpPr>
        <p:spPr>
          <a:xfrm>
            <a:off x="1132731" y="1075438"/>
            <a:ext cx="10349790" cy="615553"/>
          </a:xfrm>
          <a:prstGeom prst="rect">
            <a:avLst/>
          </a:prstGeom>
        </p:spPr>
        <p:txBody>
          <a:bodyPr lIns="0" tIns="0" rIns="0" bIns="0" rtlCol="0" anchor="t">
            <a:spAutoFit/>
          </a:bodyPr>
          <a:lstStyle/>
          <a:p>
            <a:pPr algn="ctr"/>
            <a:r>
              <a:rPr lang="en-US" sz="4000" b="1" dirty="0"/>
              <a:t>Ranking of 1,231 A1-level lemmas</a:t>
            </a:r>
          </a:p>
        </p:txBody>
      </p:sp>
      <p:sp>
        <p:nvSpPr>
          <p:cNvPr id="19" name="TextBox 18">
            <a:extLst>
              <a:ext uri="{FF2B5EF4-FFF2-40B4-BE49-F238E27FC236}">
                <a16:creationId xmlns:a16="http://schemas.microsoft.com/office/drawing/2014/main" id="{82CED87C-7061-56D6-81CD-4325A566052B}"/>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RESULTS AND DISCUSSION</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5" name="Rectangle 1">
            <a:extLst>
              <a:ext uri="{FF2B5EF4-FFF2-40B4-BE49-F238E27FC236}">
                <a16:creationId xmlns:a16="http://schemas.microsoft.com/office/drawing/2014/main" id="{994C9599-E6EA-80BE-D1C2-EB41B9BC0E6D}"/>
              </a:ext>
            </a:extLst>
          </p:cNvPr>
          <p:cNvSpPr>
            <a:spLocks noChangeArrowheads="1"/>
          </p:cNvSpPr>
          <p:nvPr/>
        </p:nvSpPr>
        <p:spPr bwMode="auto">
          <a:xfrm>
            <a:off x="4676775" y="3016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3E9653C3-719C-9FAF-9241-C2A61D8203B7}"/>
              </a:ext>
            </a:extLst>
          </p:cNvPr>
          <p:cNvSpPr txBox="1"/>
          <p:nvPr/>
        </p:nvSpPr>
        <p:spPr>
          <a:xfrm>
            <a:off x="1120023" y="1635699"/>
            <a:ext cx="10631186" cy="1508105"/>
          </a:xfrm>
          <a:prstGeom prst="rect">
            <a:avLst/>
          </a:prstGeom>
          <a:noFill/>
        </p:spPr>
        <p:txBody>
          <a:bodyPr wrap="square">
            <a:spAutoFit/>
          </a:bodyPr>
          <a:lstStyle/>
          <a:p>
            <a:pPr rtl="0">
              <a:buNone/>
            </a:pPr>
            <a:r>
              <a:rPr lang="en-US" sz="2800" b="0" i="0" u="none" strike="noStrike" dirty="0">
                <a:solidFill>
                  <a:srgbClr val="000000"/>
                </a:solidFill>
                <a:effectLst/>
                <a:latin typeface="Arial" panose="020B0604020202020204" pitchFamily="34" charset="0"/>
              </a:rPr>
              <a:t>This list shows the ranking of 1231 A1-level lemmas according to the combined score</a:t>
            </a:r>
            <a:endParaRPr lang="en-US" sz="2800" b="0" dirty="0">
              <a:effectLst/>
            </a:endParaRPr>
          </a:p>
          <a:p>
            <a:pPr>
              <a:buNone/>
            </a:pPr>
            <a:br>
              <a:rPr lang="en-US" dirty="0"/>
            </a:br>
            <a:endParaRPr lang="en-US" dirty="0"/>
          </a:p>
        </p:txBody>
      </p:sp>
      <p:pic>
        <p:nvPicPr>
          <p:cNvPr id="20" name="Picture 19" descr="A qr code on a white background&#10;&#10;AI-generated content may be incorrect.">
            <a:extLst>
              <a:ext uri="{FF2B5EF4-FFF2-40B4-BE49-F238E27FC236}">
                <a16:creationId xmlns:a16="http://schemas.microsoft.com/office/drawing/2014/main" id="{AC2452C9-B414-A5FA-9F8D-043CE9C81D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2770" y="2731706"/>
            <a:ext cx="3765163" cy="3765163"/>
          </a:xfrm>
          <a:prstGeom prst="rect">
            <a:avLst/>
          </a:prstGeom>
        </p:spPr>
      </p:pic>
      <p:pic>
        <p:nvPicPr>
          <p:cNvPr id="24" name="Picture 23">
            <a:extLst>
              <a:ext uri="{FF2B5EF4-FFF2-40B4-BE49-F238E27FC236}">
                <a16:creationId xmlns:a16="http://schemas.microsoft.com/office/drawing/2014/main" id="{07B83B6D-B899-D7FF-6E1C-E5A688CE40B9}"/>
              </a:ext>
            </a:extLst>
          </p:cNvPr>
          <p:cNvPicPr>
            <a:picLocks noChangeAspect="1"/>
          </p:cNvPicPr>
          <p:nvPr/>
        </p:nvPicPr>
        <p:blipFill>
          <a:blip r:embed="rId7"/>
          <a:stretch>
            <a:fillRect/>
          </a:stretch>
        </p:blipFill>
        <p:spPr>
          <a:xfrm>
            <a:off x="99248" y="2599276"/>
            <a:ext cx="7765143" cy="3923603"/>
          </a:xfrm>
          <a:prstGeom prst="rect">
            <a:avLst/>
          </a:prstGeom>
        </p:spPr>
      </p:pic>
    </p:spTree>
    <p:extLst>
      <p:ext uri="{BB962C8B-B14F-4D97-AF65-F5344CB8AC3E}">
        <p14:creationId xmlns:p14="http://schemas.microsoft.com/office/powerpoint/2010/main" val="897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5488-08CD-1D92-A397-4F16845F59D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6072425-C1CE-4575-D153-3D3BFD606A63}"/>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8E53C0DF-188B-F99E-F2FF-BF4E3D7A7CFB}"/>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E615D1F4-504A-F3E6-273E-3DB518AA0D4E}"/>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7C4F7105-1EB2-FC93-8D3D-FB8E2FB7E0B1}"/>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DB2C95D9-627A-12A6-DC3E-B1D8ACB115BF}"/>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E67FB75F-69D7-9A26-4440-2A38CA5D0FF9}"/>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7E0BC54E-9328-F2D1-808F-8543E7C5EFA9}"/>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074928AA-AE5D-E4A6-EB46-0E464D7BF0E2}"/>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6AD57752-79F7-55D5-66BA-2D70FCF3766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2A9C1833-2243-C71E-AE42-F4667FF816AA}"/>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D5C95E0D-A5C9-4CD5-B89F-DBD357F3F8E1}"/>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04</a:t>
            </a:r>
          </a:p>
        </p:txBody>
      </p:sp>
      <p:sp>
        <p:nvSpPr>
          <p:cNvPr id="14" name="TextBox 14">
            <a:extLst>
              <a:ext uri="{FF2B5EF4-FFF2-40B4-BE49-F238E27FC236}">
                <a16:creationId xmlns:a16="http://schemas.microsoft.com/office/drawing/2014/main" id="{D08BAF9A-9742-F5EF-245D-9C0EAB1A8FBF}"/>
              </a:ext>
            </a:extLst>
          </p:cNvPr>
          <p:cNvSpPr txBox="1"/>
          <p:nvPr/>
        </p:nvSpPr>
        <p:spPr>
          <a:xfrm>
            <a:off x="1132731" y="1075438"/>
            <a:ext cx="10349790" cy="615553"/>
          </a:xfrm>
          <a:prstGeom prst="rect">
            <a:avLst/>
          </a:prstGeom>
        </p:spPr>
        <p:txBody>
          <a:bodyPr lIns="0" tIns="0" rIns="0" bIns="0" rtlCol="0" anchor="t">
            <a:spAutoFit/>
          </a:bodyPr>
          <a:lstStyle/>
          <a:p>
            <a:pPr algn="ctr"/>
            <a:r>
              <a:rPr lang="en-US" sz="4000" b="1" dirty="0"/>
              <a:t>Number of headwords for EVP</a:t>
            </a:r>
          </a:p>
        </p:txBody>
      </p:sp>
      <p:sp>
        <p:nvSpPr>
          <p:cNvPr id="19" name="TextBox 18">
            <a:extLst>
              <a:ext uri="{FF2B5EF4-FFF2-40B4-BE49-F238E27FC236}">
                <a16:creationId xmlns:a16="http://schemas.microsoft.com/office/drawing/2014/main" id="{CD0EE463-84CD-2C71-93E7-BA8890389AF1}"/>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RESULTS AND DISCUSSION</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21" name="TextBox 20">
            <a:extLst>
              <a:ext uri="{FF2B5EF4-FFF2-40B4-BE49-F238E27FC236}">
                <a16:creationId xmlns:a16="http://schemas.microsoft.com/office/drawing/2014/main" id="{000356C1-F9DB-9C9E-3C83-A1951FF65E13}"/>
              </a:ext>
            </a:extLst>
          </p:cNvPr>
          <p:cNvSpPr txBox="1"/>
          <p:nvPr/>
        </p:nvSpPr>
        <p:spPr>
          <a:xfrm>
            <a:off x="350797" y="2341284"/>
            <a:ext cx="9111342" cy="2677656"/>
          </a:xfrm>
          <a:prstGeom prst="rect">
            <a:avLst/>
          </a:prstGeom>
          <a:noFill/>
        </p:spPr>
        <p:txBody>
          <a:bodyPr wrap="square">
            <a:spAutoFit/>
          </a:bodyPr>
          <a:lstStyle/>
          <a:p>
            <a:r>
              <a:rPr lang="en-US" sz="2800" b="1" dirty="0"/>
              <a:t>All 1,231 items</a:t>
            </a:r>
            <a:r>
              <a:rPr lang="en-US" sz="2800" dirty="0"/>
              <a:t> = </a:t>
            </a:r>
            <a:r>
              <a:rPr lang="en-US" sz="2800" b="1" dirty="0"/>
              <a:t>96.88%</a:t>
            </a:r>
            <a:r>
              <a:rPr lang="en-US" sz="2800" dirty="0"/>
              <a:t>.</a:t>
            </a:r>
          </a:p>
          <a:p>
            <a:r>
              <a:rPr lang="en-US" sz="2800" dirty="0"/>
              <a:t>First </a:t>
            </a:r>
            <a:r>
              <a:rPr lang="en-US" sz="2800" b="1" dirty="0"/>
              <a:t>600</a:t>
            </a:r>
            <a:r>
              <a:rPr lang="en-US" sz="2800" dirty="0"/>
              <a:t> words = </a:t>
            </a:r>
            <a:r>
              <a:rPr lang="en-US" sz="2800" b="1" dirty="0"/>
              <a:t>92.24%</a:t>
            </a:r>
            <a:r>
              <a:rPr lang="en-US" sz="2800" dirty="0"/>
              <a:t>.</a:t>
            </a:r>
          </a:p>
          <a:p>
            <a:r>
              <a:rPr lang="en-US" sz="2800" dirty="0"/>
              <a:t>First </a:t>
            </a:r>
            <a:r>
              <a:rPr lang="en-US" sz="2800" b="1" dirty="0"/>
              <a:t>700</a:t>
            </a:r>
            <a:r>
              <a:rPr lang="en-US" sz="2800" dirty="0"/>
              <a:t> words = </a:t>
            </a:r>
            <a:r>
              <a:rPr lang="en-US" sz="2800" b="1" dirty="0"/>
              <a:t>93.94%</a:t>
            </a:r>
            <a:r>
              <a:rPr lang="en-US" sz="2800" dirty="0"/>
              <a:t> (+1.7%).</a:t>
            </a:r>
          </a:p>
          <a:p>
            <a:r>
              <a:rPr lang="en-US" sz="2800" dirty="0">
                <a:solidFill>
                  <a:srgbClr val="C00000"/>
                </a:solidFill>
              </a:rPr>
              <a:t>First </a:t>
            </a:r>
            <a:r>
              <a:rPr lang="en-US" sz="2800" b="1" dirty="0">
                <a:solidFill>
                  <a:srgbClr val="C00000"/>
                </a:solidFill>
              </a:rPr>
              <a:t>800</a:t>
            </a:r>
            <a:r>
              <a:rPr lang="en-US" sz="2800" dirty="0">
                <a:solidFill>
                  <a:srgbClr val="C00000"/>
                </a:solidFill>
              </a:rPr>
              <a:t> words = </a:t>
            </a:r>
            <a:r>
              <a:rPr lang="en-US" sz="2800" b="1" dirty="0">
                <a:solidFill>
                  <a:srgbClr val="C00000"/>
                </a:solidFill>
              </a:rPr>
              <a:t>94.76%</a:t>
            </a:r>
            <a:r>
              <a:rPr lang="en-US" sz="2800" dirty="0">
                <a:solidFill>
                  <a:srgbClr val="C00000"/>
                </a:solidFill>
              </a:rPr>
              <a:t> (+0.82%).</a:t>
            </a:r>
          </a:p>
          <a:p>
            <a:r>
              <a:rPr lang="en-US" sz="2800" dirty="0"/>
              <a:t>First </a:t>
            </a:r>
            <a:r>
              <a:rPr lang="en-US" sz="2800" b="1" dirty="0"/>
              <a:t>900 </a:t>
            </a:r>
            <a:r>
              <a:rPr lang="en-US" sz="2800" dirty="0"/>
              <a:t>words = </a:t>
            </a:r>
            <a:r>
              <a:rPr lang="en-US" sz="2800" b="1" dirty="0"/>
              <a:t>95.03%</a:t>
            </a:r>
            <a:r>
              <a:rPr lang="en-US" sz="2800" dirty="0"/>
              <a:t> (+0.27%).</a:t>
            </a:r>
          </a:p>
          <a:p>
            <a:endParaRPr lang="en-US" sz="2800" dirty="0"/>
          </a:p>
        </p:txBody>
      </p:sp>
      <p:sp>
        <p:nvSpPr>
          <p:cNvPr id="26" name="TextBox 25">
            <a:extLst>
              <a:ext uri="{FF2B5EF4-FFF2-40B4-BE49-F238E27FC236}">
                <a16:creationId xmlns:a16="http://schemas.microsoft.com/office/drawing/2014/main" id="{1134BC7A-A988-51C8-E05F-0DB978C3A9D0}"/>
              </a:ext>
            </a:extLst>
          </p:cNvPr>
          <p:cNvSpPr txBox="1"/>
          <p:nvPr/>
        </p:nvSpPr>
        <p:spPr>
          <a:xfrm>
            <a:off x="240859" y="1908232"/>
            <a:ext cx="9111342" cy="584775"/>
          </a:xfrm>
          <a:prstGeom prst="rect">
            <a:avLst/>
          </a:prstGeom>
          <a:noFill/>
        </p:spPr>
        <p:txBody>
          <a:bodyPr wrap="square">
            <a:spAutoFit/>
          </a:bodyPr>
          <a:lstStyle/>
          <a:p>
            <a:r>
              <a:rPr lang="en-US" sz="3200" b="1" dirty="0"/>
              <a:t>Coverage of the corpus</a:t>
            </a:r>
          </a:p>
        </p:txBody>
      </p:sp>
      <p:sp>
        <p:nvSpPr>
          <p:cNvPr id="28" name="TextBox 27">
            <a:extLst>
              <a:ext uri="{FF2B5EF4-FFF2-40B4-BE49-F238E27FC236}">
                <a16:creationId xmlns:a16="http://schemas.microsoft.com/office/drawing/2014/main" id="{30D0DBB6-A317-CC69-4EA0-5A79C8D340D9}"/>
              </a:ext>
            </a:extLst>
          </p:cNvPr>
          <p:cNvSpPr txBox="1"/>
          <p:nvPr/>
        </p:nvSpPr>
        <p:spPr>
          <a:xfrm>
            <a:off x="350797" y="4701522"/>
            <a:ext cx="5195380" cy="3108543"/>
          </a:xfrm>
          <a:prstGeom prst="rect">
            <a:avLst/>
          </a:prstGeom>
          <a:noFill/>
        </p:spPr>
        <p:txBody>
          <a:bodyPr wrap="square">
            <a:spAutoFit/>
          </a:bodyPr>
          <a:lstStyle/>
          <a:p>
            <a:r>
              <a:rPr lang="en-US" sz="2800" b="1" dirty="0">
                <a:solidFill>
                  <a:srgbClr val="C00000"/>
                </a:solidFill>
              </a:rPr>
              <a:t>95% coverage = minimal</a:t>
            </a:r>
            <a:r>
              <a:rPr lang="en-US" sz="2800" dirty="0">
                <a:solidFill>
                  <a:srgbClr val="C00000"/>
                </a:solidFill>
              </a:rPr>
              <a:t> </a:t>
            </a:r>
            <a:r>
              <a:rPr lang="en-US" sz="2800" b="1" dirty="0">
                <a:solidFill>
                  <a:srgbClr val="C00000"/>
                </a:solidFill>
              </a:rPr>
              <a:t>comprehension</a:t>
            </a:r>
          </a:p>
          <a:p>
            <a:r>
              <a:rPr lang="en-US" sz="2800" dirty="0"/>
              <a:t>(Laufer &amp; Ravenhorst-</a:t>
            </a:r>
            <a:r>
              <a:rPr lang="en-US" sz="2800" dirty="0" err="1"/>
              <a:t>Kalovski</a:t>
            </a:r>
            <a:r>
              <a:rPr lang="en-US" sz="2800" dirty="0"/>
              <a:t>, 2010).</a:t>
            </a:r>
          </a:p>
          <a:p>
            <a:endParaRPr lang="en-US" sz="2800" dirty="0"/>
          </a:p>
          <a:p>
            <a:endParaRPr lang="en-US" sz="2800" dirty="0"/>
          </a:p>
          <a:p>
            <a:endParaRPr lang="en-US" sz="2800" dirty="0"/>
          </a:p>
        </p:txBody>
      </p:sp>
      <p:pic>
        <p:nvPicPr>
          <p:cNvPr id="31" name="Picture 30" descr="A graph with a line and a line&#10;&#10;AI-generated content may be incorrect.">
            <a:extLst>
              <a:ext uri="{FF2B5EF4-FFF2-40B4-BE49-F238E27FC236}">
                <a16:creationId xmlns:a16="http://schemas.microsoft.com/office/drawing/2014/main" id="{C060765C-6970-767A-CFB2-EE0BE4787D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5056" y="1796190"/>
            <a:ext cx="6291084" cy="5015494"/>
          </a:xfrm>
          <a:prstGeom prst="rect">
            <a:avLst/>
          </a:prstGeom>
        </p:spPr>
      </p:pic>
    </p:spTree>
    <p:extLst>
      <p:ext uri="{BB962C8B-B14F-4D97-AF65-F5344CB8AC3E}">
        <p14:creationId xmlns:p14="http://schemas.microsoft.com/office/powerpoint/2010/main" val="27003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CFFD7-AA3D-53E9-9D93-FA0240AD4A4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AA64315-6647-F7BB-DD84-06CE1A60A1BF}"/>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FBF687A7-C537-9F40-EC9A-E69DE6F9F7F7}"/>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0312E7D3-CF12-D46A-20E1-412AB48EBB11}"/>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9A2D6EC9-AE4E-34DF-7234-31CFC45A74B4}"/>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01A814E1-8869-49AB-7382-5FF65D2C4EE1}"/>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2E9596B1-640A-3191-F805-5E346311A398}"/>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A469B926-57E6-21C0-46D9-BF08AB466C55}"/>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840A0021-8A5B-5EE1-E3A7-E87F9DFEA3DF}"/>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AB92AC74-50BE-78C5-5DE1-A0DD10B3838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2BBEBA58-E5EB-ADFA-6440-4B27839B62FC}"/>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0617B4C7-EB53-BAC4-9543-BCF9F76437A4}"/>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05</a:t>
            </a:r>
          </a:p>
        </p:txBody>
      </p:sp>
      <p:sp>
        <p:nvSpPr>
          <p:cNvPr id="19" name="TextBox 18">
            <a:extLst>
              <a:ext uri="{FF2B5EF4-FFF2-40B4-BE49-F238E27FC236}">
                <a16:creationId xmlns:a16="http://schemas.microsoft.com/office/drawing/2014/main" id="{6672566C-4625-7CEB-DC2D-6A2C1F18B0EF}"/>
              </a:ext>
            </a:extLst>
          </p:cNvPr>
          <p:cNvSpPr txBox="1"/>
          <p:nvPr/>
        </p:nvSpPr>
        <p:spPr>
          <a:xfrm>
            <a:off x="1686899" y="518727"/>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CONCLUSION</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
        <p:nvSpPr>
          <p:cNvPr id="16" name="TextBox 15">
            <a:extLst>
              <a:ext uri="{FF2B5EF4-FFF2-40B4-BE49-F238E27FC236}">
                <a16:creationId xmlns:a16="http://schemas.microsoft.com/office/drawing/2014/main" id="{05C8DA71-45D1-80D6-CC14-D12904F5E75F}"/>
              </a:ext>
            </a:extLst>
          </p:cNvPr>
          <p:cNvSpPr txBox="1"/>
          <p:nvPr/>
        </p:nvSpPr>
        <p:spPr>
          <a:xfrm>
            <a:off x="454315" y="2052766"/>
            <a:ext cx="11556256" cy="4031873"/>
          </a:xfrm>
          <a:prstGeom prst="rect">
            <a:avLst/>
          </a:prstGeom>
          <a:noFill/>
        </p:spPr>
        <p:txBody>
          <a:bodyPr wrap="square">
            <a:spAutoFit/>
          </a:bodyPr>
          <a:lstStyle/>
          <a:p>
            <a:pPr marL="457200" indent="-457200">
              <a:buFont typeface="Arial" panose="020B0604020202020204" pitchFamily="34" charset="0"/>
              <a:buChar char="•"/>
            </a:pPr>
            <a:r>
              <a:rPr lang="en-US" sz="3200" dirty="0"/>
              <a:t>Developed a </a:t>
            </a:r>
            <a:r>
              <a:rPr lang="en-US" sz="3200" b="1" dirty="0"/>
              <a:t>list of </a:t>
            </a:r>
            <a:r>
              <a:rPr lang="en-US" sz="3200" b="1" dirty="0" err="1"/>
              <a:t>of</a:t>
            </a:r>
            <a:r>
              <a:rPr lang="en-US" sz="3200" b="1" dirty="0"/>
              <a:t> 800 A1-level lemmas</a:t>
            </a:r>
            <a:r>
              <a:rPr lang="en-US" sz="3200" dirty="0"/>
              <a:t> for Vietnamese primary learners.</a:t>
            </a:r>
          </a:p>
          <a:p>
            <a:pPr marL="457200" indent="-457200">
              <a:buFont typeface="Arial" panose="020B0604020202020204" pitchFamily="34" charset="0"/>
              <a:buChar char="•"/>
            </a:pPr>
            <a:r>
              <a:rPr lang="en-US" sz="3200" dirty="0"/>
              <a:t>Applied the three key criteria: </a:t>
            </a:r>
            <a:r>
              <a:rPr lang="en-US" sz="3200" b="1" dirty="0"/>
              <a:t>Frequency, Usefulness, Difficulty</a:t>
            </a:r>
            <a:r>
              <a:rPr lang="en-US" sz="3200" dirty="0"/>
              <a:t>.</a:t>
            </a:r>
          </a:p>
          <a:p>
            <a:pPr marL="457200" indent="-457200">
              <a:buFont typeface="Arial" panose="020B0604020202020204" pitchFamily="34" charset="0"/>
              <a:buChar char="•"/>
            </a:pPr>
            <a:r>
              <a:rPr lang="en-US" sz="3200" dirty="0"/>
              <a:t>This study offers a </a:t>
            </a:r>
            <a:r>
              <a:rPr lang="en-US" sz="3200" b="1" dirty="0"/>
              <a:t>practical, CEFR-aligned vocabulary list</a:t>
            </a:r>
            <a:r>
              <a:rPr lang="en-US" sz="3200" dirty="0"/>
              <a:t> to support teaching, learning, and material development in Vietnam.</a:t>
            </a:r>
          </a:p>
          <a:p>
            <a:endParaRPr lang="en-US" sz="3200" dirty="0"/>
          </a:p>
        </p:txBody>
      </p:sp>
    </p:spTree>
    <p:extLst>
      <p:ext uri="{BB962C8B-B14F-4D97-AF65-F5344CB8AC3E}">
        <p14:creationId xmlns:p14="http://schemas.microsoft.com/office/powerpoint/2010/main" val="90770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3B58-82B3-8469-5C1B-BA75529B58F2}"/>
              </a:ext>
            </a:extLst>
          </p:cNvPr>
          <p:cNvSpPr>
            <a:spLocks noGrp="1"/>
          </p:cNvSpPr>
          <p:nvPr>
            <p:ph type="ctrTitle"/>
          </p:nvPr>
        </p:nvSpPr>
        <p:spPr/>
        <p:txBody>
          <a:bodyPr/>
          <a:lstStyle/>
          <a:p>
            <a:r>
              <a:rPr lang="en-US" dirty="0"/>
              <a:t>THANK YOU FOR LISTENING</a:t>
            </a:r>
            <a:endParaRPr lang="vi-VN" dirty="0"/>
          </a:p>
        </p:txBody>
      </p:sp>
      <p:sp>
        <p:nvSpPr>
          <p:cNvPr id="3" name="Subtitle 2">
            <a:extLst>
              <a:ext uri="{FF2B5EF4-FFF2-40B4-BE49-F238E27FC236}">
                <a16:creationId xmlns:a16="http://schemas.microsoft.com/office/drawing/2014/main" id="{BE09D7DE-CB1D-8E0B-6EAE-259094E71604}"/>
              </a:ext>
            </a:extLst>
          </p:cNvPr>
          <p:cNvSpPr>
            <a:spLocks noGrp="1"/>
          </p:cNvSpPr>
          <p:nvPr>
            <p:ph type="subTitle" idx="1"/>
          </p:nvPr>
        </p:nvSpPr>
        <p:spPr/>
        <p:txBody>
          <a:bodyPr/>
          <a:lstStyle/>
          <a:p>
            <a:endParaRPr lang="vi-VN"/>
          </a:p>
        </p:txBody>
      </p:sp>
      <p:sp>
        <p:nvSpPr>
          <p:cNvPr id="4" name="Text Placeholder 3">
            <a:extLst>
              <a:ext uri="{FF2B5EF4-FFF2-40B4-BE49-F238E27FC236}">
                <a16:creationId xmlns:a16="http://schemas.microsoft.com/office/drawing/2014/main" id="{25BDA552-362A-2E90-3CD5-7FD3E34D0CDA}"/>
              </a:ext>
            </a:extLst>
          </p:cNvPr>
          <p:cNvSpPr>
            <a:spLocks noGrp="1"/>
          </p:cNvSpPr>
          <p:nvPr>
            <p:ph type="body" sz="quarter" idx="13"/>
          </p:nvPr>
        </p:nvSpPr>
        <p:spPr/>
        <p:txBody>
          <a:bodyPr/>
          <a:lstStyle/>
          <a:p>
            <a:endParaRPr lang="vi-VN"/>
          </a:p>
        </p:txBody>
      </p:sp>
    </p:spTree>
    <p:extLst>
      <p:ext uri="{BB962C8B-B14F-4D97-AF65-F5344CB8AC3E}">
        <p14:creationId xmlns:p14="http://schemas.microsoft.com/office/powerpoint/2010/main" val="221170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8367"/>
            <a:ext cx="12192000" cy="8174735"/>
            <a:chOff x="0" y="0"/>
            <a:chExt cx="24384000" cy="16349470"/>
          </a:xfrm>
        </p:grpSpPr>
        <p:sp>
          <p:nvSpPr>
            <p:cNvPr id="3" name="Freeform 3"/>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4" name="Freeform 4"/>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 name="Freeform 5"/>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Freeform 7"/>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8" name="Freeform 8"/>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grpSp>
      <p:grpSp>
        <p:nvGrpSpPr>
          <p:cNvPr id="9" name="Group 9"/>
          <p:cNvGrpSpPr/>
          <p:nvPr/>
        </p:nvGrpSpPr>
        <p:grpSpPr>
          <a:xfrm>
            <a:off x="-1358886" y="-1382473"/>
            <a:ext cx="3360866" cy="336086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p:cNvSpPr txBox="1"/>
          <p:nvPr/>
        </p:nvSpPr>
        <p:spPr>
          <a:xfrm>
            <a:off x="274623" y="335121"/>
            <a:ext cx="1292965" cy="877163"/>
          </a:xfrm>
          <a:prstGeom prst="rect">
            <a:avLst/>
          </a:prstGeom>
        </p:spPr>
        <p:txBody>
          <a:bodyPr lIns="0" tIns="0" rIns="0" bIns="0" rtlCol="0" anchor="t">
            <a:spAutoFit/>
          </a:bodyPr>
          <a:lstStyle/>
          <a:p>
            <a:pPr algn="ctr">
              <a:lnSpc>
                <a:spcPts val="7467"/>
              </a:lnSpc>
            </a:pPr>
            <a:r>
              <a:rPr lang="en-US" sz="5334">
                <a:solidFill>
                  <a:srgbClr val="FFFFFF"/>
                </a:solidFill>
                <a:latin typeface="Nunito Sans Heavy"/>
                <a:ea typeface="Nunito Sans Heavy"/>
                <a:cs typeface="Nunito Sans Heavy"/>
                <a:sym typeface="Nunito Sans Heavy"/>
              </a:rPr>
              <a:t>01</a:t>
            </a:r>
          </a:p>
        </p:txBody>
      </p:sp>
      <p:sp>
        <p:nvSpPr>
          <p:cNvPr id="13" name="TextBox 13"/>
          <p:cNvSpPr txBox="1"/>
          <p:nvPr/>
        </p:nvSpPr>
        <p:spPr>
          <a:xfrm>
            <a:off x="1842211" y="88741"/>
            <a:ext cx="8777663" cy="905569"/>
          </a:xfrm>
          <a:prstGeom prst="rect">
            <a:avLst/>
          </a:prstGeom>
        </p:spPr>
        <p:txBody>
          <a:bodyPr wrap="square" lIns="0" tIns="0" rIns="0" bIns="0" rtlCol="0" anchor="t">
            <a:spAutoFit/>
          </a:bodyPr>
          <a:lstStyle/>
          <a:p>
            <a:pPr algn="ctr">
              <a:lnSpc>
                <a:spcPts val="7467"/>
              </a:lnSpc>
            </a:pPr>
            <a:r>
              <a:rPr lang="en-US" sz="5400" b="1" dirty="0">
                <a:solidFill>
                  <a:srgbClr val="002060"/>
                </a:solidFill>
              </a:rPr>
              <a:t>Introduction &amp; Rationale</a:t>
            </a:r>
            <a:endParaRPr lang="en-US" sz="5334" b="1" dirty="0">
              <a:solidFill>
                <a:srgbClr val="002060"/>
              </a:solidFill>
              <a:latin typeface="Nunito Sans Heavy"/>
              <a:ea typeface="Nunito Sans Heavy"/>
              <a:cs typeface="Nunito Sans Heavy"/>
              <a:sym typeface="Nunito Sans Heavy"/>
            </a:endParaRPr>
          </a:p>
        </p:txBody>
      </p:sp>
      <p:sp>
        <p:nvSpPr>
          <p:cNvPr id="14" name="TextBox 14"/>
          <p:cNvSpPr txBox="1"/>
          <p:nvPr/>
        </p:nvSpPr>
        <p:spPr>
          <a:xfrm>
            <a:off x="1168400" y="1668976"/>
            <a:ext cx="10349790" cy="509755"/>
          </a:xfrm>
          <a:prstGeom prst="rect">
            <a:avLst/>
          </a:prstGeom>
        </p:spPr>
        <p:txBody>
          <a:bodyPr lIns="0" tIns="0" rIns="0" bIns="0" rtlCol="0" anchor="t">
            <a:spAutoFit/>
          </a:bodyPr>
          <a:lstStyle/>
          <a:p>
            <a:pPr algn="ctr">
              <a:lnSpc>
                <a:spcPts val="3733"/>
              </a:lnSpc>
            </a:pPr>
            <a:r>
              <a:rPr lang="en-US" sz="4000" b="1" dirty="0">
                <a:solidFill>
                  <a:srgbClr val="000000"/>
                </a:solidFill>
                <a:latin typeface="Nunito Sans"/>
                <a:ea typeface="Nunito Sans"/>
                <a:cs typeface="Nunito Sans"/>
                <a:sym typeface="Nunito Sans"/>
              </a:rPr>
              <a:t>1. How many words do our students need?  </a:t>
            </a:r>
          </a:p>
        </p:txBody>
      </p:sp>
      <p:graphicFrame>
        <p:nvGraphicFramePr>
          <p:cNvPr id="15" name="Table 14">
            <a:extLst>
              <a:ext uri="{FF2B5EF4-FFF2-40B4-BE49-F238E27FC236}">
                <a16:creationId xmlns:a16="http://schemas.microsoft.com/office/drawing/2014/main" id="{948536A3-EF3E-10FA-E3A9-102E8B9F1B46}"/>
              </a:ext>
            </a:extLst>
          </p:cNvPr>
          <p:cNvGraphicFramePr>
            <a:graphicFrameLocks noGrp="1"/>
          </p:cNvGraphicFramePr>
          <p:nvPr>
            <p:extLst>
              <p:ext uri="{D42A27DB-BD31-4B8C-83A1-F6EECF244321}">
                <p14:modId xmlns:p14="http://schemas.microsoft.com/office/powerpoint/2010/main" val="4115854065"/>
              </p:ext>
            </p:extLst>
          </p:nvPr>
        </p:nvGraphicFramePr>
        <p:xfrm>
          <a:off x="274623" y="2437583"/>
          <a:ext cx="11756956" cy="3799189"/>
        </p:xfrm>
        <a:graphic>
          <a:graphicData uri="http://schemas.openxmlformats.org/drawingml/2006/table">
            <a:tbl>
              <a:tblPr>
                <a:tableStyleId>{5C22544A-7EE6-4342-B048-85BDC9FD1C3A}</a:tableStyleId>
              </a:tblPr>
              <a:tblGrid>
                <a:gridCol w="3314238">
                  <a:extLst>
                    <a:ext uri="{9D8B030D-6E8A-4147-A177-3AD203B41FA5}">
                      <a16:colId xmlns:a16="http://schemas.microsoft.com/office/drawing/2014/main" val="859101722"/>
                    </a:ext>
                  </a:extLst>
                </a:gridCol>
                <a:gridCol w="8442718">
                  <a:extLst>
                    <a:ext uri="{9D8B030D-6E8A-4147-A177-3AD203B41FA5}">
                      <a16:colId xmlns:a16="http://schemas.microsoft.com/office/drawing/2014/main" val="1079308149"/>
                    </a:ext>
                  </a:extLst>
                </a:gridCol>
              </a:tblGrid>
              <a:tr h="651152">
                <a:tc>
                  <a:txBody>
                    <a:bodyPr/>
                    <a:lstStyle/>
                    <a:p>
                      <a:pPr marL="0" marR="0" algn="just">
                        <a:lnSpc>
                          <a:spcPct val="150000"/>
                        </a:lnSpc>
                        <a:spcBef>
                          <a:spcPts val="0"/>
                        </a:spcBef>
                        <a:spcAft>
                          <a:spcPts val="0"/>
                        </a:spcAft>
                      </a:pPr>
                      <a:r>
                        <a:rPr lang="en-US" sz="2400" b="1" dirty="0">
                          <a:effectLst/>
                          <a:latin typeface="Nunito Sans" pitchFamily="2" charset="0"/>
                        </a:rPr>
                        <a:t>Primary level</a:t>
                      </a:r>
                      <a:endParaRPr lang="en-US" sz="2000" b="1" dirty="0">
                        <a:effectLst/>
                        <a:latin typeface="Nunito Sans" pitchFamily="2" charset="0"/>
                        <a:ea typeface="Calibri" panose="020F0502020204030204" pitchFamily="34" charset="0"/>
                      </a:endParaRPr>
                    </a:p>
                  </a:txBody>
                  <a:tcPr marL="18236" marR="18236" marT="18236" marB="18236"/>
                </a:tc>
                <a:tc>
                  <a:txBody>
                    <a:bodyPr/>
                    <a:lstStyle/>
                    <a:p>
                      <a:pPr marL="0" marR="0" algn="just">
                        <a:lnSpc>
                          <a:spcPct val="150000"/>
                        </a:lnSpc>
                        <a:spcBef>
                          <a:spcPts val="0"/>
                        </a:spcBef>
                        <a:spcAft>
                          <a:spcPts val="0"/>
                        </a:spcAft>
                      </a:pPr>
                      <a:r>
                        <a:rPr lang="en-US" sz="3200" b="1" dirty="0">
                          <a:effectLst/>
                          <a:latin typeface="Nunito Sans" pitchFamily="2" charset="0"/>
                        </a:rPr>
                        <a:t>600-700 vocabulary items</a:t>
                      </a:r>
                      <a:endParaRPr lang="en-US" sz="2800" b="1" dirty="0">
                        <a:effectLst/>
                        <a:latin typeface="Nunito Sans" pitchFamily="2" charset="0"/>
                        <a:ea typeface="Calibri" panose="020F0502020204030204" pitchFamily="34" charset="0"/>
                      </a:endParaRPr>
                    </a:p>
                  </a:txBody>
                  <a:tcPr marL="18236" marR="18236" marT="18236" marB="18236"/>
                </a:tc>
                <a:extLst>
                  <a:ext uri="{0D108BD9-81ED-4DB2-BD59-A6C34878D82A}">
                    <a16:rowId xmlns:a16="http://schemas.microsoft.com/office/drawing/2014/main" val="76811184"/>
                  </a:ext>
                </a:extLst>
              </a:tr>
              <a:tr h="1272605">
                <a:tc>
                  <a:txBody>
                    <a:bodyPr/>
                    <a:lstStyle/>
                    <a:p>
                      <a:pPr marL="0" marR="0" algn="just">
                        <a:lnSpc>
                          <a:spcPct val="150000"/>
                        </a:lnSpc>
                        <a:spcBef>
                          <a:spcPts val="0"/>
                        </a:spcBef>
                        <a:spcAft>
                          <a:spcPts val="0"/>
                        </a:spcAft>
                      </a:pPr>
                      <a:r>
                        <a:rPr lang="en-US" sz="2400" b="1" dirty="0">
                          <a:effectLst/>
                          <a:latin typeface="Nunito Sans" pitchFamily="2" charset="0"/>
                        </a:rPr>
                        <a:t>Lower secondary level</a:t>
                      </a:r>
                      <a:endParaRPr lang="en-US" sz="2000" b="1" dirty="0">
                        <a:effectLst/>
                        <a:latin typeface="Nunito Sans" pitchFamily="2" charset="0"/>
                        <a:ea typeface="Calibri" panose="020F0502020204030204" pitchFamily="34" charset="0"/>
                      </a:endParaRPr>
                    </a:p>
                  </a:txBody>
                  <a:tcPr marL="18236" marR="18236" marT="18236" marB="18236"/>
                </a:tc>
                <a:tc>
                  <a:txBody>
                    <a:bodyPr/>
                    <a:lstStyle/>
                    <a:p>
                      <a:pPr marL="0" marR="0" algn="just">
                        <a:lnSpc>
                          <a:spcPct val="150000"/>
                        </a:lnSpc>
                        <a:spcBef>
                          <a:spcPts val="0"/>
                        </a:spcBef>
                        <a:spcAft>
                          <a:spcPts val="0"/>
                        </a:spcAft>
                      </a:pPr>
                      <a:r>
                        <a:rPr lang="en-US" sz="3200" b="1" dirty="0">
                          <a:effectLst/>
                          <a:latin typeface="Nunito Sans" pitchFamily="2" charset="0"/>
                        </a:rPr>
                        <a:t>800-1000 vocabulary items</a:t>
                      </a:r>
                    </a:p>
                    <a:p>
                      <a:pPr marL="0" marR="0" algn="just">
                        <a:lnSpc>
                          <a:spcPct val="150000"/>
                        </a:lnSpc>
                        <a:spcBef>
                          <a:spcPts val="0"/>
                        </a:spcBef>
                        <a:spcAft>
                          <a:spcPts val="0"/>
                        </a:spcAft>
                      </a:pPr>
                      <a:r>
                        <a:rPr lang="en-US" sz="2400" dirty="0">
                          <a:effectLst/>
                          <a:latin typeface="Nunito Sans" pitchFamily="2" charset="0"/>
                        </a:rPr>
                        <a:t>(excluding the vocabulary at the primary level).</a:t>
                      </a:r>
                      <a:endParaRPr lang="en-US" sz="2000" dirty="0">
                        <a:effectLst/>
                        <a:latin typeface="Nunito Sans" pitchFamily="2" charset="0"/>
                        <a:ea typeface="Calibri" panose="020F0502020204030204" pitchFamily="34" charset="0"/>
                      </a:endParaRPr>
                    </a:p>
                  </a:txBody>
                  <a:tcPr marL="18236" marR="18236" marT="18236" marB="18236"/>
                </a:tc>
                <a:extLst>
                  <a:ext uri="{0D108BD9-81ED-4DB2-BD59-A6C34878D82A}">
                    <a16:rowId xmlns:a16="http://schemas.microsoft.com/office/drawing/2014/main" val="805928952"/>
                  </a:ext>
                </a:extLst>
              </a:tr>
              <a:tr h="1760285">
                <a:tc>
                  <a:txBody>
                    <a:bodyPr/>
                    <a:lstStyle/>
                    <a:p>
                      <a:pPr marL="0" marR="0" algn="just">
                        <a:lnSpc>
                          <a:spcPct val="150000"/>
                        </a:lnSpc>
                        <a:spcBef>
                          <a:spcPts val="0"/>
                        </a:spcBef>
                        <a:spcAft>
                          <a:spcPts val="0"/>
                        </a:spcAft>
                      </a:pPr>
                      <a:r>
                        <a:rPr lang="en-US" sz="2400" b="1" dirty="0">
                          <a:effectLst/>
                          <a:latin typeface="Nunito Sans" pitchFamily="2" charset="0"/>
                        </a:rPr>
                        <a:t>Upper secondary level</a:t>
                      </a:r>
                      <a:endParaRPr lang="en-US" sz="2000" b="1" dirty="0">
                        <a:effectLst/>
                        <a:latin typeface="Nunito Sans" pitchFamily="2" charset="0"/>
                      </a:endParaRPr>
                    </a:p>
                    <a:p>
                      <a:pPr marL="0" marR="0" algn="just">
                        <a:lnSpc>
                          <a:spcPct val="150000"/>
                        </a:lnSpc>
                        <a:spcBef>
                          <a:spcPts val="0"/>
                        </a:spcBef>
                        <a:spcAft>
                          <a:spcPts val="0"/>
                        </a:spcAft>
                      </a:pPr>
                      <a:r>
                        <a:rPr lang="en-US" sz="2400" b="1" dirty="0">
                          <a:effectLst/>
                          <a:latin typeface="Nunito Sans" pitchFamily="2" charset="0"/>
                        </a:rPr>
                        <a:t> </a:t>
                      </a:r>
                      <a:endParaRPr lang="en-US" sz="2000" b="1" dirty="0">
                        <a:effectLst/>
                        <a:latin typeface="Nunito Sans" pitchFamily="2" charset="0"/>
                        <a:ea typeface="Calibri" panose="020F0502020204030204" pitchFamily="34" charset="0"/>
                      </a:endParaRPr>
                    </a:p>
                  </a:txBody>
                  <a:tcPr marL="18236" marR="18236" marT="18236" marB="18236"/>
                </a:tc>
                <a:tc>
                  <a:txBody>
                    <a:bodyPr/>
                    <a:lstStyle/>
                    <a:p>
                      <a:pPr marL="0" marR="0" algn="just">
                        <a:lnSpc>
                          <a:spcPct val="150000"/>
                        </a:lnSpc>
                        <a:spcBef>
                          <a:spcPts val="0"/>
                        </a:spcBef>
                        <a:spcAft>
                          <a:spcPts val="0"/>
                        </a:spcAft>
                      </a:pPr>
                      <a:r>
                        <a:rPr lang="en-US" sz="3200" b="1" dirty="0">
                          <a:effectLst/>
                          <a:latin typeface="Nunito Sans" pitchFamily="2" charset="0"/>
                        </a:rPr>
                        <a:t>600-800 vocabulary items</a:t>
                      </a:r>
                    </a:p>
                    <a:p>
                      <a:pPr marL="0" marR="0" algn="just">
                        <a:lnSpc>
                          <a:spcPct val="150000"/>
                        </a:lnSpc>
                        <a:spcBef>
                          <a:spcPts val="0"/>
                        </a:spcBef>
                        <a:spcAft>
                          <a:spcPts val="0"/>
                        </a:spcAft>
                      </a:pPr>
                      <a:r>
                        <a:rPr lang="en-US" sz="2400" dirty="0">
                          <a:effectLst/>
                          <a:latin typeface="Nunito Sans" pitchFamily="2" charset="0"/>
                        </a:rPr>
                        <a:t>(excluding the vocabulary at the primary and lower secondary levels).</a:t>
                      </a:r>
                      <a:endParaRPr lang="en-US" sz="2000" dirty="0">
                        <a:effectLst/>
                        <a:latin typeface="Nunito Sans" pitchFamily="2" charset="0"/>
                      </a:endParaRPr>
                    </a:p>
                  </a:txBody>
                  <a:tcPr marL="18236" marR="18236" marT="18236" marB="18236"/>
                </a:tc>
                <a:extLst>
                  <a:ext uri="{0D108BD9-81ED-4DB2-BD59-A6C34878D82A}">
                    <a16:rowId xmlns:a16="http://schemas.microsoft.com/office/drawing/2014/main" val="1029025571"/>
                  </a:ext>
                </a:extLst>
              </a:tr>
            </a:tbl>
          </a:graphicData>
        </a:graphic>
      </p:graphicFrame>
      <p:sp>
        <p:nvSpPr>
          <p:cNvPr id="18" name="TextBox 17">
            <a:extLst>
              <a:ext uri="{FF2B5EF4-FFF2-40B4-BE49-F238E27FC236}">
                <a16:creationId xmlns:a16="http://schemas.microsoft.com/office/drawing/2014/main" id="{A370D019-C372-80C6-E7B3-06A5964CD2FA}"/>
              </a:ext>
            </a:extLst>
          </p:cNvPr>
          <p:cNvSpPr txBox="1"/>
          <p:nvPr/>
        </p:nvSpPr>
        <p:spPr>
          <a:xfrm>
            <a:off x="1117600" y="6233720"/>
            <a:ext cx="10617200" cy="543675"/>
          </a:xfrm>
          <a:prstGeom prst="rect">
            <a:avLst/>
          </a:prstGeom>
          <a:noFill/>
        </p:spPr>
        <p:txBody>
          <a:bodyPr wrap="square">
            <a:spAutoFit/>
          </a:bodyPr>
          <a:lstStyle/>
          <a:p>
            <a:r>
              <a:rPr lang="en-US" sz="2933" b="1" dirty="0">
                <a:latin typeface="Nunito Sans" pitchFamily="2" charset="0"/>
                <a:ea typeface="Times New Roman" panose="02020603050405020304" pitchFamily="18" charset="0"/>
              </a:rPr>
              <a:t>MOET’s General Education English Curriculum 2018 (GEEC)</a:t>
            </a:r>
            <a:endParaRPr lang="en-US" sz="2933" b="1" dirty="0">
              <a:latin typeface="Nunito Sans" pitchFamily="2" charset="0"/>
            </a:endParaRPr>
          </a:p>
        </p:txBody>
      </p:sp>
    </p:spTree>
    <p:extLst>
      <p:ext uri="{BB962C8B-B14F-4D97-AF65-F5344CB8AC3E}">
        <p14:creationId xmlns:p14="http://schemas.microsoft.com/office/powerpoint/2010/main" val="229166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58367"/>
            <a:ext cx="12192000" cy="8174735"/>
            <a:chOff x="0" y="0"/>
            <a:chExt cx="24384000" cy="16349470"/>
          </a:xfrm>
        </p:grpSpPr>
        <p:sp>
          <p:nvSpPr>
            <p:cNvPr id="3" name="Freeform 3"/>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p:cNvGrpSpPr/>
          <p:nvPr/>
        </p:nvGrpSpPr>
        <p:grpSpPr>
          <a:xfrm>
            <a:off x="-1358886" y="-1382473"/>
            <a:ext cx="3360866" cy="336086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p:cNvSpPr txBox="1"/>
          <p:nvPr/>
        </p:nvSpPr>
        <p:spPr>
          <a:xfrm>
            <a:off x="274623" y="335121"/>
            <a:ext cx="1292965" cy="877163"/>
          </a:xfrm>
          <a:prstGeom prst="rect">
            <a:avLst/>
          </a:prstGeom>
        </p:spPr>
        <p:txBody>
          <a:bodyPr lIns="0" tIns="0" rIns="0" bIns="0" rtlCol="0" anchor="t">
            <a:spAutoFit/>
          </a:bodyPr>
          <a:lstStyle/>
          <a:p>
            <a:pPr algn="ctr">
              <a:lnSpc>
                <a:spcPts val="7467"/>
              </a:lnSpc>
            </a:pPr>
            <a:r>
              <a:rPr lang="en-US" sz="5334">
                <a:solidFill>
                  <a:srgbClr val="FFFFFF"/>
                </a:solidFill>
                <a:latin typeface="Nunito Sans Heavy"/>
                <a:ea typeface="Nunito Sans Heavy"/>
                <a:cs typeface="Nunito Sans Heavy"/>
                <a:sym typeface="Nunito Sans Heavy"/>
              </a:rPr>
              <a:t>01</a:t>
            </a:r>
          </a:p>
        </p:txBody>
      </p:sp>
      <p:sp>
        <p:nvSpPr>
          <p:cNvPr id="14" name="TextBox 14"/>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solidFill>
                  <a:srgbClr val="000000"/>
                </a:solidFill>
                <a:latin typeface="Nunito Sans"/>
                <a:ea typeface="Nunito Sans"/>
                <a:cs typeface="Nunito Sans"/>
                <a:sym typeface="Nunito Sans"/>
              </a:rPr>
              <a:t>2. Which words should be taught?</a:t>
            </a:r>
          </a:p>
        </p:txBody>
      </p:sp>
      <p:sp>
        <p:nvSpPr>
          <p:cNvPr id="18" name="TextBox 17">
            <a:extLst>
              <a:ext uri="{FF2B5EF4-FFF2-40B4-BE49-F238E27FC236}">
                <a16:creationId xmlns:a16="http://schemas.microsoft.com/office/drawing/2014/main" id="{A370D019-C372-80C6-E7B3-06A5964CD2FA}"/>
              </a:ext>
            </a:extLst>
          </p:cNvPr>
          <p:cNvSpPr txBox="1"/>
          <p:nvPr/>
        </p:nvSpPr>
        <p:spPr>
          <a:xfrm>
            <a:off x="624250" y="2489737"/>
            <a:ext cx="10926085" cy="3786229"/>
          </a:xfrm>
          <a:prstGeom prst="rect">
            <a:avLst/>
          </a:prstGeom>
          <a:noFill/>
        </p:spPr>
        <p:txBody>
          <a:bodyPr wrap="square">
            <a:spAutoFit/>
          </a:bodyPr>
          <a:lstStyle/>
          <a:p>
            <a:pPr marL="381019" indent="-381019">
              <a:buFont typeface="Arial" panose="020B0604020202020204" pitchFamily="34" charset="0"/>
              <a:buChar char="•"/>
            </a:pPr>
            <a:r>
              <a:rPr lang="en-US" sz="2667" dirty="0">
                <a:latin typeface="Nunito Sans" pitchFamily="2" charset="0"/>
                <a:ea typeface="Aptos" panose="020B0004020202020204" pitchFamily="34" charset="0"/>
                <a:cs typeface="Times New Roman" panose="02020603050405020304" pitchFamily="18" charset="0"/>
              </a:rPr>
              <a:t>English is estimated to contain around 10 million distinct words (</a:t>
            </a:r>
            <a:r>
              <a:rPr lang="en-US" sz="2667" dirty="0" err="1">
                <a:latin typeface="Nunito Sans" pitchFamily="2" charset="0"/>
                <a:ea typeface="Aptos" panose="020B0004020202020204" pitchFamily="34" charset="0"/>
                <a:cs typeface="Times New Roman" panose="02020603050405020304" pitchFamily="18" charset="0"/>
              </a:rPr>
              <a:t>Brysbaert</a:t>
            </a:r>
            <a:r>
              <a:rPr lang="en-US" sz="2667" dirty="0">
                <a:latin typeface="Nunito Sans" pitchFamily="2" charset="0"/>
                <a:ea typeface="Aptos" panose="020B0004020202020204" pitchFamily="34" charset="0"/>
                <a:cs typeface="Times New Roman" panose="02020603050405020304" pitchFamily="18" charset="0"/>
              </a:rPr>
              <a:t>, Stevens, Mandera, &amp; </a:t>
            </a:r>
            <a:r>
              <a:rPr lang="en-US" sz="2667" dirty="0" err="1">
                <a:latin typeface="Nunito Sans" pitchFamily="2" charset="0"/>
                <a:ea typeface="Aptos" panose="020B0004020202020204" pitchFamily="34" charset="0"/>
                <a:cs typeface="Times New Roman" panose="02020603050405020304" pitchFamily="18" charset="0"/>
              </a:rPr>
              <a:t>Keuleers</a:t>
            </a:r>
            <a:r>
              <a:rPr lang="en-US" sz="2667" dirty="0">
                <a:latin typeface="Nunito Sans" pitchFamily="2" charset="0"/>
                <a:ea typeface="Aptos" panose="020B0004020202020204" pitchFamily="34" charset="0"/>
                <a:cs typeface="Times New Roman" panose="02020603050405020304" pitchFamily="18" charset="0"/>
              </a:rPr>
              <a:t>, 2016)</a:t>
            </a:r>
          </a:p>
          <a:p>
            <a:pPr marL="381019" indent="-381019">
              <a:buFont typeface="Arial" panose="020B0604020202020204" pitchFamily="34" charset="0"/>
              <a:buChar char="•"/>
            </a:pPr>
            <a:r>
              <a:rPr lang="en-US" sz="2667" dirty="0">
                <a:latin typeface="Nunito Sans" pitchFamily="2" charset="0"/>
                <a:ea typeface="Aptos" panose="020B0004020202020204" pitchFamily="34" charset="0"/>
                <a:cs typeface="Times New Roman" panose="02020603050405020304" pitchFamily="18" charset="0"/>
              </a:rPr>
              <a:t>Instructional time is limited, making it essential to decide what content should be selected from the vast corpus of the target language to include in teaching.</a:t>
            </a:r>
          </a:p>
          <a:p>
            <a:pPr marL="381019" indent="-381019">
              <a:buFont typeface="Arial" panose="020B0604020202020204" pitchFamily="34" charset="0"/>
              <a:buChar char="•"/>
            </a:pPr>
            <a:r>
              <a:rPr lang="en-US" sz="2667" dirty="0">
                <a:latin typeface="Nunito Sans" pitchFamily="2" charset="0"/>
                <a:ea typeface="Aptos" panose="020B0004020202020204" pitchFamily="34" charset="0"/>
                <a:cs typeface="Times New Roman" panose="02020603050405020304" pitchFamily="18" charset="0"/>
              </a:rPr>
              <a:t>Teachers often rely on their chosen textbooks to decide which words to teach</a:t>
            </a:r>
          </a:p>
          <a:p>
            <a:pPr marL="381019" indent="-381019">
              <a:buFont typeface="Arial" panose="020B0604020202020204" pitchFamily="34" charset="0"/>
              <a:buChar char="•"/>
            </a:pPr>
            <a:endParaRPr lang="en-US" sz="5334" b="1" dirty="0">
              <a:latin typeface="Nunito Sans" pitchFamily="2" charset="0"/>
            </a:endParaRPr>
          </a:p>
        </p:txBody>
      </p:sp>
      <p:sp>
        <p:nvSpPr>
          <p:cNvPr id="19" name="TextBox 18">
            <a:extLst>
              <a:ext uri="{FF2B5EF4-FFF2-40B4-BE49-F238E27FC236}">
                <a16:creationId xmlns:a16="http://schemas.microsoft.com/office/drawing/2014/main" id="{CBD009CA-4743-E87A-C39D-965D33A7FC1B}"/>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Introduction &amp; Rationale</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Tree>
    <p:extLst>
      <p:ext uri="{BB962C8B-B14F-4D97-AF65-F5344CB8AC3E}">
        <p14:creationId xmlns:p14="http://schemas.microsoft.com/office/powerpoint/2010/main" val="35782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D3F651-EABA-EBD5-78F6-55C087A90AAB}"/>
              </a:ext>
            </a:extLst>
          </p:cNvPr>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4" name="Picture 3">
            <a:extLst>
              <a:ext uri="{FF2B5EF4-FFF2-40B4-BE49-F238E27FC236}">
                <a16:creationId xmlns:a16="http://schemas.microsoft.com/office/drawing/2014/main" id="{2259D118-11B9-5A81-3B98-6FE116B8D260}"/>
              </a:ext>
            </a:extLst>
          </p:cNvPr>
          <p:cNvPicPr>
            <a:picLocks noChangeAspect="1"/>
          </p:cNvPicPr>
          <p:nvPr/>
        </p:nvPicPr>
        <p:blipFill>
          <a:blip r:embed="rId3"/>
          <a:srcRect b="5546"/>
          <a:stretch>
            <a:fillRect/>
          </a:stretch>
        </p:blipFill>
        <p:spPr>
          <a:xfrm>
            <a:off x="0" y="487180"/>
            <a:ext cx="6055920" cy="5296540"/>
          </a:xfrm>
          <a:prstGeom prst="rect">
            <a:avLst/>
          </a:prstGeom>
        </p:spPr>
      </p:pic>
      <p:pic>
        <p:nvPicPr>
          <p:cNvPr id="6" name="Picture 5">
            <a:extLst>
              <a:ext uri="{FF2B5EF4-FFF2-40B4-BE49-F238E27FC236}">
                <a16:creationId xmlns:a16="http://schemas.microsoft.com/office/drawing/2014/main" id="{787AECAB-090C-DC38-4C19-2EC10D430278}"/>
              </a:ext>
            </a:extLst>
          </p:cNvPr>
          <p:cNvPicPr>
            <a:picLocks noChangeAspect="1"/>
          </p:cNvPicPr>
          <p:nvPr/>
        </p:nvPicPr>
        <p:blipFill>
          <a:blip r:embed="rId4"/>
          <a:stretch>
            <a:fillRect/>
          </a:stretch>
        </p:blipFill>
        <p:spPr>
          <a:xfrm>
            <a:off x="5728822" y="344727"/>
            <a:ext cx="6463178" cy="5438993"/>
          </a:xfrm>
          <a:prstGeom prst="rect">
            <a:avLst/>
          </a:prstGeom>
        </p:spPr>
      </p:pic>
      <p:sp>
        <p:nvSpPr>
          <p:cNvPr id="7" name="TextBox 6">
            <a:extLst>
              <a:ext uri="{FF2B5EF4-FFF2-40B4-BE49-F238E27FC236}">
                <a16:creationId xmlns:a16="http://schemas.microsoft.com/office/drawing/2014/main" id="{0991BF1B-9008-0D0A-39D0-1FA21002B0FA}"/>
              </a:ext>
            </a:extLst>
          </p:cNvPr>
          <p:cNvSpPr txBox="1"/>
          <p:nvPr/>
        </p:nvSpPr>
        <p:spPr>
          <a:xfrm>
            <a:off x="3826308" y="-19288"/>
            <a:ext cx="4299575" cy="523220"/>
          </a:xfrm>
          <a:prstGeom prst="rect">
            <a:avLst/>
          </a:prstGeom>
          <a:noFill/>
        </p:spPr>
        <p:txBody>
          <a:bodyPr wrap="none" rtlCol="0">
            <a:spAutoFit/>
          </a:bodyPr>
          <a:lstStyle/>
          <a:p>
            <a:r>
              <a:rPr lang="en-US" sz="2800" b="1" dirty="0">
                <a:solidFill>
                  <a:srgbClr val="FF0000"/>
                </a:solidFill>
              </a:rPr>
              <a:t>Decision </a:t>
            </a:r>
            <a:r>
              <a:rPr lang="en-US" sz="2800" b="1" cap="all" dirty="0">
                <a:solidFill>
                  <a:srgbClr val="FF0000"/>
                </a:solidFill>
              </a:rPr>
              <a:t>438/QĐ-BGDĐT</a:t>
            </a:r>
            <a:r>
              <a:rPr lang="en-US" sz="2800" b="1" dirty="0">
                <a:solidFill>
                  <a:srgbClr val="FF0000"/>
                </a:solidFill>
              </a:rPr>
              <a:t> </a:t>
            </a:r>
          </a:p>
        </p:txBody>
      </p:sp>
      <p:sp>
        <p:nvSpPr>
          <p:cNvPr id="10" name="TextBox 9">
            <a:extLst>
              <a:ext uri="{FF2B5EF4-FFF2-40B4-BE49-F238E27FC236}">
                <a16:creationId xmlns:a16="http://schemas.microsoft.com/office/drawing/2014/main" id="{B63AC4E5-9FC0-781C-92E1-40D69735CB1E}"/>
              </a:ext>
            </a:extLst>
          </p:cNvPr>
          <p:cNvSpPr txBox="1"/>
          <p:nvPr/>
        </p:nvSpPr>
        <p:spPr>
          <a:xfrm>
            <a:off x="1354415" y="5751579"/>
            <a:ext cx="9563334" cy="1077218"/>
          </a:xfrm>
          <a:prstGeom prst="rect">
            <a:avLst/>
          </a:prstGeom>
          <a:noFill/>
        </p:spPr>
        <p:txBody>
          <a:bodyPr wrap="square">
            <a:spAutoFit/>
          </a:bodyPr>
          <a:lstStyle/>
          <a:p>
            <a:r>
              <a:rPr lang="en-US" sz="3200" dirty="0"/>
              <a:t>👉 This highlights the need for a </a:t>
            </a:r>
            <a:r>
              <a:rPr lang="en-US" sz="3200" b="1" dirty="0"/>
              <a:t>standardized, relevant vocabulary list </a:t>
            </a:r>
            <a:r>
              <a:rPr lang="en-US" sz="3200" dirty="0"/>
              <a:t>for Vietnamese learners.</a:t>
            </a:r>
          </a:p>
        </p:txBody>
      </p:sp>
    </p:spTree>
    <p:extLst>
      <p:ext uri="{BB962C8B-B14F-4D97-AF65-F5344CB8AC3E}">
        <p14:creationId xmlns:p14="http://schemas.microsoft.com/office/powerpoint/2010/main" val="10170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0FD1-5692-F7B3-65CA-9B40F14B0C24}"/>
              </a:ext>
            </a:extLst>
          </p:cNvPr>
          <p:cNvSpPr>
            <a:spLocks noGrp="1"/>
          </p:cNvSpPr>
          <p:nvPr>
            <p:ph type="ctrTitle"/>
          </p:nvPr>
        </p:nvSpPr>
        <p:spPr/>
        <p:txBody>
          <a:bodyPr/>
          <a:lstStyle/>
          <a:p>
            <a:endParaRPr lang="vi-VN"/>
          </a:p>
        </p:txBody>
      </p:sp>
      <p:sp>
        <p:nvSpPr>
          <p:cNvPr id="4" name="Slide Number Placeholder 3">
            <a:extLst>
              <a:ext uri="{FF2B5EF4-FFF2-40B4-BE49-F238E27FC236}">
                <a16:creationId xmlns:a16="http://schemas.microsoft.com/office/drawing/2014/main" id="{5DB088BB-58ED-E4E0-9318-D33C999FEB5C}"/>
              </a:ext>
            </a:extLst>
          </p:cNvPr>
          <p:cNvSpPr>
            <a:spLocks noGrp="1"/>
          </p:cNvSpPr>
          <p:nvPr>
            <p:ph type="sldNum" sz="quarter" idx="12"/>
          </p:nvPr>
        </p:nvSpPr>
        <p:spPr/>
        <p:txBody>
          <a:bodyPr/>
          <a:lstStyle/>
          <a:p>
            <a:fld id="{62B54EFE-F5F4-4674-A397-603D7A5E2AE8}" type="slidenum">
              <a:rPr lang="vi-VN" smtClean="0"/>
              <a:pPr/>
              <a:t>7</a:t>
            </a:fld>
            <a:endParaRPr lang="vi-VN" dirty="0"/>
          </a:p>
        </p:txBody>
      </p:sp>
      <p:pic>
        <p:nvPicPr>
          <p:cNvPr id="6" name="Picture 5">
            <a:extLst>
              <a:ext uri="{FF2B5EF4-FFF2-40B4-BE49-F238E27FC236}">
                <a16:creationId xmlns:a16="http://schemas.microsoft.com/office/drawing/2014/main" id="{9896CCF1-ABA3-6C2F-3464-3E08F5B4B40E}"/>
              </a:ext>
            </a:extLst>
          </p:cNvPr>
          <p:cNvPicPr>
            <a:picLocks noChangeAspect="1"/>
          </p:cNvPicPr>
          <p:nvPr/>
        </p:nvPicPr>
        <p:blipFill>
          <a:blip r:embed="rId2"/>
          <a:srcRect l="8421" t="23321" r="33421" b="10624"/>
          <a:stretch>
            <a:fillRect/>
          </a:stretch>
        </p:blipFill>
        <p:spPr>
          <a:xfrm>
            <a:off x="13827" y="415886"/>
            <a:ext cx="5951621" cy="3800554"/>
          </a:xfrm>
          <a:prstGeom prst="rect">
            <a:avLst/>
          </a:prstGeom>
        </p:spPr>
      </p:pic>
      <p:pic>
        <p:nvPicPr>
          <p:cNvPr id="8" name="Picture 7">
            <a:extLst>
              <a:ext uri="{FF2B5EF4-FFF2-40B4-BE49-F238E27FC236}">
                <a16:creationId xmlns:a16="http://schemas.microsoft.com/office/drawing/2014/main" id="{E719C73C-B36B-FBD9-EC47-C61D29FDEEFB}"/>
              </a:ext>
            </a:extLst>
          </p:cNvPr>
          <p:cNvPicPr>
            <a:picLocks noChangeAspect="1"/>
          </p:cNvPicPr>
          <p:nvPr/>
        </p:nvPicPr>
        <p:blipFill>
          <a:blip r:embed="rId3"/>
          <a:srcRect l="22105" t="18698" r="23948" b="9921"/>
          <a:stretch>
            <a:fillRect/>
          </a:stretch>
        </p:blipFill>
        <p:spPr>
          <a:xfrm>
            <a:off x="5951621" y="0"/>
            <a:ext cx="6015229" cy="4474744"/>
          </a:xfrm>
          <a:prstGeom prst="rect">
            <a:avLst/>
          </a:prstGeom>
        </p:spPr>
      </p:pic>
      <p:sp>
        <p:nvSpPr>
          <p:cNvPr id="7" name="TextBox 6">
            <a:extLst>
              <a:ext uri="{FF2B5EF4-FFF2-40B4-BE49-F238E27FC236}">
                <a16:creationId xmlns:a16="http://schemas.microsoft.com/office/drawing/2014/main" id="{E01E64C3-8B79-03A5-45B6-F4438453714D}"/>
              </a:ext>
            </a:extLst>
          </p:cNvPr>
          <p:cNvSpPr txBox="1"/>
          <p:nvPr/>
        </p:nvSpPr>
        <p:spPr>
          <a:xfrm>
            <a:off x="819034" y="5020828"/>
            <a:ext cx="10769210" cy="1077218"/>
          </a:xfrm>
          <a:prstGeom prst="rect">
            <a:avLst/>
          </a:prstGeom>
          <a:noFill/>
        </p:spPr>
        <p:txBody>
          <a:bodyPr wrap="square">
            <a:spAutoFit/>
          </a:bodyPr>
          <a:lstStyle/>
          <a:p>
            <a:r>
              <a:rPr lang="en-US" sz="3200" dirty="0"/>
              <a:t>👉 This study aims to develop an </a:t>
            </a:r>
            <a:r>
              <a:rPr lang="en-US" sz="3200" b="1" dirty="0"/>
              <a:t>essential vocabulary list (EVP) </a:t>
            </a:r>
            <a:r>
              <a:rPr lang="en-US" sz="3200" dirty="0"/>
              <a:t>for Vietnamese learners at primary school level</a:t>
            </a:r>
          </a:p>
        </p:txBody>
      </p:sp>
    </p:spTree>
    <p:extLst>
      <p:ext uri="{BB962C8B-B14F-4D97-AF65-F5344CB8AC3E}">
        <p14:creationId xmlns:p14="http://schemas.microsoft.com/office/powerpoint/2010/main" val="38845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DE0FE-9352-9172-B066-1D7FE08C52D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CD8622-5D57-85FF-36CD-5BD630537065}"/>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FC5EB9A5-350F-8482-12CB-C0DC1366FA34}"/>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B3B78FF5-6BF8-95D6-2502-E4C729629831}"/>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2BD2C357-64C3-FA65-EE2A-9AAFFF08223A}"/>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FDFF719F-4F78-8A57-3A92-F7E8364496C5}"/>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ADEA3EA5-801D-B55D-F4D5-8131D1C388E3}"/>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54FA22BB-76F4-992C-51BC-C684F491BF14}"/>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79046A17-AF22-E113-E6EE-AFCC25A71C78}"/>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12E7EA1A-BF40-FD9A-B1C0-4EBF9376227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A80D9A42-D926-2A0F-0522-CA7A9C25A3B0}"/>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3252A34B-141E-B897-65E9-DAFC98D8A261}"/>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4FF1C3BA-D240-27E7-AF7F-1A47B5A10744}"/>
              </a:ext>
            </a:extLst>
          </p:cNvPr>
          <p:cNvSpPr txBox="1"/>
          <p:nvPr/>
        </p:nvSpPr>
        <p:spPr>
          <a:xfrm>
            <a:off x="1016000" y="1307892"/>
            <a:ext cx="10349790" cy="509755"/>
          </a:xfrm>
          <a:prstGeom prst="rect">
            <a:avLst/>
          </a:prstGeom>
        </p:spPr>
        <p:txBody>
          <a:bodyPr lIns="0" tIns="0" rIns="0" bIns="0" rtlCol="0" anchor="t">
            <a:spAutoFit/>
          </a:bodyPr>
          <a:lstStyle/>
          <a:p>
            <a:pPr algn="ctr">
              <a:lnSpc>
                <a:spcPts val="3733"/>
              </a:lnSpc>
            </a:pPr>
            <a:r>
              <a:rPr lang="en-US" sz="4000" b="1" dirty="0"/>
              <a:t>1. Criteria for Vocabulary Selection</a:t>
            </a:r>
            <a:endParaRPr lang="en-US" sz="4000" b="1" dirty="0">
              <a:solidFill>
                <a:srgbClr val="000000"/>
              </a:solidFill>
              <a:latin typeface="Nunito Sans"/>
              <a:ea typeface="Nunito Sans"/>
              <a:cs typeface="Nunito Sans"/>
              <a:sym typeface="Nunito Sans"/>
            </a:endParaRPr>
          </a:p>
        </p:txBody>
      </p:sp>
      <p:sp>
        <p:nvSpPr>
          <p:cNvPr id="18" name="TextBox 17">
            <a:extLst>
              <a:ext uri="{FF2B5EF4-FFF2-40B4-BE49-F238E27FC236}">
                <a16:creationId xmlns:a16="http://schemas.microsoft.com/office/drawing/2014/main" id="{BC486E98-DBB0-6BA0-F3A6-BAAFDDC3FAD5}"/>
              </a:ext>
            </a:extLst>
          </p:cNvPr>
          <p:cNvSpPr txBox="1"/>
          <p:nvPr/>
        </p:nvSpPr>
        <p:spPr>
          <a:xfrm>
            <a:off x="632957" y="2005728"/>
            <a:ext cx="10926085" cy="646331"/>
          </a:xfrm>
          <a:prstGeom prst="rect">
            <a:avLst/>
          </a:prstGeom>
          <a:noFill/>
        </p:spPr>
        <p:txBody>
          <a:bodyPr wrap="square">
            <a:spAutoFit/>
          </a:bodyPr>
          <a:lstStyle/>
          <a:p>
            <a:pPr marL="381019" indent="-381019">
              <a:buFont typeface="Arial" panose="020B0604020202020204" pitchFamily="34" charset="0"/>
              <a:buChar char="•"/>
            </a:pPr>
            <a:r>
              <a:rPr lang="en-US" sz="3600" dirty="0"/>
              <a:t>Laufer &amp; Nation (2012) proposed three key criteria:</a:t>
            </a:r>
            <a:endParaRPr lang="en-US" sz="3600" b="1" dirty="0">
              <a:latin typeface="Nunito Sans" pitchFamily="2" charset="0"/>
            </a:endParaRPr>
          </a:p>
        </p:txBody>
      </p:sp>
      <p:sp>
        <p:nvSpPr>
          <p:cNvPr id="19" name="TextBox 18">
            <a:extLst>
              <a:ext uri="{FF2B5EF4-FFF2-40B4-BE49-F238E27FC236}">
                <a16:creationId xmlns:a16="http://schemas.microsoft.com/office/drawing/2014/main" id="{DA434945-9E93-5A1B-CC7F-86B0C07E7DA2}"/>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graphicFrame>
        <p:nvGraphicFramePr>
          <p:cNvPr id="13" name="Diagram 12">
            <a:extLst>
              <a:ext uri="{FF2B5EF4-FFF2-40B4-BE49-F238E27FC236}">
                <a16:creationId xmlns:a16="http://schemas.microsoft.com/office/drawing/2014/main" id="{C91B6D98-751B-75C2-8FF3-F595541D6D31}"/>
              </a:ext>
            </a:extLst>
          </p:cNvPr>
          <p:cNvGraphicFramePr/>
          <p:nvPr>
            <p:extLst>
              <p:ext uri="{D42A27DB-BD31-4B8C-83A1-F6EECF244321}">
                <p14:modId xmlns:p14="http://schemas.microsoft.com/office/powerpoint/2010/main" val="1632397287"/>
              </p:ext>
            </p:extLst>
          </p:nvPr>
        </p:nvGraphicFramePr>
        <p:xfrm>
          <a:off x="1621737" y="2743474"/>
          <a:ext cx="9247516" cy="39046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911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1601F-C5ED-6CB6-DD14-0071CAE8BBD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1FB0FE7-EFA2-2AC8-6B02-E98278D7B0EA}"/>
              </a:ext>
            </a:extLst>
          </p:cNvPr>
          <p:cNvGrpSpPr/>
          <p:nvPr/>
        </p:nvGrpSpPr>
        <p:grpSpPr>
          <a:xfrm>
            <a:off x="0" y="-658367"/>
            <a:ext cx="12192000" cy="8174735"/>
            <a:chOff x="0" y="0"/>
            <a:chExt cx="24384000" cy="16349470"/>
          </a:xfrm>
        </p:grpSpPr>
        <p:sp>
          <p:nvSpPr>
            <p:cNvPr id="3" name="Freeform 3">
              <a:extLst>
                <a:ext uri="{FF2B5EF4-FFF2-40B4-BE49-F238E27FC236}">
                  <a16:creationId xmlns:a16="http://schemas.microsoft.com/office/drawing/2014/main" id="{CFBD3C37-9A12-5E4E-C6FC-06795653B45A}"/>
                </a:ext>
              </a:extLst>
            </p:cNvPr>
            <p:cNvSpPr/>
            <p:nvPr/>
          </p:nvSpPr>
          <p:spPr>
            <a:xfrm>
              <a:off x="0"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4" name="Freeform 4">
              <a:extLst>
                <a:ext uri="{FF2B5EF4-FFF2-40B4-BE49-F238E27FC236}">
                  <a16:creationId xmlns:a16="http://schemas.microsoft.com/office/drawing/2014/main" id="{47B41553-F47A-54F6-F0F2-13B36E67B4EC}"/>
                </a:ext>
              </a:extLst>
            </p:cNvPr>
            <p:cNvSpPr/>
            <p:nvPr/>
          </p:nvSpPr>
          <p:spPr>
            <a:xfrm>
              <a:off x="0"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Freeform 5">
              <a:extLst>
                <a:ext uri="{FF2B5EF4-FFF2-40B4-BE49-F238E27FC236}">
                  <a16:creationId xmlns:a16="http://schemas.microsoft.com/office/drawing/2014/main" id="{034FD9AF-AC4D-1B52-7086-41B78882E4A6}"/>
                </a:ext>
              </a:extLst>
            </p:cNvPr>
            <p:cNvSpPr/>
            <p:nvPr/>
          </p:nvSpPr>
          <p:spPr>
            <a:xfrm>
              <a:off x="8107869" y="0"/>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FECA0923-A6E2-E149-2544-88856FB5A05F}"/>
                </a:ext>
              </a:extLst>
            </p:cNvPr>
            <p:cNvSpPr/>
            <p:nvPr/>
          </p:nvSpPr>
          <p:spPr>
            <a:xfrm>
              <a:off x="8107869" y="8103568"/>
              <a:ext cx="8198458" cy="8198458"/>
            </a:xfrm>
            <a:custGeom>
              <a:avLst/>
              <a:gdLst/>
              <a:ahLst/>
              <a:cxnLst/>
              <a:rect l="l" t="t" r="r" b="b"/>
              <a:pathLst>
                <a:path w="8198458" h="8198458">
                  <a:moveTo>
                    <a:pt x="0" y="0"/>
                  </a:moveTo>
                  <a:lnTo>
                    <a:pt x="8198458" y="0"/>
                  </a:lnTo>
                  <a:lnTo>
                    <a:pt x="8198458" y="8198458"/>
                  </a:lnTo>
                  <a:lnTo>
                    <a:pt x="0" y="8198458"/>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CA279856-CEDE-8061-0DE5-4F15A606159A}"/>
                </a:ext>
              </a:extLst>
            </p:cNvPr>
            <p:cNvSpPr/>
            <p:nvPr/>
          </p:nvSpPr>
          <p:spPr>
            <a:xfrm>
              <a:off x="16185542" y="47445"/>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58A92CCF-117E-DFF7-9E2A-A6A1DBBEF6B1}"/>
                </a:ext>
              </a:extLst>
            </p:cNvPr>
            <p:cNvSpPr/>
            <p:nvPr/>
          </p:nvSpPr>
          <p:spPr>
            <a:xfrm>
              <a:off x="16185542" y="8151013"/>
              <a:ext cx="8198458" cy="8198458"/>
            </a:xfrm>
            <a:custGeom>
              <a:avLst/>
              <a:gdLst/>
              <a:ahLst/>
              <a:cxnLst/>
              <a:rect l="l" t="t" r="r" b="b"/>
              <a:pathLst>
                <a:path w="8198458" h="8198458">
                  <a:moveTo>
                    <a:pt x="0" y="0"/>
                  </a:moveTo>
                  <a:lnTo>
                    <a:pt x="8198458" y="0"/>
                  </a:lnTo>
                  <a:lnTo>
                    <a:pt x="8198458" y="8198457"/>
                  </a:lnTo>
                  <a:lnTo>
                    <a:pt x="0" y="8198457"/>
                  </a:lnTo>
                  <a:lnTo>
                    <a:pt x="0" y="0"/>
                  </a:lnTo>
                  <a:close/>
                </a:path>
              </a:pathLst>
            </a:custGeom>
            <a:blipFill>
              <a:blip r:embed="rId3">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grpSp>
      <p:grpSp>
        <p:nvGrpSpPr>
          <p:cNvPr id="9" name="Group 9">
            <a:extLst>
              <a:ext uri="{FF2B5EF4-FFF2-40B4-BE49-F238E27FC236}">
                <a16:creationId xmlns:a16="http://schemas.microsoft.com/office/drawing/2014/main" id="{304EE570-31E0-8AE0-FBE4-A647924A058A}"/>
              </a:ext>
            </a:extLst>
          </p:cNvPr>
          <p:cNvGrpSpPr/>
          <p:nvPr/>
        </p:nvGrpSpPr>
        <p:grpSpPr>
          <a:xfrm>
            <a:off x="-1358886" y="-1382473"/>
            <a:ext cx="3360866" cy="3360866"/>
            <a:chOff x="0" y="0"/>
            <a:chExt cx="812800" cy="812800"/>
          </a:xfrm>
        </p:grpSpPr>
        <p:sp>
          <p:nvSpPr>
            <p:cNvPr id="10" name="Freeform 10">
              <a:extLst>
                <a:ext uri="{FF2B5EF4-FFF2-40B4-BE49-F238E27FC236}">
                  <a16:creationId xmlns:a16="http://schemas.microsoft.com/office/drawing/2014/main" id="{B1D07C20-DFFE-C3B7-D958-64830098E42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AAD"/>
            </a:solidFill>
            <a:ln cap="sq">
              <a:noFill/>
              <a:prstDash val="solid"/>
              <a:miter/>
            </a:ln>
          </p:spPr>
          <p:txBody>
            <a:bodyPr/>
            <a:lstStyle/>
            <a:p>
              <a:endParaRPr lang="en-US" sz="1200"/>
            </a:p>
          </p:txBody>
        </p:sp>
        <p:sp>
          <p:nvSpPr>
            <p:cNvPr id="11" name="TextBox 11">
              <a:extLst>
                <a:ext uri="{FF2B5EF4-FFF2-40B4-BE49-F238E27FC236}">
                  <a16:creationId xmlns:a16="http://schemas.microsoft.com/office/drawing/2014/main" id="{EF2884AC-D225-0E95-FBE0-199A59EAC399}"/>
                </a:ext>
              </a:extLst>
            </p:cNvPr>
            <p:cNvSpPr txBox="1"/>
            <p:nvPr/>
          </p:nvSpPr>
          <p:spPr>
            <a:xfrm>
              <a:off x="76200" y="38100"/>
              <a:ext cx="660400" cy="698500"/>
            </a:xfrm>
            <a:prstGeom prst="rect">
              <a:avLst/>
            </a:prstGeom>
          </p:spPr>
          <p:txBody>
            <a:bodyPr lIns="33867" tIns="33867" rIns="33867" bIns="33867" rtlCol="0" anchor="ctr"/>
            <a:lstStyle/>
            <a:p>
              <a:pPr algn="ctr">
                <a:lnSpc>
                  <a:spcPts val="1867"/>
                </a:lnSpc>
              </a:pPr>
              <a:endParaRPr sz="1200"/>
            </a:p>
          </p:txBody>
        </p:sp>
      </p:grpSp>
      <p:sp>
        <p:nvSpPr>
          <p:cNvPr id="12" name="TextBox 12">
            <a:extLst>
              <a:ext uri="{FF2B5EF4-FFF2-40B4-BE49-F238E27FC236}">
                <a16:creationId xmlns:a16="http://schemas.microsoft.com/office/drawing/2014/main" id="{18EF8C55-D987-F928-1139-2A068BEC034C}"/>
              </a:ext>
            </a:extLst>
          </p:cNvPr>
          <p:cNvSpPr txBox="1"/>
          <p:nvPr/>
        </p:nvSpPr>
        <p:spPr>
          <a:xfrm>
            <a:off x="274623" y="335121"/>
            <a:ext cx="1292965" cy="901914"/>
          </a:xfrm>
          <a:prstGeom prst="rect">
            <a:avLst/>
          </a:prstGeom>
        </p:spPr>
        <p:txBody>
          <a:bodyPr lIns="0" tIns="0" rIns="0" bIns="0" rtlCol="0" anchor="t">
            <a:spAutoFit/>
          </a:bodyPr>
          <a:lstStyle/>
          <a:p>
            <a:pPr algn="ctr">
              <a:lnSpc>
                <a:spcPts val="7467"/>
              </a:lnSpc>
            </a:pPr>
            <a:r>
              <a:rPr lang="en-US" sz="5334" dirty="0">
                <a:solidFill>
                  <a:srgbClr val="FFFFFF"/>
                </a:solidFill>
                <a:latin typeface="Nunito Sans Heavy"/>
                <a:ea typeface="Nunito Sans Heavy"/>
                <a:cs typeface="Nunito Sans Heavy"/>
                <a:sym typeface="Nunito Sans Heavy"/>
              </a:rPr>
              <a:t>02</a:t>
            </a:r>
          </a:p>
        </p:txBody>
      </p:sp>
      <p:sp>
        <p:nvSpPr>
          <p:cNvPr id="14" name="TextBox 14">
            <a:extLst>
              <a:ext uri="{FF2B5EF4-FFF2-40B4-BE49-F238E27FC236}">
                <a16:creationId xmlns:a16="http://schemas.microsoft.com/office/drawing/2014/main" id="{5C2BBB92-A6DC-4259-8879-FF0D98F170C8}"/>
              </a:ext>
            </a:extLst>
          </p:cNvPr>
          <p:cNvSpPr txBox="1"/>
          <p:nvPr/>
        </p:nvSpPr>
        <p:spPr>
          <a:xfrm>
            <a:off x="1016000" y="1307892"/>
            <a:ext cx="10349790" cy="497957"/>
          </a:xfrm>
          <a:prstGeom prst="rect">
            <a:avLst/>
          </a:prstGeom>
        </p:spPr>
        <p:txBody>
          <a:bodyPr lIns="0" tIns="0" rIns="0" bIns="0" rtlCol="0" anchor="t">
            <a:spAutoFit/>
          </a:bodyPr>
          <a:lstStyle/>
          <a:p>
            <a:pPr algn="ctr">
              <a:lnSpc>
                <a:spcPts val="3733"/>
              </a:lnSpc>
            </a:pPr>
            <a:r>
              <a:rPr lang="en-US" sz="4000" b="1" dirty="0"/>
              <a:t>1.1. Frequency</a:t>
            </a:r>
          </a:p>
        </p:txBody>
      </p:sp>
      <p:sp>
        <p:nvSpPr>
          <p:cNvPr id="18" name="TextBox 17">
            <a:extLst>
              <a:ext uri="{FF2B5EF4-FFF2-40B4-BE49-F238E27FC236}">
                <a16:creationId xmlns:a16="http://schemas.microsoft.com/office/drawing/2014/main" id="{3F2043F3-D524-1724-3DC4-3BEEAF586CBE}"/>
              </a:ext>
            </a:extLst>
          </p:cNvPr>
          <p:cNvSpPr txBox="1"/>
          <p:nvPr/>
        </p:nvSpPr>
        <p:spPr>
          <a:xfrm>
            <a:off x="632957" y="2005728"/>
            <a:ext cx="10926085" cy="3662541"/>
          </a:xfrm>
          <a:prstGeom prst="rect">
            <a:avLst/>
          </a:prstGeom>
          <a:noFill/>
        </p:spPr>
        <p:txBody>
          <a:bodyPr wrap="square">
            <a:spAutoFit/>
          </a:bodyPr>
          <a:lstStyle/>
          <a:p>
            <a:pPr marL="381019" indent="-381019">
              <a:buFont typeface="Arial" panose="020B0604020202020204" pitchFamily="34" charset="0"/>
              <a:buChar char="•"/>
            </a:pPr>
            <a:r>
              <a:rPr lang="en-US" sz="3200" dirty="0"/>
              <a:t>Frequency is the most established criterion (Palmer, 1917; Nation, 2013).</a:t>
            </a:r>
          </a:p>
          <a:p>
            <a:pPr marL="381019" indent="-381019">
              <a:buFont typeface="Arial" panose="020B0604020202020204" pitchFamily="34" charset="0"/>
              <a:buChar char="•"/>
            </a:pPr>
            <a:r>
              <a:rPr lang="en-US" sz="3200" dirty="0"/>
              <a:t>About </a:t>
            </a:r>
            <a:r>
              <a:rPr lang="en-US" sz="4000" b="1" dirty="0">
                <a:solidFill>
                  <a:srgbClr val="FF0000"/>
                </a:solidFill>
              </a:rPr>
              <a:t>80% </a:t>
            </a:r>
            <a:r>
              <a:rPr lang="en-US" sz="3200" b="1" dirty="0"/>
              <a:t>of any English text</a:t>
            </a:r>
            <a:r>
              <a:rPr lang="en-US" sz="3200" dirty="0"/>
              <a:t> comes from the </a:t>
            </a:r>
            <a:r>
              <a:rPr lang="en-US" sz="3200" b="1" dirty="0">
                <a:solidFill>
                  <a:srgbClr val="FF0000"/>
                </a:solidFill>
              </a:rPr>
              <a:t>2,000 </a:t>
            </a:r>
            <a:r>
              <a:rPr lang="en-US" sz="3200" dirty="0"/>
              <a:t>most frequent word families (Nation, 2015).</a:t>
            </a:r>
          </a:p>
          <a:p>
            <a:pPr marL="381019" indent="-381019">
              <a:buFont typeface="Arial" panose="020B0604020202020204" pitchFamily="34" charset="0"/>
              <a:buChar char="•"/>
            </a:pPr>
            <a:r>
              <a:rPr lang="en-US" sz="3200" dirty="0"/>
              <a:t>Frequent words appear often in speech and writing</a:t>
            </a:r>
          </a:p>
          <a:p>
            <a:r>
              <a:rPr lang="en-US" sz="3200" b="1" dirty="0"/>
              <a:t>	=&gt; Frequent words = easier to learn</a:t>
            </a:r>
            <a:br>
              <a:rPr lang="en-US" sz="3200" dirty="0"/>
            </a:br>
            <a:endParaRPr lang="en-US" sz="3200" b="1" dirty="0">
              <a:latin typeface="Nunito Sans" pitchFamily="2" charset="0"/>
            </a:endParaRPr>
          </a:p>
        </p:txBody>
      </p:sp>
      <p:sp>
        <p:nvSpPr>
          <p:cNvPr id="19" name="TextBox 18">
            <a:extLst>
              <a:ext uri="{FF2B5EF4-FFF2-40B4-BE49-F238E27FC236}">
                <a16:creationId xmlns:a16="http://schemas.microsoft.com/office/drawing/2014/main" id="{998A2128-4BB4-EBEF-B7FC-AFF66115DBD6}"/>
              </a:ext>
            </a:extLst>
          </p:cNvPr>
          <p:cNvSpPr txBox="1"/>
          <p:nvPr/>
        </p:nvSpPr>
        <p:spPr>
          <a:xfrm>
            <a:off x="2001980" y="0"/>
            <a:ext cx="8867273" cy="997902"/>
          </a:xfrm>
          <a:prstGeom prst="rect">
            <a:avLst/>
          </a:prstGeom>
          <a:noFill/>
        </p:spPr>
        <p:txBody>
          <a:bodyPr wrap="square">
            <a:spAutoFit/>
          </a:bodyPr>
          <a:lstStyle/>
          <a:p>
            <a:pPr marL="0" marR="0" lvl="0" indent="0" algn="ctr" defTabSz="914400" rtl="0" eaLnBrk="1" fontAlgn="auto" latinLnBrk="0" hangingPunct="1">
              <a:lnSpc>
                <a:spcPts val="7467"/>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Aptos" panose="02110004020202020204"/>
                <a:ea typeface="+mn-ea"/>
                <a:cs typeface="+mn-cs"/>
              </a:rPr>
              <a:t>Literature review</a:t>
            </a:r>
            <a:endParaRPr kumimoji="0" lang="en-US" sz="5334" b="1" i="0" u="none" strike="noStrike" kern="1200" cap="none" spc="0" normalizeH="0" baseline="0" noProof="0" dirty="0">
              <a:ln>
                <a:noFill/>
              </a:ln>
              <a:solidFill>
                <a:srgbClr val="002060"/>
              </a:solidFill>
              <a:effectLst/>
              <a:uLnTx/>
              <a:uFillTx/>
              <a:latin typeface="Nunito Sans Heavy"/>
              <a:ea typeface="Nunito Sans Heavy"/>
              <a:cs typeface="Nunito Sans Heavy"/>
              <a:sym typeface="Nunito Sans Heavy"/>
            </a:endParaRPr>
          </a:p>
        </p:txBody>
      </p:sp>
    </p:spTree>
    <p:extLst>
      <p:ext uri="{BB962C8B-B14F-4D97-AF65-F5344CB8AC3E}">
        <p14:creationId xmlns:p14="http://schemas.microsoft.com/office/powerpoint/2010/main" val="2694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fade">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338</TotalTime>
  <Words>2878</Words>
  <Application>Microsoft Office PowerPoint</Application>
  <PresentationFormat>Widescreen</PresentationFormat>
  <Paragraphs>510</Paragraphs>
  <Slides>39</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Nunito Sans Heavy</vt:lpstr>
      <vt:lpstr>Aptos (Body)</vt:lpstr>
      <vt:lpstr>Nunito Sans</vt:lpstr>
      <vt:lpstr>Aptos Display</vt:lpstr>
      <vt:lpstr>Arial</vt:lpstr>
      <vt:lpstr>Times New Roman</vt:lpstr>
      <vt:lpstr>Be Vietnam Pro</vt:lpstr>
      <vt:lpstr>Wingdings</vt:lpstr>
      <vt:lpstr>Aptos</vt:lpstr>
      <vt:lpstr>Nunito Sans Semi-Bold</vt:lpstr>
      <vt:lpstr>Office Theme</vt:lpstr>
      <vt:lpstr>DEVELOPING AN ESSENTIAL ENGLISH VOCABULARY LIST (EVL)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profile of a typical learner (Meara, 1992)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banquyenphanmem3 banquyenphanmem3</dc:creator>
  <cp:lastModifiedBy>GIANG Nguyen Hoang</cp:lastModifiedBy>
  <cp:revision>33</cp:revision>
  <dcterms:created xsi:type="dcterms:W3CDTF">2025-05-11T03:28:13Z</dcterms:created>
  <dcterms:modified xsi:type="dcterms:W3CDTF">2025-08-29T06:58:06Z</dcterms:modified>
</cp:coreProperties>
</file>