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0" r:id="rId3"/>
    <p:sldId id="271" r:id="rId4"/>
    <p:sldId id="278" r:id="rId5"/>
    <p:sldId id="280" r:id="rId6"/>
    <p:sldId id="279" r:id="rId7"/>
    <p:sldId id="281" r:id="rId8"/>
    <p:sldId id="283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5" r:id="rId18"/>
  </p:sldIdLst>
  <p:sldSz cx="12192000" cy="6858000"/>
  <p:notesSz cx="6858000" cy="9144000"/>
  <p:embeddedFontLst>
    <p:embeddedFont>
      <p:font typeface="Be Vietnam Pro" panose="020B0604020202020204" charset="0"/>
      <p:regular r:id="rId21"/>
      <p:bold r:id="rId22"/>
      <p:italic r:id="rId23"/>
      <p:boldItalic r:id="rId2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056"/>
    <a:srgbClr val="DE523B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739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27/08/2025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02:02:52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24575,'0'50'0,"3"1"0,13 76 0,-10-95 0,38 227 0,-40-201 197,-4-44-370,1 0-1,0 0 1,1-1-1,0 1 0,1 0 1,1-1-1,0 0 1,10 21-1,-7-21-6652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02:02:5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24575,'0'37'0,"3"92"0,-1-110 0,1 0 0,1 0 0,0 0 0,13 32 0,102 276 0,-103-276 0,60 226 0,-62-218 0,31 83 0,-25-85 0,22 98 0,-23-59-1365,-17-77-5461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02:03:05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24575,'-3'0'0,"0"0"0,-1 0 0,1 1 0,0 0 0,0-1 0,0 1 0,0 0 0,1 0 0,-1 1 0,0-1 0,0 0 0,1 1 0,-1 0 0,1 0 0,-1 0 0,1 0 0,0 0 0,-1 0 0,1 0 0,0 1 0,1-1 0,-1 1 0,0 0 0,-1 3 0,-3 7 0,1 0 0,0 1 0,1 0 0,-3 15 0,-2 7 0,2-12 0,2 1 0,0 0 0,2 0 0,1 0 0,1 0 0,1 0 0,3 28 0,-2-44 0,1 0 0,0 1 0,1-1 0,0-1 0,0 1 0,8 14 0,32 47 0,-28-47 0,14 27 0,-15-21 0,16 46 0,-27-63 0,1 1 0,-2-1 0,0 1 0,0 0 0,-1-1 0,-1 23 0,-1-32 0,1 0 0,0-1 0,-1 1 0,0 0 0,1-1 0,-1 1 0,0-1 0,0 0 0,-1 1 0,1-1 0,0 0 0,-1 1 0,1-1 0,-1 0 0,0 0 0,-3 2 0,1-1 0,0 0 0,0 0 0,0-1 0,-1 1 0,1-1 0,-1 0 0,1-1 0,-7 2 0,-6 1 0,-1-1 0,1-1 0,-34-1 0,-37-2 0,94 1 0,11 0 0,0 1 0,0 1 0,0 0 0,25 7 0,-37-7 0,1-1 0,-1 1 0,0 1 0,-1-1 0,1 0 0,0 1 0,-1 0 0,1 0 0,-1 1 0,0-1 0,0 1 0,-1 0 0,1 0 0,-1 0 0,1 1 0,-1-1 0,-1 1 0,1-1 0,-1 1 0,4 10 0,-1 6 0,-2 1 0,0 0 0,-1 0 0,-2 0 0,0 0 0,-3 24 0,0 20 0,2-48 57,1-1 0,1 0 0,1 0 0,1 0 0,4 18 0,-6-31-121,0 0 1,1 0 0,-1 0 0,1 0 0,0 0-1,0-1 1,0 1 0,1-1 0,-1 0 0,1 1-1,0-1 1,0 0 0,0-1 0,0 1-1,1 0 1,-1-1 0,1 0 0,-1 0 0,1 0-1,0 0 1,0 0 0,-1-1 0,1 0 0,0 0-1,1 0 1,4 1 0,10-1-6763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7T02:03:20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0 342,'50'-4,"-1"-1,0-2,0-3,52-17,98-19,-44 30,161 4,-3 1,267 2,-365 10,1273-1,-1297-11,21 0,-107 21,-17-1,401-7,-307-16,341-73,-451 72,1 3,0 2,143 2,-195 7,0 0,0-2,0 0,-1-2,37-11,-54 14,25-4,0 1,0 2,1 0,-1 2,34 3,-24-2,-17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7T02:03:36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1 339,'0'-6,"0"-1,1 0,-1 1,1-1,1 1,-1-1,1 1,0-1,1 1,4-8,-5 10,1 0,0 0,0 1,1-1,-1 1,1-1,-1 1,1 0,0 0,1 1,-1-1,0 1,1 0,-1 0,6-1,18-4,0 1,0 2,1 1,0 0,37 4,-24-2,852 3,-328 2,-222-5,329 2,-463 11,37 0,-63-11,142-4,-294 2,-1-2,0-1,0-2,0-1,30-11,-28 8,1 2,0 1,38-3,-25 4,415-52,195 12,-630 44,86-3,731-20,-799 25,-25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7T02:03:51.4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1 873,'205'2,"228"-4,-282-10,36-1,96 15,137-5,-222-20,37-1,544 23,-368 3,-58-1,403-3,-351-23,-187-9,-148 20,0 3,78-2,-133 12,-10 1,1-1,-1 1,0 0,1 0,-1 0,0 1,0 0,1 0,-1 0,0 1,0 0,0 0,0 0,-1 0,6 4,1 2,-1 0,1 0,1-1,-1-1,1 0,0-1,1 0,-1-1,1 0,0-1,0 0,16 0,104 8,188-8,-204-5,892 0,-972 1,0-2,-1-2,1-1,46-14,-30 3,0-2,58-30,-16-8,7-1,-89 52,0 1,0 0,1 1,0 0,-1 1,22-2,245 3,-149 5,244-3,-361-1,1-1,-1 0,17-5,29-4,67-7,222-63,-346 81,28-10,53-25,-66 26,0 0,1 1,0 2,0 0,1 0,-1 2,33-3,220 9,-91 0,1396-2,-1367-6,327-52,-512 52,45-14,-50 13,1 0,-1 2,1 1,22-3,298 3,-215 5,1829 1,-1935-3,0 0,0-2,38-9,57-26,-67 21,188-63,-214 71,1 1,0 1,0 1,1 1,44-3,285 8,-146 2,-187-2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27T02:04:20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1 243,'878'0,"-587"-16,-195 9,148-22,-86 8,-17-1,-82 12,-26 4,48-3,67-4,39 0,855 14,-851-12,-43 1,51-5,-105 6,158 6,-151 13,32 2,-28-11,-1-6,137-21,-74 4,308 2,-188 22,-265-2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27/08/2025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27/08/2025</a:t>
            </a:fld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27/08/2025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E165B-DF9D-928E-4358-AC4822D0A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4481" y="4924192"/>
            <a:ext cx="9144000" cy="1608909"/>
          </a:xfrm>
        </p:spPr>
        <p:txBody>
          <a:bodyPr/>
          <a:lstStyle/>
          <a:p>
            <a:pPr algn="r"/>
            <a:r>
              <a:rPr lang="en-US" b="1" dirty="0"/>
              <a:t>By Tat </a:t>
            </a:r>
            <a:r>
              <a:rPr lang="en-US" b="1" dirty="0" err="1"/>
              <a:t>Thien</a:t>
            </a:r>
            <a:r>
              <a:rPr lang="en-US" b="1" dirty="0"/>
              <a:t> Thu, Trinh Quoc Lap, Le Cong Tuan, </a:t>
            </a:r>
          </a:p>
          <a:p>
            <a:pPr algn="r"/>
            <a:r>
              <a:rPr lang="en-US" b="1" dirty="0"/>
              <a:t>Nguyen </a:t>
            </a:r>
            <a:r>
              <a:rPr lang="en-US" b="1" dirty="0" err="1"/>
              <a:t>Thi</a:t>
            </a:r>
            <a:r>
              <a:rPr lang="en-US" b="1" dirty="0"/>
              <a:t> Phuong Hong &amp; Vo Kim Huong</a:t>
            </a:r>
          </a:p>
          <a:p>
            <a:r>
              <a:rPr lang="en-US" dirty="0"/>
              <a:t>                                                                  </a:t>
            </a:r>
            <a:r>
              <a:rPr lang="en-US" b="1" dirty="0">
                <a:solidFill>
                  <a:srgbClr val="FF0000"/>
                </a:solidFill>
              </a:rPr>
              <a:t>Can </a:t>
            </a:r>
            <a:r>
              <a:rPr lang="en-US" b="1" dirty="0" err="1">
                <a:solidFill>
                  <a:srgbClr val="FF0000"/>
                </a:solidFill>
              </a:rPr>
              <a:t>Tho</a:t>
            </a:r>
            <a:r>
              <a:rPr lang="en-US" b="1" dirty="0">
                <a:solidFill>
                  <a:srgbClr val="FF0000"/>
                </a:solidFill>
              </a:rPr>
              <a:t> University</a:t>
            </a:r>
          </a:p>
          <a:p>
            <a:endParaRPr lang="vi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9CDE3-6999-447E-8BBD-143630902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435" y="1968137"/>
            <a:ext cx="10964092" cy="23593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70C0"/>
                </a:solidFill>
              </a:rPr>
              <a:t>Exploring the Role of AI</a:t>
            </a:r>
          </a:p>
          <a:p>
            <a:pPr algn="l">
              <a:lnSpc>
                <a:spcPct val="100000"/>
              </a:lnSpc>
            </a:pPr>
            <a:r>
              <a:rPr lang="en-US" sz="3600" dirty="0">
                <a:solidFill>
                  <a:srgbClr val="0070C0"/>
                </a:solidFill>
              </a:rPr>
              <a:t>in Vietnamese-English Translation Pedagogy:      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                                        Insights from EFL Learners</a:t>
            </a:r>
          </a:p>
        </p:txBody>
      </p:sp>
    </p:spTree>
    <p:extLst>
      <p:ext uri="{BB962C8B-B14F-4D97-AF65-F5344CB8AC3E}">
        <p14:creationId xmlns:p14="http://schemas.microsoft.com/office/powerpoint/2010/main" val="2850485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E066-38C2-4A67-8C45-5045A0C2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dirty="0"/>
              <a:t>Samples of AI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80004-0895-4A63-B8BD-4FF6E7AC7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697"/>
            <a:ext cx="10515600" cy="506226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7.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sang </a:t>
            </a:r>
            <a:r>
              <a:rPr lang="en-US" dirty="0" err="1"/>
              <a:t>tiếng</a:t>
            </a:r>
            <a:r>
              <a:rPr lang="en-US" dirty="0"/>
              <a:t> Anh/ Translate the letter into English</a:t>
            </a:r>
          </a:p>
          <a:p>
            <a:endParaRPr lang="en-US" b="1" dirty="0"/>
          </a:p>
          <a:p>
            <a:r>
              <a:rPr lang="en-US" dirty="0"/>
              <a:t>Dear </a:t>
            </a:r>
            <a:r>
              <a:rPr lang="en-US" b="1" dirty="0"/>
              <a:t>Mr. Minh</a:t>
            </a:r>
            <a:r>
              <a:rPr lang="en-US" dirty="0"/>
              <a:t>,</a:t>
            </a:r>
          </a:p>
          <a:p>
            <a:r>
              <a:rPr lang="en-US" dirty="0"/>
              <a:t>We would like to thank </a:t>
            </a:r>
            <a:r>
              <a:rPr lang="en-US" dirty="0">
                <a:solidFill>
                  <a:srgbClr val="FF0000"/>
                </a:solidFill>
              </a:rPr>
              <a:t>your company's offer letter </a:t>
            </a:r>
            <a:r>
              <a:rPr lang="en-US" dirty="0"/>
              <a:t>dated March 20, 2022, which includes a promotion program for some items during the upcoming holiday. </a:t>
            </a:r>
            <a:r>
              <a:rPr lang="en-US" b="1" dirty="0">
                <a:solidFill>
                  <a:srgbClr val="FF0000"/>
                </a:solidFill>
              </a:rPr>
              <a:t>Would</a:t>
            </a:r>
            <a:r>
              <a:rPr lang="en-US" dirty="0"/>
              <a:t> you please send us 50 sets of high-quality ceramic tableware with Minh </a:t>
            </a:r>
            <a:r>
              <a:rPr lang="en-US" dirty="0" err="1"/>
              <a:t>Hoa</a:t>
            </a:r>
            <a:r>
              <a:rPr lang="en-US" dirty="0"/>
              <a:t> brand, </a:t>
            </a:r>
            <a:r>
              <a:rPr lang="en-US" dirty="0">
                <a:solidFill>
                  <a:srgbClr val="FF0000"/>
                </a:solidFill>
              </a:rPr>
              <a:t>100 tablecloths with size 50 x 70 cm in blue cotton fabric code MH 02022, 100 bags of Thai oolong tea. Original premium, 100g/bag.</a:t>
            </a:r>
          </a:p>
          <a:p>
            <a:r>
              <a:rPr lang="en-US" dirty="0"/>
              <a:t>Pay in cash on delivery as usual.</a:t>
            </a:r>
          </a:p>
          <a:p>
            <a:r>
              <a:rPr lang="en-US" dirty="0"/>
              <a:t>We hope to receive the goods by the end of this week and appreciate your expedited order.</a:t>
            </a:r>
          </a:p>
          <a:p>
            <a:r>
              <a:rPr lang="en-US" b="1" dirty="0"/>
              <a:t>Yours </a:t>
            </a:r>
            <a:r>
              <a:rPr lang="en-US" b="1" dirty="0">
                <a:solidFill>
                  <a:srgbClr val="FF0000"/>
                </a:solidFill>
              </a:rPr>
              <a:t>faithfully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/>
              <a:t>Head of </a:t>
            </a:r>
            <a:r>
              <a:rPr lang="en-US" dirty="0">
                <a:solidFill>
                  <a:srgbClr val="FF0000"/>
                </a:solidFill>
              </a:rPr>
              <a:t>purchases,</a:t>
            </a:r>
          </a:p>
          <a:p>
            <a:r>
              <a:rPr lang="en-US" dirty="0"/>
              <a:t>Huong Que Hotel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Restaurant &amp; Service Joint Venture Company.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1A5E8-778E-49BA-AC2D-7B8BA53D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7656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F96E-4353-45C5-94C4-0DF8BFC7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r>
              <a:rPr lang="en-US" dirty="0"/>
              <a:t>A Sample of Paper-Based Translation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9D96E0-EC3A-4FD3-BCED-BE82DB859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594" y="1375953"/>
            <a:ext cx="7428412" cy="48010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28BB9-1495-4C30-88CC-68E4CFDF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11</a:t>
            </a:fld>
            <a:endParaRPr lang="vi-V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ECFADC3-ED21-4ABB-A012-7786E7DBA8D1}"/>
                  </a:ext>
                </a:extLst>
              </p14:cNvPr>
              <p14:cNvContentPartPr/>
              <p14:nvPr/>
            </p14:nvContentPartPr>
            <p14:xfrm>
              <a:off x="2185766" y="1872120"/>
              <a:ext cx="40320" cy="264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ECFADC3-ED21-4ABB-A012-7786E7DBA8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6766" y="1863120"/>
                <a:ext cx="579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4B2C92-7E14-4317-A1DE-975BB12F1358}"/>
                  </a:ext>
                </a:extLst>
              </p14:cNvPr>
              <p14:cNvContentPartPr/>
              <p14:nvPr/>
            </p14:nvContentPartPr>
            <p14:xfrm>
              <a:off x="2437766" y="4083960"/>
              <a:ext cx="139680" cy="531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4B2C92-7E14-4317-A1DE-975BB12F13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9126" y="4074960"/>
                <a:ext cx="1573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231D01D-8579-4C8F-B33E-64AD0518E7A9}"/>
                  </a:ext>
                </a:extLst>
              </p14:cNvPr>
              <p14:cNvContentPartPr/>
              <p14:nvPr/>
            </p14:nvContentPartPr>
            <p14:xfrm>
              <a:off x="2389166" y="3317520"/>
              <a:ext cx="117000" cy="515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231D01D-8579-4C8F-B33E-64AD0518E7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0166" y="3308880"/>
                <a:ext cx="13464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BE07EBB-2442-427E-9066-8672AFDEFEB2}"/>
                  </a:ext>
                </a:extLst>
              </p14:cNvPr>
              <p14:cNvContentPartPr/>
              <p14:nvPr/>
            </p14:nvContentPartPr>
            <p14:xfrm>
              <a:off x="2455766" y="3003240"/>
              <a:ext cx="2237400" cy="123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BE07EBB-2442-427E-9066-8672AFDEFEB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1766" y="2895240"/>
                <a:ext cx="23450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030555-B63C-4FC6-A823-25E4BFD9918A}"/>
                  </a:ext>
                </a:extLst>
              </p14:cNvPr>
              <p14:cNvContentPartPr/>
              <p14:nvPr/>
            </p14:nvContentPartPr>
            <p14:xfrm>
              <a:off x="5242166" y="1811280"/>
              <a:ext cx="2298600" cy="12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030555-B63C-4FC6-A823-25E4BFD991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88526" y="1703280"/>
                <a:ext cx="2406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2E17FEC-EDA2-4BF7-96B1-962872A4235D}"/>
                  </a:ext>
                </a:extLst>
              </p14:cNvPr>
              <p14:cNvContentPartPr/>
              <p14:nvPr/>
            </p14:nvContentPartPr>
            <p14:xfrm>
              <a:off x="3047606" y="2115120"/>
              <a:ext cx="5879880" cy="31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2E17FEC-EDA2-4BF7-96B1-962872A423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93966" y="2007480"/>
                <a:ext cx="598752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0BB228-93EC-497E-AC96-C51F48F56F2A}"/>
                  </a:ext>
                </a:extLst>
              </p14:cNvPr>
              <p14:cNvContentPartPr/>
              <p14:nvPr/>
            </p14:nvContentPartPr>
            <p14:xfrm>
              <a:off x="5207246" y="4074960"/>
              <a:ext cx="2116080" cy="87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0BB228-93EC-497E-AC96-C51F48F56F2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53606" y="3966960"/>
                <a:ext cx="2223720" cy="30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20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B8EF3-33E9-4CF1-AAEC-8C068B4C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777"/>
          </a:xfrm>
        </p:spPr>
        <p:txBody>
          <a:bodyPr/>
          <a:lstStyle/>
          <a:p>
            <a:r>
              <a:rPr lang="en-US" dirty="0"/>
              <a:t>Key Findings – Student Voices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520A-AB23-45FC-AE20-F8D9D721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32909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1. AI Benefits</a:t>
            </a:r>
            <a:r>
              <a:rPr lang="en-US" dirty="0"/>
              <a:t>:</a:t>
            </a:r>
          </a:p>
          <a:p>
            <a:r>
              <a:rPr lang="en-US" dirty="0"/>
              <a:t> 	</a:t>
            </a:r>
            <a:r>
              <a:rPr lang="en-US" sz="3200" dirty="0"/>
              <a:t>- Speed and efficiency </a:t>
            </a:r>
          </a:p>
          <a:p>
            <a:r>
              <a:rPr lang="en-US" sz="3200" dirty="0"/>
              <a:t>	- Confidence, </a:t>
            </a:r>
          </a:p>
          <a:p>
            <a:r>
              <a:rPr lang="en-US" sz="3200" dirty="0"/>
              <a:t>	- Corrections</a:t>
            </a:r>
          </a:p>
          <a:p>
            <a:r>
              <a:rPr lang="en-US" b="1" dirty="0"/>
              <a:t>2. AI Limitations</a:t>
            </a:r>
            <a:r>
              <a:rPr lang="en-US" dirty="0"/>
              <a:t>:</a:t>
            </a:r>
          </a:p>
          <a:p>
            <a:r>
              <a:rPr lang="en-US" dirty="0"/>
              <a:t>	- </a:t>
            </a:r>
            <a:r>
              <a:rPr lang="en-US" sz="3200" dirty="0"/>
              <a:t>Dependency </a:t>
            </a:r>
          </a:p>
          <a:p>
            <a:r>
              <a:rPr lang="en-US" sz="3200" dirty="0"/>
              <a:t>	- Cultural issues </a:t>
            </a:r>
          </a:p>
          <a:p>
            <a:r>
              <a:rPr lang="en-US" sz="3200" dirty="0"/>
              <a:t>	- Time pressure</a:t>
            </a:r>
          </a:p>
          <a:p>
            <a:r>
              <a:rPr lang="en-US" sz="3200" dirty="0"/>
              <a:t>	- Shallow engagement </a:t>
            </a:r>
          </a:p>
          <a:p>
            <a:r>
              <a:rPr lang="en-US" sz="3200" dirty="0"/>
              <a:t>	- False confidence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31E19-6E7B-4CFD-AB9D-549A1F0B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701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8DA5-3100-4FE2-9E6E-6ACB48A9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dirty="0"/>
              <a:t>Key Findings and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0049-B1FA-432C-AE99-1DD4E204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5097"/>
            <a:ext cx="10515600" cy="487186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1. AI Benefits</a:t>
            </a:r>
          </a:p>
          <a:p>
            <a:r>
              <a:rPr lang="en-US" dirty="0"/>
              <a:t>- Efficiency and Speed: (Charles-</a:t>
            </a:r>
            <a:r>
              <a:rPr lang="en-US" dirty="0" err="1"/>
              <a:t>Kenechi</a:t>
            </a:r>
            <a:r>
              <a:rPr lang="en-US" dirty="0"/>
              <a:t>, 2024; Han, 2020)</a:t>
            </a:r>
          </a:p>
          <a:p>
            <a:r>
              <a:rPr lang="en-US" dirty="0"/>
              <a:t>- AI as a Vocabulary and Grammar Aid (Lee, 2020; </a:t>
            </a:r>
            <a:r>
              <a:rPr lang="en-US" dirty="0" err="1"/>
              <a:t>Zhai</a:t>
            </a:r>
            <a:r>
              <a:rPr lang="en-US" dirty="0"/>
              <a:t> &amp; Wibowo, 2023)</a:t>
            </a:r>
          </a:p>
          <a:p>
            <a:r>
              <a:rPr lang="en-US" dirty="0"/>
              <a:t>- Post-editing (PE) Skills: (Alharbi, 2023; </a:t>
            </a:r>
            <a:r>
              <a:rPr lang="en-US" dirty="0" err="1"/>
              <a:t>Olkhovska</a:t>
            </a:r>
            <a:r>
              <a:rPr lang="en-US" dirty="0"/>
              <a:t> &amp; </a:t>
            </a:r>
            <a:r>
              <a:rPr lang="en-US" dirty="0" err="1"/>
              <a:t>Frolova</a:t>
            </a:r>
            <a:r>
              <a:rPr lang="en-US" dirty="0"/>
              <a:t>, 2020).</a:t>
            </a:r>
          </a:p>
          <a:p>
            <a:r>
              <a:rPr lang="en-US" dirty="0"/>
              <a:t>-  A friendly, helpful tutor to students</a:t>
            </a:r>
          </a:p>
          <a:p>
            <a:endParaRPr lang="en-US" b="1" dirty="0"/>
          </a:p>
          <a:p>
            <a:r>
              <a:rPr lang="en-US" b="1" dirty="0"/>
              <a:t>2. AI Limitations</a:t>
            </a:r>
            <a:endParaRPr lang="en-US" dirty="0"/>
          </a:p>
          <a:p>
            <a:r>
              <a:rPr lang="en-US" dirty="0"/>
              <a:t>- Lack of Cultural and Contextual Understanding (</a:t>
            </a:r>
            <a:r>
              <a:rPr lang="en-US" dirty="0" err="1"/>
              <a:t>Zetzsche</a:t>
            </a:r>
            <a:r>
              <a:rPr lang="en-US" dirty="0"/>
              <a:t>, 2019; Wilks, 2008).</a:t>
            </a:r>
          </a:p>
          <a:p>
            <a:r>
              <a:rPr lang="en-US" dirty="0"/>
              <a:t>- The Need for Human Intervention (</a:t>
            </a:r>
            <a:r>
              <a:rPr lang="en-US" dirty="0" err="1"/>
              <a:t>Olkhovska</a:t>
            </a:r>
            <a:r>
              <a:rPr lang="en-US" dirty="0"/>
              <a:t> &amp; </a:t>
            </a:r>
            <a:r>
              <a:rPr lang="en-US" dirty="0" err="1"/>
              <a:t>Frolova</a:t>
            </a:r>
            <a:r>
              <a:rPr lang="en-US" dirty="0"/>
              <a:t>, 2020).</a:t>
            </a:r>
          </a:p>
          <a:p>
            <a:endParaRPr lang="en-US" dirty="0"/>
          </a:p>
          <a:p>
            <a:r>
              <a:rPr lang="en-US" b="1" dirty="0"/>
              <a:t>3. Students’ Risks: </a:t>
            </a:r>
          </a:p>
          <a:p>
            <a:r>
              <a:rPr lang="en-US" dirty="0"/>
              <a:t>- Over-reliance </a:t>
            </a:r>
          </a:p>
          <a:p>
            <a:r>
              <a:rPr lang="en-US" dirty="0"/>
              <a:t>- Lack of deskilling                                          (</a:t>
            </a:r>
            <a:r>
              <a:rPr lang="en-US" dirty="0" err="1"/>
              <a:t>Almusharraf</a:t>
            </a:r>
            <a:r>
              <a:rPr lang="en-US" dirty="0"/>
              <a:t> &amp; Bailey, 2023;</a:t>
            </a:r>
          </a:p>
          <a:p>
            <a:r>
              <a:rPr lang="en-US" dirty="0"/>
              <a:t>- False confidence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46E06-0C13-4633-81DF-6693B70C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321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0043-8E0F-4667-902C-23CB4CA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2977"/>
          </a:xfrm>
        </p:spPr>
        <p:txBody>
          <a:bodyPr/>
          <a:lstStyle/>
          <a:p>
            <a:r>
              <a:rPr lang="en-US" dirty="0"/>
              <a:t>Key Findings and Discussions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5B8E-C781-499B-9785-5A8E0FDD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438102"/>
            <a:ext cx="10515600" cy="47388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4. The Role of Lecturers</a:t>
            </a:r>
          </a:p>
          <a:p>
            <a:r>
              <a:rPr lang="en-US" dirty="0"/>
              <a:t>- Traditional roles</a:t>
            </a:r>
          </a:p>
          <a:p>
            <a:r>
              <a:rPr lang="en-US" dirty="0"/>
              <a:t>	+ Teaching theory and principles of translation, </a:t>
            </a:r>
          </a:p>
          <a:p>
            <a:r>
              <a:rPr lang="en-US" dirty="0"/>
              <a:t>	+ Assigning  and managing tasks and classroom activities</a:t>
            </a:r>
          </a:p>
          <a:p>
            <a:r>
              <a:rPr lang="en-US" dirty="0"/>
              <a:t>	+ Reviewing and revising students’ mistakes</a:t>
            </a:r>
          </a:p>
          <a:p>
            <a:r>
              <a:rPr lang="en-US" dirty="0"/>
              <a:t>-  New Roles:</a:t>
            </a:r>
          </a:p>
          <a:p>
            <a:r>
              <a:rPr lang="en-US" dirty="0"/>
              <a:t>	+ Higher-order skills </a:t>
            </a:r>
          </a:p>
          <a:p>
            <a:r>
              <a:rPr lang="en-US" dirty="0"/>
              <a:t>            (</a:t>
            </a:r>
            <a:r>
              <a:rPr lang="en-US" dirty="0" err="1"/>
              <a:t>Hazaea</a:t>
            </a:r>
            <a:r>
              <a:rPr lang="en-US" dirty="0"/>
              <a:t> &amp; </a:t>
            </a:r>
            <a:r>
              <a:rPr lang="en-US" dirty="0" err="1"/>
              <a:t>Qassem</a:t>
            </a:r>
            <a:r>
              <a:rPr lang="en-US" dirty="0"/>
              <a:t>, 2024; </a:t>
            </a:r>
            <a:r>
              <a:rPr lang="en-US" dirty="0" err="1"/>
              <a:t>Karamanoğlu</a:t>
            </a:r>
            <a:r>
              <a:rPr lang="en-US" dirty="0"/>
              <a:t> </a:t>
            </a:r>
            <a:r>
              <a:rPr lang="en-US" dirty="0" err="1"/>
              <a:t>Mehmetbey</a:t>
            </a:r>
            <a:r>
              <a:rPr lang="en-US" dirty="0"/>
              <a:t> </a:t>
            </a:r>
            <a:r>
              <a:rPr lang="en-US" dirty="0" err="1"/>
              <a:t>Üniversitesi</a:t>
            </a:r>
            <a:r>
              <a:rPr lang="en-US" dirty="0"/>
              <a:t>, 2023).</a:t>
            </a:r>
          </a:p>
          <a:p>
            <a:r>
              <a:rPr lang="en-US" dirty="0"/>
              <a:t>	+ Training AI literacy (Tavares et al., 2023).</a:t>
            </a:r>
          </a:p>
          <a:p>
            <a:r>
              <a:rPr lang="en-US" dirty="0"/>
              <a:t>	+ Evaluating AI output</a:t>
            </a:r>
          </a:p>
          <a:p>
            <a:r>
              <a:rPr lang="en-US" dirty="0"/>
              <a:t>	+ Explaining AI decisions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00878-A38E-4519-B982-31C9183C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76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5236-BEB5-472B-BDBE-B9211D07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</p:spPr>
        <p:txBody>
          <a:bodyPr/>
          <a:lstStyle/>
          <a:p>
            <a:r>
              <a:rPr lang="en-US" dirty="0"/>
              <a:t>Conclusion &amp;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9CC5-FEF4-41BB-A337-4DAA8193D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326"/>
            <a:ext cx="10515600" cy="4960637"/>
          </a:xfrm>
        </p:spPr>
        <p:txBody>
          <a:bodyPr/>
          <a:lstStyle/>
          <a:p>
            <a:r>
              <a:rPr lang="en-US" dirty="0"/>
              <a:t>- AI can enhance but not replace learning</a:t>
            </a:r>
          </a:p>
          <a:p>
            <a:r>
              <a:rPr lang="en-US" dirty="0"/>
              <a:t>- Lecturers needed to </a:t>
            </a:r>
          </a:p>
          <a:p>
            <a:r>
              <a:rPr lang="en-US" dirty="0"/>
              <a:t>	+ Scaffold AI use and must balance its use</a:t>
            </a:r>
          </a:p>
          <a:p>
            <a:r>
              <a:rPr lang="en-US" dirty="0"/>
              <a:t>	+ Promote reflection and critical thinking</a:t>
            </a:r>
          </a:p>
          <a:p>
            <a:r>
              <a:rPr lang="en-US" dirty="0"/>
              <a:t>	+ Promote AI literacy &amp; reflective practice</a:t>
            </a:r>
          </a:p>
          <a:p>
            <a:r>
              <a:rPr lang="en-US" dirty="0"/>
              <a:t>	+ Apply hybrid assessments</a:t>
            </a:r>
          </a:p>
          <a:p>
            <a:pPr marL="342900" indent="-342900">
              <a:buFontTx/>
              <a:buChar char="-"/>
            </a:pPr>
            <a:r>
              <a:rPr lang="en-US" dirty="0"/>
              <a:t>Students</a:t>
            </a:r>
          </a:p>
          <a:p>
            <a:r>
              <a:rPr lang="en-US" dirty="0"/>
              <a:t>	+ upgrade AI literacy</a:t>
            </a:r>
          </a:p>
          <a:p>
            <a:r>
              <a:rPr lang="en-US" dirty="0"/>
              <a:t>	+ use AI as a </a:t>
            </a:r>
            <a:r>
              <a:rPr lang="en-US"/>
              <a:t>friendly aid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1AD86-D26E-4307-AAD2-922549A1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123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AF23-CE98-45A0-81B5-402CDBAB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079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1C83-5287-41EF-AF18-62B5CF26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4934759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/>
              <a:t>Alharbi, A. S. (2023). AI technology in foreign language teaching and learning: Advantages and disadvantages. International Journal of Language and Linguistic Studies, 19(2), 1-13.</a:t>
            </a:r>
          </a:p>
          <a:p>
            <a:r>
              <a:rPr lang="en-US" sz="1200" dirty="0" err="1"/>
              <a:t>Almusharraf</a:t>
            </a:r>
            <a:r>
              <a:rPr lang="en-US" sz="1200" dirty="0"/>
              <a:t>, N. S., &amp; Bailey, J. (2023). Exploring the use of machine translation tools in foreign language education: A study of Saudi and Korean university students. Frontiers in Psychology, 14, 1-12.</a:t>
            </a:r>
          </a:p>
          <a:p>
            <a:r>
              <a:rPr lang="en-US" sz="1200" dirty="0"/>
              <a:t>Charles-</a:t>
            </a:r>
            <a:r>
              <a:rPr lang="en-US" sz="1200" dirty="0" err="1"/>
              <a:t>Kenechi</a:t>
            </a:r>
            <a:r>
              <a:rPr lang="en-US" sz="1200" dirty="0"/>
              <a:t>, S. (2024). Artificial Intelligence in Translation Studies: Benefits and Challenges. Cascades: Revue </a:t>
            </a:r>
            <a:r>
              <a:rPr lang="en-US" sz="1200" dirty="0" err="1"/>
              <a:t>Internationale</a:t>
            </a:r>
            <a:r>
              <a:rPr lang="en-US" sz="1200" dirty="0"/>
              <a:t> du </a:t>
            </a:r>
            <a:r>
              <a:rPr lang="en-US" sz="1200" dirty="0" err="1"/>
              <a:t>Departement</a:t>
            </a:r>
            <a:r>
              <a:rPr lang="en-US" sz="1200" dirty="0"/>
              <a:t> de </a:t>
            </a:r>
            <a:r>
              <a:rPr lang="en-US" sz="1200" dirty="0" err="1"/>
              <a:t>Francais</a:t>
            </a:r>
            <a:r>
              <a:rPr lang="en-US" sz="1200" dirty="0"/>
              <a:t> Et </a:t>
            </a:r>
            <a:r>
              <a:rPr lang="en-US" sz="1200" dirty="0" err="1"/>
              <a:t>D'etudes</a:t>
            </a:r>
            <a:r>
              <a:rPr lang="en-US" sz="1200" dirty="0"/>
              <a:t> </a:t>
            </a:r>
            <a:r>
              <a:rPr lang="en-US" sz="1200" dirty="0" err="1"/>
              <a:t>Internationales</a:t>
            </a:r>
            <a:r>
              <a:rPr lang="en-US" sz="1200" dirty="0"/>
              <a:t>, 2(1), 1-14.</a:t>
            </a:r>
          </a:p>
          <a:p>
            <a:r>
              <a:rPr lang="en-US" sz="1200" dirty="0" err="1"/>
              <a:t>Hazaea</a:t>
            </a:r>
            <a:r>
              <a:rPr lang="en-US" sz="1200" dirty="0"/>
              <a:t>, M., &amp; </a:t>
            </a:r>
            <a:r>
              <a:rPr lang="en-US" sz="1200" dirty="0" err="1"/>
              <a:t>Qassem</a:t>
            </a:r>
            <a:r>
              <a:rPr lang="en-US" sz="1200" dirty="0"/>
              <a:t>, A. (2024). The Benefits and Challenges of AI Translation Tools in Translation Education at the Tertiary Level: A Systematic Review. International Journal of TESOL &amp; Education, 4(1), 1-22.</a:t>
            </a:r>
          </a:p>
          <a:p>
            <a:r>
              <a:rPr lang="en-US" sz="1200" dirty="0" err="1"/>
              <a:t>Karamanoğlu</a:t>
            </a:r>
            <a:r>
              <a:rPr lang="en-US" sz="1200" dirty="0"/>
              <a:t> </a:t>
            </a:r>
            <a:r>
              <a:rPr lang="en-US" sz="1200" dirty="0" err="1"/>
              <a:t>Mehmetbey</a:t>
            </a:r>
            <a:r>
              <a:rPr lang="en-US" sz="1200" dirty="0"/>
              <a:t> </a:t>
            </a:r>
            <a:r>
              <a:rPr lang="en-US" sz="1200" dirty="0" err="1"/>
              <a:t>Üniversitesi</a:t>
            </a:r>
            <a:r>
              <a:rPr lang="en-US" sz="1200" dirty="0"/>
              <a:t>. (2023). Enhancing Translation Studies with Artificial Intelligence (AI): Challenges, Opportunities, and Proposals. </a:t>
            </a:r>
            <a:r>
              <a:rPr lang="en-US" sz="1200" dirty="0" err="1"/>
              <a:t>Karamanoğlu</a:t>
            </a:r>
            <a:r>
              <a:rPr lang="en-US" sz="1200" dirty="0"/>
              <a:t> </a:t>
            </a:r>
            <a:r>
              <a:rPr lang="en-US" sz="1200" dirty="0" err="1"/>
              <a:t>Mehmetbey</a:t>
            </a:r>
            <a:r>
              <a:rPr lang="en-US" sz="1200" dirty="0"/>
              <a:t> </a:t>
            </a:r>
            <a:r>
              <a:rPr lang="en-US" sz="1200" dirty="0" err="1"/>
              <a:t>Üniversitesi</a:t>
            </a:r>
            <a:r>
              <a:rPr lang="en-US" sz="1200" dirty="0"/>
              <a:t>.</a:t>
            </a:r>
          </a:p>
          <a:p>
            <a:r>
              <a:rPr lang="en-US" sz="1200" dirty="0"/>
              <a:t>Koka, S. (2024). The Benefits and Challenges of AI Translation Tools in Translation Education at the Tertiary Level: A Systematic Review. International Journal of TESOL &amp; Education, 4(1), 1-22.</a:t>
            </a:r>
          </a:p>
          <a:p>
            <a:r>
              <a:rPr lang="en-US" sz="1200" dirty="0"/>
              <a:t>Lee, Y. (2020). The Use of Machine Translation in EFL Writing: Effects on Students' Writing Quality and Perceptions. Journal of English Language Teaching and Applied Linguistics, 2(1), 1-15.</a:t>
            </a:r>
          </a:p>
          <a:p>
            <a:r>
              <a:rPr lang="en-US" sz="1200" dirty="0"/>
              <a:t>Musa, A. S., et al. (2022). Evaluating Translation AI's Effectiveness in Enhancing English Vocabulary Acquisition Among University Students. Journal of English Language Education, 9(1), 115-130.</a:t>
            </a:r>
          </a:p>
          <a:p>
            <a:r>
              <a:rPr lang="en-US" sz="1200" dirty="0" err="1"/>
              <a:t>Olkhovska</a:t>
            </a:r>
            <a:r>
              <a:rPr lang="en-US" sz="1200" dirty="0"/>
              <a:t>, A., &amp; </a:t>
            </a:r>
            <a:r>
              <a:rPr lang="en-US" sz="1200" dirty="0" err="1"/>
              <a:t>Frolova</a:t>
            </a:r>
            <a:r>
              <a:rPr lang="en-US" sz="1200" dirty="0"/>
              <a:t>, I. (2020). Using Machine Translation Engines in the Classroom: A Survey of Translation Students' Performance. Advanced Education, (15), 47-55.</a:t>
            </a:r>
          </a:p>
          <a:p>
            <a:r>
              <a:rPr lang="en-US" sz="1200" dirty="0"/>
              <a:t>Tavares, P., et al. (2023). Artificial Intelligence-Assisted Translation in Education: Academic Perspectives and Student Approaches. ResearchGate.</a:t>
            </a:r>
          </a:p>
          <a:p>
            <a:r>
              <a:rPr lang="en-US" sz="1200" dirty="0"/>
              <a:t>Wilks, Y. (2008). Machine translation: Its scope and limits. Oxford University Press.</a:t>
            </a:r>
          </a:p>
          <a:p>
            <a:r>
              <a:rPr lang="en-US" sz="1200" dirty="0" err="1"/>
              <a:t>Zetzsche</a:t>
            </a:r>
            <a:r>
              <a:rPr lang="en-US" sz="1200" dirty="0"/>
              <a:t>, L. (2019). Machine Translation and the Human Factor. The ATA Chronicle, 48(4), 16-19.</a:t>
            </a:r>
          </a:p>
          <a:p>
            <a:r>
              <a:rPr lang="en-US" sz="1200" dirty="0" err="1"/>
              <a:t>Zhai</a:t>
            </a:r>
            <a:r>
              <a:rPr lang="en-US" sz="1200" dirty="0"/>
              <a:t>, Y., &amp; Wibowo, S. (2023). The </a:t>
            </a:r>
            <a:r>
              <a:rPr lang="en-US" sz="1000" dirty="0"/>
              <a:t>Impact of Using AI on Students' Performance in Translation Courses. Journal of Humanities and Social Sciences, 10(2), 1-14.</a:t>
            </a:r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1CDBB-2E92-486F-A0BB-D0ADBFF5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9961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4D050-508A-18AA-7E52-FE2843DB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17</a:t>
            </a:fld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A3517-11E6-4E74-9F29-3798DD363209}"/>
              </a:ext>
            </a:extLst>
          </p:cNvPr>
          <p:cNvSpPr txBox="1"/>
          <p:nvPr/>
        </p:nvSpPr>
        <p:spPr>
          <a:xfrm>
            <a:off x="1449238" y="2967335"/>
            <a:ext cx="769260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Thank You.</a:t>
            </a:r>
            <a:br>
              <a:rPr lang="en-US" sz="5400" b="1" dirty="0"/>
            </a:br>
            <a:endParaRPr lang="en-US" sz="5400" b="1" dirty="0"/>
          </a:p>
          <a:p>
            <a:pPr algn="ctr"/>
            <a:r>
              <a:rPr lang="en-US" sz="4000" b="1" dirty="0">
                <a:solidFill>
                  <a:srgbClr val="00B050"/>
                </a:solidFill>
              </a:rPr>
              <a:t>Questions &amp; Answers </a:t>
            </a:r>
          </a:p>
        </p:txBody>
      </p:sp>
    </p:spTree>
    <p:extLst>
      <p:ext uri="{BB962C8B-B14F-4D97-AF65-F5344CB8AC3E}">
        <p14:creationId xmlns:p14="http://schemas.microsoft.com/office/powerpoint/2010/main" val="368371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0FD1-5692-F7B3-65CA-9B40F14B0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089"/>
            <a:ext cx="9144000" cy="985111"/>
          </a:xfrm>
        </p:spPr>
        <p:txBody>
          <a:bodyPr/>
          <a:lstStyle/>
          <a:p>
            <a:r>
              <a:rPr lang="en-US" dirty="0"/>
              <a:t>Outline</a:t>
            </a:r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7BA6B-4357-D3C9-5B71-BBD959AB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199"/>
            <a:ext cx="9753600" cy="4642712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Research Aim &amp; Questions</a:t>
            </a:r>
          </a:p>
          <a:p>
            <a:r>
              <a:rPr lang="en-US" dirty="0"/>
              <a:t>Literature Review Highlights</a:t>
            </a:r>
          </a:p>
          <a:p>
            <a:r>
              <a:rPr lang="en-US" dirty="0"/>
              <a:t>Theoretical Framework: Sociocultural Theory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Findings &amp; Discussions</a:t>
            </a:r>
          </a:p>
          <a:p>
            <a:r>
              <a:rPr lang="en-US" dirty="0"/>
              <a:t>Conclusion &amp; </a:t>
            </a:r>
            <a:r>
              <a:rPr lang="en-US" dirty="0" err="1"/>
              <a:t>Impication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88BB-58ED-E4E0-9318-D33C999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8453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964F-845F-48D4-5931-7EAFE019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9EB5-4588-97DC-93DE-5625EE47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sz="3200" dirty="0"/>
              <a:t>AI is reshaping education, especially language learning.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Vietnamese EFL students increasingly use tools like Chat GPT, Gemini.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Raises questions: AI as a tool or a crutch?</a:t>
            </a:r>
          </a:p>
          <a:p>
            <a:endParaRPr lang="vi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AFD4-4A44-A44F-4319-B4466FBD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666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8094-277B-44B8-9A20-EDA51404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Aims &amp;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90BDB-029E-4F36-9D16-205AF372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91"/>
            <a:ext cx="10553700" cy="4661672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Aim:</a:t>
            </a:r>
          </a:p>
          <a:p>
            <a:r>
              <a:rPr lang="en-US" sz="3200" dirty="0"/>
              <a:t>- Explore how AI tools mediate Vietnamese-English translation for EFL learners.</a:t>
            </a:r>
          </a:p>
          <a:p>
            <a:endParaRPr lang="en-US" sz="3200" b="1" dirty="0"/>
          </a:p>
          <a:p>
            <a:r>
              <a:rPr lang="en-US" sz="3200" b="1" dirty="0"/>
              <a:t>Research Questions:</a:t>
            </a:r>
          </a:p>
          <a:p>
            <a:pPr algn="l"/>
            <a:r>
              <a:rPr lang="en-US" sz="3200" dirty="0"/>
              <a:t>1. How do students perceive and use AI?</a:t>
            </a:r>
          </a:p>
          <a:p>
            <a:pPr algn="l"/>
            <a:r>
              <a:rPr lang="en-US" sz="3200" dirty="0"/>
              <a:t>2. How does AI affect translation skill development?</a:t>
            </a:r>
          </a:p>
          <a:p>
            <a:pPr algn="l"/>
            <a:r>
              <a:rPr lang="en-US" sz="3200" dirty="0"/>
              <a:t>3. What role do lecturers play in guiding AI use?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EA4A2-2E94-47E5-AC9D-46C47EEF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81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0129-1B9C-43F2-B7DF-95052FA0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5FB9C-7349-4158-9E07-E96619CA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>
            <a:noAutofit/>
          </a:bodyPr>
          <a:lstStyle/>
          <a:p>
            <a:r>
              <a:rPr lang="en-US" sz="3200" b="1" dirty="0"/>
              <a:t>Benefits of AI:</a:t>
            </a:r>
          </a:p>
          <a:p>
            <a:r>
              <a:rPr lang="en-US" sz="3200" dirty="0"/>
              <a:t>    - Speed, grammar support, fluency</a:t>
            </a:r>
          </a:p>
          <a:p>
            <a:r>
              <a:rPr lang="en-US" sz="3200" b="1" dirty="0"/>
              <a:t>Challenges:</a:t>
            </a:r>
          </a:p>
          <a:p>
            <a:r>
              <a:rPr lang="en-US" sz="3200" dirty="0"/>
              <a:t>    - Over-reliance, handwriting loss, AI opacity</a:t>
            </a:r>
          </a:p>
          <a:p>
            <a:r>
              <a:rPr lang="en-US" sz="3200" b="1" dirty="0"/>
              <a:t>Gap:</a:t>
            </a:r>
          </a:p>
          <a:p>
            <a:r>
              <a:rPr lang="en-US" sz="3200" dirty="0"/>
              <a:t>     - Limited research in Vietnamese EFL translation contexts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4F452-D32B-48DC-A9D7-A4F218A5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626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350C-9FD3-47AB-8BE4-F7873EE6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Theoretical Framework: Sociocultural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9B25-F903-4125-839E-50CA7BA9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sz="3200" dirty="0"/>
              <a:t>AI as a cultural tool (Vygotsky, 1978):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- Mediated action in learning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- Zone of Proximal Development (ZPD)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Lecturers as More Knowledgeable Others (MKO)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2EBEA-3F32-4117-B2E5-71D830F0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3205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AEAF-C60E-4692-9FD9-F17740A4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6BB23-82AE-4629-826E-AC2CF9B0A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Research design:</a:t>
            </a:r>
          </a:p>
          <a:p>
            <a:r>
              <a:rPr lang="en-US" sz="3200" dirty="0"/>
              <a:t>- Mixed-methods approach</a:t>
            </a:r>
          </a:p>
          <a:p>
            <a:r>
              <a:rPr lang="en-US" sz="3200" dirty="0"/>
              <a:t>- 61 EFL university students</a:t>
            </a:r>
          </a:p>
          <a:p>
            <a:endParaRPr lang="en-US" sz="3200" dirty="0"/>
          </a:p>
          <a:p>
            <a:r>
              <a:rPr lang="en-US" sz="3200" b="1" dirty="0"/>
              <a:t>Instruments:</a:t>
            </a:r>
          </a:p>
          <a:p>
            <a:r>
              <a:rPr lang="en-US" sz="3200" dirty="0"/>
              <a:t>- AI-assisted vs. traditional translation tests</a:t>
            </a:r>
          </a:p>
          <a:p>
            <a:r>
              <a:rPr lang="en-US" sz="3200" dirty="0"/>
              <a:t>-Semi-structured interviews with top &amp; bottom scorers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E84CE-2630-4B4E-87A0-DFA4FF24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126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6E5E3-ECD9-4D67-8B1B-1020D998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en-US" dirty="0"/>
              <a:t>Key Findings – Test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DABE10-AB58-4A33-B1B2-A37191980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71451"/>
            <a:ext cx="7715794" cy="52214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7B6F9-7B8E-44D2-A31D-45C6F3D2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6751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0FE6-BE07-44C1-8AA6-755D9ED2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r>
              <a:rPr lang="en-US" dirty="0"/>
              <a:t>Key Findings –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0F1D-E812-4095-A0D8-906D5C7B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055961"/>
          </a:xfrm>
        </p:spPr>
        <p:txBody>
          <a:bodyPr>
            <a:normAutofit fontScale="70000" lnSpcReduction="20000"/>
          </a:bodyPr>
          <a:lstStyle/>
          <a:p>
            <a:r>
              <a:rPr lang="en-US" sz="4600" b="1" dirty="0"/>
              <a:t>S</a:t>
            </a:r>
            <a:r>
              <a:rPr lang="vi-VN" sz="4600" b="1" dirty="0"/>
              <a:t>cores with AI (8.3 vs. 7.7)</a:t>
            </a:r>
          </a:p>
          <a:p>
            <a:r>
              <a:rPr lang="en-US" sz="3500" dirty="0"/>
              <a:t>- AI benefits: 100% test completion</a:t>
            </a:r>
          </a:p>
          <a:p>
            <a:r>
              <a:rPr lang="vi-VN" sz="3500" dirty="0"/>
              <a:t>-  AI errors: </a:t>
            </a:r>
          </a:p>
          <a:p>
            <a:pPr lvl="1"/>
            <a:r>
              <a:rPr lang="vi-VN" sz="3100" dirty="0"/>
              <a:t> + lexical confusion (e.g., Bơ: Butter/ avocado), </a:t>
            </a:r>
          </a:p>
          <a:p>
            <a:pPr lvl="1"/>
            <a:r>
              <a:rPr lang="vi-VN" sz="3100" dirty="0"/>
              <a:t> + grammatical inappropriateness (e.g., compound nouns), </a:t>
            </a:r>
          </a:p>
          <a:p>
            <a:pPr lvl="1"/>
            <a:r>
              <a:rPr lang="vi-VN" sz="3100" dirty="0"/>
              <a:t> + formatting (e.g., justification, indent, paragraph separation), </a:t>
            </a:r>
          </a:p>
          <a:p>
            <a:pPr lvl="1"/>
            <a:r>
              <a:rPr lang="vi-VN" sz="3100" dirty="0"/>
              <a:t> + structures (e.g., affirmative vs negative)</a:t>
            </a:r>
          </a:p>
          <a:p>
            <a:endParaRPr lang="vi-VN" sz="3500" dirty="0"/>
          </a:p>
          <a:p>
            <a:r>
              <a:rPr lang="vi-VN" sz="4600" b="1" dirty="0"/>
              <a:t>Paper-based issues: </a:t>
            </a:r>
          </a:p>
          <a:p>
            <a:r>
              <a:rPr lang="vi-VN" sz="3500" dirty="0"/>
              <a:t>	+ grammar, </a:t>
            </a:r>
          </a:p>
          <a:p>
            <a:r>
              <a:rPr lang="vi-VN" sz="3500" dirty="0"/>
              <a:t>	+ time, </a:t>
            </a:r>
          </a:p>
          <a:p>
            <a:r>
              <a:rPr lang="vi-VN" sz="3500" dirty="0"/>
              <a:t>	+ handwriting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E8728-6E51-4BA7-AE4D-8FFE8519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541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1271</Words>
  <Application>Microsoft Office PowerPoint</Application>
  <PresentationFormat>Widescreen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Times New Roman</vt:lpstr>
      <vt:lpstr>Be Vietnam Pro</vt:lpstr>
      <vt:lpstr>Arial</vt:lpstr>
      <vt:lpstr>Aptos Display</vt:lpstr>
      <vt:lpstr>Office Theme</vt:lpstr>
      <vt:lpstr>PowerPoint Presentation</vt:lpstr>
      <vt:lpstr>Outline</vt:lpstr>
      <vt:lpstr>Introduction</vt:lpstr>
      <vt:lpstr>Research Aims &amp; Questions</vt:lpstr>
      <vt:lpstr>Literature Review Highlights</vt:lpstr>
      <vt:lpstr>Theoretical Framework: Sociocultural Theory</vt:lpstr>
      <vt:lpstr>Methodology</vt:lpstr>
      <vt:lpstr>Key Findings – Test Results</vt:lpstr>
      <vt:lpstr>Key Findings – Test Results</vt:lpstr>
      <vt:lpstr>Samples of AI Translation</vt:lpstr>
      <vt:lpstr>A Sample of Paper-Based Translation</vt:lpstr>
      <vt:lpstr>Key Findings – Student Voices (1)</vt:lpstr>
      <vt:lpstr>Key Findings and Discussions</vt:lpstr>
      <vt:lpstr>Key Findings and Discussions (2)</vt:lpstr>
      <vt:lpstr>Conclusion &amp; Implications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banquyenphanmem3 banquyenphanmem3</dc:creator>
  <cp:lastModifiedBy>Administrator</cp:lastModifiedBy>
  <cp:revision>13</cp:revision>
  <dcterms:created xsi:type="dcterms:W3CDTF">2025-05-11T03:28:13Z</dcterms:created>
  <dcterms:modified xsi:type="dcterms:W3CDTF">2025-08-27T04:02:57Z</dcterms:modified>
</cp:coreProperties>
</file>