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8288000" cy="10287000"/>
  <p:notesSz cx="6858000" cy="9144000"/>
  <p:embeddedFontLst>
    <p:embeddedFont>
      <p:font typeface="DejaVu Serif Bold" charset="1" panose="02060803050605020204"/>
      <p:regular r:id="rId31"/>
    </p:embeddedFont>
    <p:embeddedFont>
      <p:font typeface="Sukar" charset="1" panose="02000500000000000000"/>
      <p:regular r:id="rId32"/>
    </p:embeddedFont>
    <p:embeddedFont>
      <p:font typeface="Garet Bold" charset="1" panose="00000000000000000000"/>
      <p:regular r:id="rId33"/>
    </p:embeddedFont>
    <p:embeddedFont>
      <p:font typeface="Garet" charset="1" panose="00000000000000000000"/>
      <p:regular r:id="rId34"/>
    </p:embeddedFont>
    <p:embeddedFont>
      <p:font typeface="Cabin Bold" charset="1" panose="00000800000000000000"/>
      <p:regular r:id="rId35"/>
    </p:embeddedFont>
    <p:embeddedFont>
      <p:font typeface="Cabin" charset="1" panose="00000500000000000000"/>
      <p:regular r:id="rId36"/>
    </p:embeddedFont>
    <p:embeddedFont>
      <p:font typeface="Aerospace bold" charset="1" panose="0000050000000000000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493371" y="588521"/>
            <a:ext cx="11301259" cy="1991847"/>
          </a:xfrm>
          <a:custGeom>
            <a:avLst/>
            <a:gdLst/>
            <a:ahLst/>
            <a:cxnLst/>
            <a:rect r="r" b="b" t="t" l="l"/>
            <a:pathLst>
              <a:path h="1991847" w="11301259">
                <a:moveTo>
                  <a:pt x="0" y="0"/>
                </a:moveTo>
                <a:lnTo>
                  <a:pt x="11301258" y="0"/>
                </a:lnTo>
                <a:lnTo>
                  <a:pt x="11301258" y="1991847"/>
                </a:lnTo>
                <a:lnTo>
                  <a:pt x="0" y="1991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2580368"/>
            <a:ext cx="13029353" cy="1644956"/>
          </a:xfrm>
          <a:custGeom>
            <a:avLst/>
            <a:gdLst/>
            <a:ahLst/>
            <a:cxnLst/>
            <a:rect r="r" b="b" t="t" l="l"/>
            <a:pathLst>
              <a:path h="1644956" w="13029353">
                <a:moveTo>
                  <a:pt x="0" y="0"/>
                </a:moveTo>
                <a:lnTo>
                  <a:pt x="13029353" y="0"/>
                </a:lnTo>
                <a:lnTo>
                  <a:pt x="13029353" y="1644956"/>
                </a:lnTo>
                <a:lnTo>
                  <a:pt x="0" y="16449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139238" y="4274503"/>
            <a:ext cx="95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596799" y="4130074"/>
            <a:ext cx="14889860" cy="2665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b="true" sz="3800" spc="-41">
                <a:solidFill>
                  <a:srgbClr val="DB0707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AN ANALYSIS OF </a:t>
            </a:r>
            <a:r>
              <a:rPr lang="en-US" b="true" sz="3800" spc="-41">
                <a:solidFill>
                  <a:srgbClr val="DB0707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THE INTEGRATION OF ENVIRONMENTAL ISSUES IN “GLOBAL SUCCESS” ENGLISH TEXTBOOKS FOR HIGH SCHOOL STUDENTS</a:t>
            </a:r>
          </a:p>
          <a:p>
            <a:pPr algn="ctr">
              <a:lnSpc>
                <a:spcPts val="5320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4922810" y="7014878"/>
            <a:ext cx="8957771" cy="1447935"/>
            <a:chOff x="0" y="0"/>
            <a:chExt cx="11943695" cy="1930580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1943695" cy="1930580"/>
              <a:chOff x="0" y="0"/>
              <a:chExt cx="2552472" cy="412582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552472" cy="412582"/>
              </a:xfrm>
              <a:custGeom>
                <a:avLst/>
                <a:gdLst/>
                <a:ahLst/>
                <a:cxnLst/>
                <a:rect r="r" b="b" t="t" l="l"/>
                <a:pathLst>
                  <a:path h="412582" w="2552472">
                    <a:moveTo>
                      <a:pt x="39942" y="0"/>
                    </a:moveTo>
                    <a:lnTo>
                      <a:pt x="2512530" y="0"/>
                    </a:lnTo>
                    <a:cubicBezTo>
                      <a:pt x="2534589" y="0"/>
                      <a:pt x="2552472" y="17883"/>
                      <a:pt x="2552472" y="39942"/>
                    </a:cubicBezTo>
                    <a:lnTo>
                      <a:pt x="2552472" y="372640"/>
                    </a:lnTo>
                    <a:cubicBezTo>
                      <a:pt x="2552472" y="383233"/>
                      <a:pt x="2548264" y="393393"/>
                      <a:pt x="2540773" y="400883"/>
                    </a:cubicBezTo>
                    <a:cubicBezTo>
                      <a:pt x="2533283" y="408374"/>
                      <a:pt x="2523123" y="412582"/>
                      <a:pt x="2512530" y="412582"/>
                    </a:cubicBezTo>
                    <a:lnTo>
                      <a:pt x="39942" y="412582"/>
                    </a:lnTo>
                    <a:cubicBezTo>
                      <a:pt x="29349" y="412582"/>
                      <a:pt x="19189" y="408374"/>
                      <a:pt x="11699" y="400883"/>
                    </a:cubicBezTo>
                    <a:cubicBezTo>
                      <a:pt x="4208" y="393393"/>
                      <a:pt x="0" y="383233"/>
                      <a:pt x="0" y="372640"/>
                    </a:cubicBezTo>
                    <a:lnTo>
                      <a:pt x="0" y="39942"/>
                    </a:lnTo>
                    <a:cubicBezTo>
                      <a:pt x="0" y="29349"/>
                      <a:pt x="4208" y="19189"/>
                      <a:pt x="11699" y="11699"/>
                    </a:cubicBezTo>
                    <a:cubicBezTo>
                      <a:pt x="19189" y="4208"/>
                      <a:pt x="29349" y="0"/>
                      <a:pt x="39942" y="0"/>
                    </a:cubicBezTo>
                    <a:close/>
                  </a:path>
                </a:pathLst>
              </a:custGeom>
              <a:solidFill>
                <a:srgbClr val="1A8055"/>
              </a:solidFill>
              <a:ln w="38100" cap="rnd">
                <a:solidFill>
                  <a:srgbClr val="1A8055"/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28575"/>
                <a:ext cx="2552472" cy="44115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145841"/>
              <a:ext cx="11943695" cy="14737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24"/>
                </a:lnSpc>
              </a:pPr>
              <a:r>
                <a:rPr lang="en-US" sz="3232">
                  <a:solidFill>
                    <a:srgbClr val="FFFFFF"/>
                  </a:solidFill>
                  <a:latin typeface="Sukar"/>
                  <a:ea typeface="Sukar"/>
                  <a:cs typeface="Sukar"/>
                  <a:sym typeface="Sukar"/>
                </a:rPr>
                <a:t>Presented by Le Khanh Huyen</a:t>
              </a:r>
            </a:p>
            <a:p>
              <a:pPr algn="ctr">
                <a:lnSpc>
                  <a:spcPts val="4524"/>
                </a:lnSpc>
                <a:spcBef>
                  <a:spcPct val="0"/>
                </a:spcBef>
              </a:pPr>
              <a:r>
                <a:rPr lang="en-US" sz="3232">
                  <a:solidFill>
                    <a:srgbClr val="FFFFFF"/>
                  </a:solidFill>
                  <a:latin typeface="Sukar"/>
                  <a:ea typeface="Sukar"/>
                  <a:cs typeface="Sukar"/>
                  <a:sym typeface="Sukar"/>
                </a:rPr>
                <a:t>Co-author: Nguyen Thi Hong Nhat Ph.D</a:t>
              </a:r>
              <a:r>
                <a:rPr lang="en-US" sz="3232">
                  <a:solidFill>
                    <a:srgbClr val="FFFFFF"/>
                  </a:solidFill>
                  <a:latin typeface="Sukar"/>
                  <a:ea typeface="Sukar"/>
                  <a:cs typeface="Sukar"/>
                  <a:sym typeface="Sukar"/>
                </a:rPr>
                <a:t> 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22268" y="2294167"/>
            <a:ext cx="14574329" cy="6423892"/>
            <a:chOff x="0" y="0"/>
            <a:chExt cx="3838506" cy="16918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38506" cy="1691889"/>
            </a:xfrm>
            <a:custGeom>
              <a:avLst/>
              <a:gdLst/>
              <a:ahLst/>
              <a:cxnLst/>
              <a:rect r="r" b="b" t="t" l="l"/>
              <a:pathLst>
                <a:path h="1691889" w="3838506">
                  <a:moveTo>
                    <a:pt x="14874" y="0"/>
                  </a:moveTo>
                  <a:lnTo>
                    <a:pt x="3823633" y="0"/>
                  </a:lnTo>
                  <a:cubicBezTo>
                    <a:pt x="3827578" y="0"/>
                    <a:pt x="3831361" y="1567"/>
                    <a:pt x="3834150" y="4356"/>
                  </a:cubicBezTo>
                  <a:cubicBezTo>
                    <a:pt x="3836939" y="7146"/>
                    <a:pt x="3838506" y="10929"/>
                    <a:pt x="3838506" y="14874"/>
                  </a:cubicBezTo>
                  <a:lnTo>
                    <a:pt x="3838506" y="1677015"/>
                  </a:lnTo>
                  <a:cubicBezTo>
                    <a:pt x="3838506" y="1680960"/>
                    <a:pt x="3836939" y="1684743"/>
                    <a:pt x="3834150" y="1687533"/>
                  </a:cubicBezTo>
                  <a:cubicBezTo>
                    <a:pt x="3831361" y="1690322"/>
                    <a:pt x="3827578" y="1691889"/>
                    <a:pt x="3823633" y="1691889"/>
                  </a:cubicBezTo>
                  <a:lnTo>
                    <a:pt x="14874" y="1691889"/>
                  </a:lnTo>
                  <a:cubicBezTo>
                    <a:pt x="10929" y="1691889"/>
                    <a:pt x="7146" y="1690322"/>
                    <a:pt x="4356" y="1687533"/>
                  </a:cubicBezTo>
                  <a:cubicBezTo>
                    <a:pt x="1567" y="1684743"/>
                    <a:pt x="0" y="1680960"/>
                    <a:pt x="0" y="1677015"/>
                  </a:cubicBezTo>
                  <a:lnTo>
                    <a:pt x="0" y="14874"/>
                  </a:lnTo>
                  <a:cubicBezTo>
                    <a:pt x="0" y="10929"/>
                    <a:pt x="1567" y="7146"/>
                    <a:pt x="4356" y="4356"/>
                  </a:cubicBezTo>
                  <a:cubicBezTo>
                    <a:pt x="7146" y="1567"/>
                    <a:pt x="10929" y="0"/>
                    <a:pt x="148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838506" cy="1720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639400" y="2619735"/>
            <a:ext cx="13340067" cy="561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Few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studies, both internationally and in Vietnam, have specifically examined the integration of Environmental Education (EE) in English textbooks.</a:t>
            </a:r>
          </a:p>
          <a:p>
            <a:pPr algn="just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Few studies crit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cally examine how environmental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issue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a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r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 frame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 linguistically and i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eologically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in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ELT m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terials.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This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s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dy addresses the ga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 b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y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apply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ing Critic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al Discourse A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nalysi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 to explo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re both 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the ex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tent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and th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 presentation of EE in Global Success textbooks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(Grades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10–12)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413740" y="397314"/>
            <a:ext cx="11460520" cy="888921"/>
            <a:chOff x="0" y="0"/>
            <a:chExt cx="3018409" cy="23411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018409" cy="234119"/>
            </a:xfrm>
            <a:custGeom>
              <a:avLst/>
              <a:gdLst/>
              <a:ahLst/>
              <a:cxnLst/>
              <a:rect r="r" b="b" t="t" l="l"/>
              <a:pathLst>
                <a:path h="234119" w="3018409">
                  <a:moveTo>
                    <a:pt x="33776" y="0"/>
                  </a:moveTo>
                  <a:lnTo>
                    <a:pt x="2984632" y="0"/>
                  </a:lnTo>
                  <a:cubicBezTo>
                    <a:pt x="3003286" y="0"/>
                    <a:pt x="3018409" y="15122"/>
                    <a:pt x="3018409" y="33776"/>
                  </a:cubicBezTo>
                  <a:lnTo>
                    <a:pt x="3018409" y="200343"/>
                  </a:lnTo>
                  <a:cubicBezTo>
                    <a:pt x="3018409" y="218997"/>
                    <a:pt x="3003286" y="234119"/>
                    <a:pt x="2984632" y="234119"/>
                  </a:cubicBezTo>
                  <a:lnTo>
                    <a:pt x="33776" y="234119"/>
                  </a:lnTo>
                  <a:cubicBezTo>
                    <a:pt x="24818" y="234119"/>
                    <a:pt x="16227" y="230560"/>
                    <a:pt x="9893" y="224226"/>
                  </a:cubicBezTo>
                  <a:cubicBezTo>
                    <a:pt x="3559" y="217892"/>
                    <a:pt x="0" y="209301"/>
                    <a:pt x="0" y="200343"/>
                  </a:cubicBezTo>
                  <a:lnTo>
                    <a:pt x="0" y="33776"/>
                  </a:lnTo>
                  <a:cubicBezTo>
                    <a:pt x="0" y="15122"/>
                    <a:pt x="15122" y="0"/>
                    <a:pt x="33776" y="0"/>
                  </a:cubicBezTo>
                  <a:close/>
                </a:path>
              </a:pathLst>
            </a:custGeom>
            <a:solidFill>
              <a:srgbClr val="E4EFFF"/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3018409" cy="2626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3475350" y="662704"/>
            <a:ext cx="11398910" cy="520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b="true" sz="4500">
                <a:solidFill>
                  <a:srgbClr val="0D3B8A"/>
                </a:solidFill>
                <a:latin typeface="Cabin Bold"/>
                <a:ea typeface="Cabin Bold"/>
                <a:cs typeface="Cabin Bold"/>
                <a:sym typeface="Cabin Bold"/>
              </a:rPr>
              <a:t>2.2. RESEARCH GAP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39375" y="4799782"/>
            <a:ext cx="13556241" cy="764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7"/>
              </a:lnSpc>
            </a:pPr>
            <a:r>
              <a:rPr lang="en-US" b="true" sz="5635" spc="-61">
                <a:solidFill>
                  <a:srgbClr val="0D0F68"/>
                </a:solidFill>
                <a:latin typeface="Cabin Bold"/>
                <a:ea typeface="Cabin Bold"/>
                <a:cs typeface="Cabin Bold"/>
                <a:sym typeface="Cabin Bold"/>
              </a:rPr>
              <a:t>03. METHODOLOGY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4027027" y="4529912"/>
            <a:ext cx="11380937" cy="1218602"/>
            <a:chOff x="0" y="0"/>
            <a:chExt cx="2997448" cy="320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97448" cy="320949"/>
            </a:xfrm>
            <a:custGeom>
              <a:avLst/>
              <a:gdLst/>
              <a:ahLst/>
              <a:cxnLst/>
              <a:rect r="r" b="b" t="t" l="l"/>
              <a:pathLst>
                <a:path h="320949" w="2997448">
                  <a:moveTo>
                    <a:pt x="68025" y="0"/>
                  </a:moveTo>
                  <a:lnTo>
                    <a:pt x="2929423" y="0"/>
                  </a:lnTo>
                  <a:cubicBezTo>
                    <a:pt x="2947464" y="0"/>
                    <a:pt x="2964767" y="7167"/>
                    <a:pt x="2977524" y="19924"/>
                  </a:cubicBezTo>
                  <a:cubicBezTo>
                    <a:pt x="2990281" y="32681"/>
                    <a:pt x="2997448" y="49984"/>
                    <a:pt x="2997448" y="68025"/>
                  </a:cubicBezTo>
                  <a:lnTo>
                    <a:pt x="2997448" y="252923"/>
                  </a:lnTo>
                  <a:cubicBezTo>
                    <a:pt x="2997448" y="270965"/>
                    <a:pt x="2990281" y="288267"/>
                    <a:pt x="2977524" y="301025"/>
                  </a:cubicBezTo>
                  <a:cubicBezTo>
                    <a:pt x="2964767" y="313782"/>
                    <a:pt x="2947464" y="320949"/>
                    <a:pt x="2929423" y="320949"/>
                  </a:cubicBezTo>
                  <a:lnTo>
                    <a:pt x="68025" y="320949"/>
                  </a:lnTo>
                  <a:cubicBezTo>
                    <a:pt x="30456" y="320949"/>
                    <a:pt x="0" y="290493"/>
                    <a:pt x="0" y="252923"/>
                  </a:cubicBezTo>
                  <a:lnTo>
                    <a:pt x="0" y="68025"/>
                  </a:lnTo>
                  <a:cubicBezTo>
                    <a:pt x="0" y="49984"/>
                    <a:pt x="7167" y="32681"/>
                    <a:pt x="19924" y="19924"/>
                  </a:cubicBezTo>
                  <a:cubicBezTo>
                    <a:pt x="32681" y="7167"/>
                    <a:pt x="49984" y="0"/>
                    <a:pt x="68025" y="0"/>
                  </a:cubicBezTo>
                  <a:close/>
                </a:path>
              </a:pathLst>
            </a:custGeom>
            <a:solidFill>
              <a:srgbClr val="C4DCFF">
                <a:alpha val="45882"/>
              </a:srgbClr>
            </a:solidFill>
            <a:ln w="38100" cap="rnd">
              <a:solidFill>
                <a:srgbClr val="7AB3FF">
                  <a:alpha val="45882"/>
                </a:srgbClr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997448" cy="3590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31859" y="2550340"/>
            <a:ext cx="13425678" cy="702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Adopted a qualitative research design to explore how environmental issues are constructed in textbooks.</a:t>
            </a:r>
          </a:p>
          <a:p>
            <a:pPr algn="just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Applied Fairclough’s Critical Discourse Analysis (CDA) to examine both texts and images at micro-levels.</a:t>
            </a:r>
          </a:p>
          <a:p>
            <a:pPr algn="just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Focused on Global Success textbooks for Grades 10–12, analyzing environmental-related content.</a:t>
            </a:r>
          </a:p>
          <a:p>
            <a:pPr algn="just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Categorized data into three dimensions: Knowledge – Affect – Behavior following Lee &amp; Nguyen’s framework (2024).</a:t>
            </a:r>
          </a:p>
          <a:p>
            <a:pPr algn="just">
              <a:lnSpc>
                <a:spcPts val="5599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3413740" y="397314"/>
            <a:ext cx="11460520" cy="888921"/>
            <a:chOff x="0" y="0"/>
            <a:chExt cx="3018409" cy="23411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18409" cy="234119"/>
            </a:xfrm>
            <a:custGeom>
              <a:avLst/>
              <a:gdLst/>
              <a:ahLst/>
              <a:cxnLst/>
              <a:rect r="r" b="b" t="t" l="l"/>
              <a:pathLst>
                <a:path h="234119" w="3018409">
                  <a:moveTo>
                    <a:pt x="33776" y="0"/>
                  </a:moveTo>
                  <a:lnTo>
                    <a:pt x="2984632" y="0"/>
                  </a:lnTo>
                  <a:cubicBezTo>
                    <a:pt x="3003286" y="0"/>
                    <a:pt x="3018409" y="15122"/>
                    <a:pt x="3018409" y="33776"/>
                  </a:cubicBezTo>
                  <a:lnTo>
                    <a:pt x="3018409" y="200343"/>
                  </a:lnTo>
                  <a:cubicBezTo>
                    <a:pt x="3018409" y="218997"/>
                    <a:pt x="3003286" y="234119"/>
                    <a:pt x="2984632" y="234119"/>
                  </a:cubicBezTo>
                  <a:lnTo>
                    <a:pt x="33776" y="234119"/>
                  </a:lnTo>
                  <a:cubicBezTo>
                    <a:pt x="24818" y="234119"/>
                    <a:pt x="16227" y="230560"/>
                    <a:pt x="9893" y="224226"/>
                  </a:cubicBezTo>
                  <a:cubicBezTo>
                    <a:pt x="3559" y="217892"/>
                    <a:pt x="0" y="209301"/>
                    <a:pt x="0" y="200343"/>
                  </a:cubicBezTo>
                  <a:lnTo>
                    <a:pt x="0" y="33776"/>
                  </a:lnTo>
                  <a:cubicBezTo>
                    <a:pt x="0" y="15122"/>
                    <a:pt x="15122" y="0"/>
                    <a:pt x="33776" y="0"/>
                  </a:cubicBezTo>
                  <a:close/>
                </a:path>
              </a:pathLst>
            </a:custGeom>
            <a:solidFill>
              <a:srgbClr val="E4EFFF"/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3018409" cy="2626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3475350" y="662704"/>
            <a:ext cx="11398910" cy="520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b="true" sz="4500">
                <a:solidFill>
                  <a:srgbClr val="0D3B8A"/>
                </a:solidFill>
                <a:latin typeface="Cabin Bold"/>
                <a:ea typeface="Cabin Bold"/>
                <a:cs typeface="Cabin Bold"/>
                <a:sym typeface="Cabin Bold"/>
              </a:rPr>
              <a:t>3. METHODOLOGY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234923" y="2294167"/>
            <a:ext cx="13700701" cy="6936614"/>
            <a:chOff x="0" y="0"/>
            <a:chExt cx="3608415" cy="182692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608415" cy="1826927"/>
            </a:xfrm>
            <a:custGeom>
              <a:avLst/>
              <a:gdLst/>
              <a:ahLst/>
              <a:cxnLst/>
              <a:rect r="r" b="b" t="t" l="l"/>
              <a:pathLst>
                <a:path h="1826927" w="3608415">
                  <a:moveTo>
                    <a:pt x="15822" y="0"/>
                  </a:moveTo>
                  <a:lnTo>
                    <a:pt x="3592593" y="0"/>
                  </a:lnTo>
                  <a:cubicBezTo>
                    <a:pt x="3596789" y="0"/>
                    <a:pt x="3600814" y="1667"/>
                    <a:pt x="3603781" y="4634"/>
                  </a:cubicBezTo>
                  <a:cubicBezTo>
                    <a:pt x="3606748" y="7601"/>
                    <a:pt x="3608415" y="11626"/>
                    <a:pt x="3608415" y="15822"/>
                  </a:cubicBezTo>
                  <a:lnTo>
                    <a:pt x="3608415" y="1811105"/>
                  </a:lnTo>
                  <a:cubicBezTo>
                    <a:pt x="3608415" y="1815301"/>
                    <a:pt x="3606748" y="1819326"/>
                    <a:pt x="3603781" y="1822293"/>
                  </a:cubicBezTo>
                  <a:cubicBezTo>
                    <a:pt x="3600814" y="1825260"/>
                    <a:pt x="3596789" y="1826927"/>
                    <a:pt x="3592593" y="1826927"/>
                  </a:cubicBezTo>
                  <a:lnTo>
                    <a:pt x="15822" y="1826927"/>
                  </a:lnTo>
                  <a:cubicBezTo>
                    <a:pt x="11626" y="1826927"/>
                    <a:pt x="7601" y="1825260"/>
                    <a:pt x="4634" y="1822293"/>
                  </a:cubicBezTo>
                  <a:cubicBezTo>
                    <a:pt x="1667" y="1819326"/>
                    <a:pt x="0" y="1815301"/>
                    <a:pt x="0" y="1811105"/>
                  </a:cubicBezTo>
                  <a:lnTo>
                    <a:pt x="0" y="15822"/>
                  </a:lnTo>
                  <a:cubicBezTo>
                    <a:pt x="0" y="11626"/>
                    <a:pt x="1667" y="7601"/>
                    <a:pt x="4634" y="4634"/>
                  </a:cubicBezTo>
                  <a:cubicBezTo>
                    <a:pt x="7601" y="1667"/>
                    <a:pt x="11626" y="0"/>
                    <a:pt x="158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3608415" cy="18555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283096" y="396080"/>
            <a:ext cx="9721808" cy="9494840"/>
          </a:xfrm>
          <a:custGeom>
            <a:avLst/>
            <a:gdLst/>
            <a:ahLst/>
            <a:cxnLst/>
            <a:rect r="r" b="b" t="t" l="l"/>
            <a:pathLst>
              <a:path h="9494840" w="9721808">
                <a:moveTo>
                  <a:pt x="0" y="0"/>
                </a:moveTo>
                <a:lnTo>
                  <a:pt x="9721808" y="0"/>
                </a:lnTo>
                <a:lnTo>
                  <a:pt x="9721808" y="9494840"/>
                </a:lnTo>
                <a:lnTo>
                  <a:pt x="0" y="9494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39375" y="4799782"/>
            <a:ext cx="13556241" cy="764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7"/>
              </a:lnSpc>
            </a:pPr>
            <a:r>
              <a:rPr lang="en-US" b="true" sz="5635" spc="-61">
                <a:solidFill>
                  <a:srgbClr val="0D0F68"/>
                </a:solidFill>
                <a:latin typeface="Cabin Bold"/>
                <a:ea typeface="Cabin Bold"/>
                <a:cs typeface="Cabin Bold"/>
                <a:sym typeface="Cabin Bold"/>
              </a:rPr>
              <a:t>04. FINDINGS &amp; DISCUSSION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4027027" y="4529912"/>
            <a:ext cx="11380937" cy="1218602"/>
            <a:chOff x="0" y="0"/>
            <a:chExt cx="2997448" cy="320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97448" cy="320949"/>
            </a:xfrm>
            <a:custGeom>
              <a:avLst/>
              <a:gdLst/>
              <a:ahLst/>
              <a:cxnLst/>
              <a:rect r="r" b="b" t="t" l="l"/>
              <a:pathLst>
                <a:path h="320949" w="2997448">
                  <a:moveTo>
                    <a:pt x="68025" y="0"/>
                  </a:moveTo>
                  <a:lnTo>
                    <a:pt x="2929423" y="0"/>
                  </a:lnTo>
                  <a:cubicBezTo>
                    <a:pt x="2947464" y="0"/>
                    <a:pt x="2964767" y="7167"/>
                    <a:pt x="2977524" y="19924"/>
                  </a:cubicBezTo>
                  <a:cubicBezTo>
                    <a:pt x="2990281" y="32681"/>
                    <a:pt x="2997448" y="49984"/>
                    <a:pt x="2997448" y="68025"/>
                  </a:cubicBezTo>
                  <a:lnTo>
                    <a:pt x="2997448" y="252923"/>
                  </a:lnTo>
                  <a:cubicBezTo>
                    <a:pt x="2997448" y="270965"/>
                    <a:pt x="2990281" y="288267"/>
                    <a:pt x="2977524" y="301025"/>
                  </a:cubicBezTo>
                  <a:cubicBezTo>
                    <a:pt x="2964767" y="313782"/>
                    <a:pt x="2947464" y="320949"/>
                    <a:pt x="2929423" y="320949"/>
                  </a:cubicBezTo>
                  <a:lnTo>
                    <a:pt x="68025" y="320949"/>
                  </a:lnTo>
                  <a:cubicBezTo>
                    <a:pt x="30456" y="320949"/>
                    <a:pt x="0" y="290493"/>
                    <a:pt x="0" y="252923"/>
                  </a:cubicBezTo>
                  <a:lnTo>
                    <a:pt x="0" y="68025"/>
                  </a:lnTo>
                  <a:cubicBezTo>
                    <a:pt x="0" y="49984"/>
                    <a:pt x="7167" y="32681"/>
                    <a:pt x="19924" y="19924"/>
                  </a:cubicBezTo>
                  <a:cubicBezTo>
                    <a:pt x="32681" y="7167"/>
                    <a:pt x="49984" y="0"/>
                    <a:pt x="68025" y="0"/>
                  </a:cubicBezTo>
                  <a:close/>
                </a:path>
              </a:pathLst>
            </a:custGeom>
            <a:solidFill>
              <a:srgbClr val="C4DCFF">
                <a:alpha val="45882"/>
              </a:srgbClr>
            </a:solidFill>
            <a:ln w="38100" cap="rnd">
              <a:solidFill>
                <a:srgbClr val="7AB3FF">
                  <a:alpha val="45882"/>
                </a:srgbClr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997448" cy="3590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2657957" y="3214077"/>
          <a:ext cx="12972085" cy="5743575"/>
        </p:xfrm>
        <a:graphic>
          <a:graphicData uri="http://schemas.openxmlformats.org/drawingml/2006/table">
            <a:tbl>
              <a:tblPr/>
              <a:tblGrid>
                <a:gridCol w="3260769"/>
                <a:gridCol w="2366679"/>
                <a:gridCol w="2395534"/>
                <a:gridCol w="2395534"/>
                <a:gridCol w="2553568"/>
              </a:tblGrid>
              <a:tr h="121673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 b="true">
                          <a:solidFill>
                            <a:srgbClr val="000000"/>
                          </a:solidFill>
                          <a:latin typeface="Cabin Bold"/>
                          <a:ea typeface="Cabin Bold"/>
                          <a:cs typeface="Cabin Bold"/>
                          <a:sym typeface="Cabin Bold"/>
                        </a:rPr>
                        <a:t>EE category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 b="true">
                          <a:solidFill>
                            <a:srgbClr val="000000"/>
                          </a:solidFill>
                          <a:latin typeface="Cabin Bold"/>
                          <a:ea typeface="Cabin Bold"/>
                          <a:cs typeface="Cabin Bold"/>
                          <a:sym typeface="Cabin Bold"/>
                        </a:rPr>
                        <a:t>Grad 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 b="true">
                          <a:solidFill>
                            <a:srgbClr val="000000"/>
                          </a:solidFill>
                          <a:latin typeface="Cabin Bold"/>
                          <a:ea typeface="Cabin Bold"/>
                          <a:cs typeface="Cabin Bold"/>
                          <a:sym typeface="Cabin Bold"/>
                        </a:rPr>
                        <a:t>Grade 11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 b="true">
                          <a:solidFill>
                            <a:srgbClr val="000000"/>
                          </a:solidFill>
                          <a:latin typeface="Cabin Bold"/>
                          <a:ea typeface="Cabin Bold"/>
                          <a:cs typeface="Cabin Bold"/>
                          <a:sym typeface="Cabin Bold"/>
                        </a:rPr>
                        <a:t>Grade 12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 b="true">
                          <a:solidFill>
                            <a:srgbClr val="000000"/>
                          </a:solidFill>
                          <a:latin typeface="Cabin Bold"/>
                          <a:ea typeface="Cabin Bold"/>
                          <a:cs typeface="Cabin Bold"/>
                          <a:sym typeface="Cabin Bold"/>
                        </a:rPr>
                        <a:t>Total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76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 b="true">
                          <a:solidFill>
                            <a:srgbClr val="000000"/>
                          </a:solidFill>
                          <a:latin typeface="Cabin Bold"/>
                          <a:ea typeface="Cabin Bold"/>
                          <a:cs typeface="Cabin Bold"/>
                          <a:sym typeface="Cabin Bold"/>
                        </a:rPr>
                        <a:t>Knowledge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69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 b="true">
                          <a:solidFill>
                            <a:srgbClr val="000000"/>
                          </a:solidFill>
                          <a:latin typeface="Cabin Bold"/>
                          <a:ea typeface="Cabin Bold"/>
                          <a:cs typeface="Cabin Bold"/>
                          <a:sym typeface="Cabin Bold"/>
                        </a:rPr>
                        <a:t>Affect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69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 b="true">
                          <a:solidFill>
                            <a:srgbClr val="000000"/>
                          </a:solidFill>
                          <a:latin typeface="Cabin Bold"/>
                          <a:ea typeface="Cabin Bold"/>
                          <a:cs typeface="Cabin Bold"/>
                          <a:sym typeface="Cabin Bold"/>
                        </a:rPr>
                        <a:t>Behavior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69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 b="true">
                          <a:solidFill>
                            <a:srgbClr val="000000"/>
                          </a:solidFill>
                          <a:latin typeface="Cabin Bold"/>
                          <a:ea typeface="Cabin Bold"/>
                          <a:cs typeface="Cabin Bold"/>
                          <a:sym typeface="Cabin Bold"/>
                        </a:rPr>
                        <a:t>Total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58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4" id="4"/>
          <p:cNvGrpSpPr/>
          <p:nvPr/>
        </p:nvGrpSpPr>
        <p:grpSpPr>
          <a:xfrm rot="0">
            <a:off x="2963539" y="1351858"/>
            <a:ext cx="12360922" cy="1384142"/>
            <a:chOff x="0" y="0"/>
            <a:chExt cx="3255551" cy="36454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255551" cy="364548"/>
            </a:xfrm>
            <a:custGeom>
              <a:avLst/>
              <a:gdLst/>
              <a:ahLst/>
              <a:cxnLst/>
              <a:rect r="r" b="b" t="t" l="l"/>
              <a:pathLst>
                <a:path h="364548" w="3255551">
                  <a:moveTo>
                    <a:pt x="31316" y="0"/>
                  </a:moveTo>
                  <a:lnTo>
                    <a:pt x="3224235" y="0"/>
                  </a:lnTo>
                  <a:cubicBezTo>
                    <a:pt x="3241531" y="0"/>
                    <a:pt x="3255551" y="14021"/>
                    <a:pt x="3255551" y="31316"/>
                  </a:cubicBezTo>
                  <a:lnTo>
                    <a:pt x="3255551" y="333231"/>
                  </a:lnTo>
                  <a:cubicBezTo>
                    <a:pt x="3255551" y="350527"/>
                    <a:pt x="3241531" y="364548"/>
                    <a:pt x="3224235" y="364548"/>
                  </a:cubicBezTo>
                  <a:lnTo>
                    <a:pt x="31316" y="364548"/>
                  </a:lnTo>
                  <a:cubicBezTo>
                    <a:pt x="14021" y="364548"/>
                    <a:pt x="0" y="350527"/>
                    <a:pt x="0" y="333231"/>
                  </a:cubicBezTo>
                  <a:lnTo>
                    <a:pt x="0" y="31316"/>
                  </a:lnTo>
                  <a:cubicBezTo>
                    <a:pt x="0" y="14021"/>
                    <a:pt x="14021" y="0"/>
                    <a:pt x="31316" y="0"/>
                  </a:cubicBezTo>
                  <a:close/>
                </a:path>
              </a:pathLst>
            </a:custGeom>
            <a:solidFill>
              <a:srgbClr val="E4EFFF"/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3255551" cy="3931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963539" y="1626733"/>
            <a:ext cx="12360922" cy="996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b="true" sz="4500">
                <a:solidFill>
                  <a:srgbClr val="0D3B8A"/>
                </a:solidFill>
                <a:latin typeface="Cabin Bold"/>
                <a:ea typeface="Cabin Bold"/>
                <a:cs typeface="Cabin Bold"/>
                <a:sym typeface="Cabin Bold"/>
              </a:rPr>
              <a:t>4.1. THE SCOPE OF ENVIRONMENTAL EDUCATION INTEGRATED IN THE TEXTBOOK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25350" y="2262382"/>
            <a:ext cx="13837300" cy="702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FINDINGS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strike="noStrike" u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→ Environmental education topics are integrated across Grades 10 to 12, with a total of 58 instances identified.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strike="noStrike" u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→ Knowledge component appears most frequently (27 times), followed by Behavior (19 times) and Affect (12 times).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strike="noStrike" u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→ Grade 10 and 11 focus heavily on knowledge, while Grade 12 places relatively greater emphasis on behavioral actions.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strike="noStrike" u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→ Common environmental topics include global warming, deforestation, endangered species, eco-friendly lifestyles, and conservation practices.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2963539" y="508913"/>
            <a:ext cx="12360922" cy="1384142"/>
            <a:chOff x="0" y="0"/>
            <a:chExt cx="3255551" cy="36454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255551" cy="364548"/>
            </a:xfrm>
            <a:custGeom>
              <a:avLst/>
              <a:gdLst/>
              <a:ahLst/>
              <a:cxnLst/>
              <a:rect r="r" b="b" t="t" l="l"/>
              <a:pathLst>
                <a:path h="364548" w="3255551">
                  <a:moveTo>
                    <a:pt x="31316" y="0"/>
                  </a:moveTo>
                  <a:lnTo>
                    <a:pt x="3224235" y="0"/>
                  </a:lnTo>
                  <a:cubicBezTo>
                    <a:pt x="3241531" y="0"/>
                    <a:pt x="3255551" y="14021"/>
                    <a:pt x="3255551" y="31316"/>
                  </a:cubicBezTo>
                  <a:lnTo>
                    <a:pt x="3255551" y="333231"/>
                  </a:lnTo>
                  <a:cubicBezTo>
                    <a:pt x="3255551" y="350527"/>
                    <a:pt x="3241531" y="364548"/>
                    <a:pt x="3224235" y="364548"/>
                  </a:cubicBezTo>
                  <a:lnTo>
                    <a:pt x="31316" y="364548"/>
                  </a:lnTo>
                  <a:cubicBezTo>
                    <a:pt x="14021" y="364548"/>
                    <a:pt x="0" y="350527"/>
                    <a:pt x="0" y="333231"/>
                  </a:cubicBezTo>
                  <a:lnTo>
                    <a:pt x="0" y="31316"/>
                  </a:lnTo>
                  <a:cubicBezTo>
                    <a:pt x="0" y="14021"/>
                    <a:pt x="14021" y="0"/>
                    <a:pt x="31316" y="0"/>
                  </a:cubicBezTo>
                  <a:close/>
                </a:path>
              </a:pathLst>
            </a:custGeom>
            <a:solidFill>
              <a:srgbClr val="E4EFFF"/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3255551" cy="3931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963539" y="783788"/>
            <a:ext cx="12360922" cy="996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b="true" sz="4500">
                <a:solidFill>
                  <a:srgbClr val="0D3B8A"/>
                </a:solidFill>
                <a:latin typeface="Cabin Bold"/>
                <a:ea typeface="Cabin Bold"/>
                <a:cs typeface="Cabin Bold"/>
                <a:sym typeface="Cabin Bold"/>
              </a:rPr>
              <a:t>4.1. THE SCOPE OF ENVIRONMENTAL EDUCATION INTEGRATED IN THE TEXTBOOK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595899" y="2294167"/>
            <a:ext cx="15096202" cy="7172502"/>
            <a:chOff x="0" y="0"/>
            <a:chExt cx="3975954" cy="188905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975955" cy="1889054"/>
            </a:xfrm>
            <a:custGeom>
              <a:avLst/>
              <a:gdLst/>
              <a:ahLst/>
              <a:cxnLst/>
              <a:rect r="r" b="b" t="t" l="l"/>
              <a:pathLst>
                <a:path h="1889054" w="3975955">
                  <a:moveTo>
                    <a:pt x="14359" y="0"/>
                  </a:moveTo>
                  <a:lnTo>
                    <a:pt x="3961595" y="0"/>
                  </a:lnTo>
                  <a:cubicBezTo>
                    <a:pt x="3965403" y="0"/>
                    <a:pt x="3969056" y="1513"/>
                    <a:pt x="3971749" y="4206"/>
                  </a:cubicBezTo>
                  <a:cubicBezTo>
                    <a:pt x="3974442" y="6899"/>
                    <a:pt x="3975955" y="10551"/>
                    <a:pt x="3975955" y="14359"/>
                  </a:cubicBezTo>
                  <a:lnTo>
                    <a:pt x="3975955" y="1874695"/>
                  </a:lnTo>
                  <a:cubicBezTo>
                    <a:pt x="3975955" y="1882625"/>
                    <a:pt x="3969526" y="1889054"/>
                    <a:pt x="3961595" y="1889054"/>
                  </a:cubicBezTo>
                  <a:lnTo>
                    <a:pt x="14359" y="1889054"/>
                  </a:lnTo>
                  <a:cubicBezTo>
                    <a:pt x="10551" y="1889054"/>
                    <a:pt x="6899" y="1887541"/>
                    <a:pt x="4206" y="1884848"/>
                  </a:cubicBezTo>
                  <a:cubicBezTo>
                    <a:pt x="1513" y="1882155"/>
                    <a:pt x="0" y="1878503"/>
                    <a:pt x="0" y="1874695"/>
                  </a:cubicBezTo>
                  <a:lnTo>
                    <a:pt x="0" y="14359"/>
                  </a:lnTo>
                  <a:cubicBezTo>
                    <a:pt x="0" y="6429"/>
                    <a:pt x="6429" y="0"/>
                    <a:pt x="1435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3975954" cy="19176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963539" y="508913"/>
            <a:ext cx="12360922" cy="1384142"/>
            <a:chOff x="0" y="0"/>
            <a:chExt cx="3255551" cy="36454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55551" cy="364548"/>
            </a:xfrm>
            <a:custGeom>
              <a:avLst/>
              <a:gdLst/>
              <a:ahLst/>
              <a:cxnLst/>
              <a:rect r="r" b="b" t="t" l="l"/>
              <a:pathLst>
                <a:path h="364548" w="3255551">
                  <a:moveTo>
                    <a:pt x="31316" y="0"/>
                  </a:moveTo>
                  <a:lnTo>
                    <a:pt x="3224235" y="0"/>
                  </a:lnTo>
                  <a:cubicBezTo>
                    <a:pt x="3241531" y="0"/>
                    <a:pt x="3255551" y="14021"/>
                    <a:pt x="3255551" y="31316"/>
                  </a:cubicBezTo>
                  <a:lnTo>
                    <a:pt x="3255551" y="333231"/>
                  </a:lnTo>
                  <a:cubicBezTo>
                    <a:pt x="3255551" y="350527"/>
                    <a:pt x="3241531" y="364548"/>
                    <a:pt x="3224235" y="364548"/>
                  </a:cubicBezTo>
                  <a:lnTo>
                    <a:pt x="31316" y="364548"/>
                  </a:lnTo>
                  <a:cubicBezTo>
                    <a:pt x="14021" y="364548"/>
                    <a:pt x="0" y="350527"/>
                    <a:pt x="0" y="333231"/>
                  </a:cubicBezTo>
                  <a:lnTo>
                    <a:pt x="0" y="31316"/>
                  </a:lnTo>
                  <a:cubicBezTo>
                    <a:pt x="0" y="14021"/>
                    <a:pt x="14021" y="0"/>
                    <a:pt x="31316" y="0"/>
                  </a:cubicBezTo>
                  <a:close/>
                </a:path>
              </a:pathLst>
            </a:custGeom>
            <a:solidFill>
              <a:srgbClr val="E4EFFF"/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255551" cy="3931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63539" y="783788"/>
            <a:ext cx="12360922" cy="996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b="true" sz="4500">
                <a:solidFill>
                  <a:srgbClr val="0D3B8A"/>
                </a:solidFill>
                <a:latin typeface="Cabin Bold"/>
                <a:ea typeface="Cabin Bold"/>
                <a:cs typeface="Cabin Bold"/>
                <a:sym typeface="Cabin Bold"/>
              </a:rPr>
              <a:t>4.1. THE SCOPE OF ENVIRONMENTAL EDUCATION INTEGRATED IN THE TEXTBOOK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595899" y="2059418"/>
            <a:ext cx="15096202" cy="7505230"/>
            <a:chOff x="0" y="0"/>
            <a:chExt cx="3975954" cy="197668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75955" cy="1976686"/>
            </a:xfrm>
            <a:custGeom>
              <a:avLst/>
              <a:gdLst/>
              <a:ahLst/>
              <a:cxnLst/>
              <a:rect r="r" b="b" t="t" l="l"/>
              <a:pathLst>
                <a:path h="1976686" w="3975955">
                  <a:moveTo>
                    <a:pt x="14359" y="0"/>
                  </a:moveTo>
                  <a:lnTo>
                    <a:pt x="3961595" y="0"/>
                  </a:lnTo>
                  <a:cubicBezTo>
                    <a:pt x="3965403" y="0"/>
                    <a:pt x="3969056" y="1513"/>
                    <a:pt x="3971749" y="4206"/>
                  </a:cubicBezTo>
                  <a:cubicBezTo>
                    <a:pt x="3974442" y="6899"/>
                    <a:pt x="3975955" y="10551"/>
                    <a:pt x="3975955" y="14359"/>
                  </a:cubicBezTo>
                  <a:lnTo>
                    <a:pt x="3975955" y="1962327"/>
                  </a:lnTo>
                  <a:cubicBezTo>
                    <a:pt x="3975955" y="1966135"/>
                    <a:pt x="3974442" y="1969787"/>
                    <a:pt x="3971749" y="1972480"/>
                  </a:cubicBezTo>
                  <a:cubicBezTo>
                    <a:pt x="3969056" y="1975173"/>
                    <a:pt x="3965403" y="1976686"/>
                    <a:pt x="3961595" y="1976686"/>
                  </a:cubicBezTo>
                  <a:lnTo>
                    <a:pt x="14359" y="1976686"/>
                  </a:lnTo>
                  <a:cubicBezTo>
                    <a:pt x="6429" y="1976686"/>
                    <a:pt x="0" y="1970257"/>
                    <a:pt x="0" y="1962327"/>
                  </a:cubicBezTo>
                  <a:lnTo>
                    <a:pt x="0" y="14359"/>
                  </a:lnTo>
                  <a:cubicBezTo>
                    <a:pt x="0" y="6429"/>
                    <a:pt x="6429" y="0"/>
                    <a:pt x="1435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3975954" cy="20052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154202" y="2208820"/>
            <a:ext cx="13779859" cy="702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COMPARISONS</a:t>
            </a:r>
          </a:p>
          <a:p>
            <a:pPr algn="just" marL="0" indent="0" lvl="0">
              <a:lnSpc>
                <a:spcPts val="5599"/>
              </a:lnSpc>
              <a:spcBef>
                <a:spcPct val="0"/>
              </a:spcBef>
            </a:pPr>
            <a:r>
              <a:rPr lang="en-US" sz="3999" strike="noStrike" u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→ Aligns with Mohammadnia and Moghadam’s study (Iran): environmental content is unevenly distributed across grade levels.</a:t>
            </a:r>
          </a:p>
          <a:p>
            <a:pPr algn="just" marL="0" indent="0" lvl="0">
              <a:lnSpc>
                <a:spcPts val="5599"/>
              </a:lnSpc>
              <a:spcBef>
                <a:spcPct val="0"/>
              </a:spcBef>
            </a:pPr>
            <a:r>
              <a:rPr lang="en-US" sz="3999" strike="noStrike" u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→ Consistent with Ulfah et al. and Zulfiani et al.: knowledge acquisition dominates, while affective and behavioral aspects receive less systematic integration.</a:t>
            </a:r>
          </a:p>
          <a:p>
            <a:pPr algn="just" marL="0" indent="0" lvl="0">
              <a:lnSpc>
                <a:spcPts val="5599"/>
              </a:lnSpc>
              <a:spcBef>
                <a:spcPct val="0"/>
              </a:spcBef>
            </a:pPr>
            <a:r>
              <a:rPr lang="en-US" sz="3999" strike="noStrike" u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→ Matches Lee and Nguyen’s findings: EL components are present but imbalanced, with factual knowledge prioritized over emotional or action-oriented content.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963539" y="508913"/>
            <a:ext cx="12360922" cy="1384142"/>
            <a:chOff x="0" y="0"/>
            <a:chExt cx="3255551" cy="36454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55551" cy="364548"/>
            </a:xfrm>
            <a:custGeom>
              <a:avLst/>
              <a:gdLst/>
              <a:ahLst/>
              <a:cxnLst/>
              <a:rect r="r" b="b" t="t" l="l"/>
              <a:pathLst>
                <a:path h="364548" w="3255551">
                  <a:moveTo>
                    <a:pt x="31316" y="0"/>
                  </a:moveTo>
                  <a:lnTo>
                    <a:pt x="3224235" y="0"/>
                  </a:lnTo>
                  <a:cubicBezTo>
                    <a:pt x="3241531" y="0"/>
                    <a:pt x="3255551" y="14021"/>
                    <a:pt x="3255551" y="31316"/>
                  </a:cubicBezTo>
                  <a:lnTo>
                    <a:pt x="3255551" y="333231"/>
                  </a:lnTo>
                  <a:cubicBezTo>
                    <a:pt x="3255551" y="350527"/>
                    <a:pt x="3241531" y="364548"/>
                    <a:pt x="3224235" y="364548"/>
                  </a:cubicBezTo>
                  <a:lnTo>
                    <a:pt x="31316" y="364548"/>
                  </a:lnTo>
                  <a:cubicBezTo>
                    <a:pt x="14021" y="364548"/>
                    <a:pt x="0" y="350527"/>
                    <a:pt x="0" y="333231"/>
                  </a:cubicBezTo>
                  <a:lnTo>
                    <a:pt x="0" y="31316"/>
                  </a:lnTo>
                  <a:cubicBezTo>
                    <a:pt x="0" y="14021"/>
                    <a:pt x="14021" y="0"/>
                    <a:pt x="31316" y="0"/>
                  </a:cubicBezTo>
                  <a:close/>
                </a:path>
              </a:pathLst>
            </a:custGeom>
            <a:solidFill>
              <a:srgbClr val="E4EFFF"/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255551" cy="3931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63539" y="674251"/>
            <a:ext cx="12360922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55"/>
              </a:lnSpc>
            </a:pPr>
            <a:r>
              <a:rPr lang="en-US" b="true" sz="4500">
                <a:solidFill>
                  <a:srgbClr val="0D3B8A"/>
                </a:solidFill>
                <a:latin typeface="Cabin Bold"/>
                <a:ea typeface="Cabin Bold"/>
                <a:cs typeface="Cabin Bold"/>
                <a:sym typeface="Cabin Bold"/>
              </a:rPr>
              <a:t>4.1. THE SCOPE OF ENVIRONMENTAL EDUCATION INTEGRATED IN THE TEXTBOOK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899784" y="2766022"/>
            <a:ext cx="14488431" cy="6492278"/>
            <a:chOff x="0" y="0"/>
            <a:chExt cx="3815883" cy="17099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15883" cy="1709900"/>
            </a:xfrm>
            <a:custGeom>
              <a:avLst/>
              <a:gdLst/>
              <a:ahLst/>
              <a:cxnLst/>
              <a:rect r="r" b="b" t="t" l="l"/>
              <a:pathLst>
                <a:path h="1709900" w="3815883">
                  <a:moveTo>
                    <a:pt x="14962" y="0"/>
                  </a:moveTo>
                  <a:lnTo>
                    <a:pt x="3800921" y="0"/>
                  </a:lnTo>
                  <a:cubicBezTo>
                    <a:pt x="3804889" y="0"/>
                    <a:pt x="3808695" y="1576"/>
                    <a:pt x="3811501" y="4382"/>
                  </a:cubicBezTo>
                  <a:cubicBezTo>
                    <a:pt x="3814307" y="7188"/>
                    <a:pt x="3815883" y="10994"/>
                    <a:pt x="3815883" y="14962"/>
                  </a:cubicBezTo>
                  <a:lnTo>
                    <a:pt x="3815883" y="1694938"/>
                  </a:lnTo>
                  <a:cubicBezTo>
                    <a:pt x="3815883" y="1703202"/>
                    <a:pt x="3809184" y="1709900"/>
                    <a:pt x="3800921" y="1709900"/>
                  </a:cubicBezTo>
                  <a:lnTo>
                    <a:pt x="14962" y="1709900"/>
                  </a:lnTo>
                  <a:cubicBezTo>
                    <a:pt x="10994" y="1709900"/>
                    <a:pt x="7188" y="1708324"/>
                    <a:pt x="4382" y="1705518"/>
                  </a:cubicBezTo>
                  <a:cubicBezTo>
                    <a:pt x="1576" y="1702712"/>
                    <a:pt x="0" y="1698907"/>
                    <a:pt x="0" y="1694938"/>
                  </a:cubicBezTo>
                  <a:lnTo>
                    <a:pt x="0" y="14962"/>
                  </a:lnTo>
                  <a:cubicBezTo>
                    <a:pt x="0" y="6699"/>
                    <a:pt x="6699" y="0"/>
                    <a:pt x="1496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3815883" cy="1738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400172" y="3174941"/>
            <a:ext cx="13500123" cy="561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NEW INSIGHTS</a:t>
            </a:r>
          </a:p>
          <a:p>
            <a:pPr algn="just" marL="0" indent="0" lvl="0">
              <a:lnSpc>
                <a:spcPts val="5599"/>
              </a:lnSpc>
              <a:spcBef>
                <a:spcPct val="0"/>
              </a:spcBef>
            </a:pPr>
            <a:r>
              <a:rPr lang="en-US" sz="3999" strike="noStrike" u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→ Compared to previous Vietnamese ELT textbooks, Global Success shows broader integration of environmental topics across upper secondary levels but still maintains a knowledge-heavy approach.</a:t>
            </a:r>
          </a:p>
          <a:p>
            <a:pPr algn="just" marL="0" indent="0" lvl="0">
              <a:lnSpc>
                <a:spcPts val="5599"/>
              </a:lnSpc>
              <a:spcBef>
                <a:spcPct val="0"/>
              </a:spcBef>
            </a:pPr>
            <a:r>
              <a:rPr lang="en-US" sz="3999" strike="noStrike" u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→ Behavioral content, although still secondary to knowledge, becomes more prominent at Grade 12, indicating a gradual shift towards promoting action-oriented environmental education.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0828" y="508913"/>
            <a:ext cx="13261323" cy="1541712"/>
            <a:chOff x="0" y="0"/>
            <a:chExt cx="3492694" cy="40604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92694" cy="406048"/>
            </a:xfrm>
            <a:custGeom>
              <a:avLst/>
              <a:gdLst/>
              <a:ahLst/>
              <a:cxnLst/>
              <a:rect r="r" b="b" t="t" l="l"/>
              <a:pathLst>
                <a:path h="406048" w="3492694">
                  <a:moveTo>
                    <a:pt x="29190" y="0"/>
                  </a:moveTo>
                  <a:lnTo>
                    <a:pt x="3463504" y="0"/>
                  </a:lnTo>
                  <a:cubicBezTo>
                    <a:pt x="3471246" y="0"/>
                    <a:pt x="3478671" y="3075"/>
                    <a:pt x="3484145" y="8550"/>
                  </a:cubicBezTo>
                  <a:cubicBezTo>
                    <a:pt x="3489619" y="14024"/>
                    <a:pt x="3492694" y="21448"/>
                    <a:pt x="3492694" y="29190"/>
                  </a:cubicBezTo>
                  <a:lnTo>
                    <a:pt x="3492694" y="376858"/>
                  </a:lnTo>
                  <a:cubicBezTo>
                    <a:pt x="3492694" y="392979"/>
                    <a:pt x="3479626" y="406048"/>
                    <a:pt x="3463504" y="406048"/>
                  </a:cubicBezTo>
                  <a:lnTo>
                    <a:pt x="29190" y="406048"/>
                  </a:lnTo>
                  <a:cubicBezTo>
                    <a:pt x="21448" y="406048"/>
                    <a:pt x="14024" y="402972"/>
                    <a:pt x="8550" y="397498"/>
                  </a:cubicBezTo>
                  <a:cubicBezTo>
                    <a:pt x="3075" y="392024"/>
                    <a:pt x="0" y="384599"/>
                    <a:pt x="0" y="376858"/>
                  </a:cubicBezTo>
                  <a:lnTo>
                    <a:pt x="0" y="29190"/>
                  </a:lnTo>
                  <a:cubicBezTo>
                    <a:pt x="0" y="21448"/>
                    <a:pt x="3075" y="14024"/>
                    <a:pt x="8550" y="8550"/>
                  </a:cubicBezTo>
                  <a:cubicBezTo>
                    <a:pt x="14024" y="3075"/>
                    <a:pt x="21448" y="0"/>
                    <a:pt x="29190" y="0"/>
                  </a:cubicBezTo>
                  <a:close/>
                </a:path>
              </a:pathLst>
            </a:custGeom>
            <a:solidFill>
              <a:srgbClr val="E4EFFF"/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492694" cy="4346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29774" y="719698"/>
            <a:ext cx="12360922" cy="1196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b="true" sz="4500">
                <a:solidFill>
                  <a:srgbClr val="0D3B8A"/>
                </a:solidFill>
                <a:latin typeface="Cabin Bold"/>
                <a:ea typeface="Cabin Bold"/>
                <a:cs typeface="Cabin Bold"/>
                <a:sym typeface="Cabin Bold"/>
              </a:rPr>
              <a:t>4.2. THE PRESENTATION OF ENVIRONMENTAL EDUCATION INTEGRATED IN THE TEXTBOOK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562134" y="2225781"/>
            <a:ext cx="15096202" cy="7257619"/>
            <a:chOff x="0" y="0"/>
            <a:chExt cx="3975954" cy="191147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75955" cy="1911472"/>
            </a:xfrm>
            <a:custGeom>
              <a:avLst/>
              <a:gdLst/>
              <a:ahLst/>
              <a:cxnLst/>
              <a:rect r="r" b="b" t="t" l="l"/>
              <a:pathLst>
                <a:path h="1911472" w="3975955">
                  <a:moveTo>
                    <a:pt x="14359" y="0"/>
                  </a:moveTo>
                  <a:lnTo>
                    <a:pt x="3961595" y="0"/>
                  </a:lnTo>
                  <a:cubicBezTo>
                    <a:pt x="3965403" y="0"/>
                    <a:pt x="3969056" y="1513"/>
                    <a:pt x="3971749" y="4206"/>
                  </a:cubicBezTo>
                  <a:cubicBezTo>
                    <a:pt x="3974442" y="6899"/>
                    <a:pt x="3975955" y="10551"/>
                    <a:pt x="3975955" y="14359"/>
                  </a:cubicBezTo>
                  <a:lnTo>
                    <a:pt x="3975955" y="1897112"/>
                  </a:lnTo>
                  <a:cubicBezTo>
                    <a:pt x="3975955" y="1900921"/>
                    <a:pt x="3974442" y="1904573"/>
                    <a:pt x="3971749" y="1907266"/>
                  </a:cubicBezTo>
                  <a:cubicBezTo>
                    <a:pt x="3969056" y="1909959"/>
                    <a:pt x="3965403" y="1911472"/>
                    <a:pt x="3961595" y="1911472"/>
                  </a:cubicBezTo>
                  <a:lnTo>
                    <a:pt x="14359" y="1911472"/>
                  </a:lnTo>
                  <a:cubicBezTo>
                    <a:pt x="6429" y="1911472"/>
                    <a:pt x="0" y="1905043"/>
                    <a:pt x="0" y="1897112"/>
                  </a:cubicBezTo>
                  <a:lnTo>
                    <a:pt x="0" y="14359"/>
                  </a:lnTo>
                  <a:cubicBezTo>
                    <a:pt x="0" y="6429"/>
                    <a:pt x="6429" y="0"/>
                    <a:pt x="1435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3975954" cy="19400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049855" y="2642761"/>
            <a:ext cx="14120761" cy="6356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FINDINGS</a:t>
            </a:r>
          </a:p>
          <a:p>
            <a:pPr algn="just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3600" strike="noStrike" u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→ Environmental topics presented mainly via informative explanations, dialogues, and visual illustrations.</a:t>
            </a:r>
          </a:p>
          <a:p>
            <a:pPr algn="just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3600" strike="noStrike" u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→ Knowledge is primarily factual and descriptive, focusing on definitions, causes, and consequences of environmental issues, but often lacks real-world examples, critical discussions, or localized contexts.</a:t>
            </a:r>
          </a:p>
          <a:p>
            <a:pPr algn="just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3600" strike="noStrike" u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→ Behavioral examples often highlight collective activities like Earth Hour or Green Classroom initiatives.</a:t>
            </a:r>
          </a:p>
          <a:p>
            <a:pPr algn="just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3600" strike="noStrike" u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→ Emotional engagement is encouraged through teamwork but lacks personal emotional depth or critical reflection.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39238" y="4274503"/>
            <a:ext cx="95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2239025" y="3396755"/>
            <a:ext cx="13809950" cy="2992753"/>
            <a:chOff x="0" y="0"/>
            <a:chExt cx="18413267" cy="3990338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8656976" cy="1623764"/>
              <a:chOff x="0" y="0"/>
              <a:chExt cx="1710020" cy="32074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710020" cy="320744"/>
              </a:xfrm>
              <a:custGeom>
                <a:avLst/>
                <a:gdLst/>
                <a:ahLst/>
                <a:cxnLst/>
                <a:rect r="r" b="b" t="t" l="l"/>
                <a:pathLst>
                  <a:path h="320744" w="1710020">
                    <a:moveTo>
                      <a:pt x="60812" y="0"/>
                    </a:moveTo>
                    <a:lnTo>
                      <a:pt x="1649208" y="0"/>
                    </a:lnTo>
                    <a:cubicBezTo>
                      <a:pt x="1682793" y="0"/>
                      <a:pt x="1710020" y="27227"/>
                      <a:pt x="1710020" y="60812"/>
                    </a:cubicBezTo>
                    <a:lnTo>
                      <a:pt x="1710020" y="259931"/>
                    </a:lnTo>
                    <a:cubicBezTo>
                      <a:pt x="1710020" y="293517"/>
                      <a:pt x="1682793" y="320744"/>
                      <a:pt x="1649208" y="320744"/>
                    </a:cubicBezTo>
                    <a:lnTo>
                      <a:pt x="60812" y="320744"/>
                    </a:lnTo>
                    <a:cubicBezTo>
                      <a:pt x="27227" y="320744"/>
                      <a:pt x="0" y="293517"/>
                      <a:pt x="0" y="259931"/>
                    </a:cubicBezTo>
                    <a:lnTo>
                      <a:pt x="0" y="60812"/>
                    </a:lnTo>
                    <a:cubicBezTo>
                      <a:pt x="0" y="27227"/>
                      <a:pt x="27227" y="0"/>
                      <a:pt x="60812" y="0"/>
                    </a:cubicBezTo>
                    <a:close/>
                  </a:path>
                </a:pathLst>
              </a:custGeom>
              <a:solidFill>
                <a:srgbClr val="C7DEEB"/>
              </a:solidFill>
              <a:ln cap="rnd">
                <a:noFill/>
                <a:prstDash val="dash"/>
                <a:round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38100"/>
                <a:ext cx="1710020" cy="35884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8" id="8"/>
            <p:cNvSpPr txBox="true"/>
            <p:nvPr/>
          </p:nvSpPr>
          <p:spPr>
            <a:xfrm rot="0">
              <a:off x="609394" y="278482"/>
              <a:ext cx="1178678" cy="990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299"/>
                </a:lnSpc>
              </a:pPr>
              <a:r>
                <a:rPr lang="en-US" b="true" sz="4500">
                  <a:solidFill>
                    <a:srgbClr val="0D3B8A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01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830219" y="391724"/>
              <a:ext cx="6250605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00"/>
                </a:lnSpc>
              </a:pPr>
              <a:r>
                <a:rPr lang="en-US" sz="3500">
                  <a:solidFill>
                    <a:srgbClr val="0D3B8A"/>
                  </a:solidFill>
                  <a:latin typeface="Garet"/>
                  <a:ea typeface="Garet"/>
                  <a:cs typeface="Garet"/>
                  <a:sym typeface="Garet"/>
                </a:rPr>
                <a:t>Introduction</a:t>
              </a:r>
            </a:p>
          </p:txBody>
        </p:sp>
        <p:grpSp>
          <p:nvGrpSpPr>
            <p:cNvPr name="Group 10" id="10"/>
            <p:cNvGrpSpPr/>
            <p:nvPr/>
          </p:nvGrpSpPr>
          <p:grpSpPr>
            <a:xfrm rot="0">
              <a:off x="9756291" y="0"/>
              <a:ext cx="8656976" cy="1623764"/>
              <a:chOff x="0" y="0"/>
              <a:chExt cx="1710020" cy="320744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710020" cy="320744"/>
              </a:xfrm>
              <a:custGeom>
                <a:avLst/>
                <a:gdLst/>
                <a:ahLst/>
                <a:cxnLst/>
                <a:rect r="r" b="b" t="t" l="l"/>
                <a:pathLst>
                  <a:path h="320744" w="1710020">
                    <a:moveTo>
                      <a:pt x="60812" y="0"/>
                    </a:moveTo>
                    <a:lnTo>
                      <a:pt x="1649208" y="0"/>
                    </a:lnTo>
                    <a:cubicBezTo>
                      <a:pt x="1682793" y="0"/>
                      <a:pt x="1710020" y="27227"/>
                      <a:pt x="1710020" y="60812"/>
                    </a:cubicBezTo>
                    <a:lnTo>
                      <a:pt x="1710020" y="259931"/>
                    </a:lnTo>
                    <a:cubicBezTo>
                      <a:pt x="1710020" y="293517"/>
                      <a:pt x="1682793" y="320744"/>
                      <a:pt x="1649208" y="320744"/>
                    </a:cubicBezTo>
                    <a:lnTo>
                      <a:pt x="60812" y="320744"/>
                    </a:lnTo>
                    <a:cubicBezTo>
                      <a:pt x="27227" y="320744"/>
                      <a:pt x="0" y="293517"/>
                      <a:pt x="0" y="259931"/>
                    </a:cubicBezTo>
                    <a:lnTo>
                      <a:pt x="0" y="60812"/>
                    </a:lnTo>
                    <a:cubicBezTo>
                      <a:pt x="0" y="27227"/>
                      <a:pt x="27227" y="0"/>
                      <a:pt x="60812" y="0"/>
                    </a:cubicBezTo>
                    <a:close/>
                  </a:path>
                </a:pathLst>
              </a:custGeom>
              <a:solidFill>
                <a:srgbClr val="C7DEEB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1710020" cy="35884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10349063" y="278482"/>
              <a:ext cx="1178678" cy="990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299"/>
                </a:lnSpc>
              </a:pPr>
              <a:r>
                <a:rPr lang="en-US" b="true" sz="4500">
                  <a:solidFill>
                    <a:srgbClr val="0D3B8A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02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11569889" y="391724"/>
              <a:ext cx="6250605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00"/>
                </a:lnSpc>
              </a:pPr>
              <a:r>
                <a:rPr lang="en-US" sz="3500">
                  <a:solidFill>
                    <a:srgbClr val="0D3B8A"/>
                  </a:solidFill>
                  <a:latin typeface="Garet"/>
                  <a:ea typeface="Garet"/>
                  <a:cs typeface="Garet"/>
                  <a:sym typeface="Garet"/>
                </a:rPr>
                <a:t>Literature review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0">
              <a:off x="9756291" y="2366574"/>
              <a:ext cx="8656976" cy="1623764"/>
              <a:chOff x="0" y="0"/>
              <a:chExt cx="1710020" cy="320744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710020" cy="320744"/>
              </a:xfrm>
              <a:custGeom>
                <a:avLst/>
                <a:gdLst/>
                <a:ahLst/>
                <a:cxnLst/>
                <a:rect r="r" b="b" t="t" l="l"/>
                <a:pathLst>
                  <a:path h="320744" w="1710020">
                    <a:moveTo>
                      <a:pt x="60812" y="0"/>
                    </a:moveTo>
                    <a:lnTo>
                      <a:pt x="1649208" y="0"/>
                    </a:lnTo>
                    <a:cubicBezTo>
                      <a:pt x="1682793" y="0"/>
                      <a:pt x="1710020" y="27227"/>
                      <a:pt x="1710020" y="60812"/>
                    </a:cubicBezTo>
                    <a:lnTo>
                      <a:pt x="1710020" y="259931"/>
                    </a:lnTo>
                    <a:cubicBezTo>
                      <a:pt x="1710020" y="293517"/>
                      <a:pt x="1682793" y="320744"/>
                      <a:pt x="1649208" y="320744"/>
                    </a:cubicBezTo>
                    <a:lnTo>
                      <a:pt x="60812" y="320744"/>
                    </a:lnTo>
                    <a:cubicBezTo>
                      <a:pt x="27227" y="320744"/>
                      <a:pt x="0" y="293517"/>
                      <a:pt x="0" y="259931"/>
                    </a:cubicBezTo>
                    <a:lnTo>
                      <a:pt x="0" y="60812"/>
                    </a:lnTo>
                    <a:cubicBezTo>
                      <a:pt x="0" y="27227"/>
                      <a:pt x="27227" y="0"/>
                      <a:pt x="60812" y="0"/>
                    </a:cubicBezTo>
                    <a:close/>
                  </a:path>
                </a:pathLst>
              </a:custGeom>
              <a:solidFill>
                <a:srgbClr val="C7DEEB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1710020" cy="35884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10349063" y="2653663"/>
              <a:ext cx="1178678" cy="990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299"/>
                </a:lnSpc>
              </a:pPr>
              <a:r>
                <a:rPr lang="en-US" b="true" sz="4500">
                  <a:solidFill>
                    <a:srgbClr val="0D3B8A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04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11569889" y="2766904"/>
              <a:ext cx="6692243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00"/>
                </a:lnSpc>
              </a:pPr>
              <a:r>
                <a:rPr lang="en-US" sz="3500">
                  <a:solidFill>
                    <a:srgbClr val="0D3B8A"/>
                  </a:solidFill>
                  <a:latin typeface="Garet"/>
                  <a:ea typeface="Garet"/>
                  <a:cs typeface="Garet"/>
                  <a:sym typeface="Garet"/>
                </a:rPr>
                <a:t>Findings &amp; Discussion</a:t>
              </a:r>
            </a:p>
          </p:txBody>
        </p:sp>
        <p:grpSp>
          <p:nvGrpSpPr>
            <p:cNvPr name="Group 20" id="20"/>
            <p:cNvGrpSpPr/>
            <p:nvPr/>
          </p:nvGrpSpPr>
          <p:grpSpPr>
            <a:xfrm rot="0">
              <a:off x="0" y="2366574"/>
              <a:ext cx="8656976" cy="1623764"/>
              <a:chOff x="0" y="0"/>
              <a:chExt cx="1710020" cy="320744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710020" cy="320744"/>
              </a:xfrm>
              <a:custGeom>
                <a:avLst/>
                <a:gdLst/>
                <a:ahLst/>
                <a:cxnLst/>
                <a:rect r="r" b="b" t="t" l="l"/>
                <a:pathLst>
                  <a:path h="320744" w="1710020">
                    <a:moveTo>
                      <a:pt x="60812" y="0"/>
                    </a:moveTo>
                    <a:lnTo>
                      <a:pt x="1649208" y="0"/>
                    </a:lnTo>
                    <a:cubicBezTo>
                      <a:pt x="1682793" y="0"/>
                      <a:pt x="1710020" y="27227"/>
                      <a:pt x="1710020" y="60812"/>
                    </a:cubicBezTo>
                    <a:lnTo>
                      <a:pt x="1710020" y="259931"/>
                    </a:lnTo>
                    <a:cubicBezTo>
                      <a:pt x="1710020" y="293517"/>
                      <a:pt x="1682793" y="320744"/>
                      <a:pt x="1649208" y="320744"/>
                    </a:cubicBezTo>
                    <a:lnTo>
                      <a:pt x="60812" y="320744"/>
                    </a:lnTo>
                    <a:cubicBezTo>
                      <a:pt x="27227" y="320744"/>
                      <a:pt x="0" y="293517"/>
                      <a:pt x="0" y="259931"/>
                    </a:cubicBezTo>
                    <a:lnTo>
                      <a:pt x="0" y="60812"/>
                    </a:lnTo>
                    <a:cubicBezTo>
                      <a:pt x="0" y="27227"/>
                      <a:pt x="27227" y="0"/>
                      <a:pt x="60812" y="0"/>
                    </a:cubicBezTo>
                    <a:close/>
                  </a:path>
                </a:pathLst>
              </a:custGeom>
              <a:solidFill>
                <a:srgbClr val="C7DEEB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38100"/>
                <a:ext cx="1710020" cy="35884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3" id="23"/>
            <p:cNvSpPr txBox="true"/>
            <p:nvPr/>
          </p:nvSpPr>
          <p:spPr>
            <a:xfrm rot="0">
              <a:off x="558594" y="2645056"/>
              <a:ext cx="1178678" cy="990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299"/>
                </a:lnSpc>
              </a:pPr>
              <a:r>
                <a:rPr lang="en-US" b="true" sz="4500">
                  <a:solidFill>
                    <a:srgbClr val="0D3B8A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03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1830219" y="2758297"/>
              <a:ext cx="6250605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00"/>
                </a:lnSpc>
              </a:pPr>
              <a:r>
                <a:rPr lang="en-US" sz="3500">
                  <a:solidFill>
                    <a:srgbClr val="0D3B8A"/>
                  </a:solidFill>
                  <a:latin typeface="Garet"/>
                  <a:ea typeface="Garet"/>
                  <a:cs typeface="Garet"/>
                  <a:sym typeface="Garet"/>
                </a:rPr>
                <a:t>Research design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657187" y="1046343"/>
            <a:ext cx="6973625" cy="1498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19"/>
              </a:lnSpc>
            </a:pPr>
            <a:r>
              <a:rPr lang="en-US" b="true" sz="8728">
                <a:solidFill>
                  <a:srgbClr val="0D0F68"/>
                </a:solidFill>
                <a:latin typeface="Cabin Bold"/>
                <a:ea typeface="Cabin Bold"/>
                <a:cs typeface="Cabin Bold"/>
                <a:sym typeface="Cabin Bold"/>
              </a:rPr>
              <a:t>Contents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2239025" y="6883184"/>
            <a:ext cx="6492732" cy="1217823"/>
            <a:chOff x="0" y="0"/>
            <a:chExt cx="8656976" cy="1623764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8656976" cy="1623764"/>
              <a:chOff x="0" y="0"/>
              <a:chExt cx="1710020" cy="320744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1710020" cy="320744"/>
              </a:xfrm>
              <a:custGeom>
                <a:avLst/>
                <a:gdLst/>
                <a:ahLst/>
                <a:cxnLst/>
                <a:rect r="r" b="b" t="t" l="l"/>
                <a:pathLst>
                  <a:path h="320744" w="1710020">
                    <a:moveTo>
                      <a:pt x="60812" y="0"/>
                    </a:moveTo>
                    <a:lnTo>
                      <a:pt x="1649208" y="0"/>
                    </a:lnTo>
                    <a:cubicBezTo>
                      <a:pt x="1682793" y="0"/>
                      <a:pt x="1710020" y="27227"/>
                      <a:pt x="1710020" y="60812"/>
                    </a:cubicBezTo>
                    <a:lnTo>
                      <a:pt x="1710020" y="259931"/>
                    </a:lnTo>
                    <a:cubicBezTo>
                      <a:pt x="1710020" y="293517"/>
                      <a:pt x="1682793" y="320744"/>
                      <a:pt x="1649208" y="320744"/>
                    </a:cubicBezTo>
                    <a:lnTo>
                      <a:pt x="60812" y="320744"/>
                    </a:lnTo>
                    <a:cubicBezTo>
                      <a:pt x="27227" y="320744"/>
                      <a:pt x="0" y="293517"/>
                      <a:pt x="0" y="259931"/>
                    </a:cubicBezTo>
                    <a:lnTo>
                      <a:pt x="0" y="60812"/>
                    </a:lnTo>
                    <a:cubicBezTo>
                      <a:pt x="0" y="27227"/>
                      <a:pt x="27227" y="0"/>
                      <a:pt x="60812" y="0"/>
                    </a:cubicBezTo>
                    <a:close/>
                  </a:path>
                </a:pathLst>
              </a:custGeom>
              <a:solidFill>
                <a:srgbClr val="C7DEEB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38100"/>
                <a:ext cx="1710020" cy="35884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0" id="30"/>
            <p:cNvSpPr txBox="true"/>
            <p:nvPr/>
          </p:nvSpPr>
          <p:spPr>
            <a:xfrm rot="0">
              <a:off x="592773" y="381000"/>
              <a:ext cx="1178678" cy="990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299"/>
                </a:lnSpc>
              </a:pPr>
              <a:r>
                <a:rPr lang="en-US" b="true" sz="4500">
                  <a:solidFill>
                    <a:srgbClr val="0D3B8A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05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1813598" y="494242"/>
              <a:ext cx="6250605" cy="773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00"/>
                </a:lnSpc>
              </a:pPr>
              <a:r>
                <a:rPr lang="en-US" sz="3500">
                  <a:solidFill>
                    <a:srgbClr val="0D3B8A"/>
                  </a:solidFill>
                  <a:latin typeface="Garet"/>
                  <a:ea typeface="Garet"/>
                  <a:cs typeface="Garet"/>
                  <a:sym typeface="Garet"/>
                </a:rPr>
                <a:t>Conclusion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0828" y="1126512"/>
            <a:ext cx="13261323" cy="1541712"/>
            <a:chOff x="0" y="0"/>
            <a:chExt cx="3492694" cy="40604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92694" cy="406048"/>
            </a:xfrm>
            <a:custGeom>
              <a:avLst/>
              <a:gdLst/>
              <a:ahLst/>
              <a:cxnLst/>
              <a:rect r="r" b="b" t="t" l="l"/>
              <a:pathLst>
                <a:path h="406048" w="3492694">
                  <a:moveTo>
                    <a:pt x="29190" y="0"/>
                  </a:moveTo>
                  <a:lnTo>
                    <a:pt x="3463504" y="0"/>
                  </a:lnTo>
                  <a:cubicBezTo>
                    <a:pt x="3471246" y="0"/>
                    <a:pt x="3478671" y="3075"/>
                    <a:pt x="3484145" y="8550"/>
                  </a:cubicBezTo>
                  <a:cubicBezTo>
                    <a:pt x="3489619" y="14024"/>
                    <a:pt x="3492694" y="21448"/>
                    <a:pt x="3492694" y="29190"/>
                  </a:cubicBezTo>
                  <a:lnTo>
                    <a:pt x="3492694" y="376858"/>
                  </a:lnTo>
                  <a:cubicBezTo>
                    <a:pt x="3492694" y="392979"/>
                    <a:pt x="3479626" y="406048"/>
                    <a:pt x="3463504" y="406048"/>
                  </a:cubicBezTo>
                  <a:lnTo>
                    <a:pt x="29190" y="406048"/>
                  </a:lnTo>
                  <a:cubicBezTo>
                    <a:pt x="21448" y="406048"/>
                    <a:pt x="14024" y="402972"/>
                    <a:pt x="8550" y="397498"/>
                  </a:cubicBezTo>
                  <a:cubicBezTo>
                    <a:pt x="3075" y="392024"/>
                    <a:pt x="0" y="384599"/>
                    <a:pt x="0" y="376858"/>
                  </a:cubicBezTo>
                  <a:lnTo>
                    <a:pt x="0" y="29190"/>
                  </a:lnTo>
                  <a:cubicBezTo>
                    <a:pt x="0" y="21448"/>
                    <a:pt x="3075" y="14024"/>
                    <a:pt x="8550" y="8550"/>
                  </a:cubicBezTo>
                  <a:cubicBezTo>
                    <a:pt x="14024" y="3075"/>
                    <a:pt x="21448" y="0"/>
                    <a:pt x="29190" y="0"/>
                  </a:cubicBezTo>
                  <a:close/>
                </a:path>
              </a:pathLst>
            </a:custGeom>
            <a:solidFill>
              <a:srgbClr val="E4EFFF"/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492694" cy="4346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29774" y="1337298"/>
            <a:ext cx="12360922" cy="1196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b="true" sz="4500">
                <a:solidFill>
                  <a:srgbClr val="0D3B8A"/>
                </a:solidFill>
                <a:latin typeface="Cabin Bold"/>
                <a:ea typeface="Cabin Bold"/>
                <a:cs typeface="Cabin Bold"/>
                <a:sym typeface="Cabin Bold"/>
              </a:rPr>
              <a:t>4.2. THE PRESENTATION OF ENVIRONMENTAL EDUCATION INTEGRATED IN THE TEXTBOOK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867996" y="3162136"/>
            <a:ext cx="14552007" cy="5446394"/>
            <a:chOff x="0" y="0"/>
            <a:chExt cx="3832627" cy="143444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32627" cy="1434441"/>
            </a:xfrm>
            <a:custGeom>
              <a:avLst/>
              <a:gdLst/>
              <a:ahLst/>
              <a:cxnLst/>
              <a:rect r="r" b="b" t="t" l="l"/>
              <a:pathLst>
                <a:path h="1434441" w="3832627">
                  <a:moveTo>
                    <a:pt x="14896" y="0"/>
                  </a:moveTo>
                  <a:lnTo>
                    <a:pt x="3817731" y="0"/>
                  </a:lnTo>
                  <a:cubicBezTo>
                    <a:pt x="3821681" y="0"/>
                    <a:pt x="3825471" y="1569"/>
                    <a:pt x="3828264" y="4363"/>
                  </a:cubicBezTo>
                  <a:cubicBezTo>
                    <a:pt x="3831058" y="7157"/>
                    <a:pt x="3832627" y="10946"/>
                    <a:pt x="3832627" y="14896"/>
                  </a:cubicBezTo>
                  <a:lnTo>
                    <a:pt x="3832627" y="1419545"/>
                  </a:lnTo>
                  <a:cubicBezTo>
                    <a:pt x="3832627" y="1423496"/>
                    <a:pt x="3831058" y="1427285"/>
                    <a:pt x="3828264" y="1430078"/>
                  </a:cubicBezTo>
                  <a:cubicBezTo>
                    <a:pt x="3825471" y="1432872"/>
                    <a:pt x="3821681" y="1434441"/>
                    <a:pt x="3817731" y="1434441"/>
                  </a:cubicBezTo>
                  <a:lnTo>
                    <a:pt x="14896" y="1434441"/>
                  </a:lnTo>
                  <a:cubicBezTo>
                    <a:pt x="10946" y="1434441"/>
                    <a:pt x="7157" y="1432872"/>
                    <a:pt x="4363" y="1430078"/>
                  </a:cubicBezTo>
                  <a:cubicBezTo>
                    <a:pt x="1569" y="1427285"/>
                    <a:pt x="0" y="1423496"/>
                    <a:pt x="0" y="1419545"/>
                  </a:cubicBezTo>
                  <a:lnTo>
                    <a:pt x="0" y="14896"/>
                  </a:lnTo>
                  <a:cubicBezTo>
                    <a:pt x="0" y="10946"/>
                    <a:pt x="1569" y="7157"/>
                    <a:pt x="4363" y="4363"/>
                  </a:cubicBezTo>
                  <a:cubicBezTo>
                    <a:pt x="7157" y="1569"/>
                    <a:pt x="10946" y="0"/>
                    <a:pt x="148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3832627" cy="14630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355717" y="3579115"/>
            <a:ext cx="13702297" cy="508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3600" strike="noStrike" u="none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COMPARISONS</a:t>
            </a:r>
          </a:p>
          <a:p>
            <a:pPr algn="just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3600" strike="noStrike" u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→ Consistent with Lee and Nguyen (2024): textbooks prioritize information delivery, downplay emotional and systemic aspects.</a:t>
            </a:r>
          </a:p>
          <a:p>
            <a:pPr algn="just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3600" strike="noStrike" u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→ Aligns with Alshehri (2023): eco-tourism framed economically rather than ecologically.</a:t>
            </a:r>
          </a:p>
          <a:p>
            <a:pPr algn="just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3600" strike="noStrike" u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→ Rodríguez and Valdés (2019) also found emotional and behavioral goals largely overlooked.</a:t>
            </a:r>
          </a:p>
          <a:p>
            <a:pPr algn="just" marL="0" indent="0" lvl="0">
              <a:lnSpc>
                <a:spcPts val="504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0828" y="508913"/>
            <a:ext cx="13261323" cy="1541712"/>
            <a:chOff x="0" y="0"/>
            <a:chExt cx="3492694" cy="40604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92694" cy="406048"/>
            </a:xfrm>
            <a:custGeom>
              <a:avLst/>
              <a:gdLst/>
              <a:ahLst/>
              <a:cxnLst/>
              <a:rect r="r" b="b" t="t" l="l"/>
              <a:pathLst>
                <a:path h="406048" w="3492694">
                  <a:moveTo>
                    <a:pt x="29190" y="0"/>
                  </a:moveTo>
                  <a:lnTo>
                    <a:pt x="3463504" y="0"/>
                  </a:lnTo>
                  <a:cubicBezTo>
                    <a:pt x="3471246" y="0"/>
                    <a:pt x="3478671" y="3075"/>
                    <a:pt x="3484145" y="8550"/>
                  </a:cubicBezTo>
                  <a:cubicBezTo>
                    <a:pt x="3489619" y="14024"/>
                    <a:pt x="3492694" y="21448"/>
                    <a:pt x="3492694" y="29190"/>
                  </a:cubicBezTo>
                  <a:lnTo>
                    <a:pt x="3492694" y="376858"/>
                  </a:lnTo>
                  <a:cubicBezTo>
                    <a:pt x="3492694" y="392979"/>
                    <a:pt x="3479626" y="406048"/>
                    <a:pt x="3463504" y="406048"/>
                  </a:cubicBezTo>
                  <a:lnTo>
                    <a:pt x="29190" y="406048"/>
                  </a:lnTo>
                  <a:cubicBezTo>
                    <a:pt x="21448" y="406048"/>
                    <a:pt x="14024" y="402972"/>
                    <a:pt x="8550" y="397498"/>
                  </a:cubicBezTo>
                  <a:cubicBezTo>
                    <a:pt x="3075" y="392024"/>
                    <a:pt x="0" y="384599"/>
                    <a:pt x="0" y="376858"/>
                  </a:cubicBezTo>
                  <a:lnTo>
                    <a:pt x="0" y="29190"/>
                  </a:lnTo>
                  <a:cubicBezTo>
                    <a:pt x="0" y="21448"/>
                    <a:pt x="3075" y="14024"/>
                    <a:pt x="8550" y="8550"/>
                  </a:cubicBezTo>
                  <a:cubicBezTo>
                    <a:pt x="14024" y="3075"/>
                    <a:pt x="21448" y="0"/>
                    <a:pt x="29190" y="0"/>
                  </a:cubicBezTo>
                  <a:close/>
                </a:path>
              </a:pathLst>
            </a:custGeom>
            <a:solidFill>
              <a:srgbClr val="E4EFFF"/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492694" cy="4346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29774" y="719698"/>
            <a:ext cx="12360922" cy="1196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b="true" sz="4500">
                <a:solidFill>
                  <a:srgbClr val="0D3B8A"/>
                </a:solidFill>
                <a:latin typeface="Cabin Bold"/>
                <a:ea typeface="Cabin Bold"/>
                <a:cs typeface="Cabin Bold"/>
                <a:sym typeface="Cabin Bold"/>
              </a:rPr>
              <a:t>4.2. THE PRESENTATION OF ENVIRONMENTAL EDUCATION INTEGRATED IN THE TEXTBOOK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867996" y="2544536"/>
            <a:ext cx="14552007" cy="6999587"/>
            <a:chOff x="0" y="0"/>
            <a:chExt cx="3832627" cy="184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32627" cy="1843513"/>
            </a:xfrm>
            <a:custGeom>
              <a:avLst/>
              <a:gdLst/>
              <a:ahLst/>
              <a:cxnLst/>
              <a:rect r="r" b="b" t="t" l="l"/>
              <a:pathLst>
                <a:path h="1843513" w="3832627">
                  <a:moveTo>
                    <a:pt x="14896" y="0"/>
                  </a:moveTo>
                  <a:lnTo>
                    <a:pt x="3817731" y="0"/>
                  </a:lnTo>
                  <a:cubicBezTo>
                    <a:pt x="3821681" y="0"/>
                    <a:pt x="3825471" y="1569"/>
                    <a:pt x="3828264" y="4363"/>
                  </a:cubicBezTo>
                  <a:cubicBezTo>
                    <a:pt x="3831058" y="7157"/>
                    <a:pt x="3832627" y="10946"/>
                    <a:pt x="3832627" y="14896"/>
                  </a:cubicBezTo>
                  <a:lnTo>
                    <a:pt x="3832627" y="1828616"/>
                  </a:lnTo>
                  <a:cubicBezTo>
                    <a:pt x="3832627" y="1832567"/>
                    <a:pt x="3831058" y="1836356"/>
                    <a:pt x="3828264" y="1839150"/>
                  </a:cubicBezTo>
                  <a:cubicBezTo>
                    <a:pt x="3825471" y="1841943"/>
                    <a:pt x="3821681" y="1843513"/>
                    <a:pt x="3817731" y="1843513"/>
                  </a:cubicBezTo>
                  <a:lnTo>
                    <a:pt x="14896" y="1843513"/>
                  </a:lnTo>
                  <a:cubicBezTo>
                    <a:pt x="10946" y="1843513"/>
                    <a:pt x="7157" y="1841943"/>
                    <a:pt x="4363" y="1839150"/>
                  </a:cubicBezTo>
                  <a:cubicBezTo>
                    <a:pt x="1569" y="1836356"/>
                    <a:pt x="0" y="1832567"/>
                    <a:pt x="0" y="1828616"/>
                  </a:cubicBezTo>
                  <a:lnTo>
                    <a:pt x="0" y="14896"/>
                  </a:lnTo>
                  <a:cubicBezTo>
                    <a:pt x="0" y="10946"/>
                    <a:pt x="1569" y="7157"/>
                    <a:pt x="4363" y="4363"/>
                  </a:cubicBezTo>
                  <a:cubicBezTo>
                    <a:pt x="7157" y="1569"/>
                    <a:pt x="10946" y="0"/>
                    <a:pt x="148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3832627" cy="187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270341" y="2698116"/>
            <a:ext cx="13702297" cy="7045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NEW INSIGHTS</a:t>
            </a:r>
          </a:p>
          <a:p>
            <a:pPr algn="just" marL="0" indent="0" lvl="0">
              <a:lnSpc>
                <a:spcPts val="4340"/>
              </a:lnSpc>
              <a:spcBef>
                <a:spcPct val="0"/>
              </a:spcBef>
            </a:pPr>
            <a:r>
              <a:rPr lang="en-US" sz="3100" strike="noStrike" u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→ Global Success promotes collective environmental actions (e.g., Earth Hour, Green Classroom Competition) more prominently than earlier Vietnamese ELT textbooks, which mainly emphasized individual habits.</a:t>
            </a:r>
          </a:p>
          <a:p>
            <a:pPr algn="just" marL="0" indent="0" lvl="0">
              <a:lnSpc>
                <a:spcPts val="4340"/>
              </a:lnSpc>
              <a:spcBef>
                <a:spcPct val="0"/>
              </a:spcBef>
            </a:pPr>
            <a:r>
              <a:rPr lang="en-US" sz="3100" strike="noStrike" u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→Emotional content is introduced through school-based activities but lacks depth in fostering empathy or emotional attachment to nature.</a:t>
            </a:r>
          </a:p>
          <a:p>
            <a:pPr algn="just" marL="0" indent="0" lvl="0">
              <a:lnSpc>
                <a:spcPts val="4340"/>
              </a:lnSpc>
              <a:spcBef>
                <a:spcPct val="0"/>
              </a:spcBef>
            </a:pPr>
            <a:r>
              <a:rPr lang="en-US" sz="3100" strike="noStrike" u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→ Environmental problems are often framed in passive and abstract terms, which obscures systemic responsibility and presents environmental issues as individual rather than societal challenges.</a:t>
            </a:r>
          </a:p>
          <a:p>
            <a:pPr algn="just" marL="0" indent="0" lvl="0">
              <a:lnSpc>
                <a:spcPts val="4340"/>
              </a:lnSpc>
              <a:spcBef>
                <a:spcPct val="0"/>
              </a:spcBef>
            </a:pPr>
            <a:r>
              <a:rPr lang="en-US" sz="3100" strike="noStrike" u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→Environmental solutions are framed as technological fixes, promoting neoliberal values that prioritize economic benefits of nature over intrinsic ecological worth.</a:t>
            </a:r>
          </a:p>
          <a:p>
            <a:pPr algn="just" marL="0" indent="0" lvl="0">
              <a:lnSpc>
                <a:spcPts val="4340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434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39375" y="4799782"/>
            <a:ext cx="13556241" cy="764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7"/>
              </a:lnSpc>
            </a:pPr>
            <a:r>
              <a:rPr lang="en-US" b="true" sz="5635" spc="-61">
                <a:solidFill>
                  <a:srgbClr val="0D0F68"/>
                </a:solidFill>
                <a:latin typeface="Cabin Bold"/>
                <a:ea typeface="Cabin Bold"/>
                <a:cs typeface="Cabin Bold"/>
                <a:sym typeface="Cabin Bold"/>
              </a:rPr>
              <a:t>05. CONCLUSION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4027027" y="4529912"/>
            <a:ext cx="11380937" cy="1218602"/>
            <a:chOff x="0" y="0"/>
            <a:chExt cx="2997448" cy="320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97448" cy="320949"/>
            </a:xfrm>
            <a:custGeom>
              <a:avLst/>
              <a:gdLst/>
              <a:ahLst/>
              <a:cxnLst/>
              <a:rect r="r" b="b" t="t" l="l"/>
              <a:pathLst>
                <a:path h="320949" w="2997448">
                  <a:moveTo>
                    <a:pt x="68025" y="0"/>
                  </a:moveTo>
                  <a:lnTo>
                    <a:pt x="2929423" y="0"/>
                  </a:lnTo>
                  <a:cubicBezTo>
                    <a:pt x="2947464" y="0"/>
                    <a:pt x="2964767" y="7167"/>
                    <a:pt x="2977524" y="19924"/>
                  </a:cubicBezTo>
                  <a:cubicBezTo>
                    <a:pt x="2990281" y="32681"/>
                    <a:pt x="2997448" y="49984"/>
                    <a:pt x="2997448" y="68025"/>
                  </a:cubicBezTo>
                  <a:lnTo>
                    <a:pt x="2997448" y="252923"/>
                  </a:lnTo>
                  <a:cubicBezTo>
                    <a:pt x="2997448" y="270965"/>
                    <a:pt x="2990281" y="288267"/>
                    <a:pt x="2977524" y="301025"/>
                  </a:cubicBezTo>
                  <a:cubicBezTo>
                    <a:pt x="2964767" y="313782"/>
                    <a:pt x="2947464" y="320949"/>
                    <a:pt x="2929423" y="320949"/>
                  </a:cubicBezTo>
                  <a:lnTo>
                    <a:pt x="68025" y="320949"/>
                  </a:lnTo>
                  <a:cubicBezTo>
                    <a:pt x="30456" y="320949"/>
                    <a:pt x="0" y="290493"/>
                    <a:pt x="0" y="252923"/>
                  </a:cubicBezTo>
                  <a:lnTo>
                    <a:pt x="0" y="68025"/>
                  </a:lnTo>
                  <a:cubicBezTo>
                    <a:pt x="0" y="49984"/>
                    <a:pt x="7167" y="32681"/>
                    <a:pt x="19924" y="19924"/>
                  </a:cubicBezTo>
                  <a:cubicBezTo>
                    <a:pt x="32681" y="7167"/>
                    <a:pt x="49984" y="0"/>
                    <a:pt x="68025" y="0"/>
                  </a:cubicBezTo>
                  <a:close/>
                </a:path>
              </a:pathLst>
            </a:custGeom>
            <a:solidFill>
              <a:srgbClr val="C4DCFF">
                <a:alpha val="45882"/>
              </a:srgbClr>
            </a:solidFill>
            <a:ln w="38100" cap="rnd">
              <a:solidFill>
                <a:srgbClr val="7AB3FF">
                  <a:alpha val="45882"/>
                </a:srgbClr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997448" cy="3590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22268" y="1670770"/>
            <a:ext cx="14574329" cy="7587530"/>
            <a:chOff x="0" y="0"/>
            <a:chExt cx="3838506" cy="19983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38506" cy="1998362"/>
            </a:xfrm>
            <a:custGeom>
              <a:avLst/>
              <a:gdLst/>
              <a:ahLst/>
              <a:cxnLst/>
              <a:rect r="r" b="b" t="t" l="l"/>
              <a:pathLst>
                <a:path h="1998362" w="3838506">
                  <a:moveTo>
                    <a:pt x="14874" y="0"/>
                  </a:moveTo>
                  <a:lnTo>
                    <a:pt x="3823633" y="0"/>
                  </a:lnTo>
                  <a:cubicBezTo>
                    <a:pt x="3827578" y="0"/>
                    <a:pt x="3831361" y="1567"/>
                    <a:pt x="3834150" y="4356"/>
                  </a:cubicBezTo>
                  <a:cubicBezTo>
                    <a:pt x="3836939" y="7146"/>
                    <a:pt x="3838506" y="10929"/>
                    <a:pt x="3838506" y="14874"/>
                  </a:cubicBezTo>
                  <a:lnTo>
                    <a:pt x="3838506" y="1983488"/>
                  </a:lnTo>
                  <a:cubicBezTo>
                    <a:pt x="3838506" y="1987433"/>
                    <a:pt x="3836939" y="1991216"/>
                    <a:pt x="3834150" y="1994005"/>
                  </a:cubicBezTo>
                  <a:cubicBezTo>
                    <a:pt x="3831361" y="1996795"/>
                    <a:pt x="3827578" y="1998362"/>
                    <a:pt x="3823633" y="1998362"/>
                  </a:cubicBezTo>
                  <a:lnTo>
                    <a:pt x="14874" y="1998362"/>
                  </a:lnTo>
                  <a:cubicBezTo>
                    <a:pt x="10929" y="1998362"/>
                    <a:pt x="7146" y="1996795"/>
                    <a:pt x="4356" y="1994005"/>
                  </a:cubicBezTo>
                  <a:cubicBezTo>
                    <a:pt x="1567" y="1991216"/>
                    <a:pt x="0" y="1987433"/>
                    <a:pt x="0" y="1983488"/>
                  </a:cubicBezTo>
                  <a:lnTo>
                    <a:pt x="0" y="14874"/>
                  </a:lnTo>
                  <a:cubicBezTo>
                    <a:pt x="0" y="10929"/>
                    <a:pt x="1567" y="7146"/>
                    <a:pt x="4356" y="4356"/>
                  </a:cubicBezTo>
                  <a:cubicBezTo>
                    <a:pt x="7146" y="1567"/>
                    <a:pt x="10929" y="0"/>
                    <a:pt x="148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838506" cy="2026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753845" y="2160817"/>
            <a:ext cx="13111176" cy="5679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34" indent="-388617" lvl="1">
              <a:lnSpc>
                <a:spcPts val="5651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The study focuses</a:t>
            </a:r>
            <a:r>
              <a:rPr lang="en-US" sz="35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only on the Global Success English textbooks for Grades 10–12, excluding earlier levels, thus limiting insights into the </a:t>
            </a:r>
            <a:r>
              <a:rPr lang="en-US" sz="3599" u="sng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full developmental progression</a:t>
            </a:r>
            <a:r>
              <a:rPr lang="en-US" sz="35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of environmental educati</a:t>
            </a:r>
            <a:r>
              <a:rPr lang="en-US" sz="35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on across all grades.</a:t>
            </a:r>
          </a:p>
          <a:p>
            <a:pPr algn="l" marL="777234" indent="-388617" lvl="1">
              <a:lnSpc>
                <a:spcPts val="5651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The research examines </a:t>
            </a:r>
            <a:r>
              <a:rPr lang="en-US" sz="3599" u="sng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 single textbook series</a:t>
            </a:r>
            <a:r>
              <a:rPr lang="en-US" sz="35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, which may not capture the diversity of English mat</a:t>
            </a:r>
            <a:r>
              <a:rPr lang="en-US" sz="35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erials</a:t>
            </a:r>
            <a:r>
              <a:rPr lang="en-US" sz="35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available under the 2018 General Education Curriculum; broader comparative studies are recommended.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413740" y="397314"/>
            <a:ext cx="11460520" cy="888921"/>
            <a:chOff x="0" y="0"/>
            <a:chExt cx="3018409" cy="23411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018409" cy="234119"/>
            </a:xfrm>
            <a:custGeom>
              <a:avLst/>
              <a:gdLst/>
              <a:ahLst/>
              <a:cxnLst/>
              <a:rect r="r" b="b" t="t" l="l"/>
              <a:pathLst>
                <a:path h="234119" w="3018409">
                  <a:moveTo>
                    <a:pt x="33776" y="0"/>
                  </a:moveTo>
                  <a:lnTo>
                    <a:pt x="2984632" y="0"/>
                  </a:lnTo>
                  <a:cubicBezTo>
                    <a:pt x="3003286" y="0"/>
                    <a:pt x="3018409" y="15122"/>
                    <a:pt x="3018409" y="33776"/>
                  </a:cubicBezTo>
                  <a:lnTo>
                    <a:pt x="3018409" y="200343"/>
                  </a:lnTo>
                  <a:cubicBezTo>
                    <a:pt x="3018409" y="218997"/>
                    <a:pt x="3003286" y="234119"/>
                    <a:pt x="2984632" y="234119"/>
                  </a:cubicBezTo>
                  <a:lnTo>
                    <a:pt x="33776" y="234119"/>
                  </a:lnTo>
                  <a:cubicBezTo>
                    <a:pt x="24818" y="234119"/>
                    <a:pt x="16227" y="230560"/>
                    <a:pt x="9893" y="224226"/>
                  </a:cubicBezTo>
                  <a:cubicBezTo>
                    <a:pt x="3559" y="217892"/>
                    <a:pt x="0" y="209301"/>
                    <a:pt x="0" y="200343"/>
                  </a:cubicBezTo>
                  <a:lnTo>
                    <a:pt x="0" y="33776"/>
                  </a:lnTo>
                  <a:cubicBezTo>
                    <a:pt x="0" y="15122"/>
                    <a:pt x="15122" y="0"/>
                    <a:pt x="33776" y="0"/>
                  </a:cubicBezTo>
                  <a:close/>
                </a:path>
              </a:pathLst>
            </a:custGeom>
            <a:solidFill>
              <a:srgbClr val="E4EFFF"/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3018409" cy="2626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3475350" y="662704"/>
            <a:ext cx="11398910" cy="520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b="true" sz="4500">
                <a:solidFill>
                  <a:srgbClr val="0D3B8A"/>
                </a:solidFill>
                <a:latin typeface="Cabin Bold"/>
                <a:ea typeface="Cabin Bold"/>
                <a:cs typeface="Cabin Bold"/>
                <a:sym typeface="Cabin Bold"/>
              </a:rPr>
              <a:t>5.1. LIMITATIONS OF THE STUDY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61245" y="1535710"/>
            <a:ext cx="15227120" cy="8060241"/>
            <a:chOff x="0" y="0"/>
            <a:chExt cx="4010435" cy="2122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10435" cy="2122862"/>
            </a:xfrm>
            <a:custGeom>
              <a:avLst/>
              <a:gdLst/>
              <a:ahLst/>
              <a:cxnLst/>
              <a:rect r="r" b="b" t="t" l="l"/>
              <a:pathLst>
                <a:path h="2122862" w="4010435">
                  <a:moveTo>
                    <a:pt x="14236" y="0"/>
                  </a:moveTo>
                  <a:lnTo>
                    <a:pt x="3996199" y="0"/>
                  </a:lnTo>
                  <a:cubicBezTo>
                    <a:pt x="4004061" y="0"/>
                    <a:pt x="4010435" y="6374"/>
                    <a:pt x="4010435" y="14236"/>
                  </a:cubicBezTo>
                  <a:lnTo>
                    <a:pt x="4010435" y="2108626"/>
                  </a:lnTo>
                  <a:cubicBezTo>
                    <a:pt x="4010435" y="2116488"/>
                    <a:pt x="4004061" y="2122862"/>
                    <a:pt x="3996199" y="2122862"/>
                  </a:cubicBezTo>
                  <a:lnTo>
                    <a:pt x="14236" y="2122862"/>
                  </a:lnTo>
                  <a:cubicBezTo>
                    <a:pt x="6374" y="2122862"/>
                    <a:pt x="0" y="2116488"/>
                    <a:pt x="0" y="2108626"/>
                  </a:cubicBezTo>
                  <a:lnTo>
                    <a:pt x="0" y="14236"/>
                  </a:lnTo>
                  <a:cubicBezTo>
                    <a:pt x="0" y="6374"/>
                    <a:pt x="6374" y="0"/>
                    <a:pt x="142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4010435" cy="21514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561245" y="1692951"/>
            <a:ext cx="14979510" cy="7607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44" indent="-377822" lvl="1">
              <a:lnSpc>
                <a:spcPts val="5494"/>
              </a:lnSpc>
              <a:spcBef>
                <a:spcPct val="0"/>
              </a:spcBef>
              <a:buFont typeface="Arial"/>
              <a:buChar char="•"/>
            </a:pPr>
            <a:r>
              <a:rPr lang="en-US" sz="3499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Enriches theoretical research on environmental education in English language teaching.</a:t>
            </a:r>
          </a:p>
          <a:p>
            <a:pPr algn="l" marL="755644" indent="-377822" lvl="1">
              <a:lnSpc>
                <a:spcPts val="5494"/>
              </a:lnSpc>
              <a:spcBef>
                <a:spcPct val="0"/>
              </a:spcBef>
              <a:buFont typeface="Arial"/>
              <a:buChar char="•"/>
            </a:pPr>
            <a:r>
              <a:rPr lang="en-US" sz="3499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Provides a reference point for future studies on integrating environmental literacy.</a:t>
            </a:r>
          </a:p>
          <a:p>
            <a:pPr algn="l" marL="755644" indent="-377822" lvl="1">
              <a:lnSpc>
                <a:spcPts val="5494"/>
              </a:lnSpc>
              <a:spcBef>
                <a:spcPct val="0"/>
              </a:spcBef>
              <a:buFont typeface="Arial"/>
              <a:buChar char="•"/>
            </a:pPr>
            <a:r>
              <a:rPr lang="en-US" sz="3499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Suggests textbook writers balance knowledge, affective, and behavioral content with real-world examples.</a:t>
            </a:r>
          </a:p>
          <a:p>
            <a:pPr algn="l" marL="755644" indent="-377822" lvl="1">
              <a:lnSpc>
                <a:spcPts val="5494"/>
              </a:lnSpc>
              <a:spcBef>
                <a:spcPct val="0"/>
              </a:spcBef>
              <a:buFont typeface="Arial"/>
              <a:buChar char="•"/>
            </a:pPr>
            <a:r>
              <a:rPr lang="en-US" sz="3499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Encourages teachers to design activities fostering empathy, responsibility, and real-world action.</a:t>
            </a:r>
          </a:p>
          <a:p>
            <a:pPr algn="l" marL="755644" indent="-377822" lvl="1">
              <a:lnSpc>
                <a:spcPts val="5494"/>
              </a:lnSpc>
              <a:spcBef>
                <a:spcPct val="0"/>
              </a:spcBef>
              <a:buFont typeface="Arial"/>
              <a:buChar char="•"/>
            </a:pPr>
            <a:r>
              <a:rPr lang="en-US" sz="3499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Urges policymakers to align EE policies with ESD and SDGs frameworks.</a:t>
            </a:r>
          </a:p>
          <a:p>
            <a:pPr algn="l" marL="755644" indent="-377822" lvl="1">
              <a:lnSpc>
                <a:spcPts val="5494"/>
              </a:lnSpc>
              <a:spcBef>
                <a:spcPct val="0"/>
              </a:spcBef>
              <a:buFont typeface="Arial"/>
              <a:buChar char="•"/>
            </a:pPr>
            <a:r>
              <a:rPr lang="en-US" sz="3499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Motivates learners to build emotional connections and apply knowledge into sustainable actions.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413740" y="397314"/>
            <a:ext cx="11460520" cy="888921"/>
            <a:chOff x="0" y="0"/>
            <a:chExt cx="3018409" cy="23411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018409" cy="234119"/>
            </a:xfrm>
            <a:custGeom>
              <a:avLst/>
              <a:gdLst/>
              <a:ahLst/>
              <a:cxnLst/>
              <a:rect r="r" b="b" t="t" l="l"/>
              <a:pathLst>
                <a:path h="234119" w="3018409">
                  <a:moveTo>
                    <a:pt x="33776" y="0"/>
                  </a:moveTo>
                  <a:lnTo>
                    <a:pt x="2984632" y="0"/>
                  </a:lnTo>
                  <a:cubicBezTo>
                    <a:pt x="3003286" y="0"/>
                    <a:pt x="3018409" y="15122"/>
                    <a:pt x="3018409" y="33776"/>
                  </a:cubicBezTo>
                  <a:lnTo>
                    <a:pt x="3018409" y="200343"/>
                  </a:lnTo>
                  <a:cubicBezTo>
                    <a:pt x="3018409" y="218997"/>
                    <a:pt x="3003286" y="234119"/>
                    <a:pt x="2984632" y="234119"/>
                  </a:cubicBezTo>
                  <a:lnTo>
                    <a:pt x="33776" y="234119"/>
                  </a:lnTo>
                  <a:cubicBezTo>
                    <a:pt x="24818" y="234119"/>
                    <a:pt x="16227" y="230560"/>
                    <a:pt x="9893" y="224226"/>
                  </a:cubicBezTo>
                  <a:cubicBezTo>
                    <a:pt x="3559" y="217892"/>
                    <a:pt x="0" y="209301"/>
                    <a:pt x="0" y="200343"/>
                  </a:cubicBezTo>
                  <a:lnTo>
                    <a:pt x="0" y="33776"/>
                  </a:lnTo>
                  <a:cubicBezTo>
                    <a:pt x="0" y="15122"/>
                    <a:pt x="15122" y="0"/>
                    <a:pt x="33776" y="0"/>
                  </a:cubicBezTo>
                  <a:close/>
                </a:path>
              </a:pathLst>
            </a:custGeom>
            <a:solidFill>
              <a:srgbClr val="E4EFFF"/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3018409" cy="2626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3475350" y="662704"/>
            <a:ext cx="11398910" cy="520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b="true" sz="4500">
                <a:solidFill>
                  <a:srgbClr val="0D3B8A"/>
                </a:solidFill>
                <a:latin typeface="Cabin Bold"/>
                <a:ea typeface="Cabin Bold"/>
                <a:cs typeface="Cabin Bold"/>
                <a:sym typeface="Cabin Bold"/>
              </a:rPr>
              <a:t>5.2. IMPLICATIONS OF THE STUDY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493371" y="588521"/>
            <a:ext cx="11301259" cy="1991847"/>
          </a:xfrm>
          <a:custGeom>
            <a:avLst/>
            <a:gdLst/>
            <a:ahLst/>
            <a:cxnLst/>
            <a:rect r="r" b="b" t="t" l="l"/>
            <a:pathLst>
              <a:path h="1991847" w="11301259">
                <a:moveTo>
                  <a:pt x="0" y="0"/>
                </a:moveTo>
                <a:lnTo>
                  <a:pt x="11301258" y="0"/>
                </a:lnTo>
                <a:lnTo>
                  <a:pt x="11301258" y="1991847"/>
                </a:lnTo>
                <a:lnTo>
                  <a:pt x="0" y="1991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737436" y="2580368"/>
            <a:ext cx="10822653" cy="1644956"/>
          </a:xfrm>
          <a:custGeom>
            <a:avLst/>
            <a:gdLst/>
            <a:ahLst/>
            <a:cxnLst/>
            <a:rect r="r" b="b" t="t" l="l"/>
            <a:pathLst>
              <a:path h="1644956" w="10822653">
                <a:moveTo>
                  <a:pt x="0" y="0"/>
                </a:moveTo>
                <a:lnTo>
                  <a:pt x="10822653" y="0"/>
                </a:lnTo>
                <a:lnTo>
                  <a:pt x="10822653" y="1644956"/>
                </a:lnTo>
                <a:lnTo>
                  <a:pt x="0" y="16449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20389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139238" y="4274503"/>
            <a:ext cx="95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2211760" y="4215799"/>
            <a:ext cx="13069903" cy="3342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74"/>
              </a:lnSpc>
            </a:pPr>
            <a:r>
              <a:rPr lang="en-US" sz="11974">
                <a:solidFill>
                  <a:srgbClr val="1A8055"/>
                </a:solidFill>
                <a:latin typeface="Aerospace bold"/>
                <a:ea typeface="Aerospace bold"/>
                <a:cs typeface="Aerospace bold"/>
                <a:sym typeface="Aerospace bold"/>
              </a:rPr>
              <a:t>THANK YOU FOR LISTENING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39375" y="4799782"/>
            <a:ext cx="13556241" cy="764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7"/>
              </a:lnSpc>
            </a:pPr>
            <a:r>
              <a:rPr lang="en-US" b="true" sz="5635" spc="-61">
                <a:solidFill>
                  <a:srgbClr val="0D0F68"/>
                </a:solidFill>
                <a:latin typeface="Cabin Bold"/>
                <a:ea typeface="Cabin Bold"/>
                <a:cs typeface="Cabin Bold"/>
                <a:sym typeface="Cabin Bold"/>
              </a:rPr>
              <a:t>01. INTRODUCTION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4027027" y="4529912"/>
            <a:ext cx="11380937" cy="1218602"/>
            <a:chOff x="0" y="0"/>
            <a:chExt cx="2997448" cy="320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97448" cy="320949"/>
            </a:xfrm>
            <a:custGeom>
              <a:avLst/>
              <a:gdLst/>
              <a:ahLst/>
              <a:cxnLst/>
              <a:rect r="r" b="b" t="t" l="l"/>
              <a:pathLst>
                <a:path h="320949" w="2997448">
                  <a:moveTo>
                    <a:pt x="68025" y="0"/>
                  </a:moveTo>
                  <a:lnTo>
                    <a:pt x="2929423" y="0"/>
                  </a:lnTo>
                  <a:cubicBezTo>
                    <a:pt x="2947464" y="0"/>
                    <a:pt x="2964767" y="7167"/>
                    <a:pt x="2977524" y="19924"/>
                  </a:cubicBezTo>
                  <a:cubicBezTo>
                    <a:pt x="2990281" y="32681"/>
                    <a:pt x="2997448" y="49984"/>
                    <a:pt x="2997448" y="68025"/>
                  </a:cubicBezTo>
                  <a:lnTo>
                    <a:pt x="2997448" y="252923"/>
                  </a:lnTo>
                  <a:cubicBezTo>
                    <a:pt x="2997448" y="270965"/>
                    <a:pt x="2990281" y="288267"/>
                    <a:pt x="2977524" y="301025"/>
                  </a:cubicBezTo>
                  <a:cubicBezTo>
                    <a:pt x="2964767" y="313782"/>
                    <a:pt x="2947464" y="320949"/>
                    <a:pt x="2929423" y="320949"/>
                  </a:cubicBezTo>
                  <a:lnTo>
                    <a:pt x="68025" y="320949"/>
                  </a:lnTo>
                  <a:cubicBezTo>
                    <a:pt x="30456" y="320949"/>
                    <a:pt x="0" y="290493"/>
                    <a:pt x="0" y="252923"/>
                  </a:cubicBezTo>
                  <a:lnTo>
                    <a:pt x="0" y="68025"/>
                  </a:lnTo>
                  <a:cubicBezTo>
                    <a:pt x="0" y="49984"/>
                    <a:pt x="7167" y="32681"/>
                    <a:pt x="19924" y="19924"/>
                  </a:cubicBezTo>
                  <a:cubicBezTo>
                    <a:pt x="32681" y="7167"/>
                    <a:pt x="49984" y="0"/>
                    <a:pt x="68025" y="0"/>
                  </a:cubicBezTo>
                  <a:close/>
                </a:path>
              </a:pathLst>
            </a:custGeom>
            <a:solidFill>
              <a:srgbClr val="C4DCFF">
                <a:alpha val="45882"/>
              </a:srgbClr>
            </a:solidFill>
            <a:ln w="38100" cap="rnd">
              <a:solidFill>
                <a:srgbClr val="7AB3FF">
                  <a:alpha val="45882"/>
                </a:srgbClr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997448" cy="3590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52101" y="1286235"/>
            <a:ext cx="13983799" cy="9061450"/>
            <a:chOff x="0" y="0"/>
            <a:chExt cx="18645065" cy="12081933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388168" y="512713"/>
              <a:ext cx="18256897" cy="10116707"/>
              <a:chOff x="0" y="0"/>
              <a:chExt cx="3606301" cy="1998362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606300" cy="1998362"/>
              </a:xfrm>
              <a:custGeom>
                <a:avLst/>
                <a:gdLst/>
                <a:ahLst/>
                <a:cxnLst/>
                <a:rect r="r" b="b" t="t" l="l"/>
                <a:pathLst>
                  <a:path h="1998362" w="3606300">
                    <a:moveTo>
                      <a:pt x="15831" y="0"/>
                    </a:moveTo>
                    <a:lnTo>
                      <a:pt x="3590469" y="0"/>
                    </a:lnTo>
                    <a:cubicBezTo>
                      <a:pt x="3599212" y="0"/>
                      <a:pt x="3606300" y="7088"/>
                      <a:pt x="3606300" y="15831"/>
                    </a:cubicBezTo>
                    <a:lnTo>
                      <a:pt x="3606300" y="1982530"/>
                    </a:lnTo>
                    <a:cubicBezTo>
                      <a:pt x="3606300" y="1986729"/>
                      <a:pt x="3604632" y="1990756"/>
                      <a:pt x="3601663" y="1993725"/>
                    </a:cubicBezTo>
                    <a:cubicBezTo>
                      <a:pt x="3598695" y="1996694"/>
                      <a:pt x="3594668" y="1998362"/>
                      <a:pt x="3590469" y="1998362"/>
                    </a:cubicBezTo>
                    <a:lnTo>
                      <a:pt x="15831" y="1998362"/>
                    </a:lnTo>
                    <a:cubicBezTo>
                      <a:pt x="7088" y="1998362"/>
                      <a:pt x="0" y="1991274"/>
                      <a:pt x="0" y="1982530"/>
                    </a:cubicBezTo>
                    <a:lnTo>
                      <a:pt x="0" y="15831"/>
                    </a:lnTo>
                    <a:cubicBezTo>
                      <a:pt x="0" y="7088"/>
                      <a:pt x="7088" y="0"/>
                      <a:pt x="1583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7AB3FF"/>
                </a:solidFill>
                <a:prstDash val="solid"/>
                <a:round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28575"/>
                <a:ext cx="3606301" cy="202693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0" y="-76200"/>
              <a:ext cx="18205249" cy="121581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5599"/>
                </a:lnSpc>
              </a:pPr>
            </a:p>
            <a:p>
              <a:pPr algn="just">
                <a:lnSpc>
                  <a:spcPts val="5599"/>
                </a:lnSpc>
              </a:pPr>
            </a:p>
            <a:p>
              <a:pPr algn="just" marL="863599" indent="-431800" lvl="1">
                <a:lnSpc>
                  <a:spcPts val="559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999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Education is key to achieving the UN’s Sustainable Development Goals (SDGs) by 2030.</a:t>
              </a:r>
            </a:p>
            <a:p>
              <a:pPr algn="just" marL="863599" indent="-431800" lvl="1">
                <a:lnSpc>
                  <a:spcPts val="559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999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Vietnam emphasizes Education for Sustainable Development (ESD) across all levels.</a:t>
              </a:r>
            </a:p>
            <a:p>
              <a:pPr algn="just" marL="863599" indent="-431800" lvl="1">
                <a:lnSpc>
                  <a:spcPts val="559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999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Global Success English textbooks aim to support national education reforms.</a:t>
              </a:r>
            </a:p>
            <a:p>
              <a:pPr algn="just" marL="863599" indent="-431800" lvl="1">
                <a:lnSpc>
                  <a:spcPts val="559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999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The integration of Environmental Education (EE) in high school textbooks remains underexplored =&gt; a critical gap</a:t>
              </a:r>
            </a:p>
            <a:p>
              <a:pPr algn="just">
                <a:lnSpc>
                  <a:spcPts val="5599"/>
                </a:lnSpc>
                <a:spcBef>
                  <a:spcPct val="0"/>
                </a:spcBef>
              </a:pPr>
            </a:p>
            <a:p>
              <a:pPr algn="just">
                <a:lnSpc>
                  <a:spcPts val="5599"/>
                </a:lnSpc>
                <a:spcBef>
                  <a:spcPct val="0"/>
                </a:spcBef>
              </a:pPr>
            </a:p>
            <a:p>
              <a:pPr algn="just">
                <a:lnSpc>
                  <a:spcPts val="559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413740" y="397314"/>
            <a:ext cx="11460520" cy="888921"/>
            <a:chOff x="0" y="0"/>
            <a:chExt cx="3018409" cy="23411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018409" cy="234119"/>
            </a:xfrm>
            <a:custGeom>
              <a:avLst/>
              <a:gdLst/>
              <a:ahLst/>
              <a:cxnLst/>
              <a:rect r="r" b="b" t="t" l="l"/>
              <a:pathLst>
                <a:path h="234119" w="3018409">
                  <a:moveTo>
                    <a:pt x="33776" y="0"/>
                  </a:moveTo>
                  <a:lnTo>
                    <a:pt x="2984632" y="0"/>
                  </a:lnTo>
                  <a:cubicBezTo>
                    <a:pt x="3003286" y="0"/>
                    <a:pt x="3018409" y="15122"/>
                    <a:pt x="3018409" y="33776"/>
                  </a:cubicBezTo>
                  <a:lnTo>
                    <a:pt x="3018409" y="200343"/>
                  </a:lnTo>
                  <a:cubicBezTo>
                    <a:pt x="3018409" y="218997"/>
                    <a:pt x="3003286" y="234119"/>
                    <a:pt x="2984632" y="234119"/>
                  </a:cubicBezTo>
                  <a:lnTo>
                    <a:pt x="33776" y="234119"/>
                  </a:lnTo>
                  <a:cubicBezTo>
                    <a:pt x="24818" y="234119"/>
                    <a:pt x="16227" y="230560"/>
                    <a:pt x="9893" y="224226"/>
                  </a:cubicBezTo>
                  <a:cubicBezTo>
                    <a:pt x="3559" y="217892"/>
                    <a:pt x="0" y="209301"/>
                    <a:pt x="0" y="200343"/>
                  </a:cubicBezTo>
                  <a:lnTo>
                    <a:pt x="0" y="33776"/>
                  </a:lnTo>
                  <a:cubicBezTo>
                    <a:pt x="0" y="15122"/>
                    <a:pt x="15122" y="0"/>
                    <a:pt x="33776" y="0"/>
                  </a:cubicBezTo>
                  <a:close/>
                </a:path>
              </a:pathLst>
            </a:custGeom>
            <a:solidFill>
              <a:srgbClr val="E4EFFF"/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3018409" cy="2626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475350" y="662704"/>
            <a:ext cx="11398910" cy="520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b="true" sz="4500" strike="noStrike" u="none">
                <a:solidFill>
                  <a:srgbClr val="0D3B8A"/>
                </a:solidFill>
                <a:latin typeface="Cabin Bold"/>
                <a:ea typeface="Cabin Bold"/>
                <a:cs typeface="Cabin Bold"/>
                <a:sym typeface="Cabin Bold"/>
              </a:rPr>
              <a:t>1.1. RATIONALE OF THE STUDY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735000" y="1810891"/>
            <a:ext cx="6818001" cy="1136417"/>
            <a:chOff x="0" y="0"/>
            <a:chExt cx="1795687" cy="29930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95687" cy="299303"/>
            </a:xfrm>
            <a:custGeom>
              <a:avLst/>
              <a:gdLst/>
              <a:ahLst/>
              <a:cxnLst/>
              <a:rect r="r" b="b" t="t" l="l"/>
              <a:pathLst>
                <a:path h="299303" w="1795687">
                  <a:moveTo>
                    <a:pt x="113551" y="0"/>
                  </a:moveTo>
                  <a:lnTo>
                    <a:pt x="1682136" y="0"/>
                  </a:lnTo>
                  <a:cubicBezTo>
                    <a:pt x="1744849" y="0"/>
                    <a:pt x="1795687" y="50839"/>
                    <a:pt x="1795687" y="113551"/>
                  </a:cubicBezTo>
                  <a:lnTo>
                    <a:pt x="1795687" y="185752"/>
                  </a:lnTo>
                  <a:cubicBezTo>
                    <a:pt x="1795687" y="248465"/>
                    <a:pt x="1744849" y="299303"/>
                    <a:pt x="1682136" y="299303"/>
                  </a:cubicBezTo>
                  <a:lnTo>
                    <a:pt x="113551" y="299303"/>
                  </a:lnTo>
                  <a:cubicBezTo>
                    <a:pt x="50839" y="299303"/>
                    <a:pt x="0" y="248465"/>
                    <a:pt x="0" y="185752"/>
                  </a:cubicBezTo>
                  <a:lnTo>
                    <a:pt x="0" y="113551"/>
                  </a:lnTo>
                  <a:cubicBezTo>
                    <a:pt x="0" y="50839"/>
                    <a:pt x="50839" y="0"/>
                    <a:pt x="113551" y="0"/>
                  </a:cubicBezTo>
                  <a:close/>
                </a:path>
              </a:pathLst>
            </a:custGeom>
            <a:solidFill>
              <a:srgbClr val="C4DCFF"/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1795687" cy="327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887400" y="2002230"/>
            <a:ext cx="6818001" cy="1136417"/>
            <a:chOff x="0" y="0"/>
            <a:chExt cx="1795687" cy="29930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95687" cy="299303"/>
            </a:xfrm>
            <a:custGeom>
              <a:avLst/>
              <a:gdLst/>
              <a:ahLst/>
              <a:cxnLst/>
              <a:rect r="r" b="b" t="t" l="l"/>
              <a:pathLst>
                <a:path h="299303" w="1795687">
                  <a:moveTo>
                    <a:pt x="113551" y="0"/>
                  </a:moveTo>
                  <a:lnTo>
                    <a:pt x="1682136" y="0"/>
                  </a:lnTo>
                  <a:cubicBezTo>
                    <a:pt x="1744849" y="0"/>
                    <a:pt x="1795687" y="50839"/>
                    <a:pt x="1795687" y="113551"/>
                  </a:cubicBezTo>
                  <a:lnTo>
                    <a:pt x="1795687" y="185752"/>
                  </a:lnTo>
                  <a:cubicBezTo>
                    <a:pt x="1795687" y="248465"/>
                    <a:pt x="1744849" y="299303"/>
                    <a:pt x="1682136" y="299303"/>
                  </a:cubicBezTo>
                  <a:lnTo>
                    <a:pt x="113551" y="299303"/>
                  </a:lnTo>
                  <a:cubicBezTo>
                    <a:pt x="50839" y="299303"/>
                    <a:pt x="0" y="248465"/>
                    <a:pt x="0" y="185752"/>
                  </a:cubicBezTo>
                  <a:lnTo>
                    <a:pt x="0" y="113551"/>
                  </a:lnTo>
                  <a:cubicBezTo>
                    <a:pt x="0" y="50839"/>
                    <a:pt x="50839" y="0"/>
                    <a:pt x="11355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1795687" cy="327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835125" y="2021258"/>
            <a:ext cx="4617749" cy="755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5"/>
              </a:lnSpc>
            </a:pPr>
            <a:r>
              <a:rPr lang="en-US" sz="4004">
                <a:solidFill>
                  <a:srgbClr val="204295"/>
                </a:solidFill>
                <a:latin typeface="Aerospace bold"/>
                <a:ea typeface="Aerospace bold"/>
                <a:cs typeface="Aerospace bold"/>
                <a:sym typeface="Aerospace bold"/>
              </a:rPr>
              <a:t>OBJECTIVES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234497" y="3812051"/>
            <a:ext cx="7061903" cy="4830755"/>
            <a:chOff x="0" y="0"/>
            <a:chExt cx="1992620" cy="136306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92620" cy="1363069"/>
            </a:xfrm>
            <a:custGeom>
              <a:avLst/>
              <a:gdLst/>
              <a:ahLst/>
              <a:cxnLst/>
              <a:rect r="r" b="b" t="t" l="l"/>
              <a:pathLst>
                <a:path h="1363069" w="1992620">
                  <a:moveTo>
                    <a:pt x="44948" y="0"/>
                  </a:moveTo>
                  <a:lnTo>
                    <a:pt x="1947672" y="0"/>
                  </a:lnTo>
                  <a:cubicBezTo>
                    <a:pt x="1959593" y="0"/>
                    <a:pt x="1971026" y="4736"/>
                    <a:pt x="1979456" y="13165"/>
                  </a:cubicBezTo>
                  <a:cubicBezTo>
                    <a:pt x="1987885" y="21594"/>
                    <a:pt x="1992620" y="33027"/>
                    <a:pt x="1992620" y="44948"/>
                  </a:cubicBezTo>
                  <a:lnTo>
                    <a:pt x="1992620" y="1318121"/>
                  </a:lnTo>
                  <a:cubicBezTo>
                    <a:pt x="1992620" y="1330042"/>
                    <a:pt x="1987885" y="1341475"/>
                    <a:pt x="1979456" y="1349904"/>
                  </a:cubicBezTo>
                  <a:cubicBezTo>
                    <a:pt x="1971026" y="1358333"/>
                    <a:pt x="1959593" y="1363069"/>
                    <a:pt x="1947672" y="1363069"/>
                  </a:cubicBezTo>
                  <a:lnTo>
                    <a:pt x="44948" y="1363069"/>
                  </a:lnTo>
                  <a:cubicBezTo>
                    <a:pt x="33027" y="1363069"/>
                    <a:pt x="21594" y="1358333"/>
                    <a:pt x="13165" y="1349904"/>
                  </a:cubicBezTo>
                  <a:cubicBezTo>
                    <a:pt x="4736" y="1341475"/>
                    <a:pt x="0" y="1330042"/>
                    <a:pt x="0" y="1318121"/>
                  </a:cubicBezTo>
                  <a:lnTo>
                    <a:pt x="0" y="44948"/>
                  </a:lnTo>
                  <a:cubicBezTo>
                    <a:pt x="0" y="33027"/>
                    <a:pt x="4736" y="21594"/>
                    <a:pt x="13165" y="13165"/>
                  </a:cubicBezTo>
                  <a:cubicBezTo>
                    <a:pt x="21594" y="4736"/>
                    <a:pt x="33027" y="0"/>
                    <a:pt x="4494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1992620" cy="139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751246" y="3528477"/>
            <a:ext cx="3967508" cy="567147"/>
            <a:chOff x="0" y="0"/>
            <a:chExt cx="1368849" cy="19567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368849" cy="195674"/>
            </a:xfrm>
            <a:custGeom>
              <a:avLst/>
              <a:gdLst/>
              <a:ahLst/>
              <a:cxnLst/>
              <a:rect r="r" b="b" t="t" l="l"/>
              <a:pathLst>
                <a:path h="195674" w="1368849">
                  <a:moveTo>
                    <a:pt x="44881" y="0"/>
                  </a:moveTo>
                  <a:lnTo>
                    <a:pt x="1323968" y="0"/>
                  </a:lnTo>
                  <a:cubicBezTo>
                    <a:pt x="1335871" y="0"/>
                    <a:pt x="1347287" y="4728"/>
                    <a:pt x="1355703" y="13145"/>
                  </a:cubicBezTo>
                  <a:cubicBezTo>
                    <a:pt x="1364120" y="21562"/>
                    <a:pt x="1368849" y="32978"/>
                    <a:pt x="1368849" y="44881"/>
                  </a:cubicBezTo>
                  <a:lnTo>
                    <a:pt x="1368849" y="150793"/>
                  </a:lnTo>
                  <a:cubicBezTo>
                    <a:pt x="1368849" y="162697"/>
                    <a:pt x="1364120" y="174112"/>
                    <a:pt x="1355703" y="182529"/>
                  </a:cubicBezTo>
                  <a:cubicBezTo>
                    <a:pt x="1347287" y="190946"/>
                    <a:pt x="1335871" y="195674"/>
                    <a:pt x="1323968" y="195674"/>
                  </a:cubicBezTo>
                  <a:lnTo>
                    <a:pt x="44881" y="195674"/>
                  </a:lnTo>
                  <a:cubicBezTo>
                    <a:pt x="32978" y="195674"/>
                    <a:pt x="21562" y="190946"/>
                    <a:pt x="13145" y="182529"/>
                  </a:cubicBezTo>
                  <a:cubicBezTo>
                    <a:pt x="4728" y="174112"/>
                    <a:pt x="0" y="162697"/>
                    <a:pt x="0" y="150793"/>
                  </a:cubicBezTo>
                  <a:lnTo>
                    <a:pt x="0" y="44881"/>
                  </a:lnTo>
                  <a:cubicBezTo>
                    <a:pt x="0" y="32978"/>
                    <a:pt x="4728" y="21562"/>
                    <a:pt x="13145" y="13145"/>
                  </a:cubicBezTo>
                  <a:cubicBezTo>
                    <a:pt x="21562" y="4728"/>
                    <a:pt x="32978" y="0"/>
                    <a:pt x="44881" y="0"/>
                  </a:cubicBezTo>
                  <a:close/>
                </a:path>
              </a:pathLst>
            </a:custGeom>
            <a:solidFill>
              <a:srgbClr val="C4DCFF"/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1368849" cy="2242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3751246" y="3473179"/>
            <a:ext cx="3966828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b="true" sz="3399">
                <a:solidFill>
                  <a:srgbClr val="204295"/>
                </a:solidFill>
                <a:latin typeface="Cabin Bold"/>
                <a:ea typeface="Cabin Bold"/>
                <a:cs typeface="Cabin Bold"/>
                <a:sym typeface="Cabin Bold"/>
              </a:rPr>
              <a:t>01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9746898" y="3812051"/>
            <a:ext cx="7061903" cy="4830755"/>
            <a:chOff x="0" y="0"/>
            <a:chExt cx="1992620" cy="136306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92620" cy="1363069"/>
            </a:xfrm>
            <a:custGeom>
              <a:avLst/>
              <a:gdLst/>
              <a:ahLst/>
              <a:cxnLst/>
              <a:rect r="r" b="b" t="t" l="l"/>
              <a:pathLst>
                <a:path h="1363069" w="1992620">
                  <a:moveTo>
                    <a:pt x="44948" y="0"/>
                  </a:moveTo>
                  <a:lnTo>
                    <a:pt x="1947672" y="0"/>
                  </a:lnTo>
                  <a:cubicBezTo>
                    <a:pt x="1959593" y="0"/>
                    <a:pt x="1971026" y="4736"/>
                    <a:pt x="1979456" y="13165"/>
                  </a:cubicBezTo>
                  <a:cubicBezTo>
                    <a:pt x="1987885" y="21594"/>
                    <a:pt x="1992620" y="33027"/>
                    <a:pt x="1992620" y="44948"/>
                  </a:cubicBezTo>
                  <a:lnTo>
                    <a:pt x="1992620" y="1318121"/>
                  </a:lnTo>
                  <a:cubicBezTo>
                    <a:pt x="1992620" y="1330042"/>
                    <a:pt x="1987885" y="1341475"/>
                    <a:pt x="1979456" y="1349904"/>
                  </a:cubicBezTo>
                  <a:cubicBezTo>
                    <a:pt x="1971026" y="1358333"/>
                    <a:pt x="1959593" y="1363069"/>
                    <a:pt x="1947672" y="1363069"/>
                  </a:cubicBezTo>
                  <a:lnTo>
                    <a:pt x="44948" y="1363069"/>
                  </a:lnTo>
                  <a:cubicBezTo>
                    <a:pt x="33027" y="1363069"/>
                    <a:pt x="21594" y="1358333"/>
                    <a:pt x="13165" y="1349904"/>
                  </a:cubicBezTo>
                  <a:cubicBezTo>
                    <a:pt x="4736" y="1341475"/>
                    <a:pt x="0" y="1330042"/>
                    <a:pt x="0" y="1318121"/>
                  </a:cubicBezTo>
                  <a:lnTo>
                    <a:pt x="0" y="44948"/>
                  </a:lnTo>
                  <a:cubicBezTo>
                    <a:pt x="0" y="33027"/>
                    <a:pt x="4736" y="21594"/>
                    <a:pt x="13165" y="13165"/>
                  </a:cubicBezTo>
                  <a:cubicBezTo>
                    <a:pt x="21594" y="4736"/>
                    <a:pt x="33027" y="0"/>
                    <a:pt x="4494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1992620" cy="139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620563" y="4169670"/>
            <a:ext cx="6228873" cy="490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Inv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estigate environmental education content in “Global Success” for high school students, which adopted mainstream English textbooks.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10116347" y="4948464"/>
            <a:ext cx="6323006" cy="2794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Explor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 the implementation of environmental education in the textbook series from grade 10 to grade 12.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1294096" y="3513138"/>
            <a:ext cx="3967508" cy="567147"/>
            <a:chOff x="0" y="0"/>
            <a:chExt cx="1368849" cy="19567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368849" cy="195674"/>
            </a:xfrm>
            <a:custGeom>
              <a:avLst/>
              <a:gdLst/>
              <a:ahLst/>
              <a:cxnLst/>
              <a:rect r="r" b="b" t="t" l="l"/>
              <a:pathLst>
                <a:path h="195674" w="1368849">
                  <a:moveTo>
                    <a:pt x="44881" y="0"/>
                  </a:moveTo>
                  <a:lnTo>
                    <a:pt x="1323968" y="0"/>
                  </a:lnTo>
                  <a:cubicBezTo>
                    <a:pt x="1335871" y="0"/>
                    <a:pt x="1347287" y="4728"/>
                    <a:pt x="1355703" y="13145"/>
                  </a:cubicBezTo>
                  <a:cubicBezTo>
                    <a:pt x="1364120" y="21562"/>
                    <a:pt x="1368849" y="32978"/>
                    <a:pt x="1368849" y="44881"/>
                  </a:cubicBezTo>
                  <a:lnTo>
                    <a:pt x="1368849" y="150793"/>
                  </a:lnTo>
                  <a:cubicBezTo>
                    <a:pt x="1368849" y="162697"/>
                    <a:pt x="1364120" y="174112"/>
                    <a:pt x="1355703" y="182529"/>
                  </a:cubicBezTo>
                  <a:cubicBezTo>
                    <a:pt x="1347287" y="190946"/>
                    <a:pt x="1335871" y="195674"/>
                    <a:pt x="1323968" y="195674"/>
                  </a:cubicBezTo>
                  <a:lnTo>
                    <a:pt x="44881" y="195674"/>
                  </a:lnTo>
                  <a:cubicBezTo>
                    <a:pt x="32978" y="195674"/>
                    <a:pt x="21562" y="190946"/>
                    <a:pt x="13145" y="182529"/>
                  </a:cubicBezTo>
                  <a:cubicBezTo>
                    <a:pt x="4728" y="174112"/>
                    <a:pt x="0" y="162697"/>
                    <a:pt x="0" y="150793"/>
                  </a:cubicBezTo>
                  <a:lnTo>
                    <a:pt x="0" y="44881"/>
                  </a:lnTo>
                  <a:cubicBezTo>
                    <a:pt x="0" y="32978"/>
                    <a:pt x="4728" y="21562"/>
                    <a:pt x="13145" y="13145"/>
                  </a:cubicBezTo>
                  <a:cubicBezTo>
                    <a:pt x="21562" y="4728"/>
                    <a:pt x="32978" y="0"/>
                    <a:pt x="44881" y="0"/>
                  </a:cubicBezTo>
                  <a:close/>
                </a:path>
              </a:pathLst>
            </a:custGeom>
            <a:solidFill>
              <a:srgbClr val="C4DCFF"/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1368849" cy="2242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1294096" y="3457840"/>
            <a:ext cx="3966828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b="true" sz="3399">
                <a:solidFill>
                  <a:srgbClr val="204295"/>
                </a:solidFill>
                <a:latin typeface="Cabin Bold"/>
                <a:ea typeface="Cabin Bold"/>
                <a:cs typeface="Cabin Bold"/>
                <a:sym typeface="Cabin Bold"/>
              </a:rPr>
              <a:t>02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3413740" y="397314"/>
            <a:ext cx="11460520" cy="888921"/>
            <a:chOff x="0" y="0"/>
            <a:chExt cx="3018409" cy="234119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018409" cy="234119"/>
            </a:xfrm>
            <a:custGeom>
              <a:avLst/>
              <a:gdLst/>
              <a:ahLst/>
              <a:cxnLst/>
              <a:rect r="r" b="b" t="t" l="l"/>
              <a:pathLst>
                <a:path h="234119" w="3018409">
                  <a:moveTo>
                    <a:pt x="33776" y="0"/>
                  </a:moveTo>
                  <a:lnTo>
                    <a:pt x="2984632" y="0"/>
                  </a:lnTo>
                  <a:cubicBezTo>
                    <a:pt x="3003286" y="0"/>
                    <a:pt x="3018409" y="15122"/>
                    <a:pt x="3018409" y="33776"/>
                  </a:cubicBezTo>
                  <a:lnTo>
                    <a:pt x="3018409" y="200343"/>
                  </a:lnTo>
                  <a:cubicBezTo>
                    <a:pt x="3018409" y="218997"/>
                    <a:pt x="3003286" y="234119"/>
                    <a:pt x="2984632" y="234119"/>
                  </a:cubicBezTo>
                  <a:lnTo>
                    <a:pt x="33776" y="234119"/>
                  </a:lnTo>
                  <a:cubicBezTo>
                    <a:pt x="24818" y="234119"/>
                    <a:pt x="16227" y="230560"/>
                    <a:pt x="9893" y="224226"/>
                  </a:cubicBezTo>
                  <a:cubicBezTo>
                    <a:pt x="3559" y="217892"/>
                    <a:pt x="0" y="209301"/>
                    <a:pt x="0" y="200343"/>
                  </a:cubicBezTo>
                  <a:lnTo>
                    <a:pt x="0" y="33776"/>
                  </a:lnTo>
                  <a:cubicBezTo>
                    <a:pt x="0" y="15122"/>
                    <a:pt x="15122" y="0"/>
                    <a:pt x="33776" y="0"/>
                  </a:cubicBezTo>
                  <a:close/>
                </a:path>
              </a:pathLst>
            </a:custGeom>
            <a:solidFill>
              <a:srgbClr val="E4EFFF"/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3018409" cy="2626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3475350" y="662704"/>
            <a:ext cx="11398910" cy="520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b="true" sz="4500" strike="noStrike" u="none">
                <a:solidFill>
                  <a:srgbClr val="0D3B8A"/>
                </a:solidFill>
                <a:latin typeface="Cabin Bold"/>
                <a:ea typeface="Cabin Bold"/>
                <a:cs typeface="Cabin Bold"/>
                <a:sym typeface="Cabin Bold"/>
              </a:rPr>
              <a:t>1.2. RESEARCH OBJECTIVES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735000" y="1810891"/>
            <a:ext cx="6818001" cy="1136417"/>
            <a:chOff x="0" y="0"/>
            <a:chExt cx="1795687" cy="29930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95687" cy="299303"/>
            </a:xfrm>
            <a:custGeom>
              <a:avLst/>
              <a:gdLst/>
              <a:ahLst/>
              <a:cxnLst/>
              <a:rect r="r" b="b" t="t" l="l"/>
              <a:pathLst>
                <a:path h="299303" w="1795687">
                  <a:moveTo>
                    <a:pt x="113551" y="0"/>
                  </a:moveTo>
                  <a:lnTo>
                    <a:pt x="1682136" y="0"/>
                  </a:lnTo>
                  <a:cubicBezTo>
                    <a:pt x="1744849" y="0"/>
                    <a:pt x="1795687" y="50839"/>
                    <a:pt x="1795687" y="113551"/>
                  </a:cubicBezTo>
                  <a:lnTo>
                    <a:pt x="1795687" y="185752"/>
                  </a:lnTo>
                  <a:cubicBezTo>
                    <a:pt x="1795687" y="248465"/>
                    <a:pt x="1744849" y="299303"/>
                    <a:pt x="1682136" y="299303"/>
                  </a:cubicBezTo>
                  <a:lnTo>
                    <a:pt x="113551" y="299303"/>
                  </a:lnTo>
                  <a:cubicBezTo>
                    <a:pt x="50839" y="299303"/>
                    <a:pt x="0" y="248465"/>
                    <a:pt x="0" y="185752"/>
                  </a:cubicBezTo>
                  <a:lnTo>
                    <a:pt x="0" y="113551"/>
                  </a:lnTo>
                  <a:cubicBezTo>
                    <a:pt x="0" y="50839"/>
                    <a:pt x="50839" y="0"/>
                    <a:pt x="113551" y="0"/>
                  </a:cubicBezTo>
                  <a:close/>
                </a:path>
              </a:pathLst>
            </a:custGeom>
            <a:solidFill>
              <a:srgbClr val="C4DCFF"/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1795687" cy="327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887400" y="2002230"/>
            <a:ext cx="6818001" cy="1136417"/>
            <a:chOff x="0" y="0"/>
            <a:chExt cx="1795687" cy="29930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95687" cy="299303"/>
            </a:xfrm>
            <a:custGeom>
              <a:avLst/>
              <a:gdLst/>
              <a:ahLst/>
              <a:cxnLst/>
              <a:rect r="r" b="b" t="t" l="l"/>
              <a:pathLst>
                <a:path h="299303" w="1795687">
                  <a:moveTo>
                    <a:pt x="113551" y="0"/>
                  </a:moveTo>
                  <a:lnTo>
                    <a:pt x="1682136" y="0"/>
                  </a:lnTo>
                  <a:cubicBezTo>
                    <a:pt x="1744849" y="0"/>
                    <a:pt x="1795687" y="50839"/>
                    <a:pt x="1795687" y="113551"/>
                  </a:cubicBezTo>
                  <a:lnTo>
                    <a:pt x="1795687" y="185752"/>
                  </a:lnTo>
                  <a:cubicBezTo>
                    <a:pt x="1795687" y="248465"/>
                    <a:pt x="1744849" y="299303"/>
                    <a:pt x="1682136" y="299303"/>
                  </a:cubicBezTo>
                  <a:lnTo>
                    <a:pt x="113551" y="299303"/>
                  </a:lnTo>
                  <a:cubicBezTo>
                    <a:pt x="50839" y="299303"/>
                    <a:pt x="0" y="248465"/>
                    <a:pt x="0" y="185752"/>
                  </a:cubicBezTo>
                  <a:lnTo>
                    <a:pt x="0" y="113551"/>
                  </a:lnTo>
                  <a:cubicBezTo>
                    <a:pt x="0" y="50839"/>
                    <a:pt x="50839" y="0"/>
                    <a:pt x="11355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1795687" cy="327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835125" y="2021258"/>
            <a:ext cx="4617749" cy="755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5"/>
              </a:lnSpc>
            </a:pPr>
            <a:r>
              <a:rPr lang="en-US" sz="4004">
                <a:solidFill>
                  <a:srgbClr val="204295"/>
                </a:solidFill>
                <a:latin typeface="Aerospace bold"/>
                <a:ea typeface="Aerospace bold"/>
                <a:cs typeface="Aerospace bold"/>
                <a:sym typeface="Aerospace bold"/>
              </a:rPr>
              <a:t>QUESTIONS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234497" y="3528477"/>
            <a:ext cx="7061903" cy="5114328"/>
            <a:chOff x="0" y="0"/>
            <a:chExt cx="9415871" cy="6819105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378098"/>
              <a:ext cx="9415871" cy="6441007"/>
              <a:chOff x="0" y="0"/>
              <a:chExt cx="1992620" cy="1363069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992620" cy="1363069"/>
              </a:xfrm>
              <a:custGeom>
                <a:avLst/>
                <a:gdLst/>
                <a:ahLst/>
                <a:cxnLst/>
                <a:rect r="r" b="b" t="t" l="l"/>
                <a:pathLst>
                  <a:path h="1363069" w="1992620">
                    <a:moveTo>
                      <a:pt x="44948" y="0"/>
                    </a:moveTo>
                    <a:lnTo>
                      <a:pt x="1947672" y="0"/>
                    </a:lnTo>
                    <a:cubicBezTo>
                      <a:pt x="1959593" y="0"/>
                      <a:pt x="1971026" y="4736"/>
                      <a:pt x="1979456" y="13165"/>
                    </a:cubicBezTo>
                    <a:cubicBezTo>
                      <a:pt x="1987885" y="21594"/>
                      <a:pt x="1992620" y="33027"/>
                      <a:pt x="1992620" y="44948"/>
                    </a:cubicBezTo>
                    <a:lnTo>
                      <a:pt x="1992620" y="1318121"/>
                    </a:lnTo>
                    <a:cubicBezTo>
                      <a:pt x="1992620" y="1330042"/>
                      <a:pt x="1987885" y="1341475"/>
                      <a:pt x="1979456" y="1349904"/>
                    </a:cubicBezTo>
                    <a:cubicBezTo>
                      <a:pt x="1971026" y="1358333"/>
                      <a:pt x="1959593" y="1363069"/>
                      <a:pt x="1947672" y="1363069"/>
                    </a:cubicBezTo>
                    <a:lnTo>
                      <a:pt x="44948" y="1363069"/>
                    </a:lnTo>
                    <a:cubicBezTo>
                      <a:pt x="33027" y="1363069"/>
                      <a:pt x="21594" y="1358333"/>
                      <a:pt x="13165" y="1349904"/>
                    </a:cubicBezTo>
                    <a:cubicBezTo>
                      <a:pt x="4736" y="1341475"/>
                      <a:pt x="0" y="1330042"/>
                      <a:pt x="0" y="1318121"/>
                    </a:cubicBezTo>
                    <a:lnTo>
                      <a:pt x="0" y="44948"/>
                    </a:lnTo>
                    <a:cubicBezTo>
                      <a:pt x="0" y="33027"/>
                      <a:pt x="4736" y="21594"/>
                      <a:pt x="13165" y="13165"/>
                    </a:cubicBezTo>
                    <a:cubicBezTo>
                      <a:pt x="21594" y="4736"/>
                      <a:pt x="33027" y="0"/>
                      <a:pt x="4494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7AB3FF"/>
                </a:solidFill>
                <a:prstDash val="solid"/>
                <a:round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28575"/>
                <a:ext cx="1992620" cy="139164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2022332" y="0"/>
              <a:ext cx="5290011" cy="756196"/>
              <a:chOff x="0" y="0"/>
              <a:chExt cx="1368849" cy="195674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368849" cy="195674"/>
              </a:xfrm>
              <a:custGeom>
                <a:avLst/>
                <a:gdLst/>
                <a:ahLst/>
                <a:cxnLst/>
                <a:rect r="r" b="b" t="t" l="l"/>
                <a:pathLst>
                  <a:path h="195674" w="1368849">
                    <a:moveTo>
                      <a:pt x="44881" y="0"/>
                    </a:moveTo>
                    <a:lnTo>
                      <a:pt x="1323968" y="0"/>
                    </a:lnTo>
                    <a:cubicBezTo>
                      <a:pt x="1335871" y="0"/>
                      <a:pt x="1347287" y="4728"/>
                      <a:pt x="1355703" y="13145"/>
                    </a:cubicBezTo>
                    <a:cubicBezTo>
                      <a:pt x="1364120" y="21562"/>
                      <a:pt x="1368849" y="32978"/>
                      <a:pt x="1368849" y="44881"/>
                    </a:cubicBezTo>
                    <a:lnTo>
                      <a:pt x="1368849" y="150793"/>
                    </a:lnTo>
                    <a:cubicBezTo>
                      <a:pt x="1368849" y="162697"/>
                      <a:pt x="1364120" y="174112"/>
                      <a:pt x="1355703" y="182529"/>
                    </a:cubicBezTo>
                    <a:cubicBezTo>
                      <a:pt x="1347287" y="190946"/>
                      <a:pt x="1335871" y="195674"/>
                      <a:pt x="1323968" y="195674"/>
                    </a:cubicBezTo>
                    <a:lnTo>
                      <a:pt x="44881" y="195674"/>
                    </a:lnTo>
                    <a:cubicBezTo>
                      <a:pt x="32978" y="195674"/>
                      <a:pt x="21562" y="190946"/>
                      <a:pt x="13145" y="182529"/>
                    </a:cubicBezTo>
                    <a:cubicBezTo>
                      <a:pt x="4728" y="174112"/>
                      <a:pt x="0" y="162697"/>
                      <a:pt x="0" y="150793"/>
                    </a:cubicBezTo>
                    <a:lnTo>
                      <a:pt x="0" y="44881"/>
                    </a:lnTo>
                    <a:cubicBezTo>
                      <a:pt x="0" y="32978"/>
                      <a:pt x="4728" y="21562"/>
                      <a:pt x="13145" y="13145"/>
                    </a:cubicBezTo>
                    <a:cubicBezTo>
                      <a:pt x="21562" y="4728"/>
                      <a:pt x="32978" y="0"/>
                      <a:pt x="44881" y="0"/>
                    </a:cubicBezTo>
                    <a:close/>
                  </a:path>
                </a:pathLst>
              </a:custGeom>
              <a:solidFill>
                <a:srgbClr val="C4DCFF"/>
              </a:solidFill>
              <a:ln w="38100" cap="rnd">
                <a:solidFill>
                  <a:srgbClr val="7AB3FF"/>
                </a:solidFill>
                <a:prstDash val="solid"/>
                <a:round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28575"/>
                <a:ext cx="1368849" cy="22424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2417495" y="87848"/>
              <a:ext cx="4517592" cy="612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26"/>
                </a:lnSpc>
              </a:pPr>
              <a:r>
                <a:rPr lang="en-US" b="true" sz="2733">
                  <a:solidFill>
                    <a:srgbClr val="204295"/>
                  </a:solidFill>
                  <a:latin typeface="Cabin Bold"/>
                  <a:ea typeface="Cabin Bold"/>
                  <a:cs typeface="Cabin Bold"/>
                  <a:sym typeface="Cabin Bold"/>
                </a:rPr>
                <a:t>RQ 01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746898" y="3528477"/>
            <a:ext cx="7061903" cy="5114328"/>
            <a:chOff x="0" y="0"/>
            <a:chExt cx="9415871" cy="6819105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378098"/>
              <a:ext cx="9415871" cy="6441007"/>
              <a:chOff x="0" y="0"/>
              <a:chExt cx="1992620" cy="1363069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992620" cy="1363069"/>
              </a:xfrm>
              <a:custGeom>
                <a:avLst/>
                <a:gdLst/>
                <a:ahLst/>
                <a:cxnLst/>
                <a:rect r="r" b="b" t="t" l="l"/>
                <a:pathLst>
                  <a:path h="1363069" w="1992620">
                    <a:moveTo>
                      <a:pt x="44948" y="0"/>
                    </a:moveTo>
                    <a:lnTo>
                      <a:pt x="1947672" y="0"/>
                    </a:lnTo>
                    <a:cubicBezTo>
                      <a:pt x="1959593" y="0"/>
                      <a:pt x="1971026" y="4736"/>
                      <a:pt x="1979456" y="13165"/>
                    </a:cubicBezTo>
                    <a:cubicBezTo>
                      <a:pt x="1987885" y="21594"/>
                      <a:pt x="1992620" y="33027"/>
                      <a:pt x="1992620" y="44948"/>
                    </a:cubicBezTo>
                    <a:lnTo>
                      <a:pt x="1992620" y="1318121"/>
                    </a:lnTo>
                    <a:cubicBezTo>
                      <a:pt x="1992620" y="1330042"/>
                      <a:pt x="1987885" y="1341475"/>
                      <a:pt x="1979456" y="1349904"/>
                    </a:cubicBezTo>
                    <a:cubicBezTo>
                      <a:pt x="1971026" y="1358333"/>
                      <a:pt x="1959593" y="1363069"/>
                      <a:pt x="1947672" y="1363069"/>
                    </a:cubicBezTo>
                    <a:lnTo>
                      <a:pt x="44948" y="1363069"/>
                    </a:lnTo>
                    <a:cubicBezTo>
                      <a:pt x="33027" y="1363069"/>
                      <a:pt x="21594" y="1358333"/>
                      <a:pt x="13165" y="1349904"/>
                    </a:cubicBezTo>
                    <a:cubicBezTo>
                      <a:pt x="4736" y="1341475"/>
                      <a:pt x="0" y="1330042"/>
                      <a:pt x="0" y="1318121"/>
                    </a:cubicBezTo>
                    <a:lnTo>
                      <a:pt x="0" y="44948"/>
                    </a:lnTo>
                    <a:cubicBezTo>
                      <a:pt x="0" y="33027"/>
                      <a:pt x="4736" y="21594"/>
                      <a:pt x="13165" y="13165"/>
                    </a:cubicBezTo>
                    <a:cubicBezTo>
                      <a:pt x="21594" y="4736"/>
                      <a:pt x="33027" y="0"/>
                      <a:pt x="4494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7AB3FF"/>
                </a:solidFill>
                <a:prstDash val="solid"/>
                <a:round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28575"/>
                <a:ext cx="1992620" cy="139164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2022332" y="0"/>
              <a:ext cx="5290011" cy="756196"/>
              <a:chOff x="0" y="0"/>
              <a:chExt cx="1368849" cy="195674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368849" cy="195674"/>
              </a:xfrm>
              <a:custGeom>
                <a:avLst/>
                <a:gdLst/>
                <a:ahLst/>
                <a:cxnLst/>
                <a:rect r="r" b="b" t="t" l="l"/>
                <a:pathLst>
                  <a:path h="195674" w="1368849">
                    <a:moveTo>
                      <a:pt x="44881" y="0"/>
                    </a:moveTo>
                    <a:lnTo>
                      <a:pt x="1323968" y="0"/>
                    </a:lnTo>
                    <a:cubicBezTo>
                      <a:pt x="1335871" y="0"/>
                      <a:pt x="1347287" y="4728"/>
                      <a:pt x="1355703" y="13145"/>
                    </a:cubicBezTo>
                    <a:cubicBezTo>
                      <a:pt x="1364120" y="21562"/>
                      <a:pt x="1368849" y="32978"/>
                      <a:pt x="1368849" y="44881"/>
                    </a:cubicBezTo>
                    <a:lnTo>
                      <a:pt x="1368849" y="150793"/>
                    </a:lnTo>
                    <a:cubicBezTo>
                      <a:pt x="1368849" y="162697"/>
                      <a:pt x="1364120" y="174112"/>
                      <a:pt x="1355703" y="182529"/>
                    </a:cubicBezTo>
                    <a:cubicBezTo>
                      <a:pt x="1347287" y="190946"/>
                      <a:pt x="1335871" y="195674"/>
                      <a:pt x="1323968" y="195674"/>
                    </a:cubicBezTo>
                    <a:lnTo>
                      <a:pt x="44881" y="195674"/>
                    </a:lnTo>
                    <a:cubicBezTo>
                      <a:pt x="32978" y="195674"/>
                      <a:pt x="21562" y="190946"/>
                      <a:pt x="13145" y="182529"/>
                    </a:cubicBezTo>
                    <a:cubicBezTo>
                      <a:pt x="4728" y="174112"/>
                      <a:pt x="0" y="162697"/>
                      <a:pt x="0" y="150793"/>
                    </a:cubicBezTo>
                    <a:lnTo>
                      <a:pt x="0" y="44881"/>
                    </a:lnTo>
                    <a:cubicBezTo>
                      <a:pt x="0" y="32978"/>
                      <a:pt x="4728" y="21562"/>
                      <a:pt x="13145" y="13145"/>
                    </a:cubicBezTo>
                    <a:cubicBezTo>
                      <a:pt x="21562" y="4728"/>
                      <a:pt x="32978" y="0"/>
                      <a:pt x="44881" y="0"/>
                    </a:cubicBezTo>
                    <a:close/>
                  </a:path>
                </a:pathLst>
              </a:custGeom>
              <a:solidFill>
                <a:srgbClr val="C4DCFF"/>
              </a:solidFill>
              <a:ln w="38100" cap="rnd">
                <a:solidFill>
                  <a:srgbClr val="7AB3FF"/>
                </a:solidFill>
                <a:prstDash val="solid"/>
                <a:round/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28575"/>
                <a:ext cx="1368849" cy="22424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5" id="25"/>
            <p:cNvSpPr txBox="true"/>
            <p:nvPr/>
          </p:nvSpPr>
          <p:spPr>
            <a:xfrm rot="0">
              <a:off x="2417495" y="87848"/>
              <a:ext cx="4517592" cy="612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26"/>
                </a:lnSpc>
              </a:pPr>
              <a:r>
                <a:rPr lang="en-US" b="true" sz="2733">
                  <a:solidFill>
                    <a:srgbClr val="204295"/>
                  </a:solidFill>
                  <a:latin typeface="Cabin Bold"/>
                  <a:ea typeface="Cabin Bold"/>
                  <a:cs typeface="Cabin Bold"/>
                  <a:sym typeface="Cabin Bold"/>
                </a:rPr>
                <a:t>RQ 02</a:t>
              </a: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2593053" y="4181668"/>
            <a:ext cx="6410895" cy="4203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To </a:t>
            </a:r>
            <a:r>
              <a:rPr lang="en-US" sz="3999" u="sng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what extent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do the “Global Success” 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English language textbooks integrate content related to environmental education in high school education?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026307" y="4181668"/>
            <a:ext cx="6503087" cy="490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u="sng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How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are environmental education topics </a:t>
            </a:r>
            <a:r>
              <a:rPr lang="en-US" sz="3999" u="sng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presented and framed</a:t>
            </a:r>
            <a:r>
              <a:rPr lang="en-US" sz="399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in the “Global Success” English language textbooks from grade 10 to grade 12? 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</a:p>
        </p:txBody>
      </p:sp>
      <p:grpSp>
        <p:nvGrpSpPr>
          <p:cNvPr name="Group 28" id="28"/>
          <p:cNvGrpSpPr/>
          <p:nvPr/>
        </p:nvGrpSpPr>
        <p:grpSpPr>
          <a:xfrm rot="0">
            <a:off x="3413740" y="397314"/>
            <a:ext cx="11460520" cy="888921"/>
            <a:chOff x="0" y="0"/>
            <a:chExt cx="3018409" cy="234119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018409" cy="234119"/>
            </a:xfrm>
            <a:custGeom>
              <a:avLst/>
              <a:gdLst/>
              <a:ahLst/>
              <a:cxnLst/>
              <a:rect r="r" b="b" t="t" l="l"/>
              <a:pathLst>
                <a:path h="234119" w="3018409">
                  <a:moveTo>
                    <a:pt x="33776" y="0"/>
                  </a:moveTo>
                  <a:lnTo>
                    <a:pt x="2984632" y="0"/>
                  </a:lnTo>
                  <a:cubicBezTo>
                    <a:pt x="3003286" y="0"/>
                    <a:pt x="3018409" y="15122"/>
                    <a:pt x="3018409" y="33776"/>
                  </a:cubicBezTo>
                  <a:lnTo>
                    <a:pt x="3018409" y="200343"/>
                  </a:lnTo>
                  <a:cubicBezTo>
                    <a:pt x="3018409" y="218997"/>
                    <a:pt x="3003286" y="234119"/>
                    <a:pt x="2984632" y="234119"/>
                  </a:cubicBezTo>
                  <a:lnTo>
                    <a:pt x="33776" y="234119"/>
                  </a:lnTo>
                  <a:cubicBezTo>
                    <a:pt x="24818" y="234119"/>
                    <a:pt x="16227" y="230560"/>
                    <a:pt x="9893" y="224226"/>
                  </a:cubicBezTo>
                  <a:cubicBezTo>
                    <a:pt x="3559" y="217892"/>
                    <a:pt x="0" y="209301"/>
                    <a:pt x="0" y="200343"/>
                  </a:cubicBezTo>
                  <a:lnTo>
                    <a:pt x="0" y="33776"/>
                  </a:lnTo>
                  <a:cubicBezTo>
                    <a:pt x="0" y="15122"/>
                    <a:pt x="15122" y="0"/>
                    <a:pt x="33776" y="0"/>
                  </a:cubicBezTo>
                  <a:close/>
                </a:path>
              </a:pathLst>
            </a:custGeom>
            <a:solidFill>
              <a:srgbClr val="E4EFFF"/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28575"/>
              <a:ext cx="3018409" cy="2626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3475350" y="662704"/>
            <a:ext cx="11398910" cy="520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b="true" sz="4500" strike="noStrike" u="none">
                <a:solidFill>
                  <a:srgbClr val="0D3B8A"/>
                </a:solidFill>
                <a:latin typeface="Cabin Bold"/>
                <a:ea typeface="Cabin Bold"/>
                <a:cs typeface="Cabin Bold"/>
                <a:sym typeface="Cabin Bold"/>
              </a:rPr>
              <a:t>1.3. RESEARCH QUESTIONS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39375" y="4799782"/>
            <a:ext cx="13556241" cy="764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7"/>
              </a:lnSpc>
            </a:pPr>
            <a:r>
              <a:rPr lang="en-US" b="true" sz="5635" spc="-61">
                <a:solidFill>
                  <a:srgbClr val="0D0F68"/>
                </a:solidFill>
                <a:latin typeface="Cabin Bold"/>
                <a:ea typeface="Cabin Bold"/>
                <a:cs typeface="Cabin Bold"/>
                <a:sym typeface="Cabin Bold"/>
              </a:rPr>
              <a:t>02. LITERATURE REVIEW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4027027" y="4529912"/>
            <a:ext cx="11380937" cy="1218602"/>
            <a:chOff x="0" y="0"/>
            <a:chExt cx="2997448" cy="320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97448" cy="320949"/>
            </a:xfrm>
            <a:custGeom>
              <a:avLst/>
              <a:gdLst/>
              <a:ahLst/>
              <a:cxnLst/>
              <a:rect r="r" b="b" t="t" l="l"/>
              <a:pathLst>
                <a:path h="320949" w="2997448">
                  <a:moveTo>
                    <a:pt x="68025" y="0"/>
                  </a:moveTo>
                  <a:lnTo>
                    <a:pt x="2929423" y="0"/>
                  </a:lnTo>
                  <a:cubicBezTo>
                    <a:pt x="2947464" y="0"/>
                    <a:pt x="2964767" y="7167"/>
                    <a:pt x="2977524" y="19924"/>
                  </a:cubicBezTo>
                  <a:cubicBezTo>
                    <a:pt x="2990281" y="32681"/>
                    <a:pt x="2997448" y="49984"/>
                    <a:pt x="2997448" y="68025"/>
                  </a:cubicBezTo>
                  <a:lnTo>
                    <a:pt x="2997448" y="252923"/>
                  </a:lnTo>
                  <a:cubicBezTo>
                    <a:pt x="2997448" y="270965"/>
                    <a:pt x="2990281" y="288267"/>
                    <a:pt x="2977524" y="301025"/>
                  </a:cubicBezTo>
                  <a:cubicBezTo>
                    <a:pt x="2964767" y="313782"/>
                    <a:pt x="2947464" y="320949"/>
                    <a:pt x="2929423" y="320949"/>
                  </a:cubicBezTo>
                  <a:lnTo>
                    <a:pt x="68025" y="320949"/>
                  </a:lnTo>
                  <a:cubicBezTo>
                    <a:pt x="30456" y="320949"/>
                    <a:pt x="0" y="290493"/>
                    <a:pt x="0" y="252923"/>
                  </a:cubicBezTo>
                  <a:lnTo>
                    <a:pt x="0" y="68025"/>
                  </a:lnTo>
                  <a:cubicBezTo>
                    <a:pt x="0" y="49984"/>
                    <a:pt x="7167" y="32681"/>
                    <a:pt x="19924" y="19924"/>
                  </a:cubicBezTo>
                  <a:cubicBezTo>
                    <a:pt x="32681" y="7167"/>
                    <a:pt x="49984" y="0"/>
                    <a:pt x="68025" y="0"/>
                  </a:cubicBezTo>
                  <a:close/>
                </a:path>
              </a:pathLst>
            </a:custGeom>
            <a:solidFill>
              <a:srgbClr val="C4DCFF">
                <a:alpha val="45882"/>
              </a:srgbClr>
            </a:solidFill>
            <a:ln w="38100" cap="rnd">
              <a:solidFill>
                <a:srgbClr val="7AB3FF">
                  <a:alpha val="45882"/>
                </a:srgbClr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997448" cy="3590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85423" y="1970447"/>
            <a:ext cx="14574329" cy="6882680"/>
            <a:chOff x="0" y="0"/>
            <a:chExt cx="19432438" cy="9176907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9432438" cy="9176907"/>
              <a:chOff x="0" y="0"/>
              <a:chExt cx="3838506" cy="1812722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838506" cy="1812722"/>
              </a:xfrm>
              <a:custGeom>
                <a:avLst/>
                <a:gdLst/>
                <a:ahLst/>
                <a:cxnLst/>
                <a:rect r="r" b="b" t="t" l="l"/>
                <a:pathLst>
                  <a:path h="1812722" w="3838506">
                    <a:moveTo>
                      <a:pt x="14874" y="0"/>
                    </a:moveTo>
                    <a:lnTo>
                      <a:pt x="3823633" y="0"/>
                    </a:lnTo>
                    <a:cubicBezTo>
                      <a:pt x="3827578" y="0"/>
                      <a:pt x="3831361" y="1567"/>
                      <a:pt x="3834150" y="4356"/>
                    </a:cubicBezTo>
                    <a:cubicBezTo>
                      <a:pt x="3836939" y="7146"/>
                      <a:pt x="3838506" y="10929"/>
                      <a:pt x="3838506" y="14874"/>
                    </a:cubicBezTo>
                    <a:lnTo>
                      <a:pt x="3838506" y="1797849"/>
                    </a:lnTo>
                    <a:cubicBezTo>
                      <a:pt x="3838506" y="1801793"/>
                      <a:pt x="3836939" y="1805577"/>
                      <a:pt x="3834150" y="1808366"/>
                    </a:cubicBezTo>
                    <a:cubicBezTo>
                      <a:pt x="3831361" y="1811155"/>
                      <a:pt x="3827578" y="1812722"/>
                      <a:pt x="3823633" y="1812722"/>
                    </a:cubicBezTo>
                    <a:lnTo>
                      <a:pt x="14874" y="1812722"/>
                    </a:lnTo>
                    <a:cubicBezTo>
                      <a:pt x="10929" y="1812722"/>
                      <a:pt x="7146" y="1811155"/>
                      <a:pt x="4356" y="1808366"/>
                    </a:cubicBezTo>
                    <a:cubicBezTo>
                      <a:pt x="1567" y="1805577"/>
                      <a:pt x="0" y="1801793"/>
                      <a:pt x="0" y="1797849"/>
                    </a:cubicBezTo>
                    <a:lnTo>
                      <a:pt x="0" y="14874"/>
                    </a:lnTo>
                    <a:cubicBezTo>
                      <a:pt x="0" y="10929"/>
                      <a:pt x="1567" y="7146"/>
                      <a:pt x="4356" y="4356"/>
                    </a:cubicBezTo>
                    <a:cubicBezTo>
                      <a:pt x="7146" y="1567"/>
                      <a:pt x="10929" y="0"/>
                      <a:pt x="1487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7AB3FF"/>
                </a:solidFill>
                <a:prstDash val="solid"/>
                <a:round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28575"/>
                <a:ext cx="3838506" cy="18412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54973" y="350887"/>
              <a:ext cx="19377465" cy="83989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5599"/>
                </a:lnSpc>
                <a:spcBef>
                  <a:spcPct val="0"/>
                </a:spcBef>
              </a:pPr>
              <a:r>
                <a:rPr lang="en-US" b="true" sz="3999">
                  <a:solidFill>
                    <a:srgbClr val="000000"/>
                  </a:solidFill>
                  <a:latin typeface="Cabin Bold"/>
                  <a:ea typeface="Cabin Bold"/>
                  <a:cs typeface="Cabin Bold"/>
                  <a:sym typeface="Cabin Bold"/>
                </a:rPr>
                <a:t>2.1. Education for Sustainable Development</a:t>
              </a:r>
            </a:p>
            <a:p>
              <a:pPr algn="just">
                <a:lnSpc>
                  <a:spcPts val="5599"/>
                </a:lnSpc>
              </a:pPr>
              <a:r>
                <a:rPr lang="en-US" b="true" sz="3999">
                  <a:solidFill>
                    <a:srgbClr val="000000"/>
                  </a:solidFill>
                  <a:latin typeface="Cabin Bold"/>
                  <a:ea typeface="Cabin Bold"/>
                  <a:cs typeface="Cabin Bold"/>
                  <a:sym typeface="Cabin Bold"/>
                </a:rPr>
                <a:t>    </a:t>
              </a:r>
              <a:r>
                <a:rPr lang="en-US" sz="3999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2.1.1. Environmental Education in English teaching</a:t>
              </a:r>
            </a:p>
            <a:p>
              <a:pPr algn="just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  </a:t>
              </a:r>
              <a:r>
                <a:rPr lang="en-US" sz="3999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2.1.2. The English Curriculum in the General Education 2018 in Vietnam</a:t>
              </a:r>
            </a:p>
            <a:p>
              <a:pPr algn="just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    </a:t>
              </a:r>
              <a:r>
                <a:rPr lang="en-US" sz="3999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2.1.3. Role of teachers in the Environmental Education</a:t>
              </a:r>
            </a:p>
            <a:p>
              <a:pPr algn="just">
                <a:lnSpc>
                  <a:spcPts val="5599"/>
                </a:lnSpc>
                <a:spcBef>
                  <a:spcPct val="0"/>
                </a:spcBef>
              </a:pPr>
              <a:r>
                <a:rPr lang="en-US" b="true" sz="3999">
                  <a:solidFill>
                    <a:srgbClr val="000000"/>
                  </a:solidFill>
                  <a:latin typeface="Cabin Bold"/>
                  <a:ea typeface="Cabin Bold"/>
                  <a:cs typeface="Cabin Bold"/>
                  <a:sym typeface="Cabin Bold"/>
                </a:rPr>
                <a:t>2.2. Previous studies of Environmental Education in language learning</a:t>
              </a:r>
            </a:p>
            <a:p>
              <a:pPr algn="just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    2.2.1. Environmental Education in language textbooks worldwide</a:t>
              </a:r>
            </a:p>
            <a:p>
              <a:pPr algn="just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    2.2.2. Environmental Education in language textbooks in Vietnam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413740" y="397314"/>
            <a:ext cx="11460520" cy="888921"/>
            <a:chOff x="0" y="0"/>
            <a:chExt cx="3018409" cy="23411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018409" cy="234119"/>
            </a:xfrm>
            <a:custGeom>
              <a:avLst/>
              <a:gdLst/>
              <a:ahLst/>
              <a:cxnLst/>
              <a:rect r="r" b="b" t="t" l="l"/>
              <a:pathLst>
                <a:path h="234119" w="3018409">
                  <a:moveTo>
                    <a:pt x="33776" y="0"/>
                  </a:moveTo>
                  <a:lnTo>
                    <a:pt x="2984632" y="0"/>
                  </a:lnTo>
                  <a:cubicBezTo>
                    <a:pt x="3003286" y="0"/>
                    <a:pt x="3018409" y="15122"/>
                    <a:pt x="3018409" y="33776"/>
                  </a:cubicBezTo>
                  <a:lnTo>
                    <a:pt x="3018409" y="200343"/>
                  </a:lnTo>
                  <a:cubicBezTo>
                    <a:pt x="3018409" y="218997"/>
                    <a:pt x="3003286" y="234119"/>
                    <a:pt x="2984632" y="234119"/>
                  </a:cubicBezTo>
                  <a:lnTo>
                    <a:pt x="33776" y="234119"/>
                  </a:lnTo>
                  <a:cubicBezTo>
                    <a:pt x="24818" y="234119"/>
                    <a:pt x="16227" y="230560"/>
                    <a:pt x="9893" y="224226"/>
                  </a:cubicBezTo>
                  <a:cubicBezTo>
                    <a:pt x="3559" y="217892"/>
                    <a:pt x="0" y="209301"/>
                    <a:pt x="0" y="200343"/>
                  </a:cubicBezTo>
                  <a:lnTo>
                    <a:pt x="0" y="33776"/>
                  </a:lnTo>
                  <a:cubicBezTo>
                    <a:pt x="0" y="15122"/>
                    <a:pt x="15122" y="0"/>
                    <a:pt x="33776" y="0"/>
                  </a:cubicBezTo>
                  <a:close/>
                </a:path>
              </a:pathLst>
            </a:custGeom>
            <a:solidFill>
              <a:srgbClr val="E4EFFF"/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3018409" cy="2626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475350" y="662704"/>
            <a:ext cx="11398910" cy="520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b="true" sz="4500">
                <a:solidFill>
                  <a:srgbClr val="0D3B8A"/>
                </a:solidFill>
                <a:latin typeface="Cabin Bold"/>
                <a:ea typeface="Cabin Bold"/>
                <a:cs typeface="Cabin Bold"/>
                <a:sym typeface="Cabin Bold"/>
              </a:rPr>
              <a:t>2</a:t>
            </a:r>
            <a:r>
              <a:rPr lang="en-US" b="true" sz="4500" strike="noStrike" u="none">
                <a:solidFill>
                  <a:srgbClr val="0D3B8A"/>
                </a:solidFill>
                <a:latin typeface="Cabin Bold"/>
                <a:ea typeface="Cabin Bold"/>
                <a:cs typeface="Cabin Bold"/>
                <a:sym typeface="Cabin Bold"/>
              </a:rPr>
              <a:t>.1. THEORETICAL BACKGROUND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4300"/>
            <a:ext cx="18288000" cy="10172700"/>
          </a:xfrm>
          <a:custGeom>
            <a:avLst/>
            <a:gdLst/>
            <a:ahLst/>
            <a:cxnLst/>
            <a:rect r="r" b="b" t="t" l="l"/>
            <a:pathLst>
              <a:path h="10172700" w="182880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65344" y="1585748"/>
            <a:ext cx="15757311" cy="8347530"/>
            <a:chOff x="0" y="0"/>
            <a:chExt cx="4150074" cy="219852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150074" cy="2198526"/>
            </a:xfrm>
            <a:custGeom>
              <a:avLst/>
              <a:gdLst/>
              <a:ahLst/>
              <a:cxnLst/>
              <a:rect r="r" b="b" t="t" l="l"/>
              <a:pathLst>
                <a:path h="2198526" w="4150074">
                  <a:moveTo>
                    <a:pt x="13757" y="0"/>
                  </a:moveTo>
                  <a:lnTo>
                    <a:pt x="4136317" y="0"/>
                  </a:lnTo>
                  <a:cubicBezTo>
                    <a:pt x="4143915" y="0"/>
                    <a:pt x="4150074" y="6159"/>
                    <a:pt x="4150074" y="13757"/>
                  </a:cubicBezTo>
                  <a:lnTo>
                    <a:pt x="4150074" y="2184769"/>
                  </a:lnTo>
                  <a:cubicBezTo>
                    <a:pt x="4150074" y="2188418"/>
                    <a:pt x="4148624" y="2191917"/>
                    <a:pt x="4146045" y="2194497"/>
                  </a:cubicBezTo>
                  <a:cubicBezTo>
                    <a:pt x="4143465" y="2197077"/>
                    <a:pt x="4139966" y="2198526"/>
                    <a:pt x="4136317" y="2198526"/>
                  </a:cubicBezTo>
                  <a:lnTo>
                    <a:pt x="13757" y="2198526"/>
                  </a:lnTo>
                  <a:cubicBezTo>
                    <a:pt x="6159" y="2198526"/>
                    <a:pt x="0" y="2192367"/>
                    <a:pt x="0" y="2184769"/>
                  </a:cubicBezTo>
                  <a:lnTo>
                    <a:pt x="0" y="13757"/>
                  </a:lnTo>
                  <a:cubicBezTo>
                    <a:pt x="0" y="6159"/>
                    <a:pt x="6159" y="0"/>
                    <a:pt x="1375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4150074" cy="22271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807403" y="1958086"/>
            <a:ext cx="14673195" cy="7536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spc="62" b="true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Mohammadnia &amp; Moghadam (Iran, </a:t>
            </a:r>
            <a:r>
              <a:rPr lang="en-US" b="true" sz="3300" spc="62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2018):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Analyzed English textbooks and found uneven distribution of environmental topics across grade levels.</a:t>
            </a:r>
          </a:p>
          <a:p>
            <a:pPr algn="l">
              <a:lnSpc>
                <a:spcPts val="4620"/>
              </a:lnSpc>
            </a:pP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→ Indicated inconsistency in presenting environmental content.</a:t>
            </a:r>
          </a:p>
          <a:p>
            <a:pPr algn="l">
              <a:lnSpc>
                <a:spcPts val="4620"/>
              </a:lnSpc>
            </a:pPr>
            <a:r>
              <a:rPr lang="en-US" b="true" sz="3300" spc="62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Zulfiani et al. (Indonesia, 2020):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Studied EE in primary and secondary En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gli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h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te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xtbooks.</a:t>
            </a:r>
          </a:p>
          <a:p>
            <a:pPr algn="l">
              <a:lnSpc>
                <a:spcPts val="4620"/>
              </a:lnSpc>
            </a:pP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→ Foun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 st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rong foc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us 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n 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gnitive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n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n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t,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with limite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 e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motion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al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or 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tion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-oriented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engagement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  <a:p>
            <a:pPr algn="l">
              <a:lnSpc>
                <a:spcPts val="4620"/>
              </a:lnSpc>
            </a:pPr>
            <a:r>
              <a:rPr lang="en-US" b="true" sz="3300" spc="62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Lee &amp; Nguyen (Vietnam, 2024): 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Conducted CDA on 15 English textbooks used in Vietnam.</a:t>
            </a:r>
          </a:p>
          <a:p>
            <a:pPr algn="l">
              <a:lnSpc>
                <a:spcPts val="4620"/>
              </a:lnSpc>
            </a:pP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→ 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Revealed d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mi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na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nce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of knowle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g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co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nten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t,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w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hi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 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aff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ecti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ve a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n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hav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or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al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e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ements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w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r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nd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rr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pr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esen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ed.</a:t>
            </a:r>
          </a:p>
          <a:p>
            <a:pPr algn="l">
              <a:lnSpc>
                <a:spcPts val="4620"/>
              </a:lnSpc>
            </a:pP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→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Highl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ght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ed 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ide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logi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al bias: syst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mic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au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ses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wnp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la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y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d,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nd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iv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du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al 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re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pon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ibility 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mpha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ized</a:t>
            </a:r>
            <a:r>
              <a:rPr lang="en-US" sz="3300" spc="62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413740" y="397314"/>
            <a:ext cx="11460520" cy="888921"/>
            <a:chOff x="0" y="0"/>
            <a:chExt cx="3018409" cy="23411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018409" cy="234119"/>
            </a:xfrm>
            <a:custGeom>
              <a:avLst/>
              <a:gdLst/>
              <a:ahLst/>
              <a:cxnLst/>
              <a:rect r="r" b="b" t="t" l="l"/>
              <a:pathLst>
                <a:path h="234119" w="3018409">
                  <a:moveTo>
                    <a:pt x="33776" y="0"/>
                  </a:moveTo>
                  <a:lnTo>
                    <a:pt x="2984632" y="0"/>
                  </a:lnTo>
                  <a:cubicBezTo>
                    <a:pt x="3003286" y="0"/>
                    <a:pt x="3018409" y="15122"/>
                    <a:pt x="3018409" y="33776"/>
                  </a:cubicBezTo>
                  <a:lnTo>
                    <a:pt x="3018409" y="200343"/>
                  </a:lnTo>
                  <a:cubicBezTo>
                    <a:pt x="3018409" y="218997"/>
                    <a:pt x="3003286" y="234119"/>
                    <a:pt x="2984632" y="234119"/>
                  </a:cubicBezTo>
                  <a:lnTo>
                    <a:pt x="33776" y="234119"/>
                  </a:lnTo>
                  <a:cubicBezTo>
                    <a:pt x="24818" y="234119"/>
                    <a:pt x="16227" y="230560"/>
                    <a:pt x="9893" y="224226"/>
                  </a:cubicBezTo>
                  <a:cubicBezTo>
                    <a:pt x="3559" y="217892"/>
                    <a:pt x="0" y="209301"/>
                    <a:pt x="0" y="200343"/>
                  </a:cubicBezTo>
                  <a:lnTo>
                    <a:pt x="0" y="33776"/>
                  </a:lnTo>
                  <a:cubicBezTo>
                    <a:pt x="0" y="15122"/>
                    <a:pt x="15122" y="0"/>
                    <a:pt x="33776" y="0"/>
                  </a:cubicBezTo>
                  <a:close/>
                </a:path>
              </a:pathLst>
            </a:custGeom>
            <a:solidFill>
              <a:srgbClr val="E4EFFF"/>
            </a:solidFill>
            <a:ln w="38100" cap="rnd">
              <a:solidFill>
                <a:srgbClr val="7AB3FF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3018409" cy="2626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3475350" y="662704"/>
            <a:ext cx="11398910" cy="520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b="true" sz="4500">
                <a:solidFill>
                  <a:srgbClr val="0D3B8A"/>
                </a:solidFill>
                <a:latin typeface="Cabin Bold"/>
                <a:ea typeface="Cabin Bold"/>
                <a:cs typeface="Cabin Bold"/>
                <a:sym typeface="Cabin Bold"/>
              </a:rPr>
              <a:t>2.2. PREVIOUS STUDIES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DAGluep5Swg</dc:identifier>
  <dcterms:modified xsi:type="dcterms:W3CDTF">2011-08-01T06:04:30Z</dcterms:modified>
  <cp:revision>1</cp:revision>
  <dc:title>Lê Khánh Huyền </dc:title>
</cp:coreProperties>
</file>