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701" r:id="rId2"/>
    <p:sldMasterId id="2147483719" r:id="rId3"/>
  </p:sldMasterIdLst>
  <p:notesMasterIdLst>
    <p:notesMasterId r:id="rId28"/>
  </p:notesMasterIdLst>
  <p:handoutMasterIdLst>
    <p:handoutMasterId r:id="rId29"/>
  </p:handoutMasterIdLst>
  <p:sldIdLst>
    <p:sldId id="266" r:id="rId4"/>
    <p:sldId id="270" r:id="rId5"/>
    <p:sldId id="284" r:id="rId6"/>
    <p:sldId id="289" r:id="rId7"/>
    <p:sldId id="285" r:id="rId8"/>
    <p:sldId id="286" r:id="rId9"/>
    <p:sldId id="287" r:id="rId10"/>
    <p:sldId id="288" r:id="rId11"/>
    <p:sldId id="268" r:id="rId12"/>
    <p:sldId id="278" r:id="rId13"/>
    <p:sldId id="279" r:id="rId14"/>
    <p:sldId id="271" r:id="rId15"/>
    <p:sldId id="280" r:id="rId16"/>
    <p:sldId id="272" r:id="rId17"/>
    <p:sldId id="281" r:id="rId18"/>
    <p:sldId id="283" r:id="rId19"/>
    <p:sldId id="282" r:id="rId20"/>
    <p:sldId id="274" r:id="rId21"/>
    <p:sldId id="292" r:id="rId22"/>
    <p:sldId id="276" r:id="rId23"/>
    <p:sldId id="290" r:id="rId24"/>
    <p:sldId id="291" r:id="rId25"/>
    <p:sldId id="277" r:id="rId26"/>
    <p:sldId id="273" r:id="rId27"/>
  </p:sldIdLst>
  <p:sldSz cx="12192000" cy="6858000"/>
  <p:notesSz cx="6858000" cy="9144000"/>
  <p:embeddedFontLst>
    <p:embeddedFont>
      <p:font typeface="Be Vietnam Pro" panose="020B0604020202020204" charset="0"/>
      <p:regular r:id="rId30"/>
      <p:bold r:id="rId31"/>
      <p:italic r:id="rId32"/>
      <p:boldItalic r:id="rId33"/>
    </p:embeddedFont>
    <p:embeddedFont>
      <p:font typeface="Century Gothic" panose="020B0502020202020204" pitchFamily="34" charset="0"/>
      <p:regular r:id="rId34"/>
      <p:bold r:id="rId35"/>
      <p:italic r:id="rId36"/>
      <p:boldItalic r:id="rId37"/>
    </p:embeddedFont>
    <p:embeddedFont>
      <p:font typeface="Tahoma" panose="020B0604030504040204" pitchFamily="34" charset="0"/>
      <p:regular r:id="rId38"/>
      <p:bold r:id="rId39"/>
    </p:embeddedFont>
    <p:embeddedFont>
      <p:font typeface="Wingdings 3" panose="05040102010807070707" pitchFamily="18" charset="2"/>
      <p:regular r:id="rId40"/>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8056"/>
    <a:srgbClr val="DE523B"/>
    <a:srgbClr val="FC92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1304" autoAdjust="0"/>
  </p:normalViewPr>
  <p:slideViewPr>
    <p:cSldViewPr snapToGrid="0">
      <p:cViewPr>
        <p:scale>
          <a:sx n="25" d="100"/>
          <a:sy n="25" d="100"/>
        </p:scale>
        <p:origin x="1627" y="346"/>
      </p:cViewPr>
      <p:guideLst>
        <p:guide orient="horz" pos="2160"/>
        <p:guide pos="3840"/>
      </p:guideLst>
    </p:cSldViewPr>
  </p:slideViewPr>
  <p:notesTextViewPr>
    <p:cViewPr>
      <p:scale>
        <a:sx n="1" d="1"/>
        <a:sy n="1" d="1"/>
      </p:scale>
      <p:origin x="0" y="0"/>
    </p:cViewPr>
  </p:notesTextViewPr>
  <p:notesViewPr>
    <p:cSldViewPr snapToGrid="0">
      <p:cViewPr varScale="1">
        <p:scale>
          <a:sx n="71" d="100"/>
          <a:sy n="71" d="100"/>
        </p:scale>
        <p:origin x="2739"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5.fntdata"/><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2.fntdata"/><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BD5C6F-0C18-B7F7-86CE-455427029F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a:extLst>
              <a:ext uri="{FF2B5EF4-FFF2-40B4-BE49-F238E27FC236}">
                <a16:creationId xmlns:a16="http://schemas.microsoft.com/office/drawing/2014/main" id="{F0090984-0D88-EA9B-111A-CB9A335190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6BD25B-1B0A-4DD4-9BC2-5C7F3B24B655}" type="datetimeFigureOut">
              <a:rPr lang="vi-VN" smtClean="0"/>
              <a:t>29/08/2025</a:t>
            </a:fld>
            <a:endParaRPr lang="vi-VN"/>
          </a:p>
        </p:txBody>
      </p:sp>
      <p:sp>
        <p:nvSpPr>
          <p:cNvPr id="4" name="Footer Placeholder 3">
            <a:extLst>
              <a:ext uri="{FF2B5EF4-FFF2-40B4-BE49-F238E27FC236}">
                <a16:creationId xmlns:a16="http://schemas.microsoft.com/office/drawing/2014/main" id="{108EDC81-C20F-9880-552A-837938211D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5" name="Slide Number Placeholder 4">
            <a:extLst>
              <a:ext uri="{FF2B5EF4-FFF2-40B4-BE49-F238E27FC236}">
                <a16:creationId xmlns:a16="http://schemas.microsoft.com/office/drawing/2014/main" id="{98C3A598-988C-CE3F-63FE-83BAFEC30B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AD532F-75AC-4707-8728-B8DA2842FF13}" type="slidenum">
              <a:rPr lang="vi-VN" smtClean="0"/>
              <a:t>‹#›</a:t>
            </a:fld>
            <a:endParaRPr lang="vi-VN"/>
          </a:p>
        </p:txBody>
      </p:sp>
    </p:spTree>
    <p:extLst>
      <p:ext uri="{BB962C8B-B14F-4D97-AF65-F5344CB8AC3E}">
        <p14:creationId xmlns:p14="http://schemas.microsoft.com/office/powerpoint/2010/main" val="1643178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E5091-6D58-4164-A5CC-AD85EA696803}" type="datetimeFigureOut">
              <a:rPr lang="vi-VN" smtClean="0"/>
              <a:t>29/08/2025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21EFB8-D0AE-4893-8CB1-3521AD4F2FD3}" type="slidenum">
              <a:rPr lang="vi-VN" smtClean="0"/>
              <a:t>‹#›</a:t>
            </a:fld>
            <a:endParaRPr lang="vi-VN"/>
          </a:p>
        </p:txBody>
      </p:sp>
    </p:spTree>
    <p:extLst>
      <p:ext uri="{BB962C8B-B14F-4D97-AF65-F5344CB8AC3E}">
        <p14:creationId xmlns:p14="http://schemas.microsoft.com/office/powerpoint/2010/main" val="853275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recent years, higher education has increasingly been recognized as a vital context for supporting students’ holistic development, particularly their mental and emotional well-being. University students often encounter stressors such as academic demands, financial burdens, and social transitions, which can negatively impact their mental health and academic performance. In response, Social and Emotional Learning (SEL) has emerged as a promising framework to foster essential competencies like self-awareness, emotional regulation, and interpersonal skills. While SEL has been widely implemented at the K-12 level globally, its integration in higher education—especially in non-Western contexts like Vietnam—remains limited. Vietnam’s higher education system, amid rapid reform and globalization, faces growing mental health challenges among students. However, the lack of structured, culturally responsive SEL initiatives—exacerbated by traditional pedagogy and limited awareness—continues to hinder comprehensive student support.</a:t>
            </a:r>
          </a:p>
          <a:p>
            <a:endParaRPr lang="en-US" dirty="0"/>
          </a:p>
        </p:txBody>
      </p:sp>
      <p:sp>
        <p:nvSpPr>
          <p:cNvPr id="4" name="Slide Number Placeholder 3"/>
          <p:cNvSpPr>
            <a:spLocks noGrp="1"/>
          </p:cNvSpPr>
          <p:nvPr>
            <p:ph type="sldNum" sz="quarter" idx="5"/>
          </p:nvPr>
        </p:nvSpPr>
        <p:spPr/>
        <p:txBody>
          <a:bodyPr/>
          <a:lstStyle/>
          <a:p>
            <a:fld id="{6D21EFB8-D0AE-4893-8CB1-3521AD4F2FD3}" type="slidenum">
              <a:rPr lang="vi-VN" smtClean="0"/>
              <a:t>2</a:t>
            </a:fld>
            <a:endParaRPr lang="vi-VN"/>
          </a:p>
        </p:txBody>
      </p:sp>
    </p:spTree>
    <p:extLst>
      <p:ext uri="{BB962C8B-B14F-4D97-AF65-F5344CB8AC3E}">
        <p14:creationId xmlns:p14="http://schemas.microsoft.com/office/powerpoint/2010/main" val="4009511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 studies highlight a serious mental health concern among Vietnamese university students. </a:t>
            </a:r>
          </a:p>
          <a:p>
            <a:r>
              <a:rPr lang="en-US" b="1" dirty="0"/>
              <a:t>Depressive Symptoms – Tra Vinh University (2018)</a:t>
            </a:r>
            <a:br>
              <a:rPr lang="en-US" dirty="0"/>
            </a:br>
            <a:r>
              <a:rPr lang="en-US" dirty="0"/>
              <a:t>A study of 405 students reported an overall </a:t>
            </a:r>
            <a:r>
              <a:rPr lang="en-US" b="1" dirty="0"/>
              <a:t>prevalence of depressive symptoms at 52.3%</a:t>
            </a:r>
            <a:r>
              <a:rPr lang="en-US" dirty="0"/>
              <a:t>, including </a:t>
            </a:r>
            <a:r>
              <a:rPr lang="en-US" b="1" dirty="0"/>
              <a:t>24.2% with mild-to-moderate depression</a:t>
            </a:r>
            <a:r>
              <a:rPr lang="en-US" dirty="0"/>
              <a:t> and </a:t>
            </a:r>
            <a:r>
              <a:rPr lang="en-US" b="1" dirty="0"/>
              <a:t>20.7% with major depression</a:t>
            </a:r>
            <a:r>
              <a:rPr lang="en-US" dirty="0"/>
              <a:t>. First-year students had a rate of 39.9%, rising to 47.1% by the fourth year</a:t>
            </a:r>
          </a:p>
        </p:txBody>
      </p:sp>
      <p:sp>
        <p:nvSpPr>
          <p:cNvPr id="4" name="Slide Number Placeholder 3"/>
          <p:cNvSpPr>
            <a:spLocks noGrp="1"/>
          </p:cNvSpPr>
          <p:nvPr>
            <p:ph type="sldNum" sz="quarter" idx="5"/>
          </p:nvPr>
        </p:nvSpPr>
        <p:spPr/>
        <p:txBody>
          <a:bodyPr/>
          <a:lstStyle/>
          <a:p>
            <a:fld id="{6D21EFB8-D0AE-4893-8CB1-3521AD4F2FD3}" type="slidenum">
              <a:rPr lang="vi-VN" smtClean="0"/>
              <a:t>3</a:t>
            </a:fld>
            <a:endParaRPr lang="vi-VN"/>
          </a:p>
        </p:txBody>
      </p:sp>
    </p:spTree>
    <p:extLst>
      <p:ext uri="{BB962C8B-B14F-4D97-AF65-F5344CB8AC3E}">
        <p14:creationId xmlns:p14="http://schemas.microsoft.com/office/powerpoint/2010/main" val="5212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Mental health disorders among university students have been a serious issue in many countries and can negatively affect academic performance and all aspects of daily living, relationships, and physical health. </a:t>
            </a:r>
            <a:endParaRPr lang="en-US" dirty="0"/>
          </a:p>
        </p:txBody>
      </p:sp>
      <p:sp>
        <p:nvSpPr>
          <p:cNvPr id="4" name="Slide Number Placeholder 3"/>
          <p:cNvSpPr>
            <a:spLocks noGrp="1"/>
          </p:cNvSpPr>
          <p:nvPr>
            <p:ph type="sldNum" sz="quarter" idx="5"/>
          </p:nvPr>
        </p:nvSpPr>
        <p:spPr/>
        <p:txBody>
          <a:bodyPr/>
          <a:lstStyle/>
          <a:p>
            <a:fld id="{6D21EFB8-D0AE-4893-8CB1-3521AD4F2FD3}" type="slidenum">
              <a:rPr lang="vi-VN" smtClean="0"/>
              <a:t>5</a:t>
            </a:fld>
            <a:endParaRPr lang="vi-VN"/>
          </a:p>
        </p:txBody>
      </p:sp>
    </p:spTree>
    <p:extLst>
      <p:ext uri="{BB962C8B-B14F-4D97-AF65-F5344CB8AC3E}">
        <p14:creationId xmlns:p14="http://schemas.microsoft.com/office/powerpoint/2010/main" val="1901283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alarming statistics underscore the urgency of integrating Social and Emotional Learning (SEL) initiatives to proactively support student well-being and academic resilience in Vietnamese higher education.</a:t>
            </a:r>
          </a:p>
        </p:txBody>
      </p:sp>
      <p:sp>
        <p:nvSpPr>
          <p:cNvPr id="4" name="Slide Number Placeholder 3"/>
          <p:cNvSpPr>
            <a:spLocks noGrp="1"/>
          </p:cNvSpPr>
          <p:nvPr>
            <p:ph type="sldNum" sz="quarter" idx="5"/>
          </p:nvPr>
        </p:nvSpPr>
        <p:spPr/>
        <p:txBody>
          <a:bodyPr/>
          <a:lstStyle/>
          <a:p>
            <a:fld id="{6D21EFB8-D0AE-4893-8CB1-3521AD4F2FD3}" type="slidenum">
              <a:rPr lang="vi-VN" smtClean="0"/>
              <a:t>8</a:t>
            </a:fld>
            <a:endParaRPr lang="vi-VN"/>
          </a:p>
        </p:txBody>
      </p:sp>
    </p:spTree>
    <p:extLst>
      <p:ext uri="{BB962C8B-B14F-4D97-AF65-F5344CB8AC3E}">
        <p14:creationId xmlns:p14="http://schemas.microsoft.com/office/powerpoint/2010/main" val="2175724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This study addresses the critical need to explore how SEL can be meaningfully integrated into Vietnam’s higher education system to support student well-being and academic achievement. Specifically, the research seeks to answer the following key questions:</a:t>
            </a:r>
            <a:endParaRPr lang="en-US" b="0" dirty="0">
              <a:effectLst/>
            </a:endParaRPr>
          </a:p>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6D21EFB8-D0AE-4893-8CB1-3521AD4F2FD3}" type="slidenum">
              <a:rPr lang="vi-VN" smtClean="0"/>
              <a:t>12</a:t>
            </a:fld>
            <a:endParaRPr lang="vi-VN"/>
          </a:p>
        </p:txBody>
      </p:sp>
    </p:spTree>
    <p:extLst>
      <p:ext uri="{BB962C8B-B14F-4D97-AF65-F5344CB8AC3E}">
        <p14:creationId xmlns:p14="http://schemas.microsoft.com/office/powerpoint/2010/main" val="3304140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To answer these questions, the study adopts a mixed-methods approach, combining quantitative surveys with qualitative interviews. Quantitative data will be collected from 300 English-major students through standardized scales measuring mental health and academic outcomes. Qualitative data will be obtained through in-depth interviews with 15 faculty members and 20 students to gain deeper insights into their experiences and perceptions of SEL in the academic setting.</a:t>
            </a:r>
            <a:endParaRPr lang="en-US" dirty="0"/>
          </a:p>
        </p:txBody>
      </p:sp>
      <p:sp>
        <p:nvSpPr>
          <p:cNvPr id="4" name="Slide Number Placeholder 3"/>
          <p:cNvSpPr>
            <a:spLocks noGrp="1"/>
          </p:cNvSpPr>
          <p:nvPr>
            <p:ph type="sldNum" sz="quarter" idx="5"/>
          </p:nvPr>
        </p:nvSpPr>
        <p:spPr/>
        <p:txBody>
          <a:bodyPr/>
          <a:lstStyle/>
          <a:p>
            <a:fld id="{6D21EFB8-D0AE-4893-8CB1-3521AD4F2FD3}" type="slidenum">
              <a:rPr lang="vi-VN" smtClean="0"/>
              <a:t>13</a:t>
            </a:fld>
            <a:endParaRPr lang="vi-VN"/>
          </a:p>
        </p:txBody>
      </p:sp>
    </p:spTree>
    <p:extLst>
      <p:ext uri="{BB962C8B-B14F-4D97-AF65-F5344CB8AC3E}">
        <p14:creationId xmlns:p14="http://schemas.microsoft.com/office/powerpoint/2010/main" val="35084405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1">
    <p:spTree>
      <p:nvGrpSpPr>
        <p:cNvPr id="1" name=""/>
        <p:cNvGrpSpPr/>
        <p:nvPr/>
      </p:nvGrpSpPr>
      <p:grpSpPr>
        <a:xfrm>
          <a:off x="0" y="0"/>
          <a:ext cx="0" cy="0"/>
          <a:chOff x="0" y="0"/>
          <a:chExt cx="0" cy="0"/>
        </a:xfrm>
      </p:grpSpPr>
      <p:pic>
        <p:nvPicPr>
          <p:cNvPr id="8" name="Picture 7" descr="A orange and white cityscape&#10;&#10;AI-generated content may be incorrect.">
            <a:extLst>
              <a:ext uri="{FF2B5EF4-FFF2-40B4-BE49-F238E27FC236}">
                <a16:creationId xmlns:a16="http://schemas.microsoft.com/office/drawing/2014/main" id="{2BDF0F81-B8F0-8B5B-864F-5292935BCF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675CD8E-C2C2-CBC9-C54E-1C93576A7F87}"/>
              </a:ext>
            </a:extLst>
          </p:cNvPr>
          <p:cNvSpPr>
            <a:spLocks noGrp="1"/>
          </p:cNvSpPr>
          <p:nvPr>
            <p:ph type="ctrTitle"/>
          </p:nvPr>
        </p:nvSpPr>
        <p:spPr>
          <a:xfrm>
            <a:off x="1524000" y="1674627"/>
            <a:ext cx="9144000" cy="1835335"/>
          </a:xfrm>
        </p:spPr>
        <p:txBody>
          <a:bodyPr anchor="b">
            <a:normAutofit/>
          </a:bodyPr>
          <a:lstStyle>
            <a:lvl1pPr algn="ctr">
              <a:lnSpc>
                <a:spcPct val="100000"/>
              </a:lnSpc>
              <a:defRPr sz="4400" b="1">
                <a:solidFill>
                  <a:schemeClr val="bg1"/>
                </a:solidFill>
                <a:effectLst>
                  <a:outerShdw blurRad="50800" dist="38100" dir="2700000" algn="tl" rotWithShape="0">
                    <a:prstClr val="black">
                      <a:alpha val="40000"/>
                    </a:prstClr>
                  </a:outerShdw>
                </a:effectLst>
                <a:latin typeface="Be Vietnam Pro" pitchFamily="2" charset="-93"/>
              </a:defRPr>
            </a:lvl1pPr>
          </a:lstStyle>
          <a:p>
            <a:endParaRPr lang="vi-VN" dirty="0"/>
          </a:p>
        </p:txBody>
      </p:sp>
      <p:sp>
        <p:nvSpPr>
          <p:cNvPr id="3" name="Subtitle 2">
            <a:extLst>
              <a:ext uri="{FF2B5EF4-FFF2-40B4-BE49-F238E27FC236}">
                <a16:creationId xmlns:a16="http://schemas.microsoft.com/office/drawing/2014/main" id="{9CCFEFF8-7C99-6D16-AC01-E2E47B0872C0}"/>
              </a:ext>
            </a:extLst>
          </p:cNvPr>
          <p:cNvSpPr>
            <a:spLocks noGrp="1"/>
          </p:cNvSpPr>
          <p:nvPr>
            <p:ph type="subTitle" idx="1"/>
          </p:nvPr>
        </p:nvSpPr>
        <p:spPr>
          <a:xfrm>
            <a:off x="1524000" y="3602038"/>
            <a:ext cx="9144000" cy="725413"/>
          </a:xfrm>
        </p:spPr>
        <p:txBody>
          <a:bodyPr>
            <a:normAutofit/>
          </a:bodyPr>
          <a:lstStyle>
            <a:lvl1pPr marL="0" indent="0" algn="ctr">
              <a:buNone/>
              <a:defRPr sz="3200" b="1">
                <a:solidFill>
                  <a:srgbClr val="FFFF00"/>
                </a:solidFill>
                <a:effectLst>
                  <a:outerShdw blurRad="50800" dist="38100" dir="2700000" algn="tl" rotWithShape="0">
                    <a:prstClr val="black">
                      <a:alpha val="40000"/>
                    </a:prstClr>
                  </a:outerShdw>
                </a:effectLst>
                <a:latin typeface="Be Vietnam Pro" pitchFamily="2" charset="-9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vi-VN" dirty="0"/>
          </a:p>
        </p:txBody>
      </p:sp>
      <p:sp>
        <p:nvSpPr>
          <p:cNvPr id="4" name="Date Placeholder 3">
            <a:extLst>
              <a:ext uri="{FF2B5EF4-FFF2-40B4-BE49-F238E27FC236}">
                <a16:creationId xmlns:a16="http://schemas.microsoft.com/office/drawing/2014/main" id="{D97848C8-14C2-F8EF-B29D-F3EFC1205978}"/>
              </a:ext>
            </a:extLst>
          </p:cNvPr>
          <p:cNvSpPr>
            <a:spLocks noGrp="1"/>
          </p:cNvSpPr>
          <p:nvPr>
            <p:ph type="dt" sz="half" idx="10"/>
          </p:nvPr>
        </p:nvSpPr>
        <p:spPr/>
        <p:txBody>
          <a:bodyPr/>
          <a:lstStyle/>
          <a:p>
            <a:fld id="{1A3F2745-7F32-4FED-B394-DB26668DAD27}" type="datetime1">
              <a:rPr lang="vi-VN" smtClean="0"/>
              <a:t>29/08/2025</a:t>
            </a:fld>
            <a:endParaRPr lang="vi-VN"/>
          </a:p>
        </p:txBody>
      </p:sp>
      <p:sp>
        <p:nvSpPr>
          <p:cNvPr id="5" name="Footer Placeholder 4">
            <a:extLst>
              <a:ext uri="{FF2B5EF4-FFF2-40B4-BE49-F238E27FC236}">
                <a16:creationId xmlns:a16="http://schemas.microsoft.com/office/drawing/2014/main" id="{908676FF-A997-5ED4-251D-464A4EAB5FDD}"/>
              </a:ext>
            </a:extLst>
          </p:cNvPr>
          <p:cNvSpPr>
            <a:spLocks noGrp="1"/>
          </p:cNvSpPr>
          <p:nvPr>
            <p:ph type="ftr" sz="quarter" idx="11"/>
          </p:nvPr>
        </p:nvSpPr>
        <p:spPr/>
        <p:txBody>
          <a:bodyPr/>
          <a:lstStyle/>
          <a:p>
            <a:endParaRPr lang="vi-VN"/>
          </a:p>
        </p:txBody>
      </p:sp>
      <p:cxnSp>
        <p:nvCxnSpPr>
          <p:cNvPr id="10" name="Straight Connector 9">
            <a:extLst>
              <a:ext uri="{FF2B5EF4-FFF2-40B4-BE49-F238E27FC236}">
                <a16:creationId xmlns:a16="http://schemas.microsoft.com/office/drawing/2014/main" id="{652F7778-B5A3-4C14-2396-C0AE86DAF65E}"/>
              </a:ext>
            </a:extLst>
          </p:cNvPr>
          <p:cNvCxnSpPr>
            <a:cxnSpLocks/>
          </p:cNvCxnSpPr>
          <p:nvPr userDrawn="1"/>
        </p:nvCxnSpPr>
        <p:spPr>
          <a:xfrm>
            <a:off x="3889744" y="4470991"/>
            <a:ext cx="4412512" cy="0"/>
          </a:xfrm>
          <a:prstGeom prst="line">
            <a:avLst/>
          </a:prstGeom>
          <a:ln w="38100">
            <a:solidFill>
              <a:schemeClr val="bg1"/>
            </a:solidFill>
          </a:ln>
        </p:spPr>
        <p:style>
          <a:lnRef idx="1">
            <a:schemeClr val="accent6"/>
          </a:lnRef>
          <a:fillRef idx="0">
            <a:schemeClr val="accent6"/>
          </a:fillRef>
          <a:effectRef idx="0">
            <a:schemeClr val="accent6"/>
          </a:effectRef>
          <a:fontRef idx="minor">
            <a:schemeClr val="tx1"/>
          </a:fontRef>
        </p:style>
      </p:cxnSp>
      <p:sp>
        <p:nvSpPr>
          <p:cNvPr id="15" name="Text Placeholder 14">
            <a:extLst>
              <a:ext uri="{FF2B5EF4-FFF2-40B4-BE49-F238E27FC236}">
                <a16:creationId xmlns:a16="http://schemas.microsoft.com/office/drawing/2014/main" id="{0E79D3DD-0427-425D-3525-60A643557788}"/>
              </a:ext>
            </a:extLst>
          </p:cNvPr>
          <p:cNvSpPr>
            <a:spLocks noGrp="1"/>
          </p:cNvSpPr>
          <p:nvPr>
            <p:ph type="body" sz="quarter" idx="13" hasCustomPrompt="1"/>
          </p:nvPr>
        </p:nvSpPr>
        <p:spPr>
          <a:xfrm>
            <a:off x="1524000" y="4593266"/>
            <a:ext cx="9144000" cy="1608909"/>
          </a:xfrm>
        </p:spPr>
        <p:txBody>
          <a:bodyPr>
            <a:normAutofit/>
          </a:bodyPr>
          <a:lstStyle>
            <a:lvl1pPr marL="0" indent="0" algn="ctr">
              <a:buNone/>
              <a:defRPr sz="2000">
                <a:solidFill>
                  <a:schemeClr val="bg1"/>
                </a:solidFill>
                <a:latin typeface="Be Vietnam Pro" pitchFamily="2" charset="-93"/>
              </a:defRPr>
            </a:lvl1pPr>
          </a:lstStyle>
          <a:p>
            <a:pPr lvl="0"/>
            <a:r>
              <a:rPr lang="en-US" dirty="0"/>
              <a:t>Click to add presenter | Date</a:t>
            </a:r>
            <a:endParaRPr lang="vi-VN" dirty="0"/>
          </a:p>
        </p:txBody>
      </p:sp>
      <p:pic>
        <p:nvPicPr>
          <p:cNvPr id="17" name="Picture 16" descr="A blue diamond with white text&#10;&#10;AI-generated content may be incorrect.">
            <a:extLst>
              <a:ext uri="{FF2B5EF4-FFF2-40B4-BE49-F238E27FC236}">
                <a16:creationId xmlns:a16="http://schemas.microsoft.com/office/drawing/2014/main" id="{32243AF1-7B34-C36F-BC99-8AAD08FBB3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47776" y="233836"/>
            <a:ext cx="7896447" cy="1394753"/>
          </a:xfrm>
          <a:prstGeom prst="rect">
            <a:avLst/>
          </a:prstGeom>
        </p:spPr>
      </p:pic>
    </p:spTree>
    <p:extLst>
      <p:ext uri="{BB962C8B-B14F-4D97-AF65-F5344CB8AC3E}">
        <p14:creationId xmlns:p14="http://schemas.microsoft.com/office/powerpoint/2010/main" val="1453942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 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F6E981-0B33-4BBE-11D2-464DAFB1F8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68674306-08F6-6622-585B-7C5015F9FDB1}"/>
              </a:ext>
            </a:extLst>
          </p:cNvPr>
          <p:cNvSpPr>
            <a:spLocks noGrp="1"/>
          </p:cNvSpPr>
          <p:nvPr>
            <p:ph type="title"/>
          </p:nvPr>
        </p:nvSpPr>
        <p:spPr>
          <a:xfrm>
            <a:off x="5273749" y="365125"/>
            <a:ext cx="6080050" cy="1325563"/>
          </a:xfrm>
        </p:spPr>
        <p:txBody>
          <a:bodyPr>
            <a:normAutofit/>
          </a:bodyPr>
          <a:lstStyle>
            <a:lvl1pPr algn="just">
              <a:defRPr lang="vi-VN" sz="3600" b="1" kern="1200" dirty="0">
                <a:solidFill>
                  <a:srgbClr val="1B8056"/>
                </a:solidFill>
                <a:effectLst/>
                <a:latin typeface="Be Vietnam Pro" pitchFamily="2" charset="-93"/>
                <a:ea typeface="+mj-ea"/>
                <a:cs typeface="+mj-cs"/>
              </a:defRPr>
            </a:lvl1pPr>
          </a:lstStyle>
          <a:p>
            <a:endParaRPr lang="vi-VN" dirty="0"/>
          </a:p>
        </p:txBody>
      </p:sp>
      <p:sp>
        <p:nvSpPr>
          <p:cNvPr id="3" name="Content Placeholder 2">
            <a:extLst>
              <a:ext uri="{FF2B5EF4-FFF2-40B4-BE49-F238E27FC236}">
                <a16:creationId xmlns:a16="http://schemas.microsoft.com/office/drawing/2014/main" id="{4C10B225-3832-D984-60CE-39603CA60FDF}"/>
              </a:ext>
            </a:extLst>
          </p:cNvPr>
          <p:cNvSpPr>
            <a:spLocks noGrp="1"/>
          </p:cNvSpPr>
          <p:nvPr>
            <p:ph idx="1" hasCustomPrompt="1"/>
          </p:nvPr>
        </p:nvSpPr>
        <p:spPr>
          <a:xfrm>
            <a:off x="5273749" y="1825625"/>
            <a:ext cx="6080050" cy="4351338"/>
          </a:xfrm>
        </p:spPr>
        <p:txBody>
          <a:bodyPr>
            <a:normAutofit/>
          </a:bodyPr>
          <a:lstStyle>
            <a:lvl1pPr marL="0" indent="0" algn="just">
              <a:lnSpc>
                <a:spcPct val="100000"/>
              </a:lnSpc>
              <a:buNone/>
              <a:defRPr sz="2400">
                <a:latin typeface="Be Vietnam Pro" pitchFamily="2" charset="-93"/>
              </a:defRPr>
            </a:lvl1pPr>
            <a:lvl2pPr marL="457200" indent="0" algn="just">
              <a:lnSpc>
                <a:spcPct val="100000"/>
              </a:lnSpc>
              <a:buNone/>
              <a:defRPr sz="2000">
                <a:latin typeface="Be Vietnam Pro" pitchFamily="2" charset="-93"/>
              </a:defRPr>
            </a:lvl2pPr>
            <a:lvl3pPr marL="914400" indent="0" algn="just">
              <a:lnSpc>
                <a:spcPct val="100000"/>
              </a:lnSpc>
              <a:buNone/>
              <a:defRPr sz="1800">
                <a:latin typeface="Be Vietnam Pro" pitchFamily="2" charset="-93"/>
              </a:defRPr>
            </a:lvl3pPr>
            <a:lvl4pPr marL="1371600" indent="0" algn="just">
              <a:lnSpc>
                <a:spcPct val="100000"/>
              </a:lnSpc>
              <a:buNone/>
              <a:defRPr sz="1600">
                <a:latin typeface="Be Vietnam Pro" pitchFamily="2" charset="-93"/>
              </a:defRPr>
            </a:lvl4pPr>
            <a:lvl5pPr marL="1828800" indent="0" algn="just">
              <a:lnSpc>
                <a:spcPct val="100000"/>
              </a:lnSpc>
              <a:buNone/>
              <a:defRPr sz="1600">
                <a:latin typeface="Be Vietnam Pro" pitchFamily="2" charset="-93"/>
              </a:defRPr>
            </a:lvl5pPr>
          </a:lstStyle>
          <a:p>
            <a:pPr lvl="0"/>
            <a:r>
              <a:rPr lang="en-US" dirty="0"/>
              <a:t>Click to add content</a:t>
            </a:r>
            <a:endParaRPr lang="vi-VN" dirty="0"/>
          </a:p>
        </p:txBody>
      </p:sp>
      <p:sp>
        <p:nvSpPr>
          <p:cNvPr id="4" name="Date Placeholder 3">
            <a:extLst>
              <a:ext uri="{FF2B5EF4-FFF2-40B4-BE49-F238E27FC236}">
                <a16:creationId xmlns:a16="http://schemas.microsoft.com/office/drawing/2014/main" id="{04791551-28DB-4AE5-3A0D-7BE9F80A4F37}"/>
              </a:ext>
            </a:extLst>
          </p:cNvPr>
          <p:cNvSpPr>
            <a:spLocks noGrp="1"/>
          </p:cNvSpPr>
          <p:nvPr>
            <p:ph type="dt" sz="half" idx="10"/>
          </p:nvPr>
        </p:nvSpPr>
        <p:spPr/>
        <p:txBody>
          <a:bodyPr/>
          <a:lstStyle/>
          <a:p>
            <a:fld id="{89ABACE2-D1EE-46E0-8ACE-ACFB8B2C921A}" type="datetime1">
              <a:rPr lang="vi-VN" smtClean="0"/>
              <a:t>29/08/2025</a:t>
            </a:fld>
            <a:endParaRPr lang="vi-VN"/>
          </a:p>
        </p:txBody>
      </p:sp>
      <p:sp>
        <p:nvSpPr>
          <p:cNvPr id="5" name="Footer Placeholder 4">
            <a:extLst>
              <a:ext uri="{FF2B5EF4-FFF2-40B4-BE49-F238E27FC236}">
                <a16:creationId xmlns:a16="http://schemas.microsoft.com/office/drawing/2014/main" id="{C2E8AD34-9522-3238-DE39-4DA2AFE7E2F9}"/>
              </a:ext>
            </a:extLst>
          </p:cNvPr>
          <p:cNvSpPr>
            <a:spLocks noGrp="1"/>
          </p:cNvSpPr>
          <p:nvPr>
            <p:ph type="ftr" sz="quarter" idx="11"/>
          </p:nvPr>
        </p:nvSpPr>
        <p:spPr/>
        <p:txBody>
          <a:bodyPr/>
          <a:lstStyle/>
          <a:p>
            <a:endParaRPr lang="vi-VN"/>
          </a:p>
        </p:txBody>
      </p:sp>
      <p:pic>
        <p:nvPicPr>
          <p:cNvPr id="12" name="Picture 11" descr="A green and orange circles&#10;&#10;AI-generated content may be incorrect.">
            <a:extLst>
              <a:ext uri="{FF2B5EF4-FFF2-40B4-BE49-F238E27FC236}">
                <a16:creationId xmlns:a16="http://schemas.microsoft.com/office/drawing/2014/main" id="{3EB63D08-BDF6-AFBB-BB26-D90803C5EE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60356" y="750018"/>
            <a:ext cx="555775" cy="555775"/>
          </a:xfrm>
          <a:prstGeom prst="rect">
            <a:avLst/>
          </a:prstGeom>
        </p:spPr>
      </p:pic>
      <p:sp>
        <p:nvSpPr>
          <p:cNvPr id="9" name="Picture Placeholder 8">
            <a:extLst>
              <a:ext uri="{FF2B5EF4-FFF2-40B4-BE49-F238E27FC236}">
                <a16:creationId xmlns:a16="http://schemas.microsoft.com/office/drawing/2014/main" id="{8F5109EB-26C8-439D-B9BA-D81718A1209F}"/>
              </a:ext>
            </a:extLst>
          </p:cNvPr>
          <p:cNvSpPr>
            <a:spLocks noGrp="1"/>
          </p:cNvSpPr>
          <p:nvPr>
            <p:ph type="pic" sz="quarter" idx="13"/>
          </p:nvPr>
        </p:nvSpPr>
        <p:spPr>
          <a:xfrm>
            <a:off x="0" y="1"/>
            <a:ext cx="4375298" cy="6858000"/>
          </a:xfrm>
        </p:spPr>
        <p:txBody>
          <a:bodyPr/>
          <a:lstStyle/>
          <a:p>
            <a:endParaRPr lang="vi-VN"/>
          </a:p>
        </p:txBody>
      </p:sp>
      <p:sp>
        <p:nvSpPr>
          <p:cNvPr id="10" name="Slide Number Placeholder 5">
            <a:extLst>
              <a:ext uri="{FF2B5EF4-FFF2-40B4-BE49-F238E27FC236}">
                <a16:creationId xmlns:a16="http://schemas.microsoft.com/office/drawing/2014/main" id="{7CFB2F00-BDB3-6557-F07B-FBA67B0BAA31}"/>
              </a:ext>
            </a:extLst>
          </p:cNvPr>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pPr/>
              <a:t>‹#›</a:t>
            </a:fld>
            <a:endParaRPr lang="vi-VN" dirty="0"/>
          </a:p>
        </p:txBody>
      </p:sp>
    </p:spTree>
    <p:extLst>
      <p:ext uri="{BB962C8B-B14F-4D97-AF65-F5344CB8AC3E}">
        <p14:creationId xmlns:p14="http://schemas.microsoft.com/office/powerpoint/2010/main" val="3960637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ean Layout 1">
    <p:spTree>
      <p:nvGrpSpPr>
        <p:cNvPr id="1" name=""/>
        <p:cNvGrpSpPr/>
        <p:nvPr/>
      </p:nvGrpSpPr>
      <p:grpSpPr>
        <a:xfrm>
          <a:off x="0" y="0"/>
          <a:ext cx="0" cy="0"/>
          <a:chOff x="0" y="0"/>
          <a:chExt cx="0" cy="0"/>
        </a:xfrm>
      </p:grpSpPr>
      <p:pic>
        <p:nvPicPr>
          <p:cNvPr id="8" name="Picture 7" descr="A group of buildings with a bridge and a bridge&#10;&#10;AI-generated content may be incorrect.">
            <a:extLst>
              <a:ext uri="{FF2B5EF4-FFF2-40B4-BE49-F238E27FC236}">
                <a16:creationId xmlns:a16="http://schemas.microsoft.com/office/drawing/2014/main" id="{220A291B-531D-5A7F-9E26-862D9D33A1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D97848C8-14C2-F8EF-B29D-F3EFC1205978}"/>
              </a:ext>
            </a:extLst>
          </p:cNvPr>
          <p:cNvSpPr>
            <a:spLocks noGrp="1"/>
          </p:cNvSpPr>
          <p:nvPr>
            <p:ph type="dt" sz="half" idx="10"/>
          </p:nvPr>
        </p:nvSpPr>
        <p:spPr/>
        <p:txBody>
          <a:bodyPr/>
          <a:lstStyle/>
          <a:p>
            <a:fld id="{86A5EAAF-464F-4842-9BEB-F2D57E7F2976}" type="datetime1">
              <a:rPr lang="vi-VN" smtClean="0"/>
              <a:t>29/08/2025</a:t>
            </a:fld>
            <a:endParaRPr lang="vi-VN"/>
          </a:p>
        </p:txBody>
      </p:sp>
      <p:sp>
        <p:nvSpPr>
          <p:cNvPr id="5" name="Footer Placeholder 4">
            <a:extLst>
              <a:ext uri="{FF2B5EF4-FFF2-40B4-BE49-F238E27FC236}">
                <a16:creationId xmlns:a16="http://schemas.microsoft.com/office/drawing/2014/main" id="{908676FF-A997-5ED4-251D-464A4EAB5FDD}"/>
              </a:ext>
            </a:extLst>
          </p:cNvPr>
          <p:cNvSpPr>
            <a:spLocks noGrp="1"/>
          </p:cNvSpPr>
          <p:nvPr>
            <p:ph type="ftr" sz="quarter" idx="11"/>
          </p:nvPr>
        </p:nvSpPr>
        <p:spPr/>
        <p:txBody>
          <a:bodyPr/>
          <a:lstStyle/>
          <a:p>
            <a:endParaRPr lang="vi-VN"/>
          </a:p>
        </p:txBody>
      </p:sp>
      <p:sp>
        <p:nvSpPr>
          <p:cNvPr id="7" name="Slide Number Placeholder 5">
            <a:extLst>
              <a:ext uri="{FF2B5EF4-FFF2-40B4-BE49-F238E27FC236}">
                <a16:creationId xmlns:a16="http://schemas.microsoft.com/office/drawing/2014/main" id="{57F83CDF-3997-CC48-7785-EDEE8F285255}"/>
              </a:ext>
            </a:extLst>
          </p:cNvPr>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pPr/>
              <a:t>‹#›</a:t>
            </a:fld>
            <a:endParaRPr lang="vi-VN" dirty="0"/>
          </a:p>
        </p:txBody>
      </p:sp>
    </p:spTree>
    <p:extLst>
      <p:ext uri="{BB962C8B-B14F-4D97-AF65-F5344CB8AC3E}">
        <p14:creationId xmlns:p14="http://schemas.microsoft.com/office/powerpoint/2010/main" val="609760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ean Layout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0A291B-531D-5A7F-9E26-862D9D33A1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4" name="Date Placeholder 3">
            <a:extLst>
              <a:ext uri="{FF2B5EF4-FFF2-40B4-BE49-F238E27FC236}">
                <a16:creationId xmlns:a16="http://schemas.microsoft.com/office/drawing/2014/main" id="{D97848C8-14C2-F8EF-B29D-F3EFC1205978}"/>
              </a:ext>
            </a:extLst>
          </p:cNvPr>
          <p:cNvSpPr>
            <a:spLocks noGrp="1"/>
          </p:cNvSpPr>
          <p:nvPr>
            <p:ph type="dt" sz="half" idx="10"/>
          </p:nvPr>
        </p:nvSpPr>
        <p:spPr/>
        <p:txBody>
          <a:bodyPr/>
          <a:lstStyle/>
          <a:p>
            <a:fld id="{1D89BB91-D287-4D50-A5E4-178C6F6EF951}" type="datetime1">
              <a:rPr lang="vi-VN" smtClean="0"/>
              <a:t>29/08/2025</a:t>
            </a:fld>
            <a:endParaRPr lang="vi-VN"/>
          </a:p>
        </p:txBody>
      </p:sp>
      <p:sp>
        <p:nvSpPr>
          <p:cNvPr id="5" name="Footer Placeholder 4">
            <a:extLst>
              <a:ext uri="{FF2B5EF4-FFF2-40B4-BE49-F238E27FC236}">
                <a16:creationId xmlns:a16="http://schemas.microsoft.com/office/drawing/2014/main" id="{908676FF-A997-5ED4-251D-464A4EAB5FDD}"/>
              </a:ext>
            </a:extLst>
          </p:cNvPr>
          <p:cNvSpPr>
            <a:spLocks noGrp="1"/>
          </p:cNvSpPr>
          <p:nvPr>
            <p:ph type="ftr" sz="quarter" idx="11"/>
          </p:nvPr>
        </p:nvSpPr>
        <p:spPr/>
        <p:txBody>
          <a:bodyPr/>
          <a:lstStyle/>
          <a:p>
            <a:endParaRPr lang="vi-VN"/>
          </a:p>
        </p:txBody>
      </p:sp>
      <p:sp>
        <p:nvSpPr>
          <p:cNvPr id="7" name="Slide Number Placeholder 5">
            <a:extLst>
              <a:ext uri="{FF2B5EF4-FFF2-40B4-BE49-F238E27FC236}">
                <a16:creationId xmlns:a16="http://schemas.microsoft.com/office/drawing/2014/main" id="{4F5C812A-4517-7B49-8AF5-98D75144825B}"/>
              </a:ext>
            </a:extLst>
          </p:cNvPr>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pPr/>
              <a:t>‹#›</a:t>
            </a:fld>
            <a:endParaRPr lang="vi-VN" dirty="0"/>
          </a:p>
        </p:txBody>
      </p:sp>
    </p:spTree>
    <p:extLst>
      <p:ext uri="{BB962C8B-B14F-4D97-AF65-F5344CB8AC3E}">
        <p14:creationId xmlns:p14="http://schemas.microsoft.com/office/powerpoint/2010/main" val="2186077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626499-C4B5-41A3-B02C-A55F1027F08C}" type="datetime1">
              <a:rPr lang="vi-VN" smtClean="0"/>
              <a:t>29/08/2025</a:t>
            </a:fld>
            <a:endParaRPr lang="vi-VN"/>
          </a:p>
        </p:txBody>
      </p:sp>
      <p:sp>
        <p:nvSpPr>
          <p:cNvPr id="5" name="Footer Placeholder 4"/>
          <p:cNvSpPr>
            <a:spLocks noGrp="1"/>
          </p:cNvSpPr>
          <p:nvPr>
            <p:ph type="ftr" sz="quarter" idx="11"/>
          </p:nvPr>
        </p:nvSpPr>
        <p:spPr/>
        <p:txBody>
          <a:bodyPr/>
          <a:lstStyle/>
          <a:p>
            <a:endParaRPr lang="vi-V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2B54EFE-F5F4-4674-A397-603D7A5E2AE8}" type="slidenum">
              <a:rPr lang="vi-VN" smtClean="0"/>
              <a:t>‹#›</a:t>
            </a:fld>
            <a:endParaRPr lang="vi-VN"/>
          </a:p>
        </p:txBody>
      </p:sp>
    </p:spTree>
    <p:extLst>
      <p:ext uri="{BB962C8B-B14F-4D97-AF65-F5344CB8AC3E}">
        <p14:creationId xmlns:p14="http://schemas.microsoft.com/office/powerpoint/2010/main" val="182983414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626499-C4B5-41A3-B02C-A55F1027F08C}" type="datetime1">
              <a:rPr lang="vi-VN" smtClean="0"/>
              <a:t>29/08/2025</a:t>
            </a:fld>
            <a:endParaRPr lang="vi-VN"/>
          </a:p>
        </p:txBody>
      </p:sp>
      <p:sp>
        <p:nvSpPr>
          <p:cNvPr id="5" name="Footer Placeholder 4"/>
          <p:cNvSpPr>
            <a:spLocks noGrp="1"/>
          </p:cNvSpPr>
          <p:nvPr>
            <p:ph type="ftr" sz="quarter" idx="11"/>
          </p:nvPr>
        </p:nvSpPr>
        <p:spPr/>
        <p:txBody>
          <a:bodyPr/>
          <a:lstStyle/>
          <a:p>
            <a:endParaRPr lang="vi-V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B54EFE-F5F4-4674-A397-603D7A5E2AE8}" type="slidenum">
              <a:rPr lang="vi-VN" smtClean="0"/>
              <a:t>‹#›</a:t>
            </a:fld>
            <a:endParaRPr lang="vi-VN"/>
          </a:p>
        </p:txBody>
      </p:sp>
    </p:spTree>
    <p:extLst>
      <p:ext uri="{BB962C8B-B14F-4D97-AF65-F5344CB8AC3E}">
        <p14:creationId xmlns:p14="http://schemas.microsoft.com/office/powerpoint/2010/main" val="172599661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626499-C4B5-41A3-B02C-A55F1027F08C}" type="datetime1">
              <a:rPr lang="vi-VN" smtClean="0"/>
              <a:t>29/08/2025</a:t>
            </a:fld>
            <a:endParaRPr lang="vi-VN"/>
          </a:p>
        </p:txBody>
      </p:sp>
      <p:sp>
        <p:nvSpPr>
          <p:cNvPr id="5" name="Footer Placeholder 4"/>
          <p:cNvSpPr>
            <a:spLocks noGrp="1"/>
          </p:cNvSpPr>
          <p:nvPr>
            <p:ph type="ftr" sz="quarter" idx="11"/>
          </p:nvPr>
        </p:nvSpPr>
        <p:spPr/>
        <p:txBody>
          <a:bodyPr/>
          <a:lstStyle/>
          <a:p>
            <a:endParaRPr lang="vi-V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2B54EFE-F5F4-4674-A397-603D7A5E2AE8}" type="slidenum">
              <a:rPr lang="vi-VN" smtClean="0"/>
              <a:t>‹#›</a:t>
            </a:fld>
            <a:endParaRPr lang="vi-VN"/>
          </a:p>
        </p:txBody>
      </p:sp>
    </p:spTree>
    <p:extLst>
      <p:ext uri="{BB962C8B-B14F-4D97-AF65-F5344CB8AC3E}">
        <p14:creationId xmlns:p14="http://schemas.microsoft.com/office/powerpoint/2010/main" val="203078217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626499-C4B5-41A3-B02C-A55F1027F08C}" type="datetime1">
              <a:rPr lang="vi-VN" smtClean="0"/>
              <a:t>29/08/2025</a:t>
            </a:fld>
            <a:endParaRPr lang="vi-VN"/>
          </a:p>
        </p:txBody>
      </p:sp>
      <p:sp>
        <p:nvSpPr>
          <p:cNvPr id="6" name="Footer Placeholder 5"/>
          <p:cNvSpPr>
            <a:spLocks noGrp="1"/>
          </p:cNvSpPr>
          <p:nvPr>
            <p:ph type="ftr" sz="quarter" idx="11"/>
          </p:nvPr>
        </p:nvSpPr>
        <p:spPr/>
        <p:txBody>
          <a:bodyPr/>
          <a:lstStyle/>
          <a:p>
            <a:endParaRPr lang="vi-VN"/>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2B54EFE-F5F4-4674-A397-603D7A5E2AE8}" type="slidenum">
              <a:rPr lang="vi-VN" smtClean="0"/>
              <a:t>‹#›</a:t>
            </a:fld>
            <a:endParaRPr lang="vi-VN"/>
          </a:p>
        </p:txBody>
      </p:sp>
    </p:spTree>
    <p:extLst>
      <p:ext uri="{BB962C8B-B14F-4D97-AF65-F5344CB8AC3E}">
        <p14:creationId xmlns:p14="http://schemas.microsoft.com/office/powerpoint/2010/main" val="88242068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626499-C4B5-41A3-B02C-A55F1027F08C}" type="datetime1">
              <a:rPr lang="vi-VN" smtClean="0"/>
              <a:t>29/08/2025</a:t>
            </a:fld>
            <a:endParaRPr lang="vi-VN"/>
          </a:p>
        </p:txBody>
      </p:sp>
      <p:sp>
        <p:nvSpPr>
          <p:cNvPr id="8" name="Footer Placeholder 7"/>
          <p:cNvSpPr>
            <a:spLocks noGrp="1"/>
          </p:cNvSpPr>
          <p:nvPr>
            <p:ph type="ftr" sz="quarter" idx="11"/>
          </p:nvPr>
        </p:nvSpPr>
        <p:spPr/>
        <p:txBody>
          <a:bodyPr/>
          <a:lstStyle/>
          <a:p>
            <a:endParaRPr lang="vi-V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2B54EFE-F5F4-4674-A397-603D7A5E2AE8}" type="slidenum">
              <a:rPr lang="vi-VN" smtClean="0"/>
              <a:t>‹#›</a:t>
            </a:fld>
            <a:endParaRPr lang="vi-VN"/>
          </a:p>
        </p:txBody>
      </p:sp>
    </p:spTree>
    <p:extLst>
      <p:ext uri="{BB962C8B-B14F-4D97-AF65-F5344CB8AC3E}">
        <p14:creationId xmlns:p14="http://schemas.microsoft.com/office/powerpoint/2010/main" val="230835637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626499-C4B5-41A3-B02C-A55F1027F08C}" type="datetime1">
              <a:rPr lang="vi-VN" smtClean="0"/>
              <a:t>29/08/2025</a:t>
            </a:fld>
            <a:endParaRPr lang="vi-VN"/>
          </a:p>
        </p:txBody>
      </p:sp>
      <p:sp>
        <p:nvSpPr>
          <p:cNvPr id="4" name="Footer Placeholder 3"/>
          <p:cNvSpPr>
            <a:spLocks noGrp="1"/>
          </p:cNvSpPr>
          <p:nvPr>
            <p:ph type="ftr" sz="quarter" idx="11"/>
          </p:nvPr>
        </p:nvSpPr>
        <p:spPr/>
        <p:txBody>
          <a:bodyPr/>
          <a:lstStyle/>
          <a:p>
            <a:endParaRPr lang="vi-V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2B54EFE-F5F4-4674-A397-603D7A5E2AE8}" type="slidenum">
              <a:rPr lang="vi-VN" smtClean="0"/>
              <a:t>‹#›</a:t>
            </a:fld>
            <a:endParaRPr lang="vi-VN"/>
          </a:p>
        </p:txBody>
      </p:sp>
    </p:spTree>
    <p:extLst>
      <p:ext uri="{BB962C8B-B14F-4D97-AF65-F5344CB8AC3E}">
        <p14:creationId xmlns:p14="http://schemas.microsoft.com/office/powerpoint/2010/main" val="281420944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626499-C4B5-41A3-B02C-A55F1027F08C}" type="datetime1">
              <a:rPr lang="vi-VN" smtClean="0"/>
              <a:t>29/08/2025</a:t>
            </a:fld>
            <a:endParaRPr lang="vi-VN"/>
          </a:p>
        </p:txBody>
      </p:sp>
      <p:sp>
        <p:nvSpPr>
          <p:cNvPr id="3" name="Footer Placeholder 2"/>
          <p:cNvSpPr>
            <a:spLocks noGrp="1"/>
          </p:cNvSpPr>
          <p:nvPr>
            <p:ph type="ftr" sz="quarter" idx="11"/>
          </p:nvPr>
        </p:nvSpPr>
        <p:spPr/>
        <p:txBody>
          <a:bodyPr/>
          <a:lstStyle/>
          <a:p>
            <a:endParaRPr lang="vi-V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2B54EFE-F5F4-4674-A397-603D7A5E2AE8}" type="slidenum">
              <a:rPr lang="vi-VN" smtClean="0"/>
              <a:t>‹#›</a:t>
            </a:fld>
            <a:endParaRPr lang="vi-VN"/>
          </a:p>
        </p:txBody>
      </p:sp>
    </p:spTree>
    <p:extLst>
      <p:ext uri="{BB962C8B-B14F-4D97-AF65-F5344CB8AC3E}">
        <p14:creationId xmlns:p14="http://schemas.microsoft.com/office/powerpoint/2010/main" val="15002052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ing Sli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BDF0F81-B8F0-8B5B-864F-5292935BCF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B675CD8E-C2C2-CBC9-C54E-1C93576A7F87}"/>
              </a:ext>
            </a:extLst>
          </p:cNvPr>
          <p:cNvSpPr>
            <a:spLocks noGrp="1"/>
          </p:cNvSpPr>
          <p:nvPr>
            <p:ph type="ctrTitle"/>
          </p:nvPr>
        </p:nvSpPr>
        <p:spPr>
          <a:xfrm>
            <a:off x="1524000" y="1674627"/>
            <a:ext cx="9144000" cy="1835335"/>
          </a:xfrm>
        </p:spPr>
        <p:txBody>
          <a:bodyPr anchor="b">
            <a:normAutofit/>
          </a:bodyPr>
          <a:lstStyle>
            <a:lvl1pPr algn="ctr">
              <a:lnSpc>
                <a:spcPct val="100000"/>
              </a:lnSpc>
              <a:defRPr sz="4400" b="1">
                <a:solidFill>
                  <a:srgbClr val="1B8056"/>
                </a:solidFill>
                <a:effectLst/>
                <a:latin typeface="Be Vietnam Pro" pitchFamily="2" charset="-93"/>
              </a:defRPr>
            </a:lvl1pPr>
          </a:lstStyle>
          <a:p>
            <a:endParaRPr lang="vi-VN" dirty="0"/>
          </a:p>
        </p:txBody>
      </p:sp>
      <p:sp>
        <p:nvSpPr>
          <p:cNvPr id="3" name="Subtitle 2">
            <a:extLst>
              <a:ext uri="{FF2B5EF4-FFF2-40B4-BE49-F238E27FC236}">
                <a16:creationId xmlns:a16="http://schemas.microsoft.com/office/drawing/2014/main" id="{9CCFEFF8-7C99-6D16-AC01-E2E47B0872C0}"/>
              </a:ext>
            </a:extLst>
          </p:cNvPr>
          <p:cNvSpPr>
            <a:spLocks noGrp="1"/>
          </p:cNvSpPr>
          <p:nvPr>
            <p:ph type="subTitle" idx="1"/>
          </p:nvPr>
        </p:nvSpPr>
        <p:spPr>
          <a:xfrm>
            <a:off x="1524000" y="3602038"/>
            <a:ext cx="9144000" cy="725413"/>
          </a:xfrm>
        </p:spPr>
        <p:txBody>
          <a:bodyPr>
            <a:normAutofit/>
          </a:bodyPr>
          <a:lstStyle>
            <a:lvl1pPr marL="0" indent="0" algn="ctr">
              <a:buNone/>
              <a:defRPr sz="3200" b="1">
                <a:solidFill>
                  <a:srgbClr val="DE523B"/>
                </a:solidFill>
                <a:effectLst/>
                <a:latin typeface="Be Vietnam Pro" pitchFamily="2" charset="-9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vi-VN" dirty="0"/>
          </a:p>
        </p:txBody>
      </p:sp>
      <p:sp>
        <p:nvSpPr>
          <p:cNvPr id="4" name="Date Placeholder 3">
            <a:extLst>
              <a:ext uri="{FF2B5EF4-FFF2-40B4-BE49-F238E27FC236}">
                <a16:creationId xmlns:a16="http://schemas.microsoft.com/office/drawing/2014/main" id="{D97848C8-14C2-F8EF-B29D-F3EFC1205978}"/>
              </a:ext>
            </a:extLst>
          </p:cNvPr>
          <p:cNvSpPr>
            <a:spLocks noGrp="1"/>
          </p:cNvSpPr>
          <p:nvPr>
            <p:ph type="dt" sz="half" idx="10"/>
          </p:nvPr>
        </p:nvSpPr>
        <p:spPr/>
        <p:txBody>
          <a:bodyPr/>
          <a:lstStyle/>
          <a:p>
            <a:fld id="{F4EFC120-EC01-4D2C-8CB7-49E55711A32F}" type="datetime1">
              <a:rPr lang="vi-VN" smtClean="0"/>
              <a:t>29/08/2025</a:t>
            </a:fld>
            <a:endParaRPr lang="vi-VN"/>
          </a:p>
        </p:txBody>
      </p:sp>
      <p:sp>
        <p:nvSpPr>
          <p:cNvPr id="5" name="Footer Placeholder 4">
            <a:extLst>
              <a:ext uri="{FF2B5EF4-FFF2-40B4-BE49-F238E27FC236}">
                <a16:creationId xmlns:a16="http://schemas.microsoft.com/office/drawing/2014/main" id="{908676FF-A997-5ED4-251D-464A4EAB5FDD}"/>
              </a:ext>
            </a:extLst>
          </p:cNvPr>
          <p:cNvSpPr>
            <a:spLocks noGrp="1"/>
          </p:cNvSpPr>
          <p:nvPr>
            <p:ph type="ftr" sz="quarter" idx="11"/>
          </p:nvPr>
        </p:nvSpPr>
        <p:spPr/>
        <p:txBody>
          <a:bodyPr/>
          <a:lstStyle/>
          <a:p>
            <a:endParaRPr lang="vi-VN"/>
          </a:p>
        </p:txBody>
      </p:sp>
      <p:cxnSp>
        <p:nvCxnSpPr>
          <p:cNvPr id="10" name="Straight Connector 9">
            <a:extLst>
              <a:ext uri="{FF2B5EF4-FFF2-40B4-BE49-F238E27FC236}">
                <a16:creationId xmlns:a16="http://schemas.microsoft.com/office/drawing/2014/main" id="{652F7778-B5A3-4C14-2396-C0AE86DAF65E}"/>
              </a:ext>
            </a:extLst>
          </p:cNvPr>
          <p:cNvCxnSpPr>
            <a:cxnSpLocks/>
          </p:cNvCxnSpPr>
          <p:nvPr userDrawn="1"/>
        </p:nvCxnSpPr>
        <p:spPr>
          <a:xfrm>
            <a:off x="3889744" y="4470991"/>
            <a:ext cx="4412512" cy="0"/>
          </a:xfrm>
          <a:prstGeom prst="line">
            <a:avLst/>
          </a:prstGeom>
          <a:ln w="38100">
            <a:solidFill>
              <a:srgbClr val="1B8056"/>
            </a:solidFill>
          </a:ln>
        </p:spPr>
        <p:style>
          <a:lnRef idx="1">
            <a:schemeClr val="accent6"/>
          </a:lnRef>
          <a:fillRef idx="0">
            <a:schemeClr val="accent6"/>
          </a:fillRef>
          <a:effectRef idx="0">
            <a:schemeClr val="accent6"/>
          </a:effectRef>
          <a:fontRef idx="minor">
            <a:schemeClr val="tx1"/>
          </a:fontRef>
        </p:style>
      </p:cxnSp>
      <p:sp>
        <p:nvSpPr>
          <p:cNvPr id="15" name="Text Placeholder 14">
            <a:extLst>
              <a:ext uri="{FF2B5EF4-FFF2-40B4-BE49-F238E27FC236}">
                <a16:creationId xmlns:a16="http://schemas.microsoft.com/office/drawing/2014/main" id="{0E79D3DD-0427-425D-3525-60A643557788}"/>
              </a:ext>
            </a:extLst>
          </p:cNvPr>
          <p:cNvSpPr>
            <a:spLocks noGrp="1"/>
          </p:cNvSpPr>
          <p:nvPr>
            <p:ph type="body" sz="quarter" idx="13" hasCustomPrompt="1"/>
          </p:nvPr>
        </p:nvSpPr>
        <p:spPr>
          <a:xfrm>
            <a:off x="1524000" y="4593266"/>
            <a:ext cx="9144000" cy="1608909"/>
          </a:xfrm>
        </p:spPr>
        <p:txBody>
          <a:bodyPr>
            <a:normAutofit/>
          </a:bodyPr>
          <a:lstStyle>
            <a:lvl1pPr marL="0" indent="0" algn="ctr">
              <a:buNone/>
              <a:defRPr sz="2000">
                <a:solidFill>
                  <a:schemeClr val="tx1"/>
                </a:solidFill>
                <a:latin typeface="Be Vietnam Pro" pitchFamily="2" charset="-93"/>
              </a:defRPr>
            </a:lvl1pPr>
          </a:lstStyle>
          <a:p>
            <a:pPr lvl="0"/>
            <a:r>
              <a:rPr lang="en-US" dirty="0"/>
              <a:t>Click to add presenter | Date</a:t>
            </a:r>
          </a:p>
        </p:txBody>
      </p:sp>
      <p:pic>
        <p:nvPicPr>
          <p:cNvPr id="17" name="Picture 16" descr="A blue diamond with white text&#10;&#10;AI-generated content may be incorrect.">
            <a:extLst>
              <a:ext uri="{FF2B5EF4-FFF2-40B4-BE49-F238E27FC236}">
                <a16:creationId xmlns:a16="http://schemas.microsoft.com/office/drawing/2014/main" id="{32243AF1-7B34-C36F-BC99-8AAD08FBB3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47776" y="233836"/>
            <a:ext cx="7896447" cy="1394753"/>
          </a:xfrm>
          <a:prstGeom prst="rect">
            <a:avLst/>
          </a:prstGeom>
        </p:spPr>
      </p:pic>
    </p:spTree>
    <p:extLst>
      <p:ext uri="{BB962C8B-B14F-4D97-AF65-F5344CB8AC3E}">
        <p14:creationId xmlns:p14="http://schemas.microsoft.com/office/powerpoint/2010/main" val="3463979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626499-C4B5-41A3-B02C-A55F1027F08C}" type="datetime1">
              <a:rPr lang="vi-VN" smtClean="0"/>
              <a:t>29/08/2025</a:t>
            </a:fld>
            <a:endParaRPr lang="vi-VN"/>
          </a:p>
        </p:txBody>
      </p:sp>
      <p:sp>
        <p:nvSpPr>
          <p:cNvPr id="6" name="Footer Placeholder 5"/>
          <p:cNvSpPr>
            <a:spLocks noGrp="1"/>
          </p:cNvSpPr>
          <p:nvPr>
            <p:ph type="ftr" sz="quarter" idx="11"/>
          </p:nvPr>
        </p:nvSpPr>
        <p:spPr/>
        <p:txBody>
          <a:bodyPr/>
          <a:lstStyle/>
          <a:p>
            <a:endParaRPr lang="vi-V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2B54EFE-F5F4-4674-A397-603D7A5E2AE8}" type="slidenum">
              <a:rPr lang="vi-VN" smtClean="0"/>
              <a:t>‹#›</a:t>
            </a:fld>
            <a:endParaRPr lang="vi-VN"/>
          </a:p>
        </p:txBody>
      </p:sp>
    </p:spTree>
    <p:extLst>
      <p:ext uri="{BB962C8B-B14F-4D97-AF65-F5344CB8AC3E}">
        <p14:creationId xmlns:p14="http://schemas.microsoft.com/office/powerpoint/2010/main" val="399077861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626499-C4B5-41A3-B02C-A55F1027F08C}" type="datetime1">
              <a:rPr lang="vi-VN" smtClean="0"/>
              <a:t>29/08/2025</a:t>
            </a:fld>
            <a:endParaRPr lang="vi-VN"/>
          </a:p>
        </p:txBody>
      </p:sp>
      <p:sp>
        <p:nvSpPr>
          <p:cNvPr id="6" name="Footer Placeholder 5"/>
          <p:cNvSpPr>
            <a:spLocks noGrp="1"/>
          </p:cNvSpPr>
          <p:nvPr>
            <p:ph type="ftr" sz="quarter" idx="11"/>
          </p:nvPr>
        </p:nvSpPr>
        <p:spPr/>
        <p:txBody>
          <a:bodyPr/>
          <a:lstStyle/>
          <a:p>
            <a:endParaRPr lang="vi-V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B54EFE-F5F4-4674-A397-603D7A5E2AE8}" type="slidenum">
              <a:rPr lang="vi-VN" smtClean="0"/>
              <a:t>‹#›</a:t>
            </a:fld>
            <a:endParaRPr lang="vi-VN"/>
          </a:p>
        </p:txBody>
      </p:sp>
    </p:spTree>
    <p:extLst>
      <p:ext uri="{BB962C8B-B14F-4D97-AF65-F5344CB8AC3E}">
        <p14:creationId xmlns:p14="http://schemas.microsoft.com/office/powerpoint/2010/main" val="2256892678"/>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626499-C4B5-41A3-B02C-A55F1027F08C}" type="datetime1">
              <a:rPr lang="vi-VN" smtClean="0"/>
              <a:t>29/08/2025</a:t>
            </a:fld>
            <a:endParaRPr lang="vi-VN"/>
          </a:p>
        </p:txBody>
      </p:sp>
      <p:sp>
        <p:nvSpPr>
          <p:cNvPr id="5" name="Footer Placeholder 4"/>
          <p:cNvSpPr>
            <a:spLocks noGrp="1"/>
          </p:cNvSpPr>
          <p:nvPr>
            <p:ph type="ftr" sz="quarter" idx="11"/>
          </p:nvPr>
        </p:nvSpPr>
        <p:spPr/>
        <p:txBody>
          <a:bodyPr/>
          <a:lstStyle/>
          <a:p>
            <a:endParaRPr lang="vi-V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2B54EFE-F5F4-4674-A397-603D7A5E2AE8}" type="slidenum">
              <a:rPr lang="vi-VN" smtClean="0"/>
              <a:t>‹#›</a:t>
            </a:fld>
            <a:endParaRPr lang="vi-VN"/>
          </a:p>
        </p:txBody>
      </p:sp>
    </p:spTree>
    <p:extLst>
      <p:ext uri="{BB962C8B-B14F-4D97-AF65-F5344CB8AC3E}">
        <p14:creationId xmlns:p14="http://schemas.microsoft.com/office/powerpoint/2010/main" val="483610515"/>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626499-C4B5-41A3-B02C-A55F1027F08C}" type="datetime1">
              <a:rPr lang="vi-VN" smtClean="0"/>
              <a:t>29/08/2025</a:t>
            </a:fld>
            <a:endParaRPr lang="vi-VN"/>
          </a:p>
        </p:txBody>
      </p:sp>
      <p:sp>
        <p:nvSpPr>
          <p:cNvPr id="5" name="Footer Placeholder 4"/>
          <p:cNvSpPr>
            <a:spLocks noGrp="1"/>
          </p:cNvSpPr>
          <p:nvPr>
            <p:ph type="ftr" sz="quarter" idx="11"/>
          </p:nvPr>
        </p:nvSpPr>
        <p:spPr/>
        <p:txBody>
          <a:bodyPr/>
          <a:lstStyle/>
          <a:p>
            <a:endParaRPr lang="vi-V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2B54EFE-F5F4-4674-A397-603D7A5E2AE8}" type="slidenum">
              <a:rPr lang="vi-VN" smtClean="0"/>
              <a:t>‹#›</a:t>
            </a:fld>
            <a:endParaRPr lang="vi-V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0597938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1626499-C4B5-41A3-B02C-A55F1027F08C}" type="datetime1">
              <a:rPr lang="vi-VN" smtClean="0"/>
              <a:t>29/08/2025</a:t>
            </a:fld>
            <a:endParaRPr lang="vi-VN"/>
          </a:p>
        </p:txBody>
      </p:sp>
      <p:sp>
        <p:nvSpPr>
          <p:cNvPr id="6" name="Footer Placeholder 5"/>
          <p:cNvSpPr>
            <a:spLocks noGrp="1"/>
          </p:cNvSpPr>
          <p:nvPr>
            <p:ph type="ftr" sz="quarter" idx="11"/>
          </p:nvPr>
        </p:nvSpPr>
        <p:spPr/>
        <p:txBody>
          <a:bodyPr/>
          <a:lstStyle/>
          <a:p>
            <a:endParaRPr lang="vi-V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B54EFE-F5F4-4674-A397-603D7A5E2AE8}" type="slidenum">
              <a:rPr lang="vi-VN" smtClean="0"/>
              <a:t>‹#›</a:t>
            </a:fld>
            <a:endParaRPr lang="vi-VN"/>
          </a:p>
        </p:txBody>
      </p:sp>
    </p:spTree>
    <p:extLst>
      <p:ext uri="{BB962C8B-B14F-4D97-AF65-F5344CB8AC3E}">
        <p14:creationId xmlns:p14="http://schemas.microsoft.com/office/powerpoint/2010/main" val="153985687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1626499-C4B5-41A3-B02C-A55F1027F08C}" type="datetime1">
              <a:rPr lang="vi-VN" smtClean="0"/>
              <a:t>29/08/2025</a:t>
            </a:fld>
            <a:endParaRPr lang="vi-VN"/>
          </a:p>
        </p:txBody>
      </p:sp>
      <p:sp>
        <p:nvSpPr>
          <p:cNvPr id="6" name="Footer Placeholder 5"/>
          <p:cNvSpPr>
            <a:spLocks noGrp="1"/>
          </p:cNvSpPr>
          <p:nvPr>
            <p:ph type="ftr" sz="quarter" idx="11"/>
          </p:nvPr>
        </p:nvSpPr>
        <p:spPr/>
        <p:txBody>
          <a:bodyPr/>
          <a:lstStyle/>
          <a:p>
            <a:endParaRPr lang="vi-V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B54EFE-F5F4-4674-A397-603D7A5E2AE8}" type="slidenum">
              <a:rPr lang="vi-VN" smtClean="0"/>
              <a:t>‹#›</a:t>
            </a:fld>
            <a:endParaRPr lang="vi-V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796072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1626499-C4B5-41A3-B02C-A55F1027F08C}" type="datetime1">
              <a:rPr lang="vi-VN" smtClean="0"/>
              <a:t>29/08/2025</a:t>
            </a:fld>
            <a:endParaRPr lang="vi-VN"/>
          </a:p>
        </p:txBody>
      </p:sp>
      <p:sp>
        <p:nvSpPr>
          <p:cNvPr id="6" name="Footer Placeholder 5"/>
          <p:cNvSpPr>
            <a:spLocks noGrp="1"/>
          </p:cNvSpPr>
          <p:nvPr>
            <p:ph type="ftr" sz="quarter" idx="11"/>
          </p:nvPr>
        </p:nvSpPr>
        <p:spPr/>
        <p:txBody>
          <a:bodyPr/>
          <a:lstStyle/>
          <a:p>
            <a:endParaRPr lang="vi-V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B54EFE-F5F4-4674-A397-603D7A5E2AE8}" type="slidenum">
              <a:rPr lang="vi-VN" smtClean="0"/>
              <a:t>‹#›</a:t>
            </a:fld>
            <a:endParaRPr lang="vi-VN"/>
          </a:p>
        </p:txBody>
      </p:sp>
    </p:spTree>
    <p:extLst>
      <p:ext uri="{BB962C8B-B14F-4D97-AF65-F5344CB8AC3E}">
        <p14:creationId xmlns:p14="http://schemas.microsoft.com/office/powerpoint/2010/main" val="90663489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626499-C4B5-41A3-B02C-A55F1027F08C}" type="datetime1">
              <a:rPr lang="vi-VN" smtClean="0"/>
              <a:t>29/08/2025</a:t>
            </a:fld>
            <a:endParaRPr lang="vi-VN"/>
          </a:p>
        </p:txBody>
      </p:sp>
      <p:sp>
        <p:nvSpPr>
          <p:cNvPr id="5" name="Footer Placeholder 4"/>
          <p:cNvSpPr>
            <a:spLocks noGrp="1"/>
          </p:cNvSpPr>
          <p:nvPr>
            <p:ph type="ftr" sz="quarter" idx="11"/>
          </p:nvPr>
        </p:nvSpPr>
        <p:spPr/>
        <p:txBody>
          <a:bodyPr/>
          <a:lstStyle/>
          <a:p>
            <a:endParaRPr lang="vi-V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B54EFE-F5F4-4674-A397-603D7A5E2AE8}" type="slidenum">
              <a:rPr lang="vi-VN" smtClean="0"/>
              <a:t>‹#›</a:t>
            </a:fld>
            <a:endParaRPr lang="vi-VN"/>
          </a:p>
        </p:txBody>
      </p:sp>
    </p:spTree>
    <p:extLst>
      <p:ext uri="{BB962C8B-B14F-4D97-AF65-F5344CB8AC3E}">
        <p14:creationId xmlns:p14="http://schemas.microsoft.com/office/powerpoint/2010/main" val="3309342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626499-C4B5-41A3-B02C-A55F1027F08C}" type="datetime1">
              <a:rPr lang="vi-VN" smtClean="0"/>
              <a:t>29/08/2025</a:t>
            </a:fld>
            <a:endParaRPr lang="vi-VN"/>
          </a:p>
        </p:txBody>
      </p:sp>
      <p:sp>
        <p:nvSpPr>
          <p:cNvPr id="5" name="Footer Placeholder 4"/>
          <p:cNvSpPr>
            <a:spLocks noGrp="1"/>
          </p:cNvSpPr>
          <p:nvPr>
            <p:ph type="ftr" sz="quarter" idx="11"/>
          </p:nvPr>
        </p:nvSpPr>
        <p:spPr/>
        <p:txBody>
          <a:bodyPr/>
          <a:lstStyle/>
          <a:p>
            <a:endParaRPr lang="vi-V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B54EFE-F5F4-4674-A397-603D7A5E2AE8}" type="slidenum">
              <a:rPr lang="vi-VN" smtClean="0"/>
              <a:t>‹#›</a:t>
            </a:fld>
            <a:endParaRPr lang="vi-VN"/>
          </a:p>
        </p:txBody>
      </p:sp>
    </p:spTree>
    <p:extLst>
      <p:ext uri="{BB962C8B-B14F-4D97-AF65-F5344CB8AC3E}">
        <p14:creationId xmlns:p14="http://schemas.microsoft.com/office/powerpoint/2010/main" val="193402941"/>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ture , 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F6E981-0B33-4BBE-11D2-464DAFB1F8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68674306-08F6-6622-585B-7C5015F9FDB1}"/>
              </a:ext>
            </a:extLst>
          </p:cNvPr>
          <p:cNvSpPr>
            <a:spLocks noGrp="1"/>
          </p:cNvSpPr>
          <p:nvPr>
            <p:ph type="title"/>
          </p:nvPr>
        </p:nvSpPr>
        <p:spPr>
          <a:xfrm>
            <a:off x="5273749" y="365125"/>
            <a:ext cx="6080050" cy="1325563"/>
          </a:xfrm>
        </p:spPr>
        <p:txBody>
          <a:bodyPr>
            <a:normAutofit/>
          </a:bodyPr>
          <a:lstStyle>
            <a:lvl1pPr algn="just">
              <a:defRPr lang="vi-VN" sz="3600" b="1" kern="1200" dirty="0">
                <a:solidFill>
                  <a:srgbClr val="1B8056"/>
                </a:solidFill>
                <a:effectLst/>
                <a:latin typeface="Be Vietnam Pro" pitchFamily="2" charset="-93"/>
                <a:ea typeface="+mj-ea"/>
                <a:cs typeface="+mj-cs"/>
              </a:defRPr>
            </a:lvl1pPr>
          </a:lstStyle>
          <a:p>
            <a:endParaRPr lang="vi-VN" dirty="0"/>
          </a:p>
        </p:txBody>
      </p:sp>
      <p:sp>
        <p:nvSpPr>
          <p:cNvPr id="3" name="Content Placeholder 2">
            <a:extLst>
              <a:ext uri="{FF2B5EF4-FFF2-40B4-BE49-F238E27FC236}">
                <a16:creationId xmlns:a16="http://schemas.microsoft.com/office/drawing/2014/main" id="{4C10B225-3832-D984-60CE-39603CA60FDF}"/>
              </a:ext>
            </a:extLst>
          </p:cNvPr>
          <p:cNvSpPr>
            <a:spLocks noGrp="1"/>
          </p:cNvSpPr>
          <p:nvPr>
            <p:ph idx="1" hasCustomPrompt="1"/>
          </p:nvPr>
        </p:nvSpPr>
        <p:spPr>
          <a:xfrm>
            <a:off x="5273749" y="1825625"/>
            <a:ext cx="6080050" cy="4351338"/>
          </a:xfrm>
        </p:spPr>
        <p:txBody>
          <a:bodyPr>
            <a:normAutofit/>
          </a:bodyPr>
          <a:lstStyle>
            <a:lvl1pPr marL="0" indent="0" algn="just">
              <a:lnSpc>
                <a:spcPct val="100000"/>
              </a:lnSpc>
              <a:buNone/>
              <a:defRPr sz="2400">
                <a:latin typeface="Be Vietnam Pro" pitchFamily="2" charset="-93"/>
              </a:defRPr>
            </a:lvl1pPr>
            <a:lvl2pPr marL="457200" indent="0" algn="just">
              <a:lnSpc>
                <a:spcPct val="100000"/>
              </a:lnSpc>
              <a:buNone/>
              <a:defRPr sz="2000">
                <a:latin typeface="Be Vietnam Pro" pitchFamily="2" charset="-93"/>
              </a:defRPr>
            </a:lvl2pPr>
            <a:lvl3pPr marL="914400" indent="0" algn="just">
              <a:lnSpc>
                <a:spcPct val="100000"/>
              </a:lnSpc>
              <a:buNone/>
              <a:defRPr sz="1800">
                <a:latin typeface="Be Vietnam Pro" pitchFamily="2" charset="-93"/>
              </a:defRPr>
            </a:lvl3pPr>
            <a:lvl4pPr marL="1371600" indent="0" algn="just">
              <a:lnSpc>
                <a:spcPct val="100000"/>
              </a:lnSpc>
              <a:buNone/>
              <a:defRPr sz="1600">
                <a:latin typeface="Be Vietnam Pro" pitchFamily="2" charset="-93"/>
              </a:defRPr>
            </a:lvl4pPr>
            <a:lvl5pPr marL="1828800" indent="0" algn="just">
              <a:lnSpc>
                <a:spcPct val="100000"/>
              </a:lnSpc>
              <a:buNone/>
              <a:defRPr sz="1600">
                <a:latin typeface="Be Vietnam Pro" pitchFamily="2" charset="-93"/>
              </a:defRPr>
            </a:lvl5pPr>
          </a:lstStyle>
          <a:p>
            <a:pPr lvl="0"/>
            <a:r>
              <a:rPr lang="en-US" dirty="0"/>
              <a:t>Click to add content</a:t>
            </a:r>
            <a:endParaRPr lang="vi-VN" dirty="0"/>
          </a:p>
        </p:txBody>
      </p:sp>
      <p:sp>
        <p:nvSpPr>
          <p:cNvPr id="4" name="Date Placeholder 3">
            <a:extLst>
              <a:ext uri="{FF2B5EF4-FFF2-40B4-BE49-F238E27FC236}">
                <a16:creationId xmlns:a16="http://schemas.microsoft.com/office/drawing/2014/main" id="{04791551-28DB-4AE5-3A0D-7BE9F80A4F37}"/>
              </a:ext>
            </a:extLst>
          </p:cNvPr>
          <p:cNvSpPr>
            <a:spLocks noGrp="1"/>
          </p:cNvSpPr>
          <p:nvPr>
            <p:ph type="dt" sz="half" idx="10"/>
          </p:nvPr>
        </p:nvSpPr>
        <p:spPr/>
        <p:txBody>
          <a:bodyPr/>
          <a:lstStyle/>
          <a:p>
            <a:fld id="{89ABACE2-D1EE-46E0-8ACE-ACFB8B2C921A}" type="datetime1">
              <a:rPr lang="vi-VN" smtClean="0"/>
              <a:t>29/08/2025</a:t>
            </a:fld>
            <a:endParaRPr lang="vi-VN"/>
          </a:p>
        </p:txBody>
      </p:sp>
      <p:sp>
        <p:nvSpPr>
          <p:cNvPr id="5" name="Footer Placeholder 4">
            <a:extLst>
              <a:ext uri="{FF2B5EF4-FFF2-40B4-BE49-F238E27FC236}">
                <a16:creationId xmlns:a16="http://schemas.microsoft.com/office/drawing/2014/main" id="{C2E8AD34-9522-3238-DE39-4DA2AFE7E2F9}"/>
              </a:ext>
            </a:extLst>
          </p:cNvPr>
          <p:cNvSpPr>
            <a:spLocks noGrp="1"/>
          </p:cNvSpPr>
          <p:nvPr>
            <p:ph type="ftr" sz="quarter" idx="11"/>
          </p:nvPr>
        </p:nvSpPr>
        <p:spPr/>
        <p:txBody>
          <a:bodyPr/>
          <a:lstStyle/>
          <a:p>
            <a:endParaRPr lang="vi-VN"/>
          </a:p>
        </p:txBody>
      </p:sp>
      <p:pic>
        <p:nvPicPr>
          <p:cNvPr id="12" name="Picture 11" descr="A green and orange circles&#10;&#10;AI-generated content may be incorrect.">
            <a:extLst>
              <a:ext uri="{FF2B5EF4-FFF2-40B4-BE49-F238E27FC236}">
                <a16:creationId xmlns:a16="http://schemas.microsoft.com/office/drawing/2014/main" id="{3EB63D08-BDF6-AFBB-BB26-D90803C5EE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60356" y="750018"/>
            <a:ext cx="555775" cy="555775"/>
          </a:xfrm>
          <a:prstGeom prst="rect">
            <a:avLst/>
          </a:prstGeom>
        </p:spPr>
      </p:pic>
      <p:sp>
        <p:nvSpPr>
          <p:cNvPr id="9" name="Picture Placeholder 8">
            <a:extLst>
              <a:ext uri="{FF2B5EF4-FFF2-40B4-BE49-F238E27FC236}">
                <a16:creationId xmlns:a16="http://schemas.microsoft.com/office/drawing/2014/main" id="{8F5109EB-26C8-439D-B9BA-D81718A1209F}"/>
              </a:ext>
            </a:extLst>
          </p:cNvPr>
          <p:cNvSpPr>
            <a:spLocks noGrp="1"/>
          </p:cNvSpPr>
          <p:nvPr>
            <p:ph type="pic" sz="quarter" idx="13"/>
          </p:nvPr>
        </p:nvSpPr>
        <p:spPr>
          <a:xfrm>
            <a:off x="0" y="1"/>
            <a:ext cx="4375298" cy="6858000"/>
          </a:xfrm>
        </p:spPr>
        <p:txBody>
          <a:bodyPr/>
          <a:lstStyle/>
          <a:p>
            <a:endParaRPr lang="vi-VN"/>
          </a:p>
        </p:txBody>
      </p:sp>
      <p:sp>
        <p:nvSpPr>
          <p:cNvPr id="10" name="Slide Number Placeholder 5">
            <a:extLst>
              <a:ext uri="{FF2B5EF4-FFF2-40B4-BE49-F238E27FC236}">
                <a16:creationId xmlns:a16="http://schemas.microsoft.com/office/drawing/2014/main" id="{7CFB2F00-BDB3-6557-F07B-FBA67B0BAA31}"/>
              </a:ext>
            </a:extLst>
          </p:cNvPr>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pPr/>
              <a:t>‹#›</a:t>
            </a:fld>
            <a:endParaRPr lang="vi-VN" dirty="0"/>
          </a:p>
        </p:txBody>
      </p:sp>
    </p:spTree>
    <p:extLst>
      <p:ext uri="{BB962C8B-B14F-4D97-AF65-F5344CB8AC3E}">
        <p14:creationId xmlns:p14="http://schemas.microsoft.com/office/powerpoint/2010/main" val="151260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Slide 1 - no logo">
    <p:spTree>
      <p:nvGrpSpPr>
        <p:cNvPr id="1" name=""/>
        <p:cNvGrpSpPr/>
        <p:nvPr/>
      </p:nvGrpSpPr>
      <p:grpSpPr>
        <a:xfrm>
          <a:off x="0" y="0"/>
          <a:ext cx="0" cy="0"/>
          <a:chOff x="0" y="0"/>
          <a:chExt cx="0" cy="0"/>
        </a:xfrm>
      </p:grpSpPr>
      <p:pic>
        <p:nvPicPr>
          <p:cNvPr id="8" name="Picture 7" descr="A orange and white cityscape&#10;&#10;AI-generated content may be incorrect.">
            <a:extLst>
              <a:ext uri="{FF2B5EF4-FFF2-40B4-BE49-F238E27FC236}">
                <a16:creationId xmlns:a16="http://schemas.microsoft.com/office/drawing/2014/main" id="{2BDF0F81-B8F0-8B5B-864F-5292935BCF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675CD8E-C2C2-CBC9-C54E-1C93576A7F87}"/>
              </a:ext>
            </a:extLst>
          </p:cNvPr>
          <p:cNvSpPr>
            <a:spLocks noGrp="1"/>
          </p:cNvSpPr>
          <p:nvPr>
            <p:ph type="ctrTitle"/>
          </p:nvPr>
        </p:nvSpPr>
        <p:spPr>
          <a:xfrm>
            <a:off x="1524000" y="1674627"/>
            <a:ext cx="9144000" cy="1835335"/>
          </a:xfrm>
        </p:spPr>
        <p:txBody>
          <a:bodyPr anchor="b">
            <a:normAutofit/>
          </a:bodyPr>
          <a:lstStyle>
            <a:lvl1pPr algn="ctr">
              <a:lnSpc>
                <a:spcPct val="100000"/>
              </a:lnSpc>
              <a:defRPr sz="4400" b="1">
                <a:solidFill>
                  <a:schemeClr val="bg1"/>
                </a:solidFill>
                <a:effectLst>
                  <a:outerShdw blurRad="50800" dist="38100" dir="2700000" algn="tl" rotWithShape="0">
                    <a:prstClr val="black">
                      <a:alpha val="40000"/>
                    </a:prstClr>
                  </a:outerShdw>
                </a:effectLst>
                <a:latin typeface="Be Vietnam Pro" pitchFamily="2" charset="-93"/>
              </a:defRPr>
            </a:lvl1pPr>
          </a:lstStyle>
          <a:p>
            <a:endParaRPr lang="vi-VN" dirty="0"/>
          </a:p>
        </p:txBody>
      </p:sp>
      <p:sp>
        <p:nvSpPr>
          <p:cNvPr id="3" name="Subtitle 2">
            <a:extLst>
              <a:ext uri="{FF2B5EF4-FFF2-40B4-BE49-F238E27FC236}">
                <a16:creationId xmlns:a16="http://schemas.microsoft.com/office/drawing/2014/main" id="{9CCFEFF8-7C99-6D16-AC01-E2E47B0872C0}"/>
              </a:ext>
            </a:extLst>
          </p:cNvPr>
          <p:cNvSpPr>
            <a:spLocks noGrp="1"/>
          </p:cNvSpPr>
          <p:nvPr>
            <p:ph type="subTitle" idx="1"/>
          </p:nvPr>
        </p:nvSpPr>
        <p:spPr>
          <a:xfrm>
            <a:off x="1524000" y="3602038"/>
            <a:ext cx="9144000" cy="725413"/>
          </a:xfrm>
        </p:spPr>
        <p:txBody>
          <a:bodyPr>
            <a:normAutofit/>
          </a:bodyPr>
          <a:lstStyle>
            <a:lvl1pPr marL="0" indent="0" algn="ctr">
              <a:buNone/>
              <a:defRPr sz="3200" b="1">
                <a:solidFill>
                  <a:srgbClr val="FFFF00"/>
                </a:solidFill>
                <a:effectLst>
                  <a:outerShdw blurRad="50800" dist="38100" dir="2700000" algn="tl" rotWithShape="0">
                    <a:prstClr val="black">
                      <a:alpha val="40000"/>
                    </a:prstClr>
                  </a:outerShdw>
                </a:effectLst>
                <a:latin typeface="Be Vietnam Pro" pitchFamily="2" charset="-9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vi-VN" dirty="0"/>
          </a:p>
        </p:txBody>
      </p:sp>
      <p:sp>
        <p:nvSpPr>
          <p:cNvPr id="4" name="Date Placeholder 3">
            <a:extLst>
              <a:ext uri="{FF2B5EF4-FFF2-40B4-BE49-F238E27FC236}">
                <a16:creationId xmlns:a16="http://schemas.microsoft.com/office/drawing/2014/main" id="{D97848C8-14C2-F8EF-B29D-F3EFC1205978}"/>
              </a:ext>
            </a:extLst>
          </p:cNvPr>
          <p:cNvSpPr>
            <a:spLocks noGrp="1"/>
          </p:cNvSpPr>
          <p:nvPr>
            <p:ph type="dt" sz="half" idx="10"/>
          </p:nvPr>
        </p:nvSpPr>
        <p:spPr/>
        <p:txBody>
          <a:bodyPr/>
          <a:lstStyle/>
          <a:p>
            <a:fld id="{1A3F2745-7F32-4FED-B394-DB26668DAD27}" type="datetime1">
              <a:rPr lang="vi-VN" smtClean="0"/>
              <a:t>29/08/2025</a:t>
            </a:fld>
            <a:endParaRPr lang="vi-VN"/>
          </a:p>
        </p:txBody>
      </p:sp>
      <p:sp>
        <p:nvSpPr>
          <p:cNvPr id="5" name="Footer Placeholder 4">
            <a:extLst>
              <a:ext uri="{FF2B5EF4-FFF2-40B4-BE49-F238E27FC236}">
                <a16:creationId xmlns:a16="http://schemas.microsoft.com/office/drawing/2014/main" id="{908676FF-A997-5ED4-251D-464A4EAB5FDD}"/>
              </a:ext>
            </a:extLst>
          </p:cNvPr>
          <p:cNvSpPr>
            <a:spLocks noGrp="1"/>
          </p:cNvSpPr>
          <p:nvPr>
            <p:ph type="ftr" sz="quarter" idx="11"/>
          </p:nvPr>
        </p:nvSpPr>
        <p:spPr/>
        <p:txBody>
          <a:bodyPr/>
          <a:lstStyle/>
          <a:p>
            <a:endParaRPr lang="vi-VN"/>
          </a:p>
        </p:txBody>
      </p:sp>
      <p:cxnSp>
        <p:nvCxnSpPr>
          <p:cNvPr id="10" name="Straight Connector 9">
            <a:extLst>
              <a:ext uri="{FF2B5EF4-FFF2-40B4-BE49-F238E27FC236}">
                <a16:creationId xmlns:a16="http://schemas.microsoft.com/office/drawing/2014/main" id="{652F7778-B5A3-4C14-2396-C0AE86DAF65E}"/>
              </a:ext>
            </a:extLst>
          </p:cNvPr>
          <p:cNvCxnSpPr>
            <a:cxnSpLocks/>
          </p:cNvCxnSpPr>
          <p:nvPr userDrawn="1"/>
        </p:nvCxnSpPr>
        <p:spPr>
          <a:xfrm>
            <a:off x="3889744" y="4470991"/>
            <a:ext cx="4412512" cy="0"/>
          </a:xfrm>
          <a:prstGeom prst="line">
            <a:avLst/>
          </a:prstGeom>
          <a:ln w="38100">
            <a:solidFill>
              <a:schemeClr val="bg1"/>
            </a:solidFill>
          </a:ln>
        </p:spPr>
        <p:style>
          <a:lnRef idx="1">
            <a:schemeClr val="accent6"/>
          </a:lnRef>
          <a:fillRef idx="0">
            <a:schemeClr val="accent6"/>
          </a:fillRef>
          <a:effectRef idx="0">
            <a:schemeClr val="accent6"/>
          </a:effectRef>
          <a:fontRef idx="minor">
            <a:schemeClr val="tx1"/>
          </a:fontRef>
        </p:style>
      </p:cxnSp>
      <p:sp>
        <p:nvSpPr>
          <p:cNvPr id="15" name="Text Placeholder 14">
            <a:extLst>
              <a:ext uri="{FF2B5EF4-FFF2-40B4-BE49-F238E27FC236}">
                <a16:creationId xmlns:a16="http://schemas.microsoft.com/office/drawing/2014/main" id="{0E79D3DD-0427-425D-3525-60A643557788}"/>
              </a:ext>
            </a:extLst>
          </p:cNvPr>
          <p:cNvSpPr>
            <a:spLocks noGrp="1"/>
          </p:cNvSpPr>
          <p:nvPr>
            <p:ph type="body" sz="quarter" idx="13" hasCustomPrompt="1"/>
          </p:nvPr>
        </p:nvSpPr>
        <p:spPr>
          <a:xfrm>
            <a:off x="1524000" y="4593266"/>
            <a:ext cx="9144000" cy="1608909"/>
          </a:xfrm>
        </p:spPr>
        <p:txBody>
          <a:bodyPr>
            <a:normAutofit/>
          </a:bodyPr>
          <a:lstStyle>
            <a:lvl1pPr marL="0" indent="0" algn="ctr">
              <a:buNone/>
              <a:defRPr sz="2000">
                <a:solidFill>
                  <a:schemeClr val="bg1"/>
                </a:solidFill>
                <a:latin typeface="Be Vietnam Pro" pitchFamily="2" charset="-93"/>
              </a:defRPr>
            </a:lvl1pPr>
          </a:lstStyle>
          <a:p>
            <a:pPr lvl="0"/>
            <a:r>
              <a:rPr lang="en-US" dirty="0"/>
              <a:t>Click to add presenter | Date</a:t>
            </a:r>
            <a:endParaRPr lang="vi-VN" dirty="0"/>
          </a:p>
        </p:txBody>
      </p:sp>
    </p:spTree>
    <p:extLst>
      <p:ext uri="{BB962C8B-B14F-4D97-AF65-F5344CB8AC3E}">
        <p14:creationId xmlns:p14="http://schemas.microsoft.com/office/powerpoint/2010/main" val="32518765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626499-C4B5-41A3-B02C-A55F1027F08C}" type="datetime1">
              <a:rPr lang="vi-VN" smtClean="0"/>
              <a:t>29/08/2025</a:t>
            </a:fld>
            <a:endParaRPr lang="vi-VN"/>
          </a:p>
        </p:txBody>
      </p:sp>
      <p:sp>
        <p:nvSpPr>
          <p:cNvPr id="5" name="Footer Placeholder 4"/>
          <p:cNvSpPr>
            <a:spLocks noGrp="1"/>
          </p:cNvSpPr>
          <p:nvPr>
            <p:ph type="ftr" sz="quarter" idx="11"/>
          </p:nvPr>
        </p:nvSpPr>
        <p:spPr/>
        <p:txBody>
          <a:bodyPr/>
          <a:lstStyle/>
          <a:p>
            <a:endParaRPr lang="vi-V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2B54EFE-F5F4-4674-A397-603D7A5E2AE8}" type="slidenum">
              <a:rPr lang="vi-VN" smtClean="0"/>
              <a:t>‹#›</a:t>
            </a:fld>
            <a:endParaRPr lang="vi-VN"/>
          </a:p>
        </p:txBody>
      </p:sp>
    </p:spTree>
    <p:extLst>
      <p:ext uri="{BB962C8B-B14F-4D97-AF65-F5344CB8AC3E}">
        <p14:creationId xmlns:p14="http://schemas.microsoft.com/office/powerpoint/2010/main" val="1017838769"/>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626499-C4B5-41A3-B02C-A55F1027F08C}" type="datetime1">
              <a:rPr lang="vi-VN" smtClean="0"/>
              <a:t>29/08/2025</a:t>
            </a:fld>
            <a:endParaRPr lang="vi-VN"/>
          </a:p>
        </p:txBody>
      </p:sp>
      <p:sp>
        <p:nvSpPr>
          <p:cNvPr id="5" name="Footer Placeholder 4"/>
          <p:cNvSpPr>
            <a:spLocks noGrp="1"/>
          </p:cNvSpPr>
          <p:nvPr>
            <p:ph type="ftr" sz="quarter" idx="11"/>
          </p:nvPr>
        </p:nvSpPr>
        <p:spPr/>
        <p:txBody>
          <a:bodyPr/>
          <a:lstStyle/>
          <a:p>
            <a:endParaRPr lang="vi-V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B54EFE-F5F4-4674-A397-603D7A5E2AE8}" type="slidenum">
              <a:rPr lang="vi-VN" smtClean="0"/>
              <a:t>‹#›</a:t>
            </a:fld>
            <a:endParaRPr lang="vi-VN"/>
          </a:p>
        </p:txBody>
      </p:sp>
    </p:spTree>
    <p:extLst>
      <p:ext uri="{BB962C8B-B14F-4D97-AF65-F5344CB8AC3E}">
        <p14:creationId xmlns:p14="http://schemas.microsoft.com/office/powerpoint/2010/main" val="1298380743"/>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626499-C4B5-41A3-B02C-A55F1027F08C}" type="datetime1">
              <a:rPr lang="vi-VN" smtClean="0"/>
              <a:t>29/08/2025</a:t>
            </a:fld>
            <a:endParaRPr lang="vi-VN"/>
          </a:p>
        </p:txBody>
      </p:sp>
      <p:sp>
        <p:nvSpPr>
          <p:cNvPr id="5" name="Footer Placeholder 4"/>
          <p:cNvSpPr>
            <a:spLocks noGrp="1"/>
          </p:cNvSpPr>
          <p:nvPr>
            <p:ph type="ftr" sz="quarter" idx="11"/>
          </p:nvPr>
        </p:nvSpPr>
        <p:spPr/>
        <p:txBody>
          <a:bodyPr/>
          <a:lstStyle/>
          <a:p>
            <a:endParaRPr lang="vi-V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2B54EFE-F5F4-4674-A397-603D7A5E2AE8}" type="slidenum">
              <a:rPr lang="vi-VN" smtClean="0"/>
              <a:t>‹#›</a:t>
            </a:fld>
            <a:endParaRPr lang="vi-VN"/>
          </a:p>
        </p:txBody>
      </p:sp>
    </p:spTree>
    <p:extLst>
      <p:ext uri="{BB962C8B-B14F-4D97-AF65-F5344CB8AC3E}">
        <p14:creationId xmlns:p14="http://schemas.microsoft.com/office/powerpoint/2010/main" val="1194380010"/>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626499-C4B5-41A3-B02C-A55F1027F08C}" type="datetime1">
              <a:rPr lang="vi-VN" smtClean="0"/>
              <a:t>29/08/2025</a:t>
            </a:fld>
            <a:endParaRPr lang="vi-VN"/>
          </a:p>
        </p:txBody>
      </p:sp>
      <p:sp>
        <p:nvSpPr>
          <p:cNvPr id="6" name="Footer Placeholder 5"/>
          <p:cNvSpPr>
            <a:spLocks noGrp="1"/>
          </p:cNvSpPr>
          <p:nvPr>
            <p:ph type="ftr" sz="quarter" idx="11"/>
          </p:nvPr>
        </p:nvSpPr>
        <p:spPr/>
        <p:txBody>
          <a:bodyPr/>
          <a:lstStyle/>
          <a:p>
            <a:endParaRPr lang="vi-VN"/>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2B54EFE-F5F4-4674-A397-603D7A5E2AE8}" type="slidenum">
              <a:rPr lang="vi-VN" smtClean="0"/>
              <a:t>‹#›</a:t>
            </a:fld>
            <a:endParaRPr lang="vi-VN"/>
          </a:p>
        </p:txBody>
      </p:sp>
    </p:spTree>
    <p:extLst>
      <p:ext uri="{BB962C8B-B14F-4D97-AF65-F5344CB8AC3E}">
        <p14:creationId xmlns:p14="http://schemas.microsoft.com/office/powerpoint/2010/main" val="568317801"/>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626499-C4B5-41A3-B02C-A55F1027F08C}" type="datetime1">
              <a:rPr lang="vi-VN" smtClean="0"/>
              <a:t>29/08/2025</a:t>
            </a:fld>
            <a:endParaRPr lang="vi-VN"/>
          </a:p>
        </p:txBody>
      </p:sp>
      <p:sp>
        <p:nvSpPr>
          <p:cNvPr id="8" name="Footer Placeholder 7"/>
          <p:cNvSpPr>
            <a:spLocks noGrp="1"/>
          </p:cNvSpPr>
          <p:nvPr>
            <p:ph type="ftr" sz="quarter" idx="11"/>
          </p:nvPr>
        </p:nvSpPr>
        <p:spPr/>
        <p:txBody>
          <a:bodyPr/>
          <a:lstStyle/>
          <a:p>
            <a:endParaRPr lang="vi-V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2B54EFE-F5F4-4674-A397-603D7A5E2AE8}" type="slidenum">
              <a:rPr lang="vi-VN" smtClean="0"/>
              <a:t>‹#›</a:t>
            </a:fld>
            <a:endParaRPr lang="vi-VN"/>
          </a:p>
        </p:txBody>
      </p:sp>
    </p:spTree>
    <p:extLst>
      <p:ext uri="{BB962C8B-B14F-4D97-AF65-F5344CB8AC3E}">
        <p14:creationId xmlns:p14="http://schemas.microsoft.com/office/powerpoint/2010/main" val="4112084526"/>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626499-C4B5-41A3-B02C-A55F1027F08C}" type="datetime1">
              <a:rPr lang="vi-VN" smtClean="0"/>
              <a:t>29/08/2025</a:t>
            </a:fld>
            <a:endParaRPr lang="vi-VN"/>
          </a:p>
        </p:txBody>
      </p:sp>
      <p:sp>
        <p:nvSpPr>
          <p:cNvPr id="4" name="Footer Placeholder 3"/>
          <p:cNvSpPr>
            <a:spLocks noGrp="1"/>
          </p:cNvSpPr>
          <p:nvPr>
            <p:ph type="ftr" sz="quarter" idx="11"/>
          </p:nvPr>
        </p:nvSpPr>
        <p:spPr/>
        <p:txBody>
          <a:bodyPr/>
          <a:lstStyle/>
          <a:p>
            <a:endParaRPr lang="vi-V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2B54EFE-F5F4-4674-A397-603D7A5E2AE8}" type="slidenum">
              <a:rPr lang="vi-VN" smtClean="0"/>
              <a:t>‹#›</a:t>
            </a:fld>
            <a:endParaRPr lang="vi-VN"/>
          </a:p>
        </p:txBody>
      </p:sp>
    </p:spTree>
    <p:extLst>
      <p:ext uri="{BB962C8B-B14F-4D97-AF65-F5344CB8AC3E}">
        <p14:creationId xmlns:p14="http://schemas.microsoft.com/office/powerpoint/2010/main" val="284521142"/>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626499-C4B5-41A3-B02C-A55F1027F08C}" type="datetime1">
              <a:rPr lang="vi-VN" smtClean="0"/>
              <a:t>29/08/2025</a:t>
            </a:fld>
            <a:endParaRPr lang="vi-VN"/>
          </a:p>
        </p:txBody>
      </p:sp>
      <p:sp>
        <p:nvSpPr>
          <p:cNvPr id="3" name="Footer Placeholder 2"/>
          <p:cNvSpPr>
            <a:spLocks noGrp="1"/>
          </p:cNvSpPr>
          <p:nvPr>
            <p:ph type="ftr" sz="quarter" idx="11"/>
          </p:nvPr>
        </p:nvSpPr>
        <p:spPr/>
        <p:txBody>
          <a:bodyPr/>
          <a:lstStyle/>
          <a:p>
            <a:endParaRPr lang="vi-V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2B54EFE-F5F4-4674-A397-603D7A5E2AE8}" type="slidenum">
              <a:rPr lang="vi-VN" smtClean="0"/>
              <a:t>‹#›</a:t>
            </a:fld>
            <a:endParaRPr lang="vi-VN"/>
          </a:p>
        </p:txBody>
      </p:sp>
    </p:spTree>
    <p:extLst>
      <p:ext uri="{BB962C8B-B14F-4D97-AF65-F5344CB8AC3E}">
        <p14:creationId xmlns:p14="http://schemas.microsoft.com/office/powerpoint/2010/main" val="3713711534"/>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626499-C4B5-41A3-B02C-A55F1027F08C}" type="datetime1">
              <a:rPr lang="vi-VN" smtClean="0"/>
              <a:t>29/08/2025</a:t>
            </a:fld>
            <a:endParaRPr lang="vi-VN"/>
          </a:p>
        </p:txBody>
      </p:sp>
      <p:sp>
        <p:nvSpPr>
          <p:cNvPr id="6" name="Footer Placeholder 5"/>
          <p:cNvSpPr>
            <a:spLocks noGrp="1"/>
          </p:cNvSpPr>
          <p:nvPr>
            <p:ph type="ftr" sz="quarter" idx="11"/>
          </p:nvPr>
        </p:nvSpPr>
        <p:spPr/>
        <p:txBody>
          <a:bodyPr/>
          <a:lstStyle/>
          <a:p>
            <a:endParaRPr lang="vi-V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2B54EFE-F5F4-4674-A397-603D7A5E2AE8}" type="slidenum">
              <a:rPr lang="vi-VN" smtClean="0"/>
              <a:t>‹#›</a:t>
            </a:fld>
            <a:endParaRPr lang="vi-VN"/>
          </a:p>
        </p:txBody>
      </p:sp>
    </p:spTree>
    <p:extLst>
      <p:ext uri="{BB962C8B-B14F-4D97-AF65-F5344CB8AC3E}">
        <p14:creationId xmlns:p14="http://schemas.microsoft.com/office/powerpoint/2010/main" val="215541734"/>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626499-C4B5-41A3-B02C-A55F1027F08C}" type="datetime1">
              <a:rPr lang="vi-VN" smtClean="0"/>
              <a:t>29/08/2025</a:t>
            </a:fld>
            <a:endParaRPr lang="vi-VN"/>
          </a:p>
        </p:txBody>
      </p:sp>
      <p:sp>
        <p:nvSpPr>
          <p:cNvPr id="6" name="Footer Placeholder 5"/>
          <p:cNvSpPr>
            <a:spLocks noGrp="1"/>
          </p:cNvSpPr>
          <p:nvPr>
            <p:ph type="ftr" sz="quarter" idx="11"/>
          </p:nvPr>
        </p:nvSpPr>
        <p:spPr/>
        <p:txBody>
          <a:bodyPr/>
          <a:lstStyle/>
          <a:p>
            <a:endParaRPr lang="vi-V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B54EFE-F5F4-4674-A397-603D7A5E2AE8}" type="slidenum">
              <a:rPr lang="vi-VN" smtClean="0"/>
              <a:t>‹#›</a:t>
            </a:fld>
            <a:endParaRPr lang="vi-VN"/>
          </a:p>
        </p:txBody>
      </p:sp>
    </p:spTree>
    <p:extLst>
      <p:ext uri="{BB962C8B-B14F-4D97-AF65-F5344CB8AC3E}">
        <p14:creationId xmlns:p14="http://schemas.microsoft.com/office/powerpoint/2010/main" val="3801697091"/>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626499-C4B5-41A3-B02C-A55F1027F08C}" type="datetime1">
              <a:rPr lang="vi-VN" smtClean="0"/>
              <a:t>29/08/2025</a:t>
            </a:fld>
            <a:endParaRPr lang="vi-VN"/>
          </a:p>
        </p:txBody>
      </p:sp>
      <p:sp>
        <p:nvSpPr>
          <p:cNvPr id="5" name="Footer Placeholder 4"/>
          <p:cNvSpPr>
            <a:spLocks noGrp="1"/>
          </p:cNvSpPr>
          <p:nvPr>
            <p:ph type="ftr" sz="quarter" idx="11"/>
          </p:nvPr>
        </p:nvSpPr>
        <p:spPr/>
        <p:txBody>
          <a:bodyPr/>
          <a:lstStyle/>
          <a:p>
            <a:endParaRPr lang="vi-V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2B54EFE-F5F4-4674-A397-603D7A5E2AE8}" type="slidenum">
              <a:rPr lang="vi-VN" smtClean="0"/>
              <a:t>‹#›</a:t>
            </a:fld>
            <a:endParaRPr lang="vi-VN"/>
          </a:p>
        </p:txBody>
      </p:sp>
    </p:spTree>
    <p:extLst>
      <p:ext uri="{BB962C8B-B14F-4D97-AF65-F5344CB8AC3E}">
        <p14:creationId xmlns:p14="http://schemas.microsoft.com/office/powerpoint/2010/main" val="121095610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ening Slide 2 - no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BDF0F81-B8F0-8B5B-864F-5292935BCF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B675CD8E-C2C2-CBC9-C54E-1C93576A7F87}"/>
              </a:ext>
            </a:extLst>
          </p:cNvPr>
          <p:cNvSpPr>
            <a:spLocks noGrp="1"/>
          </p:cNvSpPr>
          <p:nvPr>
            <p:ph type="ctrTitle"/>
          </p:nvPr>
        </p:nvSpPr>
        <p:spPr>
          <a:xfrm>
            <a:off x="1524000" y="1674627"/>
            <a:ext cx="9144000" cy="1835335"/>
          </a:xfrm>
        </p:spPr>
        <p:txBody>
          <a:bodyPr anchor="b">
            <a:normAutofit/>
          </a:bodyPr>
          <a:lstStyle>
            <a:lvl1pPr algn="ctr">
              <a:lnSpc>
                <a:spcPct val="100000"/>
              </a:lnSpc>
              <a:defRPr sz="4400" b="1">
                <a:solidFill>
                  <a:srgbClr val="1B8056"/>
                </a:solidFill>
                <a:effectLst/>
                <a:latin typeface="Be Vietnam Pro" pitchFamily="2" charset="-93"/>
              </a:defRPr>
            </a:lvl1pPr>
          </a:lstStyle>
          <a:p>
            <a:endParaRPr lang="vi-VN" dirty="0"/>
          </a:p>
        </p:txBody>
      </p:sp>
      <p:sp>
        <p:nvSpPr>
          <p:cNvPr id="3" name="Subtitle 2">
            <a:extLst>
              <a:ext uri="{FF2B5EF4-FFF2-40B4-BE49-F238E27FC236}">
                <a16:creationId xmlns:a16="http://schemas.microsoft.com/office/drawing/2014/main" id="{9CCFEFF8-7C99-6D16-AC01-E2E47B0872C0}"/>
              </a:ext>
            </a:extLst>
          </p:cNvPr>
          <p:cNvSpPr>
            <a:spLocks noGrp="1"/>
          </p:cNvSpPr>
          <p:nvPr>
            <p:ph type="subTitle" idx="1"/>
          </p:nvPr>
        </p:nvSpPr>
        <p:spPr>
          <a:xfrm>
            <a:off x="1524000" y="3602038"/>
            <a:ext cx="9144000" cy="725413"/>
          </a:xfrm>
        </p:spPr>
        <p:txBody>
          <a:bodyPr>
            <a:normAutofit/>
          </a:bodyPr>
          <a:lstStyle>
            <a:lvl1pPr marL="0" indent="0" algn="ctr">
              <a:buNone/>
              <a:defRPr sz="3200" b="1">
                <a:solidFill>
                  <a:srgbClr val="DE523B"/>
                </a:solidFill>
                <a:effectLst/>
                <a:latin typeface="Be Vietnam Pro" pitchFamily="2" charset="-9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vi-VN" dirty="0"/>
          </a:p>
        </p:txBody>
      </p:sp>
      <p:sp>
        <p:nvSpPr>
          <p:cNvPr id="4" name="Date Placeholder 3">
            <a:extLst>
              <a:ext uri="{FF2B5EF4-FFF2-40B4-BE49-F238E27FC236}">
                <a16:creationId xmlns:a16="http://schemas.microsoft.com/office/drawing/2014/main" id="{D97848C8-14C2-F8EF-B29D-F3EFC1205978}"/>
              </a:ext>
            </a:extLst>
          </p:cNvPr>
          <p:cNvSpPr>
            <a:spLocks noGrp="1"/>
          </p:cNvSpPr>
          <p:nvPr>
            <p:ph type="dt" sz="half" idx="10"/>
          </p:nvPr>
        </p:nvSpPr>
        <p:spPr/>
        <p:txBody>
          <a:bodyPr/>
          <a:lstStyle/>
          <a:p>
            <a:fld id="{F4EFC120-EC01-4D2C-8CB7-49E55711A32F}" type="datetime1">
              <a:rPr lang="vi-VN" smtClean="0"/>
              <a:t>29/08/2025</a:t>
            </a:fld>
            <a:endParaRPr lang="vi-VN"/>
          </a:p>
        </p:txBody>
      </p:sp>
      <p:sp>
        <p:nvSpPr>
          <p:cNvPr id="5" name="Footer Placeholder 4">
            <a:extLst>
              <a:ext uri="{FF2B5EF4-FFF2-40B4-BE49-F238E27FC236}">
                <a16:creationId xmlns:a16="http://schemas.microsoft.com/office/drawing/2014/main" id="{908676FF-A997-5ED4-251D-464A4EAB5FDD}"/>
              </a:ext>
            </a:extLst>
          </p:cNvPr>
          <p:cNvSpPr>
            <a:spLocks noGrp="1"/>
          </p:cNvSpPr>
          <p:nvPr>
            <p:ph type="ftr" sz="quarter" idx="11"/>
          </p:nvPr>
        </p:nvSpPr>
        <p:spPr/>
        <p:txBody>
          <a:bodyPr/>
          <a:lstStyle/>
          <a:p>
            <a:endParaRPr lang="vi-VN"/>
          </a:p>
        </p:txBody>
      </p:sp>
      <p:cxnSp>
        <p:nvCxnSpPr>
          <p:cNvPr id="10" name="Straight Connector 9">
            <a:extLst>
              <a:ext uri="{FF2B5EF4-FFF2-40B4-BE49-F238E27FC236}">
                <a16:creationId xmlns:a16="http://schemas.microsoft.com/office/drawing/2014/main" id="{652F7778-B5A3-4C14-2396-C0AE86DAF65E}"/>
              </a:ext>
            </a:extLst>
          </p:cNvPr>
          <p:cNvCxnSpPr>
            <a:cxnSpLocks/>
          </p:cNvCxnSpPr>
          <p:nvPr userDrawn="1"/>
        </p:nvCxnSpPr>
        <p:spPr>
          <a:xfrm>
            <a:off x="3889744" y="4470991"/>
            <a:ext cx="4412512" cy="0"/>
          </a:xfrm>
          <a:prstGeom prst="line">
            <a:avLst/>
          </a:prstGeom>
          <a:ln w="38100">
            <a:solidFill>
              <a:srgbClr val="1B8056"/>
            </a:solidFill>
          </a:ln>
        </p:spPr>
        <p:style>
          <a:lnRef idx="1">
            <a:schemeClr val="accent6"/>
          </a:lnRef>
          <a:fillRef idx="0">
            <a:schemeClr val="accent6"/>
          </a:fillRef>
          <a:effectRef idx="0">
            <a:schemeClr val="accent6"/>
          </a:effectRef>
          <a:fontRef idx="minor">
            <a:schemeClr val="tx1"/>
          </a:fontRef>
        </p:style>
      </p:cxnSp>
      <p:sp>
        <p:nvSpPr>
          <p:cNvPr id="15" name="Text Placeholder 14">
            <a:extLst>
              <a:ext uri="{FF2B5EF4-FFF2-40B4-BE49-F238E27FC236}">
                <a16:creationId xmlns:a16="http://schemas.microsoft.com/office/drawing/2014/main" id="{0E79D3DD-0427-425D-3525-60A643557788}"/>
              </a:ext>
            </a:extLst>
          </p:cNvPr>
          <p:cNvSpPr>
            <a:spLocks noGrp="1"/>
          </p:cNvSpPr>
          <p:nvPr>
            <p:ph type="body" sz="quarter" idx="13" hasCustomPrompt="1"/>
          </p:nvPr>
        </p:nvSpPr>
        <p:spPr>
          <a:xfrm>
            <a:off x="1524000" y="4593266"/>
            <a:ext cx="9144000" cy="1608909"/>
          </a:xfrm>
        </p:spPr>
        <p:txBody>
          <a:bodyPr>
            <a:normAutofit/>
          </a:bodyPr>
          <a:lstStyle>
            <a:lvl1pPr marL="0" indent="0" algn="ctr">
              <a:buNone/>
              <a:defRPr sz="2000">
                <a:solidFill>
                  <a:schemeClr val="tx1"/>
                </a:solidFill>
                <a:latin typeface="Be Vietnam Pro" pitchFamily="2" charset="-93"/>
              </a:defRPr>
            </a:lvl1pPr>
          </a:lstStyle>
          <a:p>
            <a:pPr lvl="0"/>
            <a:r>
              <a:rPr lang="en-US" dirty="0"/>
              <a:t>Click to add presenter | Date</a:t>
            </a:r>
          </a:p>
        </p:txBody>
      </p:sp>
    </p:spTree>
    <p:extLst>
      <p:ext uri="{BB962C8B-B14F-4D97-AF65-F5344CB8AC3E}">
        <p14:creationId xmlns:p14="http://schemas.microsoft.com/office/powerpoint/2010/main" val="32942635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626499-C4B5-41A3-B02C-A55F1027F08C}" type="datetime1">
              <a:rPr lang="vi-VN" smtClean="0"/>
              <a:t>29/08/2025</a:t>
            </a:fld>
            <a:endParaRPr lang="vi-VN"/>
          </a:p>
        </p:txBody>
      </p:sp>
      <p:sp>
        <p:nvSpPr>
          <p:cNvPr id="5" name="Footer Placeholder 4"/>
          <p:cNvSpPr>
            <a:spLocks noGrp="1"/>
          </p:cNvSpPr>
          <p:nvPr>
            <p:ph type="ftr" sz="quarter" idx="11"/>
          </p:nvPr>
        </p:nvSpPr>
        <p:spPr/>
        <p:txBody>
          <a:bodyPr/>
          <a:lstStyle/>
          <a:p>
            <a:endParaRPr lang="vi-V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2B54EFE-F5F4-4674-A397-603D7A5E2AE8}" type="slidenum">
              <a:rPr lang="vi-VN" smtClean="0"/>
              <a:t>‹#›</a:t>
            </a:fld>
            <a:endParaRPr lang="vi-V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17276329"/>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1626499-C4B5-41A3-B02C-A55F1027F08C}" type="datetime1">
              <a:rPr lang="vi-VN" smtClean="0"/>
              <a:t>29/08/2025</a:t>
            </a:fld>
            <a:endParaRPr lang="vi-VN"/>
          </a:p>
        </p:txBody>
      </p:sp>
      <p:sp>
        <p:nvSpPr>
          <p:cNvPr id="6" name="Footer Placeholder 5"/>
          <p:cNvSpPr>
            <a:spLocks noGrp="1"/>
          </p:cNvSpPr>
          <p:nvPr>
            <p:ph type="ftr" sz="quarter" idx="11"/>
          </p:nvPr>
        </p:nvSpPr>
        <p:spPr/>
        <p:txBody>
          <a:bodyPr/>
          <a:lstStyle/>
          <a:p>
            <a:endParaRPr lang="vi-V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B54EFE-F5F4-4674-A397-603D7A5E2AE8}" type="slidenum">
              <a:rPr lang="vi-VN" smtClean="0"/>
              <a:t>‹#›</a:t>
            </a:fld>
            <a:endParaRPr lang="vi-VN"/>
          </a:p>
        </p:txBody>
      </p:sp>
    </p:spTree>
    <p:extLst>
      <p:ext uri="{BB962C8B-B14F-4D97-AF65-F5344CB8AC3E}">
        <p14:creationId xmlns:p14="http://schemas.microsoft.com/office/powerpoint/2010/main" val="2251674641"/>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1626499-C4B5-41A3-B02C-A55F1027F08C}" type="datetime1">
              <a:rPr lang="vi-VN" smtClean="0"/>
              <a:t>29/08/2025</a:t>
            </a:fld>
            <a:endParaRPr lang="vi-VN"/>
          </a:p>
        </p:txBody>
      </p:sp>
      <p:sp>
        <p:nvSpPr>
          <p:cNvPr id="6" name="Footer Placeholder 5"/>
          <p:cNvSpPr>
            <a:spLocks noGrp="1"/>
          </p:cNvSpPr>
          <p:nvPr>
            <p:ph type="ftr" sz="quarter" idx="11"/>
          </p:nvPr>
        </p:nvSpPr>
        <p:spPr/>
        <p:txBody>
          <a:bodyPr/>
          <a:lstStyle/>
          <a:p>
            <a:endParaRPr lang="vi-V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B54EFE-F5F4-4674-A397-603D7A5E2AE8}" type="slidenum">
              <a:rPr lang="vi-VN" smtClean="0"/>
              <a:t>‹#›</a:t>
            </a:fld>
            <a:endParaRPr lang="vi-V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51970877"/>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1626499-C4B5-41A3-B02C-A55F1027F08C}" type="datetime1">
              <a:rPr lang="vi-VN" smtClean="0"/>
              <a:t>29/08/2025</a:t>
            </a:fld>
            <a:endParaRPr lang="vi-VN"/>
          </a:p>
        </p:txBody>
      </p:sp>
      <p:sp>
        <p:nvSpPr>
          <p:cNvPr id="6" name="Footer Placeholder 5"/>
          <p:cNvSpPr>
            <a:spLocks noGrp="1"/>
          </p:cNvSpPr>
          <p:nvPr>
            <p:ph type="ftr" sz="quarter" idx="11"/>
          </p:nvPr>
        </p:nvSpPr>
        <p:spPr/>
        <p:txBody>
          <a:bodyPr/>
          <a:lstStyle/>
          <a:p>
            <a:endParaRPr lang="vi-V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B54EFE-F5F4-4674-A397-603D7A5E2AE8}" type="slidenum">
              <a:rPr lang="vi-VN" smtClean="0"/>
              <a:t>‹#›</a:t>
            </a:fld>
            <a:endParaRPr lang="vi-VN"/>
          </a:p>
        </p:txBody>
      </p:sp>
    </p:spTree>
    <p:extLst>
      <p:ext uri="{BB962C8B-B14F-4D97-AF65-F5344CB8AC3E}">
        <p14:creationId xmlns:p14="http://schemas.microsoft.com/office/powerpoint/2010/main" val="1489261361"/>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626499-C4B5-41A3-B02C-A55F1027F08C}" type="datetime1">
              <a:rPr lang="vi-VN" smtClean="0"/>
              <a:t>29/08/2025</a:t>
            </a:fld>
            <a:endParaRPr lang="vi-VN"/>
          </a:p>
        </p:txBody>
      </p:sp>
      <p:sp>
        <p:nvSpPr>
          <p:cNvPr id="5" name="Footer Placeholder 4"/>
          <p:cNvSpPr>
            <a:spLocks noGrp="1"/>
          </p:cNvSpPr>
          <p:nvPr>
            <p:ph type="ftr" sz="quarter" idx="11"/>
          </p:nvPr>
        </p:nvSpPr>
        <p:spPr/>
        <p:txBody>
          <a:bodyPr/>
          <a:lstStyle/>
          <a:p>
            <a:endParaRPr lang="vi-V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B54EFE-F5F4-4674-A397-603D7A5E2AE8}" type="slidenum">
              <a:rPr lang="vi-VN" smtClean="0"/>
              <a:t>‹#›</a:t>
            </a:fld>
            <a:endParaRPr lang="vi-VN"/>
          </a:p>
        </p:txBody>
      </p:sp>
    </p:spTree>
    <p:extLst>
      <p:ext uri="{BB962C8B-B14F-4D97-AF65-F5344CB8AC3E}">
        <p14:creationId xmlns:p14="http://schemas.microsoft.com/office/powerpoint/2010/main" val="892461513"/>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626499-C4B5-41A3-B02C-A55F1027F08C}" type="datetime1">
              <a:rPr lang="vi-VN" smtClean="0"/>
              <a:t>29/08/2025</a:t>
            </a:fld>
            <a:endParaRPr lang="vi-VN"/>
          </a:p>
        </p:txBody>
      </p:sp>
      <p:sp>
        <p:nvSpPr>
          <p:cNvPr id="5" name="Footer Placeholder 4"/>
          <p:cNvSpPr>
            <a:spLocks noGrp="1"/>
          </p:cNvSpPr>
          <p:nvPr>
            <p:ph type="ftr" sz="quarter" idx="11"/>
          </p:nvPr>
        </p:nvSpPr>
        <p:spPr/>
        <p:txBody>
          <a:bodyPr/>
          <a:lstStyle/>
          <a:p>
            <a:endParaRPr lang="vi-V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B54EFE-F5F4-4674-A397-603D7A5E2AE8}" type="slidenum">
              <a:rPr lang="vi-VN" smtClean="0"/>
              <a:t>‹#›</a:t>
            </a:fld>
            <a:endParaRPr lang="vi-VN"/>
          </a:p>
        </p:txBody>
      </p:sp>
    </p:spTree>
    <p:extLst>
      <p:ext uri="{BB962C8B-B14F-4D97-AF65-F5344CB8AC3E}">
        <p14:creationId xmlns:p14="http://schemas.microsoft.com/office/powerpoint/2010/main" val="1338700036"/>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nd Content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F6E981-0B33-4BBE-11D2-464DAFB1F8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2" name="Title 1">
            <a:extLst>
              <a:ext uri="{FF2B5EF4-FFF2-40B4-BE49-F238E27FC236}">
                <a16:creationId xmlns:a16="http://schemas.microsoft.com/office/drawing/2014/main" id="{68674306-08F6-6622-585B-7C5015F9FDB1}"/>
              </a:ext>
            </a:extLst>
          </p:cNvPr>
          <p:cNvSpPr>
            <a:spLocks noGrp="1"/>
          </p:cNvSpPr>
          <p:nvPr>
            <p:ph type="title"/>
          </p:nvPr>
        </p:nvSpPr>
        <p:spPr>
          <a:xfrm>
            <a:off x="838200" y="5114260"/>
            <a:ext cx="10515600" cy="1427828"/>
          </a:xfrm>
        </p:spPr>
        <p:txBody>
          <a:bodyPr>
            <a:normAutofit/>
          </a:bodyPr>
          <a:lstStyle>
            <a:lvl1pPr algn="just">
              <a:defRPr lang="vi-VN" sz="3200" b="1" kern="1200" dirty="0">
                <a:solidFill>
                  <a:srgbClr val="1B8056"/>
                </a:solidFill>
                <a:effectLst/>
                <a:latin typeface="Be Vietnam Pro" pitchFamily="2" charset="-93"/>
                <a:ea typeface="+mj-ea"/>
                <a:cs typeface="+mj-cs"/>
              </a:defRPr>
            </a:lvl1pPr>
          </a:lstStyle>
          <a:p>
            <a:endParaRPr lang="vi-VN" dirty="0"/>
          </a:p>
        </p:txBody>
      </p:sp>
      <p:sp>
        <p:nvSpPr>
          <p:cNvPr id="4" name="Date Placeholder 3">
            <a:extLst>
              <a:ext uri="{FF2B5EF4-FFF2-40B4-BE49-F238E27FC236}">
                <a16:creationId xmlns:a16="http://schemas.microsoft.com/office/drawing/2014/main" id="{04791551-28DB-4AE5-3A0D-7BE9F80A4F37}"/>
              </a:ext>
            </a:extLst>
          </p:cNvPr>
          <p:cNvSpPr>
            <a:spLocks noGrp="1"/>
          </p:cNvSpPr>
          <p:nvPr>
            <p:ph type="dt" sz="half" idx="10"/>
          </p:nvPr>
        </p:nvSpPr>
        <p:spPr/>
        <p:txBody>
          <a:bodyPr/>
          <a:lstStyle/>
          <a:p>
            <a:fld id="{4D1FCBBB-CEDB-4E92-BD6D-C7DDA4D7F57B}" type="datetime1">
              <a:rPr lang="vi-VN" smtClean="0"/>
              <a:t>29/08/2025</a:t>
            </a:fld>
            <a:endParaRPr lang="vi-VN"/>
          </a:p>
        </p:txBody>
      </p:sp>
      <p:sp>
        <p:nvSpPr>
          <p:cNvPr id="5" name="Footer Placeholder 4">
            <a:extLst>
              <a:ext uri="{FF2B5EF4-FFF2-40B4-BE49-F238E27FC236}">
                <a16:creationId xmlns:a16="http://schemas.microsoft.com/office/drawing/2014/main" id="{C2E8AD34-9522-3238-DE39-4DA2AFE7E2F9}"/>
              </a:ext>
            </a:extLst>
          </p:cNvPr>
          <p:cNvSpPr>
            <a:spLocks noGrp="1"/>
          </p:cNvSpPr>
          <p:nvPr>
            <p:ph type="ftr" sz="quarter" idx="11"/>
          </p:nvPr>
        </p:nvSpPr>
        <p:spPr/>
        <p:txBody>
          <a:bodyPr/>
          <a:lstStyle/>
          <a:p>
            <a:endParaRPr lang="vi-VN"/>
          </a:p>
        </p:txBody>
      </p:sp>
      <p:pic>
        <p:nvPicPr>
          <p:cNvPr id="12" name="Picture 11" descr="A green and orange circles&#10;&#10;AI-generated content may be incorrect.">
            <a:extLst>
              <a:ext uri="{FF2B5EF4-FFF2-40B4-BE49-F238E27FC236}">
                <a16:creationId xmlns:a16="http://schemas.microsoft.com/office/drawing/2014/main" id="{3EB63D08-BDF6-AFBB-BB26-D90803C5EE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1213" y="5497455"/>
            <a:ext cx="555775" cy="555775"/>
          </a:xfrm>
          <a:prstGeom prst="rect">
            <a:avLst/>
          </a:prstGeom>
        </p:spPr>
      </p:pic>
      <p:sp>
        <p:nvSpPr>
          <p:cNvPr id="13" name="Text Placeholder 12">
            <a:extLst>
              <a:ext uri="{FF2B5EF4-FFF2-40B4-BE49-F238E27FC236}">
                <a16:creationId xmlns:a16="http://schemas.microsoft.com/office/drawing/2014/main" id="{75D3E66B-0335-BFD3-F3EE-44C9719DD096}"/>
              </a:ext>
            </a:extLst>
          </p:cNvPr>
          <p:cNvSpPr>
            <a:spLocks noGrp="1"/>
          </p:cNvSpPr>
          <p:nvPr>
            <p:ph type="body" sz="quarter" idx="14" hasCustomPrompt="1"/>
          </p:nvPr>
        </p:nvSpPr>
        <p:spPr>
          <a:xfrm>
            <a:off x="838199" y="365126"/>
            <a:ext cx="10515600" cy="4749134"/>
          </a:xfrm>
        </p:spPr>
        <p:txBody>
          <a:bodyPr>
            <a:normAutofit/>
          </a:bodyPr>
          <a:lstStyle>
            <a:lvl1pPr marL="0" indent="0" algn="just" defTabSz="914400" rtl="0" eaLnBrk="1" latinLnBrk="0" hangingPunct="1">
              <a:lnSpc>
                <a:spcPct val="100000"/>
              </a:lnSpc>
              <a:buFont typeface="Arial" panose="020B0604020202020204" pitchFamily="34" charset="0"/>
              <a:buNone/>
              <a:defRPr lang="en-US" sz="2000" kern="1200" dirty="0" smtClean="0">
                <a:solidFill>
                  <a:schemeClr val="tx1"/>
                </a:solidFill>
                <a:latin typeface="Be Vietnam Pro" pitchFamily="2" charset="-93"/>
                <a:ea typeface="+mn-ea"/>
                <a:cs typeface="+mn-cs"/>
              </a:defRPr>
            </a:lvl1pPr>
            <a:lvl2pPr marL="457200" indent="0" algn="just" defTabSz="914400" rtl="0" eaLnBrk="1" latinLnBrk="0" hangingPunct="1">
              <a:lnSpc>
                <a:spcPct val="100000"/>
              </a:lnSpc>
              <a:buFont typeface="Arial" panose="020B0604020202020204" pitchFamily="34" charset="0"/>
              <a:buNone/>
              <a:defRPr lang="en-US" sz="2000" kern="1200" dirty="0" smtClean="0">
                <a:solidFill>
                  <a:schemeClr val="tx1"/>
                </a:solidFill>
                <a:latin typeface="Be Vietnam Pro" pitchFamily="2" charset="-93"/>
                <a:ea typeface="+mn-ea"/>
                <a:cs typeface="+mn-cs"/>
              </a:defRPr>
            </a:lvl2pPr>
            <a:lvl3pPr marL="914400" indent="0" algn="just" defTabSz="914400" rtl="0" eaLnBrk="1" latinLnBrk="0" hangingPunct="1">
              <a:lnSpc>
                <a:spcPct val="100000"/>
              </a:lnSpc>
              <a:buFont typeface="Arial" panose="020B0604020202020204" pitchFamily="34" charset="0"/>
              <a:buNone/>
              <a:defRPr lang="en-US" sz="2000" kern="1200" dirty="0" smtClean="0">
                <a:solidFill>
                  <a:schemeClr val="tx1"/>
                </a:solidFill>
                <a:latin typeface="Be Vietnam Pro" pitchFamily="2" charset="-93"/>
                <a:ea typeface="+mn-ea"/>
                <a:cs typeface="+mn-cs"/>
              </a:defRPr>
            </a:lvl3pPr>
            <a:lvl4pPr marL="1371600" indent="0" algn="just" defTabSz="914400" rtl="0" eaLnBrk="1" latinLnBrk="0" hangingPunct="1">
              <a:lnSpc>
                <a:spcPct val="100000"/>
              </a:lnSpc>
              <a:buFont typeface="Arial" panose="020B0604020202020204" pitchFamily="34" charset="0"/>
              <a:buNone/>
              <a:defRPr lang="en-US" sz="2000" kern="1200" dirty="0" smtClean="0">
                <a:solidFill>
                  <a:schemeClr val="tx1"/>
                </a:solidFill>
                <a:latin typeface="Be Vietnam Pro" pitchFamily="2" charset="-93"/>
                <a:ea typeface="+mn-ea"/>
                <a:cs typeface="+mn-cs"/>
              </a:defRPr>
            </a:lvl4pPr>
            <a:lvl5pPr marL="1828800" indent="0" algn="just" defTabSz="914400" rtl="0" eaLnBrk="1" latinLnBrk="0" hangingPunct="1">
              <a:lnSpc>
                <a:spcPct val="100000"/>
              </a:lnSpc>
              <a:buFont typeface="Arial" panose="020B0604020202020204" pitchFamily="34" charset="0"/>
              <a:buNone/>
              <a:defRPr lang="vi-VN" sz="2000" kern="1200" dirty="0" smtClean="0">
                <a:solidFill>
                  <a:schemeClr val="tx1"/>
                </a:solidFill>
                <a:latin typeface="Be Vietnam Pro" pitchFamily="2" charset="-93"/>
                <a:ea typeface="+mn-ea"/>
                <a:cs typeface="+mn-cs"/>
              </a:defRPr>
            </a:lvl5pPr>
          </a:lstStyle>
          <a:p>
            <a:pPr lvl="0"/>
            <a:r>
              <a:rPr lang="en-US" dirty="0"/>
              <a:t>Click to add content</a:t>
            </a:r>
            <a:endParaRPr lang="vi-VN" dirty="0"/>
          </a:p>
        </p:txBody>
      </p:sp>
      <p:sp>
        <p:nvSpPr>
          <p:cNvPr id="14" name="Slide Number Placeholder 5">
            <a:extLst>
              <a:ext uri="{FF2B5EF4-FFF2-40B4-BE49-F238E27FC236}">
                <a16:creationId xmlns:a16="http://schemas.microsoft.com/office/drawing/2014/main" id="{B9DD3AEB-52F3-7D36-1A31-A6B7F21280C5}"/>
              </a:ext>
            </a:extLst>
          </p:cNvPr>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pPr/>
              <a:t>‹#›</a:t>
            </a:fld>
            <a:endParaRPr lang="vi-VN" dirty="0"/>
          </a:p>
        </p:txBody>
      </p:sp>
    </p:spTree>
    <p:extLst>
      <p:ext uri="{BB962C8B-B14F-4D97-AF65-F5344CB8AC3E}">
        <p14:creationId xmlns:p14="http://schemas.microsoft.com/office/powerpoint/2010/main" val="1790600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pic>
        <p:nvPicPr>
          <p:cNvPr id="8" name="Picture 7" descr="A group of buildings with a bridge and a bridge&#10;&#10;AI-generated content may be incorrect.">
            <a:extLst>
              <a:ext uri="{FF2B5EF4-FFF2-40B4-BE49-F238E27FC236}">
                <a16:creationId xmlns:a16="http://schemas.microsoft.com/office/drawing/2014/main" id="{220A291B-531D-5A7F-9E26-862D9D33A1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675CD8E-C2C2-CBC9-C54E-1C93576A7F87}"/>
              </a:ext>
            </a:extLst>
          </p:cNvPr>
          <p:cNvSpPr>
            <a:spLocks noGrp="1"/>
          </p:cNvSpPr>
          <p:nvPr>
            <p:ph type="ctrTitle"/>
          </p:nvPr>
        </p:nvSpPr>
        <p:spPr>
          <a:xfrm>
            <a:off x="1524000" y="1122363"/>
            <a:ext cx="9144000" cy="2387600"/>
          </a:xfrm>
        </p:spPr>
        <p:txBody>
          <a:bodyPr anchor="b">
            <a:normAutofit/>
          </a:bodyPr>
          <a:lstStyle>
            <a:lvl1pPr algn="l">
              <a:defRPr sz="4400" b="1">
                <a:solidFill>
                  <a:schemeClr val="bg1"/>
                </a:solidFill>
                <a:effectLst>
                  <a:outerShdw blurRad="50800" dist="38100" dir="2700000" algn="tl" rotWithShape="0">
                    <a:prstClr val="black">
                      <a:alpha val="40000"/>
                    </a:prstClr>
                  </a:outerShdw>
                </a:effectLst>
                <a:latin typeface="Be Vietnam Pro" pitchFamily="2" charset="-93"/>
              </a:defRPr>
            </a:lvl1pPr>
          </a:lstStyle>
          <a:p>
            <a:endParaRPr lang="vi-VN" dirty="0"/>
          </a:p>
        </p:txBody>
      </p:sp>
      <p:sp>
        <p:nvSpPr>
          <p:cNvPr id="3" name="Subtitle 2">
            <a:extLst>
              <a:ext uri="{FF2B5EF4-FFF2-40B4-BE49-F238E27FC236}">
                <a16:creationId xmlns:a16="http://schemas.microsoft.com/office/drawing/2014/main" id="{9CCFEFF8-7C99-6D16-AC01-E2E47B0872C0}"/>
              </a:ext>
            </a:extLst>
          </p:cNvPr>
          <p:cNvSpPr>
            <a:spLocks noGrp="1"/>
          </p:cNvSpPr>
          <p:nvPr>
            <p:ph type="subTitle" idx="1"/>
          </p:nvPr>
        </p:nvSpPr>
        <p:spPr>
          <a:xfrm>
            <a:off x="1524000" y="3602038"/>
            <a:ext cx="9144000" cy="1655762"/>
          </a:xfrm>
        </p:spPr>
        <p:txBody>
          <a:bodyPr>
            <a:normAutofit/>
          </a:bodyPr>
          <a:lstStyle>
            <a:lvl1pPr marL="0" indent="0" algn="l">
              <a:buNone/>
              <a:defRPr sz="3200" b="1">
                <a:solidFill>
                  <a:srgbClr val="FFFF00"/>
                </a:solidFill>
                <a:effectLst>
                  <a:outerShdw blurRad="50800" dist="38100" dir="2700000" algn="tl" rotWithShape="0">
                    <a:prstClr val="black">
                      <a:alpha val="40000"/>
                    </a:prstClr>
                  </a:outerShdw>
                </a:effectLst>
                <a:latin typeface="Be Vietnam Pro" pitchFamily="2" charset="-9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vi-VN" dirty="0"/>
          </a:p>
        </p:txBody>
      </p:sp>
      <p:sp>
        <p:nvSpPr>
          <p:cNvPr id="4" name="Date Placeholder 3">
            <a:extLst>
              <a:ext uri="{FF2B5EF4-FFF2-40B4-BE49-F238E27FC236}">
                <a16:creationId xmlns:a16="http://schemas.microsoft.com/office/drawing/2014/main" id="{D97848C8-14C2-F8EF-B29D-F3EFC1205978}"/>
              </a:ext>
            </a:extLst>
          </p:cNvPr>
          <p:cNvSpPr>
            <a:spLocks noGrp="1"/>
          </p:cNvSpPr>
          <p:nvPr>
            <p:ph type="dt" sz="half" idx="10"/>
          </p:nvPr>
        </p:nvSpPr>
        <p:spPr/>
        <p:txBody>
          <a:bodyPr/>
          <a:lstStyle/>
          <a:p>
            <a:fld id="{7E2670C8-1746-439B-8B53-CA486A5FB071}" type="datetime1">
              <a:rPr lang="vi-VN" smtClean="0"/>
              <a:t>29/08/2025</a:t>
            </a:fld>
            <a:endParaRPr lang="vi-VN" dirty="0"/>
          </a:p>
        </p:txBody>
      </p:sp>
      <p:sp>
        <p:nvSpPr>
          <p:cNvPr id="5" name="Footer Placeholder 4">
            <a:extLst>
              <a:ext uri="{FF2B5EF4-FFF2-40B4-BE49-F238E27FC236}">
                <a16:creationId xmlns:a16="http://schemas.microsoft.com/office/drawing/2014/main" id="{908676FF-A997-5ED4-251D-464A4EAB5FDD}"/>
              </a:ext>
            </a:extLst>
          </p:cNvPr>
          <p:cNvSpPr>
            <a:spLocks noGrp="1"/>
          </p:cNvSpPr>
          <p:nvPr>
            <p:ph type="ftr" sz="quarter" idx="11"/>
          </p:nvPr>
        </p:nvSpPr>
        <p:spPr/>
        <p:txBody>
          <a:bodyPr/>
          <a:lstStyle/>
          <a:p>
            <a:endParaRPr lang="vi-VN" dirty="0"/>
          </a:p>
        </p:txBody>
      </p:sp>
      <p:pic>
        <p:nvPicPr>
          <p:cNvPr id="10" name="Picture 9" descr="A green and red circles&#10;&#10;AI-generated content may be incorrect.">
            <a:extLst>
              <a:ext uri="{FF2B5EF4-FFF2-40B4-BE49-F238E27FC236}">
                <a16:creationId xmlns:a16="http://schemas.microsoft.com/office/drawing/2014/main" id="{12055759-5327-B0E0-F1D3-6EDD424849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204" y="2846387"/>
            <a:ext cx="663576" cy="663576"/>
          </a:xfrm>
          <a:prstGeom prst="rect">
            <a:avLst/>
          </a:prstGeom>
        </p:spPr>
      </p:pic>
      <p:sp>
        <p:nvSpPr>
          <p:cNvPr id="6" name="Slide Number Placeholder 5">
            <a:extLst>
              <a:ext uri="{FF2B5EF4-FFF2-40B4-BE49-F238E27FC236}">
                <a16:creationId xmlns:a16="http://schemas.microsoft.com/office/drawing/2014/main" id="{7E7C9610-8DF6-C7CD-4CB2-F5E4A1485E9C}"/>
              </a:ext>
            </a:extLst>
          </p:cNvPr>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pPr/>
              <a:t>‹#›</a:t>
            </a:fld>
            <a:endParaRPr lang="vi-VN" dirty="0"/>
          </a:p>
        </p:txBody>
      </p:sp>
    </p:spTree>
    <p:extLst>
      <p:ext uri="{BB962C8B-B14F-4D97-AF65-F5344CB8AC3E}">
        <p14:creationId xmlns:p14="http://schemas.microsoft.com/office/powerpoint/2010/main" val="1484693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0A291B-531D-5A7F-9E26-862D9D33A1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B675CD8E-C2C2-CBC9-C54E-1C93576A7F87}"/>
              </a:ext>
            </a:extLst>
          </p:cNvPr>
          <p:cNvSpPr>
            <a:spLocks noGrp="1"/>
          </p:cNvSpPr>
          <p:nvPr>
            <p:ph type="ctrTitle"/>
          </p:nvPr>
        </p:nvSpPr>
        <p:spPr>
          <a:xfrm>
            <a:off x="1524000" y="1122363"/>
            <a:ext cx="9144000" cy="2387600"/>
          </a:xfrm>
        </p:spPr>
        <p:txBody>
          <a:bodyPr anchor="b">
            <a:normAutofit/>
          </a:bodyPr>
          <a:lstStyle>
            <a:lvl1pPr algn="l" defTabSz="914400" rtl="0" eaLnBrk="1" latinLnBrk="0" hangingPunct="1">
              <a:lnSpc>
                <a:spcPct val="100000"/>
              </a:lnSpc>
              <a:spcBef>
                <a:spcPct val="0"/>
              </a:spcBef>
              <a:buNone/>
              <a:defRPr lang="vi-VN" sz="4400" b="1" kern="1200" dirty="0">
                <a:solidFill>
                  <a:srgbClr val="1B8056"/>
                </a:solidFill>
                <a:effectLst/>
                <a:latin typeface="Be Vietnam Pro" pitchFamily="2" charset="-93"/>
                <a:ea typeface="+mj-ea"/>
                <a:cs typeface="+mj-cs"/>
              </a:defRPr>
            </a:lvl1pPr>
          </a:lstStyle>
          <a:p>
            <a:endParaRPr lang="vi-VN" dirty="0"/>
          </a:p>
        </p:txBody>
      </p:sp>
      <p:sp>
        <p:nvSpPr>
          <p:cNvPr id="3" name="Subtitle 2">
            <a:extLst>
              <a:ext uri="{FF2B5EF4-FFF2-40B4-BE49-F238E27FC236}">
                <a16:creationId xmlns:a16="http://schemas.microsoft.com/office/drawing/2014/main" id="{9CCFEFF8-7C99-6D16-AC01-E2E47B0872C0}"/>
              </a:ext>
            </a:extLst>
          </p:cNvPr>
          <p:cNvSpPr>
            <a:spLocks noGrp="1"/>
          </p:cNvSpPr>
          <p:nvPr>
            <p:ph type="subTitle" idx="1"/>
          </p:nvPr>
        </p:nvSpPr>
        <p:spPr>
          <a:xfrm>
            <a:off x="1524000" y="3602038"/>
            <a:ext cx="9144000" cy="1655762"/>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vi-VN" sz="3200" b="1" kern="1200" dirty="0">
                <a:solidFill>
                  <a:srgbClr val="DE523B"/>
                </a:solidFill>
                <a:effectLst/>
                <a:latin typeface="Be Vietnam Pro" pitchFamily="2" charset="-93"/>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vi-VN" dirty="0"/>
          </a:p>
        </p:txBody>
      </p:sp>
      <p:sp>
        <p:nvSpPr>
          <p:cNvPr id="4" name="Date Placeholder 3">
            <a:extLst>
              <a:ext uri="{FF2B5EF4-FFF2-40B4-BE49-F238E27FC236}">
                <a16:creationId xmlns:a16="http://schemas.microsoft.com/office/drawing/2014/main" id="{D97848C8-14C2-F8EF-B29D-F3EFC1205978}"/>
              </a:ext>
            </a:extLst>
          </p:cNvPr>
          <p:cNvSpPr>
            <a:spLocks noGrp="1"/>
          </p:cNvSpPr>
          <p:nvPr>
            <p:ph type="dt" sz="half" idx="10"/>
          </p:nvPr>
        </p:nvSpPr>
        <p:spPr/>
        <p:txBody>
          <a:bodyPr/>
          <a:lstStyle/>
          <a:p>
            <a:fld id="{FD1C3E27-A415-4780-82DC-25AE9D77E40E}" type="datetime1">
              <a:rPr lang="vi-VN" smtClean="0"/>
              <a:t>29/08/2025</a:t>
            </a:fld>
            <a:endParaRPr lang="vi-VN"/>
          </a:p>
        </p:txBody>
      </p:sp>
      <p:sp>
        <p:nvSpPr>
          <p:cNvPr id="5" name="Footer Placeholder 4">
            <a:extLst>
              <a:ext uri="{FF2B5EF4-FFF2-40B4-BE49-F238E27FC236}">
                <a16:creationId xmlns:a16="http://schemas.microsoft.com/office/drawing/2014/main" id="{908676FF-A997-5ED4-251D-464A4EAB5FDD}"/>
              </a:ext>
            </a:extLst>
          </p:cNvPr>
          <p:cNvSpPr>
            <a:spLocks noGrp="1"/>
          </p:cNvSpPr>
          <p:nvPr>
            <p:ph type="ftr" sz="quarter" idx="11"/>
          </p:nvPr>
        </p:nvSpPr>
        <p:spPr/>
        <p:txBody>
          <a:bodyPr/>
          <a:lstStyle/>
          <a:p>
            <a:endParaRPr lang="vi-VN"/>
          </a:p>
        </p:txBody>
      </p:sp>
      <p:pic>
        <p:nvPicPr>
          <p:cNvPr id="10" name="Picture 9">
            <a:extLst>
              <a:ext uri="{FF2B5EF4-FFF2-40B4-BE49-F238E27FC236}">
                <a16:creationId xmlns:a16="http://schemas.microsoft.com/office/drawing/2014/main" id="{12055759-5327-B0E0-F1D3-6EDD424849D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40204" y="2846387"/>
            <a:ext cx="663576" cy="663576"/>
          </a:xfrm>
          <a:prstGeom prst="rect">
            <a:avLst/>
          </a:prstGeom>
        </p:spPr>
      </p:pic>
      <p:sp>
        <p:nvSpPr>
          <p:cNvPr id="7" name="Slide Number Placeholder 5">
            <a:extLst>
              <a:ext uri="{FF2B5EF4-FFF2-40B4-BE49-F238E27FC236}">
                <a16:creationId xmlns:a16="http://schemas.microsoft.com/office/drawing/2014/main" id="{9BCE66E2-EFFA-C296-B4FE-2CE3D412911A}"/>
              </a:ext>
            </a:extLst>
          </p:cNvPr>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pPr/>
              <a:t>‹#›</a:t>
            </a:fld>
            <a:endParaRPr lang="vi-VN" dirty="0"/>
          </a:p>
        </p:txBody>
      </p:sp>
    </p:spTree>
    <p:extLst>
      <p:ext uri="{BB962C8B-B14F-4D97-AF65-F5344CB8AC3E}">
        <p14:creationId xmlns:p14="http://schemas.microsoft.com/office/powerpoint/2010/main" val="3286065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pic>
        <p:nvPicPr>
          <p:cNvPr id="8" name="Picture 7" descr="A white background with buildings and boats&#10;&#10;AI-generated content may be incorrect.">
            <a:extLst>
              <a:ext uri="{FF2B5EF4-FFF2-40B4-BE49-F238E27FC236}">
                <a16:creationId xmlns:a16="http://schemas.microsoft.com/office/drawing/2014/main" id="{13F6E981-0B33-4BBE-11D2-464DAFB1F8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8674306-08F6-6622-585B-7C5015F9FDB1}"/>
              </a:ext>
            </a:extLst>
          </p:cNvPr>
          <p:cNvSpPr>
            <a:spLocks noGrp="1"/>
          </p:cNvSpPr>
          <p:nvPr>
            <p:ph type="title"/>
          </p:nvPr>
        </p:nvSpPr>
        <p:spPr/>
        <p:txBody>
          <a:bodyPr>
            <a:normAutofit/>
          </a:bodyPr>
          <a:lstStyle>
            <a:lvl1pPr algn="just">
              <a:defRPr lang="vi-VN" sz="3600" b="1" kern="1200" dirty="0">
                <a:solidFill>
                  <a:srgbClr val="1B8056"/>
                </a:solidFill>
                <a:effectLst/>
                <a:latin typeface="Be Vietnam Pro" pitchFamily="2" charset="-93"/>
                <a:ea typeface="+mj-ea"/>
                <a:cs typeface="+mj-cs"/>
              </a:defRPr>
            </a:lvl1pPr>
          </a:lstStyle>
          <a:p>
            <a:endParaRPr lang="vi-VN" dirty="0"/>
          </a:p>
        </p:txBody>
      </p:sp>
      <p:sp>
        <p:nvSpPr>
          <p:cNvPr id="3" name="Content Placeholder 2">
            <a:extLst>
              <a:ext uri="{FF2B5EF4-FFF2-40B4-BE49-F238E27FC236}">
                <a16:creationId xmlns:a16="http://schemas.microsoft.com/office/drawing/2014/main" id="{4C10B225-3832-D984-60CE-39603CA60FDF}"/>
              </a:ext>
            </a:extLst>
          </p:cNvPr>
          <p:cNvSpPr>
            <a:spLocks noGrp="1"/>
          </p:cNvSpPr>
          <p:nvPr>
            <p:ph idx="1" hasCustomPrompt="1"/>
          </p:nvPr>
        </p:nvSpPr>
        <p:spPr/>
        <p:txBody>
          <a:bodyPr>
            <a:normAutofit/>
          </a:bodyPr>
          <a:lstStyle>
            <a:lvl1pPr marL="0" indent="0" algn="just">
              <a:lnSpc>
                <a:spcPct val="100000"/>
              </a:lnSpc>
              <a:buNone/>
              <a:defRPr sz="2400">
                <a:latin typeface="Be Vietnam Pro" pitchFamily="2" charset="-93"/>
              </a:defRPr>
            </a:lvl1pPr>
            <a:lvl2pPr marL="457200" indent="0" algn="just">
              <a:lnSpc>
                <a:spcPct val="100000"/>
              </a:lnSpc>
              <a:buNone/>
              <a:defRPr sz="2000">
                <a:latin typeface="Be Vietnam Pro" pitchFamily="2" charset="-93"/>
              </a:defRPr>
            </a:lvl2pPr>
            <a:lvl3pPr marL="914400" indent="0" algn="just">
              <a:lnSpc>
                <a:spcPct val="100000"/>
              </a:lnSpc>
              <a:buNone/>
              <a:defRPr sz="1800">
                <a:latin typeface="Be Vietnam Pro" pitchFamily="2" charset="-93"/>
              </a:defRPr>
            </a:lvl3pPr>
            <a:lvl4pPr marL="1371600" indent="0" algn="just">
              <a:lnSpc>
                <a:spcPct val="100000"/>
              </a:lnSpc>
              <a:buNone/>
              <a:defRPr sz="1600">
                <a:latin typeface="Be Vietnam Pro" pitchFamily="2" charset="-93"/>
              </a:defRPr>
            </a:lvl4pPr>
            <a:lvl5pPr marL="1828800" indent="0" algn="just">
              <a:lnSpc>
                <a:spcPct val="100000"/>
              </a:lnSpc>
              <a:buNone/>
              <a:defRPr sz="1600">
                <a:latin typeface="Be Vietnam Pro" pitchFamily="2" charset="-93"/>
              </a:defRPr>
            </a:lvl5pPr>
          </a:lstStyle>
          <a:p>
            <a:pPr lvl="0"/>
            <a:r>
              <a:rPr lang="en-US" dirty="0"/>
              <a:t>Click to add content</a:t>
            </a:r>
            <a:endParaRPr lang="vi-VN" dirty="0"/>
          </a:p>
        </p:txBody>
      </p:sp>
      <p:sp>
        <p:nvSpPr>
          <p:cNvPr id="4" name="Date Placeholder 3">
            <a:extLst>
              <a:ext uri="{FF2B5EF4-FFF2-40B4-BE49-F238E27FC236}">
                <a16:creationId xmlns:a16="http://schemas.microsoft.com/office/drawing/2014/main" id="{04791551-28DB-4AE5-3A0D-7BE9F80A4F37}"/>
              </a:ext>
            </a:extLst>
          </p:cNvPr>
          <p:cNvSpPr>
            <a:spLocks noGrp="1"/>
          </p:cNvSpPr>
          <p:nvPr>
            <p:ph type="dt" sz="half" idx="10"/>
          </p:nvPr>
        </p:nvSpPr>
        <p:spPr/>
        <p:txBody>
          <a:bodyPr/>
          <a:lstStyle/>
          <a:p>
            <a:fld id="{FF746376-1666-4F67-8E20-1A49EE38BBD9}" type="datetime1">
              <a:rPr lang="vi-VN" smtClean="0"/>
              <a:t>29/08/2025</a:t>
            </a:fld>
            <a:endParaRPr lang="vi-VN"/>
          </a:p>
        </p:txBody>
      </p:sp>
      <p:sp>
        <p:nvSpPr>
          <p:cNvPr id="5" name="Footer Placeholder 4">
            <a:extLst>
              <a:ext uri="{FF2B5EF4-FFF2-40B4-BE49-F238E27FC236}">
                <a16:creationId xmlns:a16="http://schemas.microsoft.com/office/drawing/2014/main" id="{C2E8AD34-9522-3238-DE39-4DA2AFE7E2F9}"/>
              </a:ext>
            </a:extLst>
          </p:cNvPr>
          <p:cNvSpPr>
            <a:spLocks noGrp="1"/>
          </p:cNvSpPr>
          <p:nvPr>
            <p:ph type="ftr" sz="quarter" idx="11"/>
          </p:nvPr>
        </p:nvSpPr>
        <p:spPr/>
        <p:txBody>
          <a:bodyPr/>
          <a:lstStyle/>
          <a:p>
            <a:endParaRPr lang="vi-VN"/>
          </a:p>
        </p:txBody>
      </p:sp>
      <p:pic>
        <p:nvPicPr>
          <p:cNvPr id="12" name="Picture 11" descr="A green and orange circles&#10;&#10;AI-generated content may be incorrect.">
            <a:extLst>
              <a:ext uri="{FF2B5EF4-FFF2-40B4-BE49-F238E27FC236}">
                <a16:creationId xmlns:a16="http://schemas.microsoft.com/office/drawing/2014/main" id="{3EB63D08-BDF6-AFBB-BB26-D90803C5EE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1213" y="750018"/>
            <a:ext cx="555775" cy="555775"/>
          </a:xfrm>
          <a:prstGeom prst="rect">
            <a:avLst/>
          </a:prstGeom>
        </p:spPr>
      </p:pic>
      <p:sp>
        <p:nvSpPr>
          <p:cNvPr id="13" name="Slide Number Placeholder 5">
            <a:extLst>
              <a:ext uri="{FF2B5EF4-FFF2-40B4-BE49-F238E27FC236}">
                <a16:creationId xmlns:a16="http://schemas.microsoft.com/office/drawing/2014/main" id="{42BD8957-A844-7229-6045-C3F3CE9A3059}"/>
              </a:ext>
            </a:extLst>
          </p:cNvPr>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pPr/>
              <a:t>‹#›</a:t>
            </a:fld>
            <a:endParaRPr lang="vi-VN" dirty="0"/>
          </a:p>
        </p:txBody>
      </p:sp>
    </p:spTree>
    <p:extLst>
      <p:ext uri="{BB962C8B-B14F-4D97-AF65-F5344CB8AC3E}">
        <p14:creationId xmlns:p14="http://schemas.microsoft.com/office/powerpoint/2010/main" val="409714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F6E981-0B33-4BBE-11D2-464DAFB1F8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68674306-08F6-6622-585B-7C5015F9FDB1}"/>
              </a:ext>
            </a:extLst>
          </p:cNvPr>
          <p:cNvSpPr>
            <a:spLocks noGrp="1"/>
          </p:cNvSpPr>
          <p:nvPr>
            <p:ph type="title"/>
          </p:nvPr>
        </p:nvSpPr>
        <p:spPr>
          <a:xfrm>
            <a:off x="838200" y="365125"/>
            <a:ext cx="3079898" cy="1325563"/>
          </a:xfrm>
        </p:spPr>
        <p:txBody>
          <a:bodyPr>
            <a:normAutofit/>
          </a:bodyPr>
          <a:lstStyle>
            <a:lvl1pPr algn="just">
              <a:defRPr lang="vi-VN" sz="3600" b="1" kern="1200" dirty="0">
                <a:solidFill>
                  <a:srgbClr val="1B8056"/>
                </a:solidFill>
                <a:effectLst/>
                <a:latin typeface="Be Vietnam Pro" pitchFamily="2" charset="-93"/>
                <a:ea typeface="+mj-ea"/>
                <a:cs typeface="+mj-cs"/>
              </a:defRPr>
            </a:lvl1pPr>
          </a:lstStyle>
          <a:p>
            <a:endParaRPr lang="vi-VN" dirty="0"/>
          </a:p>
        </p:txBody>
      </p:sp>
      <p:sp>
        <p:nvSpPr>
          <p:cNvPr id="3" name="Content Placeholder 2">
            <a:extLst>
              <a:ext uri="{FF2B5EF4-FFF2-40B4-BE49-F238E27FC236}">
                <a16:creationId xmlns:a16="http://schemas.microsoft.com/office/drawing/2014/main" id="{4C10B225-3832-D984-60CE-39603CA60FDF}"/>
              </a:ext>
            </a:extLst>
          </p:cNvPr>
          <p:cNvSpPr>
            <a:spLocks noGrp="1"/>
          </p:cNvSpPr>
          <p:nvPr>
            <p:ph idx="1" hasCustomPrompt="1"/>
          </p:nvPr>
        </p:nvSpPr>
        <p:spPr>
          <a:xfrm>
            <a:off x="838200" y="1825625"/>
            <a:ext cx="3079898" cy="4351338"/>
          </a:xfrm>
        </p:spPr>
        <p:txBody>
          <a:bodyPr>
            <a:normAutofit/>
          </a:bodyPr>
          <a:lstStyle>
            <a:lvl1pPr marL="0" indent="0" algn="just">
              <a:lnSpc>
                <a:spcPct val="100000"/>
              </a:lnSpc>
              <a:buNone/>
              <a:defRPr sz="2000">
                <a:latin typeface="Be Vietnam Pro" pitchFamily="2" charset="-93"/>
              </a:defRPr>
            </a:lvl1pPr>
            <a:lvl2pPr marL="457200" indent="0" algn="just">
              <a:lnSpc>
                <a:spcPct val="100000"/>
              </a:lnSpc>
              <a:buNone/>
              <a:defRPr sz="1800">
                <a:latin typeface="Be Vietnam Pro" pitchFamily="2" charset="-93"/>
              </a:defRPr>
            </a:lvl2pPr>
            <a:lvl3pPr marL="914400" indent="0" algn="just">
              <a:lnSpc>
                <a:spcPct val="100000"/>
              </a:lnSpc>
              <a:buNone/>
              <a:defRPr sz="1600">
                <a:latin typeface="Be Vietnam Pro" pitchFamily="2" charset="-93"/>
              </a:defRPr>
            </a:lvl3pPr>
            <a:lvl4pPr marL="1371600" indent="0" algn="just">
              <a:lnSpc>
                <a:spcPct val="100000"/>
              </a:lnSpc>
              <a:buNone/>
              <a:defRPr sz="1400">
                <a:latin typeface="Be Vietnam Pro" pitchFamily="2" charset="-93"/>
              </a:defRPr>
            </a:lvl4pPr>
            <a:lvl5pPr marL="1828800" indent="0" algn="just">
              <a:lnSpc>
                <a:spcPct val="100000"/>
              </a:lnSpc>
              <a:buNone/>
              <a:defRPr sz="1400">
                <a:latin typeface="Be Vietnam Pro" pitchFamily="2" charset="-93"/>
              </a:defRPr>
            </a:lvl5pPr>
          </a:lstStyle>
          <a:p>
            <a:pPr lvl="0"/>
            <a:r>
              <a:rPr lang="en-US" dirty="0"/>
              <a:t>Click to add subtitle</a:t>
            </a:r>
            <a:endParaRPr lang="vi-VN" dirty="0"/>
          </a:p>
        </p:txBody>
      </p:sp>
      <p:sp>
        <p:nvSpPr>
          <p:cNvPr id="4" name="Date Placeholder 3">
            <a:extLst>
              <a:ext uri="{FF2B5EF4-FFF2-40B4-BE49-F238E27FC236}">
                <a16:creationId xmlns:a16="http://schemas.microsoft.com/office/drawing/2014/main" id="{04791551-28DB-4AE5-3A0D-7BE9F80A4F37}"/>
              </a:ext>
            </a:extLst>
          </p:cNvPr>
          <p:cNvSpPr>
            <a:spLocks noGrp="1"/>
          </p:cNvSpPr>
          <p:nvPr>
            <p:ph type="dt" sz="half" idx="10"/>
          </p:nvPr>
        </p:nvSpPr>
        <p:spPr/>
        <p:txBody>
          <a:bodyPr/>
          <a:lstStyle/>
          <a:p>
            <a:fld id="{9408AA05-4091-482F-9085-9C28C66206DB}" type="datetime1">
              <a:rPr lang="vi-VN" smtClean="0"/>
              <a:t>29/08/2025</a:t>
            </a:fld>
            <a:endParaRPr lang="vi-VN"/>
          </a:p>
        </p:txBody>
      </p:sp>
      <p:sp>
        <p:nvSpPr>
          <p:cNvPr id="5" name="Footer Placeholder 4">
            <a:extLst>
              <a:ext uri="{FF2B5EF4-FFF2-40B4-BE49-F238E27FC236}">
                <a16:creationId xmlns:a16="http://schemas.microsoft.com/office/drawing/2014/main" id="{C2E8AD34-9522-3238-DE39-4DA2AFE7E2F9}"/>
              </a:ext>
            </a:extLst>
          </p:cNvPr>
          <p:cNvSpPr>
            <a:spLocks noGrp="1"/>
          </p:cNvSpPr>
          <p:nvPr>
            <p:ph type="ftr" sz="quarter" idx="11"/>
          </p:nvPr>
        </p:nvSpPr>
        <p:spPr/>
        <p:txBody>
          <a:bodyPr/>
          <a:lstStyle/>
          <a:p>
            <a:endParaRPr lang="vi-VN"/>
          </a:p>
        </p:txBody>
      </p:sp>
      <p:pic>
        <p:nvPicPr>
          <p:cNvPr id="12" name="Picture 11" descr="A green and orange circles&#10;&#10;AI-generated content may be incorrect.">
            <a:extLst>
              <a:ext uri="{FF2B5EF4-FFF2-40B4-BE49-F238E27FC236}">
                <a16:creationId xmlns:a16="http://schemas.microsoft.com/office/drawing/2014/main" id="{3EB63D08-BDF6-AFBB-BB26-D90803C5EE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1213" y="750018"/>
            <a:ext cx="555775" cy="555775"/>
          </a:xfrm>
          <a:prstGeom prst="rect">
            <a:avLst/>
          </a:prstGeom>
        </p:spPr>
      </p:pic>
      <p:sp>
        <p:nvSpPr>
          <p:cNvPr id="14" name="Text Placeholder 13">
            <a:extLst>
              <a:ext uri="{FF2B5EF4-FFF2-40B4-BE49-F238E27FC236}">
                <a16:creationId xmlns:a16="http://schemas.microsoft.com/office/drawing/2014/main" id="{69BBFD6B-521C-6CCC-AE68-E890A335641C}"/>
              </a:ext>
            </a:extLst>
          </p:cNvPr>
          <p:cNvSpPr>
            <a:spLocks noGrp="1"/>
          </p:cNvSpPr>
          <p:nvPr>
            <p:ph type="body" sz="quarter" idx="15" hasCustomPrompt="1"/>
          </p:nvPr>
        </p:nvSpPr>
        <p:spPr>
          <a:xfrm>
            <a:off x="4215809" y="365124"/>
            <a:ext cx="7137991" cy="5811839"/>
          </a:xfrm>
        </p:spPr>
        <p:txBody>
          <a:bodyPr>
            <a:normAutofit/>
          </a:bodyPr>
          <a:lstStyle>
            <a:lvl1pPr marL="0" indent="0">
              <a:buFontTx/>
              <a:buNone/>
              <a:defRPr sz="2000">
                <a:latin typeface="Be Vietnam Pro" pitchFamily="2" charset="-93"/>
              </a:defRPr>
            </a:lvl1pPr>
            <a:lvl2pPr marL="457200" indent="0">
              <a:buFontTx/>
              <a:buNone/>
              <a:defRPr sz="2000">
                <a:latin typeface="Be Vietnam Pro" pitchFamily="2" charset="-93"/>
              </a:defRPr>
            </a:lvl2pPr>
            <a:lvl3pPr marL="914400" indent="0">
              <a:buFontTx/>
              <a:buNone/>
              <a:defRPr sz="2000">
                <a:latin typeface="Be Vietnam Pro" pitchFamily="2" charset="-93"/>
              </a:defRPr>
            </a:lvl3pPr>
            <a:lvl4pPr marL="1371600" indent="0">
              <a:buFontTx/>
              <a:buNone/>
              <a:defRPr sz="2000">
                <a:latin typeface="Be Vietnam Pro" pitchFamily="2" charset="-93"/>
              </a:defRPr>
            </a:lvl4pPr>
            <a:lvl5pPr marL="1828800" indent="0">
              <a:buFontTx/>
              <a:buNone/>
              <a:defRPr sz="2000">
                <a:latin typeface="Be Vietnam Pro" pitchFamily="2" charset="-93"/>
              </a:defRPr>
            </a:lvl5pPr>
          </a:lstStyle>
          <a:p>
            <a:pPr lvl="0"/>
            <a:r>
              <a:rPr lang="en-US" dirty="0"/>
              <a:t>Click to add content</a:t>
            </a:r>
            <a:endParaRPr lang="vi-VN" dirty="0"/>
          </a:p>
        </p:txBody>
      </p:sp>
      <p:sp>
        <p:nvSpPr>
          <p:cNvPr id="15" name="Slide Number Placeholder 5">
            <a:extLst>
              <a:ext uri="{FF2B5EF4-FFF2-40B4-BE49-F238E27FC236}">
                <a16:creationId xmlns:a16="http://schemas.microsoft.com/office/drawing/2014/main" id="{BDAB9D00-94D4-BFEA-3519-113D4E6EC3C4}"/>
              </a:ext>
            </a:extLst>
          </p:cNvPr>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pPr/>
              <a:t>‹#›</a:t>
            </a:fld>
            <a:endParaRPr lang="vi-VN" dirty="0"/>
          </a:p>
        </p:txBody>
      </p:sp>
    </p:spTree>
    <p:extLst>
      <p:ext uri="{BB962C8B-B14F-4D97-AF65-F5344CB8AC3E}">
        <p14:creationId xmlns:p14="http://schemas.microsoft.com/office/powerpoint/2010/main" val="3525376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F6E981-0B33-4BBE-11D2-464DAFB1F8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2" name="Title 1">
            <a:extLst>
              <a:ext uri="{FF2B5EF4-FFF2-40B4-BE49-F238E27FC236}">
                <a16:creationId xmlns:a16="http://schemas.microsoft.com/office/drawing/2014/main" id="{68674306-08F6-6622-585B-7C5015F9FDB1}"/>
              </a:ext>
            </a:extLst>
          </p:cNvPr>
          <p:cNvSpPr>
            <a:spLocks noGrp="1"/>
          </p:cNvSpPr>
          <p:nvPr>
            <p:ph type="title"/>
          </p:nvPr>
        </p:nvSpPr>
        <p:spPr>
          <a:xfrm>
            <a:off x="838200" y="5114260"/>
            <a:ext cx="10515600" cy="1427828"/>
          </a:xfrm>
        </p:spPr>
        <p:txBody>
          <a:bodyPr>
            <a:normAutofit/>
          </a:bodyPr>
          <a:lstStyle>
            <a:lvl1pPr algn="just">
              <a:defRPr lang="vi-VN" sz="3200" b="1" kern="1200" dirty="0">
                <a:solidFill>
                  <a:srgbClr val="1B8056"/>
                </a:solidFill>
                <a:effectLst/>
                <a:latin typeface="Be Vietnam Pro" pitchFamily="2" charset="-93"/>
                <a:ea typeface="+mj-ea"/>
                <a:cs typeface="+mj-cs"/>
              </a:defRPr>
            </a:lvl1pPr>
          </a:lstStyle>
          <a:p>
            <a:endParaRPr lang="vi-VN" dirty="0"/>
          </a:p>
        </p:txBody>
      </p:sp>
      <p:sp>
        <p:nvSpPr>
          <p:cNvPr id="4" name="Date Placeholder 3">
            <a:extLst>
              <a:ext uri="{FF2B5EF4-FFF2-40B4-BE49-F238E27FC236}">
                <a16:creationId xmlns:a16="http://schemas.microsoft.com/office/drawing/2014/main" id="{04791551-28DB-4AE5-3A0D-7BE9F80A4F37}"/>
              </a:ext>
            </a:extLst>
          </p:cNvPr>
          <p:cNvSpPr>
            <a:spLocks noGrp="1"/>
          </p:cNvSpPr>
          <p:nvPr>
            <p:ph type="dt" sz="half" idx="10"/>
          </p:nvPr>
        </p:nvSpPr>
        <p:spPr/>
        <p:txBody>
          <a:bodyPr/>
          <a:lstStyle/>
          <a:p>
            <a:fld id="{4D1FCBBB-CEDB-4E92-BD6D-C7DDA4D7F57B}" type="datetime1">
              <a:rPr lang="vi-VN" smtClean="0"/>
              <a:t>29/08/2025</a:t>
            </a:fld>
            <a:endParaRPr lang="vi-VN"/>
          </a:p>
        </p:txBody>
      </p:sp>
      <p:sp>
        <p:nvSpPr>
          <p:cNvPr id="5" name="Footer Placeholder 4">
            <a:extLst>
              <a:ext uri="{FF2B5EF4-FFF2-40B4-BE49-F238E27FC236}">
                <a16:creationId xmlns:a16="http://schemas.microsoft.com/office/drawing/2014/main" id="{C2E8AD34-9522-3238-DE39-4DA2AFE7E2F9}"/>
              </a:ext>
            </a:extLst>
          </p:cNvPr>
          <p:cNvSpPr>
            <a:spLocks noGrp="1"/>
          </p:cNvSpPr>
          <p:nvPr>
            <p:ph type="ftr" sz="quarter" idx="11"/>
          </p:nvPr>
        </p:nvSpPr>
        <p:spPr/>
        <p:txBody>
          <a:bodyPr/>
          <a:lstStyle/>
          <a:p>
            <a:endParaRPr lang="vi-VN"/>
          </a:p>
        </p:txBody>
      </p:sp>
      <p:pic>
        <p:nvPicPr>
          <p:cNvPr id="12" name="Picture 11" descr="A green and orange circles&#10;&#10;AI-generated content may be incorrect.">
            <a:extLst>
              <a:ext uri="{FF2B5EF4-FFF2-40B4-BE49-F238E27FC236}">
                <a16:creationId xmlns:a16="http://schemas.microsoft.com/office/drawing/2014/main" id="{3EB63D08-BDF6-AFBB-BB26-D90803C5EE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1213" y="5497455"/>
            <a:ext cx="555775" cy="555775"/>
          </a:xfrm>
          <a:prstGeom prst="rect">
            <a:avLst/>
          </a:prstGeom>
        </p:spPr>
      </p:pic>
      <p:sp>
        <p:nvSpPr>
          <p:cNvPr id="13" name="Text Placeholder 12">
            <a:extLst>
              <a:ext uri="{FF2B5EF4-FFF2-40B4-BE49-F238E27FC236}">
                <a16:creationId xmlns:a16="http://schemas.microsoft.com/office/drawing/2014/main" id="{75D3E66B-0335-BFD3-F3EE-44C9719DD096}"/>
              </a:ext>
            </a:extLst>
          </p:cNvPr>
          <p:cNvSpPr>
            <a:spLocks noGrp="1"/>
          </p:cNvSpPr>
          <p:nvPr>
            <p:ph type="body" sz="quarter" idx="14" hasCustomPrompt="1"/>
          </p:nvPr>
        </p:nvSpPr>
        <p:spPr>
          <a:xfrm>
            <a:off x="838199" y="365126"/>
            <a:ext cx="10515600" cy="4749134"/>
          </a:xfrm>
        </p:spPr>
        <p:txBody>
          <a:bodyPr>
            <a:normAutofit/>
          </a:bodyPr>
          <a:lstStyle>
            <a:lvl1pPr marL="0" indent="0" algn="just" defTabSz="914400" rtl="0" eaLnBrk="1" latinLnBrk="0" hangingPunct="1">
              <a:lnSpc>
                <a:spcPct val="100000"/>
              </a:lnSpc>
              <a:buFont typeface="Arial" panose="020B0604020202020204" pitchFamily="34" charset="0"/>
              <a:buNone/>
              <a:defRPr lang="en-US" sz="2000" kern="1200" dirty="0" smtClean="0">
                <a:solidFill>
                  <a:schemeClr val="tx1"/>
                </a:solidFill>
                <a:latin typeface="Be Vietnam Pro" pitchFamily="2" charset="-93"/>
                <a:ea typeface="+mn-ea"/>
                <a:cs typeface="+mn-cs"/>
              </a:defRPr>
            </a:lvl1pPr>
            <a:lvl2pPr marL="457200" indent="0" algn="just" defTabSz="914400" rtl="0" eaLnBrk="1" latinLnBrk="0" hangingPunct="1">
              <a:lnSpc>
                <a:spcPct val="100000"/>
              </a:lnSpc>
              <a:buFont typeface="Arial" panose="020B0604020202020204" pitchFamily="34" charset="0"/>
              <a:buNone/>
              <a:defRPr lang="en-US" sz="2000" kern="1200" dirty="0" smtClean="0">
                <a:solidFill>
                  <a:schemeClr val="tx1"/>
                </a:solidFill>
                <a:latin typeface="Be Vietnam Pro" pitchFamily="2" charset="-93"/>
                <a:ea typeface="+mn-ea"/>
                <a:cs typeface="+mn-cs"/>
              </a:defRPr>
            </a:lvl2pPr>
            <a:lvl3pPr marL="914400" indent="0" algn="just" defTabSz="914400" rtl="0" eaLnBrk="1" latinLnBrk="0" hangingPunct="1">
              <a:lnSpc>
                <a:spcPct val="100000"/>
              </a:lnSpc>
              <a:buFont typeface="Arial" panose="020B0604020202020204" pitchFamily="34" charset="0"/>
              <a:buNone/>
              <a:defRPr lang="en-US" sz="2000" kern="1200" dirty="0" smtClean="0">
                <a:solidFill>
                  <a:schemeClr val="tx1"/>
                </a:solidFill>
                <a:latin typeface="Be Vietnam Pro" pitchFamily="2" charset="-93"/>
                <a:ea typeface="+mn-ea"/>
                <a:cs typeface="+mn-cs"/>
              </a:defRPr>
            </a:lvl3pPr>
            <a:lvl4pPr marL="1371600" indent="0" algn="just" defTabSz="914400" rtl="0" eaLnBrk="1" latinLnBrk="0" hangingPunct="1">
              <a:lnSpc>
                <a:spcPct val="100000"/>
              </a:lnSpc>
              <a:buFont typeface="Arial" panose="020B0604020202020204" pitchFamily="34" charset="0"/>
              <a:buNone/>
              <a:defRPr lang="en-US" sz="2000" kern="1200" dirty="0" smtClean="0">
                <a:solidFill>
                  <a:schemeClr val="tx1"/>
                </a:solidFill>
                <a:latin typeface="Be Vietnam Pro" pitchFamily="2" charset="-93"/>
                <a:ea typeface="+mn-ea"/>
                <a:cs typeface="+mn-cs"/>
              </a:defRPr>
            </a:lvl4pPr>
            <a:lvl5pPr marL="1828800" indent="0" algn="just" defTabSz="914400" rtl="0" eaLnBrk="1" latinLnBrk="0" hangingPunct="1">
              <a:lnSpc>
                <a:spcPct val="100000"/>
              </a:lnSpc>
              <a:buFont typeface="Arial" panose="020B0604020202020204" pitchFamily="34" charset="0"/>
              <a:buNone/>
              <a:defRPr lang="vi-VN" sz="2000" kern="1200" dirty="0" smtClean="0">
                <a:solidFill>
                  <a:schemeClr val="tx1"/>
                </a:solidFill>
                <a:latin typeface="Be Vietnam Pro" pitchFamily="2" charset="-93"/>
                <a:ea typeface="+mn-ea"/>
                <a:cs typeface="+mn-cs"/>
              </a:defRPr>
            </a:lvl5pPr>
          </a:lstStyle>
          <a:p>
            <a:pPr lvl="0"/>
            <a:r>
              <a:rPr lang="en-US" dirty="0"/>
              <a:t>Click to add content</a:t>
            </a:r>
            <a:endParaRPr lang="vi-VN" dirty="0"/>
          </a:p>
        </p:txBody>
      </p:sp>
      <p:sp>
        <p:nvSpPr>
          <p:cNvPr id="14" name="Slide Number Placeholder 5">
            <a:extLst>
              <a:ext uri="{FF2B5EF4-FFF2-40B4-BE49-F238E27FC236}">
                <a16:creationId xmlns:a16="http://schemas.microsoft.com/office/drawing/2014/main" id="{B9DD3AEB-52F3-7D36-1A31-A6B7F21280C5}"/>
              </a:ext>
            </a:extLst>
          </p:cNvPr>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pPr/>
              <a:t>‹#›</a:t>
            </a:fld>
            <a:endParaRPr lang="vi-VN" dirty="0"/>
          </a:p>
        </p:txBody>
      </p:sp>
    </p:spTree>
    <p:extLst>
      <p:ext uri="{BB962C8B-B14F-4D97-AF65-F5344CB8AC3E}">
        <p14:creationId xmlns:p14="http://schemas.microsoft.com/office/powerpoint/2010/main" val="616001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9F570B-FD22-048F-4CBB-1127FB4A62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7F661B8-998C-284B-A778-49480348FD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A1139D1-C430-DE4A-22DC-CBB6F039B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1626499-C4B5-41A3-B02C-A55F1027F08C}" type="datetime1">
              <a:rPr lang="vi-VN" smtClean="0"/>
              <a:t>29/08/2025</a:t>
            </a:fld>
            <a:endParaRPr lang="vi-VN"/>
          </a:p>
        </p:txBody>
      </p:sp>
      <p:sp>
        <p:nvSpPr>
          <p:cNvPr id="5" name="Footer Placeholder 4">
            <a:extLst>
              <a:ext uri="{FF2B5EF4-FFF2-40B4-BE49-F238E27FC236}">
                <a16:creationId xmlns:a16="http://schemas.microsoft.com/office/drawing/2014/main" id="{1EC24FAA-972E-6DA4-FB27-CD686C04AC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03383438-21B7-1C50-ACBE-71F18FC4AA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B54EFE-F5F4-4674-A397-603D7A5E2AE8}" type="slidenum">
              <a:rPr lang="vi-VN" smtClean="0"/>
              <a:t>‹#›</a:t>
            </a:fld>
            <a:endParaRPr lang="vi-VN"/>
          </a:p>
        </p:txBody>
      </p:sp>
    </p:spTree>
    <p:extLst>
      <p:ext uri="{BB962C8B-B14F-4D97-AF65-F5344CB8AC3E}">
        <p14:creationId xmlns:p14="http://schemas.microsoft.com/office/powerpoint/2010/main" val="261731695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8" r:id="rId3"/>
    <p:sldLayoutId id="2147483669" r:id="rId4"/>
    <p:sldLayoutId id="2147483660" r:id="rId5"/>
    <p:sldLayoutId id="2147483662" r:id="rId6"/>
    <p:sldLayoutId id="2147483650" r:id="rId7"/>
    <p:sldLayoutId id="2147483663" r:id="rId8"/>
    <p:sldLayoutId id="2147483664" r:id="rId9"/>
    <p:sldLayoutId id="2147483665" r:id="rId10"/>
    <p:sldLayoutId id="2147483666" r:id="rId11"/>
    <p:sldLayoutId id="214748366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1626499-C4B5-41A3-B02C-A55F1027F08C}" type="datetime1">
              <a:rPr lang="vi-VN" smtClean="0"/>
              <a:t>29/08/2025</a:t>
            </a:fld>
            <a:endParaRPr lang="vi-V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vi-V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2B54EFE-F5F4-4674-A397-603D7A5E2AE8}" type="slidenum">
              <a:rPr lang="vi-VN" smtClean="0"/>
              <a:t>‹#›</a:t>
            </a:fld>
            <a:endParaRPr lang="vi-VN"/>
          </a:p>
        </p:txBody>
      </p:sp>
    </p:spTree>
    <p:extLst>
      <p:ext uri="{BB962C8B-B14F-4D97-AF65-F5344CB8AC3E}">
        <p14:creationId xmlns:p14="http://schemas.microsoft.com/office/powerpoint/2010/main" val="172047919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1626499-C4B5-41A3-B02C-A55F1027F08C}" type="datetime1">
              <a:rPr lang="vi-VN" smtClean="0"/>
              <a:t>29/08/2025</a:t>
            </a:fld>
            <a:endParaRPr lang="vi-V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vi-V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2B54EFE-F5F4-4674-A397-603D7A5E2AE8}" type="slidenum">
              <a:rPr lang="vi-VN" smtClean="0"/>
              <a:t>‹#›</a:t>
            </a:fld>
            <a:endParaRPr lang="vi-VN"/>
          </a:p>
        </p:txBody>
      </p:sp>
    </p:spTree>
    <p:extLst>
      <p:ext uri="{BB962C8B-B14F-4D97-AF65-F5344CB8AC3E}">
        <p14:creationId xmlns:p14="http://schemas.microsoft.com/office/powerpoint/2010/main" val="61810686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17.gif"/><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428C0B-D711-A8E4-7A5C-E77F375C9778}"/>
              </a:ext>
            </a:extLst>
          </p:cNvPr>
          <p:cNvSpPr>
            <a:spLocks noGrp="1"/>
          </p:cNvSpPr>
          <p:nvPr>
            <p:ph type="ctrTitle"/>
          </p:nvPr>
        </p:nvSpPr>
        <p:spPr>
          <a:xfrm>
            <a:off x="39756" y="1942377"/>
            <a:ext cx="11847443" cy="2575685"/>
          </a:xfrm>
        </p:spPr>
        <p:txBody>
          <a:bodyPr>
            <a:noAutofit/>
          </a:bodyPr>
          <a:lstStyle/>
          <a:p>
            <a:r>
              <a:rPr lang="en-US" sz="3600" dirty="0">
                <a:effectLst/>
              </a:rPr>
              <a:t>IMPACTS OF SOCIAL AND EMOTIONAL LEARNING (SEL) INTEGRATION INTO VIETNAMESE HIGHER EDUCATION CURRICULA ON STUDENT WELL-BEING AND ACADEMIC SUCCESS</a:t>
            </a:r>
            <a:endParaRPr lang="vi-VN" sz="3600" dirty="0"/>
          </a:p>
        </p:txBody>
      </p:sp>
      <p:sp>
        <p:nvSpPr>
          <p:cNvPr id="6" name="TextBox 5">
            <a:extLst>
              <a:ext uri="{FF2B5EF4-FFF2-40B4-BE49-F238E27FC236}">
                <a16:creationId xmlns:a16="http://schemas.microsoft.com/office/drawing/2014/main" id="{2873185C-2D63-75C2-C6C7-F9CA58A977F7}"/>
              </a:ext>
            </a:extLst>
          </p:cNvPr>
          <p:cNvSpPr txBox="1"/>
          <p:nvPr/>
        </p:nvSpPr>
        <p:spPr>
          <a:xfrm>
            <a:off x="5227321" y="4518062"/>
            <a:ext cx="6659878" cy="1938992"/>
          </a:xfrm>
          <a:prstGeom prst="rect">
            <a:avLst/>
          </a:prstGeom>
          <a:noFill/>
        </p:spPr>
        <p:txBody>
          <a:bodyPr wrap="square" rtlCol="0">
            <a:spAutoFit/>
          </a:bodyPr>
          <a:lstStyle/>
          <a:p>
            <a:r>
              <a:rPr lang="en-US" sz="4000" dirty="0">
                <a:solidFill>
                  <a:schemeClr val="tx2">
                    <a:lumMod val="75000"/>
                    <a:lumOff val="25000"/>
                  </a:schemeClr>
                </a:solidFill>
              </a:rPr>
              <a:t>Nguyen Thi Kieu Huong</a:t>
            </a:r>
          </a:p>
          <a:p>
            <a:r>
              <a:rPr lang="en-US" sz="4000" dirty="0">
                <a:solidFill>
                  <a:schemeClr val="tx2">
                    <a:lumMod val="75000"/>
                    <a:lumOff val="25000"/>
                  </a:schemeClr>
                </a:solidFill>
              </a:rPr>
              <a:t>Tao Thi Thuy Khe</a:t>
            </a:r>
          </a:p>
          <a:p>
            <a:r>
              <a:rPr lang="en-US" sz="4000" dirty="0">
                <a:solidFill>
                  <a:schemeClr val="tx2">
                    <a:lumMod val="75000"/>
                    <a:lumOff val="25000"/>
                  </a:schemeClr>
                </a:solidFill>
              </a:rPr>
              <a:t>Nguyen Thanh Xuan</a:t>
            </a:r>
          </a:p>
        </p:txBody>
      </p:sp>
      <p:sp>
        <p:nvSpPr>
          <p:cNvPr id="7" name="TextBox 6">
            <a:extLst>
              <a:ext uri="{FF2B5EF4-FFF2-40B4-BE49-F238E27FC236}">
                <a16:creationId xmlns:a16="http://schemas.microsoft.com/office/drawing/2014/main" id="{C4581B3E-CE4E-A2C6-15F7-27B27EC9FA2F}"/>
              </a:ext>
            </a:extLst>
          </p:cNvPr>
          <p:cNvSpPr txBox="1"/>
          <p:nvPr/>
        </p:nvSpPr>
        <p:spPr>
          <a:xfrm>
            <a:off x="7017026" y="1630017"/>
            <a:ext cx="5174974" cy="584775"/>
          </a:xfrm>
          <a:prstGeom prst="rect">
            <a:avLst/>
          </a:prstGeom>
          <a:noFill/>
        </p:spPr>
        <p:txBody>
          <a:bodyPr wrap="square" rtlCol="0">
            <a:spAutoFit/>
          </a:bodyPr>
          <a:lstStyle/>
          <a:p>
            <a:r>
              <a:rPr lang="en-US" sz="3200" i="1" dirty="0">
                <a:latin typeface="Times New Roman" panose="02020603050405020304" pitchFamily="18" charset="0"/>
                <a:cs typeface="Times New Roman" panose="02020603050405020304" pitchFamily="18" charset="0"/>
              </a:rPr>
              <a:t>Can Tho, August 30</a:t>
            </a:r>
            <a:r>
              <a:rPr lang="en-US" sz="3200" i="1" baseline="30000" dirty="0">
                <a:latin typeface="Times New Roman" panose="02020603050405020304" pitchFamily="18" charset="0"/>
                <a:cs typeface="Times New Roman" panose="02020603050405020304" pitchFamily="18" charset="0"/>
              </a:rPr>
              <a:t>th</a:t>
            </a:r>
            <a:r>
              <a:rPr lang="en-US" sz="3200" i="1" baseline="-25000"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2025</a:t>
            </a:r>
          </a:p>
        </p:txBody>
      </p:sp>
      <p:pic>
        <p:nvPicPr>
          <p:cNvPr id="3" name="Picture 2">
            <a:extLst>
              <a:ext uri="{FF2B5EF4-FFF2-40B4-BE49-F238E27FC236}">
                <a16:creationId xmlns:a16="http://schemas.microsoft.com/office/drawing/2014/main" id="{FA9DEF5A-D520-0CE9-F149-41B05D7C4A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0" y="522866"/>
            <a:ext cx="2164080" cy="811088"/>
          </a:xfrm>
          <a:prstGeom prst="rect">
            <a:avLst/>
          </a:prstGeom>
        </p:spPr>
      </p:pic>
    </p:spTree>
    <p:extLst>
      <p:ext uri="{BB962C8B-B14F-4D97-AF65-F5344CB8AC3E}">
        <p14:creationId xmlns:p14="http://schemas.microsoft.com/office/powerpoint/2010/main" val="2211707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8F4BD6-CF17-F3E8-9DE6-3DC27E9AC42A}"/>
              </a:ext>
            </a:extLst>
          </p:cNvPr>
          <p:cNvSpPr>
            <a:spLocks noGrp="1"/>
          </p:cNvSpPr>
          <p:nvPr>
            <p:ph type="sldNum" sz="quarter" idx="12"/>
          </p:nvPr>
        </p:nvSpPr>
        <p:spPr/>
        <p:txBody>
          <a:bodyPr/>
          <a:lstStyle/>
          <a:p>
            <a:fld id="{62B54EFE-F5F4-4674-A397-603D7A5E2AE8}" type="slidenum">
              <a:rPr lang="vi-VN" smtClean="0"/>
              <a:pPr/>
              <a:t>10</a:t>
            </a:fld>
            <a:endParaRPr lang="vi-VN" dirty="0"/>
          </a:p>
        </p:txBody>
      </p:sp>
      <p:sp>
        <p:nvSpPr>
          <p:cNvPr id="3" name="Rectangle 2">
            <a:extLst>
              <a:ext uri="{FF2B5EF4-FFF2-40B4-BE49-F238E27FC236}">
                <a16:creationId xmlns:a16="http://schemas.microsoft.com/office/drawing/2014/main" id="{A896B9C9-AE1A-1CC0-FD14-203CBE3B4E2C}"/>
              </a:ext>
            </a:extLst>
          </p:cNvPr>
          <p:cNvSpPr/>
          <p:nvPr/>
        </p:nvSpPr>
        <p:spPr>
          <a:xfrm>
            <a:off x="2543543" y="118441"/>
            <a:ext cx="8590813" cy="923330"/>
          </a:xfrm>
          <a:prstGeom prst="rect">
            <a:avLst/>
          </a:prstGeom>
          <a:noFill/>
        </p:spPr>
        <p:txBody>
          <a:bodyPr wrap="none" lIns="91440" tIns="45720" rIns="91440" bIns="45720">
            <a:spAutoFit/>
          </a:bodyPr>
          <a:lstStyle/>
          <a:p>
            <a:pPr algn="ctr"/>
            <a:r>
              <a:rPr lang="en-US" sz="5400" b="1" i="0" u="none" strike="noStrike" cap="none" spc="0" dirty="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rPr>
              <a:t>RESEARCH</a:t>
            </a:r>
            <a:r>
              <a:rPr lang="en-US" sz="5400" b="1" i="0" u="none" strike="noStrike"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 </a:t>
            </a:r>
            <a:r>
              <a:rPr lang="en-US" sz="5400" b="1" i="0" u="none" strike="noStrike" cap="none" spc="0" dirty="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rPr>
              <a:t>OBJECTIVES</a:t>
            </a:r>
            <a:endParaRPr lang="en-US" sz="5400" b="1" cap="none" spc="0" dirty="0">
              <a:ln w="13462">
                <a:solidFill>
                  <a:schemeClr val="bg1"/>
                </a:solidFill>
                <a:prstDash val="solid"/>
              </a:ln>
              <a:solidFill>
                <a:srgbClr val="FF0000"/>
              </a:solidFill>
              <a:effectLst>
                <a:outerShdw dist="38100" dir="2700000" algn="bl" rotWithShape="0">
                  <a:schemeClr val="accent5"/>
                </a:outerShdw>
              </a:effectLst>
            </a:endParaRPr>
          </a:p>
        </p:txBody>
      </p:sp>
      <p:sp>
        <p:nvSpPr>
          <p:cNvPr id="4" name="TextBox 3">
            <a:extLst>
              <a:ext uri="{FF2B5EF4-FFF2-40B4-BE49-F238E27FC236}">
                <a16:creationId xmlns:a16="http://schemas.microsoft.com/office/drawing/2014/main" id="{3BC87941-23B0-B888-5D7D-B43F5DCBB13C}"/>
              </a:ext>
            </a:extLst>
          </p:cNvPr>
          <p:cNvSpPr txBox="1"/>
          <p:nvPr/>
        </p:nvSpPr>
        <p:spPr>
          <a:xfrm>
            <a:off x="0" y="1503224"/>
            <a:ext cx="6100762" cy="923330"/>
          </a:xfrm>
          <a:prstGeom prst="rect">
            <a:avLst/>
          </a:prstGeom>
          <a:noFill/>
        </p:spPr>
        <p:txBody>
          <a:bodyPr wrap="square">
            <a:spAutoFit/>
          </a:bodyPr>
          <a:lstStyle/>
          <a:p>
            <a:pPr rtl="0">
              <a:spcBef>
                <a:spcPts val="1200"/>
              </a:spcBef>
              <a:spcAft>
                <a:spcPts val="1200"/>
              </a:spcAft>
              <a:buNone/>
            </a:pPr>
            <a:r>
              <a:rPr lang="en-US" sz="5400" b="1" i="0" u="none" strike="noStrike" dirty="0">
                <a:solidFill>
                  <a:srgbClr val="002060"/>
                </a:solidFill>
                <a:effectLst/>
                <a:latin typeface="Times New Roman" panose="02020603050405020304" pitchFamily="18" charset="0"/>
              </a:rPr>
              <a:t> Specific Objectives</a:t>
            </a:r>
            <a:endParaRPr lang="en-US" sz="5400" dirty="0">
              <a:solidFill>
                <a:srgbClr val="002060"/>
              </a:solidFill>
            </a:endParaRPr>
          </a:p>
        </p:txBody>
      </p:sp>
      <p:sp>
        <p:nvSpPr>
          <p:cNvPr id="5" name="TextBox 4">
            <a:extLst>
              <a:ext uri="{FF2B5EF4-FFF2-40B4-BE49-F238E27FC236}">
                <a16:creationId xmlns:a16="http://schemas.microsoft.com/office/drawing/2014/main" id="{F02B5DBC-03F5-2F5E-AB36-7BBA8784657D}"/>
              </a:ext>
            </a:extLst>
          </p:cNvPr>
          <p:cNvSpPr txBox="1"/>
          <p:nvPr/>
        </p:nvSpPr>
        <p:spPr>
          <a:xfrm>
            <a:off x="835818" y="2544995"/>
            <a:ext cx="11356181" cy="3724096"/>
          </a:xfrm>
          <a:prstGeom prst="rect">
            <a:avLst/>
          </a:prstGeom>
          <a:noFill/>
        </p:spPr>
        <p:txBody>
          <a:bodyPr wrap="square">
            <a:spAutoFit/>
          </a:bodyPr>
          <a:lstStyle/>
          <a:p>
            <a:pPr marL="457200" algn="just" rtl="0" fontAlgn="base">
              <a:spcBef>
                <a:spcPts val="1200"/>
              </a:spcBef>
              <a:spcAft>
                <a:spcPts val="1200"/>
              </a:spcAft>
            </a:pPr>
            <a:r>
              <a:rPr lang="en-US" sz="3600" b="0" i="0" u="none" strike="noStrike" dirty="0">
                <a:solidFill>
                  <a:srgbClr val="000000"/>
                </a:solidFill>
                <a:effectLst/>
                <a:latin typeface="Times New Roman" panose="02020603050405020304" pitchFamily="18" charset="0"/>
              </a:rPr>
              <a:t>To assess the </a:t>
            </a:r>
            <a:r>
              <a:rPr lang="en-US" sz="3600" b="1" i="0" u="none" strike="noStrike" dirty="0">
                <a:solidFill>
                  <a:srgbClr val="000000"/>
                </a:solidFill>
                <a:effectLst/>
                <a:latin typeface="Times New Roman" panose="02020603050405020304" pitchFamily="18" charset="0"/>
              </a:rPr>
              <a:t>influence</a:t>
            </a:r>
            <a:r>
              <a:rPr lang="en-US" sz="3600" b="0" i="0" u="none" strike="noStrike" dirty="0">
                <a:solidFill>
                  <a:srgbClr val="000000"/>
                </a:solidFill>
                <a:effectLst/>
                <a:latin typeface="Times New Roman" panose="02020603050405020304" pitchFamily="18" charset="0"/>
              </a:rPr>
              <a:t> of SEL competencies on students’ mental health, focusing on indicators such as stress, anxiety, and emotional regulation.</a:t>
            </a:r>
          </a:p>
          <a:p>
            <a:pPr marL="457200" algn="just" fontAlgn="base">
              <a:spcBef>
                <a:spcPts val="1200"/>
              </a:spcBef>
              <a:spcAft>
                <a:spcPts val="1200"/>
              </a:spcAft>
            </a:pPr>
            <a:r>
              <a:rPr lang="en-US" sz="3600" dirty="0">
                <a:solidFill>
                  <a:srgbClr val="000000"/>
                </a:solidFill>
                <a:latin typeface="Times New Roman" panose="02020603050405020304" pitchFamily="18" charset="0"/>
              </a:rPr>
              <a:t>To examine the </a:t>
            </a:r>
            <a:r>
              <a:rPr lang="en-US" sz="3600" b="1" dirty="0">
                <a:solidFill>
                  <a:srgbClr val="000000"/>
                </a:solidFill>
                <a:latin typeface="Times New Roman" panose="02020603050405020304" pitchFamily="18" charset="0"/>
              </a:rPr>
              <a:t>relationship</a:t>
            </a:r>
            <a:r>
              <a:rPr lang="en-US" sz="3600" dirty="0">
                <a:solidFill>
                  <a:srgbClr val="000000"/>
                </a:solidFill>
                <a:latin typeface="Times New Roman" panose="02020603050405020304" pitchFamily="18" charset="0"/>
              </a:rPr>
              <a:t> between students’ SEL competencies (e.g., self-awareness, empathy, responsible decision-making) and their academic performance (GPA).</a:t>
            </a:r>
            <a:endParaRPr lang="en-US" sz="3600" dirty="0"/>
          </a:p>
        </p:txBody>
      </p:sp>
    </p:spTree>
    <p:extLst>
      <p:ext uri="{BB962C8B-B14F-4D97-AF65-F5344CB8AC3E}">
        <p14:creationId xmlns:p14="http://schemas.microsoft.com/office/powerpoint/2010/main" val="1183919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5F9B66-6B3D-BC6A-7ED5-8B9824837796}"/>
              </a:ext>
            </a:extLst>
          </p:cNvPr>
          <p:cNvSpPr>
            <a:spLocks noGrp="1"/>
          </p:cNvSpPr>
          <p:nvPr>
            <p:ph type="sldNum" sz="quarter" idx="12"/>
          </p:nvPr>
        </p:nvSpPr>
        <p:spPr/>
        <p:txBody>
          <a:bodyPr/>
          <a:lstStyle/>
          <a:p>
            <a:fld id="{62B54EFE-F5F4-4674-A397-603D7A5E2AE8}" type="slidenum">
              <a:rPr lang="vi-VN" smtClean="0"/>
              <a:pPr/>
              <a:t>11</a:t>
            </a:fld>
            <a:endParaRPr lang="vi-VN" dirty="0"/>
          </a:p>
        </p:txBody>
      </p:sp>
      <p:sp>
        <p:nvSpPr>
          <p:cNvPr id="3" name="TextBox 2">
            <a:extLst>
              <a:ext uri="{FF2B5EF4-FFF2-40B4-BE49-F238E27FC236}">
                <a16:creationId xmlns:a16="http://schemas.microsoft.com/office/drawing/2014/main" id="{D46A98AA-328A-BA8A-847C-D8FDE86DC4C3}"/>
              </a:ext>
            </a:extLst>
          </p:cNvPr>
          <p:cNvSpPr txBox="1"/>
          <p:nvPr/>
        </p:nvSpPr>
        <p:spPr>
          <a:xfrm>
            <a:off x="571499" y="2170460"/>
            <a:ext cx="11534775" cy="4401205"/>
          </a:xfrm>
          <a:prstGeom prst="rect">
            <a:avLst/>
          </a:prstGeom>
          <a:noFill/>
        </p:spPr>
        <p:txBody>
          <a:bodyPr wrap="square">
            <a:spAutoFit/>
          </a:bodyPr>
          <a:lstStyle/>
          <a:p>
            <a:pPr marL="457200" algn="just" rtl="0" fontAlgn="base">
              <a:spcBef>
                <a:spcPts val="1200"/>
              </a:spcBef>
              <a:buFont typeface="Arial" panose="020B0604020202020204" pitchFamily="34" charset="0"/>
              <a:buChar char="•"/>
            </a:pPr>
            <a:r>
              <a:rPr lang="en-US" sz="4000" b="0" i="0" u="none" strike="noStrike" dirty="0">
                <a:solidFill>
                  <a:srgbClr val="000000"/>
                </a:solidFill>
                <a:effectLst/>
                <a:latin typeface="Times New Roman" panose="02020603050405020304" pitchFamily="18" charset="0"/>
              </a:rPr>
              <a:t>To identify </a:t>
            </a:r>
            <a:r>
              <a:rPr lang="en-US" sz="4000" b="1" i="0" u="none" strike="noStrike" dirty="0">
                <a:solidFill>
                  <a:srgbClr val="000000"/>
                </a:solidFill>
                <a:effectLst/>
                <a:latin typeface="Times New Roman" panose="02020603050405020304" pitchFamily="18" charset="0"/>
              </a:rPr>
              <a:t>factors</a:t>
            </a:r>
            <a:r>
              <a:rPr lang="en-US" sz="4000" b="0" i="0" u="none" strike="noStrike" dirty="0">
                <a:solidFill>
                  <a:srgbClr val="000000"/>
                </a:solidFill>
                <a:effectLst/>
                <a:latin typeface="Times New Roman" panose="02020603050405020304" pitchFamily="18" charset="0"/>
              </a:rPr>
              <a:t> facilitating or hindering the effective implementation of SEL in Vietnamese higher education institutions.</a:t>
            </a:r>
            <a:endParaRPr lang="en-US" sz="3200" b="0" i="0" u="none" strike="noStrike" dirty="0">
              <a:solidFill>
                <a:srgbClr val="000000"/>
              </a:solidFill>
              <a:effectLst/>
              <a:latin typeface="Times New Roman" panose="02020603050405020304" pitchFamily="18" charset="0"/>
            </a:endParaRPr>
          </a:p>
          <a:p>
            <a:pPr marL="457200" algn="just" rtl="0" fontAlgn="base">
              <a:spcAft>
                <a:spcPts val="1200"/>
              </a:spcAft>
              <a:buFont typeface="Arial" panose="020B0604020202020204" pitchFamily="34" charset="0"/>
              <a:buChar char="•"/>
            </a:pPr>
            <a:r>
              <a:rPr lang="en-US" sz="4000" b="0" i="0" u="none" strike="noStrike" dirty="0">
                <a:solidFill>
                  <a:srgbClr val="000000"/>
                </a:solidFill>
                <a:effectLst/>
                <a:latin typeface="Times New Roman" panose="02020603050405020304" pitchFamily="18" charset="0"/>
              </a:rPr>
              <a:t>To propose </a:t>
            </a:r>
            <a:r>
              <a:rPr lang="en-US" sz="4000" b="1" i="0" u="none" strike="noStrike" dirty="0">
                <a:solidFill>
                  <a:srgbClr val="000000"/>
                </a:solidFill>
                <a:effectLst/>
                <a:latin typeface="Times New Roman" panose="02020603050405020304" pitchFamily="18" charset="0"/>
              </a:rPr>
              <a:t>practical recommendations </a:t>
            </a:r>
            <a:r>
              <a:rPr lang="en-US" sz="4000" b="0" i="0" u="none" strike="noStrike" dirty="0">
                <a:solidFill>
                  <a:srgbClr val="000000"/>
                </a:solidFill>
                <a:effectLst/>
                <a:latin typeface="Times New Roman" panose="02020603050405020304" pitchFamily="18" charset="0"/>
              </a:rPr>
              <a:t>for the adaptation and application of SEL in university curricula tailored to the Vietnamese cultural and educational context.</a:t>
            </a:r>
          </a:p>
        </p:txBody>
      </p:sp>
      <p:sp>
        <p:nvSpPr>
          <p:cNvPr id="4" name="Rectangle 3">
            <a:extLst>
              <a:ext uri="{FF2B5EF4-FFF2-40B4-BE49-F238E27FC236}">
                <a16:creationId xmlns:a16="http://schemas.microsoft.com/office/drawing/2014/main" id="{D6DFFDE5-C7A0-7626-8FF6-CE712562F048}"/>
              </a:ext>
            </a:extLst>
          </p:cNvPr>
          <p:cNvSpPr/>
          <p:nvPr/>
        </p:nvSpPr>
        <p:spPr>
          <a:xfrm>
            <a:off x="2543543" y="118441"/>
            <a:ext cx="8590813" cy="923330"/>
          </a:xfrm>
          <a:prstGeom prst="rect">
            <a:avLst/>
          </a:prstGeom>
          <a:noFill/>
        </p:spPr>
        <p:txBody>
          <a:bodyPr wrap="none" lIns="91440" tIns="45720" rIns="91440" bIns="45720">
            <a:spAutoFit/>
          </a:bodyPr>
          <a:lstStyle/>
          <a:p>
            <a:pPr algn="ctr"/>
            <a:r>
              <a:rPr lang="en-US" sz="5400" b="1" i="0" u="none" strike="noStrike" cap="none" spc="0" dirty="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rPr>
              <a:t>RESEARCH</a:t>
            </a:r>
            <a:r>
              <a:rPr lang="en-US" sz="5400" b="1" i="0" u="none" strike="noStrike"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 </a:t>
            </a:r>
            <a:r>
              <a:rPr lang="en-US" sz="5400" b="1" i="0" u="none" strike="noStrike" cap="none" spc="0" dirty="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rPr>
              <a:t>OBJECTIVES</a:t>
            </a:r>
            <a:endParaRPr lang="en-US" sz="5400" b="1" cap="none" spc="0" dirty="0">
              <a:ln w="13462">
                <a:solidFill>
                  <a:schemeClr val="bg1"/>
                </a:solidFill>
                <a:prstDash val="solid"/>
              </a:ln>
              <a:solidFill>
                <a:srgbClr val="FF0000"/>
              </a:solidFill>
              <a:effectLst>
                <a:outerShdw dist="38100" dir="2700000" algn="bl" rotWithShape="0">
                  <a:schemeClr val="accent5"/>
                </a:outerShdw>
              </a:effectLst>
            </a:endParaRPr>
          </a:p>
        </p:txBody>
      </p:sp>
      <p:sp>
        <p:nvSpPr>
          <p:cNvPr id="5" name="TextBox 4">
            <a:extLst>
              <a:ext uri="{FF2B5EF4-FFF2-40B4-BE49-F238E27FC236}">
                <a16:creationId xmlns:a16="http://schemas.microsoft.com/office/drawing/2014/main" id="{9085BC13-8624-BC34-AC4E-26A0B5698478}"/>
              </a:ext>
            </a:extLst>
          </p:cNvPr>
          <p:cNvSpPr txBox="1"/>
          <p:nvPr/>
        </p:nvSpPr>
        <p:spPr>
          <a:xfrm>
            <a:off x="0" y="1244810"/>
            <a:ext cx="6100762" cy="923330"/>
          </a:xfrm>
          <a:prstGeom prst="rect">
            <a:avLst/>
          </a:prstGeom>
          <a:noFill/>
        </p:spPr>
        <p:txBody>
          <a:bodyPr wrap="square">
            <a:spAutoFit/>
          </a:bodyPr>
          <a:lstStyle/>
          <a:p>
            <a:pPr rtl="0">
              <a:spcBef>
                <a:spcPts val="1200"/>
              </a:spcBef>
              <a:spcAft>
                <a:spcPts val="1200"/>
              </a:spcAft>
              <a:buNone/>
            </a:pPr>
            <a:r>
              <a:rPr lang="en-US" sz="5400" b="1" i="0" u="none" strike="noStrike" dirty="0">
                <a:solidFill>
                  <a:srgbClr val="002060"/>
                </a:solidFill>
                <a:effectLst/>
                <a:latin typeface="Times New Roman" panose="02020603050405020304" pitchFamily="18" charset="0"/>
              </a:rPr>
              <a:t> Specific Objectives</a:t>
            </a:r>
            <a:endParaRPr lang="en-US" sz="5400" dirty="0">
              <a:solidFill>
                <a:srgbClr val="002060"/>
              </a:solidFill>
            </a:endParaRPr>
          </a:p>
        </p:txBody>
      </p:sp>
    </p:spTree>
    <p:extLst>
      <p:ext uri="{BB962C8B-B14F-4D97-AF65-F5344CB8AC3E}">
        <p14:creationId xmlns:p14="http://schemas.microsoft.com/office/powerpoint/2010/main" val="920546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3AAFD4-4A44-A44F-4319-B4466FBD3A49}"/>
              </a:ext>
            </a:extLst>
          </p:cNvPr>
          <p:cNvSpPr>
            <a:spLocks noGrp="1"/>
          </p:cNvSpPr>
          <p:nvPr>
            <p:ph type="sldNum" sz="quarter" idx="12"/>
          </p:nvPr>
        </p:nvSpPr>
        <p:spPr/>
        <p:txBody>
          <a:bodyPr/>
          <a:lstStyle/>
          <a:p>
            <a:fld id="{62B54EFE-F5F4-4674-A397-603D7A5E2AE8}" type="slidenum">
              <a:rPr lang="vi-VN" smtClean="0"/>
              <a:pPr/>
              <a:t>12</a:t>
            </a:fld>
            <a:endParaRPr lang="vi-VN" dirty="0"/>
          </a:p>
        </p:txBody>
      </p:sp>
      <p:sp>
        <p:nvSpPr>
          <p:cNvPr id="5" name="Rectangle 4">
            <a:extLst>
              <a:ext uri="{FF2B5EF4-FFF2-40B4-BE49-F238E27FC236}">
                <a16:creationId xmlns:a16="http://schemas.microsoft.com/office/drawing/2014/main" id="{726333EB-2400-810E-182D-EA0FD7268B51}"/>
              </a:ext>
            </a:extLst>
          </p:cNvPr>
          <p:cNvSpPr/>
          <p:nvPr/>
        </p:nvSpPr>
        <p:spPr>
          <a:xfrm>
            <a:off x="2715287" y="0"/>
            <a:ext cx="8848641" cy="1200329"/>
          </a:xfrm>
          <a:prstGeom prst="rect">
            <a:avLst/>
          </a:prstGeom>
          <a:noFill/>
        </p:spPr>
        <p:txBody>
          <a:bodyPr wrap="none" lIns="91440" tIns="45720" rIns="91440" bIns="45720">
            <a:spAutoFit/>
          </a:bodyPr>
          <a:lstStyle/>
          <a:p>
            <a:pPr algn="ctr"/>
            <a:r>
              <a:rPr lang="en-US" sz="7200" b="1" cap="none" spc="0" dirty="0">
                <a:ln w="13462">
                  <a:solidFill>
                    <a:schemeClr val="bg1"/>
                  </a:solidFill>
                  <a:prstDash val="solid"/>
                </a:ln>
                <a:solidFill>
                  <a:srgbClr val="FF0000"/>
                </a:solidFill>
                <a:effectLst>
                  <a:outerShdw dist="38100" dir="2700000" algn="bl" rotWithShape="0">
                    <a:schemeClr val="accent5"/>
                  </a:outerShdw>
                </a:effectLst>
              </a:rPr>
              <a:t>RESEARCH QUESTIONS</a:t>
            </a:r>
          </a:p>
        </p:txBody>
      </p:sp>
      <p:sp>
        <p:nvSpPr>
          <p:cNvPr id="6" name="TextBox 5">
            <a:extLst>
              <a:ext uri="{FF2B5EF4-FFF2-40B4-BE49-F238E27FC236}">
                <a16:creationId xmlns:a16="http://schemas.microsoft.com/office/drawing/2014/main" id="{E2203460-09E9-4022-BE63-674AF294752B}"/>
              </a:ext>
            </a:extLst>
          </p:cNvPr>
          <p:cNvSpPr txBox="1"/>
          <p:nvPr/>
        </p:nvSpPr>
        <p:spPr>
          <a:xfrm>
            <a:off x="-114300" y="1216481"/>
            <a:ext cx="12192000" cy="5139869"/>
          </a:xfrm>
          <a:prstGeom prst="rect">
            <a:avLst/>
          </a:prstGeom>
          <a:noFill/>
        </p:spPr>
        <p:txBody>
          <a:bodyPr wrap="square">
            <a:spAutoFit/>
          </a:bodyPr>
          <a:lstStyle/>
          <a:p>
            <a:pPr marL="971550" indent="-742950" algn="just" rtl="0">
              <a:spcBef>
                <a:spcPts val="1200"/>
              </a:spcBef>
              <a:spcAft>
                <a:spcPts val="1200"/>
              </a:spcAft>
              <a:buAutoNum type="arabicPeriod"/>
            </a:pPr>
            <a:r>
              <a:rPr lang="en-US" sz="3600" b="0" i="0" u="none" strike="noStrike" dirty="0">
                <a:solidFill>
                  <a:srgbClr val="000000"/>
                </a:solidFill>
                <a:effectLst/>
                <a:latin typeface="Times New Roman" panose="02020603050405020304" pitchFamily="18" charset="0"/>
              </a:rPr>
              <a:t>How does the integration of SEL into the university curriculum influence students’ mental health and emotional well-being?</a:t>
            </a:r>
          </a:p>
          <a:p>
            <a:pPr marL="971550" indent="-742950" algn="just" rtl="0">
              <a:spcBef>
                <a:spcPts val="1200"/>
              </a:spcBef>
              <a:spcAft>
                <a:spcPts val="1200"/>
              </a:spcAft>
              <a:buAutoNum type="arabicPeriod"/>
            </a:pPr>
            <a:r>
              <a:rPr lang="en-US" sz="3600" b="0" i="0" u="none" strike="noStrike" dirty="0">
                <a:solidFill>
                  <a:srgbClr val="000000"/>
                </a:solidFill>
                <a:effectLst/>
                <a:latin typeface="Times New Roman" panose="02020603050405020304" pitchFamily="18" charset="0"/>
              </a:rPr>
              <a:t>What is the relationship between students’ SEL competencies and their academic performance?</a:t>
            </a:r>
          </a:p>
          <a:p>
            <a:pPr marL="971550" indent="-742950" algn="just" rtl="0">
              <a:spcBef>
                <a:spcPts val="1200"/>
              </a:spcBef>
              <a:spcAft>
                <a:spcPts val="1200"/>
              </a:spcAft>
              <a:buAutoNum type="arabicPeriod"/>
            </a:pPr>
            <a:r>
              <a:rPr lang="en-US" sz="3600" b="0" i="0" u="none" strike="noStrike" dirty="0">
                <a:solidFill>
                  <a:srgbClr val="000000"/>
                </a:solidFill>
                <a:effectLst/>
                <a:latin typeface="Times New Roman" panose="02020603050405020304" pitchFamily="18" charset="0"/>
              </a:rPr>
              <a:t>What challenges and facilitating factors affect the implementation of SEL in Vietnamese higher education settings?</a:t>
            </a:r>
            <a:endParaRPr lang="en-US" sz="3600" dirty="0"/>
          </a:p>
        </p:txBody>
      </p:sp>
    </p:spTree>
    <p:extLst>
      <p:ext uri="{BB962C8B-B14F-4D97-AF65-F5344CB8AC3E}">
        <p14:creationId xmlns:p14="http://schemas.microsoft.com/office/powerpoint/2010/main" val="256668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10F600-9A58-D7BB-1723-DF8D874B00E0}"/>
              </a:ext>
            </a:extLst>
          </p:cNvPr>
          <p:cNvSpPr>
            <a:spLocks noGrp="1"/>
          </p:cNvSpPr>
          <p:nvPr>
            <p:ph type="sldNum" sz="quarter" idx="12"/>
          </p:nvPr>
        </p:nvSpPr>
        <p:spPr/>
        <p:txBody>
          <a:bodyPr/>
          <a:lstStyle/>
          <a:p>
            <a:fld id="{62B54EFE-F5F4-4674-A397-603D7A5E2AE8}" type="slidenum">
              <a:rPr lang="vi-VN" smtClean="0"/>
              <a:pPr/>
              <a:t>13</a:t>
            </a:fld>
            <a:endParaRPr lang="vi-VN" dirty="0"/>
          </a:p>
        </p:txBody>
      </p:sp>
      <p:sp>
        <p:nvSpPr>
          <p:cNvPr id="5" name="Rectangle 4">
            <a:extLst>
              <a:ext uri="{FF2B5EF4-FFF2-40B4-BE49-F238E27FC236}">
                <a16:creationId xmlns:a16="http://schemas.microsoft.com/office/drawing/2014/main" id="{D293908C-19FD-1818-09E4-E8C621842D20}"/>
              </a:ext>
            </a:extLst>
          </p:cNvPr>
          <p:cNvSpPr/>
          <p:nvPr/>
        </p:nvSpPr>
        <p:spPr>
          <a:xfrm>
            <a:off x="3426422" y="118441"/>
            <a:ext cx="5339155" cy="1015663"/>
          </a:xfrm>
          <a:prstGeom prst="rect">
            <a:avLst/>
          </a:prstGeom>
          <a:noFill/>
        </p:spPr>
        <p:txBody>
          <a:bodyPr wrap="none" lIns="91440" tIns="45720" rIns="91440" bIns="45720">
            <a:spAutoFit/>
          </a:bodyPr>
          <a:lstStyle/>
          <a:p>
            <a:pPr algn="ctr"/>
            <a:r>
              <a:rPr lang="en-US" sz="6000" b="1" cap="none" spc="0" dirty="0">
                <a:ln w="13462">
                  <a:solidFill>
                    <a:schemeClr val="bg1"/>
                  </a:solidFill>
                  <a:prstDash val="solid"/>
                </a:ln>
                <a:solidFill>
                  <a:srgbClr val="FF0000"/>
                </a:solidFill>
                <a:effectLst>
                  <a:outerShdw dist="38100" dir="2700000" algn="bl" rotWithShape="0">
                    <a:schemeClr val="accent5"/>
                  </a:outerShdw>
                </a:effectLst>
              </a:rPr>
              <a:t>METHODOLOGY</a:t>
            </a:r>
          </a:p>
        </p:txBody>
      </p:sp>
      <p:sp>
        <p:nvSpPr>
          <p:cNvPr id="6" name="TextBox 5">
            <a:extLst>
              <a:ext uri="{FF2B5EF4-FFF2-40B4-BE49-F238E27FC236}">
                <a16:creationId xmlns:a16="http://schemas.microsoft.com/office/drawing/2014/main" id="{CBFC5191-2A52-9C83-B559-BD7EA35D3FF2}"/>
              </a:ext>
            </a:extLst>
          </p:cNvPr>
          <p:cNvSpPr txBox="1"/>
          <p:nvPr/>
        </p:nvSpPr>
        <p:spPr>
          <a:xfrm>
            <a:off x="0" y="1729600"/>
            <a:ext cx="4700587" cy="3785652"/>
          </a:xfrm>
          <a:prstGeom prst="rect">
            <a:avLst/>
          </a:prstGeom>
          <a:noFill/>
        </p:spPr>
        <p:txBody>
          <a:bodyPr wrap="square">
            <a:spAutoFit/>
          </a:bodyPr>
          <a:lstStyle/>
          <a:p>
            <a:r>
              <a:rPr lang="en-US" sz="8000" dirty="0"/>
              <a:t>A </a:t>
            </a:r>
            <a:r>
              <a:rPr lang="en-US" sz="8000" b="0" i="0" u="none" strike="noStrike" kern="1200" dirty="0">
                <a:solidFill>
                  <a:schemeClr val="tx1"/>
                </a:solidFill>
                <a:effectLst/>
                <a:latin typeface="+mn-lt"/>
                <a:ea typeface="+mn-ea"/>
                <a:cs typeface="+mn-cs"/>
              </a:rPr>
              <a:t>mixed-method approach</a:t>
            </a:r>
            <a:endParaRPr lang="en-US" sz="8000" dirty="0"/>
          </a:p>
        </p:txBody>
      </p:sp>
      <p:sp>
        <p:nvSpPr>
          <p:cNvPr id="7" name="TextBox 6">
            <a:extLst>
              <a:ext uri="{FF2B5EF4-FFF2-40B4-BE49-F238E27FC236}">
                <a16:creationId xmlns:a16="http://schemas.microsoft.com/office/drawing/2014/main" id="{55DD6BBD-4E10-E055-DB27-7C4572A763C8}"/>
              </a:ext>
            </a:extLst>
          </p:cNvPr>
          <p:cNvSpPr txBox="1"/>
          <p:nvPr/>
        </p:nvSpPr>
        <p:spPr>
          <a:xfrm>
            <a:off x="4700587" y="1898877"/>
            <a:ext cx="6815137" cy="923330"/>
          </a:xfrm>
          <a:prstGeom prst="rect">
            <a:avLst/>
          </a:prstGeom>
          <a:noFill/>
        </p:spPr>
        <p:txBody>
          <a:bodyPr wrap="square">
            <a:spAutoFit/>
          </a:bodyPr>
          <a:lstStyle/>
          <a:p>
            <a:r>
              <a:rPr lang="en-US" sz="5400" b="0" i="0" u="none" strike="noStrike" kern="1200" dirty="0">
                <a:solidFill>
                  <a:schemeClr val="tx1"/>
                </a:solidFill>
                <a:effectLst/>
                <a:latin typeface="+mn-lt"/>
                <a:ea typeface="+mn-ea"/>
                <a:cs typeface="+mn-cs"/>
              </a:rPr>
              <a:t>quantitative surveys</a:t>
            </a:r>
            <a:endParaRPr lang="en-US" sz="5400" dirty="0"/>
          </a:p>
        </p:txBody>
      </p:sp>
      <p:sp>
        <p:nvSpPr>
          <p:cNvPr id="8" name="TextBox 7">
            <a:extLst>
              <a:ext uri="{FF2B5EF4-FFF2-40B4-BE49-F238E27FC236}">
                <a16:creationId xmlns:a16="http://schemas.microsoft.com/office/drawing/2014/main" id="{D81C3B54-7446-9F40-1EFA-9D2338175486}"/>
              </a:ext>
            </a:extLst>
          </p:cNvPr>
          <p:cNvSpPr txBox="1"/>
          <p:nvPr/>
        </p:nvSpPr>
        <p:spPr>
          <a:xfrm>
            <a:off x="4919664" y="4213861"/>
            <a:ext cx="6815137" cy="923330"/>
          </a:xfrm>
          <a:prstGeom prst="rect">
            <a:avLst/>
          </a:prstGeom>
          <a:noFill/>
        </p:spPr>
        <p:txBody>
          <a:bodyPr wrap="square">
            <a:spAutoFit/>
          </a:bodyPr>
          <a:lstStyle/>
          <a:p>
            <a:r>
              <a:rPr lang="en-US" sz="5400" b="0" i="0" u="none" strike="noStrike" kern="1200" dirty="0">
                <a:solidFill>
                  <a:schemeClr val="tx1"/>
                </a:solidFill>
                <a:effectLst/>
                <a:latin typeface="+mn-lt"/>
                <a:ea typeface="+mn-ea"/>
                <a:cs typeface="+mn-cs"/>
              </a:rPr>
              <a:t>qualitative interviews</a:t>
            </a:r>
            <a:endParaRPr lang="en-US" sz="5400" dirty="0"/>
          </a:p>
        </p:txBody>
      </p:sp>
      <p:sp>
        <p:nvSpPr>
          <p:cNvPr id="9" name="TextBox 8">
            <a:extLst>
              <a:ext uri="{FF2B5EF4-FFF2-40B4-BE49-F238E27FC236}">
                <a16:creationId xmlns:a16="http://schemas.microsoft.com/office/drawing/2014/main" id="{3473AC98-DFD5-566C-0FD2-ED81EF844525}"/>
              </a:ext>
            </a:extLst>
          </p:cNvPr>
          <p:cNvSpPr txBox="1"/>
          <p:nvPr/>
        </p:nvSpPr>
        <p:spPr>
          <a:xfrm>
            <a:off x="5757862" y="2822207"/>
            <a:ext cx="6372224" cy="523220"/>
          </a:xfrm>
          <a:prstGeom prst="rect">
            <a:avLst/>
          </a:prstGeom>
          <a:noFill/>
        </p:spPr>
        <p:txBody>
          <a:bodyPr wrap="square">
            <a:spAutoFit/>
          </a:bodyPr>
          <a:lstStyle/>
          <a:p>
            <a:r>
              <a:rPr lang="en-US" sz="2800" b="0" i="0" u="none" strike="noStrike" dirty="0">
                <a:solidFill>
                  <a:srgbClr val="FF0000"/>
                </a:solidFill>
                <a:effectLst/>
                <a:latin typeface="Times New Roman" panose="02020603050405020304" pitchFamily="18" charset="0"/>
              </a:rPr>
              <a:t>300 English-major students</a:t>
            </a:r>
            <a:endParaRPr lang="en-US" sz="2800" dirty="0">
              <a:solidFill>
                <a:srgbClr val="FF0000"/>
              </a:solidFill>
            </a:endParaRPr>
          </a:p>
        </p:txBody>
      </p:sp>
      <p:sp>
        <p:nvSpPr>
          <p:cNvPr id="10" name="TextBox 9">
            <a:extLst>
              <a:ext uri="{FF2B5EF4-FFF2-40B4-BE49-F238E27FC236}">
                <a16:creationId xmlns:a16="http://schemas.microsoft.com/office/drawing/2014/main" id="{268D0FB6-4670-DBC4-C0F5-CDD4D15BDC8F}"/>
              </a:ext>
            </a:extLst>
          </p:cNvPr>
          <p:cNvSpPr txBox="1"/>
          <p:nvPr/>
        </p:nvSpPr>
        <p:spPr>
          <a:xfrm>
            <a:off x="5579465" y="5145920"/>
            <a:ext cx="6372224" cy="523220"/>
          </a:xfrm>
          <a:prstGeom prst="rect">
            <a:avLst/>
          </a:prstGeom>
          <a:noFill/>
        </p:spPr>
        <p:txBody>
          <a:bodyPr wrap="square">
            <a:spAutoFit/>
          </a:bodyPr>
          <a:lstStyle/>
          <a:p>
            <a:r>
              <a:rPr lang="en-US" sz="2800" b="0" i="0" u="none" strike="noStrike" dirty="0">
                <a:solidFill>
                  <a:srgbClr val="FF0000"/>
                </a:solidFill>
                <a:effectLst/>
                <a:latin typeface="Times New Roman" panose="02020603050405020304" pitchFamily="18" charset="0"/>
              </a:rPr>
              <a:t>15 lecturers and 20 students</a:t>
            </a:r>
            <a:endParaRPr lang="en-US" sz="2800" dirty="0">
              <a:solidFill>
                <a:srgbClr val="FF0000"/>
              </a:solidFill>
            </a:endParaRPr>
          </a:p>
        </p:txBody>
      </p:sp>
      <p:sp>
        <p:nvSpPr>
          <p:cNvPr id="11" name="TextBox 10">
            <a:extLst>
              <a:ext uri="{FF2B5EF4-FFF2-40B4-BE49-F238E27FC236}">
                <a16:creationId xmlns:a16="http://schemas.microsoft.com/office/drawing/2014/main" id="{8D886ED8-BF4A-6D3F-0630-D103AD1C0E2C}"/>
              </a:ext>
            </a:extLst>
          </p:cNvPr>
          <p:cNvSpPr txBox="1"/>
          <p:nvPr/>
        </p:nvSpPr>
        <p:spPr>
          <a:xfrm>
            <a:off x="5819776" y="3376204"/>
            <a:ext cx="4086225" cy="707886"/>
          </a:xfrm>
          <a:prstGeom prst="rect">
            <a:avLst/>
          </a:prstGeom>
          <a:noFill/>
        </p:spPr>
        <p:txBody>
          <a:bodyPr wrap="square">
            <a:spAutoFit/>
          </a:bodyPr>
          <a:lstStyle/>
          <a:p>
            <a:r>
              <a:rPr lang="en-US" sz="4000" dirty="0">
                <a:solidFill>
                  <a:srgbClr val="0070C0"/>
                </a:solidFill>
                <a:effectLst/>
                <a:latin typeface="Times New Roman" panose="02020603050405020304" pitchFamily="18" charset="0"/>
                <a:ea typeface="Times New Roman" panose="02020603050405020304" pitchFamily="18" charset="0"/>
              </a:rPr>
              <a:t>in-person or online </a:t>
            </a:r>
            <a:endParaRPr lang="en-US" sz="4000" dirty="0">
              <a:solidFill>
                <a:srgbClr val="0070C0"/>
              </a:solidFill>
            </a:endParaRPr>
          </a:p>
        </p:txBody>
      </p:sp>
    </p:spTree>
    <p:extLst>
      <p:ext uri="{BB962C8B-B14F-4D97-AF65-F5344CB8AC3E}">
        <p14:creationId xmlns:p14="http://schemas.microsoft.com/office/powerpoint/2010/main" val="131672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322E9F-9460-87B6-DDDA-BD1D265CEC23}"/>
              </a:ext>
            </a:extLst>
          </p:cNvPr>
          <p:cNvSpPr>
            <a:spLocks noGrp="1"/>
          </p:cNvSpPr>
          <p:nvPr>
            <p:ph type="sldNum" sz="quarter" idx="12"/>
          </p:nvPr>
        </p:nvSpPr>
        <p:spPr/>
        <p:txBody>
          <a:bodyPr/>
          <a:lstStyle/>
          <a:p>
            <a:fld id="{62B54EFE-F5F4-4674-A397-603D7A5E2AE8}" type="slidenum">
              <a:rPr lang="vi-VN" smtClean="0"/>
              <a:pPr/>
              <a:t>14</a:t>
            </a:fld>
            <a:endParaRPr lang="vi-VN" dirty="0"/>
          </a:p>
        </p:txBody>
      </p:sp>
      <p:sp>
        <p:nvSpPr>
          <p:cNvPr id="6" name="Rectangle 5">
            <a:extLst>
              <a:ext uri="{FF2B5EF4-FFF2-40B4-BE49-F238E27FC236}">
                <a16:creationId xmlns:a16="http://schemas.microsoft.com/office/drawing/2014/main" id="{9AFC033A-5A5A-A423-F88C-DAB0855A5FBA}"/>
              </a:ext>
            </a:extLst>
          </p:cNvPr>
          <p:cNvSpPr/>
          <p:nvPr/>
        </p:nvSpPr>
        <p:spPr>
          <a:xfrm>
            <a:off x="4324424" y="71158"/>
            <a:ext cx="7753276" cy="1015663"/>
          </a:xfrm>
          <a:prstGeom prst="rect">
            <a:avLst/>
          </a:prstGeom>
          <a:noFill/>
        </p:spPr>
        <p:txBody>
          <a:bodyPr wrap="none" lIns="91440" tIns="45720" rIns="91440" bIns="45720">
            <a:spAutoFit/>
          </a:bodyPr>
          <a:lstStyle/>
          <a:p>
            <a:pPr algn="ctr"/>
            <a:r>
              <a:rPr lang="en-US" sz="6000" b="1" cap="none" spc="0" dirty="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ea typeface="Times New Roman" panose="02020603050405020304" pitchFamily="18" charset="0"/>
              </a:rPr>
              <a:t>Data Analysis Methods</a:t>
            </a:r>
            <a:endParaRPr lang="en-US" sz="6000" b="1" cap="none" spc="0" dirty="0">
              <a:ln w="13462">
                <a:solidFill>
                  <a:schemeClr val="bg1"/>
                </a:solidFill>
                <a:prstDash val="solid"/>
              </a:ln>
              <a:solidFill>
                <a:srgbClr val="FF0000"/>
              </a:solidFill>
              <a:effectLst>
                <a:outerShdw dist="38100" dir="2700000" algn="bl" rotWithShape="0">
                  <a:schemeClr val="accent5"/>
                </a:outerShdw>
              </a:effectLst>
            </a:endParaRPr>
          </a:p>
        </p:txBody>
      </p:sp>
      <p:sp>
        <p:nvSpPr>
          <p:cNvPr id="7" name="TextBox 6">
            <a:extLst>
              <a:ext uri="{FF2B5EF4-FFF2-40B4-BE49-F238E27FC236}">
                <a16:creationId xmlns:a16="http://schemas.microsoft.com/office/drawing/2014/main" id="{0B83FE1C-6DA3-AEDD-DBD6-1043954599C6}"/>
              </a:ext>
            </a:extLst>
          </p:cNvPr>
          <p:cNvSpPr txBox="1"/>
          <p:nvPr/>
        </p:nvSpPr>
        <p:spPr>
          <a:xfrm>
            <a:off x="0" y="1880851"/>
            <a:ext cx="3896139" cy="3096297"/>
          </a:xfrm>
          <a:prstGeom prst="rect">
            <a:avLst/>
          </a:prstGeom>
          <a:noFill/>
        </p:spPr>
        <p:txBody>
          <a:bodyPr wrap="square">
            <a:spAutoFit/>
          </a:bodyPr>
          <a:lstStyle/>
          <a:p>
            <a:pPr marL="635" indent="-1905" algn="just">
              <a:lnSpc>
                <a:spcPct val="150000"/>
              </a:lnSpc>
              <a:spcAft>
                <a:spcPts val="1000"/>
              </a:spcAft>
            </a:pPr>
            <a:r>
              <a:rPr lang="en-US" sz="3200" b="1" dirty="0">
                <a:effectLst/>
                <a:latin typeface="Times New Roman" panose="02020603050405020304" pitchFamily="18" charset="0"/>
                <a:ea typeface="Times New Roman" panose="02020603050405020304" pitchFamily="18" charset="0"/>
              </a:rPr>
              <a:t>Qualitative data</a:t>
            </a:r>
            <a:r>
              <a:rPr lang="en-US" sz="3200" dirty="0">
                <a:effectLst/>
                <a:latin typeface="Times New Roman" panose="02020603050405020304" pitchFamily="18" charset="0"/>
                <a:ea typeface="Times New Roman" panose="02020603050405020304" pitchFamily="18" charset="0"/>
              </a:rPr>
              <a:t>: </a:t>
            </a:r>
          </a:p>
          <a:p>
            <a:pPr marL="635" indent="-1905" algn="just">
              <a:lnSpc>
                <a:spcPct val="150000"/>
              </a:lnSpc>
              <a:spcAft>
                <a:spcPts val="1000"/>
              </a:spcAft>
            </a:pPr>
            <a:r>
              <a:rPr lang="en-US" sz="3200" dirty="0">
                <a:effectLst/>
                <a:latin typeface="Times New Roman" panose="02020603050405020304" pitchFamily="18" charset="0"/>
                <a:ea typeface="Times New Roman" panose="02020603050405020304" pitchFamily="18" charset="0"/>
              </a:rPr>
              <a:t>Audio recordings will be transcribed and coded thematically.</a:t>
            </a:r>
            <a:endParaRPr lang="en-US" sz="2400" dirty="0">
              <a:effectLst/>
              <a:latin typeface="Calibri" panose="020F050202020403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6BC22CEE-C3BC-4A84-7DFB-3AFD8F6CA9C4}"/>
              </a:ext>
            </a:extLst>
          </p:cNvPr>
          <p:cNvSpPr txBox="1"/>
          <p:nvPr/>
        </p:nvSpPr>
        <p:spPr>
          <a:xfrm>
            <a:off x="4324424" y="1880851"/>
            <a:ext cx="7867576" cy="4709815"/>
          </a:xfrm>
          <a:prstGeom prst="rect">
            <a:avLst/>
          </a:prstGeom>
          <a:noFill/>
        </p:spPr>
        <p:txBody>
          <a:bodyPr wrap="square">
            <a:spAutoFit/>
          </a:bodyPr>
          <a:lstStyle/>
          <a:p>
            <a:pPr marL="635" indent="-1905">
              <a:lnSpc>
                <a:spcPct val="150000"/>
              </a:lnSpc>
              <a:spcAft>
                <a:spcPts val="1000"/>
              </a:spcAft>
            </a:pPr>
            <a:r>
              <a:rPr lang="en-US" sz="3200" b="1" dirty="0">
                <a:effectLst/>
                <a:latin typeface="Times New Roman" panose="02020603050405020304" pitchFamily="18" charset="0"/>
                <a:ea typeface="Times New Roman" panose="02020603050405020304" pitchFamily="18" charset="0"/>
              </a:rPr>
              <a:t>Quantitative data</a:t>
            </a:r>
            <a:r>
              <a:rPr lang="en-US" sz="3200" dirty="0">
                <a:effectLst/>
                <a:latin typeface="Times New Roman" panose="02020603050405020304" pitchFamily="18" charset="0"/>
                <a:ea typeface="Times New Roman" panose="02020603050405020304" pitchFamily="18" charset="0"/>
              </a:rPr>
              <a:t>: </a:t>
            </a:r>
            <a:r>
              <a:rPr lang="en-US" sz="3200" b="1" dirty="0">
                <a:effectLst/>
                <a:latin typeface="Times New Roman" panose="02020603050405020304" pitchFamily="18" charset="0"/>
                <a:ea typeface="Times New Roman" panose="02020603050405020304" pitchFamily="18" charset="0"/>
              </a:rPr>
              <a:t>SPSS</a:t>
            </a:r>
            <a:r>
              <a:rPr lang="en-US" sz="3200" dirty="0">
                <a:effectLst/>
                <a:latin typeface="Times New Roman" panose="02020603050405020304" pitchFamily="18" charset="0"/>
                <a:ea typeface="Times New Roman" panose="02020603050405020304" pitchFamily="18" charset="0"/>
              </a:rPr>
              <a:t>. </a:t>
            </a:r>
          </a:p>
          <a:p>
            <a:pPr marL="635" indent="-1905">
              <a:lnSpc>
                <a:spcPct val="150000"/>
              </a:lnSpc>
              <a:spcAft>
                <a:spcPts val="1000"/>
              </a:spcAft>
            </a:pPr>
            <a:r>
              <a:rPr lang="en-US" sz="3200" dirty="0">
                <a:effectLst/>
                <a:latin typeface="Times New Roman" panose="02020603050405020304" pitchFamily="18" charset="0"/>
                <a:ea typeface="Times New Roman" panose="02020603050405020304" pitchFamily="18" charset="0"/>
              </a:rPr>
              <a:t>Descriptive statistics (frequency, mean, standard deviation) </a:t>
            </a:r>
          </a:p>
          <a:p>
            <a:pPr marL="635" indent="-1905">
              <a:lnSpc>
                <a:spcPct val="150000"/>
              </a:lnSpc>
              <a:spcAft>
                <a:spcPts val="1000"/>
              </a:spcAft>
            </a:pPr>
            <a:r>
              <a:rPr lang="en-US" sz="3200" dirty="0">
                <a:effectLst/>
                <a:latin typeface="Times New Roman" panose="02020603050405020304" pitchFamily="18" charset="0"/>
                <a:ea typeface="Times New Roman" panose="02020603050405020304" pitchFamily="18" charset="0"/>
              </a:rPr>
              <a:t>Inferential statistics (T-tests, ANOVA, linear regression)</a:t>
            </a:r>
            <a:br>
              <a:rPr lang="en-US" sz="3200" dirty="0">
                <a:effectLst/>
                <a:latin typeface="Times New Roman" panose="02020603050405020304" pitchFamily="18" charset="0"/>
                <a:ea typeface="Times New Roman" panose="02020603050405020304" pitchFamily="18" charset="0"/>
              </a:rPr>
            </a:br>
            <a:endParaRPr lang="en-US" sz="3200" dirty="0"/>
          </a:p>
        </p:txBody>
      </p:sp>
    </p:spTree>
    <p:extLst>
      <p:ext uri="{BB962C8B-B14F-4D97-AF65-F5344CB8AC3E}">
        <p14:creationId xmlns:p14="http://schemas.microsoft.com/office/powerpoint/2010/main" val="17998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D460330-DD56-9276-0961-0E55142909D8}"/>
              </a:ext>
            </a:extLst>
          </p:cNvPr>
          <p:cNvSpPr>
            <a:spLocks noGrp="1"/>
          </p:cNvSpPr>
          <p:nvPr>
            <p:ph type="sldNum" sz="quarter" idx="12"/>
          </p:nvPr>
        </p:nvSpPr>
        <p:spPr/>
        <p:txBody>
          <a:bodyPr/>
          <a:lstStyle/>
          <a:p>
            <a:fld id="{62B54EFE-F5F4-4674-A397-603D7A5E2AE8}" type="slidenum">
              <a:rPr lang="vi-VN" smtClean="0"/>
              <a:pPr/>
              <a:t>15</a:t>
            </a:fld>
            <a:endParaRPr lang="vi-VN" dirty="0"/>
          </a:p>
        </p:txBody>
      </p:sp>
      <p:sp>
        <p:nvSpPr>
          <p:cNvPr id="6" name="Rectangle 5">
            <a:extLst>
              <a:ext uri="{FF2B5EF4-FFF2-40B4-BE49-F238E27FC236}">
                <a16:creationId xmlns:a16="http://schemas.microsoft.com/office/drawing/2014/main" id="{EB38D793-91B4-E13C-1AFE-84C79BCB855C}"/>
              </a:ext>
            </a:extLst>
          </p:cNvPr>
          <p:cNvSpPr/>
          <p:nvPr/>
        </p:nvSpPr>
        <p:spPr>
          <a:xfrm>
            <a:off x="3954208" y="136525"/>
            <a:ext cx="7780592" cy="707886"/>
          </a:xfrm>
          <a:prstGeom prst="rect">
            <a:avLst/>
          </a:prstGeom>
          <a:noFill/>
        </p:spPr>
        <p:txBody>
          <a:bodyPr wrap="none" lIns="91440" tIns="45720" rIns="91440" bIns="45720">
            <a:spAutoFit/>
          </a:bodyPr>
          <a:lstStyle/>
          <a:p>
            <a:pPr algn="ctr"/>
            <a:r>
              <a:rPr lang="en-US" sz="4000" b="1" i="0" u="none" strike="noStrike" cap="none" spc="0" dirty="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rPr>
              <a:t> THEORETICAL FRAMEWORK</a:t>
            </a:r>
            <a:endParaRPr lang="en-US" sz="4000" b="1" cap="none" spc="0" dirty="0">
              <a:ln w="13462">
                <a:solidFill>
                  <a:schemeClr val="bg1"/>
                </a:solidFill>
                <a:prstDash val="solid"/>
              </a:ln>
              <a:solidFill>
                <a:srgbClr val="FF0000"/>
              </a:solidFill>
              <a:effectLst>
                <a:outerShdw dist="38100" dir="2700000" algn="bl" rotWithShape="0">
                  <a:schemeClr val="accent5"/>
                </a:outerShdw>
              </a:effectLst>
            </a:endParaRPr>
          </a:p>
        </p:txBody>
      </p:sp>
      <p:sp>
        <p:nvSpPr>
          <p:cNvPr id="7" name="TextBox 6">
            <a:extLst>
              <a:ext uri="{FF2B5EF4-FFF2-40B4-BE49-F238E27FC236}">
                <a16:creationId xmlns:a16="http://schemas.microsoft.com/office/drawing/2014/main" id="{83AFB4DE-EBE7-3E7D-35D3-57F460268F60}"/>
              </a:ext>
            </a:extLst>
          </p:cNvPr>
          <p:cNvSpPr txBox="1"/>
          <p:nvPr/>
        </p:nvSpPr>
        <p:spPr>
          <a:xfrm>
            <a:off x="4075043" y="763479"/>
            <a:ext cx="8116957" cy="6432530"/>
          </a:xfrm>
          <a:prstGeom prst="rect">
            <a:avLst/>
          </a:prstGeom>
          <a:noFill/>
        </p:spPr>
        <p:txBody>
          <a:bodyPr wrap="square">
            <a:spAutoFit/>
          </a:bodyPr>
          <a:lstStyle/>
          <a:p>
            <a:pPr algn="just">
              <a:spcBef>
                <a:spcPts val="1200"/>
              </a:spcBef>
              <a:spcAft>
                <a:spcPts val="1200"/>
              </a:spcAft>
            </a:pPr>
            <a:r>
              <a:rPr lang="en-US" sz="4000" b="1" i="0" u="none" strike="noStrike" dirty="0">
                <a:solidFill>
                  <a:srgbClr val="000000"/>
                </a:solidFill>
                <a:effectLst/>
                <a:latin typeface="Times New Roman" panose="02020603050405020304" pitchFamily="18" charset="0"/>
              </a:rPr>
              <a:t>Emotional Intelligence Theory </a:t>
            </a:r>
          </a:p>
          <a:p>
            <a:pPr algn="just">
              <a:spcBef>
                <a:spcPts val="1200"/>
              </a:spcBef>
              <a:spcAft>
                <a:spcPts val="1200"/>
              </a:spcAft>
            </a:pPr>
            <a:r>
              <a:rPr lang="en-US" b="1" i="1" dirty="0"/>
              <a:t>(Goleman, 1995)</a:t>
            </a:r>
            <a:endParaRPr lang="en-US" sz="4000" dirty="0">
              <a:solidFill>
                <a:srgbClr val="000000"/>
              </a:solidFill>
              <a:latin typeface="Times New Roman" panose="02020603050405020304" pitchFamily="18" charset="0"/>
            </a:endParaRPr>
          </a:p>
          <a:p>
            <a:pPr algn="just">
              <a:spcBef>
                <a:spcPts val="1200"/>
              </a:spcBef>
              <a:spcAft>
                <a:spcPts val="1200"/>
              </a:spcAft>
            </a:pPr>
            <a:r>
              <a:rPr lang="en-US" sz="4000" b="1" i="0" u="none" strike="noStrike" dirty="0">
                <a:solidFill>
                  <a:srgbClr val="000000"/>
                </a:solidFill>
                <a:effectLst/>
                <a:latin typeface="Times New Roman" panose="02020603050405020304" pitchFamily="18" charset="0"/>
              </a:rPr>
              <a:t>Social Cognitive Theory </a:t>
            </a:r>
            <a:r>
              <a:rPr lang="en-US" b="1" i="1" dirty="0"/>
              <a:t> </a:t>
            </a:r>
          </a:p>
          <a:p>
            <a:pPr algn="just">
              <a:spcBef>
                <a:spcPts val="1200"/>
              </a:spcBef>
              <a:spcAft>
                <a:spcPts val="1200"/>
              </a:spcAft>
            </a:pPr>
            <a:r>
              <a:rPr lang="en-US" b="1" i="1" dirty="0"/>
              <a:t>(Bandura, 1986)</a:t>
            </a:r>
            <a:endParaRPr lang="en-US" sz="4000" b="1" i="0" u="none" strike="noStrike" dirty="0">
              <a:solidFill>
                <a:srgbClr val="000000"/>
              </a:solidFill>
              <a:effectLst/>
              <a:latin typeface="Times New Roman" panose="02020603050405020304" pitchFamily="18" charset="0"/>
            </a:endParaRPr>
          </a:p>
          <a:p>
            <a:pPr algn="just">
              <a:spcBef>
                <a:spcPts val="1200"/>
              </a:spcBef>
              <a:spcAft>
                <a:spcPts val="1200"/>
              </a:spcAft>
            </a:pPr>
            <a:r>
              <a:rPr lang="en-US" sz="4000" b="1" i="0" u="none" strike="noStrike" dirty="0">
                <a:solidFill>
                  <a:srgbClr val="000000"/>
                </a:solidFill>
                <a:effectLst/>
                <a:latin typeface="Times New Roman" panose="02020603050405020304" pitchFamily="18" charset="0"/>
              </a:rPr>
              <a:t>Self-Determination Theory</a:t>
            </a:r>
            <a:r>
              <a:rPr lang="en-US" sz="4000" dirty="0">
                <a:solidFill>
                  <a:srgbClr val="000000"/>
                </a:solidFill>
                <a:latin typeface="Times New Roman" panose="02020603050405020304" pitchFamily="18" charset="0"/>
              </a:rPr>
              <a:t> </a:t>
            </a:r>
          </a:p>
          <a:p>
            <a:pPr algn="just">
              <a:spcBef>
                <a:spcPts val="1200"/>
              </a:spcBef>
              <a:spcAft>
                <a:spcPts val="1200"/>
              </a:spcAft>
            </a:pPr>
            <a:r>
              <a:rPr lang="en-US" b="1" i="1" dirty="0"/>
              <a:t>(Deci &amp; Ryan, 1985)</a:t>
            </a:r>
            <a:endParaRPr lang="en-US" sz="4000" b="0" i="0" u="none" strike="noStrike" dirty="0">
              <a:solidFill>
                <a:srgbClr val="000000"/>
              </a:solidFill>
              <a:effectLst/>
              <a:latin typeface="Times New Roman" panose="02020603050405020304" pitchFamily="18" charset="0"/>
            </a:endParaRPr>
          </a:p>
          <a:p>
            <a:pPr algn="just">
              <a:spcBef>
                <a:spcPts val="1200"/>
              </a:spcBef>
              <a:spcAft>
                <a:spcPts val="1200"/>
              </a:spcAft>
            </a:pPr>
            <a:r>
              <a:rPr lang="en-US" sz="4000" b="1" i="0" u="none" strike="noStrike" dirty="0">
                <a:solidFill>
                  <a:srgbClr val="000000"/>
                </a:solidFill>
                <a:effectLst/>
                <a:latin typeface="Times New Roman" panose="02020603050405020304" pitchFamily="18" charset="0"/>
              </a:rPr>
              <a:t>CASEL framework</a:t>
            </a:r>
            <a:r>
              <a:rPr lang="en-US" sz="4000" dirty="0">
                <a:solidFill>
                  <a:srgbClr val="000000"/>
                </a:solidFill>
                <a:latin typeface="Times New Roman" panose="02020603050405020304" pitchFamily="18" charset="0"/>
              </a:rPr>
              <a:t> </a:t>
            </a:r>
          </a:p>
          <a:p>
            <a:pPr algn="just">
              <a:spcBef>
                <a:spcPts val="1200"/>
              </a:spcBef>
              <a:spcAft>
                <a:spcPts val="1200"/>
              </a:spcAft>
            </a:pPr>
            <a:r>
              <a:rPr lang="en-US" b="1" dirty="0"/>
              <a:t>(Collaborative for Academic, Social, and Emotional Learning)</a:t>
            </a:r>
            <a:br>
              <a:rPr lang="en-US" sz="4000" dirty="0"/>
            </a:br>
            <a:endParaRPr lang="en-US" sz="4000" dirty="0"/>
          </a:p>
        </p:txBody>
      </p:sp>
    </p:spTree>
    <p:extLst>
      <p:ext uri="{BB962C8B-B14F-4D97-AF65-F5344CB8AC3E}">
        <p14:creationId xmlns:p14="http://schemas.microsoft.com/office/powerpoint/2010/main" val="4277389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ceptual_framework.png">
            <a:extLst>
              <a:ext uri="{FF2B5EF4-FFF2-40B4-BE49-F238E27FC236}">
                <a16:creationId xmlns:a16="http://schemas.microsoft.com/office/drawing/2014/main" id="{CF44AC4A-E82D-F509-4DFA-7375DBC5E6D5}"/>
              </a:ext>
            </a:extLst>
          </p:cNvPr>
          <p:cNvPicPr>
            <a:picLocks noChangeAspect="1"/>
          </p:cNvPicPr>
          <p:nvPr/>
        </p:nvPicPr>
        <p:blipFill>
          <a:blip r:embed="rId2"/>
          <a:srcRect b="23798"/>
          <a:stretch>
            <a:fillRect/>
          </a:stretch>
        </p:blipFill>
        <p:spPr>
          <a:xfrm>
            <a:off x="0" y="0"/>
            <a:ext cx="12192000" cy="6455740"/>
          </a:xfrm>
          <a:prstGeom prst="rect">
            <a:avLst/>
          </a:prstGeom>
        </p:spPr>
      </p:pic>
      <p:sp>
        <p:nvSpPr>
          <p:cNvPr id="4" name="Slide Number Placeholder 3">
            <a:extLst>
              <a:ext uri="{FF2B5EF4-FFF2-40B4-BE49-F238E27FC236}">
                <a16:creationId xmlns:a16="http://schemas.microsoft.com/office/drawing/2014/main" id="{6DA6BAF3-73F0-0650-4F97-08A842EB453F}"/>
              </a:ext>
            </a:extLst>
          </p:cNvPr>
          <p:cNvSpPr>
            <a:spLocks noGrp="1"/>
          </p:cNvSpPr>
          <p:nvPr>
            <p:ph type="sldNum" sz="quarter" idx="12"/>
          </p:nvPr>
        </p:nvSpPr>
        <p:spPr>
          <a:xfrm>
            <a:off x="11471412" y="6455740"/>
            <a:ext cx="685800" cy="365125"/>
          </a:xfrm>
        </p:spPr>
        <p:txBody>
          <a:bodyPr/>
          <a:lstStyle/>
          <a:p>
            <a:fld id="{62B54EFE-F5F4-4674-A397-603D7A5E2AE8}" type="slidenum">
              <a:rPr lang="vi-VN" smtClean="0"/>
              <a:pPr/>
              <a:t>16</a:t>
            </a:fld>
            <a:endParaRPr lang="vi-VN" dirty="0"/>
          </a:p>
        </p:txBody>
      </p:sp>
    </p:spTree>
    <p:extLst>
      <p:ext uri="{BB962C8B-B14F-4D97-AF65-F5344CB8AC3E}">
        <p14:creationId xmlns:p14="http://schemas.microsoft.com/office/powerpoint/2010/main" val="1692189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6DA7DB-0D38-B8EE-24B5-B9FD9EFAF452}"/>
              </a:ext>
            </a:extLst>
          </p:cNvPr>
          <p:cNvSpPr>
            <a:spLocks noGrp="1"/>
          </p:cNvSpPr>
          <p:nvPr>
            <p:ph type="sldNum" sz="quarter" idx="12"/>
          </p:nvPr>
        </p:nvSpPr>
        <p:spPr/>
        <p:txBody>
          <a:bodyPr/>
          <a:lstStyle/>
          <a:p>
            <a:fld id="{62B54EFE-F5F4-4674-A397-603D7A5E2AE8}" type="slidenum">
              <a:rPr lang="vi-VN" smtClean="0"/>
              <a:pPr/>
              <a:t>17</a:t>
            </a:fld>
            <a:endParaRPr lang="vi-VN" dirty="0"/>
          </a:p>
        </p:txBody>
      </p:sp>
      <p:sp>
        <p:nvSpPr>
          <p:cNvPr id="6" name="Rectangle 5">
            <a:extLst>
              <a:ext uri="{FF2B5EF4-FFF2-40B4-BE49-F238E27FC236}">
                <a16:creationId xmlns:a16="http://schemas.microsoft.com/office/drawing/2014/main" id="{2AC75719-512A-668B-34BC-C82395213C6B}"/>
              </a:ext>
            </a:extLst>
          </p:cNvPr>
          <p:cNvSpPr/>
          <p:nvPr/>
        </p:nvSpPr>
        <p:spPr>
          <a:xfrm>
            <a:off x="184082" y="2583345"/>
            <a:ext cx="3677478" cy="1323439"/>
          </a:xfrm>
          <a:prstGeom prst="rect">
            <a:avLst/>
          </a:prstGeom>
          <a:solidFill>
            <a:schemeClr val="bg1"/>
          </a:solidFill>
        </p:spPr>
        <p:txBody>
          <a:bodyPr wrap="square" lIns="91440" tIns="45720" rIns="91440" bIns="45720">
            <a:spAutoFit/>
          </a:bodyPr>
          <a:lstStyle/>
          <a:p>
            <a:pPr algn="ctr"/>
            <a:r>
              <a:rPr lang="en-US" sz="4000" b="1" i="0" u="none" strike="noStrike" cap="none" spc="0" dirty="0">
                <a:ln w="13462">
                  <a:solidFill>
                    <a:schemeClr val="bg1"/>
                  </a:solidFill>
                  <a:prstDash val="solid"/>
                </a:ln>
                <a:solidFill>
                  <a:srgbClr val="9E0000"/>
                </a:solidFill>
                <a:effectLst>
                  <a:outerShdw dist="38100" dir="2700000" algn="bl" rotWithShape="0">
                    <a:schemeClr val="accent5"/>
                  </a:outerShdw>
                </a:effectLst>
                <a:latin typeface="Times New Roman" panose="02020603050405020304" pitchFamily="18" charset="0"/>
              </a:rPr>
              <a:t>RESEARCH HYPOTHESES</a:t>
            </a:r>
            <a:endParaRPr lang="en-US" sz="4000" b="1" cap="none" spc="0" dirty="0">
              <a:ln w="13462">
                <a:solidFill>
                  <a:schemeClr val="bg1"/>
                </a:solidFill>
                <a:prstDash val="solid"/>
              </a:ln>
              <a:solidFill>
                <a:srgbClr val="9E0000"/>
              </a:solidFill>
              <a:effectLst>
                <a:outerShdw dist="38100" dir="2700000" algn="bl" rotWithShape="0">
                  <a:schemeClr val="accent5"/>
                </a:outerShdw>
              </a:effectLst>
            </a:endParaRPr>
          </a:p>
        </p:txBody>
      </p:sp>
      <p:sp>
        <p:nvSpPr>
          <p:cNvPr id="7" name="TextBox 6">
            <a:extLst>
              <a:ext uri="{FF2B5EF4-FFF2-40B4-BE49-F238E27FC236}">
                <a16:creationId xmlns:a16="http://schemas.microsoft.com/office/drawing/2014/main" id="{DD3B1371-8477-C502-CC81-B6A8F7B43346}"/>
              </a:ext>
            </a:extLst>
          </p:cNvPr>
          <p:cNvSpPr txBox="1"/>
          <p:nvPr/>
        </p:nvSpPr>
        <p:spPr>
          <a:xfrm>
            <a:off x="3901315" y="79512"/>
            <a:ext cx="8290685" cy="6186309"/>
          </a:xfrm>
          <a:prstGeom prst="rect">
            <a:avLst/>
          </a:prstGeom>
          <a:noFill/>
        </p:spPr>
        <p:txBody>
          <a:bodyPr wrap="square">
            <a:spAutoFit/>
          </a:bodyPr>
          <a:lstStyle/>
          <a:p>
            <a:pPr algn="just" rtl="0" fontAlgn="base">
              <a:buFont typeface="Arial" panose="020B0604020202020204" pitchFamily="34" charset="0"/>
              <a:buChar char="•"/>
            </a:pPr>
            <a:r>
              <a:rPr lang="en-US" sz="3600" b="1" i="0" u="none" strike="noStrike" dirty="0">
                <a:solidFill>
                  <a:srgbClr val="000000"/>
                </a:solidFill>
                <a:effectLst/>
                <a:latin typeface="Times New Roman" panose="02020603050405020304" pitchFamily="18" charset="0"/>
              </a:rPr>
              <a:t>Hypothesis 1</a:t>
            </a:r>
            <a:r>
              <a:rPr lang="en-US" sz="3600" b="0" i="0" u="none" strike="noStrike" dirty="0">
                <a:solidFill>
                  <a:srgbClr val="000000"/>
                </a:solidFill>
                <a:effectLst/>
                <a:latin typeface="Times New Roman" panose="02020603050405020304" pitchFamily="18" charset="0"/>
              </a:rPr>
              <a:t>: The integration of SEL into higher education curricula significantly improves students’ mental well-being.</a:t>
            </a:r>
          </a:p>
          <a:p>
            <a:pPr algn="just" rtl="0" fontAlgn="base">
              <a:buFont typeface="Arial" panose="020B0604020202020204" pitchFamily="34" charset="0"/>
              <a:buChar char="•"/>
            </a:pPr>
            <a:r>
              <a:rPr lang="en-US" sz="3600" b="1" i="0" u="none" strike="noStrike" dirty="0">
                <a:solidFill>
                  <a:srgbClr val="000000"/>
                </a:solidFill>
                <a:effectLst/>
                <a:latin typeface="Times New Roman" panose="02020603050405020304" pitchFamily="18" charset="0"/>
              </a:rPr>
              <a:t>Hypothesis 2</a:t>
            </a:r>
            <a:r>
              <a:rPr lang="en-US" sz="3600" b="0" i="0" u="none" strike="noStrike" dirty="0">
                <a:solidFill>
                  <a:srgbClr val="000000"/>
                </a:solidFill>
                <a:effectLst/>
                <a:latin typeface="Times New Roman" panose="02020603050405020304" pitchFamily="18" charset="0"/>
              </a:rPr>
              <a:t>: Higher levels of SEL competencies are positively associated with better academic performance (as measured by GPA).</a:t>
            </a:r>
          </a:p>
          <a:p>
            <a:pPr algn="just" rtl="0" fontAlgn="base">
              <a:spcAft>
                <a:spcPts val="1200"/>
              </a:spcAft>
              <a:buFont typeface="Arial" panose="020B0604020202020204" pitchFamily="34" charset="0"/>
              <a:buChar char="•"/>
            </a:pPr>
            <a:r>
              <a:rPr lang="en-US" sz="3600" b="1" i="0" u="none" strike="noStrike" dirty="0">
                <a:solidFill>
                  <a:srgbClr val="000000"/>
                </a:solidFill>
                <a:effectLst/>
                <a:latin typeface="Times New Roman" panose="02020603050405020304" pitchFamily="18" charset="0"/>
              </a:rPr>
              <a:t>Hypothesis 3</a:t>
            </a:r>
            <a:r>
              <a:rPr lang="en-US" sz="3600" b="0" i="0" u="none" strike="noStrike" dirty="0">
                <a:solidFill>
                  <a:srgbClr val="000000"/>
                </a:solidFill>
                <a:effectLst/>
                <a:latin typeface="Times New Roman" panose="02020603050405020304" pitchFamily="18" charset="0"/>
              </a:rPr>
              <a:t>: Cultural relevance and institutional support are critical to the successful implementation of SEL in Vietnamese universities.</a:t>
            </a:r>
          </a:p>
        </p:txBody>
      </p:sp>
    </p:spTree>
    <p:extLst>
      <p:ext uri="{BB962C8B-B14F-4D97-AF65-F5344CB8AC3E}">
        <p14:creationId xmlns:p14="http://schemas.microsoft.com/office/powerpoint/2010/main" val="1909307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2B56CE-9B7F-D3AE-E097-7830FD994979}"/>
              </a:ext>
            </a:extLst>
          </p:cNvPr>
          <p:cNvSpPr>
            <a:spLocks noGrp="1"/>
          </p:cNvSpPr>
          <p:nvPr>
            <p:ph type="sldNum" sz="quarter" idx="12"/>
          </p:nvPr>
        </p:nvSpPr>
        <p:spPr/>
        <p:txBody>
          <a:bodyPr/>
          <a:lstStyle/>
          <a:p>
            <a:fld id="{62B54EFE-F5F4-4674-A397-603D7A5E2AE8}" type="slidenum">
              <a:rPr lang="vi-VN" smtClean="0"/>
              <a:pPr/>
              <a:t>18</a:t>
            </a:fld>
            <a:endParaRPr lang="vi-VN" dirty="0"/>
          </a:p>
        </p:txBody>
      </p:sp>
      <p:sp>
        <p:nvSpPr>
          <p:cNvPr id="7" name="TextBox 6">
            <a:extLst>
              <a:ext uri="{FF2B5EF4-FFF2-40B4-BE49-F238E27FC236}">
                <a16:creationId xmlns:a16="http://schemas.microsoft.com/office/drawing/2014/main" id="{0DDEB0EC-A951-E845-C820-F75927CA0BC1}"/>
              </a:ext>
            </a:extLst>
          </p:cNvPr>
          <p:cNvSpPr txBox="1"/>
          <p:nvPr/>
        </p:nvSpPr>
        <p:spPr>
          <a:xfrm>
            <a:off x="114300" y="0"/>
            <a:ext cx="12077700" cy="6001643"/>
          </a:xfrm>
          <a:prstGeom prst="rect">
            <a:avLst/>
          </a:prstGeom>
          <a:noFill/>
        </p:spPr>
        <p:txBody>
          <a:bodyPr wrap="square">
            <a:spAutoFit/>
          </a:bodyPr>
          <a:lstStyle/>
          <a:p>
            <a:pPr algn="ctr">
              <a:buNone/>
            </a:pPr>
            <a:r>
              <a:rPr lang="en-US" sz="4800" b="1" dirty="0">
                <a:solidFill>
                  <a:srgbClr val="FF0000"/>
                </a:solidFill>
              </a:rPr>
              <a:t>Practical Implications of the Study</a:t>
            </a:r>
          </a:p>
          <a:p>
            <a:pPr marL="1158875" lvl="1">
              <a:buFont typeface="+mj-lt"/>
              <a:buAutoNum type="arabicPeriod"/>
            </a:pPr>
            <a:r>
              <a:rPr lang="en-US" sz="4000" b="1" dirty="0">
                <a:latin typeface="Times New Roman" panose="02020603050405020304" pitchFamily="18" charset="0"/>
                <a:cs typeface="Times New Roman" panose="02020603050405020304" pitchFamily="18" charset="0"/>
              </a:rPr>
              <a:t> </a:t>
            </a:r>
            <a:r>
              <a:rPr lang="en-US" sz="4800" dirty="0">
                <a:latin typeface="Times New Roman" panose="02020603050405020304" pitchFamily="18" charset="0"/>
                <a:cs typeface="Times New Roman" panose="02020603050405020304" pitchFamily="18" charset="0"/>
              </a:rPr>
              <a:t>For Educational Policy (MOET and university governance)</a:t>
            </a:r>
          </a:p>
          <a:p>
            <a:pPr marL="1158875" lvl="1">
              <a:buFont typeface="+mj-lt"/>
              <a:buAutoNum type="arabicPeriod"/>
            </a:pPr>
            <a:r>
              <a:rPr lang="en-US" sz="4800" dirty="0">
                <a:latin typeface="Times New Roman" panose="02020603050405020304" pitchFamily="18" charset="0"/>
                <a:cs typeface="Times New Roman" panose="02020603050405020304" pitchFamily="18" charset="0"/>
              </a:rPr>
              <a:t> For Curriculum Design and Teaching Practices</a:t>
            </a:r>
          </a:p>
          <a:p>
            <a:pPr marL="1158875" lvl="1">
              <a:buFont typeface="+mj-lt"/>
              <a:buAutoNum type="arabicPeriod"/>
            </a:pPr>
            <a:r>
              <a:rPr lang="en-US" sz="4800" dirty="0">
                <a:latin typeface="Times New Roman" panose="02020603050405020304" pitchFamily="18" charset="0"/>
                <a:cs typeface="Times New Roman" panose="02020603050405020304" pitchFamily="18" charset="0"/>
              </a:rPr>
              <a:t> For Student Support and Campus Life</a:t>
            </a:r>
          </a:p>
          <a:p>
            <a:pPr marL="1158875" lvl="1">
              <a:buFont typeface="+mj-lt"/>
              <a:buAutoNum type="arabicPeriod"/>
            </a:pPr>
            <a:r>
              <a:rPr lang="en-US" sz="4800" dirty="0">
                <a:latin typeface="Times New Roman" panose="02020603050405020304" pitchFamily="18" charset="0"/>
                <a:cs typeface="Times New Roman" panose="02020603050405020304" pitchFamily="18" charset="0"/>
              </a:rPr>
              <a:t>For Broader Social and Employment Outcomes</a:t>
            </a:r>
          </a:p>
        </p:txBody>
      </p:sp>
    </p:spTree>
    <p:extLst>
      <p:ext uri="{BB962C8B-B14F-4D97-AF65-F5344CB8AC3E}">
        <p14:creationId xmlns:p14="http://schemas.microsoft.com/office/powerpoint/2010/main" val="4231706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E9DD72-5EFD-9867-112C-A8D792B27509}"/>
              </a:ext>
            </a:extLst>
          </p:cNvPr>
          <p:cNvSpPr>
            <a:spLocks noGrp="1"/>
          </p:cNvSpPr>
          <p:nvPr>
            <p:ph type="sldNum" sz="quarter" idx="12"/>
          </p:nvPr>
        </p:nvSpPr>
        <p:spPr/>
        <p:txBody>
          <a:bodyPr/>
          <a:lstStyle/>
          <a:p>
            <a:fld id="{62B54EFE-F5F4-4674-A397-603D7A5E2AE8}" type="slidenum">
              <a:rPr lang="vi-VN" smtClean="0"/>
              <a:pPr/>
              <a:t>19</a:t>
            </a:fld>
            <a:endParaRPr lang="vi-VN" dirty="0"/>
          </a:p>
        </p:txBody>
      </p:sp>
      <p:sp>
        <p:nvSpPr>
          <p:cNvPr id="6" name="TextBox 5">
            <a:extLst>
              <a:ext uri="{FF2B5EF4-FFF2-40B4-BE49-F238E27FC236}">
                <a16:creationId xmlns:a16="http://schemas.microsoft.com/office/drawing/2014/main" id="{063D7564-10A3-D154-BCC9-119131888B9A}"/>
              </a:ext>
            </a:extLst>
          </p:cNvPr>
          <p:cNvSpPr txBox="1"/>
          <p:nvPr/>
        </p:nvSpPr>
        <p:spPr>
          <a:xfrm>
            <a:off x="0" y="136525"/>
            <a:ext cx="12077700" cy="5755422"/>
          </a:xfrm>
          <a:prstGeom prst="rect">
            <a:avLst/>
          </a:prstGeom>
          <a:noFill/>
        </p:spPr>
        <p:txBody>
          <a:bodyPr wrap="square">
            <a:spAutoFit/>
          </a:bodyPr>
          <a:lstStyle/>
          <a:p>
            <a:pPr algn="ctr">
              <a:buNone/>
            </a:pPr>
            <a:r>
              <a:rPr lang="en-US" sz="4800" b="1" dirty="0">
                <a:solidFill>
                  <a:srgbClr val="FF0000"/>
                </a:solidFill>
              </a:rPr>
              <a:t>Practical Implications of the Study</a:t>
            </a:r>
          </a:p>
          <a:p>
            <a:pPr>
              <a:buFont typeface="+mj-lt"/>
              <a:buAutoNum type="arabicPeriod"/>
            </a:pPr>
            <a:r>
              <a:rPr lang="en-US" sz="3200" b="1" dirty="0"/>
              <a:t>For Educational Policy (MOET and university governance)</a:t>
            </a:r>
            <a:endParaRPr lang="en-US" sz="3200" dirty="0"/>
          </a:p>
          <a:p>
            <a:pPr>
              <a:buFont typeface="Arial" panose="020B0604020202020204" pitchFamily="34" charset="0"/>
              <a:buChar char="•"/>
            </a:pPr>
            <a:r>
              <a:rPr lang="en-US" sz="3200" dirty="0"/>
              <a:t>Provide </a:t>
            </a:r>
            <a:r>
              <a:rPr lang="en-US" sz="3200" b="1" dirty="0"/>
              <a:t>empirical evidence</a:t>
            </a:r>
            <a:r>
              <a:rPr lang="en-US" sz="3200" dirty="0"/>
              <a:t> to support the integration of </a:t>
            </a:r>
            <a:r>
              <a:rPr lang="en-US" sz="3200" b="1" dirty="0"/>
              <a:t>student well-being indicators</a:t>
            </a:r>
            <a:r>
              <a:rPr lang="en-US" sz="3200" dirty="0"/>
              <a:t> into national quality assurance frameworks for higher education.</a:t>
            </a:r>
          </a:p>
          <a:p>
            <a:pPr>
              <a:buFont typeface="Arial" panose="020B0604020202020204" pitchFamily="34" charset="0"/>
              <a:buChar char="•"/>
            </a:pPr>
            <a:r>
              <a:rPr lang="en-US" sz="3200" dirty="0"/>
              <a:t>Inform MOET and universities about the urgent need to </a:t>
            </a:r>
            <a:r>
              <a:rPr lang="en-US" sz="3200" b="1" dirty="0"/>
              <a:t>establish institutional counseling services, mental health support centers, and SEL-based student support systems</a:t>
            </a:r>
            <a:r>
              <a:rPr lang="en-US" sz="3200" dirty="0"/>
              <a:t>.</a:t>
            </a:r>
          </a:p>
          <a:p>
            <a:pPr>
              <a:buFont typeface="Arial" panose="020B0604020202020204" pitchFamily="34" charset="0"/>
              <a:buChar char="•"/>
            </a:pPr>
            <a:r>
              <a:rPr lang="en-US" sz="3200" dirty="0"/>
              <a:t>Offer policy recommendations to incorporate </a:t>
            </a:r>
            <a:r>
              <a:rPr lang="en-US" sz="3200" b="1" dirty="0"/>
              <a:t>SEL-based well-being programs</a:t>
            </a:r>
            <a:r>
              <a:rPr lang="en-US" sz="3200" dirty="0"/>
              <a:t> into university development strategies aligned with the </a:t>
            </a:r>
            <a:r>
              <a:rPr lang="en-US" sz="3200" b="1" dirty="0"/>
              <a:t>National Strategy for Education Development 2021–2030</a:t>
            </a:r>
            <a:r>
              <a:rPr lang="en-US" sz="3200" dirty="0"/>
              <a:t>.</a:t>
            </a:r>
          </a:p>
        </p:txBody>
      </p:sp>
    </p:spTree>
    <p:extLst>
      <p:ext uri="{BB962C8B-B14F-4D97-AF65-F5344CB8AC3E}">
        <p14:creationId xmlns:p14="http://schemas.microsoft.com/office/powerpoint/2010/main" val="3896788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B088BB-58ED-E4E0-9318-D33C999FEB5C}"/>
              </a:ext>
            </a:extLst>
          </p:cNvPr>
          <p:cNvSpPr>
            <a:spLocks noGrp="1"/>
          </p:cNvSpPr>
          <p:nvPr>
            <p:ph type="sldNum" sz="quarter" idx="12"/>
          </p:nvPr>
        </p:nvSpPr>
        <p:spPr/>
        <p:txBody>
          <a:bodyPr/>
          <a:lstStyle/>
          <a:p>
            <a:fld id="{62B54EFE-F5F4-4674-A397-603D7A5E2AE8}" type="slidenum">
              <a:rPr lang="vi-VN" smtClean="0"/>
              <a:pPr/>
              <a:t>2</a:t>
            </a:fld>
            <a:endParaRPr lang="vi-VN" dirty="0"/>
          </a:p>
        </p:txBody>
      </p:sp>
      <p:sp>
        <p:nvSpPr>
          <p:cNvPr id="5" name="TextBox 4">
            <a:extLst>
              <a:ext uri="{FF2B5EF4-FFF2-40B4-BE49-F238E27FC236}">
                <a16:creationId xmlns:a16="http://schemas.microsoft.com/office/drawing/2014/main" id="{704DBF9F-5B5C-D442-9FC4-434ED92F08C0}"/>
              </a:ext>
            </a:extLst>
          </p:cNvPr>
          <p:cNvSpPr txBox="1"/>
          <p:nvPr/>
        </p:nvSpPr>
        <p:spPr>
          <a:xfrm>
            <a:off x="1312074" y="1621878"/>
            <a:ext cx="10715625" cy="830997"/>
          </a:xfrm>
          <a:prstGeom prst="rect">
            <a:avLst/>
          </a:prstGeom>
          <a:noFill/>
        </p:spPr>
        <p:txBody>
          <a:bodyPr wrap="square">
            <a:spAutoFit/>
          </a:bodyPr>
          <a:lstStyle/>
          <a:p>
            <a:r>
              <a:rPr lang="en-US" sz="4800" dirty="0"/>
              <a:t>Higher education =&gt; A vital context </a:t>
            </a:r>
          </a:p>
        </p:txBody>
      </p:sp>
      <p:sp>
        <p:nvSpPr>
          <p:cNvPr id="6" name="Rectangle 5">
            <a:extLst>
              <a:ext uri="{FF2B5EF4-FFF2-40B4-BE49-F238E27FC236}">
                <a16:creationId xmlns:a16="http://schemas.microsoft.com/office/drawing/2014/main" id="{363C3B54-BDA8-EC8A-DEEC-C444A70CA6AC}"/>
              </a:ext>
            </a:extLst>
          </p:cNvPr>
          <p:cNvSpPr/>
          <p:nvPr/>
        </p:nvSpPr>
        <p:spPr>
          <a:xfrm>
            <a:off x="2996580" y="0"/>
            <a:ext cx="5236818" cy="1015663"/>
          </a:xfrm>
          <a:prstGeom prst="rect">
            <a:avLst/>
          </a:prstGeom>
          <a:noFill/>
        </p:spPr>
        <p:txBody>
          <a:bodyPr wrap="none" lIns="91440" tIns="45720" rIns="91440" bIns="45720">
            <a:spAutoFit/>
          </a:bodyPr>
          <a:lstStyle/>
          <a:p>
            <a:pPr algn="ctr"/>
            <a:r>
              <a:rPr lang="en-US" sz="6000" b="1" cap="none" spc="0" dirty="0">
                <a:ln w="13462">
                  <a:solidFill>
                    <a:schemeClr val="bg1"/>
                  </a:solidFill>
                  <a:prstDash val="solid"/>
                </a:ln>
                <a:solidFill>
                  <a:srgbClr val="FF0000"/>
                </a:solidFill>
                <a:effectLst>
                  <a:outerShdw dist="38100" dir="2700000" algn="bl" rotWithShape="0">
                    <a:schemeClr val="accent5"/>
                  </a:outerShdw>
                </a:effectLst>
              </a:rPr>
              <a:t>INTRODUCTION</a:t>
            </a:r>
          </a:p>
        </p:txBody>
      </p:sp>
      <p:sp>
        <p:nvSpPr>
          <p:cNvPr id="7" name="TextBox 6">
            <a:extLst>
              <a:ext uri="{FF2B5EF4-FFF2-40B4-BE49-F238E27FC236}">
                <a16:creationId xmlns:a16="http://schemas.microsoft.com/office/drawing/2014/main" id="{E9D65C95-1B8F-C610-8389-45150B84C7DF}"/>
              </a:ext>
            </a:extLst>
          </p:cNvPr>
          <p:cNvSpPr txBox="1"/>
          <p:nvPr/>
        </p:nvSpPr>
        <p:spPr>
          <a:xfrm>
            <a:off x="1412091" y="2664542"/>
            <a:ext cx="10779909" cy="2308324"/>
          </a:xfrm>
          <a:prstGeom prst="rect">
            <a:avLst/>
          </a:prstGeom>
          <a:noFill/>
        </p:spPr>
        <p:txBody>
          <a:bodyPr wrap="square">
            <a:spAutoFit/>
          </a:bodyPr>
          <a:lstStyle/>
          <a:p>
            <a:r>
              <a:rPr lang="en-US" sz="4800" dirty="0"/>
              <a:t>Social and Emotional Learning (SEL) framework </a:t>
            </a:r>
            <a:r>
              <a:rPr lang="en-US" sz="4800" b="1" dirty="0"/>
              <a:t>foster </a:t>
            </a:r>
            <a:r>
              <a:rPr lang="en-US" sz="4800" dirty="0"/>
              <a:t>essential competencies </a:t>
            </a:r>
          </a:p>
        </p:txBody>
      </p:sp>
      <p:sp>
        <p:nvSpPr>
          <p:cNvPr id="8" name="Arrow: Striped Right 7">
            <a:extLst>
              <a:ext uri="{FF2B5EF4-FFF2-40B4-BE49-F238E27FC236}">
                <a16:creationId xmlns:a16="http://schemas.microsoft.com/office/drawing/2014/main" id="{CD47BE2C-6782-A06D-5982-406013BEE949}"/>
              </a:ext>
            </a:extLst>
          </p:cNvPr>
          <p:cNvSpPr/>
          <p:nvPr/>
        </p:nvSpPr>
        <p:spPr>
          <a:xfrm>
            <a:off x="0" y="5193354"/>
            <a:ext cx="1014416" cy="742950"/>
          </a:xfrm>
          <a:prstGeom prst="striped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3621741-A302-21CE-9679-A644374E6C0F}"/>
              </a:ext>
            </a:extLst>
          </p:cNvPr>
          <p:cNvSpPr txBox="1"/>
          <p:nvPr/>
        </p:nvSpPr>
        <p:spPr>
          <a:xfrm>
            <a:off x="1412090" y="4923282"/>
            <a:ext cx="11084709" cy="1569660"/>
          </a:xfrm>
          <a:prstGeom prst="rect">
            <a:avLst/>
          </a:prstGeom>
          <a:noFill/>
        </p:spPr>
        <p:txBody>
          <a:bodyPr wrap="square">
            <a:spAutoFit/>
          </a:bodyPr>
          <a:lstStyle/>
          <a:p>
            <a:r>
              <a:rPr lang="en-US" sz="4800" dirty="0">
                <a:solidFill>
                  <a:srgbClr val="FF0000"/>
                </a:solidFill>
              </a:rPr>
              <a:t>Its limited integration in higher education in VN</a:t>
            </a:r>
          </a:p>
        </p:txBody>
      </p:sp>
    </p:spTree>
    <p:extLst>
      <p:ext uri="{BB962C8B-B14F-4D97-AF65-F5344CB8AC3E}">
        <p14:creationId xmlns:p14="http://schemas.microsoft.com/office/powerpoint/2010/main" val="388453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B854FC-FA24-6B90-6261-D92D51B61B95}"/>
              </a:ext>
            </a:extLst>
          </p:cNvPr>
          <p:cNvSpPr>
            <a:spLocks noGrp="1"/>
          </p:cNvSpPr>
          <p:nvPr>
            <p:ph type="sldNum" sz="quarter" idx="12"/>
          </p:nvPr>
        </p:nvSpPr>
        <p:spPr/>
        <p:txBody>
          <a:bodyPr/>
          <a:lstStyle/>
          <a:p>
            <a:fld id="{62B54EFE-F5F4-4674-A397-603D7A5E2AE8}" type="slidenum">
              <a:rPr lang="vi-VN" smtClean="0"/>
              <a:pPr/>
              <a:t>20</a:t>
            </a:fld>
            <a:endParaRPr lang="vi-VN" dirty="0"/>
          </a:p>
        </p:txBody>
      </p:sp>
      <p:sp>
        <p:nvSpPr>
          <p:cNvPr id="4" name="TextBox 3">
            <a:extLst>
              <a:ext uri="{FF2B5EF4-FFF2-40B4-BE49-F238E27FC236}">
                <a16:creationId xmlns:a16="http://schemas.microsoft.com/office/drawing/2014/main" id="{858474E2-C87B-F4B8-8EEB-4DCBE1B7A954}"/>
              </a:ext>
            </a:extLst>
          </p:cNvPr>
          <p:cNvSpPr txBox="1"/>
          <p:nvPr/>
        </p:nvSpPr>
        <p:spPr>
          <a:xfrm>
            <a:off x="114300" y="847150"/>
            <a:ext cx="12321540" cy="5509200"/>
          </a:xfrm>
          <a:prstGeom prst="rect">
            <a:avLst/>
          </a:prstGeom>
          <a:noFill/>
        </p:spPr>
        <p:txBody>
          <a:bodyPr wrap="square">
            <a:spAutoFit/>
          </a:bodyPr>
          <a:lstStyle/>
          <a:p>
            <a:pPr>
              <a:buFont typeface="Arial" panose="020B0604020202020204" pitchFamily="34" charset="0"/>
              <a:buChar char="•"/>
            </a:pPr>
            <a:endParaRPr lang="en-US" sz="3200" dirty="0"/>
          </a:p>
          <a:p>
            <a:pPr>
              <a:buFont typeface="+mj-lt"/>
              <a:buAutoNum type="arabicPeriod" startAt="2"/>
            </a:pPr>
            <a:r>
              <a:rPr lang="en-US" sz="3200" b="1" dirty="0"/>
              <a:t>For Curriculum Design and Teaching Practices</a:t>
            </a:r>
            <a:endParaRPr lang="en-US" sz="3200" dirty="0"/>
          </a:p>
          <a:p>
            <a:pPr>
              <a:buFont typeface="Arial" panose="020B0604020202020204" pitchFamily="34" charset="0"/>
              <a:buChar char="•"/>
            </a:pPr>
            <a:r>
              <a:rPr lang="en-US" sz="3200" dirty="0"/>
              <a:t>Guide curriculum developers in embedding </a:t>
            </a:r>
            <a:r>
              <a:rPr lang="en-US" sz="3200" b="1" dirty="0"/>
              <a:t>SEL competencies</a:t>
            </a:r>
            <a:r>
              <a:rPr lang="en-US" sz="3200" dirty="0"/>
              <a:t> (e.g., self-awareness, emotional regulation, responsible decision-making) into </a:t>
            </a:r>
            <a:r>
              <a:rPr lang="en-US" sz="3200" b="1" dirty="0"/>
              <a:t>English language programs and other disciplines</a:t>
            </a:r>
            <a:r>
              <a:rPr lang="en-US" sz="3200" dirty="0"/>
              <a:t>.</a:t>
            </a:r>
          </a:p>
          <a:p>
            <a:pPr>
              <a:buFont typeface="Arial" panose="020B0604020202020204" pitchFamily="34" charset="0"/>
              <a:buChar char="•"/>
            </a:pPr>
            <a:r>
              <a:rPr lang="en-US" sz="3200" dirty="0"/>
              <a:t>Provide practical models for </a:t>
            </a:r>
            <a:r>
              <a:rPr lang="en-US" sz="3200" b="1" dirty="0"/>
              <a:t>integrating SEL into teaching methodology courses</a:t>
            </a:r>
            <a:r>
              <a:rPr lang="en-US" sz="3200" dirty="0"/>
              <a:t> (e.g., Language Teaching Strategies, Classroom Management), making teaching more student-centered.</a:t>
            </a:r>
          </a:p>
          <a:p>
            <a:pPr>
              <a:buFont typeface="Arial" panose="020B0604020202020204" pitchFamily="34" charset="0"/>
              <a:buChar char="•"/>
            </a:pPr>
            <a:r>
              <a:rPr lang="en-US" sz="3200" dirty="0"/>
              <a:t>Develop </a:t>
            </a:r>
            <a:r>
              <a:rPr lang="en-US" sz="3200" b="1" dirty="0"/>
              <a:t>SEL-informed instructional strategies</a:t>
            </a:r>
            <a:r>
              <a:rPr lang="en-US" sz="3200" dirty="0"/>
              <a:t> that help lecturers manage classroom dynamics, reduce academic pressure, and enhance engagement.</a:t>
            </a:r>
          </a:p>
        </p:txBody>
      </p:sp>
      <p:sp>
        <p:nvSpPr>
          <p:cNvPr id="6" name="TextBox 5">
            <a:extLst>
              <a:ext uri="{FF2B5EF4-FFF2-40B4-BE49-F238E27FC236}">
                <a16:creationId xmlns:a16="http://schemas.microsoft.com/office/drawing/2014/main" id="{256F0724-2C33-5126-8D67-19100A680FBE}"/>
              </a:ext>
            </a:extLst>
          </p:cNvPr>
          <p:cNvSpPr txBox="1"/>
          <p:nvPr/>
        </p:nvSpPr>
        <p:spPr>
          <a:xfrm>
            <a:off x="899160" y="132318"/>
            <a:ext cx="11292840" cy="830997"/>
          </a:xfrm>
          <a:prstGeom prst="rect">
            <a:avLst/>
          </a:prstGeom>
          <a:noFill/>
        </p:spPr>
        <p:txBody>
          <a:bodyPr wrap="square">
            <a:spAutoFit/>
          </a:bodyPr>
          <a:lstStyle/>
          <a:p>
            <a:pPr algn="ctr">
              <a:buNone/>
            </a:pPr>
            <a:r>
              <a:rPr lang="en-US" sz="4800" b="1" dirty="0">
                <a:solidFill>
                  <a:srgbClr val="FF0000"/>
                </a:solidFill>
              </a:rPr>
              <a:t>Practical Implications of the Study</a:t>
            </a:r>
          </a:p>
        </p:txBody>
      </p:sp>
    </p:spTree>
    <p:extLst>
      <p:ext uri="{BB962C8B-B14F-4D97-AF65-F5344CB8AC3E}">
        <p14:creationId xmlns:p14="http://schemas.microsoft.com/office/powerpoint/2010/main" val="3030861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6895AB-BBA1-A53A-C4A6-2B135C4C3F42}"/>
              </a:ext>
            </a:extLst>
          </p:cNvPr>
          <p:cNvSpPr>
            <a:spLocks noGrp="1"/>
          </p:cNvSpPr>
          <p:nvPr>
            <p:ph type="sldNum" sz="quarter" idx="12"/>
          </p:nvPr>
        </p:nvSpPr>
        <p:spPr/>
        <p:txBody>
          <a:bodyPr/>
          <a:lstStyle/>
          <a:p>
            <a:fld id="{62B54EFE-F5F4-4674-A397-603D7A5E2AE8}" type="slidenum">
              <a:rPr lang="vi-VN" smtClean="0"/>
              <a:pPr/>
              <a:t>21</a:t>
            </a:fld>
            <a:endParaRPr lang="vi-VN" dirty="0"/>
          </a:p>
        </p:txBody>
      </p:sp>
      <p:sp>
        <p:nvSpPr>
          <p:cNvPr id="4" name="TextBox 3">
            <a:extLst>
              <a:ext uri="{FF2B5EF4-FFF2-40B4-BE49-F238E27FC236}">
                <a16:creationId xmlns:a16="http://schemas.microsoft.com/office/drawing/2014/main" id="{AD734604-A412-79DF-3657-45F060EABD49}"/>
              </a:ext>
            </a:extLst>
          </p:cNvPr>
          <p:cNvSpPr txBox="1"/>
          <p:nvPr/>
        </p:nvSpPr>
        <p:spPr>
          <a:xfrm>
            <a:off x="0" y="0"/>
            <a:ext cx="12077700" cy="6247864"/>
          </a:xfrm>
          <a:prstGeom prst="rect">
            <a:avLst/>
          </a:prstGeom>
          <a:noFill/>
        </p:spPr>
        <p:txBody>
          <a:bodyPr wrap="square">
            <a:spAutoFit/>
          </a:bodyPr>
          <a:lstStyle/>
          <a:p>
            <a:pPr>
              <a:buFont typeface="+mj-lt"/>
              <a:buAutoNum type="arabicPeriod" startAt="3"/>
            </a:pPr>
            <a:r>
              <a:rPr lang="en-US" sz="4000" b="1" dirty="0"/>
              <a:t> For Student Support and Campus Life</a:t>
            </a:r>
            <a:endParaRPr lang="en-US" sz="4000" dirty="0"/>
          </a:p>
          <a:p>
            <a:pPr>
              <a:buFont typeface="Arial" panose="020B0604020202020204" pitchFamily="34" charset="0"/>
              <a:buChar char="•"/>
            </a:pPr>
            <a:r>
              <a:rPr lang="en-US" sz="4000" dirty="0"/>
              <a:t>Recommend the creation of </a:t>
            </a:r>
            <a:r>
              <a:rPr lang="en-US" sz="4000" b="1" dirty="0"/>
              <a:t>peer-support programs and SEL workshops</a:t>
            </a:r>
            <a:r>
              <a:rPr lang="en-US" sz="4000" dirty="0"/>
              <a:t> to help students manage stress, anxiety, and academic challenges.</a:t>
            </a:r>
          </a:p>
          <a:p>
            <a:pPr>
              <a:buFont typeface="Arial" panose="020B0604020202020204" pitchFamily="34" charset="0"/>
              <a:buChar char="•"/>
            </a:pPr>
            <a:r>
              <a:rPr lang="en-US" sz="4000" dirty="0"/>
              <a:t>Contribute to the design of </a:t>
            </a:r>
            <a:r>
              <a:rPr lang="en-US" sz="4000" b="1" dirty="0"/>
              <a:t>orientation programs for first-year students</a:t>
            </a:r>
            <a:r>
              <a:rPr lang="en-US" sz="4000" dirty="0"/>
              <a:t>, focusing on resilience, social belonging, and emotional adjustment.</a:t>
            </a:r>
          </a:p>
          <a:p>
            <a:pPr>
              <a:buFont typeface="Arial" panose="020B0604020202020204" pitchFamily="34" charset="0"/>
              <a:buChar char="•"/>
            </a:pPr>
            <a:r>
              <a:rPr lang="en-US" sz="4000" dirty="0"/>
              <a:t>Provide evidence to support </a:t>
            </a:r>
            <a:r>
              <a:rPr lang="en-US" sz="4000" b="1" dirty="0"/>
              <a:t>extracurricular initiatives</a:t>
            </a:r>
            <a:r>
              <a:rPr lang="en-US" sz="4000" dirty="0"/>
              <a:t> (clubs, mentoring, leadership training) that reinforce SEL competencies in authentic contexts.</a:t>
            </a:r>
          </a:p>
        </p:txBody>
      </p:sp>
    </p:spTree>
    <p:extLst>
      <p:ext uri="{BB962C8B-B14F-4D97-AF65-F5344CB8AC3E}">
        <p14:creationId xmlns:p14="http://schemas.microsoft.com/office/powerpoint/2010/main" val="4142469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AEA45F-8213-7594-DF54-B720D6F9CC97}"/>
              </a:ext>
            </a:extLst>
          </p:cNvPr>
          <p:cNvSpPr>
            <a:spLocks noGrp="1"/>
          </p:cNvSpPr>
          <p:nvPr>
            <p:ph type="sldNum" sz="quarter" idx="12"/>
          </p:nvPr>
        </p:nvSpPr>
        <p:spPr/>
        <p:txBody>
          <a:bodyPr/>
          <a:lstStyle/>
          <a:p>
            <a:fld id="{62B54EFE-F5F4-4674-A397-603D7A5E2AE8}" type="slidenum">
              <a:rPr lang="vi-VN" smtClean="0"/>
              <a:pPr/>
              <a:t>22</a:t>
            </a:fld>
            <a:endParaRPr lang="vi-VN" dirty="0"/>
          </a:p>
        </p:txBody>
      </p:sp>
      <p:sp>
        <p:nvSpPr>
          <p:cNvPr id="4" name="TextBox 3">
            <a:extLst>
              <a:ext uri="{FF2B5EF4-FFF2-40B4-BE49-F238E27FC236}">
                <a16:creationId xmlns:a16="http://schemas.microsoft.com/office/drawing/2014/main" id="{E7C5785C-910D-B8D3-3D88-AFC16249AB1B}"/>
              </a:ext>
            </a:extLst>
          </p:cNvPr>
          <p:cNvSpPr txBox="1"/>
          <p:nvPr/>
        </p:nvSpPr>
        <p:spPr>
          <a:xfrm>
            <a:off x="0" y="426720"/>
            <a:ext cx="12077700" cy="5632311"/>
          </a:xfrm>
          <a:prstGeom prst="rect">
            <a:avLst/>
          </a:prstGeom>
          <a:noFill/>
        </p:spPr>
        <p:txBody>
          <a:bodyPr wrap="square">
            <a:spAutoFit/>
          </a:bodyPr>
          <a:lstStyle/>
          <a:p>
            <a:pPr>
              <a:buFont typeface="+mj-lt"/>
              <a:buAutoNum type="arabicPeriod" startAt="4"/>
            </a:pPr>
            <a:r>
              <a:rPr lang="en-US" sz="4000" b="1" dirty="0"/>
              <a:t>For Broader Social and Employment Outcomes</a:t>
            </a:r>
            <a:endParaRPr lang="en-US" sz="4000" dirty="0"/>
          </a:p>
          <a:p>
            <a:pPr>
              <a:buFont typeface="Arial" panose="020B0604020202020204" pitchFamily="34" charset="0"/>
              <a:buChar char="•"/>
            </a:pPr>
            <a:r>
              <a:rPr lang="en-US" sz="4000" dirty="0"/>
              <a:t>Help universities prepare graduates who are not only academically competent but also </a:t>
            </a:r>
            <a:r>
              <a:rPr lang="en-US" sz="4000" b="1" dirty="0"/>
              <a:t>emotionally resilient, empathetic, and adaptable</a:t>
            </a:r>
            <a:r>
              <a:rPr lang="en-US" sz="4000" dirty="0"/>
              <a:t>, aligning with the needs of the 21st-century workforce.</a:t>
            </a:r>
          </a:p>
          <a:p>
            <a:pPr>
              <a:buFont typeface="Arial" panose="020B0604020202020204" pitchFamily="34" charset="0"/>
              <a:buChar char="•"/>
            </a:pPr>
            <a:r>
              <a:rPr lang="en-US" sz="4000" dirty="0"/>
              <a:t>Encourage collaboration between universities, employers, and community organizations to integrate SEL into </a:t>
            </a:r>
            <a:r>
              <a:rPr lang="en-US" sz="4000" b="1" dirty="0"/>
              <a:t>career readiness and employability training</a:t>
            </a:r>
            <a:r>
              <a:rPr lang="en-US" sz="4000" dirty="0"/>
              <a:t>.</a:t>
            </a:r>
          </a:p>
        </p:txBody>
      </p:sp>
    </p:spTree>
    <p:extLst>
      <p:ext uri="{BB962C8B-B14F-4D97-AF65-F5344CB8AC3E}">
        <p14:creationId xmlns:p14="http://schemas.microsoft.com/office/powerpoint/2010/main" val="659953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E6E8E-7EE9-E5B1-8A05-1D14CDBD109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18FC98-B440-D9EF-37AD-5A07F3C0C0F3}"/>
              </a:ext>
            </a:extLst>
          </p:cNvPr>
          <p:cNvSpPr>
            <a:spLocks noGrp="1"/>
          </p:cNvSpPr>
          <p:nvPr>
            <p:ph type="sldNum" sz="quarter" idx="12"/>
          </p:nvPr>
        </p:nvSpPr>
        <p:spPr/>
        <p:txBody>
          <a:bodyPr/>
          <a:lstStyle/>
          <a:p>
            <a:fld id="{62B54EFE-F5F4-4674-A397-603D7A5E2AE8}" type="slidenum">
              <a:rPr lang="vi-VN" smtClean="0"/>
              <a:pPr/>
              <a:t>23</a:t>
            </a:fld>
            <a:endParaRPr lang="vi-VN" dirty="0"/>
          </a:p>
        </p:txBody>
      </p:sp>
      <p:pic>
        <p:nvPicPr>
          <p:cNvPr id="12" name="Picture 11" descr="A blue diamond with white text&#10;&#10;AI-generated content may be incorrect.">
            <a:extLst>
              <a:ext uri="{FF2B5EF4-FFF2-40B4-BE49-F238E27FC236}">
                <a16:creationId xmlns:a16="http://schemas.microsoft.com/office/drawing/2014/main" id="{D78911F4-5AC2-FE4F-41AA-FC233D5B6A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789" y="210419"/>
            <a:ext cx="9742571" cy="2066736"/>
          </a:xfrm>
          <a:prstGeom prst="rect">
            <a:avLst/>
          </a:prstGeom>
        </p:spPr>
      </p:pic>
      <p:grpSp>
        <p:nvGrpSpPr>
          <p:cNvPr id="18" name="Group 17">
            <a:extLst>
              <a:ext uri="{FF2B5EF4-FFF2-40B4-BE49-F238E27FC236}">
                <a16:creationId xmlns:a16="http://schemas.microsoft.com/office/drawing/2014/main" id="{D74165D0-6769-87B0-9862-8AFCBC461090}"/>
              </a:ext>
            </a:extLst>
          </p:cNvPr>
          <p:cNvGrpSpPr/>
          <p:nvPr/>
        </p:nvGrpSpPr>
        <p:grpSpPr>
          <a:xfrm>
            <a:off x="785356" y="2948489"/>
            <a:ext cx="1668993" cy="728499"/>
            <a:chOff x="5416539" y="2749539"/>
            <a:chExt cx="3113294" cy="1358922"/>
          </a:xfrm>
        </p:grpSpPr>
        <p:pic>
          <p:nvPicPr>
            <p:cNvPr id="15" name="Picture 14" descr="A green and red circles&#10;&#10;AI-generated content may be incorrect.">
              <a:extLst>
                <a:ext uri="{FF2B5EF4-FFF2-40B4-BE49-F238E27FC236}">
                  <a16:creationId xmlns:a16="http://schemas.microsoft.com/office/drawing/2014/main" id="{57DE289A-2D2C-327C-05FC-58D804278F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6539" y="2749539"/>
              <a:ext cx="1358922" cy="1358922"/>
            </a:xfrm>
            <a:prstGeom prst="rect">
              <a:avLst/>
            </a:prstGeom>
          </p:spPr>
        </p:pic>
        <p:pic>
          <p:nvPicPr>
            <p:cNvPr id="17" name="Picture 16" descr="A green and orange circles&#10;&#10;AI-generated content may be incorrect.">
              <a:extLst>
                <a:ext uri="{FF2B5EF4-FFF2-40B4-BE49-F238E27FC236}">
                  <a16:creationId xmlns:a16="http://schemas.microsoft.com/office/drawing/2014/main" id="{4AA97180-8B22-C128-77F0-E1A3D4A663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0911" y="2749539"/>
              <a:ext cx="1358922" cy="1358922"/>
            </a:xfrm>
            <a:prstGeom prst="rect">
              <a:avLst/>
            </a:prstGeom>
          </p:spPr>
        </p:pic>
      </p:grpSp>
      <p:sp>
        <p:nvSpPr>
          <p:cNvPr id="33" name="TextBox 32">
            <a:extLst>
              <a:ext uri="{FF2B5EF4-FFF2-40B4-BE49-F238E27FC236}">
                <a16:creationId xmlns:a16="http://schemas.microsoft.com/office/drawing/2014/main" id="{DEE9A370-1FE3-54DE-8E2E-497E57D3FE44}"/>
              </a:ext>
            </a:extLst>
          </p:cNvPr>
          <p:cNvSpPr txBox="1"/>
          <p:nvPr/>
        </p:nvSpPr>
        <p:spPr>
          <a:xfrm>
            <a:off x="6269448" y="5657225"/>
            <a:ext cx="3609753" cy="307777"/>
          </a:xfrm>
          <a:prstGeom prst="rect">
            <a:avLst/>
          </a:prstGeom>
          <a:noFill/>
        </p:spPr>
        <p:txBody>
          <a:bodyPr wrap="square" rtlCol="0">
            <a:spAutoFit/>
          </a:bodyPr>
          <a:lstStyle/>
          <a:p>
            <a:pPr algn="ctr"/>
            <a:r>
              <a:rPr lang="en-US" sz="1400" dirty="0">
                <a:solidFill>
                  <a:schemeClr val="bg1"/>
                </a:solidFill>
                <a:latin typeface="Be Vietnam Pro" pitchFamily="2" charset="-93"/>
              </a:rPr>
              <a:t>Colors</a:t>
            </a:r>
            <a:endParaRPr lang="vi-VN" sz="1400" b="1" dirty="0">
              <a:solidFill>
                <a:schemeClr val="bg1"/>
              </a:solidFill>
              <a:latin typeface="Be Vietnam Pro" pitchFamily="2" charset="-93"/>
            </a:endParaRPr>
          </a:p>
        </p:txBody>
      </p:sp>
      <p:pic>
        <p:nvPicPr>
          <p:cNvPr id="38" name="Picture 37" descr="A cartoon of a person&#10;&#10;AI-generated content may be incorrect.">
            <a:extLst>
              <a:ext uri="{FF2B5EF4-FFF2-40B4-BE49-F238E27FC236}">
                <a16:creationId xmlns:a16="http://schemas.microsoft.com/office/drawing/2014/main" id="{5D7C5BBD-4528-E90C-C2EC-83FC102BB4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7660" y="3435878"/>
            <a:ext cx="2756980" cy="2756980"/>
          </a:xfrm>
          <a:prstGeom prst="rect">
            <a:avLst/>
          </a:prstGeom>
        </p:spPr>
      </p:pic>
      <p:sp>
        <p:nvSpPr>
          <p:cNvPr id="3" name="Rectangle 2">
            <a:extLst>
              <a:ext uri="{FF2B5EF4-FFF2-40B4-BE49-F238E27FC236}">
                <a16:creationId xmlns:a16="http://schemas.microsoft.com/office/drawing/2014/main" id="{69371594-2972-5D2B-FD30-A4243502B347}"/>
              </a:ext>
            </a:extLst>
          </p:cNvPr>
          <p:cNvSpPr/>
          <p:nvPr/>
        </p:nvSpPr>
        <p:spPr>
          <a:xfrm>
            <a:off x="3621608" y="2967335"/>
            <a:ext cx="4948791" cy="2646878"/>
          </a:xfrm>
          <a:prstGeom prst="rect">
            <a:avLst/>
          </a:prstGeom>
          <a:noFill/>
        </p:spPr>
        <p:txBody>
          <a:bodyPr wrap="none" lIns="91440" tIns="45720" rIns="91440" bIns="45720">
            <a:spAutoFit/>
          </a:bodyPr>
          <a:lstStyle/>
          <a:p>
            <a:pPr algn="ctr"/>
            <a:r>
              <a:rPr lang="en-US" sz="16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Q&amp;A </a:t>
            </a:r>
          </a:p>
        </p:txBody>
      </p:sp>
      <p:pic>
        <p:nvPicPr>
          <p:cNvPr id="5" name="Picture 4">
            <a:extLst>
              <a:ext uri="{FF2B5EF4-FFF2-40B4-BE49-F238E27FC236}">
                <a16:creationId xmlns:a16="http://schemas.microsoft.com/office/drawing/2014/main" id="{95A65251-371B-013F-53B3-F6E7D5167D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19360" y="604182"/>
            <a:ext cx="1958340" cy="1389733"/>
          </a:xfrm>
          <a:prstGeom prst="rect">
            <a:avLst/>
          </a:prstGeom>
        </p:spPr>
      </p:pic>
    </p:spTree>
    <p:extLst>
      <p:ext uri="{BB962C8B-B14F-4D97-AF65-F5344CB8AC3E}">
        <p14:creationId xmlns:p14="http://schemas.microsoft.com/office/powerpoint/2010/main" val="561640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B2DB28-D199-4A50-B486-ED6BE28C42C6}"/>
              </a:ext>
            </a:extLst>
          </p:cNvPr>
          <p:cNvSpPr>
            <a:spLocks noGrp="1"/>
          </p:cNvSpPr>
          <p:nvPr>
            <p:ph type="sldNum" sz="quarter" idx="12"/>
          </p:nvPr>
        </p:nvSpPr>
        <p:spPr/>
        <p:txBody>
          <a:bodyPr/>
          <a:lstStyle/>
          <a:p>
            <a:fld id="{62B54EFE-F5F4-4674-A397-603D7A5E2AE8}" type="slidenum">
              <a:rPr lang="vi-VN" smtClean="0"/>
              <a:pPr/>
              <a:t>24</a:t>
            </a:fld>
            <a:endParaRPr lang="vi-VN" dirty="0"/>
          </a:p>
        </p:txBody>
      </p:sp>
    </p:spTree>
    <p:extLst>
      <p:ext uri="{BB962C8B-B14F-4D97-AF65-F5344CB8AC3E}">
        <p14:creationId xmlns:p14="http://schemas.microsoft.com/office/powerpoint/2010/main" val="669873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71B604-75E5-631F-F172-932D64009851}"/>
              </a:ext>
            </a:extLst>
          </p:cNvPr>
          <p:cNvSpPr>
            <a:spLocks noGrp="1"/>
          </p:cNvSpPr>
          <p:nvPr>
            <p:ph type="sldNum" sz="quarter" idx="12"/>
          </p:nvPr>
        </p:nvSpPr>
        <p:spPr/>
        <p:txBody>
          <a:bodyPr/>
          <a:lstStyle/>
          <a:p>
            <a:fld id="{62B54EFE-F5F4-4674-A397-603D7A5E2AE8}" type="slidenum">
              <a:rPr lang="vi-VN" smtClean="0"/>
              <a:pPr/>
              <a:t>3</a:t>
            </a:fld>
            <a:endParaRPr lang="vi-VN" dirty="0"/>
          </a:p>
        </p:txBody>
      </p:sp>
      <p:sp>
        <p:nvSpPr>
          <p:cNvPr id="6" name="TextBox 5">
            <a:extLst>
              <a:ext uri="{FF2B5EF4-FFF2-40B4-BE49-F238E27FC236}">
                <a16:creationId xmlns:a16="http://schemas.microsoft.com/office/drawing/2014/main" id="{B8CF8A2D-EB53-8D46-276E-3E53C2C423D2}"/>
              </a:ext>
            </a:extLst>
          </p:cNvPr>
          <p:cNvSpPr txBox="1"/>
          <p:nvPr/>
        </p:nvSpPr>
        <p:spPr>
          <a:xfrm>
            <a:off x="0" y="0"/>
            <a:ext cx="12192000" cy="1938992"/>
          </a:xfrm>
          <a:prstGeom prst="rect">
            <a:avLst/>
          </a:prstGeom>
          <a:noFill/>
        </p:spPr>
        <p:txBody>
          <a:bodyPr wrap="square">
            <a:spAutoFit/>
          </a:bodyPr>
          <a:lstStyle/>
          <a:p>
            <a:pPr algn="ctr"/>
            <a:r>
              <a:rPr lang="en-US" sz="6000" b="1" dirty="0">
                <a:solidFill>
                  <a:srgbClr val="FF0000"/>
                </a:solidFill>
              </a:rPr>
              <a:t>Context of Student Mental Health </a:t>
            </a:r>
          </a:p>
          <a:p>
            <a:pPr algn="ctr"/>
            <a:r>
              <a:rPr lang="en-US" sz="6000" b="1" dirty="0">
                <a:solidFill>
                  <a:srgbClr val="FF0000"/>
                </a:solidFill>
              </a:rPr>
              <a:t>in Vietnam</a:t>
            </a:r>
            <a:endParaRPr lang="en-US" sz="19900" b="1" dirty="0">
              <a:solidFill>
                <a:srgbClr val="FF0000"/>
              </a:solidFill>
            </a:endParaRPr>
          </a:p>
        </p:txBody>
      </p:sp>
      <p:sp>
        <p:nvSpPr>
          <p:cNvPr id="8" name="TextBox 7">
            <a:extLst>
              <a:ext uri="{FF2B5EF4-FFF2-40B4-BE49-F238E27FC236}">
                <a16:creationId xmlns:a16="http://schemas.microsoft.com/office/drawing/2014/main" id="{42FE4EE5-0F80-C751-82D0-EC884D71D4C7}"/>
              </a:ext>
            </a:extLst>
          </p:cNvPr>
          <p:cNvSpPr txBox="1"/>
          <p:nvPr/>
        </p:nvSpPr>
        <p:spPr>
          <a:xfrm>
            <a:off x="1463040" y="2621280"/>
            <a:ext cx="10614660" cy="3416320"/>
          </a:xfrm>
          <a:prstGeom prst="rect">
            <a:avLst/>
          </a:prstGeom>
          <a:noFill/>
        </p:spPr>
        <p:txBody>
          <a:bodyPr wrap="square">
            <a:spAutoFit/>
          </a:bodyPr>
          <a:lstStyle/>
          <a:p>
            <a:r>
              <a:rPr lang="en-US" sz="3600" b="1" dirty="0"/>
              <a:t>Depressive Symptoms – Tra Vinh University (2018)</a:t>
            </a:r>
            <a:br>
              <a:rPr lang="en-US" sz="3600" dirty="0"/>
            </a:br>
            <a:r>
              <a:rPr lang="en-US" sz="3600" dirty="0"/>
              <a:t>405 students </a:t>
            </a:r>
          </a:p>
          <a:p>
            <a:r>
              <a:rPr lang="en-US" sz="3600" b="1" dirty="0"/>
              <a:t>+ 52.3% prevalence of depressive symptoms </a:t>
            </a:r>
            <a:r>
              <a:rPr lang="en-US" sz="3600" dirty="0"/>
              <a:t>including </a:t>
            </a:r>
          </a:p>
          <a:p>
            <a:r>
              <a:rPr lang="en-US" sz="3600" b="1" dirty="0"/>
              <a:t>+</a:t>
            </a:r>
            <a:r>
              <a:rPr lang="en-US" sz="3600" dirty="0"/>
              <a:t> First-year students had a rate of 39.9%, rising to 47.1% by the fourth year</a:t>
            </a:r>
          </a:p>
        </p:txBody>
      </p:sp>
      <p:pic>
        <p:nvPicPr>
          <p:cNvPr id="10" name="Picture 9">
            <a:extLst>
              <a:ext uri="{FF2B5EF4-FFF2-40B4-BE49-F238E27FC236}">
                <a16:creationId xmlns:a16="http://schemas.microsoft.com/office/drawing/2014/main" id="{CD97D1D3-61ED-7906-B4C7-FB6DA1EAC871}"/>
              </a:ext>
            </a:extLst>
          </p:cNvPr>
          <p:cNvPicPr>
            <a:picLocks noChangeAspect="1"/>
          </p:cNvPicPr>
          <p:nvPr/>
        </p:nvPicPr>
        <p:blipFill>
          <a:blip r:embed="rId3"/>
          <a:stretch>
            <a:fillRect/>
          </a:stretch>
        </p:blipFill>
        <p:spPr>
          <a:xfrm>
            <a:off x="1421075" y="2095890"/>
            <a:ext cx="10614660" cy="4260460"/>
          </a:xfrm>
          <a:prstGeom prst="rect">
            <a:avLst/>
          </a:prstGeom>
        </p:spPr>
      </p:pic>
    </p:spTree>
    <p:extLst>
      <p:ext uri="{BB962C8B-B14F-4D97-AF65-F5344CB8AC3E}">
        <p14:creationId xmlns:p14="http://schemas.microsoft.com/office/powerpoint/2010/main" val="83714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AC8F33-4176-8826-03C1-DDD01E1B8DE6}"/>
              </a:ext>
            </a:extLst>
          </p:cNvPr>
          <p:cNvSpPr>
            <a:spLocks noGrp="1"/>
          </p:cNvSpPr>
          <p:nvPr>
            <p:ph type="sldNum" sz="quarter" idx="12"/>
          </p:nvPr>
        </p:nvSpPr>
        <p:spPr/>
        <p:txBody>
          <a:bodyPr/>
          <a:lstStyle/>
          <a:p>
            <a:fld id="{62B54EFE-F5F4-4674-A397-603D7A5E2AE8}" type="slidenum">
              <a:rPr lang="vi-VN" smtClean="0"/>
              <a:pPr/>
              <a:t>4</a:t>
            </a:fld>
            <a:endParaRPr lang="vi-VN" dirty="0"/>
          </a:p>
        </p:txBody>
      </p:sp>
      <p:pic>
        <p:nvPicPr>
          <p:cNvPr id="6" name="Picture 5">
            <a:extLst>
              <a:ext uri="{FF2B5EF4-FFF2-40B4-BE49-F238E27FC236}">
                <a16:creationId xmlns:a16="http://schemas.microsoft.com/office/drawing/2014/main" id="{A30CC4CB-5FAD-94C0-8275-30CBF358BA4C}"/>
              </a:ext>
            </a:extLst>
          </p:cNvPr>
          <p:cNvPicPr>
            <a:picLocks noChangeAspect="1"/>
          </p:cNvPicPr>
          <p:nvPr/>
        </p:nvPicPr>
        <p:blipFill>
          <a:blip r:embed="rId2"/>
          <a:stretch>
            <a:fillRect/>
          </a:stretch>
        </p:blipFill>
        <p:spPr>
          <a:xfrm>
            <a:off x="0" y="0"/>
            <a:ext cx="5449060" cy="1514686"/>
          </a:xfrm>
          <a:prstGeom prst="rect">
            <a:avLst/>
          </a:prstGeom>
        </p:spPr>
      </p:pic>
      <p:pic>
        <p:nvPicPr>
          <p:cNvPr id="8" name="Picture 7">
            <a:extLst>
              <a:ext uri="{FF2B5EF4-FFF2-40B4-BE49-F238E27FC236}">
                <a16:creationId xmlns:a16="http://schemas.microsoft.com/office/drawing/2014/main" id="{5321317A-5033-E9B6-4417-B76C37ECF4F6}"/>
              </a:ext>
            </a:extLst>
          </p:cNvPr>
          <p:cNvPicPr>
            <a:picLocks noChangeAspect="1"/>
          </p:cNvPicPr>
          <p:nvPr/>
        </p:nvPicPr>
        <p:blipFill>
          <a:blip r:embed="rId3"/>
          <a:stretch>
            <a:fillRect/>
          </a:stretch>
        </p:blipFill>
        <p:spPr>
          <a:xfrm>
            <a:off x="1790195" y="1514686"/>
            <a:ext cx="10401805" cy="2448267"/>
          </a:xfrm>
          <a:prstGeom prst="rect">
            <a:avLst/>
          </a:prstGeom>
        </p:spPr>
      </p:pic>
      <p:sp>
        <p:nvSpPr>
          <p:cNvPr id="10" name="TextBox 9">
            <a:extLst>
              <a:ext uri="{FF2B5EF4-FFF2-40B4-BE49-F238E27FC236}">
                <a16:creationId xmlns:a16="http://schemas.microsoft.com/office/drawing/2014/main" id="{47DCBB76-FC47-5A44-214B-D49B9162ED47}"/>
              </a:ext>
            </a:extLst>
          </p:cNvPr>
          <p:cNvSpPr txBox="1"/>
          <p:nvPr/>
        </p:nvSpPr>
        <p:spPr>
          <a:xfrm>
            <a:off x="3943096" y="3429000"/>
            <a:ext cx="8248903" cy="3046988"/>
          </a:xfrm>
          <a:prstGeom prst="rect">
            <a:avLst/>
          </a:prstGeom>
          <a:noFill/>
        </p:spPr>
        <p:txBody>
          <a:bodyPr wrap="square">
            <a:spAutoFit/>
          </a:bodyPr>
          <a:lstStyle/>
          <a:p>
            <a:pPr>
              <a:buNone/>
            </a:pPr>
            <a:r>
              <a:rPr lang="en-US" sz="3200" dirty="0"/>
              <a:t>A cross-sectional survey of </a:t>
            </a:r>
            <a:r>
              <a:rPr lang="en-US" sz="3200" b="1" dirty="0"/>
              <a:t>439 students</a:t>
            </a:r>
            <a:r>
              <a:rPr lang="en-US" sz="3200" dirty="0"/>
              <a:t> found that:</a:t>
            </a:r>
          </a:p>
          <a:p>
            <a:pPr>
              <a:buFont typeface="Arial" panose="020B0604020202020204" pitchFamily="34" charset="0"/>
              <a:buChar char="•"/>
            </a:pPr>
            <a:r>
              <a:rPr lang="en-US" sz="3200" b="1" dirty="0"/>
              <a:t>70.5%</a:t>
            </a:r>
            <a:r>
              <a:rPr lang="en-US" sz="3200" dirty="0"/>
              <a:t> experienced </a:t>
            </a:r>
            <a:r>
              <a:rPr lang="en-US" sz="3200" b="1" dirty="0"/>
              <a:t>moderate academic stress</a:t>
            </a:r>
            <a:endParaRPr lang="en-US" sz="3200" dirty="0"/>
          </a:p>
          <a:p>
            <a:pPr>
              <a:buFont typeface="Arial" panose="020B0604020202020204" pitchFamily="34" charset="0"/>
              <a:buChar char="•"/>
            </a:pPr>
            <a:r>
              <a:rPr lang="en-US" sz="3200" b="1" dirty="0"/>
              <a:t>13.9%</a:t>
            </a:r>
            <a:r>
              <a:rPr lang="en-US" sz="3200" dirty="0"/>
              <a:t> had </a:t>
            </a:r>
            <a:r>
              <a:rPr lang="en-US" sz="3200" b="1" dirty="0"/>
              <a:t>mild stress</a:t>
            </a:r>
            <a:endParaRPr lang="en-US" sz="3200" dirty="0"/>
          </a:p>
          <a:p>
            <a:pPr>
              <a:buFont typeface="Arial" panose="020B0604020202020204" pitchFamily="34" charset="0"/>
              <a:buChar char="•"/>
            </a:pPr>
            <a:r>
              <a:rPr lang="en-US" sz="3200" b="1" dirty="0"/>
              <a:t>15.3%</a:t>
            </a:r>
            <a:r>
              <a:rPr lang="en-US" sz="3200" dirty="0"/>
              <a:t> suffered from </a:t>
            </a:r>
            <a:r>
              <a:rPr lang="en-US" sz="3200" b="1" dirty="0"/>
              <a:t>severe stress</a:t>
            </a:r>
            <a:endParaRPr lang="en-US" sz="3200" dirty="0"/>
          </a:p>
        </p:txBody>
      </p:sp>
    </p:spTree>
    <p:extLst>
      <p:ext uri="{BB962C8B-B14F-4D97-AF65-F5344CB8AC3E}">
        <p14:creationId xmlns:p14="http://schemas.microsoft.com/office/powerpoint/2010/main" val="395028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DFD6DC-1318-68E8-C671-81A8FBDDC644}"/>
              </a:ext>
            </a:extLst>
          </p:cNvPr>
          <p:cNvSpPr>
            <a:spLocks noGrp="1"/>
          </p:cNvSpPr>
          <p:nvPr>
            <p:ph type="sldNum" sz="quarter" idx="12"/>
          </p:nvPr>
        </p:nvSpPr>
        <p:spPr/>
        <p:txBody>
          <a:bodyPr/>
          <a:lstStyle/>
          <a:p>
            <a:fld id="{62B54EFE-F5F4-4674-A397-603D7A5E2AE8}" type="slidenum">
              <a:rPr lang="vi-VN" smtClean="0"/>
              <a:pPr/>
              <a:t>5</a:t>
            </a:fld>
            <a:endParaRPr lang="vi-VN" dirty="0"/>
          </a:p>
        </p:txBody>
      </p:sp>
      <p:sp>
        <p:nvSpPr>
          <p:cNvPr id="6" name="TextBox 5">
            <a:extLst>
              <a:ext uri="{FF2B5EF4-FFF2-40B4-BE49-F238E27FC236}">
                <a16:creationId xmlns:a16="http://schemas.microsoft.com/office/drawing/2014/main" id="{54DD4D8D-98E2-5BB8-DBBA-0E40DADDFC4C}"/>
              </a:ext>
            </a:extLst>
          </p:cNvPr>
          <p:cNvSpPr txBox="1"/>
          <p:nvPr/>
        </p:nvSpPr>
        <p:spPr>
          <a:xfrm>
            <a:off x="0" y="0"/>
            <a:ext cx="12192000" cy="1569660"/>
          </a:xfrm>
          <a:prstGeom prst="rect">
            <a:avLst/>
          </a:prstGeom>
          <a:noFill/>
        </p:spPr>
        <p:txBody>
          <a:bodyPr wrap="square">
            <a:spAutoFit/>
          </a:bodyPr>
          <a:lstStyle/>
          <a:p>
            <a:pPr algn="ctr"/>
            <a:r>
              <a:rPr lang="en-US" sz="4800" b="1" dirty="0">
                <a:solidFill>
                  <a:srgbClr val="FF0000"/>
                </a:solidFill>
              </a:rPr>
              <a:t>Context of Student Mental Health </a:t>
            </a:r>
          </a:p>
          <a:p>
            <a:pPr algn="ctr"/>
            <a:r>
              <a:rPr lang="en-US" sz="4800" b="1" dirty="0">
                <a:solidFill>
                  <a:srgbClr val="FF0000"/>
                </a:solidFill>
              </a:rPr>
              <a:t>in Vietnam</a:t>
            </a:r>
            <a:endParaRPr lang="en-US" sz="4800" dirty="0"/>
          </a:p>
        </p:txBody>
      </p:sp>
      <p:pic>
        <p:nvPicPr>
          <p:cNvPr id="8" name="Picture 7">
            <a:extLst>
              <a:ext uri="{FF2B5EF4-FFF2-40B4-BE49-F238E27FC236}">
                <a16:creationId xmlns:a16="http://schemas.microsoft.com/office/drawing/2014/main" id="{8AE2E751-EDF8-3094-1CAD-72A462E74F6B}"/>
              </a:ext>
            </a:extLst>
          </p:cNvPr>
          <p:cNvPicPr>
            <a:picLocks noChangeAspect="1"/>
          </p:cNvPicPr>
          <p:nvPr/>
        </p:nvPicPr>
        <p:blipFill>
          <a:blip r:embed="rId3"/>
          <a:stretch>
            <a:fillRect/>
          </a:stretch>
        </p:blipFill>
        <p:spPr>
          <a:xfrm>
            <a:off x="1798321" y="1647576"/>
            <a:ext cx="10279380" cy="4888584"/>
          </a:xfrm>
          <a:prstGeom prst="rect">
            <a:avLst/>
          </a:prstGeom>
        </p:spPr>
      </p:pic>
      <p:sp>
        <p:nvSpPr>
          <p:cNvPr id="10" name="TextBox 9">
            <a:extLst>
              <a:ext uri="{FF2B5EF4-FFF2-40B4-BE49-F238E27FC236}">
                <a16:creationId xmlns:a16="http://schemas.microsoft.com/office/drawing/2014/main" id="{CE05D75E-3295-4169-7A24-FA3D92F4BE93}"/>
              </a:ext>
            </a:extLst>
          </p:cNvPr>
          <p:cNvSpPr txBox="1"/>
          <p:nvPr/>
        </p:nvSpPr>
        <p:spPr>
          <a:xfrm>
            <a:off x="1798320" y="1647576"/>
            <a:ext cx="10279379" cy="4154984"/>
          </a:xfrm>
          <a:prstGeom prst="rect">
            <a:avLst/>
          </a:prstGeom>
          <a:noFill/>
        </p:spPr>
        <p:txBody>
          <a:bodyPr wrap="square">
            <a:spAutoFit/>
          </a:bodyPr>
          <a:lstStyle/>
          <a:p>
            <a:r>
              <a:rPr lang="en-US" sz="4400" dirty="0"/>
              <a:t>Among students majoring in foreign languages:</a:t>
            </a:r>
          </a:p>
          <a:p>
            <a:r>
              <a:rPr lang="en-US" sz="4400" dirty="0"/>
              <a:t> </a:t>
            </a:r>
            <a:r>
              <a:rPr lang="en-US" sz="4400" b="1" dirty="0"/>
              <a:t>21.1% suffered severe depression</a:t>
            </a:r>
            <a:r>
              <a:rPr lang="en-US" sz="4400" dirty="0"/>
              <a:t>,</a:t>
            </a:r>
          </a:p>
          <a:p>
            <a:r>
              <a:rPr lang="en-US" sz="4400" b="1" dirty="0"/>
              <a:t>35.0% suffered severe anxiety</a:t>
            </a:r>
            <a:r>
              <a:rPr lang="en-US" sz="4400" dirty="0"/>
              <a:t>, </a:t>
            </a:r>
          </a:p>
          <a:p>
            <a:r>
              <a:rPr lang="en-US" sz="4400" dirty="0"/>
              <a:t>and </a:t>
            </a:r>
          </a:p>
          <a:p>
            <a:r>
              <a:rPr lang="en-US" sz="4400" b="1" dirty="0"/>
              <a:t>16.3% suffered severe stress</a:t>
            </a:r>
            <a:endParaRPr lang="en-US" sz="4400" dirty="0"/>
          </a:p>
        </p:txBody>
      </p:sp>
    </p:spTree>
    <p:extLst>
      <p:ext uri="{BB962C8B-B14F-4D97-AF65-F5344CB8AC3E}">
        <p14:creationId xmlns:p14="http://schemas.microsoft.com/office/powerpoint/2010/main" val="152855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8"/>
                                        </p:tgtEl>
                                      </p:cBhvr>
                                    </p:animEffect>
                                    <p:anim calcmode="lin" valueType="num">
                                      <p:cBhvr>
                                        <p:cTn id="7" dur="1822" tmFilter="0,0; 0.14,0.31; 0.43,0.73; 0.71,0.91; 1.0,1.0">
                                          <p:stCondLst>
                                            <p:cond delay="0"/>
                                          </p:stCondLst>
                                        </p:cTn>
                                        <p:tgtEl>
                                          <p:spTgt spid="8"/>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8"/>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8"/>
                                        </p:tgtEl>
                                        <p:attrNameLst>
                                          <p:attrName>ppt_y</p:attrName>
                                        </p:attrNameLst>
                                      </p:cBhvr>
                                      <p:tavLst>
                                        <p:tav tm="0">
                                          <p:val>
                                            <p:strVal val="ppt_y"/>
                                          </p:val>
                                        </p:tav>
                                        <p:tav tm="100000">
                                          <p:val>
                                            <p:strVal val="ppt_y+ppt_h"/>
                                          </p:val>
                                        </p:tav>
                                      </p:tavLst>
                                    </p:anim>
                                    <p:animScale>
                                      <p:cBhvr>
                                        <p:cTn id="14" dur="26">
                                          <p:stCondLst>
                                            <p:cond delay="620"/>
                                          </p:stCondLst>
                                        </p:cTn>
                                        <p:tgtEl>
                                          <p:spTgt spid="8"/>
                                        </p:tgtEl>
                                      </p:cBhvr>
                                      <p:to x="100000" y="60000"/>
                                    </p:animScale>
                                    <p:animScale>
                                      <p:cBhvr>
                                        <p:cTn id="15" dur="166" decel="50000">
                                          <p:stCondLst>
                                            <p:cond delay="646"/>
                                          </p:stCondLst>
                                        </p:cTn>
                                        <p:tgtEl>
                                          <p:spTgt spid="8"/>
                                        </p:tgtEl>
                                      </p:cBhvr>
                                      <p:to x="100000" y="100000"/>
                                    </p:animScale>
                                    <p:animScale>
                                      <p:cBhvr>
                                        <p:cTn id="16" dur="26">
                                          <p:stCondLst>
                                            <p:cond delay="1312"/>
                                          </p:stCondLst>
                                        </p:cTn>
                                        <p:tgtEl>
                                          <p:spTgt spid="8"/>
                                        </p:tgtEl>
                                      </p:cBhvr>
                                      <p:to x="100000" y="80000"/>
                                    </p:animScale>
                                    <p:animScale>
                                      <p:cBhvr>
                                        <p:cTn id="17" dur="166" decel="50000">
                                          <p:stCondLst>
                                            <p:cond delay="1338"/>
                                          </p:stCondLst>
                                        </p:cTn>
                                        <p:tgtEl>
                                          <p:spTgt spid="8"/>
                                        </p:tgtEl>
                                      </p:cBhvr>
                                      <p:to x="100000" y="100000"/>
                                    </p:animScale>
                                    <p:animScale>
                                      <p:cBhvr>
                                        <p:cTn id="18" dur="26">
                                          <p:stCondLst>
                                            <p:cond delay="1642"/>
                                          </p:stCondLst>
                                        </p:cTn>
                                        <p:tgtEl>
                                          <p:spTgt spid="8"/>
                                        </p:tgtEl>
                                      </p:cBhvr>
                                      <p:to x="100000" y="90000"/>
                                    </p:animScale>
                                    <p:animScale>
                                      <p:cBhvr>
                                        <p:cTn id="19" dur="166" decel="50000">
                                          <p:stCondLst>
                                            <p:cond delay="1668"/>
                                          </p:stCondLst>
                                        </p:cTn>
                                        <p:tgtEl>
                                          <p:spTgt spid="8"/>
                                        </p:tgtEl>
                                      </p:cBhvr>
                                      <p:to x="100000" y="100000"/>
                                    </p:animScale>
                                    <p:animScale>
                                      <p:cBhvr>
                                        <p:cTn id="20" dur="26">
                                          <p:stCondLst>
                                            <p:cond delay="1808"/>
                                          </p:stCondLst>
                                        </p:cTn>
                                        <p:tgtEl>
                                          <p:spTgt spid="8"/>
                                        </p:tgtEl>
                                      </p:cBhvr>
                                      <p:to x="100000" y="95000"/>
                                    </p:animScale>
                                    <p:animScale>
                                      <p:cBhvr>
                                        <p:cTn id="21" dur="166" decel="50000">
                                          <p:stCondLst>
                                            <p:cond delay="1834"/>
                                          </p:stCondLst>
                                        </p:cTn>
                                        <p:tgtEl>
                                          <p:spTgt spid="8"/>
                                        </p:tgtEl>
                                      </p:cBhvr>
                                      <p:to x="100000" y="100000"/>
                                    </p:animScale>
                                    <p:set>
                                      <p:cBhvr>
                                        <p:cTn id="22" dur="1" fill="hold">
                                          <p:stCondLst>
                                            <p:cond delay="19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FE0CF3-7C4D-6EF1-2559-B90B5AD4FF05}"/>
              </a:ext>
            </a:extLst>
          </p:cNvPr>
          <p:cNvSpPr>
            <a:spLocks noGrp="1"/>
          </p:cNvSpPr>
          <p:nvPr>
            <p:ph type="sldNum" sz="quarter" idx="12"/>
          </p:nvPr>
        </p:nvSpPr>
        <p:spPr/>
        <p:txBody>
          <a:bodyPr/>
          <a:lstStyle/>
          <a:p>
            <a:fld id="{62B54EFE-F5F4-4674-A397-603D7A5E2AE8}" type="slidenum">
              <a:rPr lang="vi-VN" smtClean="0"/>
              <a:pPr/>
              <a:t>6</a:t>
            </a:fld>
            <a:endParaRPr lang="vi-VN" dirty="0"/>
          </a:p>
        </p:txBody>
      </p:sp>
      <p:sp>
        <p:nvSpPr>
          <p:cNvPr id="6" name="TextBox 5">
            <a:extLst>
              <a:ext uri="{FF2B5EF4-FFF2-40B4-BE49-F238E27FC236}">
                <a16:creationId xmlns:a16="http://schemas.microsoft.com/office/drawing/2014/main" id="{404A9C25-3611-4B8B-BB8E-CEDAC30152B8}"/>
              </a:ext>
            </a:extLst>
          </p:cNvPr>
          <p:cNvSpPr txBox="1"/>
          <p:nvPr/>
        </p:nvSpPr>
        <p:spPr>
          <a:xfrm>
            <a:off x="1432560" y="2408733"/>
            <a:ext cx="10645140" cy="3785652"/>
          </a:xfrm>
          <a:prstGeom prst="rect">
            <a:avLst/>
          </a:prstGeom>
          <a:noFill/>
        </p:spPr>
        <p:txBody>
          <a:bodyPr wrap="square">
            <a:spAutoFit/>
          </a:bodyPr>
          <a:lstStyle/>
          <a:p>
            <a:r>
              <a:rPr lang="en-US" sz="4000" b="1" dirty="0"/>
              <a:t>1.8% of students showed stress symptoms</a:t>
            </a:r>
            <a:r>
              <a:rPr lang="en-US" sz="4000" dirty="0"/>
              <a:t>, </a:t>
            </a:r>
          </a:p>
          <a:p>
            <a:r>
              <a:rPr lang="en-US" sz="4000" b="1" dirty="0"/>
              <a:t>81.6% had anxiety</a:t>
            </a:r>
            <a:r>
              <a:rPr lang="en-US" sz="4000" dirty="0"/>
              <a:t>, </a:t>
            </a:r>
          </a:p>
          <a:p>
            <a:r>
              <a:rPr lang="en-US" sz="4000" b="1" dirty="0"/>
              <a:t>57.1% reported depression</a:t>
            </a:r>
            <a:r>
              <a:rPr lang="en-US" sz="4000" dirty="0"/>
              <a:t>, with severe-to-very severe cases in </a:t>
            </a:r>
            <a:r>
              <a:rPr lang="en-US" sz="4000" b="1" dirty="0"/>
              <a:t>7.96% (stress)</a:t>
            </a:r>
            <a:r>
              <a:rPr lang="en-US" sz="4000" dirty="0"/>
              <a:t>, </a:t>
            </a:r>
          </a:p>
          <a:p>
            <a:r>
              <a:rPr lang="en-US" sz="4000" b="1" dirty="0"/>
              <a:t>35.9% (anxiety)</a:t>
            </a:r>
            <a:r>
              <a:rPr lang="en-US" sz="4000" dirty="0"/>
              <a:t>, </a:t>
            </a:r>
          </a:p>
          <a:p>
            <a:r>
              <a:rPr lang="en-US" sz="4000" dirty="0"/>
              <a:t>and </a:t>
            </a:r>
            <a:r>
              <a:rPr lang="en-US" sz="4000" b="1" dirty="0"/>
              <a:t>8.6% (depression)</a:t>
            </a:r>
            <a:endParaRPr lang="en-US" sz="4000" dirty="0"/>
          </a:p>
        </p:txBody>
      </p:sp>
      <p:sp>
        <p:nvSpPr>
          <p:cNvPr id="7" name="TextBox 6">
            <a:extLst>
              <a:ext uri="{FF2B5EF4-FFF2-40B4-BE49-F238E27FC236}">
                <a16:creationId xmlns:a16="http://schemas.microsoft.com/office/drawing/2014/main" id="{B950720D-B6B2-3B9A-534A-71E165E5A6E1}"/>
              </a:ext>
            </a:extLst>
          </p:cNvPr>
          <p:cNvSpPr txBox="1"/>
          <p:nvPr/>
        </p:nvSpPr>
        <p:spPr>
          <a:xfrm>
            <a:off x="0" y="0"/>
            <a:ext cx="12192000" cy="1938992"/>
          </a:xfrm>
          <a:prstGeom prst="rect">
            <a:avLst/>
          </a:prstGeom>
          <a:noFill/>
        </p:spPr>
        <p:txBody>
          <a:bodyPr wrap="square">
            <a:spAutoFit/>
          </a:bodyPr>
          <a:lstStyle/>
          <a:p>
            <a:pPr algn="ctr"/>
            <a:r>
              <a:rPr lang="en-US" sz="6000" b="1" dirty="0">
                <a:solidFill>
                  <a:srgbClr val="FF0000"/>
                </a:solidFill>
              </a:rPr>
              <a:t>Context of Student Mental Health </a:t>
            </a:r>
          </a:p>
          <a:p>
            <a:pPr algn="ctr"/>
            <a:r>
              <a:rPr lang="en-US" sz="6000" b="1" dirty="0">
                <a:solidFill>
                  <a:srgbClr val="FF0000"/>
                </a:solidFill>
              </a:rPr>
              <a:t>in Vietnam</a:t>
            </a:r>
            <a:endParaRPr lang="en-US" sz="19900" b="1" dirty="0">
              <a:solidFill>
                <a:srgbClr val="FF0000"/>
              </a:solidFill>
            </a:endParaRPr>
          </a:p>
        </p:txBody>
      </p:sp>
    </p:spTree>
    <p:extLst>
      <p:ext uri="{BB962C8B-B14F-4D97-AF65-F5344CB8AC3E}">
        <p14:creationId xmlns:p14="http://schemas.microsoft.com/office/powerpoint/2010/main" val="2513786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6FB40B-27CD-3462-D570-1A23DCBA837C}"/>
              </a:ext>
            </a:extLst>
          </p:cNvPr>
          <p:cNvSpPr>
            <a:spLocks noGrp="1"/>
          </p:cNvSpPr>
          <p:nvPr>
            <p:ph type="sldNum" sz="quarter" idx="12"/>
          </p:nvPr>
        </p:nvSpPr>
        <p:spPr/>
        <p:txBody>
          <a:bodyPr/>
          <a:lstStyle/>
          <a:p>
            <a:fld id="{62B54EFE-F5F4-4674-A397-603D7A5E2AE8}" type="slidenum">
              <a:rPr lang="vi-VN" smtClean="0"/>
              <a:pPr/>
              <a:t>7</a:t>
            </a:fld>
            <a:endParaRPr lang="vi-VN" dirty="0"/>
          </a:p>
        </p:txBody>
      </p:sp>
      <p:pic>
        <p:nvPicPr>
          <p:cNvPr id="8" name="Picture 7">
            <a:extLst>
              <a:ext uri="{FF2B5EF4-FFF2-40B4-BE49-F238E27FC236}">
                <a16:creationId xmlns:a16="http://schemas.microsoft.com/office/drawing/2014/main" id="{00AAFCE3-22CA-54BD-8001-2D66FAEC0B06}"/>
              </a:ext>
            </a:extLst>
          </p:cNvPr>
          <p:cNvPicPr>
            <a:picLocks noChangeAspect="1"/>
          </p:cNvPicPr>
          <p:nvPr/>
        </p:nvPicPr>
        <p:blipFill>
          <a:blip r:embed="rId2"/>
          <a:stretch>
            <a:fillRect/>
          </a:stretch>
        </p:blipFill>
        <p:spPr>
          <a:xfrm>
            <a:off x="423262" y="0"/>
            <a:ext cx="11250578" cy="2648320"/>
          </a:xfrm>
          <a:prstGeom prst="rect">
            <a:avLst/>
          </a:prstGeom>
        </p:spPr>
      </p:pic>
      <p:sp>
        <p:nvSpPr>
          <p:cNvPr id="10" name="TextBox 9">
            <a:extLst>
              <a:ext uri="{FF2B5EF4-FFF2-40B4-BE49-F238E27FC236}">
                <a16:creationId xmlns:a16="http://schemas.microsoft.com/office/drawing/2014/main" id="{C8C05276-76AF-C4C1-4F8A-9BC96F36222D}"/>
              </a:ext>
            </a:extLst>
          </p:cNvPr>
          <p:cNvSpPr txBox="1"/>
          <p:nvPr/>
        </p:nvSpPr>
        <p:spPr>
          <a:xfrm>
            <a:off x="1615440" y="2570698"/>
            <a:ext cx="10789920" cy="3785652"/>
          </a:xfrm>
          <a:prstGeom prst="rect">
            <a:avLst/>
          </a:prstGeom>
          <a:noFill/>
        </p:spPr>
        <p:txBody>
          <a:bodyPr wrap="square">
            <a:spAutoFit/>
          </a:bodyPr>
          <a:lstStyle/>
          <a:p>
            <a:r>
              <a:rPr lang="en-US" sz="4000" dirty="0"/>
              <a:t>The MOET also found:</a:t>
            </a:r>
          </a:p>
          <a:p>
            <a:r>
              <a:rPr lang="en-US" sz="4000" b="1" dirty="0"/>
              <a:t>80% of students</a:t>
            </a:r>
            <a:r>
              <a:rPr lang="en-US" sz="4000" dirty="0"/>
              <a:t> expressed the need for private counseling spaces at school,</a:t>
            </a:r>
          </a:p>
          <a:p>
            <a:r>
              <a:rPr lang="en-US" sz="4000" dirty="0"/>
              <a:t>and </a:t>
            </a:r>
          </a:p>
          <a:p>
            <a:r>
              <a:rPr lang="en-US" sz="4000" b="1" dirty="0"/>
              <a:t>20% exhibited mental health problems needing treatment</a:t>
            </a:r>
            <a:r>
              <a:rPr lang="en-US" sz="4000" dirty="0"/>
              <a:t> </a:t>
            </a:r>
          </a:p>
        </p:txBody>
      </p:sp>
    </p:spTree>
    <p:extLst>
      <p:ext uri="{BB962C8B-B14F-4D97-AF65-F5344CB8AC3E}">
        <p14:creationId xmlns:p14="http://schemas.microsoft.com/office/powerpoint/2010/main" val="39442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C9632E-B168-86BC-C2D9-056F427ED78A}"/>
              </a:ext>
            </a:extLst>
          </p:cNvPr>
          <p:cNvSpPr>
            <a:spLocks noGrp="1"/>
          </p:cNvSpPr>
          <p:nvPr>
            <p:ph type="sldNum" sz="quarter" idx="12"/>
          </p:nvPr>
        </p:nvSpPr>
        <p:spPr/>
        <p:txBody>
          <a:bodyPr/>
          <a:lstStyle/>
          <a:p>
            <a:fld id="{62B54EFE-F5F4-4674-A397-603D7A5E2AE8}" type="slidenum">
              <a:rPr lang="vi-VN" smtClean="0"/>
              <a:pPr/>
              <a:t>8</a:t>
            </a:fld>
            <a:endParaRPr lang="vi-VN" dirty="0"/>
          </a:p>
        </p:txBody>
      </p:sp>
      <p:sp>
        <p:nvSpPr>
          <p:cNvPr id="6" name="TextBox 5">
            <a:extLst>
              <a:ext uri="{FF2B5EF4-FFF2-40B4-BE49-F238E27FC236}">
                <a16:creationId xmlns:a16="http://schemas.microsoft.com/office/drawing/2014/main" id="{438C8703-0916-9744-3AF9-7D5BC8ADBEBD}"/>
              </a:ext>
            </a:extLst>
          </p:cNvPr>
          <p:cNvSpPr txBox="1"/>
          <p:nvPr/>
        </p:nvSpPr>
        <p:spPr>
          <a:xfrm>
            <a:off x="1676400" y="447040"/>
            <a:ext cx="10058400" cy="5909310"/>
          </a:xfrm>
          <a:prstGeom prst="rect">
            <a:avLst/>
          </a:prstGeom>
          <a:noFill/>
        </p:spPr>
        <p:txBody>
          <a:bodyPr wrap="square">
            <a:spAutoFit/>
          </a:bodyPr>
          <a:lstStyle/>
          <a:p>
            <a:r>
              <a:rPr lang="en-US" sz="5400" dirty="0"/>
              <a:t>These alarming statistics </a:t>
            </a:r>
          </a:p>
          <a:p>
            <a:pPr marL="685800" indent="-685800">
              <a:buFont typeface="Symbol" panose="05050102010706020507" pitchFamily="18" charset="2"/>
              <a:buChar char="Þ"/>
            </a:pPr>
            <a:r>
              <a:rPr lang="en-US" sz="5400" dirty="0"/>
              <a:t>the </a:t>
            </a:r>
            <a:r>
              <a:rPr lang="en-US" sz="5400" b="1" dirty="0"/>
              <a:t>urgency</a:t>
            </a:r>
            <a:r>
              <a:rPr lang="en-US" sz="5400" dirty="0"/>
              <a:t> of integrating Social and Emotional Learning (SEL) initiatives </a:t>
            </a:r>
          </a:p>
          <a:p>
            <a:pPr marL="685800" indent="-685800">
              <a:buFont typeface="Symbol" panose="05050102010706020507" pitchFamily="18" charset="2"/>
              <a:buChar char="Þ"/>
            </a:pPr>
            <a:r>
              <a:rPr lang="en-US" sz="5400" dirty="0"/>
              <a:t>to </a:t>
            </a:r>
            <a:r>
              <a:rPr lang="en-US" sz="5400" b="1" dirty="0"/>
              <a:t>support</a:t>
            </a:r>
            <a:r>
              <a:rPr lang="en-US" sz="5400" dirty="0"/>
              <a:t> student well-being and academic performance in Vietnamese higher education.</a:t>
            </a:r>
          </a:p>
        </p:txBody>
      </p:sp>
    </p:spTree>
    <p:extLst>
      <p:ext uri="{BB962C8B-B14F-4D97-AF65-F5344CB8AC3E}">
        <p14:creationId xmlns:p14="http://schemas.microsoft.com/office/powerpoint/2010/main" val="7631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FA684E-E006-77C9-8F99-2345390F502E}"/>
              </a:ext>
            </a:extLst>
          </p:cNvPr>
          <p:cNvSpPr txBox="1"/>
          <p:nvPr/>
        </p:nvSpPr>
        <p:spPr>
          <a:xfrm>
            <a:off x="-1" y="1623993"/>
            <a:ext cx="6100762" cy="646331"/>
          </a:xfrm>
          <a:prstGeom prst="rect">
            <a:avLst/>
          </a:prstGeom>
          <a:noFill/>
        </p:spPr>
        <p:txBody>
          <a:bodyPr wrap="square">
            <a:spAutoFit/>
          </a:bodyPr>
          <a:lstStyle/>
          <a:p>
            <a:r>
              <a:rPr lang="en-US" sz="3600" b="1" i="0" u="none" strike="noStrike" dirty="0">
                <a:solidFill>
                  <a:srgbClr val="002060"/>
                </a:solidFill>
                <a:effectLst/>
                <a:latin typeface="Times New Roman" panose="02020603050405020304" pitchFamily="18" charset="0"/>
              </a:rPr>
              <a:t>General Objective</a:t>
            </a:r>
            <a:endParaRPr lang="en-US" sz="3600" dirty="0">
              <a:solidFill>
                <a:srgbClr val="002060"/>
              </a:solidFill>
            </a:endParaRPr>
          </a:p>
        </p:txBody>
      </p:sp>
      <p:sp>
        <p:nvSpPr>
          <p:cNvPr id="6" name="TextBox 5">
            <a:extLst>
              <a:ext uri="{FF2B5EF4-FFF2-40B4-BE49-F238E27FC236}">
                <a16:creationId xmlns:a16="http://schemas.microsoft.com/office/drawing/2014/main" id="{430D1214-E5AE-116B-F743-4DD2932813ED}"/>
              </a:ext>
            </a:extLst>
          </p:cNvPr>
          <p:cNvSpPr txBox="1"/>
          <p:nvPr/>
        </p:nvSpPr>
        <p:spPr>
          <a:xfrm>
            <a:off x="2087216" y="2506876"/>
            <a:ext cx="10104784" cy="5663089"/>
          </a:xfrm>
          <a:prstGeom prst="rect">
            <a:avLst/>
          </a:prstGeom>
          <a:noFill/>
        </p:spPr>
        <p:txBody>
          <a:bodyPr wrap="square">
            <a:spAutoFit/>
          </a:bodyPr>
          <a:lstStyle/>
          <a:p>
            <a:pPr algn="just" rtl="0">
              <a:spcBef>
                <a:spcPts val="1200"/>
              </a:spcBef>
              <a:spcAft>
                <a:spcPts val="1200"/>
              </a:spcAft>
              <a:buNone/>
            </a:pPr>
            <a:r>
              <a:rPr lang="en-US" sz="4400" b="0" i="0" u="none" strike="noStrike" dirty="0">
                <a:solidFill>
                  <a:srgbClr val="000000"/>
                </a:solidFill>
                <a:effectLst/>
                <a:latin typeface="Times New Roman" panose="02020603050405020304" pitchFamily="18" charset="0"/>
              </a:rPr>
              <a:t>To evaluate the </a:t>
            </a:r>
            <a:r>
              <a:rPr lang="en-US" sz="4400" b="1" i="0" u="none" strike="noStrike" dirty="0">
                <a:solidFill>
                  <a:srgbClr val="002060"/>
                </a:solidFill>
                <a:effectLst/>
                <a:latin typeface="Times New Roman" panose="02020603050405020304" pitchFamily="18" charset="0"/>
              </a:rPr>
              <a:t>impacts</a:t>
            </a:r>
            <a:r>
              <a:rPr lang="en-US" sz="4400" b="0" i="0" u="none" strike="noStrike" dirty="0">
                <a:solidFill>
                  <a:srgbClr val="000000"/>
                </a:solidFill>
                <a:effectLst/>
                <a:latin typeface="Times New Roman" panose="02020603050405020304" pitchFamily="18" charset="0"/>
              </a:rPr>
              <a:t> of integrating Social and Emotional Learning (SEL) into higher education curricula on student well-being and academic performance in the context of Vietnamese universities from 2025 to 2026.</a:t>
            </a:r>
            <a:endParaRPr lang="en-US" sz="4400" b="0" dirty="0">
              <a:effectLst/>
            </a:endParaRPr>
          </a:p>
          <a:p>
            <a:pPr>
              <a:buNone/>
            </a:pPr>
            <a:br>
              <a:rPr lang="en-US" sz="4400" dirty="0"/>
            </a:br>
            <a:endParaRPr lang="en-US" sz="4400" dirty="0"/>
          </a:p>
        </p:txBody>
      </p:sp>
      <p:sp>
        <p:nvSpPr>
          <p:cNvPr id="7" name="Rectangle 6">
            <a:extLst>
              <a:ext uri="{FF2B5EF4-FFF2-40B4-BE49-F238E27FC236}">
                <a16:creationId xmlns:a16="http://schemas.microsoft.com/office/drawing/2014/main" id="{F8CE8426-73D4-2C9D-83F5-433B674ABE1A}"/>
              </a:ext>
            </a:extLst>
          </p:cNvPr>
          <p:cNvSpPr/>
          <p:nvPr/>
        </p:nvSpPr>
        <p:spPr>
          <a:xfrm>
            <a:off x="2543543" y="118441"/>
            <a:ext cx="8590813" cy="923330"/>
          </a:xfrm>
          <a:prstGeom prst="rect">
            <a:avLst/>
          </a:prstGeom>
          <a:noFill/>
        </p:spPr>
        <p:txBody>
          <a:bodyPr wrap="none" lIns="91440" tIns="45720" rIns="91440" bIns="45720">
            <a:spAutoFit/>
          </a:bodyPr>
          <a:lstStyle/>
          <a:p>
            <a:pPr algn="ctr"/>
            <a:r>
              <a:rPr lang="en-US" sz="5400" b="1" i="0" u="none" strike="noStrike" cap="none" spc="0" dirty="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rPr>
              <a:t>RESEARCH</a:t>
            </a:r>
            <a:r>
              <a:rPr lang="en-US" sz="5400" b="1" i="0" u="none" strike="noStrike"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 </a:t>
            </a:r>
            <a:r>
              <a:rPr lang="en-US" sz="5400" b="1" i="0" u="none" strike="noStrike" cap="none" spc="0" dirty="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rPr>
              <a:t>OBJECTIVES</a:t>
            </a:r>
            <a:endParaRPr lang="en-US" sz="5400" b="1" cap="none" spc="0" dirty="0">
              <a:ln w="13462">
                <a:solidFill>
                  <a:schemeClr val="bg1"/>
                </a:solidFill>
                <a:prstDash val="solid"/>
              </a:ln>
              <a:solidFill>
                <a:srgbClr val="FF0000"/>
              </a:solidFill>
              <a:effectLst>
                <a:outerShdw dist="38100" dir="2700000" algn="bl" rotWithShape="0">
                  <a:schemeClr val="accent5"/>
                </a:outerShdw>
              </a:effectLst>
            </a:endParaRPr>
          </a:p>
        </p:txBody>
      </p:sp>
    </p:spTree>
    <p:extLst>
      <p:ext uri="{BB962C8B-B14F-4D97-AF65-F5344CB8AC3E}">
        <p14:creationId xmlns:p14="http://schemas.microsoft.com/office/powerpoint/2010/main" val="4084138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Gallery</Template>
  <TotalTime>240</TotalTime>
  <Words>1384</Words>
  <Application>Microsoft Office PowerPoint</Application>
  <PresentationFormat>Widescreen</PresentationFormat>
  <Paragraphs>142</Paragraphs>
  <Slides>24</Slides>
  <Notes>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24</vt:i4>
      </vt:variant>
    </vt:vector>
  </HeadingPairs>
  <TitlesOfParts>
    <vt:vector size="37" baseType="lpstr">
      <vt:lpstr>Tahoma</vt:lpstr>
      <vt:lpstr>Aptos Display</vt:lpstr>
      <vt:lpstr>Aptos</vt:lpstr>
      <vt:lpstr>Be Vietnam Pro</vt:lpstr>
      <vt:lpstr>Wingdings 3</vt:lpstr>
      <vt:lpstr>Times New Roman</vt:lpstr>
      <vt:lpstr>Century Gothic</vt:lpstr>
      <vt:lpstr>Calibri</vt:lpstr>
      <vt:lpstr>Arial</vt:lpstr>
      <vt:lpstr>Symbol</vt:lpstr>
      <vt:lpstr>Office Theme</vt:lpstr>
      <vt:lpstr>Wisp</vt:lpstr>
      <vt:lpstr>1_Wisp</vt:lpstr>
      <vt:lpstr>IMPACTS OF SOCIAL AND EMOTIONAL LEARNING (SEL) INTEGRATION INTO VIETNAMESE HIGHER EDUCATION CURRICULA ON STUDENT WELL-BEING AND ACADEMIC SUCCESS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banquyenphanmem3 banquyenphanmem3</dc:creator>
  <cp:lastModifiedBy>Hương Nguyen</cp:lastModifiedBy>
  <cp:revision>25</cp:revision>
  <dcterms:created xsi:type="dcterms:W3CDTF">2025-05-11T03:28:13Z</dcterms:created>
  <dcterms:modified xsi:type="dcterms:W3CDTF">2025-08-29T17:04:15Z</dcterms:modified>
</cp:coreProperties>
</file>