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370" r:id="rId2"/>
    <p:sldId id="358" r:id="rId3"/>
    <p:sldId id="273" r:id="rId4"/>
    <p:sldId id="376" r:id="rId5"/>
    <p:sldId id="377" r:id="rId6"/>
    <p:sldId id="378" r:id="rId7"/>
    <p:sldId id="379" r:id="rId8"/>
    <p:sldId id="380" r:id="rId9"/>
    <p:sldId id="381" r:id="rId10"/>
    <p:sldId id="382" r:id="rId11"/>
    <p:sldId id="290" r:id="rId12"/>
    <p:sldId id="285" r:id="rId13"/>
    <p:sldId id="354" r:id="rId14"/>
    <p:sldId id="347" r:id="rId15"/>
    <p:sldId id="348" r:id="rId16"/>
    <p:sldId id="349" r:id="rId17"/>
    <p:sldId id="371" r:id="rId18"/>
    <p:sldId id="383" r:id="rId19"/>
    <p:sldId id="344" r:id="rId20"/>
    <p:sldId id="385" r:id="rId21"/>
    <p:sldId id="386" r:id="rId22"/>
    <p:sldId id="388" r:id="rId23"/>
    <p:sldId id="384" r:id="rId24"/>
    <p:sldId id="345" r:id="rId25"/>
    <p:sldId id="365" r:id="rId26"/>
    <p:sldId id="372" r:id="rId27"/>
    <p:sldId id="373" r:id="rId28"/>
    <p:sldId id="374" r:id="rId29"/>
    <p:sldId id="375" r:id="rId30"/>
    <p:sldId id="359" r:id="rId31"/>
    <p:sldId id="362" r:id="rId32"/>
    <p:sldId id="357" r:id="rId33"/>
    <p:sldId id="389" r:id="rId34"/>
    <p:sldId id="390" r:id="rId35"/>
    <p:sldId id="355" r:id="rId36"/>
    <p:sldId id="275" r:id="rId37"/>
    <p:sldId id="276" r:id="rId38"/>
    <p:sldId id="356" r:id="rId39"/>
    <p:sldId id="270" r:id="rId40"/>
    <p:sldId id="284" r:id="rId41"/>
    <p:sldId id="343" r:id="rId42"/>
    <p:sldId id="368" r:id="rId43"/>
  </p:sldIdLst>
  <p:sldSz cx="18288000" cy="10287000"/>
  <p:notesSz cx="6858000" cy="9144000"/>
  <p:embeddedFontLst>
    <p:embeddedFont>
      <p:font typeface="Abadi" panose="020B0604020104020204" pitchFamily="34" charset="0"/>
      <p:regular r:id="rId45"/>
    </p:embeddedFont>
    <p:embeddedFont>
      <p:font typeface="ADLaM Display" panose="02010000000000000000" pitchFamily="2" charset="0"/>
      <p:regular r:id="rId46"/>
    </p:embeddedFont>
    <p:embeddedFont>
      <p:font typeface="Anton" pitchFamily="2" charset="0"/>
      <p:regular r:id="rId47"/>
    </p:embeddedFont>
    <p:embeddedFont>
      <p:font typeface="Berlin Sans FB Demi" panose="020E0802020502020306" pitchFamily="34" charset="0"/>
      <p:bold r:id="rId48"/>
    </p:embeddedFont>
    <p:embeddedFont>
      <p:font typeface="Monterchi Sans" panose="020B0604020202020204" charset="0"/>
      <p:regular r:id="rId49"/>
    </p:embeddedFont>
    <p:embeddedFont>
      <p:font typeface="Monterchi Sans Bold" panose="020B060402020202020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0" autoAdjust="0"/>
    <p:restoredTop sz="96105" autoAdjust="0"/>
  </p:normalViewPr>
  <p:slideViewPr>
    <p:cSldViewPr>
      <p:cViewPr varScale="1">
        <p:scale>
          <a:sx n="39" d="100"/>
          <a:sy n="39" d="100"/>
        </p:scale>
        <p:origin x="36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2:53:18.0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68 103 24575,'-5'0'0,"0"0"0,0-1 0,0 1 0,0-1 0,0 0 0,0 0 0,-8-3 0,12 3 0,-1 1 0,1-1 0,0 0 0,0 0 0,0 1 0,0-1 0,-1 0 0,2 0 0,-1 0 0,0-1 0,0 1 0,0 0 0,0 0 0,1 0 0,-1-1 0,0 1 0,1 0 0,-1-1 0,1 1 0,0 0 0,-1-1 0,1 1 0,0-1 0,0 1 0,0 0 0,0-1 0,0 1 0,0-1 0,0 1 0,1 0 0,-1-1 0,1-1 0,-1 1 0,1 0 0,-1 1 0,1-1 0,0 0 0,0 0 0,0 1 0,0-1 0,0 1 0,0-1 0,0 1 0,0-1 0,1 1 0,-1 0 0,0-1 0,1 1 0,-1 0 0,1 0 0,-1 0 0,1 0 0,0 0 0,-1 1 0,1-1 0,2 0 0,5-1 0,-1 0 0,1 0 0,16 0 0,2 0 0,-6-2 0,0 0 0,0 2 0,37 1 0,-57 1 3,1 0 0,0 0-1,0 1 1,-1-1 0,1 0-1,0 1 1,-1 0 0,1-1-1,0 1 1,-1 0 0,1 0-1,-1 0 1,1 0 0,-1 0-1,0 0 1,1 0 0,-1 1-1,0-1 1,0 0 0,0 1 0,0-1-1,0 1 1,0-1 0,0 1-1,-1-1 1,1 1 0,0 0-1,-1-1 1,1 4 0,1 4-128,-2 0 1,1 0 0,-1 0-1,-1 15 1,0-9-700,0 4-6002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2:53:53.05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52 24575,'0'-6'0,"3"-1"0,1-4 0,2 2 0,4 1 0,2 2 0,3 3 0,-2 1-8191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2:53:40.5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24575,'0'4'0,"1"0"0,0 1 0,0-1 0,0 0 0,0 1 0,1-1 0,-1 0 0,1 0 0,4 6 0,5 14 0,-10-22 0,0 1 0,0 0 0,1 0 0,-1-1 0,1 1 0,0-1 0,-1 1 0,1-1 0,0 0 0,0 0 0,1 0 0,-1 0 0,0 0 0,1 0 0,-1 0 0,6 2 0,-3-2 0,1-1 0,0 1 0,-1-1 0,1 0 0,0 0 0,0-1 0,10 0 0,-1 0 0,-6 1 0,-1-1 0,0-1 0,0 1 0,12-3 0,-18 2 0,0 1 0,-1-1 0,1 1 0,0-1 0,-1 0 0,1 0 0,-1 0 0,1 0 0,-1 0 0,1 0 0,-1 0 0,1 0 0,-1 0 0,0-1 0,0 1 0,0-1 0,0 1 0,0-1 0,0 1 0,0-1 0,0 1 0,0-1 0,-1 0 0,1 1 0,0-4 0,0-5-112,0 0-1,-1 0 1,-1-17-1,0 18-802,0-6-5911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2:53:41.97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24575,'6'0'0,"4"0"0,4 0 0,2 0 0,2 0 0,0 0 0,0 0 0,2 0 0,2 0 0,-1 0 0,-1 0 0,-1 0 0,-4 0-8191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2:53:46.0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77 1 24575,'-3'0'0,"-6"0"0,-5 0 0,-3 0 0,-1 0 0,2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2:53:48.51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24575,'3'0'0,"3"0"0,5 0 0,2 0 0,2 0 0,5 0 0,1 0 0,0 0 0,-4 0-8191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2:53:57.90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18 24575,'5'0'0,"6"0"0,3 0 0,2 0 0,2 0 0,-3-3 0,-1-1 0,-6 1 0,-6 0 0,-8 1 0,-4 0 0,-2 2-8191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122EC-CD0B-7E42-9370-44855F8E1288}" type="datetimeFigureOut">
              <a:rPr lang="en-VN" smtClean="0"/>
              <a:t>08/28/2025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AE359-81F9-5A41-B4B0-E1658315262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512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nghiemtinhcach.vn/disc-test?groupId=6816e97db2960d00121789e4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Bỏ</a:t>
            </a:r>
            <a:r>
              <a:rPr lang="en-US" dirty="0"/>
              <a:t> RQ1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1040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B2266-CC1C-EA21-7C6F-5359075C3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F2E12-4ADE-FDE2-3B43-BF781679B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EA3117-8713-4066-7B48-937ADABDD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importance of understanding teacher personality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emphasized,</a:t>
            </a:r>
            <a:r>
              <a:rPr lang="en-US" dirty="0"/>
              <a:t> </a:t>
            </a:r>
            <a:br>
              <a:rPr lang="en-US" dirty="0"/>
            </a:br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F354B-E649-C63D-D0F4-C0E86314FF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31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4901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458EA-A5F1-85C4-A74B-2495CAC8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FC7172-B28D-87D7-2235-3DDC214C0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F9534-48F5-8205-2ACE-4958A85FC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B53C-C325-4E5D-8C4E-9A3383448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42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2838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study, to address these research questions, we adopted a qualitative methodology, because it allows us to deeply understand real-life experiences, beliefs, and behaviors.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12297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B9270-BCC2-64B9-5657-4F15BBCC8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DAE24-BA16-3CE0-3B74-57B46F2FC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37ECA-1AD8-9F51-DAFE-6BE84A42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D151A-16E5-5E01-3129-5D9616739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775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F9242-BBFD-43A9-23CC-D746F55E0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C4D93-83E4-E0AD-3D36-A70309169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FE85E2-3648-52FE-BD6A-F3ACE0B4E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Semi-structured Interviews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C8973-094E-5E4F-5A91-9917AEAEA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608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findings from this study highlight the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role of metacognitive awareness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helping teachers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their personality traits -</a:t>
            </a:r>
            <a:r>
              <a:rPr lang="en-US" sz="1200" b="0" i="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teaching styles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influence students’ emotions, thoughts, and behaviors.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2199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 so not only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enhances self-awareness among educator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but also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equips them with practical tools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adjust their teaching methods and manage classrooms more effectively.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0172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educational leaders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promote professional growth, encourage inclusive teaching, and foster a psychologically responsive learning environment.</a:t>
            </a:r>
            <a:endParaRPr lang="en-US" b="0" dirty="0">
              <a:effectLst/>
            </a:endParaRPr>
          </a:p>
          <a:p>
            <a:r>
              <a:rPr lang="en-US" dirty="0"/>
              <a:t>Using DISC insights can help schools adjust teaching methods, mentoring, and policies so that teachers can grow, feel included, and create a supportive learning environment for students.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7882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these insights open promising directions for future research. Specifically, exploring how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personality-driven teaching styles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 with factors like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size, subject area, and gender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offer deeper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394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Test DISC | tracnghiemtinhcach.vn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E359-81F9-5A41-B4B0-E1658315262A}" type="slidenum">
              <a:rPr lang="en-VN" smtClean="0"/>
              <a:t>26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209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18" Type="http://schemas.openxmlformats.org/officeDocument/2006/relationships/customXml" Target="../ink/ink3.xml"/><Relationship Id="rId26" Type="http://schemas.openxmlformats.org/officeDocument/2006/relationships/customXml" Target="../ink/ink7.xml"/><Relationship Id="rId3" Type="http://schemas.microsoft.com/office/2007/relationships/hdphoto" Target="../media/hdphoto1.wdp"/><Relationship Id="rId21" Type="http://schemas.openxmlformats.org/officeDocument/2006/relationships/image" Target="../media/image14.png"/><Relationship Id="rId7" Type="http://schemas.microsoft.com/office/2007/relationships/hdphoto" Target="../media/hdphoto3.wdp"/><Relationship Id="rId12" Type="http://schemas.openxmlformats.org/officeDocument/2006/relationships/image" Target="../media/image8.jpe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24" Type="http://schemas.openxmlformats.org/officeDocument/2006/relationships/customXml" Target="../ink/ink6.xml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image" Target="../media/image6.jpe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customXml" Target="../ink/ink1.xml"/><Relationship Id="rId22" Type="http://schemas.openxmlformats.org/officeDocument/2006/relationships/customXml" Target="../ink/ink5.xml"/><Relationship Id="rId27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6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racnghiemtinhcach.vn/disc-test?groupId=6816e97db2960d00121789e4" TargetMode="Externa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17/06/relationships/model3d" Target="../media/model3d1.glb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1EC0C-E73C-55E9-1176-80AFF9D15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1B448C-448B-ABA0-2CD7-714730ABD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7" b="95485" l="9804" r="90033">
                        <a14:foregroundMark x1="67647" y1="91422" x2="73203" y2="92777"/>
                        <a14:foregroundMark x1="90359" y1="79458" x2="90359" y2="79458"/>
                        <a14:foregroundMark x1="89706" y1="76749" x2="89706" y2="76749"/>
                        <a14:foregroundMark x1="62745" y1="52596" x2="66340" y2="48984"/>
                        <a14:foregroundMark x1="71242" y1="44470" x2="71242" y2="50339"/>
                        <a14:foregroundMark x1="71569" y1="44921" x2="71569" y2="48984"/>
                        <a14:foregroundMark x1="62745" y1="94131" x2="79248" y2="94582"/>
                        <a14:foregroundMark x1="83824" y1="95034" x2="71895" y2="95485"/>
                        <a14:foregroundMark x1="61111" y1="93228" x2="65359" y2="93679"/>
                        <a14:foregroundMark x1="60784" y1="92325" x2="68954" y2="89616"/>
                        <a14:foregroundMark x1="67320" y1="90068" x2="60948" y2="91422"/>
                        <a14:foregroundMark x1="60948" y1="91422" x2="62418" y2="93228"/>
                        <a14:foregroundMark x1="71242" y1="90971" x2="73529" y2="91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4200" y="3879973"/>
            <a:ext cx="5628416" cy="4086385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F6983A24-223C-7AC4-5F7C-1CD4C8FA4B33}"/>
              </a:ext>
            </a:extLst>
          </p:cNvPr>
          <p:cNvGrpSpPr/>
          <p:nvPr/>
        </p:nvGrpSpPr>
        <p:grpSpPr>
          <a:xfrm rot="-5400000">
            <a:off x="8790384" y="789381"/>
            <a:ext cx="729933" cy="18265303"/>
            <a:chOff x="0" y="0"/>
            <a:chExt cx="337813" cy="494371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1DF9EEC-614E-E6ED-83C4-807476C680E7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18FB40C-97EE-D867-B381-B90BBD9CBBCE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E556A3-12DA-26E9-A317-AF6E8A25A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9" b="90974" l="2500" r="97167">
                        <a14:foregroundMark x1="9833" y1="39905" x2="17667" y2="43468"/>
                        <a14:foregroundMark x1="17667" y1="43468" x2="19000" y2="46556"/>
                        <a14:foregroundMark x1="5333" y1="32304" x2="6333" y2="41805"/>
                        <a14:foregroundMark x1="6333" y1="41805" x2="9167" y2="48694"/>
                        <a14:foregroundMark x1="9167" y1="48694" x2="8000" y2="61045"/>
                        <a14:foregroundMark x1="18667" y1="26841" x2="18667" y2="57482"/>
                        <a14:foregroundMark x1="18667" y1="57482" x2="18333" y2="56295"/>
                        <a14:foregroundMark x1="2500" y1="37767" x2="8000" y2="38242"/>
                        <a14:foregroundMark x1="6500" y1="37767" x2="15000" y2="44181"/>
                        <a14:foregroundMark x1="15000" y1="44181" x2="17000" y2="35392"/>
                        <a14:foregroundMark x1="17000" y1="35392" x2="14000" y2="28266"/>
                        <a14:foregroundMark x1="14000" y1="28266" x2="22833" y2="43468"/>
                        <a14:foregroundMark x1="22833" y1="43468" x2="23333" y2="52494"/>
                        <a14:foregroundMark x1="23333" y1="52494" x2="21000" y2="43943"/>
                        <a14:foregroundMark x1="21000" y1="43943" x2="21000" y2="37292"/>
                        <a14:foregroundMark x1="20500" y1="30166" x2="14500" y2="30641"/>
                        <a14:foregroundMark x1="14500" y1="30641" x2="11000" y2="44418"/>
                        <a14:foregroundMark x1="11000" y1="44418" x2="16667" y2="53444"/>
                        <a14:foregroundMark x1="16667" y1="53444" x2="23833" y2="53444"/>
                        <a14:foregroundMark x1="23833" y1="53444" x2="27333" y2="45368"/>
                        <a14:foregroundMark x1="27333" y1="45368" x2="27333" y2="36105"/>
                        <a14:foregroundMark x1="27333" y1="36105" x2="22167" y2="31116"/>
                        <a14:foregroundMark x1="22167" y1="31116" x2="15500" y2="29454"/>
                        <a14:foregroundMark x1="15500" y1="29454" x2="13000" y2="30641"/>
                        <a14:foregroundMark x1="42000" y1="31354" x2="42000" y2="55819"/>
                        <a14:foregroundMark x1="63833" y1="24703" x2="63833" y2="45843"/>
                        <a14:foregroundMark x1="40833" y1="25891" x2="39667" y2="33729"/>
                        <a14:foregroundMark x1="39667" y1="33729" x2="45167" y2="42280"/>
                        <a14:foregroundMark x1="45167" y1="42280" x2="36167" y2="37530"/>
                        <a14:foregroundMark x1="36167" y1="37530" x2="32500" y2="45131"/>
                        <a14:foregroundMark x1="32500" y1="45131" x2="40333" y2="36342"/>
                        <a14:foregroundMark x1="40333" y1="36342" x2="41000" y2="26366"/>
                        <a14:foregroundMark x1="41000" y1="26366" x2="37000" y2="27316"/>
                        <a14:foregroundMark x1="64667" y1="27316" x2="58500" y2="30166"/>
                        <a14:foregroundMark x1="58500" y1="30166" x2="58833" y2="42280"/>
                        <a14:foregroundMark x1="58833" y1="42280" x2="66500" y2="45606"/>
                        <a14:foregroundMark x1="66500" y1="45606" x2="67667" y2="34679"/>
                        <a14:foregroundMark x1="67667" y1="34679" x2="58167" y2="31116"/>
                        <a14:foregroundMark x1="58167" y1="31116" x2="55000" y2="31829"/>
                        <a14:foregroundMark x1="80333" y1="25653" x2="82667" y2="32779"/>
                        <a14:foregroundMark x1="82667" y1="32779" x2="78000" y2="25416"/>
                        <a14:foregroundMark x1="78000" y1="25416" x2="80000" y2="17577"/>
                        <a14:foregroundMark x1="80000" y1="17577" x2="85833" y2="17340"/>
                        <a14:foregroundMark x1="85833" y1="17340" x2="90833" y2="26128"/>
                        <a14:foregroundMark x1="90833" y1="26128" x2="93000" y2="42993"/>
                        <a14:foregroundMark x1="93000" y1="42993" x2="92167" y2="56295"/>
                        <a14:foregroundMark x1="92167" y1="56295" x2="84167" y2="73872"/>
                        <a14:foregroundMark x1="84167" y1="73872" x2="85833" y2="82423"/>
                        <a14:foregroundMark x1="85833" y1="82423" x2="90833" y2="78622"/>
                        <a14:foregroundMark x1="90833" y1="78622" x2="90000" y2="60570"/>
                        <a14:foregroundMark x1="87333" y1="28029" x2="84500" y2="36342"/>
                        <a14:foregroundMark x1="84500" y1="36342" x2="88833" y2="41093"/>
                        <a14:foregroundMark x1="88833" y1="41093" x2="94167" y2="37055"/>
                        <a14:foregroundMark x1="94167" y1="37055" x2="86667" y2="33967"/>
                        <a14:foregroundMark x1="86667" y1="33967" x2="80167" y2="34917"/>
                        <a14:foregroundMark x1="80167" y1="34917" x2="82667" y2="42280"/>
                        <a14:foregroundMark x1="82667" y1="42280" x2="88167" y2="44893"/>
                        <a14:foregroundMark x1="88167" y1="44893" x2="88333" y2="36105"/>
                        <a14:foregroundMark x1="88333" y1="36105" x2="88333" y2="36105"/>
                        <a14:foregroundMark x1="76500" y1="31829" x2="76833" y2="41805"/>
                        <a14:foregroundMark x1="76833" y1="41805" x2="78500" y2="45368"/>
                        <a14:foregroundMark x1="81500" y1="49644" x2="82333" y2="55107"/>
                        <a14:foregroundMark x1="83500" y1="44893" x2="83500" y2="62233"/>
                        <a14:foregroundMark x1="57000" y1="25653" x2="57000" y2="37292"/>
                        <a14:foregroundMark x1="57000" y1="37292" x2="61167" y2="43468"/>
                        <a14:foregroundMark x1="61167" y1="43468" x2="66667" y2="40143"/>
                        <a14:foregroundMark x1="66667" y1="40143" x2="68500" y2="32067"/>
                        <a14:foregroundMark x1="68500" y1="32067" x2="63000" y2="25416"/>
                        <a14:foregroundMark x1="63000" y1="25416" x2="56833" y2="27553"/>
                        <a14:foregroundMark x1="56833" y1="27553" x2="53833" y2="34204"/>
                        <a14:foregroundMark x1="53833" y1="34204" x2="54000" y2="43468"/>
                        <a14:foregroundMark x1="54000" y1="43468" x2="58833" y2="48219"/>
                        <a14:foregroundMark x1="58833" y1="48219" x2="64500" y2="50356"/>
                        <a14:foregroundMark x1="64500" y1="50356" x2="69500" y2="42518"/>
                        <a14:foregroundMark x1="69500" y1="42518" x2="71167" y2="34204"/>
                        <a14:foregroundMark x1="71167" y1="34204" x2="67833" y2="27078"/>
                        <a14:foregroundMark x1="67833" y1="27078" x2="61000" y2="23040"/>
                        <a14:foregroundMark x1="61000" y1="23040" x2="60000" y2="21853"/>
                        <a14:foregroundMark x1="59000" y1="20903" x2="51333" y2="32304"/>
                        <a14:foregroundMark x1="37000" y1="22090" x2="46167" y2="26841"/>
                        <a14:foregroundMark x1="46167" y1="26841" x2="39167" y2="45606"/>
                        <a14:foregroundMark x1="39167" y1="45606" x2="30333" y2="32779"/>
                        <a14:foregroundMark x1="30333" y1="32779" x2="41667" y2="16627"/>
                        <a14:foregroundMark x1="46333" y1="31829" x2="46333" y2="42518"/>
                        <a14:foregroundMark x1="46333" y1="42518" x2="42333" y2="48456"/>
                        <a14:foregroundMark x1="42333" y1="48456" x2="37833" y2="47506"/>
                        <a14:foregroundMark x1="47000" y1="33967" x2="47833" y2="36580"/>
                        <a14:foregroundMark x1="9000" y1="35629" x2="10333" y2="27078"/>
                        <a14:foregroundMark x1="10333" y1="27078" x2="15667" y2="23753"/>
                        <a14:foregroundMark x1="15667" y1="23753" x2="27500" y2="35154"/>
                        <a14:foregroundMark x1="18667" y1="23515" x2="21667" y2="26841"/>
                        <a14:foregroundMark x1="9000" y1="90974" x2="15833" y2="91211"/>
                        <a14:foregroundMark x1="15833" y1="91211" x2="21500" y2="90499"/>
                        <a14:foregroundMark x1="21500" y1="90499" x2="23667" y2="90499"/>
                        <a14:foregroundMark x1="34833" y1="90499" x2="51167" y2="90974"/>
                        <a14:foregroundMark x1="97167" y1="35392" x2="95667" y2="35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7595" y="4258198"/>
            <a:ext cx="5965847" cy="4176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BAEF3B-892B-1570-D3FB-EB9875FCF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4379" y1="59594" x2="14869" y2="69752"/>
                        <a14:foregroundMark x1="14869" y1="69752" x2="16013" y2="72009"/>
                        <a14:foregroundMark x1="28758" y1="49661" x2="28758" y2="52822"/>
                        <a14:foregroundMark x1="34150" y1="88713" x2="41340" y2="88036"/>
                        <a14:foregroundMark x1="41340" y1="88036" x2="41340" y2="88036"/>
                        <a14:foregroundMark x1="17810" y1="73138" x2="22059" y2="75621"/>
                        <a14:backgroundMark x1="62745" y1="33860" x2="73856" y2="97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4384" y="2400300"/>
            <a:ext cx="8752616" cy="6354639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CBCA940-572A-E640-62E9-D1BE1C5821A1}"/>
              </a:ext>
            </a:extLst>
          </p:cNvPr>
          <p:cNvSpPr txBox="1"/>
          <p:nvPr/>
        </p:nvSpPr>
        <p:spPr>
          <a:xfrm>
            <a:off x="1482792" y="1333500"/>
            <a:ext cx="15649919" cy="210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nton" pitchFamily="2" charset="0"/>
                <a:cs typeface="Arial" panose="020B0604020202020204" pitchFamily="34" charset="0"/>
              </a:rPr>
              <a:t>Exploring Students’ Attitudes towards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nton" pitchFamily="2" charset="0"/>
                <a:cs typeface="Arial" panose="020B0604020202020204" pitchFamily="34" charset="0"/>
              </a:rPr>
              <a:t>Their Teachers’ DISC Personality Types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Anton" pitchFamily="2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A5D29-2A96-D293-BE16-F8830A94BC06}"/>
              </a:ext>
            </a:extLst>
          </p:cNvPr>
          <p:cNvSpPr txBox="1"/>
          <p:nvPr/>
        </p:nvSpPr>
        <p:spPr>
          <a:xfrm>
            <a:off x="304800" y="-957116"/>
            <a:ext cx="8981216" cy="2000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61"/>
              </a:lnSpc>
            </a:pPr>
            <a:r>
              <a:rPr lang="en-US" sz="3600" dirty="0" err="1">
                <a:solidFill>
                  <a:srgbClr val="5D5340"/>
                </a:solidFill>
                <a:latin typeface="Anton"/>
                <a:ea typeface="Anton"/>
                <a:cs typeface="Anton"/>
                <a:sym typeface="Anton"/>
              </a:rPr>
              <a:t>Viettesol</a:t>
            </a:r>
            <a:r>
              <a:rPr lang="en-US" sz="3600" dirty="0">
                <a:solidFill>
                  <a:srgbClr val="5D5340"/>
                </a:solidFill>
                <a:latin typeface="Anton"/>
                <a:ea typeface="Anton"/>
                <a:cs typeface="Anton"/>
                <a:sym typeface="Anton"/>
              </a:rPr>
              <a:t> International Convention 2025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4AF382D5-C8BE-F636-E07D-31C12E9B90FD}"/>
              </a:ext>
            </a:extLst>
          </p:cNvPr>
          <p:cNvSpPr/>
          <p:nvPr/>
        </p:nvSpPr>
        <p:spPr>
          <a:xfrm rot="16200000">
            <a:off x="8942784" y="788493"/>
            <a:ext cx="729933" cy="18265307"/>
          </a:xfrm>
          <a:custGeom>
            <a:avLst/>
            <a:gdLst/>
            <a:ahLst/>
            <a:cxnLst/>
            <a:rect l="l" t="t" r="r" b="b"/>
            <a:pathLst>
              <a:path w="337813" h="4943713">
                <a:moveTo>
                  <a:pt x="0" y="0"/>
                </a:moveTo>
                <a:lnTo>
                  <a:pt x="337813" y="0"/>
                </a:lnTo>
                <a:lnTo>
                  <a:pt x="337813" y="4943713"/>
                </a:lnTo>
                <a:lnTo>
                  <a:pt x="0" y="4943713"/>
                </a:lnTo>
                <a:close/>
              </a:path>
            </a:pathLst>
          </a:custGeom>
          <a:solidFill>
            <a:srgbClr val="414B3B"/>
          </a:solidFill>
        </p:spPr>
        <p:txBody>
          <a:bodyPr vert="vert"/>
          <a:lstStyle/>
          <a:p>
            <a:r>
              <a:rPr lang="en-US" sz="2400" b="1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 Nhu Mai, Pham Lang Uyen, Le Thi Van, Sai Gon University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FC5F4-05E9-F866-48A2-D3FDA0E3A9E2}"/>
              </a:ext>
            </a:extLst>
          </p:cNvPr>
          <p:cNvSpPr txBox="1"/>
          <p:nvPr/>
        </p:nvSpPr>
        <p:spPr>
          <a:xfrm>
            <a:off x="13601024" y="3776314"/>
            <a:ext cx="2218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pPr algn="ctr"/>
            <a:r>
              <a:rPr lang="en-US" dirty="0">
                <a:latin typeface="Abadi" panose="020B0604020104020204" pitchFamily="34" charset="0"/>
              </a:rPr>
              <a:t>Teacher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FE1D3-C5FD-FC5B-0CF7-83684260FEE3}"/>
              </a:ext>
            </a:extLst>
          </p:cNvPr>
          <p:cNvSpPr txBox="1"/>
          <p:nvPr/>
        </p:nvSpPr>
        <p:spPr>
          <a:xfrm>
            <a:off x="1905725" y="3955608"/>
            <a:ext cx="24657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Abadi" panose="020B0604020104020204" pitchFamily="34" charset="0"/>
              </a:rPr>
              <a:t>Students </a:t>
            </a:r>
          </a:p>
        </p:txBody>
      </p:sp>
      <p:pic>
        <p:nvPicPr>
          <p:cNvPr id="1026" name="Picture 2" descr="Confident kids Vector Images | Depositphotos">
            <a:extLst>
              <a:ext uri="{FF2B5EF4-FFF2-40B4-BE49-F238E27FC236}">
                <a16:creationId xmlns:a16="http://schemas.microsoft.com/office/drawing/2014/main" id="{D9E377E1-6038-1C04-D3B7-50E34A69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6" y="4961980"/>
            <a:ext cx="5965847" cy="31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042984-CFD4-14CA-942C-C42008E4AB70}"/>
              </a:ext>
            </a:extLst>
          </p:cNvPr>
          <p:cNvSpPr/>
          <p:nvPr/>
        </p:nvSpPr>
        <p:spPr>
          <a:xfrm>
            <a:off x="15239718" y="4574118"/>
            <a:ext cx="1214290" cy="1832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Friendly Teacher Vector Images (over 2,800)">
            <a:extLst>
              <a:ext uri="{FF2B5EF4-FFF2-40B4-BE49-F238E27FC236}">
                <a16:creationId xmlns:a16="http://schemas.microsoft.com/office/drawing/2014/main" id="{2444B179-BE4E-117F-152D-69CC04E1B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>
            <a:fillRect/>
          </a:stretch>
        </p:blipFill>
        <p:spPr bwMode="auto">
          <a:xfrm>
            <a:off x="13399354" y="4672039"/>
            <a:ext cx="2602704" cy="37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14+ Thousand High School Cartoon Happy Royalty-Free Images, Stock Photos &amp;  Pictures | Shutterstock">
            <a:extLst>
              <a:ext uri="{FF2B5EF4-FFF2-40B4-BE49-F238E27FC236}">
                <a16:creationId xmlns:a16="http://schemas.microsoft.com/office/drawing/2014/main" id="{17B36EC2-FDFC-962A-C997-39E4B87EA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7" y="4883872"/>
            <a:ext cx="6232956" cy="344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Friendly teacher with a pointer and a smile. Flat illustration of a teacher  isolated on a white background. Vector character of a school employee.  4691447 Vector Art at Vecteezy">
            <a:extLst>
              <a:ext uri="{FF2B5EF4-FFF2-40B4-BE49-F238E27FC236}">
                <a16:creationId xmlns:a16="http://schemas.microsoft.com/office/drawing/2014/main" id="{B2E7B8F9-507F-DCCD-E4FD-03AD3790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41" y="4574118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nfused Students Stock Illustrations – 212 Confused Students Stock  Illustrations, Vectors &amp; Clipart - Dreamstime">
            <a:extLst>
              <a:ext uri="{FF2B5EF4-FFF2-40B4-BE49-F238E27FC236}">
                <a16:creationId xmlns:a16="http://schemas.microsoft.com/office/drawing/2014/main" id="{B8FF5D4E-28D1-B4E4-23FF-99BCA294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" y="4574118"/>
            <a:ext cx="5914332" cy="367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nimated Teacher">
            <a:extLst>
              <a:ext uri="{FF2B5EF4-FFF2-40B4-BE49-F238E27FC236}">
                <a16:creationId xmlns:a16="http://schemas.microsoft.com/office/drawing/2014/main" id="{3EF95D27-71F4-5B61-620C-5718CF5E3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4574118"/>
            <a:ext cx="3650902" cy="36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ADF574-2AB6-B85C-966D-D519EF965259}"/>
                  </a:ext>
                </a:extLst>
              </p14:cNvPr>
              <p14:cNvContentPartPr/>
              <p14:nvPr/>
            </p14:nvContentPartPr>
            <p14:xfrm>
              <a:off x="14702872" y="4574118"/>
              <a:ext cx="98640" cy="464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ADF574-2AB6-B85C-966D-D519EF9652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693872" y="4565118"/>
                <a:ext cx="11628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561F85C-15AF-D9C1-1509-2EAFD88C8154}"/>
                  </a:ext>
                </a:extLst>
              </p14:cNvPr>
              <p14:cNvContentPartPr/>
              <p14:nvPr/>
            </p14:nvContentPartPr>
            <p14:xfrm>
              <a:off x="14654632" y="4574118"/>
              <a:ext cx="23040" cy="19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561F85C-15AF-D9C1-1509-2EAFD88C815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645632" y="4565118"/>
                <a:ext cx="40680" cy="3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CBA3434A-BEA1-B546-DDF3-F402383F1A13}"/>
              </a:ext>
            </a:extLst>
          </p:cNvPr>
          <p:cNvGrpSpPr/>
          <p:nvPr/>
        </p:nvGrpSpPr>
        <p:grpSpPr>
          <a:xfrm>
            <a:off x="14669032" y="4574118"/>
            <a:ext cx="201240" cy="80640"/>
            <a:chOff x="14669032" y="6436624"/>
            <a:chExt cx="201240" cy="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EE4F3C8-D6BF-ED88-6B20-CC78EC6B0083}"/>
                    </a:ext>
                  </a:extLst>
                </p14:cNvPr>
                <p14:cNvContentPartPr/>
                <p14:nvPr/>
              </p14:nvContentPartPr>
              <p14:xfrm>
                <a:off x="14714752" y="6472984"/>
                <a:ext cx="80640" cy="44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EE4F3C8-D6BF-ED88-6B20-CC78EC6B008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706112" y="6464344"/>
                  <a:ext cx="982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AED4409-4B27-FE2D-9A77-5C6CD95D830A}"/>
                    </a:ext>
                  </a:extLst>
                </p14:cNvPr>
                <p14:cNvContentPartPr/>
                <p14:nvPr/>
              </p14:nvContentPartPr>
              <p14:xfrm>
                <a:off x="14714752" y="6472984"/>
                <a:ext cx="784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AED4409-4B27-FE2D-9A77-5C6CD95D83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706112" y="6464344"/>
                  <a:ext cx="96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CEBD3DC-15FD-F847-EB97-31262EFE39F3}"/>
                    </a:ext>
                  </a:extLst>
                </p14:cNvPr>
                <p14:cNvContentPartPr/>
                <p14:nvPr/>
              </p14:nvContentPartPr>
              <p14:xfrm>
                <a:off x="14669032" y="6472984"/>
                <a:ext cx="280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CEBD3DC-15FD-F847-EB97-31262EFE39F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660032" y="6464344"/>
                  <a:ext cx="4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F89A722-9E74-D307-396E-B088E35B6A07}"/>
                    </a:ext>
                  </a:extLst>
                </p14:cNvPr>
                <p14:cNvContentPartPr/>
                <p14:nvPr/>
              </p14:nvContentPartPr>
              <p14:xfrm>
                <a:off x="14823832" y="6454624"/>
                <a:ext cx="4644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F89A722-9E74-D307-396E-B088E35B6A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815192" y="6445984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EF2BAEB-0AD4-38FD-BC81-509DDC580B5D}"/>
                    </a:ext>
                  </a:extLst>
                </p14:cNvPr>
                <p14:cNvContentPartPr/>
                <p14:nvPr/>
              </p14:nvContentPartPr>
              <p14:xfrm>
                <a:off x="14823832" y="6436624"/>
                <a:ext cx="37440" cy="6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EF2BAEB-0AD4-38FD-BC81-509DDC580B5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815192" y="6427984"/>
                  <a:ext cx="55080" cy="24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E35C15D-EA59-D4E6-B354-3D559194E480}"/>
              </a:ext>
            </a:extLst>
          </p:cNvPr>
          <p:cNvSpPr txBox="1"/>
          <p:nvPr/>
        </p:nvSpPr>
        <p:spPr>
          <a:xfrm>
            <a:off x="5192134" y="7486416"/>
            <a:ext cx="8981216" cy="2000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61"/>
              </a:lnSpc>
            </a:pPr>
            <a:r>
              <a:rPr lang="en-US" sz="3600" dirty="0">
                <a:solidFill>
                  <a:srgbClr val="5D5340"/>
                </a:solidFill>
                <a:ea typeface="Anton"/>
                <a:cs typeface="Anton"/>
                <a:sym typeface="Anton"/>
              </a:rPr>
              <a:t>Originated by William Moulton Marston</a:t>
            </a:r>
          </a:p>
        </p:txBody>
      </p:sp>
    </p:spTree>
    <p:extLst>
      <p:ext uri="{BB962C8B-B14F-4D97-AF65-F5344CB8AC3E}">
        <p14:creationId xmlns:p14="http://schemas.microsoft.com/office/powerpoint/2010/main" val="93319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4FBE3-7950-2D87-80F8-F724BD0AE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682AB0B5-2A63-8A5E-41EE-2460B88F5A54}"/>
              </a:ext>
            </a:extLst>
          </p:cNvPr>
          <p:cNvGrpSpPr/>
          <p:nvPr/>
        </p:nvGrpSpPr>
        <p:grpSpPr>
          <a:xfrm rot="-5400000">
            <a:off x="8910985" y="-8905592"/>
            <a:ext cx="530861" cy="18304934"/>
            <a:chOff x="0" y="0"/>
            <a:chExt cx="337813" cy="494371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3648A0B-6C61-D485-76CB-645A2AA973BE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5F5785A-5A07-3044-7932-BD5B604EA2E9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69F15F0D-5773-4BB1-1519-CCE2303A2A64}"/>
              </a:ext>
            </a:extLst>
          </p:cNvPr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2F931E4-256F-741F-4990-293A9359BB08}"/>
              </a:ext>
            </a:extLst>
          </p:cNvPr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84C7315-D39D-FC3A-8978-79F3524F30EF}"/>
              </a:ext>
            </a:extLst>
          </p:cNvPr>
          <p:cNvSpPr/>
          <p:nvPr/>
        </p:nvSpPr>
        <p:spPr>
          <a:xfrm>
            <a:off x="15540500" y="4011713"/>
            <a:ext cx="2705100" cy="4385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4 p</a:t>
            </a:r>
            <a:r>
              <a:rPr lang="en-VN" sz="2400" b="1" dirty="0">
                <a:solidFill>
                  <a:schemeClr val="tx1"/>
                </a:solidFill>
                <a:cs typeface="Arial" panose="020B0604020202020204" pitchFamily="34" charset="0"/>
              </a:rPr>
              <a:t>ilot interviews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04C06E-4E5B-837F-ECA2-DA965BFF5BBC}"/>
              </a:ext>
            </a:extLst>
          </p:cNvPr>
          <p:cNvSpPr/>
          <p:nvPr/>
        </p:nvSpPr>
        <p:spPr>
          <a:xfrm>
            <a:off x="305737" y="8410228"/>
            <a:ext cx="5159237" cy="7299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cs typeface="Arial" panose="020B0604020202020204" pitchFamily="34" charset="0"/>
              </a:rPr>
              <a:t>inter-coder reliability check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326577E1-53CD-0624-DD4B-BAC7A814EC32}"/>
              </a:ext>
            </a:extLst>
          </p:cNvPr>
          <p:cNvGrpSpPr/>
          <p:nvPr/>
        </p:nvGrpSpPr>
        <p:grpSpPr>
          <a:xfrm rot="-5400000">
            <a:off x="8737599" y="1079492"/>
            <a:ext cx="729933" cy="18370882"/>
            <a:chOff x="0" y="-28575"/>
            <a:chExt cx="337813" cy="497228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DF9ADFA-6B1E-5D22-8EFB-8C6267C702BD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E5C2C499-4812-30A9-E4E5-D54535D02660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71497D-1ECF-C54D-A31E-787CFEE2E7CE}"/>
              </a:ext>
            </a:extLst>
          </p:cNvPr>
          <p:cNvGrpSpPr/>
          <p:nvPr/>
        </p:nvGrpSpPr>
        <p:grpSpPr>
          <a:xfrm>
            <a:off x="-197921" y="687794"/>
            <a:ext cx="7307420" cy="1264673"/>
            <a:chOff x="12654251" y="589527"/>
            <a:chExt cx="7595587" cy="1264673"/>
          </a:xfrm>
        </p:grpSpPr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4D1B1FD5-3023-5E73-46CF-2AA47DECE0C9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25" name="Google Shape;197;p35">
              <a:extLst>
                <a:ext uri="{FF2B5EF4-FFF2-40B4-BE49-F238E27FC236}">
                  <a16:creationId xmlns:a16="http://schemas.microsoft.com/office/drawing/2014/main" id="{F295CE32-F2E5-3EFB-00DB-0B2C309E8405}"/>
                </a:ext>
              </a:extLst>
            </p:cNvPr>
            <p:cNvSpPr txBox="1">
              <a:spLocks/>
            </p:cNvSpPr>
            <p:nvPr/>
          </p:nvSpPr>
          <p:spPr>
            <a:xfrm>
              <a:off x="12654251" y="1463100"/>
              <a:ext cx="7595587" cy="39110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Data Collection Procedures </a:t>
              </a:r>
            </a:p>
          </p:txBody>
        </p:sp>
        <p:sp>
          <p:nvSpPr>
            <p:cNvPr id="27" name="Google Shape;226;p36">
              <a:extLst>
                <a:ext uri="{FF2B5EF4-FFF2-40B4-BE49-F238E27FC236}">
                  <a16:creationId xmlns:a16="http://schemas.microsoft.com/office/drawing/2014/main" id="{D71F9CFA-E44C-6C5E-D5F6-DCD46B8598B1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Methodology</a:t>
              </a:r>
            </a:p>
          </p:txBody>
        </p:sp>
        <p:cxnSp>
          <p:nvCxnSpPr>
            <p:cNvPr id="29" name="Google Shape;230;p36">
              <a:extLst>
                <a:ext uri="{FF2B5EF4-FFF2-40B4-BE49-F238E27FC236}">
                  <a16:creationId xmlns:a16="http://schemas.microsoft.com/office/drawing/2014/main" id="{218174A1-E304-EBCE-FC60-CCDCEDEA69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10;p35">
            <a:extLst>
              <a:ext uri="{FF2B5EF4-FFF2-40B4-BE49-F238E27FC236}">
                <a16:creationId xmlns:a16="http://schemas.microsoft.com/office/drawing/2014/main" id="{E7EA1A8E-942C-5354-3AB8-5863575980AC}"/>
              </a:ext>
            </a:extLst>
          </p:cNvPr>
          <p:cNvSpPr txBox="1">
            <a:spLocks/>
          </p:cNvSpPr>
          <p:nvPr/>
        </p:nvSpPr>
        <p:spPr>
          <a:xfrm>
            <a:off x="10744200" y="687794"/>
            <a:ext cx="4527653" cy="1514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solidFill>
                  <a:schemeClr val="accent2"/>
                </a:solidFill>
                <a:latin typeface="Anton" pitchFamily="2" charset="0"/>
                <a:cs typeface="Arial" panose="020B0604020202020204" pitchFamily="34" charset="0"/>
              </a:rPr>
              <a:t>Semi-structured Interviews</a:t>
            </a:r>
          </a:p>
        </p:txBody>
      </p:sp>
      <p:pic>
        <p:nvPicPr>
          <p:cNvPr id="2054" name="Picture 6" descr="Student Observation Images - Free Download on Freepik">
            <a:extLst>
              <a:ext uri="{FF2B5EF4-FFF2-40B4-BE49-F238E27FC236}">
                <a16:creationId xmlns:a16="http://schemas.microsoft.com/office/drawing/2014/main" id="{47FD4468-5B4C-7204-07F5-1474036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7" y="2537352"/>
            <a:ext cx="2132664" cy="19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w To Build Rapport In Sales Calls (With Do's and Don'ts ...">
            <a:extLst>
              <a:ext uri="{FF2B5EF4-FFF2-40B4-BE49-F238E27FC236}">
                <a16:creationId xmlns:a16="http://schemas.microsoft.com/office/drawing/2014/main" id="{B2DE9B90-A334-DE51-8704-C79DDBCA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22" y="2774269"/>
            <a:ext cx="2573434" cy="172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F14ED8-4879-198F-9C44-259F0E618B2B}"/>
              </a:ext>
            </a:extLst>
          </p:cNvPr>
          <p:cNvCxnSpPr/>
          <p:nvPr/>
        </p:nvCxnSpPr>
        <p:spPr>
          <a:xfrm>
            <a:off x="12420600" y="2995391"/>
            <a:ext cx="0" cy="1454899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1AE8C36-6E74-5CCF-53F6-0D25139A7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5328153"/>
            <a:ext cx="3200757" cy="2275152"/>
          </a:xfrm>
          <a:prstGeom prst="rect">
            <a:avLst/>
          </a:prstGeom>
        </p:spPr>
      </p:pic>
      <p:sp>
        <p:nvSpPr>
          <p:cNvPr id="37" name="Arrow: Bent 36">
            <a:extLst>
              <a:ext uri="{FF2B5EF4-FFF2-40B4-BE49-F238E27FC236}">
                <a16:creationId xmlns:a16="http://schemas.microsoft.com/office/drawing/2014/main" id="{EB4D8523-AE02-16C6-3D34-120304F8B6DA}"/>
              </a:ext>
            </a:extLst>
          </p:cNvPr>
          <p:cNvSpPr/>
          <p:nvPr/>
        </p:nvSpPr>
        <p:spPr>
          <a:xfrm rot="10800000">
            <a:off x="14880490" y="5887932"/>
            <a:ext cx="710810" cy="1045587"/>
          </a:xfrm>
          <a:prstGeom prst="ben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52008CA3-EBD2-DF62-F644-19AB2BF64B85}"/>
              </a:ext>
            </a:extLst>
          </p:cNvPr>
          <p:cNvSpPr/>
          <p:nvPr/>
        </p:nvSpPr>
        <p:spPr>
          <a:xfrm>
            <a:off x="8894244" y="6521035"/>
            <a:ext cx="1219200" cy="39116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id="{63D4C525-6E2D-45B6-B34D-3DF2768696A9}"/>
              </a:ext>
            </a:extLst>
          </p:cNvPr>
          <p:cNvSpPr/>
          <p:nvPr/>
        </p:nvSpPr>
        <p:spPr>
          <a:xfrm rot="10800000">
            <a:off x="6083552" y="3385800"/>
            <a:ext cx="881248" cy="49712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ED68555-E264-4E7E-2101-CC1503BAC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0049" y="5339539"/>
            <a:ext cx="2619741" cy="2686425"/>
          </a:xfrm>
          <a:prstGeom prst="rect">
            <a:avLst/>
          </a:prstGeom>
        </p:spPr>
      </p:pic>
      <p:pic>
        <p:nvPicPr>
          <p:cNvPr id="2064" name="Picture 16" descr="Velocity Clinical Research">
            <a:extLst>
              <a:ext uri="{FF2B5EF4-FFF2-40B4-BE49-F238E27FC236}">
                <a16:creationId xmlns:a16="http://schemas.microsoft.com/office/drawing/2014/main" id="{61C241A7-B321-5084-968B-CC33469E1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51" y="2596173"/>
            <a:ext cx="2228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của dấu kiểm png | PNGEgg">
            <a:extLst>
              <a:ext uri="{FF2B5EF4-FFF2-40B4-BE49-F238E27FC236}">
                <a16:creationId xmlns:a16="http://schemas.microsoft.com/office/drawing/2014/main" id="{613F6D6D-AB76-2E4D-AD6E-271B80848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8" b="92570" l="2874" r="89943">
                        <a14:foregroundMark x1="31897" y1="92879" x2="31897" y2="92879"/>
                        <a14:foregroundMark x1="7184" y1="65944" x2="7184" y2="65944"/>
                        <a14:foregroundMark x1="2874" y1="63158" x2="2874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26" y="2236048"/>
            <a:ext cx="742950" cy="7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Authentic Responses - Providers | The ...">
            <a:extLst>
              <a:ext uri="{FF2B5EF4-FFF2-40B4-BE49-F238E27FC236}">
                <a16:creationId xmlns:a16="http://schemas.microsoft.com/office/drawing/2014/main" id="{A31DE986-0E71-1E95-52E2-06634A6B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396" y="2774269"/>
            <a:ext cx="2143125" cy="174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Effective and Ineffective Interviews ...">
            <a:extLst>
              <a:ext uri="{FF2B5EF4-FFF2-40B4-BE49-F238E27FC236}">
                <a16:creationId xmlns:a16="http://schemas.microsoft.com/office/drawing/2014/main" id="{68C3D93E-F976-6762-3940-2C9CAF7F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680" y="2872783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oding: Transcripts Example – Design Workbench">
            <a:extLst>
              <a:ext uri="{FF2B5EF4-FFF2-40B4-BE49-F238E27FC236}">
                <a16:creationId xmlns:a16="http://schemas.microsoft.com/office/drawing/2014/main" id="{791888AD-F39F-7961-D0F3-98C8D8FB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10" y="5251132"/>
            <a:ext cx="2147887" cy="30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rrow: Left 42">
            <a:extLst>
              <a:ext uri="{FF2B5EF4-FFF2-40B4-BE49-F238E27FC236}">
                <a16:creationId xmlns:a16="http://schemas.microsoft.com/office/drawing/2014/main" id="{5C6DCDEE-D6B6-B7C0-9767-CC939086FAF4}"/>
              </a:ext>
            </a:extLst>
          </p:cNvPr>
          <p:cNvSpPr/>
          <p:nvPr/>
        </p:nvSpPr>
        <p:spPr>
          <a:xfrm>
            <a:off x="3886020" y="6487172"/>
            <a:ext cx="1219200" cy="39116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850C3B-1357-37E4-46B5-C03C9FAEDCE4}"/>
              </a:ext>
            </a:extLst>
          </p:cNvPr>
          <p:cNvSpPr txBox="1"/>
          <p:nvPr/>
        </p:nvSpPr>
        <p:spPr>
          <a:xfrm>
            <a:off x="457200" y="9259727"/>
            <a:ext cx="4876980" cy="5756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200" b="1"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consistency and accuracy</a:t>
            </a:r>
          </a:p>
        </p:txBody>
      </p:sp>
      <p:pic>
        <p:nvPicPr>
          <p:cNvPr id="46" name="Picture 18" descr="Hình ảnh của dấu kiểm png | PNGEgg">
            <a:extLst>
              <a:ext uri="{FF2B5EF4-FFF2-40B4-BE49-F238E27FC236}">
                <a16:creationId xmlns:a16="http://schemas.microsoft.com/office/drawing/2014/main" id="{427BA337-01F0-6C5D-AFC4-FD6AF8D38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98" b="92570" l="2874" r="89943">
                        <a14:foregroundMark x1="31897" y1="92879" x2="31897" y2="92879"/>
                        <a14:foregroundMark x1="7184" y1="65944" x2="7184" y2="65944"/>
                        <a14:foregroundMark x1="2874" y1="63158" x2="2874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02" y="9179418"/>
            <a:ext cx="589943" cy="57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31" grpId="0"/>
      <p:bldP spid="37" grpId="0" animBg="1"/>
      <p:bldP spid="38" grpId="0" animBg="1"/>
      <p:bldP spid="39" grpId="0" animBg="1"/>
      <p:bldP spid="43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the meaning of the word FINDINGS?">
            <a:extLst>
              <a:ext uri="{FF2B5EF4-FFF2-40B4-BE49-F238E27FC236}">
                <a16:creationId xmlns:a16="http://schemas.microsoft.com/office/drawing/2014/main" id="{5B3F9790-7B3B-92E9-B63F-D60C06B2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2" y="266700"/>
            <a:ext cx="18298431" cy="102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 rot="-5400000">
            <a:off x="8810042" y="-8911504"/>
            <a:ext cx="729933" cy="18370879"/>
            <a:chOff x="0" y="0"/>
            <a:chExt cx="337813" cy="49437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514710" y="782955"/>
            <a:ext cx="116390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>
                <a:solidFill>
                  <a:srgbClr val="FFEBEB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574E79F2-68EB-59F8-28C2-F625FB3AD4E5}"/>
              </a:ext>
            </a:extLst>
          </p:cNvPr>
          <p:cNvGrpSpPr/>
          <p:nvPr/>
        </p:nvGrpSpPr>
        <p:grpSpPr>
          <a:xfrm rot="-5400000">
            <a:off x="8737599" y="736592"/>
            <a:ext cx="729933" cy="18370882"/>
            <a:chOff x="0" y="-28575"/>
            <a:chExt cx="337813" cy="4972288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4855E3F6-475F-920B-F871-03C5FC681948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50D02373-DC50-86A8-B7A8-E6732EF1B1F8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5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390989" y="-9445660"/>
            <a:ext cx="757072" cy="19063057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D7CA88C5-BDBC-51AC-5318-B4C64F5D8C5C}"/>
              </a:ext>
            </a:extLst>
          </p:cNvPr>
          <p:cNvSpPr txBox="1">
            <a:spLocks/>
          </p:cNvSpPr>
          <p:nvPr/>
        </p:nvSpPr>
        <p:spPr>
          <a:xfrm>
            <a:off x="-82876" y="853551"/>
            <a:ext cx="18288000" cy="96360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Students’ attitudes toward their DISC teachers </a:t>
            </a:r>
          </a:p>
        </p:txBody>
      </p:sp>
      <p:sp>
        <p:nvSpPr>
          <p:cNvPr id="19" name="Google Shape;197;p35">
            <a:extLst>
              <a:ext uri="{FF2B5EF4-FFF2-40B4-BE49-F238E27FC236}">
                <a16:creationId xmlns:a16="http://schemas.microsoft.com/office/drawing/2014/main" id="{37EE98DB-37DD-D389-8BC7-7A6D4E805668}"/>
              </a:ext>
            </a:extLst>
          </p:cNvPr>
          <p:cNvSpPr txBox="1">
            <a:spLocks/>
          </p:cNvSpPr>
          <p:nvPr/>
        </p:nvSpPr>
        <p:spPr>
          <a:xfrm>
            <a:off x="838200" y="1674281"/>
            <a:ext cx="12345192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226C787C-648C-9B76-3773-EB9F1AF7394B}"/>
              </a:ext>
            </a:extLst>
          </p:cNvPr>
          <p:cNvGrpSpPr/>
          <p:nvPr/>
        </p:nvGrpSpPr>
        <p:grpSpPr>
          <a:xfrm rot="-5400000">
            <a:off x="8737599" y="736592"/>
            <a:ext cx="729933" cy="18370882"/>
            <a:chOff x="0" y="-28575"/>
            <a:chExt cx="337813" cy="4972288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074C3FBC-3E16-51A7-3B04-3B9678C830F6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6D426005-45F2-860F-1C56-D6F8F32A7AFE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146" name="Picture 2" descr="4 Positives of Negatives">
            <a:extLst>
              <a:ext uri="{FF2B5EF4-FFF2-40B4-BE49-F238E27FC236}">
                <a16:creationId xmlns:a16="http://schemas.microsoft.com/office/drawing/2014/main" id="{D0661812-2DE0-B826-E4E6-AD8C2879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292" y="2528826"/>
            <a:ext cx="7756541" cy="58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88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390989" y="-9445660"/>
            <a:ext cx="757072" cy="19063057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9" name="Google Shape;197;p35">
            <a:extLst>
              <a:ext uri="{FF2B5EF4-FFF2-40B4-BE49-F238E27FC236}">
                <a16:creationId xmlns:a16="http://schemas.microsoft.com/office/drawing/2014/main" id="{37EE98DB-37DD-D389-8BC7-7A6D4E805668}"/>
              </a:ext>
            </a:extLst>
          </p:cNvPr>
          <p:cNvSpPr txBox="1">
            <a:spLocks/>
          </p:cNvSpPr>
          <p:nvPr/>
        </p:nvSpPr>
        <p:spPr>
          <a:xfrm>
            <a:off x="838200" y="1674281"/>
            <a:ext cx="12345192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93DF4-E8AC-58BA-6AB8-33CE79E91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98" b="89985" l="3333" r="90000">
                        <a14:foregroundMark x1="15833" y1="22307" x2="9417" y2="23065"/>
                        <a14:foregroundMark x1="9417" y1="23065" x2="7000" y2="20334"/>
                        <a14:foregroundMark x1="7000" y1="20334" x2="9500" y2="14112"/>
                        <a14:foregroundMark x1="9500" y1="14112" x2="12417" y2="13961"/>
                        <a14:foregroundMark x1="12417" y1="13961" x2="13083" y2="21548"/>
                        <a14:foregroundMark x1="13083" y1="21548" x2="12083" y2="22307"/>
                        <a14:foregroundMark x1="11750" y1="17299" x2="11750" y2="40516"/>
                        <a14:foregroundMark x1="11750" y1="40516" x2="11750" y2="39454"/>
                        <a14:foregroundMark x1="4917" y1="14719" x2="5417" y2="22307"/>
                        <a14:foregroundMark x1="5417" y1="22307" x2="8000" y2="24583"/>
                        <a14:foregroundMark x1="8000" y1="24583" x2="11167" y2="25190"/>
                        <a14:foregroundMark x1="11167" y1="25190" x2="18167" y2="21851"/>
                        <a14:foregroundMark x1="18167" y1="21851" x2="16917" y2="15326"/>
                        <a14:foregroundMark x1="16917" y1="15326" x2="14167" y2="9863"/>
                        <a14:foregroundMark x1="14167" y1="9863" x2="10833" y2="8042"/>
                        <a14:foregroundMark x1="10833" y1="8042" x2="7750" y2="9105"/>
                        <a14:foregroundMark x1="7750" y1="9105" x2="4917" y2="16692"/>
                        <a14:foregroundMark x1="4917" y1="16692" x2="4667" y2="24431"/>
                        <a14:foregroundMark x1="4667" y1="24431" x2="8083" y2="29742"/>
                        <a14:foregroundMark x1="8083" y1="29742" x2="11833" y2="32625"/>
                        <a14:foregroundMark x1="11833" y1="32625" x2="14917" y2="30653"/>
                        <a14:foregroundMark x1="14917" y1="30653" x2="17000" y2="26252"/>
                        <a14:foregroundMark x1="17000" y1="26252" x2="17917" y2="18361"/>
                        <a14:foregroundMark x1="17917" y1="18361" x2="12250" y2="8498"/>
                        <a14:foregroundMark x1="6000" y1="12747" x2="5917" y2="19120"/>
                        <a14:foregroundMark x1="5917" y1="19120" x2="7500" y2="32929"/>
                        <a14:foregroundMark x1="7500" y1="32929" x2="9250" y2="34750"/>
                        <a14:foregroundMark x1="3333" y1="21093" x2="3333" y2="25645"/>
                        <a14:backgroundMark x1="4250" y1="74962" x2="30750" y2="75417"/>
                        <a14:backgroundMark x1="30750" y1="75417" x2="61917" y2="74962"/>
                        <a14:backgroundMark x1="61917" y1="74962" x2="99167" y2="74962"/>
                        <a14:backgroundMark x1="14583" y1="66616" x2="22250" y2="82094"/>
                        <a14:backgroundMark x1="5333" y1="64036" x2="15250" y2="82398"/>
                        <a14:backgroundMark x1="15250" y1="82398" x2="19167" y2="84522"/>
                        <a14:backgroundMark x1="19167" y1="84522" x2="21583" y2="69044"/>
                        <a14:backgroundMark x1="21583" y1="69044" x2="21167" y2="59029"/>
                        <a14:backgroundMark x1="21167" y1="59029" x2="18667" y2="54628"/>
                        <a14:backgroundMark x1="18667" y1="54628" x2="15250" y2="53263"/>
                        <a14:backgroundMark x1="15250" y1="53263" x2="12167" y2="55235"/>
                        <a14:backgroundMark x1="12167" y1="55235" x2="5833" y2="71775"/>
                        <a14:backgroundMark x1="5833" y1="71775" x2="5500" y2="8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2115953"/>
            <a:ext cx="23622000" cy="131888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FCED6-22E4-D094-C96B-7211D9504396}"/>
              </a:ext>
            </a:extLst>
          </p:cNvPr>
          <p:cNvCxnSpPr>
            <a:cxnSpLocks/>
          </p:cNvCxnSpPr>
          <p:nvPr/>
        </p:nvCxnSpPr>
        <p:spPr>
          <a:xfrm flipV="1">
            <a:off x="4717668" y="2588745"/>
            <a:ext cx="1722882" cy="7297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E223C3-6957-FFE1-D3E8-488BEF790BAE}"/>
              </a:ext>
            </a:extLst>
          </p:cNvPr>
          <p:cNvCxnSpPr>
            <a:cxnSpLocks/>
          </p:cNvCxnSpPr>
          <p:nvPr/>
        </p:nvCxnSpPr>
        <p:spPr>
          <a:xfrm>
            <a:off x="4696781" y="3301051"/>
            <a:ext cx="1841486" cy="89366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210;p35">
            <a:extLst>
              <a:ext uri="{FF2B5EF4-FFF2-40B4-BE49-F238E27FC236}">
                <a16:creationId xmlns:a16="http://schemas.microsoft.com/office/drawing/2014/main" id="{20DB8EFD-4274-D137-FC6E-DC6E254C64E7}"/>
              </a:ext>
            </a:extLst>
          </p:cNvPr>
          <p:cNvSpPr txBox="1">
            <a:spLocks/>
          </p:cNvSpPr>
          <p:nvPr/>
        </p:nvSpPr>
        <p:spPr>
          <a:xfrm>
            <a:off x="6807105" y="1608029"/>
            <a:ext cx="1885846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Direct, focused,</a:t>
            </a:r>
          </a:p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Strict</a:t>
            </a:r>
          </a:p>
        </p:txBody>
      </p:sp>
      <p:sp>
        <p:nvSpPr>
          <p:cNvPr id="29" name="Google Shape;210;p35">
            <a:extLst>
              <a:ext uri="{FF2B5EF4-FFF2-40B4-BE49-F238E27FC236}">
                <a16:creationId xmlns:a16="http://schemas.microsoft.com/office/drawing/2014/main" id="{09394A5A-7703-A9CC-FC2C-49B5AE8113AD}"/>
              </a:ext>
            </a:extLst>
          </p:cNvPr>
          <p:cNvSpPr txBox="1">
            <a:spLocks/>
          </p:cNvSpPr>
          <p:nvPr/>
        </p:nvSpPr>
        <p:spPr>
          <a:xfrm>
            <a:off x="6784733" y="3214385"/>
            <a:ext cx="46420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Result-driven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7E82B09-077E-C9E6-87CD-3E8E3E4572AB}"/>
              </a:ext>
            </a:extLst>
          </p:cNvPr>
          <p:cNvSpPr/>
          <p:nvPr/>
        </p:nvSpPr>
        <p:spPr>
          <a:xfrm>
            <a:off x="10169297" y="1997143"/>
            <a:ext cx="381677" cy="2575890"/>
          </a:xfrm>
          <a:prstGeom prst="rightBrace">
            <a:avLst>
              <a:gd name="adj1" fmla="val 73965"/>
              <a:gd name="adj2" fmla="val 48351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3500"/>
          </a:p>
        </p:txBody>
      </p:sp>
      <p:sp>
        <p:nvSpPr>
          <p:cNvPr id="31" name="Google Shape;210;p35">
            <a:extLst>
              <a:ext uri="{FF2B5EF4-FFF2-40B4-BE49-F238E27FC236}">
                <a16:creationId xmlns:a16="http://schemas.microsoft.com/office/drawing/2014/main" id="{1890201B-E4CD-E1E2-DACC-57A4CD51C17D}"/>
              </a:ext>
            </a:extLst>
          </p:cNvPr>
          <p:cNvSpPr txBox="1">
            <a:spLocks/>
          </p:cNvSpPr>
          <p:nvPr/>
        </p:nvSpPr>
        <p:spPr>
          <a:xfrm>
            <a:off x="10890654" y="2502397"/>
            <a:ext cx="5313048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Significant Engagement 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and Preference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210;p35">
            <a:extLst>
              <a:ext uri="{FF2B5EF4-FFF2-40B4-BE49-F238E27FC236}">
                <a16:creationId xmlns:a16="http://schemas.microsoft.com/office/drawing/2014/main" id="{0FF3EE37-4708-936C-7747-DCFFAFA9BB27}"/>
              </a:ext>
            </a:extLst>
          </p:cNvPr>
          <p:cNvSpPr txBox="1">
            <a:spLocks/>
          </p:cNvSpPr>
          <p:nvPr/>
        </p:nvSpPr>
        <p:spPr>
          <a:xfrm>
            <a:off x="332666" y="199579"/>
            <a:ext cx="10756153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- Type Teachers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C5998D-D457-A318-3D00-F973B2953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9065" y="1682671"/>
            <a:ext cx="3418973" cy="275605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8F9E885-643C-CFC1-DD7D-11F69257F456}"/>
              </a:ext>
            </a:extLst>
          </p:cNvPr>
          <p:cNvCxnSpPr>
            <a:cxnSpLocks/>
          </p:cNvCxnSpPr>
          <p:nvPr/>
        </p:nvCxnSpPr>
        <p:spPr>
          <a:xfrm flipV="1">
            <a:off x="4303935" y="6201360"/>
            <a:ext cx="1762185" cy="81821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7FAD368-6C3F-DE32-3ACE-9FDC5AC3F1C7}"/>
              </a:ext>
            </a:extLst>
          </p:cNvPr>
          <p:cNvCxnSpPr>
            <a:cxnSpLocks/>
          </p:cNvCxnSpPr>
          <p:nvPr/>
        </p:nvCxnSpPr>
        <p:spPr>
          <a:xfrm>
            <a:off x="4303935" y="7026897"/>
            <a:ext cx="1741297" cy="8384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210;p35">
            <a:extLst>
              <a:ext uri="{FF2B5EF4-FFF2-40B4-BE49-F238E27FC236}">
                <a16:creationId xmlns:a16="http://schemas.microsoft.com/office/drawing/2014/main" id="{D81C2C3B-2D7E-FA2D-D191-36328AB351F1}"/>
              </a:ext>
            </a:extLst>
          </p:cNvPr>
          <p:cNvSpPr txBox="1">
            <a:spLocks/>
          </p:cNvSpPr>
          <p:nvPr/>
        </p:nvSpPr>
        <p:spPr>
          <a:xfrm>
            <a:off x="6299321" y="5196626"/>
            <a:ext cx="3636776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Dominance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210;p35">
            <a:extLst>
              <a:ext uri="{FF2B5EF4-FFF2-40B4-BE49-F238E27FC236}">
                <a16:creationId xmlns:a16="http://schemas.microsoft.com/office/drawing/2014/main" id="{C756B432-D6E5-2B38-35B2-25862AA4FD39}"/>
              </a:ext>
            </a:extLst>
          </p:cNvPr>
          <p:cNvSpPr txBox="1">
            <a:spLocks/>
          </p:cNvSpPr>
          <p:nvPr/>
        </p:nvSpPr>
        <p:spPr>
          <a:xfrm>
            <a:off x="6299321" y="7043400"/>
            <a:ext cx="46420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Overly Decisive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76470686-B0B6-1CEA-310E-E119902B2FEA}"/>
              </a:ext>
            </a:extLst>
          </p:cNvPr>
          <p:cNvSpPr/>
          <p:nvPr/>
        </p:nvSpPr>
        <p:spPr>
          <a:xfrm>
            <a:off x="10169297" y="5829927"/>
            <a:ext cx="478521" cy="2774857"/>
          </a:xfrm>
          <a:prstGeom prst="rightBrace">
            <a:avLst>
              <a:gd name="adj1" fmla="val 73965"/>
              <a:gd name="adj2" fmla="val 49148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Google Shape;210;p35">
            <a:extLst>
              <a:ext uri="{FF2B5EF4-FFF2-40B4-BE49-F238E27FC236}">
                <a16:creationId xmlns:a16="http://schemas.microsoft.com/office/drawing/2014/main" id="{A02137B1-00F5-01D0-C3C2-A8EE1173118B}"/>
              </a:ext>
            </a:extLst>
          </p:cNvPr>
          <p:cNvSpPr txBox="1">
            <a:spLocks/>
          </p:cNvSpPr>
          <p:nvPr/>
        </p:nvSpPr>
        <p:spPr>
          <a:xfrm>
            <a:off x="10796364" y="6066106"/>
            <a:ext cx="666271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Tension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4A5FD2-E7B2-AD02-47E3-347278FA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92079" l="10000" r="90000">
                        <a14:foregroundMark x1="13200" y1="89109" x2="14800" y2="89604"/>
                        <a14:foregroundMark x1="14400" y1="86634" x2="18800" y2="87129"/>
                        <a14:foregroundMark x1="33600" y1="90594" x2="31200" y2="92079"/>
                        <a14:foregroundMark x1="39600" y1="89604" x2="43200" y2="92079"/>
                        <a14:foregroundMark x1="55600" y1="89604" x2="55200" y2="85149"/>
                        <a14:foregroundMark x1="65200" y1="29208" x2="65200" y2="49010"/>
                        <a14:foregroundMark x1="75200" y1="31188" x2="74800" y2="47030"/>
                        <a14:foregroundMark x1="22400" y1="35149" x2="29600" y2="48020"/>
                        <a14:foregroundMark x1="40400" y1="27723" x2="40400" y2="45545"/>
                        <a14:foregroundMark x1="40400" y1="45545" x2="35600" y2="50495"/>
                        <a14:foregroundMark x1="35600" y1="50495" x2="35200" y2="48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0486" y="5371692"/>
            <a:ext cx="4378856" cy="3538115"/>
          </a:xfrm>
          <a:prstGeom prst="rect">
            <a:avLst/>
          </a:prstGeom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BCB469A8-8518-2EDA-BACC-DDCD9EAFC905}"/>
              </a:ext>
            </a:extLst>
          </p:cNvPr>
          <p:cNvGrpSpPr/>
          <p:nvPr/>
        </p:nvGrpSpPr>
        <p:grpSpPr>
          <a:xfrm rot="-5400000">
            <a:off x="8737599" y="1003292"/>
            <a:ext cx="729933" cy="18370882"/>
            <a:chOff x="0" y="-28575"/>
            <a:chExt cx="337813" cy="4972288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C26D9E5-CED4-CC5E-A2E2-06CCC4BA9CF3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9F19CECE-3BC2-8E9D-C086-F652E605C11C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39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/>
      <p:bldP spid="4" grpId="0"/>
      <p:bldP spid="6" grpId="0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390989" y="-9445660"/>
            <a:ext cx="757072" cy="19063057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9" name="Google Shape;197;p35">
            <a:extLst>
              <a:ext uri="{FF2B5EF4-FFF2-40B4-BE49-F238E27FC236}">
                <a16:creationId xmlns:a16="http://schemas.microsoft.com/office/drawing/2014/main" id="{37EE98DB-37DD-D389-8BC7-7A6D4E805668}"/>
              </a:ext>
            </a:extLst>
          </p:cNvPr>
          <p:cNvSpPr txBox="1">
            <a:spLocks/>
          </p:cNvSpPr>
          <p:nvPr/>
        </p:nvSpPr>
        <p:spPr>
          <a:xfrm>
            <a:off x="838200" y="1674281"/>
            <a:ext cx="12345192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FCED6-22E4-D094-C96B-7211D9504396}"/>
              </a:ext>
            </a:extLst>
          </p:cNvPr>
          <p:cNvCxnSpPr>
            <a:cxnSpLocks/>
          </p:cNvCxnSpPr>
          <p:nvPr/>
        </p:nvCxnSpPr>
        <p:spPr>
          <a:xfrm flipV="1">
            <a:off x="4891389" y="2477031"/>
            <a:ext cx="1541148" cy="898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E223C3-6957-FFE1-D3E8-488BEF790BAE}"/>
              </a:ext>
            </a:extLst>
          </p:cNvPr>
          <p:cNvCxnSpPr>
            <a:cxnSpLocks/>
          </p:cNvCxnSpPr>
          <p:nvPr/>
        </p:nvCxnSpPr>
        <p:spPr>
          <a:xfrm>
            <a:off x="4882290" y="3358162"/>
            <a:ext cx="1582923" cy="9062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210;p35">
            <a:extLst>
              <a:ext uri="{FF2B5EF4-FFF2-40B4-BE49-F238E27FC236}">
                <a16:creationId xmlns:a16="http://schemas.microsoft.com/office/drawing/2014/main" id="{20DB8EFD-4274-D137-FC6E-DC6E254C64E7}"/>
              </a:ext>
            </a:extLst>
          </p:cNvPr>
          <p:cNvSpPr txBox="1">
            <a:spLocks/>
          </p:cNvSpPr>
          <p:nvPr/>
        </p:nvSpPr>
        <p:spPr>
          <a:xfrm>
            <a:off x="6705248" y="2143905"/>
            <a:ext cx="3181661" cy="78241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Enthusiastic,</a:t>
            </a:r>
          </a:p>
        </p:txBody>
      </p:sp>
      <p:sp>
        <p:nvSpPr>
          <p:cNvPr id="29" name="Google Shape;210;p35">
            <a:extLst>
              <a:ext uri="{FF2B5EF4-FFF2-40B4-BE49-F238E27FC236}">
                <a16:creationId xmlns:a16="http://schemas.microsoft.com/office/drawing/2014/main" id="{09394A5A-7703-A9CC-FC2C-49B5AE8113AD}"/>
              </a:ext>
            </a:extLst>
          </p:cNvPr>
          <p:cNvSpPr txBox="1">
            <a:spLocks/>
          </p:cNvSpPr>
          <p:nvPr/>
        </p:nvSpPr>
        <p:spPr>
          <a:xfrm>
            <a:off x="6823000" y="3272576"/>
            <a:ext cx="46420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</a:p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Flexible,</a:t>
            </a:r>
          </a:p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</a:p>
          <a:p>
            <a:pPr marL="0" indent="0" algn="just">
              <a:buNone/>
            </a:pP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7E82B09-077E-C9E6-87CD-3E8E3E4572AB}"/>
              </a:ext>
            </a:extLst>
          </p:cNvPr>
          <p:cNvSpPr/>
          <p:nvPr/>
        </p:nvSpPr>
        <p:spPr>
          <a:xfrm>
            <a:off x="10089137" y="2023463"/>
            <a:ext cx="533522" cy="3113508"/>
          </a:xfrm>
          <a:prstGeom prst="rightBrace">
            <a:avLst>
              <a:gd name="adj1" fmla="val 73965"/>
              <a:gd name="adj2" fmla="val 48808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3500"/>
          </a:p>
        </p:txBody>
      </p:sp>
      <p:sp>
        <p:nvSpPr>
          <p:cNvPr id="31" name="Google Shape;210;p35">
            <a:extLst>
              <a:ext uri="{FF2B5EF4-FFF2-40B4-BE49-F238E27FC236}">
                <a16:creationId xmlns:a16="http://schemas.microsoft.com/office/drawing/2014/main" id="{1890201B-E4CD-E1E2-DACC-57A4CD51C17D}"/>
              </a:ext>
            </a:extLst>
          </p:cNvPr>
          <p:cNvSpPr txBox="1">
            <a:spLocks/>
          </p:cNvSpPr>
          <p:nvPr/>
        </p:nvSpPr>
        <p:spPr>
          <a:xfrm>
            <a:off x="10824887" y="2800813"/>
            <a:ext cx="6662711" cy="141348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Emotional </a:t>
            </a:r>
          </a:p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</a:p>
        </p:txBody>
      </p:sp>
      <p:sp>
        <p:nvSpPr>
          <p:cNvPr id="32" name="Google Shape;210;p35">
            <a:extLst>
              <a:ext uri="{FF2B5EF4-FFF2-40B4-BE49-F238E27FC236}">
                <a16:creationId xmlns:a16="http://schemas.microsoft.com/office/drawing/2014/main" id="{0FF3EE37-4708-936C-7747-DCFFAFA9BB27}"/>
              </a:ext>
            </a:extLst>
          </p:cNvPr>
          <p:cNvSpPr txBox="1">
            <a:spLocks/>
          </p:cNvSpPr>
          <p:nvPr/>
        </p:nvSpPr>
        <p:spPr>
          <a:xfrm>
            <a:off x="451874" y="485003"/>
            <a:ext cx="7067446" cy="107580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-Type Teachers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386C4B-F691-4A75-1C09-E0416E31C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9902" y1="24837" x2="40196" y2="25163"/>
                        <a14:foregroundMark x1="59804" y1="21242" x2="60294" y2="24183"/>
                        <a14:foregroundMark x1="50980" y1="21569" x2="55392" y2="24837"/>
                        <a14:foregroundMark x1="55392" y1="24837" x2="61275" y2="25490"/>
                        <a14:foregroundMark x1="61275" y1="25490" x2="67157" y2="24346"/>
                        <a14:foregroundMark x1="67157" y1="24346" x2="64706" y2="18464"/>
                        <a14:foregroundMark x1="64706" y1="18464" x2="54085" y2="17320"/>
                        <a14:foregroundMark x1="25327" y1="23039" x2="30229" y2="23366"/>
                        <a14:foregroundMark x1="50654" y1="83333" x2="50654" y2="8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9502" y="1673305"/>
            <a:ext cx="4165600" cy="416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CC16B0-889C-9B04-2ABB-4FFAD673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750" y1="24279" x2="38667" y2="17906"/>
                        <a14:foregroundMark x1="38667" y1="17906" x2="35667" y2="18513"/>
                        <a14:foregroundMark x1="35667" y1="18513" x2="35417" y2="23672"/>
                        <a14:foregroundMark x1="35417" y1="23672" x2="36833" y2="30046"/>
                        <a14:foregroundMark x1="36833" y1="30046" x2="39083" y2="28225"/>
                        <a14:backgroundMark x1="27000" y1="67678" x2="96250" y2="67982"/>
                        <a14:backgroundMark x1="47583" y1="62519" x2="74417" y2="94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57800" y="2028206"/>
            <a:ext cx="21022019" cy="126375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6FBAA6B-34CC-1A8B-16F8-8C6D4AB69CA2}"/>
              </a:ext>
            </a:extLst>
          </p:cNvPr>
          <p:cNvCxnSpPr>
            <a:cxnSpLocks/>
          </p:cNvCxnSpPr>
          <p:nvPr/>
        </p:nvCxnSpPr>
        <p:spPr>
          <a:xfrm flipV="1">
            <a:off x="4544967" y="6345143"/>
            <a:ext cx="1703078" cy="89225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620F742-0210-3E26-5789-2044A3D051A5}"/>
              </a:ext>
            </a:extLst>
          </p:cNvPr>
          <p:cNvCxnSpPr>
            <a:cxnSpLocks/>
          </p:cNvCxnSpPr>
          <p:nvPr/>
        </p:nvCxnSpPr>
        <p:spPr>
          <a:xfrm>
            <a:off x="4524080" y="7233898"/>
            <a:ext cx="1612557" cy="87853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210;p35">
            <a:extLst>
              <a:ext uri="{FF2B5EF4-FFF2-40B4-BE49-F238E27FC236}">
                <a16:creationId xmlns:a16="http://schemas.microsoft.com/office/drawing/2014/main" id="{5816929D-977D-C717-FF1F-E031F8C42C59}"/>
              </a:ext>
            </a:extLst>
          </p:cNvPr>
          <p:cNvSpPr txBox="1">
            <a:spLocks/>
          </p:cNvSpPr>
          <p:nvPr/>
        </p:nvSpPr>
        <p:spPr>
          <a:xfrm>
            <a:off x="6587055" y="5523204"/>
            <a:ext cx="318166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Talkative, spontaneous</a:t>
            </a:r>
          </a:p>
        </p:txBody>
      </p:sp>
      <p:sp>
        <p:nvSpPr>
          <p:cNvPr id="5" name="Google Shape;210;p35">
            <a:extLst>
              <a:ext uri="{FF2B5EF4-FFF2-40B4-BE49-F238E27FC236}">
                <a16:creationId xmlns:a16="http://schemas.microsoft.com/office/drawing/2014/main" id="{682A77D4-5FE6-D53F-F8CD-11D6E167FB53}"/>
              </a:ext>
            </a:extLst>
          </p:cNvPr>
          <p:cNvSpPr txBox="1">
            <a:spLocks/>
          </p:cNvSpPr>
          <p:nvPr/>
        </p:nvSpPr>
        <p:spPr>
          <a:xfrm>
            <a:off x="6283244" y="7269666"/>
            <a:ext cx="46420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Sensitive 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108EB8E-67DF-2A34-9F88-9648F5261909}"/>
              </a:ext>
            </a:extLst>
          </p:cNvPr>
          <p:cNvSpPr/>
          <p:nvPr/>
        </p:nvSpPr>
        <p:spPr>
          <a:xfrm>
            <a:off x="10145971" y="5814612"/>
            <a:ext cx="533522" cy="2910288"/>
          </a:xfrm>
          <a:prstGeom prst="rightBrace">
            <a:avLst>
              <a:gd name="adj1" fmla="val 73965"/>
              <a:gd name="adj2" fmla="val 47750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3500"/>
          </a:p>
        </p:txBody>
      </p:sp>
      <p:sp>
        <p:nvSpPr>
          <p:cNvPr id="11" name="Google Shape;210;p35">
            <a:extLst>
              <a:ext uri="{FF2B5EF4-FFF2-40B4-BE49-F238E27FC236}">
                <a16:creationId xmlns:a16="http://schemas.microsoft.com/office/drawing/2014/main" id="{F3918301-F69D-583F-1388-58DEE6370728}"/>
              </a:ext>
            </a:extLst>
          </p:cNvPr>
          <p:cNvSpPr txBox="1">
            <a:spLocks/>
          </p:cNvSpPr>
          <p:nvPr/>
        </p:nvSpPr>
        <p:spPr>
          <a:xfrm>
            <a:off x="11168603" y="6404361"/>
            <a:ext cx="666271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Distraction,</a:t>
            </a:r>
          </a:p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Disorganization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C7C7F-9A09-47C3-BC64-B29315EFD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8" b="89953" l="6692" r="90000">
                        <a14:foregroundMark x1="6692" y1="71519" x2="19385" y2="72073"/>
                        <a14:foregroundMark x1="48308" y1="27927" x2="56154" y2="29193"/>
                        <a14:foregroundMark x1="56154" y1="29193" x2="52462" y2="39161"/>
                        <a14:foregroundMark x1="52462" y1="39161" x2="51231" y2="40348"/>
                        <a14:foregroundMark x1="47846" y1="32278" x2="35538" y2="68354"/>
                        <a14:foregroundMark x1="43385" y1="32911" x2="50769" y2="37263"/>
                        <a14:foregroundMark x1="50769" y1="37263" x2="43923" y2="35443"/>
                        <a14:foregroundMark x1="43923" y1="30459" x2="45385" y2="34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9502" y="5814613"/>
            <a:ext cx="3617924" cy="3351432"/>
          </a:xfrm>
          <a:prstGeom prst="rect">
            <a:avLst/>
          </a:prstGeom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351C5C21-01DC-9947-1E31-4BF54B2802AA}"/>
              </a:ext>
            </a:extLst>
          </p:cNvPr>
          <p:cNvGrpSpPr/>
          <p:nvPr/>
        </p:nvGrpSpPr>
        <p:grpSpPr>
          <a:xfrm rot="-5400000">
            <a:off x="8737599" y="1003292"/>
            <a:ext cx="729933" cy="18370882"/>
            <a:chOff x="0" y="-28575"/>
            <a:chExt cx="337813" cy="4972288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4A32888-0EEE-96C1-67B1-24D6641BF3B6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F0719EA6-160B-4771-9D4C-8C3FA7C6E3A6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18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/>
      <p:bldP spid="4" grpId="0"/>
      <p:bldP spid="5" grpId="0"/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390989" y="-9445660"/>
            <a:ext cx="757072" cy="19063057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69806" y="2051811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9" name="Google Shape;197;p35">
            <a:extLst>
              <a:ext uri="{FF2B5EF4-FFF2-40B4-BE49-F238E27FC236}">
                <a16:creationId xmlns:a16="http://schemas.microsoft.com/office/drawing/2014/main" id="{37EE98DB-37DD-D389-8BC7-7A6D4E805668}"/>
              </a:ext>
            </a:extLst>
          </p:cNvPr>
          <p:cNvSpPr txBox="1">
            <a:spLocks/>
          </p:cNvSpPr>
          <p:nvPr/>
        </p:nvSpPr>
        <p:spPr>
          <a:xfrm>
            <a:off x="838200" y="1674281"/>
            <a:ext cx="12345192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FCED6-22E4-D094-C96B-7211D9504396}"/>
              </a:ext>
            </a:extLst>
          </p:cNvPr>
          <p:cNvCxnSpPr>
            <a:cxnSpLocks/>
          </p:cNvCxnSpPr>
          <p:nvPr/>
        </p:nvCxnSpPr>
        <p:spPr>
          <a:xfrm flipV="1">
            <a:off x="5478256" y="2572913"/>
            <a:ext cx="1541148" cy="898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E223C3-6957-FFE1-D3E8-488BEF790BAE}"/>
              </a:ext>
            </a:extLst>
          </p:cNvPr>
          <p:cNvCxnSpPr>
            <a:cxnSpLocks/>
          </p:cNvCxnSpPr>
          <p:nvPr/>
        </p:nvCxnSpPr>
        <p:spPr>
          <a:xfrm>
            <a:off x="5464198" y="3449469"/>
            <a:ext cx="1582923" cy="9062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210;p35">
            <a:extLst>
              <a:ext uri="{FF2B5EF4-FFF2-40B4-BE49-F238E27FC236}">
                <a16:creationId xmlns:a16="http://schemas.microsoft.com/office/drawing/2014/main" id="{20DB8EFD-4274-D137-FC6E-DC6E254C64E7}"/>
              </a:ext>
            </a:extLst>
          </p:cNvPr>
          <p:cNvSpPr txBox="1">
            <a:spLocks/>
          </p:cNvSpPr>
          <p:nvPr/>
        </p:nvSpPr>
        <p:spPr>
          <a:xfrm>
            <a:off x="7581333" y="1724258"/>
            <a:ext cx="318166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Calm, patient</a:t>
            </a:r>
          </a:p>
        </p:txBody>
      </p:sp>
      <p:sp>
        <p:nvSpPr>
          <p:cNvPr id="29" name="Google Shape;210;p35">
            <a:extLst>
              <a:ext uri="{FF2B5EF4-FFF2-40B4-BE49-F238E27FC236}">
                <a16:creationId xmlns:a16="http://schemas.microsoft.com/office/drawing/2014/main" id="{09394A5A-7703-A9CC-FC2C-49B5AE8113AD}"/>
              </a:ext>
            </a:extLst>
          </p:cNvPr>
          <p:cNvSpPr txBox="1">
            <a:spLocks/>
          </p:cNvSpPr>
          <p:nvPr/>
        </p:nvSpPr>
        <p:spPr>
          <a:xfrm>
            <a:off x="7516823" y="3422360"/>
            <a:ext cx="46420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Supportive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7E82B09-077E-C9E6-87CD-3E8E3E4572AB}"/>
              </a:ext>
            </a:extLst>
          </p:cNvPr>
          <p:cNvSpPr/>
          <p:nvPr/>
        </p:nvSpPr>
        <p:spPr>
          <a:xfrm>
            <a:off x="10612219" y="2117838"/>
            <a:ext cx="538890" cy="2698392"/>
          </a:xfrm>
          <a:prstGeom prst="rightBrace">
            <a:avLst>
              <a:gd name="adj1" fmla="val 73965"/>
              <a:gd name="adj2" fmla="val 50000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3500"/>
          </a:p>
        </p:txBody>
      </p:sp>
      <p:sp>
        <p:nvSpPr>
          <p:cNvPr id="31" name="Google Shape;210;p35">
            <a:extLst>
              <a:ext uri="{FF2B5EF4-FFF2-40B4-BE49-F238E27FC236}">
                <a16:creationId xmlns:a16="http://schemas.microsoft.com/office/drawing/2014/main" id="{1890201B-E4CD-E1E2-DACC-57A4CD51C17D}"/>
              </a:ext>
            </a:extLst>
          </p:cNvPr>
          <p:cNvSpPr txBox="1">
            <a:spLocks/>
          </p:cNvSpPr>
          <p:nvPr/>
        </p:nvSpPr>
        <p:spPr>
          <a:xfrm>
            <a:off x="11555032" y="2626730"/>
            <a:ext cx="2800778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Comfort,</a:t>
            </a:r>
          </a:p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</a:p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</a:p>
        </p:txBody>
      </p:sp>
      <p:sp>
        <p:nvSpPr>
          <p:cNvPr id="32" name="Google Shape;210;p35">
            <a:extLst>
              <a:ext uri="{FF2B5EF4-FFF2-40B4-BE49-F238E27FC236}">
                <a16:creationId xmlns:a16="http://schemas.microsoft.com/office/drawing/2014/main" id="{0FF3EE37-4708-936C-7747-DCFFAFA9BB27}"/>
              </a:ext>
            </a:extLst>
          </p:cNvPr>
          <p:cNvSpPr txBox="1">
            <a:spLocks/>
          </p:cNvSpPr>
          <p:nvPr/>
        </p:nvSpPr>
        <p:spPr>
          <a:xfrm>
            <a:off x="246276" y="525070"/>
            <a:ext cx="7270547" cy="88851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-Type Teachers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35FB1-5048-C254-6D4C-B6DE3E163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4942" y="1537695"/>
            <a:ext cx="4057995" cy="4057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6A606E-62D8-B73C-B301-6593DD119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667" y1="18968" x2="62000" y2="26252"/>
                        <a14:backgroundMark x1="18833" y1="68285" x2="83917" y2="75569"/>
                        <a14:backgroundMark x1="53667" y1="56449" x2="76083" y2="79666"/>
                        <a14:backgroundMark x1="76083" y1="79666" x2="87000" y2="83156"/>
                        <a14:backgroundMark x1="83000" y1="74659" x2="44917" y2="72534"/>
                        <a14:backgroundMark x1="44917" y1="72534" x2="41500" y2="70106"/>
                        <a14:backgroundMark x1="41500" y1="70106" x2="41500" y2="69499"/>
                        <a14:backgroundMark x1="42167" y1="64492" x2="57333" y2="62822"/>
                        <a14:backgroundMark x1="57333" y1="62822" x2="68083" y2="64492"/>
                        <a14:backgroundMark x1="68083" y1="64492" x2="71667" y2="69196"/>
                        <a14:backgroundMark x1="71667" y1="69196" x2="71500" y2="76935"/>
                        <a14:backgroundMark x1="71500" y1="76935" x2="68250" y2="84674"/>
                        <a14:backgroundMark x1="68250" y1="84674" x2="56750" y2="88164"/>
                        <a14:backgroundMark x1="56750" y1="88164" x2="47583" y2="86343"/>
                        <a14:backgroundMark x1="47583" y1="86343" x2="41750" y2="79059"/>
                        <a14:backgroundMark x1="41750" y1="79059" x2="39167" y2="71320"/>
                        <a14:backgroundMark x1="46833" y1="60698" x2="59167" y2="76783"/>
                        <a14:backgroundMark x1="59167" y1="76783" x2="62750" y2="79666"/>
                        <a14:backgroundMark x1="62750" y1="79666" x2="66667" y2="64947"/>
                        <a14:backgroundMark x1="66667" y1="64947" x2="70500" y2="61912"/>
                        <a14:backgroundMark x1="70500" y1="61912" x2="70667" y2="62367"/>
                        <a14:backgroundMark x1="70667" y1="61912" x2="86167" y2="62367"/>
                        <a14:backgroundMark x1="86167" y1="62367" x2="42083" y2="57663"/>
                        <a14:backgroundMark x1="42083" y1="57663" x2="41750" y2="56449"/>
                        <a14:backgroundMark x1="77667" y1="69954" x2="39750" y2="70410"/>
                        <a14:backgroundMark x1="39750" y1="70410" x2="37333" y2="67375"/>
                        <a14:backgroundMark x1="76750" y1="65250" x2="77167" y2="72989"/>
                        <a14:backgroundMark x1="77167" y1="72989" x2="77167" y2="72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39966" y="1925022"/>
            <a:ext cx="22763448" cy="1248828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98DB306-9A0F-711C-BC53-D59443ADDEF1}"/>
              </a:ext>
            </a:extLst>
          </p:cNvPr>
          <p:cNvCxnSpPr>
            <a:cxnSpLocks/>
          </p:cNvCxnSpPr>
          <p:nvPr/>
        </p:nvCxnSpPr>
        <p:spPr>
          <a:xfrm flipV="1">
            <a:off x="5214691" y="6438900"/>
            <a:ext cx="1832430" cy="8547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FDCB59-0B86-EB16-DCA0-FBE8345F17F3}"/>
              </a:ext>
            </a:extLst>
          </p:cNvPr>
          <p:cNvCxnSpPr>
            <a:cxnSpLocks/>
          </p:cNvCxnSpPr>
          <p:nvPr/>
        </p:nvCxnSpPr>
        <p:spPr>
          <a:xfrm>
            <a:off x="5193804" y="7293669"/>
            <a:ext cx="1853317" cy="9415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210;p35">
            <a:extLst>
              <a:ext uri="{FF2B5EF4-FFF2-40B4-BE49-F238E27FC236}">
                <a16:creationId xmlns:a16="http://schemas.microsoft.com/office/drawing/2014/main" id="{1D629465-6C0E-8A8C-3E78-CD8DAE7B41CF}"/>
              </a:ext>
            </a:extLst>
          </p:cNvPr>
          <p:cNvSpPr txBox="1">
            <a:spLocks/>
          </p:cNvSpPr>
          <p:nvPr/>
        </p:nvSpPr>
        <p:spPr>
          <a:xfrm>
            <a:off x="7375193" y="5478935"/>
            <a:ext cx="4359412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Overly gentle</a:t>
            </a:r>
          </a:p>
        </p:txBody>
      </p:sp>
      <p:sp>
        <p:nvSpPr>
          <p:cNvPr id="6" name="Google Shape;210;p35">
            <a:extLst>
              <a:ext uri="{FF2B5EF4-FFF2-40B4-BE49-F238E27FC236}">
                <a16:creationId xmlns:a16="http://schemas.microsoft.com/office/drawing/2014/main" id="{486B544A-64A9-C1C6-3771-9FCB9F5895D5}"/>
              </a:ext>
            </a:extLst>
          </p:cNvPr>
          <p:cNvSpPr txBox="1">
            <a:spLocks/>
          </p:cNvSpPr>
          <p:nvPr/>
        </p:nvSpPr>
        <p:spPr>
          <a:xfrm>
            <a:off x="7375193" y="7351292"/>
            <a:ext cx="6360322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AAC9C5D-1B64-AB8F-394C-90787275FDB7}"/>
              </a:ext>
            </a:extLst>
          </p:cNvPr>
          <p:cNvSpPr/>
          <p:nvPr/>
        </p:nvSpPr>
        <p:spPr>
          <a:xfrm>
            <a:off x="10612219" y="5959696"/>
            <a:ext cx="694848" cy="2603046"/>
          </a:xfrm>
          <a:prstGeom prst="rightBrace">
            <a:avLst>
              <a:gd name="adj1" fmla="val 58750"/>
              <a:gd name="adj2" fmla="val 48929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3500"/>
          </a:p>
        </p:txBody>
      </p:sp>
      <p:sp>
        <p:nvSpPr>
          <p:cNvPr id="11" name="Google Shape;210;p35">
            <a:extLst>
              <a:ext uri="{FF2B5EF4-FFF2-40B4-BE49-F238E27FC236}">
                <a16:creationId xmlns:a16="http://schemas.microsoft.com/office/drawing/2014/main" id="{329E3BD9-DBEE-D886-25A6-4FB242946D69}"/>
              </a:ext>
            </a:extLst>
          </p:cNvPr>
          <p:cNvSpPr txBox="1">
            <a:spLocks/>
          </p:cNvSpPr>
          <p:nvPr/>
        </p:nvSpPr>
        <p:spPr>
          <a:xfrm>
            <a:off x="11734605" y="6152848"/>
            <a:ext cx="6483137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Distance in communication,</a:t>
            </a:r>
          </a:p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Boredom,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disengament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901E7E53-83C1-8245-65A7-0BF6479D1DE8}"/>
              </a:ext>
            </a:extLst>
          </p:cNvPr>
          <p:cNvGrpSpPr/>
          <p:nvPr/>
        </p:nvGrpSpPr>
        <p:grpSpPr>
          <a:xfrm rot="-5400000">
            <a:off x="8737599" y="1003292"/>
            <a:ext cx="729933" cy="18370882"/>
            <a:chOff x="0" y="-28575"/>
            <a:chExt cx="337813" cy="4972288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09A8724-FDA4-11B0-B559-44ABE86F9664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4AA384A2-A816-6FD8-6539-24F3B0E4E013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67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0" grpId="0" animBg="1"/>
      <p:bldP spid="31" grpId="1"/>
      <p:bldP spid="4" grpId="0"/>
      <p:bldP spid="6" grpId="0"/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390989" y="-9445660"/>
            <a:ext cx="757072" cy="19063057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9" name="Google Shape;197;p35">
            <a:extLst>
              <a:ext uri="{FF2B5EF4-FFF2-40B4-BE49-F238E27FC236}">
                <a16:creationId xmlns:a16="http://schemas.microsoft.com/office/drawing/2014/main" id="{37EE98DB-37DD-D389-8BC7-7A6D4E805668}"/>
              </a:ext>
            </a:extLst>
          </p:cNvPr>
          <p:cNvSpPr txBox="1">
            <a:spLocks/>
          </p:cNvSpPr>
          <p:nvPr/>
        </p:nvSpPr>
        <p:spPr>
          <a:xfrm>
            <a:off x="838200" y="1674281"/>
            <a:ext cx="12345192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210;p35">
            <a:extLst>
              <a:ext uri="{FF2B5EF4-FFF2-40B4-BE49-F238E27FC236}">
                <a16:creationId xmlns:a16="http://schemas.microsoft.com/office/drawing/2014/main" id="{06A0C9EE-06C0-D1BE-8ED3-CD6FBFD77186}"/>
              </a:ext>
            </a:extLst>
          </p:cNvPr>
          <p:cNvSpPr txBox="1">
            <a:spLocks/>
          </p:cNvSpPr>
          <p:nvPr/>
        </p:nvSpPr>
        <p:spPr>
          <a:xfrm>
            <a:off x="430541" y="16615196"/>
            <a:ext cx="160163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4.2.1.4 </a:t>
            </a:r>
            <a:r>
              <a:rPr lang="en-US" sz="3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Admiration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of  Organized, Systematic, and Detail-Oriented Teaching of </a:t>
            </a:r>
            <a:r>
              <a:rPr lang="en-US" sz="3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C-Type Teachers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FCED6-22E4-D094-C96B-7211D9504396}"/>
              </a:ext>
            </a:extLst>
          </p:cNvPr>
          <p:cNvCxnSpPr>
            <a:cxnSpLocks/>
          </p:cNvCxnSpPr>
          <p:nvPr/>
        </p:nvCxnSpPr>
        <p:spPr>
          <a:xfrm flipV="1">
            <a:off x="4883867" y="2587272"/>
            <a:ext cx="2005092" cy="66510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E223C3-6957-FFE1-D3E8-488BEF790BAE}"/>
              </a:ext>
            </a:extLst>
          </p:cNvPr>
          <p:cNvCxnSpPr>
            <a:cxnSpLocks/>
          </p:cNvCxnSpPr>
          <p:nvPr/>
        </p:nvCxnSpPr>
        <p:spPr>
          <a:xfrm>
            <a:off x="4881763" y="3244030"/>
            <a:ext cx="1820459" cy="86878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210;p35">
            <a:extLst>
              <a:ext uri="{FF2B5EF4-FFF2-40B4-BE49-F238E27FC236}">
                <a16:creationId xmlns:a16="http://schemas.microsoft.com/office/drawing/2014/main" id="{20DB8EFD-4274-D137-FC6E-DC6E254C64E7}"/>
              </a:ext>
            </a:extLst>
          </p:cNvPr>
          <p:cNvSpPr txBox="1">
            <a:spLocks/>
          </p:cNvSpPr>
          <p:nvPr/>
        </p:nvSpPr>
        <p:spPr>
          <a:xfrm>
            <a:off x="7285074" y="1875244"/>
            <a:ext cx="3181661" cy="1245313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Logical, organize</a:t>
            </a:r>
          </a:p>
        </p:txBody>
      </p:sp>
      <p:sp>
        <p:nvSpPr>
          <p:cNvPr id="29" name="Google Shape;210;p35">
            <a:extLst>
              <a:ext uri="{FF2B5EF4-FFF2-40B4-BE49-F238E27FC236}">
                <a16:creationId xmlns:a16="http://schemas.microsoft.com/office/drawing/2014/main" id="{09394A5A-7703-A9CC-FC2C-49B5AE8113AD}"/>
              </a:ext>
            </a:extLst>
          </p:cNvPr>
          <p:cNvSpPr txBox="1">
            <a:spLocks/>
          </p:cNvSpPr>
          <p:nvPr/>
        </p:nvSpPr>
        <p:spPr>
          <a:xfrm>
            <a:off x="7182249" y="3266626"/>
            <a:ext cx="46420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Detail- Oriented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7E82B09-077E-C9E6-87CD-3E8E3E4572AB}"/>
              </a:ext>
            </a:extLst>
          </p:cNvPr>
          <p:cNvSpPr/>
          <p:nvPr/>
        </p:nvSpPr>
        <p:spPr>
          <a:xfrm>
            <a:off x="11399043" y="1875244"/>
            <a:ext cx="532882" cy="2741233"/>
          </a:xfrm>
          <a:prstGeom prst="rightBrace">
            <a:avLst>
              <a:gd name="adj1" fmla="val 73965"/>
              <a:gd name="adj2" fmla="val 50000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3500"/>
          </a:p>
        </p:txBody>
      </p:sp>
      <p:sp>
        <p:nvSpPr>
          <p:cNvPr id="31" name="Google Shape;210;p35">
            <a:extLst>
              <a:ext uri="{FF2B5EF4-FFF2-40B4-BE49-F238E27FC236}">
                <a16:creationId xmlns:a16="http://schemas.microsoft.com/office/drawing/2014/main" id="{1890201B-E4CD-E1E2-DACC-57A4CD51C17D}"/>
              </a:ext>
            </a:extLst>
          </p:cNvPr>
          <p:cNvSpPr txBox="1">
            <a:spLocks/>
          </p:cNvSpPr>
          <p:nvPr/>
        </p:nvSpPr>
        <p:spPr>
          <a:xfrm>
            <a:off x="12183354" y="2277218"/>
            <a:ext cx="666271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Admiration</a:t>
            </a:r>
          </a:p>
        </p:txBody>
      </p:sp>
      <p:sp>
        <p:nvSpPr>
          <p:cNvPr id="32" name="Google Shape;210;p35">
            <a:extLst>
              <a:ext uri="{FF2B5EF4-FFF2-40B4-BE49-F238E27FC236}">
                <a16:creationId xmlns:a16="http://schemas.microsoft.com/office/drawing/2014/main" id="{0FF3EE37-4708-936C-7747-DCFFAFA9BB27}"/>
              </a:ext>
            </a:extLst>
          </p:cNvPr>
          <p:cNvSpPr txBox="1">
            <a:spLocks/>
          </p:cNvSpPr>
          <p:nvPr/>
        </p:nvSpPr>
        <p:spPr>
          <a:xfrm>
            <a:off x="525791" y="148603"/>
            <a:ext cx="7565206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-Type Teachers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4962E4-9737-C6EE-4475-451466C90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235" l="9912" r="89868">
                        <a14:foregroundMark x1="15859" y1="32059" x2="15859" y2="47353"/>
                        <a14:foregroundMark x1="19824" y1="26471" x2="19383" y2="55882"/>
                        <a14:foregroundMark x1="19383" y1="55882" x2="11013" y2="47353"/>
                        <a14:foregroundMark x1="30617" y1="57647" x2="30617" y2="85882"/>
                        <a14:foregroundMark x1="34802" y1="55588" x2="29075" y2="53824"/>
                        <a14:foregroundMark x1="29075" y1="53824" x2="24449" y2="60294"/>
                        <a14:foregroundMark x1="24449" y1="60294" x2="27753" y2="67353"/>
                        <a14:foregroundMark x1="27753" y1="67353" x2="29736" y2="76176"/>
                        <a14:foregroundMark x1="29736" y1="76176" x2="29736" y2="85000"/>
                        <a14:foregroundMark x1="29736" y1="85000" x2="21806" y2="86176"/>
                        <a14:foregroundMark x1="21806" y1="86176" x2="19163" y2="80882"/>
                        <a14:foregroundMark x1="50441" y1="20882" x2="50220" y2="49118"/>
                        <a14:foregroundMark x1="50220" y1="49118" x2="49339" y2="45882"/>
                        <a14:foregroundMark x1="31057" y1="14118" x2="31057" y2="16471"/>
                        <a14:foregroundMark x1="31498" y1="33824" x2="32159" y2="36765"/>
                        <a14:foregroundMark x1="36123" y1="27059" x2="34802" y2="24706"/>
                        <a14:foregroundMark x1="62996" y1="17941" x2="62996" y2="18235"/>
                        <a14:foregroundMark x1="69604" y1="29412" x2="68943" y2="23529"/>
                        <a14:foregroundMark x1="58590" y1="32059" x2="59692" y2="38824"/>
                        <a14:foregroundMark x1="65859" y1="50294" x2="65198" y2="45000"/>
                        <a14:foregroundMark x1="33700" y1="75000" x2="33700" y2="86471"/>
                        <a14:foregroundMark x1="33700" y1="86471" x2="26872" y2="90294"/>
                        <a14:foregroundMark x1="26872" y1="90294" x2="24449" y2="88235"/>
                        <a14:foregroundMark x1="72907" y1="50000" x2="75110" y2="57941"/>
                        <a14:foregroundMark x1="75110" y1="57941" x2="76211" y2="57647"/>
                        <a14:foregroundMark x1="37225" y1="42941" x2="37885" y2="47941"/>
                        <a14:foregroundMark x1="81938" y1="24118" x2="83480" y2="49412"/>
                        <a14:foregroundMark x1="74009" y1="59706" x2="74009" y2="76471"/>
                        <a14:foregroundMark x1="74009" y1="76471" x2="73568" y2="77059"/>
                        <a14:foregroundMark x1="72907" y1="83824" x2="77533" y2="83824"/>
                        <a14:foregroundMark x1="75330" y1="73529" x2="77313" y2="88824"/>
                        <a14:foregroundMark x1="77313" y1="88824" x2="70485" y2="90000"/>
                        <a14:foregroundMark x1="70485" y1="90000" x2="68722" y2="82647"/>
                        <a14:foregroundMark x1="68722" y1="82647" x2="76211" y2="80882"/>
                        <a14:foregroundMark x1="76211" y1="80882" x2="79515" y2="87941"/>
                        <a14:foregroundMark x1="79515" y1="87941" x2="81938" y2="90588"/>
                        <a14:foregroundMark x1="11013" y1="32353" x2="12555" y2="36176"/>
                        <a14:foregroundMark x1="12115" y1="34412" x2="12115" y2="26765"/>
                        <a14:foregroundMark x1="12115" y1="26765" x2="17621" y2="25000"/>
                        <a14:foregroundMark x1="17621" y1="25000" x2="23128" y2="27353"/>
                        <a14:foregroundMark x1="23128" y1="27353" x2="23348" y2="34706"/>
                        <a14:foregroundMark x1="23348" y1="34706" x2="18943" y2="39706"/>
                        <a14:foregroundMark x1="18943" y1="39706" x2="18282" y2="35882"/>
                        <a14:foregroundMark x1="27533" y1="48529" x2="22467" y2="52059"/>
                        <a14:foregroundMark x1="22467" y1="52059" x2="24229" y2="59412"/>
                        <a14:foregroundMark x1="24229" y1="59412" x2="24449" y2="59118"/>
                        <a14:foregroundMark x1="26432" y1="45882" x2="32599" y2="47059"/>
                        <a14:foregroundMark x1="32599" y1="47059" x2="36564" y2="52353"/>
                        <a14:foregroundMark x1="36564" y1="52353" x2="36564" y2="60000"/>
                        <a14:foregroundMark x1="36564" y1="60000" x2="32159" y2="64412"/>
                        <a14:foregroundMark x1="83040" y1="50882" x2="85903" y2="59412"/>
                        <a14:foregroundMark x1="85903" y1="59412" x2="86344" y2="59118"/>
                        <a14:foregroundMark x1="89207" y1="60588" x2="85463" y2="44118"/>
                        <a14:foregroundMark x1="85463" y1="44118" x2="80837" y2="37647"/>
                        <a14:foregroundMark x1="75110" y1="30588" x2="77974" y2="23235"/>
                        <a14:foregroundMark x1="77974" y1="23235" x2="83480" y2="22059"/>
                        <a14:foregroundMark x1="83480" y1="22059" x2="86344" y2="27059"/>
                        <a14:foregroundMark x1="70264" y1="69706" x2="68062" y2="77059"/>
                        <a14:foregroundMark x1="68062" y1="77059" x2="68062" y2="76176"/>
                        <a14:foregroundMark x1="66300" y1="81765" x2="66740" y2="90000"/>
                        <a14:foregroundMark x1="66740" y1="90000" x2="81498" y2="92647"/>
                        <a14:foregroundMark x1="33700" y1="60882" x2="33700" y2="54118"/>
                        <a14:foregroundMark x1="72907" y1="58529" x2="68062" y2="59118"/>
                        <a14:foregroundMark x1="20485" y1="87353" x2="24670" y2="92059"/>
                        <a14:foregroundMark x1="24670" y1="92059" x2="36344" y2="93235"/>
                        <a14:foregroundMark x1="36344" y1="93235" x2="38546" y2="85882"/>
                        <a14:foregroundMark x1="38546" y1="85882" x2="34581" y2="69706"/>
                        <a14:foregroundMark x1="34581" y1="69706" x2="32819" y2="67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35080" y="1674281"/>
            <a:ext cx="4017695" cy="3008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B506AB-6343-8CB4-F660-B77169C15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89985" l="10000" r="94583">
                        <a14:foregroundMark x1="84667" y1="24734" x2="88667" y2="25038"/>
                        <a14:foregroundMark x1="88667" y1="25038" x2="89333" y2="24734"/>
                        <a14:foregroundMark x1="85000" y1="15630" x2="83667" y2="20941"/>
                        <a14:foregroundMark x1="83667" y1="20941" x2="84333" y2="26404"/>
                        <a14:foregroundMark x1="84333" y1="26404" x2="89167" y2="33232"/>
                        <a14:foregroundMark x1="89167" y1="33232" x2="92750" y2="33536"/>
                        <a14:foregroundMark x1="92750" y1="33536" x2="94583" y2="29135"/>
                        <a14:foregroundMark x1="94583" y1="29135" x2="94583" y2="23824"/>
                        <a14:foregroundMark x1="94583" y1="23824" x2="85167" y2="14871"/>
                        <a14:backgroundMark x1="44417" y1="74659" x2="72333" y2="74962"/>
                        <a14:backgroundMark x1="42667" y1="63733" x2="43000" y2="69499"/>
                        <a14:backgroundMark x1="43000" y1="69499" x2="46083" y2="78756"/>
                        <a14:backgroundMark x1="46083" y1="78756" x2="50417" y2="83460"/>
                        <a14:backgroundMark x1="50417" y1="83460" x2="56083" y2="84219"/>
                        <a14:backgroundMark x1="56083" y1="84219" x2="59250" y2="82853"/>
                        <a14:backgroundMark x1="59250" y1="82853" x2="60833" y2="72382"/>
                        <a14:backgroundMark x1="60833" y1="72382" x2="58333" y2="61760"/>
                        <a14:backgroundMark x1="58333" y1="61760" x2="52417" y2="56601"/>
                        <a14:backgroundMark x1="52417" y1="56601" x2="46250" y2="56753"/>
                        <a14:backgroundMark x1="46250" y1="56753" x2="43667" y2="58574"/>
                        <a14:backgroundMark x1="43667" y1="58574" x2="41917" y2="65099"/>
                        <a14:backgroundMark x1="41917" y1="65099" x2="41333" y2="75114"/>
                        <a14:backgroundMark x1="41333" y1="75114" x2="43000" y2="81487"/>
                        <a14:backgroundMark x1="43000" y1="81487" x2="52250" y2="81791"/>
                        <a14:backgroundMark x1="52250" y1="81791" x2="67583" y2="66464"/>
                        <a14:backgroundMark x1="67583" y1="66464" x2="68333" y2="64340"/>
                        <a14:backgroundMark x1="34417" y1="66768" x2="34917" y2="83460"/>
                        <a14:backgroundMark x1="34917" y1="83460" x2="36333" y2="84219"/>
                        <a14:backgroundMark x1="61417" y1="67678" x2="83250" y2="68285"/>
                        <a14:backgroundMark x1="77583" y1="71624" x2="65167" y2="89985"/>
                        <a14:backgroundMark x1="65167" y1="89985" x2="63417" y2="91199"/>
                        <a14:backgroundMark x1="33750" y1="59939" x2="31083" y2="92109"/>
                        <a14:backgroundMark x1="31083" y1="92109" x2="32083" y2="62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51849" y="2079544"/>
            <a:ext cx="21922269" cy="120268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75F49C6-6FA9-3ABA-E876-2CCD4DD918C0}"/>
              </a:ext>
            </a:extLst>
          </p:cNvPr>
          <p:cNvCxnSpPr>
            <a:cxnSpLocks/>
          </p:cNvCxnSpPr>
          <p:nvPr/>
        </p:nvCxnSpPr>
        <p:spPr>
          <a:xfrm flipV="1">
            <a:off x="4504017" y="6319715"/>
            <a:ext cx="1985850" cy="65413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667D77C-70E6-F327-42D3-C45B18CA7FFE}"/>
              </a:ext>
            </a:extLst>
          </p:cNvPr>
          <p:cNvCxnSpPr>
            <a:cxnSpLocks/>
          </p:cNvCxnSpPr>
          <p:nvPr/>
        </p:nvCxnSpPr>
        <p:spPr>
          <a:xfrm>
            <a:off x="4504017" y="6973846"/>
            <a:ext cx="1822315" cy="10045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210;p35">
            <a:extLst>
              <a:ext uri="{FF2B5EF4-FFF2-40B4-BE49-F238E27FC236}">
                <a16:creationId xmlns:a16="http://schemas.microsoft.com/office/drawing/2014/main" id="{23085343-2BCE-86BD-20AE-BA0BFBD0C7C6}"/>
              </a:ext>
            </a:extLst>
          </p:cNvPr>
          <p:cNvSpPr txBox="1">
            <a:spLocks/>
          </p:cNvSpPr>
          <p:nvPr/>
        </p:nvSpPr>
        <p:spPr>
          <a:xfrm>
            <a:off x="7145506" y="5481451"/>
            <a:ext cx="4653265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Perfectionism</a:t>
            </a:r>
          </a:p>
        </p:txBody>
      </p:sp>
      <p:sp>
        <p:nvSpPr>
          <p:cNvPr id="5" name="Google Shape;210;p35">
            <a:extLst>
              <a:ext uri="{FF2B5EF4-FFF2-40B4-BE49-F238E27FC236}">
                <a16:creationId xmlns:a16="http://schemas.microsoft.com/office/drawing/2014/main" id="{FE2C80C7-8F0E-A549-8C42-35802963B1FE}"/>
              </a:ext>
            </a:extLst>
          </p:cNvPr>
          <p:cNvSpPr txBox="1">
            <a:spLocks/>
          </p:cNvSpPr>
          <p:nvPr/>
        </p:nvSpPr>
        <p:spPr>
          <a:xfrm>
            <a:off x="6489867" y="7021417"/>
            <a:ext cx="6337526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High Accurate Demands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7A686BF-6A2A-216B-1796-16BF2EFC651B}"/>
              </a:ext>
            </a:extLst>
          </p:cNvPr>
          <p:cNvSpPr/>
          <p:nvPr/>
        </p:nvSpPr>
        <p:spPr>
          <a:xfrm>
            <a:off x="11475337" y="5857770"/>
            <a:ext cx="532882" cy="2605636"/>
          </a:xfrm>
          <a:prstGeom prst="rightBrace">
            <a:avLst>
              <a:gd name="adj1" fmla="val 73965"/>
              <a:gd name="adj2" fmla="val 50000"/>
            </a:avLst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3500"/>
          </a:p>
        </p:txBody>
      </p:sp>
      <p:sp>
        <p:nvSpPr>
          <p:cNvPr id="11" name="Google Shape;210;p35">
            <a:extLst>
              <a:ext uri="{FF2B5EF4-FFF2-40B4-BE49-F238E27FC236}">
                <a16:creationId xmlns:a16="http://schemas.microsoft.com/office/drawing/2014/main" id="{29B1AD08-83EC-2973-FC11-29C2D749BE79}"/>
              </a:ext>
            </a:extLst>
          </p:cNvPr>
          <p:cNvSpPr txBox="1">
            <a:spLocks/>
          </p:cNvSpPr>
          <p:nvPr/>
        </p:nvSpPr>
        <p:spPr>
          <a:xfrm>
            <a:off x="12304735" y="6319715"/>
            <a:ext cx="2687147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5BA56A-32AE-27E2-C364-FDB7BF2BF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6" b="99465" l="9294" r="98141">
                        <a14:foregroundMark x1="92937" y1="66310" x2="92937" y2="90374"/>
                        <a14:foregroundMark x1="98513" y1="62032" x2="98513" y2="85027"/>
                        <a14:foregroundMark x1="98513" y1="85027" x2="98141" y2="85561"/>
                        <a14:foregroundMark x1="88104" y1="99465" x2="92937" y2="99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5186" y="5436769"/>
            <a:ext cx="4672814" cy="3243073"/>
          </a:xfrm>
          <a:prstGeom prst="rect">
            <a:avLst/>
          </a:prstGeom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8F950605-E61B-5438-75EE-BF2BFD2F97D7}"/>
              </a:ext>
            </a:extLst>
          </p:cNvPr>
          <p:cNvGrpSpPr/>
          <p:nvPr/>
        </p:nvGrpSpPr>
        <p:grpSpPr>
          <a:xfrm rot="-5400000">
            <a:off x="8737599" y="1003292"/>
            <a:ext cx="729933" cy="18370882"/>
            <a:chOff x="0" y="-28575"/>
            <a:chExt cx="337813" cy="4972288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8904D3F-39D7-C347-A7A3-5E6FC1576CFB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1D96551D-535B-21E4-B868-9A7E5AA0C541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80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0" grpId="0" animBg="1"/>
      <p:bldP spid="31" grpId="1"/>
      <p:bldP spid="4" grpId="0"/>
      <p:bldP spid="5" grpId="0"/>
      <p:bldP spid="6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434FA-85B7-5E75-E93A-13E75E804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"/>
            <a:ext cx="181356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2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earch Implications 101: A Beginner's Guide to Writing for Impact">
            <a:extLst>
              <a:ext uri="{FF2B5EF4-FFF2-40B4-BE49-F238E27FC236}">
                <a16:creationId xmlns:a16="http://schemas.microsoft.com/office/drawing/2014/main" id="{4B6471ED-7457-88CA-6995-44C44ABF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 rot="-5400000">
            <a:off x="8810042" y="-8911504"/>
            <a:ext cx="729933" cy="18370879"/>
            <a:chOff x="0" y="0"/>
            <a:chExt cx="337813" cy="49437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9">
            <a:extLst>
              <a:ext uri="{FF2B5EF4-FFF2-40B4-BE49-F238E27FC236}">
                <a16:creationId xmlns:a16="http://schemas.microsoft.com/office/drawing/2014/main" id="{4DEB479A-96FA-C157-7AA3-15E4D7F58F47}"/>
              </a:ext>
            </a:extLst>
          </p:cNvPr>
          <p:cNvGrpSpPr/>
          <p:nvPr/>
        </p:nvGrpSpPr>
        <p:grpSpPr>
          <a:xfrm rot="-5400000">
            <a:off x="8737592" y="774692"/>
            <a:ext cx="729933" cy="18370882"/>
            <a:chOff x="0" y="-28575"/>
            <a:chExt cx="337813" cy="4972288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1EDA08F-72C3-6162-5C96-912B0756F171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99FAB29F-51F4-8730-76AF-09D5A9C16D90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4526365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887037" y="-8908095"/>
            <a:ext cx="530861" cy="18304934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73FAF633-895C-AFEF-BA4E-63D9C42DDD7A}"/>
              </a:ext>
            </a:extLst>
          </p:cNvPr>
          <p:cNvSpPr txBox="1">
            <a:spLocks/>
          </p:cNvSpPr>
          <p:nvPr/>
        </p:nvSpPr>
        <p:spPr>
          <a:xfrm>
            <a:off x="4953000" y="4047213"/>
            <a:ext cx="5880735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endParaRPr lang="en-US" sz="7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97;p35">
            <a:extLst>
              <a:ext uri="{FF2B5EF4-FFF2-40B4-BE49-F238E27FC236}">
                <a16:creationId xmlns:a16="http://schemas.microsoft.com/office/drawing/2014/main" id="{540E54BE-881D-9738-7B89-ED58E45C44DF}"/>
              </a:ext>
            </a:extLst>
          </p:cNvPr>
          <p:cNvSpPr txBox="1">
            <a:spLocks/>
          </p:cNvSpPr>
          <p:nvPr/>
        </p:nvSpPr>
        <p:spPr>
          <a:xfrm>
            <a:off x="4851280" y="5583635"/>
            <a:ext cx="8343564" cy="530862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Metacognitive awareness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8EA2E1-D720-849E-2B6F-51258BAA2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3478" l="9956" r="89934">
                        <a14:foregroundMark x1="30088" y1="44565" x2="38496" y2="76268"/>
                        <a14:foregroundMark x1="63496" y1="53623" x2="63496" y2="79167"/>
                        <a14:foregroundMark x1="56969" y1="83514" x2="52765" y2="93478"/>
                        <a14:foregroundMark x1="52765" y1="93478" x2="52544" y2="86957"/>
                        <a14:foregroundMark x1="49668" y1="52355" x2="51217" y2="552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446" y="1973985"/>
            <a:ext cx="5171231" cy="3157654"/>
          </a:xfrm>
          <a:prstGeom prst="rect">
            <a:avLst/>
          </a:prstGeom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825F9283-1EDB-4960-7F62-B09C59DCACDD}"/>
              </a:ext>
            </a:extLst>
          </p:cNvPr>
          <p:cNvGrpSpPr/>
          <p:nvPr/>
        </p:nvGrpSpPr>
        <p:grpSpPr>
          <a:xfrm rot="-5400000">
            <a:off x="8737592" y="1003292"/>
            <a:ext cx="729933" cy="18370882"/>
            <a:chOff x="0" y="-28575"/>
            <a:chExt cx="337813" cy="4972288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239A373-2767-0B35-A1C0-2EE649CD7586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DE6F9A4-D4D8-80E0-2A02-19EEB45D427C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3EDFB2-0ADB-1954-560B-004C8A195925}"/>
              </a:ext>
            </a:extLst>
          </p:cNvPr>
          <p:cNvGrpSpPr/>
          <p:nvPr/>
        </p:nvGrpSpPr>
        <p:grpSpPr>
          <a:xfrm>
            <a:off x="-1295400" y="687770"/>
            <a:ext cx="7307420" cy="1264673"/>
            <a:chOff x="12416636" y="589527"/>
            <a:chExt cx="7595587" cy="1264673"/>
          </a:xfrm>
        </p:grpSpPr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6FEFAC88-8BB6-7CAA-44EB-F25C73256852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24" name="Google Shape;197;p35">
              <a:extLst>
                <a:ext uri="{FF2B5EF4-FFF2-40B4-BE49-F238E27FC236}">
                  <a16:creationId xmlns:a16="http://schemas.microsoft.com/office/drawing/2014/main" id="{39B58932-02B1-2226-9460-DC084E7754CC}"/>
                </a:ext>
              </a:extLst>
            </p:cNvPr>
            <p:cNvSpPr txBox="1">
              <a:spLocks/>
            </p:cNvSpPr>
            <p:nvPr/>
          </p:nvSpPr>
          <p:spPr>
            <a:xfrm>
              <a:off x="12416636" y="1463100"/>
              <a:ext cx="7595587" cy="39110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Teachers</a:t>
              </a:r>
            </a:p>
          </p:txBody>
        </p:sp>
        <p:sp>
          <p:nvSpPr>
            <p:cNvPr id="25" name="Google Shape;226;p36">
              <a:extLst>
                <a:ext uri="{FF2B5EF4-FFF2-40B4-BE49-F238E27FC236}">
                  <a16:creationId xmlns:a16="http://schemas.microsoft.com/office/drawing/2014/main" id="{A731DDDD-7A35-01B2-7DB0-9DF031026AC6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Implications</a:t>
              </a:r>
            </a:p>
          </p:txBody>
        </p:sp>
        <p:cxnSp>
          <p:nvCxnSpPr>
            <p:cNvPr id="27" name="Google Shape;230;p36">
              <a:extLst>
                <a:ext uri="{FF2B5EF4-FFF2-40B4-BE49-F238E27FC236}">
                  <a16:creationId xmlns:a16="http://schemas.microsoft.com/office/drawing/2014/main" id="{85B2CF90-8D35-1865-36F7-B99B4412BE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6" name="Picture 2" descr="Positive teacher-student relationships ...">
            <a:extLst>
              <a:ext uri="{FF2B5EF4-FFF2-40B4-BE49-F238E27FC236}">
                <a16:creationId xmlns:a16="http://schemas.microsoft.com/office/drawing/2014/main" id="{B95C385B-0EC0-FF4A-7D47-05F0441B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6" y="6565959"/>
            <a:ext cx="4812927" cy="260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2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52940-897C-22AF-F2C5-9EF346E8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CF144BE-5F19-CEE1-90F2-9890BC9896B0}"/>
              </a:ext>
            </a:extLst>
          </p:cNvPr>
          <p:cNvGrpSpPr/>
          <p:nvPr/>
        </p:nvGrpSpPr>
        <p:grpSpPr>
          <a:xfrm rot="-5400000">
            <a:off x="8326908" y="-8428371"/>
            <a:ext cx="1696201" cy="18370879"/>
            <a:chOff x="0" y="0"/>
            <a:chExt cx="337813" cy="4943712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C8608EA-F644-EE7D-45B2-DC25CA99DCD8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227A3D7-D216-213B-FD78-58663FBA1696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36C9415-0B92-2BD8-350F-9813989021AF}"/>
              </a:ext>
            </a:extLst>
          </p:cNvPr>
          <p:cNvGrpSpPr/>
          <p:nvPr/>
        </p:nvGrpSpPr>
        <p:grpSpPr>
          <a:xfrm rot="-5400000">
            <a:off x="8737599" y="736592"/>
            <a:ext cx="729933" cy="18370882"/>
            <a:chOff x="0" y="-28575"/>
            <a:chExt cx="337813" cy="497228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628BCAD-D70D-0AB0-D7F6-D0935A55BA11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0ECC5D9-6779-1871-5F16-F6DA11820D35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0640A3C-6410-E315-056B-328A8688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9" b="90974" l="2500" r="97167">
                        <a14:foregroundMark x1="9833" y1="39905" x2="17667" y2="43468"/>
                        <a14:foregroundMark x1="17667" y1="43468" x2="19000" y2="46556"/>
                        <a14:foregroundMark x1="5333" y1="32304" x2="6333" y2="41805"/>
                        <a14:foregroundMark x1="6333" y1="41805" x2="9167" y2="48694"/>
                        <a14:foregroundMark x1="9167" y1="48694" x2="8000" y2="61045"/>
                        <a14:foregroundMark x1="18667" y1="26841" x2="18667" y2="57482"/>
                        <a14:foregroundMark x1="18667" y1="57482" x2="18333" y2="56295"/>
                        <a14:foregroundMark x1="2500" y1="37767" x2="8000" y2="38242"/>
                        <a14:foregroundMark x1="6500" y1="37767" x2="15000" y2="44181"/>
                        <a14:foregroundMark x1="15000" y1="44181" x2="17000" y2="35392"/>
                        <a14:foregroundMark x1="17000" y1="35392" x2="14000" y2="28266"/>
                        <a14:foregroundMark x1="14000" y1="28266" x2="22833" y2="43468"/>
                        <a14:foregroundMark x1="22833" y1="43468" x2="23333" y2="52494"/>
                        <a14:foregroundMark x1="23333" y1="52494" x2="21000" y2="43943"/>
                        <a14:foregroundMark x1="21000" y1="43943" x2="21000" y2="37292"/>
                        <a14:foregroundMark x1="20500" y1="30166" x2="14500" y2="30641"/>
                        <a14:foregroundMark x1="14500" y1="30641" x2="11000" y2="44418"/>
                        <a14:foregroundMark x1="11000" y1="44418" x2="16667" y2="53444"/>
                        <a14:foregroundMark x1="16667" y1="53444" x2="23833" y2="53444"/>
                        <a14:foregroundMark x1="23833" y1="53444" x2="27333" y2="45368"/>
                        <a14:foregroundMark x1="27333" y1="45368" x2="27333" y2="36105"/>
                        <a14:foregroundMark x1="27333" y1="36105" x2="22167" y2="31116"/>
                        <a14:foregroundMark x1="22167" y1="31116" x2="15500" y2="29454"/>
                        <a14:foregroundMark x1="15500" y1="29454" x2="13000" y2="30641"/>
                        <a14:foregroundMark x1="42000" y1="31354" x2="42000" y2="55819"/>
                        <a14:foregroundMark x1="63833" y1="24703" x2="63833" y2="45843"/>
                        <a14:foregroundMark x1="40833" y1="25891" x2="39667" y2="33729"/>
                        <a14:foregroundMark x1="39667" y1="33729" x2="45167" y2="42280"/>
                        <a14:foregroundMark x1="45167" y1="42280" x2="36167" y2="37530"/>
                        <a14:foregroundMark x1="36167" y1="37530" x2="32500" y2="45131"/>
                        <a14:foregroundMark x1="32500" y1="45131" x2="40333" y2="36342"/>
                        <a14:foregroundMark x1="40333" y1="36342" x2="41000" y2="26366"/>
                        <a14:foregroundMark x1="41000" y1="26366" x2="37000" y2="27316"/>
                        <a14:foregroundMark x1="64667" y1="27316" x2="58500" y2="30166"/>
                        <a14:foregroundMark x1="58500" y1="30166" x2="58833" y2="42280"/>
                        <a14:foregroundMark x1="58833" y1="42280" x2="66500" y2="45606"/>
                        <a14:foregroundMark x1="66500" y1="45606" x2="67667" y2="34679"/>
                        <a14:foregroundMark x1="67667" y1="34679" x2="58167" y2="31116"/>
                        <a14:foregroundMark x1="58167" y1="31116" x2="55000" y2="31829"/>
                        <a14:foregroundMark x1="80333" y1="25653" x2="82667" y2="32779"/>
                        <a14:foregroundMark x1="82667" y1="32779" x2="78000" y2="25416"/>
                        <a14:foregroundMark x1="78000" y1="25416" x2="80000" y2="17577"/>
                        <a14:foregroundMark x1="80000" y1="17577" x2="85833" y2="17340"/>
                        <a14:foregroundMark x1="85833" y1="17340" x2="90833" y2="26128"/>
                        <a14:foregroundMark x1="90833" y1="26128" x2="93000" y2="42993"/>
                        <a14:foregroundMark x1="93000" y1="42993" x2="92167" y2="56295"/>
                        <a14:foregroundMark x1="92167" y1="56295" x2="84167" y2="73872"/>
                        <a14:foregroundMark x1="84167" y1="73872" x2="85833" y2="82423"/>
                        <a14:foregroundMark x1="85833" y1="82423" x2="90833" y2="78622"/>
                        <a14:foregroundMark x1="90833" y1="78622" x2="90000" y2="60570"/>
                        <a14:foregroundMark x1="87333" y1="28029" x2="84500" y2="36342"/>
                        <a14:foregroundMark x1="84500" y1="36342" x2="88833" y2="41093"/>
                        <a14:foregroundMark x1="88833" y1="41093" x2="94167" y2="37055"/>
                        <a14:foregroundMark x1="94167" y1="37055" x2="86667" y2="33967"/>
                        <a14:foregroundMark x1="86667" y1="33967" x2="80167" y2="34917"/>
                        <a14:foregroundMark x1="80167" y1="34917" x2="82667" y2="42280"/>
                        <a14:foregroundMark x1="82667" y1="42280" x2="88167" y2="44893"/>
                        <a14:foregroundMark x1="88167" y1="44893" x2="88333" y2="36105"/>
                        <a14:foregroundMark x1="88333" y1="36105" x2="88333" y2="36105"/>
                        <a14:foregroundMark x1="76500" y1="31829" x2="76833" y2="41805"/>
                        <a14:foregroundMark x1="76833" y1="41805" x2="78500" y2="45368"/>
                        <a14:foregroundMark x1="81500" y1="49644" x2="82333" y2="55107"/>
                        <a14:foregroundMark x1="83500" y1="44893" x2="83500" y2="62233"/>
                        <a14:foregroundMark x1="57000" y1="25653" x2="57000" y2="37292"/>
                        <a14:foregroundMark x1="57000" y1="37292" x2="61167" y2="43468"/>
                        <a14:foregroundMark x1="61167" y1="43468" x2="66667" y2="40143"/>
                        <a14:foregroundMark x1="66667" y1="40143" x2="68500" y2="32067"/>
                        <a14:foregroundMark x1="68500" y1="32067" x2="63000" y2="25416"/>
                        <a14:foregroundMark x1="63000" y1="25416" x2="56833" y2="27553"/>
                        <a14:foregroundMark x1="56833" y1="27553" x2="53833" y2="34204"/>
                        <a14:foregroundMark x1="53833" y1="34204" x2="54000" y2="43468"/>
                        <a14:foregroundMark x1="54000" y1="43468" x2="58833" y2="48219"/>
                        <a14:foregroundMark x1="58833" y1="48219" x2="64500" y2="50356"/>
                        <a14:foregroundMark x1="64500" y1="50356" x2="69500" y2="42518"/>
                        <a14:foregroundMark x1="69500" y1="42518" x2="71167" y2="34204"/>
                        <a14:foregroundMark x1="71167" y1="34204" x2="67833" y2="27078"/>
                        <a14:foregroundMark x1="67833" y1="27078" x2="61000" y2="23040"/>
                        <a14:foregroundMark x1="61000" y1="23040" x2="60000" y2="21853"/>
                        <a14:foregroundMark x1="59000" y1="20903" x2="51333" y2="32304"/>
                        <a14:foregroundMark x1="37000" y1="22090" x2="46167" y2="26841"/>
                        <a14:foregroundMark x1="46167" y1="26841" x2="39167" y2="45606"/>
                        <a14:foregroundMark x1="39167" y1="45606" x2="30333" y2="32779"/>
                        <a14:foregroundMark x1="30333" y1="32779" x2="41667" y2="16627"/>
                        <a14:foregroundMark x1="46333" y1="31829" x2="46333" y2="42518"/>
                        <a14:foregroundMark x1="46333" y1="42518" x2="42333" y2="48456"/>
                        <a14:foregroundMark x1="42333" y1="48456" x2="37833" y2="47506"/>
                        <a14:foregroundMark x1="47000" y1="33967" x2="47833" y2="36580"/>
                        <a14:foregroundMark x1="9000" y1="35629" x2="10333" y2="27078"/>
                        <a14:foregroundMark x1="10333" y1="27078" x2="15667" y2="23753"/>
                        <a14:foregroundMark x1="15667" y1="23753" x2="27500" y2="35154"/>
                        <a14:foregroundMark x1="18667" y1="23515" x2="21667" y2="26841"/>
                        <a14:foregroundMark x1="9000" y1="90974" x2="15833" y2="91211"/>
                        <a14:foregroundMark x1="15833" y1="91211" x2="21500" y2="90499"/>
                        <a14:foregroundMark x1="21500" y1="90499" x2="23667" y2="90499"/>
                        <a14:foregroundMark x1="34833" y1="90499" x2="51167" y2="90974"/>
                        <a14:foregroundMark x1="97167" y1="35392" x2="95667" y2="35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99" y="6790012"/>
            <a:ext cx="4092302" cy="2864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17E53-20CB-B339-8CE1-651F9639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169" y="-190500"/>
            <a:ext cx="12355663" cy="1696202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F55A5F7F-331E-D9F3-0BA8-4EF9A97C6384}"/>
              </a:ext>
            </a:extLst>
          </p:cNvPr>
          <p:cNvSpPr txBox="1"/>
          <p:nvPr/>
        </p:nvSpPr>
        <p:spPr>
          <a:xfrm>
            <a:off x="304800" y="2822709"/>
            <a:ext cx="17221200" cy="2625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0" dirty="0">
                <a:solidFill>
                  <a:schemeClr val="accent2">
                    <a:lumMod val="50000"/>
                  </a:schemeClr>
                </a:solidFill>
                <a:effectLst/>
                <a:latin typeface="Anton" pitchFamily="2" charset="0"/>
                <a:cs typeface="Arial" panose="020B0604020202020204" pitchFamily="34" charset="0"/>
              </a:rPr>
              <a:t>Exploring Students’ Attitudes towards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Anton" pitchFamily="2" charset="0"/>
                <a:cs typeface="Arial" panose="020B0604020202020204" pitchFamily="34" charset="0"/>
              </a:rPr>
              <a:t>t</a:t>
            </a:r>
            <a:r>
              <a:rPr lang="en-US" sz="6000" b="1" i="0" dirty="0">
                <a:solidFill>
                  <a:schemeClr val="accent2">
                    <a:lumMod val="50000"/>
                  </a:schemeClr>
                </a:solidFill>
                <a:effectLst/>
                <a:latin typeface="Anton" pitchFamily="2" charset="0"/>
                <a:cs typeface="Arial" panose="020B0604020202020204" pitchFamily="34" charset="0"/>
              </a:rPr>
              <a:t>heir Teachers’ DISC Personality Types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Anton" pitchFamily="2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CE47C66B-5EE3-5F2B-3135-BA4409DF4423}"/>
              </a:ext>
            </a:extLst>
          </p:cNvPr>
          <p:cNvSpPr txBox="1">
            <a:spLocks noGrp="1"/>
          </p:cNvSpPr>
          <p:nvPr/>
        </p:nvSpPr>
        <p:spPr>
          <a:xfrm>
            <a:off x="4247790" y="6334690"/>
            <a:ext cx="8298710" cy="178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16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ctr"/>
            <a:r>
              <a:rPr lang="e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Authors</a:t>
            </a:r>
            <a:r>
              <a:rPr lang="en" sz="4000" b="1" dirty="0">
                <a:latin typeface="Calibri" panose="020F0502020204030204" pitchFamily="34" charset="0"/>
                <a:cs typeface="Calibri" panose="020F0502020204030204" pitchFamily="34" charset="0"/>
              </a:rPr>
              <a:t>: 	Lê Như Mai (presenter)</a:t>
            </a:r>
          </a:p>
          <a:p>
            <a:pPr marL="0" lvl="0" indent="0" algn="ctr"/>
            <a:r>
              <a:rPr lang="en" sz="4000" b="1" dirty="0">
                <a:latin typeface="Calibri" panose="020F0502020204030204" pitchFamily="34" charset="0"/>
                <a:cs typeface="Calibri" panose="020F0502020204030204" pitchFamily="34" charset="0"/>
              </a:rPr>
              <a:t>	    Pham Lang Uyen </a:t>
            </a:r>
          </a:p>
          <a:p>
            <a:pPr marL="0" indent="0" algn="ctr"/>
            <a:r>
              <a:rPr lang="en" sz="4000" b="1" dirty="0">
                <a:latin typeface="Calibri" panose="020F0502020204030204" pitchFamily="34" charset="0"/>
                <a:cs typeface="Calibri" panose="020F0502020204030204" pitchFamily="34" charset="0"/>
              </a:rPr>
              <a:t>		      Lê Thị Vân (presenter)</a:t>
            </a:r>
          </a:p>
        </p:txBody>
      </p:sp>
    </p:spTree>
    <p:extLst>
      <p:ext uri="{BB962C8B-B14F-4D97-AF65-F5344CB8AC3E}">
        <p14:creationId xmlns:p14="http://schemas.microsoft.com/office/powerpoint/2010/main" val="356712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B5E0F-B8B0-897D-F16E-4129053D6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B5251429-A229-178F-33CB-A679407988D5}"/>
              </a:ext>
            </a:extLst>
          </p:cNvPr>
          <p:cNvGrpSpPr/>
          <p:nvPr/>
        </p:nvGrpSpPr>
        <p:grpSpPr>
          <a:xfrm rot="-5400000">
            <a:off x="8887037" y="-8908095"/>
            <a:ext cx="530861" cy="18304934"/>
            <a:chOff x="0" y="0"/>
            <a:chExt cx="337813" cy="494371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17D8072-49DB-ECE0-1262-58A87FADC992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EC9B1DD-2751-0751-81BF-1BC734AC9AD2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5440E6B9-F7E6-EAC2-28DC-BB88AAB08357}"/>
              </a:ext>
            </a:extLst>
          </p:cNvPr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E0D74C53-9333-427A-C432-24C09F2D8BB3}"/>
              </a:ext>
            </a:extLst>
          </p:cNvPr>
          <p:cNvSpPr txBox="1">
            <a:spLocks/>
          </p:cNvSpPr>
          <p:nvPr/>
        </p:nvSpPr>
        <p:spPr>
          <a:xfrm>
            <a:off x="4953000" y="4047213"/>
            <a:ext cx="5880735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endParaRPr lang="en-US" sz="7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97;p35">
            <a:extLst>
              <a:ext uri="{FF2B5EF4-FFF2-40B4-BE49-F238E27FC236}">
                <a16:creationId xmlns:a16="http://schemas.microsoft.com/office/drawing/2014/main" id="{57E12715-69B2-C0F7-FA82-269A4632E8AC}"/>
              </a:ext>
            </a:extLst>
          </p:cNvPr>
          <p:cNvSpPr txBox="1">
            <a:spLocks/>
          </p:cNvSpPr>
          <p:nvPr/>
        </p:nvSpPr>
        <p:spPr>
          <a:xfrm>
            <a:off x="4152043" y="8021358"/>
            <a:ext cx="10886517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 integration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D7D0F7-93E3-F1FD-BCA5-96DF0623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94" y="3546574"/>
            <a:ext cx="6942935" cy="3888673"/>
          </a:xfrm>
          <a:prstGeom prst="rect">
            <a:avLst/>
          </a:prstGeom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32840410-B915-AE28-AEF7-2B5115BD364C}"/>
              </a:ext>
            </a:extLst>
          </p:cNvPr>
          <p:cNvGrpSpPr/>
          <p:nvPr/>
        </p:nvGrpSpPr>
        <p:grpSpPr>
          <a:xfrm rot="-5400000">
            <a:off x="8737592" y="1003292"/>
            <a:ext cx="729933" cy="18370882"/>
            <a:chOff x="0" y="-28575"/>
            <a:chExt cx="337813" cy="4972288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F598C50-D135-6F8D-9120-5FA5317AACD4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84A4BD4-B2B3-E1B0-6F60-73511242606A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575C99-A7AB-714B-C55B-B026234409C7}"/>
              </a:ext>
            </a:extLst>
          </p:cNvPr>
          <p:cNvGrpSpPr/>
          <p:nvPr/>
        </p:nvGrpSpPr>
        <p:grpSpPr>
          <a:xfrm>
            <a:off x="-1066800" y="687770"/>
            <a:ext cx="7307420" cy="1264673"/>
            <a:chOff x="12654251" y="589527"/>
            <a:chExt cx="7595587" cy="1264673"/>
          </a:xfrm>
        </p:grpSpPr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AC2B7DDC-94C5-1922-0FA5-25A752AFB2B4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24" name="Google Shape;197;p35">
              <a:extLst>
                <a:ext uri="{FF2B5EF4-FFF2-40B4-BE49-F238E27FC236}">
                  <a16:creationId xmlns:a16="http://schemas.microsoft.com/office/drawing/2014/main" id="{71AF2CE3-1573-BB25-8096-53EF4103D8FF}"/>
                </a:ext>
              </a:extLst>
            </p:cNvPr>
            <p:cNvSpPr txBox="1">
              <a:spLocks/>
            </p:cNvSpPr>
            <p:nvPr/>
          </p:nvSpPr>
          <p:spPr>
            <a:xfrm>
              <a:off x="12654251" y="1463100"/>
              <a:ext cx="7595587" cy="39110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Teacher training</a:t>
              </a:r>
            </a:p>
          </p:txBody>
        </p:sp>
        <p:sp>
          <p:nvSpPr>
            <p:cNvPr id="25" name="Google Shape;226;p36">
              <a:extLst>
                <a:ext uri="{FF2B5EF4-FFF2-40B4-BE49-F238E27FC236}">
                  <a16:creationId xmlns:a16="http://schemas.microsoft.com/office/drawing/2014/main" id="{829A03D8-5D76-2A3F-1ABD-03B41D579C35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Implications</a:t>
              </a:r>
            </a:p>
          </p:txBody>
        </p:sp>
        <p:cxnSp>
          <p:nvCxnSpPr>
            <p:cNvPr id="27" name="Google Shape;230;p36">
              <a:extLst>
                <a:ext uri="{FF2B5EF4-FFF2-40B4-BE49-F238E27FC236}">
                  <a16:creationId xmlns:a16="http://schemas.microsoft.com/office/drawing/2014/main" id="{565F2B7E-2077-B6C4-37AA-AC917F9BB4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050" name="Picture 2" descr="5 Tips to Empower Teachers Through ...">
            <a:extLst>
              <a:ext uri="{FF2B5EF4-FFF2-40B4-BE49-F238E27FC236}">
                <a16:creationId xmlns:a16="http://schemas.microsoft.com/office/drawing/2014/main" id="{D717EF2C-583E-4988-A5A3-F41A895D0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50" y="3546573"/>
            <a:ext cx="7777346" cy="38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97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ACD07-1C2C-AB80-41BF-630C6FB96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353C899A-1D05-F79D-D431-3D98102F92F5}"/>
              </a:ext>
            </a:extLst>
          </p:cNvPr>
          <p:cNvGrpSpPr/>
          <p:nvPr/>
        </p:nvGrpSpPr>
        <p:grpSpPr>
          <a:xfrm rot="-5400000">
            <a:off x="8887037" y="-8908095"/>
            <a:ext cx="530861" cy="18304934"/>
            <a:chOff x="0" y="0"/>
            <a:chExt cx="337813" cy="494371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2E07C83-B6DF-ECEE-FCFB-24515B86D5AA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6266A63-B2B8-1216-DCF8-C82AEEE0A1D2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86568695-8847-F79F-7F1F-C7B6A552676C}"/>
              </a:ext>
            </a:extLst>
          </p:cNvPr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05E5956-C691-9580-B283-BDE00648975C}"/>
              </a:ext>
            </a:extLst>
          </p:cNvPr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6CB2D186-CA57-0E05-BB56-5ED164B1ABC7}"/>
              </a:ext>
            </a:extLst>
          </p:cNvPr>
          <p:cNvSpPr txBox="1">
            <a:spLocks/>
          </p:cNvSpPr>
          <p:nvPr/>
        </p:nvSpPr>
        <p:spPr>
          <a:xfrm>
            <a:off x="4953000" y="4047213"/>
            <a:ext cx="5880735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endParaRPr lang="en-US" sz="7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97;p35">
            <a:extLst>
              <a:ext uri="{FF2B5EF4-FFF2-40B4-BE49-F238E27FC236}">
                <a16:creationId xmlns:a16="http://schemas.microsoft.com/office/drawing/2014/main" id="{9ACD4AC3-D7D0-A918-E1EB-EBEDC0CB7A03}"/>
              </a:ext>
            </a:extLst>
          </p:cNvPr>
          <p:cNvSpPr txBox="1">
            <a:spLocks/>
          </p:cNvSpPr>
          <p:nvPr/>
        </p:nvSpPr>
        <p:spPr>
          <a:xfrm>
            <a:off x="3709210" y="8400894"/>
            <a:ext cx="10886517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Personality diversity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2FD01D-436C-15AA-EA66-F4030137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06" y="3205290"/>
            <a:ext cx="8352917" cy="4646656"/>
          </a:xfrm>
          <a:prstGeom prst="rect">
            <a:avLst/>
          </a:prstGeom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4DCCEC9A-AF79-9A57-1F8D-FE20B3825E56}"/>
              </a:ext>
            </a:extLst>
          </p:cNvPr>
          <p:cNvGrpSpPr/>
          <p:nvPr/>
        </p:nvGrpSpPr>
        <p:grpSpPr>
          <a:xfrm rot="-5400000">
            <a:off x="8737592" y="1003292"/>
            <a:ext cx="729933" cy="18370882"/>
            <a:chOff x="0" y="-28575"/>
            <a:chExt cx="337813" cy="4972288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F20FBDE-6C4B-D411-07FF-6B0BC189D324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9318EC44-49F9-93C7-8919-847CB381D483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594EF3-F58B-7A48-DB2F-9093CB9DC8FB}"/>
              </a:ext>
            </a:extLst>
          </p:cNvPr>
          <p:cNvGrpSpPr/>
          <p:nvPr/>
        </p:nvGrpSpPr>
        <p:grpSpPr>
          <a:xfrm>
            <a:off x="-982820" y="687770"/>
            <a:ext cx="7307420" cy="1264673"/>
            <a:chOff x="12654251" y="589527"/>
            <a:chExt cx="7595587" cy="1264673"/>
          </a:xfrm>
        </p:grpSpPr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DB514695-4136-0EB8-E02C-1E1DB0E176F9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24" name="Google Shape;197;p35">
              <a:extLst>
                <a:ext uri="{FF2B5EF4-FFF2-40B4-BE49-F238E27FC236}">
                  <a16:creationId xmlns:a16="http://schemas.microsoft.com/office/drawing/2014/main" id="{32B3A830-8699-718F-2ECB-4D33E2ED234F}"/>
                </a:ext>
              </a:extLst>
            </p:cNvPr>
            <p:cNvSpPr txBox="1">
              <a:spLocks/>
            </p:cNvSpPr>
            <p:nvPr/>
          </p:nvSpPr>
          <p:spPr>
            <a:xfrm>
              <a:off x="12654251" y="1463100"/>
              <a:ext cx="7595587" cy="39110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Educational leaders</a:t>
              </a:r>
            </a:p>
          </p:txBody>
        </p:sp>
        <p:sp>
          <p:nvSpPr>
            <p:cNvPr id="25" name="Google Shape;226;p36">
              <a:extLst>
                <a:ext uri="{FF2B5EF4-FFF2-40B4-BE49-F238E27FC236}">
                  <a16:creationId xmlns:a16="http://schemas.microsoft.com/office/drawing/2014/main" id="{2BE4B043-7B72-EF5C-D90B-1CC29A1CCA52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Implications</a:t>
              </a:r>
            </a:p>
          </p:txBody>
        </p:sp>
        <p:cxnSp>
          <p:nvCxnSpPr>
            <p:cNvPr id="27" name="Google Shape;230;p36">
              <a:extLst>
                <a:ext uri="{FF2B5EF4-FFF2-40B4-BE49-F238E27FC236}">
                  <a16:creationId xmlns:a16="http://schemas.microsoft.com/office/drawing/2014/main" id="{B322C123-7EC2-9EB3-D7EB-F5DAF60F14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26113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6A380-27CA-38C3-F7CE-89487F0B0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1215D5BE-82F8-512C-7ECF-87F36A958760}"/>
              </a:ext>
            </a:extLst>
          </p:cNvPr>
          <p:cNvGrpSpPr/>
          <p:nvPr/>
        </p:nvGrpSpPr>
        <p:grpSpPr>
          <a:xfrm rot="-5400000">
            <a:off x="8887037" y="-8908095"/>
            <a:ext cx="530861" cy="18304934"/>
            <a:chOff x="0" y="0"/>
            <a:chExt cx="337813" cy="494371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BBC802E-8042-24BC-D677-703F7F782FA6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1D37E11-5D02-0460-62D0-9E5FB60D4DC1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31BB2685-6C23-90B8-A30E-4898EA60FA74}"/>
              </a:ext>
            </a:extLst>
          </p:cNvPr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D10127FC-5478-072E-518B-FAE4939BED20}"/>
              </a:ext>
            </a:extLst>
          </p:cNvPr>
          <p:cNvSpPr txBox="1">
            <a:spLocks/>
          </p:cNvSpPr>
          <p:nvPr/>
        </p:nvSpPr>
        <p:spPr>
          <a:xfrm>
            <a:off x="4953000" y="4047213"/>
            <a:ext cx="5880735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endParaRPr lang="en-US" sz="7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97;p35">
            <a:extLst>
              <a:ext uri="{FF2B5EF4-FFF2-40B4-BE49-F238E27FC236}">
                <a16:creationId xmlns:a16="http://schemas.microsoft.com/office/drawing/2014/main" id="{12DA0FE9-8FBA-3087-C3A4-6846EA39857F}"/>
              </a:ext>
            </a:extLst>
          </p:cNvPr>
          <p:cNvSpPr txBox="1">
            <a:spLocks/>
          </p:cNvSpPr>
          <p:nvPr/>
        </p:nvSpPr>
        <p:spPr>
          <a:xfrm>
            <a:off x="1524000" y="8797731"/>
            <a:ext cx="14486140" cy="307152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Personality-driven teaching styles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A2601639-0999-218E-B915-AD4AD81B762E}"/>
              </a:ext>
            </a:extLst>
          </p:cNvPr>
          <p:cNvGrpSpPr/>
          <p:nvPr/>
        </p:nvGrpSpPr>
        <p:grpSpPr>
          <a:xfrm rot="-5400000">
            <a:off x="8737592" y="1003292"/>
            <a:ext cx="729933" cy="18370882"/>
            <a:chOff x="0" y="-28575"/>
            <a:chExt cx="337813" cy="4972288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2B75422-068A-A68A-092D-BD587D70836E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1CE6939A-FD19-0FC4-98E2-5BA30627374E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E168FA-E03A-B896-B523-74F3AD3F736D}"/>
              </a:ext>
            </a:extLst>
          </p:cNvPr>
          <p:cNvGrpSpPr/>
          <p:nvPr/>
        </p:nvGrpSpPr>
        <p:grpSpPr>
          <a:xfrm>
            <a:off x="-982820" y="687770"/>
            <a:ext cx="7307420" cy="1264673"/>
            <a:chOff x="12654251" y="589527"/>
            <a:chExt cx="7595587" cy="1264673"/>
          </a:xfrm>
        </p:grpSpPr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A63CF615-67F9-4067-D47B-3FC0A4104F76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24" name="Google Shape;197;p35">
              <a:extLst>
                <a:ext uri="{FF2B5EF4-FFF2-40B4-BE49-F238E27FC236}">
                  <a16:creationId xmlns:a16="http://schemas.microsoft.com/office/drawing/2014/main" id="{9828491F-ED50-91A7-40B6-D156C90B6287}"/>
                </a:ext>
              </a:extLst>
            </p:cNvPr>
            <p:cNvSpPr txBox="1">
              <a:spLocks/>
            </p:cNvSpPr>
            <p:nvPr/>
          </p:nvSpPr>
          <p:spPr>
            <a:xfrm>
              <a:off x="12654251" y="1463100"/>
              <a:ext cx="7595587" cy="39110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Further Research</a:t>
              </a:r>
            </a:p>
          </p:txBody>
        </p:sp>
        <p:sp>
          <p:nvSpPr>
            <p:cNvPr id="25" name="Google Shape;226;p36">
              <a:extLst>
                <a:ext uri="{FF2B5EF4-FFF2-40B4-BE49-F238E27FC236}">
                  <a16:creationId xmlns:a16="http://schemas.microsoft.com/office/drawing/2014/main" id="{6A6C7E3F-1A8B-1066-80AC-BDB0A7E0FE4F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Implications</a:t>
              </a:r>
            </a:p>
          </p:txBody>
        </p:sp>
        <p:cxnSp>
          <p:nvCxnSpPr>
            <p:cNvPr id="27" name="Google Shape;230;p36">
              <a:extLst>
                <a:ext uri="{FF2B5EF4-FFF2-40B4-BE49-F238E27FC236}">
                  <a16:creationId xmlns:a16="http://schemas.microsoft.com/office/drawing/2014/main" id="{5DC7B0D0-C1D9-4301-7B0D-36498C5C8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808F97C-7963-68C7-B8E1-1256AD29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408" y="1840357"/>
            <a:ext cx="6985324" cy="69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26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Referral vs Recommendation - What's the Difference? • PracticeWeb">
            <a:extLst>
              <a:ext uri="{FF2B5EF4-FFF2-40B4-BE49-F238E27FC236}">
                <a16:creationId xmlns:a16="http://schemas.microsoft.com/office/drawing/2014/main" id="{7A65D99B-C4AB-19EA-C208-DB8AC0AA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114300"/>
            <a:ext cx="19278600" cy="114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6259240" y="5264283"/>
            <a:ext cx="12115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Berlin Sans FB Demi" panose="020E0802020502020306" pitchFamily="34" charset="0"/>
                <a:ea typeface="Anton"/>
                <a:cs typeface="Arial" panose="020B0604020202020204" pitchFamily="34" charset="0"/>
                <a:sym typeface="Anton"/>
              </a:rPr>
              <a:t>RECOMMENDATIONS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810042" y="-8911504"/>
            <a:ext cx="729933" cy="18370879"/>
            <a:chOff x="0" y="0"/>
            <a:chExt cx="337813" cy="49437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9">
            <a:extLst>
              <a:ext uri="{FF2B5EF4-FFF2-40B4-BE49-F238E27FC236}">
                <a16:creationId xmlns:a16="http://schemas.microsoft.com/office/drawing/2014/main" id="{34908145-1B23-0254-55AF-6AE517E2103E}"/>
              </a:ext>
            </a:extLst>
          </p:cNvPr>
          <p:cNvGrpSpPr/>
          <p:nvPr/>
        </p:nvGrpSpPr>
        <p:grpSpPr>
          <a:xfrm rot="-5400000">
            <a:off x="8737599" y="742626"/>
            <a:ext cx="729933" cy="18370882"/>
            <a:chOff x="0" y="-28575"/>
            <a:chExt cx="337813" cy="4972288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645F9C57-6BEF-F658-2F3D-96F5C014C1BB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B017A0E6-0EC9-E2DA-71B6-7E648265CD33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52E05C-A807-BC8A-B5DC-BA501F53BE4E}"/>
              </a:ext>
            </a:extLst>
          </p:cNvPr>
          <p:cNvSpPr txBox="1"/>
          <p:nvPr/>
        </p:nvSpPr>
        <p:spPr>
          <a:xfrm>
            <a:off x="3924300" y="2958712"/>
            <a:ext cx="6019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ea typeface="Anton"/>
                <a:cs typeface="Arial" panose="020B0604020202020204" pitchFamily="34" charset="0"/>
              </a:defRPr>
            </a:lvl1pPr>
          </a:lstStyle>
          <a:p>
            <a:r>
              <a:rPr lang="en-US" sz="8000" dirty="0">
                <a:latin typeface="Berlin Sans FB Demi" panose="020E0802020502020306" pitchFamily="34" charset="0"/>
                <a:sym typeface="Anton"/>
              </a:rPr>
              <a:t>LIMITATIONS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E909F-9B8E-24AB-B7AC-248E8C3A071D}"/>
              </a:ext>
            </a:extLst>
          </p:cNvPr>
          <p:cNvSpPr txBox="1"/>
          <p:nvPr/>
        </p:nvSpPr>
        <p:spPr>
          <a:xfrm>
            <a:off x="8295049" y="4033177"/>
            <a:ext cx="175992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ea typeface="Anton"/>
                <a:cs typeface="Arial" panose="020B0604020202020204" pitchFamily="34" charset="0"/>
              </a:defRPr>
            </a:lvl1pPr>
          </a:lstStyle>
          <a:p>
            <a:r>
              <a:rPr lang="en-US" sz="8000" dirty="0">
                <a:latin typeface="Berlin Sans FB Demi" panose="020E0802020502020306" pitchFamily="34" charset="0"/>
                <a:sym typeface="Anton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148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2" name="Google Shape;226;p36">
            <a:extLst>
              <a:ext uri="{FF2B5EF4-FFF2-40B4-BE49-F238E27FC236}">
                <a16:creationId xmlns:a16="http://schemas.microsoft.com/office/drawing/2014/main" id="{2A339733-4766-1162-7D28-9BB1B5682722}"/>
              </a:ext>
            </a:extLst>
          </p:cNvPr>
          <p:cNvSpPr txBox="1">
            <a:spLocks/>
          </p:cNvSpPr>
          <p:nvPr/>
        </p:nvSpPr>
        <p:spPr>
          <a:xfrm>
            <a:off x="13183392" y="1048385"/>
            <a:ext cx="6171427" cy="71572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197;p35">
            <a:extLst>
              <a:ext uri="{FF2B5EF4-FFF2-40B4-BE49-F238E27FC236}">
                <a16:creationId xmlns:a16="http://schemas.microsoft.com/office/drawing/2014/main" id="{26F017A9-B917-508E-DACF-6A254B906FE7}"/>
              </a:ext>
            </a:extLst>
          </p:cNvPr>
          <p:cNvSpPr txBox="1">
            <a:spLocks/>
          </p:cNvSpPr>
          <p:nvPr/>
        </p:nvSpPr>
        <p:spPr>
          <a:xfrm>
            <a:off x="6867598" y="834910"/>
            <a:ext cx="5880735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73FAF633-895C-AFEF-BA4E-63D9C42DDD7A}"/>
              </a:ext>
            </a:extLst>
          </p:cNvPr>
          <p:cNvSpPr txBox="1">
            <a:spLocks/>
          </p:cNvSpPr>
          <p:nvPr/>
        </p:nvSpPr>
        <p:spPr>
          <a:xfrm>
            <a:off x="4953000" y="4047213"/>
            <a:ext cx="5880735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endParaRPr lang="en-US" sz="7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5A55E4E-04D0-F6C2-4BA1-470597DCF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577978"/>
              </p:ext>
            </p:extLst>
          </p:nvPr>
        </p:nvGraphicFramePr>
        <p:xfrm>
          <a:off x="-40887" y="512305"/>
          <a:ext cx="18304940" cy="9359358"/>
        </p:xfrm>
        <a:graphic>
          <a:graphicData uri="http://schemas.openxmlformats.org/drawingml/2006/table">
            <a:tbl>
              <a:tblPr firstRow="1" bandRow="1"/>
              <a:tblGrid>
                <a:gridCol w="9152470">
                  <a:extLst>
                    <a:ext uri="{9D8B030D-6E8A-4147-A177-3AD203B41FA5}">
                      <a16:colId xmlns:a16="http://schemas.microsoft.com/office/drawing/2014/main" val="3572010161"/>
                    </a:ext>
                  </a:extLst>
                </a:gridCol>
                <a:gridCol w="9152470">
                  <a:extLst>
                    <a:ext uri="{9D8B030D-6E8A-4147-A177-3AD203B41FA5}">
                      <a16:colId xmlns:a16="http://schemas.microsoft.com/office/drawing/2014/main" val="2078367487"/>
                    </a:ext>
                  </a:extLst>
                </a:gridCol>
              </a:tblGrid>
              <a:tr h="9197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LIMITATIONS</a:t>
                      </a:r>
                    </a:p>
                  </a:txBody>
                  <a:tcPr marL="182880" marR="182880" marT="91440" marB="9144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RECOMMENDATIONS</a:t>
                      </a:r>
                    </a:p>
                  </a:txBody>
                  <a:tcPr marL="182880" marR="182880" marT="91440" marB="9144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580494"/>
                  </a:ext>
                </a:extLst>
              </a:tr>
              <a:tr h="42198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Focused 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mainly on affective attitudes.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4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Study </a:t>
                      </a:r>
                      <a:r>
                        <a:rPr lang="en-US" sz="4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behavioral and cognitive attitudes</a:t>
                      </a:r>
                      <a:r>
                        <a:rPr lang="en-US" sz="4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too.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405935"/>
                  </a:ext>
                </a:extLst>
              </a:tr>
              <a:tr h="421982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 tenth-grade students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4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Broaden sample size </a:t>
                      </a:r>
                      <a:r>
                        <a:rPr lang="en-US" sz="4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(more schools, grades, regions).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4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Compare across </a:t>
                      </a:r>
                      <a:r>
                        <a:rPr lang="en-US" sz="4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grades and education levels.</a:t>
                      </a:r>
                      <a:endParaRPr lang="en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21644"/>
                  </a:ext>
                </a:extLst>
              </a:tr>
            </a:tbl>
          </a:graphicData>
        </a:graphic>
      </p:graphicFrame>
      <p:grpSp>
        <p:nvGrpSpPr>
          <p:cNvPr id="3" name="Group 9">
            <a:extLst>
              <a:ext uri="{FF2B5EF4-FFF2-40B4-BE49-F238E27FC236}">
                <a16:creationId xmlns:a16="http://schemas.microsoft.com/office/drawing/2014/main" id="{4C24C911-390A-2F93-E3B3-C2B08072E71A}"/>
              </a:ext>
            </a:extLst>
          </p:cNvPr>
          <p:cNvGrpSpPr/>
          <p:nvPr/>
        </p:nvGrpSpPr>
        <p:grpSpPr>
          <a:xfrm rot="-5400000">
            <a:off x="8715534" y="955832"/>
            <a:ext cx="729933" cy="18465801"/>
            <a:chOff x="0" y="-28575"/>
            <a:chExt cx="337813" cy="4972288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593E9BDD-A729-FDD5-C8FB-79D5548CD4DF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A06E26FF-246A-9197-CA0A-6ACAB1A87191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8821368" y="-8956805"/>
            <a:ext cx="649524" cy="18486935"/>
            <a:chOff x="-51267" y="-28575"/>
            <a:chExt cx="413324" cy="4992866"/>
          </a:xfrm>
        </p:grpSpPr>
        <p:sp>
          <p:nvSpPr>
            <p:cNvPr id="16" name="Freeform 16"/>
            <p:cNvSpPr/>
            <p:nvPr/>
          </p:nvSpPr>
          <p:spPr>
            <a:xfrm>
              <a:off x="-51267" y="-22866"/>
              <a:ext cx="413324" cy="4987157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2645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FB1C0-3764-6810-9319-34255ECA7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38300"/>
            <a:ext cx="12115800" cy="667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802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B59002-D11D-90A7-9C8E-0D4B2827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3974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AD187-2F02-A425-8795-B06822D1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1500"/>
            <a:ext cx="18288000" cy="42332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77F8CB-38D9-8B55-8FAF-73BBD3BAA86D}"/>
              </a:ext>
            </a:extLst>
          </p:cNvPr>
          <p:cNvSpPr txBox="1"/>
          <p:nvPr/>
        </p:nvSpPr>
        <p:spPr>
          <a:xfrm>
            <a:off x="4572000" y="887730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linkClick r:id="rId5"/>
              </a:rPr>
              <a:t>Test DISC | tracnghiemtinhcach.vn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94403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1CDB7-9B8A-92BC-5BEA-7726594A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400050"/>
            <a:ext cx="17002125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13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104CD-D1F4-ED50-CB3C-7938AAD8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1790700"/>
            <a:ext cx="7628994" cy="670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B8A81-A2EA-BF06-63B9-3547B8CB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268" y="1638300"/>
            <a:ext cx="9949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43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FE496-B216-211F-5006-B5C5980A4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1004887"/>
            <a:ext cx="9153525" cy="827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FF3C1-BD4D-E799-4A8E-E872930C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167062"/>
            <a:ext cx="11087100" cy="5089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4FDF67-BCC0-52D4-5A65-5063F7C90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166812"/>
            <a:ext cx="14563725" cy="7953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48A98-69A7-0B74-1108-E1C36B03C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2030174"/>
            <a:ext cx="6481762" cy="7394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1D5B6F-E9CF-A969-A29C-BE2DD908D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" y="1562100"/>
            <a:ext cx="17395030" cy="6958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8AC10-8D0E-477B-1889-730632000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875" y="1781175"/>
            <a:ext cx="14192250" cy="6724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0ABAA7-FBF7-F4A7-FFC7-C701AAC79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45" y="2138362"/>
            <a:ext cx="17797955" cy="71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9102966" y="-9134597"/>
            <a:ext cx="530861" cy="18770658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3" name="Google Shape;228;p36">
            <a:extLst>
              <a:ext uri="{FF2B5EF4-FFF2-40B4-BE49-F238E27FC236}">
                <a16:creationId xmlns:a16="http://schemas.microsoft.com/office/drawing/2014/main" id="{57033925-3B5A-24B6-0AE9-8D3EE8661E6A}"/>
              </a:ext>
            </a:extLst>
          </p:cNvPr>
          <p:cNvSpPr txBox="1">
            <a:spLocks/>
          </p:cNvSpPr>
          <p:nvPr/>
        </p:nvSpPr>
        <p:spPr>
          <a:xfrm>
            <a:off x="14823529" y="1326516"/>
            <a:ext cx="1770099" cy="8311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oogle Shape;230;p36">
            <a:extLst>
              <a:ext uri="{FF2B5EF4-FFF2-40B4-BE49-F238E27FC236}">
                <a16:creationId xmlns:a16="http://schemas.microsoft.com/office/drawing/2014/main" id="{DEEAE754-9C42-B0E3-CA9F-6B0AB9F2B7A5}"/>
              </a:ext>
            </a:extLst>
          </p:cNvPr>
          <p:cNvCxnSpPr>
            <a:cxnSpLocks/>
          </p:cNvCxnSpPr>
          <p:nvPr/>
        </p:nvCxnSpPr>
        <p:spPr>
          <a:xfrm>
            <a:off x="13202110" y="2107283"/>
            <a:ext cx="501293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97;p35">
            <a:extLst>
              <a:ext uri="{FF2B5EF4-FFF2-40B4-BE49-F238E27FC236}">
                <a16:creationId xmlns:a16="http://schemas.microsoft.com/office/drawing/2014/main" id="{BF0368BF-BA15-C5DA-D239-9685D05AFA9E}"/>
              </a:ext>
            </a:extLst>
          </p:cNvPr>
          <p:cNvSpPr txBox="1">
            <a:spLocks/>
          </p:cNvSpPr>
          <p:nvPr/>
        </p:nvSpPr>
        <p:spPr>
          <a:xfrm>
            <a:off x="4624875" y="984867"/>
            <a:ext cx="8577234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QUESTIONS</a:t>
            </a:r>
          </a:p>
        </p:txBody>
      </p:sp>
      <p:sp>
        <p:nvSpPr>
          <p:cNvPr id="10" name="Google Shape;210;p35">
            <a:extLst>
              <a:ext uri="{FF2B5EF4-FFF2-40B4-BE49-F238E27FC236}">
                <a16:creationId xmlns:a16="http://schemas.microsoft.com/office/drawing/2014/main" id="{28FA27F3-52E3-04B1-3A8C-430FA73FBD25}"/>
              </a:ext>
            </a:extLst>
          </p:cNvPr>
          <p:cNvSpPr txBox="1">
            <a:spLocks/>
          </p:cNvSpPr>
          <p:nvPr/>
        </p:nvSpPr>
        <p:spPr>
          <a:xfrm>
            <a:off x="1677150" y="2462792"/>
            <a:ext cx="1546785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RQ1: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DISC personality type does each participating teacher exhibit ?</a:t>
            </a:r>
          </a:p>
        </p:txBody>
      </p:sp>
      <p:sp>
        <p:nvSpPr>
          <p:cNvPr id="4" name="Google Shape;210;p35">
            <a:extLst>
              <a:ext uri="{FF2B5EF4-FFF2-40B4-BE49-F238E27FC236}">
                <a16:creationId xmlns:a16="http://schemas.microsoft.com/office/drawing/2014/main" id="{8D68C7B4-9AE8-3EE7-279D-347EBA5192ED}"/>
              </a:ext>
            </a:extLst>
          </p:cNvPr>
          <p:cNvSpPr txBox="1">
            <a:spLocks/>
          </p:cNvSpPr>
          <p:nvPr/>
        </p:nvSpPr>
        <p:spPr>
          <a:xfrm>
            <a:off x="1677150" y="4075971"/>
            <a:ext cx="15467850" cy="1370831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RQ2: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are the tenth-grade students’ attitudes toward each type of their DISC teachers ?</a:t>
            </a: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D97E4662-39B2-E477-EFA4-2E59AB03DB04}"/>
              </a:ext>
            </a:extLst>
          </p:cNvPr>
          <p:cNvGrpSpPr/>
          <p:nvPr/>
        </p:nvGrpSpPr>
        <p:grpSpPr>
          <a:xfrm rot="-5400000">
            <a:off x="8737599" y="736592"/>
            <a:ext cx="729933" cy="18370882"/>
            <a:chOff x="0" y="-28575"/>
            <a:chExt cx="337813" cy="4972288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BEC136FA-7BFB-9E14-0E95-77EFA44AEA01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1CA17ADF-CF2C-1D05-E5F8-CF9399191F2B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F63CAAB-364F-C3EB-8A83-5582EBFCB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733886"/>
            <a:ext cx="12987368" cy="36290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Question Mark">
                <a:extLst>
                  <a:ext uri="{FF2B5EF4-FFF2-40B4-BE49-F238E27FC236}">
                    <a16:creationId xmlns:a16="http://schemas.microsoft.com/office/drawing/2014/main" id="{13B51FF2-92E4-5E96-5C0B-0629235970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7303238"/>
                  </p:ext>
                </p:extLst>
              </p:nvPr>
            </p:nvGraphicFramePr>
            <p:xfrm>
              <a:off x="14325811" y="5733884"/>
              <a:ext cx="1216972" cy="186349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16972" cy="1863490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-2136243" ay="1286465" az="-88005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437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Question Mark">
                <a:extLst>
                  <a:ext uri="{FF2B5EF4-FFF2-40B4-BE49-F238E27FC236}">
                    <a16:creationId xmlns:a16="http://schemas.microsoft.com/office/drawing/2014/main" id="{13B51FF2-92E4-5E96-5C0B-0629235970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25811" y="5733884"/>
                <a:ext cx="1216972" cy="18634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987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0EB90E-5CFE-0C5A-99E9-F6333F7F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65301" cy="10710888"/>
          </a:xfrm>
          <a:prstGeom prst="rect">
            <a:avLst/>
          </a:prstGeom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40D28019-797C-AF3E-F1A5-058B2D8CAC50}"/>
              </a:ext>
            </a:extLst>
          </p:cNvPr>
          <p:cNvGrpSpPr/>
          <p:nvPr/>
        </p:nvGrpSpPr>
        <p:grpSpPr>
          <a:xfrm rot="-5400000">
            <a:off x="8737599" y="1003292"/>
            <a:ext cx="729933" cy="18370882"/>
            <a:chOff x="0" y="-28575"/>
            <a:chExt cx="337813" cy="4972288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7D1C477B-C88F-21F0-FB3B-416189970229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12D5693C-0320-9ADE-CF40-739854285714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2" descr="Update of ESMA's Q&amp;A on the market abuse regulation">
            <a:extLst>
              <a:ext uri="{FF2B5EF4-FFF2-40B4-BE49-F238E27FC236}">
                <a16:creationId xmlns:a16="http://schemas.microsoft.com/office/drawing/2014/main" id="{943756BE-E665-FB97-419C-CEE32147BA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0" y="-1714500"/>
            <a:ext cx="7010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095A5EE2-D88A-469A-E3D8-F7DECB664BB9}"/>
              </a:ext>
            </a:extLst>
          </p:cNvPr>
          <p:cNvGrpSpPr/>
          <p:nvPr/>
        </p:nvGrpSpPr>
        <p:grpSpPr>
          <a:xfrm rot="-5400000">
            <a:off x="8821368" y="-8956805"/>
            <a:ext cx="649524" cy="18486935"/>
            <a:chOff x="-51267" y="-28575"/>
            <a:chExt cx="413324" cy="4992866"/>
          </a:xfrm>
        </p:grpSpPr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6CE01B60-B65E-BE1F-5A1A-068AD4A3F6B0}"/>
                </a:ext>
              </a:extLst>
            </p:cNvPr>
            <p:cNvSpPr/>
            <p:nvPr/>
          </p:nvSpPr>
          <p:spPr>
            <a:xfrm>
              <a:off x="-51267" y="-22866"/>
              <a:ext cx="413324" cy="4987157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94AC430D-7E12-2D40-D1C4-4ADA0B0B9578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3852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1B268-071B-0843-6CE3-14C35534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0D81B738-9B33-0BF3-0AC5-6838D40B62B9}"/>
              </a:ext>
            </a:extLst>
          </p:cNvPr>
          <p:cNvGrpSpPr/>
          <p:nvPr/>
        </p:nvGrpSpPr>
        <p:grpSpPr>
          <a:xfrm rot="-5400000">
            <a:off x="9102966" y="-9134597"/>
            <a:ext cx="530861" cy="18770658"/>
            <a:chOff x="0" y="0"/>
            <a:chExt cx="337813" cy="494371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62FFBFD-5C85-45EB-7BBB-3DD3F7148F6C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A62DFB5-5EB9-3B05-25FD-B6C00C15ABB7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6" name="Google Shape;230;p36">
            <a:extLst>
              <a:ext uri="{FF2B5EF4-FFF2-40B4-BE49-F238E27FC236}">
                <a16:creationId xmlns:a16="http://schemas.microsoft.com/office/drawing/2014/main" id="{81D133E8-99CA-971F-2AD0-0B6E8C8F80C2}"/>
              </a:ext>
            </a:extLst>
          </p:cNvPr>
          <p:cNvCxnSpPr>
            <a:cxnSpLocks/>
          </p:cNvCxnSpPr>
          <p:nvPr/>
        </p:nvCxnSpPr>
        <p:spPr>
          <a:xfrm>
            <a:off x="15770152" y="1188319"/>
            <a:ext cx="251784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10;p35">
            <a:extLst>
              <a:ext uri="{FF2B5EF4-FFF2-40B4-BE49-F238E27FC236}">
                <a16:creationId xmlns:a16="http://schemas.microsoft.com/office/drawing/2014/main" id="{83D427F3-F021-F991-16F5-CE6EDCC2BA5C}"/>
              </a:ext>
            </a:extLst>
          </p:cNvPr>
          <p:cNvSpPr txBox="1">
            <a:spLocks/>
          </p:cNvSpPr>
          <p:nvPr/>
        </p:nvSpPr>
        <p:spPr>
          <a:xfrm>
            <a:off x="2445674" y="5073718"/>
            <a:ext cx="13396652" cy="320358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 teacher is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Is more important than what he teaches.”</a:t>
            </a:r>
            <a:b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i="1" dirty="0">
                <a:latin typeface="Arial" panose="020B0604020202020204" pitchFamily="34" charset="0"/>
                <a:cs typeface="Arial" panose="020B0604020202020204" pitchFamily="34" charset="0"/>
              </a:rPr>
              <a:t>— Karl </a:t>
            </a:r>
            <a:r>
              <a:rPr lang="en-US" sz="5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A.Menninger</a:t>
            </a:r>
            <a:endParaRPr lang="en-US" sz="5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92621225-510A-F8C0-5A2D-84CB9F8F4916}"/>
              </a:ext>
            </a:extLst>
          </p:cNvPr>
          <p:cNvGrpSpPr/>
          <p:nvPr/>
        </p:nvGrpSpPr>
        <p:grpSpPr>
          <a:xfrm rot="-5400000">
            <a:off x="8737599" y="736592"/>
            <a:ext cx="729933" cy="18370882"/>
            <a:chOff x="0" y="-28575"/>
            <a:chExt cx="337813" cy="4972288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7731636-B816-CA9B-7E83-B46B1EA5BA87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66FB1EF4-D424-2ACA-7F54-AA44C83A4152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" name="Google Shape;210;p35">
            <a:extLst>
              <a:ext uri="{FF2B5EF4-FFF2-40B4-BE49-F238E27FC236}">
                <a16:creationId xmlns:a16="http://schemas.microsoft.com/office/drawing/2014/main" id="{28FA27F3-52E3-04B1-3A8C-430FA73FBD25}"/>
              </a:ext>
            </a:extLst>
          </p:cNvPr>
          <p:cNvSpPr txBox="1">
            <a:spLocks/>
          </p:cNvSpPr>
          <p:nvPr/>
        </p:nvSpPr>
        <p:spPr>
          <a:xfrm>
            <a:off x="2670072" y="1193148"/>
            <a:ext cx="13396652" cy="320358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“Students may forget what you said, but they will never forget </a:t>
            </a:r>
            <a:r>
              <a:rPr lang="en-US" sz="5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made them feel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i="1" dirty="0">
                <a:latin typeface="Arial" panose="020B0604020202020204" pitchFamily="34" charset="0"/>
                <a:cs typeface="Arial" panose="020B0604020202020204" pitchFamily="34" charset="0"/>
              </a:rPr>
              <a:t>— Carl W. </a:t>
            </a:r>
            <a:r>
              <a:rPr lang="en-US" sz="5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Buehner</a:t>
            </a:r>
            <a:endParaRPr lang="en-US" sz="5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34856-807F-9845-9AF3-FC97792E7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936CBB8-E3B4-F38F-6F3C-D6F2640A9B8C}"/>
              </a:ext>
            </a:extLst>
          </p:cNvPr>
          <p:cNvGrpSpPr/>
          <p:nvPr/>
        </p:nvGrpSpPr>
        <p:grpSpPr>
          <a:xfrm rot="-5400000">
            <a:off x="8764795" y="-9361848"/>
            <a:ext cx="1282633" cy="18770658"/>
            <a:chOff x="0" y="0"/>
            <a:chExt cx="337813" cy="49437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12D8C4-0C8C-E4B0-298A-4E079D4F12D0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1F7A4DA-C0E3-1CB3-7BF5-E11F0B30D1C8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44A0535-C648-71D0-5B20-74BD82A90648}"/>
              </a:ext>
            </a:extLst>
          </p:cNvPr>
          <p:cNvGrpSpPr/>
          <p:nvPr/>
        </p:nvGrpSpPr>
        <p:grpSpPr>
          <a:xfrm rot="-5400000">
            <a:off x="8778651" y="924506"/>
            <a:ext cx="1282633" cy="18770658"/>
            <a:chOff x="0" y="0"/>
            <a:chExt cx="337813" cy="494371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56E0688-4D8A-EDCA-CD50-7B8599822417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7CB36DA-CCBD-9C42-656B-EB6EA7F4813D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CD9D39D-F37E-C687-40C3-3F5852D50150}"/>
              </a:ext>
            </a:extLst>
          </p:cNvPr>
          <p:cNvSpPr txBox="1"/>
          <p:nvPr/>
        </p:nvSpPr>
        <p:spPr>
          <a:xfrm>
            <a:off x="16471512" y="782955"/>
            <a:ext cx="710773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5D53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15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D190B11-301B-BD11-0433-D6ED8B7F103B}"/>
              </a:ext>
            </a:extLst>
          </p:cNvPr>
          <p:cNvSpPr txBox="1"/>
          <p:nvPr/>
        </p:nvSpPr>
        <p:spPr>
          <a:xfrm>
            <a:off x="1517126" y="4405484"/>
            <a:ext cx="15649919" cy="291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9"/>
              </a:lnSpc>
            </a:pPr>
            <a:r>
              <a:rPr lang="en-US" sz="22360" dirty="0">
                <a:solidFill>
                  <a:srgbClr val="414B3B"/>
                </a:solidFill>
                <a:latin typeface="Anton"/>
                <a:ea typeface="Anton"/>
                <a:cs typeface="Anton"/>
                <a:sym typeface="Anton"/>
              </a:rPr>
              <a:t>THANK YOU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82ED5ED-EAC0-4067-409B-DEC24A773CC8}"/>
              </a:ext>
            </a:extLst>
          </p:cNvPr>
          <p:cNvGrpSpPr/>
          <p:nvPr/>
        </p:nvGrpSpPr>
        <p:grpSpPr>
          <a:xfrm>
            <a:off x="4281301" y="7505700"/>
            <a:ext cx="10121567" cy="1188668"/>
            <a:chOff x="0" y="0"/>
            <a:chExt cx="3325398" cy="4064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2FB8215-6612-16A4-2C53-6913A89A1420}"/>
                </a:ext>
              </a:extLst>
            </p:cNvPr>
            <p:cNvSpPr/>
            <p:nvPr/>
          </p:nvSpPr>
          <p:spPr>
            <a:xfrm>
              <a:off x="0" y="0"/>
              <a:ext cx="3325398" cy="406400"/>
            </a:xfrm>
            <a:custGeom>
              <a:avLst/>
              <a:gdLst/>
              <a:ahLst/>
              <a:cxnLst/>
              <a:rect l="l" t="t" r="r" b="b"/>
              <a:pathLst>
                <a:path w="3325398" h="406400">
                  <a:moveTo>
                    <a:pt x="3122198" y="0"/>
                  </a:moveTo>
                  <a:cubicBezTo>
                    <a:pt x="3234422" y="0"/>
                    <a:pt x="3325398" y="90976"/>
                    <a:pt x="3325398" y="203200"/>
                  </a:cubicBezTo>
                  <a:cubicBezTo>
                    <a:pt x="3325398" y="315424"/>
                    <a:pt x="3234422" y="406400"/>
                    <a:pt x="31221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45E4D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5400" dirty="0">
                  <a:solidFill>
                    <a:srgbClr val="FF9999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HAVE A GREAT DAY!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5665F19-F659-E78B-095C-3ABA5521017F}"/>
                </a:ext>
              </a:extLst>
            </p:cNvPr>
            <p:cNvSpPr txBox="1"/>
            <p:nvPr/>
          </p:nvSpPr>
          <p:spPr>
            <a:xfrm>
              <a:off x="0" y="-28575"/>
              <a:ext cx="3325398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FF999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Heart">
                <a:extLst>
                  <a:ext uri="{FF2B5EF4-FFF2-40B4-BE49-F238E27FC236}">
                    <a16:creationId xmlns:a16="http://schemas.microsoft.com/office/drawing/2014/main" id="{E2435D52-6080-8E57-4A2E-E5034B8623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3315946"/>
                  </p:ext>
                </p:extLst>
              </p:nvPr>
            </p:nvGraphicFramePr>
            <p:xfrm>
              <a:off x="8077200" y="403297"/>
              <a:ext cx="2133600" cy="303580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133600" cy="3035807"/>
                    </a:xfrm>
                    <a:prstGeom prst="rect">
                      <a:avLst/>
                    </a:prstGeom>
                  </am3d:spPr>
                  <am3d:camera>
                    <am3d:pos x="0" y="0" z="677748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77920" d="1000000"/>
                    <am3d:preTrans dx="0" dy="-17875535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-59286" ay="1425380" az="-2388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45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Heart">
                <a:extLst>
                  <a:ext uri="{FF2B5EF4-FFF2-40B4-BE49-F238E27FC236}">
                    <a16:creationId xmlns:a16="http://schemas.microsoft.com/office/drawing/2014/main" id="{E2435D52-6080-8E57-4A2E-E5034B8623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77200" y="403297"/>
                <a:ext cx="2133600" cy="30358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921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4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BDEB0-0DBA-450A-6627-16A72265E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7772400" cy="10127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6B9217-773B-C5D0-9F6B-72919B69BA82}"/>
              </a:ext>
            </a:extLst>
          </p:cNvPr>
          <p:cNvSpPr txBox="1"/>
          <p:nvPr/>
        </p:nvSpPr>
        <p:spPr>
          <a:xfrm>
            <a:off x="11506200" y="34671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The DISC test to decide the type of teacher</a:t>
            </a:r>
          </a:p>
        </p:txBody>
      </p:sp>
    </p:spTree>
    <p:extLst>
      <p:ext uri="{BB962C8B-B14F-4D97-AF65-F5344CB8AC3E}">
        <p14:creationId xmlns:p14="http://schemas.microsoft.com/office/powerpoint/2010/main" val="2676765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9102966" y="-9134597"/>
            <a:ext cx="530861" cy="18770658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8983248" y="901670"/>
            <a:ext cx="804161" cy="18770658"/>
            <a:chOff x="0" y="0"/>
            <a:chExt cx="337813" cy="49437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9" name="Google Shape;197;p35">
            <a:extLst>
              <a:ext uri="{FF2B5EF4-FFF2-40B4-BE49-F238E27FC236}">
                <a16:creationId xmlns:a16="http://schemas.microsoft.com/office/drawing/2014/main" id="{BF0368BF-BA15-C5DA-D239-9685D05AFA9E}"/>
              </a:ext>
            </a:extLst>
          </p:cNvPr>
          <p:cNvSpPr txBox="1">
            <a:spLocks/>
          </p:cNvSpPr>
          <p:nvPr/>
        </p:nvSpPr>
        <p:spPr>
          <a:xfrm>
            <a:off x="4855383" y="2133039"/>
            <a:ext cx="8577234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10" name="Google Shape;210;p35">
            <a:extLst>
              <a:ext uri="{FF2B5EF4-FFF2-40B4-BE49-F238E27FC236}">
                <a16:creationId xmlns:a16="http://schemas.microsoft.com/office/drawing/2014/main" id="{28FA27F3-52E3-04B1-3A8C-430FA73FBD25}"/>
              </a:ext>
            </a:extLst>
          </p:cNvPr>
          <p:cNvSpPr txBox="1">
            <a:spLocks/>
          </p:cNvSpPr>
          <p:nvPr/>
        </p:nvSpPr>
        <p:spPr>
          <a:xfrm>
            <a:off x="3752318" y="4251314"/>
            <a:ext cx="1123216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Q1: </a:t>
            </a:r>
            <a:r>
              <a:rPr lang="en-US" sz="5500" b="0" i="0" dirty="0">
                <a:solidFill>
                  <a:srgbClr val="081B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was the conceptual framework of the study adapted? 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29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0842CCE4-B73E-48AF-B9B2-50F3AAA19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2956" cy="1028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7B052AD-C537-3685-A358-4E317661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6" y="1313816"/>
            <a:ext cx="7370871" cy="66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9" name="Google Shape;197;p35">
            <a:extLst>
              <a:ext uri="{FF2B5EF4-FFF2-40B4-BE49-F238E27FC236}">
                <a16:creationId xmlns:a16="http://schemas.microsoft.com/office/drawing/2014/main" id="{BF0368BF-BA15-C5DA-D239-9685D05AFA9E}"/>
              </a:ext>
            </a:extLst>
          </p:cNvPr>
          <p:cNvSpPr txBox="1">
            <a:spLocks/>
          </p:cNvSpPr>
          <p:nvPr/>
        </p:nvSpPr>
        <p:spPr>
          <a:xfrm>
            <a:off x="-1066800" y="-344092"/>
            <a:ext cx="13016629" cy="151209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Tri-components attitudes models (Makanyeza,2014)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1568EA-BE46-29B0-D8EA-D3BF082078BD}"/>
              </a:ext>
            </a:extLst>
          </p:cNvPr>
          <p:cNvSpPr/>
          <p:nvPr/>
        </p:nvSpPr>
        <p:spPr>
          <a:xfrm>
            <a:off x="3168200" y="1313816"/>
            <a:ext cx="2905828" cy="130962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A45F14-15FB-02C5-34E4-41A5B244CD55}"/>
              </a:ext>
            </a:extLst>
          </p:cNvPr>
          <p:cNvCxnSpPr>
            <a:cxnSpLocks/>
          </p:cNvCxnSpPr>
          <p:nvPr/>
        </p:nvCxnSpPr>
        <p:spPr>
          <a:xfrm>
            <a:off x="6629400" y="1968629"/>
            <a:ext cx="39624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97;p35">
            <a:extLst>
              <a:ext uri="{FF2B5EF4-FFF2-40B4-BE49-F238E27FC236}">
                <a16:creationId xmlns:a16="http://schemas.microsoft.com/office/drawing/2014/main" id="{0628A03B-A830-7F21-DDBA-CF0D3DE4A39E}"/>
              </a:ext>
            </a:extLst>
          </p:cNvPr>
          <p:cNvSpPr txBox="1">
            <a:spLocks/>
          </p:cNvSpPr>
          <p:nvPr/>
        </p:nvSpPr>
        <p:spPr>
          <a:xfrm>
            <a:off x="10579608" y="7649344"/>
            <a:ext cx="7396212" cy="132384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Affective component (level) (Bakanauskas, 2022))</a:t>
            </a:r>
          </a:p>
        </p:txBody>
      </p:sp>
    </p:spTree>
    <p:extLst>
      <p:ext uri="{BB962C8B-B14F-4D97-AF65-F5344CB8AC3E}">
        <p14:creationId xmlns:p14="http://schemas.microsoft.com/office/powerpoint/2010/main" val="17768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8CA8A-FF50-2B01-7C35-5FF559A16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4" cy="1028700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DF41A12-2AB1-7CCF-7EEA-7059A78B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28" y="-11129"/>
            <a:ext cx="1299354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9" name="Google Shape;197;p35">
            <a:extLst>
              <a:ext uri="{FF2B5EF4-FFF2-40B4-BE49-F238E27FC236}">
                <a16:creationId xmlns:a16="http://schemas.microsoft.com/office/drawing/2014/main" id="{BF0368BF-BA15-C5DA-D239-9685D05AFA9E}"/>
              </a:ext>
            </a:extLst>
          </p:cNvPr>
          <p:cNvSpPr txBox="1">
            <a:spLocks/>
          </p:cNvSpPr>
          <p:nvPr/>
        </p:nvSpPr>
        <p:spPr>
          <a:xfrm>
            <a:off x="-1676400" y="66715"/>
            <a:ext cx="9783776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Framework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5601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9102966" y="-9134597"/>
            <a:ext cx="530861" cy="18770658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8983250" y="653143"/>
            <a:ext cx="804161" cy="18770658"/>
            <a:chOff x="0" y="0"/>
            <a:chExt cx="337813" cy="49437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9" name="Google Shape;197;p35">
            <a:extLst>
              <a:ext uri="{FF2B5EF4-FFF2-40B4-BE49-F238E27FC236}">
                <a16:creationId xmlns:a16="http://schemas.microsoft.com/office/drawing/2014/main" id="{BF0368BF-BA15-C5DA-D239-9685D05AFA9E}"/>
              </a:ext>
            </a:extLst>
          </p:cNvPr>
          <p:cNvSpPr txBox="1">
            <a:spLocks/>
          </p:cNvSpPr>
          <p:nvPr/>
        </p:nvSpPr>
        <p:spPr>
          <a:xfrm>
            <a:off x="4801134" y="1606130"/>
            <a:ext cx="8577234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4" name="Google Shape;210;p35">
            <a:extLst>
              <a:ext uri="{FF2B5EF4-FFF2-40B4-BE49-F238E27FC236}">
                <a16:creationId xmlns:a16="http://schemas.microsoft.com/office/drawing/2014/main" id="{8D68C7B4-9AE8-3EE7-279D-347EBA5192ED}"/>
              </a:ext>
            </a:extLst>
          </p:cNvPr>
          <p:cNvSpPr txBox="1">
            <a:spLocks/>
          </p:cNvSpPr>
          <p:nvPr/>
        </p:nvSpPr>
        <p:spPr>
          <a:xfrm>
            <a:off x="2102898" y="3038506"/>
            <a:ext cx="14575721" cy="368447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Q2: 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There were 8 teachers and 20 students involving in the research. Which students gave comments for which teachers?</a:t>
            </a:r>
          </a:p>
        </p:txBody>
      </p:sp>
    </p:spTree>
    <p:extLst>
      <p:ext uri="{BB962C8B-B14F-4D97-AF65-F5344CB8AC3E}">
        <p14:creationId xmlns:p14="http://schemas.microsoft.com/office/powerpoint/2010/main" val="513602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764795" y="-9361848"/>
            <a:ext cx="1282633" cy="18770658"/>
            <a:chOff x="0" y="0"/>
            <a:chExt cx="337813" cy="4943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778651" y="924506"/>
            <a:ext cx="1282633" cy="18770658"/>
            <a:chOff x="0" y="0"/>
            <a:chExt cx="337813" cy="49437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471512" y="782955"/>
            <a:ext cx="710773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5D53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15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6341" y="3844310"/>
            <a:ext cx="15649919" cy="291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9"/>
              </a:lnSpc>
            </a:pPr>
            <a:r>
              <a:rPr lang="en-US" sz="22360" dirty="0">
                <a:solidFill>
                  <a:srgbClr val="414B3B"/>
                </a:solidFill>
                <a:latin typeface="Anton"/>
                <a:ea typeface="Anton"/>
                <a:cs typeface="Anton"/>
                <a:sym typeface="Anton"/>
              </a:rPr>
              <a:t>THANK YOU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083217" y="6754874"/>
            <a:ext cx="10121567" cy="1236966"/>
            <a:chOff x="0" y="0"/>
            <a:chExt cx="332539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25398" cy="406400"/>
            </a:xfrm>
            <a:custGeom>
              <a:avLst/>
              <a:gdLst/>
              <a:ahLst/>
              <a:cxnLst/>
              <a:rect l="l" t="t" r="r" b="b"/>
              <a:pathLst>
                <a:path w="3325398" h="406400">
                  <a:moveTo>
                    <a:pt x="3122198" y="0"/>
                  </a:moveTo>
                  <a:cubicBezTo>
                    <a:pt x="3234422" y="0"/>
                    <a:pt x="3325398" y="90976"/>
                    <a:pt x="3325398" y="203200"/>
                  </a:cubicBezTo>
                  <a:cubicBezTo>
                    <a:pt x="3325398" y="315424"/>
                    <a:pt x="3234422" y="406400"/>
                    <a:pt x="31221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45E4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325398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02278" y="6873030"/>
            <a:ext cx="8883445" cy="98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2"/>
              </a:lnSpc>
            </a:pPr>
            <a:r>
              <a:rPr lang="en-US" sz="5830" spc="583">
                <a:solidFill>
                  <a:srgbClr val="5D5340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FOR YOUR ATTENTION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ybrid Research Methodologies | The Logit Group">
            <a:extLst>
              <a:ext uri="{FF2B5EF4-FFF2-40B4-BE49-F238E27FC236}">
                <a16:creationId xmlns:a16="http://schemas.microsoft.com/office/drawing/2014/main" id="{7D5C52B1-B273-241E-5FEA-BDE1B2B9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8902"/>
            <a:ext cx="18370879" cy="89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 rot="-5400000">
            <a:off x="8810042" y="-8911504"/>
            <a:ext cx="729933" cy="18370879"/>
            <a:chOff x="0" y="0"/>
            <a:chExt cx="337813" cy="49437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9">
            <a:extLst>
              <a:ext uri="{FF2B5EF4-FFF2-40B4-BE49-F238E27FC236}">
                <a16:creationId xmlns:a16="http://schemas.microsoft.com/office/drawing/2014/main" id="{97872092-8765-FD34-7370-53026DE97521}"/>
              </a:ext>
            </a:extLst>
          </p:cNvPr>
          <p:cNvGrpSpPr/>
          <p:nvPr/>
        </p:nvGrpSpPr>
        <p:grpSpPr>
          <a:xfrm rot="-5400000">
            <a:off x="8721165" y="683501"/>
            <a:ext cx="729933" cy="18477063"/>
            <a:chOff x="0" y="-28575"/>
            <a:chExt cx="337813" cy="4972288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715FD024-7F91-E0F2-0CFE-E07DEACC6DCD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B1A8EF00-44AA-47D5-88BA-312357FA0805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632146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295088" y="-9521489"/>
            <a:ext cx="1036671" cy="19030918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8414161" y="829541"/>
            <a:ext cx="874028" cy="18921549"/>
            <a:chOff x="0" y="0"/>
            <a:chExt cx="337813" cy="49437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2" name="Google Shape;226;p36">
            <a:extLst>
              <a:ext uri="{FF2B5EF4-FFF2-40B4-BE49-F238E27FC236}">
                <a16:creationId xmlns:a16="http://schemas.microsoft.com/office/drawing/2014/main" id="{2A339733-4766-1162-7D28-9BB1B5682722}"/>
              </a:ext>
            </a:extLst>
          </p:cNvPr>
          <p:cNvSpPr txBox="1">
            <a:spLocks/>
          </p:cNvSpPr>
          <p:nvPr/>
        </p:nvSpPr>
        <p:spPr>
          <a:xfrm>
            <a:off x="12815239" y="1189329"/>
            <a:ext cx="6774019" cy="71572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3" name="Google Shape;228;p36">
            <a:extLst>
              <a:ext uri="{FF2B5EF4-FFF2-40B4-BE49-F238E27FC236}">
                <a16:creationId xmlns:a16="http://schemas.microsoft.com/office/drawing/2014/main" id="{57033925-3B5A-24B6-0AE9-8D3EE8661E6A}"/>
              </a:ext>
            </a:extLst>
          </p:cNvPr>
          <p:cNvSpPr txBox="1">
            <a:spLocks/>
          </p:cNvSpPr>
          <p:nvPr/>
        </p:nvSpPr>
        <p:spPr>
          <a:xfrm>
            <a:off x="15279547" y="301539"/>
            <a:ext cx="1770099" cy="8311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5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6" name="Google Shape;230;p36">
            <a:extLst>
              <a:ext uri="{FF2B5EF4-FFF2-40B4-BE49-F238E27FC236}">
                <a16:creationId xmlns:a16="http://schemas.microsoft.com/office/drawing/2014/main" id="{DEEAE754-9C42-B0E3-CA9F-6B0AB9F2B7A5}"/>
              </a:ext>
            </a:extLst>
          </p:cNvPr>
          <p:cNvCxnSpPr>
            <a:cxnSpLocks/>
          </p:cNvCxnSpPr>
          <p:nvPr/>
        </p:nvCxnSpPr>
        <p:spPr>
          <a:xfrm>
            <a:off x="14325600" y="1120057"/>
            <a:ext cx="3753298" cy="6007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D7CA88C5-BDBC-51AC-5318-B4C64F5D8C5C}"/>
              </a:ext>
            </a:extLst>
          </p:cNvPr>
          <p:cNvSpPr txBox="1">
            <a:spLocks/>
          </p:cNvSpPr>
          <p:nvPr/>
        </p:nvSpPr>
        <p:spPr>
          <a:xfrm>
            <a:off x="1980408" y="985423"/>
            <a:ext cx="12345192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Teachers’ DISC Type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5B1E24-67B1-7CB3-B714-6ACBFC3B558C}"/>
              </a:ext>
            </a:extLst>
          </p:cNvPr>
          <p:cNvCxnSpPr>
            <a:cxnSpLocks/>
          </p:cNvCxnSpPr>
          <p:nvPr/>
        </p:nvCxnSpPr>
        <p:spPr>
          <a:xfrm flipH="1">
            <a:off x="7566525" y="5521808"/>
            <a:ext cx="2208626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FC636EC-5442-4851-6CD3-E05416C63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19" y="2363139"/>
            <a:ext cx="13029804" cy="5903083"/>
          </a:xfrm>
          <a:prstGeom prst="rect">
            <a:avLst/>
          </a:prstGeom>
        </p:spPr>
      </p:pic>
      <p:sp>
        <p:nvSpPr>
          <p:cNvPr id="19" name="Google Shape;197;p35">
            <a:extLst>
              <a:ext uri="{FF2B5EF4-FFF2-40B4-BE49-F238E27FC236}">
                <a16:creationId xmlns:a16="http://schemas.microsoft.com/office/drawing/2014/main" id="{37EE98DB-37DD-D389-8BC7-7A6D4E805668}"/>
              </a:ext>
            </a:extLst>
          </p:cNvPr>
          <p:cNvSpPr txBox="1">
            <a:spLocks/>
          </p:cNvSpPr>
          <p:nvPr/>
        </p:nvSpPr>
        <p:spPr>
          <a:xfrm>
            <a:off x="838200" y="1674281"/>
            <a:ext cx="12345192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CDD452C-7B35-E24F-5267-B341FF474179}"/>
              </a:ext>
            </a:extLst>
          </p:cNvPr>
          <p:cNvSpPr/>
          <p:nvPr/>
        </p:nvSpPr>
        <p:spPr>
          <a:xfrm rot="16200000">
            <a:off x="10051852" y="3802495"/>
            <a:ext cx="4661297" cy="3581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69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910985" y="-8905592"/>
            <a:ext cx="530861" cy="18304934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8129490" y="733212"/>
            <a:ext cx="1062368" cy="19302548"/>
            <a:chOff x="0" y="0"/>
            <a:chExt cx="337813" cy="49437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2" name="Google Shape;226;p36">
            <a:extLst>
              <a:ext uri="{FF2B5EF4-FFF2-40B4-BE49-F238E27FC236}">
                <a16:creationId xmlns:a16="http://schemas.microsoft.com/office/drawing/2014/main" id="{2A339733-4766-1162-7D28-9BB1B5682722}"/>
              </a:ext>
            </a:extLst>
          </p:cNvPr>
          <p:cNvSpPr txBox="1">
            <a:spLocks/>
          </p:cNvSpPr>
          <p:nvPr/>
        </p:nvSpPr>
        <p:spPr>
          <a:xfrm>
            <a:off x="13183392" y="1048385"/>
            <a:ext cx="6171427" cy="71572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Discussion &amp; Implications</a:t>
            </a:r>
          </a:p>
        </p:txBody>
      </p:sp>
      <p:sp>
        <p:nvSpPr>
          <p:cNvPr id="3" name="Google Shape;228;p36">
            <a:extLst>
              <a:ext uri="{FF2B5EF4-FFF2-40B4-BE49-F238E27FC236}">
                <a16:creationId xmlns:a16="http://schemas.microsoft.com/office/drawing/2014/main" id="{57033925-3B5A-24B6-0AE9-8D3EE8661E6A}"/>
              </a:ext>
            </a:extLst>
          </p:cNvPr>
          <p:cNvSpPr txBox="1">
            <a:spLocks/>
          </p:cNvSpPr>
          <p:nvPr/>
        </p:nvSpPr>
        <p:spPr>
          <a:xfrm>
            <a:off x="15365991" y="384688"/>
            <a:ext cx="1770099" cy="8311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5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cxnSp>
        <p:nvCxnSpPr>
          <p:cNvPr id="6" name="Google Shape;230;p36">
            <a:extLst>
              <a:ext uri="{FF2B5EF4-FFF2-40B4-BE49-F238E27FC236}">
                <a16:creationId xmlns:a16="http://schemas.microsoft.com/office/drawing/2014/main" id="{DEEAE754-9C42-B0E3-CA9F-6B0AB9F2B7A5}"/>
              </a:ext>
            </a:extLst>
          </p:cNvPr>
          <p:cNvCxnSpPr>
            <a:cxnSpLocks/>
          </p:cNvCxnSpPr>
          <p:nvPr/>
        </p:nvCxnSpPr>
        <p:spPr>
          <a:xfrm flipV="1">
            <a:off x="14173200" y="1198530"/>
            <a:ext cx="4155683" cy="96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6487B8-AE3C-3B6B-204C-1B743F956A96}"/>
              </a:ext>
            </a:extLst>
          </p:cNvPr>
          <p:cNvCxnSpPr>
            <a:cxnSpLocks/>
          </p:cNvCxnSpPr>
          <p:nvPr/>
        </p:nvCxnSpPr>
        <p:spPr>
          <a:xfrm>
            <a:off x="9622607" y="2829052"/>
            <a:ext cx="11230" cy="4563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Google Shape;210;p35">
            <a:extLst>
              <a:ext uri="{FF2B5EF4-FFF2-40B4-BE49-F238E27FC236}">
                <a16:creationId xmlns:a16="http://schemas.microsoft.com/office/drawing/2014/main" id="{2E717BD3-ABF0-88E8-6F09-3F5D36E9F5AE}"/>
              </a:ext>
            </a:extLst>
          </p:cNvPr>
          <p:cNvSpPr txBox="1">
            <a:spLocks/>
          </p:cNvSpPr>
          <p:nvPr/>
        </p:nvSpPr>
        <p:spPr>
          <a:xfrm>
            <a:off x="7129421" y="342824"/>
            <a:ext cx="4800600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align with</a:t>
            </a:r>
          </a:p>
        </p:txBody>
      </p:sp>
      <p:sp>
        <p:nvSpPr>
          <p:cNvPr id="28" name="Google Shape;210;p35">
            <a:extLst>
              <a:ext uri="{FF2B5EF4-FFF2-40B4-BE49-F238E27FC236}">
                <a16:creationId xmlns:a16="http://schemas.microsoft.com/office/drawing/2014/main" id="{F3817B8C-288B-1DA6-E5AA-0CEEE82C469A}"/>
              </a:ext>
            </a:extLst>
          </p:cNvPr>
          <p:cNvSpPr txBox="1">
            <a:spLocks/>
          </p:cNvSpPr>
          <p:nvPr/>
        </p:nvSpPr>
        <p:spPr>
          <a:xfrm>
            <a:off x="7514310" y="1370095"/>
            <a:ext cx="4031197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contrast to</a:t>
            </a:r>
          </a:p>
        </p:txBody>
      </p:sp>
      <p:sp>
        <p:nvSpPr>
          <p:cNvPr id="29" name="Google Shape;197;p35">
            <a:extLst>
              <a:ext uri="{FF2B5EF4-FFF2-40B4-BE49-F238E27FC236}">
                <a16:creationId xmlns:a16="http://schemas.microsoft.com/office/drawing/2014/main" id="{26F017A9-B917-508E-DACF-6A254B906FE7}"/>
              </a:ext>
            </a:extLst>
          </p:cNvPr>
          <p:cNvSpPr txBox="1">
            <a:spLocks/>
          </p:cNvSpPr>
          <p:nvPr/>
        </p:nvSpPr>
        <p:spPr>
          <a:xfrm>
            <a:off x="-1400582" y="641635"/>
            <a:ext cx="5880735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30" name="Google Shape;210;p35">
            <a:extLst>
              <a:ext uri="{FF2B5EF4-FFF2-40B4-BE49-F238E27FC236}">
                <a16:creationId xmlns:a16="http://schemas.microsoft.com/office/drawing/2014/main" id="{57BE743A-E785-5C9C-3AE7-4C94D535EC2B}"/>
              </a:ext>
            </a:extLst>
          </p:cNvPr>
          <p:cNvSpPr txBox="1">
            <a:spLocks/>
          </p:cNvSpPr>
          <p:nvPr/>
        </p:nvSpPr>
        <p:spPr>
          <a:xfrm>
            <a:off x="219525" y="1313606"/>
            <a:ext cx="17807976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a singular presence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of female educators 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within the C-type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Javahery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&amp; Kamali,2023) </a:t>
            </a:r>
          </a:p>
        </p:txBody>
      </p:sp>
      <p:sp>
        <p:nvSpPr>
          <p:cNvPr id="31" name="Google Shape;210;p35">
            <a:extLst>
              <a:ext uri="{FF2B5EF4-FFF2-40B4-BE49-F238E27FC236}">
                <a16:creationId xmlns:a16="http://schemas.microsoft.com/office/drawing/2014/main" id="{42786AAF-236A-9893-2F3E-A1DDBDA0B3AA}"/>
              </a:ext>
            </a:extLst>
          </p:cNvPr>
          <p:cNvSpPr txBox="1">
            <a:spLocks/>
          </p:cNvSpPr>
          <p:nvPr/>
        </p:nvSpPr>
        <p:spPr>
          <a:xfrm>
            <a:off x="228490" y="2459688"/>
            <a:ext cx="1787928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Students’ favor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to extroverted teachers (I-type), agreeableness (S-type) &amp;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Conscentiousness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(C-type)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(Eryilmaz,2014) </a:t>
            </a:r>
          </a:p>
        </p:txBody>
      </p:sp>
      <p:sp>
        <p:nvSpPr>
          <p:cNvPr id="36" name="Google Shape;210;p35">
            <a:extLst>
              <a:ext uri="{FF2B5EF4-FFF2-40B4-BE49-F238E27FC236}">
                <a16:creationId xmlns:a16="http://schemas.microsoft.com/office/drawing/2014/main" id="{228F1ACD-197F-166B-68EC-15107291B16F}"/>
              </a:ext>
            </a:extLst>
          </p:cNvPr>
          <p:cNvSpPr txBox="1">
            <a:spLocks/>
          </p:cNvSpPr>
          <p:nvPr/>
        </p:nvSpPr>
        <p:spPr>
          <a:xfrm>
            <a:off x="317485" y="2796432"/>
            <a:ext cx="4031197" cy="530862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studies:</a:t>
            </a:r>
          </a:p>
        </p:txBody>
      </p:sp>
      <p:sp>
        <p:nvSpPr>
          <p:cNvPr id="38" name="Google Shape;210;p35">
            <a:extLst>
              <a:ext uri="{FF2B5EF4-FFF2-40B4-BE49-F238E27FC236}">
                <a16:creationId xmlns:a16="http://schemas.microsoft.com/office/drawing/2014/main" id="{181E5929-9DE6-7B07-BE03-F33ACCB1522A}"/>
              </a:ext>
            </a:extLst>
          </p:cNvPr>
          <p:cNvSpPr txBox="1">
            <a:spLocks/>
          </p:cNvSpPr>
          <p:nvPr/>
        </p:nvSpPr>
        <p:spPr>
          <a:xfrm>
            <a:off x="9973470" y="2303513"/>
            <a:ext cx="301621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study:</a:t>
            </a:r>
          </a:p>
        </p:txBody>
      </p:sp>
      <p:sp>
        <p:nvSpPr>
          <p:cNvPr id="39" name="Google Shape;210;p35">
            <a:extLst>
              <a:ext uri="{FF2B5EF4-FFF2-40B4-BE49-F238E27FC236}">
                <a16:creationId xmlns:a16="http://schemas.microsoft.com/office/drawing/2014/main" id="{A2D07F4C-7C65-0428-9A4E-66548A847620}"/>
              </a:ext>
            </a:extLst>
          </p:cNvPr>
          <p:cNvSpPr txBox="1">
            <a:spLocks/>
          </p:cNvSpPr>
          <p:nvPr/>
        </p:nvSpPr>
        <p:spPr>
          <a:xfrm>
            <a:off x="2618321" y="5155698"/>
            <a:ext cx="4273834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Saidi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et al. (2024)</a:t>
            </a:r>
          </a:p>
        </p:txBody>
      </p:sp>
      <p:sp>
        <p:nvSpPr>
          <p:cNvPr id="40" name="Google Shape;210;p35">
            <a:extLst>
              <a:ext uri="{FF2B5EF4-FFF2-40B4-BE49-F238E27FC236}">
                <a16:creationId xmlns:a16="http://schemas.microsoft.com/office/drawing/2014/main" id="{416BFC0E-A083-F509-7B9F-9A3A5B7423D2}"/>
              </a:ext>
            </a:extLst>
          </p:cNvPr>
          <p:cNvSpPr txBox="1">
            <a:spLocks/>
          </p:cNvSpPr>
          <p:nvPr/>
        </p:nvSpPr>
        <p:spPr>
          <a:xfrm>
            <a:off x="2660096" y="5911824"/>
            <a:ext cx="6490443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Masruddin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Pratiwi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72F4134A-29CB-A768-B132-8FE5CBDE8FCD}"/>
              </a:ext>
            </a:extLst>
          </p:cNvPr>
          <p:cNvSpPr/>
          <p:nvPr/>
        </p:nvSpPr>
        <p:spPr>
          <a:xfrm flipV="1">
            <a:off x="565401" y="4419392"/>
            <a:ext cx="1038477" cy="29679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42" name="Google Shape;210;p35">
            <a:extLst>
              <a:ext uri="{FF2B5EF4-FFF2-40B4-BE49-F238E27FC236}">
                <a16:creationId xmlns:a16="http://schemas.microsoft.com/office/drawing/2014/main" id="{FEB86F0A-0806-AFB6-88AF-8BA89C19FACF}"/>
              </a:ext>
            </a:extLst>
          </p:cNvPr>
          <p:cNvSpPr txBox="1">
            <a:spLocks/>
          </p:cNvSpPr>
          <p:nvPr/>
        </p:nvSpPr>
        <p:spPr>
          <a:xfrm>
            <a:off x="1735807" y="3745851"/>
            <a:ext cx="7757291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Low engagement and decreased motivation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led by overly strict </a:t>
            </a:r>
            <a:r>
              <a:rPr lang="en-US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D-type teachers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D35160C3-085B-F5E2-E219-023BD5D26CE5}"/>
              </a:ext>
            </a:extLst>
          </p:cNvPr>
          <p:cNvSpPr/>
          <p:nvPr/>
        </p:nvSpPr>
        <p:spPr>
          <a:xfrm flipV="1">
            <a:off x="9897694" y="4129015"/>
            <a:ext cx="1026669" cy="31039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44" name="Google Shape;210;p35">
            <a:extLst>
              <a:ext uri="{FF2B5EF4-FFF2-40B4-BE49-F238E27FC236}">
                <a16:creationId xmlns:a16="http://schemas.microsoft.com/office/drawing/2014/main" id="{3E2F9E5D-596B-B0FC-8909-3F71DD9A828D}"/>
              </a:ext>
            </a:extLst>
          </p:cNvPr>
          <p:cNvSpPr txBox="1">
            <a:spLocks/>
          </p:cNvSpPr>
          <p:nvPr/>
        </p:nvSpPr>
        <p:spPr>
          <a:xfrm>
            <a:off x="11188220" y="3580828"/>
            <a:ext cx="6880255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Increased focus and positive engagement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in such classrooms towards </a:t>
            </a:r>
            <a:r>
              <a:rPr lang="en-US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D-type teachers</a:t>
            </a:r>
          </a:p>
        </p:txBody>
      </p:sp>
    </p:spTree>
    <p:extLst>
      <p:ext uri="{BB962C8B-B14F-4D97-AF65-F5344CB8AC3E}">
        <p14:creationId xmlns:p14="http://schemas.microsoft.com/office/powerpoint/2010/main" val="2626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0" grpId="1"/>
      <p:bldP spid="31" grpId="0"/>
      <p:bldP spid="31" grpId="1"/>
      <p:bldP spid="36" grpId="0"/>
      <p:bldP spid="38" grpId="0"/>
      <p:bldP spid="39" grpId="0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F0B1D-8639-4E44-7F83-C3AEAB35D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E25D9F35-4ED1-BE44-7E05-83AEBAF4FEEB}"/>
              </a:ext>
            </a:extLst>
          </p:cNvPr>
          <p:cNvGrpSpPr/>
          <p:nvPr/>
        </p:nvGrpSpPr>
        <p:grpSpPr>
          <a:xfrm rot="-5400000">
            <a:off x="8870104" y="-8901735"/>
            <a:ext cx="530861" cy="18304934"/>
            <a:chOff x="0" y="0"/>
            <a:chExt cx="337813" cy="494371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4076FF6-0B6E-4287-3533-25F188F0BABA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EFFA38E-6E67-CE39-F7E6-7A949FB2E677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E2B1E648-A4BD-AF02-A8DA-6BBB279A36AA}"/>
              </a:ext>
            </a:extLst>
          </p:cNvPr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0C29D45-DB5D-6D79-F6BC-E262400DDB7A}"/>
              </a:ext>
            </a:extLst>
          </p:cNvPr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2" name="Google Shape;226;p36">
            <a:extLst>
              <a:ext uri="{FF2B5EF4-FFF2-40B4-BE49-F238E27FC236}">
                <a16:creationId xmlns:a16="http://schemas.microsoft.com/office/drawing/2014/main" id="{77A017C9-A2EB-7FCE-DABD-888E4646A388}"/>
              </a:ext>
            </a:extLst>
          </p:cNvPr>
          <p:cNvSpPr txBox="1">
            <a:spLocks/>
          </p:cNvSpPr>
          <p:nvPr/>
        </p:nvSpPr>
        <p:spPr>
          <a:xfrm>
            <a:off x="12815239" y="1189329"/>
            <a:ext cx="6774019" cy="71572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3" name="Google Shape;228;p36">
            <a:extLst>
              <a:ext uri="{FF2B5EF4-FFF2-40B4-BE49-F238E27FC236}">
                <a16:creationId xmlns:a16="http://schemas.microsoft.com/office/drawing/2014/main" id="{7E6F9E85-433A-FA8D-6326-489A2686ADA2}"/>
              </a:ext>
            </a:extLst>
          </p:cNvPr>
          <p:cNvSpPr txBox="1">
            <a:spLocks/>
          </p:cNvSpPr>
          <p:nvPr/>
        </p:nvSpPr>
        <p:spPr>
          <a:xfrm>
            <a:off x="15279547" y="301539"/>
            <a:ext cx="1770099" cy="8311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5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cxnSp>
        <p:nvCxnSpPr>
          <p:cNvPr id="6" name="Google Shape;230;p36">
            <a:extLst>
              <a:ext uri="{FF2B5EF4-FFF2-40B4-BE49-F238E27FC236}">
                <a16:creationId xmlns:a16="http://schemas.microsoft.com/office/drawing/2014/main" id="{8DE7E826-E286-5626-E4E6-989098106352}"/>
              </a:ext>
            </a:extLst>
          </p:cNvPr>
          <p:cNvCxnSpPr>
            <a:cxnSpLocks/>
          </p:cNvCxnSpPr>
          <p:nvPr/>
        </p:nvCxnSpPr>
        <p:spPr>
          <a:xfrm>
            <a:off x="14325600" y="1120057"/>
            <a:ext cx="3753298" cy="6007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AutoShape 2">
            <a:extLst>
              <a:ext uri="{FF2B5EF4-FFF2-40B4-BE49-F238E27FC236}">
                <a16:creationId xmlns:a16="http://schemas.microsoft.com/office/drawing/2014/main" id="{2BD2E590-D98B-3FA0-448B-AFDC9BBAAA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7800" y="4292278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4" name="Google Shape;197;p35">
            <a:extLst>
              <a:ext uri="{FF2B5EF4-FFF2-40B4-BE49-F238E27FC236}">
                <a16:creationId xmlns:a16="http://schemas.microsoft.com/office/drawing/2014/main" id="{F5293FEC-7AA2-E3E9-F787-EE91B3665CF9}"/>
              </a:ext>
            </a:extLst>
          </p:cNvPr>
          <p:cNvSpPr txBox="1">
            <a:spLocks/>
          </p:cNvSpPr>
          <p:nvPr/>
        </p:nvSpPr>
        <p:spPr>
          <a:xfrm>
            <a:off x="4469191" y="832856"/>
            <a:ext cx="9783776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– Online 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2CF6F-2DD6-37D4-3E77-3C371F706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2" y="1838854"/>
            <a:ext cx="16968075" cy="7039829"/>
          </a:xfrm>
          <a:prstGeom prst="rect">
            <a:avLst/>
          </a:prstGeom>
        </p:spPr>
      </p:pic>
      <p:sp>
        <p:nvSpPr>
          <p:cNvPr id="11" name="Google Shape;197;p35">
            <a:extLst>
              <a:ext uri="{FF2B5EF4-FFF2-40B4-BE49-F238E27FC236}">
                <a16:creationId xmlns:a16="http://schemas.microsoft.com/office/drawing/2014/main" id="{27A46AE3-9677-1313-7001-75CD20921CE9}"/>
              </a:ext>
            </a:extLst>
          </p:cNvPr>
          <p:cNvSpPr txBox="1">
            <a:spLocks/>
          </p:cNvSpPr>
          <p:nvPr/>
        </p:nvSpPr>
        <p:spPr>
          <a:xfrm>
            <a:off x="136868" y="9212296"/>
            <a:ext cx="18288004" cy="45679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teachers are responsible for teaching at classes 10A3 and 10A9 </a:t>
            </a: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9078684D-0548-7277-DE6E-BEB9DC431830}"/>
              </a:ext>
            </a:extLst>
          </p:cNvPr>
          <p:cNvGrpSpPr/>
          <p:nvPr/>
        </p:nvGrpSpPr>
        <p:grpSpPr>
          <a:xfrm rot="-5400000">
            <a:off x="8737599" y="1047426"/>
            <a:ext cx="729933" cy="18370882"/>
            <a:chOff x="0" y="-28575"/>
            <a:chExt cx="337813" cy="4972288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9B65A82C-8951-3E76-DB40-46669657852A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53B68613-661F-EE44-8FE2-AB3F33B723A9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914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870104" y="-8901735"/>
            <a:ext cx="530861" cy="18304934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60700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Google Shape;197;p35">
            <a:extLst>
              <a:ext uri="{FF2B5EF4-FFF2-40B4-BE49-F238E27FC236}">
                <a16:creationId xmlns:a16="http://schemas.microsoft.com/office/drawing/2014/main" id="{8DFBEEE7-F232-B22D-C083-F0E0BABA4296}"/>
              </a:ext>
            </a:extLst>
          </p:cNvPr>
          <p:cNvSpPr txBox="1">
            <a:spLocks/>
          </p:cNvSpPr>
          <p:nvPr/>
        </p:nvSpPr>
        <p:spPr>
          <a:xfrm>
            <a:off x="4597963" y="8093321"/>
            <a:ext cx="12164227" cy="6495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+mn-lt"/>
                <a:cs typeface="Arial" panose="020B0604020202020204" pitchFamily="34" charset="0"/>
              </a:rPr>
              <a:t>Qualitative Methodology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2A919AC8-B0C4-7605-808D-ACBBBD96395C}"/>
              </a:ext>
            </a:extLst>
          </p:cNvPr>
          <p:cNvGrpSpPr/>
          <p:nvPr/>
        </p:nvGrpSpPr>
        <p:grpSpPr>
          <a:xfrm rot="-5400000">
            <a:off x="8737599" y="736592"/>
            <a:ext cx="729933" cy="18370882"/>
            <a:chOff x="0" y="-28575"/>
            <a:chExt cx="337813" cy="4972288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7159B67A-F2A5-94C4-734B-524174FA01A5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5E6E6CD7-3F64-F058-1E1A-DD45BA5204F1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757414-0528-4322-75A2-E8580BE2E3F2}"/>
              </a:ext>
            </a:extLst>
          </p:cNvPr>
          <p:cNvGrpSpPr/>
          <p:nvPr/>
        </p:nvGrpSpPr>
        <p:grpSpPr>
          <a:xfrm>
            <a:off x="-990117" y="746062"/>
            <a:ext cx="6774019" cy="1356479"/>
            <a:chOff x="13083356" y="593662"/>
            <a:chExt cx="6774019" cy="1356479"/>
          </a:xfrm>
        </p:grpSpPr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511B4F4F-E354-5F3D-0CFA-AC8D90CAF9F4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13" name="Google Shape;197;p35">
              <a:extLst>
                <a:ext uri="{FF2B5EF4-FFF2-40B4-BE49-F238E27FC236}">
                  <a16:creationId xmlns:a16="http://schemas.microsoft.com/office/drawing/2014/main" id="{21BE13F6-FACD-6365-EF9A-33C093606309}"/>
                </a:ext>
              </a:extLst>
            </p:cNvPr>
            <p:cNvSpPr txBox="1">
              <a:spLocks/>
            </p:cNvSpPr>
            <p:nvPr/>
          </p:nvSpPr>
          <p:spPr>
            <a:xfrm>
              <a:off x="14228702" y="1466216"/>
              <a:ext cx="4899834" cy="483925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Research Design</a:t>
              </a:r>
            </a:p>
          </p:txBody>
        </p:sp>
        <p:sp>
          <p:nvSpPr>
            <p:cNvPr id="14" name="Google Shape;226;p36">
              <a:extLst>
                <a:ext uri="{FF2B5EF4-FFF2-40B4-BE49-F238E27FC236}">
                  <a16:creationId xmlns:a16="http://schemas.microsoft.com/office/drawing/2014/main" id="{E5D2597C-4987-F874-A4D1-CFA52D4BA44F}"/>
                </a:ext>
              </a:extLst>
            </p:cNvPr>
            <p:cNvSpPr txBox="1">
              <a:spLocks/>
            </p:cNvSpPr>
            <p:nvPr/>
          </p:nvSpPr>
          <p:spPr>
            <a:xfrm>
              <a:off x="13083356" y="593662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Methodology</a:t>
              </a:r>
            </a:p>
          </p:txBody>
        </p:sp>
        <p:cxnSp>
          <p:nvCxnSpPr>
            <p:cNvPr id="18" name="Google Shape;230;p36">
              <a:extLst>
                <a:ext uri="{FF2B5EF4-FFF2-40B4-BE49-F238E27FC236}">
                  <a16:creationId xmlns:a16="http://schemas.microsoft.com/office/drawing/2014/main" id="{A2DCCB74-DE5B-7D42-51D2-9D05703BD3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2380"/>
              <a:ext cx="4402140" cy="1112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218" name="Picture 2" descr="The Power of Qualitative Research in Business">
            <a:extLst>
              <a:ext uri="{FF2B5EF4-FFF2-40B4-BE49-F238E27FC236}">
                <a16:creationId xmlns:a16="http://schemas.microsoft.com/office/drawing/2014/main" id="{A8320FD5-5668-692F-77B4-5DDBF861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44" y="1214336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5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870104" y="-8901735"/>
            <a:ext cx="530861" cy="18304934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235968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9" name="Google Shape;197;p35">
            <a:extLst>
              <a:ext uri="{FF2B5EF4-FFF2-40B4-BE49-F238E27FC236}">
                <a16:creationId xmlns:a16="http://schemas.microsoft.com/office/drawing/2014/main" id="{C288346A-A7A8-01DC-989F-AB21FDF37116}"/>
              </a:ext>
            </a:extLst>
          </p:cNvPr>
          <p:cNvSpPr txBox="1">
            <a:spLocks/>
          </p:cNvSpPr>
          <p:nvPr/>
        </p:nvSpPr>
        <p:spPr>
          <a:xfrm>
            <a:off x="152400" y="4300354"/>
            <a:ext cx="5081031" cy="1686291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Arial" panose="020B0604020202020204" pitchFamily="34" charset="0"/>
              </a:rPr>
              <a:t>A High School </a:t>
            </a:r>
          </a:p>
          <a:p>
            <a:r>
              <a:rPr lang="en-US" b="1" dirty="0">
                <a:cs typeface="Arial" panose="020B0604020202020204" pitchFamily="34" charset="0"/>
              </a:rPr>
              <a:t>in Ho Chi Minh City</a:t>
            </a: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F3E49AF7-4E2D-D505-38A1-0A21C7A98CDD}"/>
              </a:ext>
            </a:extLst>
          </p:cNvPr>
          <p:cNvGrpSpPr/>
          <p:nvPr/>
        </p:nvGrpSpPr>
        <p:grpSpPr>
          <a:xfrm rot="-5400000">
            <a:off x="8737599" y="736592"/>
            <a:ext cx="729933" cy="18370882"/>
            <a:chOff x="0" y="-28575"/>
            <a:chExt cx="337813" cy="4972288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A149BDB-36CA-6376-EB73-8DBDAB5C93A0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23C7466-5B7C-A9F3-D4FD-677D04922C3C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1FED4B-2D56-501A-825B-4274523BDE02}"/>
              </a:ext>
            </a:extLst>
          </p:cNvPr>
          <p:cNvGrpSpPr/>
          <p:nvPr/>
        </p:nvGrpSpPr>
        <p:grpSpPr>
          <a:xfrm>
            <a:off x="-1363819" y="741927"/>
            <a:ext cx="6774019" cy="1353573"/>
            <a:chOff x="12709654" y="589527"/>
            <a:chExt cx="6774019" cy="1353573"/>
          </a:xfrm>
        </p:grpSpPr>
        <p:sp>
          <p:nvSpPr>
            <p:cNvPr id="21" name="TextBox 21"/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4" name="Google Shape;197;p35">
              <a:extLst>
                <a:ext uri="{FF2B5EF4-FFF2-40B4-BE49-F238E27FC236}">
                  <a16:creationId xmlns:a16="http://schemas.microsoft.com/office/drawing/2014/main" id="{D7CA88C5-BDBC-51AC-5318-B4C64F5D8C5C}"/>
                </a:ext>
              </a:extLst>
            </p:cNvPr>
            <p:cNvSpPr txBox="1">
              <a:spLocks/>
            </p:cNvSpPr>
            <p:nvPr/>
          </p:nvSpPr>
          <p:spPr>
            <a:xfrm>
              <a:off x="14846864" y="1403509"/>
              <a:ext cx="2499598" cy="539591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Context</a:t>
              </a:r>
            </a:p>
          </p:txBody>
        </p:sp>
        <p:sp>
          <p:nvSpPr>
            <p:cNvPr id="13" name="Google Shape;226;p36">
              <a:extLst>
                <a:ext uri="{FF2B5EF4-FFF2-40B4-BE49-F238E27FC236}">
                  <a16:creationId xmlns:a16="http://schemas.microsoft.com/office/drawing/2014/main" id="{E2852FB8-F4E3-8687-ABD1-8BAA21FBC47D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Methodology</a:t>
              </a:r>
            </a:p>
          </p:txBody>
        </p:sp>
        <p:cxnSp>
          <p:nvCxnSpPr>
            <p:cNvPr id="14" name="Google Shape;230;p36">
              <a:extLst>
                <a:ext uri="{FF2B5EF4-FFF2-40B4-BE49-F238E27FC236}">
                  <a16:creationId xmlns:a16="http://schemas.microsoft.com/office/drawing/2014/main" id="{1C9567CD-5A1D-62DF-3E95-537D46367E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321F81-6690-87A1-A1D6-5D021CB8CA48}"/>
              </a:ext>
            </a:extLst>
          </p:cNvPr>
          <p:cNvGrpSpPr/>
          <p:nvPr/>
        </p:nvGrpSpPr>
        <p:grpSpPr>
          <a:xfrm>
            <a:off x="5326219" y="1107246"/>
            <a:ext cx="12844802" cy="7706881"/>
            <a:chOff x="5326219" y="1107246"/>
            <a:chExt cx="12844802" cy="77068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B085FC-562A-A8A7-3640-75F9C7387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6219" y="1107246"/>
              <a:ext cx="12844802" cy="7706881"/>
            </a:xfrm>
            <a:prstGeom prst="rect">
              <a:avLst/>
            </a:prstGeom>
          </p:spPr>
        </p:pic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E070C08-CCF8-BD77-AA20-E7D9F3600EC2}"/>
                </a:ext>
              </a:extLst>
            </p:cNvPr>
            <p:cNvSpPr/>
            <p:nvPr/>
          </p:nvSpPr>
          <p:spPr>
            <a:xfrm rot="327093">
              <a:off x="8148703" y="1902443"/>
              <a:ext cx="1835006" cy="876714"/>
            </a:xfrm>
            <a:prstGeom prst="triangle">
              <a:avLst>
                <a:gd name="adj" fmla="val 54344"/>
              </a:avLst>
            </a:prstGeom>
            <a:solidFill>
              <a:srgbClr val="EDB1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60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348D8-45DA-8967-9B79-F089F5688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A6349E60-D8BC-A992-B2A2-BBD76B8325BF}"/>
              </a:ext>
            </a:extLst>
          </p:cNvPr>
          <p:cNvGrpSpPr/>
          <p:nvPr/>
        </p:nvGrpSpPr>
        <p:grpSpPr>
          <a:xfrm rot="-5400000">
            <a:off x="8870104" y="-8901735"/>
            <a:ext cx="530861" cy="18304934"/>
            <a:chOff x="0" y="0"/>
            <a:chExt cx="337813" cy="494371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965573D-EF40-6CD0-8031-C0F2A7C935DE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A0B938E-4774-731C-C426-4D4440F85893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1B30917C-E922-3F11-B9B8-D3DE1F08565A}"/>
              </a:ext>
            </a:extLst>
          </p:cNvPr>
          <p:cNvSpPr txBox="1"/>
          <p:nvPr/>
        </p:nvSpPr>
        <p:spPr>
          <a:xfrm>
            <a:off x="15514710" y="782955"/>
            <a:ext cx="116390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Page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2508881E-87BC-74E6-35AA-579E4025ABE2}"/>
              </a:ext>
            </a:extLst>
          </p:cNvPr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7EBB2DE2-0EFA-972F-537A-AF79BA920F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7800" y="4292278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8A2B735A-AC24-9EBB-20BE-97A59A99FCBE}"/>
              </a:ext>
            </a:extLst>
          </p:cNvPr>
          <p:cNvGrpSpPr/>
          <p:nvPr/>
        </p:nvGrpSpPr>
        <p:grpSpPr>
          <a:xfrm rot="-5400000">
            <a:off x="8737599" y="1047426"/>
            <a:ext cx="729933" cy="18370882"/>
            <a:chOff x="0" y="-28575"/>
            <a:chExt cx="337813" cy="4972288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1633EF7C-D5CD-AEFA-D701-173B73538E23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F6034D59-F890-2738-7F3D-01C38082C8B6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735A79-F251-4478-768B-B847CDC1693E}"/>
              </a:ext>
            </a:extLst>
          </p:cNvPr>
          <p:cNvGrpSpPr/>
          <p:nvPr/>
        </p:nvGrpSpPr>
        <p:grpSpPr>
          <a:xfrm>
            <a:off x="-1363819" y="741927"/>
            <a:ext cx="6774019" cy="1518258"/>
            <a:chOff x="12709654" y="589527"/>
            <a:chExt cx="6774019" cy="1518258"/>
          </a:xfrm>
        </p:grpSpPr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E3FF4396-B44A-241E-2A42-FF647413831E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14" name="Google Shape;197;p35">
              <a:extLst>
                <a:ext uri="{FF2B5EF4-FFF2-40B4-BE49-F238E27FC236}">
                  <a16:creationId xmlns:a16="http://schemas.microsoft.com/office/drawing/2014/main" id="{4502C8E0-BABC-EE08-E116-AD04D1E76118}"/>
                </a:ext>
              </a:extLst>
            </p:cNvPr>
            <p:cNvSpPr txBox="1">
              <a:spLocks/>
            </p:cNvSpPr>
            <p:nvPr/>
          </p:nvSpPr>
          <p:spPr>
            <a:xfrm>
              <a:off x="13931892" y="1392060"/>
              <a:ext cx="448440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Participants</a:t>
              </a:r>
            </a:p>
          </p:txBody>
        </p:sp>
        <p:sp>
          <p:nvSpPr>
            <p:cNvPr id="18" name="Google Shape;226;p36">
              <a:extLst>
                <a:ext uri="{FF2B5EF4-FFF2-40B4-BE49-F238E27FC236}">
                  <a16:creationId xmlns:a16="http://schemas.microsoft.com/office/drawing/2014/main" id="{58EF679F-36BF-C7D4-604D-167C51A36E0C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Methodology</a:t>
              </a:r>
            </a:p>
          </p:txBody>
        </p:sp>
        <p:cxnSp>
          <p:nvCxnSpPr>
            <p:cNvPr id="19" name="Google Shape;230;p36">
              <a:extLst>
                <a:ext uri="{FF2B5EF4-FFF2-40B4-BE49-F238E27FC236}">
                  <a16:creationId xmlns:a16="http://schemas.microsoft.com/office/drawing/2014/main" id="{69CA3A5E-B405-B0DB-6DD2-A3F516E5F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054" name="Picture 6" descr="Student Cartoon Images – Browse 897,662 ...">
            <a:extLst>
              <a:ext uri="{FF2B5EF4-FFF2-40B4-BE49-F238E27FC236}">
                <a16:creationId xmlns:a16="http://schemas.microsoft.com/office/drawing/2014/main" id="{DF5262CB-00CF-37B7-C6AE-DF04BEA2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429" y="572948"/>
            <a:ext cx="5732279" cy="22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rtoon female teacher with pointer ...">
            <a:extLst>
              <a:ext uri="{FF2B5EF4-FFF2-40B4-BE49-F238E27FC236}">
                <a16:creationId xmlns:a16="http://schemas.microsoft.com/office/drawing/2014/main" id="{CB67B2B2-AB4B-4D3B-13EC-8813615D3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98" y="678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7;p35">
            <a:extLst>
              <a:ext uri="{FF2B5EF4-FFF2-40B4-BE49-F238E27FC236}">
                <a16:creationId xmlns:a16="http://schemas.microsoft.com/office/drawing/2014/main" id="{17DFBF5E-3F27-74A2-790A-969B38C89277}"/>
              </a:ext>
            </a:extLst>
          </p:cNvPr>
          <p:cNvSpPr txBox="1">
            <a:spLocks/>
          </p:cNvSpPr>
          <p:nvPr/>
        </p:nvSpPr>
        <p:spPr>
          <a:xfrm>
            <a:off x="5008236" y="2918884"/>
            <a:ext cx="3181248" cy="44871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teachers</a:t>
            </a:r>
          </a:p>
        </p:txBody>
      </p:sp>
      <p:sp>
        <p:nvSpPr>
          <p:cNvPr id="3" name="Google Shape;197;p35">
            <a:extLst>
              <a:ext uri="{FF2B5EF4-FFF2-40B4-BE49-F238E27FC236}">
                <a16:creationId xmlns:a16="http://schemas.microsoft.com/office/drawing/2014/main" id="{1E5DA8B0-5B04-B9F4-DE5F-3B3A8590AA42}"/>
              </a:ext>
            </a:extLst>
          </p:cNvPr>
          <p:cNvSpPr txBox="1">
            <a:spLocks/>
          </p:cNvSpPr>
          <p:nvPr/>
        </p:nvSpPr>
        <p:spPr>
          <a:xfrm>
            <a:off x="12524054" y="2822112"/>
            <a:ext cx="3625500" cy="55057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20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EDCB3-0619-C883-7EE5-BCAEAFF40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3934" r="14972"/>
          <a:stretch>
            <a:fillRect/>
          </a:stretch>
        </p:blipFill>
        <p:spPr>
          <a:xfrm>
            <a:off x="3658986" y="4329164"/>
            <a:ext cx="5879748" cy="5538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615F7-D48E-1C30-126E-0991B5FB7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8341" r="12211" b="2701"/>
          <a:stretch>
            <a:fillRect/>
          </a:stretch>
        </p:blipFill>
        <p:spPr>
          <a:xfrm>
            <a:off x="11178514" y="4349063"/>
            <a:ext cx="6347486" cy="5375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13BD61-3D79-1985-B5B8-AB2D2D28BEDD}"/>
              </a:ext>
            </a:extLst>
          </p:cNvPr>
          <p:cNvSpPr txBox="1"/>
          <p:nvPr/>
        </p:nvSpPr>
        <p:spPr>
          <a:xfrm>
            <a:off x="11147609" y="3499165"/>
            <a:ext cx="6378391" cy="7157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 b="1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Semi-structured Interviews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86B420-15A5-6EC5-06DF-D74481E395B9}"/>
              </a:ext>
            </a:extLst>
          </p:cNvPr>
          <p:cNvSpPr txBox="1"/>
          <p:nvPr/>
        </p:nvSpPr>
        <p:spPr>
          <a:xfrm>
            <a:off x="3658986" y="3499166"/>
            <a:ext cx="5879748" cy="7157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 b="1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DISC online test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294092F-FA11-84A6-92F5-15916F92E634}"/>
              </a:ext>
            </a:extLst>
          </p:cNvPr>
          <p:cNvSpPr/>
          <p:nvPr/>
        </p:nvSpPr>
        <p:spPr>
          <a:xfrm>
            <a:off x="9923684" y="3569300"/>
            <a:ext cx="838975" cy="57545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870104" y="-8901735"/>
            <a:ext cx="530861" cy="18304934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BD34A6A-51B4-255D-2EEE-1E4CCFBAA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42343" y="3301014"/>
            <a:ext cx="5791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482154-31AB-2F68-407F-4B2D28F48B8F}"/>
              </a:ext>
            </a:extLst>
          </p:cNvPr>
          <p:cNvCxnSpPr>
            <a:cxnSpLocks/>
          </p:cNvCxnSpPr>
          <p:nvPr/>
        </p:nvCxnSpPr>
        <p:spPr>
          <a:xfrm flipH="1">
            <a:off x="5080143" y="2162248"/>
            <a:ext cx="3940237" cy="90116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371214-E732-B9CF-1752-FC714C113D58}"/>
              </a:ext>
            </a:extLst>
          </p:cNvPr>
          <p:cNvCxnSpPr>
            <a:cxnSpLocks/>
          </p:cNvCxnSpPr>
          <p:nvPr/>
        </p:nvCxnSpPr>
        <p:spPr>
          <a:xfrm>
            <a:off x="8985790" y="2162248"/>
            <a:ext cx="4626519" cy="98893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10;p35">
            <a:extLst>
              <a:ext uri="{FF2B5EF4-FFF2-40B4-BE49-F238E27FC236}">
                <a16:creationId xmlns:a16="http://schemas.microsoft.com/office/drawing/2014/main" id="{C977D485-EBA6-F2BD-56EC-07C0BE9514CD}"/>
              </a:ext>
            </a:extLst>
          </p:cNvPr>
          <p:cNvSpPr txBox="1">
            <a:spLocks/>
          </p:cNvSpPr>
          <p:nvPr/>
        </p:nvSpPr>
        <p:spPr>
          <a:xfrm>
            <a:off x="2895600" y="2692118"/>
            <a:ext cx="4950716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DISC online test</a:t>
            </a:r>
          </a:p>
        </p:txBody>
      </p:sp>
      <p:sp>
        <p:nvSpPr>
          <p:cNvPr id="18" name="Google Shape;210;p35">
            <a:extLst>
              <a:ext uri="{FF2B5EF4-FFF2-40B4-BE49-F238E27FC236}">
                <a16:creationId xmlns:a16="http://schemas.microsoft.com/office/drawing/2014/main" id="{19520B9F-1A60-35DB-95A5-6EB165D8CC03}"/>
              </a:ext>
            </a:extLst>
          </p:cNvPr>
          <p:cNvSpPr txBox="1">
            <a:spLocks/>
          </p:cNvSpPr>
          <p:nvPr/>
        </p:nvSpPr>
        <p:spPr>
          <a:xfrm>
            <a:off x="10134600" y="2692118"/>
            <a:ext cx="7178239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Semi-structured Interviews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D3B833-CD0A-A631-2549-632F5E44B2E9}"/>
              </a:ext>
            </a:extLst>
          </p:cNvPr>
          <p:cNvCxnSpPr>
            <a:cxnSpLocks/>
          </p:cNvCxnSpPr>
          <p:nvPr/>
        </p:nvCxnSpPr>
        <p:spPr>
          <a:xfrm>
            <a:off x="5080143" y="4035907"/>
            <a:ext cx="0" cy="38507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5B6769-C69F-B2B7-2261-B3190D7612B4}"/>
              </a:ext>
            </a:extLst>
          </p:cNvPr>
          <p:cNvCxnSpPr>
            <a:cxnSpLocks/>
          </p:cNvCxnSpPr>
          <p:nvPr/>
        </p:nvCxnSpPr>
        <p:spPr>
          <a:xfrm>
            <a:off x="13498579" y="4228958"/>
            <a:ext cx="0" cy="9906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210;p35">
            <a:extLst>
              <a:ext uri="{FF2B5EF4-FFF2-40B4-BE49-F238E27FC236}">
                <a16:creationId xmlns:a16="http://schemas.microsoft.com/office/drawing/2014/main" id="{48CD4122-9FF2-72DC-7C23-F8B96769B4BB}"/>
              </a:ext>
            </a:extLst>
          </p:cNvPr>
          <p:cNvSpPr txBox="1">
            <a:spLocks/>
          </p:cNvSpPr>
          <p:nvPr/>
        </p:nvSpPr>
        <p:spPr>
          <a:xfrm>
            <a:off x="914399" y="8082254"/>
            <a:ext cx="7633223" cy="13681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 identify DISC personality types among surveyed teachers</a:t>
            </a:r>
          </a:p>
        </p:txBody>
      </p:sp>
      <p:sp>
        <p:nvSpPr>
          <p:cNvPr id="37" name="Google Shape;210;p35">
            <a:extLst>
              <a:ext uri="{FF2B5EF4-FFF2-40B4-BE49-F238E27FC236}">
                <a16:creationId xmlns:a16="http://schemas.microsoft.com/office/drawing/2014/main" id="{3713B456-0BBE-289E-0927-D3331E119DFC}"/>
              </a:ext>
            </a:extLst>
          </p:cNvPr>
          <p:cNvSpPr txBox="1">
            <a:spLocks/>
          </p:cNvSpPr>
          <p:nvPr/>
        </p:nvSpPr>
        <p:spPr>
          <a:xfrm>
            <a:off x="10138564" y="4672705"/>
            <a:ext cx="7178239" cy="164387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Reflexive Thematic Analysis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BD6EBE-873A-FF2E-C94B-C3EC10B19642}"/>
              </a:ext>
            </a:extLst>
          </p:cNvPr>
          <p:cNvCxnSpPr>
            <a:cxnSpLocks/>
          </p:cNvCxnSpPr>
          <p:nvPr/>
        </p:nvCxnSpPr>
        <p:spPr>
          <a:xfrm>
            <a:off x="13520876" y="5961304"/>
            <a:ext cx="0" cy="19253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210;p35">
            <a:extLst>
              <a:ext uri="{FF2B5EF4-FFF2-40B4-BE49-F238E27FC236}">
                <a16:creationId xmlns:a16="http://schemas.microsoft.com/office/drawing/2014/main" id="{ACDC4504-95A6-43A4-4F14-D3016B7D020B}"/>
              </a:ext>
            </a:extLst>
          </p:cNvPr>
          <p:cNvSpPr txBox="1">
            <a:spLocks/>
          </p:cNvSpPr>
          <p:nvPr/>
        </p:nvSpPr>
        <p:spPr>
          <a:xfrm>
            <a:off x="9365831" y="7386961"/>
            <a:ext cx="8713067" cy="249852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 identify, analyze, and interpret patterns of meaning within qualitative data (Clarke &amp; Braun, 2017) </a:t>
            </a: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9DEBC18D-0651-1ADB-F72D-8BEB3E76B325}"/>
              </a:ext>
            </a:extLst>
          </p:cNvPr>
          <p:cNvGrpSpPr/>
          <p:nvPr/>
        </p:nvGrpSpPr>
        <p:grpSpPr>
          <a:xfrm rot="-5400000">
            <a:off x="8737599" y="1047426"/>
            <a:ext cx="729933" cy="18370882"/>
            <a:chOff x="0" y="-28575"/>
            <a:chExt cx="337813" cy="4972288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63FFE66-4054-1E3B-1FDC-4FBFD32109D1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2333287B-0508-9DDD-2B04-8646EA7AA5DF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38C423-AE9C-62C8-2203-6BF45C4A7D1D}"/>
              </a:ext>
            </a:extLst>
          </p:cNvPr>
          <p:cNvGrpSpPr/>
          <p:nvPr/>
        </p:nvGrpSpPr>
        <p:grpSpPr>
          <a:xfrm>
            <a:off x="-1363819" y="647700"/>
            <a:ext cx="6774019" cy="1779483"/>
            <a:chOff x="12709654" y="589527"/>
            <a:chExt cx="6774019" cy="1779483"/>
          </a:xfrm>
        </p:grpSpPr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298B104D-F371-EA7D-2F14-3EF9B30D94FF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20" name="Google Shape;197;p35">
              <a:extLst>
                <a:ext uri="{FF2B5EF4-FFF2-40B4-BE49-F238E27FC236}">
                  <a16:creationId xmlns:a16="http://schemas.microsoft.com/office/drawing/2014/main" id="{744F0AA8-26B7-BB1C-AE0D-85E720D8DFB1}"/>
                </a:ext>
              </a:extLst>
            </p:cNvPr>
            <p:cNvSpPr txBox="1">
              <a:spLocks/>
            </p:cNvSpPr>
            <p:nvPr/>
          </p:nvSpPr>
          <p:spPr>
            <a:xfrm>
              <a:off x="13931892" y="1653285"/>
              <a:ext cx="448440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R. Instruments</a:t>
              </a:r>
            </a:p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&amp; Data Analysis </a:t>
              </a:r>
            </a:p>
          </p:txBody>
        </p:sp>
        <p:sp>
          <p:nvSpPr>
            <p:cNvPr id="23" name="Google Shape;226;p36">
              <a:extLst>
                <a:ext uri="{FF2B5EF4-FFF2-40B4-BE49-F238E27FC236}">
                  <a16:creationId xmlns:a16="http://schemas.microsoft.com/office/drawing/2014/main" id="{BEA20833-74A2-763E-F4B1-21444D60364D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Methodology</a:t>
              </a:r>
            </a:p>
          </p:txBody>
        </p:sp>
        <p:cxnSp>
          <p:nvCxnSpPr>
            <p:cNvPr id="24" name="Google Shape;230;p36">
              <a:extLst>
                <a:ext uri="{FF2B5EF4-FFF2-40B4-BE49-F238E27FC236}">
                  <a16:creationId xmlns:a16="http://schemas.microsoft.com/office/drawing/2014/main" id="{CF26F852-BEAE-6EE4-6BCD-B085355826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2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9" grpId="0"/>
      <p:bldP spid="37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 rot="-5400000">
            <a:off x="8910985" y="-8905592"/>
            <a:ext cx="530861" cy="18304934"/>
            <a:chOff x="0" y="0"/>
            <a:chExt cx="337813" cy="4943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8354" y="782955"/>
            <a:ext cx="443487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9F3"/>
                </a:solidFill>
                <a:latin typeface="Monterchi Sans"/>
                <a:ea typeface="Monterchi Sans"/>
                <a:cs typeface="Monterchi Sans"/>
                <a:sym typeface="Monterchi Sans"/>
              </a:rPr>
              <a:t>Timmerman University | 2024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83025A3-64F2-3235-3239-60047E5C1A90}"/>
              </a:ext>
            </a:extLst>
          </p:cNvPr>
          <p:cNvSpPr/>
          <p:nvPr/>
        </p:nvSpPr>
        <p:spPr>
          <a:xfrm>
            <a:off x="457206" y="5196029"/>
            <a:ext cx="9308324" cy="1155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800" b="1" dirty="0">
                <a:solidFill>
                  <a:schemeClr val="tx1"/>
                </a:solidFill>
                <a:cs typeface="Arial" panose="020B0604020202020204" pitchFamily="34" charset="0"/>
              </a:rPr>
              <a:t>Use DISC test websites </a:t>
            </a:r>
            <a:endParaRPr lang="en-US" sz="3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en-VN" sz="3800" b="1" dirty="0">
                <a:solidFill>
                  <a:schemeClr val="tx1"/>
                </a:solidFill>
                <a:cs typeface="Arial" panose="020B0604020202020204" pitchFamily="34" charset="0"/>
              </a:rPr>
              <a:t>to analyze teachers’ personality types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D4D3A9-3DA8-003A-FDD9-4AF0E8318D59}"/>
              </a:ext>
            </a:extLst>
          </p:cNvPr>
          <p:cNvSpPr/>
          <p:nvPr/>
        </p:nvSpPr>
        <p:spPr>
          <a:xfrm>
            <a:off x="381000" y="2933700"/>
            <a:ext cx="9384530" cy="106742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cs typeface="Arial" panose="020B0604020202020204" pitchFamily="34" charset="0"/>
              </a:rPr>
              <a:t>Invite t</a:t>
            </a:r>
            <a:r>
              <a:rPr lang="en-VN" sz="3800" b="1" dirty="0">
                <a:solidFill>
                  <a:schemeClr val="tx1"/>
                </a:solidFill>
                <a:cs typeface="Arial" panose="020B0604020202020204" pitchFamily="34" charset="0"/>
              </a:rPr>
              <a:t>eachers to participate via GG forms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EC3A24-BE0C-A390-D1A3-66C17AE7CB8B}"/>
              </a:ext>
            </a:extLst>
          </p:cNvPr>
          <p:cNvSpPr/>
          <p:nvPr/>
        </p:nvSpPr>
        <p:spPr>
          <a:xfrm>
            <a:off x="381000" y="7670850"/>
            <a:ext cx="9308324" cy="1155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800" b="1" dirty="0">
                <a:solidFill>
                  <a:schemeClr val="tx1"/>
                </a:solidFill>
                <a:cs typeface="Arial" panose="020B0604020202020204" pitchFamily="34" charset="0"/>
              </a:rPr>
              <a:t>Return the results to teachers via emails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D3EC49-53FA-A107-9A8F-A6903377060F}"/>
              </a:ext>
            </a:extLst>
          </p:cNvPr>
          <p:cNvCxnSpPr>
            <a:cxnSpLocks/>
          </p:cNvCxnSpPr>
          <p:nvPr/>
        </p:nvCxnSpPr>
        <p:spPr>
          <a:xfrm>
            <a:off x="5013656" y="4121547"/>
            <a:ext cx="0" cy="97203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2726864-C24A-8F65-B703-45F917D3E9B7}"/>
              </a:ext>
            </a:extLst>
          </p:cNvPr>
          <p:cNvCxnSpPr>
            <a:cxnSpLocks/>
          </p:cNvCxnSpPr>
          <p:nvPr/>
        </p:nvCxnSpPr>
        <p:spPr>
          <a:xfrm>
            <a:off x="5073265" y="6522644"/>
            <a:ext cx="0" cy="97203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9">
            <a:extLst>
              <a:ext uri="{FF2B5EF4-FFF2-40B4-BE49-F238E27FC236}">
                <a16:creationId xmlns:a16="http://schemas.microsoft.com/office/drawing/2014/main" id="{3CFA3BF3-7105-E032-D6DA-B9E8F512F999}"/>
              </a:ext>
            </a:extLst>
          </p:cNvPr>
          <p:cNvGrpSpPr/>
          <p:nvPr/>
        </p:nvGrpSpPr>
        <p:grpSpPr>
          <a:xfrm rot="-5400000">
            <a:off x="8737599" y="1003292"/>
            <a:ext cx="729933" cy="18370882"/>
            <a:chOff x="0" y="-28575"/>
            <a:chExt cx="337813" cy="4972288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E730FD2-D974-9C0C-A421-0DD92E7E95B2}"/>
                </a:ext>
              </a:extLst>
            </p:cNvPr>
            <p:cNvSpPr/>
            <p:nvPr/>
          </p:nvSpPr>
          <p:spPr>
            <a:xfrm>
              <a:off x="0" y="0"/>
              <a:ext cx="337813" cy="4943713"/>
            </a:xfrm>
            <a:custGeom>
              <a:avLst/>
              <a:gdLst/>
              <a:ahLst/>
              <a:cxnLst/>
              <a:rect l="l" t="t" r="r" b="b"/>
              <a:pathLst>
                <a:path w="337813" h="4943713">
                  <a:moveTo>
                    <a:pt x="0" y="0"/>
                  </a:moveTo>
                  <a:lnTo>
                    <a:pt x="337813" y="0"/>
                  </a:lnTo>
                  <a:lnTo>
                    <a:pt x="337813" y="4943713"/>
                  </a:lnTo>
                  <a:lnTo>
                    <a:pt x="0" y="4943713"/>
                  </a:lnTo>
                  <a:close/>
                </a:path>
              </a:pathLst>
            </a:custGeom>
            <a:solidFill>
              <a:srgbClr val="414B3B"/>
            </a:solidFill>
          </p:spPr>
          <p:txBody>
            <a:bodyPr vert="vert"/>
            <a:lstStyle/>
            <a:p>
              <a:r>
                <a:rPr lang="en-US" sz="2400" b="1" dirty="0">
                  <a:solidFill>
                    <a:schemeClr val="bg2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VIETTESOL INTERNATIONAL CONVENTION 2025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F5860037-7C98-31DD-240D-DDA14F50DF8B}"/>
                </a:ext>
              </a:extLst>
            </p:cNvPr>
            <p:cNvSpPr txBox="1"/>
            <p:nvPr/>
          </p:nvSpPr>
          <p:spPr>
            <a:xfrm>
              <a:off x="0" y="-28575"/>
              <a:ext cx="337813" cy="49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AC4CEE-CA75-77ED-1863-E6DF3CFEDCD4}"/>
              </a:ext>
            </a:extLst>
          </p:cNvPr>
          <p:cNvGrpSpPr/>
          <p:nvPr/>
        </p:nvGrpSpPr>
        <p:grpSpPr>
          <a:xfrm>
            <a:off x="-197921" y="687794"/>
            <a:ext cx="7307420" cy="1270956"/>
            <a:chOff x="12654251" y="589527"/>
            <a:chExt cx="7595587" cy="1270956"/>
          </a:xfrm>
        </p:grpSpPr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A045A17E-2751-E144-53FB-B0CDA22CCDDE}"/>
                </a:ext>
              </a:extLst>
            </p:cNvPr>
            <p:cNvSpPr txBox="1"/>
            <p:nvPr/>
          </p:nvSpPr>
          <p:spPr>
            <a:xfrm>
              <a:off x="15514710" y="782955"/>
              <a:ext cx="1163909" cy="53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r>
                <a:rPr lang="en-US" sz="3099" dirty="0">
                  <a:solidFill>
                    <a:srgbClr val="FFF9F3"/>
                  </a:solidFill>
                  <a:latin typeface="Monterchi Sans"/>
                  <a:ea typeface="Monterchi Sans"/>
                  <a:cs typeface="Monterchi Sans"/>
                  <a:sym typeface="Monterchi Sans"/>
                </a:rPr>
                <a:t>Page</a:t>
              </a:r>
            </a:p>
          </p:txBody>
        </p:sp>
        <p:sp>
          <p:nvSpPr>
            <p:cNvPr id="20" name="Google Shape;197;p35">
              <a:extLst>
                <a:ext uri="{FF2B5EF4-FFF2-40B4-BE49-F238E27FC236}">
                  <a16:creationId xmlns:a16="http://schemas.microsoft.com/office/drawing/2014/main" id="{47A58DA2-B368-1829-4403-34E903109D91}"/>
                </a:ext>
              </a:extLst>
            </p:cNvPr>
            <p:cNvSpPr txBox="1">
              <a:spLocks/>
            </p:cNvSpPr>
            <p:nvPr/>
          </p:nvSpPr>
          <p:spPr>
            <a:xfrm>
              <a:off x="12654251" y="1469383"/>
              <a:ext cx="7595587" cy="39110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latin typeface="+mn-lt"/>
                  <a:cs typeface="Arial" panose="020B0604020202020204" pitchFamily="34" charset="0"/>
                </a:rPr>
                <a:t>Data Collection Procedures </a:t>
              </a:r>
            </a:p>
          </p:txBody>
        </p:sp>
        <p:sp>
          <p:nvSpPr>
            <p:cNvPr id="22" name="Google Shape;226;p36">
              <a:extLst>
                <a:ext uri="{FF2B5EF4-FFF2-40B4-BE49-F238E27FC236}">
                  <a16:creationId xmlns:a16="http://schemas.microsoft.com/office/drawing/2014/main" id="{6D7A8194-82E3-A8EF-D12A-A64083835BDF}"/>
                </a:ext>
              </a:extLst>
            </p:cNvPr>
            <p:cNvSpPr txBox="1">
              <a:spLocks/>
            </p:cNvSpPr>
            <p:nvPr/>
          </p:nvSpPr>
          <p:spPr>
            <a:xfrm>
              <a:off x="12709654" y="589527"/>
              <a:ext cx="6774019" cy="715725"/>
            </a:xfrm>
            <a:prstGeom prst="rect">
              <a:avLst/>
            </a:prstGeom>
          </p:spPr>
          <p:txBody>
            <a:bodyPr spcFirstLastPara="1" wrap="square" lIns="68569" tIns="68569" rIns="68569" bIns="68569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Anton" pitchFamily="2" charset="0"/>
                  <a:cs typeface="Arial" panose="020B0604020202020204" pitchFamily="34" charset="0"/>
                </a:rPr>
                <a:t>Methodology</a:t>
              </a:r>
            </a:p>
          </p:txBody>
        </p:sp>
        <p:cxnSp>
          <p:nvCxnSpPr>
            <p:cNvPr id="23" name="Google Shape;230;p36">
              <a:extLst>
                <a:ext uri="{FF2B5EF4-FFF2-40B4-BE49-F238E27FC236}">
                  <a16:creationId xmlns:a16="http://schemas.microsoft.com/office/drawing/2014/main" id="{E90EBE84-228F-33C4-FCBC-A3EACB4F38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69296" y="1324300"/>
              <a:ext cx="3809602" cy="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" name="Google Shape;210;p35">
            <a:extLst>
              <a:ext uri="{FF2B5EF4-FFF2-40B4-BE49-F238E27FC236}">
                <a16:creationId xmlns:a16="http://schemas.microsoft.com/office/drawing/2014/main" id="{D31F0C5A-2252-7ACF-1F30-1C16355E546B}"/>
              </a:ext>
            </a:extLst>
          </p:cNvPr>
          <p:cNvSpPr txBox="1">
            <a:spLocks/>
          </p:cNvSpPr>
          <p:nvPr/>
        </p:nvSpPr>
        <p:spPr>
          <a:xfrm>
            <a:off x="11506200" y="566685"/>
            <a:ext cx="4527653" cy="1514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solidFill>
                  <a:schemeClr val="accent2"/>
                </a:solidFill>
                <a:latin typeface="Anton" pitchFamily="2" charset="0"/>
                <a:cs typeface="Arial" panose="020B0604020202020204" pitchFamily="34" charset="0"/>
              </a:rPr>
              <a:t>DISC online test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AFD560-5957-AC39-A7D6-7734C5BB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84" y="1934875"/>
            <a:ext cx="6299283" cy="34728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082FA5-1DB2-CFB4-64E3-23D9EDB72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5811726"/>
            <a:ext cx="3161316" cy="3161316"/>
          </a:xfrm>
          <a:prstGeom prst="rect">
            <a:avLst/>
          </a:prstGeom>
        </p:spPr>
      </p:pic>
      <p:pic>
        <p:nvPicPr>
          <p:cNvPr id="4098" name="Picture 2" descr="Mouse Cursor Png - Cursor Png Clipart (#22659) - PikPng">
            <a:extLst>
              <a:ext uri="{FF2B5EF4-FFF2-40B4-BE49-F238E27FC236}">
                <a16:creationId xmlns:a16="http://schemas.microsoft.com/office/drawing/2014/main" id="{688E5ED9-4D86-6A3C-B8AE-D7BD2BE8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3950" l="5556" r="93889">
                        <a14:foregroundMark x1="7222" y1="26690" x2="7222" y2="26690"/>
                        <a14:foregroundMark x1="5556" y1="12811" x2="5556" y2="12811"/>
                        <a14:foregroundMark x1="11667" y1="6050" x2="11667" y2="6050"/>
                        <a14:foregroundMark x1="93889" y1="53381" x2="93889" y2="53381"/>
                        <a14:foregroundMark x1="77222" y1="83986" x2="77222" y2="83986"/>
                        <a14:foregroundMark x1="77222" y1="83986" x2="77222" y2="83986"/>
                        <a14:foregroundMark x1="77222" y1="83986" x2="77222" y2="83986"/>
                        <a14:foregroundMark x1="77222" y1="83986" x2="77222" y2="83986"/>
                        <a14:foregroundMark x1="76111" y1="86477" x2="76111" y2="86477"/>
                        <a14:foregroundMark x1="11111" y1="49110" x2="11111" y2="49110"/>
                        <a14:foregroundMark x1="9444" y1="16014" x2="9444" y2="16014"/>
                        <a14:foregroundMark x1="6111" y1="6406" x2="7778" y2="21352"/>
                        <a14:foregroundMark x1="7778" y1="25979" x2="12222" y2="78292"/>
                        <a14:foregroundMark x1="13333" y1="79004" x2="33889" y2="68683"/>
                        <a14:foregroundMark x1="37778" y1="68683" x2="52778" y2="88256"/>
                        <a14:foregroundMark x1="52778" y1="88256" x2="79444" y2="86833"/>
                        <a14:foregroundMark x1="61667" y1="59431" x2="75000" y2="78648"/>
                        <a14:foregroundMark x1="75000" y1="78648" x2="75000" y2="81851"/>
                        <a14:foregroundMark x1="53889" y1="93950" x2="61111" y2="93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566" flipH="1">
            <a:off x="11350715" y="8532510"/>
            <a:ext cx="564381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4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</TotalTime>
  <Words>1056</Words>
  <Application>Microsoft Office PowerPoint</Application>
  <PresentationFormat>Custom</PresentationFormat>
  <Paragraphs>248</Paragraphs>
  <Slides>42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Wingdings</vt:lpstr>
      <vt:lpstr>ADLaM Display</vt:lpstr>
      <vt:lpstr>Monterchi Sans</vt:lpstr>
      <vt:lpstr>Monterchi Sans Bold</vt:lpstr>
      <vt:lpstr>Berlin Sans FB Demi</vt:lpstr>
      <vt:lpstr>Abadi</vt:lpstr>
      <vt:lpstr>Anton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Cream Simple Thesis Defense Presentation</dc:title>
  <dc:creator>LAPTOP-HP</dc:creator>
  <cp:lastModifiedBy>Lê Như Mai</cp:lastModifiedBy>
  <cp:revision>78</cp:revision>
  <dcterms:created xsi:type="dcterms:W3CDTF">2006-08-16T00:00:00Z</dcterms:created>
  <dcterms:modified xsi:type="dcterms:W3CDTF">2025-08-28T03:38:07Z</dcterms:modified>
  <dc:identifier>DAGlhpK5FyM</dc:identifier>
</cp:coreProperties>
</file>