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3"/>
    <p:sldId id="278" r:id="rId4"/>
    <p:sldId id="279" r:id="rId5"/>
    <p:sldId id="280" r:id="rId6"/>
    <p:sldId id="281" r:id="rId7"/>
    <p:sldId id="282" r:id="rId8"/>
    <p:sldId id="283" r:id="rId9"/>
    <p:sldId id="287" r:id="rId10"/>
    <p:sldId id="288" r:id="rId11"/>
    <p:sldId id="286" r:id="rId12"/>
    <p:sldId id="290" r:id="rId13"/>
    <p:sldId id="289" r:id="rId14"/>
    <p:sldId id="292" r:id="rId15"/>
  </p:sldIdLst>
  <p:sldSz cx="12192000" cy="6858000"/>
  <p:notesSz cx="6858000" cy="9144000"/>
  <p:embeddedFontLst>
    <p:embeddedFont>
      <p:font typeface="SimSun" panose="02010600030101010101" pitchFamily="2" charset="-122"/>
      <p:regular r:id="rId21"/>
    </p:embeddedFont>
    <p:embeddedFont>
      <p:font typeface="Be Vietnam Pro" pitchFamily="2" charset="-93"/>
      <p:regular r:id="rId22"/>
      <p:bold r:id="rId23"/>
      <p:italic r:id="rId24"/>
      <p:boldItalic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23B"/>
    <a:srgbClr val="1B8056"/>
    <a:srgbClr val="FC9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41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739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581FE-5A8E-4B4D-AA25-B994ACA8A3AE}" type="doc">
      <dgm:prSet loTypeId="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F5FF95C6-63C7-4B76-AA0E-1342C307EA84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ym typeface="+mn-ea"/>
            </a:rPr>
            <a:t>- </a:t>
          </a:r>
          <a:r>
            <a:rPr sz="350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ym typeface="+mn-ea"/>
            </a:rPr>
            <a:t>Urban–rural digital divide (42% rural vs 85% urban connectivity)</a:t>
          </a:r>
          <a:r>
            <a:rPr lang="vi-VN" sz="3500" dirty="0"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26CAC467-3BB0-4A37-85E9-09034A0AA8AD}" cxnId="{B145D1D2-AACA-4BFF-9EEB-C2AD0C261AA5}" type="parTrans">
      <dgm:prSet/>
      <dgm:spPr/>
      <dgm:t>
        <a:bodyPr/>
        <a:lstStyle/>
        <a:p>
          <a:endParaRPr lang="vi-VN"/>
        </a:p>
      </dgm:t>
    </dgm:pt>
    <dgm:pt modelId="{70540285-4E13-4A3C-ABD0-AD54674899F2}" cxnId="{B145D1D2-AACA-4BFF-9EEB-C2AD0C261AA5}" type="sibTrans">
      <dgm:prSet/>
      <dgm:spPr/>
      <dgm:t>
        <a:bodyPr/>
        <a:lstStyle/>
        <a:p>
          <a:endParaRPr lang="vi-VN"/>
        </a:p>
      </dgm:t>
    </dgm:pt>
    <dgm:pt modelId="{3AB8FA13-A7FE-4AC9-8D08-48AE268FE074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ym typeface="+mn-ea"/>
            </a:rPr>
            <a:t>-  </a:t>
          </a:r>
          <a:r>
            <a:rPr sz="350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ym typeface="+mn-ea"/>
            </a:rPr>
            <a:t>78%: leadership crucial for digital reform</a:t>
          </a:r>
          <a:r>
            <a:rPr lang="vi-VN" sz="3500" dirty="0"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7133FD60-F113-40F8-853E-4651ADF2EDC2}" cxnId="{06170F38-A96B-480D-88C6-058553059765}" type="parTrans">
      <dgm:prSet/>
      <dgm:spPr/>
      <dgm:t>
        <a:bodyPr/>
        <a:lstStyle/>
        <a:p>
          <a:endParaRPr lang="vi-VN"/>
        </a:p>
      </dgm:t>
    </dgm:pt>
    <dgm:pt modelId="{BDAC3F34-7DC2-41CA-A6B6-74B676BC3C57}" cxnId="{06170F38-A96B-480D-88C6-058553059765}" type="sibTrans">
      <dgm:prSet/>
      <dgm:spPr/>
      <dgm:t>
        <a:bodyPr/>
        <a:lstStyle/>
        <a:p>
          <a:endParaRPr lang="vi-VN"/>
        </a:p>
      </dgm:t>
    </dgm:pt>
    <dgm:pt modelId="{44F4ADB5-BE85-40E8-83C8-6EF715443503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300">
              <a:ln>
                <a:solidFill>
                  <a:schemeClr val="accent3"/>
                </a:solidFill>
              </a:ln>
              <a:solidFill>
                <a:srgbClr val="FF0000"/>
              </a:solidFill>
              <a:sym typeface="+mn-ea"/>
            </a:rPr>
            <a:t>- </a:t>
          </a:r>
          <a:r>
            <a:rPr sz="3300">
              <a:ln>
                <a:solidFill>
                  <a:schemeClr val="accent3"/>
                </a:solidFill>
              </a:ln>
              <a:solidFill>
                <a:srgbClr val="FF0000"/>
              </a:solidFill>
              <a:sym typeface="+mn-ea"/>
            </a:rPr>
            <a:t>Only 37%: leaders with sufficient digital competence</a:t>
          </a:r>
          <a:r>
            <a:rPr lang="vi-VN" sz="3300" dirty="0">
              <a:ln>
                <a:solidFill>
                  <a:schemeClr val="accent3"/>
                </a:solidFill>
              </a:ln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300" dirty="0">
            <a:ln>
              <a:solidFill>
                <a:schemeClr val="accent3"/>
              </a:solidFill>
            </a:ln>
            <a:solidFill>
              <a:srgbClr val="FF0000"/>
            </a:solidFill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7C77E79A-CF06-40D6-BDA6-88360AB6BF20}" cxnId="{0F2DA48B-0982-4CCE-ACDE-382C4569B3AC}" type="parTrans">
      <dgm:prSet/>
      <dgm:spPr/>
      <dgm:t>
        <a:bodyPr/>
        <a:lstStyle/>
        <a:p>
          <a:endParaRPr lang="vi-VN"/>
        </a:p>
      </dgm:t>
    </dgm:pt>
    <dgm:pt modelId="{CEF94163-EF50-42AB-A0CD-8F6ADE2FA6F0}" cxnId="{0F2DA48B-0982-4CCE-ACDE-382C4569B3AC}" type="sibTrans">
      <dgm:prSet/>
      <dgm:spPr/>
      <dgm:t>
        <a:bodyPr/>
        <a:lstStyle/>
        <a:p>
          <a:endParaRPr lang="vi-VN"/>
        </a:p>
      </dgm:t>
    </dgm:pt>
    <dgm:pt modelId="{2AD0126A-EDB8-470B-8E69-671794C01DBA}" type="pres">
      <dgm:prSet presAssocID="{A0B581FE-5A8E-4B4D-AA25-B994ACA8A3AE}" presName="outerComposite" presStyleCnt="0">
        <dgm:presLayoutVars>
          <dgm:chMax val="5"/>
          <dgm:dir/>
          <dgm:resizeHandles val="exact"/>
        </dgm:presLayoutVars>
      </dgm:prSet>
      <dgm:spPr/>
    </dgm:pt>
    <dgm:pt modelId="{E259F4E8-3F36-4EA7-8E96-F78DAB81DF3C}" type="pres">
      <dgm:prSet presAssocID="{A0B581FE-5A8E-4B4D-AA25-B994ACA8A3AE}" presName="dummyMaxCanvas" presStyleCnt="0">
        <dgm:presLayoutVars/>
      </dgm:prSet>
      <dgm:spPr/>
    </dgm:pt>
    <dgm:pt modelId="{3BDE1E5C-A52F-4CCD-A629-A12E66A3BC10}" type="pres">
      <dgm:prSet presAssocID="{A0B581FE-5A8E-4B4D-AA25-B994ACA8A3AE}" presName="ThreeNodes_1" presStyleLbl="node1" presStyleIdx="0" presStyleCnt="3" custLinFactNeighborX="-1471" custLinFactNeighborY="4167">
        <dgm:presLayoutVars>
          <dgm:bulletEnabled val="1"/>
        </dgm:presLayoutVars>
      </dgm:prSet>
      <dgm:spPr/>
    </dgm:pt>
    <dgm:pt modelId="{C433CA66-E735-4781-900D-FD58429BAC69}" type="pres">
      <dgm:prSet presAssocID="{A0B581FE-5A8E-4B4D-AA25-B994ACA8A3AE}" presName="ThreeNodes_2" presStyleLbl="node1" presStyleIdx="1" presStyleCnt="3">
        <dgm:presLayoutVars>
          <dgm:bulletEnabled val="1"/>
        </dgm:presLayoutVars>
      </dgm:prSet>
      <dgm:spPr/>
    </dgm:pt>
    <dgm:pt modelId="{DBFE8DD3-FFC7-45AC-97C1-B3DB67910AD2}" type="pres">
      <dgm:prSet presAssocID="{A0B581FE-5A8E-4B4D-AA25-B994ACA8A3AE}" presName="ThreeNodes_3" presStyleLbl="node1" presStyleIdx="2" presStyleCnt="3">
        <dgm:presLayoutVars>
          <dgm:bulletEnabled val="1"/>
        </dgm:presLayoutVars>
      </dgm:prSet>
      <dgm:spPr/>
    </dgm:pt>
    <dgm:pt modelId="{9BB209B6-2767-4726-86A3-B3D946ED7679}" type="pres">
      <dgm:prSet presAssocID="{A0B581FE-5A8E-4B4D-AA25-B994ACA8A3AE}" presName="ThreeConn_1-2" presStyleLbl="fgAccFollowNode1" presStyleIdx="0" presStyleCnt="2">
        <dgm:presLayoutVars>
          <dgm:bulletEnabled val="1"/>
        </dgm:presLayoutVars>
      </dgm:prSet>
      <dgm:spPr/>
    </dgm:pt>
    <dgm:pt modelId="{78BB532B-1F9A-4659-9AD6-C011BCEF99F8}" type="pres">
      <dgm:prSet presAssocID="{A0B581FE-5A8E-4B4D-AA25-B994ACA8A3AE}" presName="ThreeConn_2-3" presStyleLbl="fgAccFollowNode1" presStyleIdx="1" presStyleCnt="2">
        <dgm:presLayoutVars>
          <dgm:bulletEnabled val="1"/>
        </dgm:presLayoutVars>
      </dgm:prSet>
      <dgm:spPr/>
    </dgm:pt>
    <dgm:pt modelId="{9E55986C-75B4-4FE2-AC76-4936F0A9045A}" type="pres">
      <dgm:prSet presAssocID="{A0B581FE-5A8E-4B4D-AA25-B994ACA8A3AE}" presName="ThreeNodes_1_text" presStyleCnt="0">
        <dgm:presLayoutVars>
          <dgm:bulletEnabled val="1"/>
        </dgm:presLayoutVars>
      </dgm:prSet>
      <dgm:spPr/>
    </dgm:pt>
    <dgm:pt modelId="{872782F6-24E4-4ACE-BE15-14C665CE3094}" type="pres">
      <dgm:prSet presAssocID="{A0B581FE-5A8E-4B4D-AA25-B994ACA8A3AE}" presName="ThreeNodes_2_text" presStyleCnt="0">
        <dgm:presLayoutVars>
          <dgm:bulletEnabled val="1"/>
        </dgm:presLayoutVars>
      </dgm:prSet>
      <dgm:spPr/>
    </dgm:pt>
    <dgm:pt modelId="{A7E79431-CD6D-44B5-8C09-2A8DDF23B7B8}" type="pres">
      <dgm:prSet presAssocID="{A0B581FE-5A8E-4B4D-AA25-B994ACA8A3AE}" presName="ThreeNodes_3_text" presStyleCnt="0">
        <dgm:presLayoutVars>
          <dgm:bulletEnabled val="1"/>
        </dgm:presLayoutVars>
      </dgm:prSet>
      <dgm:spPr/>
    </dgm:pt>
  </dgm:ptLst>
  <dgm:cxnLst>
    <dgm:cxn modelId="{B145D1D2-AACA-4BFF-9EEB-C2AD0C261AA5}" srcId="{A0B581FE-5A8E-4B4D-AA25-B994ACA8A3AE}" destId="{F5FF95C6-63C7-4B76-AA0E-1342C307EA84}" srcOrd="0" destOrd="0" parTransId="{26CAC467-3BB0-4A37-85E9-09034A0AA8AD}" sibTransId="{70540285-4E13-4A3C-ABD0-AD54674899F2}"/>
    <dgm:cxn modelId="{06170F38-A96B-480D-88C6-058553059765}" srcId="{A0B581FE-5A8E-4B4D-AA25-B994ACA8A3AE}" destId="{3AB8FA13-A7FE-4AC9-8D08-48AE268FE074}" srcOrd="1" destOrd="0" parTransId="{7133FD60-F113-40F8-853E-4651ADF2EDC2}" sibTransId="{BDAC3F34-7DC2-41CA-A6B6-74B676BC3C57}"/>
    <dgm:cxn modelId="{0F2DA48B-0982-4CCE-ACDE-382C4569B3AC}" srcId="{A0B581FE-5A8E-4B4D-AA25-B994ACA8A3AE}" destId="{44F4ADB5-BE85-40E8-83C8-6EF715443503}" srcOrd="2" destOrd="0" parTransId="{7C77E79A-CF06-40D6-BDA6-88360AB6BF20}" sibTransId="{CEF94163-EF50-42AB-A0CD-8F6ADE2FA6F0}"/>
    <dgm:cxn modelId="{D6477025-5BDC-4BCC-B1C5-788F6B35616E}" type="presOf" srcId="{A0B581FE-5A8E-4B4D-AA25-B994ACA8A3AE}" destId="{2AD0126A-EDB8-470B-8E69-671794C01DBA}" srcOrd="0" destOrd="0" presId="urn:microsoft.com/office/officeart/2005/8/layout/vProcess5"/>
    <dgm:cxn modelId="{61889AAC-5545-4BF1-ACDF-98379A1A632C}" type="presParOf" srcId="{2AD0126A-EDB8-470B-8E69-671794C01DBA}" destId="{E259F4E8-3F36-4EA7-8E96-F78DAB81DF3C}" srcOrd="0" destOrd="0" presId="urn:microsoft.com/office/officeart/2005/8/layout/vProcess5"/>
    <dgm:cxn modelId="{8833315C-16BF-4CF4-9505-ED6176775EB0}" type="presParOf" srcId="{2AD0126A-EDB8-470B-8E69-671794C01DBA}" destId="{3BDE1E5C-A52F-4CCD-A629-A12E66A3BC10}" srcOrd="1" destOrd="0" presId="urn:microsoft.com/office/officeart/2005/8/layout/vProcess5"/>
    <dgm:cxn modelId="{10C66411-549F-4C8D-929B-8026A73562CC}" type="presOf" srcId="{F5FF95C6-63C7-4B76-AA0E-1342C307EA84}" destId="{3BDE1E5C-A52F-4CCD-A629-A12E66A3BC10}" srcOrd="0" destOrd="0" presId="urn:microsoft.com/office/officeart/2005/8/layout/vProcess5"/>
    <dgm:cxn modelId="{52ADE52C-08F3-4D9B-941C-A47315ED141C}" type="presParOf" srcId="{2AD0126A-EDB8-470B-8E69-671794C01DBA}" destId="{C433CA66-E735-4781-900D-FD58429BAC69}" srcOrd="2" destOrd="0" presId="urn:microsoft.com/office/officeart/2005/8/layout/vProcess5"/>
    <dgm:cxn modelId="{10C2C7FD-C4E3-407C-9247-C0B8C5F8FF44}" type="presOf" srcId="{3AB8FA13-A7FE-4AC9-8D08-48AE268FE074}" destId="{C433CA66-E735-4781-900D-FD58429BAC69}" srcOrd="0" destOrd="0" presId="urn:microsoft.com/office/officeart/2005/8/layout/vProcess5"/>
    <dgm:cxn modelId="{295C25C7-E0C8-4023-9791-7F1CB235B252}" type="presParOf" srcId="{2AD0126A-EDB8-470B-8E69-671794C01DBA}" destId="{DBFE8DD3-FFC7-45AC-97C1-B3DB67910AD2}" srcOrd="3" destOrd="0" presId="urn:microsoft.com/office/officeart/2005/8/layout/vProcess5"/>
    <dgm:cxn modelId="{31EE99D8-2344-4407-8709-1797212F4977}" type="presOf" srcId="{44F4ADB5-BE85-40E8-83C8-6EF715443503}" destId="{DBFE8DD3-FFC7-45AC-97C1-B3DB67910AD2}" srcOrd="0" destOrd="0" presId="urn:microsoft.com/office/officeart/2005/8/layout/vProcess5"/>
    <dgm:cxn modelId="{4A14B05A-E176-4ED0-B87A-3A1F9F662252}" type="presParOf" srcId="{2AD0126A-EDB8-470B-8E69-671794C01DBA}" destId="{9BB209B6-2767-4726-86A3-B3D946ED7679}" srcOrd="4" destOrd="0" presId="urn:microsoft.com/office/officeart/2005/8/layout/vProcess5"/>
    <dgm:cxn modelId="{305E7BF4-B98C-4DD7-AF71-443A5B687784}" type="presOf" srcId="{70540285-4E13-4A3C-ABD0-AD54674899F2}" destId="{9BB209B6-2767-4726-86A3-B3D946ED7679}" srcOrd="0" destOrd="0" presId="urn:microsoft.com/office/officeart/2005/8/layout/vProcess5"/>
    <dgm:cxn modelId="{3DCC6F92-2AF6-47FC-9B40-04B36E698357}" type="presParOf" srcId="{2AD0126A-EDB8-470B-8E69-671794C01DBA}" destId="{78BB532B-1F9A-4659-9AD6-C011BCEF99F8}" srcOrd="5" destOrd="0" presId="urn:microsoft.com/office/officeart/2005/8/layout/vProcess5"/>
    <dgm:cxn modelId="{B742AB5B-B9BB-4102-A90C-35BBA0DC5F5A}" type="presOf" srcId="{BDAC3F34-7DC2-41CA-A6B6-74B676BC3C57}" destId="{78BB532B-1F9A-4659-9AD6-C011BCEF99F8}" srcOrd="0" destOrd="0" presId="urn:microsoft.com/office/officeart/2005/8/layout/vProcess5"/>
    <dgm:cxn modelId="{9DA80CCC-DB50-4A2A-90E9-70C09B79E332}" type="presParOf" srcId="{2AD0126A-EDB8-470B-8E69-671794C01DBA}" destId="{9E55986C-75B4-4FE2-AC76-4936F0A9045A}" srcOrd="6" destOrd="0" presId="urn:microsoft.com/office/officeart/2005/8/layout/vProcess5"/>
    <dgm:cxn modelId="{C9B636F6-B551-49CE-8975-35E590349FF7}" type="presOf" srcId="{F5FF95C6-63C7-4B76-AA0E-1342C307EA84}" destId="{9E55986C-75B4-4FE2-AC76-4936F0A9045A}" srcOrd="1" destOrd="0" presId="urn:microsoft.com/office/officeart/2005/8/layout/vProcess5"/>
    <dgm:cxn modelId="{8ED4A65A-DA8B-4081-81F8-3413B51BAD99}" type="presParOf" srcId="{2AD0126A-EDB8-470B-8E69-671794C01DBA}" destId="{872782F6-24E4-4ACE-BE15-14C665CE3094}" srcOrd="7" destOrd="0" presId="urn:microsoft.com/office/officeart/2005/8/layout/vProcess5"/>
    <dgm:cxn modelId="{B6BD5CD0-850A-44FB-A7F9-E410EE914596}" type="presOf" srcId="{3AB8FA13-A7FE-4AC9-8D08-48AE268FE074}" destId="{872782F6-24E4-4ACE-BE15-14C665CE3094}" srcOrd="1" destOrd="0" presId="urn:microsoft.com/office/officeart/2005/8/layout/vProcess5"/>
    <dgm:cxn modelId="{1C776A68-2F24-42BF-8FD1-34E59C50053E}" type="presParOf" srcId="{2AD0126A-EDB8-470B-8E69-671794C01DBA}" destId="{A7E79431-CD6D-44B5-8C09-2A8DDF23B7B8}" srcOrd="8" destOrd="0" presId="urn:microsoft.com/office/officeart/2005/8/layout/vProcess5"/>
    <dgm:cxn modelId="{63330484-A9C8-43A1-B4E2-14AB66614D06}" type="presOf" srcId="{44F4ADB5-BE85-40E8-83C8-6EF715443503}" destId="{A7E79431-CD6D-44B5-8C09-2A8DDF23B7B8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B581FE-5A8E-4B4D-AA25-B994ACA8A3AE}" type="doc">
      <dgm:prSet loTypeId="urn:microsoft.com/office/officeart/2005/8/layout/vProcess5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F5FF95C6-63C7-4B76-AA0E-1342C307EA84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sym typeface="+mn-ea"/>
            </a:rPr>
            <a:t>- </a:t>
          </a:r>
          <a:r>
            <a:rPr sz="3500">
              <a:sym typeface="+mn-ea"/>
            </a:rPr>
            <a:t>53% teachers aware of MOET guidelines</a:t>
          </a:r>
          <a:r>
            <a:rPr lang="vi-VN" sz="3500" dirty="0"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26CAC467-3BB0-4A37-85E9-09034A0AA8AD}" cxnId="{C7A202EC-C145-4FB5-BA38-AE55B6607B0B}" type="parTrans">
      <dgm:prSet/>
      <dgm:spPr/>
      <dgm:t>
        <a:bodyPr/>
        <a:lstStyle/>
        <a:p>
          <a:endParaRPr lang="vi-VN"/>
        </a:p>
      </dgm:t>
    </dgm:pt>
    <dgm:pt modelId="{70540285-4E13-4A3C-ABD0-AD54674899F2}" cxnId="{C7A202EC-C145-4FB5-BA38-AE55B6607B0B}" type="sibTrans">
      <dgm:prSet/>
      <dgm:spPr/>
      <dgm:t>
        <a:bodyPr/>
        <a:lstStyle/>
        <a:p>
          <a:endParaRPr lang="vi-VN"/>
        </a:p>
      </dgm:t>
    </dgm:pt>
    <dgm:pt modelId="{3AB8FA13-A7FE-4AC9-8D08-48AE268FE074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sym typeface="+mn-ea"/>
            </a:rPr>
            <a:t>- </a:t>
          </a:r>
          <a:r>
            <a:rPr sz="3500">
              <a:sym typeface="+mn-ea"/>
            </a:rPr>
            <a:t>Benefits: transparency, data-driven decisions, stakeholder engagement</a:t>
          </a:r>
          <a:r>
            <a:rPr lang="vi-VN" sz="3500" dirty="0"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7133FD60-F113-40F8-853E-4651ADF2EDC2}" cxnId="{7CD90857-B862-4BD2-B1CE-7DD139D5B7FE}" type="parTrans">
      <dgm:prSet/>
      <dgm:spPr/>
      <dgm:t>
        <a:bodyPr/>
        <a:lstStyle/>
        <a:p>
          <a:endParaRPr lang="vi-VN"/>
        </a:p>
      </dgm:t>
    </dgm:pt>
    <dgm:pt modelId="{BDAC3F34-7DC2-41CA-A6B6-74B676BC3C57}" cxnId="{7CD90857-B862-4BD2-B1CE-7DD139D5B7FE}" type="sibTrans">
      <dgm:prSet/>
      <dgm:spPr/>
      <dgm:t>
        <a:bodyPr/>
        <a:lstStyle/>
        <a:p>
          <a:endParaRPr lang="vi-VN"/>
        </a:p>
      </dgm:t>
    </dgm:pt>
    <dgm:pt modelId="{44F4ADB5-BE85-40E8-83C8-6EF715443503}">
      <dgm:prSet phldrT="[Văn bản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300">
              <a:sym typeface="+mn-ea"/>
            </a:rPr>
            <a:t>- </a:t>
          </a:r>
          <a:r>
            <a:rPr sz="3300">
              <a:sym typeface="+mn-ea"/>
            </a:rPr>
            <a:t>Challenges: limited technical support, training time, data security concerns</a:t>
          </a:r>
          <a:r>
            <a:rPr lang="vi-VN" sz="3300" dirty="0">
              <a:ea typeface="ADLaM Display" panose="02010000000000000000" pitchFamily="2" charset="0"/>
              <a:cs typeface="ADLaM Display" panose="02010000000000000000" pitchFamily="2" charset="0"/>
              <a:sym typeface="+mn-ea"/>
            </a:rPr>
            <a:t/>
          </a:r>
          <a:endParaRPr lang="vi-VN" sz="33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gm:t>
    </dgm:pt>
    <dgm:pt modelId="{7C77E79A-CF06-40D6-BDA6-88360AB6BF20}" cxnId="{BC07C9DA-2740-4923-BCD6-BCA64616997D}" type="parTrans">
      <dgm:prSet/>
      <dgm:spPr/>
      <dgm:t>
        <a:bodyPr/>
        <a:lstStyle/>
        <a:p>
          <a:endParaRPr lang="vi-VN"/>
        </a:p>
      </dgm:t>
    </dgm:pt>
    <dgm:pt modelId="{CEF94163-EF50-42AB-A0CD-8F6ADE2FA6F0}" cxnId="{BC07C9DA-2740-4923-BCD6-BCA64616997D}" type="sibTrans">
      <dgm:prSet/>
      <dgm:spPr/>
      <dgm:t>
        <a:bodyPr/>
        <a:lstStyle/>
        <a:p>
          <a:endParaRPr lang="vi-VN"/>
        </a:p>
      </dgm:t>
    </dgm:pt>
    <dgm:pt modelId="{2AD0126A-EDB8-470B-8E69-671794C01DBA}" type="pres">
      <dgm:prSet presAssocID="{A0B581FE-5A8E-4B4D-AA25-B994ACA8A3AE}" presName="outerComposite" presStyleCnt="0">
        <dgm:presLayoutVars>
          <dgm:chMax val="5"/>
          <dgm:dir/>
          <dgm:resizeHandles val="exact"/>
        </dgm:presLayoutVars>
      </dgm:prSet>
      <dgm:spPr/>
    </dgm:pt>
    <dgm:pt modelId="{E259F4E8-3F36-4EA7-8E96-F78DAB81DF3C}" type="pres">
      <dgm:prSet presAssocID="{A0B581FE-5A8E-4B4D-AA25-B994ACA8A3AE}" presName="dummyMaxCanvas" presStyleCnt="0">
        <dgm:presLayoutVars/>
      </dgm:prSet>
      <dgm:spPr/>
    </dgm:pt>
    <dgm:pt modelId="{3BDE1E5C-A52F-4CCD-A629-A12E66A3BC10}" type="pres">
      <dgm:prSet presAssocID="{A0B581FE-5A8E-4B4D-AA25-B994ACA8A3AE}" presName="ThreeNodes_1" presStyleLbl="node1" presStyleIdx="0" presStyleCnt="3" custLinFactNeighborX="-1471" custLinFactNeighborY="4167">
        <dgm:presLayoutVars>
          <dgm:bulletEnabled val="1"/>
        </dgm:presLayoutVars>
      </dgm:prSet>
      <dgm:spPr/>
    </dgm:pt>
    <dgm:pt modelId="{C433CA66-E735-4781-900D-FD58429BAC69}" type="pres">
      <dgm:prSet presAssocID="{A0B581FE-5A8E-4B4D-AA25-B994ACA8A3AE}" presName="ThreeNodes_2" presStyleLbl="node1" presStyleIdx="1" presStyleCnt="3">
        <dgm:presLayoutVars>
          <dgm:bulletEnabled val="1"/>
        </dgm:presLayoutVars>
      </dgm:prSet>
      <dgm:spPr/>
    </dgm:pt>
    <dgm:pt modelId="{DBFE8DD3-FFC7-45AC-97C1-B3DB67910AD2}" type="pres">
      <dgm:prSet presAssocID="{A0B581FE-5A8E-4B4D-AA25-B994ACA8A3AE}" presName="ThreeNodes_3" presStyleLbl="node1" presStyleIdx="2" presStyleCnt="3">
        <dgm:presLayoutVars>
          <dgm:bulletEnabled val="1"/>
        </dgm:presLayoutVars>
      </dgm:prSet>
      <dgm:spPr/>
    </dgm:pt>
    <dgm:pt modelId="{9BB209B6-2767-4726-86A3-B3D946ED7679}" type="pres">
      <dgm:prSet presAssocID="{A0B581FE-5A8E-4B4D-AA25-B994ACA8A3AE}" presName="ThreeConn_1-2" presStyleLbl="fgAccFollowNode1" presStyleIdx="0" presStyleCnt="2">
        <dgm:presLayoutVars>
          <dgm:bulletEnabled val="1"/>
        </dgm:presLayoutVars>
      </dgm:prSet>
      <dgm:spPr/>
    </dgm:pt>
    <dgm:pt modelId="{78BB532B-1F9A-4659-9AD6-C011BCEF99F8}" type="pres">
      <dgm:prSet presAssocID="{A0B581FE-5A8E-4B4D-AA25-B994ACA8A3AE}" presName="ThreeConn_2-3" presStyleLbl="fgAccFollowNode1" presStyleIdx="1" presStyleCnt="2">
        <dgm:presLayoutVars>
          <dgm:bulletEnabled val="1"/>
        </dgm:presLayoutVars>
      </dgm:prSet>
      <dgm:spPr/>
    </dgm:pt>
    <dgm:pt modelId="{9E55986C-75B4-4FE2-AC76-4936F0A9045A}" type="pres">
      <dgm:prSet presAssocID="{A0B581FE-5A8E-4B4D-AA25-B994ACA8A3AE}" presName="ThreeNodes_1_text" presStyleCnt="0">
        <dgm:presLayoutVars>
          <dgm:bulletEnabled val="1"/>
        </dgm:presLayoutVars>
      </dgm:prSet>
      <dgm:spPr/>
    </dgm:pt>
    <dgm:pt modelId="{872782F6-24E4-4ACE-BE15-14C665CE3094}" type="pres">
      <dgm:prSet presAssocID="{A0B581FE-5A8E-4B4D-AA25-B994ACA8A3AE}" presName="ThreeNodes_2_text" presStyleCnt="0">
        <dgm:presLayoutVars>
          <dgm:bulletEnabled val="1"/>
        </dgm:presLayoutVars>
      </dgm:prSet>
      <dgm:spPr/>
    </dgm:pt>
    <dgm:pt modelId="{A7E79431-CD6D-44B5-8C09-2A8DDF23B7B8}" type="pres">
      <dgm:prSet presAssocID="{A0B581FE-5A8E-4B4D-AA25-B994ACA8A3AE}" presName="ThreeNodes_3_text" presStyleCnt="0">
        <dgm:presLayoutVars>
          <dgm:bulletEnabled val="1"/>
        </dgm:presLayoutVars>
      </dgm:prSet>
      <dgm:spPr/>
    </dgm:pt>
  </dgm:ptLst>
  <dgm:cxnLst>
    <dgm:cxn modelId="{C7A202EC-C145-4FB5-BA38-AE55B6607B0B}" srcId="{A0B581FE-5A8E-4B4D-AA25-B994ACA8A3AE}" destId="{F5FF95C6-63C7-4B76-AA0E-1342C307EA84}" srcOrd="0" destOrd="0" parTransId="{26CAC467-3BB0-4A37-85E9-09034A0AA8AD}" sibTransId="{70540285-4E13-4A3C-ABD0-AD54674899F2}"/>
    <dgm:cxn modelId="{7CD90857-B862-4BD2-B1CE-7DD139D5B7FE}" srcId="{A0B581FE-5A8E-4B4D-AA25-B994ACA8A3AE}" destId="{3AB8FA13-A7FE-4AC9-8D08-48AE268FE074}" srcOrd="1" destOrd="0" parTransId="{7133FD60-F113-40F8-853E-4651ADF2EDC2}" sibTransId="{BDAC3F34-7DC2-41CA-A6B6-74B676BC3C57}"/>
    <dgm:cxn modelId="{BC07C9DA-2740-4923-BCD6-BCA64616997D}" srcId="{A0B581FE-5A8E-4B4D-AA25-B994ACA8A3AE}" destId="{44F4ADB5-BE85-40E8-83C8-6EF715443503}" srcOrd="2" destOrd="0" parTransId="{7C77E79A-CF06-40D6-BDA6-88360AB6BF20}" sibTransId="{CEF94163-EF50-42AB-A0CD-8F6ADE2FA6F0}"/>
    <dgm:cxn modelId="{5F654D47-50EE-4477-9762-70F176B4CBEE}" type="presOf" srcId="{A0B581FE-5A8E-4B4D-AA25-B994ACA8A3AE}" destId="{2AD0126A-EDB8-470B-8E69-671794C01DBA}" srcOrd="0" destOrd="0" presId="urn:microsoft.com/office/officeart/2005/8/layout/vProcess5"/>
    <dgm:cxn modelId="{B40AC32E-03E8-4192-B335-25A62471E94D}" type="presParOf" srcId="{2AD0126A-EDB8-470B-8E69-671794C01DBA}" destId="{E259F4E8-3F36-4EA7-8E96-F78DAB81DF3C}" srcOrd="0" destOrd="0" presId="urn:microsoft.com/office/officeart/2005/8/layout/vProcess5"/>
    <dgm:cxn modelId="{A7062BCF-C0AF-4269-B6A9-9EE811D4EF6C}" type="presParOf" srcId="{2AD0126A-EDB8-470B-8E69-671794C01DBA}" destId="{3BDE1E5C-A52F-4CCD-A629-A12E66A3BC10}" srcOrd="1" destOrd="0" presId="urn:microsoft.com/office/officeart/2005/8/layout/vProcess5"/>
    <dgm:cxn modelId="{A2A7DA37-5767-470A-8E76-A1D1A76A6427}" type="presOf" srcId="{F5FF95C6-63C7-4B76-AA0E-1342C307EA84}" destId="{3BDE1E5C-A52F-4CCD-A629-A12E66A3BC10}" srcOrd="0" destOrd="0" presId="urn:microsoft.com/office/officeart/2005/8/layout/vProcess5"/>
    <dgm:cxn modelId="{53F536B0-C1B5-4E24-B73F-14FD3E465049}" type="presParOf" srcId="{2AD0126A-EDB8-470B-8E69-671794C01DBA}" destId="{C433CA66-E735-4781-900D-FD58429BAC69}" srcOrd="2" destOrd="0" presId="urn:microsoft.com/office/officeart/2005/8/layout/vProcess5"/>
    <dgm:cxn modelId="{F9B68916-5DAC-43D5-BB5A-4951F8FF3CE0}" type="presOf" srcId="{3AB8FA13-A7FE-4AC9-8D08-48AE268FE074}" destId="{C433CA66-E735-4781-900D-FD58429BAC69}" srcOrd="0" destOrd="0" presId="urn:microsoft.com/office/officeart/2005/8/layout/vProcess5"/>
    <dgm:cxn modelId="{F7B5D8D4-25DC-40DD-8B3F-3FBBCF1F8385}" type="presParOf" srcId="{2AD0126A-EDB8-470B-8E69-671794C01DBA}" destId="{DBFE8DD3-FFC7-45AC-97C1-B3DB67910AD2}" srcOrd="3" destOrd="0" presId="urn:microsoft.com/office/officeart/2005/8/layout/vProcess5"/>
    <dgm:cxn modelId="{E696F0A6-0B1D-4755-BBFC-2529B30A97ED}" type="presOf" srcId="{44F4ADB5-BE85-40E8-83C8-6EF715443503}" destId="{DBFE8DD3-FFC7-45AC-97C1-B3DB67910AD2}" srcOrd="0" destOrd="0" presId="urn:microsoft.com/office/officeart/2005/8/layout/vProcess5"/>
    <dgm:cxn modelId="{039EF1A8-127B-4AEF-A55D-F8D4BA1920DD}" type="presParOf" srcId="{2AD0126A-EDB8-470B-8E69-671794C01DBA}" destId="{9BB209B6-2767-4726-86A3-B3D946ED7679}" srcOrd="4" destOrd="0" presId="urn:microsoft.com/office/officeart/2005/8/layout/vProcess5"/>
    <dgm:cxn modelId="{CE6C02D4-37B5-4590-BDC3-26E780944460}" type="presOf" srcId="{70540285-4E13-4A3C-ABD0-AD54674899F2}" destId="{9BB209B6-2767-4726-86A3-B3D946ED7679}" srcOrd="0" destOrd="0" presId="urn:microsoft.com/office/officeart/2005/8/layout/vProcess5"/>
    <dgm:cxn modelId="{D0D375A3-38DF-45B0-AB34-4C49FCD4F6DA}" type="presParOf" srcId="{2AD0126A-EDB8-470B-8E69-671794C01DBA}" destId="{78BB532B-1F9A-4659-9AD6-C011BCEF99F8}" srcOrd="5" destOrd="0" presId="urn:microsoft.com/office/officeart/2005/8/layout/vProcess5"/>
    <dgm:cxn modelId="{D7021E25-DF05-44A1-8ABB-31AD6A9C2707}" type="presOf" srcId="{BDAC3F34-7DC2-41CA-A6B6-74B676BC3C57}" destId="{78BB532B-1F9A-4659-9AD6-C011BCEF99F8}" srcOrd="0" destOrd="0" presId="urn:microsoft.com/office/officeart/2005/8/layout/vProcess5"/>
    <dgm:cxn modelId="{A98223BD-6681-46DE-886A-770014DA26A0}" type="presParOf" srcId="{2AD0126A-EDB8-470B-8E69-671794C01DBA}" destId="{9E55986C-75B4-4FE2-AC76-4936F0A9045A}" srcOrd="6" destOrd="0" presId="urn:microsoft.com/office/officeart/2005/8/layout/vProcess5"/>
    <dgm:cxn modelId="{B748ACD5-6871-4D88-BD45-3CFBBB86A3B8}" type="presOf" srcId="{F5FF95C6-63C7-4B76-AA0E-1342C307EA84}" destId="{9E55986C-75B4-4FE2-AC76-4936F0A9045A}" srcOrd="1" destOrd="0" presId="urn:microsoft.com/office/officeart/2005/8/layout/vProcess5"/>
    <dgm:cxn modelId="{A6A8369F-0F98-4E29-BCE7-2DD19531E14C}" type="presParOf" srcId="{2AD0126A-EDB8-470B-8E69-671794C01DBA}" destId="{872782F6-24E4-4ACE-BE15-14C665CE3094}" srcOrd="7" destOrd="0" presId="urn:microsoft.com/office/officeart/2005/8/layout/vProcess5"/>
    <dgm:cxn modelId="{92293A86-BDAE-4905-9C61-6246B0981B56}" type="presOf" srcId="{3AB8FA13-A7FE-4AC9-8D08-48AE268FE074}" destId="{872782F6-24E4-4ACE-BE15-14C665CE3094}" srcOrd="1" destOrd="0" presId="urn:microsoft.com/office/officeart/2005/8/layout/vProcess5"/>
    <dgm:cxn modelId="{3CFA2A15-C6D3-486E-98D4-87F4B7CB9F14}" type="presParOf" srcId="{2AD0126A-EDB8-470B-8E69-671794C01DBA}" destId="{A7E79431-CD6D-44B5-8C09-2A8DDF23B7B8}" srcOrd="8" destOrd="0" presId="urn:microsoft.com/office/officeart/2005/8/layout/vProcess5"/>
    <dgm:cxn modelId="{5317B9FE-D0A5-41AA-A9BB-E14E060231A0}" type="presOf" srcId="{44F4ADB5-BE85-40E8-83C8-6EF715443503}" destId="{A7E79431-CD6D-44B5-8C09-2A8DDF23B7B8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907395" cy="4123055"/>
        <a:chOff x="0" y="0"/>
        <a:chExt cx="10907395" cy="4123055"/>
      </a:xfrm>
    </dsp:grpSpPr>
    <dsp:sp modelId="{3BDE1E5C-A52F-4CCD-A629-A12E66A3BC10}">
      <dsp:nvSpPr>
        <dsp:cNvPr id="3" name="Rounded Rectangle 2"/>
        <dsp:cNvSpPr/>
      </dsp:nvSpPr>
      <dsp:spPr bwMode="white">
        <a:xfrm>
          <a:off x="0" y="51542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3350" tIns="133350" rIns="133350" bIns="1333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ym typeface="+mn-ea"/>
            </a:rPr>
            <a:t>- </a:t>
          </a:r>
          <a:r>
            <a:rPr sz="350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ym typeface="+mn-ea"/>
            </a:rPr>
            <a:t>Urban–rural digital divide (42% rural vs 85% urban connectivity)</a:t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0" y="51542"/>
        <a:ext cx="9271286" cy="1236917"/>
      </dsp:txXfrm>
    </dsp:sp>
    <dsp:sp modelId="{C433CA66-E735-4781-900D-FD58429BAC69}">
      <dsp:nvSpPr>
        <dsp:cNvPr id="4" name="Rounded Rectangle 3"/>
        <dsp:cNvSpPr/>
      </dsp:nvSpPr>
      <dsp:spPr bwMode="white">
        <a:xfrm>
          <a:off x="818055" y="1443069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3350" tIns="133350" rIns="133350" bIns="1333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ym typeface="+mn-ea"/>
            </a:rPr>
            <a:t>-  </a:t>
          </a:r>
          <a:r>
            <a:rPr sz="350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ym typeface="+mn-ea"/>
            </a:rPr>
            <a:t>78%: leadership crucial for digital reform</a:t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818055" y="1443069"/>
        <a:ext cx="9271286" cy="1236917"/>
      </dsp:txXfrm>
    </dsp:sp>
    <dsp:sp modelId="{DBFE8DD3-FFC7-45AC-97C1-B3DB67910AD2}">
      <dsp:nvSpPr>
        <dsp:cNvPr id="5" name="Rounded Rectangle 4"/>
        <dsp:cNvSpPr/>
      </dsp:nvSpPr>
      <dsp:spPr bwMode="white">
        <a:xfrm>
          <a:off x="1636109" y="2886139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5730" tIns="125730" rIns="125730" bIns="12573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300">
              <a:ln>
                <a:solidFill>
                  <a:schemeClr val="accent3"/>
                </a:solidFill>
              </a:ln>
              <a:solidFill>
                <a:srgbClr val="FF0000"/>
              </a:solidFill>
              <a:sym typeface="+mn-ea"/>
            </a:rPr>
            <a:t>- </a:t>
          </a:r>
          <a:r>
            <a:rPr sz="3300">
              <a:ln>
                <a:solidFill>
                  <a:schemeClr val="accent3"/>
                </a:solidFill>
              </a:ln>
              <a:solidFill>
                <a:srgbClr val="FF0000"/>
              </a:solidFill>
              <a:sym typeface="+mn-ea"/>
            </a:rPr>
            <a:t>Only 37%: leaders with sufficient digital competence</a:t>
          </a:r>
          <a:endParaRPr lang="vi-VN" sz="3300" dirty="0">
            <a:ln>
              <a:solidFill>
                <a:schemeClr val="accent3"/>
              </a:solidFill>
            </a:ln>
            <a:solidFill>
              <a:srgbClr val="FF0000"/>
            </a:solidFill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1636109" y="2886139"/>
        <a:ext cx="9271286" cy="1236917"/>
      </dsp:txXfrm>
    </dsp:sp>
    <dsp:sp modelId="{9BB209B6-2767-4726-86A3-B3D946ED7679}">
      <dsp:nvSpPr>
        <dsp:cNvPr id="6" name="Down Arrow 5"/>
        <dsp:cNvSpPr/>
      </dsp:nvSpPr>
      <dsp:spPr bwMode="white">
        <a:xfrm>
          <a:off x="8467290" y="937995"/>
          <a:ext cx="803996" cy="803996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2">
            <a:tint val="40000"/>
            <a:alpha val="90000"/>
          </a:schemeClr>
        </a:lnRef>
        <a:fillRef idx="1">
          <a:schemeClr val="accent2">
            <a:tint val="40000"/>
            <a:alpha val="90000"/>
          </a:schemeClr>
        </a:fillRef>
        <a:effectRef idx="2">
          <a:scrgbClr r="0" g="0" b="0"/>
        </a:effectRef>
        <a:fontRef idx="minor"/>
      </dsp:style>
      <dsp:txBody>
        <a:bodyPr lIns="43180" tIns="43180" rIns="43180" bIns="43180" anchor="ctr"/>
        <a:lstStyle>
          <a:lvl1pPr algn="ctr">
            <a:defRPr sz="34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vi-VN">
            <a:solidFill>
              <a:schemeClr val="dk1"/>
            </a:solidFill>
          </a:endParaRPr>
        </a:p>
      </dsp:txBody>
      <dsp:txXfrm>
        <a:off x="8467290" y="937995"/>
        <a:ext cx="803996" cy="803996"/>
      </dsp:txXfrm>
    </dsp:sp>
    <dsp:sp modelId="{78BB532B-1F9A-4659-9AD6-C011BCEF99F8}">
      <dsp:nvSpPr>
        <dsp:cNvPr id="7" name="Down Arrow 6"/>
        <dsp:cNvSpPr/>
      </dsp:nvSpPr>
      <dsp:spPr bwMode="white">
        <a:xfrm>
          <a:off x="9285345" y="2372818"/>
          <a:ext cx="803996" cy="803996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3">
            <a:tint val="40000"/>
            <a:alpha val="90000"/>
          </a:schemeClr>
        </a:lnRef>
        <a:fillRef idx="1">
          <a:schemeClr val="accent3">
            <a:tint val="40000"/>
            <a:alpha val="90000"/>
          </a:schemeClr>
        </a:fillRef>
        <a:effectRef idx="2">
          <a:scrgbClr r="0" g="0" b="0"/>
        </a:effectRef>
        <a:fontRef idx="minor"/>
      </dsp:style>
      <dsp:txBody>
        <a:bodyPr lIns="43180" tIns="43180" rIns="43180" bIns="43180" anchor="ctr"/>
        <a:lstStyle>
          <a:lvl1pPr algn="ctr">
            <a:defRPr sz="34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vi-VN">
            <a:solidFill>
              <a:schemeClr val="dk1"/>
            </a:solidFill>
          </a:endParaRPr>
        </a:p>
      </dsp:txBody>
      <dsp:txXfrm>
        <a:off x="9285345" y="2372818"/>
        <a:ext cx="803996" cy="803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907395" cy="4123055"/>
        <a:chOff x="0" y="0"/>
        <a:chExt cx="10907395" cy="4123055"/>
      </a:xfrm>
    </dsp:grpSpPr>
    <dsp:sp modelId="{3BDE1E5C-A52F-4CCD-A629-A12E66A3BC10}">
      <dsp:nvSpPr>
        <dsp:cNvPr id="3" name="Rounded Rectangle 2"/>
        <dsp:cNvSpPr/>
      </dsp:nvSpPr>
      <dsp:spPr bwMode="white">
        <a:xfrm>
          <a:off x="0" y="51542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3350" tIns="133350" rIns="133350" bIns="1333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sym typeface="+mn-ea"/>
            </a:rPr>
            <a:t>- </a:t>
          </a:r>
          <a:r>
            <a:rPr sz="3500">
              <a:sym typeface="+mn-ea"/>
            </a:rPr>
            <a:t>53% teachers aware of MOET guidelines</a:t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0" y="51542"/>
        <a:ext cx="9271286" cy="1236917"/>
      </dsp:txXfrm>
    </dsp:sp>
    <dsp:sp modelId="{C433CA66-E735-4781-900D-FD58429BAC69}">
      <dsp:nvSpPr>
        <dsp:cNvPr id="4" name="Rounded Rectangle 3"/>
        <dsp:cNvSpPr/>
      </dsp:nvSpPr>
      <dsp:spPr bwMode="white">
        <a:xfrm>
          <a:off x="818055" y="1443069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33350" tIns="133350" rIns="133350" bIns="13335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500">
              <a:sym typeface="+mn-ea"/>
            </a:rPr>
            <a:t>- </a:t>
          </a:r>
          <a:r>
            <a:rPr sz="3500">
              <a:sym typeface="+mn-ea"/>
            </a:rPr>
            <a:t>Benefits: transparency, data-driven decisions, stakeholder engagement</a:t>
          </a:r>
          <a:endParaRPr lang="vi-VN" sz="35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818055" y="1443069"/>
        <a:ext cx="9271286" cy="1236917"/>
      </dsp:txXfrm>
    </dsp:sp>
    <dsp:sp modelId="{DBFE8DD3-FFC7-45AC-97C1-B3DB67910AD2}">
      <dsp:nvSpPr>
        <dsp:cNvPr id="5" name="Rounded Rectangle 4"/>
        <dsp:cNvSpPr/>
      </dsp:nvSpPr>
      <dsp:spPr bwMode="white">
        <a:xfrm>
          <a:off x="1636109" y="2886139"/>
          <a:ext cx="9271286" cy="1236917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125730" tIns="125730" rIns="125730" bIns="12573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300">
              <a:sym typeface="+mn-ea"/>
            </a:rPr>
            <a:t>- </a:t>
          </a:r>
          <a:r>
            <a:rPr sz="3300">
              <a:sym typeface="+mn-ea"/>
            </a:rPr>
            <a:t>Challenges: limited technical support, training time, data security concerns</a:t>
          </a:r>
          <a:endParaRPr lang="vi-VN" sz="3300" dirty="0">
            <a:ea typeface="ADLaM Display" panose="02010000000000000000" pitchFamily="2" charset="0"/>
            <a:cs typeface="ADLaM Display" panose="02010000000000000000" pitchFamily="2" charset="0"/>
            <a:sym typeface="+mn-ea"/>
          </a:endParaRPr>
        </a:p>
      </dsp:txBody>
      <dsp:txXfrm>
        <a:off x="1636109" y="2886139"/>
        <a:ext cx="9271286" cy="1236917"/>
      </dsp:txXfrm>
    </dsp:sp>
    <dsp:sp modelId="{9BB209B6-2767-4726-86A3-B3D946ED7679}">
      <dsp:nvSpPr>
        <dsp:cNvPr id="6" name="Down Arrow 5"/>
        <dsp:cNvSpPr/>
      </dsp:nvSpPr>
      <dsp:spPr bwMode="white">
        <a:xfrm>
          <a:off x="8467290" y="937995"/>
          <a:ext cx="803996" cy="803996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2">
            <a:tint val="40000"/>
            <a:alpha val="90000"/>
          </a:schemeClr>
        </a:lnRef>
        <a:fillRef idx="1">
          <a:schemeClr val="accent2">
            <a:tint val="40000"/>
            <a:alpha val="90000"/>
          </a:schemeClr>
        </a:fillRef>
        <a:effectRef idx="2">
          <a:scrgbClr r="0" g="0" b="0"/>
        </a:effectRef>
        <a:fontRef idx="minor"/>
      </dsp:style>
      <dsp:txBody>
        <a:bodyPr lIns="43180" tIns="43180" rIns="43180" bIns="43180" anchor="ctr"/>
        <a:lstStyle>
          <a:lvl1pPr algn="ctr">
            <a:defRPr sz="34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vi-VN">
            <a:solidFill>
              <a:schemeClr val="dk1"/>
            </a:solidFill>
          </a:endParaRPr>
        </a:p>
      </dsp:txBody>
      <dsp:txXfrm>
        <a:off x="8467290" y="937995"/>
        <a:ext cx="803996" cy="803996"/>
      </dsp:txXfrm>
    </dsp:sp>
    <dsp:sp modelId="{78BB532B-1F9A-4659-9AD6-C011BCEF99F8}">
      <dsp:nvSpPr>
        <dsp:cNvPr id="7" name="Down Arrow 6"/>
        <dsp:cNvSpPr/>
      </dsp:nvSpPr>
      <dsp:spPr bwMode="white">
        <a:xfrm>
          <a:off x="9285345" y="2372818"/>
          <a:ext cx="803996" cy="803996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3">
            <a:tint val="40000"/>
            <a:alpha val="90000"/>
          </a:schemeClr>
        </a:lnRef>
        <a:fillRef idx="1">
          <a:schemeClr val="accent3">
            <a:tint val="40000"/>
            <a:alpha val="90000"/>
          </a:schemeClr>
        </a:fillRef>
        <a:effectRef idx="2">
          <a:scrgbClr r="0" g="0" b="0"/>
        </a:effectRef>
        <a:fontRef idx="minor"/>
      </dsp:style>
      <dsp:txBody>
        <a:bodyPr lIns="43180" tIns="43180" rIns="43180" bIns="43180" anchor="ctr"/>
        <a:lstStyle>
          <a:lvl1pPr algn="ctr">
            <a:defRPr sz="3400"/>
          </a:lvl1pPr>
          <a:lvl2pPr marL="228600" indent="-228600" algn="ctr">
            <a:defRPr sz="2700"/>
          </a:lvl2pPr>
          <a:lvl3pPr marL="457200" indent="-228600" algn="ctr">
            <a:defRPr sz="2700"/>
          </a:lvl3pPr>
          <a:lvl4pPr marL="685800" indent="-228600" algn="ctr">
            <a:defRPr sz="2700"/>
          </a:lvl4pPr>
          <a:lvl5pPr marL="914400" indent="-228600" algn="ctr">
            <a:defRPr sz="2700"/>
          </a:lvl5pPr>
          <a:lvl6pPr marL="1143000" indent="-228600" algn="ctr">
            <a:defRPr sz="2700"/>
          </a:lvl6pPr>
          <a:lvl7pPr marL="1371600" indent="-228600" algn="ctr">
            <a:defRPr sz="2700"/>
          </a:lvl7pPr>
          <a:lvl8pPr marL="1600200" indent="-228600" algn="ctr">
            <a:defRPr sz="2700"/>
          </a:lvl8pPr>
          <a:lvl9pPr marL="1828800" indent="-228600" algn="ctr">
            <a:defRPr sz="2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vi-VN">
            <a:solidFill>
              <a:schemeClr val="dk1"/>
            </a:solidFill>
          </a:endParaRPr>
        </a:p>
      </dsp:txBody>
      <dsp:txXfrm>
        <a:off x="9285345" y="2372818"/>
        <a:ext cx="803996" cy="803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BD25B-1B0A-4DD4-9BC2-5C7F3B24B655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D532F-75AC-4707-8728-B8DA2842FF1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E5091-6D58-4164-A5CC-AD85EA696803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EFB8-D0AE-4893-8CB1-3521AD4F2FD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  <p:pic>
        <p:nvPicPr>
          <p:cNvPr id="17" name="Picture 16" descr="A blue diamond with white text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3749" y="365125"/>
            <a:ext cx="6080050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749" y="1825625"/>
            <a:ext cx="6080050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ACE2-D1EE-46E0-8ACE-ACFB8B2C921A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6" y="750018"/>
            <a:ext cx="555775" cy="555775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375298" cy="6858000"/>
          </a:xfrm>
        </p:spPr>
        <p:txBody>
          <a:bodyPr/>
          <a:lstStyle/>
          <a:p>
            <a:endParaRPr lang="vi-VN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5EAAF-464F-4842-9BEB-F2D57E7F2976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9BB91-D287-4D50-A5E4-178C6F6EF951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en-US" dirty="0"/>
          </a:p>
        </p:txBody>
      </p:sp>
      <p:pic>
        <p:nvPicPr>
          <p:cNvPr id="17" name="Picture 16" descr="A blue diamond with white text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76" y="233836"/>
            <a:ext cx="7896447" cy="13947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orange and white cityscape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F2745-7F32-4FED-B394-DB26668DAD27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vi-V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2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74627"/>
            <a:ext cx="9144000" cy="1835335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 b="1">
                <a:solidFill>
                  <a:srgbClr val="1B8056"/>
                </a:solidFill>
                <a:effectLst/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2541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rgbClr val="DE523B"/>
                </a:solidFill>
                <a:effectLst/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FC120-EC01-4D2C-8CB7-49E55711A32F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889744" y="4470991"/>
            <a:ext cx="4412512" cy="0"/>
          </a:xfrm>
          <a:prstGeom prst="line">
            <a:avLst/>
          </a:prstGeom>
          <a:ln w="38100">
            <a:solidFill>
              <a:srgbClr val="1B805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593266"/>
            <a:ext cx="9144000" cy="160890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Be Vietnam Pro" pitchFamily="2" charset="-93"/>
              </a:defRPr>
            </a:lvl1pPr>
          </a:lstStyle>
          <a:p>
            <a:pPr lvl="0"/>
            <a:r>
              <a:rPr lang="en-US" dirty="0"/>
              <a:t>Click to add presenter | 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uildings with a bridge and a bridge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 Vietnam Pro" pitchFamily="2" charset="-93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70C8-1746-439B-8B53-CA486A5FB071}" type="datetime1">
              <a:rPr lang="vi-VN" smtClean="0"/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" name="Picture 9" descr="A green and red circles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vi-VN" sz="44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vi-VN" sz="3200" b="1" kern="1200" dirty="0">
                <a:solidFill>
                  <a:srgbClr val="DE523B"/>
                </a:solidFill>
                <a:effectLst/>
                <a:latin typeface="Be Vietnam Pro" pitchFamily="2" charset="-93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3E27-A415-4780-82DC-25AE9D77E40E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204" y="2846387"/>
            <a:ext cx="663576" cy="663576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uildings and boats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4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46376-1666-4F67-8E20-1A49EE38BBD9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079898" cy="1325563"/>
          </a:xfrm>
        </p:spPr>
        <p:txBody>
          <a:bodyPr>
            <a:normAutofit/>
          </a:bodyPr>
          <a:lstStyle>
            <a:lvl1pPr algn="just">
              <a:defRPr lang="vi-VN" sz="36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3079898" cy="4351338"/>
          </a:xfr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sz="2000">
                <a:latin typeface="Be Vietnam Pro" pitchFamily="2" charset="-93"/>
              </a:defRPr>
            </a:lvl1pPr>
            <a:lvl2pPr marL="457200" indent="0" algn="just">
              <a:lnSpc>
                <a:spcPct val="100000"/>
              </a:lnSpc>
              <a:buNone/>
              <a:defRPr sz="1800">
                <a:latin typeface="Be Vietnam Pro" pitchFamily="2" charset="-93"/>
              </a:defRPr>
            </a:lvl2pPr>
            <a:lvl3pPr marL="914400" indent="0" algn="just">
              <a:lnSpc>
                <a:spcPct val="100000"/>
              </a:lnSpc>
              <a:buNone/>
              <a:defRPr sz="1600">
                <a:latin typeface="Be Vietnam Pro" pitchFamily="2" charset="-93"/>
              </a:defRPr>
            </a:lvl3pPr>
            <a:lvl4pPr marL="13716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4pPr>
            <a:lvl5pPr marL="1828800" indent="0" algn="just">
              <a:lnSpc>
                <a:spcPct val="100000"/>
              </a:lnSpc>
              <a:buNone/>
              <a:defRPr sz="14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subtitle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AA05-4091-482F-9085-9C28C66206DB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750018"/>
            <a:ext cx="555775" cy="55577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215809" y="365124"/>
            <a:ext cx="7137991" cy="58118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Be Vietnam Pro" pitchFamily="2" charset="-93"/>
              </a:defRPr>
            </a:lvl1pPr>
            <a:lvl2pPr marL="457200" indent="0">
              <a:buFontTx/>
              <a:buNone/>
              <a:defRPr sz="2000">
                <a:latin typeface="Be Vietnam Pro" pitchFamily="2" charset="-93"/>
              </a:defRPr>
            </a:lvl2pPr>
            <a:lvl3pPr marL="914400" indent="0">
              <a:buFontTx/>
              <a:buNone/>
              <a:defRPr sz="2000">
                <a:latin typeface="Be Vietnam Pro" pitchFamily="2" charset="-93"/>
              </a:defRPr>
            </a:lvl3pPr>
            <a:lvl4pPr marL="1371600" indent="0">
              <a:buFontTx/>
              <a:buNone/>
              <a:defRPr sz="2000">
                <a:latin typeface="Be Vietnam Pro" pitchFamily="2" charset="-93"/>
              </a:defRPr>
            </a:lvl4pPr>
            <a:lvl5pPr marL="1828800" indent="0">
              <a:buFontTx/>
              <a:buNone/>
              <a:defRPr sz="2000">
                <a:latin typeface="Be Vietnam Pro" pitchFamily="2" charset="-93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14260"/>
            <a:ext cx="10515600" cy="1427828"/>
          </a:xfrm>
        </p:spPr>
        <p:txBody>
          <a:bodyPr>
            <a:normAutofit/>
          </a:bodyPr>
          <a:lstStyle>
            <a:lvl1pPr algn="just">
              <a:defRPr lang="vi-VN" sz="3200" b="1" kern="1200" dirty="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CBBB-CEDB-4E92-BD6D-C7DDA4D7F57B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" name="Picture 11" descr="A green and orange circles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3" y="5497455"/>
            <a:ext cx="555775" cy="555775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5126"/>
            <a:ext cx="10515600" cy="4749134"/>
          </a:xfr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  <a:defRPr lang="vi-VN" sz="2000" kern="1200" dirty="0" smtClean="0">
                <a:solidFill>
                  <a:schemeClr val="tx1"/>
                </a:solidFill>
                <a:latin typeface="Be Vietnam Pro" pitchFamily="2" charset="-93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content</a:t>
            </a:r>
            <a:endParaRPr lang="vi-VN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00" y="6356350"/>
            <a:ext cx="685800" cy="365125"/>
          </a:xfrm>
          <a:solidFill>
            <a:srgbClr val="1B8056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26499-C4B5-41A3-B02C-A55F1027F08C}" type="datetime1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B54EFE-F5F4-4674-A397-603D7A5E2AE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975" y="3602355"/>
            <a:ext cx="11625580" cy="3187700"/>
          </a:xfrm>
        </p:spPr>
        <p:txBody>
          <a:bodyPr>
            <a:normAutofit fontScale="25000"/>
          </a:bodyPr>
          <a:lstStyle/>
          <a:p>
            <a:r>
              <a:rPr sz="144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highlight>
                  <a:srgbClr val="00FFFF"/>
                </a:highlight>
                <a:sym typeface="+mn-ea"/>
              </a:rPr>
              <a:t>Challenges and Strategic Directions in Vietnam</a:t>
            </a:r>
            <a:endParaRPr sz="14400">
              <a:ln>
                <a:solidFill>
                  <a:sysClr val="windowText" lastClr="000000"/>
                </a:solidFill>
              </a:ln>
              <a:highlight>
                <a:srgbClr val="00FFFF"/>
              </a:highlight>
              <a:sym typeface="+mn-ea"/>
            </a:endParaRPr>
          </a:p>
          <a:p>
            <a:endParaRPr sz="14400">
              <a:ln>
                <a:solidFill>
                  <a:sysClr val="windowText" lastClr="000000"/>
                </a:solidFill>
              </a:ln>
              <a:highlight>
                <a:srgbClr val="00FFFF"/>
              </a:highlight>
              <a:sym typeface="+mn-ea"/>
            </a:endParaRPr>
          </a:p>
          <a:p>
            <a:r>
              <a:rPr sz="16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sym typeface="+mn-ea"/>
              </a:rPr>
              <a:t>Author: Nguyễn Thị Loan</a:t>
            </a:r>
            <a:endParaRPr sz="1600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sym typeface="+mn-ea"/>
            </a:endParaRPr>
          </a:p>
          <a:p>
            <a:r>
              <a:rPr sz="14400">
                <a:solidFill>
                  <a:schemeClr val="tx2"/>
                </a:solidFill>
                <a:sym typeface="+mn-ea"/>
              </a:rPr>
              <a:t>Dong Nai </a:t>
            </a:r>
            <a:r>
              <a:rPr lang="vi-VN" sz="14400">
                <a:solidFill>
                  <a:schemeClr val="tx2"/>
                </a:solidFill>
                <a:sym typeface="+mn-ea"/>
              </a:rPr>
              <a:t>Technology </a:t>
            </a:r>
            <a:r>
              <a:rPr sz="14400">
                <a:solidFill>
                  <a:schemeClr val="tx2"/>
                </a:solidFill>
                <a:sym typeface="+mn-ea"/>
              </a:rPr>
              <a:t>University</a:t>
            </a:r>
            <a:endParaRPr sz="14400">
              <a:sym typeface="+mn-ea"/>
            </a:endParaRPr>
          </a:p>
          <a:p>
            <a:r>
              <a:rPr sz="144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sym typeface="+mn-ea"/>
              </a:rPr>
              <a:t>VIC 2025 International Conference</a:t>
            </a:r>
            <a:endParaRPr lang="vi-VN" sz="1440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sym typeface="+mn-ea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2046605" y="1593982"/>
            <a:ext cx="9144000" cy="1835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r>
              <a:rPr sz="4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INNOVATING </a:t>
            </a:r>
            <a:endParaRPr sz="420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r>
              <a:rPr sz="4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GENERAL EDUCATION MANAGEMENT </a:t>
            </a:r>
            <a:endParaRPr sz="420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r>
              <a:rPr sz="4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IN THE DIGITAL ERA</a:t>
            </a:r>
            <a:endParaRPr sz="420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6370" y="1600835"/>
            <a:ext cx="5729605" cy="611505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vi-VN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6. </a:t>
            </a:r>
            <a:r>
              <a:rPr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Conclusion</a:t>
            </a:r>
            <a:endParaRPr>
              <a:ln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66433"/>
            <a:ext cx="9144000" cy="725413"/>
          </a:xfrm>
        </p:spPr>
        <p:txBody>
          <a:bodyPr>
            <a:normAutofit/>
          </a:bodyPr>
          <a:lstStyle/>
          <a:p/>
        </p:txBody>
      </p:sp>
      <p:grpSp>
        <p:nvGrpSpPr>
          <p:cNvPr id="3222" name="Google Shape;3222;p34"/>
          <p:cNvGrpSpPr/>
          <p:nvPr/>
        </p:nvGrpSpPr>
        <p:grpSpPr>
          <a:xfrm>
            <a:off x="494665" y="2076450"/>
            <a:ext cx="3478220" cy="4439708"/>
            <a:chOff x="-266373" y="1079279"/>
            <a:chExt cx="4553678" cy="4863974"/>
          </a:xfrm>
        </p:grpSpPr>
        <p:sp>
          <p:nvSpPr>
            <p:cNvPr id="3223" name="Google Shape;3223;p34"/>
            <p:cNvSpPr/>
            <p:nvPr/>
          </p:nvSpPr>
          <p:spPr>
            <a:xfrm rot="5322">
              <a:off x="-266373" y="1079279"/>
              <a:ext cx="4553678" cy="4863974"/>
            </a:xfrm>
            <a:prstGeom prst="roundRect">
              <a:avLst>
                <a:gd name="adj" fmla="val 1372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4" name="Google Shape;3224;p34"/>
            <p:cNvSpPr/>
            <p:nvPr/>
          </p:nvSpPr>
          <p:spPr>
            <a:xfrm rot="5339">
              <a:off x="27922" y="1245547"/>
              <a:ext cx="3936398" cy="4482973"/>
            </a:xfrm>
            <a:prstGeom prst="roundRect">
              <a:avLst>
                <a:gd name="adj" fmla="val 1120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2900">
                <a:solidFill>
                  <a:schemeClr val="tx1"/>
                </a:solidFill>
                <a:sym typeface="+mn-e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sz="2900">
                  <a:solidFill>
                    <a:schemeClr val="tx1"/>
                  </a:solidFill>
                  <a:sym typeface="+mn-ea"/>
                </a:rPr>
                <a:t>Visionary leadership &amp; coherent policies are vital</a:t>
              </a:r>
              <a:endParaRPr sz="2900">
                <a:solidFill>
                  <a:schemeClr val="tx1"/>
                </a:solidFill>
                <a:sym typeface="+mn-e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sz="2900">
                  <a:solidFill>
                    <a:schemeClr val="tx1"/>
                  </a:solidFill>
                  <a:sym typeface="+mn-ea"/>
                </a:rPr>
                <a:t>Visionary leadership &amp; coherent policies are vital</a:t>
              </a:r>
              <a:endParaRPr sz="2900">
                <a:solidFill>
                  <a:schemeClr val="tx1"/>
                </a:solidFill>
                <a:sym typeface="+mn-e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2900" b="0" i="0" u="none" strike="noStrike" cap="none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endParaRPr>
            </a:p>
          </p:txBody>
        </p:sp>
        <p:sp>
          <p:nvSpPr>
            <p:cNvPr id="3225" name="Google Shape;3225;p34"/>
            <p:cNvSpPr/>
            <p:nvPr/>
          </p:nvSpPr>
          <p:spPr>
            <a:xfrm rot="-10793156">
              <a:off x="1538888" y="1158929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6" name="Google Shape;3226;p34"/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7" name="Google Shape;3227;p34"/>
            <p:cNvSpPr/>
            <p:nvPr/>
          </p:nvSpPr>
          <p:spPr>
            <a:xfrm rot="5827501">
              <a:off x="2185575" y="1406468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8" name="Google Shape;3228;p34"/>
            <p:cNvSpPr/>
            <p:nvPr/>
          </p:nvSpPr>
          <p:spPr>
            <a:xfrm>
              <a:off x="1444920" y="1473968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" name="Google Shape;3222;p34"/>
          <p:cNvGrpSpPr/>
          <p:nvPr/>
        </p:nvGrpSpPr>
        <p:grpSpPr>
          <a:xfrm>
            <a:off x="4629150" y="1548333"/>
            <a:ext cx="3012440" cy="4535602"/>
            <a:chOff x="-439798" y="715407"/>
            <a:chExt cx="4978629" cy="5418248"/>
          </a:xfrm>
        </p:grpSpPr>
        <p:sp>
          <p:nvSpPr>
            <p:cNvPr id="6" name="Google Shape;3223;p34"/>
            <p:cNvSpPr/>
            <p:nvPr/>
          </p:nvSpPr>
          <p:spPr>
            <a:xfrm rot="5322">
              <a:off x="-439798" y="1658829"/>
              <a:ext cx="4978629" cy="4474826"/>
            </a:xfrm>
            <a:prstGeom prst="roundRect">
              <a:avLst>
                <a:gd name="adj" fmla="val 1372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3224;p34"/>
            <p:cNvSpPr/>
            <p:nvPr/>
          </p:nvSpPr>
          <p:spPr>
            <a:xfrm rot="5339">
              <a:off x="-265588" y="1817615"/>
              <a:ext cx="4641753" cy="4124365"/>
            </a:xfrm>
            <a:prstGeom prst="roundRect">
              <a:avLst>
                <a:gd name="adj" fmla="val 1120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sz="3300">
                  <a:sym typeface="+mn-ea"/>
                </a:rPr>
                <a:t>Bridging digital divides ensures inclusiveness</a:t>
              </a:r>
              <a:endParaRPr sz="3300" b="0" i="0" u="none" strike="noStrike" cap="none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endParaRPr>
            </a:p>
          </p:txBody>
        </p:sp>
        <p:sp>
          <p:nvSpPr>
            <p:cNvPr id="8" name="Google Shape;3225;p34"/>
            <p:cNvSpPr/>
            <p:nvPr/>
          </p:nvSpPr>
          <p:spPr>
            <a:xfrm rot="-10793156">
              <a:off x="1305907" y="1783994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3226;p34"/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7;p34"/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28;p34"/>
            <p:cNvSpPr/>
            <p:nvPr/>
          </p:nvSpPr>
          <p:spPr>
            <a:xfrm>
              <a:off x="1514769" y="2112687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oogle Shape;3222;p34"/>
          <p:cNvGrpSpPr/>
          <p:nvPr/>
        </p:nvGrpSpPr>
        <p:grpSpPr>
          <a:xfrm>
            <a:off x="8297545" y="2340610"/>
            <a:ext cx="3253105" cy="3745230"/>
            <a:chOff x="-438749" y="592275"/>
            <a:chExt cx="4978629" cy="5541380"/>
          </a:xfrm>
        </p:grpSpPr>
        <p:sp>
          <p:nvSpPr>
            <p:cNvPr id="13" name="Google Shape;3223;p34"/>
            <p:cNvSpPr/>
            <p:nvPr/>
          </p:nvSpPr>
          <p:spPr>
            <a:xfrm rot="5322">
              <a:off x="-438749" y="593848"/>
              <a:ext cx="4978629" cy="5539807"/>
            </a:xfrm>
            <a:prstGeom prst="roundRect">
              <a:avLst>
                <a:gd name="adj" fmla="val 1372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3224;p34"/>
            <p:cNvSpPr/>
            <p:nvPr/>
          </p:nvSpPr>
          <p:spPr>
            <a:xfrm rot="5339">
              <a:off x="-264543" y="715144"/>
              <a:ext cx="4576350" cy="5315500"/>
            </a:xfrm>
            <a:prstGeom prst="roundRect">
              <a:avLst>
                <a:gd name="adj" fmla="val 11202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r>
                <a:rPr sz="3500">
                  <a:sym typeface="+mn-ea"/>
                </a:rPr>
                <a:t>Practical implications for policymakers, administrators, educators</a:t>
              </a:r>
              <a:endParaRPr sz="3500" b="0" i="0" u="none" strike="noStrike" cap="none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+mn-ea"/>
              </a:endParaRPr>
            </a:p>
          </p:txBody>
        </p:sp>
        <p:sp>
          <p:nvSpPr>
            <p:cNvPr id="15" name="Google Shape;3225;p34"/>
            <p:cNvSpPr/>
            <p:nvPr/>
          </p:nvSpPr>
          <p:spPr>
            <a:xfrm rot="-10793156">
              <a:off x="1702602" y="592275"/>
              <a:ext cx="1356303" cy="243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525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3226;p34"/>
            <p:cNvSpPr/>
            <p:nvPr/>
          </p:nvSpPr>
          <p:spPr>
            <a:xfrm>
              <a:off x="1848856" y="5858818"/>
              <a:ext cx="1063200" cy="37800"/>
            </a:xfrm>
            <a:prstGeom prst="roundRect">
              <a:avLst>
                <a:gd name="adj" fmla="val 50000"/>
              </a:avLst>
            </a:prstGeom>
            <a:solidFill>
              <a:srgbClr val="3A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27;p34"/>
            <p:cNvSpPr/>
            <p:nvPr/>
          </p:nvSpPr>
          <p:spPr>
            <a:xfrm rot="5827501">
              <a:off x="2668055" y="715407"/>
              <a:ext cx="62886" cy="62886"/>
            </a:xfrm>
            <a:prstGeom prst="ellipse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228;p34"/>
            <p:cNvSpPr/>
            <p:nvPr/>
          </p:nvSpPr>
          <p:spPr>
            <a:xfrm>
              <a:off x="1293333" y="921726"/>
              <a:ext cx="408300" cy="378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402590" y="1313815"/>
            <a:ext cx="11789410" cy="53028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b="1">
                <a:latin typeface="Times New Roman" panose="02020603050405020304"/>
                <a:ea typeface="SimSun" panose="02010600030101010101" pitchFamily="2" charset="-122"/>
              </a:rPr>
              <a:t>References</a:t>
            </a:r>
            <a:endParaRPr b="1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>
                <a:latin typeface="Times New Roman" panose="02020603050405020304"/>
                <a:ea typeface="SimSun" panose="02010600030101010101" pitchFamily="2" charset="-122"/>
              </a:rPr>
              <a:t>Anderson, R. E., &amp; Dexter, S. L. (2022). </a:t>
            </a:r>
            <a:r>
              <a:rPr i="1">
                <a:latin typeface="Times New Roman" panose="02020603050405020304"/>
                <a:ea typeface="SimSun" panose="02010600030101010101" pitchFamily="2" charset="-122"/>
              </a:rPr>
              <a:t>School technology leadership: An empirical investigation of prevalence and effect</a:t>
            </a:r>
            <a:r>
              <a:rPr>
                <a:latin typeface="Times New Roman" panose="02020603050405020304"/>
                <a:ea typeface="SimSun" panose="02010600030101010101" pitchFamily="2" charset="-122"/>
              </a:rPr>
              <a:t>. Educational Administration Quarterly, 58(1), 45–72.</a:t>
            </a:r>
            <a:endParaRPr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>
                <a:latin typeface="Times New Roman" panose="02020603050405020304"/>
                <a:ea typeface="SimSun" panose="02010600030101010101" pitchFamily="2" charset="-122"/>
              </a:rPr>
              <a:t>Bass, B. M., &amp; Avolio, B. J. (1994). </a:t>
            </a:r>
            <a:r>
              <a:rPr i="1">
                <a:latin typeface="Times New Roman" panose="02020603050405020304"/>
                <a:ea typeface="SimSun" panose="02010600030101010101" pitchFamily="2" charset="-122"/>
              </a:rPr>
              <a:t>Improving organizational effectiveness through transformational leadership</a:t>
            </a:r>
            <a:r>
              <a:rPr>
                <a:latin typeface="Times New Roman" panose="02020603050405020304"/>
                <a:ea typeface="SimSun" panose="02010600030101010101" pitchFamily="2" charset="-122"/>
              </a:rPr>
              <a:t>. SAGE Publications.</a:t>
            </a:r>
            <a:endParaRPr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>
                <a:latin typeface="Times New Roman" panose="02020603050405020304"/>
                <a:ea typeface="SimSun" panose="02010600030101010101" pitchFamily="2" charset="-122"/>
              </a:rPr>
              <a:t>Davis, F. D. (1989). Perceived usefulness, perceived ease of use, and user acceptance of information technology. </a:t>
            </a:r>
            <a:r>
              <a:rPr i="1">
                <a:latin typeface="Times New Roman" panose="02020603050405020304"/>
                <a:ea typeface="SimSun" panose="02010600030101010101" pitchFamily="2" charset="-122"/>
              </a:rPr>
              <a:t>MIS Quarterly</a:t>
            </a:r>
            <a:r>
              <a:rPr>
                <a:latin typeface="Times New Roman" panose="02020603050405020304"/>
                <a:ea typeface="SimSun" panose="02010600030101010101" pitchFamily="2" charset="-122"/>
              </a:rPr>
              <a:t>, 13(3), 319–340.</a:t>
            </a:r>
            <a:endParaRPr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>
                <a:latin typeface="Times New Roman" panose="02020603050405020304"/>
                <a:ea typeface="SimSun" panose="02010600030101010101" pitchFamily="2" charset="-122"/>
              </a:rPr>
              <a:t>Dang, T. K. (2022). Teacher readiness for digital education reforms in Vietnam. </a:t>
            </a:r>
            <a:r>
              <a:rPr i="1">
                <a:latin typeface="Times New Roman" panose="02020603050405020304"/>
                <a:ea typeface="SimSun" panose="02010600030101010101" pitchFamily="2" charset="-122"/>
              </a:rPr>
              <a:t>International Journal of Educational Reform</a:t>
            </a:r>
            <a:r>
              <a:rPr>
                <a:latin typeface="Times New Roman" panose="02020603050405020304"/>
                <a:ea typeface="SimSun" panose="02010600030101010101" pitchFamily="2" charset="-122"/>
              </a:rPr>
              <a:t>, 31(1), 70–81.</a:t>
            </a:r>
            <a:endParaRPr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>
                <a:latin typeface="Times New Roman" panose="02020603050405020304"/>
                <a:ea typeface="SimSun" panose="02010600030101010101" pitchFamily="2" charset="-122"/>
              </a:rPr>
              <a:t>Doan, N. H. (2020). Capacity-building for school administrators in the digital era. </a:t>
            </a:r>
            <a:r>
              <a:rPr i="1">
                <a:latin typeface="Times New Roman" panose="02020603050405020304"/>
                <a:ea typeface="SimSun" panose="02010600030101010101" pitchFamily="2" charset="-122"/>
              </a:rPr>
              <a:t>Vietnamese Journal of Teacher Education</a:t>
            </a:r>
            <a:r>
              <a:rPr>
                <a:latin typeface="Times New Roman" panose="02020603050405020304"/>
                <a:ea typeface="SimSun" panose="02010600030101010101" pitchFamily="2" charset="-122"/>
              </a:rPr>
              <a:t>, 12(1), 45–56.</a:t>
            </a:r>
            <a:endParaRPr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439420" y="1503045"/>
            <a:ext cx="11619865" cy="469900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Fullan, M. (2016).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The new meaning of educational change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 (5th ed.). Teachers College Press.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Government of Vietnam. (2020).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National digital transformation program to 2025, with orientation to 2030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. Hanoi: Government Office.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Ha, T. L. (2021). Parental engagement through digital platforms: Case studies from Vietnam.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Asia-Pacific Education Review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22(2), 165–178.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Le, Q. A. (2021). Digital leadership readiness in rural schools: A Vietnamese case study.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Educational Management and Administration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29(2), 33–47.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Ly, N. V. (2020). Strategic management in Vietnamese general education.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Journal of Education Strategy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7(1), 10–22.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Mai, D. H., &amp; Nguyen, V. T. (2021). Policy gaps in digital transformation in education.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Vietnam Policy Review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3(2), 40–52.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Nguyen, M. Q. (2021). Educational policy in the digital age: Reflections from Vietnam.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Educational Policy Analysis Archives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29(2), 134–145.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Nguyen, P. T., &amp; Dao, L. N. (2023). Digital skills training for school principals: Needs and practices.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</a:rPr>
              <a:t>Vietnamese Journal of Continuing Education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</a:rPr>
              <a:t>, 10(3), 25–35.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239395" y="-758825"/>
            <a:ext cx="11952605" cy="7118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Nguyen, T. T., &amp; Tran, M. D. (2022). Smart school models in Vietnam: Progress and policy implications.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Vietnam Journal of Education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, 7(2), 14–23.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OECD. (2020).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Digital education outlook 2020: Shaping the future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. OECD Publishing.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Pham, L. H. (2023). Real-time data in school leadership decision-making: A Vietnamese perspective.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Educational Technology and Society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, 26(1), 90–102.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Phan, T. M. (2022). Integrating ICT in school management: Barriers and solutions.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Journal of Education Innovation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, 19(3), 58–69.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Sahlberg, P. (2018).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FinnishED Leadership: Four big, inexpensive ideas to transform education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. Corwin Press.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Schleicher, A. (2018).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World class: How to build a 21st-century school system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. OECD Publishing.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Tan, C. Y., &amp; Chua, J. S. (2021). Using artificial intelligence in school evaluation: Lessons from Singapore.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Asia Pacific Journal of Education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, 41(2), 173–189.</a:t>
            </a:r>
            <a:endParaRPr sz="1600">
              <a:latin typeface="Times New Roman" panose="02020603050405020304"/>
              <a:ea typeface="SimSun" panose="02010600030101010101" pitchFamily="2" charset="-122"/>
            </a:endParaRPr>
          </a:p>
          <a:p>
            <a:pPr marL="0" indent="0" algn="just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Tran, D. H., &amp; Vo, T. T. (2022). Smart education ecosystems in Vietnamese provinces. </a:t>
            </a:r>
            <a:r>
              <a:rPr sz="1600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Education and Development Journal</a:t>
            </a:r>
            <a:r>
              <a:rPr sz="1600">
                <a:latin typeface="Times New Roman" panose="02020603050405020304"/>
                <a:ea typeface="SimSun" panose="02010600030101010101" pitchFamily="2" charset="-122"/>
                <a:sym typeface="+mn-ea"/>
              </a:rPr>
              <a:t>, 4(2), 67–80.</a:t>
            </a:r>
            <a:endParaRPr lang="en-US" sz="1600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INNOVATING GENERAL EDUCATION MANAGEMENT IN THE DIGITAL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Challenges and Strategic Directions in Vietnam</a:t>
            </a:r>
          </a:p>
          <a:p>
            <a:r>
              <a:t>Author: Nguyễn Thị Loan</a:t>
            </a:r>
          </a:p>
          <a:p>
            <a:r>
              <a:t>Dong Nai University</a:t>
            </a:r>
          </a:p>
          <a:p>
            <a:r>
              <a:t>VIC 2025 International Conference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375" y="809625"/>
            <a:ext cx="9144000" cy="1568450"/>
          </a:xfrm>
        </p:spPr>
        <p:txBody>
          <a:bodyPr/>
          <a:lstStyle/>
          <a:p>
            <a:r>
              <a:rPr lang="vi-VN">
                <a:solidFill>
                  <a:schemeClr val="bg1"/>
                </a:solidFill>
                <a:highlight>
                  <a:srgbClr val="000080"/>
                </a:highlight>
              </a:rPr>
              <a:t>1. </a:t>
            </a:r>
            <a:r>
              <a:rPr>
                <a:solidFill>
                  <a:schemeClr val="bg1"/>
                </a:solidFill>
                <a:highlight>
                  <a:srgbClr val="000080"/>
                </a:highlight>
              </a:rPr>
              <a:t>Introduction &amp; Background</a:t>
            </a:r>
            <a:endParaRPr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11" name="Hình chữ nhật: Góc Tròn 4"/>
          <p:cNvSpPr txBox="1"/>
          <p:nvPr/>
        </p:nvSpPr>
        <p:spPr>
          <a:xfrm>
            <a:off x="-482600" y="2182495"/>
            <a:ext cx="5683250" cy="2346960"/>
          </a:xfrm>
          <a:prstGeom prst="star16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54940" tIns="154940" rIns="154940" bIns="154940" numCol="1" spcCol="1270" anchor="ctr" anchorCtr="0">
            <a:noAutofit/>
          </a:bodyPr>
          <a:p>
            <a:pPr algn="ctr" defTabSz="18078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- </a:t>
            </a:r>
            <a:r>
              <a:rPr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Vietnam’s National Digital</a:t>
            </a:r>
            <a:r>
              <a:rPr lang="vi-VN"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 </a:t>
            </a:r>
            <a:r>
              <a:rPr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Transformation</a:t>
            </a:r>
            <a:r>
              <a:rPr lang="vi-VN"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 </a:t>
            </a:r>
            <a:r>
              <a:rPr sz="300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sym typeface="+mn-ea"/>
              </a:rPr>
              <a:t>Strategy (2020)</a:t>
            </a:r>
            <a:endParaRPr lang="vi-VN" sz="3000" dirty="0">
              <a:solidFill>
                <a:srgbClr val="002060"/>
              </a:solidFill>
              <a:latin typeface="Arial" panose="020B06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Hình chữ nhật: Góc Tròn 4"/>
          <p:cNvSpPr txBox="1"/>
          <p:nvPr/>
        </p:nvSpPr>
        <p:spPr>
          <a:xfrm>
            <a:off x="2588260" y="4044950"/>
            <a:ext cx="5791835" cy="2614295"/>
          </a:xfrm>
          <a:prstGeom prst="star16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54940" tIns="154940" rIns="154940" bIns="154940" numCol="1" spcCol="1270" anchor="ctr" anchorCtr="0">
            <a:noAutofit/>
          </a:bodyPr>
          <a:p>
            <a:pPr algn="ctr" defTabSz="18078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3000">
              <a:ln>
                <a:solidFill>
                  <a:schemeClr val="tx1"/>
                </a:solidFill>
              </a:ln>
              <a:solidFill>
                <a:schemeClr val="tx1"/>
              </a:solidFill>
              <a:sym typeface="+mn-ea"/>
            </a:endParaRPr>
          </a:p>
          <a:p>
            <a:pPr algn="ctr" defTabSz="18078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- </a:t>
            </a:r>
            <a:r>
              <a:rPr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Opportunities and challenges</a:t>
            </a:r>
            <a:r>
              <a:rPr lang="vi-VN"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 </a:t>
            </a:r>
            <a:r>
              <a:rPr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for general</a:t>
            </a:r>
            <a:r>
              <a:rPr lang="vi-VN"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 </a:t>
            </a:r>
            <a:r>
              <a:rPr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education</a:t>
            </a:r>
            <a:r>
              <a:rPr lang="vi-VN"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 </a:t>
            </a:r>
            <a:r>
              <a:rPr sz="3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+mn-ea"/>
              </a:rPr>
              <a:t>management</a:t>
            </a:r>
            <a:endParaRPr kumimoji="0" lang="vi-VN" sz="3000" b="0" i="0" u="none" strike="noStrike" kern="1200" cap="none" spc="0" normalizeH="0" baseline="0" noProof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18078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kumimoji="0" lang="vi-VN" sz="30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chữ nhật: Góc Tròn 4"/>
          <p:cNvSpPr txBox="1"/>
          <p:nvPr/>
        </p:nvSpPr>
        <p:spPr>
          <a:xfrm>
            <a:off x="7263130" y="2319020"/>
            <a:ext cx="5771515" cy="3049270"/>
          </a:xfrm>
          <a:prstGeom prst="star16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54940" tIns="154940" rIns="154940" bIns="154940" numCol="1" spcCol="1270" anchor="ctr" anchorCtr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vi-VN" sz="3000">
              <a:ln>
                <a:solidFill>
                  <a:schemeClr val="bg1"/>
                </a:solidFill>
              </a:ln>
              <a:noFill/>
              <a:latin typeface="+mj-lt"/>
              <a:cs typeface="+mj-lt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- </a:t>
            </a:r>
            <a:r>
              <a:rPr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Education management is</a:t>
            </a:r>
            <a:r>
              <a:rPr lang="vi-VN"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 </a:t>
            </a:r>
            <a:r>
              <a:rPr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transforming in the</a:t>
            </a:r>
            <a:r>
              <a:rPr lang="vi-VN"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 </a:t>
            </a:r>
            <a:r>
              <a:rPr sz="3000">
                <a:ln>
                  <a:solidFill>
                    <a:schemeClr val="bg1"/>
                  </a:solidFill>
                </a:ln>
                <a:noFill/>
                <a:latin typeface="+mj-lt"/>
                <a:cs typeface="+mj-lt"/>
                <a:sym typeface="+mn-ea"/>
              </a:rPr>
              <a:t>digital era</a:t>
            </a:r>
            <a:endParaRPr sz="3000">
              <a:ln>
                <a:solidFill>
                  <a:schemeClr val="bg1"/>
                </a:solidFill>
              </a:ln>
              <a:noFill/>
              <a:latin typeface="+mj-lt"/>
              <a:cs typeface="+mj-lt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000">
              <a:ln>
                <a:solidFill>
                  <a:schemeClr val="bg1"/>
                </a:solidFill>
              </a:ln>
              <a:noFill/>
              <a:sym typeface="+mn-ea"/>
            </a:endParaRPr>
          </a:p>
          <a:p>
            <a:pPr algn="ctr" defTabSz="18078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dirty="0">
              <a:ln>
                <a:solidFill>
                  <a:schemeClr val="bg1"/>
                </a:solidFill>
              </a:ln>
              <a:noFill/>
              <a:latin typeface="Arial" panose="020B0604020202020204" pitchFamily="34" charset="0"/>
              <a:ea typeface="ADLaM Display" panose="02010000000000000000" pitchFamily="2" charset="0"/>
              <a:cs typeface="ADLaM Display" panose="02010000000000000000" pitchFamily="2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8705" y="684530"/>
            <a:ext cx="10638155" cy="1835150"/>
          </a:xfrm>
        </p:spPr>
        <p:txBody>
          <a:bodyPr/>
          <a:lstStyle/>
          <a:p>
            <a:r>
              <a:rPr lang="vi-VN">
                <a:solidFill>
                  <a:schemeClr val="bg1"/>
                </a:solidFill>
                <a:highlight>
                  <a:srgbClr val="000080"/>
                </a:highlight>
              </a:rPr>
              <a:t>2. </a:t>
            </a:r>
            <a:r>
              <a:rPr>
                <a:solidFill>
                  <a:schemeClr val="bg1"/>
                </a:solidFill>
                <a:highlight>
                  <a:srgbClr val="000080"/>
                </a:highlight>
              </a:rPr>
              <a:t>Research Objectives &amp; Questions</a:t>
            </a:r>
            <a:endParaRPr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/>
          <a:p/>
        </p:txBody>
      </p:sp>
      <p:sp>
        <p:nvSpPr>
          <p:cNvPr id="8" name="Text Box 7"/>
          <p:cNvSpPr txBox="1"/>
          <p:nvPr/>
        </p:nvSpPr>
        <p:spPr>
          <a:xfrm>
            <a:off x="383540" y="3018790"/>
            <a:ext cx="106781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sz="3200">
              <a:ln>
                <a:solidFill>
                  <a:sysClr val="windowText" lastClr="000000"/>
                </a:solidFill>
              </a:ln>
              <a:solidFill>
                <a:schemeClr val="accent5"/>
              </a:solidFill>
              <a:sym typeface="+mn-ea"/>
            </a:endParaRPr>
          </a:p>
        </p:txBody>
      </p:sp>
      <p:grpSp>
        <p:nvGrpSpPr>
          <p:cNvPr id="12" name="Google Shape;593;p43"/>
          <p:cNvGrpSpPr/>
          <p:nvPr/>
        </p:nvGrpSpPr>
        <p:grpSpPr>
          <a:xfrm>
            <a:off x="1187450" y="2008505"/>
            <a:ext cx="10379075" cy="4319905"/>
            <a:chOff x="550492" y="1260643"/>
            <a:chExt cx="3608218" cy="2196682"/>
          </a:xfrm>
        </p:grpSpPr>
        <p:sp>
          <p:nvSpPr>
            <p:cNvPr id="14" name="Google Shape;596;p43"/>
            <p:cNvSpPr/>
            <p:nvPr/>
          </p:nvSpPr>
          <p:spPr>
            <a:xfrm>
              <a:off x="558436" y="1554200"/>
              <a:ext cx="3600274" cy="576911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r>
                <a:rPr lang="vi-VN" sz="32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sym typeface="+mn-ea"/>
                </a:rPr>
                <a:t>- </a:t>
              </a:r>
              <a:r>
                <a:rPr sz="32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  <a:sym typeface="+mn-ea"/>
                </a:rPr>
                <a:t>Identify opportunities of digital transformation</a:t>
              </a:r>
              <a:endParaRPr kumimoji="0" sz="3200" b="1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MS Reference Sans Serif" panose="020B0604030504040204" pitchFamily="34" charset="0"/>
                <a:ea typeface="Nunito"/>
                <a:cs typeface="Nunito"/>
                <a:sym typeface="+mn-ea"/>
              </a:endParaRPr>
            </a:p>
          </p:txBody>
        </p:sp>
        <p:sp>
          <p:nvSpPr>
            <p:cNvPr id="15" name="Google Shape;597;p43"/>
            <p:cNvSpPr/>
            <p:nvPr/>
          </p:nvSpPr>
          <p:spPr>
            <a:xfrm>
              <a:off x="667491" y="2773102"/>
              <a:ext cx="3048608" cy="684223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endParaRPr lang="vi-VN" sz="320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sym typeface="+mn-ea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r>
                <a:rPr lang="vi-VN" sz="3200"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sym typeface="+mn-ea"/>
                </a:rPr>
                <a:t>- </a:t>
              </a:r>
              <a:r>
                <a:rPr sz="3200"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sym typeface="+mn-ea"/>
                </a:rPr>
                <a:t>Propose strategic directions for sustainable innovation</a:t>
              </a:r>
              <a:endParaRPr kumimoji="0" sz="3200" b="1" i="0" u="none" strike="noStrike" kern="0" cap="none" spc="0" normalizeH="0" baseline="0" noProof="0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Nunito"/>
                <a:sym typeface="+mn-ea"/>
              </a:endParaRPr>
            </a:p>
          </p:txBody>
        </p:sp>
        <p:sp>
          <p:nvSpPr>
            <p:cNvPr id="16" name="Google Shape;598;p43"/>
            <p:cNvSpPr/>
            <p:nvPr/>
          </p:nvSpPr>
          <p:spPr>
            <a:xfrm>
              <a:off x="667491" y="2071119"/>
              <a:ext cx="3271127" cy="744605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endParaRPr lang="vi-VN" sz="3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sym typeface="+mn-ea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r>
                <a:rPr lang="vi-VN" sz="320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sym typeface="+mn-ea"/>
                </a:rPr>
                <a:t>- </a:t>
              </a:r>
              <a:r>
                <a:rPr sz="320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sym typeface="+mn-ea"/>
                </a:rPr>
                <a:t>Analyze challenges in Vietnam’s general education management</a:t>
              </a:r>
              <a:endParaRPr kumimoji="0" sz="32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+mn-ea"/>
              </a:endParaRPr>
            </a:p>
          </p:txBody>
        </p:sp>
        <p:sp>
          <p:nvSpPr>
            <p:cNvPr id="17" name="Google Shape;600;p43"/>
            <p:cNvSpPr/>
            <p:nvPr/>
          </p:nvSpPr>
          <p:spPr>
            <a:xfrm>
              <a:off x="550492" y="1260643"/>
              <a:ext cx="3602907" cy="396816"/>
            </a:xfrm>
            <a:prstGeom prst="ellipse">
              <a:avLst/>
            </a:prstGeom>
            <a:solidFill>
              <a:srgbClr val="FFFFFF">
                <a:alpha val="17320"/>
              </a:srgbClr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Tx/>
                <a:buNone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24272E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2105" y="598170"/>
            <a:ext cx="10140950" cy="1835150"/>
          </a:xfrm>
        </p:spPr>
        <p:txBody>
          <a:bodyPr/>
          <a:lstStyle/>
          <a:p>
            <a:r>
              <a:rPr lang="vi-VN">
                <a:solidFill>
                  <a:schemeClr val="bg1"/>
                </a:solidFill>
                <a:highlight>
                  <a:srgbClr val="000080"/>
                </a:highlight>
              </a:rPr>
              <a:t>3. </a:t>
            </a:r>
            <a:r>
              <a:rPr>
                <a:solidFill>
                  <a:schemeClr val="bg1"/>
                </a:solidFill>
                <a:highlight>
                  <a:srgbClr val="000080"/>
                </a:highlight>
              </a:rPr>
              <a:t>Literature Review (Summary)</a:t>
            </a:r>
            <a:endParaRPr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60755" y="2660015"/>
            <a:ext cx="84607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sym typeface="+mn-ea"/>
              </a:rPr>
              <a:t>- </a:t>
            </a:r>
            <a:r>
              <a:rPr sz="320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sym typeface="+mn-ea"/>
              </a:rPr>
              <a:t>Global practices: Finland, Singapore</a:t>
            </a:r>
            <a:endParaRPr lang="en-US" sz="3200">
              <a:ln>
                <a:solidFill>
                  <a:srgbClr val="FFFF00"/>
                </a:solidFill>
              </a:ln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60755" y="3470275"/>
            <a:ext cx="107823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rgbClr val="FC921C"/>
                  </a:solidFill>
                </a:ln>
                <a:sym typeface="+mn-ea"/>
              </a:rPr>
              <a:t>- </a:t>
            </a:r>
            <a:r>
              <a:rPr sz="3200">
                <a:ln>
                  <a:solidFill>
                    <a:srgbClr val="FC921C"/>
                  </a:solidFill>
                </a:ln>
                <a:sym typeface="+mn-ea"/>
              </a:rPr>
              <a:t>Frameworks: Transformational Leadership, TAM (Technology Acceptance Model)</a:t>
            </a:r>
            <a:endParaRPr lang="en-US" sz="3200">
              <a:ln>
                <a:solidFill>
                  <a:srgbClr val="FC921C"/>
                </a:solidFill>
              </a:ln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43940" y="4956175"/>
            <a:ext cx="1021270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rgbClr val="0070C0"/>
                  </a:solidFill>
                </a:ln>
                <a:sym typeface="+mn-ea"/>
              </a:rPr>
              <a:t>- </a:t>
            </a:r>
            <a:r>
              <a:rPr sz="3200">
                <a:ln>
                  <a:solidFill>
                    <a:srgbClr val="0070C0"/>
                  </a:solidFill>
                </a:ln>
                <a:sym typeface="+mn-ea"/>
              </a:rPr>
              <a:t>Gap: Few studies on management/governance, mostly focus on teaching</a:t>
            </a:r>
            <a:endParaRPr lang="en-US" sz="3200">
              <a:ln>
                <a:solidFill>
                  <a:srgbClr val="0070C0"/>
                </a:solidFill>
              </a:ln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36072"/>
            <a:ext cx="9144000" cy="1835335"/>
          </a:xfrm>
        </p:spPr>
        <p:txBody>
          <a:bodyPr/>
          <a:lstStyle/>
          <a:p>
            <a:r>
              <a:rPr lang="vi-VN">
                <a:solidFill>
                  <a:schemeClr val="bg1"/>
                </a:solidFill>
                <a:highlight>
                  <a:srgbClr val="000080"/>
                </a:highlight>
              </a:rPr>
              <a:t>3. </a:t>
            </a:r>
            <a:r>
              <a:rPr>
                <a:solidFill>
                  <a:schemeClr val="bg1"/>
                </a:solidFill>
                <a:highlight>
                  <a:srgbClr val="000080"/>
                </a:highlight>
              </a:rPr>
              <a:t>Methodology</a:t>
            </a:r>
            <a:endParaRPr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85445" y="2704465"/>
            <a:ext cx="1128077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ym typeface="+mn-ea"/>
              </a:rPr>
              <a:t>- </a:t>
            </a:r>
            <a:r>
              <a:rPr sz="320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ym typeface="+mn-ea"/>
              </a:rPr>
              <a:t>Mixed-methods design: </a:t>
            </a:r>
            <a:r>
              <a:rPr sz="3200">
                <a:ln>
                  <a:solidFill>
                    <a:srgbClr val="FF0000"/>
                  </a:solidFill>
                </a:ln>
                <a:sym typeface="+mn-ea"/>
              </a:rPr>
              <a:t>survey</a:t>
            </a:r>
            <a:r>
              <a:rPr sz="320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ym typeface="+mn-ea"/>
              </a:rPr>
              <a:t> + </a:t>
            </a:r>
            <a:r>
              <a:rPr sz="3200">
                <a:ln>
                  <a:solidFill>
                    <a:srgbClr val="FF0000"/>
                  </a:solidFill>
                </a:ln>
                <a:sym typeface="+mn-ea"/>
              </a:rPr>
              <a:t>interviews</a:t>
            </a:r>
            <a:r>
              <a:rPr sz="320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ym typeface="+mn-ea"/>
              </a:rPr>
              <a:t> + </a:t>
            </a:r>
            <a:r>
              <a:rPr sz="3200">
                <a:ln>
                  <a:solidFill>
                    <a:srgbClr val="FF0000"/>
                  </a:solidFill>
                </a:ln>
                <a:sym typeface="+mn-ea"/>
              </a:rPr>
              <a:t>document analysis</a:t>
            </a:r>
            <a:endParaRPr lang="en-US" sz="3200">
              <a:ln>
                <a:solidFill>
                  <a:srgbClr val="FF0000"/>
                </a:solidFill>
              </a:ln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385445" y="3903345"/>
            <a:ext cx="969772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chemeClr val="accent5"/>
                  </a:solidFill>
                </a:ln>
                <a:sym typeface="+mn-ea"/>
              </a:rPr>
              <a:t>- </a:t>
            </a:r>
            <a:r>
              <a:rPr sz="3200">
                <a:ln>
                  <a:solidFill>
                    <a:schemeClr val="accent5"/>
                  </a:solidFill>
                </a:ln>
                <a:sym typeface="+mn-ea"/>
              </a:rPr>
              <a:t>Participants: </a:t>
            </a:r>
            <a:r>
              <a:rPr sz="3200">
                <a:ln>
                  <a:solidFill>
                    <a:srgbClr val="FF0000"/>
                  </a:solidFill>
                </a:ln>
                <a:sym typeface="+mn-ea"/>
              </a:rPr>
              <a:t>120 </a:t>
            </a:r>
            <a:r>
              <a:rPr sz="320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ym typeface="+mn-ea"/>
              </a:rPr>
              <a:t>surveyed</a:t>
            </a:r>
            <a:r>
              <a:rPr sz="3200">
                <a:ln>
                  <a:solidFill>
                    <a:schemeClr val="accent5"/>
                  </a:solidFill>
                </a:ln>
                <a:sym typeface="+mn-ea"/>
              </a:rPr>
              <a:t>, </a:t>
            </a:r>
            <a:r>
              <a:rPr sz="3200">
                <a:ln>
                  <a:solidFill>
                    <a:srgbClr val="FF0000"/>
                  </a:solidFill>
                </a:ln>
                <a:sym typeface="+mn-ea"/>
              </a:rPr>
              <a:t>24 </a:t>
            </a:r>
            <a:r>
              <a:rPr sz="320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ym typeface="+mn-ea"/>
              </a:rPr>
              <a:t>interviewed</a:t>
            </a:r>
            <a:endParaRPr lang="en-US" sz="3200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85445" y="5055870"/>
            <a:ext cx="111918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vi-VN" sz="32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ym typeface="+mn-ea"/>
              </a:rPr>
              <a:t>- </a:t>
            </a:r>
            <a:r>
              <a:rPr sz="32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ym typeface="+mn-ea"/>
              </a:rPr>
              <a:t>Data: </a:t>
            </a:r>
            <a:r>
              <a:rPr sz="3200">
                <a:ln>
                  <a:solidFill>
                    <a:srgbClr val="C00000"/>
                  </a:solidFill>
                </a:ln>
                <a:sym typeface="+mn-ea"/>
              </a:rPr>
              <a:t>SPSS quantitative</a:t>
            </a:r>
            <a:r>
              <a:rPr sz="320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ym typeface="+mn-ea"/>
              </a:rPr>
              <a:t> + </a:t>
            </a:r>
            <a:r>
              <a:rPr sz="3200">
                <a:ln>
                  <a:solidFill>
                    <a:srgbClr val="C00000"/>
                  </a:solidFill>
                </a:ln>
                <a:sym typeface="+mn-ea"/>
              </a:rPr>
              <a:t>thematic qualitative analysis</a:t>
            </a:r>
            <a:endParaRPr lang="en-US" sz="3200">
              <a:ln>
                <a:solidFill>
                  <a:srgbClr val="C00000"/>
                </a:solidFill>
              </a:ln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85" y="586105"/>
            <a:ext cx="12091670" cy="1835150"/>
          </a:xfrm>
        </p:spPr>
        <p:txBody>
          <a:bodyPr/>
          <a:lstStyle/>
          <a:p>
            <a:r>
              <a:rPr lang="vi-VN" sz="4000">
                <a:solidFill>
                  <a:schemeClr val="bg1"/>
                </a:solidFill>
                <a:highlight>
                  <a:srgbClr val="000080"/>
                </a:highlight>
              </a:rPr>
              <a:t>4. </a:t>
            </a:r>
            <a:r>
              <a:rPr sz="4000">
                <a:solidFill>
                  <a:schemeClr val="bg1"/>
                </a:solidFill>
                <a:highlight>
                  <a:srgbClr val="000080"/>
                </a:highlight>
              </a:rPr>
              <a:t>Findings </a:t>
            </a:r>
            <a:r>
              <a:rPr sz="4000">
                <a:ln>
                  <a:solidFill>
                    <a:srgbClr val="FC921C"/>
                  </a:solidFill>
                </a:ln>
                <a:solidFill>
                  <a:schemeClr val="bg1"/>
                </a:solidFill>
                <a:highlight>
                  <a:srgbClr val="000080"/>
                </a:highlight>
              </a:rPr>
              <a:t>(1): Infrastructure &amp; Leadership</a:t>
            </a:r>
            <a:endParaRPr sz="4000">
              <a:ln>
                <a:solidFill>
                  <a:srgbClr val="FC921C"/>
                </a:solidFill>
              </a:ln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graphicFrame>
        <p:nvGraphicFramePr>
          <p:cNvPr id="8" name="Sơ đồ 1"/>
          <p:cNvGraphicFramePr/>
          <p:nvPr/>
        </p:nvGraphicFramePr>
        <p:xfrm>
          <a:off x="642620" y="2421255"/>
          <a:ext cx="10907395" cy="412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5135" y="700405"/>
            <a:ext cx="10668000" cy="1638300"/>
          </a:xfrm>
        </p:spPr>
        <p:txBody>
          <a:bodyPr/>
          <a:lstStyle/>
          <a:p>
            <a:r>
              <a:rPr lang="vi-VN" sz="4000">
                <a:solidFill>
                  <a:schemeClr val="bg1"/>
                </a:solidFill>
                <a:highlight>
                  <a:srgbClr val="000080"/>
                </a:highlight>
              </a:rPr>
              <a:t>4. </a:t>
            </a:r>
            <a:r>
              <a:rPr sz="4000">
                <a:solidFill>
                  <a:schemeClr val="bg1"/>
                </a:solidFill>
                <a:highlight>
                  <a:srgbClr val="000080"/>
                </a:highlight>
              </a:rPr>
              <a:t>Findings </a:t>
            </a:r>
            <a:r>
              <a:rPr sz="400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highlight>
                  <a:srgbClr val="000080"/>
                </a:highlight>
              </a:rPr>
              <a:t>(2): Policy Gaps &amp; Benefits</a:t>
            </a:r>
            <a:endParaRPr sz="400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785" y="5084128"/>
            <a:ext cx="9144000" cy="725413"/>
          </a:xfrm>
        </p:spPr>
        <p:txBody>
          <a:bodyPr/>
          <a:lstStyle/>
          <a:p/>
          <a:p/>
        </p:txBody>
      </p:sp>
      <p:graphicFrame>
        <p:nvGraphicFramePr>
          <p:cNvPr id="8" name="Sơ đồ 1"/>
          <p:cNvGraphicFramePr/>
          <p:nvPr/>
        </p:nvGraphicFramePr>
        <p:xfrm>
          <a:off x="532130" y="2338705"/>
          <a:ext cx="10907395" cy="412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1"/>
          <p:cNvSpPr>
            <a:spLocks noGrp="1"/>
          </p:cNvSpPr>
          <p:nvPr/>
        </p:nvSpPr>
        <p:spPr>
          <a:xfrm>
            <a:off x="1405255" y="1598930"/>
            <a:ext cx="9144000" cy="895985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rgbClr val="1B8056"/>
                </a:solidFill>
                <a:effectLst/>
                <a:latin typeface="Be Vietnam Pro" pitchFamily="2" charset="-93"/>
                <a:ea typeface="+mj-ea"/>
                <a:cs typeface="+mj-cs"/>
              </a:defRPr>
            </a:lvl1pPr>
          </a:lstStyle>
          <a:p>
            <a:r>
              <a:rPr lang="vi-VN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5. </a:t>
            </a:r>
            <a:r>
              <a:rPr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Strategic Directions</a:t>
            </a:r>
            <a:endParaRPr>
              <a:ln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53" name="Google Shape;353;p34"/>
          <p:cNvSpPr/>
          <p:nvPr/>
        </p:nvSpPr>
        <p:spPr>
          <a:xfrm rot="357826">
            <a:off x="-77955" y="2648556"/>
            <a:ext cx="3143983" cy="3495424"/>
          </a:xfrm>
          <a:custGeom>
            <a:avLst/>
            <a:gdLst/>
            <a:ahLst/>
            <a:cxnLst/>
            <a:rect l="l" t="t" r="r" b="b"/>
            <a:pathLst>
              <a:path w="1053738" h="1171527" extrusionOk="0">
                <a:moveTo>
                  <a:pt x="526869" y="0"/>
                </a:moveTo>
                <a:cubicBezTo>
                  <a:pt x="817851" y="0"/>
                  <a:pt x="1053738" y="235887"/>
                  <a:pt x="1053738" y="526869"/>
                </a:cubicBezTo>
                <a:cubicBezTo>
                  <a:pt x="1053738" y="817851"/>
                  <a:pt x="817851" y="1053738"/>
                  <a:pt x="526869" y="1053738"/>
                </a:cubicBezTo>
                <a:cubicBezTo>
                  <a:pt x="490496" y="1053738"/>
                  <a:pt x="454985" y="1050052"/>
                  <a:pt x="420687" y="1043034"/>
                </a:cubicBezTo>
                <a:lnTo>
                  <a:pt x="388563" y="1033062"/>
                </a:lnTo>
                <a:lnTo>
                  <a:pt x="147609" y="1171527"/>
                </a:lnTo>
                <a:lnTo>
                  <a:pt x="147063" y="890630"/>
                </a:lnTo>
                <a:lnTo>
                  <a:pt x="89981" y="821447"/>
                </a:lnTo>
                <a:cubicBezTo>
                  <a:pt x="33172" y="737358"/>
                  <a:pt x="0" y="635987"/>
                  <a:pt x="0" y="526869"/>
                </a:cubicBezTo>
                <a:cubicBezTo>
                  <a:pt x="0" y="235887"/>
                  <a:pt x="235887" y="0"/>
                  <a:pt x="52686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3500">
                <a:sym typeface="+mn-ea"/>
              </a:rPr>
              <a:t>Invest in infrastructure (esp. rural areas)</a:t>
            </a:r>
            <a:endParaRPr sz="3500">
              <a:sym typeface="+mn-e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353;p34"/>
          <p:cNvSpPr/>
          <p:nvPr/>
        </p:nvSpPr>
        <p:spPr>
          <a:xfrm rot="357826">
            <a:off x="2943375" y="2786986"/>
            <a:ext cx="3143983" cy="3495424"/>
          </a:xfrm>
          <a:custGeom>
            <a:avLst/>
            <a:gdLst/>
            <a:ahLst/>
            <a:cxnLst/>
            <a:rect l="l" t="t" r="r" b="b"/>
            <a:pathLst>
              <a:path w="1053738" h="1171527" extrusionOk="0">
                <a:moveTo>
                  <a:pt x="526869" y="0"/>
                </a:moveTo>
                <a:cubicBezTo>
                  <a:pt x="817851" y="0"/>
                  <a:pt x="1053738" y="235887"/>
                  <a:pt x="1053738" y="526869"/>
                </a:cubicBezTo>
                <a:cubicBezTo>
                  <a:pt x="1053738" y="817851"/>
                  <a:pt x="817851" y="1053738"/>
                  <a:pt x="526869" y="1053738"/>
                </a:cubicBezTo>
                <a:cubicBezTo>
                  <a:pt x="490496" y="1053738"/>
                  <a:pt x="454985" y="1050052"/>
                  <a:pt x="420687" y="1043034"/>
                </a:cubicBezTo>
                <a:lnTo>
                  <a:pt x="388563" y="1033062"/>
                </a:lnTo>
                <a:lnTo>
                  <a:pt x="147609" y="1171527"/>
                </a:lnTo>
                <a:lnTo>
                  <a:pt x="147063" y="890630"/>
                </a:lnTo>
                <a:lnTo>
                  <a:pt x="89981" y="821447"/>
                </a:lnTo>
                <a:cubicBezTo>
                  <a:pt x="33172" y="737358"/>
                  <a:pt x="0" y="635987"/>
                  <a:pt x="0" y="526869"/>
                </a:cubicBezTo>
                <a:cubicBezTo>
                  <a:pt x="0" y="235887"/>
                  <a:pt x="235887" y="0"/>
                  <a:pt x="5268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indent="457200" defTabSz="609600"/>
            <a:r>
              <a:rPr sz="3500">
                <a:solidFill>
                  <a:schemeClr val="bg1"/>
                </a:solidFill>
                <a:sym typeface="+mn-ea"/>
              </a:rPr>
              <a:t>Enhance digital literacy &amp; leadership </a:t>
            </a:r>
            <a:r>
              <a:rPr lang="vi-VN" sz="3500">
                <a:solidFill>
                  <a:schemeClr val="bg1"/>
                </a:solidFill>
                <a:sym typeface="+mn-ea"/>
              </a:rPr>
              <a:t>    	</a:t>
            </a:r>
            <a:r>
              <a:rPr sz="3500">
                <a:solidFill>
                  <a:schemeClr val="bg1"/>
                </a:solidFill>
                <a:sym typeface="+mn-ea"/>
              </a:rPr>
              <a:t>capacity</a:t>
            </a:r>
            <a:endParaRPr sz="3500" b="0" i="0" u="none" strike="noStrike" cap="none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7" name="Google Shape;353;p34"/>
          <p:cNvSpPr/>
          <p:nvPr/>
        </p:nvSpPr>
        <p:spPr>
          <a:xfrm rot="357826">
            <a:off x="6007885" y="2999711"/>
            <a:ext cx="3143983" cy="3495424"/>
          </a:xfrm>
          <a:custGeom>
            <a:avLst/>
            <a:gdLst/>
            <a:ahLst/>
            <a:cxnLst/>
            <a:rect l="l" t="t" r="r" b="b"/>
            <a:pathLst>
              <a:path w="1053738" h="1171527" extrusionOk="0">
                <a:moveTo>
                  <a:pt x="526869" y="0"/>
                </a:moveTo>
                <a:cubicBezTo>
                  <a:pt x="817851" y="0"/>
                  <a:pt x="1053738" y="235887"/>
                  <a:pt x="1053738" y="526869"/>
                </a:cubicBezTo>
                <a:cubicBezTo>
                  <a:pt x="1053738" y="817851"/>
                  <a:pt x="817851" y="1053738"/>
                  <a:pt x="526869" y="1053738"/>
                </a:cubicBezTo>
                <a:cubicBezTo>
                  <a:pt x="490496" y="1053738"/>
                  <a:pt x="454985" y="1050052"/>
                  <a:pt x="420687" y="1043034"/>
                </a:cubicBezTo>
                <a:lnTo>
                  <a:pt x="388563" y="1033062"/>
                </a:lnTo>
                <a:lnTo>
                  <a:pt x="147609" y="1171527"/>
                </a:lnTo>
                <a:lnTo>
                  <a:pt x="147063" y="890630"/>
                </a:lnTo>
                <a:lnTo>
                  <a:pt x="89981" y="821447"/>
                </a:lnTo>
                <a:cubicBezTo>
                  <a:pt x="33172" y="737358"/>
                  <a:pt x="0" y="635987"/>
                  <a:pt x="0" y="526869"/>
                </a:cubicBezTo>
                <a:cubicBezTo>
                  <a:pt x="0" y="235887"/>
                  <a:pt x="235887" y="0"/>
                  <a:pt x="526869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indent="457200" defTabSz="609600"/>
            <a:r>
              <a:rPr sz="3300">
                <a:sym typeface="+mn-ea"/>
              </a:rPr>
              <a:t>Develop </a:t>
            </a:r>
            <a:r>
              <a:rPr lang="vi-VN" sz="3300">
                <a:sym typeface="+mn-ea"/>
              </a:rPr>
              <a:t>	</a:t>
            </a:r>
            <a:r>
              <a:rPr sz="3300">
                <a:sym typeface="+mn-ea"/>
              </a:rPr>
              <a:t>flexible, tech-integrated management </a:t>
            </a:r>
            <a:r>
              <a:rPr lang="vi-VN" sz="3300">
                <a:sym typeface="+mn-ea"/>
              </a:rPr>
              <a:t>	</a:t>
            </a:r>
            <a:r>
              <a:rPr sz="3300">
                <a:sym typeface="+mn-ea"/>
              </a:rPr>
              <a:t>models</a:t>
            </a:r>
            <a:endParaRPr sz="33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353;p34"/>
          <p:cNvSpPr/>
          <p:nvPr/>
        </p:nvSpPr>
        <p:spPr>
          <a:xfrm rot="357826">
            <a:off x="9030485" y="2999711"/>
            <a:ext cx="3143983" cy="3495424"/>
          </a:xfrm>
          <a:custGeom>
            <a:avLst/>
            <a:gdLst/>
            <a:ahLst/>
            <a:cxnLst/>
            <a:rect l="l" t="t" r="r" b="b"/>
            <a:pathLst>
              <a:path w="1053738" h="1171527" extrusionOk="0">
                <a:moveTo>
                  <a:pt x="526869" y="0"/>
                </a:moveTo>
                <a:cubicBezTo>
                  <a:pt x="817851" y="0"/>
                  <a:pt x="1053738" y="235887"/>
                  <a:pt x="1053738" y="526869"/>
                </a:cubicBezTo>
                <a:cubicBezTo>
                  <a:pt x="1053738" y="817851"/>
                  <a:pt x="817851" y="1053738"/>
                  <a:pt x="526869" y="1053738"/>
                </a:cubicBezTo>
                <a:cubicBezTo>
                  <a:pt x="490496" y="1053738"/>
                  <a:pt x="454985" y="1050052"/>
                  <a:pt x="420687" y="1043034"/>
                </a:cubicBezTo>
                <a:lnTo>
                  <a:pt x="388563" y="1033062"/>
                </a:lnTo>
                <a:lnTo>
                  <a:pt x="147609" y="1171527"/>
                </a:lnTo>
                <a:lnTo>
                  <a:pt x="147063" y="890630"/>
                </a:lnTo>
                <a:lnTo>
                  <a:pt x="89981" y="821447"/>
                </a:lnTo>
                <a:cubicBezTo>
                  <a:pt x="33172" y="737358"/>
                  <a:pt x="0" y="635987"/>
                  <a:pt x="0" y="526869"/>
                </a:cubicBezTo>
                <a:cubicBezTo>
                  <a:pt x="0" y="235887"/>
                  <a:pt x="235887" y="0"/>
                  <a:pt x="526869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indent="457200" defTabSz="609600"/>
            <a:endParaRPr sz="3500">
              <a:sym typeface="+mn-ea"/>
            </a:endParaRPr>
          </a:p>
          <a:p>
            <a:pPr indent="457200" defTabSz="609600"/>
            <a:r>
              <a:rPr sz="3500">
                <a:sym typeface="+mn-ea"/>
              </a:rPr>
              <a:t>Strengthen inter-agency collaboration </a:t>
            </a:r>
            <a:r>
              <a:rPr lang="vi-VN" sz="3500">
                <a:sym typeface="+mn-ea"/>
              </a:rPr>
              <a:t>	</a:t>
            </a:r>
            <a:r>
              <a:rPr sz="3500">
                <a:sym typeface="+mn-ea"/>
              </a:rPr>
              <a:t>&amp; policy </a:t>
            </a:r>
            <a:r>
              <a:rPr lang="vi-VN" sz="3500">
                <a:sym typeface="+mn-ea"/>
              </a:rPr>
              <a:t>	</a:t>
            </a:r>
            <a:r>
              <a:rPr sz="3500">
                <a:sym typeface="+mn-ea"/>
              </a:rPr>
              <a:t>coherence</a:t>
            </a:r>
            <a:endParaRPr sz="3500">
              <a:sym typeface="+mn-ea"/>
            </a:endParaRPr>
          </a:p>
          <a:p>
            <a:pPr defTabSz="609600"/>
            <a:endParaRPr lang="vi-VN" sz="35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53" grpId="0" animBg="1"/>
      <p:bldP spid="35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4494</Words>
  <Application>WPS Presentation</Application>
  <PresentationFormat>Widescreen</PresentationFormat>
  <Paragraphs>112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SimSun</vt:lpstr>
      <vt:lpstr>Wingdings</vt:lpstr>
      <vt:lpstr>Be Vietnam Pro</vt:lpstr>
      <vt:lpstr>ADLaM Display</vt:lpstr>
      <vt:lpstr>Wide Latin</vt:lpstr>
      <vt:lpstr>MS Reference Sans Serif</vt:lpstr>
      <vt:lpstr>Nunito</vt:lpstr>
      <vt:lpstr>Segoe Print</vt:lpstr>
      <vt:lpstr>MS PGothic</vt:lpstr>
      <vt:lpstr>Calibri</vt:lpstr>
      <vt:lpstr>Arial</vt:lpstr>
      <vt:lpstr>Times New Roman</vt:lpstr>
      <vt:lpstr>Microsoft YaHei</vt:lpstr>
      <vt:lpstr>Arial Unicode MS</vt:lpstr>
      <vt:lpstr>Aptos Display</vt:lpstr>
      <vt:lpstr>Segoe UI Variable Display</vt:lpstr>
      <vt:lpstr>Aptos</vt:lpstr>
      <vt:lpstr>Segoe UI</vt:lpstr>
      <vt:lpstr>Office Theme</vt:lpstr>
      <vt:lpstr>PowerPoint 演示文稿</vt:lpstr>
      <vt:lpstr>INNOVATING GENERAL EDUCATION MANAGEMENT IN THE DIGITAL ERA</vt:lpstr>
      <vt:lpstr>1. Introduction &amp; Background</vt:lpstr>
      <vt:lpstr>2. Research Objectives &amp; Questions</vt:lpstr>
      <vt:lpstr>3. Literature Review (Summary)</vt:lpstr>
      <vt:lpstr>3. Methodology</vt:lpstr>
      <vt:lpstr>4. Findings (1): Infrastructure &amp; Leadership</vt:lpstr>
      <vt:lpstr>4. Findings (2): Policy Gaps &amp; Benefits</vt:lpstr>
      <vt:lpstr>PowerPoint 演示文稿</vt:lpstr>
      <vt:lpstr>6. Conclusion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banquyenphanmem3 banquyenphanmem3</dc:creator>
  <cp:lastModifiedBy>P</cp:lastModifiedBy>
  <cp:revision>22</cp:revision>
  <dcterms:created xsi:type="dcterms:W3CDTF">2025-05-11T03:28:00Z</dcterms:created>
  <dcterms:modified xsi:type="dcterms:W3CDTF">2025-08-27T14:30:48Z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D444D226105D471493B10909FBCC1D47_12</vt:lpwstr>
  </property>
  <property fmtid="{D5CDD505-2E9C-101B-9397-08002B2CF9AE}" pid="3" name="KSOProductBuildVer">
    <vt:lpwstr>1033-12.2.0.21931</vt:lpwstr>
  </property>
</Properties>
</file>