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72" r:id="rId3"/>
    <p:sldId id="280" r:id="rId4"/>
    <p:sldId id="281" r:id="rId5"/>
    <p:sldId id="271" r:id="rId6"/>
    <p:sldId id="278" r:id="rId7"/>
    <p:sldId id="283" r:id="rId8"/>
    <p:sldId id="279" r:id="rId9"/>
    <p:sldId id="284" r:id="rId10"/>
    <p:sldId id="285" r:id="rId11"/>
    <p:sldId id="286" r:id="rId12"/>
    <p:sldId id="287" r:id="rId13"/>
    <p:sldId id="288" r:id="rId14"/>
    <p:sldId id="268" r:id="rId15"/>
  </p:sldIdLst>
  <p:sldSz cx="12192000" cy="6858000"/>
  <p:notesSz cx="6858000" cy="9144000"/>
  <p:embeddedFontLst>
    <p:embeddedFont>
      <p:font typeface="Be Vietnam Pro" pitchFamily="2" charset="77"/>
      <p:regular r:id="rId18"/>
      <p:bold r:id="rId19"/>
      <p:italic r:id="rId20"/>
      <p:boldItalic r:id="rId21"/>
    </p:embeddedFont>
    <p:embeddedFont>
      <p:font typeface="Figtree Black" panose="020F0502020204030204" pitchFamily="34" charset="0"/>
      <p:regular r:id="rId22"/>
      <p:bold r:id="rId23"/>
      <p:italic r:id="rId24"/>
      <p:boldItalic r:id="rId25"/>
    </p:embeddedFont>
    <p:embeddedFont>
      <p:font typeface="Hanken Grotesk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23B"/>
    <a:srgbClr val="1B8056"/>
    <a:srgbClr val="FC9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375CDF-5362-A846-9F73-700541C7DEB3}" v="127" dt="2025-08-28T16:44:17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2" autoAdjust="0"/>
    <p:restoredTop sz="94672"/>
  </p:normalViewPr>
  <p:slideViewPr>
    <p:cSldViewPr snapToGrid="0">
      <p:cViewPr varScale="1">
        <p:scale>
          <a:sx n="99" d="100"/>
          <a:sy n="99" d="100"/>
        </p:scale>
        <p:origin x="2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739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42E06-DA4B-4F6C-A487-8C12A7441EC2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4671FA-B210-46E4-A038-0A00C2FAE182}">
      <dgm:prSet/>
      <dgm:spPr/>
      <dgm:t>
        <a:bodyPr/>
        <a:lstStyle/>
        <a:p>
          <a:r>
            <a:rPr lang="vi-VN" dirty="0"/>
            <a:t>1. The significance of the research </a:t>
          </a:r>
          <a:endParaRPr lang="en-US" dirty="0"/>
        </a:p>
      </dgm:t>
    </dgm:pt>
    <dgm:pt modelId="{3DA8DC91-C31A-4025-B1CD-74F7C437BD40}" type="parTrans" cxnId="{DFED920D-7E6E-40EE-A8AC-5D95B9E4A048}">
      <dgm:prSet/>
      <dgm:spPr/>
      <dgm:t>
        <a:bodyPr/>
        <a:lstStyle/>
        <a:p>
          <a:endParaRPr lang="en-US"/>
        </a:p>
      </dgm:t>
    </dgm:pt>
    <dgm:pt modelId="{DF57B8EE-DB9D-4D26-BAB3-778D6576F313}" type="sibTrans" cxnId="{DFED920D-7E6E-40EE-A8AC-5D95B9E4A048}">
      <dgm:prSet/>
      <dgm:spPr/>
      <dgm:t>
        <a:bodyPr/>
        <a:lstStyle/>
        <a:p>
          <a:endParaRPr lang="en-US"/>
        </a:p>
      </dgm:t>
    </dgm:pt>
    <dgm:pt modelId="{8E537B4C-2F3C-4CA8-8747-EA29A30F2DAA}">
      <dgm:prSet/>
      <dgm:spPr/>
      <dgm:t>
        <a:bodyPr/>
        <a:lstStyle/>
        <a:p>
          <a:r>
            <a:rPr lang="vi-VN" dirty="0"/>
            <a:t>2. A brief introduction into Mnemonic Devices </a:t>
          </a:r>
          <a:endParaRPr lang="en-US" dirty="0"/>
        </a:p>
      </dgm:t>
    </dgm:pt>
    <dgm:pt modelId="{49C4F207-0517-4D6F-B704-D35A85E4991A}" type="parTrans" cxnId="{F3AE6677-9AB0-4D28-964A-C36299BEB427}">
      <dgm:prSet/>
      <dgm:spPr/>
      <dgm:t>
        <a:bodyPr/>
        <a:lstStyle/>
        <a:p>
          <a:endParaRPr lang="en-US"/>
        </a:p>
      </dgm:t>
    </dgm:pt>
    <dgm:pt modelId="{EC845E96-3133-4FA1-9A8C-BDF843A927E2}" type="sibTrans" cxnId="{F3AE6677-9AB0-4D28-964A-C36299BEB427}">
      <dgm:prSet/>
      <dgm:spPr/>
      <dgm:t>
        <a:bodyPr/>
        <a:lstStyle/>
        <a:p>
          <a:endParaRPr lang="en-US"/>
        </a:p>
      </dgm:t>
    </dgm:pt>
    <dgm:pt modelId="{03D2DDBE-1B65-4776-AC9A-3D432CF8F548}">
      <dgm:prSet/>
      <dgm:spPr/>
      <dgm:t>
        <a:bodyPr/>
        <a:lstStyle/>
        <a:p>
          <a:r>
            <a:rPr lang="vi-VN" dirty="0"/>
            <a:t>3. Research questions </a:t>
          </a:r>
          <a:endParaRPr lang="en-US" dirty="0"/>
        </a:p>
      </dgm:t>
    </dgm:pt>
    <dgm:pt modelId="{07AD1546-F073-4CB0-AD87-BA2EF299188F}" type="parTrans" cxnId="{0E739769-E96E-4712-9DB9-95EBA5C79E8A}">
      <dgm:prSet/>
      <dgm:spPr/>
      <dgm:t>
        <a:bodyPr/>
        <a:lstStyle/>
        <a:p>
          <a:endParaRPr lang="en-US"/>
        </a:p>
      </dgm:t>
    </dgm:pt>
    <dgm:pt modelId="{13EB8BFD-47C1-4F0B-BB74-CC560DCDE64A}" type="sibTrans" cxnId="{0E739769-E96E-4712-9DB9-95EBA5C79E8A}">
      <dgm:prSet/>
      <dgm:spPr/>
      <dgm:t>
        <a:bodyPr/>
        <a:lstStyle/>
        <a:p>
          <a:endParaRPr lang="en-US"/>
        </a:p>
      </dgm:t>
    </dgm:pt>
    <dgm:pt modelId="{CE5DDDB8-8B08-4AFF-BD8B-631CD9B663D4}">
      <dgm:prSet/>
      <dgm:spPr/>
      <dgm:t>
        <a:bodyPr/>
        <a:lstStyle/>
        <a:p>
          <a:r>
            <a:rPr lang="vi-VN" dirty="0"/>
            <a:t>4. Literature Review </a:t>
          </a:r>
          <a:endParaRPr lang="en-US" dirty="0"/>
        </a:p>
      </dgm:t>
    </dgm:pt>
    <dgm:pt modelId="{89FE0FA2-B0AB-4581-B1C8-B7E559CDD2BC}" type="parTrans" cxnId="{A3A9EC83-108B-440A-A30B-85D770E0CE44}">
      <dgm:prSet/>
      <dgm:spPr/>
      <dgm:t>
        <a:bodyPr/>
        <a:lstStyle/>
        <a:p>
          <a:endParaRPr lang="en-US"/>
        </a:p>
      </dgm:t>
    </dgm:pt>
    <dgm:pt modelId="{62CD0645-E3DD-4E6F-B6B4-B69DD88A297F}" type="sibTrans" cxnId="{A3A9EC83-108B-440A-A30B-85D770E0CE44}">
      <dgm:prSet/>
      <dgm:spPr/>
      <dgm:t>
        <a:bodyPr/>
        <a:lstStyle/>
        <a:p>
          <a:endParaRPr lang="en-US"/>
        </a:p>
      </dgm:t>
    </dgm:pt>
    <dgm:pt modelId="{27A731AF-5BB5-43EF-94F5-0867861FE052}">
      <dgm:prSet/>
      <dgm:spPr/>
      <dgm:t>
        <a:bodyPr/>
        <a:lstStyle/>
        <a:p>
          <a:r>
            <a:rPr lang="vi-VN" dirty="0"/>
            <a:t>5. Research background &amp; participants</a:t>
          </a:r>
          <a:endParaRPr lang="en-US" dirty="0"/>
        </a:p>
      </dgm:t>
    </dgm:pt>
    <dgm:pt modelId="{4689E661-CF0A-4402-AA21-8AE4A06BEFE0}" type="parTrans" cxnId="{CDCD0B3E-4A38-4570-BE83-4CCD6672969B}">
      <dgm:prSet/>
      <dgm:spPr/>
      <dgm:t>
        <a:bodyPr/>
        <a:lstStyle/>
        <a:p>
          <a:endParaRPr lang="en-US"/>
        </a:p>
      </dgm:t>
    </dgm:pt>
    <dgm:pt modelId="{4E6AC06D-C521-447C-AE14-0AA64DBCE35D}" type="sibTrans" cxnId="{CDCD0B3E-4A38-4570-BE83-4CCD6672969B}">
      <dgm:prSet/>
      <dgm:spPr/>
      <dgm:t>
        <a:bodyPr/>
        <a:lstStyle/>
        <a:p>
          <a:endParaRPr lang="en-US"/>
        </a:p>
      </dgm:t>
    </dgm:pt>
    <dgm:pt modelId="{12BB79CA-AE85-464A-B702-B6F75B6BC71C}">
      <dgm:prSet/>
      <dgm:spPr/>
      <dgm:t>
        <a:bodyPr/>
        <a:lstStyle/>
        <a:p>
          <a:r>
            <a:rPr lang="vi-VN" dirty="0"/>
            <a:t>6. Methodology </a:t>
          </a:r>
          <a:endParaRPr lang="en-US" dirty="0"/>
        </a:p>
      </dgm:t>
    </dgm:pt>
    <dgm:pt modelId="{AD5713EF-C5E9-4532-853A-8239BBEE380F}" type="parTrans" cxnId="{985ECCA8-D093-4F92-B8BC-B62F5F9CC5C7}">
      <dgm:prSet/>
      <dgm:spPr/>
      <dgm:t>
        <a:bodyPr/>
        <a:lstStyle/>
        <a:p>
          <a:endParaRPr lang="en-US"/>
        </a:p>
      </dgm:t>
    </dgm:pt>
    <dgm:pt modelId="{54BF1924-EDB0-40B6-A7DB-375631CEF773}" type="sibTrans" cxnId="{985ECCA8-D093-4F92-B8BC-B62F5F9CC5C7}">
      <dgm:prSet/>
      <dgm:spPr/>
      <dgm:t>
        <a:bodyPr/>
        <a:lstStyle/>
        <a:p>
          <a:endParaRPr lang="en-US"/>
        </a:p>
      </dgm:t>
    </dgm:pt>
    <dgm:pt modelId="{0CAA2E5F-051B-4E60-8136-5B77F1A71574}">
      <dgm:prSet/>
      <dgm:spPr/>
      <dgm:t>
        <a:bodyPr/>
        <a:lstStyle/>
        <a:p>
          <a:r>
            <a:rPr lang="vi-VN" dirty="0"/>
            <a:t>7. Findings &amp; Discussion</a:t>
          </a:r>
          <a:endParaRPr lang="en-US" dirty="0"/>
        </a:p>
      </dgm:t>
    </dgm:pt>
    <dgm:pt modelId="{29776A52-1C06-4F6D-950A-48C02E392589}" type="parTrans" cxnId="{ACB072A4-30DE-4383-96C2-CB0BAF4B50B5}">
      <dgm:prSet/>
      <dgm:spPr/>
      <dgm:t>
        <a:bodyPr/>
        <a:lstStyle/>
        <a:p>
          <a:endParaRPr lang="en-US"/>
        </a:p>
      </dgm:t>
    </dgm:pt>
    <dgm:pt modelId="{8080426B-A343-45A4-AA3C-595132B8A4E9}" type="sibTrans" cxnId="{ACB072A4-30DE-4383-96C2-CB0BAF4B50B5}">
      <dgm:prSet/>
      <dgm:spPr/>
      <dgm:t>
        <a:bodyPr/>
        <a:lstStyle/>
        <a:p>
          <a:endParaRPr lang="en-US"/>
        </a:p>
      </dgm:t>
    </dgm:pt>
    <dgm:pt modelId="{5182B025-6374-429D-9E60-D683416F0812}">
      <dgm:prSet/>
      <dgm:spPr/>
      <dgm:t>
        <a:bodyPr/>
        <a:lstStyle/>
        <a:p>
          <a:r>
            <a:rPr lang="vi-VN" dirty="0"/>
            <a:t>8. Conclusions</a:t>
          </a:r>
          <a:endParaRPr lang="en-US" dirty="0"/>
        </a:p>
      </dgm:t>
    </dgm:pt>
    <dgm:pt modelId="{F7C37B53-790E-46A6-B17F-EC78FD294024}" type="parTrans" cxnId="{569BF706-092D-4D73-B017-4B3E9FDB67C7}">
      <dgm:prSet/>
      <dgm:spPr/>
      <dgm:t>
        <a:bodyPr/>
        <a:lstStyle/>
        <a:p>
          <a:endParaRPr lang="en-US"/>
        </a:p>
      </dgm:t>
    </dgm:pt>
    <dgm:pt modelId="{BCC587DC-2858-4ECD-B8DF-DA0FEB97BF31}" type="sibTrans" cxnId="{569BF706-092D-4D73-B017-4B3E9FDB67C7}">
      <dgm:prSet/>
      <dgm:spPr/>
      <dgm:t>
        <a:bodyPr/>
        <a:lstStyle/>
        <a:p>
          <a:endParaRPr lang="en-US"/>
        </a:p>
      </dgm:t>
    </dgm:pt>
    <dgm:pt modelId="{DD47D79B-92D3-1B4B-8B39-5AA951A38C5C}" type="pres">
      <dgm:prSet presAssocID="{F3242E06-DA4B-4F6C-A487-8C12A7441EC2}" presName="vert0" presStyleCnt="0">
        <dgm:presLayoutVars>
          <dgm:dir/>
          <dgm:animOne val="branch"/>
          <dgm:animLvl val="lvl"/>
        </dgm:presLayoutVars>
      </dgm:prSet>
      <dgm:spPr/>
    </dgm:pt>
    <dgm:pt modelId="{AE0FC915-715B-0B43-9C6A-9C1E957534AA}" type="pres">
      <dgm:prSet presAssocID="{544671FA-B210-46E4-A038-0A00C2FAE182}" presName="thickLine" presStyleLbl="alignNode1" presStyleIdx="0" presStyleCnt="8"/>
      <dgm:spPr/>
    </dgm:pt>
    <dgm:pt modelId="{82CFE328-510A-194D-B81A-867D6EE02C70}" type="pres">
      <dgm:prSet presAssocID="{544671FA-B210-46E4-A038-0A00C2FAE182}" presName="horz1" presStyleCnt="0"/>
      <dgm:spPr/>
    </dgm:pt>
    <dgm:pt modelId="{D29C9EFF-4735-604D-98DE-4FB40B9919AF}" type="pres">
      <dgm:prSet presAssocID="{544671FA-B210-46E4-A038-0A00C2FAE182}" presName="tx1" presStyleLbl="revTx" presStyleIdx="0" presStyleCnt="8"/>
      <dgm:spPr/>
    </dgm:pt>
    <dgm:pt modelId="{4547CFE1-DBA6-6E4A-8D34-FD5B8DF4DC0B}" type="pres">
      <dgm:prSet presAssocID="{544671FA-B210-46E4-A038-0A00C2FAE182}" presName="vert1" presStyleCnt="0"/>
      <dgm:spPr/>
    </dgm:pt>
    <dgm:pt modelId="{959083DD-4307-2E40-B0FE-7CB5E94E163E}" type="pres">
      <dgm:prSet presAssocID="{8E537B4C-2F3C-4CA8-8747-EA29A30F2DAA}" presName="thickLine" presStyleLbl="alignNode1" presStyleIdx="1" presStyleCnt="8"/>
      <dgm:spPr/>
    </dgm:pt>
    <dgm:pt modelId="{997EA0E7-187E-6C46-A902-B565810C6BF4}" type="pres">
      <dgm:prSet presAssocID="{8E537B4C-2F3C-4CA8-8747-EA29A30F2DAA}" presName="horz1" presStyleCnt="0"/>
      <dgm:spPr/>
    </dgm:pt>
    <dgm:pt modelId="{342633F2-525A-5440-A5CB-A25E7A6FFB38}" type="pres">
      <dgm:prSet presAssocID="{8E537B4C-2F3C-4CA8-8747-EA29A30F2DAA}" presName="tx1" presStyleLbl="revTx" presStyleIdx="1" presStyleCnt="8"/>
      <dgm:spPr/>
    </dgm:pt>
    <dgm:pt modelId="{4FF616BE-4884-504D-B912-99539FFE8726}" type="pres">
      <dgm:prSet presAssocID="{8E537B4C-2F3C-4CA8-8747-EA29A30F2DAA}" presName="vert1" presStyleCnt="0"/>
      <dgm:spPr/>
    </dgm:pt>
    <dgm:pt modelId="{829A7E2A-4C0B-8B45-BCBF-2AE5CCC7212A}" type="pres">
      <dgm:prSet presAssocID="{03D2DDBE-1B65-4776-AC9A-3D432CF8F548}" presName="thickLine" presStyleLbl="alignNode1" presStyleIdx="2" presStyleCnt="8"/>
      <dgm:spPr/>
    </dgm:pt>
    <dgm:pt modelId="{351A2B40-9467-FA43-B990-CD691AA93558}" type="pres">
      <dgm:prSet presAssocID="{03D2DDBE-1B65-4776-AC9A-3D432CF8F548}" presName="horz1" presStyleCnt="0"/>
      <dgm:spPr/>
    </dgm:pt>
    <dgm:pt modelId="{2355128B-E11A-2B41-9813-104B22689306}" type="pres">
      <dgm:prSet presAssocID="{03D2DDBE-1B65-4776-AC9A-3D432CF8F548}" presName="tx1" presStyleLbl="revTx" presStyleIdx="2" presStyleCnt="8"/>
      <dgm:spPr/>
    </dgm:pt>
    <dgm:pt modelId="{3818FE42-1956-6F47-BC1F-DFA738C12F3B}" type="pres">
      <dgm:prSet presAssocID="{03D2DDBE-1B65-4776-AC9A-3D432CF8F548}" presName="vert1" presStyleCnt="0"/>
      <dgm:spPr/>
    </dgm:pt>
    <dgm:pt modelId="{C819AB31-F52E-3446-AA28-404A81B6D517}" type="pres">
      <dgm:prSet presAssocID="{CE5DDDB8-8B08-4AFF-BD8B-631CD9B663D4}" presName="thickLine" presStyleLbl="alignNode1" presStyleIdx="3" presStyleCnt="8"/>
      <dgm:spPr/>
    </dgm:pt>
    <dgm:pt modelId="{9D97D86B-A60F-C24F-8FB6-642CB1673B55}" type="pres">
      <dgm:prSet presAssocID="{CE5DDDB8-8B08-4AFF-BD8B-631CD9B663D4}" presName="horz1" presStyleCnt="0"/>
      <dgm:spPr/>
    </dgm:pt>
    <dgm:pt modelId="{2A724A09-AF4C-BA49-8854-BA9CE7972A89}" type="pres">
      <dgm:prSet presAssocID="{CE5DDDB8-8B08-4AFF-BD8B-631CD9B663D4}" presName="tx1" presStyleLbl="revTx" presStyleIdx="3" presStyleCnt="8"/>
      <dgm:spPr/>
    </dgm:pt>
    <dgm:pt modelId="{80F72374-C5F9-1C44-82CE-775B91D31340}" type="pres">
      <dgm:prSet presAssocID="{CE5DDDB8-8B08-4AFF-BD8B-631CD9B663D4}" presName="vert1" presStyleCnt="0"/>
      <dgm:spPr/>
    </dgm:pt>
    <dgm:pt modelId="{41A11497-FA48-304D-B68E-BD1364A81D51}" type="pres">
      <dgm:prSet presAssocID="{27A731AF-5BB5-43EF-94F5-0867861FE052}" presName="thickLine" presStyleLbl="alignNode1" presStyleIdx="4" presStyleCnt="8"/>
      <dgm:spPr/>
    </dgm:pt>
    <dgm:pt modelId="{39C58C2F-CE4B-2441-8415-75D5AEEDC25A}" type="pres">
      <dgm:prSet presAssocID="{27A731AF-5BB5-43EF-94F5-0867861FE052}" presName="horz1" presStyleCnt="0"/>
      <dgm:spPr/>
    </dgm:pt>
    <dgm:pt modelId="{B729DAC0-19DB-8F48-9FE2-6DF4E3614766}" type="pres">
      <dgm:prSet presAssocID="{27A731AF-5BB5-43EF-94F5-0867861FE052}" presName="tx1" presStyleLbl="revTx" presStyleIdx="4" presStyleCnt="8"/>
      <dgm:spPr/>
    </dgm:pt>
    <dgm:pt modelId="{19F44AC5-D104-6F4F-833A-63D85BE5660E}" type="pres">
      <dgm:prSet presAssocID="{27A731AF-5BB5-43EF-94F5-0867861FE052}" presName="vert1" presStyleCnt="0"/>
      <dgm:spPr/>
    </dgm:pt>
    <dgm:pt modelId="{EACF15C5-7825-214B-825E-CE4A5A0AAAA6}" type="pres">
      <dgm:prSet presAssocID="{12BB79CA-AE85-464A-B702-B6F75B6BC71C}" presName="thickLine" presStyleLbl="alignNode1" presStyleIdx="5" presStyleCnt="8"/>
      <dgm:spPr/>
    </dgm:pt>
    <dgm:pt modelId="{434E349E-983D-2044-B763-E6DFC9FB274F}" type="pres">
      <dgm:prSet presAssocID="{12BB79CA-AE85-464A-B702-B6F75B6BC71C}" presName="horz1" presStyleCnt="0"/>
      <dgm:spPr/>
    </dgm:pt>
    <dgm:pt modelId="{D749E05A-4539-9C4E-98B3-27C4FE0C35BD}" type="pres">
      <dgm:prSet presAssocID="{12BB79CA-AE85-464A-B702-B6F75B6BC71C}" presName="tx1" presStyleLbl="revTx" presStyleIdx="5" presStyleCnt="8"/>
      <dgm:spPr/>
    </dgm:pt>
    <dgm:pt modelId="{D49578FE-E9E0-144E-B593-78308234370D}" type="pres">
      <dgm:prSet presAssocID="{12BB79CA-AE85-464A-B702-B6F75B6BC71C}" presName="vert1" presStyleCnt="0"/>
      <dgm:spPr/>
    </dgm:pt>
    <dgm:pt modelId="{2476DB8A-8749-EC45-904D-7645350929BA}" type="pres">
      <dgm:prSet presAssocID="{0CAA2E5F-051B-4E60-8136-5B77F1A71574}" presName="thickLine" presStyleLbl="alignNode1" presStyleIdx="6" presStyleCnt="8"/>
      <dgm:spPr/>
    </dgm:pt>
    <dgm:pt modelId="{620E4F29-C2B0-414F-886F-4BEE719668EC}" type="pres">
      <dgm:prSet presAssocID="{0CAA2E5F-051B-4E60-8136-5B77F1A71574}" presName="horz1" presStyleCnt="0"/>
      <dgm:spPr/>
    </dgm:pt>
    <dgm:pt modelId="{0F7E8AE1-416D-FE4C-8483-152131DE3564}" type="pres">
      <dgm:prSet presAssocID="{0CAA2E5F-051B-4E60-8136-5B77F1A71574}" presName="tx1" presStyleLbl="revTx" presStyleIdx="6" presStyleCnt="8"/>
      <dgm:spPr/>
    </dgm:pt>
    <dgm:pt modelId="{FBF5C154-462E-434B-93E8-C846F335021C}" type="pres">
      <dgm:prSet presAssocID="{0CAA2E5F-051B-4E60-8136-5B77F1A71574}" presName="vert1" presStyleCnt="0"/>
      <dgm:spPr/>
    </dgm:pt>
    <dgm:pt modelId="{35F7F555-39EF-494A-A174-E8E33437BDB2}" type="pres">
      <dgm:prSet presAssocID="{5182B025-6374-429D-9E60-D683416F0812}" presName="thickLine" presStyleLbl="alignNode1" presStyleIdx="7" presStyleCnt="8"/>
      <dgm:spPr/>
    </dgm:pt>
    <dgm:pt modelId="{1F3B2048-5142-3D45-863D-C4E59B711106}" type="pres">
      <dgm:prSet presAssocID="{5182B025-6374-429D-9E60-D683416F0812}" presName="horz1" presStyleCnt="0"/>
      <dgm:spPr/>
    </dgm:pt>
    <dgm:pt modelId="{A692F0CD-41F0-F048-8AB3-91953916848D}" type="pres">
      <dgm:prSet presAssocID="{5182B025-6374-429D-9E60-D683416F0812}" presName="tx1" presStyleLbl="revTx" presStyleIdx="7" presStyleCnt="8"/>
      <dgm:spPr/>
    </dgm:pt>
    <dgm:pt modelId="{4ED4923C-2C30-8B4F-ABEC-6101973FB052}" type="pres">
      <dgm:prSet presAssocID="{5182B025-6374-429D-9E60-D683416F0812}" presName="vert1" presStyleCnt="0"/>
      <dgm:spPr/>
    </dgm:pt>
  </dgm:ptLst>
  <dgm:cxnLst>
    <dgm:cxn modelId="{569BF706-092D-4D73-B017-4B3E9FDB67C7}" srcId="{F3242E06-DA4B-4F6C-A487-8C12A7441EC2}" destId="{5182B025-6374-429D-9E60-D683416F0812}" srcOrd="7" destOrd="0" parTransId="{F7C37B53-790E-46A6-B17F-EC78FD294024}" sibTransId="{BCC587DC-2858-4ECD-B8DF-DA0FEB97BF31}"/>
    <dgm:cxn modelId="{DFED920D-7E6E-40EE-A8AC-5D95B9E4A048}" srcId="{F3242E06-DA4B-4F6C-A487-8C12A7441EC2}" destId="{544671FA-B210-46E4-A038-0A00C2FAE182}" srcOrd="0" destOrd="0" parTransId="{3DA8DC91-C31A-4025-B1CD-74F7C437BD40}" sibTransId="{DF57B8EE-DB9D-4D26-BAB3-778D6576F313}"/>
    <dgm:cxn modelId="{CC33540E-A06E-804B-8126-9F364226C85A}" type="presOf" srcId="{CE5DDDB8-8B08-4AFF-BD8B-631CD9B663D4}" destId="{2A724A09-AF4C-BA49-8854-BA9CE7972A89}" srcOrd="0" destOrd="0" presId="urn:microsoft.com/office/officeart/2008/layout/LinedList"/>
    <dgm:cxn modelId="{4AC40D1B-2E6C-894B-83D0-CFA319770CBD}" type="presOf" srcId="{8E537B4C-2F3C-4CA8-8747-EA29A30F2DAA}" destId="{342633F2-525A-5440-A5CB-A25E7A6FFB38}" srcOrd="0" destOrd="0" presId="urn:microsoft.com/office/officeart/2008/layout/LinedList"/>
    <dgm:cxn modelId="{A807EC1C-A32B-0744-B9F7-E1F5573D9B0E}" type="presOf" srcId="{5182B025-6374-429D-9E60-D683416F0812}" destId="{A692F0CD-41F0-F048-8AB3-91953916848D}" srcOrd="0" destOrd="0" presId="urn:microsoft.com/office/officeart/2008/layout/LinedList"/>
    <dgm:cxn modelId="{00588E26-FE9E-7745-8FFD-3EA13BA30789}" type="presOf" srcId="{12BB79CA-AE85-464A-B702-B6F75B6BC71C}" destId="{D749E05A-4539-9C4E-98B3-27C4FE0C35BD}" srcOrd="0" destOrd="0" presId="urn:microsoft.com/office/officeart/2008/layout/LinedList"/>
    <dgm:cxn modelId="{CDCD0B3E-4A38-4570-BE83-4CCD6672969B}" srcId="{F3242E06-DA4B-4F6C-A487-8C12A7441EC2}" destId="{27A731AF-5BB5-43EF-94F5-0867861FE052}" srcOrd="4" destOrd="0" parTransId="{4689E661-CF0A-4402-AA21-8AE4A06BEFE0}" sibTransId="{4E6AC06D-C521-447C-AE14-0AA64DBCE35D}"/>
    <dgm:cxn modelId="{0E739769-E96E-4712-9DB9-95EBA5C79E8A}" srcId="{F3242E06-DA4B-4F6C-A487-8C12A7441EC2}" destId="{03D2DDBE-1B65-4776-AC9A-3D432CF8F548}" srcOrd="2" destOrd="0" parTransId="{07AD1546-F073-4CB0-AD87-BA2EF299188F}" sibTransId="{13EB8BFD-47C1-4F0B-BB74-CC560DCDE64A}"/>
    <dgm:cxn modelId="{358AD26A-F5F2-7446-BEB9-7AE721FFADE5}" type="presOf" srcId="{544671FA-B210-46E4-A038-0A00C2FAE182}" destId="{D29C9EFF-4735-604D-98DE-4FB40B9919AF}" srcOrd="0" destOrd="0" presId="urn:microsoft.com/office/officeart/2008/layout/LinedList"/>
    <dgm:cxn modelId="{F3AE6677-9AB0-4D28-964A-C36299BEB427}" srcId="{F3242E06-DA4B-4F6C-A487-8C12A7441EC2}" destId="{8E537B4C-2F3C-4CA8-8747-EA29A30F2DAA}" srcOrd="1" destOrd="0" parTransId="{49C4F207-0517-4D6F-B704-D35A85E4991A}" sibTransId="{EC845E96-3133-4FA1-9A8C-BDF843A927E2}"/>
    <dgm:cxn modelId="{A3A9EC83-108B-440A-A30B-85D770E0CE44}" srcId="{F3242E06-DA4B-4F6C-A487-8C12A7441EC2}" destId="{CE5DDDB8-8B08-4AFF-BD8B-631CD9B663D4}" srcOrd="3" destOrd="0" parTransId="{89FE0FA2-B0AB-4581-B1C8-B7E559CDD2BC}" sibTransId="{62CD0645-E3DD-4E6F-B6B4-B69DD88A297F}"/>
    <dgm:cxn modelId="{8B470686-A760-4C40-BE5A-1DCE86B2CB8D}" type="presOf" srcId="{F3242E06-DA4B-4F6C-A487-8C12A7441EC2}" destId="{DD47D79B-92D3-1B4B-8B39-5AA951A38C5C}" srcOrd="0" destOrd="0" presId="urn:microsoft.com/office/officeart/2008/layout/LinedList"/>
    <dgm:cxn modelId="{A4EF90A0-559C-394E-B8C4-6C61C43D9569}" type="presOf" srcId="{03D2DDBE-1B65-4776-AC9A-3D432CF8F548}" destId="{2355128B-E11A-2B41-9813-104B22689306}" srcOrd="0" destOrd="0" presId="urn:microsoft.com/office/officeart/2008/layout/LinedList"/>
    <dgm:cxn modelId="{ACB072A4-30DE-4383-96C2-CB0BAF4B50B5}" srcId="{F3242E06-DA4B-4F6C-A487-8C12A7441EC2}" destId="{0CAA2E5F-051B-4E60-8136-5B77F1A71574}" srcOrd="6" destOrd="0" parTransId="{29776A52-1C06-4F6D-950A-48C02E392589}" sibTransId="{8080426B-A343-45A4-AA3C-595132B8A4E9}"/>
    <dgm:cxn modelId="{985ECCA8-D093-4F92-B8BC-B62F5F9CC5C7}" srcId="{F3242E06-DA4B-4F6C-A487-8C12A7441EC2}" destId="{12BB79CA-AE85-464A-B702-B6F75B6BC71C}" srcOrd="5" destOrd="0" parTransId="{AD5713EF-C5E9-4532-853A-8239BBEE380F}" sibTransId="{54BF1924-EDB0-40B6-A7DB-375631CEF773}"/>
    <dgm:cxn modelId="{CD84BDE0-682C-E84F-BBC0-54B889FE8DE9}" type="presOf" srcId="{0CAA2E5F-051B-4E60-8136-5B77F1A71574}" destId="{0F7E8AE1-416D-FE4C-8483-152131DE3564}" srcOrd="0" destOrd="0" presId="urn:microsoft.com/office/officeart/2008/layout/LinedList"/>
    <dgm:cxn modelId="{39E46BE8-2BF0-AF4A-986C-616722D4B506}" type="presOf" srcId="{27A731AF-5BB5-43EF-94F5-0867861FE052}" destId="{B729DAC0-19DB-8F48-9FE2-6DF4E3614766}" srcOrd="0" destOrd="0" presId="urn:microsoft.com/office/officeart/2008/layout/LinedList"/>
    <dgm:cxn modelId="{9A4B4E27-4F40-FD48-8EC5-A53618AB75C9}" type="presParOf" srcId="{DD47D79B-92D3-1B4B-8B39-5AA951A38C5C}" destId="{AE0FC915-715B-0B43-9C6A-9C1E957534AA}" srcOrd="0" destOrd="0" presId="urn:microsoft.com/office/officeart/2008/layout/LinedList"/>
    <dgm:cxn modelId="{C1E2502D-459F-0542-A2AC-EE14BB91009F}" type="presParOf" srcId="{DD47D79B-92D3-1B4B-8B39-5AA951A38C5C}" destId="{82CFE328-510A-194D-B81A-867D6EE02C70}" srcOrd="1" destOrd="0" presId="urn:microsoft.com/office/officeart/2008/layout/LinedList"/>
    <dgm:cxn modelId="{A01DDB55-E95C-4243-950B-9CD413968AAD}" type="presParOf" srcId="{82CFE328-510A-194D-B81A-867D6EE02C70}" destId="{D29C9EFF-4735-604D-98DE-4FB40B9919AF}" srcOrd="0" destOrd="0" presId="urn:microsoft.com/office/officeart/2008/layout/LinedList"/>
    <dgm:cxn modelId="{6E29D869-9BAC-CF42-84DA-CD50AE16F4CD}" type="presParOf" srcId="{82CFE328-510A-194D-B81A-867D6EE02C70}" destId="{4547CFE1-DBA6-6E4A-8D34-FD5B8DF4DC0B}" srcOrd="1" destOrd="0" presId="urn:microsoft.com/office/officeart/2008/layout/LinedList"/>
    <dgm:cxn modelId="{E4A0ECD5-B855-514C-9977-EAA2CA941167}" type="presParOf" srcId="{DD47D79B-92D3-1B4B-8B39-5AA951A38C5C}" destId="{959083DD-4307-2E40-B0FE-7CB5E94E163E}" srcOrd="2" destOrd="0" presId="urn:microsoft.com/office/officeart/2008/layout/LinedList"/>
    <dgm:cxn modelId="{3EC5D5A2-C020-1544-8E5D-C72B974793BE}" type="presParOf" srcId="{DD47D79B-92D3-1B4B-8B39-5AA951A38C5C}" destId="{997EA0E7-187E-6C46-A902-B565810C6BF4}" srcOrd="3" destOrd="0" presId="urn:microsoft.com/office/officeart/2008/layout/LinedList"/>
    <dgm:cxn modelId="{D6BCD220-E9D0-F54F-A3AD-6AF4FE06442A}" type="presParOf" srcId="{997EA0E7-187E-6C46-A902-B565810C6BF4}" destId="{342633F2-525A-5440-A5CB-A25E7A6FFB38}" srcOrd="0" destOrd="0" presId="urn:microsoft.com/office/officeart/2008/layout/LinedList"/>
    <dgm:cxn modelId="{6AC3385A-5CFE-874F-9273-1B76141D78DB}" type="presParOf" srcId="{997EA0E7-187E-6C46-A902-B565810C6BF4}" destId="{4FF616BE-4884-504D-B912-99539FFE8726}" srcOrd="1" destOrd="0" presId="urn:microsoft.com/office/officeart/2008/layout/LinedList"/>
    <dgm:cxn modelId="{7FE24897-078E-2349-BDFC-AADA0748C093}" type="presParOf" srcId="{DD47D79B-92D3-1B4B-8B39-5AA951A38C5C}" destId="{829A7E2A-4C0B-8B45-BCBF-2AE5CCC7212A}" srcOrd="4" destOrd="0" presId="urn:microsoft.com/office/officeart/2008/layout/LinedList"/>
    <dgm:cxn modelId="{1722F884-DAE2-314C-AE46-CA9A5431B679}" type="presParOf" srcId="{DD47D79B-92D3-1B4B-8B39-5AA951A38C5C}" destId="{351A2B40-9467-FA43-B990-CD691AA93558}" srcOrd="5" destOrd="0" presId="urn:microsoft.com/office/officeart/2008/layout/LinedList"/>
    <dgm:cxn modelId="{2B0FC562-BEFC-D74D-A78C-37171842C001}" type="presParOf" srcId="{351A2B40-9467-FA43-B990-CD691AA93558}" destId="{2355128B-E11A-2B41-9813-104B22689306}" srcOrd="0" destOrd="0" presId="urn:microsoft.com/office/officeart/2008/layout/LinedList"/>
    <dgm:cxn modelId="{9F10FD86-D8B7-F343-B454-D7B853D3BB99}" type="presParOf" srcId="{351A2B40-9467-FA43-B990-CD691AA93558}" destId="{3818FE42-1956-6F47-BC1F-DFA738C12F3B}" srcOrd="1" destOrd="0" presId="urn:microsoft.com/office/officeart/2008/layout/LinedList"/>
    <dgm:cxn modelId="{DB1329C7-34AA-FF41-9FDD-E4303D45BADE}" type="presParOf" srcId="{DD47D79B-92D3-1B4B-8B39-5AA951A38C5C}" destId="{C819AB31-F52E-3446-AA28-404A81B6D517}" srcOrd="6" destOrd="0" presId="urn:microsoft.com/office/officeart/2008/layout/LinedList"/>
    <dgm:cxn modelId="{9E225ADE-25A6-E941-BD43-C4656204685B}" type="presParOf" srcId="{DD47D79B-92D3-1B4B-8B39-5AA951A38C5C}" destId="{9D97D86B-A60F-C24F-8FB6-642CB1673B55}" srcOrd="7" destOrd="0" presId="urn:microsoft.com/office/officeart/2008/layout/LinedList"/>
    <dgm:cxn modelId="{1FF83D8D-A81C-4E4F-AEF5-54BD526365F3}" type="presParOf" srcId="{9D97D86B-A60F-C24F-8FB6-642CB1673B55}" destId="{2A724A09-AF4C-BA49-8854-BA9CE7972A89}" srcOrd="0" destOrd="0" presId="urn:microsoft.com/office/officeart/2008/layout/LinedList"/>
    <dgm:cxn modelId="{7F39EE7C-1E9C-3448-823B-1EA8C782DA8E}" type="presParOf" srcId="{9D97D86B-A60F-C24F-8FB6-642CB1673B55}" destId="{80F72374-C5F9-1C44-82CE-775B91D31340}" srcOrd="1" destOrd="0" presId="urn:microsoft.com/office/officeart/2008/layout/LinedList"/>
    <dgm:cxn modelId="{75262FEC-321E-3A47-8F4C-AC107D02B7F8}" type="presParOf" srcId="{DD47D79B-92D3-1B4B-8B39-5AA951A38C5C}" destId="{41A11497-FA48-304D-B68E-BD1364A81D51}" srcOrd="8" destOrd="0" presId="urn:microsoft.com/office/officeart/2008/layout/LinedList"/>
    <dgm:cxn modelId="{2F649BCE-4AF0-764D-9F1F-C55373283CBB}" type="presParOf" srcId="{DD47D79B-92D3-1B4B-8B39-5AA951A38C5C}" destId="{39C58C2F-CE4B-2441-8415-75D5AEEDC25A}" srcOrd="9" destOrd="0" presId="urn:microsoft.com/office/officeart/2008/layout/LinedList"/>
    <dgm:cxn modelId="{3926DD55-CBA4-504B-99C6-59E8BE91D2BB}" type="presParOf" srcId="{39C58C2F-CE4B-2441-8415-75D5AEEDC25A}" destId="{B729DAC0-19DB-8F48-9FE2-6DF4E3614766}" srcOrd="0" destOrd="0" presId="urn:microsoft.com/office/officeart/2008/layout/LinedList"/>
    <dgm:cxn modelId="{9D5644F6-022C-5945-8111-3D4BFD627358}" type="presParOf" srcId="{39C58C2F-CE4B-2441-8415-75D5AEEDC25A}" destId="{19F44AC5-D104-6F4F-833A-63D85BE5660E}" srcOrd="1" destOrd="0" presId="urn:microsoft.com/office/officeart/2008/layout/LinedList"/>
    <dgm:cxn modelId="{58604D7D-3D23-3B40-9AF5-E298A067413D}" type="presParOf" srcId="{DD47D79B-92D3-1B4B-8B39-5AA951A38C5C}" destId="{EACF15C5-7825-214B-825E-CE4A5A0AAAA6}" srcOrd="10" destOrd="0" presId="urn:microsoft.com/office/officeart/2008/layout/LinedList"/>
    <dgm:cxn modelId="{3DF0DBCD-6FDE-9644-9813-E9CFAA129867}" type="presParOf" srcId="{DD47D79B-92D3-1B4B-8B39-5AA951A38C5C}" destId="{434E349E-983D-2044-B763-E6DFC9FB274F}" srcOrd="11" destOrd="0" presId="urn:microsoft.com/office/officeart/2008/layout/LinedList"/>
    <dgm:cxn modelId="{217C3216-501B-6645-BBF4-302DCAF45A23}" type="presParOf" srcId="{434E349E-983D-2044-B763-E6DFC9FB274F}" destId="{D749E05A-4539-9C4E-98B3-27C4FE0C35BD}" srcOrd="0" destOrd="0" presId="urn:microsoft.com/office/officeart/2008/layout/LinedList"/>
    <dgm:cxn modelId="{FFD95216-2AFE-3042-836B-6BD9A019DC20}" type="presParOf" srcId="{434E349E-983D-2044-B763-E6DFC9FB274F}" destId="{D49578FE-E9E0-144E-B593-78308234370D}" srcOrd="1" destOrd="0" presId="urn:microsoft.com/office/officeart/2008/layout/LinedList"/>
    <dgm:cxn modelId="{AB4DE431-143B-894A-A7CF-5CE16D43D384}" type="presParOf" srcId="{DD47D79B-92D3-1B4B-8B39-5AA951A38C5C}" destId="{2476DB8A-8749-EC45-904D-7645350929BA}" srcOrd="12" destOrd="0" presId="urn:microsoft.com/office/officeart/2008/layout/LinedList"/>
    <dgm:cxn modelId="{5A213929-06E2-C942-A00F-F7E1813E57D9}" type="presParOf" srcId="{DD47D79B-92D3-1B4B-8B39-5AA951A38C5C}" destId="{620E4F29-C2B0-414F-886F-4BEE719668EC}" srcOrd="13" destOrd="0" presId="urn:microsoft.com/office/officeart/2008/layout/LinedList"/>
    <dgm:cxn modelId="{EF79BFD8-9B8F-8E4B-A0FB-C07E4F8BEF8A}" type="presParOf" srcId="{620E4F29-C2B0-414F-886F-4BEE719668EC}" destId="{0F7E8AE1-416D-FE4C-8483-152131DE3564}" srcOrd="0" destOrd="0" presId="urn:microsoft.com/office/officeart/2008/layout/LinedList"/>
    <dgm:cxn modelId="{04135605-9AB9-A649-8764-AE9AFF685E85}" type="presParOf" srcId="{620E4F29-C2B0-414F-886F-4BEE719668EC}" destId="{FBF5C154-462E-434B-93E8-C846F335021C}" srcOrd="1" destOrd="0" presId="urn:microsoft.com/office/officeart/2008/layout/LinedList"/>
    <dgm:cxn modelId="{CA50597C-36B3-F24F-8D65-ACEEFBD1CCD7}" type="presParOf" srcId="{DD47D79B-92D3-1B4B-8B39-5AA951A38C5C}" destId="{35F7F555-39EF-494A-A174-E8E33437BDB2}" srcOrd="14" destOrd="0" presId="urn:microsoft.com/office/officeart/2008/layout/LinedList"/>
    <dgm:cxn modelId="{43D9D532-6DF0-BD48-A561-23EB68287600}" type="presParOf" srcId="{DD47D79B-92D3-1B4B-8B39-5AA951A38C5C}" destId="{1F3B2048-5142-3D45-863D-C4E59B711106}" srcOrd="15" destOrd="0" presId="urn:microsoft.com/office/officeart/2008/layout/LinedList"/>
    <dgm:cxn modelId="{22E046EB-3F23-1C4C-92CD-8795A6E0BA08}" type="presParOf" srcId="{1F3B2048-5142-3D45-863D-C4E59B711106}" destId="{A692F0CD-41F0-F048-8AB3-91953916848D}" srcOrd="0" destOrd="0" presId="urn:microsoft.com/office/officeart/2008/layout/LinedList"/>
    <dgm:cxn modelId="{201306F0-AFA7-6948-A134-E7C867B99168}" type="presParOf" srcId="{1F3B2048-5142-3D45-863D-C4E59B711106}" destId="{4ED4923C-2C30-8B4F-ABEC-6101973FB0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FC915-715B-0B43-9C6A-9C1E957534AA}">
      <dsp:nvSpPr>
        <dsp:cNvPr id="0" name=""/>
        <dsp:cNvSpPr/>
      </dsp:nvSpPr>
      <dsp:spPr>
        <a:xfrm>
          <a:off x="0" y="0"/>
          <a:ext cx="60800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C9EFF-4735-604D-98DE-4FB40B9919AF}">
      <dsp:nvSpPr>
        <dsp:cNvPr id="0" name=""/>
        <dsp:cNvSpPr/>
      </dsp:nvSpPr>
      <dsp:spPr>
        <a:xfrm>
          <a:off x="0" y="0"/>
          <a:ext cx="608005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1. The significance of the research </a:t>
          </a:r>
          <a:endParaRPr lang="en-US" sz="2300" kern="1200" dirty="0"/>
        </a:p>
      </dsp:txBody>
      <dsp:txXfrm>
        <a:off x="0" y="0"/>
        <a:ext cx="6080050" cy="543917"/>
      </dsp:txXfrm>
    </dsp:sp>
    <dsp:sp modelId="{959083DD-4307-2E40-B0FE-7CB5E94E163E}">
      <dsp:nvSpPr>
        <dsp:cNvPr id="0" name=""/>
        <dsp:cNvSpPr/>
      </dsp:nvSpPr>
      <dsp:spPr>
        <a:xfrm>
          <a:off x="0" y="543917"/>
          <a:ext cx="60800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633F2-525A-5440-A5CB-A25E7A6FFB38}">
      <dsp:nvSpPr>
        <dsp:cNvPr id="0" name=""/>
        <dsp:cNvSpPr/>
      </dsp:nvSpPr>
      <dsp:spPr>
        <a:xfrm>
          <a:off x="0" y="543917"/>
          <a:ext cx="608005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2. A brief introduction into Mnemonic Devices </a:t>
          </a:r>
          <a:endParaRPr lang="en-US" sz="2300" kern="1200" dirty="0"/>
        </a:p>
      </dsp:txBody>
      <dsp:txXfrm>
        <a:off x="0" y="543917"/>
        <a:ext cx="6080050" cy="543917"/>
      </dsp:txXfrm>
    </dsp:sp>
    <dsp:sp modelId="{829A7E2A-4C0B-8B45-BCBF-2AE5CCC7212A}">
      <dsp:nvSpPr>
        <dsp:cNvPr id="0" name=""/>
        <dsp:cNvSpPr/>
      </dsp:nvSpPr>
      <dsp:spPr>
        <a:xfrm>
          <a:off x="0" y="1087834"/>
          <a:ext cx="60800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5128B-E11A-2B41-9813-104B22689306}">
      <dsp:nvSpPr>
        <dsp:cNvPr id="0" name=""/>
        <dsp:cNvSpPr/>
      </dsp:nvSpPr>
      <dsp:spPr>
        <a:xfrm>
          <a:off x="0" y="1087834"/>
          <a:ext cx="608005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3. Research questions </a:t>
          </a:r>
          <a:endParaRPr lang="en-US" sz="2300" kern="1200" dirty="0"/>
        </a:p>
      </dsp:txBody>
      <dsp:txXfrm>
        <a:off x="0" y="1087834"/>
        <a:ext cx="6080050" cy="543917"/>
      </dsp:txXfrm>
    </dsp:sp>
    <dsp:sp modelId="{C819AB31-F52E-3446-AA28-404A81B6D517}">
      <dsp:nvSpPr>
        <dsp:cNvPr id="0" name=""/>
        <dsp:cNvSpPr/>
      </dsp:nvSpPr>
      <dsp:spPr>
        <a:xfrm>
          <a:off x="0" y="1631751"/>
          <a:ext cx="60800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24A09-AF4C-BA49-8854-BA9CE7972A89}">
      <dsp:nvSpPr>
        <dsp:cNvPr id="0" name=""/>
        <dsp:cNvSpPr/>
      </dsp:nvSpPr>
      <dsp:spPr>
        <a:xfrm>
          <a:off x="0" y="1631751"/>
          <a:ext cx="608005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4. Literature Review </a:t>
          </a:r>
          <a:endParaRPr lang="en-US" sz="2300" kern="1200" dirty="0"/>
        </a:p>
      </dsp:txBody>
      <dsp:txXfrm>
        <a:off x="0" y="1631751"/>
        <a:ext cx="6080050" cy="543917"/>
      </dsp:txXfrm>
    </dsp:sp>
    <dsp:sp modelId="{41A11497-FA48-304D-B68E-BD1364A81D51}">
      <dsp:nvSpPr>
        <dsp:cNvPr id="0" name=""/>
        <dsp:cNvSpPr/>
      </dsp:nvSpPr>
      <dsp:spPr>
        <a:xfrm>
          <a:off x="0" y="2175669"/>
          <a:ext cx="60800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9DAC0-19DB-8F48-9FE2-6DF4E3614766}">
      <dsp:nvSpPr>
        <dsp:cNvPr id="0" name=""/>
        <dsp:cNvSpPr/>
      </dsp:nvSpPr>
      <dsp:spPr>
        <a:xfrm>
          <a:off x="0" y="2175669"/>
          <a:ext cx="608005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5. Research background &amp; participants</a:t>
          </a:r>
          <a:endParaRPr lang="en-US" sz="2300" kern="1200" dirty="0"/>
        </a:p>
      </dsp:txBody>
      <dsp:txXfrm>
        <a:off x="0" y="2175669"/>
        <a:ext cx="6080050" cy="543917"/>
      </dsp:txXfrm>
    </dsp:sp>
    <dsp:sp modelId="{EACF15C5-7825-214B-825E-CE4A5A0AAAA6}">
      <dsp:nvSpPr>
        <dsp:cNvPr id="0" name=""/>
        <dsp:cNvSpPr/>
      </dsp:nvSpPr>
      <dsp:spPr>
        <a:xfrm>
          <a:off x="0" y="2719586"/>
          <a:ext cx="60800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9E05A-4539-9C4E-98B3-27C4FE0C35BD}">
      <dsp:nvSpPr>
        <dsp:cNvPr id="0" name=""/>
        <dsp:cNvSpPr/>
      </dsp:nvSpPr>
      <dsp:spPr>
        <a:xfrm>
          <a:off x="0" y="2719586"/>
          <a:ext cx="608005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6. Methodology </a:t>
          </a:r>
          <a:endParaRPr lang="en-US" sz="2300" kern="1200" dirty="0"/>
        </a:p>
      </dsp:txBody>
      <dsp:txXfrm>
        <a:off x="0" y="2719586"/>
        <a:ext cx="6080050" cy="543917"/>
      </dsp:txXfrm>
    </dsp:sp>
    <dsp:sp modelId="{2476DB8A-8749-EC45-904D-7645350929BA}">
      <dsp:nvSpPr>
        <dsp:cNvPr id="0" name=""/>
        <dsp:cNvSpPr/>
      </dsp:nvSpPr>
      <dsp:spPr>
        <a:xfrm>
          <a:off x="0" y="3263503"/>
          <a:ext cx="60800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E8AE1-416D-FE4C-8483-152131DE3564}">
      <dsp:nvSpPr>
        <dsp:cNvPr id="0" name=""/>
        <dsp:cNvSpPr/>
      </dsp:nvSpPr>
      <dsp:spPr>
        <a:xfrm>
          <a:off x="0" y="3263503"/>
          <a:ext cx="608005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7. Findings &amp; Discussion</a:t>
          </a:r>
          <a:endParaRPr lang="en-US" sz="2300" kern="1200" dirty="0"/>
        </a:p>
      </dsp:txBody>
      <dsp:txXfrm>
        <a:off x="0" y="3263503"/>
        <a:ext cx="6080050" cy="543917"/>
      </dsp:txXfrm>
    </dsp:sp>
    <dsp:sp modelId="{35F7F555-39EF-494A-A174-E8E33437BDB2}">
      <dsp:nvSpPr>
        <dsp:cNvPr id="0" name=""/>
        <dsp:cNvSpPr/>
      </dsp:nvSpPr>
      <dsp:spPr>
        <a:xfrm>
          <a:off x="0" y="3807420"/>
          <a:ext cx="60800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2F0CD-41F0-F048-8AB3-91953916848D}">
      <dsp:nvSpPr>
        <dsp:cNvPr id="0" name=""/>
        <dsp:cNvSpPr/>
      </dsp:nvSpPr>
      <dsp:spPr>
        <a:xfrm>
          <a:off x="0" y="3807420"/>
          <a:ext cx="608005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8. Conclusions</a:t>
          </a:r>
          <a:endParaRPr lang="en-US" sz="2300" kern="1200" dirty="0"/>
        </a:p>
      </dsp:txBody>
      <dsp:txXfrm>
        <a:off x="0" y="3807420"/>
        <a:ext cx="6080050" cy="54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BD5C6F-0C18-B7F7-86CE-455427029F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90984-0D88-EA9B-111A-CB9A335190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D25B-1B0A-4DD4-9BC2-5C7F3B24B655}" type="datetimeFigureOut">
              <a:rPr lang="vi-VN" smtClean="0"/>
              <a:t>29/8/25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EDC81-C20F-9880-552A-837938211D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3A598-988C-CE3F-63FE-83BAFEC30B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D532F-75AC-4707-8728-B8DA2842FF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178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5091-6D58-4164-A5CC-AD85EA696803}" type="datetimeFigureOut">
              <a:rPr lang="vi-VN" smtClean="0"/>
              <a:t>29/8/25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1EFB8-D0AE-4893-8CB1-3521AD4F2F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27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29/8/25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9" y="365125"/>
            <a:ext cx="6080050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3749" y="1825625"/>
            <a:ext cx="6080050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ACE2-D1EE-46E0-8ACE-ACFB8B2C921A}" type="datetime1">
              <a:rPr lang="vi-VN" smtClean="0"/>
              <a:t>29/8/25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56" y="750018"/>
            <a:ext cx="555775" cy="55577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5109EB-26C8-439D-B9BA-D81718A12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375298" cy="6858000"/>
          </a:xfrm>
        </p:spPr>
        <p:txBody>
          <a:bodyPr/>
          <a:lstStyle/>
          <a:p>
            <a:endParaRPr lang="vi-V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FB2F00-BDB3-6557-F07B-FBA67B0B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6063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EAAF-464F-4842-9BEB-F2D57E7F2976}" type="datetime1">
              <a:rPr lang="vi-VN" smtClean="0"/>
              <a:t>29/8/25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F83CDF-3997-CC48-7785-EDEE8F28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976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B91-D287-4D50-A5E4-178C6F6EF951}" type="datetime1">
              <a:rPr lang="vi-VN" smtClean="0"/>
              <a:t>29/8/25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5C812A-4517-7B49-8AF5-98D75144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607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29/8/25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29/8/25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5187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29/8/25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329426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70C8-1746-439B-8B53-CA486A5FB071}" type="datetime1">
              <a:rPr lang="vi-VN" smtClean="0"/>
              <a:t>29/8/25</a:t>
            </a:fld>
            <a:endParaRPr lang="vi-V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" name="Picture 9" descr="A green and red circles&#10;&#10;AI-generated content may be incorrect.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9610-8DF6-C7CD-4CB2-F5E4A148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469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vi-VN" sz="3200" b="1" kern="1200" dirty="0">
                <a:solidFill>
                  <a:srgbClr val="DE523B"/>
                </a:solidFill>
                <a:effectLst/>
                <a:latin typeface="Be Vietnam Pro" pitchFamily="2" charset="-93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3E27-A415-4780-82DC-25AE9D77E40E}" type="datetime1">
              <a:rPr lang="vi-VN" smtClean="0"/>
              <a:t>29/8/25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CE66E2-EFFA-C296-B4FE-2CE3D412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8606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uildings and boats&#10;&#10;AI-generated content may be incorrect.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6376-1666-4F67-8E20-1A49EE38BBD9}" type="datetime1">
              <a:rPr lang="vi-VN" smtClean="0"/>
              <a:t>29/8/25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D8957-A844-7229-6045-C3F3CE9A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971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79898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3079898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subtitle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A05-4091-482F-9085-9C28C66206DB}" type="datetime1">
              <a:rPr lang="vi-VN" smtClean="0"/>
              <a:t>29/8/25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BBFD6B-521C-6CCC-AE68-E890A3356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5809" y="365124"/>
            <a:ext cx="7137991" cy="58118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Be Vietnam Pro" pitchFamily="2" charset="-93"/>
              </a:defRPr>
            </a:lvl1pPr>
            <a:lvl2pPr marL="457200" indent="0">
              <a:buFontTx/>
              <a:buNone/>
              <a:defRPr sz="2000">
                <a:latin typeface="Be Vietnam Pro" pitchFamily="2" charset="-93"/>
              </a:defRPr>
            </a:lvl2pPr>
            <a:lvl3pPr marL="914400" indent="0">
              <a:buFontTx/>
              <a:buNone/>
              <a:defRPr sz="2000">
                <a:latin typeface="Be Vietnam Pro" pitchFamily="2" charset="-93"/>
              </a:defRPr>
            </a:lvl3pPr>
            <a:lvl4pPr marL="1371600" indent="0">
              <a:buFontTx/>
              <a:buNone/>
              <a:defRPr sz="2000">
                <a:latin typeface="Be Vietnam Pro" pitchFamily="2" charset="-93"/>
              </a:defRPr>
            </a:lvl4pPr>
            <a:lvl5pPr marL="1828800" indent="0">
              <a:buFontTx/>
              <a:buNone/>
              <a:defRPr sz="20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AB9D00-94D4-BFEA-3519-113D4E6E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253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</p:spPr>
        <p:txBody>
          <a:bodyPr>
            <a:normAutofit/>
          </a:bodyPr>
          <a:lstStyle>
            <a:lvl1pPr algn="just">
              <a:defRPr lang="vi-VN" sz="32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CBBB-CEDB-4E92-BD6D-C7DDA4D7F57B}" type="datetime1">
              <a:rPr lang="vi-VN" smtClean="0"/>
              <a:t>29/8/25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5497455"/>
            <a:ext cx="555775" cy="5557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E66B-0335-BFD3-F3EE-44C9719DD0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126"/>
            <a:ext cx="10515600" cy="4749134"/>
          </a:xfr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vi-VN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DD3AEB-52F3-7D36-1A31-A6B7F212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160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F570B-FD22-048F-4CBB-1127FB4A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661B8-998C-284B-A778-49480348F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39D1-C430-DE4A-22DC-CBB6F039B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26499-C4B5-41A3-B02C-A55F1027F08C}" type="datetime1">
              <a:rPr lang="vi-VN" smtClean="0"/>
              <a:t>29/8/25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24FAA-972E-6DA4-FB27-CD686C04A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83438-21B7-1C50-ACBE-71F18FC4A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54EFE-F5F4-4674-A397-603D7A5E2A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31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60" r:id="rId5"/>
    <p:sldLayoutId id="2147483662" r:id="rId6"/>
    <p:sldLayoutId id="2147483650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BFAB7-7EE8-C38C-3631-AED8EBBE1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vi-VN" sz="3600" dirty="0"/>
              <a:t>Enhancing B1 EFL Learners’ Vocabulary Retention in Vietnam Using Mnemonic Acrostics Strategies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AF146-852E-4AB6-B88A-7EBC9E0C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8907"/>
            <a:ext cx="9144000" cy="725413"/>
          </a:xfrm>
        </p:spPr>
        <p:txBody>
          <a:bodyPr>
            <a:normAutofit/>
          </a:bodyPr>
          <a:lstStyle/>
          <a:p>
            <a:r>
              <a:rPr lang="vi-VN" dirty="0"/>
              <a:t>An experiment at WESET English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E165B-DF9D-928E-4358-AC4822D0A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 dirty="0"/>
              <a:t>Phuong Trinh (Suzie) Nguyen – 30 August 2025</a:t>
            </a:r>
          </a:p>
        </p:txBody>
      </p:sp>
    </p:spTree>
    <p:extLst>
      <p:ext uri="{BB962C8B-B14F-4D97-AF65-F5344CB8AC3E}">
        <p14:creationId xmlns:p14="http://schemas.microsoft.com/office/powerpoint/2010/main" val="285048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8FC8-83DB-DF33-B62F-2DA9B20EE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6.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16318-9B6C-145C-5F79-7C5EE8B2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10</a:t>
            </a:fld>
            <a:endParaRPr lang="vi-VN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A982DB3-A668-73DF-43B8-A4D1BA98080A}"/>
              </a:ext>
            </a:extLst>
          </p:cNvPr>
          <p:cNvGrpSpPr/>
          <p:nvPr/>
        </p:nvGrpSpPr>
        <p:grpSpPr>
          <a:xfrm>
            <a:off x="2171842" y="1912289"/>
            <a:ext cx="9905858" cy="3351920"/>
            <a:chOff x="2146442" y="895790"/>
            <a:chExt cx="6599694" cy="33519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0CC7375-F346-29E8-9DF4-AA3A7169C2EA}"/>
                </a:ext>
              </a:extLst>
            </p:cNvPr>
            <p:cNvGrpSpPr/>
            <p:nvPr/>
          </p:nvGrpSpPr>
          <p:grpSpPr>
            <a:xfrm>
              <a:off x="2146442" y="895790"/>
              <a:ext cx="6599694" cy="3351920"/>
              <a:chOff x="2040700" y="1207750"/>
              <a:chExt cx="6599694" cy="3351920"/>
            </a:xfrm>
          </p:grpSpPr>
          <p:cxnSp>
            <p:nvCxnSpPr>
              <p:cNvPr id="51" name="Google Shape;631;p51">
                <a:extLst>
                  <a:ext uri="{FF2B5EF4-FFF2-40B4-BE49-F238E27FC236}">
                    <a16:creationId xmlns:a16="http://schemas.microsoft.com/office/drawing/2014/main" id="{F2E55D81-08B3-4302-B66A-1D136E225A36}"/>
                  </a:ext>
                </a:extLst>
              </p:cNvPr>
              <p:cNvCxnSpPr>
                <a:cxnSpLocks/>
                <a:endCxn id="60" idx="1"/>
              </p:cNvCxnSpPr>
              <p:nvPr/>
            </p:nvCxnSpPr>
            <p:spPr>
              <a:xfrm>
                <a:off x="2040700" y="2825375"/>
                <a:ext cx="844200" cy="421800"/>
              </a:xfrm>
              <a:prstGeom prst="bentConnector3">
                <a:avLst>
                  <a:gd name="adj1" fmla="val 49999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765FC50-4C33-A032-CBF8-EF77C2CB5508}"/>
                  </a:ext>
                </a:extLst>
              </p:cNvPr>
              <p:cNvGrpSpPr/>
              <p:nvPr/>
            </p:nvGrpSpPr>
            <p:grpSpPr>
              <a:xfrm>
                <a:off x="2040700" y="1207750"/>
                <a:ext cx="6599694" cy="3351920"/>
                <a:chOff x="2040700" y="1207750"/>
                <a:chExt cx="6599694" cy="3351920"/>
              </a:xfrm>
            </p:grpSpPr>
            <p:cxnSp>
              <p:nvCxnSpPr>
                <p:cNvPr id="53" name="Google Shape;629;p51">
                  <a:extLst>
                    <a:ext uri="{FF2B5EF4-FFF2-40B4-BE49-F238E27FC236}">
                      <a16:creationId xmlns:a16="http://schemas.microsoft.com/office/drawing/2014/main" id="{BC8563FE-515B-9EEF-7353-AEF271983810}"/>
                    </a:ext>
                  </a:extLst>
                </p:cNvPr>
                <p:cNvCxnSpPr>
                  <a:cxnSpLocks/>
                  <a:endCxn id="58" idx="1"/>
                </p:cNvCxnSpPr>
                <p:nvPr/>
              </p:nvCxnSpPr>
              <p:spPr>
                <a:xfrm rot="10800000" flipH="1">
                  <a:off x="2040700" y="1559675"/>
                  <a:ext cx="844200" cy="1265700"/>
                </a:xfrm>
                <a:prstGeom prst="bentConnector3">
                  <a:avLst>
                    <a:gd name="adj1" fmla="val 49999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33DB99E2-F66B-8947-7069-B1543029E115}"/>
                    </a:ext>
                  </a:extLst>
                </p:cNvPr>
                <p:cNvGrpSpPr/>
                <p:nvPr/>
              </p:nvGrpSpPr>
              <p:grpSpPr>
                <a:xfrm>
                  <a:off x="2040700" y="1207750"/>
                  <a:ext cx="6599694" cy="3351920"/>
                  <a:chOff x="2040700" y="1207750"/>
                  <a:chExt cx="6599694" cy="3351920"/>
                </a:xfrm>
              </p:grpSpPr>
              <p:sp>
                <p:nvSpPr>
                  <p:cNvPr id="55" name="Google Shape;620;p51">
                    <a:extLst>
                      <a:ext uri="{FF2B5EF4-FFF2-40B4-BE49-F238E27FC236}">
                        <a16:creationId xmlns:a16="http://schemas.microsoft.com/office/drawing/2014/main" id="{2A271346-E680-CE51-2C33-1996F3407FD7}"/>
                      </a:ext>
                    </a:extLst>
                  </p:cNvPr>
                  <p:cNvSpPr txBox="1"/>
                  <p:nvPr/>
                </p:nvSpPr>
                <p:spPr>
                  <a:xfrm>
                    <a:off x="5098326" y="1207750"/>
                    <a:ext cx="3332400" cy="704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just">
                      <a:lnSpc>
                        <a:spcPct val="115000"/>
                      </a:lnSpc>
                    </a:pPr>
                    <a:r>
                      <a: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rPr>
                      <a:t>Quasi-experimental design with an experimental and control group.</a:t>
                    </a:r>
                  </a:p>
                </p:txBody>
              </p:sp>
              <p:sp>
                <p:nvSpPr>
                  <p:cNvPr id="56" name="Google Shape;622;p51">
                    <a:extLst>
                      <a:ext uri="{FF2B5EF4-FFF2-40B4-BE49-F238E27FC236}">
                        <a16:creationId xmlns:a16="http://schemas.microsoft.com/office/drawing/2014/main" id="{A42EAE6D-622F-A40D-7C1F-48AF4B375699}"/>
                      </a:ext>
                    </a:extLst>
                  </p:cNvPr>
                  <p:cNvSpPr txBox="1"/>
                  <p:nvPr/>
                </p:nvSpPr>
                <p:spPr>
                  <a:xfrm>
                    <a:off x="5098326" y="2032721"/>
                    <a:ext cx="3332400" cy="699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just">
                      <a:lnSpc>
                        <a:spcPct val="115000"/>
                      </a:lnSpc>
                    </a:pPr>
                    <a:r>
                      <a: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rPr>
                      <a:t>a pre-test, a post-test, and a perception survey</a:t>
                    </a:r>
                    <a:endParaRPr sz="2000" dirty="0">
                      <a:solidFill>
                        <a:schemeClr val="bg1">
                          <a:lumMod val="10000"/>
                        </a:schemeClr>
                      </a:solidFill>
                      <a:latin typeface="Hanken Grotesk"/>
                      <a:ea typeface="Hanken Grotesk"/>
                      <a:cs typeface="Hanken Grotesk"/>
                      <a:sym typeface="Hanken Grotesk"/>
                    </a:endParaRPr>
                  </a:p>
                </p:txBody>
              </p:sp>
              <p:sp>
                <p:nvSpPr>
                  <p:cNvPr id="57" name="Google Shape;623;p51">
                    <a:extLst>
                      <a:ext uri="{FF2B5EF4-FFF2-40B4-BE49-F238E27FC236}">
                        <a16:creationId xmlns:a16="http://schemas.microsoft.com/office/drawing/2014/main" id="{D39854B4-5F26-0410-B945-E1028FC147F7}"/>
                      </a:ext>
                    </a:extLst>
                  </p:cNvPr>
                  <p:cNvSpPr txBox="1"/>
                  <p:nvPr/>
                </p:nvSpPr>
                <p:spPr>
                  <a:xfrm>
                    <a:off x="5098326" y="3855570"/>
                    <a:ext cx="3542068" cy="704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lvl="0" algn="just">
                      <a:lnSpc>
                        <a:spcPct val="115000"/>
                      </a:lnSpc>
                    </a:pPr>
                    <a:r>
                      <a: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rPr>
                      <a:t>To assess the effectiveness of mnemonic strategies in enhancing vocabulary acquisition among Vietnamese ESL learners.</a:t>
                    </a:r>
                    <a:endParaRPr sz="2000" dirty="0">
                      <a:solidFill>
                        <a:schemeClr val="bg1">
                          <a:lumMod val="10000"/>
                        </a:schemeClr>
                      </a:solidFill>
                      <a:latin typeface="Hanken Grotesk"/>
                      <a:ea typeface="Hanken Grotesk"/>
                      <a:cs typeface="Hanken Grotesk"/>
                      <a:sym typeface="Hanken Grotesk"/>
                    </a:endParaRPr>
                  </a:p>
                </p:txBody>
              </p:sp>
              <p:sp>
                <p:nvSpPr>
                  <p:cNvPr id="58" name="Google Shape;625;p51">
                    <a:extLst>
                      <a:ext uri="{FF2B5EF4-FFF2-40B4-BE49-F238E27FC236}">
                        <a16:creationId xmlns:a16="http://schemas.microsoft.com/office/drawing/2014/main" id="{B4FE4BFA-9A02-3DD9-764C-EE2CDBE5DBA5}"/>
                      </a:ext>
                    </a:extLst>
                  </p:cNvPr>
                  <p:cNvSpPr txBox="1"/>
                  <p:nvPr/>
                </p:nvSpPr>
                <p:spPr>
                  <a:xfrm>
                    <a:off x="2884875" y="1322648"/>
                    <a:ext cx="2163600" cy="474300"/>
                  </a:xfrm>
                  <a:prstGeom prst="rect">
                    <a:avLst/>
                  </a:prstGeom>
                  <a:solidFill>
                    <a:schemeClr val="bg1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2000" dirty="0">
                        <a:solidFill>
                          <a:schemeClr val="bg1"/>
                        </a:solidFill>
                        <a:latin typeface="Figtree Black"/>
                        <a:ea typeface="Figtree Black"/>
                        <a:cs typeface="Figtree Black"/>
                        <a:sym typeface="Figtree Black"/>
                      </a:rPr>
                      <a:t>Research design</a:t>
                    </a:r>
                    <a:endParaRPr sz="2000" dirty="0">
                      <a:solidFill>
                        <a:schemeClr val="bg1"/>
                      </a:solidFill>
                      <a:latin typeface="Figtree Black"/>
                      <a:ea typeface="Figtree Black"/>
                      <a:cs typeface="Figtree Black"/>
                      <a:sym typeface="Figtree Black"/>
                    </a:endParaRPr>
                  </a:p>
                </p:txBody>
              </p:sp>
              <p:sp>
                <p:nvSpPr>
                  <p:cNvPr id="59" name="Google Shape;626;p51">
                    <a:extLst>
                      <a:ext uri="{FF2B5EF4-FFF2-40B4-BE49-F238E27FC236}">
                        <a16:creationId xmlns:a16="http://schemas.microsoft.com/office/drawing/2014/main" id="{9135E35C-A47C-9770-5DA6-D24611B616B1}"/>
                      </a:ext>
                    </a:extLst>
                  </p:cNvPr>
                  <p:cNvSpPr txBox="1"/>
                  <p:nvPr/>
                </p:nvSpPr>
                <p:spPr>
                  <a:xfrm>
                    <a:off x="2884875" y="2166363"/>
                    <a:ext cx="2163600" cy="474300"/>
                  </a:xfrm>
                  <a:prstGeom prst="rect">
                    <a:avLst/>
                  </a:prstGeom>
                  <a:solidFill>
                    <a:schemeClr val="bg1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000" dirty="0">
                        <a:solidFill>
                          <a:schemeClr val="bg1"/>
                        </a:solidFill>
                        <a:latin typeface="Figtree Black"/>
                        <a:ea typeface="Figtree Black"/>
                        <a:cs typeface="Figtree Black"/>
                        <a:sym typeface="Figtree Black"/>
                      </a:rPr>
                      <a:t>Data Collection</a:t>
                    </a:r>
                    <a:endParaRPr sz="2000" dirty="0">
                      <a:solidFill>
                        <a:schemeClr val="bg1"/>
                      </a:solidFill>
                      <a:latin typeface="Figtree Black"/>
                      <a:ea typeface="Figtree Black"/>
                      <a:cs typeface="Figtree Black"/>
                      <a:sym typeface="Figtree Black"/>
                    </a:endParaRPr>
                  </a:p>
                </p:txBody>
              </p:sp>
              <p:sp>
                <p:nvSpPr>
                  <p:cNvPr id="60" name="Google Shape;627;p51">
                    <a:extLst>
                      <a:ext uri="{FF2B5EF4-FFF2-40B4-BE49-F238E27FC236}">
                        <a16:creationId xmlns:a16="http://schemas.microsoft.com/office/drawing/2014/main" id="{62C5108B-2B9C-6BF9-F6C1-0BAD8631569A}"/>
                      </a:ext>
                    </a:extLst>
                  </p:cNvPr>
                  <p:cNvSpPr txBox="1"/>
                  <p:nvPr/>
                </p:nvSpPr>
                <p:spPr>
                  <a:xfrm>
                    <a:off x="2884875" y="3010078"/>
                    <a:ext cx="2163600" cy="474300"/>
                  </a:xfrm>
                  <a:prstGeom prst="rect">
                    <a:avLst/>
                  </a:prstGeom>
                  <a:solidFill>
                    <a:schemeClr val="bg1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2000" dirty="0">
                        <a:solidFill>
                          <a:schemeClr val="bg1"/>
                        </a:solidFill>
                        <a:latin typeface="Figtree Black"/>
                        <a:ea typeface="Figtree Black"/>
                        <a:cs typeface="Figtree Black"/>
                        <a:sym typeface="Figtree Black"/>
                      </a:rPr>
                      <a:t>Data analysis</a:t>
                    </a:r>
                    <a:endParaRPr sz="2000" dirty="0">
                      <a:solidFill>
                        <a:schemeClr val="bg1"/>
                      </a:solidFill>
                      <a:latin typeface="Figtree Black"/>
                      <a:ea typeface="Figtree Black"/>
                      <a:cs typeface="Figtree Black"/>
                      <a:sym typeface="Figtree Black"/>
                    </a:endParaRPr>
                  </a:p>
                </p:txBody>
              </p:sp>
              <p:sp>
                <p:nvSpPr>
                  <p:cNvPr id="61" name="Google Shape;628;p51">
                    <a:extLst>
                      <a:ext uri="{FF2B5EF4-FFF2-40B4-BE49-F238E27FC236}">
                        <a16:creationId xmlns:a16="http://schemas.microsoft.com/office/drawing/2014/main" id="{5B8D2241-04A5-8901-C894-B32C6A43F9C5}"/>
                      </a:ext>
                    </a:extLst>
                  </p:cNvPr>
                  <p:cNvSpPr txBox="1"/>
                  <p:nvPr/>
                </p:nvSpPr>
                <p:spPr>
                  <a:xfrm>
                    <a:off x="2884875" y="3853793"/>
                    <a:ext cx="2163600" cy="474300"/>
                  </a:xfrm>
                  <a:prstGeom prst="rect">
                    <a:avLst/>
                  </a:prstGeom>
                  <a:solidFill>
                    <a:schemeClr val="bg1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2000" dirty="0">
                        <a:solidFill>
                          <a:schemeClr val="bg1"/>
                        </a:solidFill>
                        <a:latin typeface="Figtree Black"/>
                        <a:ea typeface="Figtree Black"/>
                        <a:cs typeface="Figtree Black"/>
                        <a:sym typeface="Figtree Black"/>
                      </a:rPr>
                      <a:t>Objective</a:t>
                    </a:r>
                    <a:endParaRPr sz="2000" dirty="0">
                      <a:solidFill>
                        <a:schemeClr val="bg1"/>
                      </a:solidFill>
                      <a:latin typeface="Figtree Black"/>
                      <a:ea typeface="Figtree Black"/>
                      <a:cs typeface="Figtree Black"/>
                      <a:sym typeface="Figtree Black"/>
                    </a:endParaRPr>
                  </a:p>
                </p:txBody>
              </p:sp>
              <p:cxnSp>
                <p:nvCxnSpPr>
                  <p:cNvPr id="62" name="Google Shape;630;p51">
                    <a:extLst>
                      <a:ext uri="{FF2B5EF4-FFF2-40B4-BE49-F238E27FC236}">
                        <a16:creationId xmlns:a16="http://schemas.microsoft.com/office/drawing/2014/main" id="{F2B0FD4E-0651-1546-758E-BF6BE24D1B88}"/>
                      </a:ext>
                    </a:extLst>
                  </p:cNvPr>
                  <p:cNvCxnSpPr>
                    <a:cxnSpLocks/>
                    <a:endCxn id="59" idx="1"/>
                  </p:cNvCxnSpPr>
                  <p:nvPr/>
                </p:nvCxnSpPr>
                <p:spPr>
                  <a:xfrm rot="10800000" flipH="1">
                    <a:off x="2040700" y="2403575"/>
                    <a:ext cx="844200" cy="421800"/>
                  </a:xfrm>
                  <a:prstGeom prst="bentConnector3">
                    <a:avLst>
                      <a:gd name="adj1" fmla="val 49999"/>
                    </a:avLst>
                  </a:pr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3" name="Google Shape;632;p51">
                    <a:extLst>
                      <a:ext uri="{FF2B5EF4-FFF2-40B4-BE49-F238E27FC236}">
                        <a16:creationId xmlns:a16="http://schemas.microsoft.com/office/drawing/2014/main" id="{1F004744-87D2-1B96-1C19-DC11B5B395FE}"/>
                      </a:ext>
                    </a:extLst>
                  </p:cNvPr>
                  <p:cNvCxnSpPr>
                    <a:cxnSpLocks/>
                    <a:endCxn id="61" idx="1"/>
                  </p:cNvCxnSpPr>
                  <p:nvPr/>
                </p:nvCxnSpPr>
                <p:spPr>
                  <a:xfrm>
                    <a:off x="2040700" y="2825375"/>
                    <a:ext cx="844200" cy="1265700"/>
                  </a:xfrm>
                  <a:prstGeom prst="bentConnector3">
                    <a:avLst>
                      <a:gd name="adj1" fmla="val 49999"/>
                    </a:avLst>
                  </a:pr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sp>
          <p:nvSpPr>
            <p:cNvPr id="50" name="Google Shape;622;p51">
              <a:extLst>
                <a:ext uri="{FF2B5EF4-FFF2-40B4-BE49-F238E27FC236}">
                  <a16:creationId xmlns:a16="http://schemas.microsoft.com/office/drawing/2014/main" id="{D4EF873E-3F39-F9C5-6600-CAF792033758}"/>
                </a:ext>
              </a:extLst>
            </p:cNvPr>
            <p:cNvSpPr txBox="1"/>
            <p:nvPr/>
          </p:nvSpPr>
          <p:spPr>
            <a:xfrm>
              <a:off x="5204068" y="2541532"/>
              <a:ext cx="3542068" cy="6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Quantitative and qualitative methods used to evaluate the impact of mnemonic devices on vocabulary retention.</a:t>
              </a:r>
              <a:endParaRPr sz="2000" dirty="0">
                <a:solidFill>
                  <a:schemeClr val="bg1">
                    <a:lumMod val="10000"/>
                  </a:schemeClr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  <p:sp>
        <p:nvSpPr>
          <p:cNvPr id="64" name="Google Shape;619;p51">
            <a:extLst>
              <a:ext uri="{FF2B5EF4-FFF2-40B4-BE49-F238E27FC236}">
                <a16:creationId xmlns:a16="http://schemas.microsoft.com/office/drawing/2014/main" id="{4DB8B70E-74D5-CE70-852D-C9F2F5E1CF8D}"/>
              </a:ext>
            </a:extLst>
          </p:cNvPr>
          <p:cNvSpPr txBox="1">
            <a:spLocks/>
          </p:cNvSpPr>
          <p:nvPr/>
        </p:nvSpPr>
        <p:spPr>
          <a:xfrm>
            <a:off x="-63658" y="3292711"/>
            <a:ext cx="2310106" cy="42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31930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A4FC-A7A0-4915-0D4D-98E52855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7. Results &amp; 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E33D-A8DF-FBC6-F3A9-37F06336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90688"/>
            <a:ext cx="5257800" cy="4351338"/>
          </a:xfrm>
        </p:spPr>
        <p:txBody>
          <a:bodyPr/>
          <a:lstStyle/>
          <a:p>
            <a:r>
              <a:rPr lang="en-US" b="1" dirty="0"/>
              <a:t>Impact of Mnemonic Strategies</a:t>
            </a:r>
          </a:p>
          <a:p>
            <a:pPr marL="257175" lvl="0" indent="-304800">
              <a:buSzPts val="1200"/>
              <a:buFont typeface="Hanken Grotesk"/>
              <a:buChar char="●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Mnemonic devices significantly improved vocabulary retention in the experimental group.</a:t>
            </a:r>
          </a:p>
          <a:p>
            <a:pPr marL="257175" lvl="0" indent="-304800">
              <a:buSzPts val="1200"/>
              <a:buFont typeface="Hanken Grotesk"/>
              <a:buChar char="●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Participants showed enhanced performance in recalling difficult vocabulary items.</a:t>
            </a:r>
          </a:p>
          <a:p>
            <a:pPr marL="257175" lvl="0" indent="-304800">
              <a:buSzPts val="1200"/>
              <a:buFont typeface="Hanken Grotesk"/>
              <a:buChar char="●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The use of mnemonic techniques positively influenced vocabulary learning outcomes. </a:t>
            </a:r>
            <a:endParaRPr lang="en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110DC-4F40-706F-7177-A4DE929E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11</a:t>
            </a:fld>
            <a:endParaRPr lang="vi-V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6CC8F1-E7E9-5723-5C66-089D0518FD08}"/>
              </a:ext>
            </a:extLst>
          </p:cNvPr>
          <p:cNvSpPr txBox="1">
            <a:spLocks/>
          </p:cNvSpPr>
          <p:nvPr/>
        </p:nvSpPr>
        <p:spPr>
          <a:xfrm>
            <a:off x="6134100" y="1690688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b="1" dirty="0"/>
              <a:t>Comparison of Experimental and Control Groups </a:t>
            </a:r>
            <a:br>
              <a:rPr lang="en-VN" dirty="0"/>
            </a:br>
            <a:endParaRPr lang="en-V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Experimental group students demonstrated better post-test results compared to the control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Mnemonic devices were found to be more effective in enhancing vocabulary retention than traditional methods.</a:t>
            </a:r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5411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D2734-4B98-AED6-E081-8DF048DB6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E4D8-BDD9-3FF3-5023-DC7D89B9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7. Results &amp; 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378CE-7709-6AC9-47F8-5524449D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90688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Participants’ Perceptions</a:t>
            </a:r>
          </a:p>
          <a:p>
            <a:pPr marL="257175" lvl="0" indent="-304800">
              <a:buSzPts val="1200"/>
              <a:buFont typeface="Hanken Grotesk"/>
              <a:buChar char="●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Learners perceived mnemonic devices as beneficial for vocabulary learning.</a:t>
            </a:r>
          </a:p>
          <a:p>
            <a:pPr marL="257175" lvl="0" indent="-304800">
              <a:buSzPts val="1200"/>
              <a:buFont typeface="Hanken Grotesk"/>
              <a:buChar char="●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Mnemonic strategies were reported to make studying easier and more engaging.</a:t>
            </a:r>
          </a:p>
          <a:p>
            <a:pPr marL="257175" lvl="0" indent="-304800">
              <a:buSzPts val="1200"/>
              <a:buFont typeface="Hanken Grotesk"/>
              <a:buChar char="●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Students expressed positive attitudes towards incorporating mnemonic techniques in ESL instruction.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49587-1C08-E0CC-E8E1-CBEBFF74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12</a:t>
            </a:fld>
            <a:endParaRPr lang="vi-V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904393-C8F6-3745-DB96-DED94F76212F}"/>
              </a:ext>
            </a:extLst>
          </p:cNvPr>
          <p:cNvSpPr txBox="1">
            <a:spLocks/>
          </p:cNvSpPr>
          <p:nvPr/>
        </p:nvSpPr>
        <p:spPr>
          <a:xfrm>
            <a:off x="6134102" y="1730376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Recommendations for ESL educators</a:t>
            </a:r>
            <a:endParaRPr lang="en-V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Suggested optimizing the use of mnemonic devices in ESL classes to improve vocabulary acquisition.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Proposed providing more examples, practice exercises, and mnemonic templates for effective implementation.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Highlighted the importance of workshops and training sessions on mnemonic strategies for educators and learners.</a:t>
            </a:r>
          </a:p>
        </p:txBody>
      </p:sp>
    </p:spTree>
    <p:extLst>
      <p:ext uri="{BB962C8B-B14F-4D97-AF65-F5344CB8AC3E}">
        <p14:creationId xmlns:p14="http://schemas.microsoft.com/office/powerpoint/2010/main" val="298316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9E0E-5ECB-EB5A-4426-CFD31244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E7581-A9AE-81E1-1809-4F89EFD93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VN" b="1" dirty="0"/>
              <a:t>Implications: </a:t>
            </a: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Mnemonic strategies significantly improved vocabulary retention, especially for B2-C2 vocabulary.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Recommending the integration of mnemonic techniques in ESL classes to enhance vocabulary learning outcomes.</a:t>
            </a:r>
            <a:endParaRPr lang="en-VN" dirty="0"/>
          </a:p>
          <a:p>
            <a:r>
              <a:rPr lang="en-VN" b="1" dirty="0"/>
              <a:t>Future research directions: </a:t>
            </a: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Suggesting further studies to explore the long-term effects of mnemonic devices on vocabulary retention.</a:t>
            </a: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Proposing investigations into the transferability of mnemonic skills to other language learning areas.</a:t>
            </a:r>
            <a:endParaRPr lang="en-VN" dirty="0"/>
          </a:p>
          <a:p>
            <a:r>
              <a:rPr lang="en-VN" b="1" dirty="0"/>
              <a:t>Limitations: </a:t>
            </a: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</a:rPr>
              <a:t>Time constraints.</a:t>
            </a: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</a:rPr>
              <a:t>Only applicable for B1 ESL learners.</a:t>
            </a: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</a:rPr>
              <a:t>Limited numbers of participants.  </a:t>
            </a:r>
          </a:p>
          <a:p>
            <a:endParaRPr lang="en-VN" dirty="0"/>
          </a:p>
          <a:p>
            <a:endParaRPr lang="en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D034-8C65-EB0D-C62E-C3D96B69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2559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&#10;&#10;AI-generated content may be incorrect.">
            <a:extLst>
              <a:ext uri="{FF2B5EF4-FFF2-40B4-BE49-F238E27FC236}">
                <a16:creationId xmlns:a16="http://schemas.microsoft.com/office/drawing/2014/main" id="{BF0B9DE8-E92C-32EF-502B-89EFA8096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30" y="2561430"/>
            <a:ext cx="1735139" cy="1735139"/>
          </a:xfrm>
          <a:prstGeom prst="rect">
            <a:avLst/>
          </a:prstGeom>
        </p:spPr>
      </p:pic>
      <p:pic>
        <p:nvPicPr>
          <p:cNvPr id="6" name="Picture 5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131A7C2-638E-6B0A-3ADA-532BCDD9F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78" y="607036"/>
            <a:ext cx="5902842" cy="10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3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E65F-DDCC-23D6-062D-68998508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9" y="365125"/>
            <a:ext cx="6080050" cy="1325563"/>
          </a:xfrm>
        </p:spPr>
        <p:txBody>
          <a:bodyPr anchor="ctr">
            <a:normAutofit/>
          </a:bodyPr>
          <a:lstStyle/>
          <a:p>
            <a:r>
              <a:rPr lang="vi-VN" dirty="0"/>
              <a:t>AGENDA OVERVIEW</a:t>
            </a:r>
          </a:p>
        </p:txBody>
      </p:sp>
      <p:pic>
        <p:nvPicPr>
          <p:cNvPr id="12" name="Picture Placeholder 11" descr="A couple of cartoon characters&#10;&#10;AI-generated content may be incorrect.">
            <a:extLst>
              <a:ext uri="{FF2B5EF4-FFF2-40B4-BE49-F238E27FC236}">
                <a16:creationId xmlns:a16="http://schemas.microsoft.com/office/drawing/2014/main" id="{F636293D-30F6-2EF5-B54D-4ED274CD50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0" t="-44598" r="-808" b="-36309"/>
          <a:stretch>
            <a:fillRect/>
          </a:stretch>
        </p:blipFill>
        <p:spPr>
          <a:xfrm>
            <a:off x="0" y="0"/>
            <a:ext cx="4375150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22E9F-9460-87B6-DDDA-BD1D265C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B54EFE-F5F4-4674-A397-603D7A5E2AE8}" type="slidenum">
              <a:rPr lang="vi-VN" smtClean="0"/>
              <a:pPr>
                <a:spcAft>
                  <a:spcPts val="600"/>
                </a:spcAft>
              </a:pPr>
              <a:t>2</a:t>
            </a:fld>
            <a:endParaRPr lang="vi-VN"/>
          </a:p>
        </p:txBody>
      </p:sp>
      <p:graphicFrame>
        <p:nvGraphicFramePr>
          <p:cNvPr id="7" name="Text Placeholder 3">
            <a:extLst>
              <a:ext uri="{FF2B5EF4-FFF2-40B4-BE49-F238E27FC236}">
                <a16:creationId xmlns:a16="http://schemas.microsoft.com/office/drawing/2014/main" id="{6B89884C-21F6-242B-DA25-46FC1208C0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401038"/>
              </p:ext>
            </p:extLst>
          </p:nvPr>
        </p:nvGraphicFramePr>
        <p:xfrm>
          <a:off x="5273749" y="1825625"/>
          <a:ext cx="60800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986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AA830-E6C1-91B3-D7E0-5F5D875A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VN" sz="3200" dirty="0"/>
              <a:t>1. The significance of the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0FEC1-5599-F676-5D2D-DC67358AD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200" y="1677541"/>
            <a:ext cx="7594600" cy="430123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Vietnamese high school students </a:t>
            </a:r>
            <a:r>
              <a:rPr lang="en-US" sz="2800" dirty="0"/>
              <a:t>are required to attain </a:t>
            </a:r>
            <a:r>
              <a:rPr lang="en-US" sz="2800" b="1" dirty="0"/>
              <a:t>B1-level of English in the CEFR </a:t>
            </a:r>
            <a:r>
              <a:rPr lang="en-US" sz="2800" dirty="0"/>
              <a:t>to graduate. (Minh Nga, 2020)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Vietnamese university students </a:t>
            </a:r>
            <a:r>
              <a:rPr lang="en-US" sz="2800" dirty="0"/>
              <a:t>(non-English majored students) need </a:t>
            </a:r>
            <a:r>
              <a:rPr lang="en-US" sz="2800" b="1" dirty="0"/>
              <a:t>at least 4.5 IELTS Academic</a:t>
            </a:r>
            <a:r>
              <a:rPr lang="en-US" sz="2800" dirty="0"/>
              <a:t> to graduate (British Council IELTS, n.d.)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Vietnamese learners face many difficulties when learning new vocabulary (Vu &amp; Peters, 2021)</a:t>
            </a:r>
          </a:p>
          <a:p>
            <a:endParaRPr lang="en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90FAC-2DBF-9218-E6F1-7FC34044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3</a:t>
            </a:fld>
            <a:endParaRPr lang="vi-VN" dirty="0"/>
          </a:p>
        </p:txBody>
      </p:sp>
      <p:pic>
        <p:nvPicPr>
          <p:cNvPr id="5" name="Picture 4" descr="A person in a graduation gown holding a red book&#10;&#10;Description automatically generated">
            <a:extLst>
              <a:ext uri="{FF2B5EF4-FFF2-40B4-BE49-F238E27FC236}">
                <a16:creationId xmlns:a16="http://schemas.microsoft.com/office/drawing/2014/main" id="{016D4F88-C2BB-BCE4-998F-3175C6DCE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874"/>
            <a:ext cx="4902200" cy="476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0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DD55-17C2-D5A9-6172-7FAB1597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1. The significance of the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5F613-85D5-5D32-147E-F60A2293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3500"/>
            <a:ext cx="10515600" cy="902896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800" b="1" dirty="0"/>
              <a:t>Nation (2013) </a:t>
            </a:r>
            <a:r>
              <a:rPr lang="en-US" sz="1800" dirty="0"/>
              <a:t>pointed out that ESL students face difficulties in </a:t>
            </a:r>
            <a:r>
              <a:rPr lang="en-US" sz="1800" dirty="0">
                <a:highlight>
                  <a:srgbClr val="FFFF00"/>
                </a:highlight>
              </a:rPr>
              <a:t>remembering and retaining</a:t>
            </a:r>
            <a:r>
              <a:rPr lang="en-US" sz="1800" dirty="0"/>
              <a:t> a vast amount of </a:t>
            </a:r>
            <a:r>
              <a:rPr lang="en-US" sz="1800" dirty="0">
                <a:highlight>
                  <a:srgbClr val="FFFF00"/>
                </a:highlight>
              </a:rPr>
              <a:t>vocabulary</a:t>
            </a:r>
            <a:r>
              <a:rPr lang="en-US" sz="1800" dirty="0"/>
              <a:t>.</a:t>
            </a:r>
            <a:endParaRPr lang="en-VN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C5D03-475D-06C4-E4A4-11A21D56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4</a:t>
            </a:fld>
            <a:endParaRPr lang="vi-VN" dirty="0"/>
          </a:p>
        </p:txBody>
      </p:sp>
      <p:pic>
        <p:nvPicPr>
          <p:cNvPr id="5" name="Picture 4" descr="A child with his head in his hands&#10;&#10;Description automatically generated">
            <a:extLst>
              <a:ext uri="{FF2B5EF4-FFF2-40B4-BE49-F238E27FC236}">
                <a16:creationId xmlns:a16="http://schemas.microsoft.com/office/drawing/2014/main" id="{0C3AF78F-E5F4-79AC-E653-835689B64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17" r="28828"/>
          <a:stretch/>
        </p:blipFill>
        <p:spPr>
          <a:xfrm>
            <a:off x="3579413" y="1690688"/>
            <a:ext cx="4216401" cy="57682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A7F268-86C3-7BD4-C9AA-28A3B55D1658}"/>
              </a:ext>
            </a:extLst>
          </p:cNvPr>
          <p:cNvSpPr txBox="1"/>
          <p:nvPr/>
        </p:nvSpPr>
        <p:spPr>
          <a:xfrm>
            <a:off x="409574" y="2236397"/>
            <a:ext cx="3454400" cy="410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200" b="1" dirty="0">
                <a:solidFill>
                  <a:srgbClr val="C00000"/>
                </a:solidFill>
              </a:rPr>
              <a:t>Impede: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VN" sz="2200" dirty="0">
                <a:solidFill>
                  <a:srgbClr val="C00000"/>
                </a:solidFill>
              </a:rPr>
              <a:t>writing skills (Cai, 2021)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VN" sz="2200" dirty="0">
                <a:solidFill>
                  <a:srgbClr val="C00000"/>
                </a:solidFill>
              </a:rPr>
              <a:t>speaking competence (Lingga et al., 2020)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VN" sz="2200" dirty="0">
                <a:solidFill>
                  <a:srgbClr val="C00000"/>
                </a:solidFill>
              </a:rPr>
              <a:t>reading ability (Joshi, 2006)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VN" sz="2200" dirty="0">
                <a:solidFill>
                  <a:srgbClr val="C00000"/>
                </a:solidFill>
              </a:rPr>
              <a:t>listening comprehension (Darti &amp; Asmawati, 2017)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63AA5-F860-4201-A76F-9DFEDA9746A4}"/>
              </a:ext>
            </a:extLst>
          </p:cNvPr>
          <p:cNvSpPr txBox="1"/>
          <p:nvPr/>
        </p:nvSpPr>
        <p:spPr>
          <a:xfrm>
            <a:off x="7511255" y="1851588"/>
            <a:ext cx="4216401" cy="189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B1-level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learners have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foundational vocabulary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but must broaden their range to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enhance fluency and precision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(British Council, n.d.).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AEB7BD-41BC-149C-5016-041601616475}"/>
              </a:ext>
            </a:extLst>
          </p:cNvPr>
          <p:cNvSpPr txBox="1"/>
          <p:nvPr/>
        </p:nvSpPr>
        <p:spPr>
          <a:xfrm>
            <a:off x="7511254" y="3873137"/>
            <a:ext cx="4216401" cy="235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at B1-level,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retaining vocabulary in context, forming meaningful associations, transferring knowledge to long-term memory can be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challenging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(Schmitt, 2008)</a:t>
            </a:r>
          </a:p>
        </p:txBody>
      </p:sp>
    </p:spTree>
    <p:extLst>
      <p:ext uri="{BB962C8B-B14F-4D97-AF65-F5344CB8AC3E}">
        <p14:creationId xmlns:p14="http://schemas.microsoft.com/office/powerpoint/2010/main" val="237253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964F-845F-48D4-5931-7EAFE019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VN" sz="3200" dirty="0"/>
              <a:t>2. A brief introduction into Mnemonic Devices</a:t>
            </a:r>
            <a:endParaRPr lang="vi-V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B9EB5-4588-97DC-93DE-5625EE47F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043" y="1758156"/>
            <a:ext cx="9769699" cy="1007727"/>
          </a:xfrm>
        </p:spPr>
        <p:txBody>
          <a:bodyPr/>
          <a:lstStyle/>
          <a:p>
            <a:pPr algn="ctr"/>
            <a:r>
              <a:rPr lang="en-US" dirty="0"/>
              <a:t>analyze             bias            coherent               derive             evaluate</a:t>
            </a:r>
          </a:p>
          <a:p>
            <a:pPr algn="ctr"/>
            <a:r>
              <a:rPr lang="en-US" dirty="0"/>
              <a:t>interpret                          justify                    predict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5</a:t>
            </a:fld>
            <a:endParaRPr lang="vi-V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20EA6-0AB5-AFAE-602A-70CEE2164FF8}"/>
              </a:ext>
            </a:extLst>
          </p:cNvPr>
          <p:cNvSpPr/>
          <p:nvPr/>
        </p:nvSpPr>
        <p:spPr>
          <a:xfrm>
            <a:off x="1287887" y="1690688"/>
            <a:ext cx="10104013" cy="1142664"/>
          </a:xfrm>
          <a:prstGeom prst="rect">
            <a:avLst/>
          </a:prstGeom>
          <a:noFill/>
          <a:ln>
            <a:solidFill>
              <a:srgbClr val="DE5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D3DE83-9729-9B16-5DC5-7FAFBDE3CEF1}"/>
              </a:ext>
            </a:extLst>
          </p:cNvPr>
          <p:cNvSpPr txBox="1">
            <a:spLocks/>
          </p:cNvSpPr>
          <p:nvPr/>
        </p:nvSpPr>
        <p:spPr>
          <a:xfrm>
            <a:off x="497568" y="4624642"/>
            <a:ext cx="11521168" cy="1435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US" sz="1400" b="1" dirty="0"/>
              <a:t>Mnemonic technique used: </a:t>
            </a:r>
            <a:br>
              <a:rPr lang="en-US" sz="1400" dirty="0"/>
            </a:br>
            <a:r>
              <a:rPr lang="en-US" sz="1400" dirty="0"/>
              <a:t>- Acrostics Sentence → first letters follow the target word order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US" sz="1400" dirty="0"/>
              <a:t>- Narrative Channing →  words are linked in a logical story/sequence 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US" sz="1400" dirty="0"/>
              <a:t>- Dual Coding →  English term paired with native language meaning </a:t>
            </a:r>
          </a:p>
          <a:p>
            <a:pPr algn="l">
              <a:spcBef>
                <a:spcPts val="0"/>
              </a:spcBef>
            </a:pPr>
            <a:endParaRPr lang="en-US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60FB9E-8829-78FA-0455-C4B071F676CB}"/>
              </a:ext>
            </a:extLst>
          </p:cNvPr>
          <p:cNvSpPr txBox="1">
            <a:spLocks/>
          </p:cNvSpPr>
          <p:nvPr/>
        </p:nvSpPr>
        <p:spPr>
          <a:xfrm>
            <a:off x="497568" y="3124109"/>
            <a:ext cx="11085839" cy="120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b="1" dirty="0">
                <a:highlight>
                  <a:srgbClr val="FFFF00"/>
                </a:highlight>
              </a:rPr>
              <a:t>A</a:t>
            </a:r>
            <a:r>
              <a:rPr lang="vi-VN" sz="2000" dirty="0">
                <a:highlight>
                  <a:srgbClr val="FFFF00"/>
                </a:highlight>
              </a:rPr>
              <a:t>nalyze kỹ để tránh </a:t>
            </a:r>
            <a:r>
              <a:rPr lang="vi-VN" sz="2000" b="1" dirty="0">
                <a:highlight>
                  <a:srgbClr val="FFFF00"/>
                </a:highlight>
              </a:rPr>
              <a:t>b</a:t>
            </a:r>
            <a:r>
              <a:rPr lang="vi-VN" sz="2000" dirty="0">
                <a:highlight>
                  <a:srgbClr val="FFFF00"/>
                </a:highlight>
              </a:rPr>
              <a:t>ias (phân tích kỹ để tránh thiên vị), ý tưởng phải </a:t>
            </a:r>
            <a:r>
              <a:rPr lang="vi-VN" sz="2000" b="1" dirty="0">
                <a:highlight>
                  <a:srgbClr val="FFFF00"/>
                </a:highlight>
              </a:rPr>
              <a:t>c</a:t>
            </a:r>
            <a:r>
              <a:rPr lang="vi-VN" sz="2000" dirty="0">
                <a:highlight>
                  <a:srgbClr val="FFFF00"/>
                </a:highlight>
              </a:rPr>
              <a:t>oherent (mạch lạc), và </a:t>
            </a:r>
            <a:r>
              <a:rPr lang="vi-VN" sz="2000" b="1" dirty="0">
                <a:highlight>
                  <a:srgbClr val="FFFF00"/>
                </a:highlight>
              </a:rPr>
              <a:t>d</a:t>
            </a:r>
            <a:r>
              <a:rPr lang="vi-VN" sz="2000" dirty="0">
                <a:highlight>
                  <a:srgbClr val="FFFF00"/>
                </a:highlight>
              </a:rPr>
              <a:t>erive from evidence (bắt nguồn từ bằng chứng). Sau đó </a:t>
            </a:r>
            <a:r>
              <a:rPr lang="vi-VN" sz="2000" b="1" dirty="0">
                <a:highlight>
                  <a:srgbClr val="FFFF00"/>
                </a:highlight>
              </a:rPr>
              <a:t>e</a:t>
            </a:r>
            <a:r>
              <a:rPr lang="vi-VN" sz="2000" dirty="0">
                <a:highlight>
                  <a:srgbClr val="FFFF00"/>
                </a:highlight>
              </a:rPr>
              <a:t>valuate (đánh giá), </a:t>
            </a:r>
            <a:r>
              <a:rPr lang="vi-VN" sz="2000" b="1" dirty="0">
                <a:highlight>
                  <a:srgbClr val="FFFF00"/>
                </a:highlight>
              </a:rPr>
              <a:t>i</a:t>
            </a:r>
            <a:r>
              <a:rPr lang="vi-VN" sz="2000" dirty="0">
                <a:highlight>
                  <a:srgbClr val="FFFF00"/>
                </a:highlight>
              </a:rPr>
              <a:t>nterpret (giải thích), </a:t>
            </a:r>
            <a:r>
              <a:rPr lang="vi-VN" sz="2000" b="1" dirty="0">
                <a:highlight>
                  <a:srgbClr val="FFFF00"/>
                </a:highlight>
              </a:rPr>
              <a:t>j</a:t>
            </a:r>
            <a:r>
              <a:rPr lang="vi-VN" sz="2000" dirty="0">
                <a:highlight>
                  <a:srgbClr val="FFFF00"/>
                </a:highlight>
              </a:rPr>
              <a:t>ustify (biện minh) quan điểm, rồi </a:t>
            </a:r>
            <a:r>
              <a:rPr lang="vi-VN" sz="2000" b="1" dirty="0">
                <a:highlight>
                  <a:srgbClr val="FFFF00"/>
                </a:highlight>
              </a:rPr>
              <a:t>p</a:t>
            </a:r>
            <a:r>
              <a:rPr lang="vi-VN" sz="2000" dirty="0">
                <a:highlight>
                  <a:srgbClr val="FFFF00"/>
                </a:highlight>
              </a:rPr>
              <a:t>redict (dự đoán) kết quả.</a:t>
            </a:r>
          </a:p>
        </p:txBody>
      </p:sp>
    </p:spTree>
    <p:extLst>
      <p:ext uri="{BB962C8B-B14F-4D97-AF65-F5344CB8AC3E}">
        <p14:creationId xmlns:p14="http://schemas.microsoft.com/office/powerpoint/2010/main" val="256668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3EDA-C927-9E12-73CB-FBA19A3F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7550" cy="1325563"/>
          </a:xfrm>
        </p:spPr>
        <p:txBody>
          <a:bodyPr>
            <a:normAutofit/>
          </a:bodyPr>
          <a:lstStyle/>
          <a:p>
            <a:r>
              <a:rPr lang="en-VN" sz="3200" dirty="0"/>
              <a:t>2. A brief introduction into Mnemonic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303EA-AAAE-69B3-627A-15A1CAF18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93975"/>
          </a:xfrm>
        </p:spPr>
        <p:txBody>
          <a:bodyPr/>
          <a:lstStyle/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b="1" i="1" dirty="0">
                <a:solidFill>
                  <a:schemeClr val="bg1">
                    <a:lumMod val="10000"/>
                  </a:schemeClr>
                </a:solidFill>
              </a:rPr>
              <a:t>Cognitive tools </a:t>
            </a:r>
            <a:r>
              <a:rPr lang="en" dirty="0">
                <a:solidFill>
                  <a:schemeClr val="bg1">
                    <a:lumMod val="10000"/>
                  </a:schemeClr>
                </a:solidFill>
              </a:rPr>
              <a:t>that helps us </a:t>
            </a:r>
            <a:r>
              <a:rPr lang="en" b="1" i="1" dirty="0">
                <a:solidFill>
                  <a:schemeClr val="bg1">
                    <a:lumMod val="10000"/>
                  </a:schemeClr>
                </a:solidFill>
              </a:rPr>
              <a:t>recall </a:t>
            </a:r>
            <a:r>
              <a:rPr lang="en-US" b="1" i="1" dirty="0">
                <a:solidFill>
                  <a:schemeClr val="bg1">
                    <a:lumMod val="10000"/>
                  </a:schemeClr>
                </a:solidFill>
              </a:rPr>
              <a:t>information</a:t>
            </a:r>
            <a:r>
              <a:rPr lang="en" b="1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" dirty="0">
                <a:solidFill>
                  <a:schemeClr val="bg1">
                    <a:lumMod val="10000"/>
                  </a:schemeClr>
                </a:solidFill>
              </a:rPr>
              <a:t>(Bellezza, 1981).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bg1">
                    <a:lumMod val="10000"/>
                  </a:schemeClr>
                </a:solidFill>
              </a:rPr>
              <a:t>These devices have shown promise in various educational contexts, especially on improving the retention and recall of information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(Azmi et al., 2016; Fasil et al. 2018; Hill, 2022).</a:t>
            </a:r>
            <a:endParaRPr lang="en" dirty="0">
              <a:solidFill>
                <a:schemeClr val="bg1">
                  <a:lumMod val="10000"/>
                </a:schemeClr>
              </a:solidFill>
            </a:endParaRPr>
          </a:p>
          <a:p>
            <a:endParaRPr lang="en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F4D9F-1A8D-0C26-E748-B965580F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6</a:t>
            </a:fld>
            <a:endParaRPr lang="vi-VN" dirty="0"/>
          </a:p>
        </p:txBody>
      </p:sp>
      <p:pic>
        <p:nvPicPr>
          <p:cNvPr id="5" name="Picture 4" descr="A notebook with writing on it&#10;&#10;Description automatically generated">
            <a:extLst>
              <a:ext uri="{FF2B5EF4-FFF2-40B4-BE49-F238E27FC236}">
                <a16:creationId xmlns:a16="http://schemas.microsoft.com/office/drawing/2014/main" id="{7A8656E5-3C61-30C6-6613-F36EFDF99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432" y="1244948"/>
            <a:ext cx="8417136" cy="4597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5EF7D3-3845-D900-78A2-4DB1557099B2}"/>
              </a:ext>
            </a:extLst>
          </p:cNvPr>
          <p:cNvSpPr txBox="1"/>
          <p:nvPr/>
        </p:nvSpPr>
        <p:spPr>
          <a:xfrm>
            <a:off x="4216400" y="5842000"/>
            <a:ext cx="332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(Maher, 2021) </a:t>
            </a:r>
          </a:p>
        </p:txBody>
      </p:sp>
    </p:spTree>
    <p:extLst>
      <p:ext uri="{BB962C8B-B14F-4D97-AF65-F5344CB8AC3E}">
        <p14:creationId xmlns:p14="http://schemas.microsoft.com/office/powerpoint/2010/main" val="18555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4B51E-BC66-3713-E122-FE69233F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3. Research questions: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7C117-961A-6811-07F5-33BE971FA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VN" sz="2800" dirty="0"/>
              <a:t>To what extent does mnemonic devices impact the vocabulary retention of B1 Vietnamese ESL learners? </a:t>
            </a:r>
          </a:p>
          <a:p>
            <a:pPr marL="457200" indent="-457200">
              <a:buAutoNum type="arabicPeriod"/>
            </a:pPr>
            <a:r>
              <a:rPr lang="en-VN" sz="2800" dirty="0"/>
              <a:t>What are the opinions and attitudes of B1 Vietnamese ESL learners towards using mnemonic devices for vocabulary learning?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5BFA4-6D81-9F43-217F-ED095D2A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7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5761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BC9DA-8FB2-7164-6748-BB2F74F4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4. Literature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482C1-CF11-084B-4A0B-EA46DABB9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376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b="1" dirty="0"/>
              <a:t>Vocabulary Acquisition &amp; Vocabulary Retention</a:t>
            </a:r>
          </a:p>
          <a:p>
            <a:r>
              <a:rPr lang="en-US" sz="2000" dirty="0"/>
              <a:t>Ellis (1995); Abbassi et al. (2018)</a:t>
            </a:r>
          </a:p>
          <a:p>
            <a:r>
              <a:rPr lang="en-US" sz="2000" b="1" dirty="0"/>
              <a:t>Vocabulary Learning Strategy (VLS) </a:t>
            </a:r>
          </a:p>
          <a:p>
            <a:r>
              <a:rPr lang="en-US" sz="2000" dirty="0"/>
              <a:t>Gu &amp; Johnson (1996); Kudo (1999)</a:t>
            </a:r>
          </a:p>
          <a:p>
            <a:r>
              <a:rPr lang="en-US" sz="2000" b="1" dirty="0"/>
              <a:t>Mnemonic Devices </a:t>
            </a:r>
          </a:p>
          <a:p>
            <a:r>
              <a:rPr lang="en-US" sz="2000" dirty="0"/>
              <a:t>Fasil et al. (2018); Atkinson (1975); Bellezza (1981); Lu &amp; Newman Young (2015)</a:t>
            </a:r>
          </a:p>
          <a:p>
            <a:r>
              <a:rPr lang="en-US" sz="2000" b="1" dirty="0"/>
              <a:t>Mnemonic Devices in different educational context </a:t>
            </a:r>
          </a:p>
          <a:p>
            <a:r>
              <a:rPr lang="en-US" sz="2000" dirty="0"/>
              <a:t>Condust et al. (1986); Miller (1993); DeLashmutt (2007); Congos (2011)</a:t>
            </a:r>
          </a:p>
          <a:p>
            <a:r>
              <a:rPr lang="en-US" sz="2000" b="1" dirty="0"/>
              <a:t>Mnemonic Devices’ impact on vocabulary retention among ESL learners </a:t>
            </a:r>
          </a:p>
          <a:p>
            <a:r>
              <a:rPr lang="en-US" sz="2000" dirty="0"/>
              <a:t>Bellezza (1981); Cohen (1987); Philips (2016);  Bahrami et al. (2019), Hill (2022)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9935-3709-BAC4-4D4B-1BE8042D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9182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4A4D-1D5B-10C1-54B2-F87BDC88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5. Participants &amp; Experimental Context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3B649-A795-9D7B-43B2-56BE3954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9</a:t>
            </a:fld>
            <a:endParaRPr lang="vi-VN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AB38F3-D8BC-DCC2-F86C-458C26F29B65}"/>
              </a:ext>
            </a:extLst>
          </p:cNvPr>
          <p:cNvGrpSpPr/>
          <p:nvPr/>
        </p:nvGrpSpPr>
        <p:grpSpPr>
          <a:xfrm>
            <a:off x="1295400" y="2403370"/>
            <a:ext cx="3630814" cy="2049479"/>
            <a:chOff x="545531" y="1883314"/>
            <a:chExt cx="2202600" cy="2049479"/>
          </a:xfrm>
        </p:grpSpPr>
        <p:sp>
          <p:nvSpPr>
            <p:cNvPr id="6" name="Google Shape;423;p44">
              <a:extLst>
                <a:ext uri="{FF2B5EF4-FFF2-40B4-BE49-F238E27FC236}">
                  <a16:creationId xmlns:a16="http://schemas.microsoft.com/office/drawing/2014/main" id="{FAD40B6F-8156-0A30-16D0-B49654DC4A4E}"/>
                </a:ext>
              </a:extLst>
            </p:cNvPr>
            <p:cNvSpPr txBox="1"/>
            <p:nvPr/>
          </p:nvSpPr>
          <p:spPr>
            <a:xfrm>
              <a:off x="545531" y="1883314"/>
              <a:ext cx="22026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dk1"/>
                  </a:solidFill>
                  <a:ea typeface="Figtree Black"/>
                  <a:cs typeface="Figtree Black"/>
                  <a:sym typeface="Figtree Black"/>
                </a:rPr>
                <a:t>Experimental context</a:t>
              </a:r>
              <a:endParaRPr sz="2000" b="1" dirty="0">
                <a:solidFill>
                  <a:schemeClr val="dk1"/>
                </a:solidFill>
                <a:ea typeface="Figtree Black"/>
                <a:cs typeface="Figtree Black"/>
                <a:sym typeface="Figtree Black"/>
              </a:endParaRPr>
            </a:p>
          </p:txBody>
        </p:sp>
        <p:sp>
          <p:nvSpPr>
            <p:cNvPr id="7" name="Google Shape;424;p44">
              <a:extLst>
                <a:ext uri="{FF2B5EF4-FFF2-40B4-BE49-F238E27FC236}">
                  <a16:creationId xmlns:a16="http://schemas.microsoft.com/office/drawing/2014/main" id="{E2DB371E-8766-BCC4-209C-D0C04F186686}"/>
                </a:ext>
              </a:extLst>
            </p:cNvPr>
            <p:cNvSpPr txBox="1"/>
            <p:nvPr/>
          </p:nvSpPr>
          <p:spPr>
            <a:xfrm>
              <a:off x="545531" y="2319693"/>
              <a:ext cx="2202600" cy="16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dirty="0">
                  <a:effectLst/>
                  <a:highlight>
                    <a:srgbClr val="F9F9FE"/>
                  </a:highlight>
                </a:rPr>
                <a:t>conducted at a private English center in a metropolis in Southern Vietnam</a:t>
              </a:r>
              <a:endParaRPr sz="2000" dirty="0">
                <a:solidFill>
                  <a:schemeClr val="dk1"/>
                </a:solidFill>
                <a:ea typeface="Hanken Grotesk"/>
                <a:cs typeface="Hanken Grotesk"/>
                <a:sym typeface="Hanken Grotesk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92D89C8-F2E7-6D69-9C86-4DA8AAE2975A}"/>
              </a:ext>
            </a:extLst>
          </p:cNvPr>
          <p:cNvGrpSpPr/>
          <p:nvPr/>
        </p:nvGrpSpPr>
        <p:grpSpPr>
          <a:xfrm>
            <a:off x="5110523" y="1637200"/>
            <a:ext cx="5715654" cy="4425831"/>
            <a:chOff x="3002321" y="1139468"/>
            <a:chExt cx="5715654" cy="4425831"/>
          </a:xfrm>
        </p:grpSpPr>
        <p:sp>
          <p:nvSpPr>
            <p:cNvPr id="9" name="Google Shape;425;p44">
              <a:extLst>
                <a:ext uri="{FF2B5EF4-FFF2-40B4-BE49-F238E27FC236}">
                  <a16:creationId xmlns:a16="http://schemas.microsoft.com/office/drawing/2014/main" id="{CF000CDF-5996-5BC7-8AAD-9ACED8E8C217}"/>
                </a:ext>
              </a:extLst>
            </p:cNvPr>
            <p:cNvSpPr txBox="1"/>
            <p:nvPr/>
          </p:nvSpPr>
          <p:spPr>
            <a:xfrm>
              <a:off x="3127679" y="1736081"/>
              <a:ext cx="2327959" cy="605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dk1"/>
                  </a:solidFill>
                  <a:ea typeface="Figtree Black"/>
                  <a:cs typeface="Figtree Black"/>
                  <a:sym typeface="Figtree Black"/>
                </a:rPr>
                <a:t>Experimental group </a:t>
              </a:r>
              <a:endParaRPr b="1" dirty="0">
                <a:solidFill>
                  <a:schemeClr val="dk1"/>
                </a:solidFill>
                <a:ea typeface="Figtree Black"/>
                <a:cs typeface="Figtree Black"/>
                <a:sym typeface="Figtree Black"/>
              </a:endParaRPr>
            </a:p>
          </p:txBody>
        </p:sp>
        <p:sp>
          <p:nvSpPr>
            <p:cNvPr id="10" name="Google Shape;429;p44">
              <a:extLst>
                <a:ext uri="{FF2B5EF4-FFF2-40B4-BE49-F238E27FC236}">
                  <a16:creationId xmlns:a16="http://schemas.microsoft.com/office/drawing/2014/main" id="{CD71766B-F7CA-4918-AA0E-F11977120460}"/>
                </a:ext>
              </a:extLst>
            </p:cNvPr>
            <p:cNvSpPr txBox="1"/>
            <p:nvPr/>
          </p:nvSpPr>
          <p:spPr>
            <a:xfrm>
              <a:off x="6521981" y="1828051"/>
              <a:ext cx="1808692" cy="414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dk1"/>
                  </a:solidFill>
                  <a:ea typeface="Figtree Black"/>
                  <a:cs typeface="Figtree Black"/>
                  <a:sym typeface="Figtree Black"/>
                </a:rPr>
                <a:t>Control group</a:t>
              </a:r>
              <a:endParaRPr b="1" dirty="0">
                <a:solidFill>
                  <a:schemeClr val="dk1"/>
                </a:solidFill>
                <a:ea typeface="Figtree Black"/>
                <a:cs typeface="Figtree Black"/>
                <a:sym typeface="Figtree Black"/>
              </a:endParaRPr>
            </a:p>
          </p:txBody>
        </p:sp>
        <p:sp>
          <p:nvSpPr>
            <p:cNvPr id="11" name="Google Shape;431;p44">
              <a:extLst>
                <a:ext uri="{FF2B5EF4-FFF2-40B4-BE49-F238E27FC236}">
                  <a16:creationId xmlns:a16="http://schemas.microsoft.com/office/drawing/2014/main" id="{2C56819E-5D92-F662-A4EA-BAA7922D40C2}"/>
                </a:ext>
              </a:extLst>
            </p:cNvPr>
            <p:cNvSpPr txBox="1"/>
            <p:nvPr/>
          </p:nvSpPr>
          <p:spPr>
            <a:xfrm>
              <a:off x="3799984" y="5088599"/>
              <a:ext cx="4085470" cy="47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" b="1" dirty="0">
                  <a:solidFill>
                    <a:schemeClr val="dk1"/>
                  </a:solidFill>
                  <a:ea typeface="Figtree Black"/>
                  <a:cs typeface="Figtree Black"/>
                  <a:sym typeface="Figtree Black"/>
                </a:rPr>
                <a:t>60 </a:t>
              </a:r>
              <a:r>
                <a:rPr lang="en-US" b="1" dirty="0">
                  <a:solidFill>
                    <a:schemeClr val="dk1"/>
                  </a:solidFill>
                  <a:ea typeface="Figtree Black"/>
                  <a:cs typeface="Figtree Black"/>
                  <a:sym typeface="Figtree Black"/>
                </a:rPr>
                <a:t>B1-level Vietnamese ESL learners</a:t>
              </a:r>
              <a:endParaRPr b="1" dirty="0">
                <a:solidFill>
                  <a:schemeClr val="dk1"/>
                </a:solidFill>
                <a:ea typeface="Figtree Black"/>
                <a:cs typeface="Figtree Black"/>
                <a:sym typeface="Figtree Black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EFC327-2DF4-8E2F-1BC0-7E9D2E4CAE3C}"/>
                </a:ext>
              </a:extLst>
            </p:cNvPr>
            <p:cNvGrpSpPr/>
            <p:nvPr/>
          </p:nvGrpSpPr>
          <p:grpSpPr>
            <a:xfrm>
              <a:off x="3729601" y="1139468"/>
              <a:ext cx="4085470" cy="365700"/>
              <a:chOff x="4687529" y="1642697"/>
              <a:chExt cx="2051126" cy="365700"/>
            </a:xfrm>
          </p:grpSpPr>
          <p:cxnSp>
            <p:nvCxnSpPr>
              <p:cNvPr id="18" name="Google Shape;419;p44">
                <a:extLst>
                  <a:ext uri="{FF2B5EF4-FFF2-40B4-BE49-F238E27FC236}">
                    <a16:creationId xmlns:a16="http://schemas.microsoft.com/office/drawing/2014/main" id="{D76B5D41-73C4-EAB3-C091-6C236114C64B}"/>
                  </a:ext>
                </a:extLst>
              </p:cNvPr>
              <p:cNvCxnSpPr>
                <a:cxnSpLocks/>
                <a:stCxn id="19" idx="3"/>
                <a:endCxn id="20" idx="1"/>
              </p:cNvCxnSpPr>
              <p:nvPr/>
            </p:nvCxnSpPr>
            <p:spPr>
              <a:xfrm>
                <a:off x="5053229" y="1825547"/>
                <a:ext cx="1319726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" name="Google Shape;420;p44">
                <a:extLst>
                  <a:ext uri="{FF2B5EF4-FFF2-40B4-BE49-F238E27FC236}">
                    <a16:creationId xmlns:a16="http://schemas.microsoft.com/office/drawing/2014/main" id="{46FEA8C7-775E-C2B3-B01D-D79F0C318654}"/>
                  </a:ext>
                </a:extLst>
              </p:cNvPr>
              <p:cNvSpPr txBox="1"/>
              <p:nvPr/>
            </p:nvSpPr>
            <p:spPr>
              <a:xfrm>
                <a:off x="4687529" y="1642697"/>
                <a:ext cx="365700" cy="3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lt1"/>
                    </a:solidFill>
                    <a:ea typeface="Figtree Black"/>
                    <a:cs typeface="Figtree Black"/>
                    <a:sym typeface="Figtree Black"/>
                  </a:rPr>
                  <a:t>E</a:t>
                </a:r>
                <a:endParaRPr dirty="0">
                  <a:solidFill>
                    <a:schemeClr val="lt1"/>
                  </a:solidFill>
                  <a:ea typeface="Figtree Black"/>
                  <a:cs typeface="Figtree Black"/>
                  <a:sym typeface="Figtree Black"/>
                </a:endParaRPr>
              </a:p>
            </p:txBody>
          </p:sp>
          <p:sp>
            <p:nvSpPr>
              <p:cNvPr id="20" name="Google Shape;421;p44">
                <a:extLst>
                  <a:ext uri="{FF2B5EF4-FFF2-40B4-BE49-F238E27FC236}">
                    <a16:creationId xmlns:a16="http://schemas.microsoft.com/office/drawing/2014/main" id="{2596F7E9-CE27-973B-FBCA-D3B307131E73}"/>
                  </a:ext>
                </a:extLst>
              </p:cNvPr>
              <p:cNvSpPr txBox="1"/>
              <p:nvPr/>
            </p:nvSpPr>
            <p:spPr>
              <a:xfrm>
                <a:off x="6372955" y="1642697"/>
                <a:ext cx="365700" cy="3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lt1"/>
                    </a:solidFill>
                    <a:ea typeface="Figtree Black"/>
                    <a:cs typeface="Figtree Black"/>
                    <a:sym typeface="Figtree Black"/>
                  </a:rPr>
                  <a:t>C</a:t>
                </a:r>
                <a:endParaRPr dirty="0">
                  <a:solidFill>
                    <a:schemeClr val="lt1"/>
                  </a:solidFill>
                  <a:ea typeface="Figtree Black"/>
                  <a:cs typeface="Figtree Black"/>
                  <a:sym typeface="Figtree Black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39F889D-53F0-EAE8-A697-19B0FB7EB809}"/>
                </a:ext>
              </a:extLst>
            </p:cNvPr>
            <p:cNvGrpSpPr/>
            <p:nvPr/>
          </p:nvGrpSpPr>
          <p:grpSpPr>
            <a:xfrm>
              <a:off x="3002321" y="2342016"/>
              <a:ext cx="5715654" cy="2746582"/>
              <a:chOff x="3129151" y="2331828"/>
              <a:chExt cx="6166862" cy="3992563"/>
            </a:xfrm>
          </p:grpSpPr>
          <p:sp>
            <p:nvSpPr>
              <p:cNvPr id="14" name="Google Shape;426;p44">
                <a:extLst>
                  <a:ext uri="{FF2B5EF4-FFF2-40B4-BE49-F238E27FC236}">
                    <a16:creationId xmlns:a16="http://schemas.microsoft.com/office/drawing/2014/main" id="{A6F0A8A0-1D98-9C14-ED92-07D3C26A11CC}"/>
                  </a:ext>
                </a:extLst>
              </p:cNvPr>
              <p:cNvSpPr txBox="1"/>
              <p:nvPr/>
            </p:nvSpPr>
            <p:spPr>
              <a:xfrm>
                <a:off x="3129151" y="2331828"/>
                <a:ext cx="2909456" cy="2828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bg1">
                        <a:lumMod val="10000"/>
                      </a:schemeClr>
                    </a:solidFill>
                    <a:ea typeface="Hanken Grotesk"/>
                    <a:cs typeface="Hanken Grotesk"/>
                    <a:sym typeface="Hanken Grotesk"/>
                  </a:rPr>
                  <a:t>Received </a:t>
                </a:r>
                <a:r>
                  <a:rPr lang="en-US" b="1" dirty="0">
                    <a:solidFill>
                      <a:schemeClr val="bg1">
                        <a:lumMod val="10000"/>
                      </a:schemeClr>
                    </a:solidFill>
                    <a:ea typeface="Hanken Grotesk"/>
                    <a:cs typeface="Hanken Grotesk"/>
                    <a:sym typeface="Hanken Grotesk"/>
                  </a:rPr>
                  <a:t>vocabulary instruction on how to use mnemonic </a:t>
                </a:r>
                <a:r>
                  <a:rPr lang="en-US" dirty="0">
                    <a:solidFill>
                      <a:schemeClr val="bg1">
                        <a:lumMod val="10000"/>
                      </a:schemeClr>
                    </a:solidFill>
                    <a:ea typeface="Hanken Grotesk"/>
                    <a:cs typeface="Hanken Grotesk"/>
                    <a:sym typeface="Hanken Grotesk"/>
                  </a:rPr>
                  <a:t>devices consistently over a 12-week intervention period. </a:t>
                </a:r>
                <a:endParaRPr dirty="0">
                  <a:solidFill>
                    <a:schemeClr val="bg1">
                      <a:lumMod val="10000"/>
                    </a:schemeClr>
                  </a:solidFill>
                  <a:ea typeface="Hanken Grotesk"/>
                  <a:cs typeface="Hanken Grotesk"/>
                  <a:sym typeface="Hanken Grotesk"/>
                </a:endParaRPr>
              </a:p>
            </p:txBody>
          </p:sp>
          <p:sp>
            <p:nvSpPr>
              <p:cNvPr id="15" name="Google Shape;430;p44">
                <a:extLst>
                  <a:ext uri="{FF2B5EF4-FFF2-40B4-BE49-F238E27FC236}">
                    <a16:creationId xmlns:a16="http://schemas.microsoft.com/office/drawing/2014/main" id="{00E5B507-2A97-1B8C-402D-F89B97F0E722}"/>
                  </a:ext>
                </a:extLst>
              </p:cNvPr>
              <p:cNvSpPr txBox="1"/>
              <p:nvPr/>
            </p:nvSpPr>
            <p:spPr>
              <a:xfrm>
                <a:off x="6237466" y="2427331"/>
                <a:ext cx="3058547" cy="26051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bg1">
                        <a:lumMod val="10000"/>
                      </a:schemeClr>
                    </a:solidFill>
                    <a:ea typeface="Hanken Grotesk"/>
                    <a:cs typeface="Hanken Grotesk"/>
                    <a:sym typeface="Hanken Grotesk"/>
                  </a:rPr>
                  <a:t>Received </a:t>
                </a:r>
                <a:r>
                  <a:rPr lang="en-US" b="1" dirty="0">
                    <a:solidFill>
                      <a:schemeClr val="bg1">
                        <a:lumMod val="10000"/>
                      </a:schemeClr>
                    </a:solidFill>
                    <a:ea typeface="Hanken Grotesk"/>
                    <a:cs typeface="Hanken Grotesk"/>
                    <a:sym typeface="Hanken Grotesk"/>
                  </a:rPr>
                  <a:t>regular vocabulary instruction </a:t>
                </a:r>
                <a:r>
                  <a:rPr lang="en-US" dirty="0">
                    <a:solidFill>
                      <a:schemeClr val="bg1">
                        <a:lumMod val="10000"/>
                      </a:schemeClr>
                    </a:solidFill>
                    <a:ea typeface="Hanken Grotesk"/>
                    <a:cs typeface="Hanken Grotesk"/>
                    <a:sym typeface="Hanken Grotesk"/>
                  </a:rPr>
                  <a:t>without the use of mnemonic devices during the intervention period. </a:t>
                </a:r>
                <a:endParaRPr dirty="0">
                  <a:solidFill>
                    <a:schemeClr val="bg1">
                      <a:lumMod val="10000"/>
                    </a:schemeClr>
                  </a:solidFill>
                  <a:ea typeface="Hanken Grotesk"/>
                  <a:cs typeface="Hanken Grotesk"/>
                  <a:sym typeface="Hanken Grotesk"/>
                </a:endParaRPr>
              </a:p>
            </p:txBody>
          </p:sp>
          <p:cxnSp>
            <p:nvCxnSpPr>
              <p:cNvPr id="16" name="Google Shape;455;p44">
                <a:extLst>
                  <a:ext uri="{FF2B5EF4-FFF2-40B4-BE49-F238E27FC236}">
                    <a16:creationId xmlns:a16="http://schemas.microsoft.com/office/drawing/2014/main" id="{932023C7-A1AC-BD84-D2FA-F0B333927439}"/>
                  </a:ext>
                </a:extLst>
              </p:cNvPr>
              <p:cNvCxnSpPr>
                <a:cxnSpLocks/>
                <a:endCxn id="11" idx="0"/>
              </p:cNvCxnSpPr>
              <p:nvPr/>
            </p:nvCxnSpPr>
            <p:spPr>
              <a:xfrm rot="16200000" flipH="1">
                <a:off x="4936804" y="5067418"/>
                <a:ext cx="923962" cy="1589983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457;p44">
                <a:extLst>
                  <a:ext uri="{FF2B5EF4-FFF2-40B4-BE49-F238E27FC236}">
                    <a16:creationId xmlns:a16="http://schemas.microsoft.com/office/drawing/2014/main" id="{F7183659-0AB7-F471-2B68-51E57EF79617}"/>
                  </a:ext>
                </a:extLst>
              </p:cNvPr>
              <p:cNvCxnSpPr>
                <a:cxnSpLocks/>
                <a:endCxn id="11" idx="0"/>
              </p:cNvCxnSpPr>
              <p:nvPr/>
            </p:nvCxnSpPr>
            <p:spPr>
              <a:xfrm rot="5400000">
                <a:off x="6596066" y="4998142"/>
                <a:ext cx="923960" cy="1728536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4239188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974</Words>
  <Application>Microsoft Macintosh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Hanken Grotesk</vt:lpstr>
      <vt:lpstr>Times New Roman</vt:lpstr>
      <vt:lpstr>Be Vietnam Pro</vt:lpstr>
      <vt:lpstr>Figtree Black</vt:lpstr>
      <vt:lpstr>Aptos Display</vt:lpstr>
      <vt:lpstr>Office Theme</vt:lpstr>
      <vt:lpstr>Enhancing B1 EFL Learners’ Vocabulary Retention in Vietnam Using Mnemonic Acrostics Strategies </vt:lpstr>
      <vt:lpstr>AGENDA OVERVIEW</vt:lpstr>
      <vt:lpstr>1. The significance of the research</vt:lpstr>
      <vt:lpstr>1. The significance of the research</vt:lpstr>
      <vt:lpstr>2. A brief introduction into Mnemonic Devices</vt:lpstr>
      <vt:lpstr>2. A brief introduction into Mnemonic Devices</vt:lpstr>
      <vt:lpstr>3. Research questions: </vt:lpstr>
      <vt:lpstr>4. Literature Review </vt:lpstr>
      <vt:lpstr>5. Participants &amp; Experimental Context </vt:lpstr>
      <vt:lpstr>6. Methodology</vt:lpstr>
      <vt:lpstr>7. Results &amp; Findings </vt:lpstr>
      <vt:lpstr>7. Results &amp; Findings 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banquyenphanmem3 banquyenphanmem3</dc:creator>
  <cp:lastModifiedBy>Trinh_Nguyen</cp:lastModifiedBy>
  <cp:revision>11</cp:revision>
  <dcterms:created xsi:type="dcterms:W3CDTF">2025-05-11T03:28:13Z</dcterms:created>
  <dcterms:modified xsi:type="dcterms:W3CDTF">2025-08-28T23:45:38Z</dcterms:modified>
</cp:coreProperties>
</file>