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34" r:id="rId2"/>
    <p:sldId id="300" r:id="rId3"/>
    <p:sldId id="302" r:id="rId4"/>
    <p:sldId id="304" r:id="rId5"/>
    <p:sldId id="303" r:id="rId6"/>
    <p:sldId id="348" r:id="rId7"/>
    <p:sldId id="305" r:id="rId8"/>
    <p:sldId id="309" r:id="rId9"/>
    <p:sldId id="310" r:id="rId10"/>
    <p:sldId id="351" r:id="rId11"/>
    <p:sldId id="311" r:id="rId12"/>
    <p:sldId id="312" r:id="rId13"/>
    <p:sldId id="339" r:id="rId14"/>
    <p:sldId id="313" r:id="rId15"/>
    <p:sldId id="342" r:id="rId16"/>
    <p:sldId id="345" r:id="rId17"/>
    <p:sldId id="347" r:id="rId18"/>
    <p:sldId id="325" r:id="rId19"/>
    <p:sldId id="301" r:id="rId20"/>
    <p:sldId id="320" r:id="rId21"/>
    <p:sldId id="328" r:id="rId22"/>
    <p:sldId id="317" r:id="rId23"/>
    <p:sldId id="331" r:id="rId24"/>
    <p:sldId id="291" r:id="rId25"/>
  </p:sldIdLst>
  <p:sldSz cx="18288000" cy="10287000"/>
  <p:notesSz cx="6858000" cy="9144000"/>
  <p:embeddedFontLst>
    <p:embeddedFont>
      <p:font typeface="Menulist Beauty" panose="020B0604020202020204" charset="0"/>
      <p:regular r:id="rId27"/>
    </p:embeddedFont>
    <p:embeddedFont>
      <p:font typeface="Now Bold" panose="020B0604020202020204" charset="0"/>
      <p:regular r:id="rId28"/>
    </p:embeddedFont>
    <p:embeddedFont>
      <p:font typeface="Bright" panose="020B0604020202020204" charset="0"/>
      <p:regular r:id="rId29"/>
    </p:embeddedFont>
    <p:embeddedFont>
      <p:font typeface="Agrandir Narrow" panose="020B0604020202020204" charset="0"/>
      <p:regular r:id="rId30"/>
    </p:embeddedFont>
    <p:embeddedFont>
      <p:font typeface="Gabriola" panose="04040605051002020D02" pitchFamily="82" charset="0"/>
      <p:regular r:id="rId31"/>
    </p:embeddedFont>
    <p:embeddedFont>
      <p:font typeface="Muli" panose="020B0604020202020204" charset="0"/>
      <p:regular r:id="rId32"/>
    </p:embeddedFont>
    <p:embeddedFont>
      <p:font typeface="Muli Italics" panose="020B0604020202020204" charset="0"/>
      <p:regular r:id="rId33"/>
    </p:embeddedFont>
    <p:embeddedFont>
      <p:font typeface="Alegreya Sans" panose="020B0604020202020204" charset="0"/>
      <p:regular r:id="rId34"/>
    </p:embeddedFont>
    <p:embeddedFont>
      <p:font typeface="DM Sans" panose="020B0604020202020204" charset="0"/>
      <p:regular r:id="rId35"/>
    </p:embeddedFont>
    <p:embeddedFont>
      <p:font typeface="Alegreya Sans Bold" panose="020B0604020202020204" charset="0"/>
      <p:regular r:id="rId36"/>
    </p:embeddedFont>
    <p:embeddedFont>
      <p:font typeface="Leelawadee UI" panose="020B0502040204020203" pitchFamily="34" charset="-34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Be Vietnam Pro" panose="020B0604020202020204" charset="0"/>
      <p:regular r:id="rId43"/>
      <p:bold r:id="rId44"/>
      <p:italic r:id="rId45"/>
      <p:boldItalic r:id="rId46"/>
    </p:embeddedFont>
    <p:embeddedFont>
      <p:font typeface="Alegreya Sans Italics" panose="020B0604020202020204" charset="0"/>
      <p:regular r:id="rId47"/>
    </p:embeddedFont>
    <p:embeddedFont>
      <p:font typeface="Myanmar Census" panose="020B0604020202020204" charset="0"/>
      <p:regular r:id="rId48"/>
    </p:embeddedFont>
    <p:embeddedFont>
      <p:font typeface="Agrandir Narrow Bold" panose="020B0604020202020204" charset="0"/>
      <p:regular r:id="rId49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21C"/>
    <a:srgbClr val="7B7B7B"/>
    <a:srgbClr val="646464"/>
    <a:srgbClr val="6B6B6B"/>
    <a:srgbClr val="E6E6E6"/>
    <a:srgbClr val="737373"/>
    <a:srgbClr val="1B8056"/>
    <a:srgbClr val="DE523B"/>
    <a:srgbClr val="DA3E24"/>
    <a:srgbClr val="A96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364" autoAdjust="0"/>
  </p:normalViewPr>
  <p:slideViewPr>
    <p:cSldViewPr>
      <p:cViewPr>
        <p:scale>
          <a:sx n="53" d="100"/>
          <a:sy n="53" d="100"/>
        </p:scale>
        <p:origin x="3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24.08.2025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624" y="547688"/>
            <a:ext cx="9120075" cy="1988345"/>
          </a:xfrm>
        </p:spPr>
        <p:txBody>
          <a:bodyPr>
            <a:normAutofit/>
          </a:bodyPr>
          <a:lstStyle>
            <a:lvl1pPr algn="just">
              <a:defRPr lang="vi-VN" sz="5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10624" y="2738438"/>
            <a:ext cx="9120075" cy="6527007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3600">
                <a:latin typeface="Be Vietnam Pro" pitchFamily="2" charset="-93"/>
              </a:defRPr>
            </a:lvl1pPr>
            <a:lvl2pPr marL="685800" indent="0" algn="just">
              <a:lnSpc>
                <a:spcPct val="100000"/>
              </a:lnSpc>
              <a:buNone/>
              <a:defRPr sz="3000">
                <a:latin typeface="Be Vietnam Pro" pitchFamily="2" charset="-93"/>
              </a:defRPr>
            </a:lvl2pPr>
            <a:lvl3pPr marL="1371600" indent="0" algn="just">
              <a:lnSpc>
                <a:spcPct val="100000"/>
              </a:lnSpc>
              <a:buNone/>
              <a:defRPr sz="2700">
                <a:latin typeface="Be Vietnam Pro" pitchFamily="2" charset="-93"/>
              </a:defRPr>
            </a:lvl3pPr>
            <a:lvl4pPr marL="205740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4pPr>
            <a:lvl5pPr marL="274320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35" y="1125027"/>
            <a:ext cx="833663" cy="83366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6562947" cy="10287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87850" y="9534526"/>
            <a:ext cx="1028700" cy="547688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6872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87850" y="9534526"/>
            <a:ext cx="1028700" cy="547688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62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4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4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4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4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1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4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1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8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4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5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svg"/><Relationship Id="rId5" Type="http://schemas.openxmlformats.org/officeDocument/2006/relationships/image" Target="../media/image7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1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1163984" y="8420100"/>
            <a:ext cx="325561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dirty="0">
                <a:latin typeface="Myanmar Census"/>
                <a:ea typeface="Myanmar Census"/>
                <a:cs typeface="Myanmar Census"/>
                <a:sym typeface="Myanmar Census"/>
              </a:rPr>
              <a:t>Trinh Ha </a:t>
            </a:r>
            <a:r>
              <a:rPr lang="en-US" sz="2900" dirty="0" err="1">
                <a:latin typeface="Myanmar Census"/>
                <a:ea typeface="Myanmar Census"/>
                <a:cs typeface="Myanmar Census"/>
                <a:sym typeface="Myanmar Census"/>
              </a:rPr>
              <a:t>Bao</a:t>
            </a:r>
            <a:r>
              <a:rPr lang="en-US" sz="2900" dirty="0">
                <a:latin typeface="Myanmar Census"/>
                <a:ea typeface="Myanmar Census"/>
                <a:cs typeface="Myanmar Census"/>
                <a:sym typeface="Myanmar Census"/>
              </a:rPr>
              <a:t> Ngoc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7107184" y="8435643"/>
            <a:ext cx="4947332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dirty="0" smtClean="0">
                <a:latin typeface="Myanmar Census"/>
                <a:ea typeface="Myanmar Census"/>
                <a:cs typeface="Myanmar Census"/>
                <a:sym typeface="Myanmar Census"/>
              </a:rPr>
              <a:t>Nguyen </a:t>
            </a:r>
            <a:r>
              <a:rPr lang="en-US" sz="2900" dirty="0" err="1" smtClean="0">
                <a:latin typeface="Myanmar Census"/>
                <a:ea typeface="Myanmar Census"/>
                <a:cs typeface="Myanmar Census"/>
                <a:sym typeface="Myanmar Census"/>
              </a:rPr>
              <a:t>Thi</a:t>
            </a:r>
            <a:r>
              <a:rPr lang="en-US" sz="2900" dirty="0" smtClean="0"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lang="en-US" sz="2900" dirty="0" err="1" smtClean="0">
                <a:latin typeface="Myanmar Census"/>
                <a:ea typeface="Myanmar Census"/>
                <a:cs typeface="Myanmar Census"/>
                <a:sym typeface="Myanmar Census"/>
              </a:rPr>
              <a:t>Tuyet</a:t>
            </a:r>
            <a:r>
              <a:rPr lang="en-US" sz="2900" dirty="0" smtClean="0"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lang="en-US" sz="2900" dirty="0" err="1" smtClean="0">
                <a:latin typeface="Myanmar Census"/>
                <a:ea typeface="Myanmar Census"/>
                <a:cs typeface="Myanmar Census"/>
                <a:sym typeface="Myanmar Census"/>
              </a:rPr>
              <a:t>Nhung</a:t>
            </a:r>
            <a:r>
              <a:rPr lang="en-US" sz="2900" dirty="0" smtClean="0">
                <a:latin typeface="Myanmar Census"/>
                <a:ea typeface="Myanmar Census"/>
                <a:cs typeface="Myanmar Census"/>
                <a:sym typeface="Myanmar Census"/>
              </a:rPr>
              <a:t> (M.A)</a:t>
            </a:r>
            <a:endParaRPr lang="en-US" sz="2900" dirty="0"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081775" y="7818691"/>
            <a:ext cx="1933383" cy="485001"/>
          </a:xfrm>
          <a:custGeom>
            <a:avLst/>
            <a:gdLst/>
            <a:ahLst/>
            <a:cxnLst/>
            <a:rect l="l" t="t" r="r" b="b"/>
            <a:pathLst>
              <a:path w="1079767" h="220419">
                <a:moveTo>
                  <a:pt x="81464" y="0"/>
                </a:moveTo>
                <a:lnTo>
                  <a:pt x="998303" y="0"/>
                </a:lnTo>
                <a:cubicBezTo>
                  <a:pt x="1019908" y="0"/>
                  <a:pt x="1040629" y="8583"/>
                  <a:pt x="1055907" y="23860"/>
                </a:cubicBezTo>
                <a:cubicBezTo>
                  <a:pt x="1071184" y="39138"/>
                  <a:pt x="1079767" y="59859"/>
                  <a:pt x="1079767" y="81464"/>
                </a:cubicBezTo>
                <a:lnTo>
                  <a:pt x="1079767" y="138955"/>
                </a:lnTo>
                <a:cubicBezTo>
                  <a:pt x="1079767" y="160561"/>
                  <a:pt x="1071184" y="181281"/>
                  <a:pt x="1055907" y="196559"/>
                </a:cubicBezTo>
                <a:cubicBezTo>
                  <a:pt x="1040629" y="211836"/>
                  <a:pt x="1019908" y="220419"/>
                  <a:pt x="998303" y="220419"/>
                </a:cubicBezTo>
                <a:lnTo>
                  <a:pt x="81464" y="220419"/>
                </a:lnTo>
                <a:cubicBezTo>
                  <a:pt x="59859" y="220419"/>
                  <a:pt x="39138" y="211836"/>
                  <a:pt x="23860" y="196559"/>
                </a:cubicBezTo>
                <a:cubicBezTo>
                  <a:pt x="8583" y="181281"/>
                  <a:pt x="0" y="160561"/>
                  <a:pt x="0" y="138955"/>
                </a:cubicBezTo>
                <a:lnTo>
                  <a:pt x="0" y="81464"/>
                </a:lnTo>
                <a:cubicBezTo>
                  <a:pt x="0" y="59859"/>
                  <a:pt x="8583" y="39138"/>
                  <a:pt x="23860" y="23860"/>
                </a:cubicBezTo>
                <a:cubicBezTo>
                  <a:pt x="39138" y="8583"/>
                  <a:pt x="59859" y="0"/>
                  <a:pt x="81464" y="0"/>
                </a:cubicBezTo>
                <a:close/>
              </a:path>
            </a:pathLst>
          </a:custGeom>
          <a:solidFill>
            <a:srgbClr val="1B8056"/>
          </a:solidFill>
        </p:spPr>
      </p:sp>
      <p:sp>
        <p:nvSpPr>
          <p:cNvPr id="9" name="TextBox 10"/>
          <p:cNvSpPr txBox="1"/>
          <p:nvPr/>
        </p:nvSpPr>
        <p:spPr>
          <a:xfrm>
            <a:off x="1052303" y="3848100"/>
            <a:ext cx="16702376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10500" spc="-164" dirty="0">
                <a:solidFill>
                  <a:srgbClr val="DE523B"/>
                </a:solidFill>
                <a:latin typeface="Bright"/>
                <a:ea typeface="Bright"/>
                <a:cs typeface="Bright"/>
                <a:sym typeface="Bright"/>
              </a:rPr>
              <a:t>Career  Readiness  of  English  </a:t>
            </a:r>
            <a:r>
              <a:rPr lang="en-US" sz="10500" spc="-164" dirty="0" smtClean="0">
                <a:solidFill>
                  <a:srgbClr val="DE523B"/>
                </a:solidFill>
                <a:latin typeface="Bright"/>
                <a:ea typeface="Bright"/>
                <a:cs typeface="Bright"/>
                <a:sym typeface="Bright"/>
              </a:rPr>
              <a:t>Graduates: Bridging  the  gap  between  academia  and employer  expectations</a:t>
            </a:r>
            <a:endParaRPr lang="en-US" sz="10500" spc="-164" dirty="0">
              <a:solidFill>
                <a:srgbClr val="DE523B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303" y="2324100"/>
            <a:ext cx="16399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VietTESOL</a:t>
            </a:r>
            <a:r>
              <a:rPr lang="en-US" sz="8000" dirty="0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 International Convention 2025</a:t>
            </a:r>
            <a:endParaRPr lang="en-US" sz="8000" dirty="0">
              <a:solidFill>
                <a:srgbClr val="1B8056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7094479" y="7798297"/>
            <a:ext cx="1907973" cy="5257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 smtClean="0">
                <a:solidFill>
                  <a:srgbClr val="FFFFFF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Co-author</a:t>
            </a:r>
            <a:endParaRPr lang="en-US" sz="2900" dirty="0">
              <a:solidFill>
                <a:srgbClr val="FFFFFF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1103124" y="7818691"/>
            <a:ext cx="3087876" cy="485001"/>
          </a:xfrm>
          <a:custGeom>
            <a:avLst/>
            <a:gdLst/>
            <a:ahLst/>
            <a:cxnLst/>
            <a:rect l="l" t="t" r="r" b="b"/>
            <a:pathLst>
              <a:path w="1079767" h="220419">
                <a:moveTo>
                  <a:pt x="81464" y="0"/>
                </a:moveTo>
                <a:lnTo>
                  <a:pt x="998303" y="0"/>
                </a:lnTo>
                <a:cubicBezTo>
                  <a:pt x="1019908" y="0"/>
                  <a:pt x="1040629" y="8583"/>
                  <a:pt x="1055907" y="23860"/>
                </a:cubicBezTo>
                <a:cubicBezTo>
                  <a:pt x="1071184" y="39138"/>
                  <a:pt x="1079767" y="59859"/>
                  <a:pt x="1079767" y="81464"/>
                </a:cubicBezTo>
                <a:lnTo>
                  <a:pt x="1079767" y="138955"/>
                </a:lnTo>
                <a:cubicBezTo>
                  <a:pt x="1079767" y="160561"/>
                  <a:pt x="1071184" y="181281"/>
                  <a:pt x="1055907" y="196559"/>
                </a:cubicBezTo>
                <a:cubicBezTo>
                  <a:pt x="1040629" y="211836"/>
                  <a:pt x="1019908" y="220419"/>
                  <a:pt x="998303" y="220419"/>
                </a:cubicBezTo>
                <a:lnTo>
                  <a:pt x="81464" y="220419"/>
                </a:lnTo>
                <a:cubicBezTo>
                  <a:pt x="59859" y="220419"/>
                  <a:pt x="39138" y="211836"/>
                  <a:pt x="23860" y="196559"/>
                </a:cubicBezTo>
                <a:cubicBezTo>
                  <a:pt x="8583" y="181281"/>
                  <a:pt x="0" y="160561"/>
                  <a:pt x="0" y="138955"/>
                </a:cubicBezTo>
                <a:lnTo>
                  <a:pt x="0" y="81464"/>
                </a:lnTo>
                <a:cubicBezTo>
                  <a:pt x="0" y="59859"/>
                  <a:pt x="8583" y="39138"/>
                  <a:pt x="23860" y="23860"/>
                </a:cubicBezTo>
                <a:cubicBezTo>
                  <a:pt x="39138" y="8583"/>
                  <a:pt x="59859" y="0"/>
                  <a:pt x="81464" y="0"/>
                </a:cubicBezTo>
                <a:close/>
              </a:path>
            </a:pathLst>
          </a:custGeom>
          <a:solidFill>
            <a:srgbClr val="1B8056"/>
          </a:solidFill>
        </p:spPr>
      </p:sp>
      <p:sp>
        <p:nvSpPr>
          <p:cNvPr id="13" name="TextBox 12"/>
          <p:cNvSpPr txBox="1"/>
          <p:nvPr/>
        </p:nvSpPr>
        <p:spPr>
          <a:xfrm>
            <a:off x="790450" y="7798298"/>
            <a:ext cx="3713223" cy="5257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 smtClean="0">
                <a:solidFill>
                  <a:srgbClr val="FFFFFF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Presenting author</a:t>
            </a:r>
            <a:endParaRPr lang="en-US" sz="2900" dirty="0">
              <a:solidFill>
                <a:srgbClr val="FFFFFF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pic>
        <p:nvPicPr>
          <p:cNvPr id="14" name="Picture 13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D78911F4-5AC2-FE4F-41AA-FC233D5B6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80" y="190500"/>
            <a:ext cx="10314640" cy="18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/>
          <p:cNvSpPr txBox="1"/>
          <p:nvPr/>
        </p:nvSpPr>
        <p:spPr>
          <a:xfrm>
            <a:off x="5264826" y="1639218"/>
            <a:ext cx="11847348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480"/>
              </a:lnSpc>
            </a:pPr>
            <a:r>
              <a:rPr lang="en-US" sz="72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</a:t>
            </a:r>
            <a:r>
              <a:rPr lang="en-US" sz="7200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72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review </a:t>
            </a:r>
            <a:r>
              <a:rPr lang="en-US" sz="7200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of related studies </a:t>
            </a:r>
            <a:endParaRPr lang="en-US" sz="7200" dirty="0">
              <a:solidFill>
                <a:srgbClr val="3C3B3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0515600" y="5067300"/>
            <a:ext cx="7209708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18" lvl="1" indent="-291460" algn="just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 A thorough analysis of all essential aspects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53502" y="647700"/>
            <a:ext cx="4134662" cy="4081126"/>
            <a:chOff x="653500" y="757573"/>
            <a:chExt cx="4134661" cy="4288762"/>
          </a:xfrm>
        </p:grpSpPr>
        <p:grpSp>
          <p:nvGrpSpPr>
            <p:cNvPr id="37" name="Group 3"/>
            <p:cNvGrpSpPr/>
            <p:nvPr/>
          </p:nvGrpSpPr>
          <p:grpSpPr>
            <a:xfrm>
              <a:off x="653501" y="757573"/>
              <a:ext cx="4128225" cy="4288762"/>
              <a:chOff x="0" y="-85725"/>
              <a:chExt cx="934672" cy="971020"/>
            </a:xfrm>
          </p:grpSpPr>
          <p:sp>
            <p:nvSpPr>
              <p:cNvPr id="39" name="Freeform 4"/>
              <p:cNvSpPr/>
              <p:nvPr/>
            </p:nvSpPr>
            <p:spPr>
              <a:xfrm>
                <a:off x="0" y="0"/>
                <a:ext cx="934672" cy="885295"/>
              </a:xfrm>
              <a:custGeom>
                <a:avLst/>
                <a:gdLst/>
                <a:ahLst/>
                <a:cxnLst/>
                <a:rect l="l" t="t" r="r" b="b"/>
                <a:pathLst>
                  <a:path w="934672" h="885295">
                    <a:moveTo>
                      <a:pt x="50635" y="0"/>
                    </a:moveTo>
                    <a:lnTo>
                      <a:pt x="884037" y="0"/>
                    </a:lnTo>
                    <a:cubicBezTo>
                      <a:pt x="912002" y="0"/>
                      <a:pt x="934672" y="22670"/>
                      <a:pt x="934672" y="50635"/>
                    </a:cubicBezTo>
                    <a:lnTo>
                      <a:pt x="934672" y="834660"/>
                    </a:lnTo>
                    <a:cubicBezTo>
                      <a:pt x="934672" y="862625"/>
                      <a:pt x="912002" y="885295"/>
                      <a:pt x="884037" y="885295"/>
                    </a:cubicBezTo>
                    <a:lnTo>
                      <a:pt x="50635" y="885295"/>
                    </a:lnTo>
                    <a:cubicBezTo>
                      <a:pt x="37206" y="885295"/>
                      <a:pt x="24326" y="879960"/>
                      <a:pt x="14831" y="870464"/>
                    </a:cubicBezTo>
                    <a:cubicBezTo>
                      <a:pt x="5335" y="860968"/>
                      <a:pt x="0" y="848089"/>
                      <a:pt x="0" y="834660"/>
                    </a:cubicBezTo>
                    <a:lnTo>
                      <a:pt x="0" y="50635"/>
                    </a:lnTo>
                    <a:cubicBezTo>
                      <a:pt x="0" y="37206"/>
                      <a:pt x="5335" y="24326"/>
                      <a:pt x="14831" y="14831"/>
                    </a:cubicBezTo>
                    <a:cubicBezTo>
                      <a:pt x="24326" y="5335"/>
                      <a:pt x="37206" y="0"/>
                      <a:pt x="50635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40" name="TextBox 5"/>
              <p:cNvSpPr txBox="1"/>
              <p:nvPr/>
            </p:nvSpPr>
            <p:spPr>
              <a:xfrm>
                <a:off x="0" y="-85725"/>
                <a:ext cx="934672" cy="971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38" name="TextBox 16"/>
            <p:cNvSpPr txBox="1"/>
            <p:nvPr/>
          </p:nvSpPr>
          <p:spPr>
            <a:xfrm>
              <a:off x="653500" y="1798572"/>
              <a:ext cx="3836065" cy="3032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en-US" sz="2700" dirty="0">
                <a:solidFill>
                  <a:srgbClr val="FFFFFF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  <a:p>
              <a:pPr marL="604508" lvl="1" indent="-302254">
                <a:lnSpc>
                  <a:spcPts val="450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P</a:t>
              </a: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erceived </a:t>
              </a: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outcomes</a:t>
              </a:r>
            </a:p>
            <a:p>
              <a:pPr marL="604508" lvl="1" indent="-302254">
                <a:lnSpc>
                  <a:spcPts val="4500"/>
                </a:lnSpc>
                <a:buFont typeface="Arial"/>
                <a:buChar char="•"/>
              </a:pP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Direct views of </a:t>
              </a: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stakeholders</a:t>
              </a:r>
            </a:p>
            <a:p>
              <a:pPr marL="604508" lvl="1" indent="-302254">
                <a:lnSpc>
                  <a:spcPts val="450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E</a:t>
              </a: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mployability </a:t>
              </a: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skills</a:t>
              </a:r>
            </a:p>
          </p:txBody>
        </p:sp>
        <p:sp>
          <p:nvSpPr>
            <p:cNvPr id="24" name="TextBox 16"/>
            <p:cNvSpPr txBox="1"/>
            <p:nvPr/>
          </p:nvSpPr>
          <p:spPr>
            <a:xfrm>
              <a:off x="952096" y="1415756"/>
              <a:ext cx="3836065" cy="943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7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The </a:t>
              </a:r>
              <a:r>
                <a:rPr lang="en-US" sz="27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exclusion of </a:t>
              </a:r>
              <a:r>
                <a:rPr lang="en-US" sz="27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one of the following</a:t>
              </a:r>
              <a:r>
                <a:rPr lang="en-US" sz="27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:</a:t>
              </a:r>
              <a:endParaRPr lang="en-US" sz="2700" dirty="0">
                <a:solidFill>
                  <a:srgbClr val="FFFFFF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</p:txBody>
        </p:sp>
      </p:grpSp>
      <p:sp>
        <p:nvSpPr>
          <p:cNvPr id="41" name="TextBox 20"/>
          <p:cNvSpPr txBox="1"/>
          <p:nvPr/>
        </p:nvSpPr>
        <p:spPr>
          <a:xfrm>
            <a:off x="10813218" y="7848695"/>
            <a:ext cx="69026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3</a:t>
            </a:r>
            <a:r>
              <a:rPr lang="en-US" sz="28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. </a:t>
            </a: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A synthesis of </a:t>
            </a:r>
            <a:r>
              <a:rPr lang="en-US" sz="28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03 English </a:t>
            </a: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training programs for higher objectivity</a:t>
            </a:r>
          </a:p>
        </p:txBody>
      </p:sp>
      <p:sp>
        <p:nvSpPr>
          <p:cNvPr id="42" name="TextBox 21"/>
          <p:cNvSpPr txBox="1"/>
          <p:nvPr/>
        </p:nvSpPr>
        <p:spPr>
          <a:xfrm>
            <a:off x="10833078" y="6249769"/>
            <a:ext cx="69026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2</a:t>
            </a:r>
            <a:r>
              <a:rPr lang="en-US" sz="28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. </a:t>
            </a: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A wider variety and </a:t>
            </a:r>
            <a:r>
              <a:rPr lang="en-US" sz="28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transferability with 03 </a:t>
            </a:r>
            <a:r>
              <a:rPr lang="en-US" sz="28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universities </a:t>
            </a:r>
            <a:r>
              <a:rPr lang="en-US" sz="28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involved</a:t>
            </a:r>
            <a:endParaRPr lang="en-US" sz="2800" dirty="0">
              <a:solidFill>
                <a:srgbClr val="3C3B3B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3502" y="5219700"/>
            <a:ext cx="4121792" cy="3714712"/>
            <a:chOff x="653501" y="5543590"/>
            <a:chExt cx="4121792" cy="3714710"/>
          </a:xfrm>
        </p:grpSpPr>
        <p:grpSp>
          <p:nvGrpSpPr>
            <p:cNvPr id="44" name="Group 6"/>
            <p:cNvGrpSpPr/>
            <p:nvPr/>
          </p:nvGrpSpPr>
          <p:grpSpPr>
            <a:xfrm>
              <a:off x="653501" y="5543590"/>
              <a:ext cx="4121792" cy="3714710"/>
              <a:chOff x="0" y="0"/>
              <a:chExt cx="933216" cy="841048"/>
            </a:xfrm>
          </p:grpSpPr>
          <p:sp>
            <p:nvSpPr>
              <p:cNvPr id="46" name="Freeform 7"/>
              <p:cNvSpPr/>
              <p:nvPr/>
            </p:nvSpPr>
            <p:spPr>
              <a:xfrm>
                <a:off x="0" y="0"/>
                <a:ext cx="933216" cy="841048"/>
              </a:xfrm>
              <a:custGeom>
                <a:avLst/>
                <a:gdLst/>
                <a:ahLst/>
                <a:cxnLst/>
                <a:rect l="l" t="t" r="r" b="b"/>
                <a:pathLst>
                  <a:path w="933216" h="841048">
                    <a:moveTo>
                      <a:pt x="50714" y="0"/>
                    </a:moveTo>
                    <a:lnTo>
                      <a:pt x="882502" y="0"/>
                    </a:lnTo>
                    <a:cubicBezTo>
                      <a:pt x="910510" y="0"/>
                      <a:pt x="933216" y="22705"/>
                      <a:pt x="933216" y="50714"/>
                    </a:cubicBezTo>
                    <a:lnTo>
                      <a:pt x="933216" y="790334"/>
                    </a:lnTo>
                    <a:cubicBezTo>
                      <a:pt x="933216" y="803785"/>
                      <a:pt x="927873" y="816684"/>
                      <a:pt x="918362" y="826194"/>
                    </a:cubicBezTo>
                    <a:cubicBezTo>
                      <a:pt x="908851" y="835705"/>
                      <a:pt x="895952" y="841048"/>
                      <a:pt x="882502" y="841048"/>
                    </a:cubicBezTo>
                    <a:lnTo>
                      <a:pt x="50714" y="841048"/>
                    </a:lnTo>
                    <a:cubicBezTo>
                      <a:pt x="37264" y="841048"/>
                      <a:pt x="24364" y="835705"/>
                      <a:pt x="14854" y="826194"/>
                    </a:cubicBezTo>
                    <a:cubicBezTo>
                      <a:pt x="5343" y="816684"/>
                      <a:pt x="0" y="803785"/>
                      <a:pt x="0" y="790334"/>
                    </a:cubicBezTo>
                    <a:lnTo>
                      <a:pt x="0" y="50714"/>
                    </a:lnTo>
                    <a:cubicBezTo>
                      <a:pt x="0" y="37264"/>
                      <a:pt x="5343" y="24364"/>
                      <a:pt x="14854" y="14854"/>
                    </a:cubicBezTo>
                    <a:cubicBezTo>
                      <a:pt x="24364" y="5343"/>
                      <a:pt x="37264" y="0"/>
                      <a:pt x="50714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47" name="TextBox 8"/>
              <p:cNvSpPr txBox="1"/>
              <p:nvPr/>
            </p:nvSpPr>
            <p:spPr>
              <a:xfrm>
                <a:off x="0" y="-85725"/>
                <a:ext cx="933216" cy="926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45" name="TextBox 22"/>
            <p:cNvSpPr txBox="1"/>
            <p:nvPr/>
          </p:nvSpPr>
          <p:spPr>
            <a:xfrm>
              <a:off x="990599" y="6819899"/>
              <a:ext cx="3582738" cy="12926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The r</a:t>
              </a: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estriction </a:t>
              </a: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with</a:t>
              </a:r>
              <a:r>
                <a:rPr lang="en-US" sz="28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in </a:t>
              </a:r>
              <a:endParaRPr lang="en-US" sz="2800" dirty="0">
                <a:solidFill>
                  <a:srgbClr val="FFFFFF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one institution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65226" y="5219700"/>
            <a:ext cx="4121792" cy="3714712"/>
            <a:chOff x="5265225" y="5543590"/>
            <a:chExt cx="4121792" cy="3714710"/>
          </a:xfrm>
        </p:grpSpPr>
        <p:grpSp>
          <p:nvGrpSpPr>
            <p:cNvPr id="49" name="Group 17"/>
            <p:cNvGrpSpPr/>
            <p:nvPr/>
          </p:nvGrpSpPr>
          <p:grpSpPr>
            <a:xfrm>
              <a:off x="5265225" y="5543590"/>
              <a:ext cx="4121792" cy="3714710"/>
              <a:chOff x="0" y="0"/>
              <a:chExt cx="933216" cy="841048"/>
            </a:xfrm>
          </p:grpSpPr>
          <p:sp>
            <p:nvSpPr>
              <p:cNvPr id="51" name="Freeform 18"/>
              <p:cNvSpPr/>
              <p:nvPr/>
            </p:nvSpPr>
            <p:spPr>
              <a:xfrm>
                <a:off x="0" y="0"/>
                <a:ext cx="933216" cy="841048"/>
              </a:xfrm>
              <a:custGeom>
                <a:avLst/>
                <a:gdLst/>
                <a:ahLst/>
                <a:cxnLst/>
                <a:rect l="l" t="t" r="r" b="b"/>
                <a:pathLst>
                  <a:path w="933216" h="841048">
                    <a:moveTo>
                      <a:pt x="50714" y="0"/>
                    </a:moveTo>
                    <a:lnTo>
                      <a:pt x="882502" y="0"/>
                    </a:lnTo>
                    <a:cubicBezTo>
                      <a:pt x="910510" y="0"/>
                      <a:pt x="933216" y="22705"/>
                      <a:pt x="933216" y="50714"/>
                    </a:cubicBezTo>
                    <a:lnTo>
                      <a:pt x="933216" y="790334"/>
                    </a:lnTo>
                    <a:cubicBezTo>
                      <a:pt x="933216" y="803785"/>
                      <a:pt x="927873" y="816684"/>
                      <a:pt x="918362" y="826194"/>
                    </a:cubicBezTo>
                    <a:cubicBezTo>
                      <a:pt x="908851" y="835705"/>
                      <a:pt x="895952" y="841048"/>
                      <a:pt x="882502" y="841048"/>
                    </a:cubicBezTo>
                    <a:lnTo>
                      <a:pt x="50714" y="841048"/>
                    </a:lnTo>
                    <a:cubicBezTo>
                      <a:pt x="37264" y="841048"/>
                      <a:pt x="24364" y="835705"/>
                      <a:pt x="14854" y="826194"/>
                    </a:cubicBezTo>
                    <a:cubicBezTo>
                      <a:pt x="5343" y="816684"/>
                      <a:pt x="0" y="803785"/>
                      <a:pt x="0" y="790334"/>
                    </a:cubicBezTo>
                    <a:lnTo>
                      <a:pt x="0" y="50714"/>
                    </a:lnTo>
                    <a:cubicBezTo>
                      <a:pt x="0" y="37264"/>
                      <a:pt x="5343" y="24364"/>
                      <a:pt x="14854" y="14854"/>
                    </a:cubicBezTo>
                    <a:cubicBezTo>
                      <a:pt x="24364" y="5343"/>
                      <a:pt x="37264" y="0"/>
                      <a:pt x="50714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52" name="TextBox 19"/>
              <p:cNvSpPr txBox="1"/>
              <p:nvPr/>
            </p:nvSpPr>
            <p:spPr>
              <a:xfrm>
                <a:off x="0" y="-85725"/>
                <a:ext cx="933216" cy="9267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50" name="TextBox 23"/>
            <p:cNvSpPr txBox="1"/>
            <p:nvPr/>
          </p:nvSpPr>
          <p:spPr>
            <a:xfrm>
              <a:off x="5661208" y="6822637"/>
              <a:ext cx="3329826" cy="12926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Absence of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complete satisfaction</a:t>
              </a:r>
            </a:p>
          </p:txBody>
        </p:sp>
      </p:grpSp>
      <p:sp>
        <p:nvSpPr>
          <p:cNvPr id="23" name="Freeform 22"/>
          <p:cNvSpPr/>
          <p:nvPr/>
        </p:nvSpPr>
        <p:spPr>
          <a:xfrm rot="10800000" flipH="1">
            <a:off x="9819601" y="5275521"/>
            <a:ext cx="695999" cy="666710"/>
          </a:xfrm>
          <a:custGeom>
            <a:avLst/>
            <a:gdLst/>
            <a:ahLst/>
            <a:cxnLst/>
            <a:rect l="l" t="t" r="r" b="b"/>
            <a:pathLst>
              <a:path w="1223271" h="1223271">
                <a:moveTo>
                  <a:pt x="1223271" y="0"/>
                </a:moveTo>
                <a:lnTo>
                  <a:pt x="0" y="0"/>
                </a:lnTo>
                <a:lnTo>
                  <a:pt x="0" y="1223271"/>
                </a:lnTo>
                <a:lnTo>
                  <a:pt x="1223271" y="1223271"/>
                </a:lnTo>
                <a:lnTo>
                  <a:pt x="12232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258391" y="2210340"/>
            <a:ext cx="11548354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500" spc="300" dirty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What </a:t>
            </a:r>
            <a:r>
              <a:rPr lang="en-US" sz="15500" spc="300" dirty="0" smtClean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to be found</a:t>
            </a:r>
            <a:endParaRPr lang="en-US" sz="15500" spc="300" dirty="0">
              <a:solidFill>
                <a:srgbClr val="FC921C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</p:spTree>
    <p:extLst>
      <p:ext uri="{BB962C8B-B14F-4D97-AF65-F5344CB8AC3E}">
        <p14:creationId xmlns:p14="http://schemas.microsoft.com/office/powerpoint/2010/main" val="28703130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028702" y="228601"/>
            <a:ext cx="7496012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98"/>
              </a:lnSpc>
            </a:pPr>
            <a:r>
              <a:rPr lang="en-US" sz="12498" spc="312" dirty="0">
                <a:latin typeface="Bright"/>
                <a:ea typeface="Bright"/>
                <a:cs typeface="Bright"/>
                <a:sym typeface="Bright"/>
              </a:rPr>
              <a:t>methodology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2" y="1323985"/>
            <a:ext cx="11186704" cy="170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72"/>
              </a:lnSpc>
            </a:pPr>
            <a:r>
              <a:rPr lang="en-US" sz="10900" dirty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100 student participants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971552" y="8592716"/>
            <a:ext cx="4225344" cy="4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900" i="1" dirty="0">
                <a:latin typeface="Alegreya Sans Italics"/>
                <a:ea typeface="Alegreya Sans Italics"/>
                <a:cs typeface="Alegreya Sans Italics"/>
                <a:sym typeface="Alegreya Sans Italics"/>
              </a:rPr>
              <a:t>Year of academia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7469382" y="8572500"/>
            <a:ext cx="4225344" cy="41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900" i="1" dirty="0">
                <a:latin typeface="Alegreya Sans Italics"/>
                <a:ea typeface="Alegreya Sans Italics"/>
                <a:cs typeface="Alegreya Sans Italics"/>
                <a:sym typeface="Alegreya Sans Italics"/>
              </a:rPr>
              <a:t>Distribution of universities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13453056" y="8572500"/>
            <a:ext cx="4225344" cy="85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900" i="1" dirty="0">
                <a:latin typeface="Alegreya Sans Italics"/>
                <a:ea typeface="Alegreya Sans Italics"/>
                <a:cs typeface="Alegreya Sans Italics"/>
                <a:sym typeface="Alegreya Sans Italics"/>
              </a:rPr>
              <a:t>Number of undertaken practicum(s)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8" y="3506679"/>
            <a:ext cx="5358260" cy="5367167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64" y="3092842"/>
            <a:ext cx="7148003" cy="5555858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752" y="3238500"/>
            <a:ext cx="4736713" cy="5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51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015438"/>
            <a:ext cx="18562983" cy="7660870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>
            <a:off x="7010400" y="8256182"/>
            <a:ext cx="4779672" cy="468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i="1" spc="38" dirty="0">
                <a:latin typeface="Alegreya Sans Italics"/>
                <a:ea typeface="Alegreya Sans Italics"/>
                <a:cs typeface="Alegreya Sans Italics"/>
                <a:sym typeface="Alegreya Sans Italics"/>
              </a:rPr>
              <a:t>Distribution of Business Types </a:t>
            </a:r>
            <a:r>
              <a:rPr lang="en-US" sz="2900" i="1" spc="38" dirty="0" smtClean="0">
                <a:latin typeface="Alegreya Sans Italics"/>
                <a:ea typeface="Alegreya Sans Italics"/>
                <a:cs typeface="Alegreya Sans Italics"/>
                <a:sym typeface="Alegreya Sans Italics"/>
              </a:rPr>
              <a:t>(%)</a:t>
            </a:r>
            <a:endParaRPr lang="en-US" sz="2900" i="1" spc="38" dirty="0">
              <a:latin typeface="Alegreya Sans Italics"/>
              <a:ea typeface="Alegreya Sans Italics"/>
              <a:cs typeface="Alegreya Sans Italics"/>
              <a:sym typeface="Alegreya Sans Italics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028702" y="1257300"/>
            <a:ext cx="11186704" cy="170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72"/>
              </a:lnSpc>
            </a:pPr>
            <a:r>
              <a:rPr lang="en-US" sz="10900" dirty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13 employer participants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1028702" y="228601"/>
            <a:ext cx="7496012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98"/>
              </a:lnSpc>
            </a:pPr>
            <a:r>
              <a:rPr lang="en-US" sz="12498" spc="312" dirty="0">
                <a:latin typeface="Bright"/>
                <a:ea typeface="Bright"/>
                <a:cs typeface="Bright"/>
                <a:sym typeface="Bright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803307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98679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91E1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0829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393" rtl="0" eaLnBrk="1" fontAlgn="auto" latinLnBrk="0" hangingPunct="1">
                <a:lnSpc>
                  <a:spcPts val="35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2" y="2934523"/>
            <a:ext cx="731816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393" rtl="0" eaLnBrk="1" fontAlgn="auto" latinLnBrk="0" hangingPunct="1">
              <a:lnSpc>
                <a:spcPts val="127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4" b="0" i="0" u="none" strike="noStrike" kern="1200" cap="none" spc="0" normalizeH="0" baseline="0" noProof="0" dirty="0">
                <a:ln>
                  <a:noFill/>
                </a:ln>
                <a:solidFill>
                  <a:srgbClr val="291E18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selection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2" y="5009892"/>
            <a:ext cx="8115298" cy="173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l" defTabSz="914393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egreya Sans Bold"/>
                <a:ea typeface="Alegreya Sans Bold"/>
                <a:cs typeface="Alegreya Sans Bold"/>
                <a:sym typeface="Alegreya Sans Bold"/>
              </a:rPr>
              <a:t>Students</a:t>
            </a:r>
          </a:p>
          <a:p>
            <a:pPr marL="604504" marR="0" lvl="1" indent="-302252" algn="l" defTabSz="914393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900" dirty="0">
                <a:latin typeface="Myanmar Census"/>
                <a:ea typeface="Myanmar Census"/>
                <a:cs typeface="Myanmar Census"/>
                <a:sym typeface="Myanmar Census"/>
              </a:rPr>
              <a:t>S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imple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random sampling  (accessible groups)</a:t>
            </a:r>
          </a:p>
          <a:p>
            <a:pPr marL="604504" marR="0" lvl="1" indent="-302252" algn="l" defTabSz="914393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900" dirty="0">
                <a:latin typeface="Myanmar Census"/>
                <a:ea typeface="Myanmar Census"/>
                <a:cs typeface="Myanmar Census"/>
                <a:sym typeface="Myanmar Census"/>
              </a:rPr>
              <a:t>V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oluntary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participation  (scattering groups)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2" y="7277100"/>
            <a:ext cx="64558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l" defTabSz="914393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egreya Sans Bold"/>
                <a:ea typeface="Alegreya Sans Bold"/>
                <a:cs typeface="Alegreya Sans Bold"/>
                <a:sym typeface="Alegreya Sans Bold"/>
              </a:rPr>
              <a:t>Employers</a:t>
            </a:r>
          </a:p>
          <a:p>
            <a:pPr marL="604504" marR="0" lvl="1" indent="-302252" algn="l" defTabSz="914393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900" dirty="0">
                <a:latin typeface="Myanmar Census"/>
                <a:ea typeface="Myanmar Census"/>
                <a:cs typeface="Myanmar Census"/>
                <a:sym typeface="Myanmar Census"/>
              </a:rPr>
              <a:t>Q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uota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sampling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1028702" y="1109488"/>
            <a:ext cx="4762498" cy="16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372"/>
              </a:lnSpc>
            </a:pPr>
            <a:r>
              <a:rPr lang="en-US" sz="10900" dirty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I</a:t>
            </a:r>
            <a:r>
              <a:rPr lang="en-US" sz="10900" dirty="0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nformant</a:t>
            </a:r>
            <a:endParaRPr lang="en-US" sz="10900" dirty="0">
              <a:solidFill>
                <a:srgbClr val="1B8056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666" y="1714500"/>
            <a:ext cx="6836668" cy="68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2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63000" y="659114"/>
            <a:ext cx="8302272" cy="4034162"/>
            <a:chOff x="0" y="0"/>
            <a:chExt cx="1214318" cy="53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4318" cy="537504"/>
            </a:xfrm>
            <a:custGeom>
              <a:avLst/>
              <a:gdLst/>
              <a:ahLst/>
              <a:cxnLst/>
              <a:rect l="l" t="t" r="r" b="b"/>
              <a:pathLst>
                <a:path w="1214318" h="537504">
                  <a:moveTo>
                    <a:pt x="27666" y="0"/>
                  </a:moveTo>
                  <a:lnTo>
                    <a:pt x="1186652" y="0"/>
                  </a:lnTo>
                  <a:cubicBezTo>
                    <a:pt x="1201931" y="0"/>
                    <a:pt x="1214318" y="12386"/>
                    <a:pt x="1214318" y="27666"/>
                  </a:cubicBezTo>
                  <a:lnTo>
                    <a:pt x="1214318" y="509839"/>
                  </a:lnTo>
                  <a:cubicBezTo>
                    <a:pt x="1214318" y="525118"/>
                    <a:pt x="1201931" y="537504"/>
                    <a:pt x="1186652" y="537504"/>
                  </a:cubicBezTo>
                  <a:lnTo>
                    <a:pt x="27666" y="537504"/>
                  </a:lnTo>
                  <a:cubicBezTo>
                    <a:pt x="12386" y="537504"/>
                    <a:pt x="0" y="525118"/>
                    <a:pt x="0" y="509839"/>
                  </a:cubicBezTo>
                  <a:lnTo>
                    <a:pt x="0" y="27666"/>
                  </a:lnTo>
                  <a:cubicBezTo>
                    <a:pt x="0" y="12386"/>
                    <a:pt x="12386" y="0"/>
                    <a:pt x="27666" y="0"/>
                  </a:cubicBezTo>
                  <a:close/>
                </a:path>
              </a:pathLst>
            </a:custGeom>
            <a:blipFill>
              <a:blip r:embed="rId2"/>
              <a:stretch>
                <a:fillRect t="-1823" b="-24690"/>
              </a:stretch>
            </a:blipFill>
          </p:spPr>
        </p:sp>
      </p:grpSp>
      <p:sp>
        <p:nvSpPr>
          <p:cNvPr id="5" name="TextBox 8"/>
          <p:cNvSpPr txBox="1"/>
          <p:nvPr/>
        </p:nvSpPr>
        <p:spPr>
          <a:xfrm>
            <a:off x="1209673" y="659114"/>
            <a:ext cx="6933128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56"/>
              </a:lnSpc>
            </a:pPr>
            <a:r>
              <a:rPr lang="en-US" sz="11492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</a:t>
            </a:r>
            <a:r>
              <a:rPr lang="en-US" sz="11492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esearch </a:t>
            </a:r>
            <a:r>
              <a:rPr lang="en-US" sz="11492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design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295399" y="6700790"/>
            <a:ext cx="726512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Adapted from </a:t>
            </a:r>
            <a:r>
              <a:rPr lang="en-US" sz="29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theoretical frameworks and the </a:t>
            </a:r>
            <a:r>
              <a:rPr lang="en-US" sz="29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conceptualized PLOs in English </a:t>
            </a:r>
            <a:r>
              <a:rPr lang="en-US" sz="29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Studies</a:t>
            </a:r>
            <a:endParaRPr lang="en-US" sz="29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4224356"/>
            <a:ext cx="81153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5400" dirty="0">
                <a:solidFill>
                  <a:srgbClr val="FC921C"/>
                </a:solidFill>
                <a:latin typeface="Alegreya Sans"/>
                <a:ea typeface="Alegreya Sans"/>
                <a:cs typeface="Alegreya Sans"/>
                <a:sym typeface="Alegreya Sans"/>
              </a:rPr>
              <a:t>M</a:t>
            </a:r>
            <a:r>
              <a:rPr lang="en-US" sz="5400" dirty="0" smtClean="0">
                <a:solidFill>
                  <a:srgbClr val="FC921C"/>
                </a:solidFill>
                <a:latin typeface="Alegreya Sans"/>
                <a:ea typeface="Alegreya Sans"/>
                <a:cs typeface="Alegreya Sans"/>
                <a:sym typeface="Alegreya Sans"/>
              </a:rPr>
              <a:t>ixed </a:t>
            </a:r>
            <a:r>
              <a:rPr lang="en-US" sz="5400" dirty="0">
                <a:solidFill>
                  <a:srgbClr val="FC921C"/>
                </a:solidFill>
                <a:latin typeface="Alegreya Sans"/>
                <a:ea typeface="Alegreya Sans"/>
                <a:cs typeface="Alegreya Sans"/>
                <a:sym typeface="Alegreya Sans"/>
              </a:rPr>
              <a:t>methods research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19200" y="5717104"/>
            <a:ext cx="2855994" cy="633606"/>
            <a:chOff x="1028700" y="6190782"/>
            <a:chExt cx="3271573" cy="633605"/>
          </a:xfrm>
        </p:grpSpPr>
        <p:grpSp>
          <p:nvGrpSpPr>
            <p:cNvPr id="14" name="Group 12"/>
            <p:cNvGrpSpPr/>
            <p:nvPr/>
          </p:nvGrpSpPr>
          <p:grpSpPr>
            <a:xfrm>
              <a:off x="1028700" y="6190782"/>
              <a:ext cx="3184285" cy="633605"/>
              <a:chOff x="0" y="0"/>
              <a:chExt cx="754963" cy="150222"/>
            </a:xfrm>
          </p:grpSpPr>
          <p:sp>
            <p:nvSpPr>
              <p:cNvPr id="16" name="Freeform 13"/>
              <p:cNvSpPr/>
              <p:nvPr/>
            </p:nvSpPr>
            <p:spPr>
              <a:xfrm>
                <a:off x="0" y="0"/>
                <a:ext cx="754963" cy="150222"/>
              </a:xfrm>
              <a:custGeom>
                <a:avLst/>
                <a:gdLst/>
                <a:ahLst/>
                <a:cxnLst/>
                <a:rect l="l" t="t" r="r" b="b"/>
                <a:pathLst>
                  <a:path w="754963" h="150222">
                    <a:moveTo>
                      <a:pt x="75111" y="0"/>
                    </a:moveTo>
                    <a:lnTo>
                      <a:pt x="679852" y="0"/>
                    </a:lnTo>
                    <a:cubicBezTo>
                      <a:pt x="721335" y="0"/>
                      <a:pt x="754963" y="33628"/>
                      <a:pt x="754963" y="75111"/>
                    </a:cubicBezTo>
                    <a:lnTo>
                      <a:pt x="754963" y="75111"/>
                    </a:lnTo>
                    <a:cubicBezTo>
                      <a:pt x="754963" y="95031"/>
                      <a:pt x="747050" y="114136"/>
                      <a:pt x="732964" y="128222"/>
                    </a:cubicBezTo>
                    <a:cubicBezTo>
                      <a:pt x="718878" y="142308"/>
                      <a:pt x="699773" y="150222"/>
                      <a:pt x="679852" y="150222"/>
                    </a:cubicBezTo>
                    <a:lnTo>
                      <a:pt x="75111" y="150222"/>
                    </a:lnTo>
                    <a:cubicBezTo>
                      <a:pt x="55190" y="150222"/>
                      <a:pt x="36085" y="142308"/>
                      <a:pt x="21999" y="128222"/>
                    </a:cubicBezTo>
                    <a:cubicBezTo>
                      <a:pt x="7913" y="114136"/>
                      <a:pt x="0" y="95031"/>
                      <a:pt x="0" y="75111"/>
                    </a:cubicBezTo>
                    <a:lnTo>
                      <a:pt x="0" y="75111"/>
                    </a:lnTo>
                    <a:cubicBezTo>
                      <a:pt x="0" y="55190"/>
                      <a:pt x="7913" y="36085"/>
                      <a:pt x="21999" y="21999"/>
                    </a:cubicBezTo>
                    <a:cubicBezTo>
                      <a:pt x="36085" y="7913"/>
                      <a:pt x="55190" y="0"/>
                      <a:pt x="75111" y="0"/>
                    </a:cubicBezTo>
                    <a:close/>
                  </a:path>
                </a:pathLst>
              </a:custGeom>
              <a:solidFill>
                <a:srgbClr val="DE523B"/>
              </a:solidFill>
            </p:spPr>
          </p:sp>
          <p:sp>
            <p:nvSpPr>
              <p:cNvPr id="17" name="TextBox 14"/>
              <p:cNvSpPr txBox="1"/>
              <p:nvPr/>
            </p:nvSpPr>
            <p:spPr>
              <a:xfrm>
                <a:off x="0" y="-85725"/>
                <a:ext cx="754963" cy="2359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300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9340" y="6257516"/>
              <a:ext cx="3050933" cy="457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Q</a:t>
              </a:r>
              <a:r>
                <a:rPr lang="en-US" sz="3200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uestionnaires</a:t>
              </a:r>
              <a:endParaRPr lang="en-US" sz="3200" dirty="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sp>
        <p:nvSpPr>
          <p:cNvPr id="18" name="TextBox 16"/>
          <p:cNvSpPr txBox="1"/>
          <p:nvPr/>
        </p:nvSpPr>
        <p:spPr>
          <a:xfrm>
            <a:off x="10655316" y="6726764"/>
            <a:ext cx="632589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Developed based on questionnaires’ </a:t>
            </a:r>
            <a:r>
              <a:rPr lang="en-US" sz="29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findings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552570" y="5370016"/>
            <a:ext cx="3644170" cy="995177"/>
            <a:chOff x="9144000" y="5788664"/>
            <a:chExt cx="3265695" cy="995175"/>
          </a:xfrm>
        </p:grpSpPr>
        <p:grpSp>
          <p:nvGrpSpPr>
            <p:cNvPr id="20" name="Group 17"/>
            <p:cNvGrpSpPr/>
            <p:nvPr/>
          </p:nvGrpSpPr>
          <p:grpSpPr>
            <a:xfrm>
              <a:off x="9144000" y="5788664"/>
              <a:ext cx="3265695" cy="995175"/>
              <a:chOff x="0" y="-85725"/>
              <a:chExt cx="774265" cy="235947"/>
            </a:xfrm>
          </p:grpSpPr>
          <p:sp>
            <p:nvSpPr>
              <p:cNvPr id="22" name="Freeform 18"/>
              <p:cNvSpPr/>
              <p:nvPr/>
            </p:nvSpPr>
            <p:spPr>
              <a:xfrm>
                <a:off x="0" y="0"/>
                <a:ext cx="774265" cy="150222"/>
              </a:xfrm>
              <a:custGeom>
                <a:avLst/>
                <a:gdLst/>
                <a:ahLst/>
                <a:cxnLst/>
                <a:rect l="l" t="t" r="r" b="b"/>
                <a:pathLst>
                  <a:path w="774265" h="150222">
                    <a:moveTo>
                      <a:pt x="75111" y="0"/>
                    </a:moveTo>
                    <a:lnTo>
                      <a:pt x="699154" y="0"/>
                    </a:lnTo>
                    <a:cubicBezTo>
                      <a:pt x="719074" y="0"/>
                      <a:pt x="738179" y="7913"/>
                      <a:pt x="752265" y="21999"/>
                    </a:cubicBezTo>
                    <a:cubicBezTo>
                      <a:pt x="766351" y="36085"/>
                      <a:pt x="774265" y="55190"/>
                      <a:pt x="774265" y="75111"/>
                    </a:cubicBezTo>
                    <a:lnTo>
                      <a:pt x="774265" y="75111"/>
                    </a:lnTo>
                    <a:cubicBezTo>
                      <a:pt x="774265" y="116593"/>
                      <a:pt x="740636" y="150222"/>
                      <a:pt x="699154" y="150222"/>
                    </a:cubicBezTo>
                    <a:lnTo>
                      <a:pt x="75111" y="150222"/>
                    </a:lnTo>
                    <a:cubicBezTo>
                      <a:pt x="55190" y="150222"/>
                      <a:pt x="36085" y="142308"/>
                      <a:pt x="21999" y="128222"/>
                    </a:cubicBezTo>
                    <a:cubicBezTo>
                      <a:pt x="7913" y="114136"/>
                      <a:pt x="0" y="95031"/>
                      <a:pt x="0" y="75111"/>
                    </a:cubicBezTo>
                    <a:lnTo>
                      <a:pt x="0" y="75111"/>
                    </a:lnTo>
                    <a:cubicBezTo>
                      <a:pt x="0" y="55190"/>
                      <a:pt x="7913" y="36085"/>
                      <a:pt x="21999" y="21999"/>
                    </a:cubicBezTo>
                    <a:cubicBezTo>
                      <a:pt x="36085" y="7913"/>
                      <a:pt x="55190" y="0"/>
                      <a:pt x="75111" y="0"/>
                    </a:cubicBezTo>
                    <a:close/>
                  </a:path>
                </a:pathLst>
              </a:custGeom>
              <a:solidFill>
                <a:srgbClr val="DE523B"/>
              </a:solidFill>
            </p:spPr>
          </p:sp>
          <p:sp>
            <p:nvSpPr>
              <p:cNvPr id="23" name="TextBox 19"/>
              <p:cNvSpPr txBox="1"/>
              <p:nvPr/>
            </p:nvSpPr>
            <p:spPr>
              <a:xfrm>
                <a:off x="0" y="-85725"/>
                <a:ext cx="774265" cy="2359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300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295633" y="6202485"/>
              <a:ext cx="3045775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F</a:t>
              </a:r>
              <a:r>
                <a:rPr lang="en-US" sz="3200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ollow-up </a:t>
              </a: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interviews</a:t>
              </a:r>
            </a:p>
          </p:txBody>
        </p:sp>
      </p:grpSp>
      <p:sp>
        <p:nvSpPr>
          <p:cNvPr id="24" name="TextBox 16"/>
          <p:cNvSpPr txBox="1"/>
          <p:nvPr/>
        </p:nvSpPr>
        <p:spPr>
          <a:xfrm>
            <a:off x="10655316" y="8039100"/>
            <a:ext cx="6325896" cy="61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Formulated with 03 main questions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1295399" y="8039100"/>
            <a:ext cx="9144001" cy="669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Work on skills’ significance and expectations</a:t>
            </a:r>
            <a:endParaRPr lang="en-US" sz="29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26" name="Freeform 13"/>
          <p:cNvSpPr/>
          <p:nvPr/>
        </p:nvSpPr>
        <p:spPr>
          <a:xfrm>
            <a:off x="8763000" y="5700689"/>
            <a:ext cx="633139" cy="664505"/>
          </a:xfrm>
          <a:custGeom>
            <a:avLst/>
            <a:gdLst/>
            <a:ahLst/>
            <a:cxnLst/>
            <a:rect l="l" t="t" r="r" b="b"/>
            <a:pathLst>
              <a:path w="983283" h="768190">
                <a:moveTo>
                  <a:pt x="0" y="0"/>
                </a:moveTo>
                <a:lnTo>
                  <a:pt x="983284" y="0"/>
                </a:lnTo>
                <a:lnTo>
                  <a:pt x="983284" y="768190"/>
                </a:lnTo>
                <a:lnTo>
                  <a:pt x="0" y="76819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4813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8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245028" y="723900"/>
            <a:ext cx="9797948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</a:pPr>
            <a:r>
              <a:rPr lang="en-US" sz="110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</a:t>
            </a:r>
            <a:r>
              <a:rPr lang="en-US" sz="11000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ata</a:t>
            </a:r>
            <a:endParaRPr lang="en-US" sz="11000" dirty="0">
              <a:solidFill>
                <a:srgbClr val="3C3B3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09426" y="1627134"/>
            <a:ext cx="13067638" cy="1916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200"/>
              </a:lnSpc>
            </a:pPr>
            <a:r>
              <a:rPr lang="en-US" sz="12500" dirty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gathering and processing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4526" y="7124693"/>
            <a:ext cx="6405420" cy="2209807"/>
            <a:chOff x="1694526" y="7124693"/>
            <a:chExt cx="6405420" cy="2209807"/>
          </a:xfrm>
        </p:grpSpPr>
        <p:sp>
          <p:nvSpPr>
            <p:cNvPr id="3" name="TextBox 3"/>
            <p:cNvSpPr txBox="1"/>
            <p:nvPr/>
          </p:nvSpPr>
          <p:spPr>
            <a:xfrm>
              <a:off x="6776698" y="7326856"/>
              <a:ext cx="1323248" cy="910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082"/>
                </a:lnSpc>
              </a:pPr>
              <a:r>
                <a:rPr lang="en-US" sz="8000" dirty="0">
                  <a:solidFill>
                    <a:srgbClr val="FC921C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04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4526" y="7124693"/>
              <a:ext cx="5383412" cy="2209807"/>
              <a:chOff x="2277377" y="7301859"/>
              <a:chExt cx="4802204" cy="2209807"/>
            </a:xfrm>
          </p:grpSpPr>
          <p:sp>
            <p:nvSpPr>
              <p:cNvPr id="15" name="TextBox 19"/>
              <p:cNvSpPr txBox="1"/>
              <p:nvPr/>
            </p:nvSpPr>
            <p:spPr>
              <a:xfrm>
                <a:off x="2277377" y="7301859"/>
                <a:ext cx="4470745" cy="10002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922"/>
                  </a:lnSpc>
                </a:pPr>
                <a:r>
                  <a:rPr lang="en-US" sz="3200" b="1" dirty="0">
                    <a:solidFill>
                      <a:srgbClr val="3C3B3B"/>
                    </a:solidFill>
                    <a:latin typeface="Alegreya Sans Bold"/>
                    <a:ea typeface="Alegreya Sans Bold"/>
                    <a:cs typeface="Alegreya Sans Bold"/>
                    <a:sym typeface="Alegreya Sans Bold"/>
                  </a:rPr>
                  <a:t>Computing and interpreting</a:t>
                </a:r>
              </a:p>
            </p:txBody>
          </p:sp>
          <p:sp>
            <p:nvSpPr>
              <p:cNvPr id="16" name="TextBox 20"/>
              <p:cNvSpPr txBox="1"/>
              <p:nvPr/>
            </p:nvSpPr>
            <p:spPr>
              <a:xfrm>
                <a:off x="2292366" y="8049727"/>
                <a:ext cx="4787215" cy="14619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Employed SPSS (ver. 27)</a:t>
                </a:r>
              </a:p>
              <a:p>
                <a:pPr>
                  <a:lnSpc>
                    <a:spcPts val="3780"/>
                  </a:lnSpc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Tested the reliability and interpreted data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997486" y="7124693"/>
            <a:ext cx="6940596" cy="1676407"/>
            <a:chOff x="9997486" y="7124693"/>
            <a:chExt cx="6940596" cy="1676407"/>
          </a:xfrm>
        </p:grpSpPr>
        <p:sp>
          <p:nvSpPr>
            <p:cNvPr id="13" name="TextBox 17"/>
            <p:cNvSpPr txBox="1"/>
            <p:nvPr/>
          </p:nvSpPr>
          <p:spPr>
            <a:xfrm>
              <a:off x="9997486" y="7326854"/>
              <a:ext cx="1858424" cy="910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82"/>
                </a:lnSpc>
              </a:pPr>
              <a:r>
                <a:rPr lang="en-US" sz="8000" dirty="0">
                  <a:solidFill>
                    <a:srgbClr val="FC921C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03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506318" y="7124693"/>
              <a:ext cx="5431764" cy="1676407"/>
              <a:chOff x="11506318" y="7301859"/>
              <a:chExt cx="5431762" cy="1676407"/>
            </a:xfrm>
          </p:grpSpPr>
          <p:sp>
            <p:nvSpPr>
              <p:cNvPr id="18" name="TextBox 21"/>
              <p:cNvSpPr txBox="1"/>
              <p:nvPr/>
            </p:nvSpPr>
            <p:spPr>
              <a:xfrm>
                <a:off x="11506318" y="7301859"/>
                <a:ext cx="4470744" cy="5001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922"/>
                  </a:lnSpc>
                </a:pPr>
                <a:r>
                  <a:rPr lang="en-US" sz="3200" b="1" dirty="0">
                    <a:solidFill>
                      <a:srgbClr val="3C3B3B"/>
                    </a:solidFill>
                    <a:latin typeface="Alegreya Sans Bold"/>
                    <a:ea typeface="Alegreya Sans Bold"/>
                    <a:cs typeface="Alegreya Sans Bold"/>
                    <a:sym typeface="Alegreya Sans Bold"/>
                  </a:rPr>
                  <a:t>Processing and encoding</a:t>
                </a:r>
              </a:p>
            </p:txBody>
          </p:sp>
          <p:sp>
            <p:nvSpPr>
              <p:cNvPr id="19" name="TextBox 22"/>
              <p:cNvSpPr txBox="1"/>
              <p:nvPr/>
            </p:nvSpPr>
            <p:spPr>
              <a:xfrm>
                <a:off x="11506318" y="8003640"/>
                <a:ext cx="5431762" cy="9746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Utilized Microsoft Excel</a:t>
                </a:r>
              </a:p>
              <a:p>
                <a:pPr>
                  <a:lnSpc>
                    <a:spcPts val="3780"/>
                  </a:lnSpc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Summarized and encoded raw data</a:t>
                </a:r>
              </a:p>
            </p:txBody>
          </p:sp>
        </p:grpSp>
      </p:grpSp>
      <p:sp>
        <p:nvSpPr>
          <p:cNvPr id="20" name="Freeform 24"/>
          <p:cNvSpPr/>
          <p:nvPr/>
        </p:nvSpPr>
        <p:spPr>
          <a:xfrm rot="8100000">
            <a:off x="10264757" y="6227368"/>
            <a:ext cx="407970" cy="407970"/>
          </a:xfrm>
          <a:custGeom>
            <a:avLst/>
            <a:gdLst/>
            <a:ahLst/>
            <a:cxnLst/>
            <a:rect l="l" t="t" r="r" b="b"/>
            <a:pathLst>
              <a:path w="407969" h="407969">
                <a:moveTo>
                  <a:pt x="0" y="0"/>
                </a:moveTo>
                <a:lnTo>
                  <a:pt x="407968" y="0"/>
                </a:lnTo>
                <a:lnTo>
                  <a:pt x="407968" y="407969"/>
                </a:lnTo>
                <a:lnTo>
                  <a:pt x="0" y="4079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694526" y="4305300"/>
            <a:ext cx="6367907" cy="2218813"/>
            <a:chOff x="1694526" y="4305300"/>
            <a:chExt cx="6367907" cy="2218813"/>
          </a:xfrm>
        </p:grpSpPr>
        <p:sp>
          <p:nvSpPr>
            <p:cNvPr id="2" name="TextBox 2"/>
            <p:cNvSpPr txBox="1"/>
            <p:nvPr/>
          </p:nvSpPr>
          <p:spPr>
            <a:xfrm>
              <a:off x="6738599" y="4516016"/>
              <a:ext cx="1323834" cy="910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082"/>
                </a:lnSpc>
              </a:pPr>
              <a:r>
                <a:rPr lang="en-US" sz="8000" dirty="0">
                  <a:solidFill>
                    <a:srgbClr val="FC921C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01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94526" y="4305300"/>
              <a:ext cx="5101224" cy="2218813"/>
              <a:chOff x="2305952" y="4523864"/>
              <a:chExt cx="4489795" cy="2218811"/>
            </a:xfrm>
          </p:grpSpPr>
          <p:sp>
            <p:nvSpPr>
              <p:cNvPr id="32" name="TextBox 18"/>
              <p:cNvSpPr txBox="1"/>
              <p:nvPr/>
            </p:nvSpPr>
            <p:spPr>
              <a:xfrm>
                <a:off x="2305952" y="4523864"/>
                <a:ext cx="4470745" cy="10002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922"/>
                  </a:lnSpc>
                </a:pPr>
                <a:r>
                  <a:rPr lang="en-US" sz="3200" b="1" dirty="0">
                    <a:solidFill>
                      <a:srgbClr val="3C3B3B"/>
                    </a:solidFill>
                    <a:latin typeface="Alegreya Sans Bold"/>
                    <a:ea typeface="Alegreya Sans Bold"/>
                    <a:cs typeface="Alegreya Sans Bold"/>
                    <a:sym typeface="Alegreya Sans Bold"/>
                  </a:rPr>
                  <a:t>Administering questionnaires</a:t>
                </a:r>
              </a:p>
            </p:txBody>
          </p:sp>
          <p:sp>
            <p:nvSpPr>
              <p:cNvPr id="33" name="TextBox 35"/>
              <p:cNvSpPr txBox="1"/>
              <p:nvPr/>
            </p:nvSpPr>
            <p:spPr>
              <a:xfrm>
                <a:off x="2305952" y="5280737"/>
                <a:ext cx="4489795" cy="14619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Delivered in 2 forms:</a:t>
                </a:r>
              </a:p>
              <a:p>
                <a:pPr marL="582912" lvl="1" indent="-291456">
                  <a:lnSpc>
                    <a:spcPts val="3780"/>
                  </a:lnSpc>
                  <a:buFont typeface="Arial"/>
                  <a:buChar char="•"/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paper questionnaires</a:t>
                </a:r>
              </a:p>
              <a:p>
                <a:pPr marL="582912" lvl="1" indent="-291456">
                  <a:lnSpc>
                    <a:spcPts val="3780"/>
                  </a:lnSpc>
                  <a:buFont typeface="Arial"/>
                  <a:buChar char="•"/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online surveys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997627" y="4356420"/>
            <a:ext cx="7299773" cy="1731500"/>
            <a:chOff x="9997627" y="4356420"/>
            <a:chExt cx="7299773" cy="1731500"/>
          </a:xfrm>
        </p:grpSpPr>
        <p:sp>
          <p:nvSpPr>
            <p:cNvPr id="12" name="TextBox 16"/>
            <p:cNvSpPr txBox="1"/>
            <p:nvPr/>
          </p:nvSpPr>
          <p:spPr>
            <a:xfrm>
              <a:off x="9997627" y="4516016"/>
              <a:ext cx="1323834" cy="910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82"/>
                </a:lnSpc>
              </a:pPr>
              <a:r>
                <a:rPr lang="en-US" sz="8000" dirty="0">
                  <a:solidFill>
                    <a:srgbClr val="FC921C"/>
                  </a:solidFill>
                  <a:latin typeface="Agrandir Narrow"/>
                  <a:ea typeface="Agrandir Narrow"/>
                  <a:cs typeface="Agrandir Narrow"/>
                  <a:sym typeface="Agrandir Narrow"/>
                </a:rPr>
                <a:t>02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496794" y="4356420"/>
              <a:ext cx="5800606" cy="1731500"/>
              <a:chOff x="11496793" y="4523864"/>
              <a:chExt cx="5800605" cy="1731500"/>
            </a:xfrm>
          </p:grpSpPr>
          <p:sp>
            <p:nvSpPr>
              <p:cNvPr id="35" name="TextBox 23"/>
              <p:cNvSpPr txBox="1"/>
              <p:nvPr/>
            </p:nvSpPr>
            <p:spPr>
              <a:xfrm>
                <a:off x="11496793" y="4523864"/>
                <a:ext cx="4470745" cy="5001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922"/>
                  </a:lnSpc>
                </a:pPr>
                <a:r>
                  <a:rPr lang="en-US" sz="3200" b="1" dirty="0">
                    <a:solidFill>
                      <a:srgbClr val="3C3B3B"/>
                    </a:solidFill>
                    <a:latin typeface="Alegreya Sans Bold"/>
                    <a:ea typeface="Alegreya Sans Bold"/>
                    <a:cs typeface="Alegreya Sans Bold"/>
                    <a:sym typeface="Alegreya Sans Bold"/>
                  </a:rPr>
                  <a:t>Conducting interviews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1506318" y="5280738"/>
                <a:ext cx="5791080" cy="9746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</a:pPr>
                <a:r>
                  <a:rPr lang="en-US" sz="2800" dirty="0">
                    <a:solidFill>
                      <a:srgbClr val="4D4D4D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Carried out via text-messaging applications</a:t>
                </a:r>
              </a:p>
            </p:txBody>
          </p:sp>
        </p:grpSp>
      </p:grpSp>
      <p:grpSp>
        <p:nvGrpSpPr>
          <p:cNvPr id="37" name="Group 5"/>
          <p:cNvGrpSpPr/>
          <p:nvPr/>
        </p:nvGrpSpPr>
        <p:grpSpPr>
          <a:xfrm>
            <a:off x="8616376" y="4381500"/>
            <a:ext cx="908624" cy="908624"/>
            <a:chOff x="0" y="0"/>
            <a:chExt cx="1211499" cy="1211499"/>
          </a:xfrm>
        </p:grpSpPr>
        <p:grpSp>
          <p:nvGrpSpPr>
            <p:cNvPr id="38" name="Group 6"/>
            <p:cNvGrpSpPr/>
            <p:nvPr/>
          </p:nvGrpSpPr>
          <p:grpSpPr>
            <a:xfrm>
              <a:off x="0" y="0"/>
              <a:ext cx="1211499" cy="1211499"/>
              <a:chOff x="0" y="0"/>
              <a:chExt cx="400805" cy="400805"/>
            </a:xfrm>
          </p:grpSpPr>
          <p:sp>
            <p:nvSpPr>
              <p:cNvPr id="40" name="Freeform 7"/>
              <p:cNvSpPr/>
              <p:nvPr/>
            </p:nvSpPr>
            <p:spPr>
              <a:xfrm>
                <a:off x="0" y="0"/>
                <a:ext cx="400805" cy="400805"/>
              </a:xfrm>
              <a:custGeom>
                <a:avLst/>
                <a:gdLst/>
                <a:ahLst/>
                <a:cxnLst/>
                <a:rect l="l" t="t" r="r" b="b"/>
                <a:pathLst>
                  <a:path w="400805" h="400805">
                    <a:moveTo>
                      <a:pt x="200402" y="0"/>
                    </a:moveTo>
                    <a:lnTo>
                      <a:pt x="200402" y="0"/>
                    </a:lnTo>
                    <a:cubicBezTo>
                      <a:pt x="253553" y="0"/>
                      <a:pt x="304526" y="21114"/>
                      <a:pt x="342108" y="58697"/>
                    </a:cubicBezTo>
                    <a:cubicBezTo>
                      <a:pt x="379691" y="96279"/>
                      <a:pt x="400805" y="147252"/>
                      <a:pt x="400805" y="200402"/>
                    </a:cubicBezTo>
                    <a:lnTo>
                      <a:pt x="400805" y="200402"/>
                    </a:lnTo>
                    <a:cubicBezTo>
                      <a:pt x="400805" y="253553"/>
                      <a:pt x="379691" y="304526"/>
                      <a:pt x="342108" y="342108"/>
                    </a:cubicBezTo>
                    <a:cubicBezTo>
                      <a:pt x="304526" y="379691"/>
                      <a:pt x="253553" y="400805"/>
                      <a:pt x="200402" y="400805"/>
                    </a:cubicBezTo>
                    <a:lnTo>
                      <a:pt x="200402" y="400805"/>
                    </a:lnTo>
                    <a:cubicBezTo>
                      <a:pt x="147252" y="400805"/>
                      <a:pt x="96279" y="379691"/>
                      <a:pt x="58697" y="342108"/>
                    </a:cubicBezTo>
                    <a:cubicBezTo>
                      <a:pt x="21114" y="304526"/>
                      <a:pt x="0" y="253553"/>
                      <a:pt x="0" y="200402"/>
                    </a:cubicBezTo>
                    <a:lnTo>
                      <a:pt x="0" y="200402"/>
                    </a:lnTo>
                    <a:cubicBezTo>
                      <a:pt x="0" y="147252"/>
                      <a:pt x="21114" y="96279"/>
                      <a:pt x="58697" y="58697"/>
                    </a:cubicBezTo>
                    <a:cubicBezTo>
                      <a:pt x="96279" y="21114"/>
                      <a:pt x="147252" y="0"/>
                      <a:pt x="200402" y="0"/>
                    </a:cubicBezTo>
                    <a:close/>
                  </a:path>
                </a:pathLst>
              </a:custGeom>
              <a:solidFill>
                <a:srgbClr val="1B8056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41" name="TextBox 8"/>
              <p:cNvSpPr txBox="1"/>
              <p:nvPr/>
            </p:nvSpPr>
            <p:spPr>
              <a:xfrm>
                <a:off x="0" y="-104775"/>
                <a:ext cx="400805" cy="5055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Freeform 9"/>
            <p:cNvSpPr/>
            <p:nvPr/>
          </p:nvSpPr>
          <p:spPr>
            <a:xfrm rot="2700000">
              <a:off x="387634" y="387634"/>
              <a:ext cx="436231" cy="436231"/>
            </a:xfrm>
            <a:custGeom>
              <a:avLst/>
              <a:gdLst/>
              <a:ahLst/>
              <a:cxnLst/>
              <a:rect l="l" t="t" r="r" b="b"/>
              <a:pathLst>
                <a:path w="436231" h="436231">
                  <a:moveTo>
                    <a:pt x="0" y="0"/>
                  </a:moveTo>
                  <a:lnTo>
                    <a:pt x="436231" y="0"/>
                  </a:lnTo>
                  <a:lnTo>
                    <a:pt x="436231" y="436231"/>
                  </a:lnTo>
                  <a:lnTo>
                    <a:pt x="0" y="436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2" name="Group 5"/>
          <p:cNvGrpSpPr/>
          <p:nvPr/>
        </p:nvGrpSpPr>
        <p:grpSpPr>
          <a:xfrm rot="5400000">
            <a:off x="10134600" y="5862838"/>
            <a:ext cx="908624" cy="908624"/>
            <a:chOff x="0" y="0"/>
            <a:chExt cx="1211499" cy="1211499"/>
          </a:xfrm>
        </p:grpSpPr>
        <p:grpSp>
          <p:nvGrpSpPr>
            <p:cNvPr id="53" name="Group 6"/>
            <p:cNvGrpSpPr/>
            <p:nvPr/>
          </p:nvGrpSpPr>
          <p:grpSpPr>
            <a:xfrm>
              <a:off x="0" y="0"/>
              <a:ext cx="1211499" cy="1211499"/>
              <a:chOff x="0" y="0"/>
              <a:chExt cx="400805" cy="400805"/>
            </a:xfrm>
          </p:grpSpPr>
          <p:sp>
            <p:nvSpPr>
              <p:cNvPr id="55" name="Freeform 7"/>
              <p:cNvSpPr/>
              <p:nvPr/>
            </p:nvSpPr>
            <p:spPr>
              <a:xfrm>
                <a:off x="0" y="0"/>
                <a:ext cx="400805" cy="400805"/>
              </a:xfrm>
              <a:custGeom>
                <a:avLst/>
                <a:gdLst/>
                <a:ahLst/>
                <a:cxnLst/>
                <a:rect l="l" t="t" r="r" b="b"/>
                <a:pathLst>
                  <a:path w="400805" h="400805">
                    <a:moveTo>
                      <a:pt x="200402" y="0"/>
                    </a:moveTo>
                    <a:lnTo>
                      <a:pt x="200402" y="0"/>
                    </a:lnTo>
                    <a:cubicBezTo>
                      <a:pt x="253553" y="0"/>
                      <a:pt x="304526" y="21114"/>
                      <a:pt x="342108" y="58697"/>
                    </a:cubicBezTo>
                    <a:cubicBezTo>
                      <a:pt x="379691" y="96279"/>
                      <a:pt x="400805" y="147252"/>
                      <a:pt x="400805" y="200402"/>
                    </a:cubicBezTo>
                    <a:lnTo>
                      <a:pt x="400805" y="200402"/>
                    </a:lnTo>
                    <a:cubicBezTo>
                      <a:pt x="400805" y="253553"/>
                      <a:pt x="379691" y="304526"/>
                      <a:pt x="342108" y="342108"/>
                    </a:cubicBezTo>
                    <a:cubicBezTo>
                      <a:pt x="304526" y="379691"/>
                      <a:pt x="253553" y="400805"/>
                      <a:pt x="200402" y="400805"/>
                    </a:cubicBezTo>
                    <a:lnTo>
                      <a:pt x="200402" y="400805"/>
                    </a:lnTo>
                    <a:cubicBezTo>
                      <a:pt x="147252" y="400805"/>
                      <a:pt x="96279" y="379691"/>
                      <a:pt x="58697" y="342108"/>
                    </a:cubicBezTo>
                    <a:cubicBezTo>
                      <a:pt x="21114" y="304526"/>
                      <a:pt x="0" y="253553"/>
                      <a:pt x="0" y="200402"/>
                    </a:cubicBezTo>
                    <a:lnTo>
                      <a:pt x="0" y="200402"/>
                    </a:lnTo>
                    <a:cubicBezTo>
                      <a:pt x="0" y="147252"/>
                      <a:pt x="21114" y="96279"/>
                      <a:pt x="58697" y="58697"/>
                    </a:cubicBezTo>
                    <a:cubicBezTo>
                      <a:pt x="96279" y="21114"/>
                      <a:pt x="147252" y="0"/>
                      <a:pt x="200402" y="0"/>
                    </a:cubicBezTo>
                    <a:close/>
                  </a:path>
                </a:pathLst>
              </a:custGeom>
              <a:solidFill>
                <a:srgbClr val="1B8056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56" name="TextBox 8"/>
              <p:cNvSpPr txBox="1"/>
              <p:nvPr/>
            </p:nvSpPr>
            <p:spPr>
              <a:xfrm>
                <a:off x="0" y="-104775"/>
                <a:ext cx="400805" cy="5055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9"/>
            <p:cNvSpPr/>
            <p:nvPr/>
          </p:nvSpPr>
          <p:spPr>
            <a:xfrm rot="2700000">
              <a:off x="387634" y="387634"/>
              <a:ext cx="436231" cy="436231"/>
            </a:xfrm>
            <a:custGeom>
              <a:avLst/>
              <a:gdLst/>
              <a:ahLst/>
              <a:cxnLst/>
              <a:rect l="l" t="t" r="r" b="b"/>
              <a:pathLst>
                <a:path w="436231" h="436231">
                  <a:moveTo>
                    <a:pt x="0" y="0"/>
                  </a:moveTo>
                  <a:lnTo>
                    <a:pt x="436231" y="0"/>
                  </a:lnTo>
                  <a:lnTo>
                    <a:pt x="436231" y="436231"/>
                  </a:lnTo>
                  <a:lnTo>
                    <a:pt x="0" y="436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7" name="Group 5"/>
          <p:cNvGrpSpPr/>
          <p:nvPr/>
        </p:nvGrpSpPr>
        <p:grpSpPr>
          <a:xfrm rot="10800000">
            <a:off x="8616375" y="7170518"/>
            <a:ext cx="908624" cy="908624"/>
            <a:chOff x="0" y="0"/>
            <a:chExt cx="1211499" cy="1211499"/>
          </a:xfrm>
        </p:grpSpPr>
        <p:grpSp>
          <p:nvGrpSpPr>
            <p:cNvPr id="58" name="Group 6"/>
            <p:cNvGrpSpPr/>
            <p:nvPr/>
          </p:nvGrpSpPr>
          <p:grpSpPr>
            <a:xfrm>
              <a:off x="0" y="0"/>
              <a:ext cx="1211499" cy="1211499"/>
              <a:chOff x="0" y="0"/>
              <a:chExt cx="400805" cy="400805"/>
            </a:xfrm>
          </p:grpSpPr>
          <p:sp>
            <p:nvSpPr>
              <p:cNvPr id="60" name="Freeform 7"/>
              <p:cNvSpPr/>
              <p:nvPr/>
            </p:nvSpPr>
            <p:spPr>
              <a:xfrm>
                <a:off x="0" y="0"/>
                <a:ext cx="400805" cy="400805"/>
              </a:xfrm>
              <a:custGeom>
                <a:avLst/>
                <a:gdLst/>
                <a:ahLst/>
                <a:cxnLst/>
                <a:rect l="l" t="t" r="r" b="b"/>
                <a:pathLst>
                  <a:path w="400805" h="400805">
                    <a:moveTo>
                      <a:pt x="200402" y="0"/>
                    </a:moveTo>
                    <a:lnTo>
                      <a:pt x="200402" y="0"/>
                    </a:lnTo>
                    <a:cubicBezTo>
                      <a:pt x="253553" y="0"/>
                      <a:pt x="304526" y="21114"/>
                      <a:pt x="342108" y="58697"/>
                    </a:cubicBezTo>
                    <a:cubicBezTo>
                      <a:pt x="379691" y="96279"/>
                      <a:pt x="400805" y="147252"/>
                      <a:pt x="400805" y="200402"/>
                    </a:cubicBezTo>
                    <a:lnTo>
                      <a:pt x="400805" y="200402"/>
                    </a:lnTo>
                    <a:cubicBezTo>
                      <a:pt x="400805" y="253553"/>
                      <a:pt x="379691" y="304526"/>
                      <a:pt x="342108" y="342108"/>
                    </a:cubicBezTo>
                    <a:cubicBezTo>
                      <a:pt x="304526" y="379691"/>
                      <a:pt x="253553" y="400805"/>
                      <a:pt x="200402" y="400805"/>
                    </a:cubicBezTo>
                    <a:lnTo>
                      <a:pt x="200402" y="400805"/>
                    </a:lnTo>
                    <a:cubicBezTo>
                      <a:pt x="147252" y="400805"/>
                      <a:pt x="96279" y="379691"/>
                      <a:pt x="58697" y="342108"/>
                    </a:cubicBezTo>
                    <a:cubicBezTo>
                      <a:pt x="21114" y="304526"/>
                      <a:pt x="0" y="253553"/>
                      <a:pt x="0" y="200402"/>
                    </a:cubicBezTo>
                    <a:lnTo>
                      <a:pt x="0" y="200402"/>
                    </a:lnTo>
                    <a:cubicBezTo>
                      <a:pt x="0" y="147252"/>
                      <a:pt x="21114" y="96279"/>
                      <a:pt x="58697" y="58697"/>
                    </a:cubicBezTo>
                    <a:cubicBezTo>
                      <a:pt x="96279" y="21114"/>
                      <a:pt x="147252" y="0"/>
                      <a:pt x="200402" y="0"/>
                    </a:cubicBezTo>
                    <a:close/>
                  </a:path>
                </a:pathLst>
              </a:custGeom>
              <a:solidFill>
                <a:srgbClr val="1B8056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61" name="TextBox 8"/>
              <p:cNvSpPr txBox="1"/>
              <p:nvPr/>
            </p:nvSpPr>
            <p:spPr>
              <a:xfrm>
                <a:off x="0" y="-104775"/>
                <a:ext cx="400805" cy="5055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9" name="Freeform 9"/>
            <p:cNvSpPr/>
            <p:nvPr/>
          </p:nvSpPr>
          <p:spPr>
            <a:xfrm rot="2700000">
              <a:off x="387634" y="387634"/>
              <a:ext cx="436231" cy="436231"/>
            </a:xfrm>
            <a:custGeom>
              <a:avLst/>
              <a:gdLst/>
              <a:ahLst/>
              <a:cxnLst/>
              <a:rect l="l" t="t" r="r" b="b"/>
              <a:pathLst>
                <a:path w="436231" h="436231">
                  <a:moveTo>
                    <a:pt x="0" y="0"/>
                  </a:moveTo>
                  <a:lnTo>
                    <a:pt x="436231" y="0"/>
                  </a:lnTo>
                  <a:lnTo>
                    <a:pt x="436231" y="436231"/>
                  </a:lnTo>
                  <a:lnTo>
                    <a:pt x="0" y="436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34548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97035" y="1398708"/>
            <a:ext cx="7449580" cy="7092192"/>
            <a:chOff x="1197035" y="1398708"/>
            <a:chExt cx="7449580" cy="7092192"/>
          </a:xfrm>
        </p:grpSpPr>
        <p:grpSp>
          <p:nvGrpSpPr>
            <p:cNvPr id="2" name="Group 1"/>
            <p:cNvGrpSpPr/>
            <p:nvPr/>
          </p:nvGrpSpPr>
          <p:grpSpPr>
            <a:xfrm>
              <a:off x="1400374" y="1398708"/>
              <a:ext cx="7246241" cy="7092192"/>
              <a:chOff x="1400374" y="1398708"/>
              <a:chExt cx="7246241" cy="7092192"/>
            </a:xfrm>
          </p:grpSpPr>
          <p:pic>
            <p:nvPicPr>
              <p:cNvPr id="22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00374" y="1398708"/>
                <a:ext cx="7246241" cy="7092192"/>
              </a:xfrm>
              <a:prstGeom prst="rect">
                <a:avLst/>
              </a:prstGeom>
            </p:spPr>
          </p:pic>
          <p:sp>
            <p:nvSpPr>
              <p:cNvPr id="26" name="TextBox 9"/>
              <p:cNvSpPr txBox="1"/>
              <p:nvPr/>
            </p:nvSpPr>
            <p:spPr>
              <a:xfrm>
                <a:off x="2625508" y="2466620"/>
                <a:ext cx="988301" cy="487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50"/>
                  </a:lnSpc>
                </a:pPr>
                <a:r>
                  <a:rPr lang="en-US" sz="2700" i="1" dirty="0">
                    <a:solidFill>
                      <a:srgbClr val="000000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4.25</a:t>
                </a:r>
              </a:p>
            </p:txBody>
          </p:sp>
          <p:sp>
            <p:nvSpPr>
              <p:cNvPr id="40" name="TextBox 25"/>
              <p:cNvSpPr txBox="1"/>
              <p:nvPr/>
            </p:nvSpPr>
            <p:spPr>
              <a:xfrm>
                <a:off x="5625388" y="2878154"/>
                <a:ext cx="988301" cy="487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50"/>
                  </a:lnSpc>
                </a:pPr>
                <a:r>
                  <a:rPr lang="en-US" sz="2700" i="1">
                    <a:solidFill>
                      <a:srgbClr val="000000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3.85</a:t>
                </a:r>
              </a:p>
            </p:txBody>
          </p:sp>
          <p:sp>
            <p:nvSpPr>
              <p:cNvPr id="41" name="TextBox 26"/>
              <p:cNvSpPr txBox="1"/>
              <p:nvPr/>
            </p:nvSpPr>
            <p:spPr>
              <a:xfrm>
                <a:off x="3737163" y="2409470"/>
                <a:ext cx="988301" cy="487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50"/>
                  </a:lnSpc>
                </a:pPr>
                <a:r>
                  <a:rPr lang="en-US" sz="2700" i="1">
                    <a:solidFill>
                      <a:srgbClr val="000000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4.30</a:t>
                </a:r>
              </a:p>
            </p:txBody>
          </p:sp>
          <p:sp>
            <p:nvSpPr>
              <p:cNvPr id="42" name="TextBox 27"/>
              <p:cNvSpPr txBox="1"/>
              <p:nvPr/>
            </p:nvSpPr>
            <p:spPr>
              <a:xfrm>
                <a:off x="6794664" y="2615237"/>
                <a:ext cx="988301" cy="4876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50"/>
                  </a:lnSpc>
                </a:pPr>
                <a:r>
                  <a:rPr lang="en-US" sz="2700" i="1">
                    <a:solidFill>
                      <a:srgbClr val="000000"/>
                    </a:solidFill>
                    <a:latin typeface="Myanmar Census"/>
                    <a:ea typeface="Myanmar Census"/>
                    <a:cs typeface="Myanmar Census"/>
                    <a:sym typeface="Myanmar Census"/>
                  </a:rPr>
                  <a:t>4.11</a:t>
                </a:r>
              </a:p>
            </p:txBody>
          </p:sp>
        </p:grpSp>
        <p:sp>
          <p:nvSpPr>
            <p:cNvPr id="23" name="AutoShape 3"/>
            <p:cNvSpPr/>
            <p:nvPr/>
          </p:nvSpPr>
          <p:spPr>
            <a:xfrm>
              <a:off x="1569683" y="2954354"/>
              <a:ext cx="0" cy="5275443"/>
            </a:xfrm>
            <a:prstGeom prst="line">
              <a:avLst/>
            </a:prstGeom>
            <a:ln w="28575" cap="flat">
              <a:solidFill>
                <a:srgbClr val="D9D9D9">
                  <a:alpha val="4588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4"/>
            <p:cNvSpPr/>
            <p:nvPr/>
          </p:nvSpPr>
          <p:spPr>
            <a:xfrm flipH="1">
              <a:off x="1197035" y="7887046"/>
              <a:ext cx="6845726" cy="23813"/>
            </a:xfrm>
            <a:prstGeom prst="line">
              <a:avLst/>
            </a:prstGeom>
            <a:ln w="28575" cap="flat">
              <a:solidFill>
                <a:srgbClr val="D9D9D9">
                  <a:alpha val="45882"/>
                </a:srgbClr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TextBox 8"/>
          <p:cNvSpPr txBox="1"/>
          <p:nvPr/>
        </p:nvSpPr>
        <p:spPr>
          <a:xfrm>
            <a:off x="1569683" y="907869"/>
            <a:ext cx="12946156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200" dirty="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Core skills </a:t>
            </a:r>
            <a:r>
              <a:rPr lang="en-US" sz="5200" dirty="0" smtClean="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 &amp;  </a:t>
            </a:r>
            <a:r>
              <a:rPr lang="en-US" sz="5200" dirty="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Interpersonal skills in significance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12192000" y="5239725"/>
            <a:ext cx="3409699" cy="208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Convincing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Teamwork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Colleague support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Presentation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81079" y="6463658"/>
            <a:ext cx="2509736" cy="861029"/>
            <a:chOff x="8581079" y="6463658"/>
            <a:chExt cx="2509736" cy="861029"/>
          </a:xfrm>
        </p:grpSpPr>
        <p:grpSp>
          <p:nvGrpSpPr>
            <p:cNvPr id="28" name="Group 12"/>
            <p:cNvGrpSpPr/>
            <p:nvPr/>
          </p:nvGrpSpPr>
          <p:grpSpPr>
            <a:xfrm>
              <a:off x="8581079" y="6463658"/>
              <a:ext cx="1592294" cy="365142"/>
              <a:chOff x="0" y="0"/>
              <a:chExt cx="2123059" cy="486857"/>
            </a:xfrm>
          </p:grpSpPr>
          <p:grpSp>
            <p:nvGrpSpPr>
              <p:cNvPr id="29" name="Group 13"/>
              <p:cNvGrpSpPr/>
              <p:nvPr/>
            </p:nvGrpSpPr>
            <p:grpSpPr>
              <a:xfrm>
                <a:off x="0" y="101602"/>
                <a:ext cx="287833" cy="287833"/>
                <a:chOff x="0" y="0"/>
                <a:chExt cx="812800" cy="812800"/>
              </a:xfrm>
            </p:grpSpPr>
            <p:sp>
              <p:nvSpPr>
                <p:cNvPr id="31" name="Freeform 14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C921C"/>
                </a:solidFill>
              </p:spPr>
            </p:sp>
            <p:sp>
              <p:nvSpPr>
                <p:cNvPr id="32" name="TextBox 15"/>
                <p:cNvSpPr txBox="1"/>
                <p:nvPr/>
              </p:nvSpPr>
              <p:spPr>
                <a:xfrm>
                  <a:off x="76200" y="-9525"/>
                  <a:ext cx="660400" cy="7461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sp>
            <p:nvSpPr>
              <p:cNvPr id="30" name="TextBox 16"/>
              <p:cNvSpPr txBox="1"/>
              <p:nvPr/>
            </p:nvSpPr>
            <p:spPr>
              <a:xfrm>
                <a:off x="386344" y="-123825"/>
                <a:ext cx="1736714" cy="610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24"/>
                  </a:lnSpc>
                </a:pPr>
                <a:r>
                  <a:rPr lang="en-US" sz="2416" i="1" dirty="0">
                    <a:solidFill>
                      <a:srgbClr val="000000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Core skills</a:t>
                </a:r>
              </a:p>
            </p:txBody>
          </p:sp>
        </p:grpSp>
        <p:grpSp>
          <p:nvGrpSpPr>
            <p:cNvPr id="33" name="Group 17"/>
            <p:cNvGrpSpPr/>
            <p:nvPr/>
          </p:nvGrpSpPr>
          <p:grpSpPr>
            <a:xfrm>
              <a:off x="8581079" y="6959545"/>
              <a:ext cx="2509736" cy="365142"/>
              <a:chOff x="0" y="0"/>
              <a:chExt cx="3346315" cy="486857"/>
            </a:xfrm>
          </p:grpSpPr>
          <p:sp>
            <p:nvSpPr>
              <p:cNvPr id="34" name="TextBox 18"/>
              <p:cNvSpPr txBox="1"/>
              <p:nvPr/>
            </p:nvSpPr>
            <p:spPr>
              <a:xfrm>
                <a:off x="386344" y="-123825"/>
                <a:ext cx="2959971" cy="610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24"/>
                  </a:lnSpc>
                </a:pPr>
                <a:r>
                  <a:rPr lang="en-US" sz="2416" i="1" dirty="0">
                    <a:solidFill>
                      <a:srgbClr val="000000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Interpersonal skills</a:t>
                </a:r>
              </a:p>
            </p:txBody>
          </p:sp>
          <p:grpSp>
            <p:nvGrpSpPr>
              <p:cNvPr id="35" name="Group 19"/>
              <p:cNvGrpSpPr/>
              <p:nvPr/>
            </p:nvGrpSpPr>
            <p:grpSpPr>
              <a:xfrm>
                <a:off x="0" y="101602"/>
                <a:ext cx="287833" cy="287833"/>
                <a:chOff x="0" y="0"/>
                <a:chExt cx="812800" cy="812800"/>
              </a:xfrm>
            </p:grpSpPr>
            <p:sp>
              <p:nvSpPr>
                <p:cNvPr id="36" name="Freeform 20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E523B"/>
                </a:solidFill>
              </p:spPr>
            </p:sp>
            <p:sp>
              <p:nvSpPr>
                <p:cNvPr id="37" name="TextBox 21"/>
                <p:cNvSpPr txBox="1"/>
                <p:nvPr/>
              </p:nvSpPr>
              <p:spPr>
                <a:xfrm>
                  <a:off x="76200" y="-9525"/>
                  <a:ext cx="660400" cy="7461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</p:grpSp>
      </p:grpSp>
      <p:sp>
        <p:nvSpPr>
          <p:cNvPr id="38" name="TextBox 22"/>
          <p:cNvSpPr txBox="1"/>
          <p:nvPr/>
        </p:nvSpPr>
        <p:spPr>
          <a:xfrm>
            <a:off x="12410035" y="8136023"/>
            <a:ext cx="5223832" cy="143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52"/>
              </a:lnSpc>
            </a:pPr>
            <a:r>
              <a:rPr lang="en-US" sz="120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Results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2192000" y="2763854"/>
            <a:ext cx="5477767" cy="208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Specialized knowledge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English communication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Intercultural competencies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spc="67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Production of quality texts/speeches</a:t>
            </a:r>
          </a:p>
        </p:txBody>
      </p:sp>
      <p:sp>
        <p:nvSpPr>
          <p:cNvPr id="43" name="Freeform 28"/>
          <p:cNvSpPr/>
          <p:nvPr/>
        </p:nvSpPr>
        <p:spPr>
          <a:xfrm rot="-5400000">
            <a:off x="16884733" y="7347752"/>
            <a:ext cx="749135" cy="749135"/>
          </a:xfrm>
          <a:custGeom>
            <a:avLst/>
            <a:gdLst/>
            <a:ahLst/>
            <a:cxnLst/>
            <a:rect l="l" t="t" r="r" b="b"/>
            <a:pathLst>
              <a:path w="749135" h="749135">
                <a:moveTo>
                  <a:pt x="0" y="0"/>
                </a:moveTo>
                <a:lnTo>
                  <a:pt x="749134" y="0"/>
                </a:lnTo>
                <a:lnTo>
                  <a:pt x="749134" y="749135"/>
                </a:lnTo>
                <a:lnTo>
                  <a:pt x="0" y="749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735477" y="8191500"/>
            <a:ext cx="11756424" cy="11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0"/>
              </a:lnSpc>
            </a:pPr>
            <a:r>
              <a:rPr lang="en-US" sz="6600" spc="412" dirty="0" smtClean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1. Similar </a:t>
            </a:r>
            <a:r>
              <a:rPr lang="en-US" sz="6600" spc="412" dirty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perceptual significance</a:t>
            </a:r>
          </a:p>
        </p:txBody>
      </p:sp>
      <p:sp>
        <p:nvSpPr>
          <p:cNvPr id="45" name="Freeform 22"/>
          <p:cNvSpPr/>
          <p:nvPr/>
        </p:nvSpPr>
        <p:spPr>
          <a:xfrm rot="-5400000">
            <a:off x="16840200" y="7277100"/>
            <a:ext cx="749135" cy="749135"/>
          </a:xfrm>
          <a:custGeom>
            <a:avLst/>
            <a:gdLst/>
            <a:ahLst/>
            <a:cxnLst/>
            <a:rect l="l" t="t" r="r" b="b"/>
            <a:pathLst>
              <a:path w="749135" h="749135">
                <a:moveTo>
                  <a:pt x="0" y="0"/>
                </a:moveTo>
                <a:lnTo>
                  <a:pt x="749134" y="0"/>
                </a:lnTo>
                <a:lnTo>
                  <a:pt x="749134" y="749135"/>
                </a:lnTo>
                <a:lnTo>
                  <a:pt x="0" y="7491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02997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8" grpId="0"/>
      <p:bldP spid="39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"/>
          <p:cNvSpPr txBox="1"/>
          <p:nvPr/>
        </p:nvSpPr>
        <p:spPr>
          <a:xfrm>
            <a:off x="1524000" y="1002964"/>
            <a:ext cx="1294615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200" dirty="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Expectations  &amp;  Satisfaction in </a:t>
            </a:r>
            <a:r>
              <a:rPr lang="en-US" sz="5200" dirty="0" smtClean="0">
                <a:solidFill>
                  <a:srgbClr val="000000"/>
                </a:solidFill>
                <a:latin typeface="Alegreya Sans"/>
                <a:ea typeface="Alegreya Sans"/>
                <a:cs typeface="Alegreya Sans"/>
                <a:sym typeface="Alegreya Sans"/>
              </a:rPr>
              <a:t>comparison</a:t>
            </a:r>
            <a:endParaRPr lang="en-US" sz="5200" dirty="0">
              <a:solidFill>
                <a:srgbClr val="000000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12410035" y="5015010"/>
            <a:ext cx="4557014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Active listening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Information gathering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Colleague support</a:t>
            </a:r>
          </a:p>
        </p:txBody>
      </p:sp>
      <p:sp>
        <p:nvSpPr>
          <p:cNvPr id="48" name="TextBox 5"/>
          <p:cNvSpPr txBox="1"/>
          <p:nvPr/>
        </p:nvSpPr>
        <p:spPr>
          <a:xfrm>
            <a:off x="12410035" y="3399398"/>
            <a:ext cx="4557014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Specialized  knowledge</a:t>
            </a:r>
          </a:p>
          <a:p>
            <a:pPr marL="582930" lvl="1" indent="-291465" algn="l">
              <a:lnSpc>
                <a:spcPts val="4050"/>
              </a:lnSpc>
              <a:buFont typeface="Arial"/>
              <a:buChar char="•"/>
            </a:pPr>
            <a:r>
              <a:rPr lang="en-US" sz="2700" i="1" dirty="0">
                <a:solidFill>
                  <a:srgbClr val="000000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rPr>
              <a:t>English  communication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2822" y="1451805"/>
            <a:ext cx="11423363" cy="6925343"/>
            <a:chOff x="492822" y="1451805"/>
            <a:chExt cx="11423363" cy="6925343"/>
          </a:xfrm>
        </p:grpSpPr>
        <p:pic>
          <p:nvPicPr>
            <p:cNvPr id="45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822" y="1451805"/>
              <a:ext cx="11423363" cy="6925343"/>
            </a:xfrm>
            <a:prstGeom prst="rect">
              <a:avLst/>
            </a:prstGeom>
          </p:spPr>
        </p:pic>
        <p:sp>
          <p:nvSpPr>
            <p:cNvPr id="49" name="TextBox 6"/>
            <p:cNvSpPr txBox="1"/>
            <p:nvPr/>
          </p:nvSpPr>
          <p:spPr>
            <a:xfrm>
              <a:off x="9929510" y="6225861"/>
              <a:ext cx="988301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700" i="1">
                  <a:solidFill>
                    <a:srgbClr val="000000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3.80</a:t>
              </a:r>
            </a:p>
          </p:txBody>
        </p:sp>
        <p:sp>
          <p:nvSpPr>
            <p:cNvPr id="50" name="TextBox 8"/>
            <p:cNvSpPr txBox="1"/>
            <p:nvPr/>
          </p:nvSpPr>
          <p:spPr>
            <a:xfrm>
              <a:off x="9929510" y="5197053"/>
              <a:ext cx="988301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700" i="1">
                  <a:solidFill>
                    <a:srgbClr val="000000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3.56</a:t>
              </a:r>
            </a:p>
          </p:txBody>
        </p:sp>
        <p:sp>
          <p:nvSpPr>
            <p:cNvPr id="51" name="TextBox 9"/>
            <p:cNvSpPr txBox="1"/>
            <p:nvPr/>
          </p:nvSpPr>
          <p:spPr>
            <a:xfrm>
              <a:off x="9929510" y="2800616"/>
              <a:ext cx="988301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700" i="1" dirty="0">
                  <a:solidFill>
                    <a:srgbClr val="000000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3.85</a:t>
              </a:r>
            </a:p>
          </p:txBody>
        </p:sp>
        <p:sp>
          <p:nvSpPr>
            <p:cNvPr id="52" name="TextBox 10"/>
            <p:cNvSpPr txBox="1"/>
            <p:nvPr/>
          </p:nvSpPr>
          <p:spPr>
            <a:xfrm>
              <a:off x="9929510" y="3632875"/>
              <a:ext cx="988301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0"/>
                </a:lnSpc>
              </a:pPr>
              <a:r>
                <a:rPr lang="en-US" sz="2700" i="1">
                  <a:solidFill>
                    <a:srgbClr val="000000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4.11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28557" y="7400010"/>
            <a:ext cx="4775024" cy="365142"/>
            <a:chOff x="3828557" y="7400010"/>
            <a:chExt cx="4775024" cy="365142"/>
          </a:xfrm>
        </p:grpSpPr>
        <p:grpSp>
          <p:nvGrpSpPr>
            <p:cNvPr id="53" name="Group 11"/>
            <p:cNvGrpSpPr/>
            <p:nvPr/>
          </p:nvGrpSpPr>
          <p:grpSpPr>
            <a:xfrm>
              <a:off x="3828557" y="7400010"/>
              <a:ext cx="1592294" cy="365142"/>
              <a:chOff x="0" y="0"/>
              <a:chExt cx="2123059" cy="486857"/>
            </a:xfrm>
          </p:grpSpPr>
          <p:grpSp>
            <p:nvGrpSpPr>
              <p:cNvPr id="54" name="Group 12"/>
              <p:cNvGrpSpPr/>
              <p:nvPr/>
            </p:nvGrpSpPr>
            <p:grpSpPr>
              <a:xfrm>
                <a:off x="0" y="101602"/>
                <a:ext cx="287833" cy="287833"/>
                <a:chOff x="0" y="0"/>
                <a:chExt cx="812800" cy="812800"/>
              </a:xfrm>
            </p:grpSpPr>
            <p:sp>
              <p:nvSpPr>
                <p:cNvPr id="56" name="Freeform 1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C921C"/>
                </a:solidFill>
              </p:spPr>
            </p:sp>
            <p:sp>
              <p:nvSpPr>
                <p:cNvPr id="57" name="TextBox 14"/>
                <p:cNvSpPr txBox="1"/>
                <p:nvPr/>
              </p:nvSpPr>
              <p:spPr>
                <a:xfrm>
                  <a:off x="76200" y="-9525"/>
                  <a:ext cx="660400" cy="7461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sp>
            <p:nvSpPr>
              <p:cNvPr id="55" name="TextBox 15"/>
              <p:cNvSpPr txBox="1"/>
              <p:nvPr/>
            </p:nvSpPr>
            <p:spPr>
              <a:xfrm>
                <a:off x="386344" y="-123825"/>
                <a:ext cx="1736714" cy="610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24"/>
                  </a:lnSpc>
                </a:pPr>
                <a:r>
                  <a:rPr lang="en-US" sz="2416" i="1" dirty="0">
                    <a:solidFill>
                      <a:srgbClr val="000000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Core skills</a:t>
                </a:r>
              </a:p>
            </p:txBody>
          </p:sp>
        </p:grpSp>
        <p:grpSp>
          <p:nvGrpSpPr>
            <p:cNvPr id="58" name="Group 16"/>
            <p:cNvGrpSpPr/>
            <p:nvPr/>
          </p:nvGrpSpPr>
          <p:grpSpPr>
            <a:xfrm>
              <a:off x="6093845" y="7400010"/>
              <a:ext cx="2509736" cy="365142"/>
              <a:chOff x="0" y="0"/>
              <a:chExt cx="3346315" cy="486857"/>
            </a:xfrm>
          </p:grpSpPr>
          <p:sp>
            <p:nvSpPr>
              <p:cNvPr id="59" name="TextBox 17"/>
              <p:cNvSpPr txBox="1"/>
              <p:nvPr/>
            </p:nvSpPr>
            <p:spPr>
              <a:xfrm>
                <a:off x="386344" y="-123825"/>
                <a:ext cx="2959971" cy="610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624"/>
                  </a:lnSpc>
                </a:pPr>
                <a:r>
                  <a:rPr lang="en-US" sz="2416" i="1">
                    <a:solidFill>
                      <a:srgbClr val="000000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Interpersonal skills</a:t>
                </a:r>
              </a:p>
            </p:txBody>
          </p:sp>
          <p:grpSp>
            <p:nvGrpSpPr>
              <p:cNvPr id="60" name="Group 18"/>
              <p:cNvGrpSpPr/>
              <p:nvPr/>
            </p:nvGrpSpPr>
            <p:grpSpPr>
              <a:xfrm>
                <a:off x="0" y="101602"/>
                <a:ext cx="287833" cy="287833"/>
                <a:chOff x="0" y="0"/>
                <a:chExt cx="812800" cy="812800"/>
              </a:xfrm>
            </p:grpSpPr>
            <p:sp>
              <p:nvSpPr>
                <p:cNvPr id="61" name="Freeform 1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E523B"/>
                </a:solidFill>
              </p:spPr>
            </p:sp>
            <p:sp>
              <p:nvSpPr>
                <p:cNvPr id="62" name="TextBox 20"/>
                <p:cNvSpPr txBox="1"/>
                <p:nvPr/>
              </p:nvSpPr>
              <p:spPr>
                <a:xfrm>
                  <a:off x="76200" y="-9525"/>
                  <a:ext cx="660400" cy="7461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</p:grpSp>
      </p:grpSp>
      <p:sp>
        <p:nvSpPr>
          <p:cNvPr id="63" name="TextBox 21"/>
          <p:cNvSpPr txBox="1"/>
          <p:nvPr/>
        </p:nvSpPr>
        <p:spPr>
          <a:xfrm>
            <a:off x="12410035" y="8136023"/>
            <a:ext cx="5223832" cy="143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52"/>
              </a:lnSpc>
            </a:pPr>
            <a:r>
              <a:rPr lang="en-US" sz="12000" dirty="0">
                <a:solidFill>
                  <a:srgbClr val="000000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Results</a:t>
            </a:r>
          </a:p>
        </p:txBody>
      </p:sp>
      <p:sp>
        <p:nvSpPr>
          <p:cNvPr id="64" name="Freeform 22"/>
          <p:cNvSpPr/>
          <p:nvPr/>
        </p:nvSpPr>
        <p:spPr>
          <a:xfrm rot="-5400000">
            <a:off x="16840200" y="7277100"/>
            <a:ext cx="749135" cy="749135"/>
          </a:xfrm>
          <a:custGeom>
            <a:avLst/>
            <a:gdLst/>
            <a:ahLst/>
            <a:cxnLst/>
            <a:rect l="l" t="t" r="r" b="b"/>
            <a:pathLst>
              <a:path w="749135" h="749135">
                <a:moveTo>
                  <a:pt x="0" y="0"/>
                </a:moveTo>
                <a:lnTo>
                  <a:pt x="749134" y="0"/>
                </a:lnTo>
                <a:lnTo>
                  <a:pt x="749134" y="749135"/>
                </a:lnTo>
                <a:lnTo>
                  <a:pt x="0" y="749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7"/>
          <p:cNvSpPr txBox="1"/>
          <p:nvPr/>
        </p:nvSpPr>
        <p:spPr>
          <a:xfrm>
            <a:off x="1771869" y="8191500"/>
            <a:ext cx="9803372" cy="115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0"/>
              </a:lnSpc>
            </a:pPr>
            <a:r>
              <a:rPr lang="en-US" sz="6600" spc="412" dirty="0" smtClean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2. Full satisfaction achieved</a:t>
            </a:r>
            <a:endParaRPr lang="en-US" sz="6600" spc="412" dirty="0">
              <a:solidFill>
                <a:srgbClr val="DE523B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</p:spTree>
    <p:extLst>
      <p:ext uri="{BB962C8B-B14F-4D97-AF65-F5344CB8AC3E}">
        <p14:creationId xmlns:p14="http://schemas.microsoft.com/office/powerpoint/2010/main" val="3025685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63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4612202" y="0"/>
            <a:ext cx="3675797" cy="9791700"/>
            <a:chOff x="14727259" y="0"/>
            <a:chExt cx="3560746" cy="10287000"/>
          </a:xfrm>
          <a:solidFill>
            <a:srgbClr val="1B8056"/>
          </a:solidFill>
        </p:grpSpPr>
        <p:grpSp>
          <p:nvGrpSpPr>
            <p:cNvPr id="23" name="Group 2"/>
            <p:cNvGrpSpPr/>
            <p:nvPr/>
          </p:nvGrpSpPr>
          <p:grpSpPr>
            <a:xfrm>
              <a:off x="14727259" y="0"/>
              <a:ext cx="3560746" cy="10287000"/>
              <a:chOff x="0" y="0"/>
              <a:chExt cx="4747660" cy="13716000"/>
            </a:xfrm>
            <a:grpFill/>
          </p:grpSpPr>
          <p:sp>
            <p:nvSpPr>
              <p:cNvPr id="25" name="Freeform 3"/>
              <p:cNvSpPr/>
              <p:nvPr/>
            </p:nvSpPr>
            <p:spPr>
              <a:xfrm>
                <a:off x="0" y="0"/>
                <a:ext cx="4747674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4747674" h="13716000">
                    <a:moveTo>
                      <a:pt x="0" y="0"/>
                    </a:moveTo>
                    <a:lnTo>
                      <a:pt x="4747674" y="0"/>
                    </a:lnTo>
                    <a:lnTo>
                      <a:pt x="4747674" y="13716000"/>
                    </a:lnTo>
                    <a:lnTo>
                      <a:pt x="0" y="1371600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24" name="TextBox 21"/>
            <p:cNvSpPr txBox="1"/>
            <p:nvPr/>
          </p:nvSpPr>
          <p:spPr>
            <a:xfrm>
              <a:off x="14999902" y="1622100"/>
              <a:ext cx="2903968" cy="10169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Joint action that counts</a:t>
              </a:r>
            </a:p>
          </p:txBody>
        </p:sp>
      </p:grpSp>
      <p:sp>
        <p:nvSpPr>
          <p:cNvPr id="5" name="TextBox 11"/>
          <p:cNvSpPr txBox="1"/>
          <p:nvPr/>
        </p:nvSpPr>
        <p:spPr>
          <a:xfrm>
            <a:off x="1028964" y="1619967"/>
            <a:ext cx="5223832" cy="146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918"/>
              </a:lnSpc>
            </a:pPr>
            <a:r>
              <a:rPr lang="en-US" sz="12000" spc="438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Results</a:t>
            </a:r>
          </a:p>
        </p:txBody>
      </p:sp>
      <p:sp>
        <p:nvSpPr>
          <p:cNvPr id="6" name="Freeform 12"/>
          <p:cNvSpPr/>
          <p:nvPr/>
        </p:nvSpPr>
        <p:spPr>
          <a:xfrm>
            <a:off x="5029464" y="3062596"/>
            <a:ext cx="921160" cy="838200"/>
          </a:xfrm>
          <a:custGeom>
            <a:avLst/>
            <a:gdLst/>
            <a:ahLst/>
            <a:cxnLst/>
            <a:rect l="l" t="t" r="r" b="b"/>
            <a:pathLst>
              <a:path w="1043871" h="1043871">
                <a:moveTo>
                  <a:pt x="0" y="0"/>
                </a:moveTo>
                <a:lnTo>
                  <a:pt x="1043871" y="0"/>
                </a:lnTo>
                <a:lnTo>
                  <a:pt x="1043871" y="1043872"/>
                </a:lnTo>
                <a:lnTo>
                  <a:pt x="0" y="1043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808069" y="4838700"/>
            <a:ext cx="5444728" cy="2595138"/>
            <a:chOff x="920709" y="5086350"/>
            <a:chExt cx="5105848" cy="2595138"/>
          </a:xfrm>
        </p:grpSpPr>
        <p:sp>
          <p:nvSpPr>
            <p:cNvPr id="8" name="TextBox 13"/>
            <p:cNvSpPr txBox="1"/>
            <p:nvPr/>
          </p:nvSpPr>
          <p:spPr>
            <a:xfrm>
              <a:off x="920709" y="5086350"/>
              <a:ext cx="5105848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04" lvl="1" indent="-302252">
                <a:lnSpc>
                  <a:spcPts val="420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3C3B3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Comparable role of core skills and interpersonal skills</a:t>
              </a: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923245" y="6604270"/>
              <a:ext cx="5029648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04" lvl="1" indent="-302252">
                <a:lnSpc>
                  <a:spcPts val="420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3C3B3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Overall satisfaction of both skill sets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0400" y="2"/>
            <a:ext cx="3527251" cy="9791698"/>
            <a:chOff x="7125456" y="2"/>
            <a:chExt cx="3527251" cy="10429876"/>
          </a:xfrm>
        </p:grpSpPr>
        <p:sp>
          <p:nvSpPr>
            <p:cNvPr id="11" name="TextBox 10"/>
            <p:cNvSpPr txBox="1"/>
            <p:nvPr/>
          </p:nvSpPr>
          <p:spPr>
            <a:xfrm>
              <a:off x="7454069" y="1704082"/>
              <a:ext cx="3198638" cy="1558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dirty="0">
                  <a:solidFill>
                    <a:srgbClr val="002022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Interpersonal skills with greater concerns</a:t>
              </a:r>
            </a:p>
          </p:txBody>
        </p:sp>
        <p:sp>
          <p:nvSpPr>
            <p:cNvPr id="12" name="AutoShape 15"/>
            <p:cNvSpPr/>
            <p:nvPr/>
          </p:nvSpPr>
          <p:spPr>
            <a:xfrm flipV="1">
              <a:off x="7125456" y="2"/>
              <a:ext cx="0" cy="10429876"/>
            </a:xfrm>
            <a:prstGeom prst="line">
              <a:avLst/>
            </a:prstGeom>
            <a:ln w="19050" cap="flat">
              <a:solidFill>
                <a:srgbClr val="C0D0F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8" name="Group 17"/>
          <p:cNvGrpSpPr/>
          <p:nvPr/>
        </p:nvGrpSpPr>
        <p:grpSpPr>
          <a:xfrm>
            <a:off x="10842846" y="0"/>
            <a:ext cx="3769356" cy="9791700"/>
            <a:chOff x="10981319" y="-47623"/>
            <a:chExt cx="3769356" cy="10287000"/>
          </a:xfrm>
          <a:solidFill>
            <a:srgbClr val="FC921C"/>
          </a:solidFill>
        </p:grpSpPr>
        <p:grpSp>
          <p:nvGrpSpPr>
            <p:cNvPr id="19" name="Group 4"/>
            <p:cNvGrpSpPr/>
            <p:nvPr/>
          </p:nvGrpSpPr>
          <p:grpSpPr>
            <a:xfrm>
              <a:off x="10981319" y="-47623"/>
              <a:ext cx="3769356" cy="10287000"/>
              <a:chOff x="0" y="0"/>
              <a:chExt cx="4981886" cy="13716000"/>
            </a:xfrm>
            <a:grpFill/>
          </p:grpSpPr>
          <p:sp>
            <p:nvSpPr>
              <p:cNvPr id="21" name="Freeform 5"/>
              <p:cNvSpPr/>
              <p:nvPr/>
            </p:nvSpPr>
            <p:spPr>
              <a:xfrm>
                <a:off x="0" y="0"/>
                <a:ext cx="49819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4981900" h="13716000">
                    <a:moveTo>
                      <a:pt x="0" y="0"/>
                    </a:moveTo>
                    <a:lnTo>
                      <a:pt x="4981900" y="0"/>
                    </a:lnTo>
                    <a:lnTo>
                      <a:pt x="4981900" y="13716000"/>
                    </a:lnTo>
                    <a:lnTo>
                      <a:pt x="0" y="1371600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1167964" y="1622101"/>
              <a:ext cx="3442227" cy="215443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Students’ competencies - a blend of  inner drive and external resources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29256" y="4962525"/>
            <a:ext cx="3865388" cy="4318099"/>
            <a:chOff x="7144311" y="5095875"/>
            <a:chExt cx="3865387" cy="4318098"/>
          </a:xfrm>
        </p:grpSpPr>
        <p:sp>
          <p:nvSpPr>
            <p:cNvPr id="27" name="TextBox 22"/>
            <p:cNvSpPr txBox="1"/>
            <p:nvPr/>
          </p:nvSpPr>
          <p:spPr>
            <a:xfrm>
              <a:off x="7144311" y="5095875"/>
              <a:ext cx="386538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3C3B3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yielded less satisfaction</a:t>
              </a:r>
            </a:p>
          </p:txBody>
        </p:sp>
        <p:sp>
          <p:nvSpPr>
            <p:cNvPr id="28" name="TextBox 23"/>
            <p:cNvSpPr txBox="1"/>
            <p:nvPr/>
          </p:nvSpPr>
          <p:spPr>
            <a:xfrm>
              <a:off x="7147602" y="6562427"/>
              <a:ext cx="3657701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3C3B3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an add-on in the training program</a:t>
              </a:r>
            </a:p>
          </p:txBody>
        </p:sp>
        <p:sp>
          <p:nvSpPr>
            <p:cNvPr id="29" name="TextBox 24"/>
            <p:cNvSpPr txBox="1"/>
            <p:nvPr/>
          </p:nvSpPr>
          <p:spPr>
            <a:xfrm>
              <a:off x="7149210" y="8028978"/>
              <a:ext cx="3527249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3C3B3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increasingly important in the near future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903978" y="4838699"/>
            <a:ext cx="3708224" cy="2513707"/>
            <a:chOff x="11019031" y="5095875"/>
            <a:chExt cx="3708224" cy="2513705"/>
          </a:xfrm>
        </p:grpSpPr>
        <p:sp>
          <p:nvSpPr>
            <p:cNvPr id="31" name="TextBox 25"/>
            <p:cNvSpPr txBox="1"/>
            <p:nvPr/>
          </p:nvSpPr>
          <p:spPr>
            <a:xfrm>
              <a:off x="11019031" y="5095875"/>
              <a:ext cx="3708224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students’ personal determination</a:t>
              </a: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11019031" y="6686251"/>
              <a:ext cx="3708224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university preparations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684025" y="4838700"/>
            <a:ext cx="3532172" cy="3980259"/>
            <a:chOff x="14755830" y="5095875"/>
            <a:chExt cx="3532170" cy="3980258"/>
          </a:xfrm>
        </p:grpSpPr>
        <p:sp>
          <p:nvSpPr>
            <p:cNvPr id="34" name="TextBox 27"/>
            <p:cNvSpPr txBox="1"/>
            <p:nvPr/>
          </p:nvSpPr>
          <p:spPr>
            <a:xfrm>
              <a:off x="14755830" y="5095875"/>
              <a:ext cx="3532170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students</a:t>
              </a:r>
            </a:p>
          </p:txBody>
        </p:sp>
        <p:sp>
          <p:nvSpPr>
            <p:cNvPr id="35" name="TextBox 28"/>
            <p:cNvSpPr txBox="1"/>
            <p:nvPr/>
          </p:nvSpPr>
          <p:spPr>
            <a:xfrm>
              <a:off x="14755830" y="6613795"/>
              <a:ext cx="3532170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university policymakers</a:t>
              </a:r>
            </a:p>
          </p:txBody>
        </p:sp>
        <p:sp>
          <p:nvSpPr>
            <p:cNvPr id="36" name="TextBox 29"/>
            <p:cNvSpPr txBox="1"/>
            <p:nvPr/>
          </p:nvSpPr>
          <p:spPr>
            <a:xfrm>
              <a:off x="14755830" y="8152803"/>
              <a:ext cx="3292842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28" lvl="1" indent="-280664">
                <a:lnSpc>
                  <a:spcPts val="3640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prospective employers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024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1514438" y="8392637"/>
            <a:ext cx="6273848" cy="1322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98"/>
              </a:lnSpc>
            </a:pPr>
            <a:r>
              <a:rPr lang="en-US" sz="11000" dirty="0">
                <a:latin typeface="Agrandir Narrow"/>
                <a:ea typeface="Agrandir Narrow"/>
                <a:cs typeface="Agrandir Narrow"/>
                <a:sym typeface="Agrandir Narrow"/>
              </a:rPr>
              <a:t>Discussion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4852" y="630019"/>
            <a:ext cx="3296148" cy="1160681"/>
            <a:chOff x="894852" y="782418"/>
            <a:chExt cx="3219949" cy="1160678"/>
          </a:xfrm>
        </p:grpSpPr>
        <p:sp>
          <p:nvSpPr>
            <p:cNvPr id="5" name="TextBox 2"/>
            <p:cNvSpPr txBox="1"/>
            <p:nvPr/>
          </p:nvSpPr>
          <p:spPr>
            <a:xfrm>
              <a:off x="894852" y="1135185"/>
              <a:ext cx="1310218" cy="80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6"/>
                </a:lnSpc>
              </a:pPr>
              <a:r>
                <a:rPr lang="en-US" sz="6800" dirty="0">
                  <a:latin typeface="Agrandir Narrow"/>
                  <a:ea typeface="Agrandir Narrow"/>
                  <a:cs typeface="Agrandir Narrow"/>
                  <a:sym typeface="Agrandir Narrow"/>
                </a:rPr>
                <a:t>01</a:t>
              </a:r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2080065" y="782418"/>
              <a:ext cx="2034736" cy="997363"/>
              <a:chOff x="0" y="-85725"/>
              <a:chExt cx="575010" cy="2626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75010" cy="176955"/>
              </a:xfrm>
              <a:custGeom>
                <a:avLst/>
                <a:gdLst/>
                <a:ahLst/>
                <a:cxnLst/>
                <a:rect l="l" t="t" r="r" b="b"/>
                <a:pathLst>
                  <a:path w="575010" h="176955">
                    <a:moveTo>
                      <a:pt x="88478" y="0"/>
                    </a:moveTo>
                    <a:lnTo>
                      <a:pt x="486532" y="0"/>
                    </a:lnTo>
                    <a:cubicBezTo>
                      <a:pt x="509998" y="0"/>
                      <a:pt x="532503" y="9322"/>
                      <a:pt x="549095" y="25914"/>
                    </a:cubicBezTo>
                    <a:cubicBezTo>
                      <a:pt x="565688" y="42507"/>
                      <a:pt x="575010" y="65012"/>
                      <a:pt x="575010" y="88478"/>
                    </a:cubicBezTo>
                    <a:lnTo>
                      <a:pt x="575010" y="88478"/>
                    </a:lnTo>
                    <a:cubicBezTo>
                      <a:pt x="575010" y="111943"/>
                      <a:pt x="565688" y="134448"/>
                      <a:pt x="549095" y="151041"/>
                    </a:cubicBezTo>
                    <a:cubicBezTo>
                      <a:pt x="532503" y="167633"/>
                      <a:pt x="509998" y="176955"/>
                      <a:pt x="486532" y="176955"/>
                    </a:cubicBezTo>
                    <a:lnTo>
                      <a:pt x="88478" y="176955"/>
                    </a:lnTo>
                    <a:cubicBezTo>
                      <a:pt x="65012" y="176955"/>
                      <a:pt x="42507" y="167633"/>
                      <a:pt x="25914" y="151041"/>
                    </a:cubicBezTo>
                    <a:cubicBezTo>
                      <a:pt x="9322" y="134448"/>
                      <a:pt x="0" y="111943"/>
                      <a:pt x="0" y="88478"/>
                    </a:cubicBezTo>
                    <a:lnTo>
                      <a:pt x="0" y="88478"/>
                    </a:lnTo>
                    <a:cubicBezTo>
                      <a:pt x="0" y="65012"/>
                      <a:pt x="9322" y="42507"/>
                      <a:pt x="25914" y="25914"/>
                    </a:cubicBezTo>
                    <a:cubicBezTo>
                      <a:pt x="42507" y="9322"/>
                      <a:pt x="65012" y="0"/>
                      <a:pt x="88478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85725"/>
                <a:ext cx="575010" cy="2626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7" name="TextBox 10"/>
            <p:cNvSpPr txBox="1"/>
            <p:nvPr/>
          </p:nvSpPr>
          <p:spPr>
            <a:xfrm>
              <a:off x="2309775" y="1150408"/>
              <a:ext cx="1575314" cy="492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Core skills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4852" y="5072951"/>
            <a:ext cx="4502288" cy="1289751"/>
            <a:chOff x="894852" y="5225349"/>
            <a:chExt cx="4502288" cy="1289752"/>
          </a:xfrm>
        </p:grpSpPr>
        <p:sp>
          <p:nvSpPr>
            <p:cNvPr id="11" name="TextBox 3"/>
            <p:cNvSpPr txBox="1"/>
            <p:nvPr/>
          </p:nvSpPr>
          <p:spPr>
            <a:xfrm>
              <a:off x="894852" y="5707187"/>
              <a:ext cx="1626368" cy="80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6"/>
                </a:lnSpc>
              </a:pPr>
              <a:r>
                <a:rPr lang="en-US" sz="6800" dirty="0">
                  <a:latin typeface="Agrandir Narrow"/>
                  <a:ea typeface="Agrandir Narrow"/>
                  <a:cs typeface="Agrandir Narrow"/>
                  <a:sym typeface="Agrandir Narrow"/>
                </a:rPr>
                <a:t>02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86220" y="5225349"/>
              <a:ext cx="3310920" cy="1115734"/>
              <a:chOff x="0" y="-85725"/>
              <a:chExt cx="887162" cy="293856"/>
            </a:xfrm>
          </p:grpSpPr>
          <p:sp>
            <p:nvSpPr>
              <p:cNvPr id="14" name="Freeform 12"/>
              <p:cNvSpPr/>
              <p:nvPr/>
            </p:nvSpPr>
            <p:spPr>
              <a:xfrm>
                <a:off x="0" y="13132"/>
                <a:ext cx="887162" cy="186348"/>
              </a:xfrm>
              <a:custGeom>
                <a:avLst/>
                <a:gdLst/>
                <a:ahLst/>
                <a:cxnLst/>
                <a:rect l="l" t="t" r="r" b="b"/>
                <a:pathLst>
                  <a:path w="887162" h="208131">
                    <a:moveTo>
                      <a:pt x="104065" y="0"/>
                    </a:moveTo>
                    <a:lnTo>
                      <a:pt x="783096" y="0"/>
                    </a:lnTo>
                    <a:cubicBezTo>
                      <a:pt x="810696" y="0"/>
                      <a:pt x="837166" y="10964"/>
                      <a:pt x="856682" y="30480"/>
                    </a:cubicBezTo>
                    <a:cubicBezTo>
                      <a:pt x="876198" y="49996"/>
                      <a:pt x="887162" y="76466"/>
                      <a:pt x="887162" y="104065"/>
                    </a:cubicBezTo>
                    <a:lnTo>
                      <a:pt x="887162" y="104065"/>
                    </a:lnTo>
                    <a:cubicBezTo>
                      <a:pt x="887162" y="161539"/>
                      <a:pt x="840570" y="208131"/>
                      <a:pt x="783096" y="208131"/>
                    </a:cubicBezTo>
                    <a:lnTo>
                      <a:pt x="104065" y="208131"/>
                    </a:lnTo>
                    <a:cubicBezTo>
                      <a:pt x="46592" y="208131"/>
                      <a:pt x="0" y="161539"/>
                      <a:pt x="0" y="104065"/>
                    </a:cubicBezTo>
                    <a:lnTo>
                      <a:pt x="0" y="104065"/>
                    </a:lnTo>
                    <a:cubicBezTo>
                      <a:pt x="0" y="46592"/>
                      <a:pt x="46592" y="0"/>
                      <a:pt x="104065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15" name="TextBox 13"/>
              <p:cNvSpPr txBox="1"/>
              <p:nvPr/>
            </p:nvSpPr>
            <p:spPr>
              <a:xfrm>
                <a:off x="0" y="-85725"/>
                <a:ext cx="887162" cy="2938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13" name="TextBox 14"/>
            <p:cNvSpPr txBox="1"/>
            <p:nvPr/>
          </p:nvSpPr>
          <p:spPr>
            <a:xfrm>
              <a:off x="2269520" y="5661673"/>
              <a:ext cx="3064480" cy="486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Interpersonal skills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16049" y="950470"/>
            <a:ext cx="5580951" cy="840230"/>
            <a:chOff x="8363649" y="1102868"/>
            <a:chExt cx="5220281" cy="840228"/>
          </a:xfrm>
        </p:grpSpPr>
        <p:sp>
          <p:nvSpPr>
            <p:cNvPr id="17" name="TextBox 15"/>
            <p:cNvSpPr txBox="1"/>
            <p:nvPr/>
          </p:nvSpPr>
          <p:spPr>
            <a:xfrm>
              <a:off x="8363649" y="1102868"/>
              <a:ext cx="1626367" cy="840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6"/>
                </a:lnSpc>
              </a:pPr>
              <a:r>
                <a:rPr lang="en-US" sz="6800" dirty="0">
                  <a:latin typeface="Agrandir Narrow"/>
                  <a:ea typeface="Agrandir Narrow"/>
                  <a:cs typeface="Agrandir Narrow"/>
                  <a:sym typeface="Agrandir Narrow"/>
                </a:rPr>
                <a:t>03</a:t>
              </a:r>
            </a:p>
          </p:txBody>
        </p:sp>
        <p:grpSp>
          <p:nvGrpSpPr>
            <p:cNvPr id="18" name="Group 20"/>
            <p:cNvGrpSpPr/>
            <p:nvPr/>
          </p:nvGrpSpPr>
          <p:grpSpPr>
            <a:xfrm>
              <a:off x="9652895" y="1107905"/>
              <a:ext cx="3812788" cy="671876"/>
              <a:chOff x="0" y="0"/>
              <a:chExt cx="1044220" cy="176955"/>
            </a:xfrm>
          </p:grpSpPr>
          <p:sp>
            <p:nvSpPr>
              <p:cNvPr id="20" name="Freeform 21"/>
              <p:cNvSpPr/>
              <p:nvPr/>
            </p:nvSpPr>
            <p:spPr>
              <a:xfrm>
                <a:off x="0" y="0"/>
                <a:ext cx="1044220" cy="176955"/>
              </a:xfrm>
              <a:custGeom>
                <a:avLst/>
                <a:gdLst/>
                <a:ahLst/>
                <a:cxnLst/>
                <a:rect l="l" t="t" r="r" b="b"/>
                <a:pathLst>
                  <a:path w="1044220" h="176955">
                    <a:moveTo>
                      <a:pt x="88478" y="0"/>
                    </a:moveTo>
                    <a:lnTo>
                      <a:pt x="955742" y="0"/>
                    </a:lnTo>
                    <a:cubicBezTo>
                      <a:pt x="979208" y="0"/>
                      <a:pt x="1001712" y="9322"/>
                      <a:pt x="1018305" y="25914"/>
                    </a:cubicBezTo>
                    <a:cubicBezTo>
                      <a:pt x="1034898" y="42507"/>
                      <a:pt x="1044220" y="65012"/>
                      <a:pt x="1044220" y="88478"/>
                    </a:cubicBezTo>
                    <a:lnTo>
                      <a:pt x="1044220" y="88478"/>
                    </a:lnTo>
                    <a:cubicBezTo>
                      <a:pt x="1044220" y="111943"/>
                      <a:pt x="1034898" y="134448"/>
                      <a:pt x="1018305" y="151041"/>
                    </a:cubicBezTo>
                    <a:cubicBezTo>
                      <a:pt x="1001712" y="167633"/>
                      <a:pt x="979208" y="176955"/>
                      <a:pt x="955742" y="176955"/>
                    </a:cubicBezTo>
                    <a:lnTo>
                      <a:pt x="88478" y="176955"/>
                    </a:lnTo>
                    <a:cubicBezTo>
                      <a:pt x="65012" y="176955"/>
                      <a:pt x="42507" y="167633"/>
                      <a:pt x="25914" y="151041"/>
                    </a:cubicBezTo>
                    <a:cubicBezTo>
                      <a:pt x="9322" y="134448"/>
                      <a:pt x="0" y="111943"/>
                      <a:pt x="0" y="88478"/>
                    </a:cubicBezTo>
                    <a:lnTo>
                      <a:pt x="0" y="88478"/>
                    </a:lnTo>
                    <a:cubicBezTo>
                      <a:pt x="0" y="65012"/>
                      <a:pt x="9322" y="42507"/>
                      <a:pt x="25914" y="25914"/>
                    </a:cubicBezTo>
                    <a:cubicBezTo>
                      <a:pt x="42507" y="9322"/>
                      <a:pt x="65012" y="0"/>
                      <a:pt x="88478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21" name="TextBox 22"/>
              <p:cNvSpPr txBox="1"/>
              <p:nvPr/>
            </p:nvSpPr>
            <p:spPr>
              <a:xfrm>
                <a:off x="0" y="-85725"/>
                <a:ext cx="1044220" cy="2626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19" name="TextBox 23"/>
            <p:cNvSpPr txBox="1"/>
            <p:nvPr/>
          </p:nvSpPr>
          <p:spPr>
            <a:xfrm>
              <a:off x="9826875" y="1164109"/>
              <a:ext cx="3757055" cy="5386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Perceptual mismatches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56000" y="1779784"/>
            <a:ext cx="7600648" cy="3058916"/>
            <a:chOff x="1955999" y="1932182"/>
            <a:chExt cx="7600646" cy="3058916"/>
          </a:xfrm>
        </p:grpSpPr>
        <p:sp>
          <p:nvSpPr>
            <p:cNvPr id="23" name="TextBox 24"/>
            <p:cNvSpPr txBox="1"/>
            <p:nvPr/>
          </p:nvSpPr>
          <p:spPr>
            <a:xfrm>
              <a:off x="1955999" y="1932182"/>
              <a:ext cx="7035424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094" lvl="1" indent="-313048">
                <a:lnSpc>
                  <a:spcPts val="4698"/>
                </a:lnSpc>
                <a:buAutoNum type="arabicPeriod"/>
              </a:pP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Specialized knowledge in application</a:t>
              </a: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2521221" y="2560313"/>
              <a:ext cx="7035424" cy="525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 Bu (2020)</a:t>
              </a:r>
            </a:p>
          </p:txBody>
        </p:sp>
        <p:sp>
          <p:nvSpPr>
            <p:cNvPr id="25" name="TextBox 26"/>
            <p:cNvSpPr txBox="1"/>
            <p:nvPr/>
          </p:nvSpPr>
          <p:spPr>
            <a:xfrm>
              <a:off x="2502171" y="3939528"/>
              <a:ext cx="7035424" cy="105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 Bu (2020)</a:t>
              </a:r>
            </a:p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≠  Phuong and Hua (2014)</a:t>
              </a: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2205071" y="3298340"/>
              <a:ext cx="7035424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8"/>
                </a:lnSpc>
              </a:pP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2. Sociocultural </a:t>
              </a:r>
              <a:r>
                <a:rPr lang="en-US" sz="3000" dirty="0" smtClean="0">
                  <a:latin typeface="Alegreya Sans"/>
                  <a:ea typeface="Alegreya Sans"/>
                  <a:cs typeface="Alegreya Sans"/>
                  <a:sym typeface="Alegreya Sans"/>
                </a:rPr>
                <a:t>competence</a:t>
              </a:r>
              <a:endParaRPr lang="en-US" sz="3000" dirty="0"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52600" y="6316493"/>
            <a:ext cx="7696896" cy="2941807"/>
            <a:chOff x="1955999" y="6468892"/>
            <a:chExt cx="7696895" cy="2941806"/>
          </a:xfrm>
        </p:grpSpPr>
        <p:sp>
          <p:nvSpPr>
            <p:cNvPr id="28" name="TextBox 28"/>
            <p:cNvSpPr txBox="1"/>
            <p:nvPr/>
          </p:nvSpPr>
          <p:spPr>
            <a:xfrm>
              <a:off x="2027677" y="6468892"/>
              <a:ext cx="7063999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094" lvl="1" indent="-313048">
                <a:lnSpc>
                  <a:spcPts val="4698"/>
                </a:lnSpc>
                <a:buAutoNum type="arabicPeriod"/>
              </a:pPr>
              <a:r>
                <a:rPr lang="en-US" sz="2900" dirty="0">
                  <a:latin typeface="Alegreya Sans"/>
                  <a:ea typeface="Alegreya Sans"/>
                  <a:cs typeface="Alegreya Sans"/>
                  <a:sym typeface="Alegreya Sans"/>
                </a:rPr>
                <a:t>Teamwork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617469" y="7063729"/>
              <a:ext cx="7035425" cy="105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</a:t>
              </a:r>
              <a:r>
                <a:rPr lang="en-US" sz="2700" i="1" dirty="0" err="1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Shan’a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(2020) and Phan et al. (2022)</a:t>
              </a:r>
            </a:p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≠ 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</a:t>
              </a:r>
              <a:r>
                <a:rPr lang="en-US" sz="2700" i="1" dirty="0" err="1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Mehdaoui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(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2022)</a:t>
              </a:r>
              <a:endParaRPr lang="en-US" sz="2700" i="1" dirty="0">
                <a:solidFill>
                  <a:srgbClr val="1B8056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332661" y="8324821"/>
              <a:ext cx="7063999" cy="602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8"/>
                </a:lnSpc>
              </a:pPr>
              <a:r>
                <a:rPr lang="en-US" sz="2900">
                  <a:latin typeface="Alegreya Sans"/>
                  <a:ea typeface="Alegreya Sans"/>
                  <a:cs typeface="Alegreya Sans"/>
                  <a:sym typeface="Alegreya Sans"/>
                </a:rPr>
                <a:t>2. Convincing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955999" y="8910561"/>
              <a:ext cx="6934199" cy="5001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≠  Phuong and Hua (2014) and </a:t>
              </a:r>
              <a:r>
                <a:rPr lang="en-US" sz="2700" i="1" dirty="0" err="1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Shan’a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(2020)</a:t>
              </a:r>
              <a:endParaRPr lang="en-US" sz="2700" i="1" dirty="0">
                <a:solidFill>
                  <a:srgbClr val="1B8056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652894" y="1779785"/>
            <a:ext cx="8178250" cy="5026112"/>
            <a:chOff x="9652894" y="1932182"/>
            <a:chExt cx="8323438" cy="5026111"/>
          </a:xfrm>
        </p:grpSpPr>
        <p:sp>
          <p:nvSpPr>
            <p:cNvPr id="33" name="TextBox 32"/>
            <p:cNvSpPr txBox="1"/>
            <p:nvPr/>
          </p:nvSpPr>
          <p:spPr>
            <a:xfrm>
              <a:off x="9652894" y="1932182"/>
              <a:ext cx="8159000" cy="534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094" lvl="1" indent="-313048">
                <a:lnSpc>
                  <a:spcPts val="4698"/>
                </a:lnSpc>
                <a:buAutoNum type="arabicPeriod"/>
              </a:pP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Similar importance of both skill sets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97358" y="2558546"/>
              <a:ext cx="7613334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Phuong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and Hua (2014)</a:t>
              </a:r>
            </a:p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≠ 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Web (2010), </a:t>
              </a:r>
              <a:r>
                <a:rPr lang="en-US" sz="27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Xie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2017),Bu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(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2020), </a:t>
              </a:r>
              <a:r>
                <a:rPr lang="en-US" sz="2700" i="1" dirty="0" err="1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Gagalang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(2020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), and </a:t>
              </a:r>
              <a:r>
                <a:rPr lang="en-US" sz="27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Mehdaoui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(2022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)</a:t>
              </a:r>
              <a:endParaRPr lang="en-US" sz="2700" i="1" dirty="0">
                <a:solidFill>
                  <a:srgbClr val="1B8056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endParaRPr>
            </a:p>
            <a:p>
              <a:pPr>
                <a:lnSpc>
                  <a:spcPts val="4052"/>
                </a:lnSpc>
              </a:pPr>
              <a:endParaRPr lang="en-US" sz="2700" i="1" dirty="0">
                <a:solidFill>
                  <a:srgbClr val="1B8056"/>
                </a:solidFill>
                <a:latin typeface="Alegreya Sans Italics"/>
                <a:ea typeface="Alegreya Sans Italics"/>
                <a:cs typeface="Alegreya Sans Italics"/>
                <a:sym typeface="Alegreya Sans Itali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90018" y="4700475"/>
              <a:ext cx="7744612" cy="528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8"/>
                </a:lnSpc>
              </a:pP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2.Full satisfaction of both skill sets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31720" y="5380938"/>
              <a:ext cx="7744612" cy="1577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2"/>
                </a:lnSpc>
              </a:pP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</a:t>
              </a:r>
              <a:r>
                <a:rPr lang="en-US" sz="28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part 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of </a:t>
              </a:r>
              <a:r>
                <a:rPr lang="en-US" sz="28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Gagalang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(2020)</a:t>
              </a:r>
            </a:p>
            <a:p>
              <a:pPr>
                <a:lnSpc>
                  <a:spcPts val="4052"/>
                </a:lnSpc>
              </a:pP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≠ </a:t>
              </a:r>
              <a:r>
                <a:rPr lang="en-US" sz="28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part 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of </a:t>
              </a:r>
              <a:r>
                <a:rPr lang="en-US" sz="28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Xie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(2017), </a:t>
              </a:r>
              <a:r>
                <a:rPr lang="en-US" sz="28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Shan’a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(2020), and </a:t>
              </a:r>
              <a:r>
                <a:rPr lang="en-US" sz="28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Gagalang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(2020)</a:t>
              </a:r>
            </a:p>
            <a:p>
              <a:pPr>
                <a:lnSpc>
                  <a:spcPts val="4052"/>
                </a:lnSpc>
              </a:pP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≠ </a:t>
              </a:r>
              <a:r>
                <a:rPr lang="en-US" sz="28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Phuong </a:t>
              </a:r>
              <a:r>
                <a:rPr lang="en-US" sz="28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and Hua (2014)</a:t>
              </a:r>
            </a:p>
          </p:txBody>
        </p:sp>
      </p:grpSp>
      <p:sp>
        <p:nvSpPr>
          <p:cNvPr id="37" name="TextBox 15"/>
          <p:cNvSpPr txBox="1"/>
          <p:nvPr/>
        </p:nvSpPr>
        <p:spPr>
          <a:xfrm>
            <a:off x="15239656" y="7200900"/>
            <a:ext cx="2514944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260"/>
              </a:lnSpc>
            </a:pPr>
            <a:r>
              <a:rPr lang="en-US" sz="9000" spc="344" dirty="0" smtClean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Skill</a:t>
            </a:r>
            <a:endParaRPr lang="en-US" sz="9000" spc="344" dirty="0">
              <a:solidFill>
                <a:srgbClr val="FC921C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</p:spTree>
    <p:extLst>
      <p:ext uri="{BB962C8B-B14F-4D97-AF65-F5344CB8AC3E}">
        <p14:creationId xmlns:p14="http://schemas.microsoft.com/office/powerpoint/2010/main" val="878020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12198" y="1191824"/>
            <a:ext cx="749601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98"/>
              </a:lnSpc>
            </a:pPr>
            <a:r>
              <a:rPr lang="en-US" sz="12798" spc="320" dirty="0">
                <a:solidFill>
                  <a:srgbClr val="3C3B3B"/>
                </a:solidFill>
                <a:latin typeface="Bright"/>
                <a:ea typeface="Bright"/>
                <a:cs typeface="Bright"/>
                <a:sym typeface="Bright"/>
              </a:rPr>
              <a:t>introduction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2198" y="2781377"/>
            <a:ext cx="7950802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9700" spc="200" dirty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Global and </a:t>
            </a:r>
          </a:p>
          <a:p>
            <a:pPr>
              <a:lnSpc>
                <a:spcPts val="9200"/>
              </a:lnSpc>
            </a:pPr>
            <a:r>
              <a:rPr lang="en-US" sz="9700" spc="200" dirty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national contexts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8382000" y="2266323"/>
            <a:ext cx="9449144" cy="26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18" lvl="1" indent="-291460">
              <a:lnSpc>
                <a:spcPct val="150000"/>
              </a:lnSpc>
              <a:buFont typeface="Arial"/>
              <a:buChar char="•"/>
            </a:pPr>
            <a:r>
              <a:rPr lang="en-US" sz="2900" spc="-16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4.98</a:t>
            </a:r>
            <a:r>
              <a:rPr lang="en-US" sz="2900" spc="-16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% from 2009 - 2019  </a:t>
            </a:r>
            <a:r>
              <a:rPr lang="en-US" sz="2900" spc="-16" dirty="0" smtClean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[1</a:t>
            </a:r>
            <a:r>
              <a:rPr lang="en-US" sz="2900" spc="-16" dirty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]</a:t>
            </a:r>
          </a:p>
          <a:p>
            <a:pPr marL="582918" lvl="1" indent="-291460">
              <a:lnSpc>
                <a:spcPct val="150000"/>
              </a:lnSpc>
              <a:buFont typeface="Arial"/>
              <a:buChar char="•"/>
            </a:pPr>
            <a:r>
              <a:rPr lang="en-US" sz="2900" spc="-16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5.4% from 2020 </a:t>
            </a:r>
            <a:r>
              <a:rPr lang="en-US" sz="2900" spc="-16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– 2024  </a:t>
            </a:r>
            <a:r>
              <a:rPr lang="en-US" sz="2900" spc="-16" dirty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[2]</a:t>
            </a:r>
          </a:p>
          <a:p>
            <a:pPr marL="582918" lvl="1" indent="-291460">
              <a:lnSpc>
                <a:spcPct val="150000"/>
              </a:lnSpc>
              <a:buFont typeface="Arial"/>
              <a:buChar char="•"/>
            </a:pPr>
            <a:r>
              <a:rPr lang="en-US" sz="2900" spc="-16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&lt;100,000 degree holders surplus annually in Vietnam </a:t>
            </a:r>
            <a:r>
              <a:rPr lang="en-US" sz="2900" spc="-16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lang="en-US" sz="2900" spc="-16" dirty="0" smtClean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[</a:t>
            </a:r>
            <a:r>
              <a:rPr lang="en-US" sz="2900" spc="-16" dirty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3]</a:t>
            </a:r>
          </a:p>
          <a:p>
            <a:pPr marL="582918" lvl="1" indent="-291460">
              <a:lnSpc>
                <a:spcPct val="150000"/>
              </a:lnSpc>
              <a:buFont typeface="Arial"/>
              <a:buChar char="•"/>
            </a:pPr>
            <a:r>
              <a:rPr lang="en-US" sz="2900" spc="-16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~45% of English graduates remain unemployed </a:t>
            </a:r>
            <a:r>
              <a:rPr lang="en-US" sz="2900" spc="-16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lang="en-US" sz="2900" spc="-16" dirty="0" smtClean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[</a:t>
            </a:r>
            <a:r>
              <a:rPr lang="en-US" sz="2900" spc="-16" dirty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4]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682318" y="5607675"/>
            <a:ext cx="8586812" cy="4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b="1" dirty="0">
                <a:solidFill>
                  <a:srgbClr val="1B8056"/>
                </a:solidFill>
                <a:latin typeface="Alegreya Sans" panose="020B0604020202020204" charset="0"/>
                <a:ea typeface="Myanmar Census"/>
                <a:cs typeface="Myanmar Census"/>
                <a:sym typeface="Myanmar Census"/>
              </a:rPr>
              <a:t>Graduates’ low readiness and employers’ struggle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8382000" y="6324116"/>
            <a:ext cx="9170406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06" lvl="1" indent="-302254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41% of institutions lack a skilled workforce </a:t>
            </a:r>
            <a:r>
              <a:rPr lang="en-US" sz="30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[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3]</a:t>
            </a:r>
          </a:p>
          <a:p>
            <a:pPr marL="604506" lvl="1" indent="-302254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64% of </a:t>
            </a:r>
            <a:r>
              <a:rPr lang="en-US" sz="30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business sectors struggle </a:t>
            </a:r>
            <a:r>
              <a:rPr lang="en-US" sz="30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to find satisfied </a:t>
            </a:r>
            <a:r>
              <a:rPr lang="en-US" sz="30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employees 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[5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Myanmar Census"/>
                <a:ea typeface="Myanmar Census"/>
                <a:cs typeface="Myanmar Census"/>
                <a:sym typeface="Myanmar Census"/>
              </a:rPr>
              <a:t>]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8682318" y="1562100"/>
            <a:ext cx="8466604" cy="4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b="1" dirty="0">
                <a:solidFill>
                  <a:srgbClr val="1B8056"/>
                </a:solidFill>
                <a:latin typeface="Alegreya Sans" panose="020B0604020202020204" charset="0"/>
                <a:ea typeface="Myanmar Census"/>
                <a:cs typeface="Myanmar Census"/>
                <a:sym typeface="Myanmar Census"/>
              </a:rPr>
              <a:t>Labor surplus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2198" y="5845680"/>
            <a:ext cx="6990756" cy="3016024"/>
            <a:chOff x="821724" y="6445777"/>
            <a:chExt cx="7057430" cy="3016024"/>
          </a:xfrm>
        </p:grpSpPr>
        <p:sp>
          <p:nvSpPr>
            <p:cNvPr id="12" name="TextBox 3"/>
            <p:cNvSpPr txBox="1"/>
            <p:nvPr/>
          </p:nvSpPr>
          <p:spPr>
            <a:xfrm>
              <a:off x="821724" y="6445777"/>
              <a:ext cx="899212" cy="298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500" b="1" dirty="0">
                  <a:solidFill>
                    <a:srgbClr val="1B8056"/>
                  </a:solidFill>
                  <a:latin typeface="Myanmar Census" panose="020B0604020202020204" charset="0"/>
                  <a:ea typeface="Agrandir Narrow Bold"/>
                  <a:cs typeface="Myanmar Census" panose="020B0604020202020204" charset="0"/>
                  <a:sym typeface="Agrandir Narrow Bold"/>
                </a:rPr>
                <a:t>*Note: 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5210" y="6504338"/>
              <a:ext cx="6243944" cy="2957463"/>
              <a:chOff x="1635208" y="6504332"/>
              <a:chExt cx="6243942" cy="2957461"/>
            </a:xfrm>
          </p:grpSpPr>
          <p:sp>
            <p:nvSpPr>
              <p:cNvPr id="14" name="TextBox 6"/>
              <p:cNvSpPr txBox="1"/>
              <p:nvPr/>
            </p:nvSpPr>
            <p:spPr>
              <a:xfrm>
                <a:off x="1635208" y="7646029"/>
                <a:ext cx="6243942" cy="4430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40"/>
                  </a:lnSpc>
                </a:pPr>
                <a:r>
                  <a:rPr lang="en-US" sz="1450" dirty="0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[3] British Council (2020, February, 14). Graduate Employability for Vietnamese students.</a:t>
                </a:r>
              </a:p>
            </p:txBody>
          </p:sp>
          <p:sp>
            <p:nvSpPr>
              <p:cNvPr id="15" name="TextBox 12"/>
              <p:cNvSpPr txBox="1"/>
              <p:nvPr/>
            </p:nvSpPr>
            <p:spPr>
              <a:xfrm>
                <a:off x="1635208" y="6504332"/>
                <a:ext cx="6243942" cy="4430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40"/>
                  </a:lnSpc>
                </a:pPr>
                <a:r>
                  <a:rPr lang="en-US" sz="1450" dirty="0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[1] </a:t>
                </a:r>
                <a:r>
                  <a:rPr lang="en-US" sz="1450" dirty="0" err="1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Vitaliy</a:t>
                </a:r>
                <a:r>
                  <a:rPr lang="en-US" sz="1450" dirty="0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, N. (2022, August 2). College majors data dashboard methodology. Big Economics.</a:t>
                </a:r>
              </a:p>
            </p:txBody>
          </p:sp>
          <p:sp>
            <p:nvSpPr>
              <p:cNvPr id="16" name="TextBox 13"/>
              <p:cNvSpPr txBox="1"/>
              <p:nvPr/>
            </p:nvSpPr>
            <p:spPr>
              <a:xfrm>
                <a:off x="1635208" y="7055371"/>
                <a:ext cx="6243942" cy="4430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40"/>
                  </a:lnSpc>
                </a:pPr>
                <a:r>
                  <a:rPr lang="en-US" sz="1450" dirty="0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[2] Federal Reserve Bank of New York. (2025, April 22). The Labor Market for Recent College Graduates.</a:t>
                </a:r>
              </a:p>
            </p:txBody>
          </p:sp>
          <p:sp>
            <p:nvSpPr>
              <p:cNvPr id="17" name="TextBox 14"/>
              <p:cNvSpPr txBox="1"/>
              <p:nvPr/>
            </p:nvSpPr>
            <p:spPr>
              <a:xfrm>
                <a:off x="1635208" y="8198370"/>
                <a:ext cx="6243942" cy="6540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40"/>
                  </a:lnSpc>
                </a:pPr>
                <a:r>
                  <a:rPr lang="en-US" sz="1450" dirty="0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[4] Bu, X. (2020, December). A Survey of employers’ feedback on English majors from private colleges. In 2020 6th International Conference on Social Science and Higher Education (ICSSHE 2020) (pp. 437-440). Atlantis Press.</a:t>
                </a:r>
              </a:p>
            </p:txBody>
          </p:sp>
          <p:sp>
            <p:nvSpPr>
              <p:cNvPr id="18" name="TextBox 15"/>
              <p:cNvSpPr txBox="1"/>
              <p:nvPr/>
            </p:nvSpPr>
            <p:spPr>
              <a:xfrm>
                <a:off x="1635208" y="9018723"/>
                <a:ext cx="6243942" cy="4430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740"/>
                  </a:lnSpc>
                </a:pPr>
                <a:r>
                  <a:rPr lang="en-US" sz="1450" dirty="0">
                    <a:solidFill>
                      <a:schemeClr val="bg1">
                        <a:lumMod val="50000"/>
                      </a:schemeClr>
                    </a:solidFill>
                    <a:latin typeface="Myanmar Census" panose="020B0604020202020204" charset="0"/>
                    <a:ea typeface="Agrandir Narrow"/>
                    <a:cs typeface="Myanmar Census" panose="020B0604020202020204" charset="0"/>
                    <a:sym typeface="Agrandir Narrow"/>
                  </a:rPr>
                  <a:t>[5] Vietnam News. (2023, July 17). 61% of companies experience difficulty in hiring human capital.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688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8"/>
          <p:cNvSpPr txBox="1"/>
          <p:nvPr/>
        </p:nvSpPr>
        <p:spPr>
          <a:xfrm>
            <a:off x="335094" y="3811824"/>
            <a:ext cx="6273848" cy="133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98"/>
              </a:lnSpc>
            </a:pPr>
            <a:r>
              <a:rPr lang="en-US" sz="11000" dirty="0">
                <a:latin typeface="Agrandir Narrow"/>
                <a:ea typeface="Agrandir Narrow"/>
                <a:cs typeface="Agrandir Narrow"/>
                <a:sym typeface="Agrandir Narrow"/>
              </a:rPr>
              <a:t>Discussion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382000" y="1181100"/>
            <a:ext cx="3529846" cy="865541"/>
            <a:chOff x="8611691" y="1964616"/>
            <a:chExt cx="3529845" cy="865539"/>
          </a:xfrm>
        </p:grpSpPr>
        <p:sp>
          <p:nvSpPr>
            <p:cNvPr id="23" name="TextBox 2"/>
            <p:cNvSpPr txBox="1"/>
            <p:nvPr/>
          </p:nvSpPr>
          <p:spPr>
            <a:xfrm>
              <a:off x="8611691" y="2022244"/>
              <a:ext cx="1310218" cy="80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6"/>
                </a:lnSpc>
              </a:pPr>
              <a:r>
                <a:rPr lang="en-US" sz="6800" dirty="0">
                  <a:latin typeface="Agrandir Narrow"/>
                  <a:ea typeface="Agrandir Narrow"/>
                  <a:cs typeface="Agrandir Narrow"/>
                  <a:sym typeface="Agrandir Narrow"/>
                </a:rPr>
                <a:t>01</a:t>
              </a:r>
            </a:p>
          </p:txBody>
        </p:sp>
        <p:grpSp>
          <p:nvGrpSpPr>
            <p:cNvPr id="24" name="Group 10"/>
            <p:cNvGrpSpPr/>
            <p:nvPr/>
          </p:nvGrpSpPr>
          <p:grpSpPr>
            <a:xfrm>
              <a:off x="9796903" y="1964616"/>
              <a:ext cx="2344633" cy="671876"/>
              <a:chOff x="0" y="0"/>
              <a:chExt cx="617517" cy="176955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0" y="0"/>
                <a:ext cx="617517" cy="176955"/>
              </a:xfrm>
              <a:custGeom>
                <a:avLst/>
                <a:gdLst/>
                <a:ahLst/>
                <a:cxnLst/>
                <a:rect l="l" t="t" r="r" b="b"/>
                <a:pathLst>
                  <a:path w="617517" h="176955">
                    <a:moveTo>
                      <a:pt x="88478" y="0"/>
                    </a:moveTo>
                    <a:lnTo>
                      <a:pt x="529039" y="0"/>
                    </a:lnTo>
                    <a:cubicBezTo>
                      <a:pt x="552505" y="0"/>
                      <a:pt x="575009" y="9322"/>
                      <a:pt x="591602" y="25914"/>
                    </a:cubicBezTo>
                    <a:cubicBezTo>
                      <a:pt x="608195" y="42507"/>
                      <a:pt x="617517" y="65012"/>
                      <a:pt x="617517" y="88478"/>
                    </a:cubicBezTo>
                    <a:lnTo>
                      <a:pt x="617517" y="88478"/>
                    </a:lnTo>
                    <a:cubicBezTo>
                      <a:pt x="617517" y="111943"/>
                      <a:pt x="608195" y="134448"/>
                      <a:pt x="591602" y="151041"/>
                    </a:cubicBezTo>
                    <a:cubicBezTo>
                      <a:pt x="575009" y="167633"/>
                      <a:pt x="552505" y="176955"/>
                      <a:pt x="529039" y="176955"/>
                    </a:cubicBezTo>
                    <a:lnTo>
                      <a:pt x="88478" y="176955"/>
                    </a:lnTo>
                    <a:cubicBezTo>
                      <a:pt x="65012" y="176955"/>
                      <a:pt x="42507" y="167633"/>
                      <a:pt x="25914" y="151041"/>
                    </a:cubicBezTo>
                    <a:cubicBezTo>
                      <a:pt x="9322" y="134448"/>
                      <a:pt x="0" y="111943"/>
                      <a:pt x="0" y="88478"/>
                    </a:cubicBezTo>
                    <a:lnTo>
                      <a:pt x="0" y="88478"/>
                    </a:lnTo>
                    <a:cubicBezTo>
                      <a:pt x="0" y="65012"/>
                      <a:pt x="9322" y="42507"/>
                      <a:pt x="25914" y="25914"/>
                    </a:cubicBezTo>
                    <a:cubicBezTo>
                      <a:pt x="42507" y="9322"/>
                      <a:pt x="65012" y="0"/>
                      <a:pt x="88478" y="0"/>
                    </a:cubicBezTo>
                    <a:close/>
                  </a:path>
                </a:pathLst>
              </a:custGeom>
              <a:solidFill>
                <a:srgbClr val="FC921C"/>
              </a:solidFill>
            </p:spPr>
          </p:sp>
          <p:sp>
            <p:nvSpPr>
              <p:cNvPr id="27" name="TextBox 12"/>
              <p:cNvSpPr txBox="1"/>
              <p:nvPr/>
            </p:nvSpPr>
            <p:spPr>
              <a:xfrm>
                <a:off x="0" y="-85725"/>
                <a:ext cx="617517" cy="2626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25" name="TextBox 13"/>
            <p:cNvSpPr txBox="1"/>
            <p:nvPr/>
          </p:nvSpPr>
          <p:spPr>
            <a:xfrm>
              <a:off x="10002847" y="2015610"/>
              <a:ext cx="2040669" cy="486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EFL </a:t>
              </a:r>
              <a:r>
                <a:rPr lang="en-US" sz="3200" dirty="0" smtClean="0">
                  <a:solidFill>
                    <a:schemeClr val="bg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learners</a:t>
              </a:r>
              <a:endParaRPr lang="en-US" sz="3200" dirty="0">
                <a:solidFill>
                  <a:schemeClr val="bg1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82000" y="3965923"/>
            <a:ext cx="8457108" cy="866957"/>
            <a:chOff x="8382000" y="3965923"/>
            <a:chExt cx="8457108" cy="866957"/>
          </a:xfrm>
        </p:grpSpPr>
        <p:grpSp>
          <p:nvGrpSpPr>
            <p:cNvPr id="29" name="Group 3"/>
            <p:cNvGrpSpPr/>
            <p:nvPr/>
          </p:nvGrpSpPr>
          <p:grpSpPr>
            <a:xfrm>
              <a:off x="9664248" y="3965923"/>
              <a:ext cx="6671551" cy="671878"/>
              <a:chOff x="0" y="0"/>
              <a:chExt cx="1658111" cy="176955"/>
            </a:xfrm>
          </p:grpSpPr>
          <p:sp>
            <p:nvSpPr>
              <p:cNvPr id="32" name="Freeform 4"/>
              <p:cNvSpPr/>
              <p:nvPr/>
            </p:nvSpPr>
            <p:spPr>
              <a:xfrm>
                <a:off x="0" y="0"/>
                <a:ext cx="1658111" cy="176955"/>
              </a:xfrm>
              <a:custGeom>
                <a:avLst/>
                <a:gdLst/>
                <a:ahLst/>
                <a:cxnLst/>
                <a:rect l="l" t="t" r="r" b="b"/>
                <a:pathLst>
                  <a:path w="1658111" h="176955">
                    <a:moveTo>
                      <a:pt x="88478" y="0"/>
                    </a:moveTo>
                    <a:lnTo>
                      <a:pt x="1569633" y="0"/>
                    </a:lnTo>
                    <a:cubicBezTo>
                      <a:pt x="1618498" y="0"/>
                      <a:pt x="1658111" y="39613"/>
                      <a:pt x="1658111" y="88478"/>
                    </a:cubicBezTo>
                    <a:lnTo>
                      <a:pt x="1658111" y="88478"/>
                    </a:lnTo>
                    <a:cubicBezTo>
                      <a:pt x="1658111" y="111943"/>
                      <a:pt x="1648789" y="134448"/>
                      <a:pt x="1632196" y="151041"/>
                    </a:cubicBezTo>
                    <a:cubicBezTo>
                      <a:pt x="1615604" y="167633"/>
                      <a:pt x="1593099" y="176955"/>
                      <a:pt x="1569633" y="176955"/>
                    </a:cubicBezTo>
                    <a:lnTo>
                      <a:pt x="88478" y="176955"/>
                    </a:lnTo>
                    <a:cubicBezTo>
                      <a:pt x="65012" y="176955"/>
                      <a:pt x="42507" y="167633"/>
                      <a:pt x="25914" y="151041"/>
                    </a:cubicBezTo>
                    <a:cubicBezTo>
                      <a:pt x="9322" y="134448"/>
                      <a:pt x="0" y="111943"/>
                      <a:pt x="0" y="88478"/>
                    </a:cubicBezTo>
                    <a:lnTo>
                      <a:pt x="0" y="88478"/>
                    </a:lnTo>
                    <a:cubicBezTo>
                      <a:pt x="0" y="65012"/>
                      <a:pt x="9322" y="42507"/>
                      <a:pt x="25914" y="25914"/>
                    </a:cubicBezTo>
                    <a:cubicBezTo>
                      <a:pt x="42507" y="9322"/>
                      <a:pt x="65012" y="0"/>
                      <a:pt x="88478" y="0"/>
                    </a:cubicBezTo>
                    <a:close/>
                  </a:path>
                </a:pathLst>
              </a:custGeom>
              <a:solidFill>
                <a:srgbClr val="FC921C"/>
              </a:solidFill>
            </p:spPr>
          </p:sp>
          <p:sp>
            <p:nvSpPr>
              <p:cNvPr id="33" name="TextBox 5"/>
              <p:cNvSpPr txBox="1"/>
              <p:nvPr/>
            </p:nvSpPr>
            <p:spPr>
              <a:xfrm>
                <a:off x="0" y="-85725"/>
                <a:ext cx="1658111" cy="2626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 dirty="0"/>
              </a:p>
            </p:txBody>
          </p:sp>
        </p:grpSp>
        <p:sp>
          <p:nvSpPr>
            <p:cNvPr id="30" name="TextBox 6"/>
            <p:cNvSpPr txBox="1"/>
            <p:nvPr/>
          </p:nvSpPr>
          <p:spPr>
            <a:xfrm>
              <a:off x="8382000" y="4024967"/>
              <a:ext cx="1723478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6"/>
                </a:lnSpc>
              </a:pPr>
              <a:r>
                <a:rPr lang="en-US" sz="6800" dirty="0">
                  <a:latin typeface="Agrandir Narrow"/>
                  <a:ea typeface="Agrandir Narrow"/>
                  <a:cs typeface="Agrandir Narrow"/>
                  <a:sym typeface="Agrandir Narrow"/>
                </a:rPr>
                <a:t>02</a:t>
              </a:r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9793974" y="4016111"/>
              <a:ext cx="7045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chemeClr val="bg1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University administrators and employers</a:t>
              </a:r>
            </a:p>
          </p:txBody>
        </p:sp>
      </p:grpSp>
      <p:sp>
        <p:nvSpPr>
          <p:cNvPr id="34" name="TextBox 15"/>
          <p:cNvSpPr txBox="1"/>
          <p:nvPr/>
        </p:nvSpPr>
        <p:spPr>
          <a:xfrm>
            <a:off x="457200" y="4672775"/>
            <a:ext cx="8872895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0"/>
              </a:lnSpc>
            </a:pPr>
            <a:r>
              <a:rPr lang="en-US" sz="6500" spc="300" dirty="0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Leelawadee UI" panose="020B0502040204020203" pitchFamily="34" charset="-34"/>
                <a:sym typeface="Menulist Beauty"/>
              </a:rPr>
              <a:t>Implications for practice</a:t>
            </a:r>
            <a:endParaRPr lang="en-US" sz="6500" spc="300" dirty="0">
              <a:solidFill>
                <a:srgbClr val="1B8056"/>
              </a:solidFill>
              <a:latin typeface="Gabriola" panose="04040605051002020D02" pitchFamily="82" charset="0"/>
              <a:ea typeface="Menulist Beauty"/>
              <a:cs typeface="Leelawadee UI" panose="020B0502040204020203" pitchFamily="34" charset="-34"/>
              <a:sym typeface="Menulist Beauty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328283" y="4866794"/>
            <a:ext cx="8502517" cy="3980690"/>
            <a:chOff x="9557976" y="5434775"/>
            <a:chExt cx="8502517" cy="3980690"/>
          </a:xfrm>
        </p:grpSpPr>
        <p:grpSp>
          <p:nvGrpSpPr>
            <p:cNvPr id="36" name="Group 35"/>
            <p:cNvGrpSpPr/>
            <p:nvPr/>
          </p:nvGrpSpPr>
          <p:grpSpPr>
            <a:xfrm>
              <a:off x="9557976" y="5434775"/>
              <a:ext cx="8502517" cy="1834304"/>
              <a:chOff x="9557976" y="5721536"/>
              <a:chExt cx="8502515" cy="1834303"/>
            </a:xfrm>
          </p:grpSpPr>
          <p:sp>
            <p:nvSpPr>
              <p:cNvPr id="39" name="TextBox 16"/>
              <p:cNvSpPr txBox="1"/>
              <p:nvPr/>
            </p:nvSpPr>
            <p:spPr>
              <a:xfrm>
                <a:off x="9557976" y="5721536"/>
                <a:ext cx="8502515" cy="6027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626094" lvl="1" indent="-313048">
                  <a:lnSpc>
                    <a:spcPts val="4698"/>
                  </a:lnSpc>
                  <a:buAutoNum type="arabicPeriod"/>
                </a:pPr>
                <a:r>
                  <a:rPr lang="en-US" sz="3000" dirty="0">
                    <a:latin typeface="Alegreya Sans"/>
                    <a:ea typeface="Alegreya Sans"/>
                    <a:cs typeface="Alegreya Sans"/>
                    <a:sym typeface="Alegreya Sans"/>
                  </a:rPr>
                  <a:t> </a:t>
                </a:r>
                <a:r>
                  <a:rPr lang="en-US" sz="3000" dirty="0" smtClean="0">
                    <a:latin typeface="Alegreya Sans"/>
                    <a:ea typeface="Alegreya Sans"/>
                    <a:cs typeface="Alegreya Sans"/>
                    <a:sym typeface="Alegreya Sans"/>
                  </a:rPr>
                  <a:t>Close </a:t>
                </a:r>
                <a:r>
                  <a:rPr lang="en-US" sz="3000" dirty="0">
                    <a:latin typeface="Alegreya Sans"/>
                    <a:ea typeface="Alegreya Sans"/>
                    <a:cs typeface="Alegreya Sans"/>
                    <a:sym typeface="Alegreya Sans"/>
                  </a:rPr>
                  <a:t>collaboration between academia and industry  </a:t>
                </a:r>
              </a:p>
            </p:txBody>
          </p:sp>
          <p:sp>
            <p:nvSpPr>
              <p:cNvPr id="40" name="TextBox 17"/>
              <p:cNvSpPr txBox="1"/>
              <p:nvPr/>
            </p:nvSpPr>
            <p:spPr>
              <a:xfrm>
                <a:off x="10288093" y="6504270"/>
                <a:ext cx="7419771" cy="10515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052"/>
                  </a:lnSpc>
                </a:pPr>
                <a:r>
                  <a:rPr lang="en-US" sz="2700" i="1" dirty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=  </a:t>
                </a:r>
                <a:r>
                  <a:rPr lang="en-US" sz="2700" i="1" dirty="0" smtClean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Phuong </a:t>
                </a:r>
                <a:r>
                  <a:rPr lang="en-US" sz="2700" i="1" dirty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and Hua (</a:t>
                </a:r>
                <a:r>
                  <a:rPr lang="en-US" sz="2700" i="1" dirty="0" smtClean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2014), </a:t>
                </a:r>
                <a:r>
                  <a:rPr lang="en-US" sz="2700" i="1" dirty="0" err="1" smtClean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Xie</a:t>
                </a:r>
                <a:r>
                  <a:rPr lang="en-US" sz="2700" i="1" dirty="0" smtClean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 </a:t>
                </a:r>
                <a:r>
                  <a:rPr lang="en-US" sz="2700" i="1" dirty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(2017</a:t>
                </a:r>
                <a:r>
                  <a:rPr lang="en-US" sz="2700" i="1" dirty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), </a:t>
                </a:r>
                <a:r>
                  <a:rPr lang="en-US" sz="2700" i="1" dirty="0" err="1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Gagalang</a:t>
                </a:r>
                <a:r>
                  <a:rPr lang="en-US" sz="2700" i="1" dirty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 (2020</a:t>
                </a:r>
                <a:r>
                  <a:rPr lang="en-US" sz="2700" i="1" dirty="0" smtClean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) and </a:t>
                </a:r>
                <a:r>
                  <a:rPr lang="en-US" sz="2700" i="1" dirty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Pham (2021</a:t>
                </a:r>
                <a:r>
                  <a:rPr lang="en-US" sz="2700" i="1" dirty="0" smtClean="0">
                    <a:solidFill>
                      <a:srgbClr val="1B8056"/>
                    </a:solidFill>
                    <a:latin typeface="Alegreya Sans Italics"/>
                    <a:ea typeface="Alegreya Sans Italics"/>
                    <a:cs typeface="Alegreya Sans Italics"/>
                    <a:sym typeface="Alegreya Sans Italics"/>
                  </a:rPr>
                  <a:t>)</a:t>
                </a:r>
                <a:endPara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endParaRPr>
              </a:p>
            </p:txBody>
          </p:sp>
        </p:grpSp>
        <p:sp>
          <p:nvSpPr>
            <p:cNvPr id="37" name="TextBox 18"/>
            <p:cNvSpPr txBox="1"/>
            <p:nvPr/>
          </p:nvSpPr>
          <p:spPr>
            <a:xfrm>
              <a:off x="9889254" y="7658104"/>
              <a:ext cx="7609624" cy="1129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98"/>
                </a:lnSpc>
              </a:pP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2. </a:t>
              </a:r>
              <a:r>
                <a:rPr lang="en-US" sz="3000" dirty="0" smtClean="0">
                  <a:latin typeface="Alegreya Sans"/>
                  <a:ea typeface="Alegreya Sans"/>
                  <a:cs typeface="Alegreya Sans"/>
                  <a:sym typeface="Alegreya Sans"/>
                </a:rPr>
                <a:t>Substantial </a:t>
              </a: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provision  of hands-on training and opportunities</a:t>
              </a:r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10229334" y="8889680"/>
              <a:ext cx="7159800" cy="525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2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 </a:t>
              </a:r>
              <a:r>
                <a:rPr lang="en-US" sz="27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Gagalang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(2020</a:t>
              </a:r>
              <a:r>
                <a:rPr lang="en-US" sz="2700" i="1" dirty="0" smtClean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) and 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Pham (2021)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75780" y="1956277"/>
            <a:ext cx="7633027" cy="1206023"/>
            <a:chOff x="9605471" y="2739797"/>
            <a:chExt cx="7633027" cy="1206023"/>
          </a:xfrm>
        </p:grpSpPr>
        <p:sp>
          <p:nvSpPr>
            <p:cNvPr id="42" name="TextBox 20"/>
            <p:cNvSpPr txBox="1"/>
            <p:nvPr/>
          </p:nvSpPr>
          <p:spPr>
            <a:xfrm>
              <a:off x="9605471" y="2739797"/>
              <a:ext cx="7035426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26094" lvl="1" indent="-313048">
                <a:lnSpc>
                  <a:spcPts val="5220"/>
                </a:lnSpc>
                <a:buAutoNum type="arabicPeriod"/>
              </a:pPr>
              <a:r>
                <a:rPr lang="en-US" sz="3000" dirty="0">
                  <a:latin typeface="Alegreya Sans"/>
                  <a:ea typeface="Alegreya Sans"/>
                  <a:cs typeface="Alegreya Sans"/>
                  <a:sym typeface="Alegreya Sans"/>
                </a:rPr>
                <a:t>S</a:t>
              </a:r>
              <a:r>
                <a:rPr lang="en-US" sz="3000" dirty="0" smtClean="0">
                  <a:latin typeface="Alegreya Sans"/>
                  <a:ea typeface="Alegreya Sans"/>
                  <a:cs typeface="Alegreya Sans"/>
                  <a:sym typeface="Alegreya Sans"/>
                </a:rPr>
                <a:t>elf-motivation</a:t>
              </a:r>
              <a:endParaRPr lang="en-US" sz="3000" dirty="0"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  <p:sp>
          <p:nvSpPr>
            <p:cNvPr id="43" name="TextBox 21"/>
            <p:cNvSpPr txBox="1"/>
            <p:nvPr/>
          </p:nvSpPr>
          <p:spPr>
            <a:xfrm>
              <a:off x="10203072" y="3443759"/>
              <a:ext cx="7035426" cy="502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=  </a:t>
              </a:r>
              <a:r>
                <a:rPr lang="en-US" sz="27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Xie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(2017) and </a:t>
              </a:r>
              <a:r>
                <a:rPr lang="en-US" sz="2700" i="1" dirty="0" err="1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Gagalang</a:t>
              </a:r>
              <a:r>
                <a:rPr lang="en-US" sz="2700" i="1" dirty="0">
                  <a:solidFill>
                    <a:srgbClr val="1B8056"/>
                  </a:solidFill>
                  <a:latin typeface="Alegreya Sans Italics"/>
                  <a:ea typeface="Alegreya Sans Italics"/>
                  <a:cs typeface="Alegreya Sans Italics"/>
                  <a:sym typeface="Alegreya Sans Italics"/>
                </a:rPr>
                <a:t> (2020)</a:t>
              </a:r>
            </a:p>
          </p:txBody>
        </p:sp>
      </p:grpSp>
      <p:sp>
        <p:nvSpPr>
          <p:cNvPr id="56" name="Freeform 22"/>
          <p:cNvSpPr/>
          <p:nvPr/>
        </p:nvSpPr>
        <p:spPr>
          <a:xfrm rot="5400000" flipH="1">
            <a:off x="6841117" y="4059818"/>
            <a:ext cx="719564" cy="685799"/>
          </a:xfrm>
          <a:custGeom>
            <a:avLst/>
            <a:gdLst/>
            <a:ahLst/>
            <a:cxnLst/>
            <a:rect l="l" t="t" r="r" b="b"/>
            <a:pathLst>
              <a:path w="1223271" h="1223271">
                <a:moveTo>
                  <a:pt x="1223271" y="0"/>
                </a:moveTo>
                <a:lnTo>
                  <a:pt x="0" y="0"/>
                </a:lnTo>
                <a:lnTo>
                  <a:pt x="0" y="1223271"/>
                </a:lnTo>
                <a:lnTo>
                  <a:pt x="1223271" y="1223271"/>
                </a:lnTo>
                <a:lnTo>
                  <a:pt x="12232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093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477000" y="3222873"/>
            <a:ext cx="998878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393" rtl="0" eaLnBrk="1" fontAlgn="auto" latinLnBrk="0" hangingPunct="1">
              <a:lnSpc>
                <a:spcPts val="125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680" normalizeH="0" baseline="0" noProof="0" dirty="0" smtClean="0">
                <a:ln>
                  <a:noFill/>
                </a:ln>
                <a:effectLst/>
                <a:uLnTx/>
                <a:uFillTx/>
                <a:latin typeface="Agrandir Narrow"/>
                <a:ea typeface="Agrandir Narrow"/>
                <a:cs typeface="Agrandir Narrow"/>
                <a:sym typeface="Agrandir Narrow"/>
              </a:rPr>
              <a:t>observations</a:t>
            </a:r>
            <a:endParaRPr kumimoji="0" lang="en-US" sz="12000" b="0" i="0" u="none" strike="noStrike" kern="1200" cap="none" spc="680" normalizeH="0" baseline="0" noProof="0" dirty="0">
              <a:ln>
                <a:noFill/>
              </a:ln>
              <a:effectLst/>
              <a:uLnTx/>
              <a:uFillTx/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91765" y="5011787"/>
            <a:ext cx="3994696" cy="808384"/>
            <a:chOff x="3402491" y="5212148"/>
            <a:chExt cx="3994696" cy="808384"/>
          </a:xfrm>
        </p:grpSpPr>
        <p:grpSp>
          <p:nvGrpSpPr>
            <p:cNvPr id="7" name="Group 3"/>
            <p:cNvGrpSpPr/>
            <p:nvPr/>
          </p:nvGrpSpPr>
          <p:grpSpPr>
            <a:xfrm>
              <a:off x="3402491" y="5212148"/>
              <a:ext cx="3994696" cy="808384"/>
              <a:chOff x="0" y="0"/>
              <a:chExt cx="1052101" cy="212908"/>
            </a:xfrm>
          </p:grpSpPr>
          <p:sp>
            <p:nvSpPr>
              <p:cNvPr id="9" name="Freeform 4"/>
              <p:cNvSpPr/>
              <p:nvPr/>
            </p:nvSpPr>
            <p:spPr>
              <a:xfrm>
                <a:off x="0" y="0"/>
                <a:ext cx="1052101" cy="212908"/>
              </a:xfrm>
              <a:custGeom>
                <a:avLst/>
                <a:gdLst/>
                <a:ahLst/>
                <a:cxnLst/>
                <a:rect l="l" t="t" r="r" b="b"/>
                <a:pathLst>
                  <a:path w="1052101" h="212908">
                    <a:moveTo>
                      <a:pt x="106454" y="0"/>
                    </a:moveTo>
                    <a:lnTo>
                      <a:pt x="945647" y="0"/>
                    </a:lnTo>
                    <a:cubicBezTo>
                      <a:pt x="1004440" y="0"/>
                      <a:pt x="1052101" y="47661"/>
                      <a:pt x="1052101" y="106454"/>
                    </a:cubicBezTo>
                    <a:lnTo>
                      <a:pt x="1052101" y="106454"/>
                    </a:lnTo>
                    <a:cubicBezTo>
                      <a:pt x="1052101" y="134687"/>
                      <a:pt x="1040885" y="161764"/>
                      <a:pt x="1020921" y="181728"/>
                    </a:cubicBezTo>
                    <a:cubicBezTo>
                      <a:pt x="1000957" y="201692"/>
                      <a:pt x="973880" y="212908"/>
                      <a:pt x="945647" y="212908"/>
                    </a:cubicBezTo>
                    <a:lnTo>
                      <a:pt x="106454" y="212908"/>
                    </a:lnTo>
                    <a:cubicBezTo>
                      <a:pt x="78221" y="212908"/>
                      <a:pt x="51144" y="201692"/>
                      <a:pt x="31180" y="181728"/>
                    </a:cubicBezTo>
                    <a:cubicBezTo>
                      <a:pt x="11216" y="161764"/>
                      <a:pt x="0" y="134687"/>
                      <a:pt x="0" y="106454"/>
                    </a:cubicBezTo>
                    <a:lnTo>
                      <a:pt x="0" y="106454"/>
                    </a:lnTo>
                    <a:cubicBezTo>
                      <a:pt x="0" y="78221"/>
                      <a:pt x="11216" y="51144"/>
                      <a:pt x="31180" y="31180"/>
                    </a:cubicBezTo>
                    <a:cubicBezTo>
                      <a:pt x="51144" y="11216"/>
                      <a:pt x="78221" y="0"/>
                      <a:pt x="106454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10" name="TextBox 5"/>
              <p:cNvSpPr txBox="1"/>
              <p:nvPr/>
            </p:nvSpPr>
            <p:spPr>
              <a:xfrm>
                <a:off x="0" y="-85725"/>
                <a:ext cx="1052101" cy="298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l" defTabSz="914393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13"/>
            <p:cNvSpPr txBox="1"/>
            <p:nvPr/>
          </p:nvSpPr>
          <p:spPr>
            <a:xfrm>
              <a:off x="3555233" y="5317906"/>
              <a:ext cx="3638796" cy="589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393" rtl="0" eaLnBrk="1" fontAlgn="auto" latinLnBrk="0" hangingPunct="1">
                <a:lnSpc>
                  <a:spcPts val="46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egreya Sans"/>
                  <a:ea typeface="Alegreya Sans"/>
                  <a:cs typeface="Alegreya Sans"/>
                  <a:sym typeface="Alegreya Sans"/>
                </a:rPr>
                <a:t>Underexplored skills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78222" y="6250475"/>
            <a:ext cx="6081037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04" marR="0" lvl="1" indent="-302252" algn="l" defTabSz="914393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Sparsely embedded skills</a:t>
            </a:r>
          </a:p>
          <a:p>
            <a:pPr marL="1209008" marR="0" lvl="2" indent="-403004" algn="l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en-US" sz="29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C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olleague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support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79116" y="4686300"/>
            <a:ext cx="3994696" cy="1133871"/>
            <a:chOff x="10477987" y="4886661"/>
            <a:chExt cx="3994696" cy="1133871"/>
          </a:xfrm>
        </p:grpSpPr>
        <p:grpSp>
          <p:nvGrpSpPr>
            <p:cNvPr id="18" name="Group 16"/>
            <p:cNvGrpSpPr/>
            <p:nvPr/>
          </p:nvGrpSpPr>
          <p:grpSpPr>
            <a:xfrm>
              <a:off x="10477987" y="4886661"/>
              <a:ext cx="3994696" cy="1133871"/>
              <a:chOff x="0" y="-85725"/>
              <a:chExt cx="1052101" cy="298633"/>
            </a:xfrm>
          </p:grpSpPr>
          <p:sp>
            <p:nvSpPr>
              <p:cNvPr id="20" name="Freeform 17"/>
              <p:cNvSpPr/>
              <p:nvPr/>
            </p:nvSpPr>
            <p:spPr>
              <a:xfrm>
                <a:off x="0" y="0"/>
                <a:ext cx="1052101" cy="212908"/>
              </a:xfrm>
              <a:custGeom>
                <a:avLst/>
                <a:gdLst/>
                <a:ahLst/>
                <a:cxnLst/>
                <a:rect l="l" t="t" r="r" b="b"/>
                <a:pathLst>
                  <a:path w="1052101" h="212908">
                    <a:moveTo>
                      <a:pt x="106454" y="0"/>
                    </a:moveTo>
                    <a:lnTo>
                      <a:pt x="945647" y="0"/>
                    </a:lnTo>
                    <a:cubicBezTo>
                      <a:pt x="1004440" y="0"/>
                      <a:pt x="1052101" y="47661"/>
                      <a:pt x="1052101" y="106454"/>
                    </a:cubicBezTo>
                    <a:lnTo>
                      <a:pt x="1052101" y="106454"/>
                    </a:lnTo>
                    <a:cubicBezTo>
                      <a:pt x="1052101" y="134687"/>
                      <a:pt x="1040885" y="161764"/>
                      <a:pt x="1020921" y="181728"/>
                    </a:cubicBezTo>
                    <a:cubicBezTo>
                      <a:pt x="1000957" y="201692"/>
                      <a:pt x="973880" y="212908"/>
                      <a:pt x="945647" y="212908"/>
                    </a:cubicBezTo>
                    <a:lnTo>
                      <a:pt x="106454" y="212908"/>
                    </a:lnTo>
                    <a:cubicBezTo>
                      <a:pt x="78221" y="212908"/>
                      <a:pt x="51144" y="201692"/>
                      <a:pt x="31180" y="181728"/>
                    </a:cubicBezTo>
                    <a:cubicBezTo>
                      <a:pt x="11216" y="161764"/>
                      <a:pt x="0" y="134687"/>
                      <a:pt x="0" y="106454"/>
                    </a:cubicBezTo>
                    <a:lnTo>
                      <a:pt x="0" y="106454"/>
                    </a:lnTo>
                    <a:cubicBezTo>
                      <a:pt x="0" y="78221"/>
                      <a:pt x="11216" y="51144"/>
                      <a:pt x="31180" y="31180"/>
                    </a:cubicBezTo>
                    <a:cubicBezTo>
                      <a:pt x="51144" y="11216"/>
                      <a:pt x="78221" y="0"/>
                      <a:pt x="106454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21" name="TextBox 18"/>
              <p:cNvSpPr txBox="1"/>
              <p:nvPr/>
            </p:nvSpPr>
            <p:spPr>
              <a:xfrm>
                <a:off x="0" y="-85725"/>
                <a:ext cx="1052101" cy="298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l" defTabSz="914393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55939" y="5317906"/>
              <a:ext cx="3638796" cy="527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393" rtl="0" eaLnBrk="1" fontAlgn="auto" latinLnBrk="0" hangingPunct="1">
                <a:lnSpc>
                  <a:spcPts val="46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egreya Sans"/>
                  <a:ea typeface="Alegreya Sans"/>
                  <a:cs typeface="Alegreya Sans"/>
                  <a:sym typeface="Alegreya Sans"/>
                </a:rPr>
                <a:t>Research </a:t>
              </a:r>
              <a:r>
                <a:rPr kumimoji="0" lang="en-US" sz="3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egreya Sans"/>
                  <a:ea typeface="Alegreya Sans"/>
                  <a:cs typeface="Alegreya Sans"/>
                  <a:sym typeface="Alegreya Sans"/>
                </a:rPr>
                <a:t>dimensions</a:t>
              </a:r>
              <a:endPara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sp>
        <p:nvSpPr>
          <p:cNvPr id="23" name="TextBox 20"/>
          <p:cNvSpPr txBox="1"/>
          <p:nvPr/>
        </p:nvSpPr>
        <p:spPr>
          <a:xfrm>
            <a:off x="9911928" y="7665328"/>
            <a:ext cx="7397326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04" marR="0" lvl="1" indent="-302252" algn="l" defTabSz="91439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Future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trends of the sought-after skills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9911928" y="6250475"/>
            <a:ext cx="7397326" cy="446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04" marR="0" lvl="1" indent="-302252" algn="l" defTabSz="91439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Determinants of students’ competencies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19400" y="1302813"/>
            <a:ext cx="6442789" cy="216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200"/>
              </a:lnSpc>
            </a:pPr>
            <a:r>
              <a:rPr lang="en-US" sz="13500" spc="1200" dirty="0" smtClean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emerging</a:t>
            </a:r>
            <a:endParaRPr lang="en-US" sz="13500" spc="1200" dirty="0">
              <a:solidFill>
                <a:srgbClr val="FC921C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399" y="7665328"/>
            <a:ext cx="6081037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04" marR="0" lvl="1" indent="-302252" algn="l" defTabSz="914393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900" dirty="0" smtClean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Newly-emerged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skills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yanmar Census"/>
              <a:ea typeface="Myanmar Census"/>
              <a:cs typeface="Myanmar Census"/>
              <a:sym typeface="Myanmar Census"/>
            </a:endParaRPr>
          </a:p>
          <a:p>
            <a:pPr marL="1209008" marR="0" lvl="2" indent="-403004" algn="l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en-US" sz="2900" dirty="0">
                <a:solidFill>
                  <a:srgbClr val="3C3B3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I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nformation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B3B"/>
                </a:solidFill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 gathering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3C3B3B"/>
              </a:solidFill>
              <a:effectLst/>
              <a:uLnTx/>
              <a:uFillTx/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29" name="Freeform 23"/>
          <p:cNvSpPr/>
          <p:nvPr/>
        </p:nvSpPr>
        <p:spPr>
          <a:xfrm rot="10800000" flipH="1">
            <a:off x="9231158" y="2346504"/>
            <a:ext cx="623372" cy="614502"/>
          </a:xfrm>
          <a:custGeom>
            <a:avLst/>
            <a:gdLst/>
            <a:ahLst/>
            <a:cxnLst/>
            <a:rect l="l" t="t" r="r" b="b"/>
            <a:pathLst>
              <a:path w="1223271" h="1223271">
                <a:moveTo>
                  <a:pt x="1223271" y="0"/>
                </a:moveTo>
                <a:lnTo>
                  <a:pt x="0" y="0"/>
                </a:lnTo>
                <a:lnTo>
                  <a:pt x="0" y="1223272"/>
                </a:lnTo>
                <a:lnTo>
                  <a:pt x="1223271" y="1223272"/>
                </a:lnTo>
                <a:lnTo>
                  <a:pt x="12232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09033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76058" y="38100"/>
            <a:ext cx="7980668" cy="340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34"/>
              </a:lnSpc>
            </a:pPr>
            <a:r>
              <a:rPr lang="en-US" sz="19000" spc="1500" dirty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remarks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3712" y="3613467"/>
            <a:ext cx="3794916" cy="784946"/>
            <a:chOff x="3105207" y="4070638"/>
            <a:chExt cx="3794914" cy="784945"/>
          </a:xfrm>
        </p:grpSpPr>
        <p:grpSp>
          <p:nvGrpSpPr>
            <p:cNvPr id="4" name="Group 3"/>
            <p:cNvGrpSpPr/>
            <p:nvPr/>
          </p:nvGrpSpPr>
          <p:grpSpPr>
            <a:xfrm>
              <a:off x="3105207" y="4070638"/>
              <a:ext cx="3794914" cy="784945"/>
              <a:chOff x="0" y="0"/>
              <a:chExt cx="999484" cy="206735"/>
            </a:xfrm>
          </p:grpSpPr>
          <p:sp>
            <p:nvSpPr>
              <p:cNvPr id="6" name="Freeform 4"/>
              <p:cNvSpPr/>
              <p:nvPr/>
            </p:nvSpPr>
            <p:spPr>
              <a:xfrm>
                <a:off x="0" y="0"/>
                <a:ext cx="999484" cy="206735"/>
              </a:xfrm>
              <a:custGeom>
                <a:avLst/>
                <a:gdLst/>
                <a:ahLst/>
                <a:cxnLst/>
                <a:rect l="l" t="t" r="r" b="b"/>
                <a:pathLst>
                  <a:path w="999484" h="206735">
                    <a:moveTo>
                      <a:pt x="103367" y="0"/>
                    </a:moveTo>
                    <a:lnTo>
                      <a:pt x="896116" y="0"/>
                    </a:lnTo>
                    <a:cubicBezTo>
                      <a:pt x="923531" y="0"/>
                      <a:pt x="949823" y="10890"/>
                      <a:pt x="969208" y="30276"/>
                    </a:cubicBezTo>
                    <a:cubicBezTo>
                      <a:pt x="988593" y="49661"/>
                      <a:pt x="999484" y="75953"/>
                      <a:pt x="999484" y="103367"/>
                    </a:cubicBezTo>
                    <a:lnTo>
                      <a:pt x="999484" y="103367"/>
                    </a:lnTo>
                    <a:cubicBezTo>
                      <a:pt x="999484" y="130782"/>
                      <a:pt x="988593" y="157074"/>
                      <a:pt x="969208" y="176459"/>
                    </a:cubicBezTo>
                    <a:cubicBezTo>
                      <a:pt x="949823" y="195844"/>
                      <a:pt x="923531" y="206735"/>
                      <a:pt x="896116" y="206735"/>
                    </a:cubicBezTo>
                    <a:lnTo>
                      <a:pt x="103367" y="206735"/>
                    </a:lnTo>
                    <a:cubicBezTo>
                      <a:pt x="75953" y="206735"/>
                      <a:pt x="49661" y="195844"/>
                      <a:pt x="30276" y="176459"/>
                    </a:cubicBezTo>
                    <a:cubicBezTo>
                      <a:pt x="10890" y="157074"/>
                      <a:pt x="0" y="130782"/>
                      <a:pt x="0" y="103367"/>
                    </a:cubicBezTo>
                    <a:lnTo>
                      <a:pt x="0" y="103367"/>
                    </a:lnTo>
                    <a:cubicBezTo>
                      <a:pt x="0" y="75953"/>
                      <a:pt x="10890" y="49661"/>
                      <a:pt x="30276" y="30276"/>
                    </a:cubicBezTo>
                    <a:cubicBezTo>
                      <a:pt x="49661" y="10890"/>
                      <a:pt x="75953" y="0"/>
                      <a:pt x="103367" y="0"/>
                    </a:cubicBezTo>
                    <a:close/>
                  </a:path>
                </a:pathLst>
              </a:custGeom>
              <a:solidFill>
                <a:srgbClr val="FC921C"/>
              </a:solidFill>
            </p:spPr>
          </p:sp>
          <p:sp>
            <p:nvSpPr>
              <p:cNvPr id="7" name="TextBox 5"/>
              <p:cNvSpPr txBox="1"/>
              <p:nvPr/>
            </p:nvSpPr>
            <p:spPr>
              <a:xfrm>
                <a:off x="0" y="-76200"/>
                <a:ext cx="999484" cy="282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448"/>
                  </a:lnSpc>
                </a:pPr>
                <a:endParaRPr sz="1008"/>
              </a:p>
            </p:txBody>
          </p:sp>
        </p:grpSp>
        <p:sp>
          <p:nvSpPr>
            <p:cNvPr id="5" name="TextBox 6"/>
            <p:cNvSpPr txBox="1"/>
            <p:nvPr/>
          </p:nvSpPr>
          <p:spPr>
            <a:xfrm>
              <a:off x="3105207" y="4179266"/>
              <a:ext cx="3794914" cy="525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Research </a:t>
              </a: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implications</a:t>
              </a:r>
              <a:endParaRPr lang="en-US" sz="3000" dirty="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sp>
        <p:nvSpPr>
          <p:cNvPr id="9" name="TextBox 11"/>
          <p:cNvSpPr txBox="1"/>
          <p:nvPr/>
        </p:nvSpPr>
        <p:spPr>
          <a:xfrm>
            <a:off x="1487252" y="1607148"/>
            <a:ext cx="7351948" cy="162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66"/>
              </a:lnSpc>
            </a:pPr>
            <a:r>
              <a:rPr lang="en-US" sz="11200" spc="3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</a:t>
            </a:r>
            <a:r>
              <a:rPr lang="en-US" sz="11200" spc="300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oncluding</a:t>
            </a:r>
            <a:endParaRPr lang="en-US" sz="11200" spc="300" dirty="0">
              <a:solidFill>
                <a:srgbClr val="3C3B3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25998" y="4735825"/>
            <a:ext cx="7613202" cy="4522475"/>
            <a:chOff x="1225998" y="5237296"/>
            <a:chExt cx="7613202" cy="4522475"/>
          </a:xfrm>
        </p:grpSpPr>
        <p:sp>
          <p:nvSpPr>
            <p:cNvPr id="16" name="TextBox 13"/>
            <p:cNvSpPr txBox="1"/>
            <p:nvPr/>
          </p:nvSpPr>
          <p:spPr>
            <a:xfrm>
              <a:off x="1225998" y="5237296"/>
              <a:ext cx="7613202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61328" lvl="1" indent="-280664">
                <a:lnSpc>
                  <a:spcPts val="4200"/>
                </a:lnSpc>
                <a:buFont typeface="Arial"/>
                <a:buChar char="•"/>
              </a:pPr>
              <a:r>
                <a:rPr lang="en-US" sz="2850" spc="34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Similar importance of:</a:t>
              </a:r>
            </a:p>
            <a:p>
              <a:pPr marL="1122654" lvl="2" indent="-374218">
                <a:lnSpc>
                  <a:spcPts val="4200"/>
                </a:lnSpc>
                <a:buFont typeface="Arial"/>
                <a:buChar char="⚬"/>
              </a:pPr>
              <a:r>
                <a:rPr lang="en-US" sz="2850" spc="34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c</a:t>
              </a: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ore skills </a:t>
              </a: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(specialized </a:t>
              </a: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knowledge and English for </a:t>
              </a: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communication)</a:t>
              </a:r>
              <a:endParaRPr lang="en-US" sz="2850" spc="34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  <a:p>
              <a:pPr marL="1122654" lvl="2" indent="-374218">
                <a:lnSpc>
                  <a:spcPts val="4200"/>
                </a:lnSpc>
                <a:buFont typeface="Arial"/>
                <a:buChar char="⚬"/>
              </a:pP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interpersonal skills </a:t>
              </a: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(teamwork </a:t>
              </a:r>
              <a:r>
                <a:rPr lang="en-US" sz="2850" spc="34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and convincing)</a:t>
              </a:r>
              <a:endParaRPr lang="en-US" sz="2850" spc="34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1225998" y="8220888"/>
              <a:ext cx="7613202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61328" lvl="1" indent="-280664">
                <a:lnSpc>
                  <a:spcPts val="4000"/>
                </a:lnSpc>
                <a:buFont typeface="Arial"/>
                <a:buChar char="•"/>
              </a:pPr>
              <a:r>
                <a:rPr lang="en-US" sz="285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Full employers’ satisfaction </a:t>
              </a:r>
              <a:r>
                <a:rPr lang="en-US" sz="2850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of:</a:t>
              </a:r>
              <a:endParaRPr lang="en-US" sz="285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  <a:p>
              <a:pPr marL="1122654" lvl="2" indent="-374218">
                <a:lnSpc>
                  <a:spcPts val="4000"/>
                </a:lnSpc>
                <a:buFont typeface="Arial"/>
                <a:buChar char="⚬"/>
              </a:pPr>
              <a:r>
                <a:rPr lang="en-US" sz="285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core </a:t>
              </a:r>
              <a:r>
                <a:rPr lang="en-US" sz="2850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skills</a:t>
              </a:r>
              <a:endParaRPr lang="en-US" sz="285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  <a:p>
              <a:pPr marL="1122654" lvl="2" indent="-374218">
                <a:lnSpc>
                  <a:spcPts val="4000"/>
                </a:lnSpc>
                <a:buFont typeface="Arial"/>
                <a:buChar char="⚬"/>
              </a:pPr>
              <a:r>
                <a:rPr lang="en-US" sz="285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interpersonal </a:t>
              </a:r>
              <a:r>
                <a:rPr lang="en-US" sz="2850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skills</a:t>
              </a:r>
              <a:endParaRPr lang="en-US" sz="285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76058" y="3613467"/>
            <a:ext cx="5287316" cy="784946"/>
            <a:chOff x="10627348" y="4070638"/>
            <a:chExt cx="5287315" cy="784945"/>
          </a:xfrm>
        </p:grpSpPr>
        <p:grpSp>
          <p:nvGrpSpPr>
            <p:cNvPr id="19" name="Group 15"/>
            <p:cNvGrpSpPr/>
            <p:nvPr/>
          </p:nvGrpSpPr>
          <p:grpSpPr>
            <a:xfrm>
              <a:off x="10627348" y="4070638"/>
              <a:ext cx="5287315" cy="784945"/>
              <a:chOff x="0" y="0"/>
              <a:chExt cx="1392544" cy="206735"/>
            </a:xfrm>
          </p:grpSpPr>
          <p:sp>
            <p:nvSpPr>
              <p:cNvPr id="21" name="Freeform 16"/>
              <p:cNvSpPr/>
              <p:nvPr/>
            </p:nvSpPr>
            <p:spPr>
              <a:xfrm>
                <a:off x="0" y="0"/>
                <a:ext cx="1392544" cy="206735"/>
              </a:xfrm>
              <a:custGeom>
                <a:avLst/>
                <a:gdLst/>
                <a:ahLst/>
                <a:cxnLst/>
                <a:rect l="l" t="t" r="r" b="b"/>
                <a:pathLst>
                  <a:path w="1392544" h="206735">
                    <a:moveTo>
                      <a:pt x="103367" y="0"/>
                    </a:moveTo>
                    <a:lnTo>
                      <a:pt x="1289177" y="0"/>
                    </a:lnTo>
                    <a:cubicBezTo>
                      <a:pt x="1316591" y="0"/>
                      <a:pt x="1342883" y="10890"/>
                      <a:pt x="1362268" y="30276"/>
                    </a:cubicBezTo>
                    <a:cubicBezTo>
                      <a:pt x="1381653" y="49661"/>
                      <a:pt x="1392544" y="75953"/>
                      <a:pt x="1392544" y="103367"/>
                    </a:cubicBezTo>
                    <a:lnTo>
                      <a:pt x="1392544" y="103367"/>
                    </a:lnTo>
                    <a:cubicBezTo>
                      <a:pt x="1392544" y="130782"/>
                      <a:pt x="1381653" y="157074"/>
                      <a:pt x="1362268" y="176459"/>
                    </a:cubicBezTo>
                    <a:cubicBezTo>
                      <a:pt x="1342883" y="195844"/>
                      <a:pt x="1316591" y="206735"/>
                      <a:pt x="1289177" y="206735"/>
                    </a:cubicBezTo>
                    <a:lnTo>
                      <a:pt x="103367" y="206735"/>
                    </a:lnTo>
                    <a:cubicBezTo>
                      <a:pt x="75953" y="206735"/>
                      <a:pt x="49661" y="195844"/>
                      <a:pt x="30276" y="176459"/>
                    </a:cubicBezTo>
                    <a:cubicBezTo>
                      <a:pt x="10890" y="157074"/>
                      <a:pt x="0" y="130782"/>
                      <a:pt x="0" y="103367"/>
                    </a:cubicBezTo>
                    <a:lnTo>
                      <a:pt x="0" y="103367"/>
                    </a:lnTo>
                    <a:cubicBezTo>
                      <a:pt x="0" y="75953"/>
                      <a:pt x="10890" y="49661"/>
                      <a:pt x="30276" y="30276"/>
                    </a:cubicBezTo>
                    <a:cubicBezTo>
                      <a:pt x="49661" y="10890"/>
                      <a:pt x="75953" y="0"/>
                      <a:pt x="103367" y="0"/>
                    </a:cubicBezTo>
                    <a:close/>
                  </a:path>
                </a:pathLst>
              </a:custGeom>
              <a:solidFill>
                <a:srgbClr val="FC921C"/>
              </a:solidFill>
            </p:spPr>
          </p:sp>
          <p:sp>
            <p:nvSpPr>
              <p:cNvPr id="22" name="TextBox 17"/>
              <p:cNvSpPr txBox="1"/>
              <p:nvPr/>
            </p:nvSpPr>
            <p:spPr>
              <a:xfrm>
                <a:off x="0" y="-76200"/>
                <a:ext cx="1392544" cy="282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448"/>
                  </a:lnSpc>
                </a:pPr>
                <a:endParaRPr sz="1008"/>
              </a:p>
            </p:txBody>
          </p:sp>
        </p:grpSp>
        <p:sp>
          <p:nvSpPr>
            <p:cNvPr id="20" name="TextBox 18"/>
            <p:cNvSpPr txBox="1"/>
            <p:nvPr/>
          </p:nvSpPr>
          <p:spPr>
            <a:xfrm>
              <a:off x="10751714" y="4188834"/>
              <a:ext cx="5038581" cy="476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Suggestions for better practices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39200" y="4771621"/>
            <a:ext cx="8052798" cy="2599242"/>
            <a:chOff x="8863602" y="5273092"/>
            <a:chExt cx="7577614" cy="2599242"/>
          </a:xfrm>
        </p:grpSpPr>
        <p:sp>
          <p:nvSpPr>
            <p:cNvPr id="24" name="TextBox 19"/>
            <p:cNvSpPr txBox="1"/>
            <p:nvPr/>
          </p:nvSpPr>
          <p:spPr>
            <a:xfrm>
              <a:off x="8863602" y="5273092"/>
              <a:ext cx="6935774" cy="1025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61328" lvl="1" indent="-280664" algn="just">
                <a:lnSpc>
                  <a:spcPts val="4000"/>
                </a:lnSpc>
                <a:buFont typeface="Arial"/>
                <a:buChar char="•"/>
              </a:pPr>
              <a:r>
                <a:rPr lang="en-US" sz="2850" spc="66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Students’ determination in reaching out for outside-class opportunities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8863602" y="6846412"/>
              <a:ext cx="7577614" cy="1025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61328" lvl="1" indent="-280664" algn="just">
                <a:lnSpc>
                  <a:spcPts val="4000"/>
                </a:lnSpc>
                <a:buFont typeface="Arial"/>
                <a:buChar char="•"/>
              </a:pPr>
              <a:r>
                <a:rPr lang="en-US" sz="2850" spc="66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University-industry collaboration for optimal training efficacy</a:t>
              </a:r>
            </a:p>
          </p:txBody>
        </p:sp>
      </p:grpSp>
      <p:sp>
        <p:nvSpPr>
          <p:cNvPr id="28" name="Freeform 3"/>
          <p:cNvSpPr/>
          <p:nvPr/>
        </p:nvSpPr>
        <p:spPr>
          <a:xfrm flipH="1">
            <a:off x="16916400" y="8488858"/>
            <a:ext cx="701819" cy="723563"/>
          </a:xfrm>
          <a:custGeom>
            <a:avLst/>
            <a:gdLst/>
            <a:ahLst/>
            <a:cxnLst/>
            <a:rect l="l" t="t" r="r" b="b"/>
            <a:pathLst>
              <a:path w="1223271" h="1223271">
                <a:moveTo>
                  <a:pt x="1223271" y="0"/>
                </a:moveTo>
                <a:lnTo>
                  <a:pt x="0" y="0"/>
                </a:lnTo>
                <a:lnTo>
                  <a:pt x="0" y="1223271"/>
                </a:lnTo>
                <a:lnTo>
                  <a:pt x="1223271" y="1223271"/>
                </a:lnTo>
                <a:lnTo>
                  <a:pt x="12232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33930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"/>
          <p:cNvSpPr txBox="1"/>
          <p:nvPr/>
        </p:nvSpPr>
        <p:spPr>
          <a:xfrm>
            <a:off x="1028700" y="1197804"/>
            <a:ext cx="9222980" cy="93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80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For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917334" y="1028700"/>
            <a:ext cx="4255866" cy="634990"/>
            <a:chOff x="10105554" y="1359728"/>
            <a:chExt cx="3818621" cy="634990"/>
          </a:xfrm>
        </p:grpSpPr>
        <p:grpSp>
          <p:nvGrpSpPr>
            <p:cNvPr id="28" name="Group 2"/>
            <p:cNvGrpSpPr/>
            <p:nvPr/>
          </p:nvGrpSpPr>
          <p:grpSpPr>
            <a:xfrm>
              <a:off x="10105554" y="1359728"/>
              <a:ext cx="3578687" cy="634990"/>
              <a:chOff x="0" y="0"/>
              <a:chExt cx="942535" cy="167240"/>
            </a:xfrm>
          </p:grpSpPr>
          <p:sp>
            <p:nvSpPr>
              <p:cNvPr id="30" name="Freeform 3"/>
              <p:cNvSpPr/>
              <p:nvPr/>
            </p:nvSpPr>
            <p:spPr>
              <a:xfrm>
                <a:off x="0" y="0"/>
                <a:ext cx="942535" cy="167240"/>
              </a:xfrm>
              <a:custGeom>
                <a:avLst/>
                <a:gdLst/>
                <a:ahLst/>
                <a:cxnLst/>
                <a:rect l="l" t="t" r="r" b="b"/>
                <a:pathLst>
                  <a:path w="942535" h="167240">
                    <a:moveTo>
                      <a:pt x="83620" y="0"/>
                    </a:moveTo>
                    <a:lnTo>
                      <a:pt x="858915" y="0"/>
                    </a:lnTo>
                    <a:cubicBezTo>
                      <a:pt x="905097" y="0"/>
                      <a:pt x="942535" y="37438"/>
                      <a:pt x="942535" y="83620"/>
                    </a:cubicBezTo>
                    <a:lnTo>
                      <a:pt x="942535" y="83620"/>
                    </a:lnTo>
                    <a:cubicBezTo>
                      <a:pt x="942535" y="129802"/>
                      <a:pt x="905097" y="167240"/>
                      <a:pt x="858915" y="167240"/>
                    </a:cubicBezTo>
                    <a:lnTo>
                      <a:pt x="83620" y="167240"/>
                    </a:lnTo>
                    <a:cubicBezTo>
                      <a:pt x="37438" y="167240"/>
                      <a:pt x="0" y="129802"/>
                      <a:pt x="0" y="83620"/>
                    </a:cubicBezTo>
                    <a:lnTo>
                      <a:pt x="0" y="83620"/>
                    </a:lnTo>
                    <a:cubicBezTo>
                      <a:pt x="0" y="37438"/>
                      <a:pt x="37438" y="0"/>
                      <a:pt x="83620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31" name="TextBox 4"/>
              <p:cNvSpPr txBox="1"/>
              <p:nvPr/>
            </p:nvSpPr>
            <p:spPr>
              <a:xfrm>
                <a:off x="0" y="-85725"/>
                <a:ext cx="942535" cy="2529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29" name="TextBox 6"/>
            <p:cNvSpPr txBox="1"/>
            <p:nvPr/>
          </p:nvSpPr>
          <p:spPr>
            <a:xfrm>
              <a:off x="10305928" y="1421000"/>
              <a:ext cx="3618247" cy="4873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EFL graduating students</a:t>
              </a:r>
            </a:p>
          </p:txBody>
        </p:sp>
      </p:grpSp>
      <p:sp>
        <p:nvSpPr>
          <p:cNvPr id="32" name="TextBox 7"/>
          <p:cNvSpPr txBox="1"/>
          <p:nvPr/>
        </p:nvSpPr>
        <p:spPr>
          <a:xfrm>
            <a:off x="9677400" y="1790700"/>
            <a:ext cx="7946276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Leverage available resources</a:t>
            </a:r>
          </a:p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Embrace well-rounded skill development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1047750" y="4103544"/>
            <a:ext cx="7867650" cy="93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80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to the workforce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1047750" y="1714500"/>
            <a:ext cx="8817872" cy="194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0"/>
              </a:lnSpc>
            </a:pPr>
            <a:r>
              <a:rPr lang="en-US" sz="12000" spc="272" dirty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a seamless leap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9937612" y="3772755"/>
            <a:ext cx="3930788" cy="982412"/>
            <a:chOff x="10125831" y="3874321"/>
            <a:chExt cx="3558409" cy="982412"/>
          </a:xfrm>
        </p:grpSpPr>
        <p:grpSp>
          <p:nvGrpSpPr>
            <p:cNvPr id="41" name="Group 15"/>
            <p:cNvGrpSpPr/>
            <p:nvPr/>
          </p:nvGrpSpPr>
          <p:grpSpPr>
            <a:xfrm>
              <a:off x="10125831" y="3874321"/>
              <a:ext cx="3558409" cy="634990"/>
              <a:chOff x="0" y="0"/>
              <a:chExt cx="937194" cy="167240"/>
            </a:xfrm>
          </p:grpSpPr>
          <p:sp>
            <p:nvSpPr>
              <p:cNvPr id="43" name="Freeform 16"/>
              <p:cNvSpPr/>
              <p:nvPr/>
            </p:nvSpPr>
            <p:spPr>
              <a:xfrm>
                <a:off x="0" y="0"/>
                <a:ext cx="937194" cy="167240"/>
              </a:xfrm>
              <a:custGeom>
                <a:avLst/>
                <a:gdLst/>
                <a:ahLst/>
                <a:cxnLst/>
                <a:rect l="l" t="t" r="r" b="b"/>
                <a:pathLst>
                  <a:path w="937194" h="167240">
                    <a:moveTo>
                      <a:pt x="83620" y="0"/>
                    </a:moveTo>
                    <a:lnTo>
                      <a:pt x="853574" y="0"/>
                    </a:lnTo>
                    <a:cubicBezTo>
                      <a:pt x="899756" y="0"/>
                      <a:pt x="937194" y="37438"/>
                      <a:pt x="937194" y="83620"/>
                    </a:cubicBezTo>
                    <a:lnTo>
                      <a:pt x="937194" y="83620"/>
                    </a:lnTo>
                    <a:cubicBezTo>
                      <a:pt x="937194" y="129802"/>
                      <a:pt x="899756" y="167240"/>
                      <a:pt x="853574" y="167240"/>
                    </a:cubicBezTo>
                    <a:lnTo>
                      <a:pt x="83620" y="167240"/>
                    </a:lnTo>
                    <a:cubicBezTo>
                      <a:pt x="37438" y="167240"/>
                      <a:pt x="0" y="129802"/>
                      <a:pt x="0" y="83620"/>
                    </a:cubicBezTo>
                    <a:lnTo>
                      <a:pt x="0" y="83620"/>
                    </a:lnTo>
                    <a:cubicBezTo>
                      <a:pt x="0" y="37438"/>
                      <a:pt x="37438" y="0"/>
                      <a:pt x="83620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44" name="TextBox 17"/>
              <p:cNvSpPr txBox="1"/>
              <p:nvPr/>
            </p:nvSpPr>
            <p:spPr>
              <a:xfrm>
                <a:off x="0" y="-85725"/>
                <a:ext cx="937194" cy="2529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42" name="TextBox 18"/>
            <p:cNvSpPr txBox="1"/>
            <p:nvPr/>
          </p:nvSpPr>
          <p:spPr>
            <a:xfrm>
              <a:off x="10326303" y="3932121"/>
              <a:ext cx="3280697" cy="92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University policymakers</a:t>
              </a:r>
            </a:p>
          </p:txBody>
        </p:sp>
      </p:grpSp>
      <p:sp>
        <p:nvSpPr>
          <p:cNvPr id="45" name="TextBox 19"/>
          <p:cNvSpPr txBox="1"/>
          <p:nvPr/>
        </p:nvSpPr>
        <p:spPr>
          <a:xfrm>
            <a:off x="9677400" y="4615577"/>
            <a:ext cx="8153744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Sustain a </a:t>
            </a: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well-proportioned theory-practice blend</a:t>
            </a:r>
          </a:p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Diversify </a:t>
            </a: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the syllabus into career-specific </a:t>
            </a: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streams</a:t>
            </a:r>
            <a:endParaRPr lang="en-US" sz="28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Optimize teaching methodologies</a:t>
            </a:r>
          </a:p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Foster close partnerships with </a:t>
            </a: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industries</a:t>
            </a:r>
            <a:endParaRPr lang="en-US" sz="28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917335" y="7734300"/>
            <a:ext cx="3798665" cy="634990"/>
            <a:chOff x="10125831" y="7936675"/>
            <a:chExt cx="3442069" cy="634990"/>
          </a:xfrm>
        </p:grpSpPr>
        <p:grpSp>
          <p:nvGrpSpPr>
            <p:cNvPr id="47" name="Group 20"/>
            <p:cNvGrpSpPr/>
            <p:nvPr/>
          </p:nvGrpSpPr>
          <p:grpSpPr>
            <a:xfrm>
              <a:off x="10125831" y="7936675"/>
              <a:ext cx="3442069" cy="634990"/>
              <a:chOff x="0" y="0"/>
              <a:chExt cx="906553" cy="167240"/>
            </a:xfrm>
          </p:grpSpPr>
          <p:sp>
            <p:nvSpPr>
              <p:cNvPr id="49" name="Freeform 21"/>
              <p:cNvSpPr/>
              <p:nvPr/>
            </p:nvSpPr>
            <p:spPr>
              <a:xfrm>
                <a:off x="0" y="0"/>
                <a:ext cx="906553" cy="167240"/>
              </a:xfrm>
              <a:custGeom>
                <a:avLst/>
                <a:gdLst/>
                <a:ahLst/>
                <a:cxnLst/>
                <a:rect l="l" t="t" r="r" b="b"/>
                <a:pathLst>
                  <a:path w="906553" h="167240">
                    <a:moveTo>
                      <a:pt x="83620" y="0"/>
                    </a:moveTo>
                    <a:lnTo>
                      <a:pt x="822933" y="0"/>
                    </a:lnTo>
                    <a:cubicBezTo>
                      <a:pt x="869115" y="0"/>
                      <a:pt x="906553" y="37438"/>
                      <a:pt x="906553" y="83620"/>
                    </a:cubicBezTo>
                    <a:lnTo>
                      <a:pt x="906553" y="83620"/>
                    </a:lnTo>
                    <a:cubicBezTo>
                      <a:pt x="906553" y="129802"/>
                      <a:pt x="869115" y="167240"/>
                      <a:pt x="822933" y="167240"/>
                    </a:cubicBezTo>
                    <a:lnTo>
                      <a:pt x="83620" y="167240"/>
                    </a:lnTo>
                    <a:cubicBezTo>
                      <a:pt x="37438" y="167240"/>
                      <a:pt x="0" y="129802"/>
                      <a:pt x="0" y="83620"/>
                    </a:cubicBezTo>
                    <a:lnTo>
                      <a:pt x="0" y="83620"/>
                    </a:lnTo>
                    <a:cubicBezTo>
                      <a:pt x="0" y="37438"/>
                      <a:pt x="37438" y="0"/>
                      <a:pt x="83620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50" name="TextBox 22"/>
              <p:cNvSpPr txBox="1"/>
              <p:nvPr/>
            </p:nvSpPr>
            <p:spPr>
              <a:xfrm>
                <a:off x="0" y="-85725"/>
                <a:ext cx="906553" cy="2529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48" name="TextBox 23"/>
            <p:cNvSpPr txBox="1"/>
            <p:nvPr/>
          </p:nvSpPr>
          <p:spPr>
            <a:xfrm>
              <a:off x="10323811" y="7985751"/>
              <a:ext cx="3231319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0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Prospective employers</a:t>
              </a:r>
            </a:p>
          </p:txBody>
        </p:sp>
      </p:grpSp>
      <p:sp>
        <p:nvSpPr>
          <p:cNvPr id="51" name="TextBox 24"/>
          <p:cNvSpPr txBox="1"/>
          <p:nvPr/>
        </p:nvSpPr>
        <p:spPr>
          <a:xfrm>
            <a:off x="9677400" y="8582456"/>
            <a:ext cx="7926000" cy="53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24" lvl="1" indent="-280662">
              <a:lnSpc>
                <a:spcPts val="442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Engage in talent coaching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78130" y="5849169"/>
            <a:ext cx="3519202" cy="634990"/>
            <a:chOff x="1066052" y="6279325"/>
            <a:chExt cx="2965130" cy="634990"/>
          </a:xfrm>
        </p:grpSpPr>
        <p:grpSp>
          <p:nvGrpSpPr>
            <p:cNvPr id="53" name="Group 25"/>
            <p:cNvGrpSpPr/>
            <p:nvPr/>
          </p:nvGrpSpPr>
          <p:grpSpPr>
            <a:xfrm>
              <a:off x="1066052" y="6279325"/>
              <a:ext cx="2743948" cy="634990"/>
              <a:chOff x="0" y="0"/>
              <a:chExt cx="773128" cy="167240"/>
            </a:xfrm>
          </p:grpSpPr>
          <p:sp>
            <p:nvSpPr>
              <p:cNvPr id="55" name="Freeform 26"/>
              <p:cNvSpPr/>
              <p:nvPr/>
            </p:nvSpPr>
            <p:spPr>
              <a:xfrm>
                <a:off x="0" y="0"/>
                <a:ext cx="773128" cy="167240"/>
              </a:xfrm>
              <a:custGeom>
                <a:avLst/>
                <a:gdLst/>
                <a:ahLst/>
                <a:cxnLst/>
                <a:rect l="l" t="t" r="r" b="b"/>
                <a:pathLst>
                  <a:path w="773128" h="167240">
                    <a:moveTo>
                      <a:pt x="83620" y="0"/>
                    </a:moveTo>
                    <a:lnTo>
                      <a:pt x="689508" y="0"/>
                    </a:lnTo>
                    <a:cubicBezTo>
                      <a:pt x="735690" y="0"/>
                      <a:pt x="773128" y="37438"/>
                      <a:pt x="773128" y="83620"/>
                    </a:cubicBezTo>
                    <a:lnTo>
                      <a:pt x="773128" y="83620"/>
                    </a:lnTo>
                    <a:cubicBezTo>
                      <a:pt x="773128" y="129802"/>
                      <a:pt x="735690" y="167240"/>
                      <a:pt x="689508" y="167240"/>
                    </a:cubicBezTo>
                    <a:lnTo>
                      <a:pt x="83620" y="167240"/>
                    </a:lnTo>
                    <a:cubicBezTo>
                      <a:pt x="37438" y="167240"/>
                      <a:pt x="0" y="129802"/>
                      <a:pt x="0" y="83620"/>
                    </a:cubicBezTo>
                    <a:lnTo>
                      <a:pt x="0" y="83620"/>
                    </a:lnTo>
                    <a:cubicBezTo>
                      <a:pt x="0" y="37438"/>
                      <a:pt x="37438" y="0"/>
                      <a:pt x="83620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56" name="TextBox 27"/>
              <p:cNvSpPr txBox="1"/>
              <p:nvPr/>
            </p:nvSpPr>
            <p:spPr>
              <a:xfrm>
                <a:off x="0" y="-85725"/>
                <a:ext cx="773128" cy="2529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54" name="TextBox 28"/>
            <p:cNvSpPr txBox="1"/>
            <p:nvPr/>
          </p:nvSpPr>
          <p:spPr>
            <a:xfrm>
              <a:off x="1249114" y="6300294"/>
              <a:ext cx="2782068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2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Future researchers</a:t>
              </a:r>
            </a:p>
          </p:txBody>
        </p:sp>
      </p:grpSp>
      <p:sp>
        <p:nvSpPr>
          <p:cNvPr id="57" name="TextBox 29"/>
          <p:cNvSpPr txBox="1"/>
          <p:nvPr/>
        </p:nvSpPr>
        <p:spPr>
          <a:xfrm>
            <a:off x="838033" y="6611169"/>
            <a:ext cx="8839367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Investigate other dimensions of </a:t>
            </a: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employability</a:t>
            </a:r>
            <a:endParaRPr lang="en-US" sz="28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Expand the quantity and diversity of </a:t>
            </a: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informants</a:t>
            </a:r>
            <a:endParaRPr lang="en-US" sz="28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  <a:p>
            <a:pPr marL="561324" lvl="1" indent="-280662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Examine the efficacy of a divergent </a:t>
            </a:r>
            <a:r>
              <a:rPr lang="en-US" sz="2800" dirty="0" smtClean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syllabus</a:t>
            </a:r>
            <a:endParaRPr lang="en-US" sz="2800" dirty="0">
              <a:solidFill>
                <a:srgbClr val="4D4D4D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</p:spTree>
    <p:extLst>
      <p:ext uri="{BB962C8B-B14F-4D97-AF65-F5344CB8AC3E}">
        <p14:creationId xmlns:p14="http://schemas.microsoft.com/office/powerpoint/2010/main" val="97531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39" grpId="0"/>
      <p:bldP spid="45" grpId="0"/>
      <p:bldP spid="51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/>
          <p:nvPr/>
        </p:nvSpPr>
        <p:spPr>
          <a:xfrm>
            <a:off x="2133600" y="4246191"/>
            <a:ext cx="137922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8"/>
              </a:lnSpc>
            </a:pPr>
            <a:r>
              <a:rPr lang="en-US" sz="14000" spc="300" dirty="0" smtClean="0">
                <a:solidFill>
                  <a:srgbClr val="3C3B3B"/>
                </a:solidFill>
                <a:latin typeface="Bright"/>
                <a:ea typeface="Bright"/>
                <a:cs typeface="Bright"/>
                <a:sym typeface="Bright"/>
              </a:rPr>
              <a:t>Sincere </a:t>
            </a:r>
            <a:r>
              <a:rPr lang="en-US" sz="14000" spc="300" dirty="0" smtClean="0">
                <a:solidFill>
                  <a:srgbClr val="3C3B3B"/>
                </a:solidFill>
                <a:latin typeface="Bright"/>
                <a:ea typeface="Bright"/>
                <a:cs typeface="Bright"/>
                <a:sym typeface="Bright"/>
              </a:rPr>
              <a:t>appreciation</a:t>
            </a:r>
            <a:endParaRPr lang="en-US" sz="14000" spc="300" dirty="0">
              <a:solidFill>
                <a:srgbClr val="3C3B3B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7104" y="5520156"/>
            <a:ext cx="6545190" cy="1985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200"/>
              </a:lnSpc>
            </a:pPr>
            <a:r>
              <a:rPr lang="en-US" sz="11700" spc="272" dirty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a</a:t>
            </a:r>
            <a:r>
              <a:rPr lang="en-US" sz="11700" spc="272" dirty="0" smtClean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nd  farewell</a:t>
            </a:r>
            <a:endParaRPr lang="en-US" sz="11700" spc="272" dirty="0">
              <a:solidFill>
                <a:srgbClr val="FC921C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2000" y="1946046"/>
            <a:ext cx="163991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VietTESOL</a:t>
            </a:r>
            <a:r>
              <a:rPr lang="en-US" sz="6600" dirty="0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 International Convention 2025</a:t>
            </a:r>
            <a:endParaRPr lang="en-US" sz="6600" dirty="0">
              <a:solidFill>
                <a:srgbClr val="1B8056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D78911F4-5AC2-FE4F-41AA-FC233D5B6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80" y="283791"/>
            <a:ext cx="10314640" cy="18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2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198" y="3058205"/>
            <a:ext cx="8666838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500" spc="564" dirty="0" smtClean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Local employability </a:t>
            </a:r>
            <a:r>
              <a:rPr lang="en-US" sz="9500" spc="564" dirty="0">
                <a:solidFill>
                  <a:srgbClr val="DE52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at a glance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5573911"/>
            <a:ext cx="849395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70" lvl="1" indent="-334634" algn="just">
              <a:lnSpc>
                <a:spcPct val="200000"/>
              </a:lnSpc>
              <a:buFont typeface="Arial"/>
              <a:buChar char="•"/>
            </a:pPr>
            <a:r>
              <a:rPr lang="en-US" sz="30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Intuitive approach to skill acquisition</a:t>
            </a:r>
          </a:p>
          <a:p>
            <a:pPr marL="669270" lvl="1" indent="-334634" algn="just">
              <a:lnSpc>
                <a:spcPct val="200000"/>
              </a:lnSpc>
              <a:buFont typeface="Arial"/>
              <a:buChar char="•"/>
            </a:pPr>
            <a:r>
              <a:rPr lang="en-US" sz="30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Unclear direction for professional development</a:t>
            </a:r>
          </a:p>
          <a:p>
            <a:pPr marL="669270" lvl="1" indent="-334634" algn="just">
              <a:lnSpc>
                <a:spcPct val="200000"/>
              </a:lnSpc>
              <a:buFont typeface="Arial"/>
              <a:buChar char="•"/>
            </a:pPr>
            <a:r>
              <a:rPr lang="en-US" sz="30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Minimal engagement with industry trends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617912" y="4515992"/>
            <a:ext cx="2860088" cy="621200"/>
            <a:chOff x="13258800" y="8073559"/>
            <a:chExt cx="3012488" cy="621200"/>
          </a:xfrm>
        </p:grpSpPr>
        <p:grpSp>
          <p:nvGrpSpPr>
            <p:cNvPr id="13" name="Group 10"/>
            <p:cNvGrpSpPr/>
            <p:nvPr/>
          </p:nvGrpSpPr>
          <p:grpSpPr>
            <a:xfrm>
              <a:off x="13258800" y="8101032"/>
              <a:ext cx="3012488" cy="593727"/>
              <a:chOff x="0" y="0"/>
              <a:chExt cx="1262662" cy="248856"/>
            </a:xfrm>
          </p:grpSpPr>
          <p:sp>
            <p:nvSpPr>
              <p:cNvPr id="15" name="Freeform 11"/>
              <p:cNvSpPr/>
              <p:nvPr/>
            </p:nvSpPr>
            <p:spPr>
              <a:xfrm>
                <a:off x="0" y="0"/>
                <a:ext cx="1262662" cy="248856"/>
              </a:xfrm>
              <a:custGeom>
                <a:avLst/>
                <a:gdLst/>
                <a:ahLst/>
                <a:cxnLst/>
                <a:rect l="l" t="t" r="r" b="b"/>
                <a:pathLst>
                  <a:path w="1262662" h="248856">
                    <a:moveTo>
                      <a:pt x="64249" y="0"/>
                    </a:moveTo>
                    <a:lnTo>
                      <a:pt x="1198413" y="0"/>
                    </a:lnTo>
                    <a:cubicBezTo>
                      <a:pt x="1233897" y="0"/>
                      <a:pt x="1262662" y="28765"/>
                      <a:pt x="1262662" y="64249"/>
                    </a:cubicBezTo>
                    <a:lnTo>
                      <a:pt x="1262662" y="184608"/>
                    </a:lnTo>
                    <a:cubicBezTo>
                      <a:pt x="1262662" y="220091"/>
                      <a:pt x="1233897" y="248856"/>
                      <a:pt x="1198413" y="248856"/>
                    </a:cubicBezTo>
                    <a:lnTo>
                      <a:pt x="64249" y="248856"/>
                    </a:lnTo>
                    <a:cubicBezTo>
                      <a:pt x="28765" y="248856"/>
                      <a:pt x="0" y="220091"/>
                      <a:pt x="0" y="184608"/>
                    </a:cubicBezTo>
                    <a:lnTo>
                      <a:pt x="0" y="64249"/>
                    </a:lnTo>
                    <a:cubicBezTo>
                      <a:pt x="0" y="28765"/>
                      <a:pt x="28765" y="0"/>
                      <a:pt x="64249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16" name="TextBox 12"/>
              <p:cNvSpPr txBox="1"/>
              <p:nvPr/>
            </p:nvSpPr>
            <p:spPr>
              <a:xfrm>
                <a:off x="0" y="-85725"/>
                <a:ext cx="1262662" cy="334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05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93906" y="8073559"/>
              <a:ext cx="2542276" cy="55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U</a:t>
              </a:r>
              <a:r>
                <a:rPr lang="en-US" sz="3600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nemployed</a:t>
              </a:r>
              <a:endParaRPr lang="en-US" sz="3600" dirty="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8304" y="4515992"/>
            <a:ext cx="3473044" cy="604075"/>
            <a:chOff x="9461406" y="8081132"/>
            <a:chExt cx="3012488" cy="604075"/>
          </a:xfrm>
        </p:grpSpPr>
        <p:grpSp>
          <p:nvGrpSpPr>
            <p:cNvPr id="18" name="Group 14"/>
            <p:cNvGrpSpPr/>
            <p:nvPr/>
          </p:nvGrpSpPr>
          <p:grpSpPr>
            <a:xfrm>
              <a:off x="9461406" y="8091480"/>
              <a:ext cx="3012488" cy="593727"/>
              <a:chOff x="0" y="0"/>
              <a:chExt cx="1262662" cy="248856"/>
            </a:xfrm>
          </p:grpSpPr>
          <p:sp>
            <p:nvSpPr>
              <p:cNvPr id="20" name="Freeform 15"/>
              <p:cNvSpPr/>
              <p:nvPr/>
            </p:nvSpPr>
            <p:spPr>
              <a:xfrm>
                <a:off x="0" y="0"/>
                <a:ext cx="1262662" cy="248856"/>
              </a:xfrm>
              <a:custGeom>
                <a:avLst/>
                <a:gdLst/>
                <a:ahLst/>
                <a:cxnLst/>
                <a:rect l="l" t="t" r="r" b="b"/>
                <a:pathLst>
                  <a:path w="1262662" h="248856">
                    <a:moveTo>
                      <a:pt x="64249" y="0"/>
                    </a:moveTo>
                    <a:lnTo>
                      <a:pt x="1198413" y="0"/>
                    </a:lnTo>
                    <a:cubicBezTo>
                      <a:pt x="1233897" y="0"/>
                      <a:pt x="1262662" y="28765"/>
                      <a:pt x="1262662" y="64249"/>
                    </a:cubicBezTo>
                    <a:lnTo>
                      <a:pt x="1262662" y="184608"/>
                    </a:lnTo>
                    <a:cubicBezTo>
                      <a:pt x="1262662" y="220091"/>
                      <a:pt x="1233897" y="248856"/>
                      <a:pt x="1198413" y="248856"/>
                    </a:cubicBezTo>
                    <a:lnTo>
                      <a:pt x="64249" y="248856"/>
                    </a:lnTo>
                    <a:cubicBezTo>
                      <a:pt x="28765" y="248856"/>
                      <a:pt x="0" y="220091"/>
                      <a:pt x="0" y="184608"/>
                    </a:cubicBezTo>
                    <a:lnTo>
                      <a:pt x="0" y="64249"/>
                    </a:lnTo>
                    <a:cubicBezTo>
                      <a:pt x="0" y="28765"/>
                      <a:pt x="28765" y="0"/>
                      <a:pt x="64249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21" name="TextBox 16"/>
              <p:cNvSpPr txBox="1"/>
              <p:nvPr/>
            </p:nvSpPr>
            <p:spPr>
              <a:xfrm>
                <a:off x="0" y="-85725"/>
                <a:ext cx="1262662" cy="334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050"/>
              </a:p>
            </p:txBody>
          </p:sp>
        </p:grpSp>
        <p:sp>
          <p:nvSpPr>
            <p:cNvPr id="19" name="TextBox 17"/>
            <p:cNvSpPr txBox="1"/>
            <p:nvPr/>
          </p:nvSpPr>
          <p:spPr>
            <a:xfrm>
              <a:off x="9484789" y="8081132"/>
              <a:ext cx="2965722" cy="553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600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Underemployed</a:t>
              </a:r>
              <a:endParaRPr lang="en-US" sz="3600" dirty="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812198" y="1191824"/>
            <a:ext cx="749601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98"/>
              </a:lnSpc>
            </a:pPr>
            <a:r>
              <a:rPr lang="en-US" sz="12798" spc="320" dirty="0">
                <a:solidFill>
                  <a:srgbClr val="3C3B3B"/>
                </a:solidFill>
                <a:latin typeface="Bright"/>
                <a:ea typeface="Bright"/>
                <a:cs typeface="Bright"/>
                <a:sym typeface="Brigh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6791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09133" y="1556236"/>
            <a:ext cx="4802728" cy="5782028"/>
            <a:chOff x="7209133" y="1662064"/>
            <a:chExt cx="4802728" cy="5782028"/>
          </a:xfrm>
        </p:grpSpPr>
        <p:grpSp>
          <p:nvGrpSpPr>
            <p:cNvPr id="6" name="Group 5"/>
            <p:cNvGrpSpPr/>
            <p:nvPr/>
          </p:nvGrpSpPr>
          <p:grpSpPr>
            <a:xfrm>
              <a:off x="7209133" y="1662064"/>
              <a:ext cx="4802728" cy="5782028"/>
              <a:chOff x="7209133" y="1662064"/>
              <a:chExt cx="4802728" cy="5782028"/>
            </a:xfrm>
          </p:grpSpPr>
          <p:grpSp>
            <p:nvGrpSpPr>
              <p:cNvPr id="8" name="Group 9"/>
              <p:cNvGrpSpPr/>
              <p:nvPr/>
            </p:nvGrpSpPr>
            <p:grpSpPr>
              <a:xfrm>
                <a:off x="7209133" y="1662064"/>
                <a:ext cx="4802728" cy="5782028"/>
                <a:chOff x="0" y="0"/>
                <a:chExt cx="1013337" cy="1382285"/>
              </a:xfrm>
              <a:solidFill>
                <a:srgbClr val="DA3E24"/>
              </a:solidFill>
            </p:grpSpPr>
            <p:sp>
              <p:nvSpPr>
                <p:cNvPr id="12" name="Freeform 10"/>
                <p:cNvSpPr/>
                <p:nvPr/>
              </p:nvSpPr>
              <p:spPr>
                <a:xfrm>
                  <a:off x="0" y="0"/>
                  <a:ext cx="1013337" cy="1382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337" h="1382285">
                      <a:moveTo>
                        <a:pt x="45136" y="0"/>
                      </a:moveTo>
                      <a:lnTo>
                        <a:pt x="968202" y="0"/>
                      </a:lnTo>
                      <a:cubicBezTo>
                        <a:pt x="993129" y="0"/>
                        <a:pt x="1013337" y="20208"/>
                        <a:pt x="1013337" y="45136"/>
                      </a:cubicBezTo>
                      <a:lnTo>
                        <a:pt x="1013337" y="1337150"/>
                      </a:lnTo>
                      <a:cubicBezTo>
                        <a:pt x="1013337" y="1349121"/>
                        <a:pt x="1008582" y="1360601"/>
                        <a:pt x="1000117" y="1369066"/>
                      </a:cubicBezTo>
                      <a:cubicBezTo>
                        <a:pt x="991653" y="1377530"/>
                        <a:pt x="980172" y="1382285"/>
                        <a:pt x="968202" y="1382285"/>
                      </a:cubicBezTo>
                      <a:lnTo>
                        <a:pt x="45136" y="1382285"/>
                      </a:lnTo>
                      <a:cubicBezTo>
                        <a:pt x="20208" y="1382285"/>
                        <a:pt x="0" y="1362078"/>
                        <a:pt x="0" y="1337150"/>
                      </a:cubicBezTo>
                      <a:lnTo>
                        <a:pt x="0" y="45136"/>
                      </a:lnTo>
                      <a:cubicBezTo>
                        <a:pt x="0" y="33165"/>
                        <a:pt x="4755" y="21684"/>
                        <a:pt x="13220" y="13220"/>
                      </a:cubicBezTo>
                      <a:cubicBezTo>
                        <a:pt x="21684" y="4755"/>
                        <a:pt x="33165" y="0"/>
                        <a:pt x="45136" y="0"/>
                      </a:cubicBezTo>
                      <a:close/>
                    </a:path>
                  </a:pathLst>
                </a:custGeom>
                <a:grpFill/>
              </p:spPr>
            </p:sp>
            <p:sp>
              <p:nvSpPr>
                <p:cNvPr id="13" name="TextBox 11"/>
                <p:cNvSpPr txBox="1"/>
                <p:nvPr/>
              </p:nvSpPr>
              <p:spPr>
                <a:xfrm>
                  <a:off x="0" y="-85725"/>
                  <a:ext cx="1013337" cy="1468010"/>
                </a:xfrm>
                <a:prstGeom prst="rect">
                  <a:avLst/>
                </a:prstGeom>
                <a:solidFill>
                  <a:srgbClr val="DE523B"/>
                </a:solidFill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 sz="1008">
                    <a:solidFill>
                      <a:srgbClr val="DE523B"/>
                    </a:solidFill>
                  </a:endParaRPr>
                </a:p>
              </p:txBody>
            </p:sp>
          </p:grpSp>
          <p:sp>
            <p:nvSpPr>
              <p:cNvPr id="11" name="TextBox 13"/>
              <p:cNvSpPr txBox="1"/>
              <p:nvPr/>
            </p:nvSpPr>
            <p:spPr>
              <a:xfrm>
                <a:off x="7623033" y="1790700"/>
                <a:ext cx="3982817" cy="1615827"/>
              </a:xfrm>
              <a:prstGeom prst="rect">
                <a:avLst/>
              </a:prstGeom>
              <a:solidFill>
                <a:srgbClr val="DE523B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36"/>
                  </a:lnSpc>
                </a:pPr>
                <a:r>
                  <a:rPr lang="en-US" sz="6000" dirty="0">
                    <a:solidFill>
                      <a:srgbClr val="FFFFFF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Objective </a:t>
                </a:r>
              </a:p>
              <a:p>
                <a:pPr>
                  <a:lnSpc>
                    <a:spcPts val="6336"/>
                  </a:lnSpc>
                </a:pPr>
                <a:r>
                  <a:rPr lang="en-US" sz="6000" dirty="0">
                    <a:solidFill>
                      <a:srgbClr val="FFFFFF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01</a:t>
                </a:r>
              </a:p>
            </p:txBody>
          </p:sp>
        </p:grpSp>
        <p:sp>
          <p:nvSpPr>
            <p:cNvPr id="10" name="TextBox 12"/>
            <p:cNvSpPr txBox="1"/>
            <p:nvPr/>
          </p:nvSpPr>
          <p:spPr>
            <a:xfrm>
              <a:off x="7350485" y="3643722"/>
              <a:ext cx="4357313" cy="3404778"/>
            </a:xfrm>
            <a:prstGeom prst="rect">
              <a:avLst/>
            </a:prstGeom>
            <a:solidFill>
              <a:srgbClr val="DE523B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626096" lvl="1" indent="-313048">
                <a:lnSpc>
                  <a:spcPct val="150000"/>
                </a:lnSpc>
                <a:buFont typeface="Arial"/>
                <a:buChar char="•"/>
              </a:pPr>
              <a:r>
                <a:rPr lang="en-US" sz="29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I</a:t>
              </a:r>
              <a:r>
                <a:rPr lang="en-US" sz="29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dentify </a:t>
              </a:r>
              <a:r>
                <a:rPr lang="en-US" sz="29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the essential core skills and i</a:t>
              </a:r>
              <a:r>
                <a:rPr lang="en-US" sz="2900" dirty="0" smtClean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nterpersonal </a:t>
              </a:r>
              <a:r>
                <a:rPr lang="en-US" sz="2900" dirty="0">
                  <a:solidFill>
                    <a:srgbClr val="FFFFFF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skills prioritized by students and employers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17400" y="7476072"/>
            <a:ext cx="7294466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00"/>
              </a:lnSpc>
            </a:pPr>
            <a:r>
              <a:rPr lang="en-US" sz="5900" spc="148" dirty="0">
                <a:latin typeface="Bright"/>
                <a:ea typeface="Bright"/>
                <a:cs typeface="Bright"/>
                <a:sym typeface="Bright"/>
              </a:rPr>
              <a:t>higher  employability  for English  Graduates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570872" y="2904072"/>
            <a:ext cx="4802728" cy="5928095"/>
            <a:chOff x="12663999" y="3101605"/>
            <a:chExt cx="4802728" cy="5928095"/>
          </a:xfrm>
        </p:grpSpPr>
        <p:grpSp>
          <p:nvGrpSpPr>
            <p:cNvPr id="15" name="Group 14"/>
            <p:cNvGrpSpPr/>
            <p:nvPr/>
          </p:nvGrpSpPr>
          <p:grpSpPr>
            <a:xfrm>
              <a:off x="12663999" y="3101605"/>
              <a:ext cx="4802728" cy="5928095"/>
              <a:chOff x="12663999" y="3101605"/>
              <a:chExt cx="4802728" cy="592809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2663999" y="3101605"/>
                <a:ext cx="4802728" cy="5928095"/>
              </a:xfrm>
              <a:prstGeom prst="rect">
                <a:avLst/>
              </a:prstGeom>
              <a:solidFill>
                <a:srgbClr val="1B8056"/>
              </a:solidFill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 sz="1008"/>
              </a:p>
            </p:txBody>
          </p:sp>
          <p:sp>
            <p:nvSpPr>
              <p:cNvPr id="23" name="TextBox 15"/>
              <p:cNvSpPr txBox="1"/>
              <p:nvPr/>
            </p:nvSpPr>
            <p:spPr>
              <a:xfrm>
                <a:off x="12947709" y="3735427"/>
                <a:ext cx="3710420" cy="1615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336"/>
                  </a:lnSpc>
                </a:pPr>
                <a:r>
                  <a:rPr lang="en-US" sz="5812" dirty="0">
                    <a:solidFill>
                      <a:schemeClr val="bg1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Objective </a:t>
                </a:r>
              </a:p>
              <a:p>
                <a:pPr>
                  <a:lnSpc>
                    <a:spcPts val="6336"/>
                  </a:lnSpc>
                </a:pPr>
                <a:r>
                  <a:rPr lang="en-US" sz="5812" dirty="0">
                    <a:solidFill>
                      <a:schemeClr val="bg1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02</a:t>
                </a:r>
              </a:p>
            </p:txBody>
          </p:sp>
        </p:grpSp>
        <p:sp>
          <p:nvSpPr>
            <p:cNvPr id="24" name="TextBox 21"/>
            <p:cNvSpPr txBox="1"/>
            <p:nvPr/>
          </p:nvSpPr>
          <p:spPr>
            <a:xfrm>
              <a:off x="12947709" y="5697347"/>
              <a:ext cx="4434954" cy="262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1" indent="-45719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900" dirty="0">
                  <a:solidFill>
                    <a:schemeClr val="bg1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U</a:t>
              </a:r>
              <a:r>
                <a:rPr lang="en-US" sz="2900" dirty="0" smtClean="0">
                  <a:solidFill>
                    <a:schemeClr val="bg1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ncover </a:t>
              </a:r>
              <a:r>
                <a:rPr lang="en-US" sz="2900" dirty="0">
                  <a:solidFill>
                    <a:schemeClr val="bg1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any perceptual gaps between students’ performance and employers’ expectations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52816" y="1181100"/>
            <a:ext cx="4985859" cy="5629650"/>
            <a:chOff x="1252816" y="1286928"/>
            <a:chExt cx="4985859" cy="5629650"/>
          </a:xfrm>
        </p:grpSpPr>
        <p:sp>
          <p:nvSpPr>
            <p:cNvPr id="14" name="TextBox 17"/>
            <p:cNvSpPr txBox="1"/>
            <p:nvPr/>
          </p:nvSpPr>
          <p:spPr>
            <a:xfrm>
              <a:off x="2092301" y="2189578"/>
              <a:ext cx="4146374" cy="4727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044"/>
                </a:lnSpc>
              </a:pPr>
              <a:r>
                <a:rPr lang="en-US" sz="20000" dirty="0">
                  <a:latin typeface="Gabriola" panose="04040605051002020D02" pitchFamily="82" charset="0"/>
                  <a:ea typeface="Menulist Beauty"/>
                  <a:cs typeface="Menulist Beauty"/>
                  <a:sym typeface="Menulist Beauty"/>
                </a:rPr>
                <a:t>Skill gaps</a:t>
              </a:r>
            </a:p>
          </p:txBody>
        </p:sp>
        <p:pic>
          <p:nvPicPr>
            <p:cNvPr id="26" name="Picture 25" descr="A green and red circles&#10;&#10;AI-generated content may be incorrect.">
              <a:extLst>
                <a:ext uri="{FF2B5EF4-FFF2-40B4-BE49-F238E27FC236}">
                  <a16:creationId xmlns:a16="http://schemas.microsoft.com/office/drawing/2014/main" id="{57DE289A-2D2C-327C-05FC-58D80427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16" y="1286928"/>
              <a:ext cx="1092749" cy="109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935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764" y="2374693"/>
            <a:ext cx="5758808" cy="124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0"/>
              </a:lnSpc>
            </a:pPr>
            <a:r>
              <a:rPr lang="en-US" sz="10500" dirty="0">
                <a:latin typeface="Agrandir Narrow"/>
                <a:ea typeface="Agrandir Narrow"/>
                <a:cs typeface="Agrandir Narrow"/>
                <a:sym typeface="Agrandir Narrow"/>
              </a:rPr>
              <a:t>A</a:t>
            </a:r>
            <a:r>
              <a:rPr lang="en-US" sz="10500" dirty="0" smtClean="0">
                <a:latin typeface="Agrandir Narrow"/>
                <a:ea typeface="Agrandir Narrow"/>
                <a:cs typeface="Agrandir Narrow"/>
                <a:sym typeface="Agrandir Narrow"/>
              </a:rPr>
              <a:t>reas </a:t>
            </a:r>
            <a:r>
              <a:rPr lang="en-US" sz="10500" dirty="0">
                <a:latin typeface="Agrandir Narrow"/>
                <a:ea typeface="Agrandir Narrow"/>
                <a:cs typeface="Agrandir Narrow"/>
                <a:sym typeface="Agrandir Narrow"/>
              </a:rPr>
              <a:t>of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72242" y="4381500"/>
            <a:ext cx="2549132" cy="784946"/>
            <a:chOff x="2272242" y="4775440"/>
            <a:chExt cx="2549130" cy="784945"/>
          </a:xfrm>
        </p:grpSpPr>
        <p:grpSp>
          <p:nvGrpSpPr>
            <p:cNvPr id="5" name="Group 3"/>
            <p:cNvGrpSpPr/>
            <p:nvPr/>
          </p:nvGrpSpPr>
          <p:grpSpPr>
            <a:xfrm>
              <a:off x="2272242" y="4775440"/>
              <a:ext cx="2549130" cy="784945"/>
              <a:chOff x="0" y="0"/>
              <a:chExt cx="671376" cy="206735"/>
            </a:xfrm>
          </p:grpSpPr>
          <p:sp>
            <p:nvSpPr>
              <p:cNvPr id="7" name="Freeform 4"/>
              <p:cNvSpPr/>
              <p:nvPr/>
            </p:nvSpPr>
            <p:spPr>
              <a:xfrm>
                <a:off x="0" y="0"/>
                <a:ext cx="671376" cy="206735"/>
              </a:xfrm>
              <a:custGeom>
                <a:avLst/>
                <a:gdLst/>
                <a:ahLst/>
                <a:cxnLst/>
                <a:rect l="l" t="t" r="r" b="b"/>
                <a:pathLst>
                  <a:path w="671376" h="206735">
                    <a:moveTo>
                      <a:pt x="103367" y="0"/>
                    </a:moveTo>
                    <a:lnTo>
                      <a:pt x="568009" y="0"/>
                    </a:lnTo>
                    <a:cubicBezTo>
                      <a:pt x="595423" y="0"/>
                      <a:pt x="621715" y="10890"/>
                      <a:pt x="641100" y="30276"/>
                    </a:cubicBezTo>
                    <a:cubicBezTo>
                      <a:pt x="660485" y="49661"/>
                      <a:pt x="671376" y="75953"/>
                      <a:pt x="671376" y="103367"/>
                    </a:cubicBezTo>
                    <a:lnTo>
                      <a:pt x="671376" y="103367"/>
                    </a:lnTo>
                    <a:cubicBezTo>
                      <a:pt x="671376" y="130782"/>
                      <a:pt x="660485" y="157074"/>
                      <a:pt x="641100" y="176459"/>
                    </a:cubicBezTo>
                    <a:cubicBezTo>
                      <a:pt x="621715" y="195844"/>
                      <a:pt x="595423" y="206735"/>
                      <a:pt x="568009" y="206735"/>
                    </a:cubicBezTo>
                    <a:lnTo>
                      <a:pt x="103367" y="206735"/>
                    </a:lnTo>
                    <a:cubicBezTo>
                      <a:pt x="75953" y="206735"/>
                      <a:pt x="49661" y="195844"/>
                      <a:pt x="30276" y="176459"/>
                    </a:cubicBezTo>
                    <a:cubicBezTo>
                      <a:pt x="10890" y="157074"/>
                      <a:pt x="0" y="130782"/>
                      <a:pt x="0" y="103367"/>
                    </a:cubicBezTo>
                    <a:lnTo>
                      <a:pt x="0" y="103367"/>
                    </a:lnTo>
                    <a:cubicBezTo>
                      <a:pt x="0" y="75953"/>
                      <a:pt x="10890" y="49661"/>
                      <a:pt x="30276" y="30276"/>
                    </a:cubicBezTo>
                    <a:cubicBezTo>
                      <a:pt x="49661" y="10890"/>
                      <a:pt x="75953" y="0"/>
                      <a:pt x="103367" y="0"/>
                    </a:cubicBezTo>
                    <a:close/>
                  </a:path>
                </a:pathLst>
              </a:custGeom>
              <a:solidFill>
                <a:srgbClr val="DE523B"/>
              </a:solidFill>
            </p:spPr>
          </p:sp>
          <p:sp>
            <p:nvSpPr>
              <p:cNvPr id="8" name="TextBox 5"/>
              <p:cNvSpPr txBox="1"/>
              <p:nvPr/>
            </p:nvSpPr>
            <p:spPr>
              <a:xfrm>
                <a:off x="0" y="-85725"/>
                <a:ext cx="671376" cy="292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6" name="TextBox 9"/>
            <p:cNvSpPr txBox="1"/>
            <p:nvPr/>
          </p:nvSpPr>
          <p:spPr>
            <a:xfrm>
              <a:off x="2402764" y="4853724"/>
              <a:ext cx="2288086" cy="62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Question 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13827" y="4381503"/>
            <a:ext cx="2858538" cy="784946"/>
            <a:chOff x="10213825" y="4775440"/>
            <a:chExt cx="2858537" cy="784945"/>
          </a:xfrm>
        </p:grpSpPr>
        <p:grpSp>
          <p:nvGrpSpPr>
            <p:cNvPr id="10" name="Group 6"/>
            <p:cNvGrpSpPr/>
            <p:nvPr/>
          </p:nvGrpSpPr>
          <p:grpSpPr>
            <a:xfrm>
              <a:off x="10213825" y="4775440"/>
              <a:ext cx="2858537" cy="784945"/>
              <a:chOff x="0" y="0"/>
              <a:chExt cx="752866" cy="206735"/>
            </a:xfrm>
          </p:grpSpPr>
          <p:sp>
            <p:nvSpPr>
              <p:cNvPr id="12" name="Freeform 7"/>
              <p:cNvSpPr/>
              <p:nvPr/>
            </p:nvSpPr>
            <p:spPr>
              <a:xfrm>
                <a:off x="0" y="0"/>
                <a:ext cx="752866" cy="206735"/>
              </a:xfrm>
              <a:custGeom>
                <a:avLst/>
                <a:gdLst/>
                <a:ahLst/>
                <a:cxnLst/>
                <a:rect l="l" t="t" r="r" b="b"/>
                <a:pathLst>
                  <a:path w="752866" h="206735">
                    <a:moveTo>
                      <a:pt x="103367" y="0"/>
                    </a:moveTo>
                    <a:lnTo>
                      <a:pt x="649498" y="0"/>
                    </a:lnTo>
                    <a:cubicBezTo>
                      <a:pt x="676913" y="0"/>
                      <a:pt x="703205" y="10890"/>
                      <a:pt x="722590" y="30276"/>
                    </a:cubicBezTo>
                    <a:cubicBezTo>
                      <a:pt x="741975" y="49661"/>
                      <a:pt x="752866" y="75953"/>
                      <a:pt x="752866" y="103367"/>
                    </a:cubicBezTo>
                    <a:lnTo>
                      <a:pt x="752866" y="103367"/>
                    </a:lnTo>
                    <a:cubicBezTo>
                      <a:pt x="752866" y="130782"/>
                      <a:pt x="741975" y="157074"/>
                      <a:pt x="722590" y="176459"/>
                    </a:cubicBezTo>
                    <a:cubicBezTo>
                      <a:pt x="703205" y="195844"/>
                      <a:pt x="676913" y="206735"/>
                      <a:pt x="649498" y="206735"/>
                    </a:cubicBezTo>
                    <a:lnTo>
                      <a:pt x="103367" y="206735"/>
                    </a:lnTo>
                    <a:cubicBezTo>
                      <a:pt x="75953" y="206735"/>
                      <a:pt x="49661" y="195844"/>
                      <a:pt x="30276" y="176459"/>
                    </a:cubicBezTo>
                    <a:cubicBezTo>
                      <a:pt x="10890" y="157074"/>
                      <a:pt x="0" y="130782"/>
                      <a:pt x="0" y="103367"/>
                    </a:cubicBezTo>
                    <a:lnTo>
                      <a:pt x="0" y="103367"/>
                    </a:lnTo>
                    <a:cubicBezTo>
                      <a:pt x="0" y="75953"/>
                      <a:pt x="10890" y="49661"/>
                      <a:pt x="30276" y="30276"/>
                    </a:cubicBezTo>
                    <a:cubicBezTo>
                      <a:pt x="49661" y="10890"/>
                      <a:pt x="75953" y="0"/>
                      <a:pt x="103367" y="0"/>
                    </a:cubicBezTo>
                    <a:close/>
                  </a:path>
                </a:pathLst>
              </a:custGeom>
              <a:solidFill>
                <a:srgbClr val="DE523B"/>
              </a:solidFill>
            </p:spPr>
          </p:sp>
          <p:sp>
            <p:nvSpPr>
              <p:cNvPr id="13" name="TextBox 8"/>
              <p:cNvSpPr txBox="1"/>
              <p:nvPr/>
            </p:nvSpPr>
            <p:spPr>
              <a:xfrm>
                <a:off x="0" y="-85725"/>
                <a:ext cx="752866" cy="292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520"/>
                  </a:lnSpc>
                </a:pPr>
                <a:endParaRPr sz="1008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87161" y="4811726"/>
              <a:ext cx="2511867" cy="62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Question 02</a:t>
              </a:r>
            </a:p>
          </p:txBody>
        </p:sp>
      </p:grpSp>
      <p:sp>
        <p:nvSpPr>
          <p:cNvPr id="20" name="TextBox 16"/>
          <p:cNvSpPr txBox="1"/>
          <p:nvPr/>
        </p:nvSpPr>
        <p:spPr>
          <a:xfrm>
            <a:off x="2364666" y="5449473"/>
            <a:ext cx="6093534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4960"/>
              </a:lnSpc>
            </a:pPr>
            <a:r>
              <a:rPr lang="en-US" sz="31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From the views of English majors and employers, what core skills and interpersonal skills are needed for EFL graduates to land a job and succeed in the workplace?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10309077" y="5449473"/>
            <a:ext cx="598268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4960"/>
              </a:lnSpc>
            </a:pPr>
            <a:r>
              <a:rPr lang="en-US" sz="3100" dirty="0">
                <a:solidFill>
                  <a:srgbClr val="4D4D4D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To what extent do the performance of English majors meet employers’ expectations?</a:t>
            </a:r>
          </a:p>
        </p:txBody>
      </p:sp>
      <p:pic>
        <p:nvPicPr>
          <p:cNvPr id="17" name="Picture 16" descr="A green and red circles&#10;&#10;AI-generated content may be incorrect.">
            <a:extLst>
              <a:ext uri="{FF2B5EF4-FFF2-40B4-BE49-F238E27FC236}">
                <a16:creationId xmlns:a16="http://schemas.microsoft.com/office/drawing/2014/main" id="{57DE289A-2D2C-327C-05FC-58D804278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89" y="1078951"/>
            <a:ext cx="1092749" cy="10927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0" y="1236135"/>
            <a:ext cx="9542389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42"/>
              </a:lnSpc>
            </a:pPr>
            <a:r>
              <a:rPr lang="en-US" sz="19500" dirty="0" smtClean="0">
                <a:solidFill>
                  <a:srgbClr val="1B8056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questioning</a:t>
            </a:r>
            <a:endParaRPr lang="en-US" sz="19500" dirty="0">
              <a:solidFill>
                <a:srgbClr val="1B8056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</p:spTree>
    <p:extLst>
      <p:ext uri="{BB962C8B-B14F-4D97-AF65-F5344CB8AC3E}">
        <p14:creationId xmlns:p14="http://schemas.microsoft.com/office/powerpoint/2010/main" val="1122386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410200" y="-57633"/>
            <a:ext cx="11837299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93" rtl="0" eaLnBrk="1" fontAlgn="auto" latinLnBrk="0" hangingPunct="1">
              <a:lnSpc>
                <a:spcPts val="17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spc="308" dirty="0">
                <a:solidFill>
                  <a:srgbClr val="FC921C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</a:t>
            </a:r>
            <a:r>
              <a:rPr kumimoji="0" lang="en-US" sz="12000" b="0" i="0" u="none" strike="noStrike" kern="1200" cap="none" spc="308" normalizeH="0" baseline="0" noProof="0" dirty="0" smtClean="0">
                <a:ln>
                  <a:noFill/>
                </a:ln>
                <a:solidFill>
                  <a:srgbClr val="FC921C"/>
                </a:solidFill>
                <a:effectLst/>
                <a:uLnTx/>
                <a:uFillTx/>
                <a:latin typeface="Agrandir Narrow"/>
                <a:ea typeface="Agrandir Narrow"/>
                <a:cs typeface="Agrandir Narrow"/>
                <a:sym typeface="Agrandir Narrow"/>
              </a:rPr>
              <a:t>cope</a:t>
            </a:r>
            <a:endParaRPr kumimoji="0" lang="en-US" sz="12000" b="0" i="0" u="none" strike="noStrike" kern="1200" cap="none" spc="308" normalizeH="0" baseline="0" noProof="0" dirty="0">
              <a:ln>
                <a:noFill/>
              </a:ln>
              <a:solidFill>
                <a:srgbClr val="FC921C"/>
              </a:solidFill>
              <a:effectLst/>
              <a:uLnTx/>
              <a:uFillTx/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marL="0" marR="0" lvl="0" indent="0" algn="r" defTabSz="914393" rtl="0" eaLnBrk="1" fontAlgn="auto" latinLnBrk="0" hangingPunct="1">
              <a:lnSpc>
                <a:spcPts val="17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308" normalizeH="0" baseline="0" noProof="0" dirty="0">
                <a:ln>
                  <a:noFill/>
                </a:ln>
                <a:solidFill>
                  <a:srgbClr val="FC921C"/>
                </a:solidFill>
                <a:effectLst/>
                <a:uLnTx/>
                <a:uFillTx/>
                <a:latin typeface="Agrandir Narrow"/>
                <a:ea typeface="Agrandir Narrow"/>
                <a:cs typeface="Agrandir Narrow"/>
                <a:sym typeface="Agrandir Narrow"/>
              </a:rPr>
              <a:t>&amp;  </a:t>
            </a:r>
            <a:r>
              <a:rPr kumimoji="0" lang="en-US" sz="12000" b="0" i="0" u="none" strike="noStrike" kern="1200" cap="none" spc="308" normalizeH="0" baseline="0" noProof="0" dirty="0" smtClean="0">
                <a:ln>
                  <a:noFill/>
                </a:ln>
                <a:solidFill>
                  <a:srgbClr val="FC921C"/>
                </a:solidFill>
                <a:effectLst/>
                <a:uLnTx/>
                <a:uFillTx/>
                <a:latin typeface="Agrandir Narrow"/>
                <a:ea typeface="Agrandir Narrow"/>
                <a:cs typeface="Agrandir Narrow"/>
                <a:sym typeface="Agrandir Narrow"/>
              </a:rPr>
              <a:t>Limitations</a:t>
            </a:r>
            <a:endParaRPr kumimoji="0" lang="en-US" sz="12000" b="0" i="0" u="none" strike="noStrike" kern="1200" cap="none" spc="308" normalizeH="0" baseline="0" noProof="0" dirty="0">
              <a:ln>
                <a:noFill/>
              </a:ln>
              <a:solidFill>
                <a:srgbClr val="FC921C"/>
              </a:solidFill>
              <a:effectLst/>
              <a:uLnTx/>
              <a:uFillTx/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30" name="Freeform 9"/>
          <p:cNvSpPr/>
          <p:nvPr/>
        </p:nvSpPr>
        <p:spPr>
          <a:xfrm rot="-10800000">
            <a:off x="5392720" y="3744458"/>
            <a:ext cx="855680" cy="875483"/>
          </a:xfrm>
          <a:custGeom>
            <a:avLst/>
            <a:gdLst/>
            <a:ahLst/>
            <a:cxnLst/>
            <a:rect l="l" t="t" r="r" b="b"/>
            <a:pathLst>
              <a:path w="1339242" h="1339242">
                <a:moveTo>
                  <a:pt x="0" y="0"/>
                </a:moveTo>
                <a:lnTo>
                  <a:pt x="1339243" y="0"/>
                </a:lnTo>
                <a:lnTo>
                  <a:pt x="1339243" y="1339242"/>
                </a:lnTo>
                <a:lnTo>
                  <a:pt x="0" y="1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/>
          <p:cNvGrpSpPr/>
          <p:nvPr/>
        </p:nvGrpSpPr>
        <p:grpSpPr>
          <a:xfrm>
            <a:off x="764621" y="687096"/>
            <a:ext cx="4287898" cy="4008295"/>
            <a:chOff x="764618" y="787615"/>
            <a:chExt cx="4287897" cy="4103659"/>
          </a:xfrm>
        </p:grpSpPr>
        <p:grpSp>
          <p:nvGrpSpPr>
            <p:cNvPr id="32" name="Group 3"/>
            <p:cNvGrpSpPr/>
            <p:nvPr/>
          </p:nvGrpSpPr>
          <p:grpSpPr>
            <a:xfrm>
              <a:off x="764618" y="787615"/>
              <a:ext cx="4287897" cy="4103659"/>
              <a:chOff x="0" y="0"/>
              <a:chExt cx="961698" cy="920377"/>
            </a:xfrm>
          </p:grpSpPr>
          <p:sp>
            <p:nvSpPr>
              <p:cNvPr id="36" name="Freeform 4"/>
              <p:cNvSpPr/>
              <p:nvPr/>
            </p:nvSpPr>
            <p:spPr>
              <a:xfrm>
                <a:off x="0" y="0"/>
                <a:ext cx="961698" cy="920377"/>
              </a:xfrm>
              <a:custGeom>
                <a:avLst/>
                <a:gdLst/>
                <a:ahLst/>
                <a:cxnLst/>
                <a:rect l="l" t="t" r="r" b="b"/>
                <a:pathLst>
                  <a:path w="961698" h="920377">
                    <a:moveTo>
                      <a:pt x="48749" y="0"/>
                    </a:moveTo>
                    <a:lnTo>
                      <a:pt x="912949" y="0"/>
                    </a:lnTo>
                    <a:cubicBezTo>
                      <a:pt x="939873" y="0"/>
                      <a:pt x="961698" y="21826"/>
                      <a:pt x="961698" y="48749"/>
                    </a:cubicBezTo>
                    <a:lnTo>
                      <a:pt x="961698" y="871628"/>
                    </a:lnTo>
                    <a:cubicBezTo>
                      <a:pt x="961698" y="884557"/>
                      <a:pt x="956562" y="896957"/>
                      <a:pt x="947420" y="906099"/>
                    </a:cubicBezTo>
                    <a:cubicBezTo>
                      <a:pt x="938278" y="915241"/>
                      <a:pt x="925878" y="920377"/>
                      <a:pt x="912949" y="920377"/>
                    </a:cubicBezTo>
                    <a:lnTo>
                      <a:pt x="48749" y="920377"/>
                    </a:lnTo>
                    <a:cubicBezTo>
                      <a:pt x="35820" y="920377"/>
                      <a:pt x="23421" y="915241"/>
                      <a:pt x="14278" y="906099"/>
                    </a:cubicBezTo>
                    <a:cubicBezTo>
                      <a:pt x="5136" y="896957"/>
                      <a:pt x="0" y="884557"/>
                      <a:pt x="0" y="871628"/>
                    </a:cubicBezTo>
                    <a:lnTo>
                      <a:pt x="0" y="48749"/>
                    </a:lnTo>
                    <a:cubicBezTo>
                      <a:pt x="0" y="35820"/>
                      <a:pt x="5136" y="23421"/>
                      <a:pt x="14278" y="14278"/>
                    </a:cubicBezTo>
                    <a:cubicBezTo>
                      <a:pt x="23421" y="5136"/>
                      <a:pt x="35820" y="0"/>
                      <a:pt x="48749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37" name="TextBox 5"/>
              <p:cNvSpPr txBox="1"/>
              <p:nvPr/>
            </p:nvSpPr>
            <p:spPr>
              <a:xfrm>
                <a:off x="0" y="-85725"/>
                <a:ext cx="961698" cy="10061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393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6"/>
            <p:cNvSpPr txBox="1"/>
            <p:nvPr/>
          </p:nvSpPr>
          <p:spPr>
            <a:xfrm>
              <a:off x="862850" y="1843135"/>
              <a:ext cx="3836065" cy="997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100 English-majored students </a:t>
              </a:r>
            </a:p>
          </p:txBody>
        </p:sp>
        <p:sp>
          <p:nvSpPr>
            <p:cNvPr id="34" name="TextBox 7"/>
            <p:cNvSpPr txBox="1"/>
            <p:nvPr/>
          </p:nvSpPr>
          <p:spPr>
            <a:xfrm>
              <a:off x="1143890" y="1062159"/>
              <a:ext cx="2146267" cy="497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393" rtl="0" eaLnBrk="1" fontAlgn="auto" latinLnBrk="0" hangingPunct="1">
                <a:lnSpc>
                  <a:spcPts val="42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legreya Sans Bold"/>
                  <a:ea typeface="Alegreya Sans Bold"/>
                  <a:cs typeface="Alegreya Sans Bold"/>
                  <a:sym typeface="Alegreya Sans Bold"/>
                </a:rPr>
                <a:t>Informants</a:t>
              </a:r>
            </a:p>
          </p:txBody>
        </p:sp>
        <p:sp>
          <p:nvSpPr>
            <p:cNvPr id="35" name="TextBox 22"/>
            <p:cNvSpPr txBox="1"/>
            <p:nvPr/>
          </p:nvSpPr>
          <p:spPr>
            <a:xfrm>
              <a:off x="862850" y="2988783"/>
              <a:ext cx="4189665" cy="1496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Representatives of 13 Human Resource departments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26057" y="4524634"/>
            <a:ext cx="4340790" cy="4657466"/>
            <a:chOff x="5326055" y="4804670"/>
            <a:chExt cx="4340789" cy="4657465"/>
          </a:xfrm>
        </p:grpSpPr>
        <p:grpSp>
          <p:nvGrpSpPr>
            <p:cNvPr id="47" name="Group 10"/>
            <p:cNvGrpSpPr/>
            <p:nvPr/>
          </p:nvGrpSpPr>
          <p:grpSpPr>
            <a:xfrm>
              <a:off x="5326055" y="4804670"/>
              <a:ext cx="4340789" cy="4657465"/>
              <a:chOff x="0" y="-85725"/>
              <a:chExt cx="973561" cy="1044586"/>
            </a:xfrm>
          </p:grpSpPr>
          <p:sp>
            <p:nvSpPr>
              <p:cNvPr id="51" name="Freeform 11"/>
              <p:cNvSpPr/>
              <p:nvPr/>
            </p:nvSpPr>
            <p:spPr>
              <a:xfrm>
                <a:off x="0" y="0"/>
                <a:ext cx="946076" cy="923938"/>
              </a:xfrm>
              <a:custGeom>
                <a:avLst/>
                <a:gdLst/>
                <a:ahLst/>
                <a:cxnLst/>
                <a:rect l="l" t="t" r="r" b="b"/>
                <a:pathLst>
                  <a:path w="973561" h="958861">
                    <a:moveTo>
                      <a:pt x="48155" y="0"/>
                    </a:moveTo>
                    <a:lnTo>
                      <a:pt x="925406" y="0"/>
                    </a:lnTo>
                    <a:cubicBezTo>
                      <a:pt x="952001" y="0"/>
                      <a:pt x="973561" y="21560"/>
                      <a:pt x="973561" y="48155"/>
                    </a:cubicBezTo>
                    <a:lnTo>
                      <a:pt x="973561" y="910705"/>
                    </a:lnTo>
                    <a:cubicBezTo>
                      <a:pt x="973561" y="923477"/>
                      <a:pt x="968488" y="935726"/>
                      <a:pt x="959457" y="944756"/>
                    </a:cubicBezTo>
                    <a:cubicBezTo>
                      <a:pt x="950426" y="953787"/>
                      <a:pt x="938177" y="958861"/>
                      <a:pt x="925406" y="958861"/>
                    </a:cubicBezTo>
                    <a:lnTo>
                      <a:pt x="48155" y="958861"/>
                    </a:lnTo>
                    <a:cubicBezTo>
                      <a:pt x="35384" y="958861"/>
                      <a:pt x="23135" y="953787"/>
                      <a:pt x="14104" y="944756"/>
                    </a:cubicBezTo>
                    <a:cubicBezTo>
                      <a:pt x="5073" y="935726"/>
                      <a:pt x="0" y="923477"/>
                      <a:pt x="0" y="910705"/>
                    </a:cubicBezTo>
                    <a:lnTo>
                      <a:pt x="0" y="48155"/>
                    </a:lnTo>
                    <a:cubicBezTo>
                      <a:pt x="0" y="35384"/>
                      <a:pt x="5073" y="23135"/>
                      <a:pt x="14104" y="14104"/>
                    </a:cubicBezTo>
                    <a:cubicBezTo>
                      <a:pt x="23135" y="5073"/>
                      <a:pt x="35384" y="0"/>
                      <a:pt x="48155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52" name="TextBox 12"/>
              <p:cNvSpPr txBox="1"/>
              <p:nvPr/>
            </p:nvSpPr>
            <p:spPr>
              <a:xfrm>
                <a:off x="0" y="-85725"/>
                <a:ext cx="973561" cy="1044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393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Box 21"/>
            <p:cNvSpPr txBox="1"/>
            <p:nvPr/>
          </p:nvSpPr>
          <p:spPr>
            <a:xfrm>
              <a:off x="5687403" y="5355310"/>
              <a:ext cx="3150945" cy="480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393" rtl="0" eaLnBrk="1" fontAlgn="auto" latinLnBrk="0" hangingPunct="1">
                <a:lnSpc>
                  <a:spcPts val="42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legreya Sans Bold"/>
                  <a:ea typeface="Alegreya Sans Bold"/>
                  <a:cs typeface="Alegreya Sans Bold"/>
                  <a:sym typeface="Alegreya Sans Bold"/>
                </a:rPr>
                <a:t>Employability skills</a:t>
              </a:r>
            </a:p>
          </p:txBody>
        </p:sp>
        <p:sp>
          <p:nvSpPr>
            <p:cNvPr id="49" name="TextBox 26"/>
            <p:cNvSpPr txBox="1"/>
            <p:nvPr/>
          </p:nvSpPr>
          <p:spPr>
            <a:xfrm>
              <a:off x="5354631" y="6258873"/>
              <a:ext cx="3817945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Core language skills</a:t>
              </a:r>
            </a:p>
          </p:txBody>
        </p:sp>
        <p:sp>
          <p:nvSpPr>
            <p:cNvPr id="50" name="TextBox 27"/>
            <p:cNvSpPr txBox="1"/>
            <p:nvPr/>
          </p:nvSpPr>
          <p:spPr>
            <a:xfrm>
              <a:off x="5354631" y="6994367"/>
              <a:ext cx="4189665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Interpersonal skills</a:t>
              </a:r>
            </a:p>
          </p:txBody>
        </p:sp>
      </p:grpSp>
      <p:sp>
        <p:nvSpPr>
          <p:cNvPr id="53" name="TextBox 8"/>
          <p:cNvSpPr txBox="1"/>
          <p:nvPr/>
        </p:nvSpPr>
        <p:spPr>
          <a:xfrm>
            <a:off x="9753601" y="4821893"/>
            <a:ext cx="784860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18" marR="0" lvl="1" indent="-291460" algn="just" defTabSz="914393" rtl="0" eaLnBrk="1" fontAlgn="auto" latinLnBrk="0" hangingPunct="1">
              <a:lnSpc>
                <a:spcPts val="40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Exclusion of the other dimension of soft skills and certain external factors</a:t>
            </a:r>
          </a:p>
        </p:txBody>
      </p:sp>
      <p:sp>
        <p:nvSpPr>
          <p:cNvPr id="54" name="TextBox 28"/>
          <p:cNvSpPr txBox="1"/>
          <p:nvPr/>
        </p:nvSpPr>
        <p:spPr>
          <a:xfrm>
            <a:off x="10038050" y="6332587"/>
            <a:ext cx="730815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393" rtl="0" eaLnBrk="1" fontAlgn="auto" latinLnBrk="0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2. Limited variety of sample pools</a:t>
            </a:r>
          </a:p>
        </p:txBody>
      </p:sp>
      <p:sp>
        <p:nvSpPr>
          <p:cNvPr id="55" name="TextBox 29"/>
          <p:cNvSpPr txBox="1"/>
          <p:nvPr/>
        </p:nvSpPr>
        <p:spPr>
          <a:xfrm>
            <a:off x="10038050" y="7475587"/>
            <a:ext cx="730815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393" rtl="0" eaLnBrk="1" fontAlgn="auto" latinLnBrk="0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 panose="020B0604020202020204" charset="0"/>
                <a:ea typeface="DM Sans"/>
                <a:cs typeface="Myanmar Census" panose="020B0604020202020204" charset="0"/>
                <a:sym typeface="DM Sans"/>
              </a:rPr>
              <a:t>3. Partial alignment among stakeholders</a:t>
            </a:r>
          </a:p>
        </p:txBody>
      </p:sp>
      <p:sp>
        <p:nvSpPr>
          <p:cNvPr id="56" name="TextBox 30"/>
          <p:cNvSpPr txBox="1"/>
          <p:nvPr/>
        </p:nvSpPr>
        <p:spPr>
          <a:xfrm>
            <a:off x="10038050" y="8542387"/>
            <a:ext cx="756415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393" rtl="0" eaLnBrk="1" fontAlgn="auto" latinLnBrk="0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anmar Census"/>
                <a:ea typeface="Myanmar Census"/>
                <a:cs typeface="Myanmar Census"/>
                <a:sym typeface="Myanmar Census"/>
              </a:rPr>
              <a:t>4. Lack of employed EFL graduates’ observations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64621" y="4515873"/>
            <a:ext cx="4287898" cy="4666226"/>
            <a:chOff x="764618" y="4795910"/>
            <a:chExt cx="4287897" cy="4666225"/>
          </a:xfrm>
        </p:grpSpPr>
        <p:grpSp>
          <p:nvGrpSpPr>
            <p:cNvPr id="58" name="Group 57"/>
            <p:cNvGrpSpPr/>
            <p:nvPr/>
          </p:nvGrpSpPr>
          <p:grpSpPr>
            <a:xfrm>
              <a:off x="764618" y="4795910"/>
              <a:ext cx="4287897" cy="4666225"/>
              <a:chOff x="0" y="-85725"/>
              <a:chExt cx="961698" cy="1046550"/>
            </a:xfrm>
          </p:grpSpPr>
          <p:sp>
            <p:nvSpPr>
              <p:cNvPr id="63" name="Freeform 18"/>
              <p:cNvSpPr/>
              <p:nvPr/>
            </p:nvSpPr>
            <p:spPr>
              <a:xfrm>
                <a:off x="0" y="0"/>
                <a:ext cx="961698" cy="925902"/>
              </a:xfrm>
              <a:custGeom>
                <a:avLst/>
                <a:gdLst/>
                <a:ahLst/>
                <a:cxnLst/>
                <a:rect l="l" t="t" r="r" b="b"/>
                <a:pathLst>
                  <a:path w="961698" h="960825">
                    <a:moveTo>
                      <a:pt x="48749" y="0"/>
                    </a:moveTo>
                    <a:lnTo>
                      <a:pt x="912949" y="0"/>
                    </a:lnTo>
                    <a:cubicBezTo>
                      <a:pt x="939873" y="0"/>
                      <a:pt x="961698" y="21826"/>
                      <a:pt x="961698" y="48749"/>
                    </a:cubicBezTo>
                    <a:lnTo>
                      <a:pt x="961698" y="912076"/>
                    </a:lnTo>
                    <a:cubicBezTo>
                      <a:pt x="961698" y="925005"/>
                      <a:pt x="956562" y="937405"/>
                      <a:pt x="947420" y="946547"/>
                    </a:cubicBezTo>
                    <a:cubicBezTo>
                      <a:pt x="938278" y="955689"/>
                      <a:pt x="925878" y="960825"/>
                      <a:pt x="912949" y="960825"/>
                    </a:cubicBezTo>
                    <a:lnTo>
                      <a:pt x="48749" y="960825"/>
                    </a:lnTo>
                    <a:cubicBezTo>
                      <a:pt x="21826" y="960825"/>
                      <a:pt x="0" y="939000"/>
                      <a:pt x="0" y="912076"/>
                    </a:cubicBezTo>
                    <a:lnTo>
                      <a:pt x="0" y="48749"/>
                    </a:lnTo>
                    <a:cubicBezTo>
                      <a:pt x="0" y="35820"/>
                      <a:pt x="5136" y="23421"/>
                      <a:pt x="14278" y="14278"/>
                    </a:cubicBezTo>
                    <a:cubicBezTo>
                      <a:pt x="23421" y="5136"/>
                      <a:pt x="35820" y="0"/>
                      <a:pt x="48749" y="0"/>
                    </a:cubicBezTo>
                    <a:close/>
                  </a:path>
                </a:pathLst>
              </a:custGeom>
              <a:solidFill>
                <a:srgbClr val="1B8056"/>
              </a:solidFill>
            </p:spPr>
          </p:sp>
          <p:sp>
            <p:nvSpPr>
              <p:cNvPr id="64" name="TextBox 19"/>
              <p:cNvSpPr txBox="1"/>
              <p:nvPr/>
            </p:nvSpPr>
            <p:spPr>
              <a:xfrm>
                <a:off x="0" y="-85725"/>
                <a:ext cx="961698" cy="1046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393" rtl="0" eaLnBrk="1" fontAlgn="auto" latinLnBrk="0" hangingPunct="1">
                  <a:lnSpc>
                    <a:spcPts val="252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20"/>
            <p:cNvSpPr txBox="1"/>
            <p:nvPr/>
          </p:nvSpPr>
          <p:spPr>
            <a:xfrm>
              <a:off x="1164964" y="5312362"/>
              <a:ext cx="2632417" cy="486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393" rtl="0" eaLnBrk="1" fontAlgn="auto" latinLnBrk="0" hangingPunct="1">
                <a:lnSpc>
                  <a:spcPts val="42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legreya Sans Bold"/>
                  <a:ea typeface="Alegreya Sans Bold"/>
                  <a:cs typeface="Alegreya Sans Bold"/>
                  <a:sym typeface="Alegreya Sans Bold"/>
                </a:rPr>
                <a:t>Areas of study</a:t>
              </a:r>
            </a:p>
          </p:txBody>
        </p:sp>
        <p:sp>
          <p:nvSpPr>
            <p:cNvPr id="60" name="TextBox 23"/>
            <p:cNvSpPr txBox="1"/>
            <p:nvPr/>
          </p:nvSpPr>
          <p:spPr>
            <a:xfrm>
              <a:off x="830414" y="6016330"/>
              <a:ext cx="4189665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Ranking of  employability skills by significance</a:t>
              </a:r>
            </a:p>
          </p:txBody>
        </p:sp>
        <p:sp>
          <p:nvSpPr>
            <p:cNvPr id="61" name="TextBox 24"/>
            <p:cNvSpPr txBox="1"/>
            <p:nvPr/>
          </p:nvSpPr>
          <p:spPr>
            <a:xfrm>
              <a:off x="862850" y="7456988"/>
              <a:ext cx="4189665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Scale of employers’ satisfaction</a:t>
              </a: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830414" y="8485687"/>
              <a:ext cx="4189665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20" marR="0" lvl="1" indent="-291460" algn="l" defTabSz="914393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anmar Census"/>
                  <a:ea typeface="Myanmar Census"/>
                  <a:cs typeface="Myanmar Census"/>
                  <a:sym typeface="Myanmar Census"/>
                </a:rPr>
                <a:t>Analysis of 3 University PLOs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54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1253753" y="6559414"/>
            <a:ext cx="5293480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000" dirty="0" smtClean="0">
                <a:latin typeface="Myanmar Census"/>
                <a:ea typeface="Myanmar Census"/>
                <a:cs typeface="Myanmar Census"/>
                <a:sym typeface="Myanmar Census"/>
              </a:rPr>
              <a:t>The Blueprint of Skills for Graduate Employability</a:t>
            </a:r>
            <a:endParaRPr lang="en-US" sz="3000" dirty="0"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18" name="Freeform 3"/>
          <p:cNvSpPr/>
          <p:nvPr/>
        </p:nvSpPr>
        <p:spPr>
          <a:xfrm rot="-10675979" flipH="1">
            <a:off x="1264686" y="5698845"/>
            <a:ext cx="617332" cy="617332"/>
          </a:xfrm>
          <a:custGeom>
            <a:avLst/>
            <a:gdLst/>
            <a:ahLst/>
            <a:cxnLst/>
            <a:rect l="l" t="t" r="r" b="b"/>
            <a:pathLst>
              <a:path w="617332" h="617332">
                <a:moveTo>
                  <a:pt x="617333" y="0"/>
                </a:moveTo>
                <a:lnTo>
                  <a:pt x="0" y="0"/>
                </a:lnTo>
                <a:lnTo>
                  <a:pt x="0" y="617332"/>
                </a:lnTo>
                <a:lnTo>
                  <a:pt x="617333" y="617332"/>
                </a:lnTo>
                <a:lnTo>
                  <a:pt x="6173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7"/>
          <p:cNvSpPr txBox="1"/>
          <p:nvPr/>
        </p:nvSpPr>
        <p:spPr>
          <a:xfrm>
            <a:off x="1253754" y="1887466"/>
            <a:ext cx="5528046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98"/>
              </a:lnSpc>
            </a:pPr>
            <a:r>
              <a:rPr lang="en-US" sz="12498" spc="312" dirty="0">
                <a:solidFill>
                  <a:srgbClr val="3C3B3B"/>
                </a:solidFill>
                <a:latin typeface="Bright"/>
                <a:ea typeface="Bright"/>
                <a:cs typeface="Bright"/>
                <a:sym typeface="Bright"/>
              </a:rPr>
              <a:t>literature</a:t>
            </a:r>
          </a:p>
          <a:p>
            <a:pPr>
              <a:lnSpc>
                <a:spcPts val="12498"/>
              </a:lnSpc>
            </a:pPr>
            <a:r>
              <a:rPr lang="en-US" sz="12498" spc="312" dirty="0">
                <a:solidFill>
                  <a:srgbClr val="3C3B3B"/>
                </a:solidFill>
                <a:latin typeface="Bright"/>
                <a:ea typeface="Bright"/>
                <a:cs typeface="Bright"/>
                <a:sym typeface="Bright"/>
              </a:rPr>
              <a:t>review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12132" y="266700"/>
            <a:ext cx="8851868" cy="9268720"/>
            <a:chOff x="7912132" y="266700"/>
            <a:chExt cx="8851868" cy="9268720"/>
          </a:xfrm>
        </p:grpSpPr>
        <p:grpSp>
          <p:nvGrpSpPr>
            <p:cNvPr id="118" name="Group 4"/>
            <p:cNvGrpSpPr/>
            <p:nvPr/>
          </p:nvGrpSpPr>
          <p:grpSpPr>
            <a:xfrm>
              <a:off x="7912132" y="294884"/>
              <a:ext cx="8851868" cy="9240536"/>
              <a:chOff x="0" y="0"/>
              <a:chExt cx="2519450" cy="2630074"/>
            </a:xfrm>
          </p:grpSpPr>
          <p:sp>
            <p:nvSpPr>
              <p:cNvPr id="119" name="Freeform 5"/>
              <p:cNvSpPr/>
              <p:nvPr/>
            </p:nvSpPr>
            <p:spPr>
              <a:xfrm>
                <a:off x="0" y="0"/>
                <a:ext cx="2519450" cy="2630074"/>
              </a:xfrm>
              <a:custGeom>
                <a:avLst/>
                <a:gdLst/>
                <a:ahLst/>
                <a:cxnLst/>
                <a:rect l="l" t="t" r="r" b="b"/>
                <a:pathLst>
                  <a:path w="2519450" h="2630074">
                    <a:moveTo>
                      <a:pt x="0" y="0"/>
                    </a:moveTo>
                    <a:lnTo>
                      <a:pt x="2519450" y="0"/>
                    </a:lnTo>
                    <a:lnTo>
                      <a:pt x="2519450" y="2630074"/>
                    </a:lnTo>
                    <a:lnTo>
                      <a:pt x="0" y="263007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0" name="TextBox 6"/>
              <p:cNvSpPr txBox="1"/>
              <p:nvPr/>
            </p:nvSpPr>
            <p:spPr>
              <a:xfrm>
                <a:off x="0" y="-19050"/>
                <a:ext cx="2519450" cy="2649124"/>
              </a:xfrm>
              <a:prstGeom prst="rect">
                <a:avLst/>
              </a:prstGeom>
            </p:spPr>
            <p:txBody>
              <a:bodyPr lIns="42862" tIns="42862" rIns="42862" bIns="42862" rtlCol="0" anchor="ctr"/>
              <a:lstStyle/>
              <a:p>
                <a:pPr algn="ctr">
                  <a:lnSpc>
                    <a:spcPts val="1879"/>
                  </a:lnSpc>
                </a:pPr>
                <a:endParaRPr/>
              </a:p>
            </p:txBody>
          </p:sp>
        </p:grpSp>
        <p:sp>
          <p:nvSpPr>
            <p:cNvPr id="121" name="AutoShape 8"/>
            <p:cNvSpPr/>
            <p:nvPr/>
          </p:nvSpPr>
          <p:spPr>
            <a:xfrm>
              <a:off x="9527823" y="815480"/>
              <a:ext cx="7382" cy="700943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2" name="Group 9"/>
            <p:cNvGrpSpPr/>
            <p:nvPr/>
          </p:nvGrpSpPr>
          <p:grpSpPr>
            <a:xfrm rot="-10800000">
              <a:off x="8851519" y="1516424"/>
              <a:ext cx="1323134" cy="362469"/>
              <a:chOff x="0" y="0"/>
              <a:chExt cx="903628" cy="247546"/>
            </a:xfrm>
          </p:grpSpPr>
          <p:sp>
            <p:nvSpPr>
              <p:cNvPr id="123" name="Freeform 10"/>
              <p:cNvSpPr/>
              <p:nvPr/>
            </p:nvSpPr>
            <p:spPr>
              <a:xfrm>
                <a:off x="0" y="0"/>
                <a:ext cx="903628" cy="247546"/>
              </a:xfrm>
              <a:custGeom>
                <a:avLst/>
                <a:gdLst/>
                <a:ahLst/>
                <a:cxnLst/>
                <a:rect l="l" t="t" r="r" b="b"/>
                <a:pathLst>
                  <a:path w="903628" h="247546">
                    <a:moveTo>
                      <a:pt x="0" y="0"/>
                    </a:moveTo>
                    <a:lnTo>
                      <a:pt x="903628" y="0"/>
                    </a:lnTo>
                    <a:lnTo>
                      <a:pt x="903628" y="247546"/>
                    </a:lnTo>
                    <a:lnTo>
                      <a:pt x="0" y="24754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4" name="TextBox 11"/>
              <p:cNvSpPr txBox="1"/>
              <p:nvPr/>
            </p:nvSpPr>
            <p:spPr>
              <a:xfrm>
                <a:off x="0" y="-19050"/>
                <a:ext cx="903628" cy="266596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25" name="AutoShape 12"/>
            <p:cNvSpPr/>
            <p:nvPr/>
          </p:nvSpPr>
          <p:spPr>
            <a:xfrm>
              <a:off x="11982844" y="918213"/>
              <a:ext cx="0" cy="279933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26" name="TextBox 13"/>
            <p:cNvSpPr txBox="1"/>
            <p:nvPr/>
          </p:nvSpPr>
          <p:spPr>
            <a:xfrm>
              <a:off x="10533779" y="642105"/>
              <a:ext cx="2936746" cy="375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48"/>
                </a:lnSpc>
              </a:pPr>
              <a:r>
                <a:rPr lang="en-US" sz="2892" b="1">
                  <a:solidFill>
                    <a:srgbClr val="082B42"/>
                  </a:solidFill>
                  <a:latin typeface="Now Bold"/>
                  <a:ea typeface="Now Bold"/>
                  <a:cs typeface="Now Bold"/>
                  <a:sym typeface="Now Bold"/>
                </a:rPr>
                <a:t>EMPLOYABILITY</a:t>
              </a:r>
            </a:p>
          </p:txBody>
        </p:sp>
        <p:grpSp>
          <p:nvGrpSpPr>
            <p:cNvPr id="127" name="Group 14"/>
            <p:cNvGrpSpPr/>
            <p:nvPr/>
          </p:nvGrpSpPr>
          <p:grpSpPr>
            <a:xfrm rot="-10800000">
              <a:off x="13088030" y="2847454"/>
              <a:ext cx="1819538" cy="611758"/>
              <a:chOff x="0" y="0"/>
              <a:chExt cx="1167337" cy="392477"/>
            </a:xfrm>
          </p:grpSpPr>
          <p:sp>
            <p:nvSpPr>
              <p:cNvPr id="128" name="Freeform 15"/>
              <p:cNvSpPr/>
              <p:nvPr/>
            </p:nvSpPr>
            <p:spPr>
              <a:xfrm>
                <a:off x="0" y="0"/>
                <a:ext cx="1167337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1167337" h="392477">
                    <a:moveTo>
                      <a:pt x="0" y="0"/>
                    </a:moveTo>
                    <a:lnTo>
                      <a:pt x="1167337" y="0"/>
                    </a:lnTo>
                    <a:lnTo>
                      <a:pt x="1167337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9" name="TextBox 16"/>
              <p:cNvSpPr txBox="1"/>
              <p:nvPr/>
            </p:nvSpPr>
            <p:spPr>
              <a:xfrm>
                <a:off x="0" y="-19050"/>
                <a:ext cx="1167337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grpSp>
          <p:nvGrpSpPr>
            <p:cNvPr id="130" name="Group 17"/>
            <p:cNvGrpSpPr/>
            <p:nvPr/>
          </p:nvGrpSpPr>
          <p:grpSpPr>
            <a:xfrm rot="-10800000">
              <a:off x="14624069" y="3953682"/>
              <a:ext cx="1214608" cy="574684"/>
              <a:chOff x="0" y="0"/>
              <a:chExt cx="829511" cy="392477"/>
            </a:xfrm>
          </p:grpSpPr>
          <p:sp>
            <p:nvSpPr>
              <p:cNvPr id="131" name="Freeform 18"/>
              <p:cNvSpPr/>
              <p:nvPr/>
            </p:nvSpPr>
            <p:spPr>
              <a:xfrm>
                <a:off x="0" y="0"/>
                <a:ext cx="829511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829511" h="392477">
                    <a:moveTo>
                      <a:pt x="0" y="0"/>
                    </a:moveTo>
                    <a:lnTo>
                      <a:pt x="829511" y="0"/>
                    </a:lnTo>
                    <a:lnTo>
                      <a:pt x="829511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2" name="TextBox 19"/>
              <p:cNvSpPr txBox="1"/>
              <p:nvPr/>
            </p:nvSpPr>
            <p:spPr>
              <a:xfrm>
                <a:off x="0" y="-19050"/>
                <a:ext cx="829511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33" name="TextBox 20"/>
            <p:cNvSpPr txBox="1"/>
            <p:nvPr/>
          </p:nvSpPr>
          <p:spPr>
            <a:xfrm>
              <a:off x="8920464" y="1565221"/>
              <a:ext cx="1214608" cy="234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9"/>
                </a:lnSpc>
              </a:pPr>
              <a:r>
                <a:rPr lang="en-US" sz="1363" spc="12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Labor Market</a:t>
              </a:r>
            </a:p>
          </p:txBody>
        </p:sp>
        <p:grpSp>
          <p:nvGrpSpPr>
            <p:cNvPr id="134" name="Group 21"/>
            <p:cNvGrpSpPr/>
            <p:nvPr/>
          </p:nvGrpSpPr>
          <p:grpSpPr>
            <a:xfrm rot="-10800000">
              <a:off x="8866392" y="2852620"/>
              <a:ext cx="2025487" cy="611758"/>
              <a:chOff x="0" y="0"/>
              <a:chExt cx="1299465" cy="392477"/>
            </a:xfrm>
          </p:grpSpPr>
          <p:sp>
            <p:nvSpPr>
              <p:cNvPr id="135" name="Freeform 22"/>
              <p:cNvSpPr/>
              <p:nvPr/>
            </p:nvSpPr>
            <p:spPr>
              <a:xfrm>
                <a:off x="0" y="0"/>
                <a:ext cx="1299465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1299465" h="392477">
                    <a:moveTo>
                      <a:pt x="0" y="0"/>
                    </a:moveTo>
                    <a:lnTo>
                      <a:pt x="1299465" y="0"/>
                    </a:lnTo>
                    <a:lnTo>
                      <a:pt x="1299465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6" name="TextBox 23"/>
              <p:cNvSpPr txBox="1"/>
              <p:nvPr/>
            </p:nvSpPr>
            <p:spPr>
              <a:xfrm>
                <a:off x="0" y="-19050"/>
                <a:ext cx="1299465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grpSp>
          <p:nvGrpSpPr>
            <p:cNvPr id="137" name="Group 24"/>
            <p:cNvGrpSpPr/>
            <p:nvPr/>
          </p:nvGrpSpPr>
          <p:grpSpPr>
            <a:xfrm rot="-10800000">
              <a:off x="11092383" y="2852620"/>
              <a:ext cx="1819538" cy="611758"/>
              <a:chOff x="0" y="0"/>
              <a:chExt cx="1167337" cy="392477"/>
            </a:xfrm>
          </p:grpSpPr>
          <p:sp>
            <p:nvSpPr>
              <p:cNvPr id="138" name="Freeform 25"/>
              <p:cNvSpPr/>
              <p:nvPr/>
            </p:nvSpPr>
            <p:spPr>
              <a:xfrm>
                <a:off x="0" y="0"/>
                <a:ext cx="1167337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1167337" h="392477">
                    <a:moveTo>
                      <a:pt x="0" y="0"/>
                    </a:moveTo>
                    <a:lnTo>
                      <a:pt x="1167337" y="0"/>
                    </a:lnTo>
                    <a:lnTo>
                      <a:pt x="1167337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9" name="TextBox 26"/>
              <p:cNvSpPr txBox="1"/>
              <p:nvPr/>
            </p:nvSpPr>
            <p:spPr>
              <a:xfrm>
                <a:off x="0" y="-19050"/>
                <a:ext cx="1167337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grpSp>
          <p:nvGrpSpPr>
            <p:cNvPr id="140" name="Group 27"/>
            <p:cNvGrpSpPr/>
            <p:nvPr/>
          </p:nvGrpSpPr>
          <p:grpSpPr>
            <a:xfrm rot="-10800000">
              <a:off x="12199402" y="3953682"/>
              <a:ext cx="1214608" cy="574684"/>
              <a:chOff x="0" y="0"/>
              <a:chExt cx="829511" cy="392477"/>
            </a:xfrm>
          </p:grpSpPr>
          <p:sp>
            <p:nvSpPr>
              <p:cNvPr id="141" name="Freeform 28"/>
              <p:cNvSpPr/>
              <p:nvPr/>
            </p:nvSpPr>
            <p:spPr>
              <a:xfrm>
                <a:off x="0" y="0"/>
                <a:ext cx="829511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829511" h="392477">
                    <a:moveTo>
                      <a:pt x="0" y="0"/>
                    </a:moveTo>
                    <a:lnTo>
                      <a:pt x="829511" y="0"/>
                    </a:lnTo>
                    <a:lnTo>
                      <a:pt x="829511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2" name="TextBox 29"/>
              <p:cNvSpPr txBox="1"/>
              <p:nvPr/>
            </p:nvSpPr>
            <p:spPr>
              <a:xfrm>
                <a:off x="0" y="-19050"/>
                <a:ext cx="829511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43" name="TextBox 30"/>
            <p:cNvSpPr txBox="1"/>
            <p:nvPr/>
          </p:nvSpPr>
          <p:spPr>
            <a:xfrm>
              <a:off x="13894759" y="4808522"/>
              <a:ext cx="1243546" cy="506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446" spc="13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Interpersonal  Skills</a:t>
              </a:r>
            </a:p>
          </p:txBody>
        </p:sp>
        <p:sp>
          <p:nvSpPr>
            <p:cNvPr id="144" name="TextBox 31"/>
            <p:cNvSpPr txBox="1"/>
            <p:nvPr/>
          </p:nvSpPr>
          <p:spPr>
            <a:xfrm>
              <a:off x="15327339" y="4808522"/>
              <a:ext cx="1243546" cy="503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446" spc="13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Intrapersonal Skills</a:t>
              </a:r>
            </a:p>
          </p:txBody>
        </p:sp>
        <p:sp>
          <p:nvSpPr>
            <p:cNvPr id="145" name="TextBox 32"/>
            <p:cNvSpPr txBox="1"/>
            <p:nvPr/>
          </p:nvSpPr>
          <p:spPr>
            <a:xfrm>
              <a:off x="11854915" y="4808522"/>
              <a:ext cx="1905750" cy="763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446" spc="13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Specialized knowledge and skills for English majors</a:t>
              </a:r>
            </a:p>
          </p:txBody>
        </p:sp>
        <p:grpSp>
          <p:nvGrpSpPr>
            <p:cNvPr id="146" name="Group 33"/>
            <p:cNvGrpSpPr/>
            <p:nvPr/>
          </p:nvGrpSpPr>
          <p:grpSpPr>
            <a:xfrm>
              <a:off x="11377138" y="1188289"/>
              <a:ext cx="1221924" cy="1221924"/>
              <a:chOff x="0" y="0"/>
              <a:chExt cx="812800" cy="812800"/>
            </a:xfrm>
          </p:grpSpPr>
          <p:sp>
            <p:nvSpPr>
              <p:cNvPr id="147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8" name="TextBox 3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49" name="TextBox 36"/>
            <p:cNvSpPr txBox="1"/>
            <p:nvPr/>
          </p:nvSpPr>
          <p:spPr>
            <a:xfrm>
              <a:off x="11368507" y="1519497"/>
              <a:ext cx="1243546" cy="474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9"/>
                </a:lnSpc>
              </a:pPr>
              <a:r>
                <a:rPr lang="en-US" sz="1363" spc="12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Perceived Employability</a:t>
              </a:r>
            </a:p>
          </p:txBody>
        </p:sp>
        <p:sp>
          <p:nvSpPr>
            <p:cNvPr id="150" name="AutoShape 37"/>
            <p:cNvSpPr/>
            <p:nvPr/>
          </p:nvSpPr>
          <p:spPr>
            <a:xfrm>
              <a:off x="14475593" y="4726342"/>
              <a:ext cx="1511561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1" name="AutoShape 38"/>
            <p:cNvSpPr/>
            <p:nvPr/>
          </p:nvSpPr>
          <p:spPr>
            <a:xfrm flipV="1">
              <a:off x="14483466" y="4726342"/>
              <a:ext cx="0" cy="141429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152" name="AutoShape 39"/>
            <p:cNvSpPr/>
            <p:nvPr/>
          </p:nvSpPr>
          <p:spPr>
            <a:xfrm flipV="1">
              <a:off x="15926015" y="4456551"/>
              <a:ext cx="0" cy="141429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153" name="AutoShape 40"/>
            <p:cNvSpPr/>
            <p:nvPr/>
          </p:nvSpPr>
          <p:spPr>
            <a:xfrm flipH="1" flipV="1">
              <a:off x="12798833" y="4528366"/>
              <a:ext cx="1956" cy="212169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grpSp>
          <p:nvGrpSpPr>
            <p:cNvPr id="154" name="Group 41"/>
            <p:cNvGrpSpPr/>
            <p:nvPr/>
          </p:nvGrpSpPr>
          <p:grpSpPr>
            <a:xfrm rot="-5400000">
              <a:off x="12913944" y="7263574"/>
              <a:ext cx="1632336" cy="1632336"/>
              <a:chOff x="0" y="0"/>
              <a:chExt cx="812800" cy="812800"/>
            </a:xfrm>
          </p:grpSpPr>
          <p:sp>
            <p:nvSpPr>
              <p:cNvPr id="155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6" name="TextBox 4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1867" tIns="51867" rIns="51867" bIns="51867" rtlCol="0" anchor="ctr"/>
              <a:lstStyle/>
              <a:p>
                <a:pPr algn="ctr">
                  <a:lnSpc>
                    <a:spcPts val="2063"/>
                  </a:lnSpc>
                </a:pPr>
                <a:endParaRPr/>
              </a:p>
            </p:txBody>
          </p:sp>
        </p:grpSp>
        <p:sp>
          <p:nvSpPr>
            <p:cNvPr id="157" name="TextBox 44"/>
            <p:cNvSpPr txBox="1"/>
            <p:nvPr/>
          </p:nvSpPr>
          <p:spPr>
            <a:xfrm>
              <a:off x="12890045" y="7774788"/>
              <a:ext cx="1635735" cy="616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9"/>
                </a:lnSpc>
              </a:pPr>
              <a:r>
                <a:rPr lang="en-US" sz="1228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English-studies Training program in Vietnam</a:t>
              </a:r>
            </a:p>
          </p:txBody>
        </p:sp>
        <p:sp>
          <p:nvSpPr>
            <p:cNvPr id="158" name="AutoShape 45"/>
            <p:cNvSpPr/>
            <p:nvPr/>
          </p:nvSpPr>
          <p:spPr>
            <a:xfrm flipH="1">
              <a:off x="12135000" y="8088524"/>
              <a:ext cx="320332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9" name="AutoShape 46"/>
            <p:cNvSpPr/>
            <p:nvPr/>
          </p:nvSpPr>
          <p:spPr>
            <a:xfrm flipH="1" flipV="1">
              <a:off x="12463373" y="7211037"/>
              <a:ext cx="8999" cy="1833026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0" name="AutoShape 47"/>
            <p:cNvSpPr/>
            <p:nvPr/>
          </p:nvSpPr>
          <p:spPr>
            <a:xfrm flipH="1">
              <a:off x="12455332" y="8079742"/>
              <a:ext cx="458612" cy="8782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161" name="AutoShape 48"/>
            <p:cNvSpPr/>
            <p:nvPr/>
          </p:nvSpPr>
          <p:spPr>
            <a:xfrm flipH="1">
              <a:off x="12139873" y="9033520"/>
              <a:ext cx="320332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2" name="AutoShape 49"/>
            <p:cNvSpPr/>
            <p:nvPr/>
          </p:nvSpPr>
          <p:spPr>
            <a:xfrm flipH="1">
              <a:off x="12161039" y="7200494"/>
              <a:ext cx="320332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3" name="Group 50"/>
            <p:cNvGrpSpPr/>
            <p:nvPr/>
          </p:nvGrpSpPr>
          <p:grpSpPr>
            <a:xfrm rot="-10800000">
              <a:off x="11198871" y="8769134"/>
              <a:ext cx="950001" cy="493693"/>
              <a:chOff x="0" y="0"/>
              <a:chExt cx="755234" cy="392477"/>
            </a:xfrm>
          </p:grpSpPr>
          <p:sp>
            <p:nvSpPr>
              <p:cNvPr id="164" name="Freeform 51"/>
              <p:cNvSpPr/>
              <p:nvPr/>
            </p:nvSpPr>
            <p:spPr>
              <a:xfrm>
                <a:off x="0" y="0"/>
                <a:ext cx="755234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755234" h="392477">
                    <a:moveTo>
                      <a:pt x="0" y="0"/>
                    </a:moveTo>
                    <a:lnTo>
                      <a:pt x="755234" y="0"/>
                    </a:lnTo>
                    <a:lnTo>
                      <a:pt x="755234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65" name="TextBox 52"/>
              <p:cNvSpPr txBox="1"/>
              <p:nvPr/>
            </p:nvSpPr>
            <p:spPr>
              <a:xfrm>
                <a:off x="0" y="-19050"/>
                <a:ext cx="755234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grpSp>
          <p:nvGrpSpPr>
            <p:cNvPr id="166" name="Group 53"/>
            <p:cNvGrpSpPr/>
            <p:nvPr/>
          </p:nvGrpSpPr>
          <p:grpSpPr>
            <a:xfrm rot="-10800000">
              <a:off x="11198871" y="7880704"/>
              <a:ext cx="950001" cy="493693"/>
              <a:chOff x="0" y="0"/>
              <a:chExt cx="755234" cy="392477"/>
            </a:xfrm>
          </p:grpSpPr>
          <p:sp>
            <p:nvSpPr>
              <p:cNvPr id="167" name="Freeform 54"/>
              <p:cNvSpPr/>
              <p:nvPr/>
            </p:nvSpPr>
            <p:spPr>
              <a:xfrm>
                <a:off x="0" y="0"/>
                <a:ext cx="755234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755234" h="392477">
                    <a:moveTo>
                      <a:pt x="0" y="0"/>
                    </a:moveTo>
                    <a:lnTo>
                      <a:pt x="755234" y="0"/>
                    </a:lnTo>
                    <a:lnTo>
                      <a:pt x="755234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68" name="TextBox 55"/>
              <p:cNvSpPr txBox="1"/>
              <p:nvPr/>
            </p:nvSpPr>
            <p:spPr>
              <a:xfrm>
                <a:off x="0" y="-19050"/>
                <a:ext cx="755234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grpSp>
          <p:nvGrpSpPr>
            <p:cNvPr id="169" name="Group 56"/>
            <p:cNvGrpSpPr/>
            <p:nvPr/>
          </p:nvGrpSpPr>
          <p:grpSpPr>
            <a:xfrm rot="-10800000">
              <a:off x="11234506" y="6998642"/>
              <a:ext cx="950001" cy="493693"/>
              <a:chOff x="0" y="0"/>
              <a:chExt cx="755234" cy="392477"/>
            </a:xfrm>
          </p:grpSpPr>
          <p:sp>
            <p:nvSpPr>
              <p:cNvPr id="170" name="Freeform 57"/>
              <p:cNvSpPr/>
              <p:nvPr/>
            </p:nvSpPr>
            <p:spPr>
              <a:xfrm>
                <a:off x="0" y="0"/>
                <a:ext cx="755234" cy="392477"/>
              </a:xfrm>
              <a:custGeom>
                <a:avLst/>
                <a:gdLst/>
                <a:ahLst/>
                <a:cxnLst/>
                <a:rect l="l" t="t" r="r" b="b"/>
                <a:pathLst>
                  <a:path w="755234" h="392477">
                    <a:moveTo>
                      <a:pt x="0" y="0"/>
                    </a:moveTo>
                    <a:lnTo>
                      <a:pt x="755234" y="0"/>
                    </a:lnTo>
                    <a:lnTo>
                      <a:pt x="755234" y="392477"/>
                    </a:lnTo>
                    <a:lnTo>
                      <a:pt x="0" y="39247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71" name="TextBox 58"/>
              <p:cNvSpPr txBox="1"/>
              <p:nvPr/>
            </p:nvSpPr>
            <p:spPr>
              <a:xfrm>
                <a:off x="0" y="-19050"/>
                <a:ext cx="755234" cy="411527"/>
              </a:xfrm>
              <a:prstGeom prst="rect">
                <a:avLst/>
              </a:prstGeom>
            </p:spPr>
            <p:txBody>
              <a:bodyPr lIns="22688" tIns="22688" rIns="22688" bIns="22688" rtlCol="0" anchor="ctr"/>
              <a:lstStyle/>
              <a:p>
                <a:pPr algn="ctr">
                  <a:lnSpc>
                    <a:spcPts val="831"/>
                  </a:lnSpc>
                </a:pPr>
                <a:endParaRPr/>
              </a:p>
            </p:txBody>
          </p:sp>
        </p:grpSp>
        <p:sp>
          <p:nvSpPr>
            <p:cNvPr id="172" name="AutoShape 59"/>
            <p:cNvSpPr/>
            <p:nvPr/>
          </p:nvSpPr>
          <p:spPr>
            <a:xfrm>
              <a:off x="12807790" y="5790009"/>
              <a:ext cx="1684123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3" name="AutoShape 60"/>
            <p:cNvSpPr/>
            <p:nvPr/>
          </p:nvSpPr>
          <p:spPr>
            <a:xfrm flipV="1">
              <a:off x="13707913" y="5790009"/>
              <a:ext cx="0" cy="261684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174" name="AutoShape 61"/>
            <p:cNvSpPr/>
            <p:nvPr/>
          </p:nvSpPr>
          <p:spPr>
            <a:xfrm flipV="1">
              <a:off x="14489471" y="5284399"/>
              <a:ext cx="0" cy="513046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5" name="Group 62"/>
            <p:cNvGrpSpPr/>
            <p:nvPr/>
          </p:nvGrpSpPr>
          <p:grpSpPr>
            <a:xfrm rot="5400000">
              <a:off x="13526365" y="6987360"/>
              <a:ext cx="363096" cy="114965"/>
              <a:chOff x="0" y="0"/>
              <a:chExt cx="484128" cy="153287"/>
            </a:xfrm>
          </p:grpSpPr>
          <p:sp>
            <p:nvSpPr>
              <p:cNvPr id="176" name="AutoShape 63"/>
              <p:cNvSpPr/>
              <p:nvPr/>
            </p:nvSpPr>
            <p:spPr>
              <a:xfrm>
                <a:off x="0" y="14952"/>
                <a:ext cx="472894" cy="0"/>
              </a:xfrm>
              <a:prstGeom prst="line">
                <a:avLst/>
              </a:prstGeom>
              <a:ln w="29903" cap="flat">
                <a:solidFill>
                  <a:srgbClr val="000000"/>
                </a:solidFill>
                <a:prstDash val="solid"/>
                <a:headEnd type="none" w="sm" len="sm"/>
                <a:tailEnd type="arrow" w="med" len="sm"/>
              </a:ln>
            </p:spPr>
          </p:sp>
          <p:sp>
            <p:nvSpPr>
              <p:cNvPr id="177" name="AutoShape 64"/>
              <p:cNvSpPr/>
              <p:nvPr/>
            </p:nvSpPr>
            <p:spPr>
              <a:xfrm flipH="1">
                <a:off x="11234" y="138335"/>
                <a:ext cx="472894" cy="0"/>
              </a:xfrm>
              <a:prstGeom prst="line">
                <a:avLst/>
              </a:prstGeom>
              <a:ln w="29903" cap="flat">
                <a:solidFill>
                  <a:srgbClr val="000000"/>
                </a:solidFill>
                <a:prstDash val="solid"/>
                <a:headEnd type="none" w="sm" len="sm"/>
                <a:tailEnd type="triangle" w="lg" len="med"/>
              </a:ln>
            </p:spPr>
          </p:sp>
        </p:grpSp>
        <p:grpSp>
          <p:nvGrpSpPr>
            <p:cNvPr id="178" name="Group 65"/>
            <p:cNvGrpSpPr/>
            <p:nvPr/>
          </p:nvGrpSpPr>
          <p:grpSpPr>
            <a:xfrm>
              <a:off x="11609278" y="8482384"/>
              <a:ext cx="190703" cy="178762"/>
              <a:chOff x="0" y="0"/>
              <a:chExt cx="254271" cy="238349"/>
            </a:xfrm>
          </p:grpSpPr>
          <p:sp>
            <p:nvSpPr>
              <p:cNvPr id="179" name="AutoShape 66"/>
              <p:cNvSpPr/>
              <p:nvPr/>
            </p:nvSpPr>
            <p:spPr>
              <a:xfrm>
                <a:off x="0" y="90572"/>
                <a:ext cx="254271" cy="0"/>
              </a:xfrm>
              <a:prstGeom prst="line">
                <a:avLst/>
              </a:prstGeom>
              <a:ln w="23997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0" name="AutoShape 67"/>
              <p:cNvSpPr/>
              <p:nvPr/>
            </p:nvSpPr>
            <p:spPr>
              <a:xfrm flipV="1">
                <a:off x="56589" y="6974"/>
                <a:ext cx="160298" cy="224400"/>
              </a:xfrm>
              <a:prstGeom prst="line">
                <a:avLst/>
              </a:prstGeom>
              <a:ln w="23997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1" name="AutoShape 68"/>
              <p:cNvSpPr/>
              <p:nvPr/>
            </p:nvSpPr>
            <p:spPr>
              <a:xfrm>
                <a:off x="0" y="164988"/>
                <a:ext cx="254271" cy="0"/>
              </a:xfrm>
              <a:prstGeom prst="line">
                <a:avLst/>
              </a:prstGeom>
              <a:ln w="23997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182" name="Group 69"/>
            <p:cNvGrpSpPr/>
            <p:nvPr/>
          </p:nvGrpSpPr>
          <p:grpSpPr>
            <a:xfrm>
              <a:off x="11609278" y="7597139"/>
              <a:ext cx="190703" cy="178762"/>
              <a:chOff x="0" y="0"/>
              <a:chExt cx="254271" cy="238349"/>
            </a:xfrm>
          </p:grpSpPr>
          <p:sp>
            <p:nvSpPr>
              <p:cNvPr id="183" name="AutoShape 70"/>
              <p:cNvSpPr/>
              <p:nvPr/>
            </p:nvSpPr>
            <p:spPr>
              <a:xfrm>
                <a:off x="0" y="90572"/>
                <a:ext cx="254271" cy="0"/>
              </a:xfrm>
              <a:prstGeom prst="line">
                <a:avLst/>
              </a:prstGeom>
              <a:ln w="23997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4" name="AutoShape 71"/>
              <p:cNvSpPr/>
              <p:nvPr/>
            </p:nvSpPr>
            <p:spPr>
              <a:xfrm flipV="1">
                <a:off x="56589" y="6974"/>
                <a:ext cx="160298" cy="224400"/>
              </a:xfrm>
              <a:prstGeom prst="line">
                <a:avLst/>
              </a:prstGeom>
              <a:ln w="23997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5" name="AutoShape 72"/>
              <p:cNvSpPr/>
              <p:nvPr/>
            </p:nvSpPr>
            <p:spPr>
              <a:xfrm>
                <a:off x="0" y="164988"/>
                <a:ext cx="254271" cy="0"/>
              </a:xfrm>
              <a:prstGeom prst="line">
                <a:avLst/>
              </a:prstGeom>
              <a:ln w="23997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grpSp>
          <p:nvGrpSpPr>
            <p:cNvPr id="186" name="Group 73"/>
            <p:cNvGrpSpPr/>
            <p:nvPr/>
          </p:nvGrpSpPr>
          <p:grpSpPr>
            <a:xfrm>
              <a:off x="12542322" y="6047872"/>
              <a:ext cx="2258563" cy="762670"/>
              <a:chOff x="0" y="0"/>
              <a:chExt cx="1062485" cy="358779"/>
            </a:xfrm>
          </p:grpSpPr>
          <p:sp>
            <p:nvSpPr>
              <p:cNvPr id="187" name="Freeform 74"/>
              <p:cNvSpPr/>
              <p:nvPr/>
            </p:nvSpPr>
            <p:spPr>
              <a:xfrm>
                <a:off x="0" y="0"/>
                <a:ext cx="1062485" cy="358779"/>
              </a:xfrm>
              <a:custGeom>
                <a:avLst/>
                <a:gdLst/>
                <a:ahLst/>
                <a:cxnLst/>
                <a:rect l="l" t="t" r="r" b="b"/>
                <a:pathLst>
                  <a:path w="1062485" h="358779">
                    <a:moveTo>
                      <a:pt x="34278" y="0"/>
                    </a:moveTo>
                    <a:lnTo>
                      <a:pt x="1028207" y="0"/>
                    </a:lnTo>
                    <a:cubicBezTo>
                      <a:pt x="1047139" y="0"/>
                      <a:pt x="1062485" y="15347"/>
                      <a:pt x="1062485" y="34278"/>
                    </a:cubicBezTo>
                    <a:lnTo>
                      <a:pt x="1062485" y="324501"/>
                    </a:lnTo>
                    <a:cubicBezTo>
                      <a:pt x="1062485" y="343432"/>
                      <a:pt x="1047139" y="358779"/>
                      <a:pt x="1028207" y="358779"/>
                    </a:cubicBezTo>
                    <a:lnTo>
                      <a:pt x="34278" y="358779"/>
                    </a:lnTo>
                    <a:cubicBezTo>
                      <a:pt x="15347" y="358779"/>
                      <a:pt x="0" y="343432"/>
                      <a:pt x="0" y="324501"/>
                    </a:cubicBezTo>
                    <a:lnTo>
                      <a:pt x="0" y="34278"/>
                    </a:lnTo>
                    <a:cubicBezTo>
                      <a:pt x="0" y="15347"/>
                      <a:pt x="15347" y="0"/>
                      <a:pt x="3427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8" name="TextBox 75"/>
              <p:cNvSpPr txBox="1"/>
              <p:nvPr/>
            </p:nvSpPr>
            <p:spPr>
              <a:xfrm>
                <a:off x="0" y="-9525"/>
                <a:ext cx="1062485" cy="368304"/>
              </a:xfrm>
              <a:prstGeom prst="rect">
                <a:avLst/>
              </a:prstGeom>
            </p:spPr>
            <p:txBody>
              <a:bodyPr lIns="51867" tIns="51867" rIns="51867" bIns="51867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9" name="AutoShape 76"/>
            <p:cNvSpPr/>
            <p:nvPr/>
          </p:nvSpPr>
          <p:spPr>
            <a:xfrm>
              <a:off x="12789834" y="3821251"/>
              <a:ext cx="2432540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0" name="AutoShape 77"/>
            <p:cNvSpPr/>
            <p:nvPr/>
          </p:nvSpPr>
          <p:spPr>
            <a:xfrm flipV="1">
              <a:off x="15231373" y="4528366"/>
              <a:ext cx="0" cy="212169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1" name="AutoShape 78"/>
            <p:cNvSpPr/>
            <p:nvPr/>
          </p:nvSpPr>
          <p:spPr>
            <a:xfrm flipV="1">
              <a:off x="15222374" y="3812253"/>
              <a:ext cx="0" cy="141429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192" name="AutoShape 79"/>
            <p:cNvSpPr/>
            <p:nvPr/>
          </p:nvSpPr>
          <p:spPr>
            <a:xfrm flipV="1">
              <a:off x="12789834" y="3812253"/>
              <a:ext cx="0" cy="141429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193" name="AutoShape 80"/>
            <p:cNvSpPr/>
            <p:nvPr/>
          </p:nvSpPr>
          <p:spPr>
            <a:xfrm flipV="1">
              <a:off x="14006798" y="3517562"/>
              <a:ext cx="0" cy="29469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4" name="AutoShape 81"/>
            <p:cNvSpPr/>
            <p:nvPr/>
          </p:nvSpPr>
          <p:spPr>
            <a:xfrm>
              <a:off x="12017026" y="2673607"/>
              <a:ext cx="0" cy="1955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95" name="AutoShape 82"/>
            <p:cNvSpPr/>
            <p:nvPr/>
          </p:nvSpPr>
          <p:spPr>
            <a:xfrm flipH="1">
              <a:off x="9851909" y="2673607"/>
              <a:ext cx="4154889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6" name="AutoShape 83"/>
            <p:cNvSpPr/>
            <p:nvPr/>
          </p:nvSpPr>
          <p:spPr>
            <a:xfrm>
              <a:off x="12009589" y="2393673"/>
              <a:ext cx="0" cy="279933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7" name="AutoShape 84"/>
            <p:cNvSpPr/>
            <p:nvPr/>
          </p:nvSpPr>
          <p:spPr>
            <a:xfrm>
              <a:off x="9851909" y="2670632"/>
              <a:ext cx="0" cy="1955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98" name="AutoShape 85"/>
            <p:cNvSpPr/>
            <p:nvPr/>
          </p:nvSpPr>
          <p:spPr>
            <a:xfrm flipV="1">
              <a:off x="12806270" y="5571882"/>
              <a:ext cx="1520" cy="218126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9" name="AutoShape 86"/>
            <p:cNvSpPr/>
            <p:nvPr/>
          </p:nvSpPr>
          <p:spPr>
            <a:xfrm flipH="1">
              <a:off x="14005236" y="2670632"/>
              <a:ext cx="1562" cy="23042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00" name="AutoShape 87"/>
            <p:cNvSpPr/>
            <p:nvPr/>
          </p:nvSpPr>
          <p:spPr>
            <a:xfrm flipV="1">
              <a:off x="10174653" y="1696338"/>
              <a:ext cx="1211116" cy="132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01" name="AutoShape 88"/>
            <p:cNvSpPr/>
            <p:nvPr/>
          </p:nvSpPr>
          <p:spPr>
            <a:xfrm flipV="1">
              <a:off x="9527823" y="815402"/>
              <a:ext cx="1006011" cy="7437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02" name="TextBox 89"/>
            <p:cNvSpPr txBox="1"/>
            <p:nvPr/>
          </p:nvSpPr>
          <p:spPr>
            <a:xfrm>
              <a:off x="13066354" y="2904254"/>
              <a:ext cx="1862890" cy="470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9"/>
                </a:lnSpc>
              </a:pPr>
              <a:r>
                <a:rPr lang="en-US" sz="1363" spc="12" dirty="0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Human</a:t>
              </a:r>
            </a:p>
            <a:p>
              <a:pPr algn="ctr">
                <a:lnSpc>
                  <a:spcPts val="1909"/>
                </a:lnSpc>
              </a:pPr>
              <a:r>
                <a:rPr lang="en-US" sz="1363" spc="12" dirty="0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Capital</a:t>
              </a:r>
            </a:p>
          </p:txBody>
        </p:sp>
        <p:sp>
          <p:nvSpPr>
            <p:cNvPr id="203" name="TextBox 90"/>
            <p:cNvSpPr txBox="1"/>
            <p:nvPr/>
          </p:nvSpPr>
          <p:spPr>
            <a:xfrm>
              <a:off x="14609600" y="4087786"/>
              <a:ext cx="1243546" cy="24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446" spc="13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Soft Skills</a:t>
              </a:r>
            </a:p>
          </p:txBody>
        </p:sp>
        <p:sp>
          <p:nvSpPr>
            <p:cNvPr id="204" name="TextBox 91"/>
            <p:cNvSpPr txBox="1"/>
            <p:nvPr/>
          </p:nvSpPr>
          <p:spPr>
            <a:xfrm>
              <a:off x="8826812" y="2911952"/>
              <a:ext cx="2079941" cy="474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9"/>
                </a:lnSpc>
              </a:pPr>
              <a:r>
                <a:rPr lang="en-US" sz="1363" spc="12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Individual</a:t>
              </a:r>
            </a:p>
            <a:p>
              <a:pPr algn="ctr">
                <a:lnSpc>
                  <a:spcPts val="1909"/>
                </a:lnSpc>
              </a:pPr>
              <a:r>
                <a:rPr lang="en-US" sz="1363" spc="12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Attributes &amp; Behaviors</a:t>
              </a:r>
            </a:p>
          </p:txBody>
        </p:sp>
        <p:sp>
          <p:nvSpPr>
            <p:cNvPr id="205" name="TextBox 92"/>
            <p:cNvSpPr txBox="1"/>
            <p:nvPr/>
          </p:nvSpPr>
          <p:spPr>
            <a:xfrm>
              <a:off x="11070708" y="2909419"/>
              <a:ext cx="1862890" cy="474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9"/>
                </a:lnSpc>
              </a:pPr>
              <a:r>
                <a:rPr lang="en-US" sz="1363" spc="12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Social</a:t>
              </a:r>
            </a:p>
            <a:p>
              <a:pPr algn="ctr">
                <a:lnSpc>
                  <a:spcPts val="1909"/>
                </a:lnSpc>
              </a:pPr>
              <a:r>
                <a:rPr lang="en-US" sz="1363" spc="12">
                  <a:solidFill>
                    <a:srgbClr val="082B42"/>
                  </a:solidFill>
                  <a:latin typeface="Muli"/>
                  <a:ea typeface="Muli"/>
                  <a:cs typeface="Muli"/>
                  <a:sym typeface="Muli"/>
                </a:rPr>
                <a:t>Capital</a:t>
              </a:r>
            </a:p>
          </p:txBody>
        </p:sp>
        <p:sp>
          <p:nvSpPr>
            <p:cNvPr id="206" name="TextBox 93"/>
            <p:cNvSpPr txBox="1"/>
            <p:nvPr/>
          </p:nvSpPr>
          <p:spPr>
            <a:xfrm>
              <a:off x="12184933" y="4087786"/>
              <a:ext cx="1243546" cy="249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5"/>
                </a:lnSpc>
              </a:pPr>
              <a:r>
                <a:rPr lang="en-US" sz="1446" spc="13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Core Skills</a:t>
              </a:r>
            </a:p>
          </p:txBody>
        </p:sp>
        <p:sp>
          <p:nvSpPr>
            <p:cNvPr id="207" name="TextBox 94"/>
            <p:cNvSpPr txBox="1"/>
            <p:nvPr/>
          </p:nvSpPr>
          <p:spPr>
            <a:xfrm>
              <a:off x="11211583" y="8796273"/>
              <a:ext cx="937289" cy="41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9"/>
                </a:lnSpc>
              </a:pPr>
              <a:r>
                <a:rPr lang="en-US" sz="1242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University</a:t>
              </a:r>
            </a:p>
            <a:p>
              <a:pPr algn="ctr">
                <a:lnSpc>
                  <a:spcPts val="1739"/>
                </a:lnSpc>
              </a:pPr>
              <a:r>
                <a:rPr lang="en-US" sz="1242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C</a:t>
              </a:r>
            </a:p>
          </p:txBody>
        </p:sp>
        <p:sp>
          <p:nvSpPr>
            <p:cNvPr id="208" name="TextBox 95"/>
            <p:cNvSpPr txBox="1"/>
            <p:nvPr/>
          </p:nvSpPr>
          <p:spPr>
            <a:xfrm>
              <a:off x="11211583" y="7907843"/>
              <a:ext cx="937289" cy="41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9"/>
                </a:lnSpc>
              </a:pPr>
              <a:r>
                <a:rPr lang="en-US" sz="1242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University</a:t>
              </a:r>
            </a:p>
            <a:p>
              <a:pPr algn="ctr">
                <a:lnSpc>
                  <a:spcPts val="1739"/>
                </a:lnSpc>
              </a:pPr>
              <a:r>
                <a:rPr lang="en-US" sz="1242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B</a:t>
              </a:r>
            </a:p>
          </p:txBody>
        </p:sp>
        <p:sp>
          <p:nvSpPr>
            <p:cNvPr id="209" name="TextBox 96"/>
            <p:cNvSpPr txBox="1"/>
            <p:nvPr/>
          </p:nvSpPr>
          <p:spPr>
            <a:xfrm>
              <a:off x="11247218" y="7025781"/>
              <a:ext cx="937289" cy="419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9"/>
                </a:lnSpc>
              </a:pPr>
              <a:r>
                <a:rPr lang="en-US" sz="1242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University</a:t>
              </a:r>
            </a:p>
            <a:p>
              <a:pPr algn="ctr">
                <a:lnSpc>
                  <a:spcPts val="1739"/>
                </a:lnSpc>
              </a:pPr>
              <a:r>
                <a:rPr lang="en-US" sz="1242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A</a:t>
              </a:r>
            </a:p>
          </p:txBody>
        </p:sp>
        <p:sp>
          <p:nvSpPr>
            <p:cNvPr id="210" name="TextBox 97"/>
            <p:cNvSpPr txBox="1"/>
            <p:nvPr/>
          </p:nvSpPr>
          <p:spPr>
            <a:xfrm>
              <a:off x="12728736" y="6196251"/>
              <a:ext cx="1928606" cy="443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8"/>
                </a:lnSpc>
              </a:pPr>
              <a:r>
                <a:rPr lang="en-US" sz="1306" spc="11">
                  <a:solidFill>
                    <a:srgbClr val="DE523B"/>
                  </a:solidFill>
                  <a:latin typeface="Muli"/>
                  <a:ea typeface="Muli"/>
                  <a:cs typeface="Muli"/>
                  <a:sym typeface="Muli"/>
                </a:rPr>
                <a:t>English Graduate Employability in Theory</a:t>
              </a:r>
            </a:p>
          </p:txBody>
        </p:sp>
        <p:sp>
          <p:nvSpPr>
            <p:cNvPr id="211" name="TextBox 98"/>
            <p:cNvSpPr txBox="1"/>
            <p:nvPr/>
          </p:nvSpPr>
          <p:spPr>
            <a:xfrm>
              <a:off x="9810982" y="1520811"/>
              <a:ext cx="1862890" cy="142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7"/>
                </a:lnSpc>
              </a:pPr>
              <a:r>
                <a:rPr lang="en-US" sz="897" i="1" spc="8">
                  <a:solidFill>
                    <a:srgbClr val="082B42"/>
                  </a:solidFill>
                  <a:latin typeface="Muli Italics"/>
                  <a:ea typeface="Muli Italics"/>
                  <a:cs typeface="Muli Italics"/>
                  <a:sym typeface="Muli Italics"/>
                </a:rPr>
                <a:t>influence</a:t>
              </a:r>
            </a:p>
          </p:txBody>
        </p:sp>
        <p:sp>
          <p:nvSpPr>
            <p:cNvPr id="212" name="TextBox 99"/>
            <p:cNvSpPr txBox="1"/>
            <p:nvPr/>
          </p:nvSpPr>
          <p:spPr>
            <a:xfrm rot="-5400000">
              <a:off x="8486874" y="1126721"/>
              <a:ext cx="1862890" cy="142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7"/>
                </a:lnSpc>
              </a:pPr>
              <a:r>
                <a:rPr lang="en-US" sz="897" i="1" spc="8">
                  <a:solidFill>
                    <a:srgbClr val="082B42"/>
                  </a:solidFill>
                  <a:latin typeface="Muli Italics"/>
                  <a:ea typeface="Muli Italics"/>
                  <a:cs typeface="Muli Italics"/>
                  <a:sym typeface="Muli Italics"/>
                </a:rPr>
                <a:t>influence</a:t>
              </a:r>
            </a:p>
          </p:txBody>
        </p:sp>
      </p:grpSp>
      <p:pic>
        <p:nvPicPr>
          <p:cNvPr id="101" name="Picture 100" descr="A green and orange circles&#10;&#10;AI-generated content may be incorrect.">
            <a:extLst>
              <a:ext uri="{FF2B5EF4-FFF2-40B4-BE49-F238E27FC236}">
                <a16:creationId xmlns:a16="http://schemas.microsoft.com/office/drawing/2014/main" id="{4AA97180-8B22-C128-77F0-E1A3D4A66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6" y="1002751"/>
            <a:ext cx="1092748" cy="10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0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8714097" y="1184490"/>
            <a:ext cx="9192903" cy="2216084"/>
            <a:chOff x="8979795" y="1418405"/>
            <a:chExt cx="9192902" cy="2216082"/>
          </a:xfrm>
        </p:grpSpPr>
        <p:grpSp>
          <p:nvGrpSpPr>
            <p:cNvPr id="119" name="Group 118"/>
            <p:cNvGrpSpPr/>
            <p:nvPr/>
          </p:nvGrpSpPr>
          <p:grpSpPr>
            <a:xfrm>
              <a:off x="8979795" y="1418405"/>
              <a:ext cx="6031601" cy="1035668"/>
              <a:chOff x="8979795" y="1418405"/>
              <a:chExt cx="6031601" cy="1035668"/>
            </a:xfrm>
          </p:grpSpPr>
          <p:grpSp>
            <p:nvGrpSpPr>
              <p:cNvPr id="121" name="Group 2"/>
              <p:cNvGrpSpPr/>
              <p:nvPr/>
            </p:nvGrpSpPr>
            <p:grpSpPr>
              <a:xfrm>
                <a:off x="8979795" y="1418405"/>
                <a:ext cx="6031601" cy="1035668"/>
                <a:chOff x="0" y="-85725"/>
                <a:chExt cx="1430034" cy="245547"/>
              </a:xfrm>
            </p:grpSpPr>
            <p:sp>
              <p:nvSpPr>
                <p:cNvPr id="123" name="Freeform 3"/>
                <p:cNvSpPr/>
                <p:nvPr/>
              </p:nvSpPr>
              <p:spPr>
                <a:xfrm>
                  <a:off x="0" y="0"/>
                  <a:ext cx="1430034" cy="143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288" h="159822">
                      <a:moveTo>
                        <a:pt x="79911" y="0"/>
                      </a:moveTo>
                      <a:lnTo>
                        <a:pt x="1287377" y="0"/>
                      </a:lnTo>
                      <a:cubicBezTo>
                        <a:pt x="1331511" y="0"/>
                        <a:pt x="1367288" y="35777"/>
                        <a:pt x="1367288" y="79911"/>
                      </a:cubicBezTo>
                      <a:lnTo>
                        <a:pt x="1367288" y="79911"/>
                      </a:lnTo>
                      <a:cubicBezTo>
                        <a:pt x="1367288" y="124044"/>
                        <a:pt x="1331511" y="159822"/>
                        <a:pt x="1287377" y="159822"/>
                      </a:cubicBezTo>
                      <a:lnTo>
                        <a:pt x="79911" y="159822"/>
                      </a:lnTo>
                      <a:cubicBezTo>
                        <a:pt x="35777" y="159822"/>
                        <a:pt x="0" y="124044"/>
                        <a:pt x="0" y="79911"/>
                      </a:cubicBezTo>
                      <a:lnTo>
                        <a:pt x="0" y="79911"/>
                      </a:lnTo>
                      <a:cubicBezTo>
                        <a:pt x="0" y="35777"/>
                        <a:pt x="35777" y="0"/>
                        <a:pt x="79911" y="0"/>
                      </a:cubicBezTo>
                      <a:close/>
                    </a:path>
                  </a:pathLst>
                </a:custGeom>
                <a:solidFill>
                  <a:srgbClr val="FC921C"/>
                </a:solidFill>
              </p:spPr>
            </p:sp>
            <p:sp>
              <p:nvSpPr>
                <p:cNvPr id="124" name="TextBox 4"/>
                <p:cNvSpPr txBox="1"/>
                <p:nvPr/>
              </p:nvSpPr>
              <p:spPr>
                <a:xfrm>
                  <a:off x="0" y="-85725"/>
                  <a:ext cx="1367288" cy="2455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>
                    <a:lnSpc>
                      <a:spcPts val="2520"/>
                    </a:lnSpc>
                  </a:pPr>
                  <a:endParaRPr sz="1008"/>
                </a:p>
              </p:txBody>
            </p:sp>
          </p:grpSp>
          <p:sp>
            <p:nvSpPr>
              <p:cNvPr id="122" name="TextBox 5"/>
              <p:cNvSpPr txBox="1"/>
              <p:nvPr/>
            </p:nvSpPr>
            <p:spPr>
              <a:xfrm>
                <a:off x="9136798" y="1850707"/>
                <a:ext cx="5798398" cy="487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  <a:spcBef>
                    <a:spcPct val="0"/>
                  </a:spcBef>
                </a:pPr>
                <a:r>
                  <a:rPr lang="en-US" sz="3000" dirty="0">
                    <a:solidFill>
                      <a:srgbClr val="FFFFFF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Components of Language Competence</a:t>
                </a:r>
              </a:p>
            </p:txBody>
          </p:sp>
        </p:grpSp>
        <p:sp>
          <p:nvSpPr>
            <p:cNvPr id="120" name="TextBox 6"/>
            <p:cNvSpPr txBox="1"/>
            <p:nvPr/>
          </p:nvSpPr>
          <p:spPr>
            <a:xfrm>
              <a:off x="9055650" y="2634214"/>
              <a:ext cx="9117047" cy="1000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80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 holistic approach </a:t>
              </a:r>
              <a:r>
                <a:rPr lang="en-US" sz="2800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covering </a:t>
              </a:r>
              <a:r>
                <a:rPr lang="en-US" sz="280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grammatical, syntactic, lexical, and functional language constituents (Bachman, 1990)</a:t>
              </a:r>
            </a:p>
          </p:txBody>
        </p:sp>
      </p:grpSp>
      <p:sp>
        <p:nvSpPr>
          <p:cNvPr id="125" name="TextBox 7"/>
          <p:cNvSpPr txBox="1"/>
          <p:nvPr/>
        </p:nvSpPr>
        <p:spPr>
          <a:xfrm>
            <a:off x="838203" y="7042761"/>
            <a:ext cx="6154690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dirty="0">
                <a:latin typeface="Myanmar Census"/>
                <a:ea typeface="Myanmar Census"/>
                <a:cs typeface="Myanmar Census"/>
                <a:sym typeface="Myanmar Census"/>
              </a:rPr>
              <a:t>Ensuring the depth, relevance, and functionality for the investigation</a:t>
            </a:r>
          </a:p>
        </p:txBody>
      </p:sp>
      <p:sp>
        <p:nvSpPr>
          <p:cNvPr id="127" name="TextBox 12"/>
          <p:cNvSpPr txBox="1"/>
          <p:nvPr/>
        </p:nvSpPr>
        <p:spPr>
          <a:xfrm>
            <a:off x="838202" y="2031977"/>
            <a:ext cx="7626168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0"/>
              </a:lnSpc>
            </a:pPr>
            <a:r>
              <a:rPr lang="en-US" sz="7200" dirty="0">
                <a:solidFill>
                  <a:srgbClr val="1B8056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Employability  </a:t>
            </a:r>
          </a:p>
          <a:p>
            <a:pPr>
              <a:lnSpc>
                <a:spcPts val="9750"/>
              </a:lnSpc>
            </a:pPr>
            <a:r>
              <a:rPr lang="en-US" sz="7200" dirty="0">
                <a:solidFill>
                  <a:srgbClr val="1B8056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of </a:t>
            </a:r>
          </a:p>
          <a:p>
            <a:pPr>
              <a:lnSpc>
                <a:spcPts val="9750"/>
              </a:lnSpc>
            </a:pPr>
            <a:r>
              <a:rPr lang="en-US" sz="7200" dirty="0">
                <a:solidFill>
                  <a:srgbClr val="1B8056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English  graduates</a:t>
            </a:r>
          </a:p>
        </p:txBody>
      </p:sp>
      <p:sp>
        <p:nvSpPr>
          <p:cNvPr id="128" name="TextBox 13"/>
          <p:cNvSpPr txBox="1"/>
          <p:nvPr/>
        </p:nvSpPr>
        <p:spPr>
          <a:xfrm>
            <a:off x="8746378" y="342900"/>
            <a:ext cx="3588616" cy="112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0"/>
              </a:lnSpc>
            </a:pPr>
            <a:r>
              <a:rPr lang="en-US" sz="7000" dirty="0">
                <a:solidFill>
                  <a:srgbClr val="3C3B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in theory</a:t>
            </a:r>
          </a:p>
        </p:txBody>
      </p:sp>
      <p:sp>
        <p:nvSpPr>
          <p:cNvPr id="129" name="TextBox 14"/>
          <p:cNvSpPr txBox="1"/>
          <p:nvPr/>
        </p:nvSpPr>
        <p:spPr>
          <a:xfrm>
            <a:off x="8746378" y="6210300"/>
            <a:ext cx="3588616" cy="112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30"/>
              </a:lnSpc>
            </a:pPr>
            <a:r>
              <a:rPr lang="en-US" sz="7000" dirty="0">
                <a:solidFill>
                  <a:srgbClr val="3C3B3B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in practice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8714096" y="3719550"/>
            <a:ext cx="8811904" cy="2119424"/>
            <a:chOff x="8979795" y="3797530"/>
            <a:chExt cx="8811902" cy="2119422"/>
          </a:xfrm>
        </p:grpSpPr>
        <p:grpSp>
          <p:nvGrpSpPr>
            <p:cNvPr id="131" name="Group 130"/>
            <p:cNvGrpSpPr/>
            <p:nvPr/>
          </p:nvGrpSpPr>
          <p:grpSpPr>
            <a:xfrm>
              <a:off x="8979795" y="3797530"/>
              <a:ext cx="4506919" cy="995175"/>
              <a:chOff x="8979795" y="3797530"/>
              <a:chExt cx="4506919" cy="995175"/>
            </a:xfrm>
          </p:grpSpPr>
          <p:grpSp>
            <p:nvGrpSpPr>
              <p:cNvPr id="133" name="Group 15"/>
              <p:cNvGrpSpPr/>
              <p:nvPr/>
            </p:nvGrpSpPr>
            <p:grpSpPr>
              <a:xfrm>
                <a:off x="8979795" y="3797530"/>
                <a:ext cx="4506919" cy="995175"/>
                <a:chOff x="0" y="-85725"/>
                <a:chExt cx="1068547" cy="235947"/>
              </a:xfrm>
            </p:grpSpPr>
            <p:sp>
              <p:nvSpPr>
                <p:cNvPr id="135" name="Freeform 16"/>
                <p:cNvSpPr/>
                <p:nvPr/>
              </p:nvSpPr>
              <p:spPr>
                <a:xfrm>
                  <a:off x="0" y="0"/>
                  <a:ext cx="1068547" cy="15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39" h="150222">
                      <a:moveTo>
                        <a:pt x="75111" y="0"/>
                      </a:moveTo>
                      <a:lnTo>
                        <a:pt x="934228" y="0"/>
                      </a:lnTo>
                      <a:cubicBezTo>
                        <a:pt x="975711" y="0"/>
                        <a:pt x="1009339" y="33628"/>
                        <a:pt x="1009339" y="75111"/>
                      </a:cubicBezTo>
                      <a:lnTo>
                        <a:pt x="1009339" y="75111"/>
                      </a:lnTo>
                      <a:cubicBezTo>
                        <a:pt x="1009339" y="95031"/>
                        <a:pt x="1001425" y="114136"/>
                        <a:pt x="987339" y="128222"/>
                      </a:cubicBezTo>
                      <a:cubicBezTo>
                        <a:pt x="973253" y="142308"/>
                        <a:pt x="954149" y="150222"/>
                        <a:pt x="934228" y="150222"/>
                      </a:cubicBezTo>
                      <a:lnTo>
                        <a:pt x="75111" y="150222"/>
                      </a:lnTo>
                      <a:cubicBezTo>
                        <a:pt x="55190" y="150222"/>
                        <a:pt x="36085" y="142308"/>
                        <a:pt x="21999" y="128222"/>
                      </a:cubicBezTo>
                      <a:cubicBezTo>
                        <a:pt x="7913" y="114136"/>
                        <a:pt x="0" y="95031"/>
                        <a:pt x="0" y="75111"/>
                      </a:cubicBezTo>
                      <a:lnTo>
                        <a:pt x="0" y="75111"/>
                      </a:lnTo>
                      <a:cubicBezTo>
                        <a:pt x="0" y="55190"/>
                        <a:pt x="7913" y="36085"/>
                        <a:pt x="21999" y="21999"/>
                      </a:cubicBezTo>
                      <a:cubicBezTo>
                        <a:pt x="36085" y="7913"/>
                        <a:pt x="55190" y="0"/>
                        <a:pt x="75111" y="0"/>
                      </a:cubicBezTo>
                      <a:close/>
                    </a:path>
                  </a:pathLst>
                </a:custGeom>
                <a:solidFill>
                  <a:srgbClr val="FC921C"/>
                </a:solidFill>
              </p:spPr>
            </p:sp>
            <p:sp>
              <p:nvSpPr>
                <p:cNvPr id="136" name="TextBox 17"/>
                <p:cNvSpPr txBox="1"/>
                <p:nvPr/>
              </p:nvSpPr>
              <p:spPr>
                <a:xfrm>
                  <a:off x="0" y="-85725"/>
                  <a:ext cx="1009339" cy="2359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>
                    <a:lnSpc>
                      <a:spcPts val="2520"/>
                    </a:lnSpc>
                  </a:pPr>
                  <a:endParaRPr sz="1008"/>
                </a:p>
              </p:txBody>
            </p:sp>
          </p:grpSp>
          <p:sp>
            <p:nvSpPr>
              <p:cNvPr id="134" name="TextBox 18"/>
              <p:cNvSpPr txBox="1"/>
              <p:nvPr/>
            </p:nvSpPr>
            <p:spPr>
              <a:xfrm>
                <a:off x="9136799" y="4224007"/>
                <a:ext cx="4349913" cy="487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  <a:spcBef>
                    <a:spcPct val="0"/>
                  </a:spcBef>
                </a:pPr>
                <a:r>
                  <a:rPr lang="en-US" sz="3000" dirty="0">
                    <a:solidFill>
                      <a:srgbClr val="FFFFFF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Interpersonal Skills at Work</a:t>
                </a:r>
              </a:p>
            </p:txBody>
          </p:sp>
        </p:grpSp>
        <p:sp>
          <p:nvSpPr>
            <p:cNvPr id="132" name="TextBox 19"/>
            <p:cNvSpPr txBox="1"/>
            <p:nvPr/>
          </p:nvSpPr>
          <p:spPr>
            <a:xfrm>
              <a:off x="9085279" y="4916679"/>
              <a:ext cx="8706418" cy="1000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900"/>
                </a:lnSpc>
              </a:pPr>
              <a:r>
                <a:rPr lang="en-US" sz="280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 clearly structured and comprehensive overview of the interpersonal skills </a:t>
              </a:r>
              <a:r>
                <a:rPr lang="en-US" sz="2800" dirty="0" smtClean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at work (Hayes</a:t>
              </a:r>
              <a:r>
                <a:rPr lang="en-US" sz="280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, 2003)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714096" y="7172699"/>
            <a:ext cx="8888104" cy="2247675"/>
            <a:chOff x="8979795" y="7703415"/>
            <a:chExt cx="8888102" cy="2247675"/>
          </a:xfrm>
        </p:grpSpPr>
        <p:grpSp>
          <p:nvGrpSpPr>
            <p:cNvPr id="138" name="Group 137"/>
            <p:cNvGrpSpPr/>
            <p:nvPr/>
          </p:nvGrpSpPr>
          <p:grpSpPr>
            <a:xfrm>
              <a:off x="8979795" y="7703415"/>
              <a:ext cx="7806761" cy="1069933"/>
              <a:chOff x="8979795" y="7703415"/>
              <a:chExt cx="7806761" cy="1069933"/>
            </a:xfrm>
          </p:grpSpPr>
          <p:grpSp>
            <p:nvGrpSpPr>
              <p:cNvPr id="140" name="Group 8"/>
              <p:cNvGrpSpPr/>
              <p:nvPr/>
            </p:nvGrpSpPr>
            <p:grpSpPr>
              <a:xfrm>
                <a:off x="8979795" y="7703415"/>
                <a:ext cx="7806761" cy="1069933"/>
                <a:chOff x="0" y="-85725"/>
                <a:chExt cx="1850907" cy="253671"/>
              </a:xfrm>
            </p:grpSpPr>
            <p:sp>
              <p:nvSpPr>
                <p:cNvPr id="142" name="Freeform 9"/>
                <p:cNvSpPr/>
                <p:nvPr/>
              </p:nvSpPr>
              <p:spPr>
                <a:xfrm>
                  <a:off x="0" y="-5885"/>
                  <a:ext cx="1547228" cy="142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907" h="167946">
                      <a:moveTo>
                        <a:pt x="83973" y="0"/>
                      </a:moveTo>
                      <a:lnTo>
                        <a:pt x="1766934" y="0"/>
                      </a:lnTo>
                      <a:cubicBezTo>
                        <a:pt x="1789205" y="0"/>
                        <a:pt x="1810564" y="8847"/>
                        <a:pt x="1826312" y="24595"/>
                      </a:cubicBezTo>
                      <a:cubicBezTo>
                        <a:pt x="1842060" y="40343"/>
                        <a:pt x="1850907" y="61702"/>
                        <a:pt x="1850907" y="83973"/>
                      </a:cubicBezTo>
                      <a:lnTo>
                        <a:pt x="1850907" y="83973"/>
                      </a:lnTo>
                      <a:cubicBezTo>
                        <a:pt x="1850907" y="130350"/>
                        <a:pt x="1813311" y="167946"/>
                        <a:pt x="1766934" y="167946"/>
                      </a:cubicBezTo>
                      <a:lnTo>
                        <a:pt x="83973" y="167946"/>
                      </a:lnTo>
                      <a:cubicBezTo>
                        <a:pt x="37596" y="167946"/>
                        <a:pt x="0" y="130350"/>
                        <a:pt x="0" y="83973"/>
                      </a:cubicBezTo>
                      <a:lnTo>
                        <a:pt x="0" y="83973"/>
                      </a:lnTo>
                      <a:cubicBezTo>
                        <a:pt x="0" y="37596"/>
                        <a:pt x="37596" y="0"/>
                        <a:pt x="83973" y="0"/>
                      </a:cubicBezTo>
                      <a:close/>
                    </a:path>
                  </a:pathLst>
                </a:custGeom>
                <a:solidFill>
                  <a:srgbClr val="FC921C"/>
                </a:solidFill>
              </p:spPr>
            </p:sp>
            <p:sp>
              <p:nvSpPr>
                <p:cNvPr id="143" name="TextBox 10"/>
                <p:cNvSpPr txBox="1"/>
                <p:nvPr/>
              </p:nvSpPr>
              <p:spPr>
                <a:xfrm>
                  <a:off x="0" y="-85725"/>
                  <a:ext cx="1850907" cy="25367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>
                    <a:lnSpc>
                      <a:spcPts val="2520"/>
                    </a:lnSpc>
                  </a:pPr>
                  <a:endParaRPr sz="1008"/>
                </a:p>
              </p:txBody>
            </p:sp>
          </p:grpSp>
          <p:sp>
            <p:nvSpPr>
              <p:cNvPr id="141" name="TextBox 20"/>
              <p:cNvSpPr txBox="1"/>
              <p:nvPr/>
            </p:nvSpPr>
            <p:spPr>
              <a:xfrm>
                <a:off x="9136799" y="8097035"/>
                <a:ext cx="6368898" cy="4873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780"/>
                  </a:lnSpc>
                  <a:spcBef>
                    <a:spcPct val="0"/>
                  </a:spcBef>
                </a:pPr>
                <a:r>
                  <a:rPr lang="en-US" sz="3000" dirty="0">
                    <a:solidFill>
                      <a:srgbClr val="FFFFFF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General University PLOs in English </a:t>
                </a:r>
                <a:r>
                  <a:rPr lang="en-US" sz="3000" dirty="0" smtClean="0">
                    <a:solidFill>
                      <a:srgbClr val="FFFFFF"/>
                    </a:solidFill>
                    <a:latin typeface="Alegreya Sans"/>
                    <a:ea typeface="Alegreya Sans"/>
                    <a:cs typeface="Alegreya Sans"/>
                    <a:sym typeface="Alegreya Sans"/>
                  </a:rPr>
                  <a:t>Studies</a:t>
                </a:r>
                <a:endParaRPr lang="en-US" sz="3000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endParaRPr>
              </a:p>
            </p:txBody>
          </p:sp>
        </p:grpSp>
        <p:sp>
          <p:nvSpPr>
            <p:cNvPr id="139" name="TextBox 21"/>
            <p:cNvSpPr txBox="1"/>
            <p:nvPr/>
          </p:nvSpPr>
          <p:spPr>
            <a:xfrm>
              <a:off x="9101899" y="8950816"/>
              <a:ext cx="8765998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3900"/>
                </a:lnSpc>
              </a:pPr>
              <a:r>
                <a:rPr lang="en-US" sz="2800" dirty="0">
                  <a:solidFill>
                    <a:srgbClr val="4D4D4D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A synthesis of English Studies PLOs of 03 universities in Vietnam</a:t>
              </a:r>
            </a:p>
          </p:txBody>
        </p:sp>
      </p:grpSp>
      <p:sp>
        <p:nvSpPr>
          <p:cNvPr id="29" name="Freeform 22"/>
          <p:cNvSpPr/>
          <p:nvPr/>
        </p:nvSpPr>
        <p:spPr>
          <a:xfrm rot="10800000" flipH="1">
            <a:off x="838202" y="6286500"/>
            <a:ext cx="581392" cy="574038"/>
          </a:xfrm>
          <a:custGeom>
            <a:avLst/>
            <a:gdLst/>
            <a:ahLst/>
            <a:cxnLst/>
            <a:rect l="l" t="t" r="r" b="b"/>
            <a:pathLst>
              <a:path w="1223271" h="1223271">
                <a:moveTo>
                  <a:pt x="1223271" y="0"/>
                </a:moveTo>
                <a:lnTo>
                  <a:pt x="0" y="0"/>
                </a:lnTo>
                <a:lnTo>
                  <a:pt x="0" y="1223271"/>
                </a:lnTo>
                <a:lnTo>
                  <a:pt x="1223271" y="1223271"/>
                </a:lnTo>
                <a:lnTo>
                  <a:pt x="12232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5316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7" grpId="0"/>
      <p:bldP spid="128" grpId="0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/>
          <p:cNvSpPr txBox="1"/>
          <p:nvPr/>
        </p:nvSpPr>
        <p:spPr>
          <a:xfrm>
            <a:off x="1378435" y="1145049"/>
            <a:ext cx="11847348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480"/>
              </a:lnSpc>
            </a:pPr>
            <a:r>
              <a:rPr lang="en-US" sz="72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</a:t>
            </a:r>
            <a:r>
              <a:rPr lang="en-US" sz="7200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7200" dirty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review </a:t>
            </a:r>
            <a:r>
              <a:rPr lang="en-US" sz="7200" dirty="0" smtClean="0">
                <a:solidFill>
                  <a:srgbClr val="3C3B3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of related studies </a:t>
            </a:r>
            <a:endParaRPr lang="en-US" sz="7200" dirty="0">
              <a:solidFill>
                <a:srgbClr val="3C3B3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1677531"/>
            <a:ext cx="1278426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0" spc="300" dirty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What </a:t>
            </a:r>
            <a:r>
              <a:rPr lang="en-US" sz="14000" spc="300" dirty="0" smtClean="0">
                <a:solidFill>
                  <a:srgbClr val="FC921C"/>
                </a:solidFill>
                <a:latin typeface="Gabriola" panose="04040605051002020D02" pitchFamily="82" charset="0"/>
                <a:ea typeface="Menulist Beauty"/>
                <a:cs typeface="Menulist Beauty"/>
                <a:sym typeface="Menulist Beauty"/>
              </a:rPr>
              <a:t>has been found</a:t>
            </a:r>
            <a:endParaRPr lang="en-US" sz="14000" spc="300" dirty="0">
              <a:solidFill>
                <a:srgbClr val="FC921C"/>
              </a:solidFill>
              <a:latin typeface="Gabriola" panose="04040605051002020D02" pitchFamily="82" charset="0"/>
              <a:ea typeface="Menulist Beauty"/>
              <a:cs typeface="Menulist Beauty"/>
              <a:sym typeface="Menulist Beauty"/>
            </a:endParaRPr>
          </a:p>
        </p:txBody>
      </p:sp>
      <p:sp>
        <p:nvSpPr>
          <p:cNvPr id="67" name="TextBox 16"/>
          <p:cNvSpPr txBox="1"/>
          <p:nvPr/>
        </p:nvSpPr>
        <p:spPr>
          <a:xfrm>
            <a:off x="1556808" y="4908376"/>
            <a:ext cx="7696200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4960"/>
              </a:lnSpc>
            </a:pPr>
            <a:r>
              <a:rPr lang="en-US" sz="3000" dirty="0" smtClean="0">
                <a:latin typeface="Myanmar Census"/>
                <a:ea typeface="Myanmar Census"/>
                <a:cs typeface="Myanmar Census"/>
                <a:sym typeface="Myanmar Census"/>
              </a:rPr>
              <a:t>Core skills as a key driver of employability: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4630" y="3804469"/>
            <a:ext cx="5483370" cy="1110431"/>
            <a:chOff x="1603230" y="3699426"/>
            <a:chExt cx="5483370" cy="1110431"/>
          </a:xfrm>
        </p:grpSpPr>
        <p:grpSp>
          <p:nvGrpSpPr>
            <p:cNvPr id="69" name="Group 3"/>
            <p:cNvGrpSpPr/>
            <p:nvPr/>
          </p:nvGrpSpPr>
          <p:grpSpPr>
            <a:xfrm>
              <a:off x="1603230" y="3699426"/>
              <a:ext cx="5483370" cy="1110431"/>
              <a:chOff x="0" y="-85725"/>
              <a:chExt cx="1834932" cy="292460"/>
            </a:xfrm>
          </p:grpSpPr>
          <p:sp>
            <p:nvSpPr>
              <p:cNvPr id="70" name="Freeform 4"/>
              <p:cNvSpPr/>
              <p:nvPr/>
            </p:nvSpPr>
            <p:spPr>
              <a:xfrm>
                <a:off x="0" y="0"/>
                <a:ext cx="1834932" cy="170590"/>
              </a:xfrm>
              <a:custGeom>
                <a:avLst/>
                <a:gdLst/>
                <a:ahLst/>
                <a:cxnLst/>
                <a:rect l="l" t="t" r="r" b="b"/>
                <a:pathLst>
                  <a:path w="1834932" h="206735">
                    <a:moveTo>
                      <a:pt x="103367" y="0"/>
                    </a:moveTo>
                    <a:lnTo>
                      <a:pt x="1731565" y="0"/>
                    </a:lnTo>
                    <a:cubicBezTo>
                      <a:pt x="1758979" y="0"/>
                      <a:pt x="1785271" y="10890"/>
                      <a:pt x="1804657" y="30276"/>
                    </a:cubicBezTo>
                    <a:cubicBezTo>
                      <a:pt x="1824042" y="49661"/>
                      <a:pt x="1834932" y="75953"/>
                      <a:pt x="1834932" y="103367"/>
                    </a:cubicBezTo>
                    <a:lnTo>
                      <a:pt x="1834932" y="103367"/>
                    </a:lnTo>
                    <a:cubicBezTo>
                      <a:pt x="1834932" y="130782"/>
                      <a:pt x="1824042" y="157074"/>
                      <a:pt x="1804657" y="176459"/>
                    </a:cubicBezTo>
                    <a:cubicBezTo>
                      <a:pt x="1785271" y="195844"/>
                      <a:pt x="1758979" y="206735"/>
                      <a:pt x="1731565" y="206735"/>
                    </a:cubicBezTo>
                    <a:lnTo>
                      <a:pt x="103367" y="206735"/>
                    </a:lnTo>
                    <a:cubicBezTo>
                      <a:pt x="75953" y="206735"/>
                      <a:pt x="49661" y="195844"/>
                      <a:pt x="30276" y="176459"/>
                    </a:cubicBezTo>
                    <a:cubicBezTo>
                      <a:pt x="10890" y="157074"/>
                      <a:pt x="0" y="130782"/>
                      <a:pt x="0" y="103367"/>
                    </a:cubicBezTo>
                    <a:lnTo>
                      <a:pt x="0" y="103367"/>
                    </a:lnTo>
                    <a:cubicBezTo>
                      <a:pt x="0" y="75953"/>
                      <a:pt x="10890" y="49661"/>
                      <a:pt x="30276" y="30276"/>
                    </a:cubicBezTo>
                    <a:cubicBezTo>
                      <a:pt x="49661" y="10890"/>
                      <a:pt x="75953" y="0"/>
                      <a:pt x="103367" y="0"/>
                    </a:cubicBezTo>
                    <a:close/>
                  </a:path>
                </a:pathLst>
              </a:custGeom>
              <a:solidFill>
                <a:srgbClr val="DE523B"/>
              </a:solidFill>
            </p:spPr>
          </p:sp>
          <p:sp>
            <p:nvSpPr>
              <p:cNvPr id="71" name="TextBox 5"/>
              <p:cNvSpPr txBox="1"/>
              <p:nvPr/>
            </p:nvSpPr>
            <p:spPr>
              <a:xfrm>
                <a:off x="0" y="-85725"/>
                <a:ext cx="1834932" cy="292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72" name="TextBox 6"/>
            <p:cNvSpPr txBox="1"/>
            <p:nvPr/>
          </p:nvSpPr>
          <p:spPr>
            <a:xfrm>
              <a:off x="1603230" y="4076700"/>
              <a:ext cx="5483370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345"/>
                </a:lnSpc>
                <a:spcBef>
                  <a:spcPct val="0"/>
                </a:spcBef>
              </a:pPr>
              <a:r>
                <a:rPr lang="en-US" sz="3104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Core skills </a:t>
              </a:r>
              <a:r>
                <a:rPr lang="en-US" sz="3104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and interpersonal </a:t>
              </a:r>
              <a:r>
                <a:rPr lang="en-US" sz="3104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skills</a:t>
              </a:r>
              <a:endParaRPr lang="en-US" sz="3104" dirty="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82200" y="3780057"/>
            <a:ext cx="4833408" cy="1110431"/>
            <a:chOff x="10101792" y="3675014"/>
            <a:chExt cx="4833408" cy="1110431"/>
          </a:xfrm>
        </p:grpSpPr>
        <p:grpSp>
          <p:nvGrpSpPr>
            <p:cNvPr id="73" name="Group 14"/>
            <p:cNvGrpSpPr/>
            <p:nvPr/>
          </p:nvGrpSpPr>
          <p:grpSpPr>
            <a:xfrm>
              <a:off x="10101792" y="3675014"/>
              <a:ext cx="4833408" cy="1110431"/>
              <a:chOff x="0" y="-85725"/>
              <a:chExt cx="1834932" cy="292460"/>
            </a:xfrm>
          </p:grpSpPr>
          <p:sp>
            <p:nvSpPr>
              <p:cNvPr id="74" name="Freeform 15"/>
              <p:cNvSpPr/>
              <p:nvPr/>
            </p:nvSpPr>
            <p:spPr>
              <a:xfrm>
                <a:off x="0" y="0"/>
                <a:ext cx="1834932" cy="177019"/>
              </a:xfrm>
              <a:custGeom>
                <a:avLst/>
                <a:gdLst/>
                <a:ahLst/>
                <a:cxnLst/>
                <a:rect l="l" t="t" r="r" b="b"/>
                <a:pathLst>
                  <a:path w="1834932" h="206735">
                    <a:moveTo>
                      <a:pt x="103367" y="0"/>
                    </a:moveTo>
                    <a:lnTo>
                      <a:pt x="1731565" y="0"/>
                    </a:lnTo>
                    <a:cubicBezTo>
                      <a:pt x="1758979" y="0"/>
                      <a:pt x="1785271" y="10890"/>
                      <a:pt x="1804657" y="30276"/>
                    </a:cubicBezTo>
                    <a:cubicBezTo>
                      <a:pt x="1824042" y="49661"/>
                      <a:pt x="1834932" y="75953"/>
                      <a:pt x="1834932" y="103367"/>
                    </a:cubicBezTo>
                    <a:lnTo>
                      <a:pt x="1834932" y="103367"/>
                    </a:lnTo>
                    <a:cubicBezTo>
                      <a:pt x="1834932" y="130782"/>
                      <a:pt x="1824042" y="157074"/>
                      <a:pt x="1804657" y="176459"/>
                    </a:cubicBezTo>
                    <a:cubicBezTo>
                      <a:pt x="1785271" y="195844"/>
                      <a:pt x="1758979" y="206735"/>
                      <a:pt x="1731565" y="206735"/>
                    </a:cubicBezTo>
                    <a:lnTo>
                      <a:pt x="103367" y="206735"/>
                    </a:lnTo>
                    <a:cubicBezTo>
                      <a:pt x="75953" y="206735"/>
                      <a:pt x="49661" y="195844"/>
                      <a:pt x="30276" y="176459"/>
                    </a:cubicBezTo>
                    <a:cubicBezTo>
                      <a:pt x="10890" y="157074"/>
                      <a:pt x="0" y="130782"/>
                      <a:pt x="0" y="103367"/>
                    </a:cubicBezTo>
                    <a:lnTo>
                      <a:pt x="0" y="103367"/>
                    </a:lnTo>
                    <a:cubicBezTo>
                      <a:pt x="0" y="75953"/>
                      <a:pt x="10890" y="49661"/>
                      <a:pt x="30276" y="30276"/>
                    </a:cubicBezTo>
                    <a:cubicBezTo>
                      <a:pt x="49661" y="10890"/>
                      <a:pt x="75953" y="0"/>
                      <a:pt x="103367" y="0"/>
                    </a:cubicBezTo>
                    <a:close/>
                  </a:path>
                </a:pathLst>
              </a:custGeom>
              <a:solidFill>
                <a:srgbClr val="DE523B"/>
              </a:solidFill>
            </p:spPr>
          </p:sp>
          <p:sp>
            <p:nvSpPr>
              <p:cNvPr id="75" name="TextBox 16"/>
              <p:cNvSpPr txBox="1"/>
              <p:nvPr/>
            </p:nvSpPr>
            <p:spPr>
              <a:xfrm>
                <a:off x="0" y="-85725"/>
                <a:ext cx="1834932" cy="2924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76" name="TextBox 17"/>
            <p:cNvSpPr txBox="1"/>
            <p:nvPr/>
          </p:nvSpPr>
          <p:spPr>
            <a:xfrm>
              <a:off x="10101792" y="4058667"/>
              <a:ext cx="4833408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345"/>
                </a:lnSpc>
                <a:spcBef>
                  <a:spcPct val="0"/>
                </a:spcBef>
              </a:pPr>
              <a:r>
                <a:rPr lang="en-US" sz="3104" dirty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Expectations and </a:t>
              </a:r>
              <a:r>
                <a:rPr lang="en-US" sz="3104" dirty="0" smtClean="0">
                  <a:solidFill>
                    <a:srgbClr val="FFFFFF"/>
                  </a:solidFill>
                  <a:latin typeface="Alegreya Sans"/>
                  <a:ea typeface="Alegreya Sans"/>
                  <a:cs typeface="Alegreya Sans"/>
                  <a:sym typeface="Alegreya Sans"/>
                </a:rPr>
                <a:t>satisfaction</a:t>
              </a:r>
              <a:endParaRPr lang="en-US" sz="3104" dirty="0">
                <a:solidFill>
                  <a:srgbClr val="FFFFFF"/>
                </a:solidFill>
                <a:latin typeface="Alegreya Sans"/>
                <a:ea typeface="Alegreya Sans"/>
                <a:cs typeface="Alegreya Sans"/>
                <a:sym typeface="Alegreya San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08245" y="5549245"/>
            <a:ext cx="7904240" cy="1118255"/>
            <a:chOff x="1736845" y="5549245"/>
            <a:chExt cx="7904240" cy="1118255"/>
          </a:xfrm>
        </p:grpSpPr>
        <p:sp>
          <p:nvSpPr>
            <p:cNvPr id="3" name="Rectangle 2"/>
            <p:cNvSpPr/>
            <p:nvPr/>
          </p:nvSpPr>
          <p:spPr>
            <a:xfrm>
              <a:off x="1736845" y="5549245"/>
              <a:ext cx="3951935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1" indent="-457200" algn="just">
                <a:lnSpc>
                  <a:spcPts val="4000"/>
                </a:lnSpc>
                <a:buFont typeface="Arial" panose="020B0604020202020204" pitchFamily="34" charset="0"/>
                <a:buChar char="•"/>
              </a:pPr>
              <a:r>
                <a:rPr lang="en-US" sz="2450" dirty="0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Webb (2010)</a:t>
              </a:r>
            </a:p>
            <a:p>
              <a:pPr marL="457200" lvl="1" indent="-457200" algn="just">
                <a:lnSpc>
                  <a:spcPts val="4000"/>
                </a:lnSpc>
                <a:buFont typeface="Arial" panose="020B0604020202020204" pitchFamily="34" charset="0"/>
                <a:buChar char="•"/>
              </a:pPr>
              <a:r>
                <a:rPr lang="en-US" sz="2450" dirty="0" err="1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Xie</a:t>
              </a:r>
              <a:r>
                <a:rPr lang="en-US" sz="2450" dirty="0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 (2017)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54308" y="5549245"/>
              <a:ext cx="4586777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1" indent="-457200" algn="just">
                <a:lnSpc>
                  <a:spcPts val="4000"/>
                </a:lnSpc>
                <a:buFont typeface="Arial" panose="020B0604020202020204" pitchFamily="34" charset="0"/>
                <a:buChar char="•"/>
              </a:pPr>
              <a:r>
                <a:rPr lang="en-US" sz="2450" dirty="0" err="1" smtClean="0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Gagalang</a:t>
              </a:r>
              <a:r>
                <a:rPr lang="en-US" sz="2450" dirty="0" smtClean="0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 (2020)</a:t>
              </a:r>
            </a:p>
            <a:p>
              <a:pPr marL="457200" lvl="1" indent="-457200" algn="just">
                <a:lnSpc>
                  <a:spcPts val="4000"/>
                </a:lnSpc>
                <a:buFont typeface="Arial" panose="020B0604020202020204" pitchFamily="34" charset="0"/>
                <a:buChar char="•"/>
              </a:pPr>
              <a:r>
                <a:rPr lang="en-US" sz="2450" dirty="0" err="1" smtClean="0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Mehdaoui</a:t>
              </a:r>
              <a:r>
                <a:rPr lang="en-US" sz="2450" dirty="0" smtClean="0">
                  <a:solidFill>
                    <a:srgbClr val="7B7B7B"/>
                  </a:solidFill>
                  <a:latin typeface="Myanmar Census"/>
                  <a:ea typeface="Myanmar Census"/>
                  <a:cs typeface="Myanmar Census"/>
                  <a:sym typeface="Myanmar Census"/>
                </a:rPr>
                <a:t> (2022)</a:t>
              </a:r>
              <a:endParaRPr lang="en-US" sz="2450" dirty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endParaRPr>
            </a:p>
          </p:txBody>
        </p:sp>
      </p:grpSp>
      <p:sp>
        <p:nvSpPr>
          <p:cNvPr id="78" name="TextBox 16"/>
          <p:cNvSpPr txBox="1"/>
          <p:nvPr/>
        </p:nvSpPr>
        <p:spPr>
          <a:xfrm>
            <a:off x="1556808" y="6971382"/>
            <a:ext cx="7696200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4960"/>
              </a:lnSpc>
            </a:pPr>
            <a:r>
              <a:rPr lang="en-US" sz="3000" dirty="0" smtClean="0">
                <a:latin typeface="Myanmar Census"/>
                <a:ea typeface="Myanmar Census"/>
                <a:cs typeface="Myanmar Census"/>
                <a:sym typeface="Myanmar Census"/>
              </a:rPr>
              <a:t>Interpersonal</a:t>
            </a:r>
            <a:r>
              <a:rPr lang="en-US" sz="3000" dirty="0" smtClean="0">
                <a:latin typeface="Myanmar Census"/>
                <a:ea typeface="Myanmar Census"/>
                <a:cs typeface="Myanmar Census"/>
                <a:sym typeface="Myanmar Census"/>
              </a:rPr>
              <a:t> skills as an added dimension: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467253" y="7627084"/>
            <a:ext cx="7945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50" dirty="0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Bu </a:t>
            </a:r>
            <a:r>
              <a:rPr lang="en-US" sz="2450" dirty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(</a:t>
            </a:r>
            <a:r>
              <a:rPr lang="en-US" sz="2450" dirty="0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2020) – Interpersonal as a priority</a:t>
            </a:r>
            <a:endParaRPr lang="en-US" sz="2450" dirty="0">
              <a:solidFill>
                <a:srgbClr val="7B7B7B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  <a:p>
            <a:pPr marL="457200" lvl="1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50" dirty="0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Phuong and Hua (2014) – Core and interpersonal skills as equal essentials</a:t>
            </a:r>
            <a:endParaRPr lang="en-US" sz="2450" dirty="0">
              <a:solidFill>
                <a:srgbClr val="7B7B7B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81" name="TextBox 16"/>
          <p:cNvSpPr txBox="1"/>
          <p:nvPr/>
        </p:nvSpPr>
        <p:spPr>
          <a:xfrm>
            <a:off x="10319808" y="4916449"/>
            <a:ext cx="7696200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4960"/>
              </a:lnSpc>
            </a:pPr>
            <a:r>
              <a:rPr lang="en-US" sz="3000" dirty="0" smtClean="0">
                <a:latin typeface="Myanmar Census"/>
                <a:ea typeface="Myanmar Census"/>
                <a:cs typeface="Myanmar Census"/>
                <a:sym typeface="Myanmar Census"/>
              </a:rPr>
              <a:t>Complete dissatisfaction</a:t>
            </a:r>
            <a:endParaRPr lang="en-US" sz="3000" dirty="0" smtClean="0"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058400" y="5575240"/>
            <a:ext cx="7285726" cy="57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50" dirty="0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Phuong and Hua (2014)</a:t>
            </a:r>
            <a:endParaRPr lang="en-US" sz="2450" dirty="0">
              <a:solidFill>
                <a:srgbClr val="7B7B7B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83" name="TextBox 16"/>
          <p:cNvSpPr txBox="1"/>
          <p:nvPr/>
        </p:nvSpPr>
        <p:spPr>
          <a:xfrm>
            <a:off x="10319808" y="6971382"/>
            <a:ext cx="7696200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just">
              <a:lnSpc>
                <a:spcPts val="4960"/>
              </a:lnSpc>
            </a:pPr>
            <a:r>
              <a:rPr lang="en-US" sz="3000" dirty="0" smtClean="0">
                <a:latin typeface="Myanmar Census"/>
                <a:ea typeface="Myanmar Census"/>
                <a:cs typeface="Myanmar Census"/>
                <a:sym typeface="Myanmar Census"/>
              </a:rPr>
              <a:t>A balance of satisfaction and dissatisfaction</a:t>
            </a:r>
            <a:endParaRPr lang="en-US" sz="3000" dirty="0" smtClean="0"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058400" y="7627084"/>
            <a:ext cx="728572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50" dirty="0" err="1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Gagalang</a:t>
            </a:r>
            <a:r>
              <a:rPr lang="en-US" sz="2450" dirty="0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 (2020)</a:t>
            </a:r>
          </a:p>
          <a:p>
            <a:pPr marL="457200" lvl="1" indent="-457200" algn="just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50" dirty="0" err="1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Shan’a</a:t>
            </a:r>
            <a:r>
              <a:rPr lang="en-US" sz="2450" dirty="0" smtClean="0">
                <a:solidFill>
                  <a:srgbClr val="7B7B7B"/>
                </a:solidFill>
                <a:latin typeface="Myanmar Census"/>
                <a:ea typeface="Myanmar Census"/>
                <a:cs typeface="Myanmar Census"/>
                <a:sym typeface="Myanmar Census"/>
              </a:rPr>
              <a:t> (2020)</a:t>
            </a:r>
            <a:endParaRPr lang="en-US" sz="2450" dirty="0">
              <a:solidFill>
                <a:srgbClr val="7B7B7B"/>
              </a:solidFill>
              <a:latin typeface="Myanmar Census"/>
              <a:ea typeface="Myanmar Census"/>
              <a:cs typeface="Myanmar Census"/>
              <a:sym typeface="Myanmar Census"/>
            </a:endParaRPr>
          </a:p>
        </p:txBody>
      </p:sp>
    </p:spTree>
    <p:extLst>
      <p:ext uri="{BB962C8B-B14F-4D97-AF65-F5344CB8AC3E}">
        <p14:creationId xmlns:p14="http://schemas.microsoft.com/office/powerpoint/2010/main" val="468494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67" grpId="0"/>
      <p:bldP spid="78" grpId="0"/>
      <p:bldP spid="80" grpId="0"/>
      <p:bldP spid="81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6411</TotalTime>
  <Words>1349</Words>
  <Application>Microsoft Office PowerPoint</Application>
  <PresentationFormat>Custom</PresentationFormat>
  <Paragraphs>295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Menulist Beauty</vt:lpstr>
      <vt:lpstr>Now Bold</vt:lpstr>
      <vt:lpstr>Bright</vt:lpstr>
      <vt:lpstr>Agrandir Narrow</vt:lpstr>
      <vt:lpstr>Gabriola</vt:lpstr>
      <vt:lpstr>Muli</vt:lpstr>
      <vt:lpstr>Muli Italics</vt:lpstr>
      <vt:lpstr>Alegreya Sans</vt:lpstr>
      <vt:lpstr>DM Sans</vt:lpstr>
      <vt:lpstr>Alegreya Sans Bold</vt:lpstr>
      <vt:lpstr>Leelawadee UI</vt:lpstr>
      <vt:lpstr>Calibri</vt:lpstr>
      <vt:lpstr>Be Vietnam Pro</vt:lpstr>
      <vt:lpstr>Arial</vt:lpstr>
      <vt:lpstr>Alegreya Sans Italics</vt:lpstr>
      <vt:lpstr>Myanmar Census</vt:lpstr>
      <vt:lpstr>Agrandir Narrow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Blue with Minimalist Classic Thesis Defense Presentation</dc:title>
  <dc:creator>Ngọc Trịnh Hà Bảo</dc:creator>
  <cp:lastModifiedBy>Trịnh Hà Bảo Ngọc </cp:lastModifiedBy>
  <cp:revision>147</cp:revision>
  <dcterms:created xsi:type="dcterms:W3CDTF">2006-08-16T00:00:00Z</dcterms:created>
  <dcterms:modified xsi:type="dcterms:W3CDTF">2025-08-25T05:41:06Z</dcterms:modified>
  <dc:identifier>DAGpQ4-HbuQ</dc:identifier>
</cp:coreProperties>
</file>