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8" d="100"/>
          <a:sy n="98" d="100"/>
        </p:scale>
        <p:origin x="1064" y="-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63828-A32F-45E7-8FEC-930E6117A7A3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C3B64-EE67-4F3D-933C-AE40DF4D1D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8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C3B64-EE67-4F3D-933C-AE40DF4D1D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88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2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7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4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6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51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1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72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1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7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4620D-F4FA-4651-B21E-67848FC561DD}" type="datetimeFigureOut">
              <a:rPr lang="en-US" smtClean="0"/>
              <a:t>8/23/2025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ADBCD-72B4-4126-B476-48B0F5AF0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3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mailto:hhhaihnvn@gmail.com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4" descr="Aims Stock Illustrations – 5,052 Aims Stock Illustrations, Vectors &amp;  Clipart - Dreamstim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9DF592-5C69-EEAF-D057-D49F9CB304C5}"/>
              </a:ext>
            </a:extLst>
          </p:cNvPr>
          <p:cNvSpPr txBox="1"/>
          <p:nvPr/>
        </p:nvSpPr>
        <p:spPr>
          <a:xfrm>
            <a:off x="548416" y="824218"/>
            <a:ext cx="5955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Differentiated Instruction in English Language Proficiency Classes: Teachers’ Practices and Challenges (ID: #886)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DDDD0F-7332-2772-CB2B-9E83FC9FADF7}"/>
              </a:ext>
            </a:extLst>
          </p:cNvPr>
          <p:cNvSpPr txBox="1"/>
          <p:nvPr/>
        </p:nvSpPr>
        <p:spPr>
          <a:xfrm>
            <a:off x="3014407" y="1502743"/>
            <a:ext cx="347472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Hoang </a:t>
            </a:r>
            <a:r>
              <a:rPr lang="en-US" sz="800" b="1" i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Hong Hai</a:t>
            </a:r>
            <a:endParaRPr lang="en-US" sz="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30000"/>
              </a:lnSpc>
            </a:pPr>
            <a:r>
              <a:rPr lang="en-US" sz="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University of Languages and International Studies</a:t>
            </a:r>
            <a:endParaRPr lang="en-US" sz="800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sz="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Email: </a:t>
            </a:r>
            <a:r>
              <a:rPr lang="en-US" sz="800" b="1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hhhaihnvn@gmail.com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5575E9-5943-AA3E-1AD0-3251C3DCC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097" y="1798647"/>
            <a:ext cx="335309" cy="335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FA7948-D676-B1A5-F02B-E8D898EE8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21" y="3079116"/>
            <a:ext cx="371888" cy="371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23D36-A27E-8BD6-B119-4C5D24D052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04" y="3759697"/>
            <a:ext cx="384081" cy="384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9D4091-16EA-2D85-C820-FB6FB6158A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424" y="5916029"/>
            <a:ext cx="463336" cy="463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A74AC-2E2C-22D9-E201-49B86185F1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494" y="6730349"/>
            <a:ext cx="549434" cy="4360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E06847-5A65-E591-9134-8C8F56BDB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141" y="8791990"/>
            <a:ext cx="302659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5655C57-9399-82A0-87CB-E5CC1BD11E7A}"/>
              </a:ext>
            </a:extLst>
          </p:cNvPr>
          <p:cNvSpPr txBox="1"/>
          <p:nvPr/>
        </p:nvSpPr>
        <p:spPr>
          <a:xfrm>
            <a:off x="484904" y="1810951"/>
            <a:ext cx="1688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>
                <a:solidFill>
                  <a:srgbClr val="0000FF"/>
                </a:solidFill>
                <a:ea typeface="Times New Roman" panose="02020603050405020304" pitchFamily="18" charset="0"/>
              </a:rPr>
              <a:t>Introduction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46650-D6DC-AF41-592F-4A411B253A2B}"/>
              </a:ext>
            </a:extLst>
          </p:cNvPr>
          <p:cNvSpPr txBox="1"/>
          <p:nvPr/>
        </p:nvSpPr>
        <p:spPr>
          <a:xfrm>
            <a:off x="605037" y="2068990"/>
            <a:ext cx="6189807" cy="10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en-SG" sz="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Reasons why </a:t>
            </a:r>
            <a:r>
              <a:rPr lang="en-SG" sz="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differentiated instruction </a:t>
            </a:r>
            <a:r>
              <a:rPr lang="en-SG" sz="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necessary in English language proficiency classes</a:t>
            </a: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Diverse Learner Needs: 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Students come with varying backgrounds, language skills, and learning styles. Differentiated instruction allows teachers to tailor their methods to meet these diverse needs effectively.</a:t>
            </a:r>
          </a:p>
          <a:p>
            <a:pPr marL="342900" marR="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 and Motivation: 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Differentiated instruction helps to keep students engaged by providing materials and activities that are relevant and interesting to them, fostering a positive learning environment.</a:t>
            </a:r>
          </a:p>
          <a:p>
            <a:pPr marL="342900" marR="0" lvl="0" indent="-342900" algn="just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"/>
              <a:tabLst>
                <a:tab pos="457200" algn="l"/>
              </a:tabLst>
            </a:pPr>
            <a:r>
              <a:rPr lang="en-US" sz="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Varied Language Proficiency Levels</a:t>
            </a:r>
            <a:r>
              <a:rPr lang="en-US" sz="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In any given classroom, students may have different levels of English proficiency. Differentiated approaches ensure that all students can participate and progress at their own pace.</a:t>
            </a:r>
            <a:endParaRPr lang="en-US" sz="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87152C-2B65-F08A-3665-1B712EFDEA85}"/>
              </a:ext>
            </a:extLst>
          </p:cNvPr>
          <p:cNvSpPr txBox="1"/>
          <p:nvPr/>
        </p:nvSpPr>
        <p:spPr>
          <a:xfrm>
            <a:off x="480500" y="3088222"/>
            <a:ext cx="2517001" cy="325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SG" sz="1400" b="1" dirty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Research questions</a:t>
            </a:r>
            <a:endParaRPr lang="en-US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1CC546-5236-D5D8-8A53-F593F11A38B8}"/>
              </a:ext>
            </a:extLst>
          </p:cNvPr>
          <p:cNvSpPr txBox="1"/>
          <p:nvPr/>
        </p:nvSpPr>
        <p:spPr>
          <a:xfrm>
            <a:off x="612775" y="3388836"/>
            <a:ext cx="3213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800" dirty="0"/>
              <a:t>What are </a:t>
            </a:r>
            <a:r>
              <a:rPr lang="en-US" sz="800" b="1" dirty="0">
                <a:solidFill>
                  <a:srgbClr val="FF0000"/>
                </a:solidFill>
              </a:rPr>
              <a:t>the actual practices of differentiated instruction </a:t>
            </a:r>
            <a:r>
              <a:rPr lang="en-US" sz="800" dirty="0"/>
              <a:t>in the English language proficiency classes?</a:t>
            </a:r>
          </a:p>
          <a:p>
            <a:pPr marL="342900" indent="-342900">
              <a:buAutoNum type="arabicPeriod"/>
            </a:pPr>
            <a:r>
              <a:rPr lang="en-US" sz="800" dirty="0"/>
              <a:t>What are the </a:t>
            </a:r>
            <a:r>
              <a:rPr lang="en-US" sz="800" b="1" dirty="0">
                <a:solidFill>
                  <a:srgbClr val="FF0000"/>
                </a:solidFill>
              </a:rPr>
              <a:t>challenges </a:t>
            </a:r>
            <a:r>
              <a:rPr lang="en-US" sz="800" dirty="0"/>
              <a:t>facing teachers in implementing differentiated instruction?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A34DF7-BC48-830B-C03E-A3D4270099F6}"/>
              </a:ext>
            </a:extLst>
          </p:cNvPr>
          <p:cNvSpPr txBox="1"/>
          <p:nvPr/>
        </p:nvSpPr>
        <p:spPr>
          <a:xfrm>
            <a:off x="629274" y="3860601"/>
            <a:ext cx="2078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Literature Review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AD07E6-1735-40CE-9206-CF0BC43CE8B6}"/>
              </a:ext>
            </a:extLst>
          </p:cNvPr>
          <p:cNvSpPr txBox="1"/>
          <p:nvPr/>
        </p:nvSpPr>
        <p:spPr>
          <a:xfrm>
            <a:off x="174886" y="4174494"/>
            <a:ext cx="30533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Some researched-based </a:t>
            </a:r>
            <a:r>
              <a:rPr lang="en-US" sz="800" b="1" dirty="0">
                <a:solidFill>
                  <a:srgbClr val="0000FF"/>
                </a:solidFill>
              </a:rPr>
              <a:t>practices of differentiated instruction </a:t>
            </a:r>
            <a:r>
              <a:rPr lang="en-US" sz="800" b="1" dirty="0"/>
              <a:t>in English language proficiency classes:</a:t>
            </a:r>
          </a:p>
          <a:p>
            <a:pPr algn="just"/>
            <a:r>
              <a:rPr lang="en-US" sz="800" b="1" dirty="0">
                <a:solidFill>
                  <a:srgbClr val="0000FF"/>
                </a:solidFill>
              </a:rPr>
              <a:t>Flexible Grouping</a:t>
            </a:r>
            <a:r>
              <a:rPr lang="en-US" sz="800" dirty="0">
                <a:solidFill>
                  <a:srgbClr val="0000FF"/>
                </a:solidFill>
              </a:rPr>
              <a:t>: </a:t>
            </a:r>
            <a:r>
              <a:rPr lang="en-US" sz="800" dirty="0"/>
              <a:t>This involves grouping and regrouping students based on proficiency levels, interests, or learning styles, allowing for targeted instruction and peer support ((Maulana, 2019)</a:t>
            </a:r>
          </a:p>
          <a:p>
            <a:pPr algn="just"/>
            <a:r>
              <a:rPr lang="en-US" sz="800" b="1" dirty="0">
                <a:solidFill>
                  <a:srgbClr val="0000FF"/>
                </a:solidFill>
              </a:rPr>
              <a:t>Tiered Assignments</a:t>
            </a:r>
            <a:r>
              <a:rPr lang="en-US" sz="800" dirty="0">
                <a:solidFill>
                  <a:srgbClr val="0000FF"/>
                </a:solidFill>
              </a:rPr>
              <a:t>: </a:t>
            </a:r>
            <a:r>
              <a:rPr lang="en-US" sz="800" dirty="0"/>
              <a:t>Assignments are designed at different complexity levels to match students' proficiency</a:t>
            </a:r>
          </a:p>
          <a:p>
            <a:pPr algn="just"/>
            <a:r>
              <a:rPr lang="en-US" sz="800" b="1" dirty="0">
                <a:solidFill>
                  <a:srgbClr val="0000FF"/>
                </a:solidFill>
              </a:rPr>
              <a:t>Choice Boards</a:t>
            </a:r>
            <a:r>
              <a:rPr lang="en-US" sz="800" dirty="0">
                <a:solidFill>
                  <a:srgbClr val="0000FF"/>
                </a:solidFill>
              </a:rPr>
              <a:t>: </a:t>
            </a:r>
            <a:r>
              <a:rPr lang="en-US" sz="800" dirty="0"/>
              <a:t>Offering students a menu of activity options that align with learning objectives empowers them to choose tasks of interest, promoting engagement and ownership (Pham, 2012)</a:t>
            </a:r>
          </a:p>
          <a:p>
            <a:pPr algn="just"/>
            <a:r>
              <a:rPr lang="en-US" sz="800" b="1" dirty="0">
                <a:solidFill>
                  <a:srgbClr val="0000FF"/>
                </a:solidFill>
              </a:rPr>
              <a:t>Scaffolding Techniques</a:t>
            </a:r>
            <a:r>
              <a:rPr lang="en-US" sz="800" dirty="0">
                <a:solidFill>
                  <a:srgbClr val="0000FF"/>
                </a:solidFill>
              </a:rPr>
              <a:t>: </a:t>
            </a:r>
            <a:r>
              <a:rPr lang="en-US" sz="800" dirty="0"/>
              <a:t>Structuring instruction to provide support as students build skills, using techniques like graphic organizers, sentence frames, and modeling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544C8F-8A43-1F52-B695-E50CC527CDE9}"/>
              </a:ext>
            </a:extLst>
          </p:cNvPr>
          <p:cNvSpPr txBox="1"/>
          <p:nvPr/>
        </p:nvSpPr>
        <p:spPr>
          <a:xfrm>
            <a:off x="3526249" y="4175216"/>
            <a:ext cx="32130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b="1" dirty="0"/>
              <a:t>Common </a:t>
            </a:r>
            <a:r>
              <a:rPr lang="en-US" sz="800" b="1" dirty="0">
                <a:solidFill>
                  <a:srgbClr val="FF0000"/>
                </a:solidFill>
              </a:rPr>
              <a:t>challenges facing teachers </a:t>
            </a:r>
            <a:r>
              <a:rPr lang="en-US" sz="800" b="1" dirty="0"/>
              <a:t>in implementing differentiated instruction:</a:t>
            </a:r>
          </a:p>
          <a:p>
            <a:pPr algn="just"/>
            <a:r>
              <a:rPr lang="en-US" sz="800" b="1" dirty="0">
                <a:solidFill>
                  <a:srgbClr val="FF0000"/>
                </a:solidFill>
              </a:rPr>
              <a:t>Time Constraints: </a:t>
            </a:r>
            <a:r>
              <a:rPr lang="en-US" sz="800" dirty="0"/>
              <a:t>Planning and preparing differentiated lessons requires significant time and effort, adding more workload to teachers’ busy schedule Subban (2006). </a:t>
            </a:r>
          </a:p>
          <a:p>
            <a:pPr algn="just"/>
            <a:r>
              <a:rPr lang="en-US" sz="800" b="1" dirty="0">
                <a:solidFill>
                  <a:srgbClr val="FF0000"/>
                </a:solidFill>
              </a:rPr>
              <a:t>Varied Student Needs</a:t>
            </a:r>
            <a:r>
              <a:rPr lang="en-US" sz="800" dirty="0"/>
              <a:t>: Addressing the wide range of student abilities, interests, and learning styles can be overwhelming, making it challenging to meet every student's needs consistently (Pham, 2012).</a:t>
            </a:r>
          </a:p>
          <a:p>
            <a:pPr algn="just"/>
            <a:r>
              <a:rPr lang="en-US" sz="800" b="1" dirty="0">
                <a:solidFill>
                  <a:srgbClr val="FF0000"/>
                </a:solidFill>
              </a:rPr>
              <a:t>Assessment Challenges: </a:t>
            </a:r>
            <a:r>
              <a:rPr lang="en-US" sz="800" dirty="0"/>
              <a:t>Developing appropriate and effective assessment methods to evaluate student progress in a differentiated environment can be complicated.</a:t>
            </a:r>
          </a:p>
          <a:p>
            <a:pPr algn="just"/>
            <a:r>
              <a:rPr lang="en-US" sz="800" b="1" dirty="0">
                <a:solidFill>
                  <a:srgbClr val="FF0000"/>
                </a:solidFill>
              </a:rPr>
              <a:t>Limited Professional Development: </a:t>
            </a:r>
            <a:r>
              <a:rPr lang="en-US" sz="800" dirty="0"/>
              <a:t>Teachers may lack adequate training or support in differentiated instruction strategies (Maulana, 2019).</a:t>
            </a:r>
          </a:p>
          <a:p>
            <a:endParaRPr lang="en-US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CC5FBCE-907C-2609-CC97-2244CFCAF750}"/>
              </a:ext>
            </a:extLst>
          </p:cNvPr>
          <p:cNvSpPr txBox="1"/>
          <p:nvPr/>
        </p:nvSpPr>
        <p:spPr>
          <a:xfrm>
            <a:off x="757493" y="5866804"/>
            <a:ext cx="188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</a:rPr>
              <a:t>Methodology</a:t>
            </a:r>
            <a:r>
              <a:rPr lang="en-US" dirty="0"/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066F3F-7C63-C60A-82E2-360B63085961}"/>
              </a:ext>
            </a:extLst>
          </p:cNvPr>
          <p:cNvSpPr txBox="1"/>
          <p:nvPr/>
        </p:nvSpPr>
        <p:spPr>
          <a:xfrm>
            <a:off x="668192" y="6135926"/>
            <a:ext cx="385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Participants: </a:t>
            </a:r>
            <a:r>
              <a:rPr lang="en-US" sz="800" dirty="0"/>
              <a:t>Three teachers of English teaching English language proficiency classes</a:t>
            </a:r>
          </a:p>
          <a:p>
            <a:r>
              <a:rPr lang="en-US" sz="800" b="1" dirty="0"/>
              <a:t>Instruments: 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800" dirty="0"/>
              <a:t>6 lesson observations</a:t>
            </a:r>
          </a:p>
          <a:p>
            <a:pPr marL="628650" lvl="1" indent="-171450">
              <a:buFont typeface="Wingdings" panose="05000000000000000000" pitchFamily="2" charset="2"/>
              <a:buChar char="ü"/>
            </a:pPr>
            <a:r>
              <a:rPr lang="en-US" sz="800" dirty="0"/>
              <a:t>In-depth interviews with these three teachers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BC0D6E3-6C45-06FA-73F8-CE01C6AFBD48}"/>
              </a:ext>
            </a:extLst>
          </p:cNvPr>
          <p:cNvSpPr txBox="1"/>
          <p:nvPr/>
        </p:nvSpPr>
        <p:spPr>
          <a:xfrm>
            <a:off x="687082" y="6681585"/>
            <a:ext cx="29035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>
                <a:solidFill>
                  <a:srgbClr val="0000FF"/>
                </a:solidFill>
              </a:rPr>
              <a:t>Findings and Discussion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41FEF-EC48-4F48-3274-0A4E0FB313EF}"/>
              </a:ext>
            </a:extLst>
          </p:cNvPr>
          <p:cNvSpPr txBox="1"/>
          <p:nvPr/>
        </p:nvSpPr>
        <p:spPr>
          <a:xfrm>
            <a:off x="656114" y="6934856"/>
            <a:ext cx="2816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800" b="1" dirty="0">
                <a:solidFill>
                  <a:srgbClr val="FF0000"/>
                </a:solidFill>
              </a:rPr>
              <a:t>RQ 1.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SG" sz="800" dirty="0"/>
              <a:t>Through the in-depth interviews, all the three teachers agreed on the necessary differentiated instruction to </a:t>
            </a:r>
            <a:r>
              <a:rPr lang="en-SG" sz="800" b="1" i="1" dirty="0">
                <a:solidFill>
                  <a:srgbClr val="0000FF"/>
                </a:solidFill>
              </a:rPr>
              <a:t>satisfy students’ different levels of language proficiency, learning styles …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dirty="0"/>
              <a:t>During class observations plus having a look at the course materials, three teachers attempted to apply differentiated instructions in their English language classrooms, using techniques such as </a:t>
            </a:r>
            <a:r>
              <a:rPr lang="en-US" sz="800" b="1" i="1" dirty="0">
                <a:solidFill>
                  <a:srgbClr val="0000FF"/>
                </a:solidFill>
              </a:rPr>
              <a:t>flexible grouping (3T)</a:t>
            </a:r>
            <a:r>
              <a:rPr lang="en-US" sz="800" b="1" dirty="0">
                <a:solidFill>
                  <a:srgbClr val="0000FF"/>
                </a:solidFill>
              </a:rPr>
              <a:t>, </a:t>
            </a:r>
            <a:r>
              <a:rPr lang="en-US" sz="800" b="1" i="1" dirty="0">
                <a:solidFill>
                  <a:srgbClr val="0000FF"/>
                </a:solidFill>
              </a:rPr>
              <a:t>giving individual feedback and support (1T), tailored scaffolding (2T), using varied classroom activities (3T), and giving more flexibility in assessment tasks (1T)…</a:t>
            </a:r>
            <a:r>
              <a:rPr lang="en-US" sz="800" i="1" dirty="0"/>
              <a:t> </a:t>
            </a:r>
          </a:p>
          <a:p>
            <a:pPr algn="just"/>
            <a:r>
              <a:rPr lang="en-US" sz="800" i="1" dirty="0">
                <a:sym typeface="Wingdings" panose="05000000000000000000" pitchFamily="2" charset="2"/>
              </a:rPr>
              <a:t> </a:t>
            </a:r>
            <a:r>
              <a:rPr lang="en-US" sz="800" dirty="0"/>
              <a:t>Many of these differentiated instruction techniques were listed in literature as the common practices of differentiated instruction (Maulana, 2019; Pham, 2012)</a:t>
            </a:r>
            <a:endParaRPr lang="en-US" sz="800" i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FB64BC-057E-E19C-0FDD-2DBC140517DF}"/>
              </a:ext>
            </a:extLst>
          </p:cNvPr>
          <p:cNvSpPr txBox="1"/>
          <p:nvPr/>
        </p:nvSpPr>
        <p:spPr>
          <a:xfrm>
            <a:off x="3675653" y="6928800"/>
            <a:ext cx="29882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SG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RQ 2.</a:t>
            </a:r>
          </a:p>
          <a:p>
            <a:pPr algn="just"/>
            <a:r>
              <a:rPr lang="en-US" sz="800" dirty="0"/>
              <a:t>In the interviews, the teachers mentioned a lot of restrictions that hindered their differentiated instruction: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dirty="0"/>
              <a:t>The biggest challenges include the </a:t>
            </a:r>
            <a:r>
              <a:rPr lang="en-US" sz="800" b="1" dirty="0">
                <a:solidFill>
                  <a:srgbClr val="FF0000"/>
                </a:solidFill>
              </a:rPr>
              <a:t>workload for the teachers (2T), the limited class hours (1T)</a:t>
            </a:r>
            <a:r>
              <a:rPr lang="en-US" sz="800" dirty="0"/>
              <a:t> and the </a:t>
            </a:r>
            <a:r>
              <a:rPr lang="en-US" sz="800" b="1" dirty="0">
                <a:solidFill>
                  <a:srgbClr val="FF0000"/>
                </a:solidFill>
              </a:rPr>
              <a:t>varied expected outcomes for students (3T)</a:t>
            </a:r>
            <a:r>
              <a:rPr lang="en-US" sz="8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dirty="0"/>
              <a:t>Developing </a:t>
            </a:r>
            <a:r>
              <a:rPr lang="en-US" sz="800" b="1" dirty="0">
                <a:solidFill>
                  <a:srgbClr val="FF0000"/>
                </a:solidFill>
              </a:rPr>
              <a:t>various reliable assessment tasks </a:t>
            </a:r>
            <a:r>
              <a:rPr lang="en-US" sz="800" dirty="0"/>
              <a:t>for English language proficiency courses also </a:t>
            </a:r>
            <a:r>
              <a:rPr lang="en-US" sz="800" b="1" dirty="0">
                <a:solidFill>
                  <a:srgbClr val="FF0000"/>
                </a:solidFill>
              </a:rPr>
              <a:t>requires a lot of teachers’ effort and energy (3T)</a:t>
            </a:r>
            <a:r>
              <a:rPr lang="en-US" sz="800" dirty="0"/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rgbClr val="FF0000"/>
                </a:solidFill>
              </a:rPr>
              <a:t>Little training for teachers </a:t>
            </a:r>
            <a:r>
              <a:rPr lang="en-US" sz="800" dirty="0"/>
              <a:t>in differentiated instruction was also a big challenge. These in-service teachers  mainly managed the differentiated instruction by themselves.</a:t>
            </a:r>
          </a:p>
          <a:p>
            <a:pPr algn="just"/>
            <a:r>
              <a:rPr lang="en-US" sz="800" dirty="0">
                <a:sym typeface="Wingdings" panose="05000000000000000000" pitchFamily="2" charset="2"/>
              </a:rPr>
              <a:t>These challenges were also highlighted in research by Pham (2012) and Suban (2006).</a:t>
            </a:r>
            <a:endParaRPr lang="en-US" sz="800" dirty="0"/>
          </a:p>
          <a:p>
            <a:endParaRPr lang="en-US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FF6954-3184-A6FD-E682-1FD5CC3A27F3}"/>
              </a:ext>
            </a:extLst>
          </p:cNvPr>
          <p:cNvSpPr txBox="1"/>
          <p:nvPr/>
        </p:nvSpPr>
        <p:spPr>
          <a:xfrm>
            <a:off x="381397" y="8791991"/>
            <a:ext cx="1615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b="1" dirty="0">
                <a:solidFill>
                  <a:srgbClr val="0000FF"/>
                </a:solidFill>
                <a:ea typeface="Times New Roman" panose="02020603050405020304" pitchFamily="18" charset="0"/>
              </a:rPr>
              <a:t>Implications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164EB-069A-9D54-ECC3-E325C45E5DB3}"/>
              </a:ext>
            </a:extLst>
          </p:cNvPr>
          <p:cNvSpPr txBox="1"/>
          <p:nvPr/>
        </p:nvSpPr>
        <p:spPr>
          <a:xfrm>
            <a:off x="391092" y="9051004"/>
            <a:ext cx="2935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SG" sz="800" dirty="0"/>
              <a:t>There are convincing reasons for differentiated instruction in the English language classrooms.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SG" sz="800" dirty="0"/>
              <a:t>Different differentiation techniques benefit students in both academic and personal development.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SG" sz="800" dirty="0"/>
              <a:t>Challenges also needed to be taken into consideration to lessen the workload for teachers.</a:t>
            </a:r>
            <a:endParaRPr lang="en-US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D2C1EC-7630-7573-9C41-D05A2E7E46E5}"/>
              </a:ext>
            </a:extLst>
          </p:cNvPr>
          <p:cNvSpPr txBox="1"/>
          <p:nvPr/>
        </p:nvSpPr>
        <p:spPr>
          <a:xfrm>
            <a:off x="4053424" y="8791990"/>
            <a:ext cx="1615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1400" b="1" dirty="0">
                <a:solidFill>
                  <a:srgbClr val="0000FF"/>
                </a:solidFill>
                <a:ea typeface="Times New Roman" panose="02020603050405020304" pitchFamily="18" charset="0"/>
              </a:rPr>
              <a:t>References</a:t>
            </a:r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3157C8-919B-6F55-9EF1-9DE0413F7137}"/>
              </a:ext>
            </a:extLst>
          </p:cNvPr>
          <p:cNvSpPr txBox="1"/>
          <p:nvPr/>
        </p:nvSpPr>
        <p:spPr>
          <a:xfrm>
            <a:off x="3699941" y="9051004"/>
            <a:ext cx="293964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Maulana, R. (2019). Differentiated Instruction in Secondary Education: A   Systematic Review of Research Evidence. Frontiers in Psychology. Volume 10 - 2019  https://doi.org/10.3389/fpsyg.2019.02366 </a:t>
            </a:r>
          </a:p>
          <a:p>
            <a:r>
              <a:rPr lang="en-US" sz="700" dirty="0"/>
              <a:t>Pham, L.H. (2012). Differentiated Instruction And The Need To Integrate Teaching And Practice. Journal of College Teaching &amp; Learning. Vol.9. No 1.</a:t>
            </a:r>
          </a:p>
          <a:p>
            <a:r>
              <a:rPr lang="en-US" sz="700" dirty="0"/>
              <a:t>Subban, P. (2006). Differentiated instruction: A research basis. International Education Journal. Vol.7. No 7, pp. 935-947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F770207-1704-21C5-CA35-8C593F772A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40860" y="3085544"/>
            <a:ext cx="2094696" cy="10500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B86286-EBD9-E5B2-9AE0-E10CBC75B66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71278" y="5916029"/>
            <a:ext cx="1940154" cy="109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806</Words>
  <Application>Microsoft Office PowerPoint</Application>
  <PresentationFormat>A4 Paper (210x297 mm)</PresentationFormat>
  <Paragraphs>48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Hai Hoang</cp:lastModifiedBy>
  <cp:revision>49</cp:revision>
  <dcterms:created xsi:type="dcterms:W3CDTF">2023-08-17T07:47:44Z</dcterms:created>
  <dcterms:modified xsi:type="dcterms:W3CDTF">2025-08-23T09:10:58Z</dcterms:modified>
</cp:coreProperties>
</file>