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66" r:id="rId2"/>
    <p:sldId id="271" r:id="rId3"/>
    <p:sldId id="279" r:id="rId4"/>
    <p:sldId id="280" r:id="rId5"/>
    <p:sldId id="281" r:id="rId6"/>
    <p:sldId id="282" r:id="rId7"/>
    <p:sldId id="283" r:id="rId8"/>
    <p:sldId id="286" r:id="rId9"/>
    <p:sldId id="285" r:id="rId10"/>
    <p:sldId id="288" r:id="rId11"/>
    <p:sldId id="278" r:id="rId12"/>
  </p:sldIdLst>
  <p:sldSz cx="12192000" cy="6858000"/>
  <p:notesSz cx="6858000" cy="9144000"/>
  <p:embeddedFontLst>
    <p:embeddedFont>
      <p:font typeface="Be Vietnam Pro" panose="020B0604020202020204" charset="0"/>
      <p:regular r:id="rId15"/>
      <p:bold r:id="rId16"/>
      <p:italic r:id="rId17"/>
      <p:boldItalic r:id="rId1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056"/>
    <a:srgbClr val="000099"/>
    <a:srgbClr val="DE523B"/>
    <a:srgbClr val="FC9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64" d="100"/>
          <a:sy n="64" d="100"/>
        </p:scale>
        <p:origin x="218" y="31"/>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2739"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BD5C6F-0C18-B7F7-86CE-455427029F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F0090984-0D88-EA9B-111A-CB9A335190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BD25B-1B0A-4DD4-9BC2-5C7F3B24B655}" type="datetimeFigureOut">
              <a:rPr lang="vi-VN" smtClean="0"/>
              <a:t>29/08/2025</a:t>
            </a:fld>
            <a:endParaRPr lang="vi-VN"/>
          </a:p>
        </p:txBody>
      </p:sp>
      <p:sp>
        <p:nvSpPr>
          <p:cNvPr id="4" name="Footer Placeholder 3">
            <a:extLst>
              <a:ext uri="{FF2B5EF4-FFF2-40B4-BE49-F238E27FC236}">
                <a16:creationId xmlns:a16="http://schemas.microsoft.com/office/drawing/2014/main" id="{108EDC81-C20F-9880-552A-837938211D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98C3A598-988C-CE3F-63FE-83BAFEC30B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D532F-75AC-4707-8728-B8DA2842FF13}" type="slidenum">
              <a:rPr lang="vi-VN" smtClean="0"/>
              <a:t>‹#›</a:t>
            </a:fld>
            <a:endParaRPr lang="vi-VN"/>
          </a:p>
        </p:txBody>
      </p:sp>
    </p:spTree>
    <p:extLst>
      <p:ext uri="{BB962C8B-B14F-4D97-AF65-F5344CB8AC3E}">
        <p14:creationId xmlns:p14="http://schemas.microsoft.com/office/powerpoint/2010/main" val="164317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5091-6D58-4164-A5CC-AD85EA696803}" type="datetimeFigureOut">
              <a:rPr lang="vi-VN" smtClean="0"/>
              <a:t>29/08/2025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1EFB8-D0AE-4893-8CB1-3521AD4F2FD3}" type="slidenum">
              <a:rPr lang="vi-VN" smtClean="0"/>
              <a:t>‹#›</a:t>
            </a:fld>
            <a:endParaRPr lang="vi-VN"/>
          </a:p>
        </p:txBody>
      </p:sp>
    </p:spTree>
    <p:extLst>
      <p:ext uri="{BB962C8B-B14F-4D97-AF65-F5344CB8AC3E}">
        <p14:creationId xmlns:p14="http://schemas.microsoft.com/office/powerpoint/2010/main" val="85327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Vietnamese vocational colleges, English speaking remains one of the most difficult skills for students to master. This is especially true for non-English majors, who often have very limited exposure to authentic English communication. Most of them lack the confidence to speak up in class, and their fluency is often hindered by hesitation, fear of making mistakes, or lack of vocabulary.</a:t>
            </a:r>
          </a:p>
          <a:p>
            <a:r>
              <a:rPr lang="en-US" dirty="0"/>
              <a:t>Moreover, traditional classroom settings don’t always provide enough opportunities for meaningful speaking practice. Students may only have two or three minutes to speak during a lesson, and this is rarely enough to build real communicative competence.</a:t>
            </a:r>
          </a:p>
          <a:p>
            <a:r>
              <a:rPr lang="en-US" dirty="0"/>
              <a:t>In today’s digital era, however, technology offers new possibilities. With the rise of artificial intelligence, we can now create more personalized, interactive, and low-pressure environments for speaking practice. This is especially important for vocational students, who may not plan to become English professionals—but still need functional communication skills for their future careers. That’s the motivation behind our project, which I’d like to introduce today</a:t>
            </a:r>
          </a:p>
          <a:p>
            <a:endParaRPr lang="en-US" dirty="0"/>
          </a:p>
          <a:p>
            <a:r>
              <a:rPr lang="en-US" sz="1200" b="0" i="0" kern="1200" dirty="0">
                <a:solidFill>
                  <a:schemeClr val="tx1"/>
                </a:solidFill>
                <a:effectLst/>
                <a:latin typeface="+mn-lt"/>
                <a:ea typeface="+mn-ea"/>
                <a:cs typeface="+mn-cs"/>
              </a:rPr>
              <a:t>Việt Nam commemorates the 50th anniversary of the liberation of the South and National Reunification this year, and the Mekong Delta – the southern delta of the nation – marks significant progress, standing at the threshold of breakthrough opportunities in the new era.</a:t>
            </a:r>
          </a:p>
          <a:p>
            <a:r>
              <a:rPr lang="en-US" sz="1200" b="0" i="0" kern="1200" dirty="0">
                <a:solidFill>
                  <a:schemeClr val="tx1"/>
                </a:solidFill>
                <a:effectLst/>
                <a:latin typeface="+mn-lt"/>
                <a:ea typeface="+mn-ea"/>
                <a:cs typeface="+mn-cs"/>
              </a:rPr>
              <a:t>https://vietnamnews.vn/society/1695367/developing-high-quality-human-resources-in-the-new-era.html</a:t>
            </a:r>
          </a:p>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2</a:t>
            </a:fld>
            <a:endParaRPr lang="vi-VN"/>
          </a:p>
        </p:txBody>
      </p:sp>
    </p:spTree>
    <p:extLst>
      <p:ext uri="{BB962C8B-B14F-4D97-AF65-F5344CB8AC3E}">
        <p14:creationId xmlns:p14="http://schemas.microsoft.com/office/powerpoint/2010/main" val="105411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Dong Thap Community College, one of our key priorities is to improve English speaking skills for our students—especially those who are not English majors. These students often feel unprepared and lack confidence when speaking, even after years of learning the language.</a:t>
            </a:r>
          </a:p>
          <a:p>
            <a:r>
              <a:rPr lang="en-US" dirty="0"/>
              <a:t>That’s why this study was designed—to explore how Artificial Intelligence tools can be used to enhance EFL speaking performance in a practical, classroom-based context. We focused on three main aspects: fluency, pronunciation, and learner autonomy. These are essential for vocational students who need to communicate effectively in both academic and workplace settings.</a:t>
            </a:r>
          </a:p>
          <a:p>
            <a:r>
              <a:rPr lang="en-US" dirty="0"/>
              <a:t>The study was conducted at our college in the heart of the Mekong Delta, involving 22 non-English majors over an eight-week period. Through this project, we aimed not just to apply technology, but to empower students with confidence, consistent practice, and the ability to track their own progress using AI-driven tools.</a:t>
            </a:r>
          </a:p>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3</a:t>
            </a:fld>
            <a:endParaRPr lang="vi-VN"/>
          </a:p>
        </p:txBody>
      </p:sp>
    </p:spTree>
    <p:extLst>
      <p:ext uri="{BB962C8B-B14F-4D97-AF65-F5344CB8AC3E}">
        <p14:creationId xmlns:p14="http://schemas.microsoft.com/office/powerpoint/2010/main" val="302323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participants were 22 students from the Industrial Electricity class at Dong Thap Community College. None of them were English majors, which means they rarely have the chance to use English in their daily study or work. This made them an ideal group for exploring how technology can bridge the gap in speaking practice.</a:t>
            </a:r>
          </a:p>
          <a:p>
            <a:r>
              <a:rPr lang="en-US" dirty="0"/>
              <a:t>The project lasted for eight weeks and was implemented entirely in a real classroom environment. The idea was to integrate speaking-focused EFL lessons with AI tools, so that students could receive personalized feedback on their pronunciation, fluency, and overall speaking performance.</a:t>
            </a:r>
          </a:p>
          <a:p>
            <a:r>
              <a:rPr lang="en-US" dirty="0"/>
              <a:t>By doing this within the actual vocational training context, we ensured that the lessons were practical, relevant, and tailored to the students’ needs—helping them build the confidence and communication skills they can use in both academic and professional settings.</a:t>
            </a:r>
          </a:p>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4</a:t>
            </a:fld>
            <a:endParaRPr lang="vi-VN"/>
          </a:p>
        </p:txBody>
      </p:sp>
    </p:spTree>
    <p:extLst>
      <p:ext uri="{BB962C8B-B14F-4D97-AF65-F5344CB8AC3E}">
        <p14:creationId xmlns:p14="http://schemas.microsoft.com/office/powerpoint/2010/main" val="134994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Typical AI for English Speaking</a:t>
            </a:r>
          </a:p>
          <a:p>
            <a:r>
              <a:rPr lang="en-US" b="1" dirty="0"/>
              <a:t>1. AI-Powered Pronunciation Trainers</a:t>
            </a:r>
          </a:p>
          <a:p>
            <a:r>
              <a:rPr lang="en-US" dirty="0"/>
              <a:t>These tools analyze students' pronunciation and offer corrective feedback.</a:t>
            </a:r>
          </a:p>
          <a:p>
            <a:r>
              <a:rPr lang="en-US" b="1" dirty="0"/>
              <a:t>ELSA Speak</a:t>
            </a:r>
            <a:endParaRPr lang="en-US" dirty="0"/>
          </a:p>
          <a:p>
            <a:r>
              <a:rPr lang="en-US" b="1" dirty="0"/>
              <a:t>Google AI Pronunciation (within Google Translate/Dictionary)</a:t>
            </a:r>
            <a:endParaRPr lang="en-US" dirty="0"/>
          </a:p>
          <a:p>
            <a:r>
              <a:rPr lang="en-US" b="1" dirty="0" err="1"/>
              <a:t>SpeechAce</a:t>
            </a:r>
            <a:endParaRPr lang="en-US" dirty="0"/>
          </a:p>
          <a:p>
            <a:r>
              <a:rPr lang="en-US" b="1" dirty="0"/>
              <a:t>Sounds: The Pronunciation App (with AI scoring)</a:t>
            </a:r>
            <a:endParaRPr lang="en-US" dirty="0"/>
          </a:p>
          <a:p>
            <a:r>
              <a:rPr lang="en-US" b="1" dirty="0"/>
              <a:t>2. Speech Recognition &amp; Assessment Platforms</a:t>
            </a:r>
          </a:p>
          <a:p>
            <a:r>
              <a:rPr lang="en-US" dirty="0"/>
              <a:t>These tools convert speech to text and evaluate fluency, accuracy, and pronunciation.</a:t>
            </a:r>
          </a:p>
          <a:p>
            <a:r>
              <a:rPr lang="en-US" b="1" dirty="0"/>
              <a:t>Google Speech-to-Text API</a:t>
            </a:r>
            <a:endParaRPr lang="en-US" dirty="0"/>
          </a:p>
          <a:p>
            <a:r>
              <a:rPr lang="en-US" b="1" dirty="0"/>
              <a:t>Microsoft Azure Speech Services</a:t>
            </a:r>
            <a:endParaRPr lang="en-US" dirty="0"/>
          </a:p>
          <a:p>
            <a:r>
              <a:rPr lang="en-US" b="1" dirty="0" err="1"/>
              <a:t>Speechling</a:t>
            </a:r>
            <a:endParaRPr lang="en-US" dirty="0"/>
          </a:p>
          <a:p>
            <a:r>
              <a:rPr lang="en-US" b="1" dirty="0" err="1"/>
              <a:t>iTalki</a:t>
            </a:r>
            <a:r>
              <a:rPr lang="en-US" b="1" dirty="0"/>
              <a:t> AI Voice Evaluation</a:t>
            </a:r>
            <a:endParaRPr lang="en-US" dirty="0"/>
          </a:p>
          <a:p>
            <a:r>
              <a:rPr lang="en-US" b="1" dirty="0"/>
              <a:t>3. Conversational AI Chatbots</a:t>
            </a:r>
          </a:p>
          <a:p>
            <a:r>
              <a:rPr lang="en-US" dirty="0"/>
              <a:t>Allow learners to simulate dialogues and receive feedback in real time.</a:t>
            </a:r>
          </a:p>
          <a:p>
            <a:r>
              <a:rPr lang="en-US" b="1" dirty="0"/>
              <a:t>ChatGPT (OpenAI)</a:t>
            </a:r>
            <a:r>
              <a:rPr lang="en-US" dirty="0"/>
              <a:t> – general-purpose conversation and roleplay</a:t>
            </a:r>
          </a:p>
          <a:p>
            <a:r>
              <a:rPr lang="en-US" b="1" dirty="0"/>
              <a:t>Duolingo AI Bots</a:t>
            </a:r>
            <a:r>
              <a:rPr lang="en-US" dirty="0"/>
              <a:t> – structured dialogue practice</a:t>
            </a:r>
          </a:p>
          <a:p>
            <a:r>
              <a:rPr lang="en-US" b="1" dirty="0" err="1"/>
              <a:t>Replika</a:t>
            </a:r>
            <a:r>
              <a:rPr lang="en-US" b="1" dirty="0"/>
              <a:t> (with English learner mode)</a:t>
            </a:r>
            <a:r>
              <a:rPr lang="en-US" dirty="0"/>
              <a:t> – interactive chatbot conversation</a:t>
            </a:r>
          </a:p>
          <a:p>
            <a:r>
              <a:rPr lang="en-US" b="1" dirty="0"/>
              <a:t>TALKI AI Assistant</a:t>
            </a:r>
            <a:r>
              <a:rPr lang="en-US" dirty="0"/>
              <a:t> – customized for English speaking</a:t>
            </a:r>
          </a:p>
          <a:p>
            <a:r>
              <a:rPr lang="en-US" b="1" dirty="0"/>
              <a:t>4. AI Video-Based Feedback Tools</a:t>
            </a:r>
          </a:p>
          <a:p>
            <a:r>
              <a:rPr lang="en-US" dirty="0"/>
              <a:t>Record and analyze learners' speaking, often with peer or teacher feedback.</a:t>
            </a:r>
          </a:p>
          <a:p>
            <a:r>
              <a:rPr lang="en-US" b="1" dirty="0"/>
              <a:t>Flipgrid (now Microsoft Reflect)</a:t>
            </a:r>
            <a:r>
              <a:rPr lang="en-US" dirty="0"/>
              <a:t> – video-based student speaking assignments</a:t>
            </a:r>
          </a:p>
          <a:p>
            <a:r>
              <a:rPr lang="en-US" b="1" dirty="0" err="1"/>
              <a:t>Zigazoo</a:t>
            </a:r>
            <a:r>
              <a:rPr lang="en-US" b="1" dirty="0"/>
              <a:t> EDU</a:t>
            </a:r>
            <a:r>
              <a:rPr lang="en-US" dirty="0"/>
              <a:t> – student video responses with engagement</a:t>
            </a:r>
          </a:p>
          <a:p>
            <a:r>
              <a:rPr lang="en-US" b="1" dirty="0"/>
              <a:t>Veo</a:t>
            </a:r>
            <a:r>
              <a:rPr lang="en-US" dirty="0"/>
              <a:t> – AI for tracking student speaking over time (pilot tools)</a:t>
            </a:r>
          </a:p>
          <a:p>
            <a:r>
              <a:rPr lang="en-US" b="1" dirty="0"/>
              <a:t>5. Virtual Speaking Tutors / Voice Assistants</a:t>
            </a:r>
          </a:p>
          <a:p>
            <a:r>
              <a:rPr lang="en-US" dirty="0"/>
              <a:t>AI tutors simulate natural speaking partners.</a:t>
            </a:r>
          </a:p>
          <a:p>
            <a:r>
              <a:rPr lang="en-US" b="1" dirty="0"/>
              <a:t>Google Assistant / Amazon Alexa / Apple Siri</a:t>
            </a:r>
            <a:r>
              <a:rPr lang="en-US" dirty="0"/>
              <a:t> (in English mode)</a:t>
            </a:r>
          </a:p>
          <a:p>
            <a:r>
              <a:rPr lang="en-US" b="1" dirty="0"/>
              <a:t>Andy English Bot</a:t>
            </a:r>
            <a:r>
              <a:rPr lang="en-US" dirty="0"/>
              <a:t> – casual conversation practice</a:t>
            </a:r>
          </a:p>
          <a:p>
            <a:r>
              <a:rPr lang="en-US" b="1" dirty="0" err="1"/>
              <a:t>Mondly</a:t>
            </a:r>
            <a:r>
              <a:rPr lang="en-US" b="1" dirty="0"/>
              <a:t> AR/VR</a:t>
            </a:r>
            <a:r>
              <a:rPr lang="en-US" dirty="0"/>
              <a:t> – immersive speaking with AI avatars</a:t>
            </a:r>
          </a:p>
          <a:p>
            <a:r>
              <a:rPr lang="en-US" b="1" dirty="0"/>
              <a:t>6. AI Fluency Scorers &amp; Analytics</a:t>
            </a:r>
          </a:p>
          <a:p>
            <a:r>
              <a:rPr lang="en-US" dirty="0"/>
              <a:t>Analyze fluency metrics: speed, pause rate, filler words, etc.</a:t>
            </a:r>
          </a:p>
          <a:p>
            <a:r>
              <a:rPr lang="en-US" b="1" dirty="0" err="1"/>
              <a:t>Yoodli</a:t>
            </a:r>
            <a:r>
              <a:rPr lang="en-US" dirty="0"/>
              <a:t> – tracks filler words, pacing, and confidence</a:t>
            </a:r>
          </a:p>
          <a:p>
            <a:r>
              <a:rPr lang="en-US" b="1" dirty="0" err="1"/>
              <a:t>Orai</a:t>
            </a:r>
            <a:r>
              <a:rPr lang="en-US" b="1" dirty="0"/>
              <a:t> App</a:t>
            </a:r>
            <a:r>
              <a:rPr lang="en-US" dirty="0"/>
              <a:t> – AI-powered public speaking coach</a:t>
            </a:r>
          </a:p>
          <a:p>
            <a:r>
              <a:rPr lang="en-US" b="1" dirty="0"/>
              <a:t>7. Integrated Learning Platforms with AI</a:t>
            </a:r>
          </a:p>
          <a:p>
            <a:r>
              <a:rPr lang="en-US" dirty="0"/>
              <a:t>Full English courses that include speaking practice powered by AI:</a:t>
            </a:r>
          </a:p>
          <a:p>
            <a:r>
              <a:rPr lang="en-US" b="1" dirty="0"/>
              <a:t>Rosetta Stone AI Coach</a:t>
            </a:r>
            <a:endParaRPr lang="en-US" dirty="0"/>
          </a:p>
          <a:p>
            <a:r>
              <a:rPr lang="en-US" b="1" dirty="0" err="1"/>
              <a:t>Busuu</a:t>
            </a:r>
            <a:r>
              <a:rPr lang="en-US" b="1" dirty="0"/>
              <a:t> AI Conversation</a:t>
            </a:r>
            <a:endParaRPr lang="en-US" dirty="0"/>
          </a:p>
          <a:p>
            <a:r>
              <a:rPr lang="en-US" b="1" dirty="0"/>
              <a:t>BBC Learning English (with AI recommendation)</a:t>
            </a:r>
            <a:endParaRPr lang="en-US" dirty="0"/>
          </a:p>
          <a:p>
            <a:r>
              <a:rPr lang="en-US" b="1" dirty="0"/>
              <a:t>📝 Summary Table</a:t>
            </a:r>
          </a:p>
          <a:p>
            <a:r>
              <a:rPr lang="en-US" dirty="0" err="1"/>
              <a:t>CategorySample</a:t>
            </a:r>
            <a:r>
              <a:rPr lang="en-US" dirty="0"/>
              <a:t> </a:t>
            </a:r>
            <a:r>
              <a:rPr lang="en-US" dirty="0" err="1"/>
              <a:t>ToolsPronunciation</a:t>
            </a:r>
            <a:r>
              <a:rPr lang="en-US" dirty="0"/>
              <a:t> </a:t>
            </a:r>
            <a:r>
              <a:rPr lang="en-US" dirty="0" err="1"/>
              <a:t>TrainersELSA</a:t>
            </a:r>
            <a:r>
              <a:rPr lang="en-US" dirty="0"/>
              <a:t> Speak, </a:t>
            </a:r>
            <a:r>
              <a:rPr lang="en-US" dirty="0" err="1"/>
              <a:t>SpeechAceSpeech</a:t>
            </a:r>
            <a:r>
              <a:rPr lang="en-US" dirty="0"/>
              <a:t> </a:t>
            </a:r>
            <a:r>
              <a:rPr lang="en-US" dirty="0" err="1"/>
              <a:t>RecognitionGoogle</a:t>
            </a:r>
            <a:r>
              <a:rPr lang="en-US" dirty="0"/>
              <a:t> STT, Microsoft </a:t>
            </a:r>
            <a:r>
              <a:rPr lang="en-US" dirty="0" err="1"/>
              <a:t>AzureChatbotsChatGPT</a:t>
            </a:r>
            <a:r>
              <a:rPr lang="en-US" dirty="0"/>
              <a:t>, Duolingo </a:t>
            </a:r>
            <a:r>
              <a:rPr lang="en-US" dirty="0" err="1"/>
              <a:t>BotsVideo</a:t>
            </a:r>
            <a:r>
              <a:rPr lang="en-US" dirty="0"/>
              <a:t> </a:t>
            </a:r>
            <a:r>
              <a:rPr lang="en-US" dirty="0" err="1"/>
              <a:t>FeedbackFlipgrid</a:t>
            </a:r>
            <a:r>
              <a:rPr lang="en-US" dirty="0"/>
              <a:t>, </a:t>
            </a:r>
            <a:r>
              <a:rPr lang="en-US" dirty="0" err="1"/>
              <a:t>ZigazooAI</a:t>
            </a:r>
            <a:r>
              <a:rPr lang="en-US" dirty="0"/>
              <a:t> Voice </a:t>
            </a:r>
            <a:r>
              <a:rPr lang="en-US" dirty="0" err="1"/>
              <a:t>AssistantsGoogle</a:t>
            </a:r>
            <a:r>
              <a:rPr lang="en-US" dirty="0"/>
              <a:t> Assistant, </a:t>
            </a:r>
            <a:r>
              <a:rPr lang="en-US" dirty="0" err="1"/>
              <a:t>ReplikaFluency</a:t>
            </a:r>
            <a:r>
              <a:rPr lang="en-US" dirty="0"/>
              <a:t> </a:t>
            </a:r>
            <a:r>
              <a:rPr lang="en-US" dirty="0" err="1"/>
              <a:t>AnalyticsYoodli</a:t>
            </a:r>
            <a:r>
              <a:rPr lang="en-US" dirty="0"/>
              <a:t>, </a:t>
            </a:r>
            <a:r>
              <a:rPr lang="en-US" dirty="0" err="1"/>
              <a:t>OraiFull</a:t>
            </a:r>
            <a:r>
              <a:rPr lang="en-US" dirty="0"/>
              <a:t> </a:t>
            </a:r>
            <a:r>
              <a:rPr lang="en-US" dirty="0" err="1"/>
              <a:t>PlatformsRosetta</a:t>
            </a:r>
            <a:r>
              <a:rPr lang="en-US" dirty="0"/>
              <a:t> Stone, </a:t>
            </a:r>
            <a:r>
              <a:rPr lang="en-US" dirty="0" err="1"/>
              <a:t>Mondly</a:t>
            </a:r>
            <a:r>
              <a:rPr lang="en-US" dirty="0"/>
              <a:t>, </a:t>
            </a:r>
            <a:r>
              <a:rPr lang="en-US" dirty="0" err="1"/>
              <a:t>Busuu</a:t>
            </a:r>
            <a:endParaRPr lang="en-US" dirty="0"/>
          </a:p>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5</a:t>
            </a:fld>
            <a:endParaRPr lang="vi-VN"/>
          </a:p>
        </p:txBody>
      </p:sp>
    </p:spTree>
    <p:extLst>
      <p:ext uri="{BB962C8B-B14F-4D97-AF65-F5344CB8AC3E}">
        <p14:creationId xmlns:p14="http://schemas.microsoft.com/office/powerpoint/2010/main" val="34343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focused on using just one AI tool—</a:t>
            </a:r>
            <a:r>
              <a:rPr lang="en-US" b="1" dirty="0"/>
              <a:t>ChatGPT</a:t>
            </a:r>
            <a:r>
              <a:rPr lang="en-US" dirty="0"/>
              <a:t>—to make the process simple, consistent, and easy for students to follow. At the start, we trained students on how to create effective prompts. This included showing them how to ask questions, set roles, and give clear instructions so that ChatGPT could act as a real speaking partner.</a:t>
            </a:r>
          </a:p>
          <a:p>
            <a:r>
              <a:rPr lang="en-US" dirty="0"/>
              <a:t>Once they were confident in prompting, we moved to speaking practice. Students would hold short conversations with ChatGPT on assigned topics, gradually extending their responses to build fluency. They were encouraged to </a:t>
            </a:r>
            <a:r>
              <a:rPr lang="en-US" b="1" dirty="0"/>
              <a:t>record both audio and video</a:t>
            </a:r>
            <a:r>
              <a:rPr lang="en-US" dirty="0"/>
              <a:t> of their speaking sessions. This allowed them to review their performance and identify areas for improvement.</a:t>
            </a:r>
          </a:p>
          <a:p>
            <a:r>
              <a:rPr lang="en-US" dirty="0"/>
              <a:t>For the final assessment, each student submitted a </a:t>
            </a:r>
            <a:r>
              <a:rPr lang="en-US" b="1" dirty="0"/>
              <a:t>video recording</a:t>
            </a:r>
            <a:r>
              <a:rPr lang="en-US" dirty="0"/>
              <a:t> of their speaking task, based on a given topic. This served as both a performance test and a personal progress record. By focusing on a single AI tool, we ensured that students could fully explore its capabilities while developing essential skills in fluency, confidence, and self-monitoring.</a:t>
            </a:r>
          </a:p>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6</a:t>
            </a:fld>
            <a:endParaRPr lang="vi-VN"/>
          </a:p>
        </p:txBody>
      </p:sp>
    </p:spTree>
    <p:extLst>
      <p:ext uri="{BB962C8B-B14F-4D97-AF65-F5344CB8AC3E}">
        <p14:creationId xmlns:p14="http://schemas.microsoft.com/office/powerpoint/2010/main" val="2463615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A3F2745-7F32-4FED-B394-DB26668DAD27}"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145394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5273749" y="365125"/>
            <a:ext cx="6080050"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5273749" y="1825625"/>
            <a:ext cx="6080050" cy="4351338"/>
          </a:xfrm>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89ABACE2-D1EE-46E0-8ACE-ACFB8B2C921A}"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356" y="750018"/>
            <a:ext cx="555775" cy="555775"/>
          </a:xfrm>
          <a:prstGeom prst="rect">
            <a:avLst/>
          </a:prstGeom>
        </p:spPr>
      </p:pic>
      <p:sp>
        <p:nvSpPr>
          <p:cNvPr id="9" name="Picture Placeholder 8">
            <a:extLst>
              <a:ext uri="{FF2B5EF4-FFF2-40B4-BE49-F238E27FC236}">
                <a16:creationId xmlns:a16="http://schemas.microsoft.com/office/drawing/2014/main" id="{8F5109EB-26C8-439D-B9BA-D81718A1209F}"/>
              </a:ext>
            </a:extLst>
          </p:cNvPr>
          <p:cNvSpPr>
            <a:spLocks noGrp="1"/>
          </p:cNvSpPr>
          <p:nvPr>
            <p:ph type="pic" sz="quarter" idx="13"/>
          </p:nvPr>
        </p:nvSpPr>
        <p:spPr>
          <a:xfrm>
            <a:off x="0" y="1"/>
            <a:ext cx="4375298" cy="6858000"/>
          </a:xfrm>
        </p:spPr>
        <p:txBody>
          <a:bodyPr/>
          <a:lstStyle/>
          <a:p>
            <a:endParaRPr lang="vi-VN"/>
          </a:p>
        </p:txBody>
      </p:sp>
      <p:sp>
        <p:nvSpPr>
          <p:cNvPr id="10" name="Slide Number Placeholder 5">
            <a:extLst>
              <a:ext uri="{FF2B5EF4-FFF2-40B4-BE49-F238E27FC236}">
                <a16:creationId xmlns:a16="http://schemas.microsoft.com/office/drawing/2014/main" id="{7CFB2F00-BDB3-6557-F07B-FBA67B0BAA31}"/>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96063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ean Layout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86A5EAAF-464F-4842-9BEB-F2D57E7F2976}"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57F83CDF-3997-CC48-7785-EDEE8F28525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0976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ean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D89BB91-D287-4D50-A5E4-178C6F6EF951}"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4F5C812A-4517-7B49-8AF5-98D75144825B}"/>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218607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4EFC120-EC01-4D2C-8CB7-49E55711A32F}"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346397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1 - no logo">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A3F2745-7F32-4FED-B394-DB26668DAD27}"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spTree>
    <p:extLst>
      <p:ext uri="{BB962C8B-B14F-4D97-AF65-F5344CB8AC3E}">
        <p14:creationId xmlns:p14="http://schemas.microsoft.com/office/powerpoint/2010/main" val="325187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Slide 2 - no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4EFC120-EC01-4D2C-8CB7-49E55711A32F}"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spTree>
    <p:extLst>
      <p:ext uri="{BB962C8B-B14F-4D97-AF65-F5344CB8AC3E}">
        <p14:creationId xmlns:p14="http://schemas.microsoft.com/office/powerpoint/2010/main" val="329426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7E2670C8-1746-439B-8B53-CA486A5FB071}" type="datetime1">
              <a:rPr lang="vi-VN" smtClean="0"/>
              <a:t>29/08/2025</a:t>
            </a:fld>
            <a:endParaRPr lang="vi-VN" dirty="0"/>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dirty="0"/>
          </a:p>
        </p:txBody>
      </p:sp>
      <p:pic>
        <p:nvPicPr>
          <p:cNvPr id="10" name="Picture 9" descr="A green and red circles&#10;&#10;AI-generated content may be incorrect.">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204" y="2846387"/>
            <a:ext cx="663576" cy="663576"/>
          </a:xfrm>
          <a:prstGeom prst="rect">
            <a:avLst/>
          </a:prstGeom>
        </p:spPr>
      </p:pic>
      <p:sp>
        <p:nvSpPr>
          <p:cNvPr id="6" name="Slide Number Placeholder 5">
            <a:extLst>
              <a:ext uri="{FF2B5EF4-FFF2-40B4-BE49-F238E27FC236}">
                <a16:creationId xmlns:a16="http://schemas.microsoft.com/office/drawing/2014/main" id="{7E7C9610-8DF6-C7CD-4CB2-F5E4A1485E9C}"/>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148469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defTabSz="914400" rtl="0" eaLnBrk="1" latinLnBrk="0" hangingPunct="1">
              <a:lnSpc>
                <a:spcPct val="100000"/>
              </a:lnSpc>
              <a:spcBef>
                <a:spcPct val="0"/>
              </a:spcBef>
              <a:buNone/>
              <a:defRPr lang="vi-VN" sz="4400" b="1" kern="1200" dirty="0">
                <a:solidFill>
                  <a:srgbClr val="1B8056"/>
                </a:solidFill>
                <a:effectLst/>
                <a:latin typeface="Be Vietnam Pro" pitchFamily="2" charset="-93"/>
                <a:ea typeface="+mj-ea"/>
                <a:cs typeface="+mj-cs"/>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vi-VN" sz="3200" b="1" kern="1200" dirty="0">
                <a:solidFill>
                  <a:srgbClr val="DE523B"/>
                </a:solidFill>
                <a:effectLst/>
                <a:latin typeface="Be Vietnam Pro" pitchFamily="2" charset="-93"/>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D1C3E27-A415-4780-82DC-25AE9D77E40E}"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pic>
        <p:nvPicPr>
          <p:cNvPr id="10" name="Picture 9">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0204" y="2846387"/>
            <a:ext cx="663576" cy="663576"/>
          </a:xfrm>
          <a:prstGeom prst="rect">
            <a:avLst/>
          </a:prstGeom>
        </p:spPr>
      </p:pic>
      <p:sp>
        <p:nvSpPr>
          <p:cNvPr id="7" name="Slide Number Placeholder 5">
            <a:extLst>
              <a:ext uri="{FF2B5EF4-FFF2-40B4-BE49-F238E27FC236}">
                <a16:creationId xmlns:a16="http://schemas.microsoft.com/office/drawing/2014/main" id="{9BCE66E2-EFFA-C296-B4FE-2CE3D412911A}"/>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28606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descr="A white background with buildings and boats&#10;&#10;AI-generated content may be incorrect.">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FF746376-1666-4F67-8E20-1A49EE38BBD9}"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3" name="Slide Number Placeholder 5">
            <a:extLst>
              <a:ext uri="{FF2B5EF4-FFF2-40B4-BE49-F238E27FC236}">
                <a16:creationId xmlns:a16="http://schemas.microsoft.com/office/drawing/2014/main" id="{42BD8957-A844-7229-6045-C3F3CE9A3059}"/>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4097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365125"/>
            <a:ext cx="3079898"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838200" y="1825625"/>
            <a:ext cx="3079898" cy="4351338"/>
          </a:xfrm>
        </p:spPr>
        <p:txBody>
          <a:bodyPr>
            <a:normAutofit/>
          </a:bodyPr>
          <a:lstStyle>
            <a:lvl1pPr marL="0" indent="0" algn="just">
              <a:lnSpc>
                <a:spcPct val="100000"/>
              </a:lnSpc>
              <a:buNone/>
              <a:defRPr sz="2000">
                <a:latin typeface="Be Vietnam Pro" pitchFamily="2" charset="-93"/>
              </a:defRPr>
            </a:lvl1pPr>
            <a:lvl2pPr marL="457200" indent="0" algn="just">
              <a:lnSpc>
                <a:spcPct val="100000"/>
              </a:lnSpc>
              <a:buNone/>
              <a:defRPr sz="1800">
                <a:latin typeface="Be Vietnam Pro" pitchFamily="2" charset="-93"/>
              </a:defRPr>
            </a:lvl2pPr>
            <a:lvl3pPr marL="914400" indent="0" algn="just">
              <a:lnSpc>
                <a:spcPct val="100000"/>
              </a:lnSpc>
              <a:buNone/>
              <a:defRPr sz="1600">
                <a:latin typeface="Be Vietnam Pro" pitchFamily="2" charset="-93"/>
              </a:defRPr>
            </a:lvl3pPr>
            <a:lvl4pPr marL="1371600" indent="0" algn="just">
              <a:lnSpc>
                <a:spcPct val="100000"/>
              </a:lnSpc>
              <a:buNone/>
              <a:defRPr sz="1400">
                <a:latin typeface="Be Vietnam Pro" pitchFamily="2" charset="-93"/>
              </a:defRPr>
            </a:lvl4pPr>
            <a:lvl5pPr marL="1828800" indent="0" algn="just">
              <a:lnSpc>
                <a:spcPct val="100000"/>
              </a:lnSpc>
              <a:buNone/>
              <a:defRPr sz="1400">
                <a:latin typeface="Be Vietnam Pro" pitchFamily="2" charset="-93"/>
              </a:defRPr>
            </a:lvl5pPr>
          </a:lstStyle>
          <a:p>
            <a:pPr lvl="0"/>
            <a:r>
              <a:rPr lang="en-US" dirty="0"/>
              <a:t>Click to add subtitle</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9408AA05-4091-482F-9085-9C28C66206DB}"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4" name="Text Placeholder 13">
            <a:extLst>
              <a:ext uri="{FF2B5EF4-FFF2-40B4-BE49-F238E27FC236}">
                <a16:creationId xmlns:a16="http://schemas.microsoft.com/office/drawing/2014/main" id="{69BBFD6B-521C-6CCC-AE68-E890A335641C}"/>
              </a:ext>
            </a:extLst>
          </p:cNvPr>
          <p:cNvSpPr>
            <a:spLocks noGrp="1"/>
          </p:cNvSpPr>
          <p:nvPr>
            <p:ph type="body" sz="quarter" idx="15" hasCustomPrompt="1"/>
          </p:nvPr>
        </p:nvSpPr>
        <p:spPr>
          <a:xfrm>
            <a:off x="4215809" y="365124"/>
            <a:ext cx="7137991" cy="5811839"/>
          </a:xfrm>
        </p:spPr>
        <p:txBody>
          <a:bodyPr>
            <a:normAutofit/>
          </a:bodyPr>
          <a:lstStyle>
            <a:lvl1pPr marL="0" indent="0">
              <a:buFontTx/>
              <a:buNone/>
              <a:defRPr sz="2000">
                <a:latin typeface="Be Vietnam Pro" pitchFamily="2" charset="-93"/>
              </a:defRPr>
            </a:lvl1pPr>
            <a:lvl2pPr marL="457200" indent="0">
              <a:buFontTx/>
              <a:buNone/>
              <a:defRPr sz="2000">
                <a:latin typeface="Be Vietnam Pro" pitchFamily="2" charset="-93"/>
              </a:defRPr>
            </a:lvl2pPr>
            <a:lvl3pPr marL="914400" indent="0">
              <a:buFontTx/>
              <a:buNone/>
              <a:defRPr sz="2000">
                <a:latin typeface="Be Vietnam Pro" pitchFamily="2" charset="-93"/>
              </a:defRPr>
            </a:lvl3pPr>
            <a:lvl4pPr marL="1371600" indent="0">
              <a:buFontTx/>
              <a:buNone/>
              <a:defRPr sz="2000">
                <a:latin typeface="Be Vietnam Pro" pitchFamily="2" charset="-93"/>
              </a:defRPr>
            </a:lvl4pPr>
            <a:lvl5pPr marL="1828800" indent="0">
              <a:buFontTx/>
              <a:buNone/>
              <a:defRPr sz="2000">
                <a:latin typeface="Be Vietnam Pro" pitchFamily="2" charset="-93"/>
              </a:defRPr>
            </a:lvl5pPr>
          </a:lstStyle>
          <a:p>
            <a:pPr lvl="0"/>
            <a:r>
              <a:rPr lang="en-US" dirty="0"/>
              <a:t>Click to add content</a:t>
            </a:r>
            <a:endParaRPr lang="vi-VN" dirty="0"/>
          </a:p>
        </p:txBody>
      </p:sp>
      <p:sp>
        <p:nvSpPr>
          <p:cNvPr id="15" name="Slide Number Placeholder 5">
            <a:extLst>
              <a:ext uri="{FF2B5EF4-FFF2-40B4-BE49-F238E27FC236}">
                <a16:creationId xmlns:a16="http://schemas.microsoft.com/office/drawing/2014/main" id="{BDAB9D00-94D4-BFEA-3519-113D4E6EC3C4}"/>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5253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5114260"/>
            <a:ext cx="10515600" cy="1427828"/>
          </a:xfrm>
        </p:spPr>
        <p:txBody>
          <a:bodyPr>
            <a:normAutofit/>
          </a:bodyPr>
          <a:lstStyle>
            <a:lvl1pPr algn="just">
              <a:defRPr lang="vi-VN" sz="3200" b="1" kern="1200" dirty="0">
                <a:solidFill>
                  <a:srgbClr val="1B8056"/>
                </a:solidFill>
                <a:effectLst/>
                <a:latin typeface="Be Vietnam Pro" pitchFamily="2" charset="-93"/>
                <a:ea typeface="+mj-ea"/>
                <a:cs typeface="+mj-cs"/>
              </a:defRPr>
            </a:lvl1pPr>
          </a:lstStyle>
          <a:p>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4D1FCBBB-CEDB-4E92-BD6D-C7DDA4D7F57B}"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5497455"/>
            <a:ext cx="555775" cy="555775"/>
          </a:xfrm>
          <a:prstGeom prst="rect">
            <a:avLst/>
          </a:prstGeom>
        </p:spPr>
      </p:pic>
      <p:sp>
        <p:nvSpPr>
          <p:cNvPr id="13" name="Text Placeholder 12">
            <a:extLst>
              <a:ext uri="{FF2B5EF4-FFF2-40B4-BE49-F238E27FC236}">
                <a16:creationId xmlns:a16="http://schemas.microsoft.com/office/drawing/2014/main" id="{75D3E66B-0335-BFD3-F3EE-44C9719DD096}"/>
              </a:ext>
            </a:extLst>
          </p:cNvPr>
          <p:cNvSpPr>
            <a:spLocks noGrp="1"/>
          </p:cNvSpPr>
          <p:nvPr>
            <p:ph type="body" sz="quarter" idx="14" hasCustomPrompt="1"/>
          </p:nvPr>
        </p:nvSpPr>
        <p:spPr>
          <a:xfrm>
            <a:off x="838199" y="365126"/>
            <a:ext cx="10515600" cy="4749134"/>
          </a:xfrm>
        </p:spPr>
        <p:txBody>
          <a:bodyPr>
            <a:normAutofit/>
          </a:bodyPr>
          <a:lstStyle>
            <a:lvl1pPr marL="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1pPr>
            <a:lvl2pPr marL="4572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2pPr>
            <a:lvl3pPr marL="9144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3pPr>
            <a:lvl4pPr marL="13716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4pPr>
            <a:lvl5pPr marL="1828800" indent="0" algn="just" defTabSz="914400" rtl="0" eaLnBrk="1" latinLnBrk="0" hangingPunct="1">
              <a:lnSpc>
                <a:spcPct val="100000"/>
              </a:lnSpc>
              <a:buFont typeface="Arial" panose="020B0604020202020204" pitchFamily="34" charset="0"/>
              <a:buNone/>
              <a:defRPr lang="vi-VN" sz="2000" kern="1200" dirty="0" smtClean="0">
                <a:solidFill>
                  <a:schemeClr val="tx1"/>
                </a:solidFill>
                <a:latin typeface="Be Vietnam Pro" pitchFamily="2" charset="-93"/>
                <a:ea typeface="+mn-ea"/>
                <a:cs typeface="+mn-cs"/>
              </a:defRPr>
            </a:lvl5pPr>
          </a:lstStyle>
          <a:p>
            <a:pPr lvl="0"/>
            <a:r>
              <a:rPr lang="en-US" dirty="0"/>
              <a:t>Click to add content</a:t>
            </a:r>
            <a:endParaRPr lang="vi-VN" dirty="0"/>
          </a:p>
        </p:txBody>
      </p:sp>
      <p:sp>
        <p:nvSpPr>
          <p:cNvPr id="14" name="Slide Number Placeholder 5">
            <a:extLst>
              <a:ext uri="{FF2B5EF4-FFF2-40B4-BE49-F238E27FC236}">
                <a16:creationId xmlns:a16="http://schemas.microsoft.com/office/drawing/2014/main" id="{B9DD3AEB-52F3-7D36-1A31-A6B7F21280C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1600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F570B-FD22-048F-4CBB-1127FB4A6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F661B8-998C-284B-A778-49480348F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A1139D1-C430-DE4A-22DC-CBB6F039B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626499-C4B5-41A3-B02C-A55F1027F08C}" type="datetime1">
              <a:rPr lang="vi-VN" smtClean="0"/>
              <a:t>29/08/2025</a:t>
            </a:fld>
            <a:endParaRPr lang="vi-VN"/>
          </a:p>
        </p:txBody>
      </p:sp>
      <p:sp>
        <p:nvSpPr>
          <p:cNvPr id="5" name="Footer Placeholder 4">
            <a:extLst>
              <a:ext uri="{FF2B5EF4-FFF2-40B4-BE49-F238E27FC236}">
                <a16:creationId xmlns:a16="http://schemas.microsoft.com/office/drawing/2014/main" id="{1EC24FAA-972E-6DA4-FB27-CD686C04A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03383438-21B7-1C50-ACBE-71F18FC4A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B54EFE-F5F4-4674-A397-603D7A5E2AE8}" type="slidenum">
              <a:rPr lang="vi-VN" smtClean="0"/>
              <a:t>‹#›</a:t>
            </a:fld>
            <a:endParaRPr lang="vi-VN"/>
          </a:p>
        </p:txBody>
      </p:sp>
    </p:spTree>
    <p:extLst>
      <p:ext uri="{BB962C8B-B14F-4D97-AF65-F5344CB8AC3E}">
        <p14:creationId xmlns:p14="http://schemas.microsoft.com/office/powerpoint/2010/main" val="261731695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9" r:id="rId4"/>
    <p:sldLayoutId id="2147483660" r:id="rId5"/>
    <p:sldLayoutId id="2147483662" r:id="rId6"/>
    <p:sldLayoutId id="2147483650" r:id="rId7"/>
    <p:sldLayoutId id="2147483663" r:id="rId8"/>
    <p:sldLayoutId id="2147483664" r:id="rId9"/>
    <p:sldLayoutId id="2147483665" r:id="rId10"/>
    <p:sldLayoutId id="2147483666" r:id="rId11"/>
    <p:sldLayoutId id="21474836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_rKHvZB18ZY?feature=oembed" TargetMode="External"/><Relationship Id="rId5" Type="http://schemas.openxmlformats.org/officeDocument/2006/relationships/image" Target="../media/image12.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3B58-82B3-8469-5C1B-BA75529B58F2}"/>
              </a:ext>
            </a:extLst>
          </p:cNvPr>
          <p:cNvSpPr>
            <a:spLocks noGrp="1"/>
          </p:cNvSpPr>
          <p:nvPr>
            <p:ph type="ctrTitle"/>
          </p:nvPr>
        </p:nvSpPr>
        <p:spPr>
          <a:xfrm>
            <a:off x="0" y="1674627"/>
            <a:ext cx="12192000" cy="1835335"/>
          </a:xfrm>
        </p:spPr>
        <p:txBody>
          <a:bodyPr/>
          <a:lstStyle/>
          <a:p>
            <a:r>
              <a:rPr lang="en-US" b="0" dirty="0"/>
              <a:t>Promoting AI in EFL Speaking Classrooms </a:t>
            </a:r>
            <a:endParaRPr lang="vi-VN" dirty="0"/>
          </a:p>
        </p:txBody>
      </p:sp>
      <p:sp>
        <p:nvSpPr>
          <p:cNvPr id="3" name="Subtitle 2">
            <a:extLst>
              <a:ext uri="{FF2B5EF4-FFF2-40B4-BE49-F238E27FC236}">
                <a16:creationId xmlns:a16="http://schemas.microsoft.com/office/drawing/2014/main" id="{BE09D7DE-CB1D-8E0B-6EAE-259094E71604}"/>
              </a:ext>
            </a:extLst>
          </p:cNvPr>
          <p:cNvSpPr>
            <a:spLocks noGrp="1"/>
          </p:cNvSpPr>
          <p:nvPr>
            <p:ph type="subTitle" idx="1"/>
          </p:nvPr>
        </p:nvSpPr>
        <p:spPr/>
        <p:txBody>
          <a:bodyPr/>
          <a:lstStyle/>
          <a:p>
            <a:r>
              <a:rPr lang="en-US" b="0" dirty="0"/>
              <a:t>at a Vietnamese Vocational College</a:t>
            </a:r>
            <a:endParaRPr lang="vi-VN" dirty="0"/>
          </a:p>
          <a:p>
            <a:endParaRPr lang="vi-VN" dirty="0"/>
          </a:p>
        </p:txBody>
      </p:sp>
      <p:sp>
        <p:nvSpPr>
          <p:cNvPr id="4" name="Text Placeholder 3">
            <a:extLst>
              <a:ext uri="{FF2B5EF4-FFF2-40B4-BE49-F238E27FC236}">
                <a16:creationId xmlns:a16="http://schemas.microsoft.com/office/drawing/2014/main" id="{25BDA552-362A-2E90-3CD5-7FD3E34D0CDA}"/>
              </a:ext>
            </a:extLst>
          </p:cNvPr>
          <p:cNvSpPr>
            <a:spLocks noGrp="1"/>
          </p:cNvSpPr>
          <p:nvPr>
            <p:ph type="body" sz="quarter" idx="13"/>
          </p:nvPr>
        </p:nvSpPr>
        <p:spPr/>
        <p:txBody>
          <a:bodyPr/>
          <a:lstStyle/>
          <a:p>
            <a:r>
              <a:rPr lang="en-US" dirty="0"/>
              <a:t>Huy Pham, Ha Nguyen, Anh Pham, Minh Pham</a:t>
            </a:r>
          </a:p>
          <a:p>
            <a:r>
              <a:rPr lang="en-US" i="1" dirty="0"/>
              <a:t>August 28</a:t>
            </a:r>
            <a:r>
              <a:rPr lang="en-US" i="1" baseline="30000" dirty="0"/>
              <a:t>th</a:t>
            </a:r>
            <a:r>
              <a:rPr lang="en-US" i="1" dirty="0"/>
              <a:t> -30</a:t>
            </a:r>
            <a:r>
              <a:rPr lang="en-US" i="1" baseline="30000" dirty="0"/>
              <a:t>th</a:t>
            </a:r>
            <a:r>
              <a:rPr lang="en-US" i="1" dirty="0"/>
              <a:t>, 2025</a:t>
            </a:r>
            <a:endParaRPr lang="vi-VN" i="1" dirty="0"/>
          </a:p>
        </p:txBody>
      </p:sp>
      <p:pic>
        <p:nvPicPr>
          <p:cNvPr id="6" name="Picture 5">
            <a:extLst>
              <a:ext uri="{FF2B5EF4-FFF2-40B4-BE49-F238E27FC236}">
                <a16:creationId xmlns:a16="http://schemas.microsoft.com/office/drawing/2014/main" id="{BFCC9A00-5B47-3B7F-2671-CD7D783BA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261" y="1474974"/>
            <a:ext cx="1303477" cy="1303477"/>
          </a:xfrm>
          <a:prstGeom prst="rect">
            <a:avLst/>
          </a:prstGeom>
        </p:spPr>
      </p:pic>
    </p:spTree>
    <p:extLst>
      <p:ext uri="{BB962C8B-B14F-4D97-AF65-F5344CB8AC3E}">
        <p14:creationId xmlns:p14="http://schemas.microsoft.com/office/powerpoint/2010/main" val="221170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BEC35-F20E-143B-5270-A36BD6A0F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DA8A2-30E0-1561-3860-75F52E4CB0E2}"/>
              </a:ext>
            </a:extLst>
          </p:cNvPr>
          <p:cNvSpPr>
            <a:spLocks noGrp="1"/>
          </p:cNvSpPr>
          <p:nvPr>
            <p:ph type="title"/>
          </p:nvPr>
        </p:nvSpPr>
        <p:spPr>
          <a:xfrm>
            <a:off x="1303476" y="365125"/>
            <a:ext cx="10050323" cy="1325563"/>
          </a:xfrm>
        </p:spPr>
        <p:txBody>
          <a:bodyPr/>
          <a:lstStyle/>
          <a:p>
            <a:r>
              <a:rPr lang="en-US" dirty="0"/>
              <a:t>Conclusion &amp; Recommendations</a:t>
            </a:r>
            <a:endParaRPr lang="vi-VN" dirty="0"/>
          </a:p>
        </p:txBody>
      </p:sp>
      <p:sp>
        <p:nvSpPr>
          <p:cNvPr id="3" name="Content Placeholder 2">
            <a:extLst>
              <a:ext uri="{FF2B5EF4-FFF2-40B4-BE49-F238E27FC236}">
                <a16:creationId xmlns:a16="http://schemas.microsoft.com/office/drawing/2014/main" id="{F05FF671-5017-50E5-FF8F-D054EB8C01B0}"/>
              </a:ext>
            </a:extLst>
          </p:cNvPr>
          <p:cNvSpPr>
            <a:spLocks noGrp="1"/>
          </p:cNvSpPr>
          <p:nvPr>
            <p:ph idx="1"/>
          </p:nvPr>
        </p:nvSpPr>
        <p:spPr>
          <a:xfrm>
            <a:off x="838199" y="1358900"/>
            <a:ext cx="10515600" cy="2527300"/>
          </a:xfrm>
        </p:spPr>
        <p:txBody>
          <a:bodyPr>
            <a:normAutofit/>
          </a:bodyPr>
          <a:lstStyle/>
          <a:p>
            <a:r>
              <a:rPr lang="en-US" sz="3200" dirty="0"/>
              <a:t>• AI has strong potential in EFL speaking instruction</a:t>
            </a:r>
          </a:p>
          <a:p>
            <a:r>
              <a:rPr lang="en-US" sz="3200" dirty="0"/>
              <a:t>• Blend AI with communicative, real-world tasks</a:t>
            </a:r>
          </a:p>
          <a:p>
            <a:r>
              <a:rPr lang="en-US" sz="3200" dirty="0"/>
              <a:t>• Invest in infrastructure and digital literacy</a:t>
            </a:r>
          </a:p>
          <a:p>
            <a:r>
              <a:rPr lang="en-US" sz="3200" dirty="0"/>
              <a:t>• Train teachers to maximize AI benefits</a:t>
            </a:r>
          </a:p>
          <a:p>
            <a:endParaRPr lang="vi-VN" sz="3200" dirty="0"/>
          </a:p>
        </p:txBody>
      </p:sp>
      <p:sp>
        <p:nvSpPr>
          <p:cNvPr id="4" name="Slide Number Placeholder 3">
            <a:extLst>
              <a:ext uri="{FF2B5EF4-FFF2-40B4-BE49-F238E27FC236}">
                <a16:creationId xmlns:a16="http://schemas.microsoft.com/office/drawing/2014/main" id="{C5374C6D-F244-7A46-1624-E126F9DDA0E4}"/>
              </a:ext>
            </a:extLst>
          </p:cNvPr>
          <p:cNvSpPr>
            <a:spLocks noGrp="1"/>
          </p:cNvSpPr>
          <p:nvPr>
            <p:ph type="sldNum" sz="quarter" idx="12"/>
          </p:nvPr>
        </p:nvSpPr>
        <p:spPr/>
        <p:txBody>
          <a:bodyPr/>
          <a:lstStyle/>
          <a:p>
            <a:fld id="{62B54EFE-F5F4-4674-A397-603D7A5E2AE8}" type="slidenum">
              <a:rPr lang="vi-VN" smtClean="0"/>
              <a:pPr/>
              <a:t>10</a:t>
            </a:fld>
            <a:endParaRPr lang="vi-VN" dirty="0"/>
          </a:p>
        </p:txBody>
      </p:sp>
      <p:pic>
        <p:nvPicPr>
          <p:cNvPr id="5" name="Picture 4">
            <a:extLst>
              <a:ext uri="{FF2B5EF4-FFF2-40B4-BE49-F238E27FC236}">
                <a16:creationId xmlns:a16="http://schemas.microsoft.com/office/drawing/2014/main" id="{09E6398E-D24E-797C-748C-079544459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sp>
        <p:nvSpPr>
          <p:cNvPr id="7" name="TextBox 6">
            <a:extLst>
              <a:ext uri="{FF2B5EF4-FFF2-40B4-BE49-F238E27FC236}">
                <a16:creationId xmlns:a16="http://schemas.microsoft.com/office/drawing/2014/main" id="{96EC6F13-424D-6649-CA15-3C53215B76BA}"/>
              </a:ext>
            </a:extLst>
          </p:cNvPr>
          <p:cNvSpPr txBox="1"/>
          <p:nvPr/>
        </p:nvSpPr>
        <p:spPr>
          <a:xfrm>
            <a:off x="1189176" y="4904482"/>
            <a:ext cx="10202724" cy="1384995"/>
          </a:xfrm>
          <a:prstGeom prst="rect">
            <a:avLst/>
          </a:prstGeom>
          <a:noFill/>
          <a:ln>
            <a:solidFill>
              <a:schemeClr val="bg2">
                <a:lumMod val="75000"/>
              </a:schemeClr>
            </a:solidFill>
          </a:ln>
        </p:spPr>
        <p:txBody>
          <a:bodyPr wrap="square">
            <a:spAutoFit/>
          </a:bodyPr>
          <a:lstStyle/>
          <a:p>
            <a:r>
              <a:rPr lang="en-US" sz="2800" i="1" dirty="0">
                <a:solidFill>
                  <a:srgbClr val="1B8056"/>
                </a:solidFill>
              </a:rPr>
              <a:t>“AI does not replace teachers, but becomes a silent companion, creating a background for the role of teachers to shine brighter in the teaching and learning journey.”</a:t>
            </a:r>
          </a:p>
        </p:txBody>
      </p:sp>
    </p:spTree>
    <p:extLst>
      <p:ext uri="{BB962C8B-B14F-4D97-AF65-F5344CB8AC3E}">
        <p14:creationId xmlns:p14="http://schemas.microsoft.com/office/powerpoint/2010/main" val="105576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CE44B-7B2C-EEF8-DDE2-A0D146981C9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0E5942-7F44-F16B-B8DF-919F71C5046D}"/>
              </a:ext>
            </a:extLst>
          </p:cNvPr>
          <p:cNvSpPr>
            <a:spLocks noGrp="1"/>
          </p:cNvSpPr>
          <p:nvPr>
            <p:ph type="sldNum" sz="quarter" idx="12"/>
          </p:nvPr>
        </p:nvSpPr>
        <p:spPr/>
        <p:txBody>
          <a:bodyPr/>
          <a:lstStyle/>
          <a:p>
            <a:fld id="{62B54EFE-F5F4-4674-A397-603D7A5E2AE8}" type="slidenum">
              <a:rPr lang="vi-VN" smtClean="0"/>
              <a:pPr/>
              <a:t>11</a:t>
            </a:fld>
            <a:endParaRPr lang="vi-VN" dirty="0"/>
          </a:p>
        </p:txBody>
      </p:sp>
      <p:pic>
        <p:nvPicPr>
          <p:cNvPr id="5" name="Picture 4">
            <a:extLst>
              <a:ext uri="{FF2B5EF4-FFF2-40B4-BE49-F238E27FC236}">
                <a16:creationId xmlns:a16="http://schemas.microsoft.com/office/drawing/2014/main" id="{EFD41C3F-C1EB-B12D-8BDE-FAC4DDAC8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6" name="Picture 5" descr="A blue diamond with white text&#10;&#10;AI-generated content may be incorrect.">
            <a:extLst>
              <a:ext uri="{FF2B5EF4-FFF2-40B4-BE49-F238E27FC236}">
                <a16:creationId xmlns:a16="http://schemas.microsoft.com/office/drawing/2014/main" id="{42E3574C-04A7-FF71-B8EB-B7FE494A6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366" y="136525"/>
            <a:ext cx="5902842" cy="1042621"/>
          </a:xfrm>
          <a:prstGeom prst="rect">
            <a:avLst/>
          </a:prstGeom>
        </p:spPr>
      </p:pic>
      <p:pic>
        <p:nvPicPr>
          <p:cNvPr id="7" name="Picture 6" descr="A cartoon of a person&#10;&#10;AI-generated content may be incorrect.">
            <a:extLst>
              <a:ext uri="{FF2B5EF4-FFF2-40B4-BE49-F238E27FC236}">
                <a16:creationId xmlns:a16="http://schemas.microsoft.com/office/drawing/2014/main" id="{94E87C46-AC25-F4AC-F703-74AD38A3C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420" y="4243144"/>
            <a:ext cx="1735139" cy="1735139"/>
          </a:xfrm>
          <a:prstGeom prst="rect">
            <a:avLst/>
          </a:prstGeom>
        </p:spPr>
      </p:pic>
      <p:sp>
        <p:nvSpPr>
          <p:cNvPr id="9" name="TextBox 8">
            <a:extLst>
              <a:ext uri="{FF2B5EF4-FFF2-40B4-BE49-F238E27FC236}">
                <a16:creationId xmlns:a16="http://schemas.microsoft.com/office/drawing/2014/main" id="{EFF973E0-7D33-8F5B-40F3-A2310F866CF2}"/>
              </a:ext>
            </a:extLst>
          </p:cNvPr>
          <p:cNvSpPr txBox="1"/>
          <p:nvPr/>
        </p:nvSpPr>
        <p:spPr>
          <a:xfrm>
            <a:off x="1093694" y="4390189"/>
            <a:ext cx="6096000" cy="1200329"/>
          </a:xfrm>
          <a:prstGeom prst="rect">
            <a:avLst/>
          </a:prstGeom>
          <a:noFill/>
        </p:spPr>
        <p:txBody>
          <a:bodyPr wrap="square">
            <a:spAutoFit/>
          </a:bodyPr>
          <a:lstStyle/>
          <a:p>
            <a:r>
              <a:rPr lang="en-US" dirty="0"/>
              <a:t>Pham Quang Huy</a:t>
            </a:r>
          </a:p>
          <a:p>
            <a:r>
              <a:rPr lang="en-US" dirty="0"/>
              <a:t>Dong Thap Community College</a:t>
            </a:r>
          </a:p>
          <a:p>
            <a:r>
              <a:rPr lang="en-US" dirty="0"/>
              <a:t>Email: huy@dtcc.edu.vn</a:t>
            </a:r>
          </a:p>
          <a:p>
            <a:r>
              <a:rPr lang="en-US" dirty="0"/>
              <a:t>Website: http://phamquanghuy.com.vn/</a:t>
            </a:r>
          </a:p>
        </p:txBody>
      </p:sp>
      <p:sp>
        <p:nvSpPr>
          <p:cNvPr id="10" name="Title 1">
            <a:extLst>
              <a:ext uri="{FF2B5EF4-FFF2-40B4-BE49-F238E27FC236}">
                <a16:creationId xmlns:a16="http://schemas.microsoft.com/office/drawing/2014/main" id="{DA86E891-C5C6-20A7-3024-896A30CE74B4}"/>
              </a:ext>
            </a:extLst>
          </p:cNvPr>
          <p:cNvSpPr>
            <a:spLocks noGrp="1"/>
          </p:cNvSpPr>
          <p:nvPr>
            <p:ph type="title"/>
          </p:nvPr>
        </p:nvSpPr>
        <p:spPr>
          <a:xfrm>
            <a:off x="1084721" y="1302580"/>
            <a:ext cx="8229600" cy="1143000"/>
          </a:xfrm>
        </p:spPr>
        <p:txBody>
          <a:bodyPr/>
          <a:lstStyle/>
          <a:p>
            <a:r>
              <a:rPr dirty="0"/>
              <a:t>Q&amp;A and Discussion</a:t>
            </a:r>
          </a:p>
        </p:txBody>
      </p:sp>
      <p:sp>
        <p:nvSpPr>
          <p:cNvPr id="11" name="Content Placeholder 2">
            <a:extLst>
              <a:ext uri="{FF2B5EF4-FFF2-40B4-BE49-F238E27FC236}">
                <a16:creationId xmlns:a16="http://schemas.microsoft.com/office/drawing/2014/main" id="{69275142-0794-868E-A436-D97E8CAE7027}"/>
              </a:ext>
            </a:extLst>
          </p:cNvPr>
          <p:cNvSpPr>
            <a:spLocks noGrp="1"/>
          </p:cNvSpPr>
          <p:nvPr>
            <p:ph idx="1"/>
          </p:nvPr>
        </p:nvSpPr>
        <p:spPr>
          <a:xfrm>
            <a:off x="1093694" y="2332038"/>
            <a:ext cx="8229600" cy="1439116"/>
          </a:xfrm>
        </p:spPr>
        <p:txBody>
          <a:bodyPr>
            <a:normAutofit/>
          </a:bodyPr>
          <a:lstStyle/>
          <a:p>
            <a:r>
              <a:rPr sz="2800" i="1" dirty="0">
                <a:solidFill>
                  <a:srgbClr val="000099"/>
                </a:solidFill>
              </a:rPr>
              <a:t>Thank you!</a:t>
            </a:r>
          </a:p>
        </p:txBody>
      </p:sp>
    </p:spTree>
    <p:extLst>
      <p:ext uri="{BB962C8B-B14F-4D97-AF65-F5344CB8AC3E}">
        <p14:creationId xmlns:p14="http://schemas.microsoft.com/office/powerpoint/2010/main" val="287682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964F-845F-48D4-5931-7EAFE0197550}"/>
              </a:ext>
            </a:extLst>
          </p:cNvPr>
          <p:cNvSpPr>
            <a:spLocks noGrp="1"/>
          </p:cNvSpPr>
          <p:nvPr>
            <p:ph type="title"/>
          </p:nvPr>
        </p:nvSpPr>
        <p:spPr>
          <a:xfrm>
            <a:off x="1303476" y="365125"/>
            <a:ext cx="10050323" cy="1325563"/>
          </a:xfrm>
        </p:spPr>
        <p:txBody>
          <a:bodyPr/>
          <a:lstStyle/>
          <a:p>
            <a:r>
              <a:rPr lang="en-US" dirty="0"/>
              <a:t>Background &amp; Context</a:t>
            </a:r>
            <a:endParaRPr lang="vi-VN" dirty="0"/>
          </a:p>
        </p:txBody>
      </p:sp>
      <p:sp>
        <p:nvSpPr>
          <p:cNvPr id="3" name="Content Placeholder 2">
            <a:extLst>
              <a:ext uri="{FF2B5EF4-FFF2-40B4-BE49-F238E27FC236}">
                <a16:creationId xmlns:a16="http://schemas.microsoft.com/office/drawing/2014/main" id="{557B9EB5-4588-97DC-93DE-5625EE47F4FC}"/>
              </a:ext>
            </a:extLst>
          </p:cNvPr>
          <p:cNvSpPr>
            <a:spLocks noGrp="1"/>
          </p:cNvSpPr>
          <p:nvPr>
            <p:ph idx="1"/>
          </p:nvPr>
        </p:nvSpPr>
        <p:spPr>
          <a:xfrm>
            <a:off x="921259" y="1535569"/>
            <a:ext cx="3978401" cy="4694416"/>
          </a:xfrm>
        </p:spPr>
        <p:txBody>
          <a:bodyPr>
            <a:normAutofit/>
          </a:bodyPr>
          <a:lstStyle/>
          <a:p>
            <a:pPr>
              <a:spcBef>
                <a:spcPts val="1800"/>
              </a:spcBef>
              <a:spcAft>
                <a:spcPts val="1800"/>
              </a:spcAft>
            </a:pPr>
            <a:r>
              <a:rPr lang="en-US" dirty="0"/>
              <a:t>• EFL speaking remains a challenge in vocational colleges</a:t>
            </a:r>
          </a:p>
          <a:p>
            <a:pPr>
              <a:spcBef>
                <a:spcPts val="1800"/>
              </a:spcBef>
              <a:spcAft>
                <a:spcPts val="1800"/>
              </a:spcAft>
            </a:pPr>
            <a:r>
              <a:rPr lang="en-US" dirty="0"/>
              <a:t>• Non-English majors lack fluency, confidence, and real practice</a:t>
            </a:r>
          </a:p>
          <a:p>
            <a:pPr>
              <a:spcBef>
                <a:spcPts val="1800"/>
              </a:spcBef>
              <a:spcAft>
                <a:spcPts val="1800"/>
              </a:spcAft>
            </a:pPr>
            <a:r>
              <a:rPr lang="en-US" dirty="0"/>
              <a:t>• Need for tech-based solutions in the digital learning era</a:t>
            </a:r>
          </a:p>
          <a:p>
            <a:pPr>
              <a:spcBef>
                <a:spcPts val="1800"/>
              </a:spcBef>
              <a:spcAft>
                <a:spcPts val="1800"/>
              </a:spcAft>
            </a:pPr>
            <a:endParaRPr lang="vi-VN" dirty="0"/>
          </a:p>
        </p:txBody>
      </p:sp>
      <p:sp>
        <p:nvSpPr>
          <p:cNvPr id="4" name="Slide Number Placeholder 3">
            <a:extLst>
              <a:ext uri="{FF2B5EF4-FFF2-40B4-BE49-F238E27FC236}">
                <a16:creationId xmlns:a16="http://schemas.microsoft.com/office/drawing/2014/main" id="{963AAFD4-4A44-A44F-4319-B4466FBD3A49}"/>
              </a:ext>
            </a:extLst>
          </p:cNvPr>
          <p:cNvSpPr>
            <a:spLocks noGrp="1"/>
          </p:cNvSpPr>
          <p:nvPr>
            <p:ph type="sldNum" sz="quarter" idx="12"/>
          </p:nvPr>
        </p:nvSpPr>
        <p:spPr/>
        <p:txBody>
          <a:bodyPr/>
          <a:lstStyle/>
          <a:p>
            <a:fld id="{62B54EFE-F5F4-4674-A397-603D7A5E2AE8}" type="slidenum">
              <a:rPr lang="vi-VN" smtClean="0"/>
              <a:pPr/>
              <a:t>2</a:t>
            </a:fld>
            <a:endParaRPr lang="vi-VN" dirty="0"/>
          </a:p>
        </p:txBody>
      </p:sp>
      <p:pic>
        <p:nvPicPr>
          <p:cNvPr id="5" name="Picture 4">
            <a:extLst>
              <a:ext uri="{FF2B5EF4-FFF2-40B4-BE49-F238E27FC236}">
                <a16:creationId xmlns:a16="http://schemas.microsoft.com/office/drawing/2014/main" id="{889245DC-B5E7-FD22-3311-861E72F7C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7" name="Picture 6">
            <a:extLst>
              <a:ext uri="{FF2B5EF4-FFF2-40B4-BE49-F238E27FC236}">
                <a16:creationId xmlns:a16="http://schemas.microsoft.com/office/drawing/2014/main" id="{6FDF5D46-58AD-26E1-10A5-5EA2FD4D263E}"/>
              </a:ext>
            </a:extLst>
          </p:cNvPr>
          <p:cNvPicPr>
            <a:picLocks noChangeAspect="1"/>
          </p:cNvPicPr>
          <p:nvPr/>
        </p:nvPicPr>
        <p:blipFill>
          <a:blip r:embed="rId4"/>
          <a:stretch>
            <a:fillRect/>
          </a:stretch>
        </p:blipFill>
        <p:spPr>
          <a:xfrm>
            <a:off x="5615939" y="1583898"/>
            <a:ext cx="6057899" cy="4245739"/>
          </a:xfrm>
          <a:prstGeom prst="rect">
            <a:avLst/>
          </a:prstGeom>
        </p:spPr>
      </p:pic>
    </p:spTree>
    <p:extLst>
      <p:ext uri="{BB962C8B-B14F-4D97-AF65-F5344CB8AC3E}">
        <p14:creationId xmlns:p14="http://schemas.microsoft.com/office/powerpoint/2010/main" val="256668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161B1-F293-0AFF-7951-E74E89A9E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217CD-34F9-2BB8-8A50-F7AB7374F255}"/>
              </a:ext>
            </a:extLst>
          </p:cNvPr>
          <p:cNvSpPr>
            <a:spLocks noGrp="1"/>
          </p:cNvSpPr>
          <p:nvPr>
            <p:ph type="title"/>
          </p:nvPr>
        </p:nvSpPr>
        <p:spPr>
          <a:xfrm>
            <a:off x="1303476" y="365125"/>
            <a:ext cx="10050323" cy="1325563"/>
          </a:xfrm>
        </p:spPr>
        <p:txBody>
          <a:bodyPr/>
          <a:lstStyle/>
          <a:p>
            <a:r>
              <a:rPr lang="en-US" dirty="0"/>
              <a:t>Research Purpose</a:t>
            </a:r>
            <a:endParaRPr lang="vi-VN" dirty="0"/>
          </a:p>
        </p:txBody>
      </p:sp>
      <p:sp>
        <p:nvSpPr>
          <p:cNvPr id="3" name="Content Placeholder 2">
            <a:extLst>
              <a:ext uri="{FF2B5EF4-FFF2-40B4-BE49-F238E27FC236}">
                <a16:creationId xmlns:a16="http://schemas.microsoft.com/office/drawing/2014/main" id="{C28FC04A-3872-8784-ABCD-611C1561A879}"/>
              </a:ext>
            </a:extLst>
          </p:cNvPr>
          <p:cNvSpPr>
            <a:spLocks noGrp="1"/>
          </p:cNvSpPr>
          <p:nvPr>
            <p:ph idx="1"/>
          </p:nvPr>
        </p:nvSpPr>
        <p:spPr>
          <a:xfrm>
            <a:off x="944280" y="1411609"/>
            <a:ext cx="4080435" cy="4351338"/>
          </a:xfrm>
        </p:spPr>
        <p:txBody>
          <a:bodyPr>
            <a:noAutofit/>
          </a:bodyPr>
          <a:lstStyle/>
          <a:p>
            <a:pPr algn="l"/>
            <a:r>
              <a:rPr lang="en-US" sz="2800" dirty="0"/>
              <a:t>• Investigate how AI tools enhance EFL speaking performance</a:t>
            </a:r>
          </a:p>
          <a:p>
            <a:pPr algn="l"/>
            <a:r>
              <a:rPr lang="en-US" sz="2800" dirty="0"/>
              <a:t>• Focus on fluency, pronunciation, and learner autonomy</a:t>
            </a:r>
          </a:p>
          <a:p>
            <a:pPr algn="l"/>
            <a:r>
              <a:rPr lang="en-US" sz="2800" dirty="0"/>
              <a:t>• Conducted at a Mekong Delta vocational college</a:t>
            </a:r>
          </a:p>
        </p:txBody>
      </p:sp>
      <p:sp>
        <p:nvSpPr>
          <p:cNvPr id="4" name="Slide Number Placeholder 3">
            <a:extLst>
              <a:ext uri="{FF2B5EF4-FFF2-40B4-BE49-F238E27FC236}">
                <a16:creationId xmlns:a16="http://schemas.microsoft.com/office/drawing/2014/main" id="{E9E0B331-EBFD-F777-97E4-BD6A8134B214}"/>
              </a:ext>
            </a:extLst>
          </p:cNvPr>
          <p:cNvSpPr>
            <a:spLocks noGrp="1"/>
          </p:cNvSpPr>
          <p:nvPr>
            <p:ph type="sldNum" sz="quarter" idx="12"/>
          </p:nvPr>
        </p:nvSpPr>
        <p:spPr/>
        <p:txBody>
          <a:bodyPr/>
          <a:lstStyle/>
          <a:p>
            <a:fld id="{62B54EFE-F5F4-4674-A397-603D7A5E2AE8}" type="slidenum">
              <a:rPr lang="vi-VN" smtClean="0"/>
              <a:pPr/>
              <a:t>3</a:t>
            </a:fld>
            <a:endParaRPr lang="vi-VN" dirty="0"/>
          </a:p>
        </p:txBody>
      </p:sp>
      <p:pic>
        <p:nvPicPr>
          <p:cNvPr id="5" name="Picture 4">
            <a:extLst>
              <a:ext uri="{FF2B5EF4-FFF2-40B4-BE49-F238E27FC236}">
                <a16:creationId xmlns:a16="http://schemas.microsoft.com/office/drawing/2014/main" id="{338D936B-586D-4E5B-9F70-5092E9653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6" name="Online Media 5" title="Welcome to Dong Thap Community College-DTCC">
            <a:hlinkClick r:id="" action="ppaction://media"/>
            <a:extLst>
              <a:ext uri="{FF2B5EF4-FFF2-40B4-BE49-F238E27FC236}">
                <a16:creationId xmlns:a16="http://schemas.microsoft.com/office/drawing/2014/main" id="{FE642D72-E356-26DE-49C8-B64548BC53B4}"/>
              </a:ext>
            </a:extLst>
          </p:cNvPr>
          <p:cNvPicPr>
            <a:picLocks noRot="1" noChangeAspect="1"/>
          </p:cNvPicPr>
          <p:nvPr>
            <a:videoFile r:link="rId1"/>
          </p:nvPr>
        </p:nvPicPr>
        <p:blipFill>
          <a:blip r:embed="rId5"/>
          <a:stretch>
            <a:fillRect/>
          </a:stretch>
        </p:blipFill>
        <p:spPr>
          <a:xfrm>
            <a:off x="5341912" y="2309342"/>
            <a:ext cx="6492551" cy="3665586"/>
          </a:xfrm>
          <a:prstGeom prst="rect">
            <a:avLst/>
          </a:prstGeom>
        </p:spPr>
      </p:pic>
      <p:sp>
        <p:nvSpPr>
          <p:cNvPr id="8" name="TextBox 7">
            <a:extLst>
              <a:ext uri="{FF2B5EF4-FFF2-40B4-BE49-F238E27FC236}">
                <a16:creationId xmlns:a16="http://schemas.microsoft.com/office/drawing/2014/main" id="{2DD69F62-91EC-2A01-5FDF-C1C68D1CDB8E}"/>
              </a:ext>
            </a:extLst>
          </p:cNvPr>
          <p:cNvSpPr txBox="1"/>
          <p:nvPr/>
        </p:nvSpPr>
        <p:spPr>
          <a:xfrm>
            <a:off x="6018305" y="1579745"/>
            <a:ext cx="5139764" cy="461665"/>
          </a:xfrm>
          <a:prstGeom prst="rect">
            <a:avLst/>
          </a:prstGeom>
          <a:noFill/>
        </p:spPr>
        <p:txBody>
          <a:bodyPr wrap="square">
            <a:spAutoFit/>
          </a:bodyPr>
          <a:lstStyle/>
          <a:p>
            <a:pPr algn="ctr"/>
            <a:r>
              <a:rPr lang="en-US" sz="2400" b="1" dirty="0">
                <a:solidFill>
                  <a:srgbClr val="FF0000"/>
                </a:solidFill>
              </a:rPr>
              <a:t>Dong Thap Community College</a:t>
            </a:r>
          </a:p>
        </p:txBody>
      </p:sp>
    </p:spTree>
    <p:extLst>
      <p:ext uri="{BB962C8B-B14F-4D97-AF65-F5344CB8AC3E}">
        <p14:creationId xmlns:p14="http://schemas.microsoft.com/office/powerpoint/2010/main" val="37673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C2506-5495-0C9E-0A73-9299F32B2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C45F1-9264-884F-3A45-9C72BB1DD741}"/>
              </a:ext>
            </a:extLst>
          </p:cNvPr>
          <p:cNvSpPr>
            <a:spLocks noGrp="1"/>
          </p:cNvSpPr>
          <p:nvPr>
            <p:ph type="title"/>
          </p:nvPr>
        </p:nvSpPr>
        <p:spPr>
          <a:xfrm>
            <a:off x="1303476" y="365125"/>
            <a:ext cx="10050323" cy="1325563"/>
          </a:xfrm>
        </p:spPr>
        <p:txBody>
          <a:bodyPr/>
          <a:lstStyle/>
          <a:p>
            <a:r>
              <a:rPr lang="en-US" dirty="0"/>
              <a:t>Participants &amp; Duration</a:t>
            </a:r>
            <a:endParaRPr lang="vi-VN" dirty="0"/>
          </a:p>
        </p:txBody>
      </p:sp>
      <p:sp>
        <p:nvSpPr>
          <p:cNvPr id="3" name="Content Placeholder 2">
            <a:extLst>
              <a:ext uri="{FF2B5EF4-FFF2-40B4-BE49-F238E27FC236}">
                <a16:creationId xmlns:a16="http://schemas.microsoft.com/office/drawing/2014/main" id="{B2FFDE18-53BC-6866-0BC4-0E23E8988D69}"/>
              </a:ext>
            </a:extLst>
          </p:cNvPr>
          <p:cNvSpPr>
            <a:spLocks noGrp="1"/>
          </p:cNvSpPr>
          <p:nvPr>
            <p:ph idx="1"/>
          </p:nvPr>
        </p:nvSpPr>
        <p:spPr>
          <a:xfrm>
            <a:off x="1428376" y="1825625"/>
            <a:ext cx="5372848" cy="4351338"/>
          </a:xfrm>
        </p:spPr>
        <p:txBody>
          <a:bodyPr>
            <a:normAutofit/>
          </a:bodyPr>
          <a:lstStyle/>
          <a:p>
            <a:r>
              <a:rPr lang="en-US" sz="3200" dirty="0">
                <a:solidFill>
                  <a:srgbClr val="7030A0"/>
                </a:solidFill>
              </a:rPr>
              <a:t>• 22 non-English major students</a:t>
            </a:r>
          </a:p>
          <a:p>
            <a:r>
              <a:rPr lang="en-US" sz="3200" dirty="0">
                <a:solidFill>
                  <a:srgbClr val="7030A0"/>
                </a:solidFill>
              </a:rPr>
              <a:t>• 8-week classroom-based implementation</a:t>
            </a:r>
          </a:p>
          <a:p>
            <a:r>
              <a:rPr lang="en-US" sz="3200" dirty="0">
                <a:solidFill>
                  <a:srgbClr val="7030A0"/>
                </a:solidFill>
              </a:rPr>
              <a:t>• Speaking-focused EFL lessons with AI tools</a:t>
            </a:r>
          </a:p>
        </p:txBody>
      </p:sp>
      <p:sp>
        <p:nvSpPr>
          <p:cNvPr id="4" name="Slide Number Placeholder 3">
            <a:extLst>
              <a:ext uri="{FF2B5EF4-FFF2-40B4-BE49-F238E27FC236}">
                <a16:creationId xmlns:a16="http://schemas.microsoft.com/office/drawing/2014/main" id="{AD86B7A3-2D01-386B-8F4B-48AB85EB2B7E}"/>
              </a:ext>
            </a:extLst>
          </p:cNvPr>
          <p:cNvSpPr>
            <a:spLocks noGrp="1"/>
          </p:cNvSpPr>
          <p:nvPr>
            <p:ph type="sldNum" sz="quarter" idx="12"/>
          </p:nvPr>
        </p:nvSpPr>
        <p:spPr/>
        <p:txBody>
          <a:bodyPr/>
          <a:lstStyle/>
          <a:p>
            <a:fld id="{62B54EFE-F5F4-4674-A397-603D7A5E2AE8}" type="slidenum">
              <a:rPr lang="vi-VN" smtClean="0"/>
              <a:pPr/>
              <a:t>4</a:t>
            </a:fld>
            <a:endParaRPr lang="vi-VN" dirty="0"/>
          </a:p>
        </p:txBody>
      </p:sp>
      <p:pic>
        <p:nvPicPr>
          <p:cNvPr id="5" name="Picture 4">
            <a:extLst>
              <a:ext uri="{FF2B5EF4-FFF2-40B4-BE49-F238E27FC236}">
                <a16:creationId xmlns:a16="http://schemas.microsoft.com/office/drawing/2014/main" id="{D66F3B2A-B355-E498-4926-8C6A0042E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1028" name="Picture 4" descr="May be an image of jacaranda and tree">
            <a:extLst>
              <a:ext uri="{FF2B5EF4-FFF2-40B4-BE49-F238E27FC236}">
                <a16:creationId xmlns:a16="http://schemas.microsoft.com/office/drawing/2014/main" id="{29984A6D-ABEF-D119-C3C3-835CE83E7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769" y="1105648"/>
            <a:ext cx="3668828" cy="48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36FE6-5A7F-914C-6A3D-5F559EF88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8EC11-024E-8A9D-4042-FB0423FAEDF7}"/>
              </a:ext>
            </a:extLst>
          </p:cNvPr>
          <p:cNvSpPr>
            <a:spLocks noGrp="1"/>
          </p:cNvSpPr>
          <p:nvPr>
            <p:ph type="title"/>
          </p:nvPr>
        </p:nvSpPr>
        <p:spPr>
          <a:xfrm>
            <a:off x="1303476" y="365125"/>
            <a:ext cx="10050323" cy="1325563"/>
          </a:xfrm>
        </p:spPr>
        <p:txBody>
          <a:bodyPr/>
          <a:lstStyle/>
          <a:p>
            <a:r>
              <a:rPr lang="en-US" dirty="0"/>
              <a:t>AI Tools Integrated</a:t>
            </a:r>
            <a:endParaRPr lang="vi-VN" dirty="0"/>
          </a:p>
        </p:txBody>
      </p:sp>
      <p:sp>
        <p:nvSpPr>
          <p:cNvPr id="3" name="Content Placeholder 2">
            <a:extLst>
              <a:ext uri="{FF2B5EF4-FFF2-40B4-BE49-F238E27FC236}">
                <a16:creationId xmlns:a16="http://schemas.microsoft.com/office/drawing/2014/main" id="{98DCC079-8895-8BBF-2F9A-AFB3F2037188}"/>
              </a:ext>
            </a:extLst>
          </p:cNvPr>
          <p:cNvSpPr>
            <a:spLocks noGrp="1"/>
          </p:cNvSpPr>
          <p:nvPr>
            <p:ph idx="1"/>
          </p:nvPr>
        </p:nvSpPr>
        <p:spPr>
          <a:xfrm>
            <a:off x="7016750" y="1825625"/>
            <a:ext cx="4718050" cy="4351338"/>
          </a:xfrm>
        </p:spPr>
        <p:txBody>
          <a:bodyPr>
            <a:noAutofit/>
          </a:bodyPr>
          <a:lstStyle/>
          <a:p>
            <a:pPr algn="l"/>
            <a:r>
              <a:rPr lang="en-US" dirty="0"/>
              <a:t>• Elsa Speak – Pronunciation training</a:t>
            </a:r>
          </a:p>
          <a:p>
            <a:pPr algn="l"/>
            <a:r>
              <a:rPr lang="en-US" dirty="0"/>
              <a:t>• Google Speech-to-Text – Speech recognition</a:t>
            </a:r>
          </a:p>
          <a:p>
            <a:pPr algn="l"/>
            <a:r>
              <a:rPr lang="en-US" dirty="0"/>
              <a:t>• ChatGPT – Conversational simulation</a:t>
            </a:r>
          </a:p>
          <a:p>
            <a:pPr algn="l"/>
            <a:r>
              <a:rPr lang="en-US" dirty="0"/>
              <a:t>• Flipgrid (or similar) – Video-based feedback</a:t>
            </a:r>
          </a:p>
        </p:txBody>
      </p:sp>
      <p:sp>
        <p:nvSpPr>
          <p:cNvPr id="4" name="Slide Number Placeholder 3">
            <a:extLst>
              <a:ext uri="{FF2B5EF4-FFF2-40B4-BE49-F238E27FC236}">
                <a16:creationId xmlns:a16="http://schemas.microsoft.com/office/drawing/2014/main" id="{7F8D2845-8D51-DD57-7378-56D4E45FBBFA}"/>
              </a:ext>
            </a:extLst>
          </p:cNvPr>
          <p:cNvSpPr>
            <a:spLocks noGrp="1"/>
          </p:cNvSpPr>
          <p:nvPr>
            <p:ph type="sldNum" sz="quarter" idx="12"/>
          </p:nvPr>
        </p:nvSpPr>
        <p:spPr/>
        <p:txBody>
          <a:bodyPr/>
          <a:lstStyle/>
          <a:p>
            <a:fld id="{62B54EFE-F5F4-4674-A397-603D7A5E2AE8}" type="slidenum">
              <a:rPr lang="vi-VN" smtClean="0"/>
              <a:pPr/>
              <a:t>5</a:t>
            </a:fld>
            <a:endParaRPr lang="vi-VN" dirty="0"/>
          </a:p>
        </p:txBody>
      </p:sp>
      <p:pic>
        <p:nvPicPr>
          <p:cNvPr id="5" name="Picture 4">
            <a:extLst>
              <a:ext uri="{FF2B5EF4-FFF2-40B4-BE49-F238E27FC236}">
                <a16:creationId xmlns:a16="http://schemas.microsoft.com/office/drawing/2014/main" id="{AE864848-AFDF-29B7-2C72-EBE03BA89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9" name="Picture 8">
            <a:extLst>
              <a:ext uri="{FF2B5EF4-FFF2-40B4-BE49-F238E27FC236}">
                <a16:creationId xmlns:a16="http://schemas.microsoft.com/office/drawing/2014/main" id="{695C9287-7F6A-3239-1D03-CC5F8B47F4E9}"/>
              </a:ext>
            </a:extLst>
          </p:cNvPr>
          <p:cNvPicPr>
            <a:picLocks noChangeAspect="1"/>
          </p:cNvPicPr>
          <p:nvPr/>
        </p:nvPicPr>
        <p:blipFill>
          <a:blip r:embed="rId4"/>
          <a:stretch>
            <a:fillRect/>
          </a:stretch>
        </p:blipFill>
        <p:spPr>
          <a:xfrm>
            <a:off x="530626" y="1690688"/>
            <a:ext cx="6009485" cy="4062412"/>
          </a:xfrm>
          <a:prstGeom prst="rect">
            <a:avLst/>
          </a:prstGeom>
        </p:spPr>
      </p:pic>
      <p:pic>
        <p:nvPicPr>
          <p:cNvPr id="11" name="Picture 10">
            <a:extLst>
              <a:ext uri="{FF2B5EF4-FFF2-40B4-BE49-F238E27FC236}">
                <a16:creationId xmlns:a16="http://schemas.microsoft.com/office/drawing/2014/main" id="{AA144790-8CC1-D2DE-80C3-D0E39795671C}"/>
              </a:ext>
            </a:extLst>
          </p:cNvPr>
          <p:cNvPicPr>
            <a:picLocks noChangeAspect="1"/>
          </p:cNvPicPr>
          <p:nvPr/>
        </p:nvPicPr>
        <p:blipFill>
          <a:blip r:embed="rId5"/>
          <a:stretch>
            <a:fillRect/>
          </a:stretch>
        </p:blipFill>
        <p:spPr>
          <a:xfrm>
            <a:off x="530626" y="5888037"/>
            <a:ext cx="11206789" cy="462252"/>
          </a:xfrm>
          <a:prstGeom prst="rect">
            <a:avLst/>
          </a:prstGeom>
        </p:spPr>
      </p:pic>
    </p:spTree>
    <p:extLst>
      <p:ext uri="{BB962C8B-B14F-4D97-AF65-F5344CB8AC3E}">
        <p14:creationId xmlns:p14="http://schemas.microsoft.com/office/powerpoint/2010/main" val="342438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A3F1D-40B3-2B44-9C53-8DF602D85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1CA3E-BDB5-02B3-9509-06CB8D0A6D07}"/>
              </a:ext>
            </a:extLst>
          </p:cNvPr>
          <p:cNvSpPr>
            <a:spLocks noGrp="1"/>
          </p:cNvSpPr>
          <p:nvPr>
            <p:ph type="title"/>
          </p:nvPr>
        </p:nvSpPr>
        <p:spPr>
          <a:xfrm>
            <a:off x="1303476" y="365125"/>
            <a:ext cx="10050323" cy="1325563"/>
          </a:xfrm>
        </p:spPr>
        <p:txBody>
          <a:bodyPr/>
          <a:lstStyle/>
          <a:p>
            <a:r>
              <a:rPr lang="en-US" dirty="0"/>
              <a:t>Methodology</a:t>
            </a:r>
            <a:endParaRPr lang="vi-VN" dirty="0"/>
          </a:p>
        </p:txBody>
      </p:sp>
      <p:sp>
        <p:nvSpPr>
          <p:cNvPr id="3" name="Content Placeholder 2">
            <a:extLst>
              <a:ext uri="{FF2B5EF4-FFF2-40B4-BE49-F238E27FC236}">
                <a16:creationId xmlns:a16="http://schemas.microsoft.com/office/drawing/2014/main" id="{9EEA5E85-2F00-09D7-E815-20BEE1F6F2F1}"/>
              </a:ext>
            </a:extLst>
          </p:cNvPr>
          <p:cNvSpPr>
            <a:spLocks noGrp="1"/>
          </p:cNvSpPr>
          <p:nvPr>
            <p:ph idx="1"/>
          </p:nvPr>
        </p:nvSpPr>
        <p:spPr>
          <a:xfrm>
            <a:off x="5731434" y="1754888"/>
            <a:ext cx="6106459" cy="4351338"/>
          </a:xfrm>
        </p:spPr>
        <p:txBody>
          <a:bodyPr>
            <a:noAutofit/>
          </a:bodyPr>
          <a:lstStyle/>
          <a:p>
            <a:r>
              <a:rPr lang="en-US" sz="3200" dirty="0"/>
              <a:t>• Classroom-based action research</a:t>
            </a:r>
          </a:p>
          <a:p>
            <a:r>
              <a:rPr lang="en-US" sz="3200" dirty="0"/>
              <a:t>• Data collection:</a:t>
            </a:r>
          </a:p>
          <a:p>
            <a:r>
              <a:rPr lang="en-US" sz="3200" dirty="0"/>
              <a:t>  – Recorded speaking tasks</a:t>
            </a:r>
          </a:p>
          <a:p>
            <a:r>
              <a:rPr lang="en-US" sz="3200" dirty="0"/>
              <a:t>  – Student reflection journals</a:t>
            </a:r>
          </a:p>
          <a:p>
            <a:r>
              <a:rPr lang="en-US" sz="3200" dirty="0"/>
              <a:t>  – Post-activity surveys</a:t>
            </a:r>
          </a:p>
          <a:p>
            <a:endParaRPr lang="vi-VN" sz="3200" dirty="0"/>
          </a:p>
        </p:txBody>
      </p:sp>
      <p:sp>
        <p:nvSpPr>
          <p:cNvPr id="4" name="Slide Number Placeholder 3">
            <a:extLst>
              <a:ext uri="{FF2B5EF4-FFF2-40B4-BE49-F238E27FC236}">
                <a16:creationId xmlns:a16="http://schemas.microsoft.com/office/drawing/2014/main" id="{9534457E-053C-5DA0-5D6A-57F0AFCDC71B}"/>
              </a:ext>
            </a:extLst>
          </p:cNvPr>
          <p:cNvSpPr>
            <a:spLocks noGrp="1"/>
          </p:cNvSpPr>
          <p:nvPr>
            <p:ph type="sldNum" sz="quarter" idx="12"/>
          </p:nvPr>
        </p:nvSpPr>
        <p:spPr/>
        <p:txBody>
          <a:bodyPr/>
          <a:lstStyle/>
          <a:p>
            <a:fld id="{62B54EFE-F5F4-4674-A397-603D7A5E2AE8}" type="slidenum">
              <a:rPr lang="vi-VN" smtClean="0"/>
              <a:pPr/>
              <a:t>6</a:t>
            </a:fld>
            <a:endParaRPr lang="vi-VN" dirty="0"/>
          </a:p>
        </p:txBody>
      </p:sp>
      <p:pic>
        <p:nvPicPr>
          <p:cNvPr id="5" name="Picture 4">
            <a:extLst>
              <a:ext uri="{FF2B5EF4-FFF2-40B4-BE49-F238E27FC236}">
                <a16:creationId xmlns:a16="http://schemas.microsoft.com/office/drawing/2014/main" id="{6B17F195-7FB2-743A-228B-DEA04BC9C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2050" name="Picture 2" descr="Đã tạo hình ảnh">
            <a:extLst>
              <a:ext uri="{FF2B5EF4-FFF2-40B4-BE49-F238E27FC236}">
                <a16:creationId xmlns:a16="http://schemas.microsoft.com/office/drawing/2014/main" id="{4185889D-F25B-DF87-3A3B-CC369C1C9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082" y="1523767"/>
            <a:ext cx="3213848" cy="321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9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D0EB6-10B3-5420-F12A-C629C0F5B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4C424-3BE5-DF95-38A1-F831C6C2478D}"/>
              </a:ext>
            </a:extLst>
          </p:cNvPr>
          <p:cNvSpPr>
            <a:spLocks noGrp="1"/>
          </p:cNvSpPr>
          <p:nvPr>
            <p:ph type="title"/>
          </p:nvPr>
        </p:nvSpPr>
        <p:spPr>
          <a:xfrm>
            <a:off x="1303476" y="365125"/>
            <a:ext cx="10050323" cy="1325563"/>
          </a:xfrm>
        </p:spPr>
        <p:txBody>
          <a:bodyPr/>
          <a:lstStyle/>
          <a:p>
            <a:r>
              <a:rPr lang="en-US" dirty="0"/>
              <a:t>Key Findings: Language Gains</a:t>
            </a:r>
            <a:endParaRPr lang="vi-VN" dirty="0"/>
          </a:p>
        </p:txBody>
      </p:sp>
      <p:sp>
        <p:nvSpPr>
          <p:cNvPr id="3" name="Content Placeholder 2">
            <a:extLst>
              <a:ext uri="{FF2B5EF4-FFF2-40B4-BE49-F238E27FC236}">
                <a16:creationId xmlns:a16="http://schemas.microsoft.com/office/drawing/2014/main" id="{7F72B6C9-C832-B10C-D8D6-3061D9B7AAFC}"/>
              </a:ext>
            </a:extLst>
          </p:cNvPr>
          <p:cNvSpPr>
            <a:spLocks noGrp="1"/>
          </p:cNvSpPr>
          <p:nvPr>
            <p:ph idx="1"/>
          </p:nvPr>
        </p:nvSpPr>
        <p:spPr>
          <a:xfrm>
            <a:off x="744373" y="1349375"/>
            <a:ext cx="10515600" cy="2555875"/>
          </a:xfrm>
        </p:spPr>
        <p:txBody>
          <a:bodyPr>
            <a:normAutofit/>
          </a:bodyPr>
          <a:lstStyle/>
          <a:p>
            <a:r>
              <a:rPr lang="en-US" sz="2800" dirty="0"/>
              <a:t>• Improved pronunciation</a:t>
            </a:r>
          </a:p>
          <a:p>
            <a:r>
              <a:rPr lang="en-US" sz="2800" dirty="0"/>
              <a:t>• Increased fluency and accuracy</a:t>
            </a:r>
          </a:p>
          <a:p>
            <a:r>
              <a:rPr lang="en-US" sz="2800" dirty="0"/>
              <a:t>• Higher speaking confidence</a:t>
            </a:r>
          </a:p>
          <a:p>
            <a:r>
              <a:rPr lang="en-US" sz="2800" dirty="0"/>
              <a:t>• Personalized, real-time feedback helped</a:t>
            </a:r>
          </a:p>
          <a:p>
            <a:endParaRPr lang="vi-VN" sz="2800" dirty="0"/>
          </a:p>
        </p:txBody>
      </p:sp>
      <p:sp>
        <p:nvSpPr>
          <p:cNvPr id="4" name="Slide Number Placeholder 3">
            <a:extLst>
              <a:ext uri="{FF2B5EF4-FFF2-40B4-BE49-F238E27FC236}">
                <a16:creationId xmlns:a16="http://schemas.microsoft.com/office/drawing/2014/main" id="{EE101F1D-5A13-9A6D-24FD-BAF1896224BE}"/>
              </a:ext>
            </a:extLst>
          </p:cNvPr>
          <p:cNvSpPr>
            <a:spLocks noGrp="1"/>
          </p:cNvSpPr>
          <p:nvPr>
            <p:ph type="sldNum" sz="quarter" idx="12"/>
          </p:nvPr>
        </p:nvSpPr>
        <p:spPr/>
        <p:txBody>
          <a:bodyPr/>
          <a:lstStyle/>
          <a:p>
            <a:fld id="{62B54EFE-F5F4-4674-A397-603D7A5E2AE8}" type="slidenum">
              <a:rPr lang="vi-VN" smtClean="0"/>
              <a:pPr/>
              <a:t>7</a:t>
            </a:fld>
            <a:endParaRPr lang="vi-VN" dirty="0"/>
          </a:p>
        </p:txBody>
      </p:sp>
      <p:pic>
        <p:nvPicPr>
          <p:cNvPr id="5" name="Picture 4">
            <a:extLst>
              <a:ext uri="{FF2B5EF4-FFF2-40B4-BE49-F238E27FC236}">
                <a16:creationId xmlns:a16="http://schemas.microsoft.com/office/drawing/2014/main" id="{0E077DF5-9267-3AD2-6918-5AC2FF696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7" name="Picture 6">
            <a:extLst>
              <a:ext uri="{FF2B5EF4-FFF2-40B4-BE49-F238E27FC236}">
                <a16:creationId xmlns:a16="http://schemas.microsoft.com/office/drawing/2014/main" id="{B701E7C6-561F-8FAB-2841-16B6DD4651FC}"/>
              </a:ext>
            </a:extLst>
          </p:cNvPr>
          <p:cNvPicPr>
            <a:picLocks noChangeAspect="1"/>
          </p:cNvPicPr>
          <p:nvPr/>
        </p:nvPicPr>
        <p:blipFill>
          <a:blip r:embed="rId3"/>
          <a:stretch>
            <a:fillRect/>
          </a:stretch>
        </p:blipFill>
        <p:spPr>
          <a:xfrm>
            <a:off x="4137659" y="3544371"/>
            <a:ext cx="7244715" cy="2762048"/>
          </a:xfrm>
          <a:prstGeom prst="rect">
            <a:avLst/>
          </a:prstGeom>
        </p:spPr>
      </p:pic>
    </p:spTree>
    <p:extLst>
      <p:ext uri="{BB962C8B-B14F-4D97-AF65-F5344CB8AC3E}">
        <p14:creationId xmlns:p14="http://schemas.microsoft.com/office/powerpoint/2010/main" val="235599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4641F-F560-3DE7-7EDE-7E066D0F6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E893B-70E3-F497-321A-ADF05CD17E2F}"/>
              </a:ext>
            </a:extLst>
          </p:cNvPr>
          <p:cNvSpPr>
            <a:spLocks noGrp="1"/>
          </p:cNvSpPr>
          <p:nvPr>
            <p:ph type="title"/>
          </p:nvPr>
        </p:nvSpPr>
        <p:spPr>
          <a:xfrm>
            <a:off x="8161020" y="365125"/>
            <a:ext cx="3887544" cy="1325563"/>
          </a:xfrm>
        </p:spPr>
        <p:txBody>
          <a:bodyPr/>
          <a:lstStyle/>
          <a:p>
            <a:pPr algn="r"/>
            <a:r>
              <a:rPr lang="en-US" dirty="0">
                <a:solidFill>
                  <a:schemeClr val="accent5">
                    <a:lumMod val="75000"/>
                  </a:schemeClr>
                </a:solidFill>
              </a:rPr>
              <a:t>Student Voices</a:t>
            </a:r>
            <a:endParaRPr lang="vi-VN" dirty="0">
              <a:solidFill>
                <a:schemeClr val="accent5">
                  <a:lumMod val="75000"/>
                </a:schemeClr>
              </a:solidFill>
            </a:endParaRPr>
          </a:p>
        </p:txBody>
      </p:sp>
      <p:sp>
        <p:nvSpPr>
          <p:cNvPr id="3" name="Content Placeholder 2">
            <a:extLst>
              <a:ext uri="{FF2B5EF4-FFF2-40B4-BE49-F238E27FC236}">
                <a16:creationId xmlns:a16="http://schemas.microsoft.com/office/drawing/2014/main" id="{3F408A7E-EF30-6AFD-F75B-310BF71FD4D8}"/>
              </a:ext>
            </a:extLst>
          </p:cNvPr>
          <p:cNvSpPr>
            <a:spLocks noGrp="1"/>
          </p:cNvSpPr>
          <p:nvPr>
            <p:ph idx="1"/>
          </p:nvPr>
        </p:nvSpPr>
        <p:spPr>
          <a:xfrm>
            <a:off x="8107680" y="1744980"/>
            <a:ext cx="4023360" cy="4425633"/>
          </a:xfrm>
        </p:spPr>
        <p:txBody>
          <a:bodyPr>
            <a:normAutofit fontScale="92500"/>
          </a:bodyPr>
          <a:lstStyle/>
          <a:p>
            <a:pPr algn="l">
              <a:spcBef>
                <a:spcPts val="1200"/>
              </a:spcBef>
              <a:spcAft>
                <a:spcPts val="1200"/>
              </a:spcAft>
            </a:pPr>
            <a:r>
              <a:rPr lang="en-US" sz="2800" i="1" dirty="0">
                <a:solidFill>
                  <a:srgbClr val="7030A0"/>
                </a:solidFill>
              </a:rPr>
              <a:t>• "I feel more confident speaking with AI than with my teacher."</a:t>
            </a:r>
          </a:p>
          <a:p>
            <a:pPr algn="l">
              <a:spcBef>
                <a:spcPts val="1200"/>
              </a:spcBef>
              <a:spcAft>
                <a:spcPts val="1200"/>
              </a:spcAft>
            </a:pPr>
            <a:r>
              <a:rPr lang="en-US" sz="2800" i="1" dirty="0">
                <a:solidFill>
                  <a:srgbClr val="7030A0"/>
                </a:solidFill>
              </a:rPr>
              <a:t>• "Practicing alone helped reduce my anxiety."</a:t>
            </a:r>
          </a:p>
          <a:p>
            <a:pPr algn="l">
              <a:spcBef>
                <a:spcPts val="1200"/>
              </a:spcBef>
              <a:spcAft>
                <a:spcPts val="1200"/>
              </a:spcAft>
            </a:pPr>
            <a:r>
              <a:rPr lang="en-US" sz="2800" i="1" dirty="0">
                <a:solidFill>
                  <a:srgbClr val="7030A0"/>
                </a:solidFill>
              </a:rPr>
              <a:t>• "AI showed me my pronunciation errors instantly."</a:t>
            </a:r>
          </a:p>
          <a:p>
            <a:pPr algn="l">
              <a:spcBef>
                <a:spcPts val="1200"/>
              </a:spcBef>
              <a:spcAft>
                <a:spcPts val="1200"/>
              </a:spcAft>
            </a:pPr>
            <a:endParaRPr lang="vi-VN" sz="2800" i="1" dirty="0">
              <a:solidFill>
                <a:srgbClr val="7030A0"/>
              </a:solidFill>
            </a:endParaRPr>
          </a:p>
        </p:txBody>
      </p:sp>
      <p:sp>
        <p:nvSpPr>
          <p:cNvPr id="4" name="Slide Number Placeholder 3">
            <a:extLst>
              <a:ext uri="{FF2B5EF4-FFF2-40B4-BE49-F238E27FC236}">
                <a16:creationId xmlns:a16="http://schemas.microsoft.com/office/drawing/2014/main" id="{B287873B-A035-051D-4B66-2E07AD3C9AC7}"/>
              </a:ext>
            </a:extLst>
          </p:cNvPr>
          <p:cNvSpPr>
            <a:spLocks noGrp="1"/>
          </p:cNvSpPr>
          <p:nvPr>
            <p:ph type="sldNum" sz="quarter" idx="12"/>
          </p:nvPr>
        </p:nvSpPr>
        <p:spPr/>
        <p:txBody>
          <a:bodyPr/>
          <a:lstStyle/>
          <a:p>
            <a:fld id="{62B54EFE-F5F4-4674-A397-603D7A5E2AE8}" type="slidenum">
              <a:rPr lang="vi-VN" smtClean="0"/>
              <a:pPr/>
              <a:t>8</a:t>
            </a:fld>
            <a:endParaRPr lang="vi-VN" dirty="0"/>
          </a:p>
        </p:txBody>
      </p:sp>
      <p:pic>
        <p:nvPicPr>
          <p:cNvPr id="5" name="Picture 4">
            <a:extLst>
              <a:ext uri="{FF2B5EF4-FFF2-40B4-BE49-F238E27FC236}">
                <a16:creationId xmlns:a16="http://schemas.microsoft.com/office/drawing/2014/main" id="{8CF01E91-F6E9-2E75-96F9-DF6F05892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pic>
        <p:nvPicPr>
          <p:cNvPr id="9" name="Picture 8">
            <a:extLst>
              <a:ext uri="{FF2B5EF4-FFF2-40B4-BE49-F238E27FC236}">
                <a16:creationId xmlns:a16="http://schemas.microsoft.com/office/drawing/2014/main" id="{59853A2E-2A51-3F6E-6FD0-8CE73F912B44}"/>
              </a:ext>
            </a:extLst>
          </p:cNvPr>
          <p:cNvPicPr>
            <a:picLocks noChangeAspect="1"/>
          </p:cNvPicPr>
          <p:nvPr/>
        </p:nvPicPr>
        <p:blipFill>
          <a:blip r:embed="rId3"/>
          <a:stretch>
            <a:fillRect/>
          </a:stretch>
        </p:blipFill>
        <p:spPr>
          <a:xfrm>
            <a:off x="4837688" y="793115"/>
            <a:ext cx="2689971" cy="5593715"/>
          </a:xfrm>
          <a:prstGeom prst="rect">
            <a:avLst/>
          </a:prstGeom>
        </p:spPr>
      </p:pic>
      <p:sp>
        <p:nvSpPr>
          <p:cNvPr id="12" name="Title 1">
            <a:extLst>
              <a:ext uri="{FF2B5EF4-FFF2-40B4-BE49-F238E27FC236}">
                <a16:creationId xmlns:a16="http://schemas.microsoft.com/office/drawing/2014/main" id="{67A3CA6B-5EDB-6B12-60AD-BACA23940E55}"/>
              </a:ext>
            </a:extLst>
          </p:cNvPr>
          <p:cNvSpPr txBox="1">
            <a:spLocks/>
          </p:cNvSpPr>
          <p:nvPr/>
        </p:nvSpPr>
        <p:spPr>
          <a:xfrm>
            <a:off x="1303476" y="368935"/>
            <a:ext cx="3733344" cy="1325563"/>
          </a:xfrm>
          <a:prstGeom prst="rect">
            <a:avLst/>
          </a:prstGeom>
        </p:spPr>
        <p:txBody>
          <a:bodyPr vert="horz" lIns="91440" tIns="45720" rIns="91440" bIns="45720" rtlCol="0" anchor="ctr">
            <a:normAutofit fontScale="92500" lnSpcReduction="10000"/>
          </a:bodyPr>
          <a:lstStyle>
            <a:lvl1pPr algn="just" defTabSz="914400" rtl="0" eaLnBrk="1" latinLnBrk="0" hangingPunct="1">
              <a:lnSpc>
                <a:spcPct val="90000"/>
              </a:lnSpc>
              <a:spcBef>
                <a:spcPct val="0"/>
              </a:spcBef>
              <a:buNone/>
              <a:defRPr lang="vi-VN" sz="3600" b="1" kern="1200" dirty="0">
                <a:solidFill>
                  <a:srgbClr val="1B8056"/>
                </a:solidFill>
                <a:effectLst/>
                <a:latin typeface="Be Vietnam Pro" pitchFamily="2" charset="-93"/>
                <a:ea typeface="+mj-ea"/>
                <a:cs typeface="+mj-cs"/>
              </a:defRPr>
            </a:lvl1pPr>
          </a:lstStyle>
          <a:p>
            <a:pPr algn="l"/>
            <a:r>
              <a:rPr lang="en-US" dirty="0"/>
              <a:t>Learner Motivation &amp; Autonomy</a:t>
            </a:r>
          </a:p>
        </p:txBody>
      </p:sp>
      <p:sp>
        <p:nvSpPr>
          <p:cNvPr id="13" name="Content Placeholder 2">
            <a:extLst>
              <a:ext uri="{FF2B5EF4-FFF2-40B4-BE49-F238E27FC236}">
                <a16:creationId xmlns:a16="http://schemas.microsoft.com/office/drawing/2014/main" id="{9617EB87-A488-B4FE-D5B1-0CC03E17455B}"/>
              </a:ext>
            </a:extLst>
          </p:cNvPr>
          <p:cNvSpPr txBox="1">
            <a:spLocks/>
          </p:cNvSpPr>
          <p:nvPr/>
        </p:nvSpPr>
        <p:spPr>
          <a:xfrm>
            <a:off x="586740" y="2255520"/>
            <a:ext cx="4450080" cy="3555682"/>
          </a:xfrm>
          <a:prstGeom prst="rect">
            <a:avLst/>
          </a:prstGeom>
        </p:spPr>
        <p:txBody>
          <a:bodyPr vert="horz" lIns="91440" tIns="45720" rIns="91440" bIns="45720" rtlCol="0">
            <a:normAutofit fontScale="85000" lnSpcReduction="20000"/>
          </a:bodyPr>
          <a:lstStyle>
            <a:lvl1pPr marL="0" indent="0" algn="just" defTabSz="914400" rtl="0" eaLnBrk="1" latinLnBrk="0" hangingPunct="1">
              <a:lnSpc>
                <a:spcPct val="100000"/>
              </a:lnSpc>
              <a:spcBef>
                <a:spcPts val="1000"/>
              </a:spcBef>
              <a:buFont typeface="Arial" panose="020B0604020202020204" pitchFamily="34" charset="0"/>
              <a:buNone/>
              <a:defRPr sz="2400" kern="1200">
                <a:solidFill>
                  <a:schemeClr val="tx1"/>
                </a:solidFill>
                <a:latin typeface="Be Vietnam Pro" pitchFamily="2" charset="-93"/>
                <a:ea typeface="+mn-ea"/>
                <a:cs typeface="+mn-cs"/>
              </a:defRPr>
            </a:lvl1pPr>
            <a:lvl2pPr marL="457200" indent="0" algn="just" defTabSz="914400" rtl="0" eaLnBrk="1" latinLnBrk="0" hangingPunct="1">
              <a:lnSpc>
                <a:spcPct val="100000"/>
              </a:lnSpc>
              <a:spcBef>
                <a:spcPts val="500"/>
              </a:spcBef>
              <a:buFont typeface="Arial" panose="020B0604020202020204" pitchFamily="34" charset="0"/>
              <a:buNone/>
              <a:defRPr sz="2000" kern="1200">
                <a:solidFill>
                  <a:schemeClr val="tx1"/>
                </a:solidFill>
                <a:latin typeface="Be Vietnam Pro" pitchFamily="2" charset="-93"/>
                <a:ea typeface="+mn-ea"/>
                <a:cs typeface="+mn-cs"/>
              </a:defRPr>
            </a:lvl2pPr>
            <a:lvl3pPr marL="914400" indent="0" algn="just" defTabSz="914400" rtl="0" eaLnBrk="1" latinLnBrk="0" hangingPunct="1">
              <a:lnSpc>
                <a:spcPct val="100000"/>
              </a:lnSpc>
              <a:spcBef>
                <a:spcPts val="500"/>
              </a:spcBef>
              <a:buFont typeface="Arial" panose="020B0604020202020204" pitchFamily="34" charset="0"/>
              <a:buNone/>
              <a:defRPr sz="1800" kern="1200">
                <a:solidFill>
                  <a:schemeClr val="tx1"/>
                </a:solidFill>
                <a:latin typeface="Be Vietnam Pro" pitchFamily="2" charset="-93"/>
                <a:ea typeface="+mn-ea"/>
                <a:cs typeface="+mn-cs"/>
              </a:defRPr>
            </a:lvl3pPr>
            <a:lvl4pPr marL="1371600" indent="0" algn="just" defTabSz="914400" rtl="0" eaLnBrk="1" latinLnBrk="0" hangingPunct="1">
              <a:lnSpc>
                <a:spcPct val="100000"/>
              </a:lnSpc>
              <a:spcBef>
                <a:spcPts val="500"/>
              </a:spcBef>
              <a:buFont typeface="Arial" panose="020B0604020202020204" pitchFamily="34" charset="0"/>
              <a:buNone/>
              <a:defRPr sz="1600" kern="1200">
                <a:solidFill>
                  <a:schemeClr val="tx1"/>
                </a:solidFill>
                <a:latin typeface="Be Vietnam Pro" pitchFamily="2" charset="-93"/>
                <a:ea typeface="+mn-ea"/>
                <a:cs typeface="+mn-cs"/>
              </a:defRPr>
            </a:lvl4pPr>
            <a:lvl5pPr marL="1828800" indent="0" algn="just" defTabSz="914400" rtl="0" eaLnBrk="1" latinLnBrk="0" hangingPunct="1">
              <a:lnSpc>
                <a:spcPct val="100000"/>
              </a:lnSpc>
              <a:spcBef>
                <a:spcPts val="500"/>
              </a:spcBef>
              <a:buFont typeface="Arial" panose="020B0604020202020204" pitchFamily="34" charset="0"/>
              <a:buNone/>
              <a:defRPr sz="1600" kern="1200">
                <a:solidFill>
                  <a:schemeClr val="tx1"/>
                </a:solidFill>
                <a:latin typeface="Be Vietnam Pro" pitchFamily="2" charset="-9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a:t>• Students highly engaged and motivated</a:t>
            </a:r>
          </a:p>
          <a:p>
            <a:pPr algn="l"/>
            <a:r>
              <a:rPr lang="en-US" sz="3200"/>
              <a:t>• Low-pressure practice using AI tools</a:t>
            </a:r>
          </a:p>
          <a:p>
            <a:pPr algn="l"/>
            <a:r>
              <a:rPr lang="en-US" sz="3200"/>
              <a:t>• Increased independence in speaking practice</a:t>
            </a:r>
          </a:p>
          <a:p>
            <a:pPr algn="l"/>
            <a:r>
              <a:rPr lang="en-US" sz="3200"/>
              <a:t>• More awareness of progress</a:t>
            </a:r>
          </a:p>
          <a:p>
            <a:pPr algn="l"/>
            <a:endParaRPr lang="vi-VN" sz="3200" dirty="0"/>
          </a:p>
        </p:txBody>
      </p:sp>
    </p:spTree>
    <p:extLst>
      <p:ext uri="{BB962C8B-B14F-4D97-AF65-F5344CB8AC3E}">
        <p14:creationId xmlns:p14="http://schemas.microsoft.com/office/powerpoint/2010/main" val="323156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B5B11-1E02-B388-DCC7-BC095020B8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2803B-8170-003E-AA2E-106E870100F4}"/>
              </a:ext>
            </a:extLst>
          </p:cNvPr>
          <p:cNvSpPr>
            <a:spLocks noGrp="1"/>
          </p:cNvSpPr>
          <p:nvPr>
            <p:ph idx="1"/>
          </p:nvPr>
        </p:nvSpPr>
        <p:spPr>
          <a:xfrm>
            <a:off x="1515898" y="831126"/>
            <a:ext cx="4580102" cy="4351338"/>
          </a:xfrm>
        </p:spPr>
        <p:txBody>
          <a:bodyPr/>
          <a:lstStyle/>
          <a:p>
            <a:endParaRPr lang="en-US"/>
          </a:p>
          <a:p>
            <a:r>
              <a:rPr lang="en-US" sz="3600">
                <a:solidFill>
                  <a:srgbClr val="1B8056"/>
                </a:solidFill>
              </a:rPr>
              <a:t>Challenges Encountered</a:t>
            </a:r>
          </a:p>
          <a:p>
            <a:r>
              <a:rPr lang="en-US"/>
              <a:t>• </a:t>
            </a:r>
            <a:r>
              <a:rPr lang="en-US" dirty="0"/>
              <a:t>Limited digital access and devices</a:t>
            </a:r>
          </a:p>
          <a:p>
            <a:r>
              <a:rPr lang="en-US" dirty="0"/>
              <a:t>• Inconsistent internet and technical skills</a:t>
            </a:r>
          </a:p>
          <a:p>
            <a:r>
              <a:rPr lang="en-US" dirty="0"/>
              <a:t>• Need for ongoing teacher guidance and support</a:t>
            </a:r>
          </a:p>
          <a:p>
            <a:endParaRPr lang="vi-VN" dirty="0"/>
          </a:p>
        </p:txBody>
      </p:sp>
      <p:sp>
        <p:nvSpPr>
          <p:cNvPr id="4" name="Slide Number Placeholder 3">
            <a:extLst>
              <a:ext uri="{FF2B5EF4-FFF2-40B4-BE49-F238E27FC236}">
                <a16:creationId xmlns:a16="http://schemas.microsoft.com/office/drawing/2014/main" id="{E842FBBA-5EFA-30E6-2A87-640D550E5E31}"/>
              </a:ext>
            </a:extLst>
          </p:cNvPr>
          <p:cNvSpPr>
            <a:spLocks noGrp="1"/>
          </p:cNvSpPr>
          <p:nvPr>
            <p:ph type="sldNum" sz="quarter" idx="12"/>
          </p:nvPr>
        </p:nvSpPr>
        <p:spPr/>
        <p:txBody>
          <a:bodyPr/>
          <a:lstStyle/>
          <a:p>
            <a:fld id="{62B54EFE-F5F4-4674-A397-603D7A5E2AE8}" type="slidenum">
              <a:rPr lang="vi-VN" smtClean="0"/>
              <a:pPr/>
              <a:t>9</a:t>
            </a:fld>
            <a:endParaRPr lang="vi-VN" dirty="0"/>
          </a:p>
        </p:txBody>
      </p:sp>
      <p:pic>
        <p:nvPicPr>
          <p:cNvPr id="5" name="Picture 4">
            <a:extLst>
              <a:ext uri="{FF2B5EF4-FFF2-40B4-BE49-F238E27FC236}">
                <a16:creationId xmlns:a16="http://schemas.microsoft.com/office/drawing/2014/main" id="{BFD65B59-5F3B-3BCD-1735-615AB8636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5" y="230188"/>
            <a:ext cx="1201876" cy="1201876"/>
          </a:xfrm>
          <a:prstGeom prst="rect">
            <a:avLst/>
          </a:prstGeom>
        </p:spPr>
      </p:pic>
      <p:sp>
        <p:nvSpPr>
          <p:cNvPr id="6" name="Content Placeholder 2">
            <a:extLst>
              <a:ext uri="{FF2B5EF4-FFF2-40B4-BE49-F238E27FC236}">
                <a16:creationId xmlns:a16="http://schemas.microsoft.com/office/drawing/2014/main" id="{46771722-0ED0-F943-32CD-010B2DFD035E}"/>
              </a:ext>
            </a:extLst>
          </p:cNvPr>
          <p:cNvSpPr txBox="1">
            <a:spLocks/>
          </p:cNvSpPr>
          <p:nvPr/>
        </p:nvSpPr>
        <p:spPr>
          <a:xfrm>
            <a:off x="7286625" y="2701925"/>
            <a:ext cx="4581525" cy="4351338"/>
          </a:xfrm>
          <a:prstGeom prst="rect">
            <a:avLst/>
          </a:prstGeom>
        </p:spPr>
        <p:txBody>
          <a:bodyPr vert="horz" lIns="91440" tIns="45720" rIns="91440" bIns="45720" rtlCol="0">
            <a:normAutofit fontScale="85000" lnSpcReduction="10000"/>
          </a:bodyPr>
          <a:lstStyle>
            <a:lvl1pPr marL="0" indent="0" algn="just" defTabSz="914400" rtl="0" eaLnBrk="1" latinLnBrk="0" hangingPunct="1">
              <a:lnSpc>
                <a:spcPct val="100000"/>
              </a:lnSpc>
              <a:spcBef>
                <a:spcPts val="1000"/>
              </a:spcBef>
              <a:buFont typeface="Arial" panose="020B0604020202020204" pitchFamily="34" charset="0"/>
              <a:buNone/>
              <a:defRPr sz="2400" kern="1200">
                <a:solidFill>
                  <a:schemeClr val="tx1"/>
                </a:solidFill>
                <a:latin typeface="Be Vietnam Pro" pitchFamily="2" charset="-93"/>
                <a:ea typeface="+mn-ea"/>
                <a:cs typeface="+mn-cs"/>
              </a:defRPr>
            </a:lvl1pPr>
            <a:lvl2pPr marL="457200" indent="0" algn="just" defTabSz="914400" rtl="0" eaLnBrk="1" latinLnBrk="0" hangingPunct="1">
              <a:lnSpc>
                <a:spcPct val="100000"/>
              </a:lnSpc>
              <a:spcBef>
                <a:spcPts val="500"/>
              </a:spcBef>
              <a:buFont typeface="Arial" panose="020B0604020202020204" pitchFamily="34" charset="0"/>
              <a:buNone/>
              <a:defRPr sz="2000" kern="1200">
                <a:solidFill>
                  <a:schemeClr val="tx1"/>
                </a:solidFill>
                <a:latin typeface="Be Vietnam Pro" pitchFamily="2" charset="-93"/>
                <a:ea typeface="+mn-ea"/>
                <a:cs typeface="+mn-cs"/>
              </a:defRPr>
            </a:lvl2pPr>
            <a:lvl3pPr marL="914400" indent="0" algn="just" defTabSz="914400" rtl="0" eaLnBrk="1" latinLnBrk="0" hangingPunct="1">
              <a:lnSpc>
                <a:spcPct val="100000"/>
              </a:lnSpc>
              <a:spcBef>
                <a:spcPts val="500"/>
              </a:spcBef>
              <a:buFont typeface="Arial" panose="020B0604020202020204" pitchFamily="34" charset="0"/>
              <a:buNone/>
              <a:defRPr sz="1800" kern="1200">
                <a:solidFill>
                  <a:schemeClr val="tx1"/>
                </a:solidFill>
                <a:latin typeface="Be Vietnam Pro" pitchFamily="2" charset="-93"/>
                <a:ea typeface="+mn-ea"/>
                <a:cs typeface="+mn-cs"/>
              </a:defRPr>
            </a:lvl3pPr>
            <a:lvl4pPr marL="1371600" indent="0" algn="just" defTabSz="914400" rtl="0" eaLnBrk="1" latinLnBrk="0" hangingPunct="1">
              <a:lnSpc>
                <a:spcPct val="100000"/>
              </a:lnSpc>
              <a:spcBef>
                <a:spcPts val="500"/>
              </a:spcBef>
              <a:buFont typeface="Arial" panose="020B0604020202020204" pitchFamily="34" charset="0"/>
              <a:buNone/>
              <a:defRPr sz="1600" kern="1200">
                <a:solidFill>
                  <a:schemeClr val="tx1"/>
                </a:solidFill>
                <a:latin typeface="Be Vietnam Pro" pitchFamily="2" charset="-93"/>
                <a:ea typeface="+mn-ea"/>
                <a:cs typeface="+mn-cs"/>
              </a:defRPr>
            </a:lvl4pPr>
            <a:lvl5pPr marL="1828800" indent="0" algn="just" defTabSz="914400" rtl="0" eaLnBrk="1" latinLnBrk="0" hangingPunct="1">
              <a:lnSpc>
                <a:spcPct val="100000"/>
              </a:lnSpc>
              <a:spcBef>
                <a:spcPts val="500"/>
              </a:spcBef>
              <a:buFont typeface="Arial" panose="020B0604020202020204" pitchFamily="34" charset="0"/>
              <a:buNone/>
              <a:defRPr sz="1600" kern="1200">
                <a:solidFill>
                  <a:schemeClr val="tx1"/>
                </a:solidFill>
                <a:latin typeface="Be Vietnam Pro" pitchFamily="2" charset="-9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solidFill>
                  <a:srgbClr val="FF0000"/>
                </a:solidFill>
              </a:rPr>
              <a:t>Pedagogical Implications</a:t>
            </a:r>
            <a:endParaRPr lang="en-US" sz="3200">
              <a:solidFill>
                <a:srgbClr val="FF0000"/>
              </a:solidFill>
            </a:endParaRPr>
          </a:p>
          <a:p>
            <a:r>
              <a:rPr lang="en-US" sz="3200"/>
              <a:t>• </a:t>
            </a:r>
            <a:r>
              <a:rPr lang="en-US" sz="3200">
                <a:solidFill>
                  <a:srgbClr val="1B8056"/>
                </a:solidFill>
              </a:rPr>
              <a:t>AI complements but doesn't replace teachers</a:t>
            </a:r>
          </a:p>
          <a:p>
            <a:r>
              <a:rPr lang="en-US" sz="3200">
                <a:solidFill>
                  <a:srgbClr val="1B8056"/>
                </a:solidFill>
              </a:rPr>
              <a:t>• Importance of guided implementation</a:t>
            </a:r>
          </a:p>
          <a:p>
            <a:r>
              <a:rPr lang="en-US" sz="3200">
                <a:solidFill>
                  <a:srgbClr val="1B8056"/>
                </a:solidFill>
              </a:rPr>
              <a:t>• Need for clear learning goals and scaffolding</a:t>
            </a:r>
          </a:p>
          <a:p>
            <a:endParaRPr lang="vi-VN" sz="3200" dirty="0"/>
          </a:p>
        </p:txBody>
      </p:sp>
    </p:spTree>
    <p:extLst>
      <p:ext uri="{BB962C8B-B14F-4D97-AF65-F5344CB8AC3E}">
        <p14:creationId xmlns:p14="http://schemas.microsoft.com/office/powerpoint/2010/main" val="1707263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404</TotalTime>
  <Words>1497</Words>
  <Application>Microsoft Office PowerPoint</Application>
  <PresentationFormat>Widescreen</PresentationFormat>
  <Paragraphs>133</Paragraphs>
  <Slides>11</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Times New Roman</vt:lpstr>
      <vt:lpstr>Aptos Display</vt:lpstr>
      <vt:lpstr>Be Vietnam Pro</vt:lpstr>
      <vt:lpstr>Aptos</vt:lpstr>
      <vt:lpstr>Office Theme</vt:lpstr>
      <vt:lpstr>Promoting AI in EFL Speaking Classrooms </vt:lpstr>
      <vt:lpstr>Background &amp; Context</vt:lpstr>
      <vt:lpstr>Research Purpose</vt:lpstr>
      <vt:lpstr>Participants &amp; Duration</vt:lpstr>
      <vt:lpstr>AI Tools Integrated</vt:lpstr>
      <vt:lpstr>Methodology</vt:lpstr>
      <vt:lpstr>Key Findings: Language Gains</vt:lpstr>
      <vt:lpstr>Student Voices</vt:lpstr>
      <vt:lpstr>PowerPoint Presentation</vt:lpstr>
      <vt:lpstr>Conclusion &amp; Recommendations</vt:lpstr>
      <vt:lpstr>Q&amp;A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banquyenphanmem3 banquyenphanmem3</dc:creator>
  <cp:lastModifiedBy>Phạm Quang Huy</cp:lastModifiedBy>
  <cp:revision>27</cp:revision>
  <dcterms:created xsi:type="dcterms:W3CDTF">2025-05-11T03:28:13Z</dcterms:created>
  <dcterms:modified xsi:type="dcterms:W3CDTF">2025-08-28T23:23:45Z</dcterms:modified>
</cp:coreProperties>
</file>