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5" r:id="rId1"/>
  </p:sldMasterIdLst>
  <p:notesMasterIdLst>
    <p:notesMasterId r:id="rId51"/>
  </p:notesMasterIdLst>
  <p:handoutMasterIdLst>
    <p:handoutMasterId r:id="rId52"/>
  </p:handoutMasterIdLst>
  <p:sldIdLst>
    <p:sldId id="256" r:id="rId2"/>
    <p:sldId id="259" r:id="rId3"/>
    <p:sldId id="258" r:id="rId4"/>
    <p:sldId id="257" r:id="rId5"/>
    <p:sldId id="297" r:id="rId6"/>
    <p:sldId id="298" r:id="rId7"/>
    <p:sldId id="267" r:id="rId8"/>
    <p:sldId id="299" r:id="rId9"/>
    <p:sldId id="335" r:id="rId10"/>
    <p:sldId id="301" r:id="rId11"/>
    <p:sldId id="300" r:id="rId12"/>
    <p:sldId id="302" r:id="rId13"/>
    <p:sldId id="323" r:id="rId14"/>
    <p:sldId id="328" r:id="rId15"/>
    <p:sldId id="303" r:id="rId16"/>
    <p:sldId id="304" r:id="rId17"/>
    <p:sldId id="305" r:id="rId18"/>
    <p:sldId id="306" r:id="rId19"/>
    <p:sldId id="307" r:id="rId20"/>
    <p:sldId id="308" r:id="rId21"/>
    <p:sldId id="310" r:id="rId22"/>
    <p:sldId id="309" r:id="rId23"/>
    <p:sldId id="311" r:id="rId24"/>
    <p:sldId id="333" r:id="rId25"/>
    <p:sldId id="312" r:id="rId26"/>
    <p:sldId id="313" r:id="rId27"/>
    <p:sldId id="314" r:id="rId28"/>
    <p:sldId id="317" r:id="rId29"/>
    <p:sldId id="319" r:id="rId30"/>
    <p:sldId id="324" r:id="rId31"/>
    <p:sldId id="320" r:id="rId32"/>
    <p:sldId id="321" r:id="rId33"/>
    <p:sldId id="322" r:id="rId34"/>
    <p:sldId id="342" r:id="rId35"/>
    <p:sldId id="315" r:id="rId36"/>
    <p:sldId id="327" r:id="rId37"/>
    <p:sldId id="332" r:id="rId38"/>
    <p:sldId id="330" r:id="rId39"/>
    <p:sldId id="325" r:id="rId40"/>
    <p:sldId id="341" r:id="rId41"/>
    <p:sldId id="261" r:id="rId42"/>
    <p:sldId id="326" r:id="rId43"/>
    <p:sldId id="275" r:id="rId44"/>
    <p:sldId id="334" r:id="rId45"/>
    <p:sldId id="336" r:id="rId46"/>
    <p:sldId id="337" r:id="rId47"/>
    <p:sldId id="339" r:id="rId48"/>
    <p:sldId id="338" r:id="rId49"/>
    <p:sldId id="340" r:id="rId50"/>
  </p:sldIdLst>
  <p:sldSz cx="9144000" cy="5143500" type="screen16x9"/>
  <p:notesSz cx="6858000" cy="9144000"/>
  <p:embeddedFontLst>
    <p:embeddedFont>
      <p:font typeface="Akatab" panose="020B0604020202020204" charset="0"/>
      <p:regular r:id="rId53"/>
      <p:bold r:id="rId54"/>
    </p:embeddedFont>
    <p:embeddedFont>
      <p:font typeface="Castoro" panose="020B0604020202020204" charset="0"/>
      <p:regular r:id="rId55"/>
      <p:italic r:id="rId56"/>
    </p:embeddedFont>
    <p:embeddedFont>
      <p:font typeface="Baskerville Old Face" panose="02020602080505020303" pitchFamily="18" charset="0"/>
      <p:regular r:id="rId57"/>
    </p:embeddedFont>
    <p:embeddedFont>
      <p:font typeface="Barlow" panose="020B0604020202020204" charset="0"/>
      <p:regular r:id="rId58"/>
      <p:bold r:id="rId59"/>
      <p:italic r:id="rId60"/>
      <p:boldItalic r:id="rId61"/>
    </p:embeddedFont>
    <p:embeddedFont>
      <p:font typeface="K2D" panose="020B0604020202020204" charset="0"/>
      <p:regular r:id="rId62"/>
      <p:bold r:id="rId63"/>
      <p:italic r:id="rId64"/>
      <p:boldItalic r:id="rId65"/>
    </p:embeddedFont>
    <p:embeddedFont>
      <p:font typeface="Raleway" panose="020B0604020202020204" charset="0"/>
      <p:regular r:id="rId66"/>
      <p:bold r:id="rId67"/>
      <p:italic r:id="rId68"/>
      <p:boldItalic r:id="rId69"/>
    </p:embeddedFont>
    <p:embeddedFont>
      <p:font typeface="Century Schoolbook" panose="02040604050505020304" pitchFamily="18" charset="0"/>
      <p:regular r:id="rId70"/>
      <p:bold r:id="rId71"/>
      <p:italic r:id="rId72"/>
      <p:boldItalic r:id="rId73"/>
    </p:embeddedFont>
    <p:embeddedFont>
      <p:font typeface="Wingdings 3" panose="05040102010807070707" pitchFamily="18" charset="2"/>
      <p:regular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5F7B"/>
    <a:srgbClr val="020616"/>
    <a:srgbClr val="C53799"/>
    <a:srgbClr val="7ACF52"/>
    <a:srgbClr val="067A84"/>
    <a:srgbClr val="7677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C32E2DD-F9E6-4263-BF3A-20B8CA6DB988}">
  <a:tblStyle styleId="{4C32E2DD-F9E6-4263-BF3A-20B8CA6DB98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D544AF-755B-4D7F-8C49-0B9E0AA2EE7D}"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71" autoAdjust="0"/>
    <p:restoredTop sz="85305" autoAdjust="0"/>
  </p:normalViewPr>
  <p:slideViewPr>
    <p:cSldViewPr snapToGrid="0">
      <p:cViewPr varScale="1">
        <p:scale>
          <a:sx n="74" d="100"/>
          <a:sy n="74" d="100"/>
        </p:scale>
        <p:origin x="60"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1.fntdata"/><Relationship Id="rId68" Type="http://schemas.openxmlformats.org/officeDocument/2006/relationships/font" Target="fonts/font16.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74" Type="http://schemas.openxmlformats.org/officeDocument/2006/relationships/font" Target="fonts/font22.fntdata"/><Relationship Id="rId5" Type="http://schemas.openxmlformats.org/officeDocument/2006/relationships/slide" Target="slides/slide4.xml"/><Relationship Id="rId61" Type="http://schemas.openxmlformats.org/officeDocument/2006/relationships/font" Target="fonts/font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font" Target="fonts/font17.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72" Type="http://schemas.openxmlformats.org/officeDocument/2006/relationships/font" Target="fonts/font2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font" Target="fonts/font18.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60" Type="http://schemas.openxmlformats.org/officeDocument/2006/relationships/font" Target="fonts/font8.fntdata"/><Relationship Id="rId65" Type="http://schemas.openxmlformats.org/officeDocument/2006/relationships/font" Target="fonts/font13.fntdata"/><Relationship Id="rId73" Type="http://schemas.openxmlformats.org/officeDocument/2006/relationships/font" Target="fonts/font21.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3.fntdata"/><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19.fntdata"/><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A1</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Akatab" panose="020B0604020202020204" charset="0"/>
                    <a:ea typeface="Akatab" panose="020B0604020202020204" charset="0"/>
                    <a:cs typeface="Akatab" panose="020B060402020202020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Sheet1!$A$2:$A$11</c:f>
              <c:strCache>
                <c:ptCount val="10"/>
                <c:pt idx="0">
                  <c:v>Student A</c:v>
                </c:pt>
                <c:pt idx="1">
                  <c:v>Student B</c:v>
                </c:pt>
                <c:pt idx="2">
                  <c:v>Student C</c:v>
                </c:pt>
                <c:pt idx="3">
                  <c:v>Student D</c:v>
                </c:pt>
                <c:pt idx="4">
                  <c:v>Student E</c:v>
                </c:pt>
                <c:pt idx="5">
                  <c:v>Student F</c:v>
                </c:pt>
                <c:pt idx="6">
                  <c:v>Student G</c:v>
                </c:pt>
                <c:pt idx="7">
                  <c:v>Student H</c:v>
                </c:pt>
                <c:pt idx="8">
                  <c:v>Student I</c:v>
                </c:pt>
                <c:pt idx="9">
                  <c:v>Student J</c:v>
                </c:pt>
              </c:strCache>
            </c:strRef>
          </c:cat>
          <c:val>
            <c:numRef>
              <c:f>Sheet1!$B$2:$B$11</c:f>
              <c:numCache>
                <c:formatCode>General</c:formatCode>
                <c:ptCount val="10"/>
                <c:pt idx="0">
                  <c:v>90</c:v>
                </c:pt>
                <c:pt idx="1">
                  <c:v>93</c:v>
                </c:pt>
                <c:pt idx="2">
                  <c:v>90</c:v>
                </c:pt>
                <c:pt idx="3">
                  <c:v>98</c:v>
                </c:pt>
                <c:pt idx="4">
                  <c:v>91</c:v>
                </c:pt>
                <c:pt idx="5">
                  <c:v>86</c:v>
                </c:pt>
                <c:pt idx="6">
                  <c:v>91</c:v>
                </c:pt>
                <c:pt idx="7">
                  <c:v>78</c:v>
                </c:pt>
                <c:pt idx="8">
                  <c:v>98</c:v>
                </c:pt>
                <c:pt idx="9">
                  <c:v>95</c:v>
                </c:pt>
              </c:numCache>
            </c:numRef>
          </c:val>
          <c:extLst>
            <c:ext xmlns:c16="http://schemas.microsoft.com/office/drawing/2014/chart" uri="{C3380CC4-5D6E-409C-BE32-E72D297353CC}">
              <c16:uniqueId val="{00000000-8D40-48E7-8385-B393104FF9A4}"/>
            </c:ext>
          </c:extLst>
        </c:ser>
        <c:ser>
          <c:idx val="1"/>
          <c:order val="1"/>
          <c:tx>
            <c:strRef>
              <c:f>Sheet1!$C$1</c:f>
              <c:strCache>
                <c:ptCount val="1"/>
                <c:pt idx="0">
                  <c:v>A2</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Akatab" panose="020B0604020202020204" charset="0"/>
                    <a:ea typeface="Akatab" panose="020B0604020202020204" charset="0"/>
                    <a:cs typeface="Akatab" panose="020B060402020202020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Sheet1!$A$2:$A$11</c:f>
              <c:strCache>
                <c:ptCount val="10"/>
                <c:pt idx="0">
                  <c:v>Student A</c:v>
                </c:pt>
                <c:pt idx="1">
                  <c:v>Student B</c:v>
                </c:pt>
                <c:pt idx="2">
                  <c:v>Student C</c:v>
                </c:pt>
                <c:pt idx="3">
                  <c:v>Student D</c:v>
                </c:pt>
                <c:pt idx="4">
                  <c:v>Student E</c:v>
                </c:pt>
                <c:pt idx="5">
                  <c:v>Student F</c:v>
                </c:pt>
                <c:pt idx="6">
                  <c:v>Student G</c:v>
                </c:pt>
                <c:pt idx="7">
                  <c:v>Student H</c:v>
                </c:pt>
                <c:pt idx="8">
                  <c:v>Student I</c:v>
                </c:pt>
                <c:pt idx="9">
                  <c:v>Student J</c:v>
                </c:pt>
              </c:strCache>
            </c:strRef>
          </c:cat>
          <c:val>
            <c:numRef>
              <c:f>Sheet1!$C$2:$C$11</c:f>
              <c:numCache>
                <c:formatCode>General</c:formatCode>
                <c:ptCount val="10"/>
                <c:pt idx="0">
                  <c:v>5</c:v>
                </c:pt>
                <c:pt idx="1">
                  <c:v>5</c:v>
                </c:pt>
                <c:pt idx="4">
                  <c:v>3</c:v>
                </c:pt>
                <c:pt idx="5">
                  <c:v>5</c:v>
                </c:pt>
                <c:pt idx="6">
                  <c:v>4</c:v>
                </c:pt>
                <c:pt idx="7">
                  <c:v>11</c:v>
                </c:pt>
                <c:pt idx="8">
                  <c:v>2</c:v>
                </c:pt>
              </c:numCache>
            </c:numRef>
          </c:val>
          <c:extLst>
            <c:ext xmlns:c16="http://schemas.microsoft.com/office/drawing/2014/chart" uri="{C3380CC4-5D6E-409C-BE32-E72D297353CC}">
              <c16:uniqueId val="{00000001-8D40-48E7-8385-B393104FF9A4}"/>
            </c:ext>
          </c:extLst>
        </c:ser>
        <c:ser>
          <c:idx val="2"/>
          <c:order val="2"/>
          <c:tx>
            <c:strRef>
              <c:f>Sheet1!$D$1</c:f>
              <c:strCache>
                <c:ptCount val="1"/>
                <c:pt idx="0">
                  <c:v>B1</c:v>
                </c:pt>
              </c:strCache>
            </c:strRef>
          </c:tx>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Akatab" panose="020B0604020202020204" charset="0"/>
                    <a:ea typeface="Akatab" panose="020B0604020202020204" charset="0"/>
                    <a:cs typeface="Akatab" panose="020B060402020202020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Sheet1!$A$2:$A$11</c:f>
              <c:strCache>
                <c:ptCount val="10"/>
                <c:pt idx="0">
                  <c:v>Student A</c:v>
                </c:pt>
                <c:pt idx="1">
                  <c:v>Student B</c:v>
                </c:pt>
                <c:pt idx="2">
                  <c:v>Student C</c:v>
                </c:pt>
                <c:pt idx="3">
                  <c:v>Student D</c:v>
                </c:pt>
                <c:pt idx="4">
                  <c:v>Student E</c:v>
                </c:pt>
                <c:pt idx="5">
                  <c:v>Student F</c:v>
                </c:pt>
                <c:pt idx="6">
                  <c:v>Student G</c:v>
                </c:pt>
                <c:pt idx="7">
                  <c:v>Student H</c:v>
                </c:pt>
                <c:pt idx="8">
                  <c:v>Student I</c:v>
                </c:pt>
                <c:pt idx="9">
                  <c:v>Student J</c:v>
                </c:pt>
              </c:strCache>
            </c:strRef>
          </c:cat>
          <c:val>
            <c:numRef>
              <c:f>Sheet1!$D$2:$D$11</c:f>
              <c:numCache>
                <c:formatCode>General</c:formatCode>
                <c:ptCount val="10"/>
                <c:pt idx="0">
                  <c:v>3</c:v>
                </c:pt>
                <c:pt idx="2">
                  <c:v>1</c:v>
                </c:pt>
                <c:pt idx="6">
                  <c:v>2</c:v>
                </c:pt>
                <c:pt idx="7">
                  <c:v>1</c:v>
                </c:pt>
              </c:numCache>
            </c:numRef>
          </c:val>
          <c:extLst>
            <c:ext xmlns:c16="http://schemas.microsoft.com/office/drawing/2014/chart" uri="{C3380CC4-5D6E-409C-BE32-E72D297353CC}">
              <c16:uniqueId val="{00000002-8D40-48E7-8385-B393104FF9A4}"/>
            </c:ext>
          </c:extLst>
        </c:ser>
        <c:ser>
          <c:idx val="3"/>
          <c:order val="3"/>
          <c:tx>
            <c:strRef>
              <c:f>Sheet1!$E$1</c:f>
              <c:strCache>
                <c:ptCount val="1"/>
                <c:pt idx="0">
                  <c:v>B2</c:v>
                </c:pt>
              </c:strCache>
            </c:strRef>
          </c:tx>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Akatab" panose="020B0604020202020204" charset="0"/>
                    <a:ea typeface="Akatab" panose="020B0604020202020204" charset="0"/>
                    <a:cs typeface="Akatab" panose="020B060402020202020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Sheet1!$A$2:$A$11</c:f>
              <c:strCache>
                <c:ptCount val="10"/>
                <c:pt idx="0">
                  <c:v>Student A</c:v>
                </c:pt>
                <c:pt idx="1">
                  <c:v>Student B</c:v>
                </c:pt>
                <c:pt idx="2">
                  <c:v>Student C</c:v>
                </c:pt>
                <c:pt idx="3">
                  <c:v>Student D</c:v>
                </c:pt>
                <c:pt idx="4">
                  <c:v>Student E</c:v>
                </c:pt>
                <c:pt idx="5">
                  <c:v>Student F</c:v>
                </c:pt>
                <c:pt idx="6">
                  <c:v>Student G</c:v>
                </c:pt>
                <c:pt idx="7">
                  <c:v>Student H</c:v>
                </c:pt>
                <c:pt idx="8">
                  <c:v>Student I</c:v>
                </c:pt>
                <c:pt idx="9">
                  <c:v>Student J</c:v>
                </c:pt>
              </c:strCache>
            </c:strRef>
          </c:cat>
          <c:val>
            <c:numRef>
              <c:f>Sheet1!$E$2:$E$11</c:f>
              <c:numCache>
                <c:formatCode>General</c:formatCode>
                <c:ptCount val="10"/>
                <c:pt idx="5">
                  <c:v>2</c:v>
                </c:pt>
                <c:pt idx="7">
                  <c:v>1</c:v>
                </c:pt>
              </c:numCache>
            </c:numRef>
          </c:val>
          <c:extLst>
            <c:ext xmlns:c16="http://schemas.microsoft.com/office/drawing/2014/chart" uri="{C3380CC4-5D6E-409C-BE32-E72D297353CC}">
              <c16:uniqueId val="{00000003-8D40-48E7-8385-B393104FF9A4}"/>
            </c:ext>
          </c:extLst>
        </c:ser>
        <c:ser>
          <c:idx val="4"/>
          <c:order val="4"/>
          <c:tx>
            <c:strRef>
              <c:f>Sheet1!$F$1</c:f>
              <c:strCache>
                <c:ptCount val="1"/>
                <c:pt idx="0">
                  <c:v>C1</c:v>
                </c:pt>
              </c:strCache>
            </c:strRef>
          </c:tx>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Akatab" panose="020B0604020202020204" charset="0"/>
                    <a:ea typeface="Akatab" panose="020B0604020202020204" charset="0"/>
                    <a:cs typeface="Akatab" panose="020B060402020202020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Sheet1!$A$2:$A$11</c:f>
              <c:strCache>
                <c:ptCount val="10"/>
                <c:pt idx="0">
                  <c:v>Student A</c:v>
                </c:pt>
                <c:pt idx="1">
                  <c:v>Student B</c:v>
                </c:pt>
                <c:pt idx="2">
                  <c:v>Student C</c:v>
                </c:pt>
                <c:pt idx="3">
                  <c:v>Student D</c:v>
                </c:pt>
                <c:pt idx="4">
                  <c:v>Student E</c:v>
                </c:pt>
                <c:pt idx="5">
                  <c:v>Student F</c:v>
                </c:pt>
                <c:pt idx="6">
                  <c:v>Student G</c:v>
                </c:pt>
                <c:pt idx="7">
                  <c:v>Student H</c:v>
                </c:pt>
                <c:pt idx="8">
                  <c:v>Student I</c:v>
                </c:pt>
                <c:pt idx="9">
                  <c:v>Student J</c:v>
                </c:pt>
              </c:strCache>
            </c:strRef>
          </c:cat>
          <c:val>
            <c:numRef>
              <c:f>Sheet1!$F$2:$F$11</c:f>
              <c:numCache>
                <c:formatCode>General</c:formatCode>
                <c:ptCount val="10"/>
              </c:numCache>
            </c:numRef>
          </c:val>
          <c:extLst>
            <c:ext xmlns:c16="http://schemas.microsoft.com/office/drawing/2014/chart" uri="{C3380CC4-5D6E-409C-BE32-E72D297353CC}">
              <c16:uniqueId val="{00000004-8D40-48E7-8385-B393104FF9A4}"/>
            </c:ext>
          </c:extLst>
        </c:ser>
        <c:ser>
          <c:idx val="5"/>
          <c:order val="5"/>
          <c:tx>
            <c:strRef>
              <c:f>Sheet1!$G$1</c:f>
              <c:strCache>
                <c:ptCount val="1"/>
                <c:pt idx="0">
                  <c:v>Unclassified</c:v>
                </c:pt>
              </c:strCache>
            </c:strRef>
          </c:tx>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Akatab" panose="020B0604020202020204" charset="0"/>
                    <a:ea typeface="Akatab" panose="020B0604020202020204" charset="0"/>
                    <a:cs typeface="Akatab" panose="020B060402020202020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Sheet1!$A$2:$A$11</c:f>
              <c:strCache>
                <c:ptCount val="10"/>
                <c:pt idx="0">
                  <c:v>Student A</c:v>
                </c:pt>
                <c:pt idx="1">
                  <c:v>Student B</c:v>
                </c:pt>
                <c:pt idx="2">
                  <c:v>Student C</c:v>
                </c:pt>
                <c:pt idx="3">
                  <c:v>Student D</c:v>
                </c:pt>
                <c:pt idx="4">
                  <c:v>Student E</c:v>
                </c:pt>
                <c:pt idx="5">
                  <c:v>Student F</c:v>
                </c:pt>
                <c:pt idx="6">
                  <c:v>Student G</c:v>
                </c:pt>
                <c:pt idx="7">
                  <c:v>Student H</c:v>
                </c:pt>
                <c:pt idx="8">
                  <c:v>Student I</c:v>
                </c:pt>
                <c:pt idx="9">
                  <c:v>Student J</c:v>
                </c:pt>
              </c:strCache>
            </c:strRef>
          </c:cat>
          <c:val>
            <c:numRef>
              <c:f>Sheet1!$G$2:$G$11</c:f>
              <c:numCache>
                <c:formatCode>General</c:formatCode>
                <c:ptCount val="10"/>
                <c:pt idx="0">
                  <c:v>2</c:v>
                </c:pt>
                <c:pt idx="1">
                  <c:v>2</c:v>
                </c:pt>
                <c:pt idx="2">
                  <c:v>9</c:v>
                </c:pt>
                <c:pt idx="3">
                  <c:v>2</c:v>
                </c:pt>
                <c:pt idx="4">
                  <c:v>7</c:v>
                </c:pt>
                <c:pt idx="5">
                  <c:v>7</c:v>
                </c:pt>
                <c:pt idx="6">
                  <c:v>4</c:v>
                </c:pt>
                <c:pt idx="7">
                  <c:v>8</c:v>
                </c:pt>
                <c:pt idx="9">
                  <c:v>5</c:v>
                </c:pt>
              </c:numCache>
            </c:numRef>
          </c:val>
          <c:extLst>
            <c:ext xmlns:c16="http://schemas.microsoft.com/office/drawing/2014/chart" uri="{C3380CC4-5D6E-409C-BE32-E72D297353CC}">
              <c16:uniqueId val="{00000005-8D40-48E7-8385-B393104FF9A4}"/>
            </c:ext>
          </c:extLst>
        </c:ser>
        <c:dLbls>
          <c:showLegendKey val="0"/>
          <c:showVal val="1"/>
          <c:showCatName val="0"/>
          <c:showSerName val="0"/>
          <c:showPercent val="0"/>
          <c:showBubbleSize val="0"/>
        </c:dLbls>
        <c:gapWidth val="100"/>
        <c:overlap val="-24"/>
        <c:axId val="437750000"/>
        <c:axId val="437750416"/>
      </c:barChart>
      <c:catAx>
        <c:axId val="437750000"/>
        <c:scaling>
          <c:orientation val="minMax"/>
        </c:scaling>
        <c:delete val="0"/>
        <c:axPos val="b"/>
        <c:numFmt formatCode="General" sourceLinked="1"/>
        <c:majorTickMark val="out"/>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Akatab" panose="020B0604020202020204" charset="0"/>
                <a:ea typeface="Akatab" panose="020B0604020202020204" charset="0"/>
                <a:cs typeface="Akatab" panose="020B0604020202020204" charset="0"/>
              </a:defRPr>
            </a:pPr>
            <a:endParaRPr lang="en-US"/>
          </a:p>
        </c:txPr>
        <c:crossAx val="437750416"/>
        <c:crosses val="autoZero"/>
        <c:auto val="1"/>
        <c:lblAlgn val="ctr"/>
        <c:lblOffset val="100"/>
        <c:noMultiLvlLbl val="0"/>
      </c:catAx>
      <c:valAx>
        <c:axId val="437750416"/>
        <c:scaling>
          <c:orientation val="minMax"/>
          <c:max val="100"/>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Akatab" panose="020B0604020202020204" charset="0"/>
                <a:ea typeface="Akatab" panose="020B0604020202020204" charset="0"/>
                <a:cs typeface="Akatab" panose="020B0604020202020204" charset="0"/>
              </a:defRPr>
            </a:pPr>
            <a:endParaRPr lang="en-US"/>
          </a:p>
        </c:txPr>
        <c:crossAx val="437750000"/>
        <c:crosses val="autoZero"/>
        <c:crossBetween val="between"/>
        <c:majorUnit val="2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Akatab" panose="020B0604020202020204" charset="0"/>
              <a:ea typeface="Akatab" panose="020B0604020202020204" charset="0"/>
              <a:cs typeface="Akatab" panose="020B0604020202020204" charset="0"/>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latin typeface="Akatab" panose="020B0604020202020204" charset="0"/>
          <a:ea typeface="Akatab" panose="020B0604020202020204" charset="0"/>
          <a:cs typeface="Akatab" panose="020B060402020202020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Sheet1!$B$1</c:f>
              <c:strCache>
                <c:ptCount val="1"/>
                <c:pt idx="0">
                  <c:v>Column1</c:v>
                </c:pt>
              </c:strCache>
            </c:strRef>
          </c:tx>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Akatab" panose="020B0604020202020204" charset="0"/>
                    <a:ea typeface="Akatab" panose="020B0604020202020204" charset="0"/>
                    <a:cs typeface="Akatab" panose="020B060402020202020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Sheet1!$A$2:$A$11</c:f>
              <c:strCache>
                <c:ptCount val="10"/>
                <c:pt idx="0">
                  <c:v>Student A</c:v>
                </c:pt>
                <c:pt idx="1">
                  <c:v>Student B</c:v>
                </c:pt>
                <c:pt idx="2">
                  <c:v>Student C</c:v>
                </c:pt>
                <c:pt idx="3">
                  <c:v>Student D</c:v>
                </c:pt>
                <c:pt idx="4">
                  <c:v>Student E</c:v>
                </c:pt>
                <c:pt idx="5">
                  <c:v>Student F</c:v>
                </c:pt>
                <c:pt idx="6">
                  <c:v>Student G</c:v>
                </c:pt>
                <c:pt idx="7">
                  <c:v>Student H</c:v>
                </c:pt>
                <c:pt idx="8">
                  <c:v>Student I</c:v>
                </c:pt>
                <c:pt idx="9">
                  <c:v>Student J</c:v>
                </c:pt>
              </c:strCache>
            </c:strRef>
          </c:cat>
          <c:val>
            <c:numRef>
              <c:f>Sheet1!$B$2:$B$11</c:f>
              <c:numCache>
                <c:formatCode>0.00</c:formatCode>
                <c:ptCount val="10"/>
                <c:pt idx="0">
                  <c:v>4.42</c:v>
                </c:pt>
                <c:pt idx="1">
                  <c:v>3.76</c:v>
                </c:pt>
                <c:pt idx="2">
                  <c:v>2.4500000000000002</c:v>
                </c:pt>
                <c:pt idx="3">
                  <c:v>5.3</c:v>
                </c:pt>
                <c:pt idx="4">
                  <c:v>4.87</c:v>
                </c:pt>
                <c:pt idx="5">
                  <c:v>5.71</c:v>
                </c:pt>
                <c:pt idx="6">
                  <c:v>6.9</c:v>
                </c:pt>
                <c:pt idx="7">
                  <c:v>5.15</c:v>
                </c:pt>
                <c:pt idx="8">
                  <c:v>5.88</c:v>
                </c:pt>
                <c:pt idx="9">
                  <c:v>3.95</c:v>
                </c:pt>
              </c:numCache>
            </c:numRef>
          </c:val>
          <c:extLst>
            <c:ext xmlns:c16="http://schemas.microsoft.com/office/drawing/2014/chart" uri="{C3380CC4-5D6E-409C-BE32-E72D297353CC}">
              <c16:uniqueId val="{00000000-03E8-41E8-BD23-CC3F22EB20C5}"/>
            </c:ext>
          </c:extLst>
        </c:ser>
        <c:dLbls>
          <c:dLblPos val="outEnd"/>
          <c:showLegendKey val="0"/>
          <c:showVal val="1"/>
          <c:showCatName val="0"/>
          <c:showSerName val="0"/>
          <c:showPercent val="0"/>
          <c:showBubbleSize val="0"/>
        </c:dLbls>
        <c:gapWidth val="100"/>
        <c:overlap val="-24"/>
        <c:axId val="638326096"/>
        <c:axId val="638338160"/>
      </c:barChart>
      <c:catAx>
        <c:axId val="638326096"/>
        <c:scaling>
          <c:orientation val="minMax"/>
        </c:scaling>
        <c:delete val="0"/>
        <c:axPos val="b"/>
        <c:numFmt formatCode="General" sourceLinked="1"/>
        <c:majorTickMark val="out"/>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Akatab" panose="020B0604020202020204" charset="0"/>
                <a:ea typeface="Akatab" panose="020B0604020202020204" charset="0"/>
                <a:cs typeface="Akatab" panose="020B0604020202020204" charset="0"/>
              </a:defRPr>
            </a:pPr>
            <a:endParaRPr lang="en-US"/>
          </a:p>
        </c:txPr>
        <c:crossAx val="638338160"/>
        <c:crosses val="autoZero"/>
        <c:auto val="1"/>
        <c:lblAlgn val="ctr"/>
        <c:lblOffset val="100"/>
        <c:noMultiLvlLbl val="0"/>
      </c:catAx>
      <c:valAx>
        <c:axId val="638338160"/>
        <c:scaling>
          <c:orientation val="minMax"/>
          <c:max val="8"/>
          <c:min val="0"/>
        </c:scaling>
        <c:delete val="0"/>
        <c:axPos val="l"/>
        <c:majorGridlines>
          <c:spPr>
            <a:ln w="9525" cap="flat" cmpd="sng" algn="ctr">
              <a:solidFill>
                <a:schemeClr val="lt1">
                  <a:lumMod val="95000"/>
                  <a:alpha val="10000"/>
                </a:schemeClr>
              </a:solidFill>
              <a:round/>
            </a:ln>
            <a:effectLst/>
          </c:spPr>
        </c:majorGridlines>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Akatab" panose="020B0604020202020204" charset="0"/>
                <a:ea typeface="Akatab" panose="020B0604020202020204" charset="0"/>
                <a:cs typeface="Akatab" panose="020B0604020202020204" charset="0"/>
              </a:defRPr>
            </a:pPr>
            <a:endParaRPr lang="en-US"/>
          </a:p>
        </c:txPr>
        <c:crossAx val="638326096"/>
        <c:crosses val="autoZero"/>
        <c:crossBetween val="between"/>
        <c:majorUnit val="2"/>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latin typeface="Akatab" panose="020B0604020202020204" charset="0"/>
          <a:ea typeface="Akatab" panose="020B0604020202020204" charset="0"/>
          <a:cs typeface="Akatab" panose="020B060402020202020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Sheet1!$B$1</c:f>
              <c:strCache>
                <c:ptCount val="1"/>
                <c:pt idx="0">
                  <c:v>Column1</c:v>
                </c:pt>
              </c:strCache>
            </c:strRef>
          </c:tx>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Akatab" panose="020B0604020202020204" charset="0"/>
                    <a:ea typeface="Akatab" panose="020B0604020202020204" charset="0"/>
                    <a:cs typeface="Akatab" panose="020B060402020202020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Sheet1!$A$2:$A$11</c:f>
              <c:strCache>
                <c:ptCount val="10"/>
                <c:pt idx="0">
                  <c:v>Student A</c:v>
                </c:pt>
                <c:pt idx="1">
                  <c:v>Student B</c:v>
                </c:pt>
                <c:pt idx="2">
                  <c:v>Student C</c:v>
                </c:pt>
                <c:pt idx="3">
                  <c:v>Student D</c:v>
                </c:pt>
                <c:pt idx="4">
                  <c:v>Student E</c:v>
                </c:pt>
                <c:pt idx="5">
                  <c:v>Student F</c:v>
                </c:pt>
                <c:pt idx="6">
                  <c:v>Student G</c:v>
                </c:pt>
                <c:pt idx="7">
                  <c:v>Student H</c:v>
                </c:pt>
                <c:pt idx="8">
                  <c:v>Student I</c:v>
                </c:pt>
                <c:pt idx="9">
                  <c:v>Student J</c:v>
                </c:pt>
              </c:strCache>
            </c:strRef>
          </c:cat>
          <c:val>
            <c:numRef>
              <c:f>Sheet1!$B$2:$B$11</c:f>
              <c:numCache>
                <c:formatCode>General</c:formatCode>
                <c:ptCount val="10"/>
                <c:pt idx="0">
                  <c:v>21.71</c:v>
                </c:pt>
                <c:pt idx="1">
                  <c:v>26.37</c:v>
                </c:pt>
                <c:pt idx="2">
                  <c:v>24.64</c:v>
                </c:pt>
                <c:pt idx="3">
                  <c:v>3.78</c:v>
                </c:pt>
                <c:pt idx="4">
                  <c:v>24.91</c:v>
                </c:pt>
                <c:pt idx="5">
                  <c:v>19.850000000000001</c:v>
                </c:pt>
                <c:pt idx="6">
                  <c:v>26.73</c:v>
                </c:pt>
                <c:pt idx="7">
                  <c:v>23.56</c:v>
                </c:pt>
                <c:pt idx="8">
                  <c:v>15.66</c:v>
                </c:pt>
                <c:pt idx="9">
                  <c:v>2.97</c:v>
                </c:pt>
              </c:numCache>
            </c:numRef>
          </c:val>
          <c:extLst>
            <c:ext xmlns:c16="http://schemas.microsoft.com/office/drawing/2014/chart" uri="{C3380CC4-5D6E-409C-BE32-E72D297353CC}">
              <c16:uniqueId val="{00000000-6921-49D3-9794-A56DC463F0C9}"/>
            </c:ext>
          </c:extLst>
        </c:ser>
        <c:dLbls>
          <c:dLblPos val="outEnd"/>
          <c:showLegendKey val="0"/>
          <c:showVal val="1"/>
          <c:showCatName val="0"/>
          <c:showSerName val="0"/>
          <c:showPercent val="0"/>
          <c:showBubbleSize val="0"/>
        </c:dLbls>
        <c:gapWidth val="100"/>
        <c:overlap val="-24"/>
        <c:axId val="638326096"/>
        <c:axId val="638338160"/>
      </c:barChart>
      <c:catAx>
        <c:axId val="63832609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Akatab" panose="020B0604020202020204" charset="0"/>
                <a:ea typeface="Akatab" panose="020B0604020202020204" charset="0"/>
                <a:cs typeface="Akatab" panose="020B0604020202020204" charset="0"/>
              </a:defRPr>
            </a:pPr>
            <a:endParaRPr lang="en-US"/>
          </a:p>
        </c:txPr>
        <c:crossAx val="638338160"/>
        <c:crosses val="autoZero"/>
        <c:auto val="1"/>
        <c:lblAlgn val="ctr"/>
        <c:lblOffset val="100"/>
        <c:noMultiLvlLbl val="0"/>
      </c:catAx>
      <c:valAx>
        <c:axId val="63833816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Akatab" panose="020B0604020202020204" charset="0"/>
                <a:ea typeface="Akatab" panose="020B0604020202020204" charset="0"/>
                <a:cs typeface="Akatab" panose="020B0604020202020204" charset="0"/>
              </a:defRPr>
            </a:pPr>
            <a:endParaRPr lang="en-US"/>
          </a:p>
        </c:txPr>
        <c:crossAx val="63832609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latin typeface="Akatab" panose="020B0604020202020204" charset="0"/>
          <a:ea typeface="Akatab" panose="020B0604020202020204" charset="0"/>
          <a:cs typeface="Akatab" panose="020B060402020202020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 Error clauses</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katab" panose="020B0604020202020204" charset="0"/>
                    <a:ea typeface="Akatab" panose="020B0604020202020204" charset="0"/>
                    <a:cs typeface="Akatab" panose="020B060402020202020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Sheet1!$A$2:$A$11</c:f>
              <c:strCache>
                <c:ptCount val="10"/>
                <c:pt idx="0">
                  <c:v>Student A</c:v>
                </c:pt>
                <c:pt idx="1">
                  <c:v>Student B</c:v>
                </c:pt>
                <c:pt idx="2">
                  <c:v>Student C</c:v>
                </c:pt>
                <c:pt idx="3">
                  <c:v>Student D</c:v>
                </c:pt>
                <c:pt idx="4">
                  <c:v>Student E</c:v>
                </c:pt>
                <c:pt idx="5">
                  <c:v>Student F</c:v>
                </c:pt>
                <c:pt idx="6">
                  <c:v>Student G</c:v>
                </c:pt>
                <c:pt idx="7">
                  <c:v>Student H</c:v>
                </c:pt>
                <c:pt idx="8">
                  <c:v>Student I</c:v>
                </c:pt>
                <c:pt idx="9">
                  <c:v>Student J</c:v>
                </c:pt>
              </c:strCache>
            </c:strRef>
          </c:cat>
          <c:val>
            <c:numRef>
              <c:f>Sheet1!$B$2:$B$11</c:f>
              <c:numCache>
                <c:formatCode>General</c:formatCode>
                <c:ptCount val="10"/>
                <c:pt idx="0">
                  <c:v>86.67</c:v>
                </c:pt>
                <c:pt idx="1">
                  <c:v>50</c:v>
                </c:pt>
                <c:pt idx="2">
                  <c:v>63.64</c:v>
                </c:pt>
                <c:pt idx="3">
                  <c:v>60</c:v>
                </c:pt>
                <c:pt idx="4">
                  <c:v>70</c:v>
                </c:pt>
                <c:pt idx="5">
                  <c:v>88.89</c:v>
                </c:pt>
                <c:pt idx="6">
                  <c:v>22.33</c:v>
                </c:pt>
                <c:pt idx="7">
                  <c:v>72</c:v>
                </c:pt>
                <c:pt idx="8">
                  <c:v>50</c:v>
                </c:pt>
              </c:numCache>
            </c:numRef>
          </c:val>
          <c:extLst>
            <c:ext xmlns:c16="http://schemas.microsoft.com/office/drawing/2014/chart" uri="{C3380CC4-5D6E-409C-BE32-E72D297353CC}">
              <c16:uniqueId val="{00000000-63E5-4B00-BE2D-59CC0E9BB08B}"/>
            </c:ext>
          </c:extLst>
        </c:ser>
        <c:ser>
          <c:idx val="1"/>
          <c:order val="1"/>
          <c:tx>
            <c:strRef>
              <c:f>Sheet1!$C$1</c:f>
              <c:strCache>
                <c:ptCount val="1"/>
                <c:pt idx="0">
                  <c:v>% Error-free clauses</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katab" panose="020B0604020202020204" charset="0"/>
                    <a:ea typeface="Akatab" panose="020B0604020202020204" charset="0"/>
                    <a:cs typeface="Akatab" panose="020B060402020202020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Sheet1!$A$2:$A$11</c:f>
              <c:strCache>
                <c:ptCount val="10"/>
                <c:pt idx="0">
                  <c:v>Student A</c:v>
                </c:pt>
                <c:pt idx="1">
                  <c:v>Student B</c:v>
                </c:pt>
                <c:pt idx="2">
                  <c:v>Student C</c:v>
                </c:pt>
                <c:pt idx="3">
                  <c:v>Student D</c:v>
                </c:pt>
                <c:pt idx="4">
                  <c:v>Student E</c:v>
                </c:pt>
                <c:pt idx="5">
                  <c:v>Student F</c:v>
                </c:pt>
                <c:pt idx="6">
                  <c:v>Student G</c:v>
                </c:pt>
                <c:pt idx="7">
                  <c:v>Student H</c:v>
                </c:pt>
                <c:pt idx="8">
                  <c:v>Student I</c:v>
                </c:pt>
                <c:pt idx="9">
                  <c:v>Student J</c:v>
                </c:pt>
              </c:strCache>
            </c:strRef>
          </c:cat>
          <c:val>
            <c:numRef>
              <c:f>Sheet1!$C$2:$C$11</c:f>
              <c:numCache>
                <c:formatCode>General</c:formatCode>
                <c:ptCount val="10"/>
                <c:pt idx="0">
                  <c:v>13.33</c:v>
                </c:pt>
                <c:pt idx="1">
                  <c:v>50</c:v>
                </c:pt>
                <c:pt idx="2">
                  <c:v>36.36</c:v>
                </c:pt>
                <c:pt idx="3">
                  <c:v>40</c:v>
                </c:pt>
                <c:pt idx="4">
                  <c:v>30</c:v>
                </c:pt>
                <c:pt idx="5">
                  <c:v>11.11</c:v>
                </c:pt>
                <c:pt idx="6">
                  <c:v>77.77</c:v>
                </c:pt>
                <c:pt idx="7">
                  <c:v>28</c:v>
                </c:pt>
                <c:pt idx="8">
                  <c:v>50</c:v>
                </c:pt>
              </c:numCache>
            </c:numRef>
          </c:val>
          <c:extLst>
            <c:ext xmlns:c16="http://schemas.microsoft.com/office/drawing/2014/chart" uri="{C3380CC4-5D6E-409C-BE32-E72D297353CC}">
              <c16:uniqueId val="{00000001-63E5-4B00-BE2D-59CC0E9BB08B}"/>
            </c:ext>
          </c:extLst>
        </c:ser>
        <c:dLbls>
          <c:dLblPos val="ctr"/>
          <c:showLegendKey val="0"/>
          <c:showVal val="1"/>
          <c:showCatName val="0"/>
          <c:showSerName val="0"/>
          <c:showPercent val="0"/>
          <c:showBubbleSize val="0"/>
        </c:dLbls>
        <c:gapWidth val="50"/>
        <c:overlap val="100"/>
        <c:axId val="295399152"/>
        <c:axId val="295388752"/>
      </c:barChart>
      <c:catAx>
        <c:axId val="295399152"/>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katab" panose="020B0604020202020204" charset="0"/>
                <a:ea typeface="Akatab" panose="020B0604020202020204" charset="0"/>
                <a:cs typeface="Akatab" panose="020B0604020202020204" charset="0"/>
              </a:defRPr>
            </a:pPr>
            <a:endParaRPr lang="en-US"/>
          </a:p>
        </c:txPr>
        <c:crossAx val="295388752"/>
        <c:crosses val="autoZero"/>
        <c:auto val="1"/>
        <c:lblAlgn val="ctr"/>
        <c:lblOffset val="100"/>
        <c:noMultiLvlLbl val="0"/>
      </c:catAx>
      <c:valAx>
        <c:axId val="295388752"/>
        <c:scaling>
          <c:orientation val="minMax"/>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katab" panose="020B0604020202020204" charset="0"/>
                <a:ea typeface="Akatab" panose="020B0604020202020204" charset="0"/>
                <a:cs typeface="Akatab" panose="020B0604020202020204" charset="0"/>
              </a:defRPr>
            </a:pPr>
            <a:endParaRPr lang="en-US"/>
          </a:p>
        </c:txPr>
        <c:crossAx val="295399152"/>
        <c:crosses val="autoZero"/>
        <c:crossBetween val="between"/>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katab" panose="020B0604020202020204" charset="0"/>
              <a:ea typeface="Akatab" panose="020B0604020202020204" charset="0"/>
              <a:cs typeface="Akatab" panose="020B0604020202020204" charset="0"/>
            </a:defRPr>
          </a:pPr>
          <a:endParaRPr lang="en-US"/>
        </a:p>
      </c:txPr>
    </c:legend>
    <c:plotVisOnly val="1"/>
    <c:dispBlanksAs val="gap"/>
    <c:showDLblsOverMax val="0"/>
  </c:chart>
  <c:spPr>
    <a:noFill/>
    <a:ln>
      <a:noFill/>
    </a:ln>
    <a:effectLst/>
  </c:spPr>
  <c:txPr>
    <a:bodyPr/>
    <a:lstStyle/>
    <a:p>
      <a:pPr>
        <a:defRPr>
          <a:latin typeface="Akatab" panose="020B0604020202020204" charset="0"/>
          <a:ea typeface="Akatab" panose="020B0604020202020204" charset="0"/>
          <a:cs typeface="Akatab" panose="020B060402020202020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D9A38B-26DC-43E3-958F-F4C04E18544A}" type="doc">
      <dgm:prSet loTypeId="urn:microsoft.com/office/officeart/2011/layout/HexagonRadial" loCatId="cycle" qsTypeId="urn:microsoft.com/office/officeart/2005/8/quickstyle/simple1" qsCatId="simple" csTypeId="urn:microsoft.com/office/officeart/2005/8/colors/accent0_3" csCatId="mainScheme" phldr="1"/>
      <dgm:spPr/>
      <dgm:t>
        <a:bodyPr/>
        <a:lstStyle/>
        <a:p>
          <a:endParaRPr lang="en-US"/>
        </a:p>
      </dgm:t>
    </dgm:pt>
    <dgm:pt modelId="{261E5E6B-2DAF-4470-8F08-5FF4972CFA22}">
      <dgm:prSet phldrT="[Text]"/>
      <dgm:spPr/>
      <dgm:t>
        <a:bodyPr/>
        <a:lstStyle/>
        <a:p>
          <a:r>
            <a:rPr lang="en-US" dirty="0" smtClean="0"/>
            <a:t>Speaking anxiety </a:t>
          </a:r>
          <a:endParaRPr lang="en-US" dirty="0"/>
        </a:p>
      </dgm:t>
    </dgm:pt>
    <dgm:pt modelId="{09B12E38-24F6-49B5-A123-F06F7E81DC64}" type="parTrans" cxnId="{A34BEF70-7038-4A33-B8B5-D7324C5E1F50}">
      <dgm:prSet/>
      <dgm:spPr/>
      <dgm:t>
        <a:bodyPr/>
        <a:lstStyle/>
        <a:p>
          <a:endParaRPr lang="en-US"/>
        </a:p>
      </dgm:t>
    </dgm:pt>
    <dgm:pt modelId="{39E8E9D0-FB11-44A4-B67C-F512919250B6}" type="sibTrans" cxnId="{A34BEF70-7038-4A33-B8B5-D7324C5E1F50}">
      <dgm:prSet/>
      <dgm:spPr/>
      <dgm:t>
        <a:bodyPr/>
        <a:lstStyle/>
        <a:p>
          <a:endParaRPr lang="en-US"/>
        </a:p>
      </dgm:t>
    </dgm:pt>
    <dgm:pt modelId="{AFED28CC-80C9-4614-8F9F-0CBB27C4C7E3}">
      <dgm:prSet phldrT="[Text]"/>
      <dgm:spPr/>
      <dgm:t>
        <a:bodyPr/>
        <a:lstStyle/>
        <a:p>
          <a:r>
            <a:rPr lang="en-US" dirty="0" smtClean="0"/>
            <a:t>Trait anxiety </a:t>
          </a:r>
          <a:endParaRPr lang="en-US" dirty="0"/>
        </a:p>
      </dgm:t>
    </dgm:pt>
    <dgm:pt modelId="{BB06A98B-22BF-4E65-93B1-F3CC6D6FD72C}" type="parTrans" cxnId="{E30EFABD-3F16-40EC-A35B-1B47FCC3B0D7}">
      <dgm:prSet/>
      <dgm:spPr/>
      <dgm:t>
        <a:bodyPr/>
        <a:lstStyle/>
        <a:p>
          <a:endParaRPr lang="en-US"/>
        </a:p>
      </dgm:t>
    </dgm:pt>
    <dgm:pt modelId="{5D54A85E-05CA-4036-BA2A-2325B837FA5F}" type="sibTrans" cxnId="{E30EFABD-3F16-40EC-A35B-1B47FCC3B0D7}">
      <dgm:prSet/>
      <dgm:spPr/>
      <dgm:t>
        <a:bodyPr/>
        <a:lstStyle/>
        <a:p>
          <a:endParaRPr lang="en-US"/>
        </a:p>
      </dgm:t>
    </dgm:pt>
    <dgm:pt modelId="{AF2F1BD0-1886-4564-B51D-3037499E2D94}">
      <dgm:prSet phldrT="[Text]"/>
      <dgm:spPr/>
      <dgm:t>
        <a:bodyPr/>
        <a:lstStyle/>
        <a:p>
          <a:r>
            <a:rPr lang="en-US" dirty="0" smtClean="0"/>
            <a:t>Context anxiety </a:t>
          </a:r>
          <a:endParaRPr lang="en-US" dirty="0"/>
        </a:p>
      </dgm:t>
    </dgm:pt>
    <dgm:pt modelId="{8B481296-85ED-402D-AE4A-AEF1DA7692B0}" type="parTrans" cxnId="{CFF313E4-430C-43B6-9300-B830BC82C47A}">
      <dgm:prSet/>
      <dgm:spPr/>
      <dgm:t>
        <a:bodyPr/>
        <a:lstStyle/>
        <a:p>
          <a:endParaRPr lang="en-US"/>
        </a:p>
      </dgm:t>
    </dgm:pt>
    <dgm:pt modelId="{EE29176E-2366-4D45-A4FC-C41A86A03646}" type="sibTrans" cxnId="{CFF313E4-430C-43B6-9300-B830BC82C47A}">
      <dgm:prSet/>
      <dgm:spPr/>
      <dgm:t>
        <a:bodyPr/>
        <a:lstStyle/>
        <a:p>
          <a:endParaRPr lang="en-US"/>
        </a:p>
      </dgm:t>
    </dgm:pt>
    <dgm:pt modelId="{4622D552-CFE9-433F-80BD-D743DC9097A3}">
      <dgm:prSet phldrT="[Text]"/>
      <dgm:spPr/>
      <dgm:t>
        <a:bodyPr/>
        <a:lstStyle/>
        <a:p>
          <a:r>
            <a:rPr lang="en-US" dirty="0" smtClean="0"/>
            <a:t>Situational anxiety</a:t>
          </a:r>
          <a:endParaRPr lang="en-US" dirty="0"/>
        </a:p>
      </dgm:t>
    </dgm:pt>
    <dgm:pt modelId="{4519A332-C4B0-401B-A417-BAEA04A08CA6}" type="parTrans" cxnId="{3130203F-3E6D-4E1B-9898-1267AE7700D9}">
      <dgm:prSet/>
      <dgm:spPr/>
      <dgm:t>
        <a:bodyPr/>
        <a:lstStyle/>
        <a:p>
          <a:endParaRPr lang="en-US"/>
        </a:p>
      </dgm:t>
    </dgm:pt>
    <dgm:pt modelId="{6C102C29-990B-49F7-9DBB-3BE1A1883BD9}" type="sibTrans" cxnId="{3130203F-3E6D-4E1B-9898-1267AE7700D9}">
      <dgm:prSet/>
      <dgm:spPr/>
      <dgm:t>
        <a:bodyPr/>
        <a:lstStyle/>
        <a:p>
          <a:endParaRPr lang="en-US"/>
        </a:p>
      </dgm:t>
    </dgm:pt>
    <dgm:pt modelId="{83B1D60C-5ABF-4E3B-B2D0-386D4EBD63F4}">
      <dgm:prSet phldrT="[Text]"/>
      <dgm:spPr/>
      <dgm:t>
        <a:bodyPr/>
        <a:lstStyle/>
        <a:p>
          <a:r>
            <a:rPr lang="en-US" dirty="0" smtClean="0"/>
            <a:t>Audience anxiety</a:t>
          </a:r>
          <a:endParaRPr lang="en-US" dirty="0"/>
        </a:p>
      </dgm:t>
    </dgm:pt>
    <dgm:pt modelId="{14D3324F-ED0F-449D-A30A-0809068CFCDC}" type="parTrans" cxnId="{BB949AFE-6039-4E29-BC17-FECB3D998648}">
      <dgm:prSet/>
      <dgm:spPr/>
      <dgm:t>
        <a:bodyPr/>
        <a:lstStyle/>
        <a:p>
          <a:endParaRPr lang="en-US"/>
        </a:p>
      </dgm:t>
    </dgm:pt>
    <dgm:pt modelId="{C02F694D-4D49-4CB8-BB5F-B11D08D3DE11}" type="sibTrans" cxnId="{BB949AFE-6039-4E29-BC17-FECB3D998648}">
      <dgm:prSet/>
      <dgm:spPr/>
      <dgm:t>
        <a:bodyPr/>
        <a:lstStyle/>
        <a:p>
          <a:endParaRPr lang="en-US"/>
        </a:p>
      </dgm:t>
    </dgm:pt>
    <dgm:pt modelId="{EFC8926C-6EE5-4055-9667-7D02944657F9}" type="pres">
      <dgm:prSet presAssocID="{53D9A38B-26DC-43E3-958F-F4C04E18544A}" presName="Name0" presStyleCnt="0">
        <dgm:presLayoutVars>
          <dgm:chMax val="1"/>
          <dgm:chPref val="1"/>
          <dgm:dir/>
          <dgm:animOne val="branch"/>
          <dgm:animLvl val="lvl"/>
        </dgm:presLayoutVars>
      </dgm:prSet>
      <dgm:spPr/>
      <dgm:t>
        <a:bodyPr/>
        <a:lstStyle/>
        <a:p>
          <a:endParaRPr lang="en-US"/>
        </a:p>
      </dgm:t>
    </dgm:pt>
    <dgm:pt modelId="{B2901868-88FA-4CE5-AABD-AE7C49676058}" type="pres">
      <dgm:prSet presAssocID="{261E5E6B-2DAF-4470-8F08-5FF4972CFA22}" presName="Parent" presStyleLbl="node0" presStyleIdx="0" presStyleCnt="1">
        <dgm:presLayoutVars>
          <dgm:chMax val="6"/>
          <dgm:chPref val="6"/>
        </dgm:presLayoutVars>
      </dgm:prSet>
      <dgm:spPr/>
      <dgm:t>
        <a:bodyPr/>
        <a:lstStyle/>
        <a:p>
          <a:endParaRPr lang="en-US"/>
        </a:p>
      </dgm:t>
    </dgm:pt>
    <dgm:pt modelId="{FC151E26-E73B-4B34-96B4-F26268387DA7}" type="pres">
      <dgm:prSet presAssocID="{AFED28CC-80C9-4614-8F9F-0CBB27C4C7E3}" presName="Accent1" presStyleCnt="0"/>
      <dgm:spPr/>
    </dgm:pt>
    <dgm:pt modelId="{1D729B28-9A24-47B2-8025-694144AD89E6}" type="pres">
      <dgm:prSet presAssocID="{AFED28CC-80C9-4614-8F9F-0CBB27C4C7E3}" presName="Accent" presStyleLbl="bgShp" presStyleIdx="0" presStyleCnt="4"/>
      <dgm:spPr/>
    </dgm:pt>
    <dgm:pt modelId="{1E60E386-BC46-46B7-AC17-2ED3AC821EF5}" type="pres">
      <dgm:prSet presAssocID="{AFED28CC-80C9-4614-8F9F-0CBB27C4C7E3}" presName="Child1" presStyleLbl="node1" presStyleIdx="0" presStyleCnt="4">
        <dgm:presLayoutVars>
          <dgm:chMax val="0"/>
          <dgm:chPref val="0"/>
          <dgm:bulletEnabled val="1"/>
        </dgm:presLayoutVars>
      </dgm:prSet>
      <dgm:spPr/>
      <dgm:t>
        <a:bodyPr/>
        <a:lstStyle/>
        <a:p>
          <a:endParaRPr lang="en-US"/>
        </a:p>
      </dgm:t>
    </dgm:pt>
    <dgm:pt modelId="{A83ED1B0-9CD2-45AE-92AE-4691EFA11DC6}" type="pres">
      <dgm:prSet presAssocID="{AF2F1BD0-1886-4564-B51D-3037499E2D94}" presName="Accent2" presStyleCnt="0"/>
      <dgm:spPr/>
    </dgm:pt>
    <dgm:pt modelId="{BBCB531A-7C58-4A2A-ABEE-9B9C4F8B4F2B}" type="pres">
      <dgm:prSet presAssocID="{AF2F1BD0-1886-4564-B51D-3037499E2D94}" presName="Accent" presStyleLbl="bgShp" presStyleIdx="1" presStyleCnt="4"/>
      <dgm:spPr/>
    </dgm:pt>
    <dgm:pt modelId="{1B7ACE4E-4326-4CCB-BAC8-DC5EBB17F018}" type="pres">
      <dgm:prSet presAssocID="{AF2F1BD0-1886-4564-B51D-3037499E2D94}" presName="Child2" presStyleLbl="node1" presStyleIdx="1" presStyleCnt="4">
        <dgm:presLayoutVars>
          <dgm:chMax val="0"/>
          <dgm:chPref val="0"/>
          <dgm:bulletEnabled val="1"/>
        </dgm:presLayoutVars>
      </dgm:prSet>
      <dgm:spPr/>
      <dgm:t>
        <a:bodyPr/>
        <a:lstStyle/>
        <a:p>
          <a:endParaRPr lang="en-US"/>
        </a:p>
      </dgm:t>
    </dgm:pt>
    <dgm:pt modelId="{EFEC2D9D-0BFD-4DC8-B31F-CE00B09FD55E}" type="pres">
      <dgm:prSet presAssocID="{4622D552-CFE9-433F-80BD-D743DC9097A3}" presName="Accent3" presStyleCnt="0"/>
      <dgm:spPr/>
    </dgm:pt>
    <dgm:pt modelId="{D62C6191-54B5-4590-92D9-78B044C43B9B}" type="pres">
      <dgm:prSet presAssocID="{4622D552-CFE9-433F-80BD-D743DC9097A3}" presName="Accent" presStyleLbl="bgShp" presStyleIdx="2" presStyleCnt="4"/>
      <dgm:spPr/>
    </dgm:pt>
    <dgm:pt modelId="{3D7EC9CB-B7B8-43A2-96E4-7DC649D27C93}" type="pres">
      <dgm:prSet presAssocID="{4622D552-CFE9-433F-80BD-D743DC9097A3}" presName="Child3" presStyleLbl="node1" presStyleIdx="2" presStyleCnt="4">
        <dgm:presLayoutVars>
          <dgm:chMax val="0"/>
          <dgm:chPref val="0"/>
          <dgm:bulletEnabled val="1"/>
        </dgm:presLayoutVars>
      </dgm:prSet>
      <dgm:spPr/>
      <dgm:t>
        <a:bodyPr/>
        <a:lstStyle/>
        <a:p>
          <a:endParaRPr lang="en-US"/>
        </a:p>
      </dgm:t>
    </dgm:pt>
    <dgm:pt modelId="{1E344CC9-B67D-49DD-8781-89EA8FB13263}" type="pres">
      <dgm:prSet presAssocID="{83B1D60C-5ABF-4E3B-B2D0-386D4EBD63F4}" presName="Accent4" presStyleCnt="0"/>
      <dgm:spPr/>
    </dgm:pt>
    <dgm:pt modelId="{483C260F-62D8-4DBF-BFAD-118DFBEAB81F}" type="pres">
      <dgm:prSet presAssocID="{83B1D60C-5ABF-4E3B-B2D0-386D4EBD63F4}" presName="Accent" presStyleLbl="bgShp" presStyleIdx="3" presStyleCnt="4"/>
      <dgm:spPr/>
    </dgm:pt>
    <dgm:pt modelId="{30472B91-33D7-4CA9-92B8-87936DB86EC2}" type="pres">
      <dgm:prSet presAssocID="{83B1D60C-5ABF-4E3B-B2D0-386D4EBD63F4}" presName="Child4" presStyleLbl="node1" presStyleIdx="3" presStyleCnt="4">
        <dgm:presLayoutVars>
          <dgm:chMax val="0"/>
          <dgm:chPref val="0"/>
          <dgm:bulletEnabled val="1"/>
        </dgm:presLayoutVars>
      </dgm:prSet>
      <dgm:spPr/>
      <dgm:t>
        <a:bodyPr/>
        <a:lstStyle/>
        <a:p>
          <a:endParaRPr lang="en-US"/>
        </a:p>
      </dgm:t>
    </dgm:pt>
  </dgm:ptLst>
  <dgm:cxnLst>
    <dgm:cxn modelId="{97FF4E01-63EA-49C1-8F78-8565652BD860}" type="presOf" srcId="{53D9A38B-26DC-43E3-958F-F4C04E18544A}" destId="{EFC8926C-6EE5-4055-9667-7D02944657F9}" srcOrd="0" destOrd="0" presId="urn:microsoft.com/office/officeart/2011/layout/HexagonRadial"/>
    <dgm:cxn modelId="{A34BEF70-7038-4A33-B8B5-D7324C5E1F50}" srcId="{53D9A38B-26DC-43E3-958F-F4C04E18544A}" destId="{261E5E6B-2DAF-4470-8F08-5FF4972CFA22}" srcOrd="0" destOrd="0" parTransId="{09B12E38-24F6-49B5-A123-F06F7E81DC64}" sibTransId="{39E8E9D0-FB11-44A4-B67C-F512919250B6}"/>
    <dgm:cxn modelId="{9137EEB1-1175-4D6D-B07B-3A4C7CCFCBE8}" type="presOf" srcId="{83B1D60C-5ABF-4E3B-B2D0-386D4EBD63F4}" destId="{30472B91-33D7-4CA9-92B8-87936DB86EC2}" srcOrd="0" destOrd="0" presId="urn:microsoft.com/office/officeart/2011/layout/HexagonRadial"/>
    <dgm:cxn modelId="{CFA32CC6-7DF6-4B1F-AE98-AE768836C674}" type="presOf" srcId="{AFED28CC-80C9-4614-8F9F-0CBB27C4C7E3}" destId="{1E60E386-BC46-46B7-AC17-2ED3AC821EF5}" srcOrd="0" destOrd="0" presId="urn:microsoft.com/office/officeart/2011/layout/HexagonRadial"/>
    <dgm:cxn modelId="{5835A0B4-F941-4C60-A075-D3D4BC8DA3E9}" type="presOf" srcId="{AF2F1BD0-1886-4564-B51D-3037499E2D94}" destId="{1B7ACE4E-4326-4CCB-BAC8-DC5EBB17F018}" srcOrd="0" destOrd="0" presId="urn:microsoft.com/office/officeart/2011/layout/HexagonRadial"/>
    <dgm:cxn modelId="{3130203F-3E6D-4E1B-9898-1267AE7700D9}" srcId="{261E5E6B-2DAF-4470-8F08-5FF4972CFA22}" destId="{4622D552-CFE9-433F-80BD-D743DC9097A3}" srcOrd="2" destOrd="0" parTransId="{4519A332-C4B0-401B-A417-BAEA04A08CA6}" sibTransId="{6C102C29-990B-49F7-9DBB-3BE1A1883BD9}"/>
    <dgm:cxn modelId="{CFF313E4-430C-43B6-9300-B830BC82C47A}" srcId="{261E5E6B-2DAF-4470-8F08-5FF4972CFA22}" destId="{AF2F1BD0-1886-4564-B51D-3037499E2D94}" srcOrd="1" destOrd="0" parTransId="{8B481296-85ED-402D-AE4A-AEF1DA7692B0}" sibTransId="{EE29176E-2366-4D45-A4FC-C41A86A03646}"/>
    <dgm:cxn modelId="{02EC0C42-9F0E-455B-8E75-70CAF3B1E83B}" type="presOf" srcId="{4622D552-CFE9-433F-80BD-D743DC9097A3}" destId="{3D7EC9CB-B7B8-43A2-96E4-7DC649D27C93}" srcOrd="0" destOrd="0" presId="urn:microsoft.com/office/officeart/2011/layout/HexagonRadial"/>
    <dgm:cxn modelId="{BB949AFE-6039-4E29-BC17-FECB3D998648}" srcId="{261E5E6B-2DAF-4470-8F08-5FF4972CFA22}" destId="{83B1D60C-5ABF-4E3B-B2D0-386D4EBD63F4}" srcOrd="3" destOrd="0" parTransId="{14D3324F-ED0F-449D-A30A-0809068CFCDC}" sibTransId="{C02F694D-4D49-4CB8-BB5F-B11D08D3DE11}"/>
    <dgm:cxn modelId="{399EE0AF-1051-4B06-88BA-B61AB9154787}" type="presOf" srcId="{261E5E6B-2DAF-4470-8F08-5FF4972CFA22}" destId="{B2901868-88FA-4CE5-AABD-AE7C49676058}" srcOrd="0" destOrd="0" presId="urn:microsoft.com/office/officeart/2011/layout/HexagonRadial"/>
    <dgm:cxn modelId="{E30EFABD-3F16-40EC-A35B-1B47FCC3B0D7}" srcId="{261E5E6B-2DAF-4470-8F08-5FF4972CFA22}" destId="{AFED28CC-80C9-4614-8F9F-0CBB27C4C7E3}" srcOrd="0" destOrd="0" parTransId="{BB06A98B-22BF-4E65-93B1-F3CC6D6FD72C}" sibTransId="{5D54A85E-05CA-4036-BA2A-2325B837FA5F}"/>
    <dgm:cxn modelId="{3A501886-3CD5-443E-BD51-6AB42DE72F61}" type="presParOf" srcId="{EFC8926C-6EE5-4055-9667-7D02944657F9}" destId="{B2901868-88FA-4CE5-AABD-AE7C49676058}" srcOrd="0" destOrd="0" presId="urn:microsoft.com/office/officeart/2011/layout/HexagonRadial"/>
    <dgm:cxn modelId="{20AAD27D-3F54-465B-AF57-1FEB7654E122}" type="presParOf" srcId="{EFC8926C-6EE5-4055-9667-7D02944657F9}" destId="{FC151E26-E73B-4B34-96B4-F26268387DA7}" srcOrd="1" destOrd="0" presId="urn:microsoft.com/office/officeart/2011/layout/HexagonRadial"/>
    <dgm:cxn modelId="{D8007535-A4E1-488C-954A-D0DE5AEF3D2A}" type="presParOf" srcId="{FC151E26-E73B-4B34-96B4-F26268387DA7}" destId="{1D729B28-9A24-47B2-8025-694144AD89E6}" srcOrd="0" destOrd="0" presId="urn:microsoft.com/office/officeart/2011/layout/HexagonRadial"/>
    <dgm:cxn modelId="{05957FF5-F4D8-45A9-B00D-F99EA003C5A1}" type="presParOf" srcId="{EFC8926C-6EE5-4055-9667-7D02944657F9}" destId="{1E60E386-BC46-46B7-AC17-2ED3AC821EF5}" srcOrd="2" destOrd="0" presId="urn:microsoft.com/office/officeart/2011/layout/HexagonRadial"/>
    <dgm:cxn modelId="{C859CFAC-FC85-401C-9B0E-53BF2C8833D7}" type="presParOf" srcId="{EFC8926C-6EE5-4055-9667-7D02944657F9}" destId="{A83ED1B0-9CD2-45AE-92AE-4691EFA11DC6}" srcOrd="3" destOrd="0" presId="urn:microsoft.com/office/officeart/2011/layout/HexagonRadial"/>
    <dgm:cxn modelId="{0C6612C0-8A7C-414F-BFC4-F2FAC0210597}" type="presParOf" srcId="{A83ED1B0-9CD2-45AE-92AE-4691EFA11DC6}" destId="{BBCB531A-7C58-4A2A-ABEE-9B9C4F8B4F2B}" srcOrd="0" destOrd="0" presId="urn:microsoft.com/office/officeart/2011/layout/HexagonRadial"/>
    <dgm:cxn modelId="{2465D89D-31C9-4749-95AC-AAE3534F1DFD}" type="presParOf" srcId="{EFC8926C-6EE5-4055-9667-7D02944657F9}" destId="{1B7ACE4E-4326-4CCB-BAC8-DC5EBB17F018}" srcOrd="4" destOrd="0" presId="urn:microsoft.com/office/officeart/2011/layout/HexagonRadial"/>
    <dgm:cxn modelId="{740D6319-F6D7-4023-97B0-B6525835193E}" type="presParOf" srcId="{EFC8926C-6EE5-4055-9667-7D02944657F9}" destId="{EFEC2D9D-0BFD-4DC8-B31F-CE00B09FD55E}" srcOrd="5" destOrd="0" presId="urn:microsoft.com/office/officeart/2011/layout/HexagonRadial"/>
    <dgm:cxn modelId="{8FD711AB-6D98-439F-9FB4-CDCBEE85B05A}" type="presParOf" srcId="{EFEC2D9D-0BFD-4DC8-B31F-CE00B09FD55E}" destId="{D62C6191-54B5-4590-92D9-78B044C43B9B}" srcOrd="0" destOrd="0" presId="urn:microsoft.com/office/officeart/2011/layout/HexagonRadial"/>
    <dgm:cxn modelId="{D5C178A9-B511-4595-96D4-1E79FF506ECF}" type="presParOf" srcId="{EFC8926C-6EE5-4055-9667-7D02944657F9}" destId="{3D7EC9CB-B7B8-43A2-96E4-7DC649D27C93}" srcOrd="6" destOrd="0" presId="urn:microsoft.com/office/officeart/2011/layout/HexagonRadial"/>
    <dgm:cxn modelId="{8554402A-F618-495C-907D-287AF951448E}" type="presParOf" srcId="{EFC8926C-6EE5-4055-9667-7D02944657F9}" destId="{1E344CC9-B67D-49DD-8781-89EA8FB13263}" srcOrd="7" destOrd="0" presId="urn:microsoft.com/office/officeart/2011/layout/HexagonRadial"/>
    <dgm:cxn modelId="{AD900064-86C7-4B3E-9C03-EA9044DDB6CA}" type="presParOf" srcId="{1E344CC9-B67D-49DD-8781-89EA8FB13263}" destId="{483C260F-62D8-4DBF-BFAD-118DFBEAB81F}" srcOrd="0" destOrd="0" presId="urn:microsoft.com/office/officeart/2011/layout/HexagonRadial"/>
    <dgm:cxn modelId="{3FBFD9FB-DE03-4ADC-B23C-F1E617D3EA97}" type="presParOf" srcId="{EFC8926C-6EE5-4055-9667-7D02944657F9}" destId="{30472B91-33D7-4CA9-92B8-87936DB86EC2}" srcOrd="8"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935284-ADD5-41C8-87F2-E9D9B268E2F1}" type="doc">
      <dgm:prSet loTypeId="urn:microsoft.com/office/officeart/2005/8/layout/matrix1" loCatId="matrix" qsTypeId="urn:microsoft.com/office/officeart/2005/8/quickstyle/simple1" qsCatId="simple" csTypeId="urn:microsoft.com/office/officeart/2005/8/colors/accent0_3" csCatId="mainScheme" phldr="1"/>
      <dgm:spPr/>
      <dgm:t>
        <a:bodyPr/>
        <a:lstStyle/>
        <a:p>
          <a:endParaRPr lang="en-US"/>
        </a:p>
      </dgm:t>
    </dgm:pt>
    <dgm:pt modelId="{6F6709DC-29B2-4318-8613-C06DE9F5F508}">
      <dgm:prSet phldrT="[Text]" custT="1"/>
      <dgm:spPr/>
      <dgm:t>
        <a:bodyPr/>
        <a:lstStyle/>
        <a:p>
          <a:r>
            <a:rPr lang="en-US" sz="1500" b="1" dirty="0" smtClean="0">
              <a:latin typeface="Akatab" panose="020B0604020202020204" charset="0"/>
              <a:ea typeface="Akatab" panose="020B0604020202020204" charset="0"/>
              <a:cs typeface="Akatab" panose="020B0604020202020204" charset="0"/>
            </a:rPr>
            <a:t>Cues of disfluency (Lindberg et al., 2021)</a:t>
          </a:r>
          <a:endParaRPr lang="en-US" sz="1500" b="1" dirty="0">
            <a:latin typeface="Akatab" panose="020B0604020202020204" charset="0"/>
            <a:ea typeface="Akatab" panose="020B0604020202020204" charset="0"/>
            <a:cs typeface="Akatab" panose="020B0604020202020204" charset="0"/>
          </a:endParaRPr>
        </a:p>
      </dgm:t>
    </dgm:pt>
    <dgm:pt modelId="{EB28A05F-C226-42CE-8DC3-735370F00862}" type="parTrans" cxnId="{315D92FA-676F-4160-B5E5-C90058A6DD1B}">
      <dgm:prSet/>
      <dgm:spPr/>
      <dgm:t>
        <a:bodyPr/>
        <a:lstStyle/>
        <a:p>
          <a:endParaRPr lang="en-US" sz="1500">
            <a:latin typeface="Akatab" panose="020B0604020202020204" charset="0"/>
            <a:ea typeface="Akatab" panose="020B0604020202020204" charset="0"/>
            <a:cs typeface="Akatab" panose="020B0604020202020204" charset="0"/>
          </a:endParaRPr>
        </a:p>
      </dgm:t>
    </dgm:pt>
    <dgm:pt modelId="{1FE1BE26-62DE-4F53-95FB-4CC9C9C38F63}" type="sibTrans" cxnId="{315D92FA-676F-4160-B5E5-C90058A6DD1B}">
      <dgm:prSet/>
      <dgm:spPr/>
      <dgm:t>
        <a:bodyPr/>
        <a:lstStyle/>
        <a:p>
          <a:endParaRPr lang="en-US" sz="1500">
            <a:latin typeface="Akatab" panose="020B0604020202020204" charset="0"/>
            <a:ea typeface="Akatab" panose="020B0604020202020204" charset="0"/>
            <a:cs typeface="Akatab" panose="020B0604020202020204" charset="0"/>
          </a:endParaRPr>
        </a:p>
      </dgm:t>
    </dgm:pt>
    <dgm:pt modelId="{9FD59AF8-D304-47F3-8558-1C8897F6E92A}">
      <dgm:prSet phldrT="[Text]" custT="1"/>
      <dgm:spPr/>
      <dgm:t>
        <a:bodyPr/>
        <a:lstStyle/>
        <a:p>
          <a:r>
            <a:rPr lang="en-US" sz="1500" dirty="0" smtClean="0">
              <a:latin typeface="Akatab" panose="020B0604020202020204" charset="0"/>
              <a:ea typeface="Akatab" panose="020B0604020202020204" charset="0"/>
              <a:cs typeface="Akatab" panose="020B0604020202020204" charset="0"/>
            </a:rPr>
            <a:t>unfilled pauses longer than 1.7s (Watt, 1997)</a:t>
          </a:r>
          <a:endParaRPr lang="en-US" sz="1500" dirty="0">
            <a:latin typeface="Akatab" panose="020B0604020202020204" charset="0"/>
            <a:ea typeface="Akatab" panose="020B0604020202020204" charset="0"/>
            <a:cs typeface="Akatab" panose="020B0604020202020204" charset="0"/>
          </a:endParaRPr>
        </a:p>
      </dgm:t>
    </dgm:pt>
    <dgm:pt modelId="{217A3872-B4BD-464E-876F-492D8C8FFA14}" type="parTrans" cxnId="{5C6E031C-E83B-4FFF-A844-7F2C133A3EB0}">
      <dgm:prSet/>
      <dgm:spPr/>
      <dgm:t>
        <a:bodyPr/>
        <a:lstStyle/>
        <a:p>
          <a:endParaRPr lang="en-US" sz="1500">
            <a:latin typeface="Akatab" panose="020B0604020202020204" charset="0"/>
            <a:ea typeface="Akatab" panose="020B0604020202020204" charset="0"/>
            <a:cs typeface="Akatab" panose="020B0604020202020204" charset="0"/>
          </a:endParaRPr>
        </a:p>
      </dgm:t>
    </dgm:pt>
    <dgm:pt modelId="{00B7A20C-1FC7-4835-B17F-E400604CE4F6}" type="sibTrans" cxnId="{5C6E031C-E83B-4FFF-A844-7F2C133A3EB0}">
      <dgm:prSet/>
      <dgm:spPr/>
      <dgm:t>
        <a:bodyPr/>
        <a:lstStyle/>
        <a:p>
          <a:endParaRPr lang="en-US" sz="1500">
            <a:latin typeface="Akatab" panose="020B0604020202020204" charset="0"/>
            <a:ea typeface="Akatab" panose="020B0604020202020204" charset="0"/>
            <a:cs typeface="Akatab" panose="020B0604020202020204" charset="0"/>
          </a:endParaRPr>
        </a:p>
      </dgm:t>
    </dgm:pt>
    <dgm:pt modelId="{908D7FD6-D620-4261-AFBC-7DC3C62557D2}">
      <dgm:prSet phldrT="[Text]" custT="1"/>
      <dgm:spPr/>
      <dgm:t>
        <a:bodyPr/>
        <a:lstStyle/>
        <a:p>
          <a:r>
            <a:rPr lang="en-US" sz="1500" dirty="0" smtClean="0">
              <a:latin typeface="Akatab" panose="020B0604020202020204" charset="0"/>
              <a:ea typeface="Akatab" panose="020B0604020202020204" charset="0"/>
              <a:cs typeface="Akatab" panose="020B0604020202020204" charset="0"/>
            </a:rPr>
            <a:t>filled pauses’ frequency over 6 times/100 words (Tree, 1995)</a:t>
          </a:r>
          <a:endParaRPr lang="en-US" sz="1500" dirty="0">
            <a:latin typeface="Akatab" panose="020B0604020202020204" charset="0"/>
            <a:ea typeface="Akatab" panose="020B0604020202020204" charset="0"/>
            <a:cs typeface="Akatab" panose="020B0604020202020204" charset="0"/>
          </a:endParaRPr>
        </a:p>
      </dgm:t>
    </dgm:pt>
    <dgm:pt modelId="{87BFEBA8-E91F-4C8F-A093-38E4ACCE419F}" type="parTrans" cxnId="{3D42F18C-234E-4657-B00D-A041A4380798}">
      <dgm:prSet/>
      <dgm:spPr/>
      <dgm:t>
        <a:bodyPr/>
        <a:lstStyle/>
        <a:p>
          <a:endParaRPr lang="en-US" sz="1500">
            <a:latin typeface="Akatab" panose="020B0604020202020204" charset="0"/>
            <a:ea typeface="Akatab" panose="020B0604020202020204" charset="0"/>
            <a:cs typeface="Akatab" panose="020B0604020202020204" charset="0"/>
          </a:endParaRPr>
        </a:p>
      </dgm:t>
    </dgm:pt>
    <dgm:pt modelId="{58156096-ED28-4C22-831F-8C0FC4C1D3EC}" type="sibTrans" cxnId="{3D42F18C-234E-4657-B00D-A041A4380798}">
      <dgm:prSet/>
      <dgm:spPr/>
      <dgm:t>
        <a:bodyPr/>
        <a:lstStyle/>
        <a:p>
          <a:endParaRPr lang="en-US" sz="1500">
            <a:latin typeface="Akatab" panose="020B0604020202020204" charset="0"/>
            <a:ea typeface="Akatab" panose="020B0604020202020204" charset="0"/>
            <a:cs typeface="Akatab" panose="020B0604020202020204" charset="0"/>
          </a:endParaRPr>
        </a:p>
      </dgm:t>
    </dgm:pt>
    <dgm:pt modelId="{728FDA39-2625-4F18-AF5B-B3989F6FDDE7}">
      <dgm:prSet phldrT="[Text]" custT="1"/>
      <dgm:spPr/>
      <dgm:t>
        <a:bodyPr/>
        <a:lstStyle/>
        <a:p>
          <a:r>
            <a:rPr lang="en-US" sz="1500" dirty="0" smtClean="0">
              <a:latin typeface="Akatab" panose="020B0604020202020204" charset="0"/>
              <a:ea typeface="Akatab" panose="020B0604020202020204" charset="0"/>
              <a:cs typeface="Akatab" panose="020B0604020202020204" charset="0"/>
            </a:rPr>
            <a:t>repetitions</a:t>
          </a:r>
          <a:endParaRPr lang="en-US" sz="1500" dirty="0">
            <a:latin typeface="Akatab" panose="020B0604020202020204" charset="0"/>
            <a:ea typeface="Akatab" panose="020B0604020202020204" charset="0"/>
            <a:cs typeface="Akatab" panose="020B0604020202020204" charset="0"/>
          </a:endParaRPr>
        </a:p>
      </dgm:t>
    </dgm:pt>
    <dgm:pt modelId="{085ABF30-869B-42D4-B2DE-F1208DA235D8}" type="parTrans" cxnId="{7C9BF58B-2962-4800-9BB1-55C1EE1243A6}">
      <dgm:prSet/>
      <dgm:spPr/>
      <dgm:t>
        <a:bodyPr/>
        <a:lstStyle/>
        <a:p>
          <a:endParaRPr lang="en-US" sz="1500">
            <a:latin typeface="Akatab" panose="020B0604020202020204" charset="0"/>
            <a:ea typeface="Akatab" panose="020B0604020202020204" charset="0"/>
            <a:cs typeface="Akatab" panose="020B0604020202020204" charset="0"/>
          </a:endParaRPr>
        </a:p>
      </dgm:t>
    </dgm:pt>
    <dgm:pt modelId="{44D42F24-1763-452B-B06C-DA86A941F71B}" type="sibTrans" cxnId="{7C9BF58B-2962-4800-9BB1-55C1EE1243A6}">
      <dgm:prSet/>
      <dgm:spPr/>
      <dgm:t>
        <a:bodyPr/>
        <a:lstStyle/>
        <a:p>
          <a:endParaRPr lang="en-US" sz="1500">
            <a:latin typeface="Akatab" panose="020B0604020202020204" charset="0"/>
            <a:ea typeface="Akatab" panose="020B0604020202020204" charset="0"/>
            <a:cs typeface="Akatab" panose="020B0604020202020204" charset="0"/>
          </a:endParaRPr>
        </a:p>
      </dgm:t>
    </dgm:pt>
    <dgm:pt modelId="{9DC2B50D-1B21-44E7-AC01-8BF4A5441517}">
      <dgm:prSet phldrT="[Text]" custT="1"/>
      <dgm:spPr/>
      <dgm:t>
        <a:bodyPr/>
        <a:lstStyle/>
        <a:p>
          <a:r>
            <a:rPr lang="en-US" sz="1500" dirty="0" smtClean="0">
              <a:latin typeface="Akatab" panose="020B0604020202020204" charset="0"/>
              <a:ea typeface="Akatab" panose="020B0604020202020204" charset="0"/>
              <a:cs typeface="Akatab" panose="020B0604020202020204" charset="0"/>
            </a:rPr>
            <a:t>repairs</a:t>
          </a:r>
          <a:endParaRPr lang="en-US" sz="1500" dirty="0">
            <a:latin typeface="Akatab" panose="020B0604020202020204" charset="0"/>
            <a:ea typeface="Akatab" panose="020B0604020202020204" charset="0"/>
            <a:cs typeface="Akatab" panose="020B0604020202020204" charset="0"/>
          </a:endParaRPr>
        </a:p>
      </dgm:t>
    </dgm:pt>
    <dgm:pt modelId="{ADF21E4D-6BAB-4174-9CAA-BDC0D941B760}" type="parTrans" cxnId="{957E4D4B-FAA3-437D-901D-01AE9DFA128B}">
      <dgm:prSet/>
      <dgm:spPr/>
      <dgm:t>
        <a:bodyPr/>
        <a:lstStyle/>
        <a:p>
          <a:endParaRPr lang="en-US" sz="1500">
            <a:latin typeface="Akatab" panose="020B0604020202020204" charset="0"/>
            <a:ea typeface="Akatab" panose="020B0604020202020204" charset="0"/>
            <a:cs typeface="Akatab" panose="020B0604020202020204" charset="0"/>
          </a:endParaRPr>
        </a:p>
      </dgm:t>
    </dgm:pt>
    <dgm:pt modelId="{A561BF05-BAAE-4EAD-AE73-6089742B9756}" type="sibTrans" cxnId="{957E4D4B-FAA3-437D-901D-01AE9DFA128B}">
      <dgm:prSet/>
      <dgm:spPr/>
      <dgm:t>
        <a:bodyPr/>
        <a:lstStyle/>
        <a:p>
          <a:endParaRPr lang="en-US" sz="1500">
            <a:latin typeface="Akatab" panose="020B0604020202020204" charset="0"/>
            <a:ea typeface="Akatab" panose="020B0604020202020204" charset="0"/>
            <a:cs typeface="Akatab" panose="020B0604020202020204" charset="0"/>
          </a:endParaRPr>
        </a:p>
      </dgm:t>
    </dgm:pt>
    <dgm:pt modelId="{AAF9C779-9F0B-43F1-897A-C28AC60E1B8B}">
      <dgm:prSet phldrT="[Text]"/>
      <dgm:spPr/>
      <dgm:t>
        <a:bodyPr/>
        <a:lstStyle/>
        <a:p>
          <a:endParaRPr lang="en-US"/>
        </a:p>
      </dgm:t>
    </dgm:pt>
    <dgm:pt modelId="{4B7586CC-D834-4F5A-8058-A4C1E3BCDF29}" type="parTrans" cxnId="{333DB1B1-6FAF-434A-A1A4-FE13B13186D1}">
      <dgm:prSet/>
      <dgm:spPr/>
      <dgm:t>
        <a:bodyPr/>
        <a:lstStyle/>
        <a:p>
          <a:endParaRPr lang="en-US" sz="1500">
            <a:latin typeface="Akatab" panose="020B0604020202020204" charset="0"/>
            <a:ea typeface="Akatab" panose="020B0604020202020204" charset="0"/>
            <a:cs typeface="Akatab" panose="020B0604020202020204" charset="0"/>
          </a:endParaRPr>
        </a:p>
      </dgm:t>
    </dgm:pt>
    <dgm:pt modelId="{95148735-B1C4-4FD5-9EEA-857855AC0F4D}" type="sibTrans" cxnId="{333DB1B1-6FAF-434A-A1A4-FE13B13186D1}">
      <dgm:prSet/>
      <dgm:spPr/>
      <dgm:t>
        <a:bodyPr/>
        <a:lstStyle/>
        <a:p>
          <a:endParaRPr lang="en-US" sz="1500">
            <a:latin typeface="Akatab" panose="020B0604020202020204" charset="0"/>
            <a:ea typeface="Akatab" panose="020B0604020202020204" charset="0"/>
            <a:cs typeface="Akatab" panose="020B0604020202020204" charset="0"/>
          </a:endParaRPr>
        </a:p>
      </dgm:t>
    </dgm:pt>
    <dgm:pt modelId="{630C7D89-909E-4FCE-BDD2-7518174BDC17}" type="pres">
      <dgm:prSet presAssocID="{18935284-ADD5-41C8-87F2-E9D9B268E2F1}" presName="diagram" presStyleCnt="0">
        <dgm:presLayoutVars>
          <dgm:chMax val="1"/>
          <dgm:dir/>
          <dgm:animLvl val="ctr"/>
          <dgm:resizeHandles val="exact"/>
        </dgm:presLayoutVars>
      </dgm:prSet>
      <dgm:spPr/>
      <dgm:t>
        <a:bodyPr/>
        <a:lstStyle/>
        <a:p>
          <a:endParaRPr lang="en-US"/>
        </a:p>
      </dgm:t>
    </dgm:pt>
    <dgm:pt modelId="{1A8EBD6C-03A2-4A36-94CE-A58763EFCC9E}" type="pres">
      <dgm:prSet presAssocID="{18935284-ADD5-41C8-87F2-E9D9B268E2F1}" presName="matrix" presStyleCnt="0"/>
      <dgm:spPr/>
    </dgm:pt>
    <dgm:pt modelId="{17EDDAEE-C7A4-4779-9C48-B151B86827DD}" type="pres">
      <dgm:prSet presAssocID="{18935284-ADD5-41C8-87F2-E9D9B268E2F1}" presName="tile1" presStyleLbl="node1" presStyleIdx="0" presStyleCnt="4"/>
      <dgm:spPr/>
      <dgm:t>
        <a:bodyPr/>
        <a:lstStyle/>
        <a:p>
          <a:endParaRPr lang="en-US"/>
        </a:p>
      </dgm:t>
    </dgm:pt>
    <dgm:pt modelId="{5B976C48-3797-4EAD-BE7E-F4FE76306754}" type="pres">
      <dgm:prSet presAssocID="{18935284-ADD5-41C8-87F2-E9D9B268E2F1}" presName="tile1text" presStyleLbl="node1" presStyleIdx="0" presStyleCnt="4">
        <dgm:presLayoutVars>
          <dgm:chMax val="0"/>
          <dgm:chPref val="0"/>
          <dgm:bulletEnabled val="1"/>
        </dgm:presLayoutVars>
      </dgm:prSet>
      <dgm:spPr/>
      <dgm:t>
        <a:bodyPr/>
        <a:lstStyle/>
        <a:p>
          <a:endParaRPr lang="en-US"/>
        </a:p>
      </dgm:t>
    </dgm:pt>
    <dgm:pt modelId="{01ED4F3E-6867-4B1A-8EAB-AD2340DBB49B}" type="pres">
      <dgm:prSet presAssocID="{18935284-ADD5-41C8-87F2-E9D9B268E2F1}" presName="tile2" presStyleLbl="node1" presStyleIdx="1" presStyleCnt="4" custLinFactNeighborX="96947"/>
      <dgm:spPr/>
      <dgm:t>
        <a:bodyPr/>
        <a:lstStyle/>
        <a:p>
          <a:endParaRPr lang="en-US"/>
        </a:p>
      </dgm:t>
    </dgm:pt>
    <dgm:pt modelId="{1E2C313A-73D6-492C-AA3E-788C09D69DF6}" type="pres">
      <dgm:prSet presAssocID="{18935284-ADD5-41C8-87F2-E9D9B268E2F1}" presName="tile2text" presStyleLbl="node1" presStyleIdx="1" presStyleCnt="4">
        <dgm:presLayoutVars>
          <dgm:chMax val="0"/>
          <dgm:chPref val="0"/>
          <dgm:bulletEnabled val="1"/>
        </dgm:presLayoutVars>
      </dgm:prSet>
      <dgm:spPr/>
      <dgm:t>
        <a:bodyPr/>
        <a:lstStyle/>
        <a:p>
          <a:endParaRPr lang="en-US"/>
        </a:p>
      </dgm:t>
    </dgm:pt>
    <dgm:pt modelId="{B5B0BC68-77F4-403E-8D8C-CAD5B8FC9B07}" type="pres">
      <dgm:prSet presAssocID="{18935284-ADD5-41C8-87F2-E9D9B268E2F1}" presName="tile3" presStyleLbl="node1" presStyleIdx="2" presStyleCnt="4"/>
      <dgm:spPr/>
      <dgm:t>
        <a:bodyPr/>
        <a:lstStyle/>
        <a:p>
          <a:endParaRPr lang="en-US"/>
        </a:p>
      </dgm:t>
    </dgm:pt>
    <dgm:pt modelId="{E1B533CB-BE80-4528-9CED-5199448A927A}" type="pres">
      <dgm:prSet presAssocID="{18935284-ADD5-41C8-87F2-E9D9B268E2F1}" presName="tile3text" presStyleLbl="node1" presStyleIdx="2" presStyleCnt="4">
        <dgm:presLayoutVars>
          <dgm:chMax val="0"/>
          <dgm:chPref val="0"/>
          <dgm:bulletEnabled val="1"/>
        </dgm:presLayoutVars>
      </dgm:prSet>
      <dgm:spPr/>
      <dgm:t>
        <a:bodyPr/>
        <a:lstStyle/>
        <a:p>
          <a:endParaRPr lang="en-US"/>
        </a:p>
      </dgm:t>
    </dgm:pt>
    <dgm:pt modelId="{65836900-AE98-41FB-808A-FFEF7861E63E}" type="pres">
      <dgm:prSet presAssocID="{18935284-ADD5-41C8-87F2-E9D9B268E2F1}" presName="tile4" presStyleLbl="node1" presStyleIdx="3" presStyleCnt="4"/>
      <dgm:spPr/>
      <dgm:t>
        <a:bodyPr/>
        <a:lstStyle/>
        <a:p>
          <a:endParaRPr lang="en-US"/>
        </a:p>
      </dgm:t>
    </dgm:pt>
    <dgm:pt modelId="{56EC2690-89D1-413F-8DD0-38DA61EE4AC9}" type="pres">
      <dgm:prSet presAssocID="{18935284-ADD5-41C8-87F2-E9D9B268E2F1}" presName="tile4text" presStyleLbl="node1" presStyleIdx="3" presStyleCnt="4">
        <dgm:presLayoutVars>
          <dgm:chMax val="0"/>
          <dgm:chPref val="0"/>
          <dgm:bulletEnabled val="1"/>
        </dgm:presLayoutVars>
      </dgm:prSet>
      <dgm:spPr/>
      <dgm:t>
        <a:bodyPr/>
        <a:lstStyle/>
        <a:p>
          <a:endParaRPr lang="en-US"/>
        </a:p>
      </dgm:t>
    </dgm:pt>
    <dgm:pt modelId="{C0ED942F-49FD-47CB-BEA8-586845ED810D}" type="pres">
      <dgm:prSet presAssocID="{18935284-ADD5-41C8-87F2-E9D9B268E2F1}" presName="centerTile" presStyleLbl="fgShp" presStyleIdx="0" presStyleCnt="1" custScaleX="179853" custScaleY="113785">
        <dgm:presLayoutVars>
          <dgm:chMax val="0"/>
          <dgm:chPref val="0"/>
        </dgm:presLayoutVars>
      </dgm:prSet>
      <dgm:spPr/>
      <dgm:t>
        <a:bodyPr/>
        <a:lstStyle/>
        <a:p>
          <a:endParaRPr lang="en-US"/>
        </a:p>
      </dgm:t>
    </dgm:pt>
  </dgm:ptLst>
  <dgm:cxnLst>
    <dgm:cxn modelId="{333DB1B1-6FAF-434A-A1A4-FE13B13186D1}" srcId="{6F6709DC-29B2-4318-8613-C06DE9F5F508}" destId="{AAF9C779-9F0B-43F1-897A-C28AC60E1B8B}" srcOrd="4" destOrd="0" parTransId="{4B7586CC-D834-4F5A-8058-A4C1E3BCDF29}" sibTransId="{95148735-B1C4-4FD5-9EEA-857855AC0F4D}"/>
    <dgm:cxn modelId="{957E4D4B-FAA3-437D-901D-01AE9DFA128B}" srcId="{6F6709DC-29B2-4318-8613-C06DE9F5F508}" destId="{9DC2B50D-1B21-44E7-AC01-8BF4A5441517}" srcOrd="3" destOrd="0" parTransId="{ADF21E4D-6BAB-4174-9CAA-BDC0D941B760}" sibTransId="{A561BF05-BAAE-4EAD-AE73-6089742B9756}"/>
    <dgm:cxn modelId="{6CAF48BB-4EF9-40DA-8364-09B1A420E70F}" type="presOf" srcId="{18935284-ADD5-41C8-87F2-E9D9B268E2F1}" destId="{630C7D89-909E-4FCE-BDD2-7518174BDC17}" srcOrd="0" destOrd="0" presId="urn:microsoft.com/office/officeart/2005/8/layout/matrix1"/>
    <dgm:cxn modelId="{7C9BF58B-2962-4800-9BB1-55C1EE1243A6}" srcId="{6F6709DC-29B2-4318-8613-C06DE9F5F508}" destId="{728FDA39-2625-4F18-AF5B-B3989F6FDDE7}" srcOrd="2" destOrd="0" parTransId="{085ABF30-869B-42D4-B2DE-F1208DA235D8}" sibTransId="{44D42F24-1763-452B-B06C-DA86A941F71B}"/>
    <dgm:cxn modelId="{0BC0D613-2C23-493D-B15B-4EE3ED8ED125}" type="presOf" srcId="{728FDA39-2625-4F18-AF5B-B3989F6FDDE7}" destId="{B5B0BC68-77F4-403E-8D8C-CAD5B8FC9B07}" srcOrd="0" destOrd="0" presId="urn:microsoft.com/office/officeart/2005/8/layout/matrix1"/>
    <dgm:cxn modelId="{4EEDDEDE-6311-47BE-AE0E-99A34460A15C}" type="presOf" srcId="{9FD59AF8-D304-47F3-8558-1C8897F6E92A}" destId="{5B976C48-3797-4EAD-BE7E-F4FE76306754}" srcOrd="1" destOrd="0" presId="urn:microsoft.com/office/officeart/2005/8/layout/matrix1"/>
    <dgm:cxn modelId="{F01BB2FC-51BF-4765-A97F-054C325F6201}" type="presOf" srcId="{908D7FD6-D620-4261-AFBC-7DC3C62557D2}" destId="{01ED4F3E-6867-4B1A-8EAB-AD2340DBB49B}" srcOrd="0" destOrd="0" presId="urn:microsoft.com/office/officeart/2005/8/layout/matrix1"/>
    <dgm:cxn modelId="{4D06E600-36A4-4191-AE12-AAEF370B1C55}" type="presOf" srcId="{6F6709DC-29B2-4318-8613-C06DE9F5F508}" destId="{C0ED942F-49FD-47CB-BEA8-586845ED810D}" srcOrd="0" destOrd="0" presId="urn:microsoft.com/office/officeart/2005/8/layout/matrix1"/>
    <dgm:cxn modelId="{315D92FA-676F-4160-B5E5-C90058A6DD1B}" srcId="{18935284-ADD5-41C8-87F2-E9D9B268E2F1}" destId="{6F6709DC-29B2-4318-8613-C06DE9F5F508}" srcOrd="0" destOrd="0" parTransId="{EB28A05F-C226-42CE-8DC3-735370F00862}" sibTransId="{1FE1BE26-62DE-4F53-95FB-4CC9C9C38F63}"/>
    <dgm:cxn modelId="{5C6E031C-E83B-4FFF-A844-7F2C133A3EB0}" srcId="{6F6709DC-29B2-4318-8613-C06DE9F5F508}" destId="{9FD59AF8-D304-47F3-8558-1C8897F6E92A}" srcOrd="0" destOrd="0" parTransId="{217A3872-B4BD-464E-876F-492D8C8FFA14}" sibTransId="{00B7A20C-1FC7-4835-B17F-E400604CE4F6}"/>
    <dgm:cxn modelId="{D266481F-E7CC-41CC-BD0C-D1C432E889C5}" type="presOf" srcId="{728FDA39-2625-4F18-AF5B-B3989F6FDDE7}" destId="{E1B533CB-BE80-4528-9CED-5199448A927A}" srcOrd="1" destOrd="0" presId="urn:microsoft.com/office/officeart/2005/8/layout/matrix1"/>
    <dgm:cxn modelId="{F13DBD4C-6CC4-45DF-B213-A5247B58DE37}" type="presOf" srcId="{9DC2B50D-1B21-44E7-AC01-8BF4A5441517}" destId="{65836900-AE98-41FB-808A-FFEF7861E63E}" srcOrd="0" destOrd="0" presId="urn:microsoft.com/office/officeart/2005/8/layout/matrix1"/>
    <dgm:cxn modelId="{A5118BBE-B008-4465-B841-B0CA216404F3}" type="presOf" srcId="{9DC2B50D-1B21-44E7-AC01-8BF4A5441517}" destId="{56EC2690-89D1-413F-8DD0-38DA61EE4AC9}" srcOrd="1" destOrd="0" presId="urn:microsoft.com/office/officeart/2005/8/layout/matrix1"/>
    <dgm:cxn modelId="{3D42F18C-234E-4657-B00D-A041A4380798}" srcId="{6F6709DC-29B2-4318-8613-C06DE9F5F508}" destId="{908D7FD6-D620-4261-AFBC-7DC3C62557D2}" srcOrd="1" destOrd="0" parTransId="{87BFEBA8-E91F-4C8F-A093-38E4ACCE419F}" sibTransId="{58156096-ED28-4C22-831F-8C0FC4C1D3EC}"/>
    <dgm:cxn modelId="{9780BCCE-3524-494D-BEA9-81F16F17A835}" type="presOf" srcId="{908D7FD6-D620-4261-AFBC-7DC3C62557D2}" destId="{1E2C313A-73D6-492C-AA3E-788C09D69DF6}" srcOrd="1" destOrd="0" presId="urn:microsoft.com/office/officeart/2005/8/layout/matrix1"/>
    <dgm:cxn modelId="{F9644B6A-B11A-4812-A595-8D9A95D242BD}" type="presOf" srcId="{9FD59AF8-D304-47F3-8558-1C8897F6E92A}" destId="{17EDDAEE-C7A4-4779-9C48-B151B86827DD}" srcOrd="0" destOrd="0" presId="urn:microsoft.com/office/officeart/2005/8/layout/matrix1"/>
    <dgm:cxn modelId="{F2EF3E35-4F34-4F21-949F-1808ADA1F572}" type="presParOf" srcId="{630C7D89-909E-4FCE-BDD2-7518174BDC17}" destId="{1A8EBD6C-03A2-4A36-94CE-A58763EFCC9E}" srcOrd="0" destOrd="0" presId="urn:microsoft.com/office/officeart/2005/8/layout/matrix1"/>
    <dgm:cxn modelId="{50D64B5E-8419-4382-A620-DE939BACE572}" type="presParOf" srcId="{1A8EBD6C-03A2-4A36-94CE-A58763EFCC9E}" destId="{17EDDAEE-C7A4-4779-9C48-B151B86827DD}" srcOrd="0" destOrd="0" presId="urn:microsoft.com/office/officeart/2005/8/layout/matrix1"/>
    <dgm:cxn modelId="{16582CE8-BC52-4CD7-9401-AE3ECEED4378}" type="presParOf" srcId="{1A8EBD6C-03A2-4A36-94CE-A58763EFCC9E}" destId="{5B976C48-3797-4EAD-BE7E-F4FE76306754}" srcOrd="1" destOrd="0" presId="urn:microsoft.com/office/officeart/2005/8/layout/matrix1"/>
    <dgm:cxn modelId="{93EEFF67-F62B-40F0-A8DB-CFB8CF9C0BCC}" type="presParOf" srcId="{1A8EBD6C-03A2-4A36-94CE-A58763EFCC9E}" destId="{01ED4F3E-6867-4B1A-8EAB-AD2340DBB49B}" srcOrd="2" destOrd="0" presId="urn:microsoft.com/office/officeart/2005/8/layout/matrix1"/>
    <dgm:cxn modelId="{71BD54C5-5E91-4F2C-891A-2D9CA540C871}" type="presParOf" srcId="{1A8EBD6C-03A2-4A36-94CE-A58763EFCC9E}" destId="{1E2C313A-73D6-492C-AA3E-788C09D69DF6}" srcOrd="3" destOrd="0" presId="urn:microsoft.com/office/officeart/2005/8/layout/matrix1"/>
    <dgm:cxn modelId="{3813ED6D-E6B4-4332-8206-6398C760B4EB}" type="presParOf" srcId="{1A8EBD6C-03A2-4A36-94CE-A58763EFCC9E}" destId="{B5B0BC68-77F4-403E-8D8C-CAD5B8FC9B07}" srcOrd="4" destOrd="0" presId="urn:microsoft.com/office/officeart/2005/8/layout/matrix1"/>
    <dgm:cxn modelId="{66BF05D0-90A1-4F64-8DEC-70D3E8D71EB8}" type="presParOf" srcId="{1A8EBD6C-03A2-4A36-94CE-A58763EFCC9E}" destId="{E1B533CB-BE80-4528-9CED-5199448A927A}" srcOrd="5" destOrd="0" presId="urn:microsoft.com/office/officeart/2005/8/layout/matrix1"/>
    <dgm:cxn modelId="{5CF03EA5-AC24-40EE-A4DD-1BD0F171B246}" type="presParOf" srcId="{1A8EBD6C-03A2-4A36-94CE-A58763EFCC9E}" destId="{65836900-AE98-41FB-808A-FFEF7861E63E}" srcOrd="6" destOrd="0" presId="urn:microsoft.com/office/officeart/2005/8/layout/matrix1"/>
    <dgm:cxn modelId="{98A05D46-D9A7-4C01-BB99-0926F8CD17D6}" type="presParOf" srcId="{1A8EBD6C-03A2-4A36-94CE-A58763EFCC9E}" destId="{56EC2690-89D1-413F-8DD0-38DA61EE4AC9}" srcOrd="7" destOrd="0" presId="urn:microsoft.com/office/officeart/2005/8/layout/matrix1"/>
    <dgm:cxn modelId="{C35F615F-EF7E-4148-AAF3-6FE66C750D9B}" type="presParOf" srcId="{630C7D89-909E-4FCE-BDD2-7518174BDC17}" destId="{C0ED942F-49FD-47CB-BEA8-586845ED810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935284-ADD5-41C8-87F2-E9D9B268E2F1}" type="doc">
      <dgm:prSet loTypeId="urn:microsoft.com/office/officeart/2005/8/layout/matrix1" loCatId="matrix" qsTypeId="urn:microsoft.com/office/officeart/2005/8/quickstyle/simple3" qsCatId="simple" csTypeId="urn:microsoft.com/office/officeart/2005/8/colors/accent0_3" csCatId="mainScheme" phldr="1"/>
      <dgm:spPr/>
      <dgm:t>
        <a:bodyPr/>
        <a:lstStyle/>
        <a:p>
          <a:endParaRPr lang="en-US"/>
        </a:p>
      </dgm:t>
    </dgm:pt>
    <dgm:pt modelId="{6F6709DC-29B2-4318-8613-C06DE9F5F508}">
      <dgm:prSet phldrT="[Text]" custT="1"/>
      <dgm:spPr/>
      <dgm:t>
        <a:bodyPr/>
        <a:lstStyle/>
        <a:p>
          <a:r>
            <a:rPr lang="en-US" sz="1500" b="1" dirty="0" smtClean="0">
              <a:latin typeface="Akatab" panose="020B0604020202020204" charset="0"/>
              <a:ea typeface="Akatab" panose="020B0604020202020204" charset="0"/>
              <a:cs typeface="Akatab" panose="020B0604020202020204" charset="0"/>
            </a:rPr>
            <a:t>Cues of disfluency </a:t>
          </a:r>
        </a:p>
        <a:p>
          <a:r>
            <a:rPr lang="en-US" sz="1500" b="1" dirty="0" smtClean="0">
              <a:latin typeface="Akatab" panose="020B0604020202020204" charset="0"/>
              <a:ea typeface="Akatab" panose="020B0604020202020204" charset="0"/>
              <a:cs typeface="Akatab" panose="020B0604020202020204" charset="0"/>
            </a:rPr>
            <a:t>(Zhao, 2022)</a:t>
          </a:r>
          <a:endParaRPr lang="en-US" sz="1500" b="1" dirty="0">
            <a:latin typeface="Akatab" panose="020B0604020202020204" charset="0"/>
            <a:ea typeface="Akatab" panose="020B0604020202020204" charset="0"/>
            <a:cs typeface="Akatab" panose="020B0604020202020204" charset="0"/>
          </a:endParaRPr>
        </a:p>
      </dgm:t>
    </dgm:pt>
    <dgm:pt modelId="{EB28A05F-C226-42CE-8DC3-735370F00862}" type="parTrans" cxnId="{315D92FA-676F-4160-B5E5-C90058A6DD1B}">
      <dgm:prSet/>
      <dgm:spPr/>
      <dgm:t>
        <a:bodyPr/>
        <a:lstStyle/>
        <a:p>
          <a:endParaRPr lang="en-US" sz="1500">
            <a:latin typeface="Akatab" panose="020B0604020202020204" charset="0"/>
            <a:ea typeface="Akatab" panose="020B0604020202020204" charset="0"/>
            <a:cs typeface="Akatab" panose="020B0604020202020204" charset="0"/>
          </a:endParaRPr>
        </a:p>
      </dgm:t>
    </dgm:pt>
    <dgm:pt modelId="{1FE1BE26-62DE-4F53-95FB-4CC9C9C38F63}" type="sibTrans" cxnId="{315D92FA-676F-4160-B5E5-C90058A6DD1B}">
      <dgm:prSet/>
      <dgm:spPr/>
      <dgm:t>
        <a:bodyPr/>
        <a:lstStyle/>
        <a:p>
          <a:endParaRPr lang="en-US" sz="1500">
            <a:latin typeface="Akatab" panose="020B0604020202020204" charset="0"/>
            <a:ea typeface="Akatab" panose="020B0604020202020204" charset="0"/>
            <a:cs typeface="Akatab" panose="020B0604020202020204" charset="0"/>
          </a:endParaRPr>
        </a:p>
      </dgm:t>
    </dgm:pt>
    <dgm:pt modelId="{9FD59AF8-D304-47F3-8558-1C8897F6E92A}">
      <dgm:prSet phldrT="[Text]" custT="1"/>
      <dgm:spPr/>
      <dgm:t>
        <a:bodyPr/>
        <a:lstStyle/>
        <a:p>
          <a:r>
            <a:rPr lang="en-US" sz="1500" dirty="0" smtClean="0">
              <a:latin typeface="Akatab" panose="020B0604020202020204" charset="0"/>
              <a:ea typeface="Akatab" panose="020B0604020202020204" charset="0"/>
              <a:cs typeface="Akatab" panose="020B0604020202020204" charset="0"/>
            </a:rPr>
            <a:t>pauses</a:t>
          </a:r>
          <a:endParaRPr lang="en-US" sz="1500" dirty="0">
            <a:latin typeface="Akatab" panose="020B0604020202020204" charset="0"/>
            <a:ea typeface="Akatab" panose="020B0604020202020204" charset="0"/>
            <a:cs typeface="Akatab" panose="020B0604020202020204" charset="0"/>
          </a:endParaRPr>
        </a:p>
      </dgm:t>
    </dgm:pt>
    <dgm:pt modelId="{217A3872-B4BD-464E-876F-492D8C8FFA14}" type="parTrans" cxnId="{5C6E031C-E83B-4FFF-A844-7F2C133A3EB0}">
      <dgm:prSet/>
      <dgm:spPr/>
      <dgm:t>
        <a:bodyPr/>
        <a:lstStyle/>
        <a:p>
          <a:endParaRPr lang="en-US" sz="1500">
            <a:latin typeface="Akatab" panose="020B0604020202020204" charset="0"/>
            <a:ea typeface="Akatab" panose="020B0604020202020204" charset="0"/>
            <a:cs typeface="Akatab" panose="020B0604020202020204" charset="0"/>
          </a:endParaRPr>
        </a:p>
      </dgm:t>
    </dgm:pt>
    <dgm:pt modelId="{00B7A20C-1FC7-4835-B17F-E400604CE4F6}" type="sibTrans" cxnId="{5C6E031C-E83B-4FFF-A844-7F2C133A3EB0}">
      <dgm:prSet/>
      <dgm:spPr/>
      <dgm:t>
        <a:bodyPr/>
        <a:lstStyle/>
        <a:p>
          <a:endParaRPr lang="en-US" sz="1500">
            <a:latin typeface="Akatab" panose="020B0604020202020204" charset="0"/>
            <a:ea typeface="Akatab" panose="020B0604020202020204" charset="0"/>
            <a:cs typeface="Akatab" panose="020B0604020202020204" charset="0"/>
          </a:endParaRPr>
        </a:p>
      </dgm:t>
    </dgm:pt>
    <dgm:pt modelId="{908D7FD6-D620-4261-AFBC-7DC3C62557D2}">
      <dgm:prSet phldrT="[Text]" custT="1"/>
      <dgm:spPr/>
      <dgm:t>
        <a:bodyPr/>
        <a:lstStyle/>
        <a:p>
          <a:r>
            <a:rPr lang="en-US" sz="1500" dirty="0" smtClean="0">
              <a:latin typeface="Akatab" panose="020B0604020202020204" charset="0"/>
              <a:ea typeface="Akatab" panose="020B0604020202020204" charset="0"/>
              <a:cs typeface="Akatab" panose="020B0604020202020204" charset="0"/>
            </a:rPr>
            <a:t>fillers</a:t>
          </a:r>
          <a:endParaRPr lang="en-US" sz="1500" dirty="0">
            <a:latin typeface="Akatab" panose="020B0604020202020204" charset="0"/>
            <a:ea typeface="Akatab" panose="020B0604020202020204" charset="0"/>
            <a:cs typeface="Akatab" panose="020B0604020202020204" charset="0"/>
          </a:endParaRPr>
        </a:p>
      </dgm:t>
    </dgm:pt>
    <dgm:pt modelId="{87BFEBA8-E91F-4C8F-A093-38E4ACCE419F}" type="parTrans" cxnId="{3D42F18C-234E-4657-B00D-A041A4380798}">
      <dgm:prSet/>
      <dgm:spPr/>
      <dgm:t>
        <a:bodyPr/>
        <a:lstStyle/>
        <a:p>
          <a:endParaRPr lang="en-US" sz="1500">
            <a:latin typeface="Akatab" panose="020B0604020202020204" charset="0"/>
            <a:ea typeface="Akatab" panose="020B0604020202020204" charset="0"/>
            <a:cs typeface="Akatab" panose="020B0604020202020204" charset="0"/>
          </a:endParaRPr>
        </a:p>
      </dgm:t>
    </dgm:pt>
    <dgm:pt modelId="{58156096-ED28-4C22-831F-8C0FC4C1D3EC}" type="sibTrans" cxnId="{3D42F18C-234E-4657-B00D-A041A4380798}">
      <dgm:prSet/>
      <dgm:spPr/>
      <dgm:t>
        <a:bodyPr/>
        <a:lstStyle/>
        <a:p>
          <a:endParaRPr lang="en-US" sz="1500">
            <a:latin typeface="Akatab" panose="020B0604020202020204" charset="0"/>
            <a:ea typeface="Akatab" panose="020B0604020202020204" charset="0"/>
            <a:cs typeface="Akatab" panose="020B0604020202020204" charset="0"/>
          </a:endParaRPr>
        </a:p>
      </dgm:t>
    </dgm:pt>
    <dgm:pt modelId="{728FDA39-2625-4F18-AF5B-B3989F6FDDE7}">
      <dgm:prSet phldrT="[Text]" custT="1"/>
      <dgm:spPr/>
      <dgm:t>
        <a:bodyPr/>
        <a:lstStyle/>
        <a:p>
          <a:r>
            <a:rPr lang="en-US" sz="1500" dirty="0" smtClean="0">
              <a:latin typeface="Akatab" panose="020B0604020202020204" charset="0"/>
              <a:ea typeface="Akatab" panose="020B0604020202020204" charset="0"/>
              <a:cs typeface="Akatab" panose="020B0604020202020204" charset="0"/>
            </a:rPr>
            <a:t>repetitions</a:t>
          </a:r>
          <a:endParaRPr lang="en-US" sz="1500" dirty="0">
            <a:latin typeface="Akatab" panose="020B0604020202020204" charset="0"/>
            <a:ea typeface="Akatab" panose="020B0604020202020204" charset="0"/>
            <a:cs typeface="Akatab" panose="020B0604020202020204" charset="0"/>
          </a:endParaRPr>
        </a:p>
      </dgm:t>
    </dgm:pt>
    <dgm:pt modelId="{085ABF30-869B-42D4-B2DE-F1208DA235D8}" type="parTrans" cxnId="{7C9BF58B-2962-4800-9BB1-55C1EE1243A6}">
      <dgm:prSet/>
      <dgm:spPr/>
      <dgm:t>
        <a:bodyPr/>
        <a:lstStyle/>
        <a:p>
          <a:endParaRPr lang="en-US" sz="1500">
            <a:latin typeface="Akatab" panose="020B0604020202020204" charset="0"/>
            <a:ea typeface="Akatab" panose="020B0604020202020204" charset="0"/>
            <a:cs typeface="Akatab" panose="020B0604020202020204" charset="0"/>
          </a:endParaRPr>
        </a:p>
      </dgm:t>
    </dgm:pt>
    <dgm:pt modelId="{44D42F24-1763-452B-B06C-DA86A941F71B}" type="sibTrans" cxnId="{7C9BF58B-2962-4800-9BB1-55C1EE1243A6}">
      <dgm:prSet/>
      <dgm:spPr/>
      <dgm:t>
        <a:bodyPr/>
        <a:lstStyle/>
        <a:p>
          <a:endParaRPr lang="en-US" sz="1500">
            <a:latin typeface="Akatab" panose="020B0604020202020204" charset="0"/>
            <a:ea typeface="Akatab" panose="020B0604020202020204" charset="0"/>
            <a:cs typeface="Akatab" panose="020B0604020202020204" charset="0"/>
          </a:endParaRPr>
        </a:p>
      </dgm:t>
    </dgm:pt>
    <dgm:pt modelId="{9DC2B50D-1B21-44E7-AC01-8BF4A5441517}">
      <dgm:prSet phldrT="[Text]" custT="1"/>
      <dgm:spPr/>
      <dgm:t>
        <a:bodyPr/>
        <a:lstStyle/>
        <a:p>
          <a:r>
            <a:rPr lang="en-US" sz="1500" dirty="0" smtClean="0">
              <a:latin typeface="Akatab" panose="020B0604020202020204" charset="0"/>
              <a:ea typeface="Akatab" panose="020B0604020202020204" charset="0"/>
              <a:cs typeface="Akatab" panose="020B0604020202020204" charset="0"/>
            </a:rPr>
            <a:t>articulatory disfluencies</a:t>
          </a:r>
          <a:endParaRPr lang="en-US" sz="1500" dirty="0">
            <a:latin typeface="Akatab" panose="020B0604020202020204" charset="0"/>
            <a:ea typeface="Akatab" panose="020B0604020202020204" charset="0"/>
            <a:cs typeface="Akatab" panose="020B0604020202020204" charset="0"/>
          </a:endParaRPr>
        </a:p>
      </dgm:t>
    </dgm:pt>
    <dgm:pt modelId="{ADF21E4D-6BAB-4174-9CAA-BDC0D941B760}" type="parTrans" cxnId="{957E4D4B-FAA3-437D-901D-01AE9DFA128B}">
      <dgm:prSet/>
      <dgm:spPr/>
      <dgm:t>
        <a:bodyPr/>
        <a:lstStyle/>
        <a:p>
          <a:endParaRPr lang="en-US" sz="1500">
            <a:latin typeface="Akatab" panose="020B0604020202020204" charset="0"/>
            <a:ea typeface="Akatab" panose="020B0604020202020204" charset="0"/>
            <a:cs typeface="Akatab" panose="020B0604020202020204" charset="0"/>
          </a:endParaRPr>
        </a:p>
      </dgm:t>
    </dgm:pt>
    <dgm:pt modelId="{A561BF05-BAAE-4EAD-AE73-6089742B9756}" type="sibTrans" cxnId="{957E4D4B-FAA3-437D-901D-01AE9DFA128B}">
      <dgm:prSet/>
      <dgm:spPr/>
      <dgm:t>
        <a:bodyPr/>
        <a:lstStyle/>
        <a:p>
          <a:endParaRPr lang="en-US" sz="1500">
            <a:latin typeface="Akatab" panose="020B0604020202020204" charset="0"/>
            <a:ea typeface="Akatab" panose="020B0604020202020204" charset="0"/>
            <a:cs typeface="Akatab" panose="020B0604020202020204" charset="0"/>
          </a:endParaRPr>
        </a:p>
      </dgm:t>
    </dgm:pt>
    <dgm:pt modelId="{AAF9C779-9F0B-43F1-897A-C28AC60E1B8B}">
      <dgm:prSet phldrT="[Text]"/>
      <dgm:spPr/>
      <dgm:t>
        <a:bodyPr/>
        <a:lstStyle/>
        <a:p>
          <a:endParaRPr lang="en-US"/>
        </a:p>
      </dgm:t>
    </dgm:pt>
    <dgm:pt modelId="{4B7586CC-D834-4F5A-8058-A4C1E3BCDF29}" type="parTrans" cxnId="{333DB1B1-6FAF-434A-A1A4-FE13B13186D1}">
      <dgm:prSet/>
      <dgm:spPr/>
      <dgm:t>
        <a:bodyPr/>
        <a:lstStyle/>
        <a:p>
          <a:endParaRPr lang="en-US" sz="1500">
            <a:latin typeface="Akatab" panose="020B0604020202020204" charset="0"/>
            <a:ea typeface="Akatab" panose="020B0604020202020204" charset="0"/>
            <a:cs typeface="Akatab" panose="020B0604020202020204" charset="0"/>
          </a:endParaRPr>
        </a:p>
      </dgm:t>
    </dgm:pt>
    <dgm:pt modelId="{95148735-B1C4-4FD5-9EEA-857855AC0F4D}" type="sibTrans" cxnId="{333DB1B1-6FAF-434A-A1A4-FE13B13186D1}">
      <dgm:prSet/>
      <dgm:spPr/>
      <dgm:t>
        <a:bodyPr/>
        <a:lstStyle/>
        <a:p>
          <a:endParaRPr lang="en-US" sz="1500">
            <a:latin typeface="Akatab" panose="020B0604020202020204" charset="0"/>
            <a:ea typeface="Akatab" panose="020B0604020202020204" charset="0"/>
            <a:cs typeface="Akatab" panose="020B0604020202020204" charset="0"/>
          </a:endParaRPr>
        </a:p>
      </dgm:t>
    </dgm:pt>
    <dgm:pt modelId="{630C7D89-909E-4FCE-BDD2-7518174BDC17}" type="pres">
      <dgm:prSet presAssocID="{18935284-ADD5-41C8-87F2-E9D9B268E2F1}" presName="diagram" presStyleCnt="0">
        <dgm:presLayoutVars>
          <dgm:chMax val="1"/>
          <dgm:dir/>
          <dgm:animLvl val="ctr"/>
          <dgm:resizeHandles val="exact"/>
        </dgm:presLayoutVars>
      </dgm:prSet>
      <dgm:spPr/>
      <dgm:t>
        <a:bodyPr/>
        <a:lstStyle/>
        <a:p>
          <a:endParaRPr lang="en-US"/>
        </a:p>
      </dgm:t>
    </dgm:pt>
    <dgm:pt modelId="{1A8EBD6C-03A2-4A36-94CE-A58763EFCC9E}" type="pres">
      <dgm:prSet presAssocID="{18935284-ADD5-41C8-87F2-E9D9B268E2F1}" presName="matrix" presStyleCnt="0"/>
      <dgm:spPr/>
    </dgm:pt>
    <dgm:pt modelId="{17EDDAEE-C7A4-4779-9C48-B151B86827DD}" type="pres">
      <dgm:prSet presAssocID="{18935284-ADD5-41C8-87F2-E9D9B268E2F1}" presName="tile1" presStyleLbl="node1" presStyleIdx="0" presStyleCnt="4"/>
      <dgm:spPr/>
      <dgm:t>
        <a:bodyPr/>
        <a:lstStyle/>
        <a:p>
          <a:endParaRPr lang="en-US"/>
        </a:p>
      </dgm:t>
    </dgm:pt>
    <dgm:pt modelId="{5B976C48-3797-4EAD-BE7E-F4FE76306754}" type="pres">
      <dgm:prSet presAssocID="{18935284-ADD5-41C8-87F2-E9D9B268E2F1}" presName="tile1text" presStyleLbl="node1" presStyleIdx="0" presStyleCnt="4">
        <dgm:presLayoutVars>
          <dgm:chMax val="0"/>
          <dgm:chPref val="0"/>
          <dgm:bulletEnabled val="1"/>
        </dgm:presLayoutVars>
      </dgm:prSet>
      <dgm:spPr/>
      <dgm:t>
        <a:bodyPr/>
        <a:lstStyle/>
        <a:p>
          <a:endParaRPr lang="en-US"/>
        </a:p>
      </dgm:t>
    </dgm:pt>
    <dgm:pt modelId="{01ED4F3E-6867-4B1A-8EAB-AD2340DBB49B}" type="pres">
      <dgm:prSet presAssocID="{18935284-ADD5-41C8-87F2-E9D9B268E2F1}" presName="tile2" presStyleLbl="node1" presStyleIdx="1" presStyleCnt="4" custLinFactX="37405" custLinFactNeighborX="100000" custLinFactNeighborY="-1012"/>
      <dgm:spPr/>
      <dgm:t>
        <a:bodyPr/>
        <a:lstStyle/>
        <a:p>
          <a:endParaRPr lang="en-US"/>
        </a:p>
      </dgm:t>
    </dgm:pt>
    <dgm:pt modelId="{1E2C313A-73D6-492C-AA3E-788C09D69DF6}" type="pres">
      <dgm:prSet presAssocID="{18935284-ADD5-41C8-87F2-E9D9B268E2F1}" presName="tile2text" presStyleLbl="node1" presStyleIdx="1" presStyleCnt="4">
        <dgm:presLayoutVars>
          <dgm:chMax val="0"/>
          <dgm:chPref val="0"/>
          <dgm:bulletEnabled val="1"/>
        </dgm:presLayoutVars>
      </dgm:prSet>
      <dgm:spPr/>
      <dgm:t>
        <a:bodyPr/>
        <a:lstStyle/>
        <a:p>
          <a:endParaRPr lang="en-US"/>
        </a:p>
      </dgm:t>
    </dgm:pt>
    <dgm:pt modelId="{B5B0BC68-77F4-403E-8D8C-CAD5B8FC9B07}" type="pres">
      <dgm:prSet presAssocID="{18935284-ADD5-41C8-87F2-E9D9B268E2F1}" presName="tile3" presStyleLbl="node1" presStyleIdx="2" presStyleCnt="4"/>
      <dgm:spPr/>
      <dgm:t>
        <a:bodyPr/>
        <a:lstStyle/>
        <a:p>
          <a:endParaRPr lang="en-US"/>
        </a:p>
      </dgm:t>
    </dgm:pt>
    <dgm:pt modelId="{E1B533CB-BE80-4528-9CED-5199448A927A}" type="pres">
      <dgm:prSet presAssocID="{18935284-ADD5-41C8-87F2-E9D9B268E2F1}" presName="tile3text" presStyleLbl="node1" presStyleIdx="2" presStyleCnt="4">
        <dgm:presLayoutVars>
          <dgm:chMax val="0"/>
          <dgm:chPref val="0"/>
          <dgm:bulletEnabled val="1"/>
        </dgm:presLayoutVars>
      </dgm:prSet>
      <dgm:spPr/>
      <dgm:t>
        <a:bodyPr/>
        <a:lstStyle/>
        <a:p>
          <a:endParaRPr lang="en-US"/>
        </a:p>
      </dgm:t>
    </dgm:pt>
    <dgm:pt modelId="{65836900-AE98-41FB-808A-FFEF7861E63E}" type="pres">
      <dgm:prSet presAssocID="{18935284-ADD5-41C8-87F2-E9D9B268E2F1}" presName="tile4" presStyleLbl="node1" presStyleIdx="3" presStyleCnt="4"/>
      <dgm:spPr/>
      <dgm:t>
        <a:bodyPr/>
        <a:lstStyle/>
        <a:p>
          <a:endParaRPr lang="en-US"/>
        </a:p>
      </dgm:t>
    </dgm:pt>
    <dgm:pt modelId="{56EC2690-89D1-413F-8DD0-38DA61EE4AC9}" type="pres">
      <dgm:prSet presAssocID="{18935284-ADD5-41C8-87F2-E9D9B268E2F1}" presName="tile4text" presStyleLbl="node1" presStyleIdx="3" presStyleCnt="4">
        <dgm:presLayoutVars>
          <dgm:chMax val="0"/>
          <dgm:chPref val="0"/>
          <dgm:bulletEnabled val="1"/>
        </dgm:presLayoutVars>
      </dgm:prSet>
      <dgm:spPr/>
      <dgm:t>
        <a:bodyPr/>
        <a:lstStyle/>
        <a:p>
          <a:endParaRPr lang="en-US"/>
        </a:p>
      </dgm:t>
    </dgm:pt>
    <dgm:pt modelId="{C0ED942F-49FD-47CB-BEA8-586845ED810D}" type="pres">
      <dgm:prSet presAssocID="{18935284-ADD5-41C8-87F2-E9D9B268E2F1}" presName="centerTile" presStyleLbl="fgShp" presStyleIdx="0" presStyleCnt="1" custScaleX="152492" custScaleY="139324">
        <dgm:presLayoutVars>
          <dgm:chMax val="0"/>
          <dgm:chPref val="0"/>
        </dgm:presLayoutVars>
      </dgm:prSet>
      <dgm:spPr/>
      <dgm:t>
        <a:bodyPr/>
        <a:lstStyle/>
        <a:p>
          <a:endParaRPr lang="en-US"/>
        </a:p>
      </dgm:t>
    </dgm:pt>
  </dgm:ptLst>
  <dgm:cxnLst>
    <dgm:cxn modelId="{333DB1B1-6FAF-434A-A1A4-FE13B13186D1}" srcId="{6F6709DC-29B2-4318-8613-C06DE9F5F508}" destId="{AAF9C779-9F0B-43F1-897A-C28AC60E1B8B}" srcOrd="4" destOrd="0" parTransId="{4B7586CC-D834-4F5A-8058-A4C1E3BCDF29}" sibTransId="{95148735-B1C4-4FD5-9EEA-857855AC0F4D}"/>
    <dgm:cxn modelId="{957E4D4B-FAA3-437D-901D-01AE9DFA128B}" srcId="{6F6709DC-29B2-4318-8613-C06DE9F5F508}" destId="{9DC2B50D-1B21-44E7-AC01-8BF4A5441517}" srcOrd="3" destOrd="0" parTransId="{ADF21E4D-6BAB-4174-9CAA-BDC0D941B760}" sibTransId="{A561BF05-BAAE-4EAD-AE73-6089742B9756}"/>
    <dgm:cxn modelId="{6CAF48BB-4EF9-40DA-8364-09B1A420E70F}" type="presOf" srcId="{18935284-ADD5-41C8-87F2-E9D9B268E2F1}" destId="{630C7D89-909E-4FCE-BDD2-7518174BDC17}" srcOrd="0" destOrd="0" presId="urn:microsoft.com/office/officeart/2005/8/layout/matrix1"/>
    <dgm:cxn modelId="{7C9BF58B-2962-4800-9BB1-55C1EE1243A6}" srcId="{6F6709DC-29B2-4318-8613-C06DE9F5F508}" destId="{728FDA39-2625-4F18-AF5B-B3989F6FDDE7}" srcOrd="2" destOrd="0" parTransId="{085ABF30-869B-42D4-B2DE-F1208DA235D8}" sibTransId="{44D42F24-1763-452B-B06C-DA86A941F71B}"/>
    <dgm:cxn modelId="{0BC0D613-2C23-493D-B15B-4EE3ED8ED125}" type="presOf" srcId="{728FDA39-2625-4F18-AF5B-B3989F6FDDE7}" destId="{B5B0BC68-77F4-403E-8D8C-CAD5B8FC9B07}" srcOrd="0" destOrd="0" presId="urn:microsoft.com/office/officeart/2005/8/layout/matrix1"/>
    <dgm:cxn modelId="{4EEDDEDE-6311-47BE-AE0E-99A34460A15C}" type="presOf" srcId="{9FD59AF8-D304-47F3-8558-1C8897F6E92A}" destId="{5B976C48-3797-4EAD-BE7E-F4FE76306754}" srcOrd="1" destOrd="0" presId="urn:microsoft.com/office/officeart/2005/8/layout/matrix1"/>
    <dgm:cxn modelId="{F01BB2FC-51BF-4765-A97F-054C325F6201}" type="presOf" srcId="{908D7FD6-D620-4261-AFBC-7DC3C62557D2}" destId="{01ED4F3E-6867-4B1A-8EAB-AD2340DBB49B}" srcOrd="0" destOrd="0" presId="urn:microsoft.com/office/officeart/2005/8/layout/matrix1"/>
    <dgm:cxn modelId="{4D06E600-36A4-4191-AE12-AAEF370B1C55}" type="presOf" srcId="{6F6709DC-29B2-4318-8613-C06DE9F5F508}" destId="{C0ED942F-49FD-47CB-BEA8-586845ED810D}" srcOrd="0" destOrd="0" presId="urn:microsoft.com/office/officeart/2005/8/layout/matrix1"/>
    <dgm:cxn modelId="{315D92FA-676F-4160-B5E5-C90058A6DD1B}" srcId="{18935284-ADD5-41C8-87F2-E9D9B268E2F1}" destId="{6F6709DC-29B2-4318-8613-C06DE9F5F508}" srcOrd="0" destOrd="0" parTransId="{EB28A05F-C226-42CE-8DC3-735370F00862}" sibTransId="{1FE1BE26-62DE-4F53-95FB-4CC9C9C38F63}"/>
    <dgm:cxn modelId="{5C6E031C-E83B-4FFF-A844-7F2C133A3EB0}" srcId="{6F6709DC-29B2-4318-8613-C06DE9F5F508}" destId="{9FD59AF8-D304-47F3-8558-1C8897F6E92A}" srcOrd="0" destOrd="0" parTransId="{217A3872-B4BD-464E-876F-492D8C8FFA14}" sibTransId="{00B7A20C-1FC7-4835-B17F-E400604CE4F6}"/>
    <dgm:cxn modelId="{D266481F-E7CC-41CC-BD0C-D1C432E889C5}" type="presOf" srcId="{728FDA39-2625-4F18-AF5B-B3989F6FDDE7}" destId="{E1B533CB-BE80-4528-9CED-5199448A927A}" srcOrd="1" destOrd="0" presId="urn:microsoft.com/office/officeart/2005/8/layout/matrix1"/>
    <dgm:cxn modelId="{F13DBD4C-6CC4-45DF-B213-A5247B58DE37}" type="presOf" srcId="{9DC2B50D-1B21-44E7-AC01-8BF4A5441517}" destId="{65836900-AE98-41FB-808A-FFEF7861E63E}" srcOrd="0" destOrd="0" presId="urn:microsoft.com/office/officeart/2005/8/layout/matrix1"/>
    <dgm:cxn modelId="{A5118BBE-B008-4465-B841-B0CA216404F3}" type="presOf" srcId="{9DC2B50D-1B21-44E7-AC01-8BF4A5441517}" destId="{56EC2690-89D1-413F-8DD0-38DA61EE4AC9}" srcOrd="1" destOrd="0" presId="urn:microsoft.com/office/officeart/2005/8/layout/matrix1"/>
    <dgm:cxn modelId="{3D42F18C-234E-4657-B00D-A041A4380798}" srcId="{6F6709DC-29B2-4318-8613-C06DE9F5F508}" destId="{908D7FD6-D620-4261-AFBC-7DC3C62557D2}" srcOrd="1" destOrd="0" parTransId="{87BFEBA8-E91F-4C8F-A093-38E4ACCE419F}" sibTransId="{58156096-ED28-4C22-831F-8C0FC4C1D3EC}"/>
    <dgm:cxn modelId="{9780BCCE-3524-494D-BEA9-81F16F17A835}" type="presOf" srcId="{908D7FD6-D620-4261-AFBC-7DC3C62557D2}" destId="{1E2C313A-73D6-492C-AA3E-788C09D69DF6}" srcOrd="1" destOrd="0" presId="urn:microsoft.com/office/officeart/2005/8/layout/matrix1"/>
    <dgm:cxn modelId="{F9644B6A-B11A-4812-A595-8D9A95D242BD}" type="presOf" srcId="{9FD59AF8-D304-47F3-8558-1C8897F6E92A}" destId="{17EDDAEE-C7A4-4779-9C48-B151B86827DD}" srcOrd="0" destOrd="0" presId="urn:microsoft.com/office/officeart/2005/8/layout/matrix1"/>
    <dgm:cxn modelId="{F2EF3E35-4F34-4F21-949F-1808ADA1F572}" type="presParOf" srcId="{630C7D89-909E-4FCE-BDD2-7518174BDC17}" destId="{1A8EBD6C-03A2-4A36-94CE-A58763EFCC9E}" srcOrd="0" destOrd="0" presId="urn:microsoft.com/office/officeart/2005/8/layout/matrix1"/>
    <dgm:cxn modelId="{50D64B5E-8419-4382-A620-DE939BACE572}" type="presParOf" srcId="{1A8EBD6C-03A2-4A36-94CE-A58763EFCC9E}" destId="{17EDDAEE-C7A4-4779-9C48-B151B86827DD}" srcOrd="0" destOrd="0" presId="urn:microsoft.com/office/officeart/2005/8/layout/matrix1"/>
    <dgm:cxn modelId="{16582CE8-BC52-4CD7-9401-AE3ECEED4378}" type="presParOf" srcId="{1A8EBD6C-03A2-4A36-94CE-A58763EFCC9E}" destId="{5B976C48-3797-4EAD-BE7E-F4FE76306754}" srcOrd="1" destOrd="0" presId="urn:microsoft.com/office/officeart/2005/8/layout/matrix1"/>
    <dgm:cxn modelId="{93EEFF67-F62B-40F0-A8DB-CFB8CF9C0BCC}" type="presParOf" srcId="{1A8EBD6C-03A2-4A36-94CE-A58763EFCC9E}" destId="{01ED4F3E-6867-4B1A-8EAB-AD2340DBB49B}" srcOrd="2" destOrd="0" presId="urn:microsoft.com/office/officeart/2005/8/layout/matrix1"/>
    <dgm:cxn modelId="{71BD54C5-5E91-4F2C-891A-2D9CA540C871}" type="presParOf" srcId="{1A8EBD6C-03A2-4A36-94CE-A58763EFCC9E}" destId="{1E2C313A-73D6-492C-AA3E-788C09D69DF6}" srcOrd="3" destOrd="0" presId="urn:microsoft.com/office/officeart/2005/8/layout/matrix1"/>
    <dgm:cxn modelId="{3813ED6D-E6B4-4332-8206-6398C760B4EB}" type="presParOf" srcId="{1A8EBD6C-03A2-4A36-94CE-A58763EFCC9E}" destId="{B5B0BC68-77F4-403E-8D8C-CAD5B8FC9B07}" srcOrd="4" destOrd="0" presId="urn:microsoft.com/office/officeart/2005/8/layout/matrix1"/>
    <dgm:cxn modelId="{66BF05D0-90A1-4F64-8DEC-70D3E8D71EB8}" type="presParOf" srcId="{1A8EBD6C-03A2-4A36-94CE-A58763EFCC9E}" destId="{E1B533CB-BE80-4528-9CED-5199448A927A}" srcOrd="5" destOrd="0" presId="urn:microsoft.com/office/officeart/2005/8/layout/matrix1"/>
    <dgm:cxn modelId="{5CF03EA5-AC24-40EE-A4DD-1BD0F171B246}" type="presParOf" srcId="{1A8EBD6C-03A2-4A36-94CE-A58763EFCC9E}" destId="{65836900-AE98-41FB-808A-FFEF7861E63E}" srcOrd="6" destOrd="0" presId="urn:microsoft.com/office/officeart/2005/8/layout/matrix1"/>
    <dgm:cxn modelId="{98A05D46-D9A7-4C01-BB99-0926F8CD17D6}" type="presParOf" srcId="{1A8EBD6C-03A2-4A36-94CE-A58763EFCC9E}" destId="{56EC2690-89D1-413F-8DD0-38DA61EE4AC9}" srcOrd="7" destOrd="0" presId="urn:microsoft.com/office/officeart/2005/8/layout/matrix1"/>
    <dgm:cxn modelId="{C35F615F-EF7E-4148-AAF3-6FE66C750D9B}" type="presParOf" srcId="{630C7D89-909E-4FCE-BDD2-7518174BDC17}" destId="{C0ED942F-49FD-47CB-BEA8-586845ED810D}"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265409-6968-4AA6-AFBD-5C4DDD276CD1}" type="doc">
      <dgm:prSet loTypeId="urn:microsoft.com/office/officeart/2011/layout/TabList" loCatId="list" qsTypeId="urn:microsoft.com/office/officeart/2005/8/quickstyle/simple3" qsCatId="simple" csTypeId="urn:microsoft.com/office/officeart/2005/8/colors/accent0_3" csCatId="mainScheme" phldr="1"/>
      <dgm:spPr/>
      <dgm:t>
        <a:bodyPr/>
        <a:lstStyle/>
        <a:p>
          <a:endParaRPr lang="en-US"/>
        </a:p>
      </dgm:t>
    </dgm:pt>
    <dgm:pt modelId="{036F90A7-75E0-46DD-BC83-248A56D37A40}">
      <dgm:prSet phldrT="[Text]"/>
      <dgm:spPr/>
      <dgm:t>
        <a:bodyPr/>
        <a:lstStyle/>
        <a:p>
          <a:pPr rtl="0"/>
          <a:r>
            <a:rPr lang="en-US" b="0" i="0" u="none" strike="noStrike" cap="none" dirty="0" smtClean="0">
              <a:latin typeface="Akatab" panose="020B0604020202020204" charset="0"/>
              <a:ea typeface="Akatab" panose="020B0604020202020204" charset="0"/>
              <a:cs typeface="Akatab" panose="020B0604020202020204" charset="0"/>
              <a:sym typeface="K2D"/>
            </a:rPr>
            <a:t>Unconfidence</a:t>
          </a:r>
          <a:endParaRPr lang="en-US" dirty="0">
            <a:latin typeface="Akatab" panose="020B0604020202020204" charset="0"/>
            <a:ea typeface="Akatab" panose="020B0604020202020204" charset="0"/>
            <a:cs typeface="Akatab" panose="020B0604020202020204" charset="0"/>
          </a:endParaRPr>
        </a:p>
      </dgm:t>
    </dgm:pt>
    <dgm:pt modelId="{9AEEDB21-43C7-48EE-B6FF-A7F72E9F7DF0}" type="parTrans" cxnId="{9C94C002-29D3-45FE-902C-4E9B1657D4FD}">
      <dgm:prSet/>
      <dgm:spPr/>
      <dgm:t>
        <a:bodyPr/>
        <a:lstStyle/>
        <a:p>
          <a:endParaRPr lang="en-US">
            <a:latin typeface="Akatab" panose="020B0604020202020204" charset="0"/>
            <a:ea typeface="Akatab" panose="020B0604020202020204" charset="0"/>
            <a:cs typeface="Akatab" panose="020B0604020202020204" charset="0"/>
          </a:endParaRPr>
        </a:p>
      </dgm:t>
    </dgm:pt>
    <dgm:pt modelId="{0BAB342B-B432-4566-A73E-0A1D08BF83AF}" type="sibTrans" cxnId="{9C94C002-29D3-45FE-902C-4E9B1657D4FD}">
      <dgm:prSet/>
      <dgm:spPr/>
      <dgm:t>
        <a:bodyPr/>
        <a:lstStyle/>
        <a:p>
          <a:endParaRPr lang="en-US">
            <a:latin typeface="Akatab" panose="020B0604020202020204" charset="0"/>
            <a:ea typeface="Akatab" panose="020B0604020202020204" charset="0"/>
            <a:cs typeface="Akatab" panose="020B0604020202020204" charset="0"/>
          </a:endParaRPr>
        </a:p>
      </dgm:t>
    </dgm:pt>
    <dgm:pt modelId="{39C56BF9-F519-4B37-847D-65F7C2A43B67}">
      <dgm:prSet phldrT="[Text]"/>
      <dgm:spPr/>
      <dgm:t>
        <a:bodyPr anchor="ctr"/>
        <a:lstStyle/>
        <a:p>
          <a:r>
            <a:rPr lang="en-US" i="1" dirty="0" smtClean="0">
              <a:latin typeface="Akatab" panose="020B0604020202020204" charset="0"/>
              <a:ea typeface="Akatab" panose="020B0604020202020204" charset="0"/>
              <a:cs typeface="Akatab" panose="020B0604020202020204" charset="0"/>
            </a:rPr>
            <a:t>"My biggest worry is that I'll get really nervous and tongue-tied when I'm speaking English with foreigners. I just don't feel confident in my English skills... In Vietnamese classes, I'm always the first to volunteer to give presentations and share my thoughts. But when it comes to English, I'm really scared.”</a:t>
          </a:r>
          <a:r>
            <a:rPr lang="en-US" dirty="0" smtClean="0">
              <a:latin typeface="Akatab" panose="020B0604020202020204" charset="0"/>
              <a:ea typeface="Akatab" panose="020B0604020202020204" charset="0"/>
              <a:cs typeface="Akatab" panose="020B0604020202020204" charset="0"/>
            </a:rPr>
            <a:t> (Student A, interview extract).</a:t>
          </a:r>
          <a:endParaRPr lang="en-US" dirty="0">
            <a:latin typeface="Akatab" panose="020B0604020202020204" charset="0"/>
            <a:ea typeface="Akatab" panose="020B0604020202020204" charset="0"/>
            <a:cs typeface="Akatab" panose="020B0604020202020204" charset="0"/>
          </a:endParaRPr>
        </a:p>
      </dgm:t>
    </dgm:pt>
    <dgm:pt modelId="{C75CE4BE-B1C5-43FA-9972-37770D72F053}" type="parTrans" cxnId="{A2D118C3-FFB9-435D-8345-97D2E5B1D374}">
      <dgm:prSet/>
      <dgm:spPr/>
      <dgm:t>
        <a:bodyPr/>
        <a:lstStyle/>
        <a:p>
          <a:endParaRPr lang="en-US">
            <a:latin typeface="Akatab" panose="020B0604020202020204" charset="0"/>
            <a:ea typeface="Akatab" panose="020B0604020202020204" charset="0"/>
            <a:cs typeface="Akatab" panose="020B0604020202020204" charset="0"/>
          </a:endParaRPr>
        </a:p>
      </dgm:t>
    </dgm:pt>
    <dgm:pt modelId="{7E17F9A9-CAB1-48BC-B086-61C6A69ECD51}" type="sibTrans" cxnId="{A2D118C3-FFB9-435D-8345-97D2E5B1D374}">
      <dgm:prSet/>
      <dgm:spPr/>
      <dgm:t>
        <a:bodyPr/>
        <a:lstStyle/>
        <a:p>
          <a:endParaRPr lang="en-US">
            <a:latin typeface="Akatab" panose="020B0604020202020204" charset="0"/>
            <a:ea typeface="Akatab" panose="020B0604020202020204" charset="0"/>
            <a:cs typeface="Akatab" panose="020B0604020202020204" charset="0"/>
          </a:endParaRPr>
        </a:p>
      </dgm:t>
    </dgm:pt>
    <dgm:pt modelId="{26B2356D-8250-403D-B14D-B31FDC32204E}">
      <dgm:prSet phldrT="[Text]"/>
      <dgm:spPr/>
      <dgm:t>
        <a:bodyPr/>
        <a:lstStyle/>
        <a:p>
          <a:r>
            <a:rPr lang="en-US" dirty="0" smtClean="0">
              <a:latin typeface="Akatab" panose="020B0604020202020204" charset="0"/>
              <a:ea typeface="Akatab" panose="020B0604020202020204" charset="0"/>
              <a:cs typeface="Akatab" panose="020B0604020202020204" charset="0"/>
            </a:rPr>
            <a:t>Insufficient grammatical competence</a:t>
          </a:r>
          <a:endParaRPr lang="en-US" dirty="0">
            <a:latin typeface="Akatab" panose="020B0604020202020204" charset="0"/>
            <a:ea typeface="Akatab" panose="020B0604020202020204" charset="0"/>
            <a:cs typeface="Akatab" panose="020B0604020202020204" charset="0"/>
          </a:endParaRPr>
        </a:p>
      </dgm:t>
    </dgm:pt>
    <dgm:pt modelId="{D29D0152-0CFC-47A7-B1CA-1ECD21D18F50}" type="parTrans" cxnId="{3A81D7F6-5B8D-433C-B53D-D455C03F0747}">
      <dgm:prSet/>
      <dgm:spPr/>
      <dgm:t>
        <a:bodyPr/>
        <a:lstStyle/>
        <a:p>
          <a:endParaRPr lang="en-US">
            <a:latin typeface="Akatab" panose="020B0604020202020204" charset="0"/>
            <a:ea typeface="Akatab" panose="020B0604020202020204" charset="0"/>
            <a:cs typeface="Akatab" panose="020B0604020202020204" charset="0"/>
          </a:endParaRPr>
        </a:p>
      </dgm:t>
    </dgm:pt>
    <dgm:pt modelId="{C657CECA-9DF1-4B3B-97CE-7AAA92B5CDC2}" type="sibTrans" cxnId="{3A81D7F6-5B8D-433C-B53D-D455C03F0747}">
      <dgm:prSet/>
      <dgm:spPr/>
      <dgm:t>
        <a:bodyPr/>
        <a:lstStyle/>
        <a:p>
          <a:endParaRPr lang="en-US">
            <a:latin typeface="Akatab" panose="020B0604020202020204" charset="0"/>
            <a:ea typeface="Akatab" panose="020B0604020202020204" charset="0"/>
            <a:cs typeface="Akatab" panose="020B0604020202020204" charset="0"/>
          </a:endParaRPr>
        </a:p>
      </dgm:t>
    </dgm:pt>
    <dgm:pt modelId="{396A8706-DADA-4F81-8B98-3E2211FA1FB8}">
      <dgm:prSet phldrT="[Text]" custT="1"/>
      <dgm:spPr/>
      <dgm:t>
        <a:bodyPr anchor="ctr"/>
        <a:lstStyle/>
        <a:p>
          <a:r>
            <a:rPr lang="en-US" sz="1500" i="1" dirty="0" smtClean="0">
              <a:latin typeface="Akatab" panose="020B0604020202020204" charset="0"/>
              <a:ea typeface="Akatab" panose="020B0604020202020204" charset="0"/>
              <a:cs typeface="Akatab" panose="020B0604020202020204" charset="0"/>
            </a:rPr>
            <a:t>"I'm not very confident in my speaking... and my vocabulary is quite limited. So I'm hesitant to speak English... Mostly because I'm afraid of not knowing the right words." </a:t>
          </a:r>
          <a:r>
            <a:rPr lang="en-US" sz="1500" dirty="0" smtClean="0">
              <a:latin typeface="Akatab" panose="020B0604020202020204" charset="0"/>
              <a:ea typeface="Akatab" panose="020B0604020202020204" charset="0"/>
              <a:cs typeface="Akatab" panose="020B0604020202020204" charset="0"/>
            </a:rPr>
            <a:t>(Student H, interview extract)</a:t>
          </a:r>
          <a:endParaRPr lang="en-US" sz="1500" dirty="0">
            <a:latin typeface="Akatab" panose="020B0604020202020204" charset="0"/>
            <a:ea typeface="Akatab" panose="020B0604020202020204" charset="0"/>
            <a:cs typeface="Akatab" panose="020B0604020202020204" charset="0"/>
          </a:endParaRPr>
        </a:p>
      </dgm:t>
    </dgm:pt>
    <dgm:pt modelId="{A89DB7DC-F702-432E-BB04-37333256C8ED}" type="parTrans" cxnId="{25052030-02AB-4CB7-8183-4B160AE20CEE}">
      <dgm:prSet/>
      <dgm:spPr/>
      <dgm:t>
        <a:bodyPr/>
        <a:lstStyle/>
        <a:p>
          <a:endParaRPr lang="en-US">
            <a:latin typeface="Akatab" panose="020B0604020202020204" charset="0"/>
            <a:ea typeface="Akatab" panose="020B0604020202020204" charset="0"/>
            <a:cs typeface="Akatab" panose="020B0604020202020204" charset="0"/>
          </a:endParaRPr>
        </a:p>
      </dgm:t>
    </dgm:pt>
    <dgm:pt modelId="{7FBD50E9-CA09-4CAC-AA45-ED87779BD539}" type="sibTrans" cxnId="{25052030-02AB-4CB7-8183-4B160AE20CEE}">
      <dgm:prSet/>
      <dgm:spPr/>
      <dgm:t>
        <a:bodyPr/>
        <a:lstStyle/>
        <a:p>
          <a:endParaRPr lang="en-US">
            <a:latin typeface="Akatab" panose="020B0604020202020204" charset="0"/>
            <a:ea typeface="Akatab" panose="020B0604020202020204" charset="0"/>
            <a:cs typeface="Akatab" panose="020B0604020202020204" charset="0"/>
          </a:endParaRPr>
        </a:p>
      </dgm:t>
    </dgm:pt>
    <dgm:pt modelId="{DA2825A7-79C1-40F7-B93E-51A65EF3C481}">
      <dgm:prSet phldrT="[Text]"/>
      <dgm:spPr/>
      <dgm:t>
        <a:bodyPr/>
        <a:lstStyle/>
        <a:p>
          <a:r>
            <a:rPr lang="en-US" dirty="0" smtClean="0">
              <a:latin typeface="Akatab" panose="020B0604020202020204" charset="0"/>
              <a:ea typeface="Akatab" panose="020B0604020202020204" charset="0"/>
              <a:cs typeface="Akatab" panose="020B0604020202020204" charset="0"/>
            </a:rPr>
            <a:t>Mispronunciation</a:t>
          </a:r>
          <a:endParaRPr lang="en-US" dirty="0">
            <a:latin typeface="Akatab" panose="020B0604020202020204" charset="0"/>
            <a:ea typeface="Akatab" panose="020B0604020202020204" charset="0"/>
            <a:cs typeface="Akatab" panose="020B0604020202020204" charset="0"/>
          </a:endParaRPr>
        </a:p>
      </dgm:t>
    </dgm:pt>
    <dgm:pt modelId="{D0A728A5-4DC7-4E5A-A5AE-00B2F0F7251D}" type="parTrans" cxnId="{08CE1D44-B4E6-4ED4-AD1B-9ACD20E1BA6F}">
      <dgm:prSet/>
      <dgm:spPr/>
      <dgm:t>
        <a:bodyPr/>
        <a:lstStyle/>
        <a:p>
          <a:endParaRPr lang="en-US">
            <a:latin typeface="Akatab" panose="020B0604020202020204" charset="0"/>
            <a:ea typeface="Akatab" panose="020B0604020202020204" charset="0"/>
            <a:cs typeface="Akatab" panose="020B0604020202020204" charset="0"/>
          </a:endParaRPr>
        </a:p>
      </dgm:t>
    </dgm:pt>
    <dgm:pt modelId="{692C8993-F639-4FED-9536-E90EEF1E7CD8}" type="sibTrans" cxnId="{08CE1D44-B4E6-4ED4-AD1B-9ACD20E1BA6F}">
      <dgm:prSet/>
      <dgm:spPr/>
      <dgm:t>
        <a:bodyPr/>
        <a:lstStyle/>
        <a:p>
          <a:endParaRPr lang="en-US">
            <a:latin typeface="Akatab" panose="020B0604020202020204" charset="0"/>
            <a:ea typeface="Akatab" panose="020B0604020202020204" charset="0"/>
            <a:cs typeface="Akatab" panose="020B0604020202020204" charset="0"/>
          </a:endParaRPr>
        </a:p>
      </dgm:t>
    </dgm:pt>
    <dgm:pt modelId="{E271AF8B-A291-496F-B83D-ED769D97B84D}">
      <dgm:prSet phldrT="[Text]"/>
      <dgm:spPr/>
      <dgm:t>
        <a:bodyPr anchor="ctr"/>
        <a:lstStyle/>
        <a:p>
          <a:r>
            <a:rPr lang="en-US" i="1" dirty="0" smtClean="0">
              <a:latin typeface="Akatab" panose="020B0604020202020204" charset="0"/>
              <a:ea typeface="Akatab" panose="020B0604020202020204" charset="0"/>
              <a:cs typeface="Akatab" panose="020B0604020202020204" charset="0"/>
            </a:rPr>
            <a:t>"...Sometimes my pronunciation is unclear, so teachers can't hear me, and they often ask me to repeat two or three times. Some classmates laugh at me then, which makes me feel embarrassed."</a:t>
          </a:r>
          <a:r>
            <a:rPr lang="en-US" dirty="0" smtClean="0">
              <a:latin typeface="Akatab" panose="020B0604020202020204" charset="0"/>
              <a:ea typeface="Akatab" panose="020B0604020202020204" charset="0"/>
              <a:cs typeface="Akatab" panose="020B0604020202020204" charset="0"/>
            </a:rPr>
            <a:t> (Student F, interview extract)</a:t>
          </a:r>
          <a:endParaRPr lang="en-US" dirty="0">
            <a:latin typeface="Akatab" panose="020B0604020202020204" charset="0"/>
            <a:ea typeface="Akatab" panose="020B0604020202020204" charset="0"/>
            <a:cs typeface="Akatab" panose="020B0604020202020204" charset="0"/>
          </a:endParaRPr>
        </a:p>
      </dgm:t>
    </dgm:pt>
    <dgm:pt modelId="{D7A6431B-6264-4C87-9EDF-E04F4FA64C80}" type="parTrans" cxnId="{AD173958-D07F-44F7-9E2E-B543C0D8C7BB}">
      <dgm:prSet/>
      <dgm:spPr/>
      <dgm:t>
        <a:bodyPr/>
        <a:lstStyle/>
        <a:p>
          <a:endParaRPr lang="en-US">
            <a:latin typeface="Akatab" panose="020B0604020202020204" charset="0"/>
            <a:ea typeface="Akatab" panose="020B0604020202020204" charset="0"/>
            <a:cs typeface="Akatab" panose="020B0604020202020204" charset="0"/>
          </a:endParaRPr>
        </a:p>
      </dgm:t>
    </dgm:pt>
    <dgm:pt modelId="{F24D741D-F215-4124-863C-2714CF50A4A6}" type="sibTrans" cxnId="{AD173958-D07F-44F7-9E2E-B543C0D8C7BB}">
      <dgm:prSet/>
      <dgm:spPr/>
      <dgm:t>
        <a:bodyPr/>
        <a:lstStyle/>
        <a:p>
          <a:endParaRPr lang="en-US">
            <a:latin typeface="Akatab" panose="020B0604020202020204" charset="0"/>
            <a:ea typeface="Akatab" panose="020B0604020202020204" charset="0"/>
            <a:cs typeface="Akatab" panose="020B0604020202020204" charset="0"/>
          </a:endParaRPr>
        </a:p>
      </dgm:t>
    </dgm:pt>
    <dgm:pt modelId="{A7A5509D-B6E3-4004-889C-E24A5C247F2D}" type="pres">
      <dgm:prSet presAssocID="{00265409-6968-4AA6-AFBD-5C4DDD276CD1}" presName="Name0" presStyleCnt="0">
        <dgm:presLayoutVars>
          <dgm:chMax/>
          <dgm:chPref val="3"/>
          <dgm:dir/>
          <dgm:animOne val="branch"/>
          <dgm:animLvl val="lvl"/>
        </dgm:presLayoutVars>
      </dgm:prSet>
      <dgm:spPr/>
      <dgm:t>
        <a:bodyPr/>
        <a:lstStyle/>
        <a:p>
          <a:endParaRPr lang="en-US"/>
        </a:p>
      </dgm:t>
    </dgm:pt>
    <dgm:pt modelId="{4704E19E-BCBC-4767-988F-E6F97A96A795}" type="pres">
      <dgm:prSet presAssocID="{036F90A7-75E0-46DD-BC83-248A56D37A40}" presName="composite" presStyleCnt="0"/>
      <dgm:spPr/>
    </dgm:pt>
    <dgm:pt modelId="{779C0BEB-13AB-4D8B-8519-2C1F9298E2EB}" type="pres">
      <dgm:prSet presAssocID="{036F90A7-75E0-46DD-BC83-248A56D37A40}" presName="FirstChild" presStyleLbl="revTx" presStyleIdx="0" presStyleCnt="3" custScaleX="96918" custLinFactNeighborX="2201" custLinFactNeighborY="-2022">
        <dgm:presLayoutVars>
          <dgm:chMax val="0"/>
          <dgm:chPref val="0"/>
          <dgm:bulletEnabled val="1"/>
        </dgm:presLayoutVars>
      </dgm:prSet>
      <dgm:spPr/>
      <dgm:t>
        <a:bodyPr/>
        <a:lstStyle/>
        <a:p>
          <a:endParaRPr lang="en-US"/>
        </a:p>
      </dgm:t>
    </dgm:pt>
    <dgm:pt modelId="{3432C504-DBEA-4CC9-9944-899BEDBDFC63}" type="pres">
      <dgm:prSet presAssocID="{036F90A7-75E0-46DD-BC83-248A56D37A40}" presName="Parent" presStyleLbl="alignNode1" presStyleIdx="0" presStyleCnt="3">
        <dgm:presLayoutVars>
          <dgm:chMax val="3"/>
          <dgm:chPref val="3"/>
          <dgm:bulletEnabled val="1"/>
        </dgm:presLayoutVars>
      </dgm:prSet>
      <dgm:spPr/>
      <dgm:t>
        <a:bodyPr/>
        <a:lstStyle/>
        <a:p>
          <a:endParaRPr lang="en-US"/>
        </a:p>
      </dgm:t>
    </dgm:pt>
    <dgm:pt modelId="{81091BB5-4308-4FEB-ABA6-8626AE3A8048}" type="pres">
      <dgm:prSet presAssocID="{036F90A7-75E0-46DD-BC83-248A56D37A40}" presName="Accent" presStyleLbl="parChTrans1D1" presStyleIdx="0" presStyleCnt="3"/>
      <dgm:spPr/>
    </dgm:pt>
    <dgm:pt modelId="{D0659231-BBED-4E0B-8869-4B14DB12EF07}" type="pres">
      <dgm:prSet presAssocID="{0BAB342B-B432-4566-A73E-0A1D08BF83AF}" presName="sibTrans" presStyleCnt="0"/>
      <dgm:spPr/>
    </dgm:pt>
    <dgm:pt modelId="{566CB756-3B81-4988-9367-E522A7630F9E}" type="pres">
      <dgm:prSet presAssocID="{26B2356D-8250-403D-B14D-B31FDC32204E}" presName="composite" presStyleCnt="0"/>
      <dgm:spPr/>
    </dgm:pt>
    <dgm:pt modelId="{DF490326-F9D9-4B49-B4E8-EFA848FCA426}" type="pres">
      <dgm:prSet presAssocID="{26B2356D-8250-403D-B14D-B31FDC32204E}" presName="FirstChild" presStyleLbl="revTx" presStyleIdx="1" presStyleCnt="3" custScaleX="93986">
        <dgm:presLayoutVars>
          <dgm:chMax val="0"/>
          <dgm:chPref val="0"/>
          <dgm:bulletEnabled val="1"/>
        </dgm:presLayoutVars>
      </dgm:prSet>
      <dgm:spPr/>
      <dgm:t>
        <a:bodyPr/>
        <a:lstStyle/>
        <a:p>
          <a:endParaRPr lang="en-US"/>
        </a:p>
      </dgm:t>
    </dgm:pt>
    <dgm:pt modelId="{B22C10DC-B84D-42EC-80F1-6B35B0F68831}" type="pres">
      <dgm:prSet presAssocID="{26B2356D-8250-403D-B14D-B31FDC32204E}" presName="Parent" presStyleLbl="alignNode1" presStyleIdx="1" presStyleCnt="3">
        <dgm:presLayoutVars>
          <dgm:chMax val="3"/>
          <dgm:chPref val="3"/>
          <dgm:bulletEnabled val="1"/>
        </dgm:presLayoutVars>
      </dgm:prSet>
      <dgm:spPr/>
      <dgm:t>
        <a:bodyPr/>
        <a:lstStyle/>
        <a:p>
          <a:endParaRPr lang="en-US"/>
        </a:p>
      </dgm:t>
    </dgm:pt>
    <dgm:pt modelId="{E95EC881-D2A2-4323-B30B-C607CB631765}" type="pres">
      <dgm:prSet presAssocID="{26B2356D-8250-403D-B14D-B31FDC32204E}" presName="Accent" presStyleLbl="parChTrans1D1" presStyleIdx="1" presStyleCnt="3"/>
      <dgm:spPr/>
    </dgm:pt>
    <dgm:pt modelId="{A1EF8784-10B3-4806-8BF9-B3027B441839}" type="pres">
      <dgm:prSet presAssocID="{C657CECA-9DF1-4B3B-97CE-7AAA92B5CDC2}" presName="sibTrans" presStyleCnt="0"/>
      <dgm:spPr/>
    </dgm:pt>
    <dgm:pt modelId="{33F26743-3410-4937-A88F-89353F6D216F}" type="pres">
      <dgm:prSet presAssocID="{DA2825A7-79C1-40F7-B93E-51A65EF3C481}" presName="composite" presStyleCnt="0"/>
      <dgm:spPr/>
    </dgm:pt>
    <dgm:pt modelId="{30F9648B-93E1-4E07-BE83-2AF11145FF44}" type="pres">
      <dgm:prSet presAssocID="{DA2825A7-79C1-40F7-B93E-51A65EF3C481}" presName="FirstChild" presStyleLbl="revTx" presStyleIdx="2" presStyleCnt="3" custScaleX="95440">
        <dgm:presLayoutVars>
          <dgm:chMax val="0"/>
          <dgm:chPref val="0"/>
          <dgm:bulletEnabled val="1"/>
        </dgm:presLayoutVars>
      </dgm:prSet>
      <dgm:spPr/>
      <dgm:t>
        <a:bodyPr/>
        <a:lstStyle/>
        <a:p>
          <a:endParaRPr lang="en-US"/>
        </a:p>
      </dgm:t>
    </dgm:pt>
    <dgm:pt modelId="{B486FE6F-829B-4387-B8A1-72572C13E47D}" type="pres">
      <dgm:prSet presAssocID="{DA2825A7-79C1-40F7-B93E-51A65EF3C481}" presName="Parent" presStyleLbl="alignNode1" presStyleIdx="2" presStyleCnt="3">
        <dgm:presLayoutVars>
          <dgm:chMax val="3"/>
          <dgm:chPref val="3"/>
          <dgm:bulletEnabled val="1"/>
        </dgm:presLayoutVars>
      </dgm:prSet>
      <dgm:spPr/>
      <dgm:t>
        <a:bodyPr/>
        <a:lstStyle/>
        <a:p>
          <a:endParaRPr lang="en-US"/>
        </a:p>
      </dgm:t>
    </dgm:pt>
    <dgm:pt modelId="{CC8ECED6-D035-44B3-AD3A-C152476A652B}" type="pres">
      <dgm:prSet presAssocID="{DA2825A7-79C1-40F7-B93E-51A65EF3C481}" presName="Accent" presStyleLbl="parChTrans1D1" presStyleIdx="2" presStyleCnt="3"/>
      <dgm:spPr/>
    </dgm:pt>
  </dgm:ptLst>
  <dgm:cxnLst>
    <dgm:cxn modelId="{6DA03527-9553-4205-A514-5A143DD985C0}" type="presOf" srcId="{DA2825A7-79C1-40F7-B93E-51A65EF3C481}" destId="{B486FE6F-829B-4387-B8A1-72572C13E47D}" srcOrd="0" destOrd="0" presId="urn:microsoft.com/office/officeart/2011/layout/TabList"/>
    <dgm:cxn modelId="{26D71789-4B5A-4921-BCCF-61AC7A7D9C1A}" type="presOf" srcId="{26B2356D-8250-403D-B14D-B31FDC32204E}" destId="{B22C10DC-B84D-42EC-80F1-6B35B0F68831}" srcOrd="0" destOrd="0" presId="urn:microsoft.com/office/officeart/2011/layout/TabList"/>
    <dgm:cxn modelId="{25052030-02AB-4CB7-8183-4B160AE20CEE}" srcId="{26B2356D-8250-403D-B14D-B31FDC32204E}" destId="{396A8706-DADA-4F81-8B98-3E2211FA1FB8}" srcOrd="0" destOrd="0" parTransId="{A89DB7DC-F702-432E-BB04-37333256C8ED}" sibTransId="{7FBD50E9-CA09-4CAC-AA45-ED87779BD539}"/>
    <dgm:cxn modelId="{AD173958-D07F-44F7-9E2E-B543C0D8C7BB}" srcId="{DA2825A7-79C1-40F7-B93E-51A65EF3C481}" destId="{E271AF8B-A291-496F-B83D-ED769D97B84D}" srcOrd="0" destOrd="0" parTransId="{D7A6431B-6264-4C87-9EDF-E04F4FA64C80}" sibTransId="{F24D741D-F215-4124-863C-2714CF50A4A6}"/>
    <dgm:cxn modelId="{1661FEE2-9474-4C7B-B787-09C4344DDF88}" type="presOf" srcId="{00265409-6968-4AA6-AFBD-5C4DDD276CD1}" destId="{A7A5509D-B6E3-4004-889C-E24A5C247F2D}" srcOrd="0" destOrd="0" presId="urn:microsoft.com/office/officeart/2011/layout/TabList"/>
    <dgm:cxn modelId="{C5B32AC1-B73A-4121-B59E-FBB06D537351}" type="presOf" srcId="{E271AF8B-A291-496F-B83D-ED769D97B84D}" destId="{30F9648B-93E1-4E07-BE83-2AF11145FF44}" srcOrd="0" destOrd="0" presId="urn:microsoft.com/office/officeart/2011/layout/TabList"/>
    <dgm:cxn modelId="{A2D118C3-FFB9-435D-8345-97D2E5B1D374}" srcId="{036F90A7-75E0-46DD-BC83-248A56D37A40}" destId="{39C56BF9-F519-4B37-847D-65F7C2A43B67}" srcOrd="0" destOrd="0" parTransId="{C75CE4BE-B1C5-43FA-9972-37770D72F053}" sibTransId="{7E17F9A9-CAB1-48BC-B086-61C6A69ECD51}"/>
    <dgm:cxn modelId="{E48160C7-B309-47D0-8CF6-5ABBD1D3E965}" type="presOf" srcId="{036F90A7-75E0-46DD-BC83-248A56D37A40}" destId="{3432C504-DBEA-4CC9-9944-899BEDBDFC63}" srcOrd="0" destOrd="0" presId="urn:microsoft.com/office/officeart/2011/layout/TabList"/>
    <dgm:cxn modelId="{42C49F0A-0381-4395-9D1A-935BED3C6D41}" type="presOf" srcId="{39C56BF9-F519-4B37-847D-65F7C2A43B67}" destId="{779C0BEB-13AB-4D8B-8519-2C1F9298E2EB}" srcOrd="0" destOrd="0" presId="urn:microsoft.com/office/officeart/2011/layout/TabList"/>
    <dgm:cxn modelId="{9C94C002-29D3-45FE-902C-4E9B1657D4FD}" srcId="{00265409-6968-4AA6-AFBD-5C4DDD276CD1}" destId="{036F90A7-75E0-46DD-BC83-248A56D37A40}" srcOrd="0" destOrd="0" parTransId="{9AEEDB21-43C7-48EE-B6FF-A7F72E9F7DF0}" sibTransId="{0BAB342B-B432-4566-A73E-0A1D08BF83AF}"/>
    <dgm:cxn modelId="{08CE1D44-B4E6-4ED4-AD1B-9ACD20E1BA6F}" srcId="{00265409-6968-4AA6-AFBD-5C4DDD276CD1}" destId="{DA2825A7-79C1-40F7-B93E-51A65EF3C481}" srcOrd="2" destOrd="0" parTransId="{D0A728A5-4DC7-4E5A-A5AE-00B2F0F7251D}" sibTransId="{692C8993-F639-4FED-9536-E90EEF1E7CD8}"/>
    <dgm:cxn modelId="{58A55A05-D067-4719-B100-C2E4A39834D8}" type="presOf" srcId="{396A8706-DADA-4F81-8B98-3E2211FA1FB8}" destId="{DF490326-F9D9-4B49-B4E8-EFA848FCA426}" srcOrd="0" destOrd="0" presId="urn:microsoft.com/office/officeart/2011/layout/TabList"/>
    <dgm:cxn modelId="{3A81D7F6-5B8D-433C-B53D-D455C03F0747}" srcId="{00265409-6968-4AA6-AFBD-5C4DDD276CD1}" destId="{26B2356D-8250-403D-B14D-B31FDC32204E}" srcOrd="1" destOrd="0" parTransId="{D29D0152-0CFC-47A7-B1CA-1ECD21D18F50}" sibTransId="{C657CECA-9DF1-4B3B-97CE-7AAA92B5CDC2}"/>
    <dgm:cxn modelId="{812CC10E-C00C-4D47-A9D7-F7D88528903A}" type="presParOf" srcId="{A7A5509D-B6E3-4004-889C-E24A5C247F2D}" destId="{4704E19E-BCBC-4767-988F-E6F97A96A795}" srcOrd="0" destOrd="0" presId="urn:microsoft.com/office/officeart/2011/layout/TabList"/>
    <dgm:cxn modelId="{B1BCC000-7584-4FFB-97E0-7BF02A56A5CC}" type="presParOf" srcId="{4704E19E-BCBC-4767-988F-E6F97A96A795}" destId="{779C0BEB-13AB-4D8B-8519-2C1F9298E2EB}" srcOrd="0" destOrd="0" presId="urn:microsoft.com/office/officeart/2011/layout/TabList"/>
    <dgm:cxn modelId="{24E8425A-D463-4AE3-81F0-3B55ED8A0A66}" type="presParOf" srcId="{4704E19E-BCBC-4767-988F-E6F97A96A795}" destId="{3432C504-DBEA-4CC9-9944-899BEDBDFC63}" srcOrd="1" destOrd="0" presId="urn:microsoft.com/office/officeart/2011/layout/TabList"/>
    <dgm:cxn modelId="{3238D5F9-2CBD-4DDE-9628-082A7B21B0AD}" type="presParOf" srcId="{4704E19E-BCBC-4767-988F-E6F97A96A795}" destId="{81091BB5-4308-4FEB-ABA6-8626AE3A8048}" srcOrd="2" destOrd="0" presId="urn:microsoft.com/office/officeart/2011/layout/TabList"/>
    <dgm:cxn modelId="{B6ADB7A5-CA13-4370-9972-15F14A36D7D7}" type="presParOf" srcId="{A7A5509D-B6E3-4004-889C-E24A5C247F2D}" destId="{D0659231-BBED-4E0B-8869-4B14DB12EF07}" srcOrd="1" destOrd="0" presId="urn:microsoft.com/office/officeart/2011/layout/TabList"/>
    <dgm:cxn modelId="{A529CDAA-CD00-4F22-BC07-3419B790DF79}" type="presParOf" srcId="{A7A5509D-B6E3-4004-889C-E24A5C247F2D}" destId="{566CB756-3B81-4988-9367-E522A7630F9E}" srcOrd="2" destOrd="0" presId="urn:microsoft.com/office/officeart/2011/layout/TabList"/>
    <dgm:cxn modelId="{B3693FAA-F3E7-44B5-8C65-4001BCF1A9E1}" type="presParOf" srcId="{566CB756-3B81-4988-9367-E522A7630F9E}" destId="{DF490326-F9D9-4B49-B4E8-EFA848FCA426}" srcOrd="0" destOrd="0" presId="urn:microsoft.com/office/officeart/2011/layout/TabList"/>
    <dgm:cxn modelId="{AF678FCE-FEEC-4DC1-BD33-136E021DBF6E}" type="presParOf" srcId="{566CB756-3B81-4988-9367-E522A7630F9E}" destId="{B22C10DC-B84D-42EC-80F1-6B35B0F68831}" srcOrd="1" destOrd="0" presId="urn:microsoft.com/office/officeart/2011/layout/TabList"/>
    <dgm:cxn modelId="{863BECD7-63C0-4E60-8E1F-5ACF5EC2E693}" type="presParOf" srcId="{566CB756-3B81-4988-9367-E522A7630F9E}" destId="{E95EC881-D2A2-4323-B30B-C607CB631765}" srcOrd="2" destOrd="0" presId="urn:microsoft.com/office/officeart/2011/layout/TabList"/>
    <dgm:cxn modelId="{68A2E6EC-AA6A-4707-B8FC-8E7E8F800C6E}" type="presParOf" srcId="{A7A5509D-B6E3-4004-889C-E24A5C247F2D}" destId="{A1EF8784-10B3-4806-8BF9-B3027B441839}" srcOrd="3" destOrd="0" presId="urn:microsoft.com/office/officeart/2011/layout/TabList"/>
    <dgm:cxn modelId="{B38B4735-8F65-4676-9615-83FA443C83AF}" type="presParOf" srcId="{A7A5509D-B6E3-4004-889C-E24A5C247F2D}" destId="{33F26743-3410-4937-A88F-89353F6D216F}" srcOrd="4" destOrd="0" presId="urn:microsoft.com/office/officeart/2011/layout/TabList"/>
    <dgm:cxn modelId="{95C7A737-383F-423D-8355-1079318E9ABB}" type="presParOf" srcId="{33F26743-3410-4937-A88F-89353F6D216F}" destId="{30F9648B-93E1-4E07-BE83-2AF11145FF44}" srcOrd="0" destOrd="0" presId="urn:microsoft.com/office/officeart/2011/layout/TabList"/>
    <dgm:cxn modelId="{9CDFDE99-91A2-4A51-AB53-AF08321D6676}" type="presParOf" srcId="{33F26743-3410-4937-A88F-89353F6D216F}" destId="{B486FE6F-829B-4387-B8A1-72572C13E47D}" srcOrd="1" destOrd="0" presId="urn:microsoft.com/office/officeart/2011/layout/TabList"/>
    <dgm:cxn modelId="{12A9325E-E69B-40FB-99BB-B39E1E44081C}" type="presParOf" srcId="{33F26743-3410-4937-A88F-89353F6D216F}" destId="{CC8ECED6-D035-44B3-AD3A-C152476A652B}"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8A6B24-BC2A-4ECB-AEB6-4D3FBE60C698}" type="doc">
      <dgm:prSet loTypeId="urn:microsoft.com/office/officeart/2005/8/layout/hierarchy2" loCatId="hierarchy" qsTypeId="urn:microsoft.com/office/officeart/2005/8/quickstyle/simple2" qsCatId="simple" csTypeId="urn:microsoft.com/office/officeart/2005/8/colors/accent0_3" csCatId="mainScheme" phldr="1"/>
      <dgm:spPr/>
      <dgm:t>
        <a:bodyPr/>
        <a:lstStyle/>
        <a:p>
          <a:endParaRPr lang="en-US"/>
        </a:p>
      </dgm:t>
    </dgm:pt>
    <dgm:pt modelId="{F9E71CBE-513B-4277-9885-A44DA4DDD36B}">
      <dgm:prSet phldrT="[Text]"/>
      <dgm:spPr/>
      <dgm:t>
        <a:bodyPr/>
        <a:lstStyle/>
        <a:p>
          <a:r>
            <a:rPr lang="en-US" smtClean="0">
              <a:latin typeface="Akatab" panose="020B0604020202020204" charset="0"/>
              <a:ea typeface="Akatab" panose="020B0604020202020204" charset="0"/>
              <a:cs typeface="Akatab" panose="020B0604020202020204" charset="0"/>
              <a:sym typeface="K2D"/>
            </a:rPr>
            <a:t>L1 usage</a:t>
          </a:r>
          <a:endParaRPr lang="en-US" dirty="0"/>
        </a:p>
      </dgm:t>
    </dgm:pt>
    <dgm:pt modelId="{E197D054-A0C7-46D5-BCF8-3E007BAAFCA1}" type="parTrans" cxnId="{C9944AE5-8F9A-4C0E-8550-11C8542DE48B}">
      <dgm:prSet/>
      <dgm:spPr/>
      <dgm:t>
        <a:bodyPr/>
        <a:lstStyle/>
        <a:p>
          <a:endParaRPr lang="en-US"/>
        </a:p>
      </dgm:t>
    </dgm:pt>
    <dgm:pt modelId="{6754DEED-07EC-42CB-8FBC-F90F575266B3}" type="sibTrans" cxnId="{C9944AE5-8F9A-4C0E-8550-11C8542DE48B}">
      <dgm:prSet/>
      <dgm:spPr/>
      <dgm:t>
        <a:bodyPr/>
        <a:lstStyle/>
        <a:p>
          <a:endParaRPr lang="en-US"/>
        </a:p>
      </dgm:t>
    </dgm:pt>
    <dgm:pt modelId="{91261FBA-C82D-4C44-BB17-072581614F0F}">
      <dgm:prSet phldrT="[Text]" custT="1"/>
      <dgm:spPr/>
      <dgm:t>
        <a:bodyPr/>
        <a:lstStyle/>
        <a:p>
          <a:r>
            <a:rPr lang="en-US" sz="2800" dirty="0" smtClean="0">
              <a:latin typeface="Akatab" panose="020B0604020202020204" charset="0"/>
              <a:ea typeface="Akatab" panose="020B0604020202020204" charset="0"/>
              <a:cs typeface="Akatab" panose="020B0604020202020204" charset="0"/>
              <a:sym typeface="K2D"/>
            </a:rPr>
            <a:t>Clarification</a:t>
          </a:r>
          <a:endParaRPr lang="en-US" sz="2800" dirty="0"/>
        </a:p>
      </dgm:t>
    </dgm:pt>
    <dgm:pt modelId="{E1C51670-6911-46D8-A421-F07985831498}" type="parTrans" cxnId="{ACCCE6C8-22CC-4AB8-95CE-357EEFE8CC65}">
      <dgm:prSet/>
      <dgm:spPr/>
      <dgm:t>
        <a:bodyPr/>
        <a:lstStyle/>
        <a:p>
          <a:endParaRPr lang="en-US"/>
        </a:p>
      </dgm:t>
    </dgm:pt>
    <dgm:pt modelId="{CF6DF976-4D16-4C63-BAFA-1C1A3DF73AC8}" type="sibTrans" cxnId="{ACCCE6C8-22CC-4AB8-95CE-357EEFE8CC65}">
      <dgm:prSet/>
      <dgm:spPr/>
      <dgm:t>
        <a:bodyPr/>
        <a:lstStyle/>
        <a:p>
          <a:endParaRPr lang="en-US"/>
        </a:p>
      </dgm:t>
    </dgm:pt>
    <dgm:pt modelId="{7A3563EE-1AD9-4411-A7AB-F4A1E7383418}">
      <dgm:prSet phldrT="[Text]" custT="1"/>
      <dgm:spPr/>
      <dgm:t>
        <a:bodyPr/>
        <a:lstStyle/>
        <a:p>
          <a:r>
            <a:rPr lang="en-US" sz="2000" dirty="0" smtClean="0">
              <a:latin typeface="Akatab" panose="020B0604020202020204" charset="0"/>
              <a:ea typeface="Akatab" panose="020B0604020202020204" charset="0"/>
              <a:cs typeface="Akatab" panose="020B0604020202020204" charset="0"/>
              <a:sym typeface="K2D"/>
            </a:rPr>
            <a:t>Thoughts and emotion expression</a:t>
          </a:r>
          <a:endParaRPr lang="en-US" sz="2000" dirty="0"/>
        </a:p>
      </dgm:t>
    </dgm:pt>
    <dgm:pt modelId="{49F59D46-6216-4E79-96B4-1A944C89EAD3}" type="parTrans" cxnId="{6F289005-2530-46E5-B51E-52E163E37CB8}">
      <dgm:prSet/>
      <dgm:spPr/>
      <dgm:t>
        <a:bodyPr/>
        <a:lstStyle/>
        <a:p>
          <a:endParaRPr lang="en-US"/>
        </a:p>
      </dgm:t>
    </dgm:pt>
    <dgm:pt modelId="{4175D237-329E-440D-9A13-38A21CE1A6D0}" type="sibTrans" cxnId="{6F289005-2530-46E5-B51E-52E163E37CB8}">
      <dgm:prSet/>
      <dgm:spPr/>
      <dgm:t>
        <a:bodyPr/>
        <a:lstStyle/>
        <a:p>
          <a:endParaRPr lang="en-US"/>
        </a:p>
      </dgm:t>
    </dgm:pt>
    <dgm:pt modelId="{85EFBB18-5DDB-426C-923D-10AC01C8DEB1}">
      <dgm:prSet custT="1"/>
      <dgm:spPr/>
      <dgm:t>
        <a:bodyPr/>
        <a:lstStyle/>
        <a:p>
          <a:r>
            <a:rPr lang="en-US" sz="2800" dirty="0" smtClean="0">
              <a:latin typeface="Akatab" panose="020B0604020202020204" charset="0"/>
              <a:ea typeface="Akatab" panose="020B0604020202020204" charset="0"/>
              <a:cs typeface="Akatab" panose="020B0604020202020204" charset="0"/>
              <a:sym typeface="K2D"/>
            </a:rPr>
            <a:t>Re-confirmation </a:t>
          </a:r>
          <a:endParaRPr lang="en-US" sz="2800" dirty="0">
            <a:latin typeface="Akatab" panose="020B0604020202020204" charset="0"/>
            <a:ea typeface="Akatab" panose="020B0604020202020204" charset="0"/>
            <a:cs typeface="Akatab" panose="020B0604020202020204" charset="0"/>
            <a:sym typeface="K2D"/>
          </a:endParaRPr>
        </a:p>
      </dgm:t>
    </dgm:pt>
    <dgm:pt modelId="{FEDAF377-DB16-4F4F-A866-5364C5AB1F3D}" type="parTrans" cxnId="{98E1A7BF-211C-4F59-AC82-AB5DC75DD0CE}">
      <dgm:prSet/>
      <dgm:spPr/>
      <dgm:t>
        <a:bodyPr/>
        <a:lstStyle/>
        <a:p>
          <a:endParaRPr lang="en-US"/>
        </a:p>
      </dgm:t>
    </dgm:pt>
    <dgm:pt modelId="{181C340A-7C1A-46A1-8CE7-C65740CBCB7B}" type="sibTrans" cxnId="{98E1A7BF-211C-4F59-AC82-AB5DC75DD0CE}">
      <dgm:prSet/>
      <dgm:spPr/>
      <dgm:t>
        <a:bodyPr/>
        <a:lstStyle/>
        <a:p>
          <a:endParaRPr lang="en-US"/>
        </a:p>
      </dgm:t>
    </dgm:pt>
    <dgm:pt modelId="{5B962A91-E6E5-468A-A6B6-27AC9D504BF5}" type="pres">
      <dgm:prSet presAssocID="{F38A6B24-BC2A-4ECB-AEB6-4D3FBE60C698}" presName="diagram" presStyleCnt="0">
        <dgm:presLayoutVars>
          <dgm:chPref val="1"/>
          <dgm:dir/>
          <dgm:animOne val="branch"/>
          <dgm:animLvl val="lvl"/>
          <dgm:resizeHandles val="exact"/>
        </dgm:presLayoutVars>
      </dgm:prSet>
      <dgm:spPr/>
    </dgm:pt>
    <dgm:pt modelId="{0393E44F-5E52-4F1A-992E-1DC4E62A6DB6}" type="pres">
      <dgm:prSet presAssocID="{F9E71CBE-513B-4277-9885-A44DA4DDD36B}" presName="root1" presStyleCnt="0"/>
      <dgm:spPr/>
    </dgm:pt>
    <dgm:pt modelId="{EA1EFF83-4D19-4517-8E09-220227043625}" type="pres">
      <dgm:prSet presAssocID="{F9E71CBE-513B-4277-9885-A44DA4DDD36B}" presName="LevelOneTextNode" presStyleLbl="node0" presStyleIdx="0" presStyleCnt="1">
        <dgm:presLayoutVars>
          <dgm:chPref val="3"/>
        </dgm:presLayoutVars>
      </dgm:prSet>
      <dgm:spPr/>
      <dgm:t>
        <a:bodyPr/>
        <a:lstStyle/>
        <a:p>
          <a:endParaRPr lang="en-US"/>
        </a:p>
      </dgm:t>
    </dgm:pt>
    <dgm:pt modelId="{9ADD572B-E145-43BF-915D-D7DA7C2C4EC4}" type="pres">
      <dgm:prSet presAssocID="{F9E71CBE-513B-4277-9885-A44DA4DDD36B}" presName="level2hierChild" presStyleCnt="0"/>
      <dgm:spPr/>
    </dgm:pt>
    <dgm:pt modelId="{6C63A2C1-BA03-4569-B738-F3CDDE8C9FC6}" type="pres">
      <dgm:prSet presAssocID="{E1C51670-6911-46D8-A421-F07985831498}" presName="conn2-1" presStyleLbl="parChTrans1D2" presStyleIdx="0" presStyleCnt="3"/>
      <dgm:spPr/>
    </dgm:pt>
    <dgm:pt modelId="{5DE7E86D-300D-44D2-9671-D19E2815526B}" type="pres">
      <dgm:prSet presAssocID="{E1C51670-6911-46D8-A421-F07985831498}" presName="connTx" presStyleLbl="parChTrans1D2" presStyleIdx="0" presStyleCnt="3"/>
      <dgm:spPr/>
    </dgm:pt>
    <dgm:pt modelId="{913EF7CF-2E2B-4970-A4BB-8107CA160AB4}" type="pres">
      <dgm:prSet presAssocID="{91261FBA-C82D-4C44-BB17-072581614F0F}" presName="root2" presStyleCnt="0"/>
      <dgm:spPr/>
    </dgm:pt>
    <dgm:pt modelId="{BC1B747F-F967-4996-BDF3-B8CB79579C7B}" type="pres">
      <dgm:prSet presAssocID="{91261FBA-C82D-4C44-BB17-072581614F0F}" presName="LevelTwoTextNode" presStyleLbl="node2" presStyleIdx="0" presStyleCnt="3" custScaleX="166110">
        <dgm:presLayoutVars>
          <dgm:chPref val="3"/>
        </dgm:presLayoutVars>
      </dgm:prSet>
      <dgm:spPr/>
      <dgm:t>
        <a:bodyPr/>
        <a:lstStyle/>
        <a:p>
          <a:endParaRPr lang="en-US"/>
        </a:p>
      </dgm:t>
    </dgm:pt>
    <dgm:pt modelId="{0477CF2E-9859-42FE-8763-0924FFE58078}" type="pres">
      <dgm:prSet presAssocID="{91261FBA-C82D-4C44-BB17-072581614F0F}" presName="level3hierChild" presStyleCnt="0"/>
      <dgm:spPr/>
    </dgm:pt>
    <dgm:pt modelId="{5D5D2DF2-5F98-4403-B7A5-E71C3D013AF6}" type="pres">
      <dgm:prSet presAssocID="{FEDAF377-DB16-4F4F-A866-5364C5AB1F3D}" presName="conn2-1" presStyleLbl="parChTrans1D2" presStyleIdx="1" presStyleCnt="3"/>
      <dgm:spPr/>
    </dgm:pt>
    <dgm:pt modelId="{14DEF29E-84BF-42AA-90EE-F3B0A84E5028}" type="pres">
      <dgm:prSet presAssocID="{FEDAF377-DB16-4F4F-A866-5364C5AB1F3D}" presName="connTx" presStyleLbl="parChTrans1D2" presStyleIdx="1" presStyleCnt="3"/>
      <dgm:spPr/>
    </dgm:pt>
    <dgm:pt modelId="{BD68D46A-4C9C-4AA0-876E-A8BA09720BC8}" type="pres">
      <dgm:prSet presAssocID="{85EFBB18-5DDB-426C-923D-10AC01C8DEB1}" presName="root2" presStyleCnt="0"/>
      <dgm:spPr/>
    </dgm:pt>
    <dgm:pt modelId="{CD92FDB0-8DBC-4CF2-A52B-8436CF3DB2C8}" type="pres">
      <dgm:prSet presAssocID="{85EFBB18-5DDB-426C-923D-10AC01C8DEB1}" presName="LevelTwoTextNode" presStyleLbl="node2" presStyleIdx="1" presStyleCnt="3" custScaleX="169948">
        <dgm:presLayoutVars>
          <dgm:chPref val="3"/>
        </dgm:presLayoutVars>
      </dgm:prSet>
      <dgm:spPr/>
    </dgm:pt>
    <dgm:pt modelId="{5819F49D-D1E5-4E2C-A5EC-DAEB015E3696}" type="pres">
      <dgm:prSet presAssocID="{85EFBB18-5DDB-426C-923D-10AC01C8DEB1}" presName="level3hierChild" presStyleCnt="0"/>
      <dgm:spPr/>
    </dgm:pt>
    <dgm:pt modelId="{40145DC3-7988-4C23-B813-F6C08233C63D}" type="pres">
      <dgm:prSet presAssocID="{49F59D46-6216-4E79-96B4-1A944C89EAD3}" presName="conn2-1" presStyleLbl="parChTrans1D2" presStyleIdx="2" presStyleCnt="3"/>
      <dgm:spPr/>
    </dgm:pt>
    <dgm:pt modelId="{349FF218-EFC8-4006-BF65-1201A833D921}" type="pres">
      <dgm:prSet presAssocID="{49F59D46-6216-4E79-96B4-1A944C89EAD3}" presName="connTx" presStyleLbl="parChTrans1D2" presStyleIdx="2" presStyleCnt="3"/>
      <dgm:spPr/>
    </dgm:pt>
    <dgm:pt modelId="{4F2AC2DF-9D3B-4412-9A3B-07E0B5E4D614}" type="pres">
      <dgm:prSet presAssocID="{7A3563EE-1AD9-4411-A7AB-F4A1E7383418}" presName="root2" presStyleCnt="0"/>
      <dgm:spPr/>
    </dgm:pt>
    <dgm:pt modelId="{8BF794E2-FD65-47AB-9DEA-04A45773326A}" type="pres">
      <dgm:prSet presAssocID="{7A3563EE-1AD9-4411-A7AB-F4A1E7383418}" presName="LevelTwoTextNode" presStyleLbl="node2" presStyleIdx="2" presStyleCnt="3" custScaleX="167369">
        <dgm:presLayoutVars>
          <dgm:chPref val="3"/>
        </dgm:presLayoutVars>
      </dgm:prSet>
      <dgm:spPr/>
      <dgm:t>
        <a:bodyPr/>
        <a:lstStyle/>
        <a:p>
          <a:endParaRPr lang="en-US"/>
        </a:p>
      </dgm:t>
    </dgm:pt>
    <dgm:pt modelId="{AD8B10F0-7791-406D-88CA-883B7D777018}" type="pres">
      <dgm:prSet presAssocID="{7A3563EE-1AD9-4411-A7AB-F4A1E7383418}" presName="level3hierChild" presStyleCnt="0"/>
      <dgm:spPr/>
    </dgm:pt>
  </dgm:ptLst>
  <dgm:cxnLst>
    <dgm:cxn modelId="{6A56F7E4-6190-4648-A267-7EE4435783FD}" type="presOf" srcId="{49F59D46-6216-4E79-96B4-1A944C89EAD3}" destId="{40145DC3-7988-4C23-B813-F6C08233C63D}" srcOrd="0" destOrd="0" presId="urn:microsoft.com/office/officeart/2005/8/layout/hierarchy2"/>
    <dgm:cxn modelId="{510F74FD-5A00-4522-ACE9-C9905D712ACB}" type="presOf" srcId="{E1C51670-6911-46D8-A421-F07985831498}" destId="{6C63A2C1-BA03-4569-B738-F3CDDE8C9FC6}" srcOrd="0" destOrd="0" presId="urn:microsoft.com/office/officeart/2005/8/layout/hierarchy2"/>
    <dgm:cxn modelId="{ACCCE6C8-22CC-4AB8-95CE-357EEFE8CC65}" srcId="{F9E71CBE-513B-4277-9885-A44DA4DDD36B}" destId="{91261FBA-C82D-4C44-BB17-072581614F0F}" srcOrd="0" destOrd="0" parTransId="{E1C51670-6911-46D8-A421-F07985831498}" sibTransId="{CF6DF976-4D16-4C63-BAFA-1C1A3DF73AC8}"/>
    <dgm:cxn modelId="{C9944AE5-8F9A-4C0E-8550-11C8542DE48B}" srcId="{F38A6B24-BC2A-4ECB-AEB6-4D3FBE60C698}" destId="{F9E71CBE-513B-4277-9885-A44DA4DDD36B}" srcOrd="0" destOrd="0" parTransId="{E197D054-A0C7-46D5-BCF8-3E007BAAFCA1}" sibTransId="{6754DEED-07EC-42CB-8FBC-F90F575266B3}"/>
    <dgm:cxn modelId="{37A937E3-2D36-4774-89F8-8BFB8D7DF329}" type="presOf" srcId="{F38A6B24-BC2A-4ECB-AEB6-4D3FBE60C698}" destId="{5B962A91-E6E5-468A-A6B6-27AC9D504BF5}" srcOrd="0" destOrd="0" presId="urn:microsoft.com/office/officeart/2005/8/layout/hierarchy2"/>
    <dgm:cxn modelId="{652CDC86-2048-4A7E-AA75-4E2D5954F3CA}" type="presOf" srcId="{85EFBB18-5DDB-426C-923D-10AC01C8DEB1}" destId="{CD92FDB0-8DBC-4CF2-A52B-8436CF3DB2C8}" srcOrd="0" destOrd="0" presId="urn:microsoft.com/office/officeart/2005/8/layout/hierarchy2"/>
    <dgm:cxn modelId="{98E1A7BF-211C-4F59-AC82-AB5DC75DD0CE}" srcId="{F9E71CBE-513B-4277-9885-A44DA4DDD36B}" destId="{85EFBB18-5DDB-426C-923D-10AC01C8DEB1}" srcOrd="1" destOrd="0" parTransId="{FEDAF377-DB16-4F4F-A866-5364C5AB1F3D}" sibTransId="{181C340A-7C1A-46A1-8CE7-C65740CBCB7B}"/>
    <dgm:cxn modelId="{98A96F54-54A1-44AB-B8CE-FE4077BAD163}" type="presOf" srcId="{F9E71CBE-513B-4277-9885-A44DA4DDD36B}" destId="{EA1EFF83-4D19-4517-8E09-220227043625}" srcOrd="0" destOrd="0" presId="urn:microsoft.com/office/officeart/2005/8/layout/hierarchy2"/>
    <dgm:cxn modelId="{E8D656A1-44E6-4931-BA63-2E6212C15E0E}" type="presOf" srcId="{FEDAF377-DB16-4F4F-A866-5364C5AB1F3D}" destId="{14DEF29E-84BF-42AA-90EE-F3B0A84E5028}" srcOrd="1" destOrd="0" presId="urn:microsoft.com/office/officeart/2005/8/layout/hierarchy2"/>
    <dgm:cxn modelId="{6F289005-2530-46E5-B51E-52E163E37CB8}" srcId="{F9E71CBE-513B-4277-9885-A44DA4DDD36B}" destId="{7A3563EE-1AD9-4411-A7AB-F4A1E7383418}" srcOrd="2" destOrd="0" parTransId="{49F59D46-6216-4E79-96B4-1A944C89EAD3}" sibTransId="{4175D237-329E-440D-9A13-38A21CE1A6D0}"/>
    <dgm:cxn modelId="{2C9883CF-9F4D-4EF4-B2DF-CA4496A0DCBF}" type="presOf" srcId="{FEDAF377-DB16-4F4F-A866-5364C5AB1F3D}" destId="{5D5D2DF2-5F98-4403-B7A5-E71C3D013AF6}" srcOrd="0" destOrd="0" presId="urn:microsoft.com/office/officeart/2005/8/layout/hierarchy2"/>
    <dgm:cxn modelId="{484264EC-1A37-466A-895E-1A54A2F74EDE}" type="presOf" srcId="{7A3563EE-1AD9-4411-A7AB-F4A1E7383418}" destId="{8BF794E2-FD65-47AB-9DEA-04A45773326A}" srcOrd="0" destOrd="0" presId="urn:microsoft.com/office/officeart/2005/8/layout/hierarchy2"/>
    <dgm:cxn modelId="{0E842FE0-BDC9-463C-84FD-FC3D0E3FB90D}" type="presOf" srcId="{49F59D46-6216-4E79-96B4-1A944C89EAD3}" destId="{349FF218-EFC8-4006-BF65-1201A833D921}" srcOrd="1" destOrd="0" presId="urn:microsoft.com/office/officeart/2005/8/layout/hierarchy2"/>
    <dgm:cxn modelId="{D63A086D-A6F5-470B-9681-0CCEA4556AAF}" type="presOf" srcId="{E1C51670-6911-46D8-A421-F07985831498}" destId="{5DE7E86D-300D-44D2-9671-D19E2815526B}" srcOrd="1" destOrd="0" presId="urn:microsoft.com/office/officeart/2005/8/layout/hierarchy2"/>
    <dgm:cxn modelId="{BFD9C796-3B28-4C7E-9C57-E301AFD0E13F}" type="presOf" srcId="{91261FBA-C82D-4C44-BB17-072581614F0F}" destId="{BC1B747F-F967-4996-BDF3-B8CB79579C7B}" srcOrd="0" destOrd="0" presId="urn:microsoft.com/office/officeart/2005/8/layout/hierarchy2"/>
    <dgm:cxn modelId="{8A8338A3-4BFF-4662-BEFD-7F01FF82F0A5}" type="presParOf" srcId="{5B962A91-E6E5-468A-A6B6-27AC9D504BF5}" destId="{0393E44F-5E52-4F1A-992E-1DC4E62A6DB6}" srcOrd="0" destOrd="0" presId="urn:microsoft.com/office/officeart/2005/8/layout/hierarchy2"/>
    <dgm:cxn modelId="{6AADDD82-2351-46C0-AADD-F39FE4A9606C}" type="presParOf" srcId="{0393E44F-5E52-4F1A-992E-1DC4E62A6DB6}" destId="{EA1EFF83-4D19-4517-8E09-220227043625}" srcOrd="0" destOrd="0" presId="urn:microsoft.com/office/officeart/2005/8/layout/hierarchy2"/>
    <dgm:cxn modelId="{F0BEB19C-95E1-45BA-9C06-A018AD5DD42E}" type="presParOf" srcId="{0393E44F-5E52-4F1A-992E-1DC4E62A6DB6}" destId="{9ADD572B-E145-43BF-915D-D7DA7C2C4EC4}" srcOrd="1" destOrd="0" presId="urn:microsoft.com/office/officeart/2005/8/layout/hierarchy2"/>
    <dgm:cxn modelId="{E0AFCBC2-6147-4D81-9216-CF41FA89C2CE}" type="presParOf" srcId="{9ADD572B-E145-43BF-915D-D7DA7C2C4EC4}" destId="{6C63A2C1-BA03-4569-B738-F3CDDE8C9FC6}" srcOrd="0" destOrd="0" presId="urn:microsoft.com/office/officeart/2005/8/layout/hierarchy2"/>
    <dgm:cxn modelId="{443C53B1-F2FA-4D50-9AF4-0E6665E50618}" type="presParOf" srcId="{6C63A2C1-BA03-4569-B738-F3CDDE8C9FC6}" destId="{5DE7E86D-300D-44D2-9671-D19E2815526B}" srcOrd="0" destOrd="0" presId="urn:microsoft.com/office/officeart/2005/8/layout/hierarchy2"/>
    <dgm:cxn modelId="{25057A63-FC5E-4111-97F7-4569625092E0}" type="presParOf" srcId="{9ADD572B-E145-43BF-915D-D7DA7C2C4EC4}" destId="{913EF7CF-2E2B-4970-A4BB-8107CA160AB4}" srcOrd="1" destOrd="0" presId="urn:microsoft.com/office/officeart/2005/8/layout/hierarchy2"/>
    <dgm:cxn modelId="{1E57856C-3BCB-4E8F-8098-2FAB98E470E1}" type="presParOf" srcId="{913EF7CF-2E2B-4970-A4BB-8107CA160AB4}" destId="{BC1B747F-F967-4996-BDF3-B8CB79579C7B}" srcOrd="0" destOrd="0" presId="urn:microsoft.com/office/officeart/2005/8/layout/hierarchy2"/>
    <dgm:cxn modelId="{AD72488D-304B-4F41-82A9-65D93BDE3776}" type="presParOf" srcId="{913EF7CF-2E2B-4970-A4BB-8107CA160AB4}" destId="{0477CF2E-9859-42FE-8763-0924FFE58078}" srcOrd="1" destOrd="0" presId="urn:microsoft.com/office/officeart/2005/8/layout/hierarchy2"/>
    <dgm:cxn modelId="{98F80F65-408F-4FED-BD53-072F777EB6CF}" type="presParOf" srcId="{9ADD572B-E145-43BF-915D-D7DA7C2C4EC4}" destId="{5D5D2DF2-5F98-4403-B7A5-E71C3D013AF6}" srcOrd="2" destOrd="0" presId="urn:microsoft.com/office/officeart/2005/8/layout/hierarchy2"/>
    <dgm:cxn modelId="{5E278D1F-C2C3-4E74-B89C-926F96A30C3F}" type="presParOf" srcId="{5D5D2DF2-5F98-4403-B7A5-E71C3D013AF6}" destId="{14DEF29E-84BF-42AA-90EE-F3B0A84E5028}" srcOrd="0" destOrd="0" presId="urn:microsoft.com/office/officeart/2005/8/layout/hierarchy2"/>
    <dgm:cxn modelId="{471A7F27-234A-4D94-8450-F2628A09B6DF}" type="presParOf" srcId="{9ADD572B-E145-43BF-915D-D7DA7C2C4EC4}" destId="{BD68D46A-4C9C-4AA0-876E-A8BA09720BC8}" srcOrd="3" destOrd="0" presId="urn:microsoft.com/office/officeart/2005/8/layout/hierarchy2"/>
    <dgm:cxn modelId="{E9CABB45-E36B-4625-900A-05FB43CE016F}" type="presParOf" srcId="{BD68D46A-4C9C-4AA0-876E-A8BA09720BC8}" destId="{CD92FDB0-8DBC-4CF2-A52B-8436CF3DB2C8}" srcOrd="0" destOrd="0" presId="urn:microsoft.com/office/officeart/2005/8/layout/hierarchy2"/>
    <dgm:cxn modelId="{2FABCBAF-C113-42A1-848A-2A009DD0DE85}" type="presParOf" srcId="{BD68D46A-4C9C-4AA0-876E-A8BA09720BC8}" destId="{5819F49D-D1E5-4E2C-A5EC-DAEB015E3696}" srcOrd="1" destOrd="0" presId="urn:microsoft.com/office/officeart/2005/8/layout/hierarchy2"/>
    <dgm:cxn modelId="{1CD9115F-AE78-4800-948C-2EC94F05C2FA}" type="presParOf" srcId="{9ADD572B-E145-43BF-915D-D7DA7C2C4EC4}" destId="{40145DC3-7988-4C23-B813-F6C08233C63D}" srcOrd="4" destOrd="0" presId="urn:microsoft.com/office/officeart/2005/8/layout/hierarchy2"/>
    <dgm:cxn modelId="{85B21CF0-3674-4F1D-A43C-2309FB9DD37F}" type="presParOf" srcId="{40145DC3-7988-4C23-B813-F6C08233C63D}" destId="{349FF218-EFC8-4006-BF65-1201A833D921}" srcOrd="0" destOrd="0" presId="urn:microsoft.com/office/officeart/2005/8/layout/hierarchy2"/>
    <dgm:cxn modelId="{3E416A9C-9804-4BCE-AA00-247DC83B1C70}" type="presParOf" srcId="{9ADD572B-E145-43BF-915D-D7DA7C2C4EC4}" destId="{4F2AC2DF-9D3B-4412-9A3B-07E0B5E4D614}" srcOrd="5" destOrd="0" presId="urn:microsoft.com/office/officeart/2005/8/layout/hierarchy2"/>
    <dgm:cxn modelId="{F18AB42A-AA76-419C-B668-57455FFCADA0}" type="presParOf" srcId="{4F2AC2DF-9D3B-4412-9A3B-07E0B5E4D614}" destId="{8BF794E2-FD65-47AB-9DEA-04A45773326A}" srcOrd="0" destOrd="0" presId="urn:microsoft.com/office/officeart/2005/8/layout/hierarchy2"/>
    <dgm:cxn modelId="{67CF95C6-00CF-4C19-BB1D-C28428B79917}" type="presParOf" srcId="{4F2AC2DF-9D3B-4412-9A3B-07E0B5E4D614}" destId="{AD8B10F0-7791-406D-88CA-883B7D77701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265409-6968-4AA6-AFBD-5C4DDD276CD1}" type="doc">
      <dgm:prSet loTypeId="urn:microsoft.com/office/officeart/2011/layout/TabList" loCatId="list" qsTypeId="urn:microsoft.com/office/officeart/2005/8/quickstyle/simple3" qsCatId="simple" csTypeId="urn:microsoft.com/office/officeart/2005/8/colors/accent0_3" csCatId="mainScheme" phldr="1"/>
      <dgm:spPr/>
      <dgm:t>
        <a:bodyPr/>
        <a:lstStyle/>
        <a:p>
          <a:endParaRPr lang="en-US"/>
        </a:p>
      </dgm:t>
    </dgm:pt>
    <dgm:pt modelId="{036F90A7-75E0-46DD-BC83-248A56D37A40}">
      <dgm:prSet phldrT="[Text]"/>
      <dgm:spPr/>
      <dgm:t>
        <a:bodyPr/>
        <a:lstStyle/>
        <a:p>
          <a:pPr rtl="0"/>
          <a:r>
            <a:rPr lang="en-US" b="0" i="0" u="none" strike="noStrike" cap="none" dirty="0" smtClean="0">
              <a:latin typeface="Akatab" panose="020B0604020202020204" charset="0"/>
              <a:ea typeface="Akatab" panose="020B0604020202020204" charset="0"/>
              <a:cs typeface="Akatab" panose="020B0604020202020204" charset="0"/>
              <a:sym typeface="K2D"/>
            </a:rPr>
            <a:t>Difficulties in knowledge retrieval</a:t>
          </a:r>
        </a:p>
      </dgm:t>
    </dgm:pt>
    <dgm:pt modelId="{9AEEDB21-43C7-48EE-B6FF-A7F72E9F7DF0}" type="parTrans" cxnId="{9C94C002-29D3-45FE-902C-4E9B1657D4FD}">
      <dgm:prSet/>
      <dgm:spPr/>
      <dgm:t>
        <a:bodyPr/>
        <a:lstStyle/>
        <a:p>
          <a:endParaRPr lang="en-US">
            <a:latin typeface="Akatab" panose="020B0604020202020204" charset="0"/>
            <a:ea typeface="Akatab" panose="020B0604020202020204" charset="0"/>
            <a:cs typeface="Akatab" panose="020B0604020202020204" charset="0"/>
          </a:endParaRPr>
        </a:p>
      </dgm:t>
    </dgm:pt>
    <dgm:pt modelId="{0BAB342B-B432-4566-A73E-0A1D08BF83AF}" type="sibTrans" cxnId="{9C94C002-29D3-45FE-902C-4E9B1657D4FD}">
      <dgm:prSet/>
      <dgm:spPr/>
      <dgm:t>
        <a:bodyPr/>
        <a:lstStyle/>
        <a:p>
          <a:endParaRPr lang="en-US">
            <a:latin typeface="Akatab" panose="020B0604020202020204" charset="0"/>
            <a:ea typeface="Akatab" panose="020B0604020202020204" charset="0"/>
            <a:cs typeface="Akatab" panose="020B0604020202020204" charset="0"/>
          </a:endParaRPr>
        </a:p>
      </dgm:t>
    </dgm:pt>
    <dgm:pt modelId="{39C56BF9-F519-4B37-847D-65F7C2A43B67}">
      <dgm:prSet phldrT="[Text]" custT="1"/>
      <dgm:spPr/>
      <dgm:t>
        <a:bodyPr anchor="ctr"/>
        <a:lstStyle/>
        <a:p>
          <a:r>
            <a:rPr lang="en-US" sz="1500" i="1" dirty="0" smtClean="0">
              <a:latin typeface="Akatab" panose="020B0604020202020204" charset="0"/>
              <a:ea typeface="Akatab" panose="020B0604020202020204" charset="0"/>
              <a:cs typeface="Akatab" panose="020B0604020202020204" charset="0"/>
            </a:rPr>
            <a:t>"I'm really forgetful, especially when I'm speaking. And when I talk to foreigners, I get so nervous that I can't think straight. I feel much more comfortable speaking in Vietnamese."</a:t>
          </a:r>
          <a:r>
            <a:rPr lang="en-US" sz="1500" dirty="0" smtClean="0">
              <a:latin typeface="Akatab" panose="020B0604020202020204" charset="0"/>
              <a:ea typeface="Akatab" panose="020B0604020202020204" charset="0"/>
              <a:cs typeface="Akatab" panose="020B0604020202020204" charset="0"/>
            </a:rPr>
            <a:t> (Student A, interview extract)</a:t>
          </a:r>
          <a:endParaRPr lang="en-US" sz="1500" dirty="0">
            <a:latin typeface="Akatab" panose="020B0604020202020204" charset="0"/>
            <a:ea typeface="Akatab" panose="020B0604020202020204" charset="0"/>
            <a:cs typeface="Akatab" panose="020B0604020202020204" charset="0"/>
          </a:endParaRPr>
        </a:p>
      </dgm:t>
    </dgm:pt>
    <dgm:pt modelId="{C75CE4BE-B1C5-43FA-9972-37770D72F053}" type="parTrans" cxnId="{A2D118C3-FFB9-435D-8345-97D2E5B1D374}">
      <dgm:prSet/>
      <dgm:spPr/>
      <dgm:t>
        <a:bodyPr/>
        <a:lstStyle/>
        <a:p>
          <a:endParaRPr lang="en-US">
            <a:latin typeface="Akatab" panose="020B0604020202020204" charset="0"/>
            <a:ea typeface="Akatab" panose="020B0604020202020204" charset="0"/>
            <a:cs typeface="Akatab" panose="020B0604020202020204" charset="0"/>
          </a:endParaRPr>
        </a:p>
      </dgm:t>
    </dgm:pt>
    <dgm:pt modelId="{7E17F9A9-CAB1-48BC-B086-61C6A69ECD51}" type="sibTrans" cxnId="{A2D118C3-FFB9-435D-8345-97D2E5B1D374}">
      <dgm:prSet/>
      <dgm:spPr/>
      <dgm:t>
        <a:bodyPr/>
        <a:lstStyle/>
        <a:p>
          <a:endParaRPr lang="en-US">
            <a:latin typeface="Akatab" panose="020B0604020202020204" charset="0"/>
            <a:ea typeface="Akatab" panose="020B0604020202020204" charset="0"/>
            <a:cs typeface="Akatab" panose="020B0604020202020204" charset="0"/>
          </a:endParaRPr>
        </a:p>
      </dgm:t>
    </dgm:pt>
    <dgm:pt modelId="{26B2356D-8250-403D-B14D-B31FDC32204E}">
      <dgm:prSet phldrT="[Text]"/>
      <dgm:spPr/>
      <dgm:t>
        <a:bodyPr/>
        <a:lstStyle/>
        <a:p>
          <a:r>
            <a:rPr lang="en-US" dirty="0" smtClean="0">
              <a:latin typeface="Akatab" panose="020B0604020202020204" charset="0"/>
              <a:ea typeface="Akatab" panose="020B0604020202020204" charset="0"/>
              <a:cs typeface="Akatab" panose="020B0604020202020204" charset="0"/>
            </a:rPr>
            <a:t>Stuttering</a:t>
          </a:r>
        </a:p>
      </dgm:t>
    </dgm:pt>
    <dgm:pt modelId="{D29D0152-0CFC-47A7-B1CA-1ECD21D18F50}" type="parTrans" cxnId="{3A81D7F6-5B8D-433C-B53D-D455C03F0747}">
      <dgm:prSet/>
      <dgm:spPr/>
      <dgm:t>
        <a:bodyPr/>
        <a:lstStyle/>
        <a:p>
          <a:endParaRPr lang="en-US">
            <a:latin typeface="Akatab" panose="020B0604020202020204" charset="0"/>
            <a:ea typeface="Akatab" panose="020B0604020202020204" charset="0"/>
            <a:cs typeface="Akatab" panose="020B0604020202020204" charset="0"/>
          </a:endParaRPr>
        </a:p>
      </dgm:t>
    </dgm:pt>
    <dgm:pt modelId="{C657CECA-9DF1-4B3B-97CE-7AAA92B5CDC2}" type="sibTrans" cxnId="{3A81D7F6-5B8D-433C-B53D-D455C03F0747}">
      <dgm:prSet/>
      <dgm:spPr/>
      <dgm:t>
        <a:bodyPr/>
        <a:lstStyle/>
        <a:p>
          <a:endParaRPr lang="en-US">
            <a:latin typeface="Akatab" panose="020B0604020202020204" charset="0"/>
            <a:ea typeface="Akatab" panose="020B0604020202020204" charset="0"/>
            <a:cs typeface="Akatab" panose="020B0604020202020204" charset="0"/>
          </a:endParaRPr>
        </a:p>
      </dgm:t>
    </dgm:pt>
    <dgm:pt modelId="{396A8706-DADA-4F81-8B98-3E2211FA1FB8}">
      <dgm:prSet phldrT="[Text]" custT="1"/>
      <dgm:spPr/>
      <dgm:t>
        <a:bodyPr anchor="ctr"/>
        <a:lstStyle/>
        <a:p>
          <a:r>
            <a:rPr lang="en-US" sz="1500" i="1" dirty="0" smtClean="0">
              <a:latin typeface="Akatab" panose="020B0604020202020204" charset="0"/>
              <a:ea typeface="Akatab" panose="020B0604020202020204" charset="0"/>
              <a:cs typeface="Akatab" panose="020B0604020202020204" charset="0"/>
            </a:rPr>
            <a:t>"I also tend to repeat the words I'm saying, and I also use fillers like 'um' and 'ah'. I do this in Vietnamese too, but less frequently."</a:t>
          </a:r>
          <a:r>
            <a:rPr lang="en-US" sz="1500" dirty="0" smtClean="0">
              <a:latin typeface="Akatab" panose="020B0604020202020204" charset="0"/>
              <a:ea typeface="Akatab" panose="020B0604020202020204" charset="0"/>
              <a:cs typeface="Akatab" panose="020B0604020202020204" charset="0"/>
            </a:rPr>
            <a:t> (Student I, interview extract)</a:t>
          </a:r>
          <a:endParaRPr lang="en-US" sz="1500" dirty="0">
            <a:latin typeface="Akatab" panose="020B0604020202020204" charset="0"/>
            <a:ea typeface="Akatab" panose="020B0604020202020204" charset="0"/>
            <a:cs typeface="Akatab" panose="020B0604020202020204" charset="0"/>
          </a:endParaRPr>
        </a:p>
      </dgm:t>
    </dgm:pt>
    <dgm:pt modelId="{A89DB7DC-F702-432E-BB04-37333256C8ED}" type="parTrans" cxnId="{25052030-02AB-4CB7-8183-4B160AE20CEE}">
      <dgm:prSet/>
      <dgm:spPr/>
      <dgm:t>
        <a:bodyPr/>
        <a:lstStyle/>
        <a:p>
          <a:endParaRPr lang="en-US">
            <a:latin typeface="Akatab" panose="020B0604020202020204" charset="0"/>
            <a:ea typeface="Akatab" panose="020B0604020202020204" charset="0"/>
            <a:cs typeface="Akatab" panose="020B0604020202020204" charset="0"/>
          </a:endParaRPr>
        </a:p>
      </dgm:t>
    </dgm:pt>
    <dgm:pt modelId="{7FBD50E9-CA09-4CAC-AA45-ED87779BD539}" type="sibTrans" cxnId="{25052030-02AB-4CB7-8183-4B160AE20CEE}">
      <dgm:prSet/>
      <dgm:spPr/>
      <dgm:t>
        <a:bodyPr/>
        <a:lstStyle/>
        <a:p>
          <a:endParaRPr lang="en-US">
            <a:latin typeface="Akatab" panose="020B0604020202020204" charset="0"/>
            <a:ea typeface="Akatab" panose="020B0604020202020204" charset="0"/>
            <a:cs typeface="Akatab" panose="020B0604020202020204" charset="0"/>
          </a:endParaRPr>
        </a:p>
      </dgm:t>
    </dgm:pt>
    <dgm:pt modelId="{DA2825A7-79C1-40F7-B93E-51A65EF3C481}">
      <dgm:prSet phldrT="[Text]" custT="1"/>
      <dgm:spPr/>
      <dgm:t>
        <a:bodyPr/>
        <a:lstStyle/>
        <a:p>
          <a:r>
            <a:rPr lang="en-US" sz="2000" dirty="0" smtClean="0">
              <a:latin typeface="Akatab" panose="020B0604020202020204" charset="0"/>
              <a:ea typeface="Akatab" panose="020B0604020202020204" charset="0"/>
              <a:cs typeface="Akatab" panose="020B0604020202020204" charset="0"/>
            </a:rPr>
            <a:t>English learning relinquishment</a:t>
          </a:r>
          <a:endParaRPr lang="en-US" sz="2000" dirty="0">
            <a:latin typeface="Akatab" panose="020B0604020202020204" charset="0"/>
            <a:ea typeface="Akatab" panose="020B0604020202020204" charset="0"/>
            <a:cs typeface="Akatab" panose="020B0604020202020204" charset="0"/>
          </a:endParaRPr>
        </a:p>
      </dgm:t>
    </dgm:pt>
    <dgm:pt modelId="{D0A728A5-4DC7-4E5A-A5AE-00B2F0F7251D}" type="parTrans" cxnId="{08CE1D44-B4E6-4ED4-AD1B-9ACD20E1BA6F}">
      <dgm:prSet/>
      <dgm:spPr/>
      <dgm:t>
        <a:bodyPr/>
        <a:lstStyle/>
        <a:p>
          <a:endParaRPr lang="en-US">
            <a:latin typeface="Akatab" panose="020B0604020202020204" charset="0"/>
            <a:ea typeface="Akatab" panose="020B0604020202020204" charset="0"/>
            <a:cs typeface="Akatab" panose="020B0604020202020204" charset="0"/>
          </a:endParaRPr>
        </a:p>
      </dgm:t>
    </dgm:pt>
    <dgm:pt modelId="{692C8993-F639-4FED-9536-E90EEF1E7CD8}" type="sibTrans" cxnId="{08CE1D44-B4E6-4ED4-AD1B-9ACD20E1BA6F}">
      <dgm:prSet/>
      <dgm:spPr/>
      <dgm:t>
        <a:bodyPr/>
        <a:lstStyle/>
        <a:p>
          <a:endParaRPr lang="en-US">
            <a:latin typeface="Akatab" panose="020B0604020202020204" charset="0"/>
            <a:ea typeface="Akatab" panose="020B0604020202020204" charset="0"/>
            <a:cs typeface="Akatab" panose="020B0604020202020204" charset="0"/>
          </a:endParaRPr>
        </a:p>
      </dgm:t>
    </dgm:pt>
    <dgm:pt modelId="{E271AF8B-A291-496F-B83D-ED769D97B84D}">
      <dgm:prSet phldrT="[Text]" custT="1"/>
      <dgm:spPr/>
      <dgm:t>
        <a:bodyPr anchor="ctr"/>
        <a:lstStyle/>
        <a:p>
          <a:r>
            <a:rPr lang="en-US" sz="1500" i="1" dirty="0" smtClean="0">
              <a:latin typeface="Akatab" panose="020B0604020202020204" charset="0"/>
              <a:ea typeface="Akatab" panose="020B0604020202020204" charset="0"/>
              <a:cs typeface="Akatab" panose="020B0604020202020204" charset="0"/>
            </a:rPr>
            <a:t>"Honestly, I've thought about that (giving up) ever since I started learning English. And I still haven't been able to break that habit. I know it's not good, but I just can't stop... It's like I have a hard time concentrating, and memorizing things is really difficult for me."</a:t>
          </a:r>
          <a:r>
            <a:rPr lang="en-US" sz="1500" dirty="0" smtClean="0">
              <a:latin typeface="Akatab" panose="020B0604020202020204" charset="0"/>
              <a:ea typeface="Akatab" panose="020B0604020202020204" charset="0"/>
              <a:cs typeface="Akatab" panose="020B0604020202020204" charset="0"/>
            </a:rPr>
            <a:t> (Student J, interview extract)</a:t>
          </a:r>
          <a:endParaRPr lang="en-US" sz="1500" dirty="0">
            <a:latin typeface="Akatab" panose="020B0604020202020204" charset="0"/>
            <a:ea typeface="Akatab" panose="020B0604020202020204" charset="0"/>
            <a:cs typeface="Akatab" panose="020B0604020202020204" charset="0"/>
          </a:endParaRPr>
        </a:p>
      </dgm:t>
    </dgm:pt>
    <dgm:pt modelId="{D7A6431B-6264-4C87-9EDF-E04F4FA64C80}" type="parTrans" cxnId="{AD173958-D07F-44F7-9E2E-B543C0D8C7BB}">
      <dgm:prSet/>
      <dgm:spPr/>
      <dgm:t>
        <a:bodyPr/>
        <a:lstStyle/>
        <a:p>
          <a:endParaRPr lang="en-US">
            <a:latin typeface="Akatab" panose="020B0604020202020204" charset="0"/>
            <a:ea typeface="Akatab" panose="020B0604020202020204" charset="0"/>
            <a:cs typeface="Akatab" panose="020B0604020202020204" charset="0"/>
          </a:endParaRPr>
        </a:p>
      </dgm:t>
    </dgm:pt>
    <dgm:pt modelId="{F24D741D-F215-4124-863C-2714CF50A4A6}" type="sibTrans" cxnId="{AD173958-D07F-44F7-9E2E-B543C0D8C7BB}">
      <dgm:prSet/>
      <dgm:spPr/>
      <dgm:t>
        <a:bodyPr/>
        <a:lstStyle/>
        <a:p>
          <a:endParaRPr lang="en-US">
            <a:latin typeface="Akatab" panose="020B0604020202020204" charset="0"/>
            <a:ea typeface="Akatab" panose="020B0604020202020204" charset="0"/>
            <a:cs typeface="Akatab" panose="020B0604020202020204" charset="0"/>
          </a:endParaRPr>
        </a:p>
      </dgm:t>
    </dgm:pt>
    <dgm:pt modelId="{A7A5509D-B6E3-4004-889C-E24A5C247F2D}" type="pres">
      <dgm:prSet presAssocID="{00265409-6968-4AA6-AFBD-5C4DDD276CD1}" presName="Name0" presStyleCnt="0">
        <dgm:presLayoutVars>
          <dgm:chMax/>
          <dgm:chPref val="3"/>
          <dgm:dir/>
          <dgm:animOne val="branch"/>
          <dgm:animLvl val="lvl"/>
        </dgm:presLayoutVars>
      </dgm:prSet>
      <dgm:spPr/>
      <dgm:t>
        <a:bodyPr/>
        <a:lstStyle/>
        <a:p>
          <a:endParaRPr lang="en-US"/>
        </a:p>
      </dgm:t>
    </dgm:pt>
    <dgm:pt modelId="{4704E19E-BCBC-4767-988F-E6F97A96A795}" type="pres">
      <dgm:prSet presAssocID="{036F90A7-75E0-46DD-BC83-248A56D37A40}" presName="composite" presStyleCnt="0"/>
      <dgm:spPr/>
    </dgm:pt>
    <dgm:pt modelId="{779C0BEB-13AB-4D8B-8519-2C1F9298E2EB}" type="pres">
      <dgm:prSet presAssocID="{036F90A7-75E0-46DD-BC83-248A56D37A40}" presName="FirstChild" presStyleLbl="revTx" presStyleIdx="0" presStyleCnt="3" custScaleX="99402" custLinFactNeighborX="2201" custLinFactNeighborY="-2022">
        <dgm:presLayoutVars>
          <dgm:chMax val="0"/>
          <dgm:chPref val="0"/>
          <dgm:bulletEnabled val="1"/>
        </dgm:presLayoutVars>
      </dgm:prSet>
      <dgm:spPr/>
      <dgm:t>
        <a:bodyPr/>
        <a:lstStyle/>
        <a:p>
          <a:endParaRPr lang="en-US"/>
        </a:p>
      </dgm:t>
    </dgm:pt>
    <dgm:pt modelId="{3432C504-DBEA-4CC9-9944-899BEDBDFC63}" type="pres">
      <dgm:prSet presAssocID="{036F90A7-75E0-46DD-BC83-248A56D37A40}" presName="Parent" presStyleLbl="alignNode1" presStyleIdx="0" presStyleCnt="3">
        <dgm:presLayoutVars>
          <dgm:chMax val="3"/>
          <dgm:chPref val="3"/>
          <dgm:bulletEnabled val="1"/>
        </dgm:presLayoutVars>
      </dgm:prSet>
      <dgm:spPr/>
      <dgm:t>
        <a:bodyPr/>
        <a:lstStyle/>
        <a:p>
          <a:endParaRPr lang="en-US"/>
        </a:p>
      </dgm:t>
    </dgm:pt>
    <dgm:pt modelId="{81091BB5-4308-4FEB-ABA6-8626AE3A8048}" type="pres">
      <dgm:prSet presAssocID="{036F90A7-75E0-46DD-BC83-248A56D37A40}" presName="Accent" presStyleLbl="parChTrans1D1" presStyleIdx="0" presStyleCnt="3"/>
      <dgm:spPr/>
    </dgm:pt>
    <dgm:pt modelId="{D0659231-BBED-4E0B-8869-4B14DB12EF07}" type="pres">
      <dgm:prSet presAssocID="{0BAB342B-B432-4566-A73E-0A1D08BF83AF}" presName="sibTrans" presStyleCnt="0"/>
      <dgm:spPr/>
    </dgm:pt>
    <dgm:pt modelId="{566CB756-3B81-4988-9367-E522A7630F9E}" type="pres">
      <dgm:prSet presAssocID="{26B2356D-8250-403D-B14D-B31FDC32204E}" presName="composite" presStyleCnt="0"/>
      <dgm:spPr/>
    </dgm:pt>
    <dgm:pt modelId="{DF490326-F9D9-4B49-B4E8-EFA848FCA426}" type="pres">
      <dgm:prSet presAssocID="{26B2356D-8250-403D-B14D-B31FDC32204E}" presName="FirstChild" presStyleLbl="revTx" presStyleIdx="1" presStyleCnt="3" custScaleX="95880" custScaleY="91101">
        <dgm:presLayoutVars>
          <dgm:chMax val="0"/>
          <dgm:chPref val="0"/>
          <dgm:bulletEnabled val="1"/>
        </dgm:presLayoutVars>
      </dgm:prSet>
      <dgm:spPr/>
      <dgm:t>
        <a:bodyPr/>
        <a:lstStyle/>
        <a:p>
          <a:endParaRPr lang="en-US"/>
        </a:p>
      </dgm:t>
    </dgm:pt>
    <dgm:pt modelId="{B22C10DC-B84D-42EC-80F1-6B35B0F68831}" type="pres">
      <dgm:prSet presAssocID="{26B2356D-8250-403D-B14D-B31FDC32204E}" presName="Parent" presStyleLbl="alignNode1" presStyleIdx="1" presStyleCnt="3">
        <dgm:presLayoutVars>
          <dgm:chMax val="3"/>
          <dgm:chPref val="3"/>
          <dgm:bulletEnabled val="1"/>
        </dgm:presLayoutVars>
      </dgm:prSet>
      <dgm:spPr/>
      <dgm:t>
        <a:bodyPr/>
        <a:lstStyle/>
        <a:p>
          <a:endParaRPr lang="en-US"/>
        </a:p>
      </dgm:t>
    </dgm:pt>
    <dgm:pt modelId="{E95EC881-D2A2-4323-B30B-C607CB631765}" type="pres">
      <dgm:prSet presAssocID="{26B2356D-8250-403D-B14D-B31FDC32204E}" presName="Accent" presStyleLbl="parChTrans1D1" presStyleIdx="1" presStyleCnt="3"/>
      <dgm:spPr/>
    </dgm:pt>
    <dgm:pt modelId="{A1EF8784-10B3-4806-8BF9-B3027B441839}" type="pres">
      <dgm:prSet presAssocID="{C657CECA-9DF1-4B3B-97CE-7AAA92B5CDC2}" presName="sibTrans" presStyleCnt="0"/>
      <dgm:spPr/>
    </dgm:pt>
    <dgm:pt modelId="{33F26743-3410-4937-A88F-89353F6D216F}" type="pres">
      <dgm:prSet presAssocID="{DA2825A7-79C1-40F7-B93E-51A65EF3C481}" presName="composite" presStyleCnt="0"/>
      <dgm:spPr/>
    </dgm:pt>
    <dgm:pt modelId="{30F9648B-93E1-4E07-BE83-2AF11145FF44}" type="pres">
      <dgm:prSet presAssocID="{DA2825A7-79C1-40F7-B93E-51A65EF3C481}" presName="FirstChild" presStyleLbl="revTx" presStyleIdx="2" presStyleCnt="3" custScaleX="95440">
        <dgm:presLayoutVars>
          <dgm:chMax val="0"/>
          <dgm:chPref val="0"/>
          <dgm:bulletEnabled val="1"/>
        </dgm:presLayoutVars>
      </dgm:prSet>
      <dgm:spPr/>
      <dgm:t>
        <a:bodyPr/>
        <a:lstStyle/>
        <a:p>
          <a:endParaRPr lang="en-US"/>
        </a:p>
      </dgm:t>
    </dgm:pt>
    <dgm:pt modelId="{B486FE6F-829B-4387-B8A1-72572C13E47D}" type="pres">
      <dgm:prSet presAssocID="{DA2825A7-79C1-40F7-B93E-51A65EF3C481}" presName="Parent" presStyleLbl="alignNode1" presStyleIdx="2" presStyleCnt="3">
        <dgm:presLayoutVars>
          <dgm:chMax val="3"/>
          <dgm:chPref val="3"/>
          <dgm:bulletEnabled val="1"/>
        </dgm:presLayoutVars>
      </dgm:prSet>
      <dgm:spPr/>
      <dgm:t>
        <a:bodyPr/>
        <a:lstStyle/>
        <a:p>
          <a:endParaRPr lang="en-US"/>
        </a:p>
      </dgm:t>
    </dgm:pt>
    <dgm:pt modelId="{CC8ECED6-D035-44B3-AD3A-C152476A652B}" type="pres">
      <dgm:prSet presAssocID="{DA2825A7-79C1-40F7-B93E-51A65EF3C481}" presName="Accent" presStyleLbl="parChTrans1D1" presStyleIdx="2" presStyleCnt="3"/>
      <dgm:spPr/>
    </dgm:pt>
  </dgm:ptLst>
  <dgm:cxnLst>
    <dgm:cxn modelId="{6DA03527-9553-4205-A514-5A143DD985C0}" type="presOf" srcId="{DA2825A7-79C1-40F7-B93E-51A65EF3C481}" destId="{B486FE6F-829B-4387-B8A1-72572C13E47D}" srcOrd="0" destOrd="0" presId="urn:microsoft.com/office/officeart/2011/layout/TabList"/>
    <dgm:cxn modelId="{26D71789-4B5A-4921-BCCF-61AC7A7D9C1A}" type="presOf" srcId="{26B2356D-8250-403D-B14D-B31FDC32204E}" destId="{B22C10DC-B84D-42EC-80F1-6B35B0F68831}" srcOrd="0" destOrd="0" presId="urn:microsoft.com/office/officeart/2011/layout/TabList"/>
    <dgm:cxn modelId="{25052030-02AB-4CB7-8183-4B160AE20CEE}" srcId="{26B2356D-8250-403D-B14D-B31FDC32204E}" destId="{396A8706-DADA-4F81-8B98-3E2211FA1FB8}" srcOrd="0" destOrd="0" parTransId="{A89DB7DC-F702-432E-BB04-37333256C8ED}" sibTransId="{7FBD50E9-CA09-4CAC-AA45-ED87779BD539}"/>
    <dgm:cxn modelId="{AD173958-D07F-44F7-9E2E-B543C0D8C7BB}" srcId="{DA2825A7-79C1-40F7-B93E-51A65EF3C481}" destId="{E271AF8B-A291-496F-B83D-ED769D97B84D}" srcOrd="0" destOrd="0" parTransId="{D7A6431B-6264-4C87-9EDF-E04F4FA64C80}" sibTransId="{F24D741D-F215-4124-863C-2714CF50A4A6}"/>
    <dgm:cxn modelId="{1661FEE2-9474-4C7B-B787-09C4344DDF88}" type="presOf" srcId="{00265409-6968-4AA6-AFBD-5C4DDD276CD1}" destId="{A7A5509D-B6E3-4004-889C-E24A5C247F2D}" srcOrd="0" destOrd="0" presId="urn:microsoft.com/office/officeart/2011/layout/TabList"/>
    <dgm:cxn modelId="{C5B32AC1-B73A-4121-B59E-FBB06D537351}" type="presOf" srcId="{E271AF8B-A291-496F-B83D-ED769D97B84D}" destId="{30F9648B-93E1-4E07-BE83-2AF11145FF44}" srcOrd="0" destOrd="0" presId="urn:microsoft.com/office/officeart/2011/layout/TabList"/>
    <dgm:cxn modelId="{A2D118C3-FFB9-435D-8345-97D2E5B1D374}" srcId="{036F90A7-75E0-46DD-BC83-248A56D37A40}" destId="{39C56BF9-F519-4B37-847D-65F7C2A43B67}" srcOrd="0" destOrd="0" parTransId="{C75CE4BE-B1C5-43FA-9972-37770D72F053}" sibTransId="{7E17F9A9-CAB1-48BC-B086-61C6A69ECD51}"/>
    <dgm:cxn modelId="{E48160C7-B309-47D0-8CF6-5ABBD1D3E965}" type="presOf" srcId="{036F90A7-75E0-46DD-BC83-248A56D37A40}" destId="{3432C504-DBEA-4CC9-9944-899BEDBDFC63}" srcOrd="0" destOrd="0" presId="urn:microsoft.com/office/officeart/2011/layout/TabList"/>
    <dgm:cxn modelId="{42C49F0A-0381-4395-9D1A-935BED3C6D41}" type="presOf" srcId="{39C56BF9-F519-4B37-847D-65F7C2A43B67}" destId="{779C0BEB-13AB-4D8B-8519-2C1F9298E2EB}" srcOrd="0" destOrd="0" presId="urn:microsoft.com/office/officeart/2011/layout/TabList"/>
    <dgm:cxn modelId="{9C94C002-29D3-45FE-902C-4E9B1657D4FD}" srcId="{00265409-6968-4AA6-AFBD-5C4DDD276CD1}" destId="{036F90A7-75E0-46DD-BC83-248A56D37A40}" srcOrd="0" destOrd="0" parTransId="{9AEEDB21-43C7-48EE-B6FF-A7F72E9F7DF0}" sibTransId="{0BAB342B-B432-4566-A73E-0A1D08BF83AF}"/>
    <dgm:cxn modelId="{08CE1D44-B4E6-4ED4-AD1B-9ACD20E1BA6F}" srcId="{00265409-6968-4AA6-AFBD-5C4DDD276CD1}" destId="{DA2825A7-79C1-40F7-B93E-51A65EF3C481}" srcOrd="2" destOrd="0" parTransId="{D0A728A5-4DC7-4E5A-A5AE-00B2F0F7251D}" sibTransId="{692C8993-F639-4FED-9536-E90EEF1E7CD8}"/>
    <dgm:cxn modelId="{58A55A05-D067-4719-B100-C2E4A39834D8}" type="presOf" srcId="{396A8706-DADA-4F81-8B98-3E2211FA1FB8}" destId="{DF490326-F9D9-4B49-B4E8-EFA848FCA426}" srcOrd="0" destOrd="0" presId="urn:microsoft.com/office/officeart/2011/layout/TabList"/>
    <dgm:cxn modelId="{3A81D7F6-5B8D-433C-B53D-D455C03F0747}" srcId="{00265409-6968-4AA6-AFBD-5C4DDD276CD1}" destId="{26B2356D-8250-403D-B14D-B31FDC32204E}" srcOrd="1" destOrd="0" parTransId="{D29D0152-0CFC-47A7-B1CA-1ECD21D18F50}" sibTransId="{C657CECA-9DF1-4B3B-97CE-7AAA92B5CDC2}"/>
    <dgm:cxn modelId="{812CC10E-C00C-4D47-A9D7-F7D88528903A}" type="presParOf" srcId="{A7A5509D-B6E3-4004-889C-E24A5C247F2D}" destId="{4704E19E-BCBC-4767-988F-E6F97A96A795}" srcOrd="0" destOrd="0" presId="urn:microsoft.com/office/officeart/2011/layout/TabList"/>
    <dgm:cxn modelId="{B1BCC000-7584-4FFB-97E0-7BF02A56A5CC}" type="presParOf" srcId="{4704E19E-BCBC-4767-988F-E6F97A96A795}" destId="{779C0BEB-13AB-4D8B-8519-2C1F9298E2EB}" srcOrd="0" destOrd="0" presId="urn:microsoft.com/office/officeart/2011/layout/TabList"/>
    <dgm:cxn modelId="{24E8425A-D463-4AE3-81F0-3B55ED8A0A66}" type="presParOf" srcId="{4704E19E-BCBC-4767-988F-E6F97A96A795}" destId="{3432C504-DBEA-4CC9-9944-899BEDBDFC63}" srcOrd="1" destOrd="0" presId="urn:microsoft.com/office/officeart/2011/layout/TabList"/>
    <dgm:cxn modelId="{3238D5F9-2CBD-4DDE-9628-082A7B21B0AD}" type="presParOf" srcId="{4704E19E-BCBC-4767-988F-E6F97A96A795}" destId="{81091BB5-4308-4FEB-ABA6-8626AE3A8048}" srcOrd="2" destOrd="0" presId="urn:microsoft.com/office/officeart/2011/layout/TabList"/>
    <dgm:cxn modelId="{B6ADB7A5-CA13-4370-9972-15F14A36D7D7}" type="presParOf" srcId="{A7A5509D-B6E3-4004-889C-E24A5C247F2D}" destId="{D0659231-BBED-4E0B-8869-4B14DB12EF07}" srcOrd="1" destOrd="0" presId="urn:microsoft.com/office/officeart/2011/layout/TabList"/>
    <dgm:cxn modelId="{A529CDAA-CD00-4F22-BC07-3419B790DF79}" type="presParOf" srcId="{A7A5509D-B6E3-4004-889C-E24A5C247F2D}" destId="{566CB756-3B81-4988-9367-E522A7630F9E}" srcOrd="2" destOrd="0" presId="urn:microsoft.com/office/officeart/2011/layout/TabList"/>
    <dgm:cxn modelId="{B3693FAA-F3E7-44B5-8C65-4001BCF1A9E1}" type="presParOf" srcId="{566CB756-3B81-4988-9367-E522A7630F9E}" destId="{DF490326-F9D9-4B49-B4E8-EFA848FCA426}" srcOrd="0" destOrd="0" presId="urn:microsoft.com/office/officeart/2011/layout/TabList"/>
    <dgm:cxn modelId="{AF678FCE-FEEC-4DC1-BD33-136E021DBF6E}" type="presParOf" srcId="{566CB756-3B81-4988-9367-E522A7630F9E}" destId="{B22C10DC-B84D-42EC-80F1-6B35B0F68831}" srcOrd="1" destOrd="0" presId="urn:microsoft.com/office/officeart/2011/layout/TabList"/>
    <dgm:cxn modelId="{863BECD7-63C0-4E60-8E1F-5ACF5EC2E693}" type="presParOf" srcId="{566CB756-3B81-4988-9367-E522A7630F9E}" destId="{E95EC881-D2A2-4323-B30B-C607CB631765}" srcOrd="2" destOrd="0" presId="urn:microsoft.com/office/officeart/2011/layout/TabList"/>
    <dgm:cxn modelId="{68A2E6EC-AA6A-4707-B8FC-8E7E8F800C6E}" type="presParOf" srcId="{A7A5509D-B6E3-4004-889C-E24A5C247F2D}" destId="{A1EF8784-10B3-4806-8BF9-B3027B441839}" srcOrd="3" destOrd="0" presId="urn:microsoft.com/office/officeart/2011/layout/TabList"/>
    <dgm:cxn modelId="{B38B4735-8F65-4676-9615-83FA443C83AF}" type="presParOf" srcId="{A7A5509D-B6E3-4004-889C-E24A5C247F2D}" destId="{33F26743-3410-4937-A88F-89353F6D216F}" srcOrd="4" destOrd="0" presId="urn:microsoft.com/office/officeart/2011/layout/TabList"/>
    <dgm:cxn modelId="{95C7A737-383F-423D-8355-1079318E9ABB}" type="presParOf" srcId="{33F26743-3410-4937-A88F-89353F6D216F}" destId="{30F9648B-93E1-4E07-BE83-2AF11145FF44}" srcOrd="0" destOrd="0" presId="urn:microsoft.com/office/officeart/2011/layout/TabList"/>
    <dgm:cxn modelId="{9CDFDE99-91A2-4A51-AB53-AF08321D6676}" type="presParOf" srcId="{33F26743-3410-4937-A88F-89353F6D216F}" destId="{B486FE6F-829B-4387-B8A1-72572C13E47D}" srcOrd="1" destOrd="0" presId="urn:microsoft.com/office/officeart/2011/layout/TabList"/>
    <dgm:cxn modelId="{12A9325E-E69B-40FB-99BB-B39E1E44081C}" type="presParOf" srcId="{33F26743-3410-4937-A88F-89353F6D216F}" destId="{CC8ECED6-D035-44B3-AD3A-C152476A652B}"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01868-88FA-4CE5-AABD-AE7C49676058}">
      <dsp:nvSpPr>
        <dsp:cNvPr id="0" name=""/>
        <dsp:cNvSpPr/>
      </dsp:nvSpPr>
      <dsp:spPr>
        <a:xfrm>
          <a:off x="1714294" y="1143482"/>
          <a:ext cx="1453586" cy="1257263"/>
        </a:xfrm>
        <a:prstGeom prst="hexagon">
          <a:avLst>
            <a:gd name="adj" fmla="val 2857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Speaking anxiety </a:t>
          </a:r>
          <a:endParaRPr lang="en-US" sz="1700" kern="1200" dirty="0"/>
        </a:p>
      </dsp:txBody>
      <dsp:txXfrm>
        <a:off x="1955160" y="1351816"/>
        <a:ext cx="971854" cy="840595"/>
      </dsp:txXfrm>
    </dsp:sp>
    <dsp:sp modelId="{BBCB531A-7C58-4A2A-ABEE-9B9C4F8B4F2B}">
      <dsp:nvSpPr>
        <dsp:cNvPr id="0" name=""/>
        <dsp:cNvSpPr/>
      </dsp:nvSpPr>
      <dsp:spPr>
        <a:xfrm>
          <a:off x="2624448" y="541966"/>
          <a:ext cx="548509" cy="472493"/>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60E386-BC46-46B7-AC17-2ED3AC821EF5}">
      <dsp:nvSpPr>
        <dsp:cNvPr id="0" name=""/>
        <dsp:cNvSpPr/>
      </dsp:nvSpPr>
      <dsp:spPr>
        <a:xfrm>
          <a:off x="1848219" y="0"/>
          <a:ext cx="1191056" cy="1030410"/>
        </a:xfrm>
        <a:prstGeom prst="hexagon">
          <a:avLst>
            <a:gd name="adj" fmla="val 2857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Trait anxiety </a:t>
          </a:r>
          <a:endParaRPr lang="en-US" sz="1200" kern="1200" dirty="0"/>
        </a:p>
      </dsp:txBody>
      <dsp:txXfrm>
        <a:off x="2045603" y="170761"/>
        <a:ext cx="796288" cy="688888"/>
      </dsp:txXfrm>
    </dsp:sp>
    <dsp:sp modelId="{D62C6191-54B5-4590-92D9-78B044C43B9B}">
      <dsp:nvSpPr>
        <dsp:cNvPr id="0" name=""/>
        <dsp:cNvSpPr/>
      </dsp:nvSpPr>
      <dsp:spPr>
        <a:xfrm>
          <a:off x="3264577" y="1425277"/>
          <a:ext cx="548509" cy="472493"/>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7ACE4E-4326-4CCB-BAC8-DC5EBB17F018}">
      <dsp:nvSpPr>
        <dsp:cNvPr id="0" name=""/>
        <dsp:cNvSpPr/>
      </dsp:nvSpPr>
      <dsp:spPr>
        <a:xfrm>
          <a:off x="2940645" y="633771"/>
          <a:ext cx="1191056" cy="1030410"/>
        </a:xfrm>
        <a:prstGeom prst="hexagon">
          <a:avLst>
            <a:gd name="adj" fmla="val 2857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Context anxiety </a:t>
          </a:r>
          <a:endParaRPr lang="en-US" sz="1200" kern="1200" dirty="0"/>
        </a:p>
      </dsp:txBody>
      <dsp:txXfrm>
        <a:off x="3138029" y="804532"/>
        <a:ext cx="796288" cy="688888"/>
      </dsp:txXfrm>
    </dsp:sp>
    <dsp:sp modelId="{483C260F-62D8-4DBF-BFAD-118DFBEAB81F}">
      <dsp:nvSpPr>
        <dsp:cNvPr id="0" name=""/>
        <dsp:cNvSpPr/>
      </dsp:nvSpPr>
      <dsp:spPr>
        <a:xfrm>
          <a:off x="2819774" y="2422368"/>
          <a:ext cx="548509" cy="472493"/>
        </a:xfrm>
        <a:prstGeom prst="hexagon">
          <a:avLst>
            <a:gd name="adj" fmla="val 28900"/>
            <a:gd name="vf" fmla="val 11547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7EC9CB-B7B8-43A2-96E4-7DC649D27C93}">
      <dsp:nvSpPr>
        <dsp:cNvPr id="0" name=""/>
        <dsp:cNvSpPr/>
      </dsp:nvSpPr>
      <dsp:spPr>
        <a:xfrm>
          <a:off x="2940645" y="1879692"/>
          <a:ext cx="1191056" cy="1030410"/>
        </a:xfrm>
        <a:prstGeom prst="hexagon">
          <a:avLst>
            <a:gd name="adj" fmla="val 2857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Situational anxiety</a:t>
          </a:r>
          <a:endParaRPr lang="en-US" sz="1200" kern="1200" dirty="0"/>
        </a:p>
      </dsp:txBody>
      <dsp:txXfrm>
        <a:off x="3138029" y="2050453"/>
        <a:ext cx="796288" cy="688888"/>
      </dsp:txXfrm>
    </dsp:sp>
    <dsp:sp modelId="{30472B91-33D7-4CA9-92B8-87936DB86EC2}">
      <dsp:nvSpPr>
        <dsp:cNvPr id="0" name=""/>
        <dsp:cNvSpPr/>
      </dsp:nvSpPr>
      <dsp:spPr>
        <a:xfrm>
          <a:off x="1848219" y="2514173"/>
          <a:ext cx="1191056" cy="1030410"/>
        </a:xfrm>
        <a:prstGeom prst="hexagon">
          <a:avLst>
            <a:gd name="adj" fmla="val 2857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Audience anxiety</a:t>
          </a:r>
          <a:endParaRPr lang="en-US" sz="1200" kern="1200" dirty="0"/>
        </a:p>
      </dsp:txBody>
      <dsp:txXfrm>
        <a:off x="2045603" y="2684934"/>
        <a:ext cx="796288" cy="6888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DDAEE-C7A4-4779-9C48-B151B86827DD}">
      <dsp:nvSpPr>
        <dsp:cNvPr id="0" name=""/>
        <dsp:cNvSpPr/>
      </dsp:nvSpPr>
      <dsp:spPr>
        <a:xfrm rot="16200000">
          <a:off x="226369" y="-226369"/>
          <a:ext cx="1390128" cy="1842867"/>
        </a:xfrm>
        <a:prstGeom prst="round1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latin typeface="Akatab" panose="020B0604020202020204" charset="0"/>
              <a:ea typeface="Akatab" panose="020B0604020202020204" charset="0"/>
              <a:cs typeface="Akatab" panose="020B0604020202020204" charset="0"/>
            </a:rPr>
            <a:t>unfilled pauses longer than 1.7s (Watt, 1997)</a:t>
          </a:r>
          <a:endParaRPr lang="en-US" sz="1500" kern="1200" dirty="0">
            <a:latin typeface="Akatab" panose="020B0604020202020204" charset="0"/>
            <a:ea typeface="Akatab" panose="020B0604020202020204" charset="0"/>
            <a:cs typeface="Akatab" panose="020B0604020202020204" charset="0"/>
          </a:endParaRPr>
        </a:p>
      </dsp:txBody>
      <dsp:txXfrm rot="5400000">
        <a:off x="0" y="0"/>
        <a:ext cx="1842867" cy="1042596"/>
      </dsp:txXfrm>
    </dsp:sp>
    <dsp:sp modelId="{01ED4F3E-6867-4B1A-8EAB-AD2340DBB49B}">
      <dsp:nvSpPr>
        <dsp:cNvPr id="0" name=""/>
        <dsp:cNvSpPr/>
      </dsp:nvSpPr>
      <dsp:spPr>
        <a:xfrm>
          <a:off x="1842867" y="0"/>
          <a:ext cx="1842867" cy="1390128"/>
        </a:xfrm>
        <a:prstGeom prst="round1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latin typeface="Akatab" panose="020B0604020202020204" charset="0"/>
              <a:ea typeface="Akatab" panose="020B0604020202020204" charset="0"/>
              <a:cs typeface="Akatab" panose="020B0604020202020204" charset="0"/>
            </a:rPr>
            <a:t>filled pauses’ frequency over 6 times/100 words (Tree, 1995)</a:t>
          </a:r>
          <a:endParaRPr lang="en-US" sz="1500" kern="1200" dirty="0">
            <a:latin typeface="Akatab" panose="020B0604020202020204" charset="0"/>
            <a:ea typeface="Akatab" panose="020B0604020202020204" charset="0"/>
            <a:cs typeface="Akatab" panose="020B0604020202020204" charset="0"/>
          </a:endParaRPr>
        </a:p>
      </dsp:txBody>
      <dsp:txXfrm>
        <a:off x="1842867" y="0"/>
        <a:ext cx="1842867" cy="1042596"/>
      </dsp:txXfrm>
    </dsp:sp>
    <dsp:sp modelId="{B5B0BC68-77F4-403E-8D8C-CAD5B8FC9B07}">
      <dsp:nvSpPr>
        <dsp:cNvPr id="0" name=""/>
        <dsp:cNvSpPr/>
      </dsp:nvSpPr>
      <dsp:spPr>
        <a:xfrm rot="10800000">
          <a:off x="0" y="1390128"/>
          <a:ext cx="1842867" cy="1390128"/>
        </a:xfrm>
        <a:prstGeom prst="round1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latin typeface="Akatab" panose="020B0604020202020204" charset="0"/>
              <a:ea typeface="Akatab" panose="020B0604020202020204" charset="0"/>
              <a:cs typeface="Akatab" panose="020B0604020202020204" charset="0"/>
            </a:rPr>
            <a:t>repetitions</a:t>
          </a:r>
          <a:endParaRPr lang="en-US" sz="1500" kern="1200" dirty="0">
            <a:latin typeface="Akatab" panose="020B0604020202020204" charset="0"/>
            <a:ea typeface="Akatab" panose="020B0604020202020204" charset="0"/>
            <a:cs typeface="Akatab" panose="020B0604020202020204" charset="0"/>
          </a:endParaRPr>
        </a:p>
      </dsp:txBody>
      <dsp:txXfrm rot="10800000">
        <a:off x="0" y="1737660"/>
        <a:ext cx="1842867" cy="1042596"/>
      </dsp:txXfrm>
    </dsp:sp>
    <dsp:sp modelId="{65836900-AE98-41FB-808A-FFEF7861E63E}">
      <dsp:nvSpPr>
        <dsp:cNvPr id="0" name=""/>
        <dsp:cNvSpPr/>
      </dsp:nvSpPr>
      <dsp:spPr>
        <a:xfrm rot="5400000">
          <a:off x="2069237" y="1163758"/>
          <a:ext cx="1390128" cy="1842867"/>
        </a:xfrm>
        <a:prstGeom prst="round1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latin typeface="Akatab" panose="020B0604020202020204" charset="0"/>
              <a:ea typeface="Akatab" panose="020B0604020202020204" charset="0"/>
              <a:cs typeface="Akatab" panose="020B0604020202020204" charset="0"/>
            </a:rPr>
            <a:t>repairs</a:t>
          </a:r>
          <a:endParaRPr lang="en-US" sz="1500" kern="1200" dirty="0">
            <a:latin typeface="Akatab" panose="020B0604020202020204" charset="0"/>
            <a:ea typeface="Akatab" panose="020B0604020202020204" charset="0"/>
            <a:cs typeface="Akatab" panose="020B0604020202020204" charset="0"/>
          </a:endParaRPr>
        </a:p>
      </dsp:txBody>
      <dsp:txXfrm rot="-5400000">
        <a:off x="1842868" y="1737659"/>
        <a:ext cx="1842867" cy="1042596"/>
      </dsp:txXfrm>
    </dsp:sp>
    <dsp:sp modelId="{C0ED942F-49FD-47CB-BEA8-586845ED810D}">
      <dsp:nvSpPr>
        <dsp:cNvPr id="0" name=""/>
        <dsp:cNvSpPr/>
      </dsp:nvSpPr>
      <dsp:spPr>
        <a:xfrm>
          <a:off x="848531" y="994688"/>
          <a:ext cx="1988671" cy="790878"/>
        </a:xfrm>
        <a:prstGeom prst="roundRect">
          <a:avLst/>
        </a:prstGeom>
        <a:solidFill>
          <a:schemeClr val="dk2">
            <a:tint val="6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latin typeface="Akatab" panose="020B0604020202020204" charset="0"/>
              <a:ea typeface="Akatab" panose="020B0604020202020204" charset="0"/>
              <a:cs typeface="Akatab" panose="020B0604020202020204" charset="0"/>
            </a:rPr>
            <a:t>Cues of disfluency (Lindberg et al., 2021)</a:t>
          </a:r>
          <a:endParaRPr lang="en-US" sz="1500" b="1" kern="1200" dirty="0">
            <a:latin typeface="Akatab" panose="020B0604020202020204" charset="0"/>
            <a:ea typeface="Akatab" panose="020B0604020202020204" charset="0"/>
            <a:cs typeface="Akatab" panose="020B0604020202020204" charset="0"/>
          </a:endParaRPr>
        </a:p>
      </dsp:txBody>
      <dsp:txXfrm>
        <a:off x="887138" y="1033295"/>
        <a:ext cx="1911457" cy="7136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DDAEE-C7A4-4779-9C48-B151B86827DD}">
      <dsp:nvSpPr>
        <dsp:cNvPr id="0" name=""/>
        <dsp:cNvSpPr/>
      </dsp:nvSpPr>
      <dsp:spPr>
        <a:xfrm rot="16200000">
          <a:off x="226369" y="-226369"/>
          <a:ext cx="1390128" cy="1842867"/>
        </a:xfrm>
        <a:prstGeom prst="round1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latin typeface="Akatab" panose="020B0604020202020204" charset="0"/>
              <a:ea typeface="Akatab" panose="020B0604020202020204" charset="0"/>
              <a:cs typeface="Akatab" panose="020B0604020202020204" charset="0"/>
            </a:rPr>
            <a:t>pauses</a:t>
          </a:r>
          <a:endParaRPr lang="en-US" sz="1500" kern="1200" dirty="0">
            <a:latin typeface="Akatab" panose="020B0604020202020204" charset="0"/>
            <a:ea typeface="Akatab" panose="020B0604020202020204" charset="0"/>
            <a:cs typeface="Akatab" panose="020B0604020202020204" charset="0"/>
          </a:endParaRPr>
        </a:p>
      </dsp:txBody>
      <dsp:txXfrm rot="5400000">
        <a:off x="0" y="0"/>
        <a:ext cx="1842867" cy="1042596"/>
      </dsp:txXfrm>
    </dsp:sp>
    <dsp:sp modelId="{01ED4F3E-6867-4B1A-8EAB-AD2340DBB49B}">
      <dsp:nvSpPr>
        <dsp:cNvPr id="0" name=""/>
        <dsp:cNvSpPr/>
      </dsp:nvSpPr>
      <dsp:spPr>
        <a:xfrm>
          <a:off x="1842867" y="0"/>
          <a:ext cx="1842867" cy="1390128"/>
        </a:xfrm>
        <a:prstGeom prst="round1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latin typeface="Akatab" panose="020B0604020202020204" charset="0"/>
              <a:ea typeface="Akatab" panose="020B0604020202020204" charset="0"/>
              <a:cs typeface="Akatab" panose="020B0604020202020204" charset="0"/>
            </a:rPr>
            <a:t>fillers</a:t>
          </a:r>
          <a:endParaRPr lang="en-US" sz="1500" kern="1200" dirty="0">
            <a:latin typeface="Akatab" panose="020B0604020202020204" charset="0"/>
            <a:ea typeface="Akatab" panose="020B0604020202020204" charset="0"/>
            <a:cs typeface="Akatab" panose="020B0604020202020204" charset="0"/>
          </a:endParaRPr>
        </a:p>
      </dsp:txBody>
      <dsp:txXfrm>
        <a:off x="1842867" y="0"/>
        <a:ext cx="1842867" cy="1042596"/>
      </dsp:txXfrm>
    </dsp:sp>
    <dsp:sp modelId="{B5B0BC68-77F4-403E-8D8C-CAD5B8FC9B07}">
      <dsp:nvSpPr>
        <dsp:cNvPr id="0" name=""/>
        <dsp:cNvSpPr/>
      </dsp:nvSpPr>
      <dsp:spPr>
        <a:xfrm rot="10800000">
          <a:off x="0" y="1390128"/>
          <a:ext cx="1842867" cy="1390128"/>
        </a:xfrm>
        <a:prstGeom prst="round1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latin typeface="Akatab" panose="020B0604020202020204" charset="0"/>
              <a:ea typeface="Akatab" panose="020B0604020202020204" charset="0"/>
              <a:cs typeface="Akatab" panose="020B0604020202020204" charset="0"/>
            </a:rPr>
            <a:t>repetitions</a:t>
          </a:r>
          <a:endParaRPr lang="en-US" sz="1500" kern="1200" dirty="0">
            <a:latin typeface="Akatab" panose="020B0604020202020204" charset="0"/>
            <a:ea typeface="Akatab" panose="020B0604020202020204" charset="0"/>
            <a:cs typeface="Akatab" panose="020B0604020202020204" charset="0"/>
          </a:endParaRPr>
        </a:p>
      </dsp:txBody>
      <dsp:txXfrm rot="10800000">
        <a:off x="0" y="1737660"/>
        <a:ext cx="1842867" cy="1042596"/>
      </dsp:txXfrm>
    </dsp:sp>
    <dsp:sp modelId="{65836900-AE98-41FB-808A-FFEF7861E63E}">
      <dsp:nvSpPr>
        <dsp:cNvPr id="0" name=""/>
        <dsp:cNvSpPr/>
      </dsp:nvSpPr>
      <dsp:spPr>
        <a:xfrm rot="5400000">
          <a:off x="2069237" y="1163758"/>
          <a:ext cx="1390128" cy="1842867"/>
        </a:xfrm>
        <a:prstGeom prst="round1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latin typeface="Akatab" panose="020B0604020202020204" charset="0"/>
              <a:ea typeface="Akatab" panose="020B0604020202020204" charset="0"/>
              <a:cs typeface="Akatab" panose="020B0604020202020204" charset="0"/>
            </a:rPr>
            <a:t>articulatory disfluencies</a:t>
          </a:r>
          <a:endParaRPr lang="en-US" sz="1500" kern="1200" dirty="0">
            <a:latin typeface="Akatab" panose="020B0604020202020204" charset="0"/>
            <a:ea typeface="Akatab" panose="020B0604020202020204" charset="0"/>
            <a:cs typeface="Akatab" panose="020B0604020202020204" charset="0"/>
          </a:endParaRPr>
        </a:p>
      </dsp:txBody>
      <dsp:txXfrm rot="-5400000">
        <a:off x="1842868" y="1737659"/>
        <a:ext cx="1842867" cy="1042596"/>
      </dsp:txXfrm>
    </dsp:sp>
    <dsp:sp modelId="{C0ED942F-49FD-47CB-BEA8-586845ED810D}">
      <dsp:nvSpPr>
        <dsp:cNvPr id="0" name=""/>
        <dsp:cNvSpPr/>
      </dsp:nvSpPr>
      <dsp:spPr>
        <a:xfrm>
          <a:off x="999799" y="905932"/>
          <a:ext cx="1686135" cy="968390"/>
        </a:xfrm>
        <a:prstGeom prst="roundRect">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w="9525"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latin typeface="Akatab" panose="020B0604020202020204" charset="0"/>
              <a:ea typeface="Akatab" panose="020B0604020202020204" charset="0"/>
              <a:cs typeface="Akatab" panose="020B0604020202020204" charset="0"/>
            </a:rPr>
            <a:t>Cues of disfluency </a:t>
          </a:r>
        </a:p>
        <a:p>
          <a:pPr lvl="0" algn="ctr" defTabSz="666750">
            <a:lnSpc>
              <a:spcPct val="90000"/>
            </a:lnSpc>
            <a:spcBef>
              <a:spcPct val="0"/>
            </a:spcBef>
            <a:spcAft>
              <a:spcPct val="35000"/>
            </a:spcAft>
          </a:pPr>
          <a:r>
            <a:rPr lang="en-US" sz="1500" b="1" kern="1200" dirty="0" smtClean="0">
              <a:latin typeface="Akatab" panose="020B0604020202020204" charset="0"/>
              <a:ea typeface="Akatab" panose="020B0604020202020204" charset="0"/>
              <a:cs typeface="Akatab" panose="020B0604020202020204" charset="0"/>
            </a:rPr>
            <a:t>(Zhao, 2022)</a:t>
          </a:r>
          <a:endParaRPr lang="en-US" sz="1500" b="1" kern="1200" dirty="0">
            <a:latin typeface="Akatab" panose="020B0604020202020204" charset="0"/>
            <a:ea typeface="Akatab" panose="020B0604020202020204" charset="0"/>
            <a:cs typeface="Akatab" panose="020B0604020202020204" charset="0"/>
          </a:endParaRPr>
        </a:p>
      </dsp:txBody>
      <dsp:txXfrm>
        <a:off x="1047072" y="953205"/>
        <a:ext cx="1591589" cy="873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ECED6-D035-44B3-AD3A-C152476A652B}">
      <dsp:nvSpPr>
        <dsp:cNvPr id="0" name=""/>
        <dsp:cNvSpPr/>
      </dsp:nvSpPr>
      <dsp:spPr>
        <a:xfrm>
          <a:off x="0" y="3715729"/>
          <a:ext cx="8136836" cy="0"/>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5EC881-D2A2-4323-B30B-C607CB631765}">
      <dsp:nvSpPr>
        <dsp:cNvPr id="0" name=""/>
        <dsp:cNvSpPr/>
      </dsp:nvSpPr>
      <dsp:spPr>
        <a:xfrm>
          <a:off x="0" y="2457218"/>
          <a:ext cx="8136836" cy="0"/>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091BB5-4308-4FEB-ABA6-8626AE3A8048}">
      <dsp:nvSpPr>
        <dsp:cNvPr id="0" name=""/>
        <dsp:cNvSpPr/>
      </dsp:nvSpPr>
      <dsp:spPr>
        <a:xfrm>
          <a:off x="0" y="1198707"/>
          <a:ext cx="8136836" cy="0"/>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9C0BEB-13AB-4D8B-8519-2C1F9298E2EB}">
      <dsp:nvSpPr>
        <dsp:cNvPr id="0" name=""/>
        <dsp:cNvSpPr/>
      </dsp:nvSpPr>
      <dsp:spPr>
        <a:xfrm>
          <a:off x="2301152" y="0"/>
          <a:ext cx="5835683" cy="1198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l" defTabSz="622300">
            <a:lnSpc>
              <a:spcPct val="90000"/>
            </a:lnSpc>
            <a:spcBef>
              <a:spcPct val="0"/>
            </a:spcBef>
            <a:spcAft>
              <a:spcPct val="35000"/>
            </a:spcAft>
          </a:pPr>
          <a:r>
            <a:rPr lang="en-US" sz="1400" i="1" kern="1200" dirty="0" smtClean="0">
              <a:latin typeface="Akatab" panose="020B0604020202020204" charset="0"/>
              <a:ea typeface="Akatab" panose="020B0604020202020204" charset="0"/>
              <a:cs typeface="Akatab" panose="020B0604020202020204" charset="0"/>
            </a:rPr>
            <a:t>"My biggest worry is that I'll get really nervous and tongue-tied when I'm speaking English with foreigners. I just don't feel confident in my English skills... In Vietnamese classes, I'm always the first to volunteer to give presentations and share my thoughts. But when it comes to English, I'm really scared.”</a:t>
          </a:r>
          <a:r>
            <a:rPr lang="en-US" sz="1400" kern="1200" dirty="0" smtClean="0">
              <a:latin typeface="Akatab" panose="020B0604020202020204" charset="0"/>
              <a:ea typeface="Akatab" panose="020B0604020202020204" charset="0"/>
              <a:cs typeface="Akatab" panose="020B0604020202020204" charset="0"/>
            </a:rPr>
            <a:t> (Student A, interview extract).</a:t>
          </a:r>
          <a:endParaRPr lang="en-US" sz="1400" kern="1200" dirty="0">
            <a:latin typeface="Akatab" panose="020B0604020202020204" charset="0"/>
            <a:ea typeface="Akatab" panose="020B0604020202020204" charset="0"/>
            <a:cs typeface="Akatab" panose="020B0604020202020204" charset="0"/>
          </a:endParaRPr>
        </a:p>
      </dsp:txBody>
      <dsp:txXfrm>
        <a:off x="2301152" y="0"/>
        <a:ext cx="5835683" cy="1198582"/>
      </dsp:txXfrm>
    </dsp:sp>
    <dsp:sp modelId="{3432C504-DBEA-4CC9-9944-899BEDBDFC63}">
      <dsp:nvSpPr>
        <dsp:cNvPr id="0" name=""/>
        <dsp:cNvSpPr/>
      </dsp:nvSpPr>
      <dsp:spPr>
        <a:xfrm>
          <a:off x="0" y="125"/>
          <a:ext cx="2115577" cy="1198582"/>
        </a:xfrm>
        <a:prstGeom prst="round2SameRect">
          <a:avLst>
            <a:gd name="adj1" fmla="val 16670"/>
            <a:gd name="adj2" fmla="val 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rtl="0">
            <a:lnSpc>
              <a:spcPct val="90000"/>
            </a:lnSpc>
            <a:spcBef>
              <a:spcPct val="0"/>
            </a:spcBef>
            <a:spcAft>
              <a:spcPct val="35000"/>
            </a:spcAft>
          </a:pPr>
          <a:r>
            <a:rPr lang="en-US" sz="2000" b="0" i="0" u="none" strike="noStrike" kern="1200" cap="none" dirty="0" smtClean="0">
              <a:latin typeface="Akatab" panose="020B0604020202020204" charset="0"/>
              <a:ea typeface="Akatab" panose="020B0604020202020204" charset="0"/>
              <a:cs typeface="Akatab" panose="020B0604020202020204" charset="0"/>
              <a:sym typeface="K2D"/>
            </a:rPr>
            <a:t>Unconfidence</a:t>
          </a:r>
          <a:endParaRPr lang="en-US" sz="2000" kern="1200" dirty="0">
            <a:latin typeface="Akatab" panose="020B0604020202020204" charset="0"/>
            <a:ea typeface="Akatab" panose="020B0604020202020204" charset="0"/>
            <a:cs typeface="Akatab" panose="020B0604020202020204" charset="0"/>
          </a:endParaRPr>
        </a:p>
      </dsp:txBody>
      <dsp:txXfrm>
        <a:off x="58520" y="58645"/>
        <a:ext cx="1998537" cy="1140062"/>
      </dsp:txXfrm>
    </dsp:sp>
    <dsp:sp modelId="{DF490326-F9D9-4B49-B4E8-EFA848FCA426}">
      <dsp:nvSpPr>
        <dsp:cNvPr id="0" name=""/>
        <dsp:cNvSpPr/>
      </dsp:nvSpPr>
      <dsp:spPr>
        <a:xfrm>
          <a:off x="2296636" y="1258636"/>
          <a:ext cx="5659140" cy="1198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ctr" anchorCtr="0">
          <a:noAutofit/>
        </a:bodyPr>
        <a:lstStyle/>
        <a:p>
          <a:pPr lvl="0" algn="l" defTabSz="666750">
            <a:lnSpc>
              <a:spcPct val="90000"/>
            </a:lnSpc>
            <a:spcBef>
              <a:spcPct val="0"/>
            </a:spcBef>
            <a:spcAft>
              <a:spcPct val="35000"/>
            </a:spcAft>
          </a:pPr>
          <a:r>
            <a:rPr lang="en-US" sz="1500" i="1" kern="1200" dirty="0" smtClean="0">
              <a:latin typeface="Akatab" panose="020B0604020202020204" charset="0"/>
              <a:ea typeface="Akatab" panose="020B0604020202020204" charset="0"/>
              <a:cs typeface="Akatab" panose="020B0604020202020204" charset="0"/>
            </a:rPr>
            <a:t>"I'm not very confident in my speaking... and my vocabulary is quite limited. So I'm hesitant to speak English... Mostly because I'm afraid of not knowing the right words." </a:t>
          </a:r>
          <a:r>
            <a:rPr lang="en-US" sz="1500" kern="1200" dirty="0" smtClean="0">
              <a:latin typeface="Akatab" panose="020B0604020202020204" charset="0"/>
              <a:ea typeface="Akatab" panose="020B0604020202020204" charset="0"/>
              <a:cs typeface="Akatab" panose="020B0604020202020204" charset="0"/>
            </a:rPr>
            <a:t>(Student H, interview extract)</a:t>
          </a:r>
          <a:endParaRPr lang="en-US" sz="1500" kern="1200" dirty="0">
            <a:latin typeface="Akatab" panose="020B0604020202020204" charset="0"/>
            <a:ea typeface="Akatab" panose="020B0604020202020204" charset="0"/>
            <a:cs typeface="Akatab" panose="020B0604020202020204" charset="0"/>
          </a:endParaRPr>
        </a:p>
      </dsp:txBody>
      <dsp:txXfrm>
        <a:off x="2296636" y="1258636"/>
        <a:ext cx="5659140" cy="1198582"/>
      </dsp:txXfrm>
    </dsp:sp>
    <dsp:sp modelId="{B22C10DC-B84D-42EC-80F1-6B35B0F68831}">
      <dsp:nvSpPr>
        <dsp:cNvPr id="0" name=""/>
        <dsp:cNvSpPr/>
      </dsp:nvSpPr>
      <dsp:spPr>
        <a:xfrm>
          <a:off x="0" y="1258636"/>
          <a:ext cx="2115577" cy="1198582"/>
        </a:xfrm>
        <a:prstGeom prst="round2SameRect">
          <a:avLst>
            <a:gd name="adj1" fmla="val 16670"/>
            <a:gd name="adj2" fmla="val 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katab" panose="020B0604020202020204" charset="0"/>
              <a:ea typeface="Akatab" panose="020B0604020202020204" charset="0"/>
              <a:cs typeface="Akatab" panose="020B0604020202020204" charset="0"/>
            </a:rPr>
            <a:t>Insufficient grammatical competence</a:t>
          </a:r>
          <a:endParaRPr lang="en-US" sz="2000" kern="1200" dirty="0">
            <a:latin typeface="Akatab" panose="020B0604020202020204" charset="0"/>
            <a:ea typeface="Akatab" panose="020B0604020202020204" charset="0"/>
            <a:cs typeface="Akatab" panose="020B0604020202020204" charset="0"/>
          </a:endParaRPr>
        </a:p>
      </dsp:txBody>
      <dsp:txXfrm>
        <a:off x="58520" y="1317156"/>
        <a:ext cx="1998537" cy="1140062"/>
      </dsp:txXfrm>
    </dsp:sp>
    <dsp:sp modelId="{30F9648B-93E1-4E07-BE83-2AF11145FF44}">
      <dsp:nvSpPr>
        <dsp:cNvPr id="0" name=""/>
        <dsp:cNvSpPr/>
      </dsp:nvSpPr>
      <dsp:spPr>
        <a:xfrm>
          <a:off x="2252862" y="2517147"/>
          <a:ext cx="5746689" cy="1198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l" defTabSz="622300">
            <a:lnSpc>
              <a:spcPct val="90000"/>
            </a:lnSpc>
            <a:spcBef>
              <a:spcPct val="0"/>
            </a:spcBef>
            <a:spcAft>
              <a:spcPct val="35000"/>
            </a:spcAft>
          </a:pPr>
          <a:r>
            <a:rPr lang="en-US" sz="1400" i="1" kern="1200" dirty="0" smtClean="0">
              <a:latin typeface="Akatab" panose="020B0604020202020204" charset="0"/>
              <a:ea typeface="Akatab" panose="020B0604020202020204" charset="0"/>
              <a:cs typeface="Akatab" panose="020B0604020202020204" charset="0"/>
            </a:rPr>
            <a:t>"...Sometimes my pronunciation is unclear, so teachers can't hear me, and they often ask me to repeat two or three times. Some classmates laugh at me then, which makes me feel embarrassed."</a:t>
          </a:r>
          <a:r>
            <a:rPr lang="en-US" sz="1400" kern="1200" dirty="0" smtClean="0">
              <a:latin typeface="Akatab" panose="020B0604020202020204" charset="0"/>
              <a:ea typeface="Akatab" panose="020B0604020202020204" charset="0"/>
              <a:cs typeface="Akatab" panose="020B0604020202020204" charset="0"/>
            </a:rPr>
            <a:t> (Student F, interview extract)</a:t>
          </a:r>
          <a:endParaRPr lang="en-US" sz="1400" kern="1200" dirty="0">
            <a:latin typeface="Akatab" panose="020B0604020202020204" charset="0"/>
            <a:ea typeface="Akatab" panose="020B0604020202020204" charset="0"/>
            <a:cs typeface="Akatab" panose="020B0604020202020204" charset="0"/>
          </a:endParaRPr>
        </a:p>
      </dsp:txBody>
      <dsp:txXfrm>
        <a:off x="2252862" y="2517147"/>
        <a:ext cx="5746689" cy="1198582"/>
      </dsp:txXfrm>
    </dsp:sp>
    <dsp:sp modelId="{B486FE6F-829B-4387-B8A1-72572C13E47D}">
      <dsp:nvSpPr>
        <dsp:cNvPr id="0" name=""/>
        <dsp:cNvSpPr/>
      </dsp:nvSpPr>
      <dsp:spPr>
        <a:xfrm>
          <a:off x="0" y="2517147"/>
          <a:ext cx="2115577" cy="1198582"/>
        </a:xfrm>
        <a:prstGeom prst="round2SameRect">
          <a:avLst>
            <a:gd name="adj1" fmla="val 16670"/>
            <a:gd name="adj2" fmla="val 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katab" panose="020B0604020202020204" charset="0"/>
              <a:ea typeface="Akatab" panose="020B0604020202020204" charset="0"/>
              <a:cs typeface="Akatab" panose="020B0604020202020204" charset="0"/>
            </a:rPr>
            <a:t>Mispronunciation</a:t>
          </a:r>
          <a:endParaRPr lang="en-US" sz="2000" kern="1200" dirty="0">
            <a:latin typeface="Akatab" panose="020B0604020202020204" charset="0"/>
            <a:ea typeface="Akatab" panose="020B0604020202020204" charset="0"/>
            <a:cs typeface="Akatab" panose="020B0604020202020204" charset="0"/>
          </a:endParaRPr>
        </a:p>
      </dsp:txBody>
      <dsp:txXfrm>
        <a:off x="58520" y="2575667"/>
        <a:ext cx="1998537" cy="11400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EFF83-4D19-4517-8E09-220227043625}">
      <dsp:nvSpPr>
        <dsp:cNvPr id="0" name=""/>
        <dsp:cNvSpPr/>
      </dsp:nvSpPr>
      <dsp:spPr>
        <a:xfrm>
          <a:off x="683180" y="1125064"/>
          <a:ext cx="1951158" cy="975579"/>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US" sz="3700" kern="1200" smtClean="0">
              <a:latin typeface="Akatab" panose="020B0604020202020204" charset="0"/>
              <a:ea typeface="Akatab" panose="020B0604020202020204" charset="0"/>
              <a:cs typeface="Akatab" panose="020B0604020202020204" charset="0"/>
              <a:sym typeface="K2D"/>
            </a:rPr>
            <a:t>L1 usage</a:t>
          </a:r>
          <a:endParaRPr lang="en-US" sz="3700" kern="1200" dirty="0"/>
        </a:p>
      </dsp:txBody>
      <dsp:txXfrm>
        <a:off x="711754" y="1153638"/>
        <a:ext cx="1894010" cy="918431"/>
      </dsp:txXfrm>
    </dsp:sp>
    <dsp:sp modelId="{6C63A2C1-BA03-4569-B738-F3CDDE8C9FC6}">
      <dsp:nvSpPr>
        <dsp:cNvPr id="0" name=""/>
        <dsp:cNvSpPr/>
      </dsp:nvSpPr>
      <dsp:spPr>
        <a:xfrm rot="18289469">
          <a:off x="2341229" y="1024676"/>
          <a:ext cx="1366681" cy="54438"/>
        </a:xfrm>
        <a:custGeom>
          <a:avLst/>
          <a:gdLst/>
          <a:ahLst/>
          <a:cxnLst/>
          <a:rect l="0" t="0" r="0" b="0"/>
          <a:pathLst>
            <a:path>
              <a:moveTo>
                <a:pt x="0" y="27219"/>
              </a:moveTo>
              <a:lnTo>
                <a:pt x="1366681" y="2721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90403" y="1017729"/>
        <a:ext cx="68334" cy="68334"/>
      </dsp:txXfrm>
    </dsp:sp>
    <dsp:sp modelId="{BC1B747F-F967-4996-BDF3-B8CB79579C7B}">
      <dsp:nvSpPr>
        <dsp:cNvPr id="0" name=""/>
        <dsp:cNvSpPr/>
      </dsp:nvSpPr>
      <dsp:spPr>
        <a:xfrm>
          <a:off x="3414802" y="3148"/>
          <a:ext cx="3241069" cy="975579"/>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latin typeface="Akatab" panose="020B0604020202020204" charset="0"/>
              <a:ea typeface="Akatab" panose="020B0604020202020204" charset="0"/>
              <a:cs typeface="Akatab" panose="020B0604020202020204" charset="0"/>
              <a:sym typeface="K2D"/>
            </a:rPr>
            <a:t>Clarification</a:t>
          </a:r>
          <a:endParaRPr lang="en-US" sz="2800" kern="1200" dirty="0"/>
        </a:p>
      </dsp:txBody>
      <dsp:txXfrm>
        <a:off x="3443376" y="31722"/>
        <a:ext cx="3183921" cy="918431"/>
      </dsp:txXfrm>
    </dsp:sp>
    <dsp:sp modelId="{5D5D2DF2-5F98-4403-B7A5-E71C3D013AF6}">
      <dsp:nvSpPr>
        <dsp:cNvPr id="0" name=""/>
        <dsp:cNvSpPr/>
      </dsp:nvSpPr>
      <dsp:spPr>
        <a:xfrm>
          <a:off x="2634339" y="1585635"/>
          <a:ext cx="780463" cy="54438"/>
        </a:xfrm>
        <a:custGeom>
          <a:avLst/>
          <a:gdLst/>
          <a:ahLst/>
          <a:cxnLst/>
          <a:rect l="0" t="0" r="0" b="0"/>
          <a:pathLst>
            <a:path>
              <a:moveTo>
                <a:pt x="0" y="27219"/>
              </a:moveTo>
              <a:lnTo>
                <a:pt x="780463" y="2721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05059" y="1593342"/>
        <a:ext cx="39023" cy="39023"/>
      </dsp:txXfrm>
    </dsp:sp>
    <dsp:sp modelId="{CD92FDB0-8DBC-4CF2-A52B-8436CF3DB2C8}">
      <dsp:nvSpPr>
        <dsp:cNvPr id="0" name=""/>
        <dsp:cNvSpPr/>
      </dsp:nvSpPr>
      <dsp:spPr>
        <a:xfrm>
          <a:off x="3414802" y="1125064"/>
          <a:ext cx="3315955" cy="975579"/>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latin typeface="Akatab" panose="020B0604020202020204" charset="0"/>
              <a:ea typeface="Akatab" panose="020B0604020202020204" charset="0"/>
              <a:cs typeface="Akatab" panose="020B0604020202020204" charset="0"/>
              <a:sym typeface="K2D"/>
            </a:rPr>
            <a:t>Re-confirmation </a:t>
          </a:r>
          <a:endParaRPr lang="en-US" sz="2800" kern="1200" dirty="0">
            <a:latin typeface="Akatab" panose="020B0604020202020204" charset="0"/>
            <a:ea typeface="Akatab" panose="020B0604020202020204" charset="0"/>
            <a:cs typeface="Akatab" panose="020B0604020202020204" charset="0"/>
            <a:sym typeface="K2D"/>
          </a:endParaRPr>
        </a:p>
      </dsp:txBody>
      <dsp:txXfrm>
        <a:off x="3443376" y="1153638"/>
        <a:ext cx="3258807" cy="918431"/>
      </dsp:txXfrm>
    </dsp:sp>
    <dsp:sp modelId="{40145DC3-7988-4C23-B813-F6C08233C63D}">
      <dsp:nvSpPr>
        <dsp:cNvPr id="0" name=""/>
        <dsp:cNvSpPr/>
      </dsp:nvSpPr>
      <dsp:spPr>
        <a:xfrm rot="3310531">
          <a:off x="2341229" y="2146593"/>
          <a:ext cx="1366681" cy="54438"/>
        </a:xfrm>
        <a:custGeom>
          <a:avLst/>
          <a:gdLst/>
          <a:ahLst/>
          <a:cxnLst/>
          <a:rect l="0" t="0" r="0" b="0"/>
          <a:pathLst>
            <a:path>
              <a:moveTo>
                <a:pt x="0" y="27219"/>
              </a:moveTo>
              <a:lnTo>
                <a:pt x="1366681" y="2721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90403" y="2139645"/>
        <a:ext cx="68334" cy="68334"/>
      </dsp:txXfrm>
    </dsp:sp>
    <dsp:sp modelId="{8BF794E2-FD65-47AB-9DEA-04A45773326A}">
      <dsp:nvSpPr>
        <dsp:cNvPr id="0" name=""/>
        <dsp:cNvSpPr/>
      </dsp:nvSpPr>
      <dsp:spPr>
        <a:xfrm>
          <a:off x="3414802" y="2246981"/>
          <a:ext cx="3265634" cy="975579"/>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Akatab" panose="020B0604020202020204" charset="0"/>
              <a:ea typeface="Akatab" panose="020B0604020202020204" charset="0"/>
              <a:cs typeface="Akatab" panose="020B0604020202020204" charset="0"/>
              <a:sym typeface="K2D"/>
            </a:rPr>
            <a:t>Thoughts and emotion expression</a:t>
          </a:r>
          <a:endParaRPr lang="en-US" sz="2000" kern="1200" dirty="0"/>
        </a:p>
      </dsp:txBody>
      <dsp:txXfrm>
        <a:off x="3443376" y="2275555"/>
        <a:ext cx="3208486" cy="9184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ECED6-D035-44B3-AD3A-C152476A652B}">
      <dsp:nvSpPr>
        <dsp:cNvPr id="0" name=""/>
        <dsp:cNvSpPr/>
      </dsp:nvSpPr>
      <dsp:spPr>
        <a:xfrm>
          <a:off x="0" y="3715729"/>
          <a:ext cx="8438480" cy="0"/>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5EC881-D2A2-4323-B30B-C607CB631765}">
      <dsp:nvSpPr>
        <dsp:cNvPr id="0" name=""/>
        <dsp:cNvSpPr/>
      </dsp:nvSpPr>
      <dsp:spPr>
        <a:xfrm>
          <a:off x="0" y="2457218"/>
          <a:ext cx="8438480" cy="0"/>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091BB5-4308-4FEB-ABA6-8626AE3A8048}">
      <dsp:nvSpPr>
        <dsp:cNvPr id="0" name=""/>
        <dsp:cNvSpPr/>
      </dsp:nvSpPr>
      <dsp:spPr>
        <a:xfrm>
          <a:off x="0" y="1198707"/>
          <a:ext cx="8438480" cy="0"/>
        </a:xfrm>
        <a:prstGeom prst="line">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9C0BEB-13AB-4D8B-8519-2C1F9298E2EB}">
      <dsp:nvSpPr>
        <dsp:cNvPr id="0" name=""/>
        <dsp:cNvSpPr/>
      </dsp:nvSpPr>
      <dsp:spPr>
        <a:xfrm>
          <a:off x="2231346" y="0"/>
          <a:ext cx="6207133" cy="1198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ctr" anchorCtr="0">
          <a:noAutofit/>
        </a:bodyPr>
        <a:lstStyle/>
        <a:p>
          <a:pPr lvl="0" algn="l" defTabSz="666750">
            <a:lnSpc>
              <a:spcPct val="90000"/>
            </a:lnSpc>
            <a:spcBef>
              <a:spcPct val="0"/>
            </a:spcBef>
            <a:spcAft>
              <a:spcPct val="35000"/>
            </a:spcAft>
          </a:pPr>
          <a:r>
            <a:rPr lang="en-US" sz="1500" i="1" kern="1200" dirty="0" smtClean="0">
              <a:latin typeface="Akatab" panose="020B0604020202020204" charset="0"/>
              <a:ea typeface="Akatab" panose="020B0604020202020204" charset="0"/>
              <a:cs typeface="Akatab" panose="020B0604020202020204" charset="0"/>
            </a:rPr>
            <a:t>"I'm really forgetful, especially when I'm speaking. And when I talk to foreigners, I get so nervous that I can't think straight. I feel much more comfortable speaking in Vietnamese."</a:t>
          </a:r>
          <a:r>
            <a:rPr lang="en-US" sz="1500" kern="1200" dirty="0" smtClean="0">
              <a:latin typeface="Akatab" panose="020B0604020202020204" charset="0"/>
              <a:ea typeface="Akatab" panose="020B0604020202020204" charset="0"/>
              <a:cs typeface="Akatab" panose="020B0604020202020204" charset="0"/>
            </a:rPr>
            <a:t> (Student A, interview extract)</a:t>
          </a:r>
          <a:endParaRPr lang="en-US" sz="1500" kern="1200" dirty="0">
            <a:latin typeface="Akatab" panose="020B0604020202020204" charset="0"/>
            <a:ea typeface="Akatab" panose="020B0604020202020204" charset="0"/>
            <a:cs typeface="Akatab" panose="020B0604020202020204" charset="0"/>
          </a:endParaRPr>
        </a:p>
      </dsp:txBody>
      <dsp:txXfrm>
        <a:off x="2231346" y="0"/>
        <a:ext cx="6207133" cy="1198582"/>
      </dsp:txXfrm>
    </dsp:sp>
    <dsp:sp modelId="{3432C504-DBEA-4CC9-9944-899BEDBDFC63}">
      <dsp:nvSpPr>
        <dsp:cNvPr id="0" name=""/>
        <dsp:cNvSpPr/>
      </dsp:nvSpPr>
      <dsp:spPr>
        <a:xfrm>
          <a:off x="0" y="125"/>
          <a:ext cx="2194004" cy="1198582"/>
        </a:xfrm>
        <a:prstGeom prst="round2SameRect">
          <a:avLst>
            <a:gd name="adj1" fmla="val 16670"/>
            <a:gd name="adj2" fmla="val 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977900" rtl="0">
            <a:lnSpc>
              <a:spcPct val="90000"/>
            </a:lnSpc>
            <a:spcBef>
              <a:spcPct val="0"/>
            </a:spcBef>
            <a:spcAft>
              <a:spcPct val="35000"/>
            </a:spcAft>
          </a:pPr>
          <a:r>
            <a:rPr lang="en-US" sz="2200" b="0" i="0" u="none" strike="noStrike" kern="1200" cap="none" dirty="0" smtClean="0">
              <a:latin typeface="Akatab" panose="020B0604020202020204" charset="0"/>
              <a:ea typeface="Akatab" panose="020B0604020202020204" charset="0"/>
              <a:cs typeface="Akatab" panose="020B0604020202020204" charset="0"/>
              <a:sym typeface="K2D"/>
            </a:rPr>
            <a:t>Difficulties in knowledge retrieval</a:t>
          </a:r>
        </a:p>
      </dsp:txBody>
      <dsp:txXfrm>
        <a:off x="58520" y="58645"/>
        <a:ext cx="2076964" cy="1140062"/>
      </dsp:txXfrm>
    </dsp:sp>
    <dsp:sp modelId="{DF490326-F9D9-4B49-B4E8-EFA848FCA426}">
      <dsp:nvSpPr>
        <dsp:cNvPr id="0" name=""/>
        <dsp:cNvSpPr/>
      </dsp:nvSpPr>
      <dsp:spPr>
        <a:xfrm>
          <a:off x="2322640" y="1311967"/>
          <a:ext cx="5987202" cy="1091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ctr" anchorCtr="0">
          <a:noAutofit/>
        </a:bodyPr>
        <a:lstStyle/>
        <a:p>
          <a:pPr lvl="0" algn="l" defTabSz="666750">
            <a:lnSpc>
              <a:spcPct val="90000"/>
            </a:lnSpc>
            <a:spcBef>
              <a:spcPct val="0"/>
            </a:spcBef>
            <a:spcAft>
              <a:spcPct val="35000"/>
            </a:spcAft>
          </a:pPr>
          <a:r>
            <a:rPr lang="en-US" sz="1500" i="1" kern="1200" dirty="0" smtClean="0">
              <a:latin typeface="Akatab" panose="020B0604020202020204" charset="0"/>
              <a:ea typeface="Akatab" panose="020B0604020202020204" charset="0"/>
              <a:cs typeface="Akatab" panose="020B0604020202020204" charset="0"/>
            </a:rPr>
            <a:t>"I also tend to repeat the words I'm saying, and I also use fillers like 'um' and 'ah'. I do this in Vietnamese too, but less frequently."</a:t>
          </a:r>
          <a:r>
            <a:rPr lang="en-US" sz="1500" kern="1200" dirty="0" smtClean="0">
              <a:latin typeface="Akatab" panose="020B0604020202020204" charset="0"/>
              <a:ea typeface="Akatab" panose="020B0604020202020204" charset="0"/>
              <a:cs typeface="Akatab" panose="020B0604020202020204" charset="0"/>
            </a:rPr>
            <a:t> (Student I, interview extract)</a:t>
          </a:r>
          <a:endParaRPr lang="en-US" sz="1500" kern="1200" dirty="0">
            <a:latin typeface="Akatab" panose="020B0604020202020204" charset="0"/>
            <a:ea typeface="Akatab" panose="020B0604020202020204" charset="0"/>
            <a:cs typeface="Akatab" panose="020B0604020202020204" charset="0"/>
          </a:endParaRPr>
        </a:p>
      </dsp:txBody>
      <dsp:txXfrm>
        <a:off x="2322640" y="1311967"/>
        <a:ext cx="5987202" cy="1091920"/>
      </dsp:txXfrm>
    </dsp:sp>
    <dsp:sp modelId="{B22C10DC-B84D-42EC-80F1-6B35B0F68831}">
      <dsp:nvSpPr>
        <dsp:cNvPr id="0" name=""/>
        <dsp:cNvSpPr/>
      </dsp:nvSpPr>
      <dsp:spPr>
        <a:xfrm>
          <a:off x="0" y="1258636"/>
          <a:ext cx="2194004" cy="1198582"/>
        </a:xfrm>
        <a:prstGeom prst="round2SameRect">
          <a:avLst>
            <a:gd name="adj1" fmla="val 16670"/>
            <a:gd name="adj2" fmla="val 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latin typeface="Akatab" panose="020B0604020202020204" charset="0"/>
              <a:ea typeface="Akatab" panose="020B0604020202020204" charset="0"/>
              <a:cs typeface="Akatab" panose="020B0604020202020204" charset="0"/>
            </a:rPr>
            <a:t>Stuttering</a:t>
          </a:r>
        </a:p>
      </dsp:txBody>
      <dsp:txXfrm>
        <a:off x="58520" y="1317156"/>
        <a:ext cx="2076964" cy="1140062"/>
      </dsp:txXfrm>
    </dsp:sp>
    <dsp:sp modelId="{30F9648B-93E1-4E07-BE83-2AF11145FF44}">
      <dsp:nvSpPr>
        <dsp:cNvPr id="0" name=""/>
        <dsp:cNvSpPr/>
      </dsp:nvSpPr>
      <dsp:spPr>
        <a:xfrm>
          <a:off x="2336378" y="2517147"/>
          <a:ext cx="5959727" cy="1198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ctr" anchorCtr="0">
          <a:noAutofit/>
        </a:bodyPr>
        <a:lstStyle/>
        <a:p>
          <a:pPr lvl="0" algn="l" defTabSz="666750">
            <a:lnSpc>
              <a:spcPct val="90000"/>
            </a:lnSpc>
            <a:spcBef>
              <a:spcPct val="0"/>
            </a:spcBef>
            <a:spcAft>
              <a:spcPct val="35000"/>
            </a:spcAft>
          </a:pPr>
          <a:r>
            <a:rPr lang="en-US" sz="1500" i="1" kern="1200" dirty="0" smtClean="0">
              <a:latin typeface="Akatab" panose="020B0604020202020204" charset="0"/>
              <a:ea typeface="Akatab" panose="020B0604020202020204" charset="0"/>
              <a:cs typeface="Akatab" panose="020B0604020202020204" charset="0"/>
            </a:rPr>
            <a:t>"Honestly, I've thought about that (giving up) ever since I started learning English. And I still haven't been able to break that habit. I know it's not good, but I just can't stop... It's like I have a hard time concentrating, and memorizing things is really difficult for me."</a:t>
          </a:r>
          <a:r>
            <a:rPr lang="en-US" sz="1500" kern="1200" dirty="0" smtClean="0">
              <a:latin typeface="Akatab" panose="020B0604020202020204" charset="0"/>
              <a:ea typeface="Akatab" panose="020B0604020202020204" charset="0"/>
              <a:cs typeface="Akatab" panose="020B0604020202020204" charset="0"/>
            </a:rPr>
            <a:t> (Student J, interview extract)</a:t>
          </a:r>
          <a:endParaRPr lang="en-US" sz="1500" kern="1200" dirty="0">
            <a:latin typeface="Akatab" panose="020B0604020202020204" charset="0"/>
            <a:ea typeface="Akatab" panose="020B0604020202020204" charset="0"/>
            <a:cs typeface="Akatab" panose="020B0604020202020204" charset="0"/>
          </a:endParaRPr>
        </a:p>
      </dsp:txBody>
      <dsp:txXfrm>
        <a:off x="2336378" y="2517147"/>
        <a:ext cx="5959727" cy="1198582"/>
      </dsp:txXfrm>
    </dsp:sp>
    <dsp:sp modelId="{B486FE6F-829B-4387-B8A1-72572C13E47D}">
      <dsp:nvSpPr>
        <dsp:cNvPr id="0" name=""/>
        <dsp:cNvSpPr/>
      </dsp:nvSpPr>
      <dsp:spPr>
        <a:xfrm>
          <a:off x="0" y="2517147"/>
          <a:ext cx="2194004" cy="1198582"/>
        </a:xfrm>
        <a:prstGeom prst="round2SameRect">
          <a:avLst>
            <a:gd name="adj1" fmla="val 16670"/>
            <a:gd name="adj2" fmla="val 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Akatab" panose="020B0604020202020204" charset="0"/>
              <a:ea typeface="Akatab" panose="020B0604020202020204" charset="0"/>
              <a:cs typeface="Akatab" panose="020B0604020202020204" charset="0"/>
            </a:rPr>
            <a:t>English learning relinquishment</a:t>
          </a:r>
          <a:endParaRPr lang="en-US" sz="2000" kern="1200" dirty="0">
            <a:latin typeface="Akatab" panose="020B0604020202020204" charset="0"/>
            <a:ea typeface="Akatab" panose="020B0604020202020204" charset="0"/>
            <a:cs typeface="Akatab" panose="020B0604020202020204" charset="0"/>
          </a:endParaRPr>
        </a:p>
      </dsp:txBody>
      <dsp:txXfrm>
        <a:off x="58520" y="2575667"/>
        <a:ext cx="2076964" cy="1140062"/>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4948BC-35A9-478A-99CC-20D2FA425483}" type="datetimeFigureOut">
              <a:rPr lang="en-US" smtClean="0"/>
              <a:t>8/28/2025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13B2CA-EB8D-447E-925D-5201B861A98C}" type="slidenum">
              <a:rPr lang="en-US" smtClean="0"/>
              <a:t>‹#›</a:t>
            </a:fld>
            <a:endParaRPr lang="en-US"/>
          </a:p>
        </p:txBody>
      </p:sp>
    </p:spTree>
    <p:extLst>
      <p:ext uri="{BB962C8B-B14F-4D97-AF65-F5344CB8AC3E}">
        <p14:creationId xmlns:p14="http://schemas.microsoft.com/office/powerpoint/2010/main" val="14722950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643034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982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8318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8" name="Google Shape;628;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366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9784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691055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The presence of fear despite students’ careful preparation plays a major part on their trait anxiety, followed by their </a:t>
            </a:r>
            <a:r>
              <a:rPr lang="en-US" dirty="0" err="1" smtClean="0"/>
              <a:t>unconfidence</a:t>
            </a:r>
            <a:r>
              <a:rPr lang="en-US" dirty="0" smtClean="0"/>
              <a:t> in Eng. communication and Eng. competence self-doubt, as well as communication competence self-doubt</a:t>
            </a:r>
          </a:p>
        </p:txBody>
      </p:sp>
      <p:sp>
        <p:nvSpPr>
          <p:cNvPr id="680" name="Google Shape;680;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4923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The fear of consequences for poor Eng. proficiency mostly contributed to students’ fear of </a:t>
            </a:r>
            <a:r>
              <a:rPr lang="en-US" dirty="0" err="1" smtClean="0"/>
              <a:t>neg.e</a:t>
            </a:r>
            <a:r>
              <a:rPr lang="en-US" dirty="0" smtClean="0"/>
              <a:t>, accompanied by their anxiety for unprepared Eng. speaking or in  answering Eng. questions without preparation. The fear of making mistakes while speaking Eng. also took a major part in students’ fear of </a:t>
            </a:r>
            <a:r>
              <a:rPr lang="en-US" dirty="0" err="1" smtClean="0"/>
              <a:t>neg.e</a:t>
            </a:r>
            <a:endParaRPr lang="en-US" dirty="0" smtClean="0"/>
          </a:p>
        </p:txBody>
      </p:sp>
      <p:sp>
        <p:nvSpPr>
          <p:cNvPr id="690" name="Google Shape;690;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432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smtClean="0"/>
              <a:t>What</a:t>
            </a:r>
            <a:r>
              <a:rPr lang="en-US" baseline="0" dirty="0" smtClean="0"/>
              <a:t> we see from these findings can be explained by the cognitive-behavioral theory developed by Beck in 1983. Since </a:t>
            </a:r>
            <a:r>
              <a:rPr lang="en-US" sz="1100" b="0" i="0" u="none" strike="noStrike" cap="none" dirty="0" smtClean="0">
                <a:solidFill>
                  <a:srgbClr val="000000"/>
                </a:solidFill>
                <a:effectLst/>
                <a:latin typeface="Arial"/>
                <a:ea typeface="Arial"/>
                <a:cs typeface="Arial"/>
                <a:sym typeface="Arial"/>
              </a:rPr>
              <a:t>students might have gone through negative experiences in the past, such as being criticized for their mistakes, or being laughed at when they did something wrong, they hesitated to produce their speech if they did</a:t>
            </a:r>
            <a:r>
              <a:rPr lang="en-US" sz="1100" b="0" i="0" u="none" strike="noStrike" cap="none" baseline="0" dirty="0" smtClean="0">
                <a:solidFill>
                  <a:srgbClr val="000000"/>
                </a:solidFill>
                <a:effectLst/>
                <a:latin typeface="Arial"/>
                <a:ea typeface="Arial"/>
                <a:cs typeface="Arial"/>
                <a:sym typeface="Arial"/>
              </a:rPr>
              <a:t> not</a:t>
            </a:r>
            <a:r>
              <a:rPr lang="en-US" sz="1100" b="0" i="0" u="none" strike="noStrike" cap="none" dirty="0" smtClean="0">
                <a:solidFill>
                  <a:srgbClr val="000000"/>
                </a:solidFill>
                <a:effectLst/>
                <a:latin typeface="Arial"/>
                <a:ea typeface="Arial"/>
                <a:cs typeface="Arial"/>
                <a:sym typeface="Arial"/>
              </a:rPr>
              <a:t> prepare well in advance, leading to a moderate to high level of speaking anxiety. </a:t>
            </a:r>
            <a:endParaRPr lang="en-US" dirty="0"/>
          </a:p>
        </p:txBody>
      </p:sp>
    </p:spTree>
    <p:extLst>
      <p:ext uri="{BB962C8B-B14F-4D97-AF65-F5344CB8AC3E}">
        <p14:creationId xmlns:p14="http://schemas.microsoft.com/office/powerpoint/2010/main" val="2636939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Speaking anxiety made students forget what they need to say in Eng. Most students stuttered more in Eng. and became overwhelmed when learning English; others expressed that their stress and anxiety increased while in Eng. class, and they couldn’t understand what the teacher said in English, either.</a:t>
            </a:r>
          </a:p>
        </p:txBody>
      </p:sp>
      <p:sp>
        <p:nvSpPr>
          <p:cNvPr id="690" name="Google Shape;690;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878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Students mainly used A1 level vocab in their speech, and their word choices gradually decreased to C1 level due to students’ difficulty in word retrieval. Student H stood out in her speaking test with a wide variety of words, while student J only used A1 level words during her speech.</a:t>
            </a:r>
          </a:p>
        </p:txBody>
      </p:sp>
    </p:spTree>
    <p:extLst>
      <p:ext uri="{BB962C8B-B14F-4D97-AF65-F5344CB8AC3E}">
        <p14:creationId xmlns:p14="http://schemas.microsoft.com/office/powerpoint/2010/main" val="1207408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All ten students had an average time of unfilled pauses longer than 1.7s, showing a significant disfluency. Student G had the longest unfilled pause during her speech, while student C maintained the shortest time of silent pause among the students. Others had the average silent pauses duration between 3.76 and 5.88 secs/time.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smtClean="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Most students had the average frequency of using filled pauses higher than 6 times/100 words, the normal filled pauses frequency. Except for students D and student J had the least frequency of filled pauses, other 8 students had a significantly high frequency of using filled pauses, making their speech more stumbling than normal.</a:t>
            </a:r>
          </a:p>
          <a:p>
            <a:pPr marL="158750" indent="0">
              <a:buNone/>
            </a:pPr>
            <a:endParaRPr lang="en-US" dirty="0"/>
          </a:p>
        </p:txBody>
      </p:sp>
    </p:spTree>
    <p:extLst>
      <p:ext uri="{BB962C8B-B14F-4D97-AF65-F5344CB8AC3E}">
        <p14:creationId xmlns:p14="http://schemas.microsoft.com/office/powerpoint/2010/main" val="3450284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Most of the students had a low percentage of error-free clauses in their speech accompanying with the limited lexical diversity and grammar structures, except for student J due to her L1 overuse during her speech.</a:t>
            </a:r>
          </a:p>
        </p:txBody>
      </p:sp>
    </p:spTree>
    <p:extLst>
      <p:ext uri="{BB962C8B-B14F-4D97-AF65-F5344CB8AC3E}">
        <p14:creationId xmlns:p14="http://schemas.microsoft.com/office/powerpoint/2010/main" val="3723785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While each student used their L1 for each purpose only, student J demonstrated a frequent use of L1 in her speech, not only to answer questions but to express her thoughts and feelings during the speaking test as well. Despite understanding the questions, she spoke most of her speech in L1.</a:t>
            </a:r>
            <a:endParaRPr/>
          </a:p>
        </p:txBody>
      </p:sp>
      <p:sp>
        <p:nvSpPr>
          <p:cNvPr id="738" name="Google Shape;738;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4892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3757448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smtClean="0">
                <a:solidFill>
                  <a:srgbClr val="000000"/>
                </a:solidFill>
                <a:effectLst/>
                <a:latin typeface="Arial"/>
                <a:ea typeface="Arial"/>
                <a:cs typeface="Arial"/>
                <a:sym typeface="Arial"/>
              </a:rPr>
              <a:t>Students had a limited amount of English vocabulary while they needed to used</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an abundance of semantic and syntactic knowledge and use</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to produce an utterance, leading to an obstruction of processing the knowledge from short-term memory to long-term memory,</a:t>
            </a:r>
            <a:r>
              <a:rPr lang="en-US" sz="1100" b="0" i="0" u="none" strike="noStrike" cap="none" baseline="0" dirty="0" smtClean="0">
                <a:solidFill>
                  <a:srgbClr val="000000"/>
                </a:solidFill>
                <a:effectLst/>
                <a:latin typeface="Arial"/>
                <a:ea typeface="Arial"/>
                <a:cs typeface="Arial"/>
                <a:sym typeface="Arial"/>
              </a:rPr>
              <a:t> which caused the difficulties in retrieving the knowledge they had learnt. As a result, students used more fillers and silent pauses as a tool to stall for thinking time.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baseline="0" dirty="0" smtClean="0">
                <a:solidFill>
                  <a:srgbClr val="000000"/>
                </a:solidFill>
                <a:effectLst/>
                <a:latin typeface="Arial"/>
                <a:ea typeface="Arial"/>
                <a:cs typeface="Arial"/>
                <a:sym typeface="Arial"/>
              </a:rPr>
              <a:t>Besides, since </a:t>
            </a:r>
            <a:r>
              <a:rPr lang="en-US" sz="1100" b="0" i="0" u="none" strike="noStrike" cap="none" dirty="0" smtClean="0">
                <a:solidFill>
                  <a:srgbClr val="000000"/>
                </a:solidFill>
                <a:effectLst/>
                <a:latin typeface="Arial"/>
                <a:ea typeface="Arial"/>
                <a:cs typeface="Arial"/>
                <a:sym typeface="Arial"/>
              </a:rPr>
              <a:t>the process of students’ brain activation to choose the best way to express an idea</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will be slowed down or canceled</a:t>
            </a:r>
            <a:r>
              <a:rPr lang="en-US" sz="1100" b="0" i="0" u="none" strike="noStrike" cap="none" baseline="0" dirty="0" smtClean="0">
                <a:solidFill>
                  <a:srgbClr val="000000"/>
                </a:solidFill>
                <a:effectLst/>
                <a:latin typeface="Arial"/>
                <a:ea typeface="Arial"/>
                <a:cs typeface="Arial"/>
                <a:sym typeface="Arial"/>
              </a:rPr>
              <a:t> when they couldn’t find out suitable L2 utterances to express their ideas, they may switch to </a:t>
            </a:r>
            <a:r>
              <a:rPr lang="en-US" sz="1100" b="0" i="0" u="none" strike="noStrike" cap="none" dirty="0" smtClean="0">
                <a:solidFill>
                  <a:srgbClr val="000000"/>
                </a:solidFill>
                <a:effectLst/>
                <a:latin typeface="Arial"/>
                <a:ea typeface="Arial"/>
                <a:cs typeface="Arial"/>
                <a:sym typeface="Arial"/>
              </a:rPr>
              <a:t>their first language to make their utterances more understandable.</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It is less complex to produce a</a:t>
            </a:r>
            <a:r>
              <a:rPr lang="en-US" sz="1100" b="0" i="0" u="none" strike="noStrike" cap="none" baseline="0" dirty="0" smtClean="0">
                <a:solidFill>
                  <a:srgbClr val="000000"/>
                </a:solidFill>
                <a:effectLst/>
                <a:latin typeface="Arial"/>
                <a:ea typeface="Arial"/>
                <a:cs typeface="Arial"/>
                <a:sym typeface="Arial"/>
              </a:rPr>
              <a:t>n L1 utterance </a:t>
            </a:r>
            <a:r>
              <a:rPr lang="en-US" sz="1100" b="0" i="0" u="none" strike="noStrike" cap="none" dirty="0" smtClean="0">
                <a:solidFill>
                  <a:srgbClr val="000000"/>
                </a:solidFill>
                <a:effectLst/>
                <a:latin typeface="Arial"/>
                <a:ea typeface="Arial"/>
                <a:cs typeface="Arial"/>
                <a:sym typeface="Arial"/>
              </a:rPr>
              <a:t>than an</a:t>
            </a:r>
            <a:r>
              <a:rPr lang="en-US" sz="1100" b="0" i="0" u="none" strike="noStrike" cap="none" baseline="0" dirty="0" smtClean="0">
                <a:solidFill>
                  <a:srgbClr val="000000"/>
                </a:solidFill>
                <a:effectLst/>
                <a:latin typeface="Arial"/>
                <a:ea typeface="Arial"/>
                <a:cs typeface="Arial"/>
                <a:sym typeface="Arial"/>
              </a:rPr>
              <a:t> English one, like what we see in </a:t>
            </a:r>
            <a:r>
              <a:rPr lang="en-US" sz="1100" b="0" i="0" u="none" strike="noStrike" cap="none" baseline="0" dirty="0" err="1" smtClean="0">
                <a:solidFill>
                  <a:srgbClr val="000000"/>
                </a:solidFill>
                <a:effectLst/>
                <a:latin typeface="Arial"/>
                <a:ea typeface="Arial"/>
                <a:cs typeface="Arial"/>
                <a:sym typeface="Arial"/>
              </a:rPr>
              <a:t>Skehan’s</a:t>
            </a:r>
            <a:r>
              <a:rPr lang="en-US" sz="1100" b="0" i="0" u="none" strike="noStrike" cap="none" baseline="0" dirty="0" smtClean="0">
                <a:solidFill>
                  <a:srgbClr val="000000"/>
                </a:solidFill>
                <a:effectLst/>
                <a:latin typeface="Arial"/>
                <a:ea typeface="Arial"/>
                <a:cs typeface="Arial"/>
                <a:sym typeface="Arial"/>
              </a:rPr>
              <a:t> trade-off hypothesis.</a:t>
            </a: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992360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latin typeface="Akatab" panose="020B0604020202020204" charset="0"/>
                <a:ea typeface="Akatab" panose="020B0604020202020204" charset="0"/>
                <a:cs typeface="Akatab" panose="020B0604020202020204" charset="0"/>
              </a:rPr>
              <a:t>Next,</a:t>
            </a:r>
            <a:r>
              <a:rPr lang="en-US" sz="1100" baseline="0" dirty="0" smtClean="0">
                <a:latin typeface="Akatab" panose="020B0604020202020204" charset="0"/>
                <a:ea typeface="Akatab" panose="020B0604020202020204" charset="0"/>
                <a:cs typeface="Akatab" panose="020B0604020202020204" charset="0"/>
              </a:rPr>
              <a:t> students’ </a:t>
            </a:r>
            <a:r>
              <a:rPr lang="en-US" sz="1100" dirty="0" smtClean="0">
                <a:latin typeface="Akatab" panose="020B0604020202020204" charset="0"/>
                <a:ea typeface="Akatab" panose="020B0604020202020204" charset="0"/>
                <a:cs typeface="Akatab" panose="020B0604020202020204" charset="0"/>
              </a:rPr>
              <a:t>English learning relinquishment happened</a:t>
            </a:r>
            <a:r>
              <a:rPr lang="en-US" sz="1100" baseline="0" dirty="0" smtClean="0">
                <a:latin typeface="Akatab" panose="020B0604020202020204" charset="0"/>
                <a:ea typeface="Akatab" panose="020B0604020202020204" charset="0"/>
                <a:cs typeface="Akatab" panose="020B0604020202020204" charset="0"/>
              </a:rPr>
              <a:t> </a:t>
            </a:r>
            <a:r>
              <a:rPr lang="en-US" sz="1100" b="0" i="0" u="none" strike="noStrike" cap="none" dirty="0" smtClean="0">
                <a:solidFill>
                  <a:srgbClr val="000000"/>
                </a:solidFill>
                <a:effectLst/>
                <a:latin typeface="Arial"/>
                <a:ea typeface="Arial"/>
                <a:cs typeface="Arial"/>
                <a:sym typeface="Arial"/>
              </a:rPr>
              <a:t>since they were overwhelmed by the new knowledge they had to learn. As a result, students gradually lose their motivation to learn English, resulting in their tendency to avoid anything relating to this language in the long run. This</a:t>
            </a:r>
            <a:r>
              <a:rPr lang="en-US" sz="1100" b="0" i="0" u="none" strike="noStrike" cap="none" baseline="0" dirty="0" smtClean="0">
                <a:solidFill>
                  <a:srgbClr val="000000"/>
                </a:solidFill>
                <a:effectLst/>
                <a:latin typeface="Arial"/>
                <a:ea typeface="Arial"/>
                <a:cs typeface="Arial"/>
                <a:sym typeface="Arial"/>
              </a:rPr>
              <a:t> is appropriate with what was demonstrate in the inverted-U theory of Yerkes-Dodson (1908), which presented that </a:t>
            </a:r>
            <a:r>
              <a:rPr lang="en-US" sz="1100" b="0" i="0" u="none" strike="noStrike" cap="none" dirty="0" smtClean="0">
                <a:solidFill>
                  <a:srgbClr val="000000"/>
                </a:solidFill>
                <a:effectLst/>
                <a:latin typeface="Arial"/>
                <a:ea typeface="Arial"/>
                <a:cs typeface="Arial"/>
                <a:sym typeface="Arial"/>
              </a:rPr>
              <a:t>a certain amount of anxiety may benefit learners’ performance as it motivates them to complete tasks to the best of their potentials, but an excessive amount of anxiety requires greater mental efforts, which also means students’ performances will suffer.</a:t>
            </a:r>
            <a:endParaRPr lang="en-US" sz="1100" dirty="0" smtClean="0">
              <a:latin typeface="Akatab" panose="020B0604020202020204" charset="0"/>
              <a:ea typeface="Akatab" panose="020B0604020202020204" charset="0"/>
              <a:cs typeface="Akatab" panose="020B0604020202020204" charset="0"/>
            </a:endParaRPr>
          </a:p>
        </p:txBody>
      </p:sp>
    </p:spTree>
    <p:extLst>
      <p:ext uri="{BB962C8B-B14F-4D97-AF65-F5344CB8AC3E}">
        <p14:creationId xmlns:p14="http://schemas.microsoft.com/office/powerpoint/2010/main" val="313218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17240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89681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49071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208804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0241224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6292688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9656704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2860996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057596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6745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9425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8661f04b0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18661f04b0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8661f04b0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18661f04b0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28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b="0" i="0" u="none" strike="noStrike" cap="none" dirty="0" smtClean="0">
                <a:solidFill>
                  <a:srgbClr val="000000"/>
                </a:solidFill>
                <a:effectLst/>
                <a:latin typeface="Arial"/>
                <a:ea typeface="Arial"/>
                <a:cs typeface="Arial"/>
                <a:sym typeface="Arial"/>
              </a:rPr>
              <a:t>To recognize students’ oral apprehension, their disfluency during producing a speech was focused in many studies,</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in which was interruptions of the execution of a speech plan. Some verbal cues contributing to disfluency have been suggested by Lindberg et al. (2021), including unfilled pauses longer than 1.7 seconds (Watt, 1997),</a:t>
            </a:r>
            <a:r>
              <a:rPr lang="en-US" sz="1100" b="0" i="0" u="none" strike="noStrike" cap="none" baseline="0" dirty="0" smtClean="0">
                <a:solidFill>
                  <a:srgbClr val="000000"/>
                </a:solidFill>
                <a:effectLst/>
                <a:latin typeface="Arial"/>
                <a:ea typeface="Arial"/>
                <a:cs typeface="Arial"/>
                <a:sym typeface="Arial"/>
              </a:rPr>
              <a:t> </a:t>
            </a:r>
            <a:r>
              <a:rPr lang="en-US" sz="1100" b="0" i="0" u="none" strike="noStrike" cap="none" dirty="0" smtClean="0">
                <a:solidFill>
                  <a:srgbClr val="000000"/>
                </a:solidFill>
                <a:effectLst/>
                <a:latin typeface="Arial"/>
                <a:ea typeface="Arial"/>
                <a:cs typeface="Arial"/>
                <a:sym typeface="Arial"/>
              </a:rPr>
              <a:t>filled pauses’ frequency of over 6 times/100 words (Tree, 1995), repetitions (i.e., repeating the same word or phrase), and repairs (i.e., self-corrections of pronunciation, grammar, or vocabulary).</a:t>
            </a:r>
          </a:p>
          <a:p>
            <a:pPr marL="158750" indent="0">
              <a:buNone/>
            </a:pPr>
            <a:r>
              <a:rPr lang="en-US" sz="1100" b="0" i="0" u="none" strike="noStrike" cap="none" dirty="0" smtClean="0">
                <a:solidFill>
                  <a:srgbClr val="000000"/>
                </a:solidFill>
                <a:effectLst/>
                <a:latin typeface="Arial"/>
                <a:ea typeface="Arial"/>
                <a:cs typeface="Arial"/>
                <a:sym typeface="Arial"/>
              </a:rPr>
              <a:t>Those cues were also stated in Zhao (2022), including pauses (a period of silence in the middle of an utterance, often caused by speech-planning problems), fillers (signals that allow the speaker to keep the floor during conversation so that he/she will have more time for language planning), repetitions (the repetition of a word or words without any grammatical or apparent semantic purposes (e.g., she… she likes it), and articulatory disfluencies - a result of difficulties during speech programming, such as stuttering. Obviously, verbal cues can be established purposely and contain various hints </a:t>
            </a:r>
            <a:r>
              <a:rPr lang="en-US" sz="1100" b="0" i="0" u="none" strike="noStrike" cap="none" dirty="0" err="1" smtClean="0">
                <a:solidFill>
                  <a:srgbClr val="000000"/>
                </a:solidFill>
                <a:effectLst/>
                <a:latin typeface="Arial"/>
                <a:ea typeface="Arial"/>
                <a:cs typeface="Arial"/>
                <a:sym typeface="Arial"/>
              </a:rPr>
              <a:t>er</a:t>
            </a:r>
            <a:r>
              <a:rPr lang="en-US" sz="1100" b="0" i="0" u="none" strike="noStrike" cap="none" dirty="0" smtClean="0">
                <a:solidFill>
                  <a:srgbClr val="000000"/>
                </a:solidFill>
                <a:effectLst/>
                <a:latin typeface="Arial"/>
                <a:ea typeface="Arial"/>
                <a:cs typeface="Arial"/>
                <a:sym typeface="Arial"/>
              </a:rPr>
              <a:t> a person is dealing with emotional issues during a conversation or not.</a:t>
            </a:r>
            <a:endParaRPr lang="en-US" dirty="0"/>
          </a:p>
        </p:txBody>
      </p:sp>
    </p:spTree>
    <p:extLst>
      <p:ext uri="{BB962C8B-B14F-4D97-AF65-F5344CB8AC3E}">
        <p14:creationId xmlns:p14="http://schemas.microsoft.com/office/powerpoint/2010/main" val="2953613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88100" y="188100"/>
            <a:ext cx="8767800" cy="4767300"/>
          </a:xfrm>
          <a:prstGeom prst="rect">
            <a:avLst/>
          </a:prstGeom>
          <a:solidFill>
            <a:schemeClr val="accent4"/>
          </a:solidFill>
          <a:ln>
            <a:noFill/>
          </a:ln>
          <a:effectLst>
            <a:outerShdw blurRad="42863" dist="9525" algn="bl" rotWithShape="0">
              <a:schemeClr val="dk2">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sp>
        <p:nvSpPr>
          <p:cNvPr id="10" name="Google Shape;10;p2"/>
          <p:cNvSpPr txBox="1">
            <a:spLocks noGrp="1"/>
          </p:cNvSpPr>
          <p:nvPr>
            <p:ph type="ctrTitle"/>
          </p:nvPr>
        </p:nvSpPr>
        <p:spPr>
          <a:xfrm>
            <a:off x="1597400" y="667850"/>
            <a:ext cx="6396300" cy="2296500"/>
          </a:xfrm>
          <a:prstGeom prst="rect">
            <a:avLst/>
          </a:prstGeom>
        </p:spPr>
        <p:txBody>
          <a:bodyPr spcFirstLastPara="1" wrap="square" lIns="91425" tIns="91425" rIns="91425" bIns="91425" anchor="b" anchorCtr="0">
            <a:noAutofit/>
          </a:bodyPr>
          <a:lstStyle>
            <a:lvl1pPr lvl="0" algn="r">
              <a:spcBef>
                <a:spcPts val="0"/>
              </a:spcBef>
              <a:spcAft>
                <a:spcPts val="0"/>
              </a:spcAft>
              <a:buClr>
                <a:srgbClr val="191919"/>
              </a:buClr>
              <a:buSzPts val="5200"/>
              <a:buNone/>
              <a:defRPr sz="5000" b="0">
                <a:latin typeface="Castoro"/>
                <a:ea typeface="Castoro"/>
                <a:cs typeface="Castoro"/>
                <a:sym typeface="Castoro"/>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5463800" y="3480892"/>
            <a:ext cx="2529900" cy="6795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2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2" name="Google Shape;12;p2"/>
          <p:cNvGrpSpPr/>
          <p:nvPr/>
        </p:nvGrpSpPr>
        <p:grpSpPr>
          <a:xfrm>
            <a:off x="189050" y="182425"/>
            <a:ext cx="7989600" cy="3901800"/>
            <a:chOff x="189050" y="182425"/>
            <a:chExt cx="7989600" cy="3901800"/>
          </a:xfrm>
        </p:grpSpPr>
        <p:grpSp>
          <p:nvGrpSpPr>
            <p:cNvPr id="13" name="Google Shape;13;p2"/>
            <p:cNvGrpSpPr/>
            <p:nvPr/>
          </p:nvGrpSpPr>
          <p:grpSpPr>
            <a:xfrm>
              <a:off x="189050" y="321905"/>
              <a:ext cx="7989600" cy="81900"/>
              <a:chOff x="189050" y="284125"/>
              <a:chExt cx="7989600" cy="81900"/>
            </a:xfrm>
          </p:grpSpPr>
          <p:sp>
            <p:nvSpPr>
              <p:cNvPr id="14" name="Google Shape;14;p2"/>
              <p:cNvSpPr/>
              <p:nvPr/>
            </p:nvSpPr>
            <p:spPr>
              <a:xfrm rot="-5400000">
                <a:off x="7884800" y="72175"/>
                <a:ext cx="81900" cy="505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15" name="Google Shape;15;p2"/>
              <p:cNvCxnSpPr>
                <a:stCxn id="14" idx="0"/>
              </p:cNvCxnSpPr>
              <p:nvPr/>
            </p:nvCxnSpPr>
            <p:spPr>
              <a:xfrm rot="10800000">
                <a:off x="189050" y="325075"/>
                <a:ext cx="7483800" cy="0"/>
              </a:xfrm>
              <a:prstGeom prst="straightConnector1">
                <a:avLst/>
              </a:prstGeom>
              <a:noFill/>
              <a:ln w="9525" cap="flat" cmpd="sng">
                <a:solidFill>
                  <a:schemeClr val="dk1"/>
                </a:solidFill>
                <a:prstDash val="dot"/>
                <a:round/>
                <a:headEnd type="none" w="med" len="med"/>
                <a:tailEnd type="none" w="med" len="med"/>
              </a:ln>
            </p:spPr>
          </p:cxnSp>
        </p:grpSp>
        <p:grpSp>
          <p:nvGrpSpPr>
            <p:cNvPr id="16" name="Google Shape;16;p2"/>
            <p:cNvGrpSpPr/>
            <p:nvPr/>
          </p:nvGrpSpPr>
          <p:grpSpPr>
            <a:xfrm>
              <a:off x="403625" y="182425"/>
              <a:ext cx="81900" cy="3901800"/>
              <a:chOff x="403625" y="182425"/>
              <a:chExt cx="81900" cy="3901800"/>
            </a:xfrm>
          </p:grpSpPr>
          <p:sp>
            <p:nvSpPr>
              <p:cNvPr id="17" name="Google Shape;17;p2"/>
              <p:cNvSpPr/>
              <p:nvPr/>
            </p:nvSpPr>
            <p:spPr>
              <a:xfrm>
                <a:off x="403625" y="3578425"/>
                <a:ext cx="81900" cy="505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18" name="Google Shape;18;p2"/>
              <p:cNvCxnSpPr>
                <a:stCxn id="17" idx="0"/>
              </p:cNvCxnSpPr>
              <p:nvPr/>
            </p:nvCxnSpPr>
            <p:spPr>
              <a:xfrm rot="10800000">
                <a:off x="444575" y="182425"/>
                <a:ext cx="0" cy="3396000"/>
              </a:xfrm>
              <a:prstGeom prst="straightConnector1">
                <a:avLst/>
              </a:prstGeom>
              <a:noFill/>
              <a:ln w="9525" cap="flat" cmpd="sng">
                <a:solidFill>
                  <a:schemeClr val="dk1"/>
                </a:solidFill>
                <a:prstDash val="solid"/>
                <a:round/>
                <a:headEnd type="none" w="med" len="med"/>
                <a:tailEnd type="none" w="med" len="med"/>
              </a:ln>
            </p:spPr>
          </p:cxn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24"/>
        <p:cNvGrpSpPr/>
        <p:nvPr/>
      </p:nvGrpSpPr>
      <p:grpSpPr>
        <a:xfrm>
          <a:off x="0" y="0"/>
          <a:ext cx="0" cy="0"/>
          <a:chOff x="0" y="0"/>
          <a:chExt cx="0" cy="0"/>
        </a:xfrm>
      </p:grpSpPr>
      <p:sp>
        <p:nvSpPr>
          <p:cNvPr id="225" name="Google Shape;225;p25"/>
          <p:cNvSpPr/>
          <p:nvPr/>
        </p:nvSpPr>
        <p:spPr>
          <a:xfrm>
            <a:off x="188100" y="188100"/>
            <a:ext cx="8767800" cy="4767300"/>
          </a:xfrm>
          <a:prstGeom prst="rect">
            <a:avLst/>
          </a:prstGeom>
          <a:solidFill>
            <a:schemeClr val="accent4"/>
          </a:solidFill>
          <a:ln>
            <a:noFill/>
          </a:ln>
          <a:effectLst>
            <a:outerShdw blurRad="42863" dist="9525" algn="bl" rotWithShape="0">
              <a:schemeClr val="dk2">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grpSp>
        <p:nvGrpSpPr>
          <p:cNvPr id="226" name="Google Shape;226;p25"/>
          <p:cNvGrpSpPr/>
          <p:nvPr/>
        </p:nvGrpSpPr>
        <p:grpSpPr>
          <a:xfrm>
            <a:off x="6554694" y="808785"/>
            <a:ext cx="2401200" cy="4139700"/>
            <a:chOff x="6554694" y="808785"/>
            <a:chExt cx="2401200" cy="4139700"/>
          </a:xfrm>
        </p:grpSpPr>
        <p:sp>
          <p:nvSpPr>
            <p:cNvPr id="227" name="Google Shape;227;p25"/>
            <p:cNvSpPr/>
            <p:nvPr/>
          </p:nvSpPr>
          <p:spPr>
            <a:xfrm rot="-5400000">
              <a:off x="6766644" y="4549275"/>
              <a:ext cx="81900" cy="505800"/>
            </a:xfrm>
            <a:prstGeom prst="roundRect">
              <a:avLst>
                <a:gd name="adj" fmla="val 50000"/>
              </a:avLst>
            </a:prstGeom>
            <a:solidFill>
              <a:schemeClr val="dk1"/>
            </a:solidFill>
            <a:ln w="9525"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228" name="Google Shape;228;p25"/>
            <p:cNvCxnSpPr>
              <a:stCxn id="227" idx="2"/>
            </p:cNvCxnSpPr>
            <p:nvPr/>
          </p:nvCxnSpPr>
          <p:spPr>
            <a:xfrm>
              <a:off x="7060494" y="4802175"/>
              <a:ext cx="1895400" cy="0"/>
            </a:xfrm>
            <a:prstGeom prst="straightConnector1">
              <a:avLst/>
            </a:prstGeom>
            <a:noFill/>
            <a:ln w="9525" cap="flat" cmpd="sng">
              <a:solidFill>
                <a:schemeClr val="dk1"/>
              </a:solidFill>
              <a:prstDash val="dot"/>
              <a:round/>
              <a:headEnd type="none" w="med" len="med"/>
              <a:tailEnd type="none" w="med" len="med"/>
            </a:ln>
          </p:spPr>
        </p:cxnSp>
        <p:sp>
          <p:nvSpPr>
            <p:cNvPr id="229" name="Google Shape;229;p25"/>
            <p:cNvSpPr/>
            <p:nvPr/>
          </p:nvSpPr>
          <p:spPr>
            <a:xfrm>
              <a:off x="8665694" y="808785"/>
              <a:ext cx="81900" cy="505800"/>
            </a:xfrm>
            <a:prstGeom prst="roundRect">
              <a:avLst>
                <a:gd name="adj" fmla="val 50000"/>
              </a:avLst>
            </a:prstGeom>
            <a:solidFill>
              <a:schemeClr val="dk1"/>
            </a:solidFill>
            <a:ln w="9525"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230" name="Google Shape;230;p25"/>
            <p:cNvCxnSpPr>
              <a:stCxn id="229" idx="2"/>
            </p:cNvCxnSpPr>
            <p:nvPr/>
          </p:nvCxnSpPr>
          <p:spPr>
            <a:xfrm>
              <a:off x="8706644" y="1314585"/>
              <a:ext cx="0" cy="3633900"/>
            </a:xfrm>
            <a:prstGeom prst="straightConnector1">
              <a:avLst/>
            </a:prstGeom>
            <a:noFill/>
            <a:ln w="9525" cap="flat" cmpd="sng">
              <a:solidFill>
                <a:schemeClr val="dk1"/>
              </a:solidFill>
              <a:prstDash val="dot"/>
              <a:round/>
              <a:headEnd type="none" w="med" len="med"/>
              <a:tailEnd type="none" w="med" len="med"/>
            </a:ln>
          </p:spPr>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31"/>
        <p:cNvGrpSpPr/>
        <p:nvPr/>
      </p:nvGrpSpPr>
      <p:grpSpPr>
        <a:xfrm>
          <a:off x="0" y="0"/>
          <a:ext cx="0" cy="0"/>
          <a:chOff x="0" y="0"/>
          <a:chExt cx="0" cy="0"/>
        </a:xfrm>
      </p:grpSpPr>
      <p:sp>
        <p:nvSpPr>
          <p:cNvPr id="232" name="Google Shape;232;p26"/>
          <p:cNvSpPr/>
          <p:nvPr/>
        </p:nvSpPr>
        <p:spPr>
          <a:xfrm>
            <a:off x="188100" y="188100"/>
            <a:ext cx="8767800" cy="4767300"/>
          </a:xfrm>
          <a:prstGeom prst="rect">
            <a:avLst/>
          </a:prstGeom>
          <a:solidFill>
            <a:schemeClr val="accent2"/>
          </a:solidFill>
          <a:ln>
            <a:noFill/>
          </a:ln>
          <a:effectLst>
            <a:outerShdw blurRad="42863" dist="9525" algn="bl" rotWithShape="0">
              <a:schemeClr val="dk2">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grpSp>
        <p:nvGrpSpPr>
          <p:cNvPr id="233" name="Google Shape;233;p26"/>
          <p:cNvGrpSpPr/>
          <p:nvPr/>
        </p:nvGrpSpPr>
        <p:grpSpPr>
          <a:xfrm>
            <a:off x="188094" y="315075"/>
            <a:ext cx="4139700" cy="4513360"/>
            <a:chOff x="188094" y="329775"/>
            <a:chExt cx="4139700" cy="4513360"/>
          </a:xfrm>
        </p:grpSpPr>
        <p:sp>
          <p:nvSpPr>
            <p:cNvPr id="234" name="Google Shape;234;p26"/>
            <p:cNvSpPr/>
            <p:nvPr/>
          </p:nvSpPr>
          <p:spPr>
            <a:xfrm rot="5400000">
              <a:off x="4033944" y="4549285"/>
              <a:ext cx="81900" cy="505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235" name="Google Shape;235;p26"/>
            <p:cNvCxnSpPr>
              <a:stCxn id="234" idx="2"/>
            </p:cNvCxnSpPr>
            <p:nvPr/>
          </p:nvCxnSpPr>
          <p:spPr>
            <a:xfrm rot="10800000">
              <a:off x="188094" y="4802185"/>
              <a:ext cx="3633900" cy="0"/>
            </a:xfrm>
            <a:prstGeom prst="straightConnector1">
              <a:avLst/>
            </a:prstGeom>
            <a:noFill/>
            <a:ln w="9525" cap="flat" cmpd="sng">
              <a:solidFill>
                <a:schemeClr val="dk1"/>
              </a:solidFill>
              <a:prstDash val="solid"/>
              <a:round/>
              <a:headEnd type="none" w="med" len="med"/>
              <a:tailEnd type="none" w="med" len="med"/>
            </a:ln>
          </p:spPr>
        </p:cxnSp>
        <p:sp>
          <p:nvSpPr>
            <p:cNvPr id="236" name="Google Shape;236;p26"/>
            <p:cNvSpPr/>
            <p:nvPr/>
          </p:nvSpPr>
          <p:spPr>
            <a:xfrm rot="5400000">
              <a:off x="2295444" y="117825"/>
              <a:ext cx="81900" cy="505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237" name="Google Shape;237;p26"/>
            <p:cNvCxnSpPr>
              <a:stCxn id="236" idx="2"/>
            </p:cNvCxnSpPr>
            <p:nvPr/>
          </p:nvCxnSpPr>
          <p:spPr>
            <a:xfrm rot="10800000">
              <a:off x="188094" y="370725"/>
              <a:ext cx="18954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38"/>
        <p:cNvGrpSpPr/>
        <p:nvPr/>
      </p:nvGrpSpPr>
      <p:grpSpPr>
        <a:xfrm>
          <a:off x="0" y="0"/>
          <a:ext cx="0" cy="0"/>
          <a:chOff x="0" y="0"/>
          <a:chExt cx="0" cy="0"/>
        </a:xfrm>
      </p:grpSpPr>
      <p:sp>
        <p:nvSpPr>
          <p:cNvPr id="139" name="Google Shape;139;p29"/>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5CA9"/>
              </a:buClr>
              <a:buSzPts val="3200"/>
              <a:buFont typeface="K2D"/>
              <a:buNone/>
              <a:defRPr sz="2400" b="1">
                <a:solidFill>
                  <a:srgbClr val="1F5CA9"/>
                </a:solidFill>
                <a:latin typeface="K2D"/>
                <a:ea typeface="K2D"/>
                <a:cs typeface="K2D"/>
                <a:sym typeface="K2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29"/>
          <p:cNvSpPr txBox="1">
            <a:spLocks noGrp="1"/>
          </p:cNvSpPr>
          <p:nvPr>
            <p:ph type="body" idx="1"/>
          </p:nvPr>
        </p:nvSpPr>
        <p:spPr>
          <a:xfrm rot="5400000">
            <a:off x="1406724" y="-504227"/>
            <a:ext cx="4358878" cy="5915025"/>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2400"/>
              <a:buNone/>
              <a:defRPr sz="1800" b="0" i="0">
                <a:latin typeface="K2D"/>
                <a:ea typeface="K2D"/>
                <a:cs typeface="K2D"/>
                <a:sym typeface="K2D"/>
              </a:defRPr>
            </a:lvl1pPr>
            <a:lvl2pPr marL="685800" lvl="1" indent="-171450" algn="l">
              <a:lnSpc>
                <a:spcPct val="90000"/>
              </a:lnSpc>
              <a:spcBef>
                <a:spcPts val="375"/>
              </a:spcBef>
              <a:spcAft>
                <a:spcPts val="0"/>
              </a:spcAft>
              <a:buClr>
                <a:schemeClr val="dk1"/>
              </a:buClr>
              <a:buSzPts val="2000"/>
              <a:buNone/>
              <a:defRPr sz="1500" b="0" i="0">
                <a:latin typeface="K2D"/>
                <a:ea typeface="K2D"/>
                <a:cs typeface="K2D"/>
                <a:sym typeface="K2D"/>
              </a:defRPr>
            </a:lvl2pPr>
            <a:lvl3pPr marL="1028700" lvl="2" indent="-171450" algn="l">
              <a:lnSpc>
                <a:spcPct val="90000"/>
              </a:lnSpc>
              <a:spcBef>
                <a:spcPts val="375"/>
              </a:spcBef>
              <a:spcAft>
                <a:spcPts val="0"/>
              </a:spcAft>
              <a:buClr>
                <a:schemeClr val="dk1"/>
              </a:buClr>
              <a:buSzPts val="1800"/>
              <a:buNone/>
              <a:defRPr sz="1350" b="0" i="0">
                <a:latin typeface="K2D"/>
                <a:ea typeface="K2D"/>
                <a:cs typeface="K2D"/>
                <a:sym typeface="K2D"/>
              </a:defRPr>
            </a:lvl3pPr>
            <a:lvl4pPr marL="1371600" lvl="3" indent="-171450" algn="l">
              <a:lnSpc>
                <a:spcPct val="90000"/>
              </a:lnSpc>
              <a:spcBef>
                <a:spcPts val="375"/>
              </a:spcBef>
              <a:spcAft>
                <a:spcPts val="0"/>
              </a:spcAft>
              <a:buClr>
                <a:schemeClr val="dk1"/>
              </a:buClr>
              <a:buSzPts val="1600"/>
              <a:buNone/>
              <a:defRPr sz="1200" b="0" i="0">
                <a:latin typeface="K2D"/>
                <a:ea typeface="K2D"/>
                <a:cs typeface="K2D"/>
                <a:sym typeface="K2D"/>
              </a:defRPr>
            </a:lvl4pPr>
            <a:lvl5pPr marL="1714500" lvl="4" indent="-171450" algn="l">
              <a:lnSpc>
                <a:spcPct val="90000"/>
              </a:lnSpc>
              <a:spcBef>
                <a:spcPts val="375"/>
              </a:spcBef>
              <a:spcAft>
                <a:spcPts val="0"/>
              </a:spcAft>
              <a:buClr>
                <a:schemeClr val="dk1"/>
              </a:buClr>
              <a:buSzPts val="1600"/>
              <a:buNone/>
              <a:defRPr sz="1200" b="0" i="0">
                <a:latin typeface="K2D"/>
                <a:ea typeface="K2D"/>
                <a:cs typeface="K2D"/>
                <a:sym typeface="K2D"/>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41" name="Google Shape;141;p29"/>
          <p:cNvSpPr/>
          <p:nvPr/>
        </p:nvSpPr>
        <p:spPr>
          <a:xfrm>
            <a:off x="101426" y="4855894"/>
            <a:ext cx="408324" cy="223838"/>
          </a:xfrm>
          <a:prstGeom prst="rect">
            <a:avLst/>
          </a:prstGeom>
          <a:solidFill>
            <a:srgbClr val="1F5CAA"/>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K2D"/>
              <a:ea typeface="K2D"/>
              <a:cs typeface="K2D"/>
              <a:sym typeface="K2D"/>
            </a:endParaRPr>
          </a:p>
        </p:txBody>
      </p:sp>
      <p:sp>
        <p:nvSpPr>
          <p:cNvPr id="142" name="Google Shape;142;p29"/>
          <p:cNvSpPr/>
          <p:nvPr/>
        </p:nvSpPr>
        <p:spPr>
          <a:xfrm>
            <a:off x="89784" y="4866176"/>
            <a:ext cx="408324" cy="223838"/>
          </a:xfrm>
          <a:prstGeom prst="rect">
            <a:avLst/>
          </a:prstGeom>
          <a:solidFill>
            <a:srgbClr val="00AFEF"/>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K2D"/>
              <a:ea typeface="K2D"/>
              <a:cs typeface="K2D"/>
              <a:sym typeface="K2D"/>
            </a:endParaRPr>
          </a:p>
        </p:txBody>
      </p:sp>
      <p:sp>
        <p:nvSpPr>
          <p:cNvPr id="143" name="Google Shape;143;p29"/>
          <p:cNvSpPr txBox="1"/>
          <p:nvPr/>
        </p:nvSpPr>
        <p:spPr>
          <a:xfrm>
            <a:off x="119363" y="4841174"/>
            <a:ext cx="349167" cy="273844"/>
          </a:xfrm>
          <a:prstGeom prst="rect">
            <a:avLst/>
          </a:prstGeom>
          <a:no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900" b="0" i="0" u="none" strike="noStrike" cap="none">
                <a:solidFill>
                  <a:schemeClr val="lt1"/>
                </a:solidFill>
                <a:latin typeface="K2D"/>
                <a:ea typeface="K2D"/>
                <a:cs typeface="K2D"/>
                <a:sym typeface="K2D"/>
              </a:rPr>
              <a:pPr marL="0" marR="0" lvl="0" indent="0" algn="ctr" rtl="0">
                <a:lnSpc>
                  <a:spcPct val="100000"/>
                </a:lnSpc>
                <a:spcBef>
                  <a:spcPts val="0"/>
                </a:spcBef>
                <a:spcAft>
                  <a:spcPts val="0"/>
                </a:spcAft>
                <a:buClr>
                  <a:srgbClr val="000000"/>
                </a:buClr>
                <a:buSzPts val="1200"/>
                <a:buFont typeface="Arial"/>
                <a:buNone/>
              </a:pPr>
              <a:t>‹#›</a:t>
            </a:fld>
            <a:endParaRPr sz="900" b="0" i="0" u="none" strike="noStrike" cap="none">
              <a:solidFill>
                <a:schemeClr val="lt1"/>
              </a:solidFill>
              <a:latin typeface="K2D"/>
              <a:ea typeface="K2D"/>
              <a:cs typeface="K2D"/>
              <a:sym typeface="K2D"/>
            </a:endParaRPr>
          </a:p>
        </p:txBody>
      </p:sp>
      <p:sp>
        <p:nvSpPr>
          <p:cNvPr id="144" name="Google Shape;144;p29"/>
          <p:cNvSpPr txBox="1">
            <a:spLocks noGrp="1"/>
          </p:cNvSpPr>
          <p:nvPr>
            <p:ph type="dt" idx="10"/>
          </p:nvPr>
        </p:nvSpPr>
        <p:spPr>
          <a:xfrm>
            <a:off x="628650" y="4911198"/>
            <a:ext cx="2057400"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b="1">
                <a:latin typeface="K2D"/>
                <a:ea typeface="K2D"/>
                <a:cs typeface="K2D"/>
                <a:sym typeface="K2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29"/>
          <p:cNvSpPr txBox="1">
            <a:spLocks noGrp="1"/>
          </p:cNvSpPr>
          <p:nvPr>
            <p:ph type="ftr" idx="11"/>
          </p:nvPr>
        </p:nvSpPr>
        <p:spPr>
          <a:xfrm>
            <a:off x="3028950" y="4911198"/>
            <a:ext cx="30861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1">
                <a:latin typeface="K2D"/>
                <a:ea typeface="K2D"/>
                <a:cs typeface="K2D"/>
                <a:sym typeface="K2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46" name="Google Shape;146;p29"/>
          <p:cNvGrpSpPr/>
          <p:nvPr/>
        </p:nvGrpSpPr>
        <p:grpSpPr>
          <a:xfrm>
            <a:off x="556114" y="4808152"/>
            <a:ext cx="2070365" cy="441303"/>
            <a:chOff x="741485" y="6410864"/>
            <a:chExt cx="2760487" cy="588403"/>
          </a:xfrm>
        </p:grpSpPr>
        <p:sp>
          <p:nvSpPr>
            <p:cNvPr id="147" name="Google Shape;147;p29"/>
            <p:cNvSpPr txBox="1"/>
            <p:nvPr/>
          </p:nvSpPr>
          <p:spPr>
            <a:xfrm>
              <a:off x="741485" y="6599211"/>
              <a:ext cx="1922254" cy="4000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AFEF"/>
                </a:buClr>
                <a:buSzPts val="900"/>
                <a:buFont typeface="Barlow"/>
                <a:buNone/>
              </a:pPr>
              <a:r>
                <a:rPr lang="en-US" sz="675" b="0" i="0" u="none" strike="noStrike" cap="none">
                  <a:solidFill>
                    <a:srgbClr val="00AFEF"/>
                  </a:solidFill>
                  <a:latin typeface="Barlow"/>
                  <a:ea typeface="Barlow"/>
                  <a:cs typeface="Barlow"/>
                  <a:sym typeface="Barlow"/>
                </a:rPr>
                <a:t>Cộng đồng – Toàn diện – Ưu việt</a:t>
              </a:r>
              <a:endParaRPr sz="675" b="0" i="0" u="none" strike="noStrike" cap="none">
                <a:solidFill>
                  <a:srgbClr val="00AFEF"/>
                </a:solidFill>
                <a:latin typeface="Barlow"/>
                <a:ea typeface="Barlow"/>
                <a:cs typeface="Barlow"/>
                <a:sym typeface="Barlow"/>
              </a:endParaRPr>
            </a:p>
          </p:txBody>
        </p:sp>
        <p:sp>
          <p:nvSpPr>
            <p:cNvPr id="148" name="Google Shape;148;p29"/>
            <p:cNvSpPr txBox="1"/>
            <p:nvPr/>
          </p:nvSpPr>
          <p:spPr>
            <a:xfrm>
              <a:off x="741485" y="6410864"/>
              <a:ext cx="2760487" cy="3384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050" b="1" i="0" u="none" strike="noStrike" cap="none">
                  <a:solidFill>
                    <a:srgbClr val="1F5CA9"/>
                  </a:solidFill>
                  <a:latin typeface="K2D"/>
                  <a:ea typeface="K2D"/>
                  <a:cs typeface="K2D"/>
                  <a:sym typeface="K2D"/>
                </a:rPr>
                <a:t>ĐẠI HỌC CẦN THƠ</a:t>
              </a:r>
              <a:endParaRPr sz="1050" b="1" i="0" u="none" strike="noStrike" cap="none">
                <a:solidFill>
                  <a:srgbClr val="1F5CA9"/>
                </a:solidFill>
                <a:latin typeface="K2D"/>
                <a:ea typeface="K2D"/>
                <a:cs typeface="K2D"/>
                <a:sym typeface="K2D"/>
              </a:endParaRPr>
            </a:p>
          </p:txBody>
        </p:sp>
      </p:grpSp>
      <p:sp>
        <p:nvSpPr>
          <p:cNvPr id="149" name="Google Shape;149;p29"/>
          <p:cNvSpPr txBox="1"/>
          <p:nvPr/>
        </p:nvSpPr>
        <p:spPr>
          <a:xfrm>
            <a:off x="7873714" y="4850881"/>
            <a:ext cx="1126751" cy="392385"/>
          </a:xfrm>
          <a:prstGeom prst="rect">
            <a:avLst/>
          </a:prstGeom>
          <a:noFill/>
          <a:ln>
            <a:noFill/>
          </a:ln>
        </p:spPr>
        <p:txBody>
          <a:bodyPr spcFirstLastPara="1" wrap="square" lIns="68569" tIns="34275" rIns="68569"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050" b="1" i="0" u="none" strike="noStrike" cap="none">
                <a:solidFill>
                  <a:srgbClr val="00AFEF"/>
                </a:solidFill>
                <a:latin typeface="K2D"/>
                <a:ea typeface="K2D"/>
                <a:cs typeface="K2D"/>
                <a:sym typeface="K2D"/>
              </a:rPr>
              <a:t>www.ctu.edu.vn</a:t>
            </a:r>
            <a:endParaRPr sz="1050" b="0" i="0" u="none" strike="noStrike" cap="none">
              <a:solidFill>
                <a:srgbClr val="000000"/>
              </a:solidFill>
              <a:latin typeface="Arial"/>
              <a:ea typeface="Arial"/>
              <a:cs typeface="Arial"/>
              <a:sym typeface="Arial"/>
            </a:endParaRPr>
          </a:p>
        </p:txBody>
      </p:sp>
      <p:pic>
        <p:nvPicPr>
          <p:cNvPr id="150" name="Google Shape;150;p29"/>
          <p:cNvPicPr preferRelativeResize="0"/>
          <p:nvPr/>
        </p:nvPicPr>
        <p:blipFill rotWithShape="1">
          <a:blip r:embed="rId2">
            <a:alphaModFix/>
          </a:blip>
          <a:srcRect/>
          <a:stretch/>
        </p:blipFill>
        <p:spPr>
          <a:xfrm>
            <a:off x="1930400" y="4861489"/>
            <a:ext cx="7004659" cy="88696"/>
          </a:xfrm>
          <a:prstGeom prst="rect">
            <a:avLst/>
          </a:prstGeom>
          <a:noFill/>
          <a:ln>
            <a:noFill/>
          </a:ln>
        </p:spPr>
      </p:pic>
      <p:pic>
        <p:nvPicPr>
          <p:cNvPr id="151" name="Google Shape;151;p29"/>
          <p:cNvPicPr preferRelativeResize="0"/>
          <p:nvPr/>
        </p:nvPicPr>
        <p:blipFill rotWithShape="1">
          <a:blip r:embed="rId3">
            <a:alphaModFix/>
          </a:blip>
          <a:srcRect/>
          <a:stretch/>
        </p:blipFill>
        <p:spPr>
          <a:xfrm>
            <a:off x="7591486" y="38987"/>
            <a:ext cx="219075" cy="219075"/>
          </a:xfrm>
          <a:prstGeom prst="rect">
            <a:avLst/>
          </a:prstGeom>
          <a:noFill/>
          <a:ln>
            <a:noFill/>
          </a:ln>
        </p:spPr>
      </p:pic>
      <p:pic>
        <p:nvPicPr>
          <p:cNvPr id="152" name="Google Shape;152;p29"/>
          <p:cNvPicPr preferRelativeResize="0"/>
          <p:nvPr/>
        </p:nvPicPr>
        <p:blipFill rotWithShape="1">
          <a:blip r:embed="rId4">
            <a:alphaModFix/>
          </a:blip>
          <a:srcRect/>
          <a:stretch/>
        </p:blipFill>
        <p:spPr>
          <a:xfrm>
            <a:off x="8990838" y="70191"/>
            <a:ext cx="80374" cy="80255"/>
          </a:xfrm>
          <a:prstGeom prst="rect">
            <a:avLst/>
          </a:prstGeom>
          <a:noFill/>
          <a:ln>
            <a:noFill/>
          </a:ln>
        </p:spPr>
      </p:pic>
    </p:spTree>
    <p:extLst>
      <p:ext uri="{BB962C8B-B14F-4D97-AF65-F5344CB8AC3E}">
        <p14:creationId xmlns:p14="http://schemas.microsoft.com/office/powerpoint/2010/main" val="2870657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hone 2">
  <p:cSld name="Phone 2">
    <p:spTree>
      <p:nvGrpSpPr>
        <p:cNvPr id="1" name="Shape 153"/>
        <p:cNvGrpSpPr/>
        <p:nvPr/>
      </p:nvGrpSpPr>
      <p:grpSpPr>
        <a:xfrm>
          <a:off x="0" y="0"/>
          <a:ext cx="0" cy="0"/>
          <a:chOff x="0" y="0"/>
          <a:chExt cx="0" cy="0"/>
        </a:xfrm>
      </p:grpSpPr>
      <p:pic>
        <p:nvPicPr>
          <p:cNvPr id="154" name="Google Shape;154;p36"/>
          <p:cNvPicPr preferRelativeResize="0"/>
          <p:nvPr/>
        </p:nvPicPr>
        <p:blipFill rotWithShape="1">
          <a:blip r:embed="rId2">
            <a:alphaModFix/>
          </a:blip>
          <a:srcRect/>
          <a:stretch/>
        </p:blipFill>
        <p:spPr>
          <a:xfrm>
            <a:off x="3276843" y="1306590"/>
            <a:ext cx="2590315" cy="2551797"/>
          </a:xfrm>
          <a:prstGeom prst="rect">
            <a:avLst/>
          </a:prstGeom>
          <a:noFill/>
          <a:ln>
            <a:noFill/>
          </a:ln>
        </p:spPr>
      </p:pic>
      <p:sp>
        <p:nvSpPr>
          <p:cNvPr id="155" name="Google Shape;155;p36"/>
          <p:cNvSpPr txBox="1">
            <a:spLocks noGrp="1"/>
          </p:cNvSpPr>
          <p:nvPr>
            <p:ph type="ctrTitle"/>
          </p:nvPr>
        </p:nvSpPr>
        <p:spPr>
          <a:xfrm>
            <a:off x="385762" y="1329928"/>
            <a:ext cx="3864769" cy="124182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0070C0"/>
              </a:buClr>
              <a:buSzPts val="4000"/>
              <a:buFont typeface="K2D"/>
              <a:buNone/>
              <a:defRPr sz="3000" b="1">
                <a:solidFill>
                  <a:srgbClr val="0070C0"/>
                </a:solidFill>
                <a:latin typeface="K2D"/>
                <a:ea typeface="K2D"/>
                <a:cs typeface="K2D"/>
                <a:sym typeface="K2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36"/>
          <p:cNvSpPr txBox="1">
            <a:spLocks noGrp="1"/>
          </p:cNvSpPr>
          <p:nvPr>
            <p:ph type="subTitle" idx="1"/>
          </p:nvPr>
        </p:nvSpPr>
        <p:spPr>
          <a:xfrm>
            <a:off x="385761" y="2650331"/>
            <a:ext cx="3864770" cy="597368"/>
          </a:xfrm>
          <a:prstGeom prst="rect">
            <a:avLst/>
          </a:prstGeom>
          <a:noFill/>
          <a:ln>
            <a:noFill/>
          </a:ln>
        </p:spPr>
        <p:txBody>
          <a:bodyPr spcFirstLastPara="1" wrap="square" lIns="91425" tIns="45700" rIns="91425" bIns="45700" anchor="t" anchorCtr="0">
            <a:noAutofit/>
          </a:bodyPr>
          <a:lstStyle>
            <a:lvl1pPr lvl="0" algn="l">
              <a:lnSpc>
                <a:spcPct val="90000"/>
              </a:lnSpc>
              <a:spcBef>
                <a:spcPts val="750"/>
              </a:spcBef>
              <a:spcAft>
                <a:spcPts val="0"/>
              </a:spcAft>
              <a:buClr>
                <a:srgbClr val="595959"/>
              </a:buClr>
              <a:buSzPts val="2000"/>
              <a:buNone/>
              <a:defRPr sz="1500">
                <a:solidFill>
                  <a:srgbClr val="595959"/>
                </a:solidFill>
                <a:latin typeface="K2D"/>
                <a:ea typeface="K2D"/>
                <a:cs typeface="K2D"/>
                <a:sym typeface="K2D"/>
              </a:defRPr>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57" name="Google Shape;157;p36"/>
          <p:cNvSpPr/>
          <p:nvPr/>
        </p:nvSpPr>
        <p:spPr>
          <a:xfrm>
            <a:off x="101426" y="4855894"/>
            <a:ext cx="408324" cy="223838"/>
          </a:xfrm>
          <a:prstGeom prst="rect">
            <a:avLst/>
          </a:prstGeom>
          <a:solidFill>
            <a:srgbClr val="1F5CAA"/>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K2D"/>
              <a:ea typeface="K2D"/>
              <a:cs typeface="K2D"/>
              <a:sym typeface="K2D"/>
            </a:endParaRPr>
          </a:p>
        </p:txBody>
      </p:sp>
      <p:sp>
        <p:nvSpPr>
          <p:cNvPr id="158" name="Google Shape;158;p36"/>
          <p:cNvSpPr/>
          <p:nvPr/>
        </p:nvSpPr>
        <p:spPr>
          <a:xfrm>
            <a:off x="89784" y="4866176"/>
            <a:ext cx="408324" cy="223838"/>
          </a:xfrm>
          <a:prstGeom prst="rect">
            <a:avLst/>
          </a:prstGeom>
          <a:solidFill>
            <a:srgbClr val="00AFEF"/>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K2D"/>
              <a:ea typeface="K2D"/>
              <a:cs typeface="K2D"/>
              <a:sym typeface="K2D"/>
            </a:endParaRPr>
          </a:p>
        </p:txBody>
      </p:sp>
      <p:sp>
        <p:nvSpPr>
          <p:cNvPr id="159" name="Google Shape;159;p36"/>
          <p:cNvSpPr txBox="1"/>
          <p:nvPr/>
        </p:nvSpPr>
        <p:spPr>
          <a:xfrm>
            <a:off x="119363" y="4841174"/>
            <a:ext cx="349167" cy="273844"/>
          </a:xfrm>
          <a:prstGeom prst="rect">
            <a:avLst/>
          </a:prstGeom>
          <a:no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900" b="0" i="0" u="none" strike="noStrike" cap="none">
                <a:solidFill>
                  <a:schemeClr val="lt1"/>
                </a:solidFill>
                <a:latin typeface="K2D"/>
                <a:ea typeface="K2D"/>
                <a:cs typeface="K2D"/>
                <a:sym typeface="K2D"/>
              </a:rPr>
              <a:pPr marL="0" marR="0" lvl="0" indent="0" algn="ctr" rtl="0">
                <a:lnSpc>
                  <a:spcPct val="100000"/>
                </a:lnSpc>
                <a:spcBef>
                  <a:spcPts val="0"/>
                </a:spcBef>
                <a:spcAft>
                  <a:spcPts val="0"/>
                </a:spcAft>
                <a:buClr>
                  <a:srgbClr val="000000"/>
                </a:buClr>
                <a:buSzPts val="1200"/>
                <a:buFont typeface="Arial"/>
                <a:buNone/>
              </a:pPr>
              <a:t>‹#›</a:t>
            </a:fld>
            <a:endParaRPr sz="900" b="0" i="0" u="none" strike="noStrike" cap="none">
              <a:solidFill>
                <a:schemeClr val="lt1"/>
              </a:solidFill>
              <a:latin typeface="K2D"/>
              <a:ea typeface="K2D"/>
              <a:cs typeface="K2D"/>
              <a:sym typeface="K2D"/>
            </a:endParaRPr>
          </a:p>
        </p:txBody>
      </p:sp>
      <p:sp>
        <p:nvSpPr>
          <p:cNvPr id="160" name="Google Shape;160;p36"/>
          <p:cNvSpPr txBox="1">
            <a:spLocks noGrp="1"/>
          </p:cNvSpPr>
          <p:nvPr>
            <p:ph type="dt" idx="10"/>
          </p:nvPr>
        </p:nvSpPr>
        <p:spPr>
          <a:xfrm>
            <a:off x="628650" y="4911198"/>
            <a:ext cx="2057400"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b="1">
                <a:latin typeface="K2D"/>
                <a:ea typeface="K2D"/>
                <a:cs typeface="K2D"/>
                <a:sym typeface="K2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36"/>
          <p:cNvSpPr txBox="1">
            <a:spLocks noGrp="1"/>
          </p:cNvSpPr>
          <p:nvPr>
            <p:ph type="ftr" idx="11"/>
          </p:nvPr>
        </p:nvSpPr>
        <p:spPr>
          <a:xfrm>
            <a:off x="3028950" y="4911198"/>
            <a:ext cx="30861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1">
                <a:latin typeface="K2D"/>
                <a:ea typeface="K2D"/>
                <a:cs typeface="K2D"/>
                <a:sym typeface="K2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62" name="Google Shape;162;p36"/>
          <p:cNvGrpSpPr/>
          <p:nvPr/>
        </p:nvGrpSpPr>
        <p:grpSpPr>
          <a:xfrm>
            <a:off x="556114" y="4808152"/>
            <a:ext cx="2070365" cy="441303"/>
            <a:chOff x="741485" y="6410864"/>
            <a:chExt cx="2760487" cy="588403"/>
          </a:xfrm>
        </p:grpSpPr>
        <p:sp>
          <p:nvSpPr>
            <p:cNvPr id="163" name="Google Shape;163;p36"/>
            <p:cNvSpPr txBox="1"/>
            <p:nvPr/>
          </p:nvSpPr>
          <p:spPr>
            <a:xfrm>
              <a:off x="741485" y="6599211"/>
              <a:ext cx="1922254" cy="4000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AFEF"/>
                </a:buClr>
                <a:buSzPts val="900"/>
                <a:buFont typeface="Barlow"/>
                <a:buNone/>
              </a:pPr>
              <a:r>
                <a:rPr lang="en-US" sz="675" b="0" i="0" u="none" strike="noStrike" cap="none">
                  <a:solidFill>
                    <a:srgbClr val="00AFEF"/>
                  </a:solidFill>
                  <a:latin typeface="Barlow"/>
                  <a:ea typeface="Barlow"/>
                  <a:cs typeface="Barlow"/>
                  <a:sym typeface="Barlow"/>
                </a:rPr>
                <a:t>Cộng đồng – Toàn diện – Ưu việt</a:t>
              </a:r>
              <a:endParaRPr sz="675" b="0" i="0" u="none" strike="noStrike" cap="none">
                <a:solidFill>
                  <a:srgbClr val="00AFEF"/>
                </a:solidFill>
                <a:latin typeface="Barlow"/>
                <a:ea typeface="Barlow"/>
                <a:cs typeface="Barlow"/>
                <a:sym typeface="Barlow"/>
              </a:endParaRPr>
            </a:p>
          </p:txBody>
        </p:sp>
        <p:sp>
          <p:nvSpPr>
            <p:cNvPr id="164" name="Google Shape;164;p36"/>
            <p:cNvSpPr txBox="1"/>
            <p:nvPr/>
          </p:nvSpPr>
          <p:spPr>
            <a:xfrm>
              <a:off x="741485" y="6410864"/>
              <a:ext cx="2760487" cy="3384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050" b="1" i="0" u="none" strike="noStrike" cap="none">
                  <a:solidFill>
                    <a:srgbClr val="1F5CA9"/>
                  </a:solidFill>
                  <a:latin typeface="K2D"/>
                  <a:ea typeface="K2D"/>
                  <a:cs typeface="K2D"/>
                  <a:sym typeface="K2D"/>
                </a:rPr>
                <a:t>ĐẠI HỌC CẦN THƠ</a:t>
              </a:r>
              <a:endParaRPr sz="1050" b="1" i="0" u="none" strike="noStrike" cap="none">
                <a:solidFill>
                  <a:srgbClr val="1F5CA9"/>
                </a:solidFill>
                <a:latin typeface="K2D"/>
                <a:ea typeface="K2D"/>
                <a:cs typeface="K2D"/>
                <a:sym typeface="K2D"/>
              </a:endParaRPr>
            </a:p>
          </p:txBody>
        </p:sp>
      </p:grpSp>
      <p:sp>
        <p:nvSpPr>
          <p:cNvPr id="165" name="Google Shape;165;p36"/>
          <p:cNvSpPr txBox="1"/>
          <p:nvPr/>
        </p:nvSpPr>
        <p:spPr>
          <a:xfrm>
            <a:off x="7873714" y="4850881"/>
            <a:ext cx="1126751" cy="392385"/>
          </a:xfrm>
          <a:prstGeom prst="rect">
            <a:avLst/>
          </a:prstGeom>
          <a:noFill/>
          <a:ln>
            <a:noFill/>
          </a:ln>
        </p:spPr>
        <p:txBody>
          <a:bodyPr spcFirstLastPara="1" wrap="square" lIns="68569" tIns="34275" rIns="68569"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050" b="1" i="0" u="none" strike="noStrike" cap="none">
                <a:solidFill>
                  <a:srgbClr val="00AFEF"/>
                </a:solidFill>
                <a:latin typeface="K2D"/>
                <a:ea typeface="K2D"/>
                <a:cs typeface="K2D"/>
                <a:sym typeface="K2D"/>
              </a:rPr>
              <a:t>www.ctu.edu.vn</a:t>
            </a:r>
            <a:endParaRPr sz="1050" b="0" i="0" u="none" strike="noStrike" cap="none">
              <a:solidFill>
                <a:srgbClr val="000000"/>
              </a:solidFill>
              <a:latin typeface="Arial"/>
              <a:ea typeface="Arial"/>
              <a:cs typeface="Arial"/>
              <a:sym typeface="Arial"/>
            </a:endParaRPr>
          </a:p>
        </p:txBody>
      </p:sp>
      <p:pic>
        <p:nvPicPr>
          <p:cNvPr id="166" name="Google Shape;166;p36"/>
          <p:cNvPicPr preferRelativeResize="0"/>
          <p:nvPr/>
        </p:nvPicPr>
        <p:blipFill rotWithShape="1">
          <a:blip r:embed="rId3">
            <a:alphaModFix/>
          </a:blip>
          <a:srcRect/>
          <a:stretch/>
        </p:blipFill>
        <p:spPr>
          <a:xfrm>
            <a:off x="1930400" y="4861489"/>
            <a:ext cx="7004659" cy="88696"/>
          </a:xfrm>
          <a:prstGeom prst="rect">
            <a:avLst/>
          </a:prstGeom>
          <a:noFill/>
          <a:ln>
            <a:noFill/>
          </a:ln>
        </p:spPr>
      </p:pic>
      <p:pic>
        <p:nvPicPr>
          <p:cNvPr id="167" name="Google Shape;167;p36"/>
          <p:cNvPicPr preferRelativeResize="0"/>
          <p:nvPr/>
        </p:nvPicPr>
        <p:blipFill rotWithShape="1">
          <a:blip r:embed="rId4">
            <a:alphaModFix/>
          </a:blip>
          <a:srcRect/>
          <a:stretch/>
        </p:blipFill>
        <p:spPr>
          <a:xfrm>
            <a:off x="8990838" y="70191"/>
            <a:ext cx="80374" cy="80255"/>
          </a:xfrm>
          <a:prstGeom prst="rect">
            <a:avLst/>
          </a:prstGeom>
          <a:noFill/>
          <a:ln>
            <a:noFill/>
          </a:ln>
        </p:spPr>
      </p:pic>
    </p:spTree>
    <p:extLst>
      <p:ext uri="{BB962C8B-B14F-4D97-AF65-F5344CB8AC3E}">
        <p14:creationId xmlns:p14="http://schemas.microsoft.com/office/powerpoint/2010/main" val="702902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628650" y="11400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0C0"/>
              </a:buClr>
              <a:buSzPts val="3600"/>
              <a:buFont typeface="K2D"/>
              <a:buNone/>
              <a:defRPr sz="2700" b="1">
                <a:solidFill>
                  <a:srgbClr val="0070C0"/>
                </a:solidFill>
                <a:latin typeface="K2D"/>
                <a:ea typeface="K2D"/>
                <a:cs typeface="K2D"/>
                <a:sym typeface="K2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5"/>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342900" lvl="0" indent="-171450" algn="just">
              <a:lnSpc>
                <a:spcPct val="100000"/>
              </a:lnSpc>
              <a:spcBef>
                <a:spcPts val="900"/>
              </a:spcBef>
              <a:spcAft>
                <a:spcPts val="0"/>
              </a:spcAft>
              <a:buClr>
                <a:schemeClr val="dk1"/>
              </a:buClr>
              <a:buSzPts val="2000"/>
              <a:buNone/>
              <a:defRPr sz="1500">
                <a:latin typeface="K2D"/>
                <a:ea typeface="K2D"/>
                <a:cs typeface="K2D"/>
                <a:sym typeface="K2D"/>
              </a:defRPr>
            </a:lvl1pPr>
            <a:lvl2pPr marL="685800" lvl="1" indent="-171450" algn="just">
              <a:lnSpc>
                <a:spcPct val="100000"/>
              </a:lnSpc>
              <a:spcBef>
                <a:spcPts val="375"/>
              </a:spcBef>
              <a:spcAft>
                <a:spcPts val="0"/>
              </a:spcAft>
              <a:buClr>
                <a:schemeClr val="dk1"/>
              </a:buClr>
              <a:buSzPts val="2000"/>
              <a:buNone/>
              <a:defRPr sz="1500">
                <a:latin typeface="K2D"/>
                <a:ea typeface="K2D"/>
                <a:cs typeface="K2D"/>
                <a:sym typeface="K2D"/>
              </a:defRPr>
            </a:lvl2pPr>
            <a:lvl3pPr marL="1028700" lvl="2" indent="-171450" algn="just">
              <a:lnSpc>
                <a:spcPct val="100000"/>
              </a:lnSpc>
              <a:spcBef>
                <a:spcPts val="375"/>
              </a:spcBef>
              <a:spcAft>
                <a:spcPts val="0"/>
              </a:spcAft>
              <a:buClr>
                <a:schemeClr val="dk1"/>
              </a:buClr>
              <a:buSzPts val="1800"/>
              <a:buNone/>
              <a:defRPr sz="1350">
                <a:latin typeface="K2D"/>
                <a:ea typeface="K2D"/>
                <a:cs typeface="K2D"/>
                <a:sym typeface="K2D"/>
              </a:defRPr>
            </a:lvl3pPr>
            <a:lvl4pPr marL="1371600" lvl="3" indent="-171450" algn="just">
              <a:lnSpc>
                <a:spcPct val="100000"/>
              </a:lnSpc>
              <a:spcBef>
                <a:spcPts val="375"/>
              </a:spcBef>
              <a:spcAft>
                <a:spcPts val="0"/>
              </a:spcAft>
              <a:buClr>
                <a:schemeClr val="dk1"/>
              </a:buClr>
              <a:buSzPts val="1600"/>
              <a:buNone/>
              <a:defRPr sz="1200">
                <a:latin typeface="K2D"/>
                <a:ea typeface="K2D"/>
                <a:cs typeface="K2D"/>
                <a:sym typeface="K2D"/>
              </a:defRPr>
            </a:lvl4pPr>
            <a:lvl5pPr marL="1714500" lvl="4" indent="-171450" algn="just">
              <a:lnSpc>
                <a:spcPct val="100000"/>
              </a:lnSpc>
              <a:spcBef>
                <a:spcPts val="375"/>
              </a:spcBef>
              <a:spcAft>
                <a:spcPts val="0"/>
              </a:spcAft>
              <a:buClr>
                <a:schemeClr val="dk1"/>
              </a:buClr>
              <a:buSzPts val="1600"/>
              <a:buNone/>
              <a:defRPr sz="1200">
                <a:latin typeface="K2D"/>
                <a:ea typeface="K2D"/>
                <a:cs typeface="K2D"/>
                <a:sym typeface="K2D"/>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pic>
        <p:nvPicPr>
          <p:cNvPr id="94" name="Google Shape;94;p15"/>
          <p:cNvPicPr preferRelativeResize="0"/>
          <p:nvPr/>
        </p:nvPicPr>
        <p:blipFill rotWithShape="1">
          <a:blip r:embed="rId2">
            <a:alphaModFix/>
          </a:blip>
          <a:srcRect/>
          <a:stretch/>
        </p:blipFill>
        <p:spPr>
          <a:xfrm>
            <a:off x="3276843" y="1295852"/>
            <a:ext cx="2590315" cy="2551797"/>
          </a:xfrm>
          <a:prstGeom prst="rect">
            <a:avLst/>
          </a:prstGeom>
          <a:noFill/>
          <a:ln>
            <a:noFill/>
          </a:ln>
        </p:spPr>
      </p:pic>
      <p:sp>
        <p:nvSpPr>
          <p:cNvPr id="95" name="Google Shape;95;p15"/>
          <p:cNvSpPr/>
          <p:nvPr/>
        </p:nvSpPr>
        <p:spPr>
          <a:xfrm>
            <a:off x="101426" y="4855894"/>
            <a:ext cx="408324" cy="223838"/>
          </a:xfrm>
          <a:prstGeom prst="rect">
            <a:avLst/>
          </a:prstGeom>
          <a:solidFill>
            <a:srgbClr val="1F5CAA"/>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K2D"/>
              <a:ea typeface="K2D"/>
              <a:cs typeface="K2D"/>
              <a:sym typeface="K2D"/>
            </a:endParaRPr>
          </a:p>
        </p:txBody>
      </p:sp>
      <p:sp>
        <p:nvSpPr>
          <p:cNvPr id="96" name="Google Shape;96;p15"/>
          <p:cNvSpPr/>
          <p:nvPr/>
        </p:nvSpPr>
        <p:spPr>
          <a:xfrm>
            <a:off x="89784" y="4866176"/>
            <a:ext cx="408324" cy="223838"/>
          </a:xfrm>
          <a:prstGeom prst="rect">
            <a:avLst/>
          </a:prstGeom>
          <a:solidFill>
            <a:srgbClr val="00AFEF"/>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K2D"/>
              <a:ea typeface="K2D"/>
              <a:cs typeface="K2D"/>
              <a:sym typeface="K2D"/>
            </a:endParaRPr>
          </a:p>
        </p:txBody>
      </p:sp>
      <p:sp>
        <p:nvSpPr>
          <p:cNvPr id="97" name="Google Shape;97;p15"/>
          <p:cNvSpPr txBox="1"/>
          <p:nvPr/>
        </p:nvSpPr>
        <p:spPr>
          <a:xfrm>
            <a:off x="119363" y="4841174"/>
            <a:ext cx="349167" cy="273844"/>
          </a:xfrm>
          <a:prstGeom prst="rect">
            <a:avLst/>
          </a:prstGeom>
          <a:no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900" b="0" i="0" u="none" strike="noStrike" cap="none">
                <a:solidFill>
                  <a:schemeClr val="lt1"/>
                </a:solidFill>
                <a:latin typeface="K2D"/>
                <a:ea typeface="K2D"/>
                <a:cs typeface="K2D"/>
                <a:sym typeface="K2D"/>
              </a:rPr>
              <a:pPr marL="0" marR="0" lvl="0" indent="0" algn="ctr" rtl="0">
                <a:lnSpc>
                  <a:spcPct val="100000"/>
                </a:lnSpc>
                <a:spcBef>
                  <a:spcPts val="0"/>
                </a:spcBef>
                <a:spcAft>
                  <a:spcPts val="0"/>
                </a:spcAft>
                <a:buClr>
                  <a:srgbClr val="000000"/>
                </a:buClr>
                <a:buSzPts val="1200"/>
                <a:buFont typeface="Arial"/>
                <a:buNone/>
              </a:pPr>
              <a:t>‹#›</a:t>
            </a:fld>
            <a:endParaRPr sz="900" b="0" i="0" u="none" strike="noStrike" cap="none">
              <a:solidFill>
                <a:schemeClr val="lt1"/>
              </a:solidFill>
              <a:latin typeface="K2D"/>
              <a:ea typeface="K2D"/>
              <a:cs typeface="K2D"/>
              <a:sym typeface="K2D"/>
            </a:endParaRPr>
          </a:p>
        </p:txBody>
      </p:sp>
      <p:sp>
        <p:nvSpPr>
          <p:cNvPr id="98" name="Google Shape;98;p15"/>
          <p:cNvSpPr txBox="1">
            <a:spLocks noGrp="1"/>
          </p:cNvSpPr>
          <p:nvPr>
            <p:ph type="dt" idx="10"/>
          </p:nvPr>
        </p:nvSpPr>
        <p:spPr>
          <a:xfrm>
            <a:off x="628650" y="4911198"/>
            <a:ext cx="2057400" cy="273844"/>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b="1">
                <a:latin typeface="K2D"/>
                <a:ea typeface="K2D"/>
                <a:cs typeface="K2D"/>
                <a:sym typeface="K2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5"/>
          <p:cNvSpPr txBox="1">
            <a:spLocks noGrp="1"/>
          </p:cNvSpPr>
          <p:nvPr>
            <p:ph type="ftr" idx="11"/>
          </p:nvPr>
        </p:nvSpPr>
        <p:spPr>
          <a:xfrm>
            <a:off x="3028950" y="4911198"/>
            <a:ext cx="30861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b="1">
                <a:latin typeface="K2D"/>
                <a:ea typeface="K2D"/>
                <a:cs typeface="K2D"/>
                <a:sym typeface="K2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00" name="Google Shape;100;p15"/>
          <p:cNvGrpSpPr/>
          <p:nvPr/>
        </p:nvGrpSpPr>
        <p:grpSpPr>
          <a:xfrm>
            <a:off x="556114" y="4808152"/>
            <a:ext cx="2070365" cy="441303"/>
            <a:chOff x="741485" y="6410864"/>
            <a:chExt cx="2760487" cy="588403"/>
          </a:xfrm>
        </p:grpSpPr>
        <p:sp>
          <p:nvSpPr>
            <p:cNvPr id="101" name="Google Shape;101;p15"/>
            <p:cNvSpPr txBox="1"/>
            <p:nvPr/>
          </p:nvSpPr>
          <p:spPr>
            <a:xfrm>
              <a:off x="741485" y="6599211"/>
              <a:ext cx="1922254" cy="4000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AFEF"/>
                </a:buClr>
                <a:buSzPts val="900"/>
                <a:buFont typeface="Barlow"/>
                <a:buNone/>
              </a:pPr>
              <a:r>
                <a:rPr lang="en-US" sz="675" b="0" i="0" u="none" strike="noStrike" cap="none">
                  <a:solidFill>
                    <a:srgbClr val="00AFEF"/>
                  </a:solidFill>
                  <a:latin typeface="Barlow"/>
                  <a:ea typeface="Barlow"/>
                  <a:cs typeface="Barlow"/>
                  <a:sym typeface="Barlow"/>
                </a:rPr>
                <a:t>Cộng đồng – Toàn diện – Ưu việt</a:t>
              </a:r>
              <a:endParaRPr sz="675" b="0" i="0" u="none" strike="noStrike" cap="none">
                <a:solidFill>
                  <a:srgbClr val="00AFEF"/>
                </a:solidFill>
                <a:latin typeface="Barlow"/>
                <a:ea typeface="Barlow"/>
                <a:cs typeface="Barlow"/>
                <a:sym typeface="Barlow"/>
              </a:endParaRPr>
            </a:p>
          </p:txBody>
        </p:sp>
        <p:sp>
          <p:nvSpPr>
            <p:cNvPr id="102" name="Google Shape;102;p15"/>
            <p:cNvSpPr txBox="1"/>
            <p:nvPr/>
          </p:nvSpPr>
          <p:spPr>
            <a:xfrm>
              <a:off x="741485" y="6410864"/>
              <a:ext cx="2760487" cy="3384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050" b="1" i="0" u="none" strike="noStrike" cap="none">
                  <a:solidFill>
                    <a:srgbClr val="1F5CA9"/>
                  </a:solidFill>
                  <a:latin typeface="K2D"/>
                  <a:ea typeface="K2D"/>
                  <a:cs typeface="K2D"/>
                  <a:sym typeface="K2D"/>
                </a:rPr>
                <a:t>ĐẠI HỌC CẦN THƠ</a:t>
              </a:r>
              <a:endParaRPr sz="1050" b="1" i="0" u="none" strike="noStrike" cap="none">
                <a:solidFill>
                  <a:srgbClr val="1F5CA9"/>
                </a:solidFill>
                <a:latin typeface="K2D"/>
                <a:ea typeface="K2D"/>
                <a:cs typeface="K2D"/>
                <a:sym typeface="K2D"/>
              </a:endParaRPr>
            </a:p>
          </p:txBody>
        </p:sp>
      </p:grpSp>
      <p:sp>
        <p:nvSpPr>
          <p:cNvPr id="103" name="Google Shape;103;p15"/>
          <p:cNvSpPr txBox="1"/>
          <p:nvPr/>
        </p:nvSpPr>
        <p:spPr>
          <a:xfrm>
            <a:off x="7873714" y="4850881"/>
            <a:ext cx="1126751" cy="392385"/>
          </a:xfrm>
          <a:prstGeom prst="rect">
            <a:avLst/>
          </a:prstGeom>
          <a:noFill/>
          <a:ln>
            <a:noFill/>
          </a:ln>
        </p:spPr>
        <p:txBody>
          <a:bodyPr spcFirstLastPara="1" wrap="square" lIns="68569" tIns="34275" rIns="68569"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050" b="1" i="0" u="none" strike="noStrike" cap="none">
                <a:solidFill>
                  <a:srgbClr val="00AFEF"/>
                </a:solidFill>
                <a:latin typeface="K2D"/>
                <a:ea typeface="K2D"/>
                <a:cs typeface="K2D"/>
                <a:sym typeface="K2D"/>
              </a:rPr>
              <a:t>www.ctu.edu.vn</a:t>
            </a:r>
            <a:endParaRPr sz="1050" b="0" i="0" u="none" strike="noStrike" cap="none">
              <a:solidFill>
                <a:srgbClr val="000000"/>
              </a:solidFill>
              <a:latin typeface="Arial"/>
              <a:ea typeface="Arial"/>
              <a:cs typeface="Arial"/>
              <a:sym typeface="Arial"/>
            </a:endParaRPr>
          </a:p>
        </p:txBody>
      </p:sp>
      <p:pic>
        <p:nvPicPr>
          <p:cNvPr id="104" name="Google Shape;104;p15"/>
          <p:cNvPicPr preferRelativeResize="0"/>
          <p:nvPr/>
        </p:nvPicPr>
        <p:blipFill rotWithShape="1">
          <a:blip r:embed="rId3">
            <a:alphaModFix/>
          </a:blip>
          <a:srcRect/>
          <a:stretch/>
        </p:blipFill>
        <p:spPr>
          <a:xfrm>
            <a:off x="1930400" y="4861489"/>
            <a:ext cx="7004659" cy="88696"/>
          </a:xfrm>
          <a:prstGeom prst="rect">
            <a:avLst/>
          </a:prstGeom>
          <a:noFill/>
          <a:ln>
            <a:noFill/>
          </a:ln>
        </p:spPr>
      </p:pic>
      <p:pic>
        <p:nvPicPr>
          <p:cNvPr id="105" name="Google Shape;105;p15"/>
          <p:cNvPicPr preferRelativeResize="0"/>
          <p:nvPr/>
        </p:nvPicPr>
        <p:blipFill rotWithShape="1">
          <a:blip r:embed="rId4">
            <a:alphaModFix/>
          </a:blip>
          <a:srcRect/>
          <a:stretch/>
        </p:blipFill>
        <p:spPr>
          <a:xfrm>
            <a:off x="279033" y="341158"/>
            <a:ext cx="219075" cy="219075"/>
          </a:xfrm>
          <a:prstGeom prst="rect">
            <a:avLst/>
          </a:prstGeom>
          <a:noFill/>
          <a:ln>
            <a:noFill/>
          </a:ln>
        </p:spPr>
      </p:pic>
      <p:pic>
        <p:nvPicPr>
          <p:cNvPr id="106" name="Google Shape;106;p15"/>
          <p:cNvPicPr preferRelativeResize="0"/>
          <p:nvPr/>
        </p:nvPicPr>
        <p:blipFill rotWithShape="1">
          <a:blip r:embed="rId5">
            <a:alphaModFix/>
          </a:blip>
          <a:srcRect/>
          <a:stretch/>
        </p:blipFill>
        <p:spPr>
          <a:xfrm>
            <a:off x="8990838" y="70191"/>
            <a:ext cx="80374" cy="80255"/>
          </a:xfrm>
          <a:prstGeom prst="rect">
            <a:avLst/>
          </a:prstGeom>
          <a:noFill/>
          <a:ln>
            <a:noFill/>
          </a:ln>
        </p:spPr>
      </p:pic>
    </p:spTree>
    <p:extLst>
      <p:ext uri="{BB962C8B-B14F-4D97-AF65-F5344CB8AC3E}">
        <p14:creationId xmlns:p14="http://schemas.microsoft.com/office/powerpoint/2010/main" val="724214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3"/>
          <p:cNvSpPr/>
          <p:nvPr/>
        </p:nvSpPr>
        <p:spPr>
          <a:xfrm>
            <a:off x="188100" y="188100"/>
            <a:ext cx="8767800" cy="4767300"/>
          </a:xfrm>
          <a:prstGeom prst="rect">
            <a:avLst/>
          </a:prstGeom>
          <a:solidFill>
            <a:schemeClr val="dk1"/>
          </a:solidFill>
          <a:ln>
            <a:noFill/>
          </a:ln>
          <a:effectLst>
            <a:outerShdw blurRad="42863" dist="9525"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sp>
        <p:nvSpPr>
          <p:cNvPr id="21" name="Google Shape;21;p3"/>
          <p:cNvSpPr txBox="1">
            <a:spLocks noGrp="1"/>
          </p:cNvSpPr>
          <p:nvPr>
            <p:ph type="title"/>
          </p:nvPr>
        </p:nvSpPr>
        <p:spPr>
          <a:xfrm>
            <a:off x="961425" y="2680575"/>
            <a:ext cx="4383600" cy="1723800"/>
          </a:xfrm>
          <a:prstGeom prst="rect">
            <a:avLst/>
          </a:prstGeom>
        </p:spPr>
        <p:txBody>
          <a:bodyPr spcFirstLastPara="1" wrap="square" lIns="91425" tIns="91425" rIns="91425" bIns="91425" anchor="t" anchorCtr="0">
            <a:noAutofit/>
          </a:bodyPr>
          <a:lstStyle>
            <a:lvl1pPr lvl="0" algn="l">
              <a:spcBef>
                <a:spcPts val="0"/>
              </a:spcBef>
              <a:spcAft>
                <a:spcPts val="0"/>
              </a:spcAft>
              <a:buClr>
                <a:schemeClr val="lt1"/>
              </a:buClr>
              <a:buSzPts val="3600"/>
              <a:buNone/>
              <a:defRPr sz="50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title" idx="2" hasCustomPrompt="1"/>
          </p:nvPr>
        </p:nvSpPr>
        <p:spPr>
          <a:xfrm>
            <a:off x="961425" y="1649425"/>
            <a:ext cx="1032300" cy="743700"/>
          </a:xfrm>
          <a:prstGeom prst="rect">
            <a:avLst/>
          </a:prstGeom>
          <a:noFill/>
        </p:spPr>
        <p:txBody>
          <a:bodyPr spcFirstLastPara="1" wrap="square" lIns="91425" tIns="91425" rIns="91425" bIns="91425" anchor="ctr" anchorCtr="0">
            <a:noAutofit/>
          </a:bodyPr>
          <a:lstStyle>
            <a:lvl1pPr lvl="0" algn="l" rtl="0">
              <a:spcBef>
                <a:spcPts val="0"/>
              </a:spcBef>
              <a:spcAft>
                <a:spcPts val="0"/>
              </a:spcAft>
              <a:buClr>
                <a:schemeClr val="lt1"/>
              </a:buClr>
              <a:buSzPts val="6000"/>
              <a:buNone/>
              <a:defRPr sz="4500" b="0" i="1">
                <a:solidFill>
                  <a:schemeClr val="lt1"/>
                </a:solidFill>
                <a:latin typeface="Akatab"/>
                <a:ea typeface="Akatab"/>
                <a:cs typeface="Akatab"/>
                <a:sym typeface="Akatab"/>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3" name="Google Shape;23;p3"/>
          <p:cNvSpPr>
            <a:spLocks noGrp="1"/>
          </p:cNvSpPr>
          <p:nvPr>
            <p:ph type="pic" idx="3"/>
          </p:nvPr>
        </p:nvSpPr>
        <p:spPr>
          <a:xfrm>
            <a:off x="5109150" y="539550"/>
            <a:ext cx="2760600" cy="4064400"/>
          </a:xfrm>
          <a:prstGeom prst="roundRect">
            <a:avLst>
              <a:gd name="adj" fmla="val 50000"/>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4"/>
          <p:cNvSpPr/>
          <p:nvPr/>
        </p:nvSpPr>
        <p:spPr>
          <a:xfrm>
            <a:off x="188100" y="188100"/>
            <a:ext cx="8767800" cy="4767300"/>
          </a:xfrm>
          <a:prstGeom prst="rect">
            <a:avLst/>
          </a:prstGeom>
          <a:solidFill>
            <a:schemeClr val="accent4"/>
          </a:solidFill>
          <a:ln>
            <a:noFill/>
          </a:ln>
          <a:effectLst>
            <a:outerShdw blurRad="42863" dist="9525" algn="bl" rotWithShape="0">
              <a:schemeClr val="dk2">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sp>
        <p:nvSpPr>
          <p:cNvPr id="26" name="Google Shape;26;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 name="Google Shape;27;p4"/>
          <p:cNvSpPr txBox="1">
            <a:spLocks noGrp="1"/>
          </p:cNvSpPr>
          <p:nvPr>
            <p:ph type="body" idx="1"/>
          </p:nvPr>
        </p:nvSpPr>
        <p:spPr>
          <a:xfrm>
            <a:off x="720000" y="1212700"/>
            <a:ext cx="7704000" cy="4257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grpSp>
        <p:nvGrpSpPr>
          <p:cNvPr id="28" name="Google Shape;28;p4"/>
          <p:cNvGrpSpPr/>
          <p:nvPr/>
        </p:nvGrpSpPr>
        <p:grpSpPr>
          <a:xfrm>
            <a:off x="189050" y="189225"/>
            <a:ext cx="8544825" cy="4626400"/>
            <a:chOff x="189050" y="189225"/>
            <a:chExt cx="8544825" cy="4626400"/>
          </a:xfrm>
        </p:grpSpPr>
        <p:sp>
          <p:nvSpPr>
            <p:cNvPr id="29" name="Google Shape;29;p4"/>
            <p:cNvSpPr/>
            <p:nvPr/>
          </p:nvSpPr>
          <p:spPr>
            <a:xfrm rot="-5400000">
              <a:off x="1810400" y="4521775"/>
              <a:ext cx="81900" cy="505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30" name="Google Shape;30;p4"/>
            <p:cNvCxnSpPr>
              <a:stCxn id="29" idx="0"/>
            </p:cNvCxnSpPr>
            <p:nvPr/>
          </p:nvCxnSpPr>
          <p:spPr>
            <a:xfrm rot="10800000">
              <a:off x="189050" y="4774675"/>
              <a:ext cx="1409400" cy="0"/>
            </a:xfrm>
            <a:prstGeom prst="straightConnector1">
              <a:avLst/>
            </a:prstGeom>
            <a:noFill/>
            <a:ln w="9525" cap="flat" cmpd="sng">
              <a:solidFill>
                <a:schemeClr val="dk1"/>
              </a:solidFill>
              <a:prstDash val="dot"/>
              <a:round/>
              <a:headEnd type="none" w="med" len="med"/>
              <a:tailEnd type="none" w="med" len="med"/>
            </a:ln>
          </p:spPr>
        </p:cxnSp>
        <p:sp>
          <p:nvSpPr>
            <p:cNvPr id="31" name="Google Shape;31;p4"/>
            <p:cNvSpPr/>
            <p:nvPr/>
          </p:nvSpPr>
          <p:spPr>
            <a:xfrm>
              <a:off x="8651975" y="2683725"/>
              <a:ext cx="81900" cy="505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32" name="Google Shape;32;p4"/>
            <p:cNvCxnSpPr>
              <a:stCxn id="31" idx="0"/>
            </p:cNvCxnSpPr>
            <p:nvPr/>
          </p:nvCxnSpPr>
          <p:spPr>
            <a:xfrm rot="10800000">
              <a:off x="8692925" y="189225"/>
              <a:ext cx="0" cy="24945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sp>
        <p:nvSpPr>
          <p:cNvPr id="34" name="Google Shape;34;p5"/>
          <p:cNvSpPr/>
          <p:nvPr/>
        </p:nvSpPr>
        <p:spPr>
          <a:xfrm>
            <a:off x="188100" y="188100"/>
            <a:ext cx="8767800" cy="4767300"/>
          </a:xfrm>
          <a:prstGeom prst="rect">
            <a:avLst/>
          </a:prstGeom>
          <a:solidFill>
            <a:schemeClr val="accent4"/>
          </a:solidFill>
          <a:ln>
            <a:noFill/>
          </a:ln>
          <a:effectLst>
            <a:outerShdw blurRad="42863" dist="9525" algn="bl" rotWithShape="0">
              <a:schemeClr val="dk2">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sp>
        <p:nvSpPr>
          <p:cNvPr id="35" name="Google Shape;35;p5"/>
          <p:cNvSpPr txBox="1">
            <a:spLocks noGrp="1"/>
          </p:cNvSpPr>
          <p:nvPr>
            <p:ph type="title"/>
          </p:nvPr>
        </p:nvSpPr>
        <p:spPr>
          <a:xfrm>
            <a:off x="872400" y="5974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6" name="Google Shape;36;p5"/>
          <p:cNvSpPr txBox="1">
            <a:spLocks noGrp="1"/>
          </p:cNvSpPr>
          <p:nvPr>
            <p:ph type="subTitle" idx="1"/>
          </p:nvPr>
        </p:nvSpPr>
        <p:spPr>
          <a:xfrm>
            <a:off x="4870333" y="2920120"/>
            <a:ext cx="3153900" cy="140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7" name="Google Shape;37;p5"/>
          <p:cNvSpPr txBox="1">
            <a:spLocks noGrp="1"/>
          </p:cNvSpPr>
          <p:nvPr>
            <p:ph type="subTitle" idx="2"/>
          </p:nvPr>
        </p:nvSpPr>
        <p:spPr>
          <a:xfrm>
            <a:off x="1129049" y="2920120"/>
            <a:ext cx="3153900" cy="140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8" name="Google Shape;38;p5"/>
          <p:cNvSpPr txBox="1">
            <a:spLocks noGrp="1"/>
          </p:cNvSpPr>
          <p:nvPr>
            <p:ph type="subTitle" idx="3"/>
          </p:nvPr>
        </p:nvSpPr>
        <p:spPr>
          <a:xfrm>
            <a:off x="1129049" y="2355325"/>
            <a:ext cx="31539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2000">
                <a:solidFill>
                  <a:schemeClr val="dk1"/>
                </a:solidFill>
                <a:latin typeface="Castoro"/>
                <a:ea typeface="Castoro"/>
                <a:cs typeface="Castoro"/>
                <a:sym typeface="Castoro"/>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39" name="Google Shape;39;p5"/>
          <p:cNvSpPr txBox="1">
            <a:spLocks noGrp="1"/>
          </p:cNvSpPr>
          <p:nvPr>
            <p:ph type="subTitle" idx="4"/>
          </p:nvPr>
        </p:nvSpPr>
        <p:spPr>
          <a:xfrm>
            <a:off x="4870333" y="2355325"/>
            <a:ext cx="31539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2000">
                <a:solidFill>
                  <a:schemeClr val="dk1"/>
                </a:solidFill>
                <a:latin typeface="Castoro"/>
                <a:ea typeface="Castoro"/>
                <a:cs typeface="Castoro"/>
                <a:sym typeface="Castoro"/>
              </a:defRPr>
            </a:lvl1pPr>
            <a:lvl2pPr lvl="1" algn="ctr" rtl="0">
              <a:lnSpc>
                <a:spcPct val="100000"/>
              </a:lnSpc>
              <a:spcBef>
                <a:spcPts val="0"/>
              </a:spcBef>
              <a:spcAft>
                <a:spcPts val="0"/>
              </a:spcAft>
              <a:buSzPts val="2400"/>
              <a:buFont typeface="Raleway"/>
              <a:buNone/>
              <a:defRPr sz="24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grpSp>
        <p:nvGrpSpPr>
          <p:cNvPr id="40" name="Google Shape;40;p5"/>
          <p:cNvGrpSpPr/>
          <p:nvPr/>
        </p:nvGrpSpPr>
        <p:grpSpPr>
          <a:xfrm>
            <a:off x="187300" y="182181"/>
            <a:ext cx="8553400" cy="4639994"/>
            <a:chOff x="187300" y="182181"/>
            <a:chExt cx="8553400" cy="4639994"/>
          </a:xfrm>
        </p:grpSpPr>
        <p:sp>
          <p:nvSpPr>
            <p:cNvPr id="41" name="Google Shape;41;p5"/>
            <p:cNvSpPr/>
            <p:nvPr/>
          </p:nvSpPr>
          <p:spPr>
            <a:xfrm rot="10800000">
              <a:off x="8658800" y="1890725"/>
              <a:ext cx="81900" cy="505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42" name="Google Shape;42;p5"/>
            <p:cNvCxnSpPr/>
            <p:nvPr/>
          </p:nvCxnSpPr>
          <p:spPr>
            <a:xfrm rot="10800000">
              <a:off x="8699750" y="182181"/>
              <a:ext cx="0" cy="1730400"/>
            </a:xfrm>
            <a:prstGeom prst="straightConnector1">
              <a:avLst/>
            </a:prstGeom>
            <a:noFill/>
            <a:ln w="9525" cap="flat" cmpd="sng">
              <a:solidFill>
                <a:schemeClr val="dk1"/>
              </a:solidFill>
              <a:prstDash val="solid"/>
              <a:round/>
              <a:headEnd type="none" w="med" len="med"/>
              <a:tailEnd type="none" w="med" len="med"/>
            </a:ln>
          </p:spPr>
        </p:cxnSp>
        <p:sp>
          <p:nvSpPr>
            <p:cNvPr id="43" name="Google Shape;43;p5"/>
            <p:cNvSpPr/>
            <p:nvPr/>
          </p:nvSpPr>
          <p:spPr>
            <a:xfrm rot="5400000">
              <a:off x="4313050" y="4528325"/>
              <a:ext cx="81900" cy="505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44" name="Google Shape;44;p5"/>
            <p:cNvCxnSpPr>
              <a:stCxn id="43" idx="2"/>
            </p:cNvCxnSpPr>
            <p:nvPr/>
          </p:nvCxnSpPr>
          <p:spPr>
            <a:xfrm rot="10800000">
              <a:off x="187300" y="4781225"/>
              <a:ext cx="3913800" cy="0"/>
            </a:xfrm>
            <a:prstGeom prst="straightConnector1">
              <a:avLst/>
            </a:prstGeom>
            <a:noFill/>
            <a:ln w="9525" cap="flat" cmpd="sng">
              <a:solidFill>
                <a:schemeClr val="dk1"/>
              </a:solidFill>
              <a:prstDash val="dot"/>
              <a:round/>
              <a:headEnd type="none" w="med" len="med"/>
              <a:tailEnd type="none" w="med" len="med"/>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3"/>
        <p:cNvGrpSpPr/>
        <p:nvPr/>
      </p:nvGrpSpPr>
      <p:grpSpPr>
        <a:xfrm>
          <a:off x="0" y="0"/>
          <a:ext cx="0" cy="0"/>
          <a:chOff x="0" y="0"/>
          <a:chExt cx="0" cy="0"/>
        </a:xfrm>
      </p:grpSpPr>
      <p:sp>
        <p:nvSpPr>
          <p:cNvPr id="64" name="Google Shape;64;p8"/>
          <p:cNvSpPr/>
          <p:nvPr/>
        </p:nvSpPr>
        <p:spPr>
          <a:xfrm>
            <a:off x="188100" y="188100"/>
            <a:ext cx="8767800" cy="4767300"/>
          </a:xfrm>
          <a:prstGeom prst="rect">
            <a:avLst/>
          </a:prstGeom>
          <a:solidFill>
            <a:schemeClr val="accent4"/>
          </a:solidFill>
          <a:ln>
            <a:noFill/>
          </a:ln>
          <a:effectLst>
            <a:outerShdw blurRad="42863" dist="9525" algn="bl" rotWithShape="0">
              <a:schemeClr val="dk2">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sp>
        <p:nvSpPr>
          <p:cNvPr id="65" name="Google Shape;65;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grpSp>
        <p:nvGrpSpPr>
          <p:cNvPr id="66" name="Google Shape;66;p8"/>
          <p:cNvGrpSpPr/>
          <p:nvPr/>
        </p:nvGrpSpPr>
        <p:grpSpPr>
          <a:xfrm>
            <a:off x="384800" y="859801"/>
            <a:ext cx="8571101" cy="4095600"/>
            <a:chOff x="384800" y="859801"/>
            <a:chExt cx="8571101" cy="4095600"/>
          </a:xfrm>
        </p:grpSpPr>
        <p:sp>
          <p:nvSpPr>
            <p:cNvPr id="67" name="Google Shape;67;p8"/>
            <p:cNvSpPr/>
            <p:nvPr/>
          </p:nvSpPr>
          <p:spPr>
            <a:xfrm flipH="1">
              <a:off x="7855150" y="859801"/>
              <a:ext cx="81900" cy="505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68" name="Google Shape;68;p8"/>
            <p:cNvCxnSpPr/>
            <p:nvPr/>
          </p:nvCxnSpPr>
          <p:spPr>
            <a:xfrm rot="5400000">
              <a:off x="5939200" y="2998501"/>
              <a:ext cx="3913800" cy="0"/>
            </a:xfrm>
            <a:prstGeom prst="straightConnector1">
              <a:avLst/>
            </a:prstGeom>
            <a:noFill/>
            <a:ln w="9525" cap="flat" cmpd="sng">
              <a:solidFill>
                <a:schemeClr val="dk1"/>
              </a:solidFill>
              <a:prstDash val="solid"/>
              <a:round/>
              <a:headEnd type="none" w="med" len="med"/>
              <a:tailEnd type="none" w="med" len="med"/>
            </a:ln>
          </p:spPr>
        </p:cxnSp>
        <p:sp>
          <p:nvSpPr>
            <p:cNvPr id="69" name="Google Shape;69;p8"/>
            <p:cNvSpPr/>
            <p:nvPr/>
          </p:nvSpPr>
          <p:spPr>
            <a:xfrm rot="-5400000" flipH="1">
              <a:off x="596750" y="4501752"/>
              <a:ext cx="81900" cy="505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70" name="Google Shape;70;p8"/>
            <p:cNvCxnSpPr/>
            <p:nvPr/>
          </p:nvCxnSpPr>
          <p:spPr>
            <a:xfrm>
              <a:off x="898501" y="4754652"/>
              <a:ext cx="8057400" cy="0"/>
            </a:xfrm>
            <a:prstGeom prst="straightConnector1">
              <a:avLst/>
            </a:prstGeom>
            <a:noFill/>
            <a:ln w="9525" cap="flat" cmpd="sng">
              <a:solidFill>
                <a:schemeClr val="dk1"/>
              </a:solidFill>
              <a:prstDash val="dot"/>
              <a:round/>
              <a:headEnd type="none" w="med" len="med"/>
              <a:tailEnd type="none" w="med" len="med"/>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1"/>
        <p:cNvGrpSpPr/>
        <p:nvPr/>
      </p:nvGrpSpPr>
      <p:grpSpPr>
        <a:xfrm>
          <a:off x="0" y="0"/>
          <a:ext cx="0" cy="0"/>
          <a:chOff x="0" y="0"/>
          <a:chExt cx="0" cy="0"/>
        </a:xfrm>
      </p:grpSpPr>
      <p:sp>
        <p:nvSpPr>
          <p:cNvPr id="72" name="Google Shape;72;p9"/>
          <p:cNvSpPr/>
          <p:nvPr/>
        </p:nvSpPr>
        <p:spPr>
          <a:xfrm>
            <a:off x="188100" y="188100"/>
            <a:ext cx="8767800" cy="4767300"/>
          </a:xfrm>
          <a:prstGeom prst="rect">
            <a:avLst/>
          </a:prstGeom>
          <a:solidFill>
            <a:schemeClr val="accent4"/>
          </a:solidFill>
          <a:ln>
            <a:noFill/>
          </a:ln>
          <a:effectLst>
            <a:outerShdw blurRad="42863" dist="9525" algn="bl" rotWithShape="0">
              <a:schemeClr val="dk2">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sp>
        <p:nvSpPr>
          <p:cNvPr id="73" name="Google Shape;73;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74" name="Google Shape;74;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grpSp>
        <p:nvGrpSpPr>
          <p:cNvPr id="75" name="Google Shape;75;p9"/>
          <p:cNvGrpSpPr/>
          <p:nvPr/>
        </p:nvGrpSpPr>
        <p:grpSpPr>
          <a:xfrm>
            <a:off x="188100" y="338850"/>
            <a:ext cx="8771701" cy="4488651"/>
            <a:chOff x="188100" y="338850"/>
            <a:chExt cx="8771701" cy="4488651"/>
          </a:xfrm>
        </p:grpSpPr>
        <p:sp>
          <p:nvSpPr>
            <p:cNvPr id="76" name="Google Shape;76;p9"/>
            <p:cNvSpPr/>
            <p:nvPr/>
          </p:nvSpPr>
          <p:spPr>
            <a:xfrm rot="5400000">
              <a:off x="3980800" y="4533651"/>
              <a:ext cx="81900" cy="505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77" name="Google Shape;77;p9"/>
            <p:cNvCxnSpPr/>
            <p:nvPr/>
          </p:nvCxnSpPr>
          <p:spPr>
            <a:xfrm rot="10800000">
              <a:off x="188100" y="4786551"/>
              <a:ext cx="3913800" cy="0"/>
            </a:xfrm>
            <a:prstGeom prst="straightConnector1">
              <a:avLst/>
            </a:prstGeom>
            <a:noFill/>
            <a:ln w="9525" cap="flat" cmpd="sng">
              <a:solidFill>
                <a:schemeClr val="dk1"/>
              </a:solidFill>
              <a:prstDash val="solid"/>
              <a:round/>
              <a:headEnd type="none" w="med" len="med"/>
              <a:tailEnd type="none" w="med" len="med"/>
            </a:ln>
          </p:spPr>
        </p:cxnSp>
        <p:sp>
          <p:nvSpPr>
            <p:cNvPr id="78" name="Google Shape;78;p9"/>
            <p:cNvSpPr/>
            <p:nvPr/>
          </p:nvSpPr>
          <p:spPr>
            <a:xfrm rot="-5400000">
              <a:off x="600650" y="126900"/>
              <a:ext cx="81900" cy="505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79" name="Google Shape;79;p9"/>
            <p:cNvCxnSpPr/>
            <p:nvPr/>
          </p:nvCxnSpPr>
          <p:spPr>
            <a:xfrm>
              <a:off x="902401" y="379800"/>
              <a:ext cx="8057400" cy="0"/>
            </a:xfrm>
            <a:prstGeom prst="straightConnector1">
              <a:avLst/>
            </a:prstGeom>
            <a:noFill/>
            <a:ln w="9525" cap="flat" cmpd="sng">
              <a:solidFill>
                <a:schemeClr val="dk1"/>
              </a:solidFill>
              <a:prstDash val="dot"/>
              <a:round/>
              <a:headEnd type="none" w="med" len="med"/>
              <a:tailEnd type="none" w="med" len="med"/>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8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88"/>
        <p:cNvGrpSpPr/>
        <p:nvPr/>
      </p:nvGrpSpPr>
      <p:grpSpPr>
        <a:xfrm>
          <a:off x="0" y="0"/>
          <a:ext cx="0" cy="0"/>
          <a:chOff x="0" y="0"/>
          <a:chExt cx="0" cy="0"/>
        </a:xfrm>
      </p:grpSpPr>
      <p:sp>
        <p:nvSpPr>
          <p:cNvPr id="89" name="Google Shape;89;p13"/>
          <p:cNvSpPr/>
          <p:nvPr/>
        </p:nvSpPr>
        <p:spPr>
          <a:xfrm>
            <a:off x="188100" y="188100"/>
            <a:ext cx="8767800" cy="4767300"/>
          </a:xfrm>
          <a:prstGeom prst="rect">
            <a:avLst/>
          </a:prstGeom>
          <a:solidFill>
            <a:schemeClr val="accent4"/>
          </a:solidFill>
          <a:ln>
            <a:noFill/>
          </a:ln>
          <a:effectLst>
            <a:outerShdw blurRad="42863" dist="9525" algn="bl" rotWithShape="0">
              <a:schemeClr val="dk2">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sp>
        <p:nvSpPr>
          <p:cNvPr id="90" name="Google Shape;90;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1" name="Google Shape;91;p13"/>
          <p:cNvSpPr txBox="1">
            <a:spLocks noGrp="1"/>
          </p:cNvSpPr>
          <p:nvPr>
            <p:ph type="title" idx="2" hasCustomPrompt="1"/>
          </p:nvPr>
        </p:nvSpPr>
        <p:spPr>
          <a:xfrm>
            <a:off x="1503825" y="1295883"/>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2000" b="0" i="1">
                <a:latin typeface="Akatab"/>
                <a:ea typeface="Akatab"/>
                <a:cs typeface="Akatab"/>
                <a:sym typeface="Akatab"/>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2" name="Google Shape;92;p13"/>
          <p:cNvSpPr txBox="1">
            <a:spLocks noGrp="1"/>
          </p:cNvSpPr>
          <p:nvPr>
            <p:ph type="title" idx="3" hasCustomPrompt="1"/>
          </p:nvPr>
        </p:nvSpPr>
        <p:spPr>
          <a:xfrm>
            <a:off x="1503825" y="2876366"/>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2000" b="0" i="1">
                <a:latin typeface="Akatab"/>
                <a:ea typeface="Akatab"/>
                <a:cs typeface="Akatab"/>
                <a:sym typeface="Akatab"/>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3" name="Google Shape;93;p13"/>
          <p:cNvSpPr txBox="1">
            <a:spLocks noGrp="1"/>
          </p:cNvSpPr>
          <p:nvPr>
            <p:ph type="title" idx="4" hasCustomPrompt="1"/>
          </p:nvPr>
        </p:nvSpPr>
        <p:spPr>
          <a:xfrm>
            <a:off x="4204650" y="1295883"/>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2000" b="0" i="1">
                <a:latin typeface="Akatab"/>
                <a:ea typeface="Akatab"/>
                <a:cs typeface="Akatab"/>
                <a:sym typeface="Akatab"/>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4" name="Google Shape;94;p13"/>
          <p:cNvSpPr txBox="1">
            <a:spLocks noGrp="1"/>
          </p:cNvSpPr>
          <p:nvPr>
            <p:ph type="title" idx="5" hasCustomPrompt="1"/>
          </p:nvPr>
        </p:nvSpPr>
        <p:spPr>
          <a:xfrm>
            <a:off x="4204650" y="2876366"/>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2000" b="0" i="1">
                <a:latin typeface="Akatab"/>
                <a:ea typeface="Akatab"/>
                <a:cs typeface="Akatab"/>
                <a:sym typeface="Akatab"/>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5" name="Google Shape;95;p13"/>
          <p:cNvSpPr txBox="1">
            <a:spLocks noGrp="1"/>
          </p:cNvSpPr>
          <p:nvPr>
            <p:ph type="title" idx="6" hasCustomPrompt="1"/>
          </p:nvPr>
        </p:nvSpPr>
        <p:spPr>
          <a:xfrm>
            <a:off x="6903888" y="1295883"/>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2000" b="0" i="1">
                <a:latin typeface="Akatab"/>
                <a:ea typeface="Akatab"/>
                <a:cs typeface="Akatab"/>
                <a:sym typeface="Akatab"/>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6" name="Google Shape;96;p13"/>
          <p:cNvSpPr txBox="1">
            <a:spLocks noGrp="1"/>
          </p:cNvSpPr>
          <p:nvPr>
            <p:ph type="title" idx="7" hasCustomPrompt="1"/>
          </p:nvPr>
        </p:nvSpPr>
        <p:spPr>
          <a:xfrm>
            <a:off x="6903888" y="2876366"/>
            <a:ext cx="7347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2000" b="0" i="1">
                <a:latin typeface="Akatab"/>
                <a:ea typeface="Akatab"/>
                <a:cs typeface="Akatab"/>
                <a:sym typeface="Akatab"/>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7" name="Google Shape;97;p13"/>
          <p:cNvSpPr txBox="1">
            <a:spLocks noGrp="1"/>
          </p:cNvSpPr>
          <p:nvPr>
            <p:ph type="subTitle" idx="1"/>
          </p:nvPr>
        </p:nvSpPr>
        <p:spPr>
          <a:xfrm>
            <a:off x="718425" y="1765875"/>
            <a:ext cx="2305500" cy="78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Raleway"/>
              <a:buNone/>
              <a:defRPr sz="2000">
                <a:solidFill>
                  <a:schemeClr val="dk1"/>
                </a:solidFill>
                <a:latin typeface="Castoro"/>
                <a:ea typeface="Castoro"/>
                <a:cs typeface="Castoro"/>
                <a:sym typeface="Castoro"/>
              </a:defRPr>
            </a:lvl1pPr>
            <a:lvl2pPr lvl="1" rtl="0">
              <a:lnSpc>
                <a:spcPct val="100000"/>
              </a:lnSpc>
              <a:spcBef>
                <a:spcPts val="0"/>
              </a:spcBef>
              <a:spcAft>
                <a:spcPts val="0"/>
              </a:spcAft>
              <a:buSzPts val="2400"/>
              <a:buFont typeface="Raleway"/>
              <a:buNone/>
              <a:defRPr sz="2400" b="1">
                <a:latin typeface="Raleway"/>
                <a:ea typeface="Raleway"/>
                <a:cs typeface="Raleway"/>
                <a:sym typeface="Raleway"/>
              </a:defRPr>
            </a:lvl2pPr>
            <a:lvl3pPr lvl="2" rtl="0">
              <a:lnSpc>
                <a:spcPct val="100000"/>
              </a:lnSpc>
              <a:spcBef>
                <a:spcPts val="0"/>
              </a:spcBef>
              <a:spcAft>
                <a:spcPts val="0"/>
              </a:spcAft>
              <a:buSzPts val="2400"/>
              <a:buFont typeface="Raleway"/>
              <a:buNone/>
              <a:defRPr sz="2400" b="1">
                <a:latin typeface="Raleway"/>
                <a:ea typeface="Raleway"/>
                <a:cs typeface="Raleway"/>
                <a:sym typeface="Raleway"/>
              </a:defRPr>
            </a:lvl3pPr>
            <a:lvl4pPr lvl="3" rtl="0">
              <a:lnSpc>
                <a:spcPct val="100000"/>
              </a:lnSpc>
              <a:spcBef>
                <a:spcPts val="0"/>
              </a:spcBef>
              <a:spcAft>
                <a:spcPts val="0"/>
              </a:spcAft>
              <a:buSzPts val="2400"/>
              <a:buFont typeface="Raleway"/>
              <a:buNone/>
              <a:defRPr sz="2400" b="1">
                <a:latin typeface="Raleway"/>
                <a:ea typeface="Raleway"/>
                <a:cs typeface="Raleway"/>
                <a:sym typeface="Raleway"/>
              </a:defRPr>
            </a:lvl4pPr>
            <a:lvl5pPr lvl="4" rtl="0">
              <a:lnSpc>
                <a:spcPct val="100000"/>
              </a:lnSpc>
              <a:spcBef>
                <a:spcPts val="0"/>
              </a:spcBef>
              <a:spcAft>
                <a:spcPts val="0"/>
              </a:spcAft>
              <a:buSzPts val="2400"/>
              <a:buFont typeface="Raleway"/>
              <a:buNone/>
              <a:defRPr sz="2400" b="1">
                <a:latin typeface="Raleway"/>
                <a:ea typeface="Raleway"/>
                <a:cs typeface="Raleway"/>
                <a:sym typeface="Raleway"/>
              </a:defRPr>
            </a:lvl5pPr>
            <a:lvl6pPr lvl="5" rtl="0">
              <a:lnSpc>
                <a:spcPct val="100000"/>
              </a:lnSpc>
              <a:spcBef>
                <a:spcPts val="0"/>
              </a:spcBef>
              <a:spcAft>
                <a:spcPts val="0"/>
              </a:spcAft>
              <a:buSzPts val="2400"/>
              <a:buFont typeface="Raleway"/>
              <a:buNone/>
              <a:defRPr sz="2400" b="1">
                <a:latin typeface="Raleway"/>
                <a:ea typeface="Raleway"/>
                <a:cs typeface="Raleway"/>
                <a:sym typeface="Raleway"/>
              </a:defRPr>
            </a:lvl6pPr>
            <a:lvl7pPr lvl="6" rtl="0">
              <a:lnSpc>
                <a:spcPct val="100000"/>
              </a:lnSpc>
              <a:spcBef>
                <a:spcPts val="0"/>
              </a:spcBef>
              <a:spcAft>
                <a:spcPts val="0"/>
              </a:spcAft>
              <a:buSzPts val="2400"/>
              <a:buFont typeface="Raleway"/>
              <a:buNone/>
              <a:defRPr sz="2400" b="1">
                <a:latin typeface="Raleway"/>
                <a:ea typeface="Raleway"/>
                <a:cs typeface="Raleway"/>
                <a:sym typeface="Raleway"/>
              </a:defRPr>
            </a:lvl7pPr>
            <a:lvl8pPr lvl="7" rtl="0">
              <a:lnSpc>
                <a:spcPct val="100000"/>
              </a:lnSpc>
              <a:spcBef>
                <a:spcPts val="0"/>
              </a:spcBef>
              <a:spcAft>
                <a:spcPts val="0"/>
              </a:spcAft>
              <a:buSzPts val="2400"/>
              <a:buFont typeface="Raleway"/>
              <a:buNone/>
              <a:defRPr sz="2400" b="1">
                <a:latin typeface="Raleway"/>
                <a:ea typeface="Raleway"/>
                <a:cs typeface="Raleway"/>
                <a:sym typeface="Raleway"/>
              </a:defRPr>
            </a:lvl8pPr>
            <a:lvl9pPr lvl="8"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98" name="Google Shape;98;p13"/>
          <p:cNvSpPr txBox="1">
            <a:spLocks noGrp="1"/>
          </p:cNvSpPr>
          <p:nvPr>
            <p:ph type="subTitle" idx="8"/>
          </p:nvPr>
        </p:nvSpPr>
        <p:spPr>
          <a:xfrm>
            <a:off x="3419250" y="1765875"/>
            <a:ext cx="2305500" cy="78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Raleway"/>
              <a:buNone/>
              <a:defRPr sz="2000">
                <a:solidFill>
                  <a:schemeClr val="dk1"/>
                </a:solidFill>
                <a:latin typeface="Castoro"/>
                <a:ea typeface="Castoro"/>
                <a:cs typeface="Castoro"/>
                <a:sym typeface="Castoro"/>
              </a:defRPr>
            </a:lvl1pPr>
            <a:lvl2pPr lvl="1" rtl="0">
              <a:lnSpc>
                <a:spcPct val="100000"/>
              </a:lnSpc>
              <a:spcBef>
                <a:spcPts val="0"/>
              </a:spcBef>
              <a:spcAft>
                <a:spcPts val="0"/>
              </a:spcAft>
              <a:buSzPts val="2400"/>
              <a:buFont typeface="Raleway"/>
              <a:buNone/>
              <a:defRPr sz="2400" b="1">
                <a:latin typeface="Raleway"/>
                <a:ea typeface="Raleway"/>
                <a:cs typeface="Raleway"/>
                <a:sym typeface="Raleway"/>
              </a:defRPr>
            </a:lvl2pPr>
            <a:lvl3pPr lvl="2" rtl="0">
              <a:lnSpc>
                <a:spcPct val="100000"/>
              </a:lnSpc>
              <a:spcBef>
                <a:spcPts val="0"/>
              </a:spcBef>
              <a:spcAft>
                <a:spcPts val="0"/>
              </a:spcAft>
              <a:buSzPts val="2400"/>
              <a:buFont typeface="Raleway"/>
              <a:buNone/>
              <a:defRPr sz="2400" b="1">
                <a:latin typeface="Raleway"/>
                <a:ea typeface="Raleway"/>
                <a:cs typeface="Raleway"/>
                <a:sym typeface="Raleway"/>
              </a:defRPr>
            </a:lvl3pPr>
            <a:lvl4pPr lvl="3" rtl="0">
              <a:lnSpc>
                <a:spcPct val="100000"/>
              </a:lnSpc>
              <a:spcBef>
                <a:spcPts val="0"/>
              </a:spcBef>
              <a:spcAft>
                <a:spcPts val="0"/>
              </a:spcAft>
              <a:buSzPts val="2400"/>
              <a:buFont typeface="Raleway"/>
              <a:buNone/>
              <a:defRPr sz="2400" b="1">
                <a:latin typeface="Raleway"/>
                <a:ea typeface="Raleway"/>
                <a:cs typeface="Raleway"/>
                <a:sym typeface="Raleway"/>
              </a:defRPr>
            </a:lvl4pPr>
            <a:lvl5pPr lvl="4" rtl="0">
              <a:lnSpc>
                <a:spcPct val="100000"/>
              </a:lnSpc>
              <a:spcBef>
                <a:spcPts val="0"/>
              </a:spcBef>
              <a:spcAft>
                <a:spcPts val="0"/>
              </a:spcAft>
              <a:buSzPts val="2400"/>
              <a:buFont typeface="Raleway"/>
              <a:buNone/>
              <a:defRPr sz="2400" b="1">
                <a:latin typeface="Raleway"/>
                <a:ea typeface="Raleway"/>
                <a:cs typeface="Raleway"/>
                <a:sym typeface="Raleway"/>
              </a:defRPr>
            </a:lvl5pPr>
            <a:lvl6pPr lvl="5" rtl="0">
              <a:lnSpc>
                <a:spcPct val="100000"/>
              </a:lnSpc>
              <a:spcBef>
                <a:spcPts val="0"/>
              </a:spcBef>
              <a:spcAft>
                <a:spcPts val="0"/>
              </a:spcAft>
              <a:buSzPts val="2400"/>
              <a:buFont typeface="Raleway"/>
              <a:buNone/>
              <a:defRPr sz="2400" b="1">
                <a:latin typeface="Raleway"/>
                <a:ea typeface="Raleway"/>
                <a:cs typeface="Raleway"/>
                <a:sym typeface="Raleway"/>
              </a:defRPr>
            </a:lvl6pPr>
            <a:lvl7pPr lvl="6" rtl="0">
              <a:lnSpc>
                <a:spcPct val="100000"/>
              </a:lnSpc>
              <a:spcBef>
                <a:spcPts val="0"/>
              </a:spcBef>
              <a:spcAft>
                <a:spcPts val="0"/>
              </a:spcAft>
              <a:buSzPts val="2400"/>
              <a:buFont typeface="Raleway"/>
              <a:buNone/>
              <a:defRPr sz="2400" b="1">
                <a:latin typeface="Raleway"/>
                <a:ea typeface="Raleway"/>
                <a:cs typeface="Raleway"/>
                <a:sym typeface="Raleway"/>
              </a:defRPr>
            </a:lvl7pPr>
            <a:lvl8pPr lvl="7" rtl="0">
              <a:lnSpc>
                <a:spcPct val="100000"/>
              </a:lnSpc>
              <a:spcBef>
                <a:spcPts val="0"/>
              </a:spcBef>
              <a:spcAft>
                <a:spcPts val="0"/>
              </a:spcAft>
              <a:buSzPts val="2400"/>
              <a:buFont typeface="Raleway"/>
              <a:buNone/>
              <a:defRPr sz="2400" b="1">
                <a:latin typeface="Raleway"/>
                <a:ea typeface="Raleway"/>
                <a:cs typeface="Raleway"/>
                <a:sym typeface="Raleway"/>
              </a:defRPr>
            </a:lvl8pPr>
            <a:lvl9pPr lvl="8"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99" name="Google Shape;99;p13"/>
          <p:cNvSpPr txBox="1">
            <a:spLocks noGrp="1"/>
          </p:cNvSpPr>
          <p:nvPr>
            <p:ph type="subTitle" idx="9"/>
          </p:nvPr>
        </p:nvSpPr>
        <p:spPr>
          <a:xfrm>
            <a:off x="6118488" y="1765875"/>
            <a:ext cx="2305500" cy="78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Raleway"/>
              <a:buNone/>
              <a:defRPr sz="2000">
                <a:solidFill>
                  <a:schemeClr val="dk1"/>
                </a:solidFill>
                <a:latin typeface="Castoro"/>
                <a:ea typeface="Castoro"/>
                <a:cs typeface="Castoro"/>
                <a:sym typeface="Castoro"/>
              </a:defRPr>
            </a:lvl1pPr>
            <a:lvl2pPr lvl="1" rtl="0">
              <a:lnSpc>
                <a:spcPct val="100000"/>
              </a:lnSpc>
              <a:spcBef>
                <a:spcPts val="0"/>
              </a:spcBef>
              <a:spcAft>
                <a:spcPts val="0"/>
              </a:spcAft>
              <a:buSzPts val="2400"/>
              <a:buFont typeface="Raleway"/>
              <a:buNone/>
              <a:defRPr sz="2400" b="1">
                <a:latin typeface="Raleway"/>
                <a:ea typeface="Raleway"/>
                <a:cs typeface="Raleway"/>
                <a:sym typeface="Raleway"/>
              </a:defRPr>
            </a:lvl2pPr>
            <a:lvl3pPr lvl="2" rtl="0">
              <a:lnSpc>
                <a:spcPct val="100000"/>
              </a:lnSpc>
              <a:spcBef>
                <a:spcPts val="0"/>
              </a:spcBef>
              <a:spcAft>
                <a:spcPts val="0"/>
              </a:spcAft>
              <a:buSzPts val="2400"/>
              <a:buFont typeface="Raleway"/>
              <a:buNone/>
              <a:defRPr sz="2400" b="1">
                <a:latin typeface="Raleway"/>
                <a:ea typeface="Raleway"/>
                <a:cs typeface="Raleway"/>
                <a:sym typeface="Raleway"/>
              </a:defRPr>
            </a:lvl3pPr>
            <a:lvl4pPr lvl="3" rtl="0">
              <a:lnSpc>
                <a:spcPct val="100000"/>
              </a:lnSpc>
              <a:spcBef>
                <a:spcPts val="0"/>
              </a:spcBef>
              <a:spcAft>
                <a:spcPts val="0"/>
              </a:spcAft>
              <a:buSzPts val="2400"/>
              <a:buFont typeface="Raleway"/>
              <a:buNone/>
              <a:defRPr sz="2400" b="1">
                <a:latin typeface="Raleway"/>
                <a:ea typeface="Raleway"/>
                <a:cs typeface="Raleway"/>
                <a:sym typeface="Raleway"/>
              </a:defRPr>
            </a:lvl4pPr>
            <a:lvl5pPr lvl="4" rtl="0">
              <a:lnSpc>
                <a:spcPct val="100000"/>
              </a:lnSpc>
              <a:spcBef>
                <a:spcPts val="0"/>
              </a:spcBef>
              <a:spcAft>
                <a:spcPts val="0"/>
              </a:spcAft>
              <a:buSzPts val="2400"/>
              <a:buFont typeface="Raleway"/>
              <a:buNone/>
              <a:defRPr sz="2400" b="1">
                <a:latin typeface="Raleway"/>
                <a:ea typeface="Raleway"/>
                <a:cs typeface="Raleway"/>
                <a:sym typeface="Raleway"/>
              </a:defRPr>
            </a:lvl5pPr>
            <a:lvl6pPr lvl="5" rtl="0">
              <a:lnSpc>
                <a:spcPct val="100000"/>
              </a:lnSpc>
              <a:spcBef>
                <a:spcPts val="0"/>
              </a:spcBef>
              <a:spcAft>
                <a:spcPts val="0"/>
              </a:spcAft>
              <a:buSzPts val="2400"/>
              <a:buFont typeface="Raleway"/>
              <a:buNone/>
              <a:defRPr sz="2400" b="1">
                <a:latin typeface="Raleway"/>
                <a:ea typeface="Raleway"/>
                <a:cs typeface="Raleway"/>
                <a:sym typeface="Raleway"/>
              </a:defRPr>
            </a:lvl6pPr>
            <a:lvl7pPr lvl="6" rtl="0">
              <a:lnSpc>
                <a:spcPct val="100000"/>
              </a:lnSpc>
              <a:spcBef>
                <a:spcPts val="0"/>
              </a:spcBef>
              <a:spcAft>
                <a:spcPts val="0"/>
              </a:spcAft>
              <a:buSzPts val="2400"/>
              <a:buFont typeface="Raleway"/>
              <a:buNone/>
              <a:defRPr sz="2400" b="1">
                <a:latin typeface="Raleway"/>
                <a:ea typeface="Raleway"/>
                <a:cs typeface="Raleway"/>
                <a:sym typeface="Raleway"/>
              </a:defRPr>
            </a:lvl7pPr>
            <a:lvl8pPr lvl="7" rtl="0">
              <a:lnSpc>
                <a:spcPct val="100000"/>
              </a:lnSpc>
              <a:spcBef>
                <a:spcPts val="0"/>
              </a:spcBef>
              <a:spcAft>
                <a:spcPts val="0"/>
              </a:spcAft>
              <a:buSzPts val="2400"/>
              <a:buFont typeface="Raleway"/>
              <a:buNone/>
              <a:defRPr sz="2400" b="1">
                <a:latin typeface="Raleway"/>
                <a:ea typeface="Raleway"/>
                <a:cs typeface="Raleway"/>
                <a:sym typeface="Raleway"/>
              </a:defRPr>
            </a:lvl8pPr>
            <a:lvl9pPr lvl="8"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100" name="Google Shape;100;p13"/>
          <p:cNvSpPr txBox="1">
            <a:spLocks noGrp="1"/>
          </p:cNvSpPr>
          <p:nvPr>
            <p:ph type="subTitle" idx="13"/>
          </p:nvPr>
        </p:nvSpPr>
        <p:spPr>
          <a:xfrm>
            <a:off x="718425" y="3346300"/>
            <a:ext cx="2305500" cy="78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Raleway"/>
              <a:buNone/>
              <a:defRPr sz="2000">
                <a:solidFill>
                  <a:schemeClr val="dk1"/>
                </a:solidFill>
                <a:latin typeface="Castoro"/>
                <a:ea typeface="Castoro"/>
                <a:cs typeface="Castoro"/>
                <a:sym typeface="Castoro"/>
              </a:defRPr>
            </a:lvl1pPr>
            <a:lvl2pPr lvl="1" rtl="0">
              <a:lnSpc>
                <a:spcPct val="100000"/>
              </a:lnSpc>
              <a:spcBef>
                <a:spcPts val="0"/>
              </a:spcBef>
              <a:spcAft>
                <a:spcPts val="0"/>
              </a:spcAft>
              <a:buSzPts val="2400"/>
              <a:buFont typeface="Raleway"/>
              <a:buNone/>
              <a:defRPr sz="2400" b="1">
                <a:latin typeface="Raleway"/>
                <a:ea typeface="Raleway"/>
                <a:cs typeface="Raleway"/>
                <a:sym typeface="Raleway"/>
              </a:defRPr>
            </a:lvl2pPr>
            <a:lvl3pPr lvl="2" rtl="0">
              <a:lnSpc>
                <a:spcPct val="100000"/>
              </a:lnSpc>
              <a:spcBef>
                <a:spcPts val="0"/>
              </a:spcBef>
              <a:spcAft>
                <a:spcPts val="0"/>
              </a:spcAft>
              <a:buSzPts val="2400"/>
              <a:buFont typeface="Raleway"/>
              <a:buNone/>
              <a:defRPr sz="2400" b="1">
                <a:latin typeface="Raleway"/>
                <a:ea typeface="Raleway"/>
                <a:cs typeface="Raleway"/>
                <a:sym typeface="Raleway"/>
              </a:defRPr>
            </a:lvl3pPr>
            <a:lvl4pPr lvl="3" rtl="0">
              <a:lnSpc>
                <a:spcPct val="100000"/>
              </a:lnSpc>
              <a:spcBef>
                <a:spcPts val="0"/>
              </a:spcBef>
              <a:spcAft>
                <a:spcPts val="0"/>
              </a:spcAft>
              <a:buSzPts val="2400"/>
              <a:buFont typeface="Raleway"/>
              <a:buNone/>
              <a:defRPr sz="2400" b="1">
                <a:latin typeface="Raleway"/>
                <a:ea typeface="Raleway"/>
                <a:cs typeface="Raleway"/>
                <a:sym typeface="Raleway"/>
              </a:defRPr>
            </a:lvl4pPr>
            <a:lvl5pPr lvl="4" rtl="0">
              <a:lnSpc>
                <a:spcPct val="100000"/>
              </a:lnSpc>
              <a:spcBef>
                <a:spcPts val="0"/>
              </a:spcBef>
              <a:spcAft>
                <a:spcPts val="0"/>
              </a:spcAft>
              <a:buSzPts val="2400"/>
              <a:buFont typeface="Raleway"/>
              <a:buNone/>
              <a:defRPr sz="2400" b="1">
                <a:latin typeface="Raleway"/>
                <a:ea typeface="Raleway"/>
                <a:cs typeface="Raleway"/>
                <a:sym typeface="Raleway"/>
              </a:defRPr>
            </a:lvl5pPr>
            <a:lvl6pPr lvl="5" rtl="0">
              <a:lnSpc>
                <a:spcPct val="100000"/>
              </a:lnSpc>
              <a:spcBef>
                <a:spcPts val="0"/>
              </a:spcBef>
              <a:spcAft>
                <a:spcPts val="0"/>
              </a:spcAft>
              <a:buSzPts val="2400"/>
              <a:buFont typeface="Raleway"/>
              <a:buNone/>
              <a:defRPr sz="2400" b="1">
                <a:latin typeface="Raleway"/>
                <a:ea typeface="Raleway"/>
                <a:cs typeface="Raleway"/>
                <a:sym typeface="Raleway"/>
              </a:defRPr>
            </a:lvl6pPr>
            <a:lvl7pPr lvl="6" rtl="0">
              <a:lnSpc>
                <a:spcPct val="100000"/>
              </a:lnSpc>
              <a:spcBef>
                <a:spcPts val="0"/>
              </a:spcBef>
              <a:spcAft>
                <a:spcPts val="0"/>
              </a:spcAft>
              <a:buSzPts val="2400"/>
              <a:buFont typeface="Raleway"/>
              <a:buNone/>
              <a:defRPr sz="2400" b="1">
                <a:latin typeface="Raleway"/>
                <a:ea typeface="Raleway"/>
                <a:cs typeface="Raleway"/>
                <a:sym typeface="Raleway"/>
              </a:defRPr>
            </a:lvl7pPr>
            <a:lvl8pPr lvl="7" rtl="0">
              <a:lnSpc>
                <a:spcPct val="100000"/>
              </a:lnSpc>
              <a:spcBef>
                <a:spcPts val="0"/>
              </a:spcBef>
              <a:spcAft>
                <a:spcPts val="0"/>
              </a:spcAft>
              <a:buSzPts val="2400"/>
              <a:buFont typeface="Raleway"/>
              <a:buNone/>
              <a:defRPr sz="2400" b="1">
                <a:latin typeface="Raleway"/>
                <a:ea typeface="Raleway"/>
                <a:cs typeface="Raleway"/>
                <a:sym typeface="Raleway"/>
              </a:defRPr>
            </a:lvl8pPr>
            <a:lvl9pPr lvl="8"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101" name="Google Shape;101;p13"/>
          <p:cNvSpPr txBox="1">
            <a:spLocks noGrp="1"/>
          </p:cNvSpPr>
          <p:nvPr>
            <p:ph type="subTitle" idx="14"/>
          </p:nvPr>
        </p:nvSpPr>
        <p:spPr>
          <a:xfrm>
            <a:off x="3419250" y="3346300"/>
            <a:ext cx="2305500" cy="78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Raleway"/>
              <a:buNone/>
              <a:defRPr sz="2000">
                <a:solidFill>
                  <a:schemeClr val="dk1"/>
                </a:solidFill>
                <a:latin typeface="Castoro"/>
                <a:ea typeface="Castoro"/>
                <a:cs typeface="Castoro"/>
                <a:sym typeface="Castoro"/>
              </a:defRPr>
            </a:lvl1pPr>
            <a:lvl2pPr lvl="1" rtl="0">
              <a:lnSpc>
                <a:spcPct val="100000"/>
              </a:lnSpc>
              <a:spcBef>
                <a:spcPts val="0"/>
              </a:spcBef>
              <a:spcAft>
                <a:spcPts val="0"/>
              </a:spcAft>
              <a:buSzPts val="2400"/>
              <a:buFont typeface="Raleway"/>
              <a:buNone/>
              <a:defRPr sz="2400" b="1">
                <a:latin typeface="Raleway"/>
                <a:ea typeface="Raleway"/>
                <a:cs typeface="Raleway"/>
                <a:sym typeface="Raleway"/>
              </a:defRPr>
            </a:lvl2pPr>
            <a:lvl3pPr lvl="2" rtl="0">
              <a:lnSpc>
                <a:spcPct val="100000"/>
              </a:lnSpc>
              <a:spcBef>
                <a:spcPts val="0"/>
              </a:spcBef>
              <a:spcAft>
                <a:spcPts val="0"/>
              </a:spcAft>
              <a:buSzPts val="2400"/>
              <a:buFont typeface="Raleway"/>
              <a:buNone/>
              <a:defRPr sz="2400" b="1">
                <a:latin typeface="Raleway"/>
                <a:ea typeface="Raleway"/>
                <a:cs typeface="Raleway"/>
                <a:sym typeface="Raleway"/>
              </a:defRPr>
            </a:lvl3pPr>
            <a:lvl4pPr lvl="3" rtl="0">
              <a:lnSpc>
                <a:spcPct val="100000"/>
              </a:lnSpc>
              <a:spcBef>
                <a:spcPts val="0"/>
              </a:spcBef>
              <a:spcAft>
                <a:spcPts val="0"/>
              </a:spcAft>
              <a:buSzPts val="2400"/>
              <a:buFont typeface="Raleway"/>
              <a:buNone/>
              <a:defRPr sz="2400" b="1">
                <a:latin typeface="Raleway"/>
                <a:ea typeface="Raleway"/>
                <a:cs typeface="Raleway"/>
                <a:sym typeface="Raleway"/>
              </a:defRPr>
            </a:lvl4pPr>
            <a:lvl5pPr lvl="4" rtl="0">
              <a:lnSpc>
                <a:spcPct val="100000"/>
              </a:lnSpc>
              <a:spcBef>
                <a:spcPts val="0"/>
              </a:spcBef>
              <a:spcAft>
                <a:spcPts val="0"/>
              </a:spcAft>
              <a:buSzPts val="2400"/>
              <a:buFont typeface="Raleway"/>
              <a:buNone/>
              <a:defRPr sz="2400" b="1">
                <a:latin typeface="Raleway"/>
                <a:ea typeface="Raleway"/>
                <a:cs typeface="Raleway"/>
                <a:sym typeface="Raleway"/>
              </a:defRPr>
            </a:lvl5pPr>
            <a:lvl6pPr lvl="5" rtl="0">
              <a:lnSpc>
                <a:spcPct val="100000"/>
              </a:lnSpc>
              <a:spcBef>
                <a:spcPts val="0"/>
              </a:spcBef>
              <a:spcAft>
                <a:spcPts val="0"/>
              </a:spcAft>
              <a:buSzPts val="2400"/>
              <a:buFont typeface="Raleway"/>
              <a:buNone/>
              <a:defRPr sz="2400" b="1">
                <a:latin typeface="Raleway"/>
                <a:ea typeface="Raleway"/>
                <a:cs typeface="Raleway"/>
                <a:sym typeface="Raleway"/>
              </a:defRPr>
            </a:lvl6pPr>
            <a:lvl7pPr lvl="6" rtl="0">
              <a:lnSpc>
                <a:spcPct val="100000"/>
              </a:lnSpc>
              <a:spcBef>
                <a:spcPts val="0"/>
              </a:spcBef>
              <a:spcAft>
                <a:spcPts val="0"/>
              </a:spcAft>
              <a:buSzPts val="2400"/>
              <a:buFont typeface="Raleway"/>
              <a:buNone/>
              <a:defRPr sz="2400" b="1">
                <a:latin typeface="Raleway"/>
                <a:ea typeface="Raleway"/>
                <a:cs typeface="Raleway"/>
                <a:sym typeface="Raleway"/>
              </a:defRPr>
            </a:lvl7pPr>
            <a:lvl8pPr lvl="7" rtl="0">
              <a:lnSpc>
                <a:spcPct val="100000"/>
              </a:lnSpc>
              <a:spcBef>
                <a:spcPts val="0"/>
              </a:spcBef>
              <a:spcAft>
                <a:spcPts val="0"/>
              </a:spcAft>
              <a:buSzPts val="2400"/>
              <a:buFont typeface="Raleway"/>
              <a:buNone/>
              <a:defRPr sz="2400" b="1">
                <a:latin typeface="Raleway"/>
                <a:ea typeface="Raleway"/>
                <a:cs typeface="Raleway"/>
                <a:sym typeface="Raleway"/>
              </a:defRPr>
            </a:lvl8pPr>
            <a:lvl9pPr lvl="8"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sp>
        <p:nvSpPr>
          <p:cNvPr id="102" name="Google Shape;102;p13"/>
          <p:cNvSpPr txBox="1">
            <a:spLocks noGrp="1"/>
          </p:cNvSpPr>
          <p:nvPr>
            <p:ph type="subTitle" idx="15"/>
          </p:nvPr>
        </p:nvSpPr>
        <p:spPr>
          <a:xfrm>
            <a:off x="6118488" y="3346300"/>
            <a:ext cx="2305500" cy="78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Raleway"/>
              <a:buNone/>
              <a:defRPr sz="2000">
                <a:solidFill>
                  <a:schemeClr val="dk1"/>
                </a:solidFill>
                <a:latin typeface="Castoro"/>
                <a:ea typeface="Castoro"/>
                <a:cs typeface="Castoro"/>
                <a:sym typeface="Castoro"/>
              </a:defRPr>
            </a:lvl1pPr>
            <a:lvl2pPr lvl="1" rtl="0">
              <a:lnSpc>
                <a:spcPct val="100000"/>
              </a:lnSpc>
              <a:spcBef>
                <a:spcPts val="0"/>
              </a:spcBef>
              <a:spcAft>
                <a:spcPts val="0"/>
              </a:spcAft>
              <a:buSzPts val="2400"/>
              <a:buFont typeface="Raleway"/>
              <a:buNone/>
              <a:defRPr sz="2400" b="1">
                <a:latin typeface="Raleway"/>
                <a:ea typeface="Raleway"/>
                <a:cs typeface="Raleway"/>
                <a:sym typeface="Raleway"/>
              </a:defRPr>
            </a:lvl2pPr>
            <a:lvl3pPr lvl="2" rtl="0">
              <a:lnSpc>
                <a:spcPct val="100000"/>
              </a:lnSpc>
              <a:spcBef>
                <a:spcPts val="0"/>
              </a:spcBef>
              <a:spcAft>
                <a:spcPts val="0"/>
              </a:spcAft>
              <a:buSzPts val="2400"/>
              <a:buFont typeface="Raleway"/>
              <a:buNone/>
              <a:defRPr sz="2400" b="1">
                <a:latin typeface="Raleway"/>
                <a:ea typeface="Raleway"/>
                <a:cs typeface="Raleway"/>
                <a:sym typeface="Raleway"/>
              </a:defRPr>
            </a:lvl3pPr>
            <a:lvl4pPr lvl="3" rtl="0">
              <a:lnSpc>
                <a:spcPct val="100000"/>
              </a:lnSpc>
              <a:spcBef>
                <a:spcPts val="0"/>
              </a:spcBef>
              <a:spcAft>
                <a:spcPts val="0"/>
              </a:spcAft>
              <a:buSzPts val="2400"/>
              <a:buFont typeface="Raleway"/>
              <a:buNone/>
              <a:defRPr sz="2400" b="1">
                <a:latin typeface="Raleway"/>
                <a:ea typeface="Raleway"/>
                <a:cs typeface="Raleway"/>
                <a:sym typeface="Raleway"/>
              </a:defRPr>
            </a:lvl4pPr>
            <a:lvl5pPr lvl="4" rtl="0">
              <a:lnSpc>
                <a:spcPct val="100000"/>
              </a:lnSpc>
              <a:spcBef>
                <a:spcPts val="0"/>
              </a:spcBef>
              <a:spcAft>
                <a:spcPts val="0"/>
              </a:spcAft>
              <a:buSzPts val="2400"/>
              <a:buFont typeface="Raleway"/>
              <a:buNone/>
              <a:defRPr sz="2400" b="1">
                <a:latin typeface="Raleway"/>
                <a:ea typeface="Raleway"/>
                <a:cs typeface="Raleway"/>
                <a:sym typeface="Raleway"/>
              </a:defRPr>
            </a:lvl5pPr>
            <a:lvl6pPr lvl="5" rtl="0">
              <a:lnSpc>
                <a:spcPct val="100000"/>
              </a:lnSpc>
              <a:spcBef>
                <a:spcPts val="0"/>
              </a:spcBef>
              <a:spcAft>
                <a:spcPts val="0"/>
              </a:spcAft>
              <a:buSzPts val="2400"/>
              <a:buFont typeface="Raleway"/>
              <a:buNone/>
              <a:defRPr sz="2400" b="1">
                <a:latin typeface="Raleway"/>
                <a:ea typeface="Raleway"/>
                <a:cs typeface="Raleway"/>
                <a:sym typeface="Raleway"/>
              </a:defRPr>
            </a:lvl6pPr>
            <a:lvl7pPr lvl="6" rtl="0">
              <a:lnSpc>
                <a:spcPct val="100000"/>
              </a:lnSpc>
              <a:spcBef>
                <a:spcPts val="0"/>
              </a:spcBef>
              <a:spcAft>
                <a:spcPts val="0"/>
              </a:spcAft>
              <a:buSzPts val="2400"/>
              <a:buFont typeface="Raleway"/>
              <a:buNone/>
              <a:defRPr sz="2400" b="1">
                <a:latin typeface="Raleway"/>
                <a:ea typeface="Raleway"/>
                <a:cs typeface="Raleway"/>
                <a:sym typeface="Raleway"/>
              </a:defRPr>
            </a:lvl7pPr>
            <a:lvl8pPr lvl="7" rtl="0">
              <a:lnSpc>
                <a:spcPct val="100000"/>
              </a:lnSpc>
              <a:spcBef>
                <a:spcPts val="0"/>
              </a:spcBef>
              <a:spcAft>
                <a:spcPts val="0"/>
              </a:spcAft>
              <a:buSzPts val="2400"/>
              <a:buFont typeface="Raleway"/>
              <a:buNone/>
              <a:defRPr sz="2400" b="1">
                <a:latin typeface="Raleway"/>
                <a:ea typeface="Raleway"/>
                <a:cs typeface="Raleway"/>
                <a:sym typeface="Raleway"/>
              </a:defRPr>
            </a:lvl8pPr>
            <a:lvl9pPr lvl="8" rtl="0">
              <a:lnSpc>
                <a:spcPct val="100000"/>
              </a:lnSpc>
              <a:spcBef>
                <a:spcPts val="0"/>
              </a:spcBef>
              <a:spcAft>
                <a:spcPts val="0"/>
              </a:spcAft>
              <a:buSzPts val="2400"/>
              <a:buFont typeface="Raleway"/>
              <a:buNone/>
              <a:defRPr sz="2400" b="1">
                <a:latin typeface="Raleway"/>
                <a:ea typeface="Raleway"/>
                <a:cs typeface="Raleway"/>
                <a:sym typeface="Raleway"/>
              </a:defRPr>
            </a:lvl9pPr>
          </a:lstStyle>
          <a:p>
            <a:endParaRPr/>
          </a:p>
        </p:txBody>
      </p:sp>
      <p:grpSp>
        <p:nvGrpSpPr>
          <p:cNvPr id="103" name="Google Shape;103;p13"/>
          <p:cNvGrpSpPr/>
          <p:nvPr/>
        </p:nvGrpSpPr>
        <p:grpSpPr>
          <a:xfrm>
            <a:off x="410425" y="185850"/>
            <a:ext cx="8553763" cy="4632105"/>
            <a:chOff x="410425" y="185850"/>
            <a:chExt cx="8553763" cy="4632105"/>
          </a:xfrm>
        </p:grpSpPr>
        <p:sp>
          <p:nvSpPr>
            <p:cNvPr id="104" name="Google Shape;104;p13"/>
            <p:cNvSpPr/>
            <p:nvPr/>
          </p:nvSpPr>
          <p:spPr>
            <a:xfrm rot="5400000">
              <a:off x="3038138" y="4524105"/>
              <a:ext cx="81900" cy="505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105" name="Google Shape;105;p13"/>
            <p:cNvCxnSpPr>
              <a:stCxn id="104" idx="0"/>
            </p:cNvCxnSpPr>
            <p:nvPr/>
          </p:nvCxnSpPr>
          <p:spPr>
            <a:xfrm>
              <a:off x="3331988" y="4777005"/>
              <a:ext cx="5632200" cy="0"/>
            </a:xfrm>
            <a:prstGeom prst="straightConnector1">
              <a:avLst/>
            </a:prstGeom>
            <a:noFill/>
            <a:ln w="9525" cap="flat" cmpd="sng">
              <a:solidFill>
                <a:schemeClr val="dk1"/>
              </a:solidFill>
              <a:prstDash val="solid"/>
              <a:round/>
              <a:headEnd type="none" w="med" len="med"/>
              <a:tailEnd type="none" w="med" len="med"/>
            </a:ln>
          </p:spPr>
        </p:cxnSp>
        <p:sp>
          <p:nvSpPr>
            <p:cNvPr id="106" name="Google Shape;106;p13"/>
            <p:cNvSpPr/>
            <p:nvPr/>
          </p:nvSpPr>
          <p:spPr>
            <a:xfrm>
              <a:off x="410425" y="1386150"/>
              <a:ext cx="81900" cy="505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107" name="Google Shape;107;p13"/>
            <p:cNvCxnSpPr>
              <a:stCxn id="106" idx="0"/>
            </p:cNvCxnSpPr>
            <p:nvPr/>
          </p:nvCxnSpPr>
          <p:spPr>
            <a:xfrm rot="10800000">
              <a:off x="451375" y="185850"/>
              <a:ext cx="0" cy="1200300"/>
            </a:xfrm>
            <a:prstGeom prst="straightConnector1">
              <a:avLst/>
            </a:prstGeom>
            <a:noFill/>
            <a:ln w="9525" cap="flat" cmpd="sng">
              <a:solidFill>
                <a:schemeClr val="dk1"/>
              </a:solidFill>
              <a:prstDash val="dot"/>
              <a:round/>
              <a:headEnd type="none" w="med" len="med"/>
              <a:tailEnd type="none" w="med" len="med"/>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p:cSld name="CUSTOM_3_1">
    <p:bg>
      <p:bgPr>
        <a:solidFill>
          <a:schemeClr val="dk2"/>
        </a:solidFill>
        <a:effectLst/>
      </p:bgPr>
    </p:bg>
    <p:spTree>
      <p:nvGrpSpPr>
        <p:cNvPr id="1" name="Shape 216"/>
        <p:cNvGrpSpPr/>
        <p:nvPr/>
      </p:nvGrpSpPr>
      <p:grpSpPr>
        <a:xfrm>
          <a:off x="0" y="0"/>
          <a:ext cx="0" cy="0"/>
          <a:chOff x="0" y="0"/>
          <a:chExt cx="0" cy="0"/>
        </a:xfrm>
      </p:grpSpPr>
      <p:sp>
        <p:nvSpPr>
          <p:cNvPr id="217" name="Google Shape;217;p24"/>
          <p:cNvSpPr/>
          <p:nvPr/>
        </p:nvSpPr>
        <p:spPr>
          <a:xfrm>
            <a:off x="188100" y="188100"/>
            <a:ext cx="8767800" cy="4767300"/>
          </a:xfrm>
          <a:prstGeom prst="rect">
            <a:avLst/>
          </a:prstGeom>
          <a:solidFill>
            <a:schemeClr val="dk1"/>
          </a:solidFill>
          <a:ln>
            <a:noFill/>
          </a:ln>
          <a:effectLst>
            <a:outerShdw blurRad="42863" dist="9525" algn="bl" rotWithShape="0">
              <a:schemeClr val="dk2">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grpSp>
        <p:nvGrpSpPr>
          <p:cNvPr id="218" name="Google Shape;218;p24"/>
          <p:cNvGrpSpPr/>
          <p:nvPr/>
        </p:nvGrpSpPr>
        <p:grpSpPr>
          <a:xfrm>
            <a:off x="384800" y="347900"/>
            <a:ext cx="8571101" cy="81900"/>
            <a:chOff x="384800" y="347900"/>
            <a:chExt cx="8571101" cy="81900"/>
          </a:xfrm>
        </p:grpSpPr>
        <p:sp>
          <p:nvSpPr>
            <p:cNvPr id="219" name="Google Shape;219;p24"/>
            <p:cNvSpPr/>
            <p:nvPr/>
          </p:nvSpPr>
          <p:spPr>
            <a:xfrm rot="-5400000">
              <a:off x="596750" y="135950"/>
              <a:ext cx="81900" cy="505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220" name="Google Shape;220;p24"/>
            <p:cNvCxnSpPr/>
            <p:nvPr/>
          </p:nvCxnSpPr>
          <p:spPr>
            <a:xfrm>
              <a:off x="898501" y="388850"/>
              <a:ext cx="8057400" cy="0"/>
            </a:xfrm>
            <a:prstGeom prst="straightConnector1">
              <a:avLst/>
            </a:prstGeom>
            <a:noFill/>
            <a:ln w="9525" cap="flat" cmpd="sng">
              <a:solidFill>
                <a:schemeClr val="lt1"/>
              </a:solidFill>
              <a:prstDash val="solid"/>
              <a:round/>
              <a:headEnd type="none" w="med" len="med"/>
              <a:tailEnd type="none" w="med" len="med"/>
            </a:ln>
          </p:spPr>
        </p:cxnSp>
      </p:grpSp>
      <p:sp>
        <p:nvSpPr>
          <p:cNvPr id="221" name="Google Shape;221;p24"/>
          <p:cNvSpPr txBox="1">
            <a:spLocks noGrp="1"/>
          </p:cNvSpPr>
          <p:nvPr>
            <p:ph type="title"/>
          </p:nvPr>
        </p:nvSpPr>
        <p:spPr>
          <a:xfrm>
            <a:off x="2347938" y="714075"/>
            <a:ext cx="4448100" cy="1058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3000"/>
              <a:buNone/>
              <a:defRPr sz="6000">
                <a:solidFill>
                  <a:schemeClr val="lt1"/>
                </a:solidFill>
              </a:defRPr>
            </a:lvl1pPr>
            <a:lvl2pPr lvl="1" rtl="0">
              <a:spcBef>
                <a:spcPts val="0"/>
              </a:spcBef>
              <a:spcAft>
                <a:spcPts val="0"/>
              </a:spcAft>
              <a:buClr>
                <a:schemeClr val="lt1"/>
              </a:buClr>
              <a:buSzPts val="3000"/>
              <a:buNone/>
              <a:defRPr>
                <a:solidFill>
                  <a:schemeClr val="lt1"/>
                </a:solidFill>
              </a:defRPr>
            </a:lvl2pPr>
            <a:lvl3pPr lvl="2" rtl="0">
              <a:spcBef>
                <a:spcPts val="0"/>
              </a:spcBef>
              <a:spcAft>
                <a:spcPts val="0"/>
              </a:spcAft>
              <a:buClr>
                <a:schemeClr val="lt1"/>
              </a:buClr>
              <a:buSzPts val="3000"/>
              <a:buNone/>
              <a:defRPr>
                <a:solidFill>
                  <a:schemeClr val="lt1"/>
                </a:solidFill>
              </a:defRPr>
            </a:lvl3pPr>
            <a:lvl4pPr lvl="3" rtl="0">
              <a:spcBef>
                <a:spcPts val="0"/>
              </a:spcBef>
              <a:spcAft>
                <a:spcPts val="0"/>
              </a:spcAft>
              <a:buClr>
                <a:schemeClr val="lt1"/>
              </a:buClr>
              <a:buSzPts val="3000"/>
              <a:buNone/>
              <a:defRPr>
                <a:solidFill>
                  <a:schemeClr val="lt1"/>
                </a:solidFill>
              </a:defRPr>
            </a:lvl4pPr>
            <a:lvl5pPr lvl="4" rtl="0">
              <a:spcBef>
                <a:spcPts val="0"/>
              </a:spcBef>
              <a:spcAft>
                <a:spcPts val="0"/>
              </a:spcAft>
              <a:buClr>
                <a:schemeClr val="lt1"/>
              </a:buClr>
              <a:buSzPts val="3000"/>
              <a:buNone/>
              <a:defRPr>
                <a:solidFill>
                  <a:schemeClr val="lt1"/>
                </a:solidFill>
              </a:defRPr>
            </a:lvl5pPr>
            <a:lvl6pPr lvl="5" rtl="0">
              <a:spcBef>
                <a:spcPts val="0"/>
              </a:spcBef>
              <a:spcAft>
                <a:spcPts val="0"/>
              </a:spcAft>
              <a:buClr>
                <a:schemeClr val="lt1"/>
              </a:buClr>
              <a:buSzPts val="3000"/>
              <a:buNone/>
              <a:defRPr>
                <a:solidFill>
                  <a:schemeClr val="lt1"/>
                </a:solidFill>
              </a:defRPr>
            </a:lvl6pPr>
            <a:lvl7pPr lvl="6" rtl="0">
              <a:spcBef>
                <a:spcPts val="0"/>
              </a:spcBef>
              <a:spcAft>
                <a:spcPts val="0"/>
              </a:spcAft>
              <a:buClr>
                <a:schemeClr val="lt1"/>
              </a:buClr>
              <a:buSzPts val="3000"/>
              <a:buNone/>
              <a:defRPr>
                <a:solidFill>
                  <a:schemeClr val="lt1"/>
                </a:solidFill>
              </a:defRPr>
            </a:lvl7pPr>
            <a:lvl8pPr lvl="7" rtl="0">
              <a:spcBef>
                <a:spcPts val="0"/>
              </a:spcBef>
              <a:spcAft>
                <a:spcPts val="0"/>
              </a:spcAft>
              <a:buClr>
                <a:schemeClr val="lt1"/>
              </a:buClr>
              <a:buSzPts val="3000"/>
              <a:buNone/>
              <a:defRPr>
                <a:solidFill>
                  <a:schemeClr val="lt1"/>
                </a:solidFill>
              </a:defRPr>
            </a:lvl8pPr>
            <a:lvl9pPr lvl="8" rtl="0">
              <a:spcBef>
                <a:spcPts val="0"/>
              </a:spcBef>
              <a:spcAft>
                <a:spcPts val="0"/>
              </a:spcAft>
              <a:buClr>
                <a:schemeClr val="lt1"/>
              </a:buClr>
              <a:buSzPts val="3000"/>
              <a:buNone/>
              <a:defRPr>
                <a:solidFill>
                  <a:schemeClr val="lt1"/>
                </a:solidFill>
              </a:defRPr>
            </a:lvl9pPr>
          </a:lstStyle>
          <a:p>
            <a:endParaRPr/>
          </a:p>
        </p:txBody>
      </p:sp>
      <p:sp>
        <p:nvSpPr>
          <p:cNvPr id="222" name="Google Shape;222;p24"/>
          <p:cNvSpPr txBox="1">
            <a:spLocks noGrp="1"/>
          </p:cNvSpPr>
          <p:nvPr>
            <p:ph type="subTitle" idx="1"/>
          </p:nvPr>
        </p:nvSpPr>
        <p:spPr>
          <a:xfrm>
            <a:off x="2347900" y="1683100"/>
            <a:ext cx="4448100" cy="105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None/>
              <a:defRPr sz="1400">
                <a:solidFill>
                  <a:schemeClr val="lt1"/>
                </a:solidFill>
              </a:defRPr>
            </a:lvl1pPr>
            <a:lvl2pPr lvl="1" algn="ctr" rtl="0">
              <a:lnSpc>
                <a:spcPct val="100000"/>
              </a:lnSpc>
              <a:spcBef>
                <a:spcPts val="0"/>
              </a:spcBef>
              <a:spcAft>
                <a:spcPts val="0"/>
              </a:spcAft>
              <a:buClr>
                <a:schemeClr val="lt1"/>
              </a:buClr>
              <a:buSzPts val="1200"/>
              <a:buNone/>
              <a:defRPr>
                <a:solidFill>
                  <a:schemeClr val="lt1"/>
                </a:solidFill>
              </a:defRPr>
            </a:lvl2pPr>
            <a:lvl3pPr lvl="2" algn="ctr" rtl="0">
              <a:lnSpc>
                <a:spcPct val="100000"/>
              </a:lnSpc>
              <a:spcBef>
                <a:spcPts val="0"/>
              </a:spcBef>
              <a:spcAft>
                <a:spcPts val="0"/>
              </a:spcAft>
              <a:buClr>
                <a:schemeClr val="lt1"/>
              </a:buClr>
              <a:buSzPts val="1200"/>
              <a:buNone/>
              <a:defRPr>
                <a:solidFill>
                  <a:schemeClr val="lt1"/>
                </a:solidFill>
              </a:defRPr>
            </a:lvl3pPr>
            <a:lvl4pPr lvl="3" algn="ctr" rtl="0">
              <a:lnSpc>
                <a:spcPct val="100000"/>
              </a:lnSpc>
              <a:spcBef>
                <a:spcPts val="0"/>
              </a:spcBef>
              <a:spcAft>
                <a:spcPts val="0"/>
              </a:spcAft>
              <a:buClr>
                <a:schemeClr val="lt1"/>
              </a:buClr>
              <a:buSzPts val="1200"/>
              <a:buNone/>
              <a:defRPr>
                <a:solidFill>
                  <a:schemeClr val="lt1"/>
                </a:solidFill>
              </a:defRPr>
            </a:lvl4pPr>
            <a:lvl5pPr lvl="4" algn="ctr" rtl="0">
              <a:lnSpc>
                <a:spcPct val="100000"/>
              </a:lnSpc>
              <a:spcBef>
                <a:spcPts val="0"/>
              </a:spcBef>
              <a:spcAft>
                <a:spcPts val="0"/>
              </a:spcAft>
              <a:buClr>
                <a:schemeClr val="lt1"/>
              </a:buClr>
              <a:buSzPts val="1200"/>
              <a:buNone/>
              <a:defRPr>
                <a:solidFill>
                  <a:schemeClr val="lt1"/>
                </a:solidFill>
              </a:defRPr>
            </a:lvl5pPr>
            <a:lvl6pPr lvl="5" algn="ctr" rtl="0">
              <a:lnSpc>
                <a:spcPct val="100000"/>
              </a:lnSpc>
              <a:spcBef>
                <a:spcPts val="0"/>
              </a:spcBef>
              <a:spcAft>
                <a:spcPts val="0"/>
              </a:spcAft>
              <a:buClr>
                <a:schemeClr val="lt1"/>
              </a:buClr>
              <a:buSzPts val="1200"/>
              <a:buNone/>
              <a:defRPr>
                <a:solidFill>
                  <a:schemeClr val="lt1"/>
                </a:solidFill>
              </a:defRPr>
            </a:lvl6pPr>
            <a:lvl7pPr lvl="6" algn="ctr" rtl="0">
              <a:lnSpc>
                <a:spcPct val="100000"/>
              </a:lnSpc>
              <a:spcBef>
                <a:spcPts val="0"/>
              </a:spcBef>
              <a:spcAft>
                <a:spcPts val="0"/>
              </a:spcAft>
              <a:buClr>
                <a:schemeClr val="lt1"/>
              </a:buClr>
              <a:buSzPts val="1200"/>
              <a:buNone/>
              <a:defRPr>
                <a:solidFill>
                  <a:schemeClr val="lt1"/>
                </a:solidFill>
              </a:defRPr>
            </a:lvl7pPr>
            <a:lvl8pPr lvl="7" algn="ctr" rtl="0">
              <a:lnSpc>
                <a:spcPct val="100000"/>
              </a:lnSpc>
              <a:spcBef>
                <a:spcPts val="0"/>
              </a:spcBef>
              <a:spcAft>
                <a:spcPts val="0"/>
              </a:spcAft>
              <a:buClr>
                <a:schemeClr val="lt1"/>
              </a:buClr>
              <a:buSzPts val="1200"/>
              <a:buNone/>
              <a:defRPr>
                <a:solidFill>
                  <a:schemeClr val="lt1"/>
                </a:solidFill>
              </a:defRPr>
            </a:lvl8pPr>
            <a:lvl9pPr lvl="8" algn="ctr" rtl="0">
              <a:lnSpc>
                <a:spcPct val="100000"/>
              </a:lnSpc>
              <a:spcBef>
                <a:spcPts val="0"/>
              </a:spcBef>
              <a:spcAft>
                <a:spcPts val="0"/>
              </a:spcAft>
              <a:buClr>
                <a:schemeClr val="lt1"/>
              </a:buClr>
              <a:buSzPts val="1200"/>
              <a:buNone/>
              <a:defRPr>
                <a:solidFill>
                  <a:schemeClr val="lt1"/>
                </a:solidFill>
              </a:defRPr>
            </a:lvl9pPr>
          </a:lstStyle>
          <a:p>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Castoro"/>
              <a:buNone/>
              <a:defRPr sz="3000">
                <a:solidFill>
                  <a:schemeClr val="dk1"/>
                </a:solidFill>
                <a:latin typeface="Castoro"/>
                <a:ea typeface="Castoro"/>
                <a:cs typeface="Castoro"/>
                <a:sym typeface="Castoro"/>
              </a:defRPr>
            </a:lvl1pPr>
            <a:lvl2pPr lvl="1" algn="ctr" rtl="0">
              <a:spcBef>
                <a:spcPts val="0"/>
              </a:spcBef>
              <a:spcAft>
                <a:spcPts val="0"/>
              </a:spcAft>
              <a:buClr>
                <a:schemeClr val="dk1"/>
              </a:buClr>
              <a:buSzPts val="3000"/>
              <a:buFont typeface="Castoro"/>
              <a:buNone/>
              <a:defRPr sz="3000">
                <a:solidFill>
                  <a:schemeClr val="dk1"/>
                </a:solidFill>
                <a:latin typeface="Castoro"/>
                <a:ea typeface="Castoro"/>
                <a:cs typeface="Castoro"/>
                <a:sym typeface="Castoro"/>
              </a:defRPr>
            </a:lvl2pPr>
            <a:lvl3pPr lvl="2" algn="ctr" rtl="0">
              <a:spcBef>
                <a:spcPts val="0"/>
              </a:spcBef>
              <a:spcAft>
                <a:spcPts val="0"/>
              </a:spcAft>
              <a:buClr>
                <a:schemeClr val="dk1"/>
              </a:buClr>
              <a:buSzPts val="3000"/>
              <a:buFont typeface="Castoro"/>
              <a:buNone/>
              <a:defRPr sz="3000">
                <a:solidFill>
                  <a:schemeClr val="dk1"/>
                </a:solidFill>
                <a:latin typeface="Castoro"/>
                <a:ea typeface="Castoro"/>
                <a:cs typeface="Castoro"/>
                <a:sym typeface="Castoro"/>
              </a:defRPr>
            </a:lvl3pPr>
            <a:lvl4pPr lvl="3" algn="ctr" rtl="0">
              <a:spcBef>
                <a:spcPts val="0"/>
              </a:spcBef>
              <a:spcAft>
                <a:spcPts val="0"/>
              </a:spcAft>
              <a:buClr>
                <a:schemeClr val="dk1"/>
              </a:buClr>
              <a:buSzPts val="3000"/>
              <a:buFont typeface="Castoro"/>
              <a:buNone/>
              <a:defRPr sz="3000">
                <a:solidFill>
                  <a:schemeClr val="dk1"/>
                </a:solidFill>
                <a:latin typeface="Castoro"/>
                <a:ea typeface="Castoro"/>
                <a:cs typeface="Castoro"/>
                <a:sym typeface="Castoro"/>
              </a:defRPr>
            </a:lvl4pPr>
            <a:lvl5pPr lvl="4" algn="ctr" rtl="0">
              <a:spcBef>
                <a:spcPts val="0"/>
              </a:spcBef>
              <a:spcAft>
                <a:spcPts val="0"/>
              </a:spcAft>
              <a:buClr>
                <a:schemeClr val="dk1"/>
              </a:buClr>
              <a:buSzPts val="3000"/>
              <a:buFont typeface="Castoro"/>
              <a:buNone/>
              <a:defRPr sz="3000">
                <a:solidFill>
                  <a:schemeClr val="dk1"/>
                </a:solidFill>
                <a:latin typeface="Castoro"/>
                <a:ea typeface="Castoro"/>
                <a:cs typeface="Castoro"/>
                <a:sym typeface="Castoro"/>
              </a:defRPr>
            </a:lvl5pPr>
            <a:lvl6pPr lvl="5" algn="ctr" rtl="0">
              <a:spcBef>
                <a:spcPts val="0"/>
              </a:spcBef>
              <a:spcAft>
                <a:spcPts val="0"/>
              </a:spcAft>
              <a:buClr>
                <a:schemeClr val="dk1"/>
              </a:buClr>
              <a:buSzPts val="3000"/>
              <a:buFont typeface="Castoro"/>
              <a:buNone/>
              <a:defRPr sz="3000">
                <a:solidFill>
                  <a:schemeClr val="dk1"/>
                </a:solidFill>
                <a:latin typeface="Castoro"/>
                <a:ea typeface="Castoro"/>
                <a:cs typeface="Castoro"/>
                <a:sym typeface="Castoro"/>
              </a:defRPr>
            </a:lvl6pPr>
            <a:lvl7pPr lvl="6" algn="ctr" rtl="0">
              <a:spcBef>
                <a:spcPts val="0"/>
              </a:spcBef>
              <a:spcAft>
                <a:spcPts val="0"/>
              </a:spcAft>
              <a:buClr>
                <a:schemeClr val="dk1"/>
              </a:buClr>
              <a:buSzPts val="3000"/>
              <a:buFont typeface="Castoro"/>
              <a:buNone/>
              <a:defRPr sz="3000">
                <a:solidFill>
                  <a:schemeClr val="dk1"/>
                </a:solidFill>
                <a:latin typeface="Castoro"/>
                <a:ea typeface="Castoro"/>
                <a:cs typeface="Castoro"/>
                <a:sym typeface="Castoro"/>
              </a:defRPr>
            </a:lvl7pPr>
            <a:lvl8pPr lvl="7" algn="ctr" rtl="0">
              <a:spcBef>
                <a:spcPts val="0"/>
              </a:spcBef>
              <a:spcAft>
                <a:spcPts val="0"/>
              </a:spcAft>
              <a:buClr>
                <a:schemeClr val="dk1"/>
              </a:buClr>
              <a:buSzPts val="3000"/>
              <a:buFont typeface="Castoro"/>
              <a:buNone/>
              <a:defRPr sz="3000">
                <a:solidFill>
                  <a:schemeClr val="dk1"/>
                </a:solidFill>
                <a:latin typeface="Castoro"/>
                <a:ea typeface="Castoro"/>
                <a:cs typeface="Castoro"/>
                <a:sym typeface="Castoro"/>
              </a:defRPr>
            </a:lvl8pPr>
            <a:lvl9pPr lvl="8" algn="ctr" rtl="0">
              <a:spcBef>
                <a:spcPts val="0"/>
              </a:spcBef>
              <a:spcAft>
                <a:spcPts val="0"/>
              </a:spcAft>
              <a:buClr>
                <a:schemeClr val="dk1"/>
              </a:buClr>
              <a:buSzPts val="3000"/>
              <a:buFont typeface="Castoro"/>
              <a:buNone/>
              <a:defRPr sz="3000">
                <a:solidFill>
                  <a:schemeClr val="dk1"/>
                </a:solidFill>
                <a:latin typeface="Castoro"/>
                <a:ea typeface="Castoro"/>
                <a:cs typeface="Castoro"/>
                <a:sym typeface="Castoro"/>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gn="ctr">
              <a:lnSpc>
                <a:spcPct val="100000"/>
              </a:lnSpc>
              <a:spcBef>
                <a:spcPts val="0"/>
              </a:spcBef>
              <a:spcAft>
                <a:spcPts val="0"/>
              </a:spcAft>
              <a:buClr>
                <a:schemeClr val="dk1"/>
              </a:buClr>
              <a:buSzPts val="1200"/>
              <a:buFont typeface="Akatab"/>
              <a:buChar char="●"/>
              <a:defRPr sz="1200">
                <a:solidFill>
                  <a:schemeClr val="dk1"/>
                </a:solidFill>
                <a:latin typeface="Akatab"/>
                <a:ea typeface="Akatab"/>
                <a:cs typeface="Akatab"/>
                <a:sym typeface="Akatab"/>
              </a:defRPr>
            </a:lvl1pPr>
            <a:lvl2pPr marL="914400" lvl="1" indent="-304800" algn="ctr">
              <a:lnSpc>
                <a:spcPct val="100000"/>
              </a:lnSpc>
              <a:spcBef>
                <a:spcPts val="0"/>
              </a:spcBef>
              <a:spcAft>
                <a:spcPts val="0"/>
              </a:spcAft>
              <a:buClr>
                <a:schemeClr val="dk1"/>
              </a:buClr>
              <a:buSzPts val="1200"/>
              <a:buFont typeface="Akatab"/>
              <a:buChar char="○"/>
              <a:defRPr sz="1200">
                <a:solidFill>
                  <a:schemeClr val="dk1"/>
                </a:solidFill>
                <a:latin typeface="Akatab"/>
                <a:ea typeface="Akatab"/>
                <a:cs typeface="Akatab"/>
                <a:sym typeface="Akatab"/>
              </a:defRPr>
            </a:lvl2pPr>
            <a:lvl3pPr marL="1371600" lvl="2" indent="-304800" algn="ctr">
              <a:lnSpc>
                <a:spcPct val="100000"/>
              </a:lnSpc>
              <a:spcBef>
                <a:spcPts val="0"/>
              </a:spcBef>
              <a:spcAft>
                <a:spcPts val="0"/>
              </a:spcAft>
              <a:buClr>
                <a:schemeClr val="dk1"/>
              </a:buClr>
              <a:buSzPts val="1200"/>
              <a:buFont typeface="Akatab"/>
              <a:buChar char="■"/>
              <a:defRPr sz="1200">
                <a:solidFill>
                  <a:schemeClr val="dk1"/>
                </a:solidFill>
                <a:latin typeface="Akatab"/>
                <a:ea typeface="Akatab"/>
                <a:cs typeface="Akatab"/>
                <a:sym typeface="Akatab"/>
              </a:defRPr>
            </a:lvl3pPr>
            <a:lvl4pPr marL="1828800" lvl="3" indent="-304800" algn="ctr">
              <a:lnSpc>
                <a:spcPct val="100000"/>
              </a:lnSpc>
              <a:spcBef>
                <a:spcPts val="0"/>
              </a:spcBef>
              <a:spcAft>
                <a:spcPts val="0"/>
              </a:spcAft>
              <a:buClr>
                <a:schemeClr val="dk1"/>
              </a:buClr>
              <a:buSzPts val="1200"/>
              <a:buFont typeface="Akatab"/>
              <a:buChar char="●"/>
              <a:defRPr sz="1200">
                <a:solidFill>
                  <a:schemeClr val="dk1"/>
                </a:solidFill>
                <a:latin typeface="Akatab"/>
                <a:ea typeface="Akatab"/>
                <a:cs typeface="Akatab"/>
                <a:sym typeface="Akatab"/>
              </a:defRPr>
            </a:lvl4pPr>
            <a:lvl5pPr marL="2286000" lvl="4" indent="-304800" algn="ctr">
              <a:lnSpc>
                <a:spcPct val="100000"/>
              </a:lnSpc>
              <a:spcBef>
                <a:spcPts val="0"/>
              </a:spcBef>
              <a:spcAft>
                <a:spcPts val="0"/>
              </a:spcAft>
              <a:buClr>
                <a:schemeClr val="dk1"/>
              </a:buClr>
              <a:buSzPts val="1200"/>
              <a:buFont typeface="Akatab"/>
              <a:buChar char="○"/>
              <a:defRPr sz="1200">
                <a:solidFill>
                  <a:schemeClr val="dk1"/>
                </a:solidFill>
                <a:latin typeface="Akatab"/>
                <a:ea typeface="Akatab"/>
                <a:cs typeface="Akatab"/>
                <a:sym typeface="Akatab"/>
              </a:defRPr>
            </a:lvl5pPr>
            <a:lvl6pPr marL="2743200" lvl="5" indent="-304800" algn="ctr">
              <a:lnSpc>
                <a:spcPct val="100000"/>
              </a:lnSpc>
              <a:spcBef>
                <a:spcPts val="0"/>
              </a:spcBef>
              <a:spcAft>
                <a:spcPts val="0"/>
              </a:spcAft>
              <a:buClr>
                <a:schemeClr val="dk1"/>
              </a:buClr>
              <a:buSzPts val="1200"/>
              <a:buFont typeface="Akatab"/>
              <a:buChar char="■"/>
              <a:defRPr sz="1200">
                <a:solidFill>
                  <a:schemeClr val="dk1"/>
                </a:solidFill>
                <a:latin typeface="Akatab"/>
                <a:ea typeface="Akatab"/>
                <a:cs typeface="Akatab"/>
                <a:sym typeface="Akatab"/>
              </a:defRPr>
            </a:lvl6pPr>
            <a:lvl7pPr marL="3200400" lvl="6" indent="-304800" algn="ctr">
              <a:lnSpc>
                <a:spcPct val="100000"/>
              </a:lnSpc>
              <a:spcBef>
                <a:spcPts val="0"/>
              </a:spcBef>
              <a:spcAft>
                <a:spcPts val="0"/>
              </a:spcAft>
              <a:buClr>
                <a:schemeClr val="dk1"/>
              </a:buClr>
              <a:buSzPts val="1200"/>
              <a:buFont typeface="Akatab"/>
              <a:buChar char="●"/>
              <a:defRPr sz="1200">
                <a:solidFill>
                  <a:schemeClr val="dk1"/>
                </a:solidFill>
                <a:latin typeface="Akatab"/>
                <a:ea typeface="Akatab"/>
                <a:cs typeface="Akatab"/>
                <a:sym typeface="Akatab"/>
              </a:defRPr>
            </a:lvl7pPr>
            <a:lvl8pPr marL="3657600" lvl="7" indent="-304800" algn="ctr">
              <a:lnSpc>
                <a:spcPct val="100000"/>
              </a:lnSpc>
              <a:spcBef>
                <a:spcPts val="0"/>
              </a:spcBef>
              <a:spcAft>
                <a:spcPts val="0"/>
              </a:spcAft>
              <a:buClr>
                <a:schemeClr val="dk1"/>
              </a:buClr>
              <a:buSzPts val="1200"/>
              <a:buFont typeface="Akatab"/>
              <a:buChar char="○"/>
              <a:defRPr sz="1200">
                <a:solidFill>
                  <a:schemeClr val="dk1"/>
                </a:solidFill>
                <a:latin typeface="Akatab"/>
                <a:ea typeface="Akatab"/>
                <a:cs typeface="Akatab"/>
                <a:sym typeface="Akatab"/>
              </a:defRPr>
            </a:lvl8pPr>
            <a:lvl9pPr marL="4114800" lvl="8" indent="-304800" algn="ctr">
              <a:lnSpc>
                <a:spcPct val="100000"/>
              </a:lnSpc>
              <a:spcBef>
                <a:spcPts val="0"/>
              </a:spcBef>
              <a:spcAft>
                <a:spcPts val="0"/>
              </a:spcAft>
              <a:buClr>
                <a:schemeClr val="dk1"/>
              </a:buClr>
              <a:buSzPts val="1200"/>
              <a:buFont typeface="Akatab"/>
              <a:buChar char="■"/>
              <a:defRPr sz="1200">
                <a:solidFill>
                  <a:schemeClr val="dk1"/>
                </a:solidFill>
                <a:latin typeface="Akatab"/>
                <a:ea typeface="Akatab"/>
                <a:cs typeface="Akatab"/>
                <a:sym typeface="Akatab"/>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5" r:id="rId6"/>
    <p:sldLayoutId id="2147483658" r:id="rId7"/>
    <p:sldLayoutId id="2147483659" r:id="rId8"/>
    <p:sldLayoutId id="2147483670" r:id="rId9"/>
    <p:sldLayoutId id="2147483671" r:id="rId10"/>
    <p:sldLayoutId id="2147483672" r:id="rId11"/>
    <p:sldLayoutId id="2147483677" r:id="rId12"/>
    <p:sldLayoutId id="2147483678" r:id="rId13"/>
    <p:sldLayoutId id="2147483679" r:id="rId14"/>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slide" Target="slide38.xml"/></Relationships>
</file>

<file path=ppt/slides/_rels/slide37.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hyperlink" Target="https://psycnet.apa.org/doi/10.1037/h0045464" TargetMode="External"/><Relationship Id="rId2" Type="http://schemas.openxmlformats.org/officeDocument/2006/relationships/notesSlide" Target="../notesSlides/notesSlide32.xml"/><Relationship Id="rId1" Type="http://schemas.openxmlformats.org/officeDocument/2006/relationships/slideLayout" Target="../slideLayouts/slideLayout10.xml"/><Relationship Id="rId5" Type="http://schemas.openxmlformats.org/officeDocument/2006/relationships/hyperlink" Target="https://doi.org/10.14746/ssllt.2011.1.4.3" TargetMode="External"/><Relationship Id="rId4" Type="http://schemas.openxmlformats.org/officeDocument/2006/relationships/hyperlink" Target="https://doi.org/10.1002/ejsp.2420010307"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files.eric.ed.gov/fulltext/ED433722.pdf" TargetMode="External"/><Relationship Id="rId2" Type="http://schemas.openxmlformats.org/officeDocument/2006/relationships/notesSlide" Target="../notesSlides/notesSlide33.xml"/><Relationship Id="rId1" Type="http://schemas.openxmlformats.org/officeDocument/2006/relationships/slideLayout" Target="../slideLayouts/slideLayout10.xml"/><Relationship Id="rId6" Type="http://schemas.openxmlformats.org/officeDocument/2006/relationships/hyperlink" Target="https://doi.org/10.35974/acuity.v4i1.679" TargetMode="External"/><Relationship Id="rId5" Type="http://schemas.openxmlformats.org/officeDocument/2006/relationships/hyperlink" Target="https://doi.org/10.1111/j.1540-4781.1986.tb05256.x" TargetMode="External"/><Relationship Id="rId4" Type="http://schemas.openxmlformats.org/officeDocument/2006/relationships/hyperlink" Target="https://doi.org/10.1111/j.1944-9720.2005.tb02225.x"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doi.org/10.1075/target.7.1.05poc" TargetMode="External"/><Relationship Id="rId3" Type="http://schemas.openxmlformats.org/officeDocument/2006/relationships/hyperlink" Target="https://doi.org/10.52296/vje.2023.265" TargetMode="External"/><Relationship Id="rId7" Type="http://schemas.openxmlformats.org/officeDocument/2006/relationships/hyperlink" Target="http://urn.nb.no/URN:NBN:no-24035" TargetMode="External"/><Relationship Id="rId2" Type="http://schemas.openxmlformats.org/officeDocument/2006/relationships/notesSlide" Target="../notesSlides/notesSlide34.xml"/><Relationship Id="rId1" Type="http://schemas.openxmlformats.org/officeDocument/2006/relationships/slideLayout" Target="../slideLayouts/slideLayout10.xml"/><Relationship Id="rId6" Type="http://schemas.openxmlformats.org/officeDocument/2006/relationships/hyperlink" Target="https://doi.org/10.5539/ass.v15n1p1" TargetMode="External"/><Relationship Id="rId5" Type="http://schemas.openxmlformats.org/officeDocument/2006/relationships/hyperlink" Target="https://doi.org/10.14746/ssllt.2014.4.2.2" TargetMode="External"/><Relationship Id="rId4" Type="http://schemas.openxmlformats.org/officeDocument/2006/relationships/hyperlink" Target="https://doi.org/10.1017/s014271642100028x"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doi.org/10.1177/002383099003300102" TargetMode="External"/><Relationship Id="rId7" Type="http://schemas.openxmlformats.org/officeDocument/2006/relationships/hyperlink" Target="http://dx.doi.org/10.7575/aiac.ijalel.v.7n.5p.47" TargetMode="External"/><Relationship Id="rId2" Type="http://schemas.openxmlformats.org/officeDocument/2006/relationships/notesSlide" Target="../notesSlides/notesSlide35.xml"/><Relationship Id="rId1" Type="http://schemas.openxmlformats.org/officeDocument/2006/relationships/slideLayout" Target="../slideLayouts/slideLayout10.xml"/><Relationship Id="rId6" Type="http://schemas.openxmlformats.org/officeDocument/2006/relationships/hyperlink" Target="http://sutir.sut.ac.th:8080/jspui/handle/123456789/3242" TargetMode="External"/><Relationship Id="rId5" Type="http://schemas.openxmlformats.org/officeDocument/2006/relationships/hyperlink" Target="https://doi.org/10.1016/0959-4752(94)90003-5" TargetMode="External"/><Relationship Id="rId4" Type="http://schemas.openxmlformats.org/officeDocument/2006/relationships/hyperlink" Target="http://dx.doi.org/10.34293/english.v8i1.661"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doi.org/10.54855/ijte.222312" TargetMode="External"/><Relationship Id="rId2" Type="http://schemas.openxmlformats.org/officeDocument/2006/relationships/notesSlide" Target="../notesSlides/notesSlide36.xml"/><Relationship Id="rId1" Type="http://schemas.openxmlformats.org/officeDocument/2006/relationships/slideLayout" Target="../slideLayouts/slideLayout10.xml"/><Relationship Id="rId5" Type="http://schemas.openxmlformats.org/officeDocument/2006/relationships/hyperlink" Target="https://doi.org/10.1006/jmla.1995.1032" TargetMode="External"/><Relationship Id="rId4" Type="http://schemas.openxmlformats.org/officeDocument/2006/relationships/hyperlink" Target="https://doi.org/10.1080/2331186X.2014.992593"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psycnet.apa.org/doi/10.1002/cne.920180503" TargetMode="External"/><Relationship Id="rId2" Type="http://schemas.openxmlformats.org/officeDocument/2006/relationships/notesSlide" Target="../notesSlides/notesSlide37.xml"/><Relationship Id="rId1" Type="http://schemas.openxmlformats.org/officeDocument/2006/relationships/slideLayout" Target="../slideLayouts/slideLayout10.xml"/><Relationship Id="rId4" Type="http://schemas.openxmlformats.org/officeDocument/2006/relationships/hyperlink" Target="https://doi.org/10.3389/fpsyg.2022.881778"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0"/>
          <p:cNvSpPr txBox="1">
            <a:spLocks noGrp="1"/>
          </p:cNvSpPr>
          <p:nvPr>
            <p:ph type="ctrTitle"/>
          </p:nvPr>
        </p:nvSpPr>
        <p:spPr>
          <a:xfrm>
            <a:off x="651165" y="667850"/>
            <a:ext cx="7910944" cy="1887102"/>
          </a:xfrm>
          <a:prstGeom prst="rect">
            <a:avLst/>
          </a:prstGeom>
        </p:spPr>
        <p:txBody>
          <a:bodyPr spcFirstLastPara="1" wrap="square" lIns="91425" tIns="91425" rIns="91425" bIns="91425" anchor="b" anchorCtr="0">
            <a:noAutofit/>
          </a:bodyPr>
          <a:lstStyle/>
          <a:p>
            <a:pPr lvl="0"/>
            <a:r>
              <a:rPr lang="en-US" sz="3600" b="1" dirty="0" smtClean="0">
                <a:solidFill>
                  <a:schemeClr val="tx1"/>
                </a:solidFill>
              </a:rPr>
              <a:t>Non-English major’s speaking anxiety from a psychological perspective: Causes and effects</a:t>
            </a:r>
            <a:endParaRPr lang="en-US" sz="2400" i="1" dirty="0">
              <a:solidFill>
                <a:schemeClr val="tx1"/>
              </a:solidFill>
            </a:endParaRPr>
          </a:p>
        </p:txBody>
      </p:sp>
      <p:sp>
        <p:nvSpPr>
          <p:cNvPr id="249" name="Google Shape;249;p30"/>
          <p:cNvSpPr txBox="1">
            <a:spLocks noGrp="1"/>
          </p:cNvSpPr>
          <p:nvPr>
            <p:ph type="subTitle" idx="1"/>
          </p:nvPr>
        </p:nvSpPr>
        <p:spPr>
          <a:xfrm>
            <a:off x="757182" y="2877437"/>
            <a:ext cx="4204783" cy="6799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u="sng" dirty="0" smtClean="0">
                <a:solidFill>
                  <a:schemeClr val="tx1"/>
                </a:solidFill>
                <a:latin typeface="Castoro" panose="020B0604020202020204" charset="0"/>
              </a:rPr>
              <a:t>Author/Presenter</a:t>
            </a:r>
            <a:r>
              <a:rPr lang="en" sz="1800" b="1" dirty="0" smtClean="0">
                <a:solidFill>
                  <a:schemeClr val="tx1"/>
                </a:solidFill>
                <a:latin typeface="Castoro" panose="020B0604020202020204" charset="0"/>
              </a:rPr>
              <a:t>: Pham Thi Nhu Y</a:t>
            </a:r>
          </a:p>
          <a:p>
            <a:pPr marL="0" lvl="0" indent="0" algn="l" rtl="0">
              <a:spcBef>
                <a:spcPts val="0"/>
              </a:spcBef>
              <a:spcAft>
                <a:spcPts val="0"/>
              </a:spcAft>
              <a:buNone/>
            </a:pPr>
            <a:endParaRPr lang="en" sz="1800" dirty="0" smtClean="0">
              <a:solidFill>
                <a:schemeClr val="tx1"/>
              </a:solidFill>
              <a:latin typeface="Castoro" panose="020B0604020202020204" charset="0"/>
            </a:endParaRPr>
          </a:p>
        </p:txBody>
      </p:sp>
      <p:sp>
        <p:nvSpPr>
          <p:cNvPr id="2" name="Rectangle 1"/>
          <p:cNvSpPr/>
          <p:nvPr/>
        </p:nvSpPr>
        <p:spPr>
          <a:xfrm>
            <a:off x="757182" y="3557435"/>
            <a:ext cx="4039888" cy="369332"/>
          </a:xfrm>
          <a:prstGeom prst="rect">
            <a:avLst/>
          </a:prstGeom>
        </p:spPr>
        <p:txBody>
          <a:bodyPr wrap="none">
            <a:spAutoFit/>
          </a:bodyPr>
          <a:lstStyle/>
          <a:p>
            <a:pPr lvl="0"/>
            <a:r>
              <a:rPr lang="en-US" sz="1800" u="sng" dirty="0" smtClean="0">
                <a:solidFill>
                  <a:schemeClr val="tx1"/>
                </a:solidFill>
                <a:latin typeface="Castoro" panose="020B0604020202020204" charset="0"/>
                <a:ea typeface="Akatab" panose="020B0604020202020204" charset="0"/>
                <a:cs typeface="Akatab" panose="020B0604020202020204" charset="0"/>
              </a:rPr>
              <a:t>Co-author:</a:t>
            </a:r>
            <a:r>
              <a:rPr lang="en-US" sz="1800" b="1" dirty="0" smtClean="0">
                <a:solidFill>
                  <a:schemeClr val="tx1"/>
                </a:solidFill>
                <a:latin typeface="Castoro" panose="020B0604020202020204" charset="0"/>
                <a:ea typeface="Akatab" panose="020B0604020202020204" charset="0"/>
                <a:cs typeface="Akatab" panose="020B0604020202020204" charset="0"/>
              </a:rPr>
              <a:t> Dr. Hoang </a:t>
            </a:r>
            <a:r>
              <a:rPr lang="en-US" sz="1800" b="1" dirty="0" err="1">
                <a:solidFill>
                  <a:schemeClr val="tx1"/>
                </a:solidFill>
                <a:latin typeface="Castoro" panose="020B0604020202020204" charset="0"/>
                <a:ea typeface="Akatab" panose="020B0604020202020204" charset="0"/>
                <a:cs typeface="Akatab" panose="020B0604020202020204" charset="0"/>
              </a:rPr>
              <a:t>Thi</a:t>
            </a:r>
            <a:r>
              <a:rPr lang="en-US" sz="1800" b="1" dirty="0">
                <a:solidFill>
                  <a:schemeClr val="tx1"/>
                </a:solidFill>
                <a:latin typeface="Castoro" panose="020B0604020202020204" charset="0"/>
                <a:ea typeface="Akatab" panose="020B0604020202020204" charset="0"/>
                <a:cs typeface="Akatab" panose="020B0604020202020204" charset="0"/>
              </a:rPr>
              <a:t> </a:t>
            </a:r>
            <a:r>
              <a:rPr lang="en-US" sz="1800" b="1" dirty="0" err="1">
                <a:solidFill>
                  <a:schemeClr val="tx1"/>
                </a:solidFill>
                <a:latin typeface="Castoro" panose="020B0604020202020204" charset="0"/>
                <a:ea typeface="Akatab" panose="020B0604020202020204" charset="0"/>
                <a:cs typeface="Akatab" panose="020B0604020202020204" charset="0"/>
              </a:rPr>
              <a:t>Linh</a:t>
            </a:r>
            <a:r>
              <a:rPr lang="en-US" sz="1800" b="1" dirty="0">
                <a:solidFill>
                  <a:schemeClr val="tx1"/>
                </a:solidFill>
                <a:latin typeface="Castoro" panose="020B0604020202020204" charset="0"/>
                <a:ea typeface="Akatab" panose="020B0604020202020204" charset="0"/>
                <a:cs typeface="Akatab" panose="020B0604020202020204" charset="0"/>
              </a:rPr>
              <a:t> </a:t>
            </a:r>
            <a:r>
              <a:rPr lang="en-US" sz="1800" b="1" dirty="0" err="1">
                <a:solidFill>
                  <a:schemeClr val="tx1"/>
                </a:solidFill>
                <a:latin typeface="Castoro" panose="020B0604020202020204" charset="0"/>
                <a:ea typeface="Akatab" panose="020B0604020202020204" charset="0"/>
                <a:cs typeface="Akatab" panose="020B0604020202020204" charset="0"/>
              </a:rPr>
              <a:t>Giang</a:t>
            </a:r>
            <a:endParaRPr lang="en-US" sz="1800" b="1" dirty="0">
              <a:solidFill>
                <a:schemeClr val="tx1"/>
              </a:solidFill>
              <a:latin typeface="Castoro" panose="020B0604020202020204" charset="0"/>
              <a:ea typeface="Akatab" panose="020B0604020202020204" charset="0"/>
              <a:cs typeface="Akatab" panose="020B0604020202020204" charset="0"/>
            </a:endParaRPr>
          </a:p>
        </p:txBody>
      </p:sp>
      <p:sp>
        <p:nvSpPr>
          <p:cNvPr id="3" name="Rectangle 2"/>
          <p:cNvSpPr/>
          <p:nvPr/>
        </p:nvSpPr>
        <p:spPr>
          <a:xfrm>
            <a:off x="6134841" y="4249253"/>
            <a:ext cx="2427268" cy="307777"/>
          </a:xfrm>
          <a:prstGeom prst="rect">
            <a:avLst/>
          </a:prstGeom>
        </p:spPr>
        <p:txBody>
          <a:bodyPr wrap="none">
            <a:spAutoFit/>
          </a:bodyPr>
          <a:lstStyle/>
          <a:p>
            <a:pPr lvl="0"/>
            <a:r>
              <a:rPr lang="en-US" i="1" dirty="0" smtClean="0">
                <a:solidFill>
                  <a:schemeClr val="accent1">
                    <a:lumMod val="75000"/>
                  </a:schemeClr>
                </a:solidFill>
                <a:latin typeface="Akatab" panose="020B0604020202020204" charset="0"/>
                <a:ea typeface="Akatab" panose="020B0604020202020204" charset="0"/>
                <a:cs typeface="Akatab" panose="020B0604020202020204" charset="0"/>
              </a:rPr>
              <a:t>Can </a:t>
            </a:r>
            <a:r>
              <a:rPr lang="en-US" i="1" dirty="0" err="1" smtClean="0">
                <a:solidFill>
                  <a:schemeClr val="accent1">
                    <a:lumMod val="75000"/>
                  </a:schemeClr>
                </a:solidFill>
                <a:latin typeface="Akatab" panose="020B0604020202020204" charset="0"/>
                <a:ea typeface="Akatab" panose="020B0604020202020204" charset="0"/>
                <a:cs typeface="Akatab" panose="020B0604020202020204" charset="0"/>
              </a:rPr>
              <a:t>Tho</a:t>
            </a:r>
            <a:r>
              <a:rPr lang="en-US" i="1" dirty="0" smtClean="0">
                <a:solidFill>
                  <a:schemeClr val="accent1">
                    <a:lumMod val="75000"/>
                  </a:schemeClr>
                </a:solidFill>
                <a:latin typeface="Akatab" panose="020B0604020202020204" charset="0"/>
                <a:ea typeface="Akatab" panose="020B0604020202020204" charset="0"/>
                <a:cs typeface="Akatab" panose="020B0604020202020204" charset="0"/>
              </a:rPr>
              <a:t>, August 28-30, 2025</a:t>
            </a:r>
            <a:endParaRPr lang="en-US" i="1" dirty="0">
              <a:solidFill>
                <a:schemeClr val="accent1">
                  <a:lumMod val="75000"/>
                </a:schemeClr>
              </a:solidFill>
              <a:latin typeface="Akatab" panose="020B0604020202020204" charset="0"/>
              <a:ea typeface="Akatab" panose="020B0604020202020204" charset="0"/>
              <a:cs typeface="Akatab" panose="020B060402020202020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324002"/>
            <a:ext cx="7704000" cy="572700"/>
          </a:xfrm>
        </p:spPr>
        <p:txBody>
          <a:bodyPr/>
          <a:lstStyle/>
          <a:p>
            <a:r>
              <a:rPr lang="en-US" sz="3200" b="1" dirty="0" smtClean="0">
                <a:latin typeface="Akatab" panose="020B0604020202020204" charset="0"/>
                <a:ea typeface="Akatab" panose="020B0604020202020204" charset="0"/>
                <a:cs typeface="Akatab" panose="020B0604020202020204" charset="0"/>
              </a:rPr>
              <a:t>Conceptualization</a:t>
            </a:r>
            <a:endParaRPr lang="en-US" sz="3200" b="1" dirty="0">
              <a:latin typeface="Akatab" panose="020B0604020202020204" charset="0"/>
              <a:ea typeface="Akatab" panose="020B0604020202020204" charset="0"/>
              <a:cs typeface="Akatab" panose="020B0604020202020204" charset="0"/>
            </a:endParaRPr>
          </a:p>
        </p:txBody>
      </p:sp>
      <p:sp>
        <p:nvSpPr>
          <p:cNvPr id="3" name="Text Placeholder 2"/>
          <p:cNvSpPr>
            <a:spLocks noGrp="1"/>
          </p:cNvSpPr>
          <p:nvPr>
            <p:ph type="body" idx="1"/>
          </p:nvPr>
        </p:nvSpPr>
        <p:spPr>
          <a:xfrm>
            <a:off x="517712" y="1031172"/>
            <a:ext cx="8108576" cy="3406357"/>
          </a:xfrm>
        </p:spPr>
        <p:txBody>
          <a:bodyPr/>
          <a:lstStyle/>
          <a:p>
            <a:pPr marL="342900" lvl="0" indent="-342900" algn="l">
              <a:spcBef>
                <a:spcPts val="1200"/>
              </a:spcBef>
              <a:spcAft>
                <a:spcPts val="1200"/>
              </a:spcAft>
              <a:buSzPts val="2400"/>
              <a:buFont typeface="K2D"/>
              <a:buChar char="–"/>
            </a:pPr>
            <a:r>
              <a:rPr lang="en-US" sz="1800" b="1" i="1" dirty="0">
                <a:solidFill>
                  <a:schemeClr val="tx1"/>
                </a:solidFill>
              </a:rPr>
              <a:t>Foreign language anxiety</a:t>
            </a:r>
            <a:r>
              <a:rPr lang="en-US" sz="1800" dirty="0">
                <a:solidFill>
                  <a:schemeClr val="tx1"/>
                </a:solidFill>
              </a:rPr>
              <a:t>: a specific factor that can either negatively or positively affect students’ language learning process, depending on students’ characteristics such as ages, genders and language proficiency.</a:t>
            </a:r>
          </a:p>
          <a:p>
            <a:pPr marL="342900" lvl="0" indent="-342900" algn="l">
              <a:spcBef>
                <a:spcPts val="1200"/>
              </a:spcBef>
              <a:spcAft>
                <a:spcPts val="1200"/>
              </a:spcAft>
              <a:buSzPts val="2400"/>
              <a:buFont typeface="K2D"/>
              <a:buChar char="–"/>
            </a:pPr>
            <a:r>
              <a:rPr lang="en-US" sz="1800" b="1" i="1" dirty="0">
                <a:solidFill>
                  <a:schemeClr val="tx1"/>
                </a:solidFill>
              </a:rPr>
              <a:t>Speaking anxiety</a:t>
            </a:r>
            <a:r>
              <a:rPr lang="en-US" sz="1800" dirty="0">
                <a:solidFill>
                  <a:schemeClr val="tx1"/>
                </a:solidFill>
              </a:rPr>
              <a:t>: the increasing level of fear and apprehension during students’ oral presentation, which is easily affected by various factors, such as grammar, vocabulary, pronunciation, fluency and comprehension.</a:t>
            </a:r>
          </a:p>
          <a:p>
            <a:pPr marL="342900" lvl="0" indent="-342900" algn="l">
              <a:spcBef>
                <a:spcPts val="1200"/>
              </a:spcBef>
              <a:spcAft>
                <a:spcPts val="1200"/>
              </a:spcAft>
              <a:buSzPts val="2400"/>
              <a:buFont typeface="K2D"/>
              <a:buChar char="–"/>
            </a:pPr>
            <a:r>
              <a:rPr lang="en-US" sz="1800" b="1" i="1" dirty="0">
                <a:solidFill>
                  <a:schemeClr val="tx1"/>
                </a:solidFill>
              </a:rPr>
              <a:t>The nature of speaking anxiety</a:t>
            </a:r>
            <a:r>
              <a:rPr lang="en-US" sz="1800" dirty="0">
                <a:solidFill>
                  <a:schemeClr val="tx1"/>
                </a:solidFill>
              </a:rPr>
              <a:t>: 4 subtypes </a:t>
            </a:r>
            <a:r>
              <a:rPr lang="en-US" sz="1800" i="1" dirty="0">
                <a:solidFill>
                  <a:schemeClr val="tx1"/>
                </a:solidFill>
              </a:rPr>
              <a:t>(trait anxiety, context anxiety, audience anxiety and situational anxiety) </a:t>
            </a:r>
            <a:r>
              <a:rPr lang="en-US" sz="1800" i="1" dirty="0" smtClean="0">
                <a:solidFill>
                  <a:schemeClr val="tx1"/>
                </a:solidFill>
              </a:rPr>
              <a:t>=&gt; </a:t>
            </a:r>
            <a:r>
              <a:rPr lang="en-US" sz="1800" dirty="0" smtClean="0">
                <a:solidFill>
                  <a:schemeClr val="tx1"/>
                </a:solidFill>
              </a:rPr>
              <a:t>clarify </a:t>
            </a:r>
            <a:r>
              <a:rPr lang="en-US" sz="1800" dirty="0">
                <a:solidFill>
                  <a:schemeClr val="tx1"/>
                </a:solidFill>
              </a:rPr>
              <a:t>some specific cases that students may suffer from speaking anxiety</a:t>
            </a:r>
            <a:r>
              <a:rPr lang="en-US" sz="1800" dirty="0" smtClean="0">
                <a:solidFill>
                  <a:schemeClr val="tx1"/>
                </a:solidFill>
              </a:rPr>
              <a:t>.</a:t>
            </a:r>
            <a:endParaRPr lang="en-US" sz="1800" dirty="0">
              <a:solidFill>
                <a:schemeClr val="tx1"/>
              </a:solidFill>
            </a:endParaRPr>
          </a:p>
        </p:txBody>
      </p:sp>
      <p:sp>
        <p:nvSpPr>
          <p:cNvPr id="4" name="TextBox 3"/>
          <p:cNvSpPr txBox="1"/>
          <p:nvPr/>
        </p:nvSpPr>
        <p:spPr>
          <a:xfrm>
            <a:off x="8634608" y="4634629"/>
            <a:ext cx="321501" cy="307777"/>
          </a:xfrm>
          <a:prstGeom prst="rect">
            <a:avLst/>
          </a:prstGeom>
          <a:noFill/>
        </p:spPr>
        <p:txBody>
          <a:bodyPr wrap="square" rtlCol="0">
            <a:spAutoFit/>
          </a:bodyPr>
          <a:lstStyle/>
          <a:p>
            <a:pPr algn="ctr"/>
            <a:r>
              <a:rPr lang="en-US" dirty="0">
                <a:latin typeface="Castoro" panose="020B0604020202020204" charset="0"/>
              </a:rPr>
              <a:t>9</a:t>
            </a:r>
          </a:p>
        </p:txBody>
      </p:sp>
    </p:spTree>
    <p:extLst>
      <p:ext uri="{BB962C8B-B14F-4D97-AF65-F5344CB8AC3E}">
        <p14:creationId xmlns:p14="http://schemas.microsoft.com/office/powerpoint/2010/main" val="152293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13107" y="58897"/>
            <a:ext cx="7704138" cy="571500"/>
          </a:xfrm>
        </p:spPr>
        <p:txBody>
          <a:bodyPr/>
          <a:lstStyle/>
          <a:p>
            <a:r>
              <a:rPr lang="en-US" sz="3200" b="1" dirty="0" smtClean="0">
                <a:latin typeface="Akatab" panose="020B0604020202020204" charset="0"/>
                <a:ea typeface="Akatab" panose="020B0604020202020204" charset="0"/>
                <a:cs typeface="Akatab" panose="020B0604020202020204" charset="0"/>
              </a:rPr>
              <a:t>Theoretical background</a:t>
            </a:r>
            <a:endParaRPr lang="en-US" sz="3200" b="1" dirty="0">
              <a:latin typeface="Akatab" panose="020B0604020202020204" charset="0"/>
              <a:ea typeface="Akatab" panose="020B0604020202020204" charset="0"/>
              <a:cs typeface="Akatab" panose="020B0604020202020204" charset="0"/>
            </a:endParaRPr>
          </a:p>
        </p:txBody>
      </p:sp>
      <p:graphicFrame>
        <p:nvGraphicFramePr>
          <p:cNvPr id="4" name="Google Shape;556;p41"/>
          <p:cNvGraphicFramePr/>
          <p:nvPr>
            <p:extLst>
              <p:ext uri="{D42A27DB-BD31-4B8C-83A1-F6EECF244321}">
                <p14:modId xmlns:p14="http://schemas.microsoft.com/office/powerpoint/2010/main" val="1049412975"/>
              </p:ext>
            </p:extLst>
          </p:nvPr>
        </p:nvGraphicFramePr>
        <p:xfrm>
          <a:off x="329509" y="694059"/>
          <a:ext cx="8471334" cy="3932140"/>
        </p:xfrm>
        <a:graphic>
          <a:graphicData uri="http://schemas.openxmlformats.org/drawingml/2006/table">
            <a:tbl>
              <a:tblPr firstRow="1" bandRow="1">
                <a:tableStyleId>{99D544AF-755B-4D7F-8C49-0B9E0AA2EE7D}</a:tableStyleId>
              </a:tblPr>
              <a:tblGrid>
                <a:gridCol w="2125929">
                  <a:extLst>
                    <a:ext uri="{9D8B030D-6E8A-4147-A177-3AD203B41FA5}">
                      <a16:colId xmlns:a16="http://schemas.microsoft.com/office/drawing/2014/main" val="20000"/>
                    </a:ext>
                  </a:extLst>
                </a:gridCol>
                <a:gridCol w="6345405">
                  <a:extLst>
                    <a:ext uri="{9D8B030D-6E8A-4147-A177-3AD203B41FA5}">
                      <a16:colId xmlns:a16="http://schemas.microsoft.com/office/drawing/2014/main" val="20001"/>
                    </a:ext>
                  </a:extLst>
                </a:gridCol>
              </a:tblGrid>
              <a:tr h="740171">
                <a:tc>
                  <a:txBody>
                    <a:bodyPr/>
                    <a:lstStyle/>
                    <a:p>
                      <a:pPr marL="0" marR="0" lvl="0" indent="0" algn="ctr" rtl="0">
                        <a:lnSpc>
                          <a:spcPct val="100000"/>
                        </a:lnSpc>
                        <a:spcBef>
                          <a:spcPts val="0"/>
                        </a:spcBef>
                        <a:spcAft>
                          <a:spcPts val="0"/>
                        </a:spcAft>
                        <a:buNone/>
                      </a:pPr>
                      <a:r>
                        <a:rPr lang="en-US" sz="1500" b="1" u="none" strike="noStrike" cap="none" dirty="0">
                          <a:latin typeface="Akatab" panose="020B0604020202020204" charset="0"/>
                          <a:ea typeface="Akatab" panose="020B0604020202020204" charset="0"/>
                          <a:cs typeface="Akatab" panose="020B0604020202020204" charset="0"/>
                          <a:sym typeface="K2D"/>
                        </a:rPr>
                        <a:t>The inverted-U theory (Yerkes-Dodson, 1908)</a:t>
                      </a:r>
                      <a:endParaRPr sz="1500" b="1"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rtl="0">
                        <a:lnSpc>
                          <a:spcPct val="10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students reach their peak level of performance with an intermediate level of stress, or arousal; too little or too much arousal results in poorer performance</a:t>
                      </a:r>
                      <a:endParaRPr sz="1500" b="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960220">
                <a:tc>
                  <a:txBody>
                    <a:bodyPr/>
                    <a:lstStyle/>
                    <a:p>
                      <a:pPr marL="0" marR="0" lvl="0" indent="0" algn="ctr" rtl="0">
                        <a:lnSpc>
                          <a:spcPct val="100000"/>
                        </a:lnSpc>
                        <a:spcBef>
                          <a:spcPts val="0"/>
                        </a:spcBef>
                        <a:spcAft>
                          <a:spcPts val="0"/>
                        </a:spcAft>
                        <a:buNone/>
                      </a:pPr>
                      <a:r>
                        <a:rPr lang="en-US" sz="1500" b="1" u="none" strike="noStrike" cap="none" dirty="0">
                          <a:latin typeface="Akatab" panose="020B0604020202020204" charset="0"/>
                          <a:ea typeface="Akatab" panose="020B0604020202020204" charset="0"/>
                          <a:cs typeface="Akatab" panose="020B0604020202020204" charset="0"/>
                          <a:sym typeface="K2D"/>
                        </a:rPr>
                        <a:t>Cognitive-behavioral theory (Beck, 1983)</a:t>
                      </a:r>
                      <a:endParaRPr sz="1500" b="1"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rtl="0">
                        <a:lnSpc>
                          <a:spcPct val="10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an individual may have a negative experience in the past, relying on the so-called cognitive schema; he/she will engrave himself/herself into that experience if it is repeated continuously for a long time</a:t>
                      </a:r>
                      <a:endParaRPr sz="1500" b="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960220">
                <a:tc>
                  <a:txBody>
                    <a:bodyPr/>
                    <a:lstStyle/>
                    <a:p>
                      <a:pPr marL="0" marR="0" lvl="0" indent="0" algn="ctr" rtl="0">
                        <a:lnSpc>
                          <a:spcPct val="100000"/>
                        </a:lnSpc>
                        <a:spcBef>
                          <a:spcPts val="0"/>
                        </a:spcBef>
                        <a:spcAft>
                          <a:spcPts val="0"/>
                        </a:spcAft>
                        <a:buNone/>
                      </a:pPr>
                      <a:r>
                        <a:rPr lang="en-US" sz="1500" b="1" u="none" strike="noStrike" cap="none" dirty="0">
                          <a:latin typeface="Akatab" panose="020B0604020202020204" charset="0"/>
                          <a:ea typeface="Akatab" panose="020B0604020202020204" charset="0"/>
                          <a:cs typeface="Akatab" panose="020B0604020202020204" charset="0"/>
                          <a:sym typeface="K2D"/>
                        </a:rPr>
                        <a:t>Cognitive load theory (</a:t>
                      </a:r>
                      <a:r>
                        <a:rPr lang="en-US" sz="1500" b="1" u="none" strike="noStrike" cap="none" dirty="0" err="1">
                          <a:latin typeface="Akatab" panose="020B0604020202020204" charset="0"/>
                          <a:ea typeface="Akatab" panose="020B0604020202020204" charset="0"/>
                          <a:cs typeface="Akatab" panose="020B0604020202020204" charset="0"/>
                          <a:sym typeface="K2D"/>
                        </a:rPr>
                        <a:t>Sweller</a:t>
                      </a:r>
                      <a:r>
                        <a:rPr lang="en-US" sz="1500" b="1" u="none" strike="noStrike" cap="none" dirty="0">
                          <a:latin typeface="Akatab" panose="020B0604020202020204" charset="0"/>
                          <a:ea typeface="Akatab" panose="020B0604020202020204" charset="0"/>
                          <a:cs typeface="Akatab" panose="020B0604020202020204" charset="0"/>
                          <a:sym typeface="K2D"/>
                        </a:rPr>
                        <a:t>, 2011)</a:t>
                      </a:r>
                      <a:endParaRPr sz="1500" b="1"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rtl="0">
                        <a:lnSpc>
                          <a:spcPct val="10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students’ working memory is only able to hold a small amount of information at any one time; when the students are overwhelmed, they may struggle to process new information or make appropriate decisions.</a:t>
                      </a:r>
                      <a:endParaRPr sz="1500" b="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4"/>
                  </a:ext>
                </a:extLst>
              </a:tr>
              <a:tr h="1180268">
                <a:tc>
                  <a:txBody>
                    <a:bodyPr/>
                    <a:lstStyle/>
                    <a:p>
                      <a:pPr marL="0" marR="0" lvl="0" indent="0" algn="ctr" rtl="0">
                        <a:lnSpc>
                          <a:spcPct val="100000"/>
                        </a:lnSpc>
                        <a:spcBef>
                          <a:spcPts val="0"/>
                        </a:spcBef>
                        <a:spcAft>
                          <a:spcPts val="0"/>
                        </a:spcAft>
                        <a:buNone/>
                      </a:pPr>
                      <a:r>
                        <a:rPr lang="en-US" sz="1500" b="1" u="none" strike="noStrike" cap="none" dirty="0">
                          <a:latin typeface="Akatab" panose="020B0604020202020204" charset="0"/>
                          <a:ea typeface="Akatab" panose="020B0604020202020204" charset="0"/>
                          <a:cs typeface="Akatab" panose="020B0604020202020204" charset="0"/>
                          <a:sym typeface="K2D"/>
                        </a:rPr>
                        <a:t>Trade-off hypothesis (</a:t>
                      </a:r>
                      <a:r>
                        <a:rPr lang="en-US" sz="1500" b="1" u="none" strike="noStrike" cap="none" dirty="0" err="1">
                          <a:latin typeface="Akatab" panose="020B0604020202020204" charset="0"/>
                          <a:ea typeface="Akatab" panose="020B0604020202020204" charset="0"/>
                          <a:cs typeface="Akatab" panose="020B0604020202020204" charset="0"/>
                          <a:sym typeface="K2D"/>
                        </a:rPr>
                        <a:t>Skehan</a:t>
                      </a:r>
                      <a:r>
                        <a:rPr lang="en-US" sz="1500" b="1" u="none" strike="noStrike" cap="none" dirty="0">
                          <a:latin typeface="Akatab" panose="020B0604020202020204" charset="0"/>
                          <a:ea typeface="Akatab" panose="020B0604020202020204" charset="0"/>
                          <a:cs typeface="Akatab" panose="020B0604020202020204" charset="0"/>
                          <a:sym typeface="K2D"/>
                        </a:rPr>
                        <a:t>, 1998)</a:t>
                      </a:r>
                      <a:endParaRPr sz="1500" b="1"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rtl="0">
                        <a:lnSpc>
                          <a:spcPct val="10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students’ capacity limitations force them to distribute attentional resources to all processes required for a task; when the task requirements exceed available resources, students will allocate their intention to other less complex performance areas to make their utterances be more understandable.</a:t>
                      </a:r>
                      <a:endParaRPr sz="1500" b="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6"/>
                  </a:ext>
                </a:extLst>
              </a:tr>
            </a:tbl>
          </a:graphicData>
        </a:graphic>
      </p:graphicFrame>
      <p:sp>
        <p:nvSpPr>
          <p:cNvPr id="5" name="TextBox 4"/>
          <p:cNvSpPr txBox="1"/>
          <p:nvPr/>
        </p:nvSpPr>
        <p:spPr>
          <a:xfrm>
            <a:off x="8634608" y="4752491"/>
            <a:ext cx="509392" cy="307777"/>
          </a:xfrm>
          <a:prstGeom prst="rect">
            <a:avLst/>
          </a:prstGeom>
          <a:noFill/>
        </p:spPr>
        <p:txBody>
          <a:bodyPr wrap="square" rtlCol="0">
            <a:spAutoFit/>
          </a:bodyPr>
          <a:lstStyle/>
          <a:p>
            <a:pPr algn="ctr"/>
            <a:r>
              <a:rPr lang="en-US" dirty="0" smtClean="0">
                <a:latin typeface="Castoro" panose="020B0604020202020204" charset="0"/>
              </a:rPr>
              <a:t>10</a:t>
            </a:r>
            <a:endParaRPr lang="en-US" dirty="0">
              <a:latin typeface="Castoro" panose="020B0604020202020204" charset="0"/>
            </a:endParaRPr>
          </a:p>
        </p:txBody>
      </p:sp>
    </p:spTree>
    <p:extLst>
      <p:ext uri="{BB962C8B-B14F-4D97-AF65-F5344CB8AC3E}">
        <p14:creationId xmlns:p14="http://schemas.microsoft.com/office/powerpoint/2010/main" val="205392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844703" y="-48125"/>
            <a:ext cx="7481888" cy="144379"/>
          </a:xfrm>
        </p:spPr>
        <p:txBody>
          <a:bodyPr/>
          <a:lstStyle/>
          <a:p>
            <a:pPr marL="152400" indent="0">
              <a:buNone/>
            </a:pPr>
            <a:r>
              <a:rPr lang="en-US" sz="1600" b="1" u="sng" dirty="0" smtClean="0"/>
              <a:t>Related studies: Causes of speaking anxiety</a:t>
            </a:r>
            <a:endParaRPr lang="en-US" sz="1600" b="1" u="sng" dirty="0"/>
          </a:p>
        </p:txBody>
      </p:sp>
      <p:graphicFrame>
        <p:nvGraphicFramePr>
          <p:cNvPr id="6" name="Table 5"/>
          <p:cNvGraphicFramePr>
            <a:graphicFrameLocks noGrp="1"/>
          </p:cNvGraphicFramePr>
          <p:nvPr>
            <p:extLst>
              <p:ext uri="{D42A27DB-BD31-4B8C-83A1-F6EECF244321}">
                <p14:modId xmlns:p14="http://schemas.microsoft.com/office/powerpoint/2010/main" val="3723367217"/>
              </p:ext>
            </p:extLst>
          </p:nvPr>
        </p:nvGraphicFramePr>
        <p:xfrm>
          <a:off x="0" y="273896"/>
          <a:ext cx="9143999" cy="4854010"/>
        </p:xfrm>
        <a:graphic>
          <a:graphicData uri="http://schemas.openxmlformats.org/drawingml/2006/table">
            <a:tbl>
              <a:tblPr firstRow="1" bandRow="1">
                <a:tableStyleId>{69012ECD-51FC-41F1-AA8D-1B2483CD663E}</a:tableStyleId>
              </a:tblPr>
              <a:tblGrid>
                <a:gridCol w="1298933">
                  <a:extLst>
                    <a:ext uri="{9D8B030D-6E8A-4147-A177-3AD203B41FA5}">
                      <a16:colId xmlns:a16="http://schemas.microsoft.com/office/drawing/2014/main" val="2858176673"/>
                    </a:ext>
                  </a:extLst>
                </a:gridCol>
                <a:gridCol w="1986527">
                  <a:extLst>
                    <a:ext uri="{9D8B030D-6E8A-4147-A177-3AD203B41FA5}">
                      <a16:colId xmlns:a16="http://schemas.microsoft.com/office/drawing/2014/main" val="990403257"/>
                    </a:ext>
                  </a:extLst>
                </a:gridCol>
                <a:gridCol w="4042992">
                  <a:extLst>
                    <a:ext uri="{9D8B030D-6E8A-4147-A177-3AD203B41FA5}">
                      <a16:colId xmlns:a16="http://schemas.microsoft.com/office/drawing/2014/main" val="2085018209"/>
                    </a:ext>
                  </a:extLst>
                </a:gridCol>
                <a:gridCol w="1815547">
                  <a:extLst>
                    <a:ext uri="{9D8B030D-6E8A-4147-A177-3AD203B41FA5}">
                      <a16:colId xmlns:a16="http://schemas.microsoft.com/office/drawing/2014/main" val="2559574915"/>
                    </a:ext>
                  </a:extLst>
                </a:gridCol>
              </a:tblGrid>
              <a:tr h="191370">
                <a:tc>
                  <a:txBody>
                    <a:bodyPr/>
                    <a:lstStyle/>
                    <a:p>
                      <a:pPr marL="0" marR="0" lvl="0" indent="0" algn="ctr" rtl="0">
                        <a:lnSpc>
                          <a:spcPct val="100000"/>
                        </a:lnSpc>
                        <a:spcBef>
                          <a:spcPts val="0"/>
                        </a:spcBef>
                        <a:spcAft>
                          <a:spcPts val="0"/>
                        </a:spcAft>
                        <a:buNone/>
                      </a:pPr>
                      <a:r>
                        <a:rPr lang="en-US" sz="1200" u="none" strike="noStrike" cap="none" dirty="0">
                          <a:solidFill>
                            <a:schemeClr val="tx1"/>
                          </a:solidFill>
                          <a:latin typeface="Akatab" panose="020B0604020202020204" charset="0"/>
                          <a:ea typeface="Akatab" panose="020B0604020202020204" charset="0"/>
                          <a:cs typeface="Akatab" panose="020B0604020202020204" charset="0"/>
                          <a:sym typeface="K2D"/>
                        </a:rPr>
                        <a:t>Related studies</a:t>
                      </a:r>
                      <a:endParaRPr sz="12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200" u="none" strike="noStrike" cap="none" dirty="0">
                          <a:solidFill>
                            <a:schemeClr val="tx1"/>
                          </a:solidFill>
                          <a:latin typeface="Akatab" panose="020B0604020202020204" charset="0"/>
                          <a:ea typeface="Akatab" panose="020B0604020202020204" charset="0"/>
                          <a:cs typeface="Akatab" panose="020B0604020202020204" charset="0"/>
                          <a:sym typeface="K2D"/>
                        </a:rPr>
                        <a:t>Participants</a:t>
                      </a:r>
                      <a:endParaRPr sz="12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200" u="none" strike="noStrike" cap="none" dirty="0">
                          <a:solidFill>
                            <a:schemeClr val="tx1"/>
                          </a:solidFill>
                          <a:latin typeface="Akatab" panose="020B0604020202020204" charset="0"/>
                          <a:ea typeface="Akatab" panose="020B0604020202020204" charset="0"/>
                          <a:cs typeface="Akatab" panose="020B0604020202020204" charset="0"/>
                          <a:sym typeface="K2D"/>
                        </a:rPr>
                        <a:t>Findings</a:t>
                      </a:r>
                      <a:endParaRPr sz="12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200" u="none" strike="noStrike" cap="none" dirty="0">
                          <a:solidFill>
                            <a:schemeClr val="tx1"/>
                          </a:solidFill>
                          <a:latin typeface="Akatab" panose="020B0604020202020204" charset="0"/>
                          <a:ea typeface="Akatab" panose="020B0604020202020204" charset="0"/>
                          <a:cs typeface="Akatab" panose="020B0604020202020204" charset="0"/>
                          <a:sym typeface="K2D"/>
                        </a:rPr>
                        <a:t>Limitation</a:t>
                      </a:r>
                      <a:endParaRPr sz="12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tc>
                <a:extLst>
                  <a:ext uri="{0D108BD9-81ED-4DB2-BD59-A6C34878D82A}">
                    <a16:rowId xmlns:a16="http://schemas.microsoft.com/office/drawing/2014/main" val="284984517"/>
                  </a:ext>
                </a:extLst>
              </a:tr>
              <a:tr h="446521">
                <a:tc>
                  <a:txBody>
                    <a:bodyPr/>
                    <a:lstStyle/>
                    <a:p>
                      <a:pPr marL="0" marR="0" lvl="0" indent="0" algn="ctr" rtl="0">
                        <a:lnSpc>
                          <a:spcPct val="100000"/>
                        </a:lnSpc>
                        <a:spcBef>
                          <a:spcPts val="0"/>
                        </a:spcBef>
                        <a:spcAft>
                          <a:spcPts val="0"/>
                        </a:spcAft>
                        <a:buNone/>
                      </a:pPr>
                      <a:r>
                        <a:rPr lang="en-US" sz="1150" b="0" i="0" u="none" strike="noStrike" cap="none" dirty="0" err="1" smtClean="0">
                          <a:solidFill>
                            <a:schemeClr val="tx1"/>
                          </a:solidFill>
                          <a:effectLst/>
                          <a:latin typeface="Akatab" panose="020B0604020202020204" charset="0"/>
                          <a:ea typeface="Akatab" panose="020B0604020202020204" charset="0"/>
                          <a:cs typeface="Akatab" panose="020B0604020202020204" charset="0"/>
                          <a:sym typeface="Arial"/>
                        </a:rPr>
                        <a:t>Tasee</a:t>
                      </a:r>
                      <a:r>
                        <a:rPr lang="en-US" sz="1150" b="0" i="0" u="none" strike="noStrike" cap="none" dirty="0" smtClean="0">
                          <a:solidFill>
                            <a:schemeClr val="tx1"/>
                          </a:solidFill>
                          <a:effectLst/>
                          <a:latin typeface="Akatab" panose="020B0604020202020204" charset="0"/>
                          <a:ea typeface="Akatab" panose="020B0604020202020204" charset="0"/>
                          <a:cs typeface="Akatab" panose="020B0604020202020204" charset="0"/>
                          <a:sym typeface="Arial"/>
                        </a:rPr>
                        <a:t> (2009)</a:t>
                      </a:r>
                      <a:endParaRPr sz="115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a:txBody>
                    <a:bodyPr/>
                    <a:lstStyle/>
                    <a:p>
                      <a:pPr marL="171450" marR="0" lvl="0" indent="-171450" algn="l" rtl="0">
                        <a:lnSpc>
                          <a:spcPct val="100000"/>
                        </a:lnSpc>
                        <a:spcBef>
                          <a:spcPts val="0"/>
                        </a:spcBef>
                        <a:spcAft>
                          <a:spcPts val="0"/>
                        </a:spcAft>
                        <a:buFont typeface="Akatab" panose="020B0604020202020204" charset="0"/>
                        <a:buChar char="‒"/>
                      </a:pPr>
                      <a:r>
                        <a:rPr lang="en-US" sz="1150" b="0" i="0" u="none" strike="noStrike" cap="none" dirty="0" smtClean="0">
                          <a:solidFill>
                            <a:schemeClr val="tx1"/>
                          </a:solidFill>
                          <a:effectLst/>
                          <a:latin typeface="Akatab" panose="020B0604020202020204" charset="0"/>
                          <a:ea typeface="Akatab" panose="020B0604020202020204" charset="0"/>
                          <a:cs typeface="Akatab" panose="020B0604020202020204" charset="0"/>
                          <a:sym typeface="Arial"/>
                        </a:rPr>
                        <a:t>963 students majoring in English</a:t>
                      </a:r>
                    </a:p>
                    <a:p>
                      <a:pPr marL="171450" marR="0" lvl="0" indent="-171450" algn="l" rtl="0">
                        <a:lnSpc>
                          <a:spcPct val="100000"/>
                        </a:lnSpc>
                        <a:spcBef>
                          <a:spcPts val="0"/>
                        </a:spcBef>
                        <a:spcAft>
                          <a:spcPts val="0"/>
                        </a:spcAft>
                        <a:buFont typeface="Akatab" panose="020B0604020202020204" charset="0"/>
                        <a:buChar char="‒"/>
                      </a:pPr>
                      <a:r>
                        <a:rPr lang="en-US" sz="1150" b="0" i="0" u="none" strike="noStrike" cap="none" dirty="0" smtClean="0">
                          <a:solidFill>
                            <a:schemeClr val="tx1"/>
                          </a:solidFill>
                          <a:effectLst/>
                          <a:latin typeface="Akatab" panose="020B0604020202020204" charset="0"/>
                          <a:ea typeface="Akatab" panose="020B0604020202020204" charset="0"/>
                          <a:cs typeface="Akatab" panose="020B0604020202020204" charset="0"/>
                          <a:sym typeface="Arial"/>
                        </a:rPr>
                        <a:t>27 lecturers in English</a:t>
                      </a:r>
                      <a:endParaRPr sz="115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a:txBody>
                    <a:bodyPr/>
                    <a:lstStyle/>
                    <a:p>
                      <a:pPr marL="171450" marR="0" lvl="0" indent="-171450" algn="l" rtl="0">
                        <a:lnSpc>
                          <a:spcPct val="100000"/>
                        </a:lnSpc>
                        <a:spcBef>
                          <a:spcPts val="0"/>
                        </a:spcBef>
                        <a:spcAft>
                          <a:spcPts val="0"/>
                        </a:spcAft>
                        <a:buFontTx/>
                        <a:buChar char="-"/>
                      </a:pPr>
                      <a:r>
                        <a:rPr lang="en-US" sz="115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Level of speaking anxiety: moderate</a:t>
                      </a:r>
                    </a:p>
                    <a:p>
                      <a:pPr marL="171450" marR="0" lvl="0" indent="-171450" algn="l" rtl="0">
                        <a:lnSpc>
                          <a:spcPct val="100000"/>
                        </a:lnSpc>
                        <a:spcBef>
                          <a:spcPts val="0"/>
                        </a:spcBef>
                        <a:spcAft>
                          <a:spcPts val="0"/>
                        </a:spcAft>
                        <a:buFontTx/>
                        <a:buChar char="-"/>
                      </a:pPr>
                      <a:r>
                        <a:rPr lang="en-US" sz="115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Causes: fear of negative evaluation, communicative apprehension and test anxiety</a:t>
                      </a:r>
                      <a:endParaRPr sz="115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rowSpan="6">
                  <a:txBody>
                    <a:bodyPr/>
                    <a:lstStyle/>
                    <a:p>
                      <a:pPr marL="0" marR="0" lvl="0" indent="0" algn="l" rtl="0">
                        <a:lnSpc>
                          <a:spcPct val="100000"/>
                        </a:lnSpc>
                        <a:spcBef>
                          <a:spcPts val="0"/>
                        </a:spcBef>
                        <a:spcAft>
                          <a:spcPts val="0"/>
                        </a:spcAft>
                        <a:buNone/>
                      </a:pPr>
                      <a:r>
                        <a:rPr lang="en-US" sz="1150" b="1" u="none" strike="noStrike" cap="none" dirty="0" err="1">
                          <a:solidFill>
                            <a:schemeClr val="tx1"/>
                          </a:solidFill>
                          <a:latin typeface="Akatab" panose="020B0604020202020204" charset="0"/>
                          <a:ea typeface="Akatab" panose="020B0604020202020204" charset="0"/>
                          <a:cs typeface="Akatab" panose="020B0604020202020204" charset="0"/>
                          <a:sym typeface="K2D"/>
                        </a:rPr>
                        <a:t>Unthorough</a:t>
                      </a:r>
                      <a:r>
                        <a:rPr lang="en-US" sz="1150" b="1" u="none" strike="noStrike" cap="none" dirty="0">
                          <a:solidFill>
                            <a:schemeClr val="tx1"/>
                          </a:solidFill>
                          <a:latin typeface="Akatab" panose="020B0604020202020204" charset="0"/>
                          <a:ea typeface="Akatab" panose="020B0604020202020204" charset="0"/>
                          <a:cs typeface="Akatab" panose="020B0604020202020204" charset="0"/>
                          <a:sym typeface="K2D"/>
                        </a:rPr>
                        <a:t> investigation on the effect of speaking anxiety on students’ English learning</a:t>
                      </a:r>
                      <a:endParaRPr sz="1150" dirty="0">
                        <a:solidFill>
                          <a:schemeClr val="tx1"/>
                        </a:solidFill>
                        <a:latin typeface="Akatab" panose="020B0604020202020204" charset="0"/>
                        <a:ea typeface="Akatab" panose="020B0604020202020204" charset="0"/>
                        <a:cs typeface="Akatab" panose="020B0604020202020204" charset="0"/>
                      </a:endParaRPr>
                    </a:p>
                    <a:p>
                      <a:pPr marL="0" marR="0" lvl="0" indent="0" algn="just" rtl="0">
                        <a:lnSpc>
                          <a:spcPct val="100000"/>
                        </a:lnSpc>
                        <a:spcBef>
                          <a:spcPts val="0"/>
                        </a:spcBef>
                        <a:spcAft>
                          <a:spcPts val="0"/>
                        </a:spcAft>
                        <a:buNone/>
                      </a:pPr>
                      <a:endParaRPr sz="1150" b="1" u="none" strike="noStrike" cap="none" dirty="0">
                        <a:solidFill>
                          <a:schemeClr val="tx1"/>
                        </a:solidFill>
                        <a:latin typeface="Akatab" panose="020B0604020202020204" charset="0"/>
                        <a:ea typeface="Akatab" panose="020B0604020202020204" charset="0"/>
                        <a:cs typeface="Akatab" panose="020B0604020202020204" charset="0"/>
                        <a:sym typeface="K2D"/>
                      </a:endParaRPr>
                    </a:p>
                    <a:p>
                      <a:pPr marL="0" marR="0" lvl="0" indent="0" algn="l" rtl="0">
                        <a:lnSpc>
                          <a:spcPct val="100000"/>
                        </a:lnSpc>
                        <a:spcBef>
                          <a:spcPts val="0"/>
                        </a:spcBef>
                        <a:spcAft>
                          <a:spcPts val="0"/>
                        </a:spcAft>
                        <a:buNone/>
                      </a:pPr>
                      <a:r>
                        <a:rPr lang="en-US" sz="1150" b="1" i="0" u="none" strike="noStrike" cap="none" dirty="0">
                          <a:solidFill>
                            <a:schemeClr val="tx1"/>
                          </a:solidFill>
                          <a:latin typeface="Akatab" panose="020B0604020202020204" charset="0"/>
                          <a:ea typeface="Akatab" panose="020B0604020202020204" charset="0"/>
                          <a:cs typeface="Akatab" panose="020B0604020202020204" charset="0"/>
                          <a:sym typeface="K2D"/>
                        </a:rPr>
                        <a:t>Underrated non-English majors’ speaking anxiety</a:t>
                      </a:r>
                      <a:endParaRPr sz="1150" b="1" i="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extLst>
                  <a:ext uri="{0D108BD9-81ED-4DB2-BD59-A6C34878D82A}">
                    <a16:rowId xmlns:a16="http://schemas.microsoft.com/office/drawing/2014/main" val="1742412440"/>
                  </a:ext>
                </a:extLst>
              </a:tr>
              <a:tr h="829248">
                <a:tc>
                  <a:txBody>
                    <a:bodyPr/>
                    <a:lstStyle/>
                    <a:p>
                      <a:pPr marL="0" marR="0" lvl="0" indent="0" algn="ctr" rtl="0">
                        <a:lnSpc>
                          <a:spcPct val="100000"/>
                        </a:lnSpc>
                        <a:spcBef>
                          <a:spcPts val="0"/>
                        </a:spcBef>
                        <a:spcAft>
                          <a:spcPts val="0"/>
                        </a:spcAft>
                        <a:buNone/>
                      </a:pPr>
                      <a:r>
                        <a:rPr lang="en-US" sz="1150" u="none" strike="noStrike" cap="none" dirty="0" err="1">
                          <a:solidFill>
                            <a:schemeClr val="tx1"/>
                          </a:solidFill>
                          <a:latin typeface="Akatab" panose="020B0604020202020204" charset="0"/>
                          <a:ea typeface="Akatab" panose="020B0604020202020204" charset="0"/>
                          <a:cs typeface="Akatab" panose="020B0604020202020204" charset="0"/>
                          <a:sym typeface="K2D"/>
                        </a:rPr>
                        <a:t>Asysyifa</a:t>
                      </a:r>
                      <a:r>
                        <a:rPr lang="en-US" sz="1150" u="none" strike="noStrike" cap="none" dirty="0">
                          <a:solidFill>
                            <a:schemeClr val="tx1"/>
                          </a:solidFill>
                          <a:latin typeface="Akatab" panose="020B0604020202020204" charset="0"/>
                          <a:ea typeface="Akatab" panose="020B0604020202020204" charset="0"/>
                          <a:cs typeface="Akatab" panose="020B0604020202020204" charset="0"/>
                          <a:sym typeface="K2D"/>
                        </a:rPr>
                        <a:t> et al. (2019)</a:t>
                      </a:r>
                      <a:endParaRPr sz="115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a:txBody>
                    <a:bodyPr/>
                    <a:lstStyle/>
                    <a:p>
                      <a:pPr marL="0" marR="0" lvl="0" indent="0" algn="l" rtl="0">
                        <a:lnSpc>
                          <a:spcPct val="100000"/>
                        </a:lnSpc>
                        <a:spcBef>
                          <a:spcPts val="0"/>
                        </a:spcBef>
                        <a:spcAft>
                          <a:spcPts val="0"/>
                        </a:spcAft>
                        <a:buNone/>
                      </a:pPr>
                      <a:r>
                        <a:rPr lang="en-US" sz="1150" u="none" strike="noStrike" cap="none" dirty="0">
                          <a:solidFill>
                            <a:schemeClr val="tx1"/>
                          </a:solidFill>
                          <a:latin typeface="Akatab" panose="020B0604020202020204" charset="0"/>
                          <a:ea typeface="Akatab" panose="020B0604020202020204" charset="0"/>
                          <a:cs typeface="Akatab" panose="020B0604020202020204" charset="0"/>
                          <a:sym typeface="K2D"/>
                        </a:rPr>
                        <a:t>30 first-grade students in a vocational school</a:t>
                      </a:r>
                      <a:endParaRPr sz="115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a:txBody>
                    <a:bodyPr/>
                    <a:lstStyle/>
                    <a:p>
                      <a:pPr marL="0" marR="0" lvl="0" indent="0" algn="l" rtl="0">
                        <a:lnSpc>
                          <a:spcPct val="100000"/>
                        </a:lnSpc>
                        <a:spcBef>
                          <a:spcPts val="0"/>
                        </a:spcBef>
                        <a:spcAft>
                          <a:spcPts val="0"/>
                        </a:spcAft>
                        <a:buNone/>
                      </a:pPr>
                      <a:r>
                        <a:rPr lang="en-US" sz="1150" u="none" strike="noStrike" cap="none" dirty="0">
                          <a:solidFill>
                            <a:schemeClr val="tx1"/>
                          </a:solidFill>
                          <a:latin typeface="Akatab" panose="020B0604020202020204" charset="0"/>
                          <a:ea typeface="Akatab" panose="020B0604020202020204" charset="0"/>
                          <a:cs typeface="Akatab" panose="020B0604020202020204" charset="0"/>
                          <a:sym typeface="K2D"/>
                        </a:rPr>
                        <a:t>- Level of speaking anxiety: mildly anxious to anxious</a:t>
                      </a:r>
                      <a:endParaRPr sz="1150" dirty="0">
                        <a:solidFill>
                          <a:schemeClr val="tx1"/>
                        </a:solidFill>
                        <a:latin typeface="Akatab" panose="020B0604020202020204" charset="0"/>
                        <a:ea typeface="Akatab" panose="020B0604020202020204" charset="0"/>
                        <a:cs typeface="Akatab" panose="020B0604020202020204" charset="0"/>
                      </a:endParaRPr>
                    </a:p>
                    <a:p>
                      <a:pPr marL="0" marR="0" lvl="0" indent="0" algn="l" rtl="0">
                        <a:lnSpc>
                          <a:spcPct val="100000"/>
                        </a:lnSpc>
                        <a:spcBef>
                          <a:spcPts val="0"/>
                        </a:spcBef>
                        <a:spcAft>
                          <a:spcPts val="0"/>
                        </a:spcAft>
                        <a:buNone/>
                      </a:pPr>
                      <a:r>
                        <a:rPr lang="en-US" sz="1150" u="none" strike="noStrike" cap="none" dirty="0">
                          <a:solidFill>
                            <a:schemeClr val="tx1"/>
                          </a:solidFill>
                          <a:latin typeface="Akatab" panose="020B0604020202020204" charset="0"/>
                          <a:ea typeface="Akatab" panose="020B0604020202020204" charset="0"/>
                          <a:cs typeface="Akatab" panose="020B0604020202020204" charset="0"/>
                          <a:sym typeface="K2D"/>
                        </a:rPr>
                        <a:t>-</a:t>
                      </a:r>
                      <a:r>
                        <a:rPr lang="en-US" sz="1150" dirty="0">
                          <a:solidFill>
                            <a:schemeClr val="tx1"/>
                          </a:solidFill>
                          <a:latin typeface="Akatab" panose="020B0604020202020204" charset="0"/>
                          <a:ea typeface="Akatab" panose="020B0604020202020204" charset="0"/>
                          <a:cs typeface="Akatab" panose="020B0604020202020204" charset="0"/>
                          <a:sym typeface="K2D"/>
                        </a:rPr>
                        <a:t> </a:t>
                      </a:r>
                      <a:r>
                        <a:rPr lang="en-US" sz="1150" u="none" strike="noStrike" cap="none" dirty="0">
                          <a:solidFill>
                            <a:schemeClr val="tx1"/>
                          </a:solidFill>
                          <a:latin typeface="Akatab" panose="020B0604020202020204" charset="0"/>
                          <a:ea typeface="Akatab" panose="020B0604020202020204" charset="0"/>
                          <a:cs typeface="Akatab" panose="020B0604020202020204" charset="0"/>
                          <a:sym typeface="K2D"/>
                        </a:rPr>
                        <a:t>Causes: lack preparation, afraid of being left behind in understanding the material or what the teacher talks about, afraid of making mistakes, afraid of being laughed at by his/her friends, and unconfident to spell, pronounce and select the words in English</a:t>
                      </a:r>
                      <a:endParaRPr sz="115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vMerge="1">
                  <a:txBody>
                    <a:bodyPr/>
                    <a:lstStyle/>
                    <a:p>
                      <a:pPr marL="0" marR="0" lvl="0" indent="0" algn="l" rtl="0">
                        <a:lnSpc>
                          <a:spcPct val="100000"/>
                        </a:lnSpc>
                        <a:spcBef>
                          <a:spcPts val="0"/>
                        </a:spcBef>
                        <a:spcAft>
                          <a:spcPts val="0"/>
                        </a:spcAft>
                        <a:buNone/>
                      </a:pPr>
                      <a:endParaRPr sz="1400" b="1" i="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extLst>
                  <a:ext uri="{0D108BD9-81ED-4DB2-BD59-A6C34878D82A}">
                    <a16:rowId xmlns:a16="http://schemas.microsoft.com/office/drawing/2014/main" val="2221022894"/>
                  </a:ext>
                </a:extLst>
              </a:tr>
              <a:tr h="446521">
                <a:tc>
                  <a:txBody>
                    <a:bodyPr/>
                    <a:lstStyle/>
                    <a:p>
                      <a:pPr marL="0" marR="0" lvl="0" indent="0" algn="ctr" rtl="0">
                        <a:lnSpc>
                          <a:spcPct val="100000"/>
                        </a:lnSpc>
                        <a:spcBef>
                          <a:spcPts val="0"/>
                        </a:spcBef>
                        <a:spcAft>
                          <a:spcPts val="0"/>
                        </a:spcAft>
                        <a:buNone/>
                      </a:pPr>
                      <a:r>
                        <a:rPr lang="en-US" sz="1150" u="none" strike="noStrike" cap="none" dirty="0" err="1">
                          <a:solidFill>
                            <a:schemeClr val="tx1"/>
                          </a:solidFill>
                          <a:latin typeface="Akatab" panose="020B0604020202020204" charset="0"/>
                          <a:ea typeface="Akatab" panose="020B0604020202020204" charset="0"/>
                          <a:cs typeface="Akatab" panose="020B0604020202020204" charset="0"/>
                          <a:sym typeface="K2D"/>
                        </a:rPr>
                        <a:t>Akkakoson</a:t>
                      </a:r>
                      <a:r>
                        <a:rPr lang="en-US" sz="1150" u="none" strike="noStrike" cap="none" dirty="0">
                          <a:solidFill>
                            <a:schemeClr val="tx1"/>
                          </a:solidFill>
                          <a:latin typeface="Akatab" panose="020B0604020202020204" charset="0"/>
                          <a:ea typeface="Akatab" panose="020B0604020202020204" charset="0"/>
                          <a:cs typeface="Akatab" panose="020B0604020202020204" charset="0"/>
                          <a:sym typeface="K2D"/>
                        </a:rPr>
                        <a:t> (2016)</a:t>
                      </a:r>
                      <a:endParaRPr sz="115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a:txBody>
                    <a:bodyPr/>
                    <a:lstStyle/>
                    <a:p>
                      <a:pPr marL="0" marR="0" lvl="0" indent="0" algn="l" rtl="0">
                        <a:lnSpc>
                          <a:spcPct val="100000"/>
                        </a:lnSpc>
                        <a:spcBef>
                          <a:spcPts val="0"/>
                        </a:spcBef>
                        <a:spcAft>
                          <a:spcPts val="0"/>
                        </a:spcAft>
                        <a:buNone/>
                      </a:pPr>
                      <a:r>
                        <a:rPr lang="en-US" sz="1150" u="none" strike="noStrike" cap="none" dirty="0">
                          <a:solidFill>
                            <a:schemeClr val="tx1"/>
                          </a:solidFill>
                          <a:latin typeface="Akatab" panose="020B0604020202020204" charset="0"/>
                          <a:ea typeface="Akatab" panose="020B0604020202020204" charset="0"/>
                          <a:cs typeface="Akatab" panose="020B0604020202020204" charset="0"/>
                          <a:sym typeface="K2D"/>
                        </a:rPr>
                        <a:t>282 Thai university students of English as a foreign language (EFL)</a:t>
                      </a:r>
                      <a:endParaRPr sz="115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a:txBody>
                    <a:bodyPr/>
                    <a:lstStyle/>
                    <a:p>
                      <a:pPr marL="0" marR="0" lvl="0" indent="0" algn="l" rtl="0">
                        <a:lnSpc>
                          <a:spcPct val="100000"/>
                        </a:lnSpc>
                        <a:spcBef>
                          <a:spcPts val="0"/>
                        </a:spcBef>
                        <a:spcAft>
                          <a:spcPts val="0"/>
                        </a:spcAft>
                        <a:buNone/>
                      </a:pPr>
                      <a:r>
                        <a:rPr lang="en-US" sz="1150" u="none" strike="noStrike" cap="none" dirty="0">
                          <a:solidFill>
                            <a:schemeClr val="tx1"/>
                          </a:solidFill>
                          <a:latin typeface="Akatab" panose="020B0604020202020204" charset="0"/>
                          <a:ea typeface="Akatab" panose="020B0604020202020204" charset="0"/>
                          <a:cs typeface="Akatab" panose="020B0604020202020204" charset="0"/>
                          <a:sym typeface="K2D"/>
                        </a:rPr>
                        <a:t>- Level of speaking anxiety: moderate</a:t>
                      </a:r>
                      <a:endParaRPr sz="1150" dirty="0">
                        <a:solidFill>
                          <a:schemeClr val="tx1"/>
                        </a:solidFill>
                        <a:latin typeface="Akatab" panose="020B0604020202020204" charset="0"/>
                        <a:ea typeface="Akatab" panose="020B0604020202020204" charset="0"/>
                        <a:cs typeface="Akatab" panose="020B0604020202020204" charset="0"/>
                      </a:endParaRPr>
                    </a:p>
                    <a:p>
                      <a:pPr marL="0" marR="0" lvl="0" indent="0" algn="l" rtl="0">
                        <a:lnSpc>
                          <a:spcPct val="100000"/>
                        </a:lnSpc>
                        <a:spcBef>
                          <a:spcPts val="0"/>
                        </a:spcBef>
                        <a:spcAft>
                          <a:spcPts val="0"/>
                        </a:spcAft>
                        <a:buNone/>
                      </a:pPr>
                      <a:r>
                        <a:rPr lang="en-US" sz="1150" u="none" strike="noStrike" cap="none" dirty="0">
                          <a:solidFill>
                            <a:schemeClr val="tx1"/>
                          </a:solidFill>
                          <a:latin typeface="Akatab" panose="020B0604020202020204" charset="0"/>
                          <a:ea typeface="Akatab" panose="020B0604020202020204" charset="0"/>
                          <a:cs typeface="Akatab" panose="020B0604020202020204" charset="0"/>
                          <a:sym typeface="K2D"/>
                        </a:rPr>
                        <a:t>- Causes: test </a:t>
                      </a:r>
                      <a:r>
                        <a:rPr lang="en-US" sz="115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anxiety, </a:t>
                      </a:r>
                      <a:r>
                        <a:rPr lang="en-US" sz="1150" u="none" strike="noStrike" cap="none" dirty="0">
                          <a:solidFill>
                            <a:schemeClr val="tx1"/>
                          </a:solidFill>
                          <a:latin typeface="Akatab" panose="020B0604020202020204" charset="0"/>
                          <a:ea typeface="Akatab" panose="020B0604020202020204" charset="0"/>
                          <a:cs typeface="Akatab" panose="020B0604020202020204" charset="0"/>
                          <a:sym typeface="K2D"/>
                        </a:rPr>
                        <a:t>fear of negative </a:t>
                      </a:r>
                      <a:r>
                        <a:rPr lang="en-US" sz="115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evaluation, and</a:t>
                      </a:r>
                      <a:r>
                        <a:rPr lang="en-US" sz="1150" u="none" strike="noStrike" cap="none" baseline="0" dirty="0" smtClean="0">
                          <a:solidFill>
                            <a:schemeClr val="tx1"/>
                          </a:solidFill>
                          <a:latin typeface="Akatab" panose="020B0604020202020204" charset="0"/>
                          <a:ea typeface="Akatab" panose="020B0604020202020204" charset="0"/>
                          <a:cs typeface="Akatab" panose="020B0604020202020204" charset="0"/>
                          <a:sym typeface="K2D"/>
                        </a:rPr>
                        <a:t> </a:t>
                      </a:r>
                      <a:r>
                        <a:rPr lang="en-US" sz="115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limitation </a:t>
                      </a:r>
                      <a:r>
                        <a:rPr lang="en-US" sz="1150" u="none" strike="noStrike" cap="none" dirty="0">
                          <a:solidFill>
                            <a:schemeClr val="tx1"/>
                          </a:solidFill>
                          <a:latin typeface="Akatab" panose="020B0604020202020204" charset="0"/>
                          <a:ea typeface="Akatab" panose="020B0604020202020204" charset="0"/>
                          <a:cs typeface="Akatab" panose="020B0604020202020204" charset="0"/>
                          <a:sym typeface="K2D"/>
                        </a:rPr>
                        <a:t>of vocabulary knowledge.</a:t>
                      </a:r>
                      <a:endParaRPr sz="115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vMerge="1">
                  <a:txBody>
                    <a:bodyPr/>
                    <a:lstStyle/>
                    <a:p>
                      <a:endParaRPr lang="en-US"/>
                    </a:p>
                  </a:txBody>
                  <a:tcPr/>
                </a:tc>
                <a:extLst>
                  <a:ext uri="{0D108BD9-81ED-4DB2-BD59-A6C34878D82A}">
                    <a16:rowId xmlns:a16="http://schemas.microsoft.com/office/drawing/2014/main" val="2709502730"/>
                  </a:ext>
                </a:extLst>
              </a:tr>
              <a:tr h="446521">
                <a:tc>
                  <a:txBody>
                    <a:bodyPr/>
                    <a:lstStyle/>
                    <a:p>
                      <a:pPr marL="0" marR="0" lvl="0" indent="0" algn="ctr" rtl="0">
                        <a:lnSpc>
                          <a:spcPct val="100000"/>
                        </a:lnSpc>
                        <a:spcBef>
                          <a:spcPts val="0"/>
                        </a:spcBef>
                        <a:spcAft>
                          <a:spcPts val="0"/>
                        </a:spcAft>
                        <a:buNone/>
                      </a:pPr>
                      <a:r>
                        <a:rPr lang="en-US" sz="1150" u="none" strike="noStrike" cap="none" dirty="0" err="1">
                          <a:solidFill>
                            <a:schemeClr val="tx1"/>
                          </a:solidFill>
                          <a:latin typeface="Akatab" panose="020B0604020202020204" charset="0"/>
                          <a:ea typeface="Akatab" panose="020B0604020202020204" charset="0"/>
                          <a:cs typeface="Akatab" panose="020B0604020202020204" charset="0"/>
                          <a:sym typeface="K2D"/>
                        </a:rPr>
                        <a:t>Toubot</a:t>
                      </a:r>
                      <a:r>
                        <a:rPr lang="en-US" sz="1150" u="none" strike="noStrike" cap="none" dirty="0">
                          <a:solidFill>
                            <a:schemeClr val="tx1"/>
                          </a:solidFill>
                          <a:latin typeface="Akatab" panose="020B0604020202020204" charset="0"/>
                          <a:ea typeface="Akatab" panose="020B0604020202020204" charset="0"/>
                          <a:cs typeface="Akatab" panose="020B0604020202020204" charset="0"/>
                          <a:sym typeface="K2D"/>
                        </a:rPr>
                        <a:t> et al. (2018)</a:t>
                      </a:r>
                      <a:endParaRPr sz="115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a:txBody>
                    <a:bodyPr/>
                    <a:lstStyle/>
                    <a:p>
                      <a:pPr marL="0" marR="0" lvl="0" indent="0" algn="l" rtl="0">
                        <a:lnSpc>
                          <a:spcPct val="100000"/>
                        </a:lnSpc>
                        <a:spcBef>
                          <a:spcPts val="0"/>
                        </a:spcBef>
                        <a:spcAft>
                          <a:spcPts val="0"/>
                        </a:spcAft>
                        <a:buNone/>
                      </a:pPr>
                      <a:r>
                        <a:rPr lang="en-US" sz="1150" u="none" strike="noStrike" cap="none" dirty="0">
                          <a:solidFill>
                            <a:schemeClr val="tx1"/>
                          </a:solidFill>
                          <a:latin typeface="Akatab" panose="020B0604020202020204" charset="0"/>
                          <a:ea typeface="Akatab" panose="020B0604020202020204" charset="0"/>
                          <a:cs typeface="Akatab" panose="020B0604020202020204" charset="0"/>
                          <a:sym typeface="K2D"/>
                        </a:rPr>
                        <a:t>300 senior English department students</a:t>
                      </a:r>
                      <a:endParaRPr sz="115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a:txBody>
                    <a:bodyPr/>
                    <a:lstStyle/>
                    <a:p>
                      <a:pPr marL="0" marR="0" lvl="0" indent="0" algn="l" rtl="0">
                        <a:lnSpc>
                          <a:spcPct val="100000"/>
                        </a:lnSpc>
                        <a:spcBef>
                          <a:spcPts val="0"/>
                        </a:spcBef>
                        <a:spcAft>
                          <a:spcPts val="0"/>
                        </a:spcAft>
                        <a:buNone/>
                      </a:pPr>
                      <a:r>
                        <a:rPr lang="en-US" sz="1150" u="none" strike="noStrike" cap="none" dirty="0">
                          <a:solidFill>
                            <a:schemeClr val="tx1"/>
                          </a:solidFill>
                          <a:latin typeface="Akatab" panose="020B0604020202020204" charset="0"/>
                          <a:ea typeface="Akatab" panose="020B0604020202020204" charset="0"/>
                          <a:cs typeface="Akatab" panose="020B0604020202020204" charset="0"/>
                          <a:sym typeface="K2D"/>
                        </a:rPr>
                        <a:t>- Level of speaking anxiety: moderate to high</a:t>
                      </a:r>
                      <a:endParaRPr sz="1150" dirty="0">
                        <a:solidFill>
                          <a:schemeClr val="tx1"/>
                        </a:solidFill>
                        <a:latin typeface="Akatab" panose="020B0604020202020204" charset="0"/>
                        <a:ea typeface="Akatab" panose="020B0604020202020204" charset="0"/>
                        <a:cs typeface="Akatab" panose="020B0604020202020204" charset="0"/>
                      </a:endParaRPr>
                    </a:p>
                    <a:p>
                      <a:pPr marL="0" marR="0" lvl="0" indent="0" algn="l" rtl="0">
                        <a:lnSpc>
                          <a:spcPct val="100000"/>
                        </a:lnSpc>
                        <a:spcBef>
                          <a:spcPts val="0"/>
                        </a:spcBef>
                        <a:spcAft>
                          <a:spcPts val="0"/>
                        </a:spcAft>
                        <a:buNone/>
                      </a:pPr>
                      <a:r>
                        <a:rPr lang="en-US" sz="1150" u="none" strike="noStrike" cap="none" dirty="0">
                          <a:solidFill>
                            <a:schemeClr val="tx1"/>
                          </a:solidFill>
                          <a:latin typeface="Akatab" panose="020B0604020202020204" charset="0"/>
                          <a:ea typeface="Akatab" panose="020B0604020202020204" charset="0"/>
                          <a:cs typeface="Akatab" panose="020B0604020202020204" charset="0"/>
                          <a:sym typeface="K2D"/>
                        </a:rPr>
                        <a:t>- Causes: communication apprehension, fear of negative evaluation and low self-confidence (highest mean score)</a:t>
                      </a:r>
                      <a:endParaRPr sz="115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vMerge="1">
                  <a:txBody>
                    <a:bodyPr/>
                    <a:lstStyle/>
                    <a:p>
                      <a:endParaRPr lang="en-US" dirty="0"/>
                    </a:p>
                  </a:txBody>
                  <a:tcPr/>
                </a:tc>
                <a:extLst>
                  <a:ext uri="{0D108BD9-81ED-4DB2-BD59-A6C34878D82A}">
                    <a16:rowId xmlns:a16="http://schemas.microsoft.com/office/drawing/2014/main" val="4185055467"/>
                  </a:ext>
                </a:extLst>
              </a:tr>
              <a:tr h="0">
                <a:tc>
                  <a:txBody>
                    <a:bodyPr/>
                    <a:lstStyle/>
                    <a:p>
                      <a:pPr marL="0" marR="0" lvl="0" indent="0" algn="ctr" rtl="0">
                        <a:lnSpc>
                          <a:spcPct val="100000"/>
                        </a:lnSpc>
                        <a:spcBef>
                          <a:spcPts val="0"/>
                        </a:spcBef>
                        <a:spcAft>
                          <a:spcPts val="0"/>
                        </a:spcAft>
                        <a:buNone/>
                      </a:pPr>
                      <a:r>
                        <a:rPr lang="en-US" sz="1150" u="none" strike="noStrike" cap="none" dirty="0" err="1" smtClean="0">
                          <a:solidFill>
                            <a:schemeClr val="tx1"/>
                          </a:solidFill>
                          <a:latin typeface="Akatab" panose="020B0604020202020204" charset="0"/>
                          <a:ea typeface="Akatab" panose="020B0604020202020204" charset="0"/>
                          <a:cs typeface="Akatab" panose="020B0604020202020204" charset="0"/>
                          <a:sym typeface="K2D"/>
                        </a:rPr>
                        <a:t>Suchona</a:t>
                      </a:r>
                      <a:r>
                        <a:rPr lang="en-US" sz="1150" u="none" strike="noStrike" cap="none" baseline="0" dirty="0" smtClean="0">
                          <a:solidFill>
                            <a:schemeClr val="tx1"/>
                          </a:solidFill>
                          <a:latin typeface="Akatab" panose="020B0604020202020204" charset="0"/>
                          <a:ea typeface="Akatab" panose="020B0604020202020204" charset="0"/>
                          <a:cs typeface="Akatab" panose="020B0604020202020204" charset="0"/>
                          <a:sym typeface="K2D"/>
                        </a:rPr>
                        <a:t> &amp; </a:t>
                      </a:r>
                      <a:r>
                        <a:rPr lang="en-US" sz="1150" u="none" strike="noStrike" cap="none" dirty="0" err="1" smtClean="0">
                          <a:solidFill>
                            <a:schemeClr val="tx1"/>
                          </a:solidFill>
                          <a:latin typeface="Akatab" panose="020B0604020202020204" charset="0"/>
                          <a:ea typeface="Akatab" panose="020B0604020202020204" charset="0"/>
                          <a:cs typeface="Akatab" panose="020B0604020202020204" charset="0"/>
                          <a:sym typeface="K2D"/>
                        </a:rPr>
                        <a:t>Shorna</a:t>
                      </a:r>
                      <a:r>
                        <a:rPr lang="en-US" sz="115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 (2019)</a:t>
                      </a:r>
                      <a:endParaRPr sz="115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a:txBody>
                    <a:bodyPr/>
                    <a:lstStyle/>
                    <a:p>
                      <a:pPr marL="0" marR="0" lvl="0" indent="0" algn="l" rtl="0">
                        <a:lnSpc>
                          <a:spcPct val="100000"/>
                        </a:lnSpc>
                        <a:spcBef>
                          <a:spcPts val="0"/>
                        </a:spcBef>
                        <a:spcAft>
                          <a:spcPts val="0"/>
                        </a:spcAft>
                        <a:buNone/>
                      </a:pPr>
                      <a:r>
                        <a:rPr lang="en-US" sz="115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81 freshmen who have completed a compulsory English course during 12 years of high school</a:t>
                      </a:r>
                      <a:endParaRPr sz="115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a:txBody>
                    <a:bodyPr/>
                    <a:lstStyle/>
                    <a:p>
                      <a:pPr marL="0" marR="0" lvl="0" indent="0" algn="l" rtl="0">
                        <a:lnSpc>
                          <a:spcPct val="100000"/>
                        </a:lnSpc>
                        <a:spcBef>
                          <a:spcPts val="0"/>
                        </a:spcBef>
                        <a:spcAft>
                          <a:spcPts val="0"/>
                        </a:spcAft>
                        <a:buNone/>
                      </a:pPr>
                      <a:r>
                        <a:rPr lang="en-US" sz="115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 Causes:</a:t>
                      </a:r>
                      <a:r>
                        <a:rPr lang="en-US" sz="1150" u="none" strike="noStrike" cap="none" baseline="0" dirty="0" smtClean="0">
                          <a:solidFill>
                            <a:schemeClr val="tx1"/>
                          </a:solidFill>
                          <a:latin typeface="Akatab" panose="020B0604020202020204" charset="0"/>
                          <a:ea typeface="Akatab" panose="020B0604020202020204" charset="0"/>
                          <a:cs typeface="Akatab" panose="020B0604020202020204" charset="0"/>
                          <a:sym typeface="K2D"/>
                        </a:rPr>
                        <a:t> </a:t>
                      </a:r>
                      <a:r>
                        <a:rPr lang="en-US" sz="1150" u="none" strike="noStrike" cap="none" baseline="0" dirty="0" err="1" smtClean="0">
                          <a:solidFill>
                            <a:schemeClr val="tx1"/>
                          </a:solidFill>
                          <a:latin typeface="Akatab" panose="020B0604020202020204" charset="0"/>
                          <a:ea typeface="Akatab" panose="020B0604020202020204" charset="0"/>
                          <a:cs typeface="Akatab" panose="020B0604020202020204" charset="0"/>
                          <a:sym typeface="K2D"/>
                        </a:rPr>
                        <a:t>unconfidence</a:t>
                      </a:r>
                      <a:r>
                        <a:rPr lang="en-US" sz="1150" u="none" strike="noStrike" cap="none" baseline="0" dirty="0" smtClean="0">
                          <a:solidFill>
                            <a:schemeClr val="tx1"/>
                          </a:solidFill>
                          <a:latin typeface="Akatab" panose="020B0604020202020204" charset="0"/>
                          <a:ea typeface="Akatab" panose="020B0604020202020204" charset="0"/>
                          <a:cs typeface="Akatab" panose="020B0604020202020204" charset="0"/>
                          <a:sym typeface="K2D"/>
                        </a:rPr>
                        <a:t>, fear of criticism, hesitation, poor English background, eye contacts with classmates and unclear target language in non-English major classes</a:t>
                      </a:r>
                      <a:endParaRPr sz="115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vMerge="1">
                  <a:txBody>
                    <a:bodyPr/>
                    <a:lstStyle/>
                    <a:p>
                      <a:pPr marL="0" marR="0" lvl="0" indent="0" algn="l" rtl="0">
                        <a:lnSpc>
                          <a:spcPct val="100000"/>
                        </a:lnSpc>
                        <a:spcBef>
                          <a:spcPts val="0"/>
                        </a:spcBef>
                        <a:spcAft>
                          <a:spcPts val="0"/>
                        </a:spcAft>
                        <a:buNone/>
                      </a:pPr>
                      <a:endParaRPr sz="1200" b="1" i="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extLst>
                  <a:ext uri="{0D108BD9-81ED-4DB2-BD59-A6C34878D82A}">
                    <a16:rowId xmlns:a16="http://schemas.microsoft.com/office/drawing/2014/main" val="2827075106"/>
                  </a:ext>
                </a:extLst>
              </a:tr>
              <a:tr h="701672">
                <a:tc>
                  <a:txBody>
                    <a:bodyPr/>
                    <a:lstStyle/>
                    <a:p>
                      <a:pPr marL="0" marR="0" lvl="0" indent="0" algn="ctr" rtl="0">
                        <a:lnSpc>
                          <a:spcPct val="100000"/>
                        </a:lnSpc>
                        <a:spcBef>
                          <a:spcPts val="0"/>
                        </a:spcBef>
                        <a:spcAft>
                          <a:spcPts val="0"/>
                        </a:spcAft>
                        <a:buNone/>
                      </a:pPr>
                      <a:r>
                        <a:rPr lang="en-US" sz="1150" u="none" strike="noStrike" cap="none" dirty="0" err="1" smtClean="0">
                          <a:solidFill>
                            <a:schemeClr val="tx1"/>
                          </a:solidFill>
                          <a:latin typeface="Akatab" panose="020B0604020202020204" charset="0"/>
                          <a:ea typeface="Akatab" panose="020B0604020202020204" charset="0"/>
                          <a:cs typeface="Akatab" panose="020B0604020202020204" charset="0"/>
                          <a:sym typeface="K2D"/>
                        </a:rPr>
                        <a:t>Hutabarat</a:t>
                      </a:r>
                      <a:r>
                        <a:rPr lang="en-US" sz="115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 &amp; </a:t>
                      </a:r>
                      <a:r>
                        <a:rPr lang="en-US" sz="1150" u="none" strike="noStrike" cap="none" dirty="0" err="1" smtClean="0">
                          <a:solidFill>
                            <a:schemeClr val="tx1"/>
                          </a:solidFill>
                          <a:latin typeface="Akatab" panose="020B0604020202020204" charset="0"/>
                          <a:ea typeface="Akatab" panose="020B0604020202020204" charset="0"/>
                          <a:cs typeface="Akatab" panose="020B0604020202020204" charset="0"/>
                          <a:sym typeface="K2D"/>
                        </a:rPr>
                        <a:t>Simanjuntak</a:t>
                      </a:r>
                      <a:r>
                        <a:rPr lang="en-US" sz="115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 (2019)</a:t>
                      </a:r>
                      <a:endParaRPr sz="115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a:txBody>
                    <a:bodyPr/>
                    <a:lstStyle/>
                    <a:p>
                      <a:pPr marL="0" marR="0" lvl="0" indent="0" algn="l" rtl="0">
                        <a:lnSpc>
                          <a:spcPct val="100000"/>
                        </a:lnSpc>
                        <a:spcBef>
                          <a:spcPts val="0"/>
                        </a:spcBef>
                        <a:spcAft>
                          <a:spcPts val="0"/>
                        </a:spcAft>
                        <a:buNone/>
                      </a:pPr>
                      <a:r>
                        <a:rPr lang="en-US" sz="115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10 participants from non-English families living in a rural</a:t>
                      </a:r>
                      <a:r>
                        <a:rPr lang="en-US" sz="1150" u="none" strike="noStrike" cap="none" baseline="0" dirty="0" smtClean="0">
                          <a:solidFill>
                            <a:schemeClr val="tx1"/>
                          </a:solidFill>
                          <a:latin typeface="Akatab" panose="020B0604020202020204" charset="0"/>
                          <a:ea typeface="Akatab" panose="020B0604020202020204" charset="0"/>
                          <a:cs typeface="Akatab" panose="020B0604020202020204" charset="0"/>
                          <a:sym typeface="K2D"/>
                        </a:rPr>
                        <a:t> area </a:t>
                      </a:r>
                      <a:r>
                        <a:rPr lang="en-US" sz="115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who has average English score of 60 to 70</a:t>
                      </a:r>
                      <a:endParaRPr sz="115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a:txBody>
                    <a:bodyPr/>
                    <a:lstStyle/>
                    <a:p>
                      <a:pPr marL="0" marR="0" lvl="0" indent="0" algn="just" rtl="0">
                        <a:lnSpc>
                          <a:spcPct val="100000"/>
                        </a:lnSpc>
                        <a:spcBef>
                          <a:spcPts val="0"/>
                        </a:spcBef>
                        <a:spcAft>
                          <a:spcPts val="0"/>
                        </a:spcAft>
                        <a:buNone/>
                      </a:pPr>
                      <a:r>
                        <a:rPr lang="en-US" sz="115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 Causes</a:t>
                      </a:r>
                      <a:r>
                        <a:rPr lang="en-US" sz="1150" u="none" strike="noStrike" cap="none" baseline="0" dirty="0" smtClean="0">
                          <a:solidFill>
                            <a:schemeClr val="tx1"/>
                          </a:solidFill>
                          <a:latin typeface="Akatab" panose="020B0604020202020204" charset="0"/>
                          <a:ea typeface="Akatab" panose="020B0604020202020204" charset="0"/>
                          <a:cs typeface="Akatab" panose="020B0604020202020204" charset="0"/>
                          <a:sym typeface="K2D"/>
                        </a:rPr>
                        <a:t>: limitation of English exposure, fear of negative evaluation and unconducive learning condition</a:t>
                      </a:r>
                      <a:endParaRPr sz="115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vMerge="1">
                  <a:txBody>
                    <a:bodyPr/>
                    <a:lstStyle/>
                    <a:p>
                      <a:pPr marL="0" marR="0" lvl="0" indent="0" algn="l" rtl="0">
                        <a:lnSpc>
                          <a:spcPct val="100000"/>
                        </a:lnSpc>
                        <a:spcBef>
                          <a:spcPts val="0"/>
                        </a:spcBef>
                        <a:spcAft>
                          <a:spcPts val="0"/>
                        </a:spcAft>
                        <a:buNone/>
                      </a:pPr>
                      <a:endParaRPr sz="1200" b="1" i="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extLst>
                  <a:ext uri="{0D108BD9-81ED-4DB2-BD59-A6C34878D82A}">
                    <a16:rowId xmlns:a16="http://schemas.microsoft.com/office/drawing/2014/main" val="814965412"/>
                  </a:ext>
                </a:extLst>
              </a:tr>
            </a:tbl>
          </a:graphicData>
        </a:graphic>
      </p:graphicFrame>
      <p:sp>
        <p:nvSpPr>
          <p:cNvPr id="4" name="TextBox 3"/>
          <p:cNvSpPr txBox="1"/>
          <p:nvPr/>
        </p:nvSpPr>
        <p:spPr>
          <a:xfrm>
            <a:off x="8634608" y="4752491"/>
            <a:ext cx="509392" cy="307777"/>
          </a:xfrm>
          <a:prstGeom prst="rect">
            <a:avLst/>
          </a:prstGeom>
          <a:noFill/>
        </p:spPr>
        <p:txBody>
          <a:bodyPr wrap="square" rtlCol="0">
            <a:spAutoFit/>
          </a:bodyPr>
          <a:lstStyle/>
          <a:p>
            <a:pPr algn="ctr"/>
            <a:r>
              <a:rPr lang="en-US" dirty="0" smtClean="0">
                <a:latin typeface="Castoro" panose="020B0604020202020204" charset="0"/>
              </a:rPr>
              <a:t>11</a:t>
            </a:r>
            <a:endParaRPr lang="en-US" dirty="0">
              <a:latin typeface="Castoro" panose="020B0604020202020204" charset="0"/>
            </a:endParaRPr>
          </a:p>
        </p:txBody>
      </p:sp>
    </p:spTree>
    <p:extLst>
      <p:ext uri="{BB962C8B-B14F-4D97-AF65-F5344CB8AC3E}">
        <p14:creationId xmlns:p14="http://schemas.microsoft.com/office/powerpoint/2010/main" val="1216637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831054" y="212482"/>
            <a:ext cx="7481888" cy="427038"/>
          </a:xfrm>
        </p:spPr>
        <p:txBody>
          <a:bodyPr/>
          <a:lstStyle/>
          <a:p>
            <a:pPr marL="152400" indent="0">
              <a:buNone/>
            </a:pPr>
            <a:r>
              <a:rPr lang="en-US" sz="2000" b="1" u="sng" dirty="0"/>
              <a:t>Related studies: Causes of speaking anxiety</a:t>
            </a:r>
          </a:p>
        </p:txBody>
      </p:sp>
      <p:graphicFrame>
        <p:nvGraphicFramePr>
          <p:cNvPr id="6" name="Table 5"/>
          <p:cNvGraphicFramePr>
            <a:graphicFrameLocks noGrp="1"/>
          </p:cNvGraphicFramePr>
          <p:nvPr>
            <p:extLst>
              <p:ext uri="{D42A27DB-BD31-4B8C-83A1-F6EECF244321}">
                <p14:modId xmlns:p14="http://schemas.microsoft.com/office/powerpoint/2010/main" val="1632327039"/>
              </p:ext>
            </p:extLst>
          </p:nvPr>
        </p:nvGraphicFramePr>
        <p:xfrm>
          <a:off x="-2" y="893687"/>
          <a:ext cx="9143999" cy="3703350"/>
        </p:xfrm>
        <a:graphic>
          <a:graphicData uri="http://schemas.openxmlformats.org/drawingml/2006/table">
            <a:tbl>
              <a:tblPr firstRow="1" bandRow="1">
                <a:tableStyleId>{69012ECD-51FC-41F1-AA8D-1B2483CD663E}</a:tableStyleId>
              </a:tblPr>
              <a:tblGrid>
                <a:gridCol w="1291773">
                  <a:extLst>
                    <a:ext uri="{9D8B030D-6E8A-4147-A177-3AD203B41FA5}">
                      <a16:colId xmlns:a16="http://schemas.microsoft.com/office/drawing/2014/main" val="2858176673"/>
                    </a:ext>
                  </a:extLst>
                </a:gridCol>
                <a:gridCol w="1654628">
                  <a:extLst>
                    <a:ext uri="{9D8B030D-6E8A-4147-A177-3AD203B41FA5}">
                      <a16:colId xmlns:a16="http://schemas.microsoft.com/office/drawing/2014/main" val="990403257"/>
                    </a:ext>
                  </a:extLst>
                </a:gridCol>
                <a:gridCol w="4034971">
                  <a:extLst>
                    <a:ext uri="{9D8B030D-6E8A-4147-A177-3AD203B41FA5}">
                      <a16:colId xmlns:a16="http://schemas.microsoft.com/office/drawing/2014/main" val="2085018209"/>
                    </a:ext>
                  </a:extLst>
                </a:gridCol>
                <a:gridCol w="2162627">
                  <a:extLst>
                    <a:ext uri="{9D8B030D-6E8A-4147-A177-3AD203B41FA5}">
                      <a16:colId xmlns:a16="http://schemas.microsoft.com/office/drawing/2014/main" val="2559574915"/>
                    </a:ext>
                  </a:extLst>
                </a:gridCol>
              </a:tblGrid>
              <a:tr h="299864">
                <a:tc>
                  <a:txBody>
                    <a:bodyPr/>
                    <a:lstStyle/>
                    <a:p>
                      <a:pPr marL="0" marR="0" lvl="0" indent="0" algn="ctr" rtl="0">
                        <a:lnSpc>
                          <a:spcPct val="10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Related studies</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Participants</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Findings</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Limitation</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tc>
                <a:extLst>
                  <a:ext uri="{0D108BD9-81ED-4DB2-BD59-A6C34878D82A}">
                    <a16:rowId xmlns:a16="http://schemas.microsoft.com/office/drawing/2014/main" val="284984517"/>
                  </a:ext>
                </a:extLst>
              </a:tr>
              <a:tr h="1139400">
                <a:tc>
                  <a:txBody>
                    <a:bodyPr/>
                    <a:lstStyle/>
                    <a:p>
                      <a:pPr marL="0" marR="0" lvl="0" indent="0" algn="ctr" rtl="0">
                        <a:lnSpc>
                          <a:spcPct val="10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Tran (2022)</a:t>
                      </a:r>
                      <a:endParaRPr sz="150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a:txBody>
                    <a:bodyPr/>
                    <a:lstStyle/>
                    <a:p>
                      <a:pPr marL="0" marR="0" lvl="0" indent="0" algn="l" rtl="0">
                        <a:lnSpc>
                          <a:spcPct val="10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150 non-English majors and 4 teachers</a:t>
                      </a:r>
                      <a:endParaRPr sz="150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a:txBody>
                    <a:bodyPr/>
                    <a:lstStyle/>
                    <a:p>
                      <a:pPr marL="0" marR="0" lvl="0" indent="0" algn="l" rtl="0">
                        <a:lnSpc>
                          <a:spcPct val="10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  Speaking apprehension among students comes from students themselves, their teachers, and other sources.</a:t>
                      </a:r>
                      <a:endParaRPr sz="1500" dirty="0">
                        <a:latin typeface="Akatab" panose="020B0604020202020204" charset="0"/>
                        <a:ea typeface="Akatab" panose="020B0604020202020204" charset="0"/>
                        <a:cs typeface="Akatab" panose="020B0604020202020204" charset="0"/>
                      </a:endParaRPr>
                    </a:p>
                    <a:p>
                      <a:pPr marL="0" marR="0" lvl="0" indent="0" algn="l" rtl="0">
                        <a:lnSpc>
                          <a:spcPct val="10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  Anxiety was an emotional factor that hindered students' academic performance in speaking classes.</a:t>
                      </a:r>
                      <a:endParaRPr sz="150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rowSpan="2">
                  <a:txBody>
                    <a:bodyPr/>
                    <a:lstStyle/>
                    <a:p>
                      <a:pPr marL="0" marR="0" lvl="0" indent="0" algn="l" rtl="0">
                        <a:lnSpc>
                          <a:spcPct val="100000"/>
                        </a:lnSpc>
                        <a:spcBef>
                          <a:spcPts val="0"/>
                        </a:spcBef>
                        <a:spcAft>
                          <a:spcPts val="0"/>
                        </a:spcAft>
                        <a:buClr>
                          <a:srgbClr val="000000"/>
                        </a:buClr>
                        <a:buSzPts val="1325"/>
                        <a:buFont typeface="Arial"/>
                        <a:buNone/>
                      </a:pPr>
                      <a:r>
                        <a:rPr lang="en-US" sz="1500" b="1" u="none" strike="noStrike" cap="none" dirty="0" smtClean="0">
                          <a:latin typeface="Akatab" panose="020B0604020202020204" charset="0"/>
                          <a:ea typeface="Akatab" panose="020B0604020202020204" charset="0"/>
                          <a:cs typeface="Akatab" panose="020B0604020202020204" charset="0"/>
                          <a:sym typeface="K2D"/>
                        </a:rPr>
                        <a:t>Under-examined effect of speaking anxiety on students’ English speaking performance</a:t>
                      </a:r>
                      <a:endParaRPr lang="en-US" sz="1500" dirty="0" smtClean="0">
                        <a:latin typeface="Akatab" panose="020B0604020202020204" charset="0"/>
                        <a:ea typeface="Akatab" panose="020B0604020202020204" charset="0"/>
                        <a:cs typeface="Akatab" panose="020B0604020202020204" charset="0"/>
                      </a:endParaRPr>
                    </a:p>
                  </a:txBody>
                  <a:tcPr marL="91450" marR="91450" marT="45725" marB="45725" anchor="ctr">
                    <a:solidFill>
                      <a:schemeClr val="accent4"/>
                    </a:solidFill>
                  </a:tcPr>
                </a:tc>
                <a:extLst>
                  <a:ext uri="{0D108BD9-81ED-4DB2-BD59-A6C34878D82A}">
                    <a16:rowId xmlns:a16="http://schemas.microsoft.com/office/drawing/2014/main" val="2221022894"/>
                  </a:ext>
                </a:extLst>
              </a:tr>
              <a:tr h="788818">
                <a:tc>
                  <a:txBody>
                    <a:bodyPr/>
                    <a:lstStyle/>
                    <a:p>
                      <a:pPr marL="0" marR="0" lvl="0" indent="0" algn="ctr" rtl="0">
                        <a:lnSpc>
                          <a:spcPct val="10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Le (2023)</a:t>
                      </a:r>
                      <a:endParaRPr sz="150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a:txBody>
                    <a:bodyPr/>
                    <a:lstStyle/>
                    <a:p>
                      <a:pPr marL="0" marR="0" lvl="0" indent="0" algn="l" rtl="0">
                        <a:lnSpc>
                          <a:spcPct val="10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300 students in 3 universities in Central Vietnam (146 males and 154 females)</a:t>
                      </a:r>
                      <a:endParaRPr sz="150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a:txBody>
                    <a:bodyPr/>
                    <a:lstStyle/>
                    <a:p>
                      <a:pPr marL="0" marR="0" lvl="0" indent="0" algn="l" rtl="0">
                        <a:lnSpc>
                          <a:spcPct val="10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 Causes: fear of making mistakes, lack of confidence in a speaking task, and fear of being negatively evaluated by friends and teachers.</a:t>
                      </a:r>
                      <a:endParaRPr sz="1500" dirty="0">
                        <a:latin typeface="Akatab" panose="020B0604020202020204" charset="0"/>
                        <a:ea typeface="Akatab" panose="020B0604020202020204" charset="0"/>
                        <a:cs typeface="Akatab" panose="020B0604020202020204" charset="0"/>
                      </a:endParaRPr>
                    </a:p>
                    <a:p>
                      <a:pPr marL="0" marR="0" lvl="0" indent="0" algn="l" rtl="0">
                        <a:lnSpc>
                          <a:spcPct val="10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 Negative correlation between students’ foreign language anxiety levels and their English competence.</a:t>
                      </a:r>
                      <a:endParaRPr sz="1500" b="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vMerge="1">
                  <a:txBody>
                    <a:bodyPr/>
                    <a:lstStyle/>
                    <a:p>
                      <a:endParaRPr lang="en-US"/>
                    </a:p>
                  </a:txBody>
                  <a:tcPr/>
                </a:tc>
                <a:extLst>
                  <a:ext uri="{0D108BD9-81ED-4DB2-BD59-A6C34878D82A}">
                    <a16:rowId xmlns:a16="http://schemas.microsoft.com/office/drawing/2014/main" val="2709502730"/>
                  </a:ext>
                </a:extLst>
              </a:tr>
            </a:tbl>
          </a:graphicData>
        </a:graphic>
      </p:graphicFrame>
      <p:sp>
        <p:nvSpPr>
          <p:cNvPr id="4" name="TextBox 3"/>
          <p:cNvSpPr txBox="1"/>
          <p:nvPr/>
        </p:nvSpPr>
        <p:spPr>
          <a:xfrm>
            <a:off x="8634608" y="4752491"/>
            <a:ext cx="509392" cy="307777"/>
          </a:xfrm>
          <a:prstGeom prst="rect">
            <a:avLst/>
          </a:prstGeom>
          <a:noFill/>
        </p:spPr>
        <p:txBody>
          <a:bodyPr wrap="square" rtlCol="0">
            <a:spAutoFit/>
          </a:bodyPr>
          <a:lstStyle/>
          <a:p>
            <a:pPr algn="ctr"/>
            <a:r>
              <a:rPr lang="en-US" dirty="0" smtClean="0">
                <a:latin typeface="Castoro" panose="020B0604020202020204" charset="0"/>
              </a:rPr>
              <a:t>12</a:t>
            </a:r>
            <a:endParaRPr lang="en-US" dirty="0">
              <a:latin typeface="Castoro" panose="020B0604020202020204" charset="0"/>
            </a:endParaRPr>
          </a:p>
        </p:txBody>
      </p:sp>
    </p:spTree>
    <p:extLst>
      <p:ext uri="{BB962C8B-B14F-4D97-AF65-F5344CB8AC3E}">
        <p14:creationId xmlns:p14="http://schemas.microsoft.com/office/powerpoint/2010/main" val="1434980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831055" y="14518"/>
            <a:ext cx="7481888" cy="427038"/>
          </a:xfrm>
        </p:spPr>
        <p:txBody>
          <a:bodyPr/>
          <a:lstStyle/>
          <a:p>
            <a:pPr marL="152400" indent="0">
              <a:buNone/>
            </a:pPr>
            <a:r>
              <a:rPr lang="en-US" sz="1800" b="1" u="sng" dirty="0"/>
              <a:t>Related studies: </a:t>
            </a:r>
            <a:r>
              <a:rPr lang="en-US" sz="1800" b="1" u="sng" dirty="0" smtClean="0"/>
              <a:t>Effects of speaking anxiety</a:t>
            </a:r>
            <a:endParaRPr lang="en-US" sz="1800" b="1" u="sng" dirty="0"/>
          </a:p>
        </p:txBody>
      </p:sp>
      <p:graphicFrame>
        <p:nvGraphicFramePr>
          <p:cNvPr id="6" name="Table 5"/>
          <p:cNvGraphicFramePr>
            <a:graphicFrameLocks noGrp="1"/>
          </p:cNvGraphicFramePr>
          <p:nvPr>
            <p:extLst>
              <p:ext uri="{D42A27DB-BD31-4B8C-83A1-F6EECF244321}">
                <p14:modId xmlns:p14="http://schemas.microsoft.com/office/powerpoint/2010/main" val="2637652678"/>
              </p:ext>
            </p:extLst>
          </p:nvPr>
        </p:nvGraphicFramePr>
        <p:xfrm>
          <a:off x="0" y="471591"/>
          <a:ext cx="9143999" cy="4633000"/>
        </p:xfrm>
        <a:graphic>
          <a:graphicData uri="http://schemas.openxmlformats.org/drawingml/2006/table">
            <a:tbl>
              <a:tblPr firstRow="1" bandRow="1">
                <a:tableStyleId>{69012ECD-51FC-41F1-AA8D-1B2483CD663E}</a:tableStyleId>
              </a:tblPr>
              <a:tblGrid>
                <a:gridCol w="1298933">
                  <a:extLst>
                    <a:ext uri="{9D8B030D-6E8A-4147-A177-3AD203B41FA5}">
                      <a16:colId xmlns:a16="http://schemas.microsoft.com/office/drawing/2014/main" val="2858176673"/>
                    </a:ext>
                  </a:extLst>
                </a:gridCol>
                <a:gridCol w="1986527">
                  <a:extLst>
                    <a:ext uri="{9D8B030D-6E8A-4147-A177-3AD203B41FA5}">
                      <a16:colId xmlns:a16="http://schemas.microsoft.com/office/drawing/2014/main" val="990403257"/>
                    </a:ext>
                  </a:extLst>
                </a:gridCol>
                <a:gridCol w="3841054">
                  <a:extLst>
                    <a:ext uri="{9D8B030D-6E8A-4147-A177-3AD203B41FA5}">
                      <a16:colId xmlns:a16="http://schemas.microsoft.com/office/drawing/2014/main" val="2085018209"/>
                    </a:ext>
                  </a:extLst>
                </a:gridCol>
                <a:gridCol w="2017485">
                  <a:extLst>
                    <a:ext uri="{9D8B030D-6E8A-4147-A177-3AD203B41FA5}">
                      <a16:colId xmlns:a16="http://schemas.microsoft.com/office/drawing/2014/main" val="2559574915"/>
                    </a:ext>
                  </a:extLst>
                </a:gridCol>
              </a:tblGrid>
              <a:tr h="299864">
                <a:tc>
                  <a:txBody>
                    <a:bodyPr/>
                    <a:lstStyle/>
                    <a:p>
                      <a:pPr marL="0" marR="0" lvl="0" indent="0" algn="ctr" rtl="0">
                        <a:lnSpc>
                          <a:spcPct val="100000"/>
                        </a:lnSpc>
                        <a:spcBef>
                          <a:spcPts val="0"/>
                        </a:spcBef>
                        <a:spcAft>
                          <a:spcPts val="0"/>
                        </a:spcAft>
                        <a:buNone/>
                      </a:pPr>
                      <a:r>
                        <a:rPr lang="en-US" sz="1400" u="none" strike="noStrike" cap="none" dirty="0">
                          <a:solidFill>
                            <a:schemeClr val="tx1"/>
                          </a:solidFill>
                          <a:latin typeface="Akatab" panose="020B0604020202020204" charset="0"/>
                          <a:ea typeface="Akatab" panose="020B0604020202020204" charset="0"/>
                          <a:cs typeface="Akatab" panose="020B0604020202020204" charset="0"/>
                          <a:sym typeface="K2D"/>
                        </a:rPr>
                        <a:t>Related studies</a:t>
                      </a:r>
                      <a:endParaRPr sz="14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u="none" strike="noStrike" cap="none" dirty="0">
                          <a:solidFill>
                            <a:schemeClr val="tx1"/>
                          </a:solidFill>
                          <a:latin typeface="Akatab" panose="020B0604020202020204" charset="0"/>
                          <a:ea typeface="Akatab" panose="020B0604020202020204" charset="0"/>
                          <a:cs typeface="Akatab" panose="020B0604020202020204" charset="0"/>
                          <a:sym typeface="K2D"/>
                        </a:rPr>
                        <a:t>Participants</a:t>
                      </a:r>
                      <a:endParaRPr sz="14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u="none" strike="noStrike" cap="none" dirty="0">
                          <a:solidFill>
                            <a:schemeClr val="tx1"/>
                          </a:solidFill>
                          <a:latin typeface="Akatab" panose="020B0604020202020204" charset="0"/>
                          <a:ea typeface="Akatab" panose="020B0604020202020204" charset="0"/>
                          <a:cs typeface="Akatab" panose="020B0604020202020204" charset="0"/>
                          <a:sym typeface="K2D"/>
                        </a:rPr>
                        <a:t>Findings</a:t>
                      </a:r>
                      <a:endParaRPr sz="14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400" u="none" strike="noStrike" cap="none" dirty="0">
                          <a:solidFill>
                            <a:schemeClr val="tx1"/>
                          </a:solidFill>
                          <a:latin typeface="Akatab" panose="020B0604020202020204" charset="0"/>
                          <a:ea typeface="Akatab" panose="020B0604020202020204" charset="0"/>
                          <a:cs typeface="Akatab" panose="020B0604020202020204" charset="0"/>
                          <a:sym typeface="K2D"/>
                        </a:rPr>
                        <a:t>Limitation</a:t>
                      </a:r>
                      <a:endParaRPr sz="14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tc>
                <a:extLst>
                  <a:ext uri="{0D108BD9-81ED-4DB2-BD59-A6C34878D82A}">
                    <a16:rowId xmlns:a16="http://schemas.microsoft.com/office/drawing/2014/main" val="284984517"/>
                  </a:ext>
                </a:extLst>
              </a:tr>
              <a:tr h="1139400">
                <a:tc>
                  <a:txBody>
                    <a:bodyPr/>
                    <a:lstStyle/>
                    <a:p>
                      <a:pPr marL="0" marR="0" lvl="0" indent="0" algn="ctr" rtl="0">
                        <a:lnSpc>
                          <a:spcPct val="100000"/>
                        </a:lnSpc>
                        <a:spcBef>
                          <a:spcPts val="0"/>
                        </a:spcBef>
                        <a:spcAft>
                          <a:spcPts val="0"/>
                        </a:spcAft>
                        <a:buNone/>
                      </a:pPr>
                      <a:r>
                        <a:rPr lang="en-US" sz="1400" b="0" i="0" u="none" strike="noStrike" cap="none" dirty="0" err="1" smtClean="0">
                          <a:solidFill>
                            <a:schemeClr val="tx1"/>
                          </a:solidFill>
                          <a:effectLst/>
                          <a:latin typeface="Akatab" panose="020B0604020202020204" charset="0"/>
                          <a:ea typeface="Akatab" panose="020B0604020202020204" charset="0"/>
                          <a:cs typeface="Akatab" panose="020B0604020202020204" charset="0"/>
                          <a:sym typeface="Arial"/>
                        </a:rPr>
                        <a:t>Occhipinti</a:t>
                      </a:r>
                      <a:r>
                        <a:rPr lang="en-US" sz="1400" b="0" i="0" u="none" strike="noStrike" cap="none" dirty="0" smtClean="0">
                          <a:solidFill>
                            <a:schemeClr val="tx1"/>
                          </a:solidFill>
                          <a:effectLst/>
                          <a:latin typeface="Akatab" panose="020B0604020202020204" charset="0"/>
                          <a:ea typeface="Akatab" panose="020B0604020202020204" charset="0"/>
                          <a:cs typeface="Akatab" panose="020B0604020202020204" charset="0"/>
                          <a:sym typeface="Arial"/>
                        </a:rPr>
                        <a:t> (2009)</a:t>
                      </a:r>
                      <a:endParaRPr sz="14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a:txBody>
                    <a:bodyPr/>
                    <a:lstStyle/>
                    <a:p>
                      <a:pPr marL="0" marR="0" lvl="0" indent="0" algn="l" rtl="0">
                        <a:lnSpc>
                          <a:spcPct val="100000"/>
                        </a:lnSpc>
                        <a:spcBef>
                          <a:spcPts val="0"/>
                        </a:spcBef>
                        <a:spcAft>
                          <a:spcPts val="0"/>
                        </a:spcAft>
                        <a:buNone/>
                      </a:pPr>
                      <a:r>
                        <a:rPr lang="en-US" sz="1400" b="0" i="0" u="none" strike="noStrike" cap="none" dirty="0" smtClean="0">
                          <a:solidFill>
                            <a:schemeClr val="tx1"/>
                          </a:solidFill>
                          <a:effectLst/>
                          <a:latin typeface="Akatab" panose="020B0604020202020204" charset="0"/>
                          <a:ea typeface="Akatab" panose="020B0604020202020204" charset="0"/>
                          <a:cs typeface="Akatab" panose="020B0604020202020204" charset="0"/>
                          <a:sym typeface="Arial"/>
                        </a:rPr>
                        <a:t>100 university-level students of English as a second language</a:t>
                      </a:r>
                      <a:endParaRPr sz="14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a:txBody>
                    <a:bodyPr/>
                    <a:lstStyle/>
                    <a:p>
                      <a:pPr marL="285750" marR="0" lvl="0" indent="-285750" algn="l" rtl="0">
                        <a:lnSpc>
                          <a:spcPct val="100000"/>
                        </a:lnSpc>
                        <a:spcBef>
                          <a:spcPts val="0"/>
                        </a:spcBef>
                        <a:spcAft>
                          <a:spcPts val="0"/>
                        </a:spcAft>
                        <a:buFont typeface="Arial" panose="020B0604020202020204" pitchFamily="34" charset="0"/>
                        <a:buChar char="‒"/>
                      </a:pPr>
                      <a:r>
                        <a:rPr lang="en-US" sz="1400" b="0" i="0" u="none" strike="noStrike" cap="none" dirty="0" smtClean="0">
                          <a:solidFill>
                            <a:schemeClr val="tx1"/>
                          </a:solidFill>
                          <a:effectLst/>
                          <a:latin typeface="Akatab" panose="020B0604020202020204" charset="0"/>
                          <a:ea typeface="Akatab" panose="020B0604020202020204" charset="0"/>
                          <a:cs typeface="Akatab" panose="020B0604020202020204" charset="0"/>
                          <a:sym typeface="Arial"/>
                        </a:rPr>
                        <a:t>In-class speaking activities made students feel scared and experienced apprehension</a:t>
                      </a:r>
                    </a:p>
                    <a:p>
                      <a:pPr marL="285750" marR="0" lvl="0" indent="-285750" algn="l" rtl="0">
                        <a:lnSpc>
                          <a:spcPct val="100000"/>
                        </a:lnSpc>
                        <a:spcBef>
                          <a:spcPts val="0"/>
                        </a:spcBef>
                        <a:spcAft>
                          <a:spcPts val="0"/>
                        </a:spcAft>
                        <a:buFont typeface="Arial" panose="020B0604020202020204" pitchFamily="34" charset="0"/>
                        <a:buChar char="‒"/>
                      </a:pPr>
                      <a:r>
                        <a:rPr lang="en-US" sz="1400" b="0" i="0" u="none" strike="noStrike" cap="none" dirty="0" smtClean="0">
                          <a:solidFill>
                            <a:schemeClr val="tx1"/>
                          </a:solidFill>
                          <a:effectLst/>
                          <a:latin typeface="Akatab" panose="020B0604020202020204" charset="0"/>
                          <a:ea typeface="Akatab" panose="020B0604020202020204" charset="0"/>
                          <a:cs typeface="Akatab" panose="020B0604020202020204" charset="0"/>
                          <a:sym typeface="Arial"/>
                        </a:rPr>
                        <a:t>Students expressed their willingness to give volunteer answers if they are sure to say the right things, or in pairs and group works</a:t>
                      </a:r>
                    </a:p>
                  </a:txBody>
                  <a:tcPr marL="91450" marR="91450" marT="45725" marB="45725" anchor="ctr">
                    <a:solidFill>
                      <a:schemeClr val="accent4"/>
                    </a:solidFill>
                  </a:tcPr>
                </a:tc>
                <a:tc rowSpan="3">
                  <a:txBody>
                    <a:bodyPr/>
                    <a:lstStyle/>
                    <a:p>
                      <a:pPr marL="0" marR="0" lvl="0" indent="0" algn="l" rtl="0">
                        <a:lnSpc>
                          <a:spcPct val="100000"/>
                        </a:lnSpc>
                        <a:spcBef>
                          <a:spcPts val="0"/>
                        </a:spcBef>
                        <a:spcAft>
                          <a:spcPts val="0"/>
                        </a:spcAft>
                        <a:buNone/>
                      </a:pPr>
                      <a:r>
                        <a:rPr lang="en-US" sz="1400" b="1" i="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Negative effect</a:t>
                      </a:r>
                      <a:r>
                        <a:rPr lang="en-US" sz="1400" b="1" i="0" u="none" strike="noStrike" cap="none" baseline="0" dirty="0" smtClean="0">
                          <a:solidFill>
                            <a:schemeClr val="tx1"/>
                          </a:solidFill>
                          <a:latin typeface="Akatab" panose="020B0604020202020204" charset="0"/>
                          <a:ea typeface="Akatab" panose="020B0604020202020204" charset="0"/>
                          <a:cs typeface="Akatab" panose="020B0604020202020204" charset="0"/>
                          <a:sym typeface="K2D"/>
                        </a:rPr>
                        <a:t> was mostly focused, while positive effect was under - examined</a:t>
                      </a:r>
                      <a:endParaRPr sz="1400" b="1" i="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extLst>
                  <a:ext uri="{0D108BD9-81ED-4DB2-BD59-A6C34878D82A}">
                    <a16:rowId xmlns:a16="http://schemas.microsoft.com/office/drawing/2014/main" val="2221022894"/>
                  </a:ext>
                </a:extLst>
              </a:tr>
              <a:tr h="788818">
                <a:tc>
                  <a:txBody>
                    <a:bodyPr/>
                    <a:lstStyle/>
                    <a:p>
                      <a:pPr marL="0" marR="0" lvl="0" indent="0" algn="ctr" rtl="0">
                        <a:lnSpc>
                          <a:spcPct val="100000"/>
                        </a:lnSpc>
                        <a:spcBef>
                          <a:spcPts val="0"/>
                        </a:spcBef>
                        <a:spcAft>
                          <a:spcPts val="0"/>
                        </a:spcAft>
                        <a:buNone/>
                      </a:pPr>
                      <a:r>
                        <a:rPr lang="en-US" sz="1400" u="none" strike="noStrike" cap="none" dirty="0" err="1" smtClean="0">
                          <a:solidFill>
                            <a:schemeClr val="tx1"/>
                          </a:solidFill>
                          <a:latin typeface="Akatab" panose="020B0604020202020204" charset="0"/>
                          <a:ea typeface="Akatab" panose="020B0604020202020204" charset="0"/>
                          <a:cs typeface="Akatab" panose="020B0604020202020204" charset="0"/>
                          <a:sym typeface="K2D"/>
                        </a:rPr>
                        <a:t>Miskam</a:t>
                      </a:r>
                      <a:r>
                        <a:rPr lang="en-US" sz="1400" u="none" strike="noStrike" cap="none" baseline="0" dirty="0" smtClean="0">
                          <a:solidFill>
                            <a:schemeClr val="tx1"/>
                          </a:solidFill>
                          <a:latin typeface="Akatab" panose="020B0604020202020204" charset="0"/>
                          <a:ea typeface="Akatab" panose="020B0604020202020204" charset="0"/>
                          <a:cs typeface="Akatab" panose="020B0604020202020204" charset="0"/>
                          <a:sym typeface="K2D"/>
                        </a:rPr>
                        <a:t> &amp;</a:t>
                      </a:r>
                      <a:r>
                        <a:rPr lang="en-US" sz="140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 </a:t>
                      </a:r>
                      <a:r>
                        <a:rPr lang="en-US" sz="1400" u="none" strike="noStrike" cap="none" dirty="0" err="1" smtClean="0">
                          <a:solidFill>
                            <a:schemeClr val="tx1"/>
                          </a:solidFill>
                          <a:latin typeface="Akatab" panose="020B0604020202020204" charset="0"/>
                          <a:ea typeface="Akatab" panose="020B0604020202020204" charset="0"/>
                          <a:cs typeface="Akatab" panose="020B0604020202020204" charset="0"/>
                          <a:sym typeface="K2D"/>
                        </a:rPr>
                        <a:t>Saldavi</a:t>
                      </a:r>
                      <a:r>
                        <a:rPr lang="en-US" sz="140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 (2019)</a:t>
                      </a:r>
                      <a:endParaRPr sz="14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a:txBody>
                    <a:bodyPr/>
                    <a:lstStyle/>
                    <a:p>
                      <a:pPr marL="0" marR="0" lvl="0" indent="0" algn="l" rtl="0">
                        <a:lnSpc>
                          <a:spcPct val="100000"/>
                        </a:lnSpc>
                        <a:spcBef>
                          <a:spcPts val="0"/>
                        </a:spcBef>
                        <a:spcAft>
                          <a:spcPts val="0"/>
                        </a:spcAft>
                        <a:buNone/>
                      </a:pPr>
                      <a:r>
                        <a:rPr lang="en-US" sz="1400" b="0" i="0" u="none" strike="noStrike" cap="none" dirty="0" smtClean="0">
                          <a:solidFill>
                            <a:schemeClr val="tx1"/>
                          </a:solidFill>
                          <a:effectLst/>
                          <a:latin typeface="Akatab" panose="020B0604020202020204" charset="0"/>
                          <a:ea typeface="Akatab" panose="020B0604020202020204" charset="0"/>
                          <a:cs typeface="Akatab" panose="020B0604020202020204" charset="0"/>
                          <a:sym typeface="Arial"/>
                        </a:rPr>
                        <a:t>42 third-year undergraduates who were taking part in English for professional purpose subject</a:t>
                      </a:r>
                      <a:endParaRPr sz="14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a:txBody>
                    <a:bodyPr/>
                    <a:lstStyle/>
                    <a:p>
                      <a:pPr marL="285750" marR="0" lvl="0" indent="-285750" algn="l" rtl="0">
                        <a:lnSpc>
                          <a:spcPct val="100000"/>
                        </a:lnSpc>
                        <a:spcBef>
                          <a:spcPts val="0"/>
                        </a:spcBef>
                        <a:spcAft>
                          <a:spcPts val="0"/>
                        </a:spcAft>
                        <a:buFont typeface="Akatab" panose="020B0604020202020204" charset="0"/>
                        <a:buChar char="‒"/>
                      </a:pPr>
                      <a:r>
                        <a:rPr lang="en-US" sz="140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Level of</a:t>
                      </a:r>
                      <a:r>
                        <a:rPr lang="en-US" sz="1400" u="none" strike="noStrike" cap="none" baseline="0" dirty="0" smtClean="0">
                          <a:solidFill>
                            <a:schemeClr val="tx1"/>
                          </a:solidFill>
                          <a:latin typeface="Akatab" panose="020B0604020202020204" charset="0"/>
                          <a:ea typeface="Akatab" panose="020B0604020202020204" charset="0"/>
                          <a:cs typeface="Akatab" panose="020B0604020202020204" charset="0"/>
                          <a:sym typeface="K2D"/>
                        </a:rPr>
                        <a:t> the impacts: moderate</a:t>
                      </a:r>
                    </a:p>
                    <a:p>
                      <a:pPr marL="285750" marR="0" lvl="0" indent="-285750" algn="l" rtl="0">
                        <a:lnSpc>
                          <a:spcPct val="100000"/>
                        </a:lnSpc>
                        <a:spcBef>
                          <a:spcPts val="0"/>
                        </a:spcBef>
                        <a:spcAft>
                          <a:spcPts val="0"/>
                        </a:spcAft>
                        <a:buFont typeface="Akatab" panose="020B0604020202020204" charset="0"/>
                        <a:buChar char="‒"/>
                      </a:pPr>
                      <a:r>
                        <a:rPr lang="en-US" sz="1400" u="none" strike="noStrike" cap="none" baseline="0" dirty="0" smtClean="0">
                          <a:solidFill>
                            <a:schemeClr val="tx1"/>
                          </a:solidFill>
                          <a:latin typeface="Akatab" panose="020B0604020202020204" charset="0"/>
                          <a:ea typeface="Akatab" panose="020B0604020202020204" charset="0"/>
                          <a:cs typeface="Akatab" panose="020B0604020202020204" charset="0"/>
                          <a:sym typeface="K2D"/>
                        </a:rPr>
                        <a:t>Communication apprehension led to students’ speaking anxiety</a:t>
                      </a:r>
                    </a:p>
                  </a:txBody>
                  <a:tcPr marL="91450" marR="91450" marT="45725" marB="45725" anchor="ctr">
                    <a:solidFill>
                      <a:schemeClr val="accent4"/>
                    </a:solidFill>
                  </a:tcPr>
                </a:tc>
                <a:tc vMerge="1">
                  <a:txBody>
                    <a:bodyPr/>
                    <a:lstStyle/>
                    <a:p>
                      <a:endParaRPr lang="en-US"/>
                    </a:p>
                  </a:txBody>
                  <a:tcPr/>
                </a:tc>
                <a:extLst>
                  <a:ext uri="{0D108BD9-81ED-4DB2-BD59-A6C34878D82A}">
                    <a16:rowId xmlns:a16="http://schemas.microsoft.com/office/drawing/2014/main" val="2709502730"/>
                  </a:ext>
                </a:extLst>
              </a:tr>
              <a:tr h="613527">
                <a:tc>
                  <a:txBody>
                    <a:bodyPr/>
                    <a:lstStyle/>
                    <a:p>
                      <a:pPr marL="0" marR="0" lvl="0" indent="0" algn="ctr" rtl="0">
                        <a:lnSpc>
                          <a:spcPct val="100000"/>
                        </a:lnSpc>
                        <a:spcBef>
                          <a:spcPts val="0"/>
                        </a:spcBef>
                        <a:spcAft>
                          <a:spcPts val="0"/>
                        </a:spcAft>
                        <a:buNone/>
                      </a:pPr>
                      <a:r>
                        <a:rPr lang="en-US" sz="1400" b="0" i="0" u="none" strike="noStrike" cap="none" dirty="0" err="1" smtClean="0">
                          <a:solidFill>
                            <a:schemeClr val="tx1"/>
                          </a:solidFill>
                          <a:effectLst/>
                          <a:latin typeface="Akatab" panose="020B0604020202020204" charset="0"/>
                          <a:ea typeface="Akatab" panose="020B0604020202020204" charset="0"/>
                          <a:cs typeface="Akatab" panose="020B0604020202020204" charset="0"/>
                          <a:sym typeface="Arial"/>
                        </a:rPr>
                        <a:t>Hutabarat</a:t>
                      </a:r>
                      <a:r>
                        <a:rPr lang="en-US" sz="1400" b="0" i="0" u="none" strike="noStrike" cap="none" dirty="0" smtClean="0">
                          <a:solidFill>
                            <a:schemeClr val="tx1"/>
                          </a:solidFill>
                          <a:effectLst/>
                          <a:latin typeface="Akatab" panose="020B0604020202020204" charset="0"/>
                          <a:ea typeface="Akatab" panose="020B0604020202020204" charset="0"/>
                          <a:cs typeface="Akatab" panose="020B0604020202020204" charset="0"/>
                          <a:sym typeface="Arial"/>
                        </a:rPr>
                        <a:t> &amp;</a:t>
                      </a:r>
                      <a:r>
                        <a:rPr lang="en-US" sz="1400" b="0" i="0" u="none" strike="noStrike" cap="none" baseline="0" dirty="0" smtClean="0">
                          <a:solidFill>
                            <a:schemeClr val="tx1"/>
                          </a:solidFill>
                          <a:effectLst/>
                          <a:latin typeface="Akatab" panose="020B0604020202020204" charset="0"/>
                          <a:ea typeface="Akatab" panose="020B0604020202020204" charset="0"/>
                          <a:cs typeface="Akatab" panose="020B0604020202020204" charset="0"/>
                          <a:sym typeface="Arial"/>
                        </a:rPr>
                        <a:t> </a:t>
                      </a:r>
                      <a:r>
                        <a:rPr lang="en-US" sz="1400" b="0" i="0" u="none" strike="noStrike" cap="none" baseline="0" dirty="0" err="1" smtClean="0">
                          <a:solidFill>
                            <a:schemeClr val="tx1"/>
                          </a:solidFill>
                          <a:effectLst/>
                          <a:latin typeface="Akatab" panose="020B0604020202020204" charset="0"/>
                          <a:ea typeface="Akatab" panose="020B0604020202020204" charset="0"/>
                          <a:cs typeface="Akatab" panose="020B0604020202020204" charset="0"/>
                          <a:sym typeface="Arial"/>
                        </a:rPr>
                        <a:t>S</a:t>
                      </a:r>
                      <a:r>
                        <a:rPr lang="en-US" sz="1400" b="0" i="0" u="none" strike="noStrike" cap="none" dirty="0" err="1" smtClean="0">
                          <a:solidFill>
                            <a:schemeClr val="tx1"/>
                          </a:solidFill>
                          <a:effectLst/>
                          <a:latin typeface="Akatab" panose="020B0604020202020204" charset="0"/>
                          <a:ea typeface="Akatab" panose="020B0604020202020204" charset="0"/>
                          <a:cs typeface="Akatab" panose="020B0604020202020204" charset="0"/>
                          <a:sym typeface="Arial"/>
                        </a:rPr>
                        <a:t>imanjuntak’s</a:t>
                      </a:r>
                      <a:r>
                        <a:rPr lang="en-US" sz="1400" b="0" i="0" u="none" strike="noStrike" cap="none" dirty="0" smtClean="0">
                          <a:solidFill>
                            <a:schemeClr val="tx1"/>
                          </a:solidFill>
                          <a:effectLst/>
                          <a:latin typeface="Akatab" panose="020B0604020202020204" charset="0"/>
                          <a:ea typeface="Akatab" panose="020B0604020202020204" charset="0"/>
                          <a:cs typeface="Akatab" panose="020B0604020202020204" charset="0"/>
                          <a:sym typeface="Arial"/>
                        </a:rPr>
                        <a:t> (2019) </a:t>
                      </a:r>
                      <a:endParaRPr sz="14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10 participants from non-English families living in a rural</a:t>
                      </a:r>
                      <a:r>
                        <a:rPr lang="en-US" sz="1400" u="none" strike="noStrike" cap="none" baseline="0" dirty="0" smtClean="0">
                          <a:solidFill>
                            <a:schemeClr val="tx1"/>
                          </a:solidFill>
                          <a:latin typeface="Akatab" panose="020B0604020202020204" charset="0"/>
                          <a:ea typeface="Akatab" panose="020B0604020202020204" charset="0"/>
                          <a:cs typeface="Akatab" panose="020B0604020202020204" charset="0"/>
                          <a:sym typeface="K2D"/>
                        </a:rPr>
                        <a:t> area </a:t>
                      </a:r>
                      <a:r>
                        <a:rPr lang="en-US" sz="140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who has average English score of 60 to 70</a:t>
                      </a:r>
                    </a:p>
                  </a:txBody>
                  <a:tcPr marL="91450" marR="91450" marT="45725" marB="45725" anchor="ctr">
                    <a:solidFill>
                      <a:schemeClr val="accent4"/>
                    </a:solidFill>
                  </a:tcPr>
                </a:tc>
                <a:tc>
                  <a:txBody>
                    <a:bodyPr/>
                    <a:lstStyle/>
                    <a:p>
                      <a:pPr marL="0" marR="0" lvl="0" indent="0" algn="l" rtl="0">
                        <a:lnSpc>
                          <a:spcPct val="100000"/>
                        </a:lnSpc>
                        <a:spcBef>
                          <a:spcPts val="0"/>
                        </a:spcBef>
                        <a:spcAft>
                          <a:spcPts val="0"/>
                        </a:spcAft>
                        <a:buNone/>
                      </a:pPr>
                      <a:r>
                        <a:rPr lang="en-US" sz="1400" b="0" i="0" u="none" strike="noStrike" cap="none" dirty="0" smtClean="0">
                          <a:solidFill>
                            <a:schemeClr val="tx1"/>
                          </a:solidFill>
                          <a:effectLst/>
                          <a:latin typeface="Akatab" panose="020B0604020202020204" charset="0"/>
                          <a:ea typeface="Akatab" panose="020B0604020202020204" charset="0"/>
                          <a:cs typeface="Akatab" panose="020B0604020202020204" charset="0"/>
                          <a:sym typeface="Arial"/>
                        </a:rPr>
                        <a:t>Speaking anxiety caused negative attitude among students =&gt; decreasing interest and opportunities to successfully complete learning activities)</a:t>
                      </a:r>
                      <a:endParaRPr sz="14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4"/>
                    </a:solidFill>
                  </a:tcPr>
                </a:tc>
                <a:tc vMerge="1">
                  <a:txBody>
                    <a:bodyPr/>
                    <a:lstStyle/>
                    <a:p>
                      <a:endParaRPr lang="en-US" dirty="0"/>
                    </a:p>
                  </a:txBody>
                  <a:tcPr/>
                </a:tc>
                <a:extLst>
                  <a:ext uri="{0D108BD9-81ED-4DB2-BD59-A6C34878D82A}">
                    <a16:rowId xmlns:a16="http://schemas.microsoft.com/office/drawing/2014/main" val="4185055467"/>
                  </a:ext>
                </a:extLst>
              </a:tr>
            </a:tbl>
          </a:graphicData>
        </a:graphic>
      </p:graphicFrame>
      <p:sp>
        <p:nvSpPr>
          <p:cNvPr id="4" name="TextBox 3"/>
          <p:cNvSpPr txBox="1"/>
          <p:nvPr/>
        </p:nvSpPr>
        <p:spPr>
          <a:xfrm>
            <a:off x="8634608" y="4752491"/>
            <a:ext cx="509392" cy="307777"/>
          </a:xfrm>
          <a:prstGeom prst="rect">
            <a:avLst/>
          </a:prstGeom>
          <a:noFill/>
        </p:spPr>
        <p:txBody>
          <a:bodyPr wrap="square" rtlCol="0">
            <a:spAutoFit/>
          </a:bodyPr>
          <a:lstStyle/>
          <a:p>
            <a:pPr algn="ctr"/>
            <a:r>
              <a:rPr lang="en-US" dirty="0" smtClean="0">
                <a:latin typeface="Castoro" panose="020B0604020202020204" charset="0"/>
              </a:rPr>
              <a:t>13</a:t>
            </a:r>
            <a:endParaRPr lang="en-US" dirty="0">
              <a:latin typeface="Castoro" panose="020B0604020202020204" charset="0"/>
            </a:endParaRPr>
          </a:p>
        </p:txBody>
      </p:sp>
    </p:spTree>
    <p:extLst>
      <p:ext uri="{BB962C8B-B14F-4D97-AF65-F5344CB8AC3E}">
        <p14:creationId xmlns:p14="http://schemas.microsoft.com/office/powerpoint/2010/main" val="3500080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2"/>
          <p:cNvSpPr txBox="1">
            <a:spLocks noGrp="1"/>
          </p:cNvSpPr>
          <p:nvPr>
            <p:ph type="title"/>
          </p:nvPr>
        </p:nvSpPr>
        <p:spPr>
          <a:xfrm>
            <a:off x="961425" y="2680575"/>
            <a:ext cx="4383600" cy="1723800"/>
          </a:xfrm>
          <a:prstGeom prst="rect">
            <a:avLst/>
          </a:prstGeom>
        </p:spPr>
        <p:txBody>
          <a:bodyPr spcFirstLastPara="1" wrap="square" lIns="91425" tIns="91425" rIns="91425" bIns="91425" anchor="t" anchorCtr="0">
            <a:noAutofit/>
          </a:bodyPr>
          <a:lstStyle/>
          <a:p>
            <a:pPr lvl="0"/>
            <a:r>
              <a:rPr lang="en-US" sz="5200" dirty="0" smtClean="0"/>
              <a:t>Research methodology</a:t>
            </a:r>
            <a:endParaRPr lang="en-US" sz="5200" dirty="0">
              <a:solidFill>
                <a:schemeClr val="lt1"/>
              </a:solidFill>
            </a:endParaRPr>
          </a:p>
        </p:txBody>
      </p:sp>
      <p:sp>
        <p:nvSpPr>
          <p:cNvPr id="264" name="Google Shape;264;p32"/>
          <p:cNvSpPr txBox="1">
            <a:spLocks noGrp="1"/>
          </p:cNvSpPr>
          <p:nvPr>
            <p:ph type="title" idx="2"/>
          </p:nvPr>
        </p:nvSpPr>
        <p:spPr>
          <a:xfrm>
            <a:off x="961425" y="1649425"/>
            <a:ext cx="1032300" cy="74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03.</a:t>
            </a:r>
            <a:endParaRPr dirty="0"/>
          </a:p>
        </p:txBody>
      </p:sp>
      <p:grpSp>
        <p:nvGrpSpPr>
          <p:cNvPr id="265" name="Google Shape;265;p32"/>
          <p:cNvGrpSpPr/>
          <p:nvPr/>
        </p:nvGrpSpPr>
        <p:grpSpPr>
          <a:xfrm>
            <a:off x="188271" y="722355"/>
            <a:ext cx="4707300" cy="81900"/>
            <a:chOff x="196113" y="722355"/>
            <a:chExt cx="4707300" cy="81900"/>
          </a:xfrm>
        </p:grpSpPr>
        <p:sp>
          <p:nvSpPr>
            <p:cNvPr id="266" name="Google Shape;266;p32"/>
            <p:cNvSpPr/>
            <p:nvPr/>
          </p:nvSpPr>
          <p:spPr>
            <a:xfrm rot="-5400000" flipH="1">
              <a:off x="4609563" y="510405"/>
              <a:ext cx="81900" cy="505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267" name="Google Shape;267;p32"/>
            <p:cNvCxnSpPr>
              <a:stCxn id="266" idx="0"/>
            </p:cNvCxnSpPr>
            <p:nvPr/>
          </p:nvCxnSpPr>
          <p:spPr>
            <a:xfrm rot="10800000">
              <a:off x="196113" y="763305"/>
              <a:ext cx="4201500" cy="0"/>
            </a:xfrm>
            <a:prstGeom prst="straightConnector1">
              <a:avLst/>
            </a:prstGeom>
            <a:noFill/>
            <a:ln w="9525" cap="flat" cmpd="sng">
              <a:solidFill>
                <a:schemeClr val="lt1"/>
              </a:solidFill>
              <a:prstDash val="solid"/>
              <a:round/>
              <a:headEnd type="none" w="med" len="med"/>
              <a:tailEnd type="none" w="med" len="med"/>
            </a:ln>
          </p:spPr>
        </p:cxnSp>
      </p:grpSp>
      <p:grpSp>
        <p:nvGrpSpPr>
          <p:cNvPr id="268" name="Google Shape;268;p32"/>
          <p:cNvGrpSpPr/>
          <p:nvPr/>
        </p:nvGrpSpPr>
        <p:grpSpPr>
          <a:xfrm>
            <a:off x="8402038" y="1961930"/>
            <a:ext cx="81900" cy="2993100"/>
            <a:chOff x="8615038" y="1961930"/>
            <a:chExt cx="81900" cy="2993100"/>
          </a:xfrm>
        </p:grpSpPr>
        <p:sp>
          <p:nvSpPr>
            <p:cNvPr id="269" name="Google Shape;269;p32"/>
            <p:cNvSpPr/>
            <p:nvPr/>
          </p:nvSpPr>
          <p:spPr>
            <a:xfrm>
              <a:off x="8615038" y="1961930"/>
              <a:ext cx="81900" cy="505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270" name="Google Shape;270;p32"/>
            <p:cNvCxnSpPr>
              <a:stCxn id="269" idx="2"/>
            </p:cNvCxnSpPr>
            <p:nvPr/>
          </p:nvCxnSpPr>
          <p:spPr>
            <a:xfrm>
              <a:off x="8655988" y="2467730"/>
              <a:ext cx="0" cy="2487300"/>
            </a:xfrm>
            <a:prstGeom prst="straightConnector1">
              <a:avLst/>
            </a:prstGeom>
            <a:noFill/>
            <a:ln w="9525" cap="flat" cmpd="sng">
              <a:solidFill>
                <a:schemeClr val="lt1"/>
              </a:solidFill>
              <a:prstDash val="dot"/>
              <a:round/>
              <a:headEnd type="none" w="med" len="med"/>
              <a:tailEnd type="none" w="med" len="med"/>
            </a:ln>
          </p:spPr>
        </p:cxnSp>
      </p:grpSp>
      <p:pic>
        <p:nvPicPr>
          <p:cNvPr id="3" name="Picture Placeholder 2" descr="The Complete List of &lt;strong&gt;Teaching Methods&lt;/strong&gt; and Strategies"/>
          <p:cNvPicPr>
            <a:picLocks noGrp="1" noChangeAspect="1"/>
          </p:cNvPicPr>
          <p:nvPr>
            <p:ph type="pic" idx="3"/>
          </p:nvPr>
        </p:nvPicPr>
        <p:blipFill rotWithShape="1">
          <a:blip r:embed="rId3">
            <a:extLst>
              <a:ext uri="{28A0092B-C50C-407E-A947-70E740481C1C}">
                <a14:useLocalDpi xmlns:a14="http://schemas.microsoft.com/office/drawing/2010/main" val="0"/>
              </a:ext>
            </a:extLst>
          </a:blip>
          <a:srcRect l="27357" r="27357" b="18052"/>
          <a:stretch/>
        </p:blipFill>
        <p:spPr>
          <a:xfrm>
            <a:off x="5109150" y="539550"/>
            <a:ext cx="2801473" cy="4032450"/>
          </a:xfrm>
        </p:spPr>
      </p:pic>
    </p:spTree>
    <p:extLst>
      <p:ext uri="{BB962C8B-B14F-4D97-AF65-F5344CB8AC3E}">
        <p14:creationId xmlns:p14="http://schemas.microsoft.com/office/powerpoint/2010/main" val="2011447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5871" y="350896"/>
            <a:ext cx="7704000" cy="572700"/>
          </a:xfrm>
        </p:spPr>
        <p:txBody>
          <a:bodyPr/>
          <a:lstStyle/>
          <a:p>
            <a:r>
              <a:rPr lang="en-US" sz="3200" b="1" dirty="0">
                <a:latin typeface="Akatab" panose="020B0604020202020204" charset="0"/>
                <a:ea typeface="Akatab" panose="020B0604020202020204" charset="0"/>
                <a:cs typeface="Akatab" panose="020B0604020202020204" charset="0"/>
              </a:rPr>
              <a:t>Research design</a:t>
            </a:r>
          </a:p>
        </p:txBody>
      </p:sp>
      <p:sp>
        <p:nvSpPr>
          <p:cNvPr id="6" name="Text Placeholder 5"/>
          <p:cNvSpPr>
            <a:spLocks noGrp="1"/>
          </p:cNvSpPr>
          <p:nvPr>
            <p:ph type="body" idx="1"/>
          </p:nvPr>
        </p:nvSpPr>
        <p:spPr>
          <a:xfrm>
            <a:off x="418545" y="4057459"/>
            <a:ext cx="8118652" cy="425700"/>
          </a:xfrm>
        </p:spPr>
        <p:txBody>
          <a:bodyPr/>
          <a:lstStyle/>
          <a:p>
            <a:pPr marL="152400" indent="0">
              <a:buNone/>
            </a:pPr>
            <a:r>
              <a:rPr lang="en-US" sz="1600" i="1" dirty="0">
                <a:solidFill>
                  <a:srgbClr val="000000"/>
                </a:solidFill>
                <a:latin typeface="Akatab" panose="020B0604020202020204" charset="0"/>
                <a:ea typeface="Akatab" panose="020B0604020202020204" charset="0"/>
                <a:cs typeface="Akatab" panose="020B0604020202020204" charset="0"/>
                <a:sym typeface="K2D"/>
              </a:rPr>
              <a:t>Figure 3.1 </a:t>
            </a:r>
            <a:r>
              <a:rPr lang="en-US" sz="1600" dirty="0">
                <a:solidFill>
                  <a:srgbClr val="000000"/>
                </a:solidFill>
                <a:latin typeface="Akatab" panose="020B0604020202020204" charset="0"/>
                <a:ea typeface="Akatab" panose="020B0604020202020204" charset="0"/>
                <a:cs typeface="Akatab" panose="020B0604020202020204" charset="0"/>
                <a:sym typeface="K2D"/>
              </a:rPr>
              <a:t>Sequential Explanatory Mixed Methods Design (</a:t>
            </a:r>
            <a:r>
              <a:rPr lang="en-US" sz="1600" dirty="0" err="1">
                <a:solidFill>
                  <a:srgbClr val="000000"/>
                </a:solidFill>
                <a:latin typeface="Akatab" panose="020B0604020202020204" charset="0"/>
                <a:ea typeface="Akatab" panose="020B0604020202020204" charset="0"/>
                <a:cs typeface="Akatab" panose="020B0604020202020204" charset="0"/>
                <a:sym typeface="K2D"/>
              </a:rPr>
              <a:t>Cresswell</a:t>
            </a:r>
            <a:r>
              <a:rPr lang="en-US" sz="1600" dirty="0">
                <a:solidFill>
                  <a:srgbClr val="000000"/>
                </a:solidFill>
                <a:latin typeface="Akatab" panose="020B0604020202020204" charset="0"/>
                <a:ea typeface="Akatab" panose="020B0604020202020204" charset="0"/>
                <a:cs typeface="Akatab" panose="020B0604020202020204" charset="0"/>
                <a:sym typeface="K2D"/>
              </a:rPr>
              <a:t> &amp; </a:t>
            </a:r>
            <a:r>
              <a:rPr lang="en-US" sz="1600" dirty="0" err="1">
                <a:solidFill>
                  <a:srgbClr val="000000"/>
                </a:solidFill>
                <a:latin typeface="Akatab" panose="020B0604020202020204" charset="0"/>
                <a:ea typeface="Akatab" panose="020B0604020202020204" charset="0"/>
                <a:cs typeface="Akatab" panose="020B0604020202020204" charset="0"/>
                <a:sym typeface="K2D"/>
              </a:rPr>
              <a:t>Cresswell</a:t>
            </a:r>
            <a:r>
              <a:rPr lang="en-US" sz="1600" dirty="0">
                <a:solidFill>
                  <a:srgbClr val="000000"/>
                </a:solidFill>
                <a:latin typeface="Akatab" panose="020B0604020202020204" charset="0"/>
                <a:ea typeface="Akatab" panose="020B0604020202020204" charset="0"/>
                <a:cs typeface="Akatab" panose="020B0604020202020204" charset="0"/>
                <a:sym typeface="K2D"/>
              </a:rPr>
              <a:t>, 2009)</a:t>
            </a:r>
            <a:endParaRPr lang="en-US" sz="1600" dirty="0">
              <a:latin typeface="Akatab" panose="020B0604020202020204" charset="0"/>
              <a:ea typeface="Akatab" panose="020B0604020202020204" charset="0"/>
              <a:cs typeface="Akatab" panose="020B0604020202020204" charset="0"/>
            </a:endParaRPr>
          </a:p>
          <a:p>
            <a:pPr marL="152400" lvl="0" indent="0">
              <a:buNone/>
            </a:pPr>
            <a:endParaRPr lang="en-US" sz="1600" dirty="0">
              <a:latin typeface="Akatab" panose="020B0604020202020204" charset="0"/>
              <a:ea typeface="Akatab" panose="020B0604020202020204" charset="0"/>
              <a:cs typeface="Akatab" panose="020B0604020202020204" charset="0"/>
            </a:endParaRPr>
          </a:p>
        </p:txBody>
      </p:sp>
      <p:grpSp>
        <p:nvGrpSpPr>
          <p:cNvPr id="38" name="Google Shape;575;p44"/>
          <p:cNvGrpSpPr/>
          <p:nvPr/>
        </p:nvGrpSpPr>
        <p:grpSpPr>
          <a:xfrm>
            <a:off x="815815" y="1273008"/>
            <a:ext cx="7721382" cy="3036821"/>
            <a:chOff x="166280" y="0"/>
            <a:chExt cx="9504906" cy="3738282"/>
          </a:xfrm>
        </p:grpSpPr>
        <p:sp>
          <p:nvSpPr>
            <p:cNvPr id="39" name="Google Shape;576;p44"/>
            <p:cNvSpPr/>
            <p:nvPr/>
          </p:nvSpPr>
          <p:spPr>
            <a:xfrm>
              <a:off x="293569" y="798353"/>
              <a:ext cx="2240278" cy="738273"/>
            </a:xfrm>
            <a:prstGeom prst="rect">
              <a:avLst/>
            </a:prstGeom>
            <a:noFill/>
            <a:ln w="9525" cap="flat" cmpd="sng">
              <a:solidFill>
                <a:srgbClr val="000000">
                  <a:alpha val="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40" name="Google Shape;577;p44"/>
            <p:cNvSpPr txBox="1"/>
            <p:nvPr/>
          </p:nvSpPr>
          <p:spPr>
            <a:xfrm>
              <a:off x="293569" y="798353"/>
              <a:ext cx="2240278" cy="738273"/>
            </a:xfrm>
            <a:prstGeom prst="rect">
              <a:avLst/>
            </a:prstGeom>
            <a:noFill/>
            <a:ln>
              <a:noFill/>
            </a:ln>
          </p:spPr>
          <p:txBody>
            <a:bodyPr spcFirstLastPara="1" wrap="square" lIns="29200" tIns="29200" rIns="29200" bIns="29200" anchor="ctr"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300" b="0" i="0" u="none" strike="noStrike" kern="0" cap="none" spc="0" normalizeH="0" baseline="0" noProof="0" dirty="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sym typeface="K2D"/>
                </a:rPr>
                <a:t>Quantitative </a:t>
              </a:r>
              <a:endParaRPr kumimoji="0" sz="2300" b="0" i="0" u="none" strike="noStrike" kern="0" cap="none" spc="0" normalizeH="0" baseline="0" noProof="0" dirty="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sym typeface="K2D"/>
              </a:endParaRPr>
            </a:p>
          </p:txBody>
        </p:sp>
        <p:sp>
          <p:nvSpPr>
            <p:cNvPr id="41" name="Google Shape;578;p44"/>
            <p:cNvSpPr/>
            <p:nvPr/>
          </p:nvSpPr>
          <p:spPr>
            <a:xfrm>
              <a:off x="293569" y="2355118"/>
              <a:ext cx="2240278" cy="1383164"/>
            </a:xfrm>
            <a:prstGeom prst="rect">
              <a:avLst/>
            </a:prstGeom>
            <a:noFill/>
            <a:ln w="9525" cap="flat" cmpd="sng">
              <a:solidFill>
                <a:srgbClr val="000000">
                  <a:alpha val="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42" name="Google Shape;579;p44"/>
            <p:cNvSpPr txBox="1"/>
            <p:nvPr/>
          </p:nvSpPr>
          <p:spPr>
            <a:xfrm>
              <a:off x="293569" y="2355119"/>
              <a:ext cx="2240278" cy="830060"/>
            </a:xfrm>
            <a:prstGeom prst="rect">
              <a:avLst/>
            </a:prstGeom>
            <a:noFill/>
            <a:ln>
              <a:noFill/>
            </a:ln>
          </p:spPr>
          <p:txBody>
            <a:bodyPr spcFirstLastPara="1" wrap="square" lIns="25400" tIns="25400" rIns="25400" bIns="25400" anchor="t" anchorCtr="0">
              <a:noAutofit/>
            </a:bodyPr>
            <a:lstStyle/>
            <a:p>
              <a:pPr marL="228600" marR="0" lvl="1" indent="-228600" defTabSz="914400" eaLnBrk="1" fontAlgn="auto" latinLnBrk="0" hangingPunct="1">
                <a:lnSpc>
                  <a:spcPct val="90000"/>
                </a:lnSpc>
                <a:spcBef>
                  <a:spcPts val="0"/>
                </a:spcBef>
                <a:spcAft>
                  <a:spcPts val="0"/>
                </a:spcAft>
                <a:buClrTx/>
                <a:buSzPts val="2000"/>
                <a:buFont typeface="Arial"/>
                <a:buChar char="••"/>
                <a:tabLst/>
                <a:defRPr/>
              </a:pPr>
              <a:r>
                <a:rPr kumimoji="0" lang="en-US" sz="1900" b="0" i="0" u="none" strike="noStrike" kern="0" cap="none" spc="0" normalizeH="0" baseline="0" noProof="0" dirty="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sym typeface="K2D"/>
                </a:rPr>
                <a:t>Survey</a:t>
              </a:r>
              <a:endParaRPr kumimoji="0" sz="1900" b="0" i="0" u="none" strike="noStrike" kern="0" cap="none" spc="0" normalizeH="0" baseline="0" noProof="0" dirty="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sym typeface="K2D"/>
              </a:endParaRPr>
            </a:p>
            <a:p>
              <a:pPr marL="228600" marR="0" lvl="1" indent="-228600" defTabSz="914400" eaLnBrk="1" fontAlgn="auto" latinLnBrk="0" hangingPunct="1">
                <a:lnSpc>
                  <a:spcPct val="90000"/>
                </a:lnSpc>
                <a:spcBef>
                  <a:spcPts val="300"/>
                </a:spcBef>
                <a:spcAft>
                  <a:spcPts val="0"/>
                </a:spcAft>
                <a:buClrTx/>
                <a:buSzPts val="2000"/>
                <a:buFont typeface="Arial"/>
                <a:buChar char="••"/>
                <a:tabLst/>
                <a:defRPr/>
              </a:pPr>
              <a:r>
                <a:rPr kumimoji="0" lang="en-US" sz="1900" b="0" i="0" u="none" strike="noStrike" kern="0" cap="none" spc="0" normalizeH="0" baseline="0" noProof="0" dirty="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sym typeface="K2D"/>
                </a:rPr>
                <a:t>Data analysis </a:t>
              </a:r>
              <a:endParaRPr kumimoji="0" sz="1900" b="0" i="0" u="none" strike="noStrike" kern="0" cap="none" spc="0" normalizeH="0" baseline="0" noProof="0" dirty="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sym typeface="K2D"/>
              </a:endParaRPr>
            </a:p>
          </p:txBody>
        </p:sp>
        <p:sp>
          <p:nvSpPr>
            <p:cNvPr id="43" name="Google Shape;580;p44"/>
            <p:cNvSpPr/>
            <p:nvPr/>
          </p:nvSpPr>
          <p:spPr>
            <a:xfrm>
              <a:off x="291023" y="573816"/>
              <a:ext cx="178203" cy="178203"/>
            </a:xfrm>
            <a:prstGeom prst="ellipse">
              <a:avLst/>
            </a:prstGeom>
            <a:solidFill>
              <a:srgbClr val="ED7D3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44" name="Google Shape;581;p44"/>
            <p:cNvSpPr/>
            <p:nvPr/>
          </p:nvSpPr>
          <p:spPr>
            <a:xfrm>
              <a:off x="415766" y="324331"/>
              <a:ext cx="178203" cy="178203"/>
            </a:xfrm>
            <a:prstGeom prst="ellipse">
              <a:avLst/>
            </a:prstGeom>
            <a:solidFill>
              <a:srgbClr val="A5A5A5"/>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45" name="Google Shape;582;p44"/>
            <p:cNvSpPr/>
            <p:nvPr/>
          </p:nvSpPr>
          <p:spPr>
            <a:xfrm>
              <a:off x="715149" y="374228"/>
              <a:ext cx="280034" cy="280034"/>
            </a:xfrm>
            <a:prstGeom prst="ellipse">
              <a:avLst/>
            </a:prstGeom>
            <a:solidFill>
              <a:srgbClr val="FFC00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46" name="Google Shape;583;p44"/>
            <p:cNvSpPr/>
            <p:nvPr/>
          </p:nvSpPr>
          <p:spPr>
            <a:xfrm>
              <a:off x="964634" y="99794"/>
              <a:ext cx="178203" cy="178203"/>
            </a:xfrm>
            <a:prstGeom prst="ellipse">
              <a:avLst/>
            </a:prstGeom>
            <a:solidFill>
              <a:srgbClr val="4372C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47" name="Google Shape;584;p44"/>
            <p:cNvSpPr/>
            <p:nvPr/>
          </p:nvSpPr>
          <p:spPr>
            <a:xfrm>
              <a:off x="1288965" y="0"/>
              <a:ext cx="178203" cy="178203"/>
            </a:xfrm>
            <a:prstGeom prst="ellipse">
              <a:avLst/>
            </a:prstGeom>
            <a:solidFill>
              <a:srgbClr val="70AD47"/>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48" name="Google Shape;585;p44"/>
            <p:cNvSpPr/>
            <p:nvPr/>
          </p:nvSpPr>
          <p:spPr>
            <a:xfrm>
              <a:off x="1688142" y="174639"/>
              <a:ext cx="178203" cy="178203"/>
            </a:xfrm>
            <a:prstGeom prst="ellipse">
              <a:avLst/>
            </a:prstGeom>
            <a:solidFill>
              <a:srgbClr val="ED7D3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49" name="Google Shape;586;p44"/>
            <p:cNvSpPr/>
            <p:nvPr/>
          </p:nvSpPr>
          <p:spPr>
            <a:xfrm>
              <a:off x="1937628" y="299382"/>
              <a:ext cx="280034" cy="280034"/>
            </a:xfrm>
            <a:prstGeom prst="ellipse">
              <a:avLst/>
            </a:prstGeom>
            <a:solidFill>
              <a:srgbClr val="A5A5A5"/>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50" name="Google Shape;587;p44"/>
            <p:cNvSpPr/>
            <p:nvPr/>
          </p:nvSpPr>
          <p:spPr>
            <a:xfrm>
              <a:off x="2286908" y="573816"/>
              <a:ext cx="178203" cy="178203"/>
            </a:xfrm>
            <a:prstGeom prst="ellipse">
              <a:avLst/>
            </a:prstGeom>
            <a:solidFill>
              <a:srgbClr val="FFC00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51" name="Google Shape;588;p44"/>
            <p:cNvSpPr/>
            <p:nvPr/>
          </p:nvSpPr>
          <p:spPr>
            <a:xfrm>
              <a:off x="2436599" y="848250"/>
              <a:ext cx="178203" cy="178203"/>
            </a:xfrm>
            <a:prstGeom prst="ellipse">
              <a:avLst/>
            </a:prstGeom>
            <a:solidFill>
              <a:srgbClr val="4372C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52" name="Google Shape;589;p44"/>
            <p:cNvSpPr/>
            <p:nvPr/>
          </p:nvSpPr>
          <p:spPr>
            <a:xfrm>
              <a:off x="1139274" y="324331"/>
              <a:ext cx="458238" cy="458238"/>
            </a:xfrm>
            <a:prstGeom prst="ellipse">
              <a:avLst/>
            </a:prstGeom>
            <a:solidFill>
              <a:srgbClr val="70AD47"/>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53" name="Google Shape;590;p44"/>
            <p:cNvSpPr/>
            <p:nvPr/>
          </p:nvSpPr>
          <p:spPr>
            <a:xfrm>
              <a:off x="166280" y="1272376"/>
              <a:ext cx="178203" cy="178203"/>
            </a:xfrm>
            <a:prstGeom prst="ellipse">
              <a:avLst/>
            </a:prstGeom>
            <a:solidFill>
              <a:srgbClr val="ED7D3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54" name="Google Shape;591;p44"/>
            <p:cNvSpPr/>
            <p:nvPr/>
          </p:nvSpPr>
          <p:spPr>
            <a:xfrm>
              <a:off x="315972" y="1496913"/>
              <a:ext cx="280034" cy="280034"/>
            </a:xfrm>
            <a:prstGeom prst="ellipse">
              <a:avLst/>
            </a:prstGeom>
            <a:solidFill>
              <a:srgbClr val="A5A5A5"/>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55" name="Google Shape;592;p44"/>
            <p:cNvSpPr/>
            <p:nvPr/>
          </p:nvSpPr>
          <p:spPr>
            <a:xfrm>
              <a:off x="690200" y="1696501"/>
              <a:ext cx="407323" cy="407323"/>
            </a:xfrm>
            <a:prstGeom prst="ellipse">
              <a:avLst/>
            </a:prstGeom>
            <a:solidFill>
              <a:srgbClr val="FFC00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56" name="Google Shape;593;p44"/>
            <p:cNvSpPr/>
            <p:nvPr/>
          </p:nvSpPr>
          <p:spPr>
            <a:xfrm>
              <a:off x="1214120" y="2020832"/>
              <a:ext cx="178203" cy="178203"/>
            </a:xfrm>
            <a:prstGeom prst="ellipse">
              <a:avLst/>
            </a:prstGeom>
            <a:solidFill>
              <a:srgbClr val="4372C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57" name="Google Shape;594;p44"/>
            <p:cNvSpPr/>
            <p:nvPr/>
          </p:nvSpPr>
          <p:spPr>
            <a:xfrm>
              <a:off x="1098760" y="1629097"/>
              <a:ext cx="280034" cy="280034"/>
            </a:xfrm>
            <a:prstGeom prst="ellipse">
              <a:avLst/>
            </a:prstGeom>
            <a:solidFill>
              <a:srgbClr val="70AD47"/>
            </a:solidFill>
            <a:ln w="9525" cap="flat" cmpd="sng">
              <a:solidFill>
                <a:srgbClr val="00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58" name="Google Shape;595;p44"/>
            <p:cNvSpPr/>
            <p:nvPr/>
          </p:nvSpPr>
          <p:spPr>
            <a:xfrm>
              <a:off x="1563399" y="2045781"/>
              <a:ext cx="178203" cy="178203"/>
            </a:xfrm>
            <a:prstGeom prst="ellipse">
              <a:avLst/>
            </a:prstGeom>
            <a:solidFill>
              <a:srgbClr val="ED7D3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59" name="Google Shape;596;p44"/>
            <p:cNvSpPr/>
            <p:nvPr/>
          </p:nvSpPr>
          <p:spPr>
            <a:xfrm>
              <a:off x="1787936" y="1646604"/>
              <a:ext cx="407323" cy="407323"/>
            </a:xfrm>
            <a:prstGeom prst="ellipse">
              <a:avLst/>
            </a:prstGeom>
            <a:solidFill>
              <a:srgbClr val="A5A5A5"/>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60" name="Google Shape;597;p44"/>
            <p:cNvSpPr/>
            <p:nvPr/>
          </p:nvSpPr>
          <p:spPr>
            <a:xfrm>
              <a:off x="2336805" y="1546810"/>
              <a:ext cx="280034" cy="280034"/>
            </a:xfrm>
            <a:prstGeom prst="ellipse">
              <a:avLst/>
            </a:prstGeom>
            <a:solidFill>
              <a:srgbClr val="FFC000"/>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61" name="Google Shape;598;p44"/>
            <p:cNvSpPr/>
            <p:nvPr/>
          </p:nvSpPr>
          <p:spPr>
            <a:xfrm>
              <a:off x="2616839" y="373813"/>
              <a:ext cx="822422" cy="1570093"/>
            </a:xfrm>
            <a:prstGeom prst="chevron">
              <a:avLst>
                <a:gd name="adj" fmla="val 62310"/>
              </a:avLst>
            </a:prstGeom>
            <a:solidFill>
              <a:srgbClr val="ED7D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62" name="Google Shape;599;p44"/>
            <p:cNvSpPr/>
            <p:nvPr/>
          </p:nvSpPr>
          <p:spPr>
            <a:xfrm>
              <a:off x="3439262" y="374575"/>
              <a:ext cx="2242969" cy="1570078"/>
            </a:xfrm>
            <a:prstGeom prst="rect">
              <a:avLst/>
            </a:prstGeom>
            <a:noFill/>
            <a:ln w="9525" cap="flat" cmpd="sng">
              <a:solidFill>
                <a:srgbClr val="000000">
                  <a:alpha val="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63" name="Google Shape;600;p44"/>
            <p:cNvSpPr txBox="1"/>
            <p:nvPr/>
          </p:nvSpPr>
          <p:spPr>
            <a:xfrm>
              <a:off x="3439262" y="374575"/>
              <a:ext cx="2242969" cy="1570078"/>
            </a:xfrm>
            <a:prstGeom prst="rect">
              <a:avLst/>
            </a:prstGeom>
            <a:noFill/>
            <a:ln>
              <a:noFill/>
            </a:ln>
          </p:spPr>
          <p:txBody>
            <a:bodyPr spcFirstLastPara="1" wrap="square" lIns="29200" tIns="29200" rIns="29200" bIns="29200" anchor="ctr"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3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sym typeface="K2D"/>
                </a:rPr>
                <a:t>Audio recording</a:t>
              </a:r>
              <a:endParaRPr kumimoji="0" sz="23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sym typeface="K2D"/>
              </a:endParaRPr>
            </a:p>
          </p:txBody>
        </p:sp>
        <p:sp>
          <p:nvSpPr>
            <p:cNvPr id="64" name="Google Shape;601;p44"/>
            <p:cNvSpPr/>
            <p:nvPr/>
          </p:nvSpPr>
          <p:spPr>
            <a:xfrm>
              <a:off x="5682231" y="373813"/>
              <a:ext cx="822422" cy="1570093"/>
            </a:xfrm>
            <a:prstGeom prst="chevron">
              <a:avLst>
                <a:gd name="adj" fmla="val 62310"/>
              </a:avLst>
            </a:prstGeom>
            <a:solidFill>
              <a:srgbClr val="A5A5A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65" name="Google Shape;602;p44"/>
            <p:cNvSpPr/>
            <p:nvPr/>
          </p:nvSpPr>
          <p:spPr>
            <a:xfrm>
              <a:off x="6620743" y="116206"/>
              <a:ext cx="2091438" cy="2091438"/>
            </a:xfrm>
            <a:prstGeom prst="ellipse">
              <a:avLst/>
            </a:prstGeom>
            <a:solidFill>
              <a:srgbClr val="4372C3"/>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66" name="Google Shape;603;p44"/>
            <p:cNvSpPr txBox="1"/>
            <p:nvPr/>
          </p:nvSpPr>
          <p:spPr>
            <a:xfrm>
              <a:off x="6927027" y="422490"/>
              <a:ext cx="1478870" cy="1478870"/>
            </a:xfrm>
            <a:prstGeom prst="rect">
              <a:avLst/>
            </a:prstGeom>
            <a:noFill/>
            <a:ln>
              <a:noFill/>
            </a:ln>
          </p:spPr>
          <p:txBody>
            <a:bodyPr spcFirstLastPara="1" wrap="square" lIns="0" tIns="0" rIns="0" bIns="0" anchor="ctr" anchorCtr="0">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FFFFFF"/>
                  </a:solidFill>
                  <a:effectLst/>
                  <a:uLnTx/>
                  <a:uFillTx/>
                  <a:latin typeface="Akatab" panose="020B0604020202020204" charset="0"/>
                  <a:ea typeface="Akatab" panose="020B0604020202020204" charset="0"/>
                  <a:cs typeface="Akatab" panose="020B0604020202020204" charset="0"/>
                  <a:sym typeface="K2D"/>
                </a:rPr>
                <a:t>Qualitative</a:t>
              </a:r>
              <a:endParaRPr kumimoji="0" sz="2000" b="0" i="0" u="none" strike="noStrike" kern="0" cap="none" spc="0" normalizeH="0" baseline="0" noProof="0" dirty="0" smtClean="0">
                <a:ln>
                  <a:noFill/>
                </a:ln>
                <a:solidFill>
                  <a:srgbClr val="FFFFFF"/>
                </a:solidFill>
                <a:effectLst/>
                <a:uLnTx/>
                <a:uFillTx/>
                <a:latin typeface="Akatab" panose="020B0604020202020204" charset="0"/>
                <a:ea typeface="Akatab" panose="020B0604020202020204" charset="0"/>
                <a:cs typeface="Akatab" panose="020B0604020202020204" charset="0"/>
                <a:sym typeface="K2D"/>
              </a:endParaRPr>
            </a:p>
          </p:txBody>
        </p:sp>
        <p:sp>
          <p:nvSpPr>
            <p:cNvPr id="67" name="Google Shape;604;p44"/>
            <p:cNvSpPr/>
            <p:nvPr/>
          </p:nvSpPr>
          <p:spPr>
            <a:xfrm>
              <a:off x="6504654" y="2355118"/>
              <a:ext cx="2242969" cy="1383164"/>
            </a:xfrm>
            <a:prstGeom prst="rect">
              <a:avLst/>
            </a:prstGeom>
            <a:noFill/>
            <a:ln w="9525" cap="flat" cmpd="sng">
              <a:solidFill>
                <a:srgbClr val="000000">
                  <a:alpha val="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68" name="Google Shape;605;p44"/>
            <p:cNvSpPr txBox="1"/>
            <p:nvPr/>
          </p:nvSpPr>
          <p:spPr>
            <a:xfrm>
              <a:off x="6029498" y="2355119"/>
              <a:ext cx="3641688" cy="830060"/>
            </a:xfrm>
            <a:prstGeom prst="rect">
              <a:avLst/>
            </a:prstGeom>
            <a:noFill/>
            <a:ln>
              <a:noFill/>
            </a:ln>
          </p:spPr>
          <p:txBody>
            <a:bodyPr spcFirstLastPara="1" wrap="square" lIns="25400" tIns="25400" rIns="25400" bIns="25400" anchor="t" anchorCtr="0">
              <a:noAutofit/>
            </a:bodyPr>
            <a:lstStyle/>
            <a:p>
              <a:pPr marL="228600" marR="0" lvl="1" indent="-228600" defTabSz="914400" eaLnBrk="1" fontAlgn="auto" latinLnBrk="0" hangingPunct="1">
                <a:lnSpc>
                  <a:spcPct val="90000"/>
                </a:lnSpc>
                <a:spcBef>
                  <a:spcPts val="0"/>
                </a:spcBef>
                <a:spcAft>
                  <a:spcPts val="0"/>
                </a:spcAft>
                <a:buClrTx/>
                <a:buSzPts val="2000"/>
                <a:buFont typeface="Arial"/>
                <a:buChar char="••"/>
                <a:tabLst/>
                <a:defRPr/>
              </a:pPr>
              <a:r>
                <a:rPr kumimoji="0" lang="en-US" sz="1800" b="0" i="0" u="none" strike="noStrike" kern="0" cap="none" spc="0" normalizeH="0" baseline="0" noProof="0" dirty="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sym typeface="K2D"/>
                </a:rPr>
                <a:t>Semi-structured interview</a:t>
              </a:r>
              <a:endParaRPr kumimoji="0" sz="1800" b="0" i="0" u="none" strike="noStrike" kern="0" cap="none" spc="0" normalizeH="0" baseline="0" noProof="0" dirty="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sym typeface="K2D"/>
              </a:endParaRPr>
            </a:p>
            <a:p>
              <a:pPr marL="228600" marR="0" lvl="1" indent="-228600" defTabSz="914400" eaLnBrk="1" fontAlgn="auto" latinLnBrk="0" hangingPunct="1">
                <a:lnSpc>
                  <a:spcPct val="90000"/>
                </a:lnSpc>
                <a:spcBef>
                  <a:spcPts val="300"/>
                </a:spcBef>
                <a:spcAft>
                  <a:spcPts val="0"/>
                </a:spcAft>
                <a:buClrTx/>
                <a:buSzPts val="2000"/>
                <a:buFont typeface="Arial"/>
                <a:buChar char="••"/>
                <a:tabLst/>
                <a:defRPr/>
              </a:pPr>
              <a:r>
                <a:rPr kumimoji="0" lang="en-US" sz="1800" b="0" i="0" u="none" strike="noStrike" kern="0" cap="none" spc="0" normalizeH="0" baseline="0" noProof="0" dirty="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sym typeface="K2D"/>
                </a:rPr>
                <a:t>Data analysis </a:t>
              </a:r>
              <a:endParaRPr kumimoji="0" sz="1800" b="0" i="0" u="none" strike="noStrike" kern="0" cap="none" spc="0" normalizeH="0" baseline="0" noProof="0" dirty="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sym typeface="K2D"/>
              </a:endParaRPr>
            </a:p>
          </p:txBody>
        </p:sp>
      </p:grpSp>
      <p:sp>
        <p:nvSpPr>
          <p:cNvPr id="35" name="TextBox 34"/>
          <p:cNvSpPr txBox="1"/>
          <p:nvPr/>
        </p:nvSpPr>
        <p:spPr>
          <a:xfrm>
            <a:off x="8487093" y="4577875"/>
            <a:ext cx="509392" cy="307777"/>
          </a:xfrm>
          <a:prstGeom prst="rect">
            <a:avLst/>
          </a:prstGeom>
          <a:noFill/>
        </p:spPr>
        <p:txBody>
          <a:bodyPr wrap="square" rtlCol="0">
            <a:spAutoFit/>
          </a:bodyPr>
          <a:lstStyle/>
          <a:p>
            <a:pPr algn="ctr"/>
            <a:r>
              <a:rPr lang="en-US" dirty="0" smtClean="0">
                <a:latin typeface="Castoro" panose="020B0604020202020204" charset="0"/>
              </a:rPr>
              <a:t>15</a:t>
            </a:r>
            <a:endParaRPr lang="en-US" dirty="0">
              <a:latin typeface="Castoro" panose="020B0604020202020204" charset="0"/>
            </a:endParaRPr>
          </a:p>
        </p:txBody>
      </p:sp>
    </p:spTree>
    <p:extLst>
      <p:ext uri="{BB962C8B-B14F-4D97-AF65-F5344CB8AC3E}">
        <p14:creationId xmlns:p14="http://schemas.microsoft.com/office/powerpoint/2010/main" val="127643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243320"/>
            <a:ext cx="7704000" cy="572700"/>
          </a:xfrm>
        </p:spPr>
        <p:txBody>
          <a:bodyPr/>
          <a:lstStyle/>
          <a:p>
            <a:r>
              <a:rPr lang="en-US" sz="3200" b="1" dirty="0">
                <a:latin typeface="Akatab" panose="020B0604020202020204" charset="0"/>
                <a:ea typeface="Akatab" panose="020B0604020202020204" charset="0"/>
                <a:cs typeface="Akatab" panose="020B0604020202020204" charset="0"/>
              </a:rPr>
              <a:t>Participants and sampling</a:t>
            </a:r>
          </a:p>
        </p:txBody>
      </p:sp>
      <p:sp>
        <p:nvSpPr>
          <p:cNvPr id="3" name="Text Placeholder 2"/>
          <p:cNvSpPr>
            <a:spLocks noGrp="1"/>
          </p:cNvSpPr>
          <p:nvPr>
            <p:ph type="body" idx="1"/>
          </p:nvPr>
        </p:nvSpPr>
        <p:spPr>
          <a:xfrm>
            <a:off x="235905" y="923597"/>
            <a:ext cx="2776235" cy="425700"/>
          </a:xfrm>
        </p:spPr>
        <p:txBody>
          <a:bodyPr/>
          <a:lstStyle/>
          <a:p>
            <a:pPr marL="152400" lvl="0" indent="0" algn="l">
              <a:buNone/>
            </a:pPr>
            <a:r>
              <a:rPr lang="en-US" sz="2000" b="1" dirty="0"/>
              <a:t>a) For the </a:t>
            </a:r>
            <a:r>
              <a:rPr lang="en-US" sz="2000" b="1" dirty="0" smtClean="0"/>
              <a:t>survey</a:t>
            </a:r>
            <a:endParaRPr lang="en-US" sz="2000" b="1" dirty="0"/>
          </a:p>
        </p:txBody>
      </p:sp>
      <p:sp>
        <p:nvSpPr>
          <p:cNvPr id="4" name="Text Placeholder 2"/>
          <p:cNvSpPr txBox="1">
            <a:spLocks/>
          </p:cNvSpPr>
          <p:nvPr/>
        </p:nvSpPr>
        <p:spPr>
          <a:xfrm>
            <a:off x="235905" y="2866252"/>
            <a:ext cx="8464342" cy="4569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Akatab"/>
                <a:ea typeface="Akatab"/>
                <a:cs typeface="Akatab"/>
                <a:sym typeface="Akatab"/>
              </a:defRPr>
            </a:lvl9pPr>
          </a:lstStyle>
          <a:p>
            <a:pPr marL="152400" indent="0" algn="l">
              <a:buNone/>
            </a:pPr>
            <a:r>
              <a:rPr lang="en-US" sz="2000" b="1" dirty="0"/>
              <a:t>b</a:t>
            </a:r>
            <a:r>
              <a:rPr lang="en-US" sz="2000" b="1" dirty="0" smtClean="0"/>
              <a:t>) For </a:t>
            </a:r>
            <a:r>
              <a:rPr lang="en-US" sz="2000" b="1" dirty="0"/>
              <a:t>the audio recording and semi-structured interview </a:t>
            </a:r>
          </a:p>
        </p:txBody>
      </p:sp>
      <p:grpSp>
        <p:nvGrpSpPr>
          <p:cNvPr id="5" name="Google Shape;613;p45"/>
          <p:cNvGrpSpPr/>
          <p:nvPr/>
        </p:nvGrpSpPr>
        <p:grpSpPr>
          <a:xfrm>
            <a:off x="656537" y="1161193"/>
            <a:ext cx="7482706" cy="1558506"/>
            <a:chOff x="201704" y="1439"/>
            <a:chExt cx="10235530" cy="1771529"/>
          </a:xfrm>
        </p:grpSpPr>
        <p:sp>
          <p:nvSpPr>
            <p:cNvPr id="6" name="Google Shape;614;p45"/>
            <p:cNvSpPr/>
            <p:nvPr/>
          </p:nvSpPr>
          <p:spPr>
            <a:xfrm>
              <a:off x="201704" y="705738"/>
              <a:ext cx="4669255" cy="36149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Akatab" panose="020B0604020202020204" charset="0"/>
                <a:ea typeface="Akatab" panose="020B0604020202020204" charset="0"/>
                <a:cs typeface="Akatab" panose="020B0604020202020204" charset="0"/>
              </a:endParaRPr>
            </a:p>
          </p:txBody>
        </p:sp>
        <p:sp>
          <p:nvSpPr>
            <p:cNvPr id="7" name="Google Shape;615;p45"/>
            <p:cNvSpPr txBox="1"/>
            <p:nvPr/>
          </p:nvSpPr>
          <p:spPr>
            <a:xfrm>
              <a:off x="449229" y="705738"/>
              <a:ext cx="3813266" cy="361492"/>
            </a:xfrm>
            <a:prstGeom prst="rect">
              <a:avLst/>
            </a:prstGeom>
            <a:noFill/>
            <a:ln>
              <a:noFill/>
            </a:ln>
          </p:spPr>
          <p:txBody>
            <a:bodyPr spcFirstLastPara="1" wrap="square" lIns="163575" tIns="58400" rIns="163575" bIns="58400" anchor="ctr" anchorCtr="0">
              <a:noAutofit/>
            </a:bodyPr>
            <a:lstStyle/>
            <a:p>
              <a:pPr marL="0" marR="0" lvl="0" indent="0" algn="ctr" rtl="0">
                <a:lnSpc>
                  <a:spcPct val="90000"/>
                </a:lnSpc>
                <a:spcBef>
                  <a:spcPts val="0"/>
                </a:spcBef>
                <a:spcAft>
                  <a:spcPts val="0"/>
                </a:spcAft>
                <a:buNone/>
              </a:pPr>
              <a:r>
                <a:rPr lang="en-US" sz="1800" b="0" i="0" u="none" strike="noStrike" cap="none" dirty="0">
                  <a:solidFill>
                    <a:srgbClr val="000000"/>
                  </a:solidFill>
                  <a:latin typeface="Akatab" panose="020B0604020202020204" charset="0"/>
                  <a:ea typeface="Akatab" panose="020B0604020202020204" charset="0"/>
                  <a:cs typeface="Akatab" panose="020B0604020202020204" charset="0"/>
                  <a:sym typeface="K2D"/>
                </a:rPr>
                <a:t>191 non-English majors</a:t>
              </a:r>
              <a:endParaRPr sz="1800" b="0" i="0" u="none" strike="noStrike" cap="none" dirty="0">
                <a:solidFill>
                  <a:srgbClr val="000000"/>
                </a:solidFill>
                <a:latin typeface="Akatab" panose="020B0604020202020204" charset="0"/>
                <a:ea typeface="Akatab" panose="020B0604020202020204" charset="0"/>
                <a:cs typeface="Akatab" panose="020B0604020202020204" charset="0"/>
                <a:sym typeface="K2D"/>
              </a:endParaRPr>
            </a:p>
          </p:txBody>
        </p:sp>
        <p:sp>
          <p:nvSpPr>
            <p:cNvPr id="8" name="Google Shape;616;p45"/>
            <p:cNvSpPr/>
            <p:nvPr/>
          </p:nvSpPr>
          <p:spPr>
            <a:xfrm>
              <a:off x="4163532" y="22483"/>
              <a:ext cx="197926" cy="1750480"/>
            </a:xfrm>
            <a:prstGeom prst="leftBrace">
              <a:avLst>
                <a:gd name="adj1" fmla="val 35000"/>
                <a:gd name="adj2" fmla="val 50000"/>
              </a:avLst>
            </a:prstGeom>
            <a:noFill/>
            <a:ln w="25400" cap="flat" cmpd="sng">
              <a:solidFill>
                <a:srgbClr val="437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Akatab" panose="020B0604020202020204" charset="0"/>
                <a:ea typeface="Akatab" panose="020B0604020202020204" charset="0"/>
                <a:cs typeface="Akatab" panose="020B0604020202020204" charset="0"/>
              </a:endParaRPr>
            </a:p>
          </p:txBody>
        </p:sp>
        <p:sp>
          <p:nvSpPr>
            <p:cNvPr id="9" name="Google Shape;617;p45"/>
            <p:cNvSpPr/>
            <p:nvPr/>
          </p:nvSpPr>
          <p:spPr>
            <a:xfrm>
              <a:off x="4547303" y="2880"/>
              <a:ext cx="5889931" cy="1770088"/>
            </a:xfrm>
            <a:prstGeom prst="rect">
              <a:avLst/>
            </a:prstGeom>
            <a:solidFill>
              <a:srgbClr val="4372C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100">
                <a:latin typeface="Akatab" panose="020B0604020202020204" charset="0"/>
                <a:ea typeface="Akatab" panose="020B0604020202020204" charset="0"/>
                <a:cs typeface="Akatab" panose="020B0604020202020204" charset="0"/>
              </a:endParaRPr>
            </a:p>
          </p:txBody>
        </p:sp>
        <p:sp>
          <p:nvSpPr>
            <p:cNvPr id="10" name="Google Shape;618;p45"/>
            <p:cNvSpPr txBox="1"/>
            <p:nvPr/>
          </p:nvSpPr>
          <p:spPr>
            <a:xfrm>
              <a:off x="4676454" y="1439"/>
              <a:ext cx="5568197" cy="1770088"/>
            </a:xfrm>
            <a:prstGeom prst="rect">
              <a:avLst/>
            </a:prstGeom>
            <a:noFill/>
            <a:ln>
              <a:noFill/>
            </a:ln>
          </p:spPr>
          <p:txBody>
            <a:bodyPr spcFirstLastPara="1" wrap="square" lIns="76200" tIns="76200" rIns="76200" bIns="76200" anchor="ctr" anchorCtr="0">
              <a:noAutofit/>
            </a:bodyPr>
            <a:lstStyle/>
            <a:p>
              <a:pPr marL="228600" marR="0" lvl="1" indent="-228600" algn="l" rtl="0">
                <a:lnSpc>
                  <a:spcPct val="90000"/>
                </a:lnSpc>
                <a:spcBef>
                  <a:spcPts val="0"/>
                </a:spcBef>
                <a:spcAft>
                  <a:spcPts val="0"/>
                </a:spcAft>
                <a:buClr>
                  <a:srgbClr val="000000"/>
                </a:buClr>
                <a:buSzPts val="2000"/>
                <a:buFont typeface="Arial"/>
                <a:buChar char="••"/>
              </a:pPr>
              <a:r>
                <a:rPr lang="en-US" sz="1600" b="1" i="0" u="none" strike="noStrike" cap="none" dirty="0">
                  <a:solidFill>
                    <a:schemeClr val="lt1"/>
                  </a:solidFill>
                  <a:latin typeface="Akatab" panose="020B0604020202020204" charset="0"/>
                  <a:ea typeface="Akatab" panose="020B0604020202020204" charset="0"/>
                  <a:cs typeface="Akatab" panose="020B0604020202020204" charset="0"/>
                  <a:sym typeface="K2D"/>
                  <a:hlinkClick r:id="rId3" action="ppaction://hlinksldjump"/>
                </a:rPr>
                <a:t>Ages</a:t>
              </a:r>
              <a:r>
                <a:rPr lang="en-US" sz="1600" b="1" i="0" u="none" strike="noStrike" cap="none" dirty="0">
                  <a:solidFill>
                    <a:schemeClr val="lt1"/>
                  </a:solidFill>
                  <a:latin typeface="Akatab" panose="020B0604020202020204" charset="0"/>
                  <a:ea typeface="Akatab" panose="020B0604020202020204" charset="0"/>
                  <a:cs typeface="Akatab" panose="020B0604020202020204" charset="0"/>
                  <a:sym typeface="K2D"/>
                </a:rPr>
                <a:t>:</a:t>
              </a:r>
              <a:r>
                <a:rPr lang="en-US" sz="1600" b="0" i="0" u="none" strike="noStrike" cap="none" dirty="0">
                  <a:solidFill>
                    <a:schemeClr val="lt1"/>
                  </a:solidFill>
                  <a:latin typeface="Akatab" panose="020B0604020202020204" charset="0"/>
                  <a:ea typeface="Akatab" panose="020B0604020202020204" charset="0"/>
                  <a:cs typeface="Akatab" panose="020B0604020202020204" charset="0"/>
                  <a:sym typeface="K2D"/>
                </a:rPr>
                <a:t> 19-20 (freshmen and sophomores)</a:t>
              </a:r>
              <a:endParaRPr sz="1600" b="0" i="0" u="none" strike="noStrike" cap="none" dirty="0">
                <a:solidFill>
                  <a:schemeClr val="lt1"/>
                </a:solidFill>
                <a:latin typeface="Akatab" panose="020B0604020202020204" charset="0"/>
                <a:ea typeface="Akatab" panose="020B0604020202020204" charset="0"/>
                <a:cs typeface="Akatab" panose="020B0604020202020204" charset="0"/>
                <a:sym typeface="K2D"/>
              </a:endParaRPr>
            </a:p>
            <a:p>
              <a:pPr marL="228600" marR="0" lvl="1" indent="-228600" algn="l" rtl="0">
                <a:lnSpc>
                  <a:spcPct val="90000"/>
                </a:lnSpc>
                <a:spcBef>
                  <a:spcPts val="300"/>
                </a:spcBef>
                <a:spcAft>
                  <a:spcPts val="0"/>
                </a:spcAft>
                <a:buClr>
                  <a:srgbClr val="000000"/>
                </a:buClr>
                <a:buSzPts val="2000"/>
                <a:buFont typeface="Arial"/>
                <a:buChar char="••"/>
              </a:pPr>
              <a:r>
                <a:rPr lang="en-US" sz="1600" b="1" i="0" u="none" strike="noStrike" cap="none" dirty="0">
                  <a:solidFill>
                    <a:schemeClr val="lt1"/>
                  </a:solidFill>
                  <a:latin typeface="Akatab" panose="020B0604020202020204" charset="0"/>
                  <a:ea typeface="Akatab" panose="020B0604020202020204" charset="0"/>
                  <a:cs typeface="Akatab" panose="020B0604020202020204" charset="0"/>
                  <a:sym typeface="K2D"/>
                </a:rPr>
                <a:t>English proficiency level:</a:t>
              </a:r>
              <a:r>
                <a:rPr lang="en-US" sz="1600" b="0" i="0" u="none" strike="noStrike" cap="none" dirty="0">
                  <a:solidFill>
                    <a:schemeClr val="lt1"/>
                  </a:solidFill>
                  <a:latin typeface="Akatab" panose="020B0604020202020204" charset="0"/>
                  <a:ea typeface="Akatab" panose="020B0604020202020204" charset="0"/>
                  <a:cs typeface="Akatab" panose="020B0604020202020204" charset="0"/>
                  <a:sym typeface="K2D"/>
                </a:rPr>
                <a:t> A2-B1</a:t>
              </a:r>
              <a:endParaRPr sz="1600" b="0" i="0" u="none" strike="noStrike" cap="none" dirty="0">
                <a:solidFill>
                  <a:schemeClr val="lt1"/>
                </a:solidFill>
                <a:latin typeface="Akatab" panose="020B0604020202020204" charset="0"/>
                <a:ea typeface="Akatab" panose="020B0604020202020204" charset="0"/>
                <a:cs typeface="Akatab" panose="020B0604020202020204" charset="0"/>
                <a:sym typeface="K2D"/>
              </a:endParaRPr>
            </a:p>
            <a:p>
              <a:pPr marL="228600" marR="0" lvl="1" indent="-228600" algn="l" rtl="0">
                <a:lnSpc>
                  <a:spcPct val="90000"/>
                </a:lnSpc>
                <a:spcBef>
                  <a:spcPts val="300"/>
                </a:spcBef>
                <a:spcAft>
                  <a:spcPts val="0"/>
                </a:spcAft>
                <a:buClr>
                  <a:srgbClr val="000000"/>
                </a:buClr>
                <a:buSzPts val="2000"/>
                <a:buFont typeface="Arial"/>
                <a:buChar char="••"/>
              </a:pPr>
              <a:r>
                <a:rPr lang="en-US" sz="1600" b="0" i="0" u="none" strike="noStrike" cap="none" dirty="0">
                  <a:solidFill>
                    <a:schemeClr val="lt1"/>
                  </a:solidFill>
                  <a:latin typeface="Akatab" panose="020B0604020202020204" charset="0"/>
                  <a:ea typeface="Akatab" panose="020B0604020202020204" charset="0"/>
                  <a:cs typeface="Akatab" panose="020B0604020202020204" charset="0"/>
                  <a:sym typeface="K2D"/>
                </a:rPr>
                <a:t>VSTEP B1 certificate for the score 4.0-5.5 is also acceptable.</a:t>
              </a:r>
              <a:endParaRPr sz="1600" b="0" i="0" u="none" strike="noStrike" cap="none" dirty="0">
                <a:solidFill>
                  <a:schemeClr val="lt1"/>
                </a:solidFill>
                <a:latin typeface="Akatab" panose="020B0604020202020204" charset="0"/>
                <a:ea typeface="Akatab" panose="020B0604020202020204" charset="0"/>
                <a:cs typeface="Akatab" panose="020B0604020202020204" charset="0"/>
                <a:sym typeface="K2D"/>
              </a:endParaRPr>
            </a:p>
            <a:p>
              <a:pPr marL="228600" marR="0" lvl="1" indent="-228600" algn="l" rtl="0">
                <a:lnSpc>
                  <a:spcPct val="90000"/>
                </a:lnSpc>
                <a:spcBef>
                  <a:spcPts val="300"/>
                </a:spcBef>
                <a:spcAft>
                  <a:spcPts val="0"/>
                </a:spcAft>
                <a:buClr>
                  <a:srgbClr val="000000"/>
                </a:buClr>
                <a:buSzPts val="2000"/>
                <a:buFont typeface="Arial"/>
                <a:buChar char="••"/>
              </a:pPr>
              <a:r>
                <a:rPr lang="en-US" sz="1600" b="1" i="0" u="none" strike="noStrike" cap="none" dirty="0">
                  <a:solidFill>
                    <a:schemeClr val="lt1"/>
                  </a:solidFill>
                  <a:latin typeface="Akatab" panose="020B0604020202020204" charset="0"/>
                  <a:ea typeface="Akatab" panose="020B0604020202020204" charset="0"/>
                  <a:cs typeface="Akatab" panose="020B0604020202020204" charset="0"/>
                  <a:sym typeface="K2D"/>
                </a:rPr>
                <a:t>Sampling: </a:t>
              </a:r>
              <a:r>
                <a:rPr lang="en-US" sz="1600" b="0" i="0" u="none" strike="noStrike" cap="none" dirty="0">
                  <a:solidFill>
                    <a:schemeClr val="lt1"/>
                  </a:solidFill>
                  <a:latin typeface="Akatab" panose="020B0604020202020204" charset="0"/>
                  <a:ea typeface="Akatab" panose="020B0604020202020204" charset="0"/>
                  <a:cs typeface="Akatab" panose="020B0604020202020204" charset="0"/>
                  <a:sym typeface="K2D"/>
                </a:rPr>
                <a:t>Convenience sampling</a:t>
              </a:r>
              <a:endParaRPr sz="1600" b="0" i="0" u="none" strike="noStrike" cap="none" dirty="0">
                <a:solidFill>
                  <a:schemeClr val="lt1"/>
                </a:solidFill>
                <a:latin typeface="Akatab" panose="020B0604020202020204" charset="0"/>
                <a:ea typeface="Akatab" panose="020B0604020202020204" charset="0"/>
                <a:cs typeface="Akatab" panose="020B0604020202020204" charset="0"/>
                <a:sym typeface="K2D"/>
              </a:endParaRPr>
            </a:p>
          </p:txBody>
        </p:sp>
      </p:grpSp>
      <p:grpSp>
        <p:nvGrpSpPr>
          <p:cNvPr id="17" name="Google Shape;620;p45"/>
          <p:cNvGrpSpPr/>
          <p:nvPr/>
        </p:nvGrpSpPr>
        <p:grpSpPr>
          <a:xfrm>
            <a:off x="209207" y="3371016"/>
            <a:ext cx="8683310" cy="1356086"/>
            <a:chOff x="257260" y="394682"/>
            <a:chExt cx="9671680" cy="1356086"/>
          </a:xfrm>
        </p:grpSpPr>
        <p:sp>
          <p:nvSpPr>
            <p:cNvPr id="18" name="Google Shape;621;p45"/>
            <p:cNvSpPr/>
            <p:nvPr/>
          </p:nvSpPr>
          <p:spPr>
            <a:xfrm>
              <a:off x="257260" y="448948"/>
              <a:ext cx="4184362" cy="1287000"/>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19" name="Google Shape;622;p45"/>
            <p:cNvSpPr txBox="1"/>
            <p:nvPr/>
          </p:nvSpPr>
          <p:spPr>
            <a:xfrm>
              <a:off x="755507" y="448948"/>
              <a:ext cx="2730709" cy="1287000"/>
            </a:xfrm>
            <a:prstGeom prst="rect">
              <a:avLst/>
            </a:prstGeom>
            <a:noFill/>
            <a:ln>
              <a:noFill/>
            </a:ln>
          </p:spPr>
          <p:txBody>
            <a:bodyPr spcFirstLastPara="1" wrap="square" lIns="163575" tIns="58400" rIns="163575" bIns="584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sym typeface="K2D"/>
                </a:rPr>
                <a:t>10 out of 191</a:t>
              </a:r>
              <a:endParaRPr kumimoji="0" b="0" i="0" u="none" strike="noStrike" kern="0" cap="none" spc="0" normalizeH="0" baseline="0" noProof="0" dirty="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sym typeface="K2D"/>
                </a:rPr>
                <a:t>non-English majors</a:t>
              </a:r>
              <a:endParaRPr kumimoji="0" sz="1800" b="0" i="0" u="none" strike="noStrike" kern="0" cap="none" spc="0" normalizeH="0" baseline="0" noProof="0" dirty="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sym typeface="K2D"/>
              </a:endParaRPr>
            </a:p>
          </p:txBody>
        </p:sp>
        <p:sp>
          <p:nvSpPr>
            <p:cNvPr id="20" name="Google Shape;623;p45"/>
            <p:cNvSpPr/>
            <p:nvPr/>
          </p:nvSpPr>
          <p:spPr>
            <a:xfrm>
              <a:off x="3157724" y="412748"/>
              <a:ext cx="198370" cy="1287000"/>
            </a:xfrm>
            <a:prstGeom prst="leftBrace">
              <a:avLst>
                <a:gd name="adj1" fmla="val 35000"/>
                <a:gd name="adj2" fmla="val 50000"/>
              </a:avLst>
            </a:prstGeom>
            <a:noFill/>
            <a:ln w="25400" cap="flat" cmpd="sng">
              <a:solidFill>
                <a:srgbClr val="ED7D31"/>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21" name="Google Shape;624;p45"/>
            <p:cNvSpPr/>
            <p:nvPr/>
          </p:nvSpPr>
          <p:spPr>
            <a:xfrm>
              <a:off x="3456693" y="394682"/>
              <a:ext cx="5950401" cy="1287000"/>
            </a:xfrm>
            <a:prstGeom prst="rect">
              <a:avLst/>
            </a:prstGeom>
            <a:solidFill>
              <a:srgbClr val="ED7D31"/>
            </a:solidFill>
            <a:ln w="38100" cap="flat" cmpd="sng">
              <a:solidFill>
                <a:srgbClr val="FFFFF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b="0" i="0" u="none" strike="noStrike" kern="0" cap="none" spc="0" normalizeH="0" baseline="0" noProof="0" smtClean="0">
                <a:ln>
                  <a:noFill/>
                </a:ln>
                <a:solidFill>
                  <a:sysClr val="windowText" lastClr="000000"/>
                </a:solidFill>
                <a:effectLst/>
                <a:uLnTx/>
                <a:uFillTx/>
                <a:latin typeface="Akatab" panose="020B0604020202020204" charset="0"/>
                <a:ea typeface="Akatab" panose="020B0604020202020204" charset="0"/>
                <a:cs typeface="Akatab" panose="020B0604020202020204" charset="0"/>
              </a:endParaRPr>
            </a:p>
          </p:txBody>
        </p:sp>
        <p:sp>
          <p:nvSpPr>
            <p:cNvPr id="22" name="Google Shape;625;p45"/>
            <p:cNvSpPr txBox="1"/>
            <p:nvPr/>
          </p:nvSpPr>
          <p:spPr>
            <a:xfrm>
              <a:off x="3758738" y="463768"/>
              <a:ext cx="6170202" cy="1287000"/>
            </a:xfrm>
            <a:prstGeom prst="rect">
              <a:avLst/>
            </a:prstGeom>
            <a:noFill/>
            <a:ln>
              <a:noFill/>
            </a:ln>
          </p:spPr>
          <p:txBody>
            <a:bodyPr spcFirstLastPara="1" wrap="square" lIns="76200" tIns="76200" rIns="76200" bIns="76200" anchor="ctr" anchorCtr="0">
              <a:noAutofit/>
            </a:bodyPr>
            <a:lstStyle/>
            <a:p>
              <a:pPr marL="228600" marR="0" lvl="1" indent="-228600" defTabSz="914400" eaLnBrk="1" fontAlgn="auto" latinLnBrk="0" hangingPunct="1">
                <a:lnSpc>
                  <a:spcPct val="90000"/>
                </a:lnSpc>
                <a:spcBef>
                  <a:spcPts val="0"/>
                </a:spcBef>
                <a:spcAft>
                  <a:spcPts val="0"/>
                </a:spcAft>
                <a:buClrTx/>
                <a:buSzPts val="2000"/>
                <a:buFont typeface="Arial"/>
                <a:buChar char="••"/>
                <a:tabLst/>
                <a:defRPr/>
              </a:pPr>
              <a:r>
                <a:rPr kumimoji="0" lang="en-US" sz="1600" b="0" i="0" u="none" strike="noStrike" kern="0" cap="none" spc="0" normalizeH="0" baseline="0" noProof="0" dirty="0" smtClean="0">
                  <a:ln>
                    <a:noFill/>
                  </a:ln>
                  <a:solidFill>
                    <a:srgbClr val="FFFFFF"/>
                  </a:solidFill>
                  <a:effectLst/>
                  <a:uLnTx/>
                  <a:uFillTx/>
                  <a:latin typeface="Akatab" panose="020B0604020202020204" charset="0"/>
                  <a:ea typeface="Akatab" panose="020B0604020202020204" charset="0"/>
                  <a:cs typeface="Akatab" panose="020B0604020202020204" charset="0"/>
                  <a:sym typeface="K2D"/>
                </a:rPr>
                <a:t>have the most ‘true of me’ and ‘totally true of me’ responses</a:t>
              </a:r>
              <a:endParaRPr kumimoji="0" sz="1600" b="0" i="0" u="none" strike="noStrike" kern="0" cap="none" spc="0" normalizeH="0" baseline="0" noProof="0" dirty="0" smtClean="0">
                <a:ln>
                  <a:noFill/>
                </a:ln>
                <a:solidFill>
                  <a:srgbClr val="FFFFFF"/>
                </a:solidFill>
                <a:effectLst/>
                <a:uLnTx/>
                <a:uFillTx/>
                <a:latin typeface="Akatab" panose="020B0604020202020204" charset="0"/>
                <a:ea typeface="Akatab" panose="020B0604020202020204" charset="0"/>
                <a:cs typeface="Akatab" panose="020B0604020202020204" charset="0"/>
                <a:sym typeface="K2D"/>
              </a:endParaRPr>
            </a:p>
            <a:p>
              <a:pPr marL="228600" marR="0" lvl="1" indent="-228600" defTabSz="914400" eaLnBrk="1" fontAlgn="auto" latinLnBrk="0" hangingPunct="1">
                <a:lnSpc>
                  <a:spcPct val="90000"/>
                </a:lnSpc>
                <a:spcBef>
                  <a:spcPts val="300"/>
                </a:spcBef>
                <a:spcAft>
                  <a:spcPts val="0"/>
                </a:spcAft>
                <a:buClrTx/>
                <a:buSzPts val="2000"/>
                <a:buFont typeface="Arial"/>
                <a:buChar char="••"/>
                <a:tabLst/>
                <a:defRPr/>
              </a:pPr>
              <a:r>
                <a:rPr kumimoji="0" lang="en-US" sz="1600" b="1" i="0" u="none" strike="noStrike" kern="0" cap="none" spc="0" normalizeH="0" baseline="0" noProof="0" dirty="0" smtClean="0">
                  <a:ln>
                    <a:noFill/>
                  </a:ln>
                  <a:solidFill>
                    <a:srgbClr val="FFFFFF"/>
                  </a:solidFill>
                  <a:effectLst/>
                  <a:uLnTx/>
                  <a:uFillTx/>
                  <a:latin typeface="Akatab" panose="020B0604020202020204" charset="0"/>
                  <a:ea typeface="Akatab" panose="020B0604020202020204" charset="0"/>
                  <a:cs typeface="Akatab" panose="020B0604020202020204" charset="0"/>
                  <a:sym typeface="K2D"/>
                </a:rPr>
                <a:t>Sampling: </a:t>
              </a:r>
              <a:r>
                <a:rPr kumimoji="0" lang="en-US" sz="1600" b="0" i="0" u="none" strike="noStrike" kern="0" cap="none" spc="0" normalizeH="0" baseline="0" noProof="0" dirty="0" smtClean="0">
                  <a:ln>
                    <a:noFill/>
                  </a:ln>
                  <a:solidFill>
                    <a:srgbClr val="FFFFFF"/>
                  </a:solidFill>
                  <a:effectLst/>
                  <a:uLnTx/>
                  <a:uFillTx/>
                  <a:latin typeface="Akatab" panose="020B0604020202020204" charset="0"/>
                  <a:ea typeface="Akatab" panose="020B0604020202020204" charset="0"/>
                  <a:cs typeface="Akatab" panose="020B0604020202020204" charset="0"/>
                  <a:sym typeface="K2D"/>
                </a:rPr>
                <a:t>purposeful sampling</a:t>
              </a:r>
              <a:endParaRPr kumimoji="0" sz="1600" b="1" i="0" u="none" strike="noStrike" kern="0" cap="none" spc="0" normalizeH="0" baseline="0" noProof="0" dirty="0" smtClean="0">
                <a:ln>
                  <a:noFill/>
                </a:ln>
                <a:solidFill>
                  <a:srgbClr val="FFFFFF"/>
                </a:solidFill>
                <a:effectLst/>
                <a:uLnTx/>
                <a:uFillTx/>
                <a:latin typeface="Akatab" panose="020B0604020202020204" charset="0"/>
                <a:ea typeface="Akatab" panose="020B0604020202020204" charset="0"/>
                <a:cs typeface="Akatab" panose="020B0604020202020204" charset="0"/>
                <a:sym typeface="K2D"/>
              </a:endParaRPr>
            </a:p>
          </p:txBody>
        </p:sp>
      </p:grpSp>
      <p:sp>
        <p:nvSpPr>
          <p:cNvPr id="23" name="TextBox 22"/>
          <p:cNvSpPr txBox="1"/>
          <p:nvPr/>
        </p:nvSpPr>
        <p:spPr>
          <a:xfrm>
            <a:off x="8487093" y="4577875"/>
            <a:ext cx="509392" cy="307777"/>
          </a:xfrm>
          <a:prstGeom prst="rect">
            <a:avLst/>
          </a:prstGeom>
          <a:noFill/>
        </p:spPr>
        <p:txBody>
          <a:bodyPr wrap="square" rtlCol="0">
            <a:spAutoFit/>
          </a:bodyPr>
          <a:lstStyle/>
          <a:p>
            <a:pPr algn="ctr"/>
            <a:r>
              <a:rPr lang="en-US" dirty="0" smtClean="0">
                <a:latin typeface="Castoro" panose="020B0604020202020204" charset="0"/>
              </a:rPr>
              <a:t>16</a:t>
            </a:r>
            <a:endParaRPr lang="en-US" dirty="0">
              <a:latin typeface="Castoro" panose="020B0604020202020204" charset="0"/>
            </a:endParaRPr>
          </a:p>
        </p:txBody>
      </p:sp>
    </p:spTree>
    <p:extLst>
      <p:ext uri="{BB962C8B-B14F-4D97-AF65-F5344CB8AC3E}">
        <p14:creationId xmlns:p14="http://schemas.microsoft.com/office/powerpoint/2010/main" val="351111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629"/>
        <p:cNvGrpSpPr/>
        <p:nvPr/>
      </p:nvGrpSpPr>
      <p:grpSpPr>
        <a:xfrm>
          <a:off x="0" y="0"/>
          <a:ext cx="0" cy="0"/>
          <a:chOff x="0" y="0"/>
          <a:chExt cx="0" cy="0"/>
        </a:xfrm>
      </p:grpSpPr>
      <p:graphicFrame>
        <p:nvGraphicFramePr>
          <p:cNvPr id="630" name="Google Shape;630;p46"/>
          <p:cNvGraphicFramePr/>
          <p:nvPr>
            <p:extLst>
              <p:ext uri="{D42A27DB-BD31-4B8C-83A1-F6EECF244321}">
                <p14:modId xmlns:p14="http://schemas.microsoft.com/office/powerpoint/2010/main" val="2086735262"/>
              </p:ext>
            </p:extLst>
          </p:nvPr>
        </p:nvGraphicFramePr>
        <p:xfrm>
          <a:off x="2874309" y="114699"/>
          <a:ext cx="6200813" cy="4915157"/>
        </p:xfrm>
        <a:graphic>
          <a:graphicData uri="http://schemas.openxmlformats.org/drawingml/2006/table">
            <a:tbl>
              <a:tblPr>
                <a:noFill/>
              </a:tblPr>
              <a:tblGrid>
                <a:gridCol w="529350">
                  <a:extLst>
                    <a:ext uri="{9D8B030D-6E8A-4147-A177-3AD203B41FA5}">
                      <a16:colId xmlns:a16="http://schemas.microsoft.com/office/drawing/2014/main" val="20000"/>
                    </a:ext>
                  </a:extLst>
                </a:gridCol>
                <a:gridCol w="3987225">
                  <a:extLst>
                    <a:ext uri="{9D8B030D-6E8A-4147-A177-3AD203B41FA5}">
                      <a16:colId xmlns:a16="http://schemas.microsoft.com/office/drawing/2014/main" val="20001"/>
                    </a:ext>
                  </a:extLst>
                </a:gridCol>
                <a:gridCol w="314119">
                  <a:extLst>
                    <a:ext uri="{9D8B030D-6E8A-4147-A177-3AD203B41FA5}">
                      <a16:colId xmlns:a16="http://schemas.microsoft.com/office/drawing/2014/main" val="20002"/>
                    </a:ext>
                  </a:extLst>
                </a:gridCol>
                <a:gridCol w="1370119">
                  <a:extLst>
                    <a:ext uri="{9D8B030D-6E8A-4147-A177-3AD203B41FA5}">
                      <a16:colId xmlns:a16="http://schemas.microsoft.com/office/drawing/2014/main" val="20003"/>
                    </a:ext>
                  </a:extLst>
                </a:gridCol>
              </a:tblGrid>
              <a:tr h="287415">
                <a:tc gridSpan="2">
                  <a:txBody>
                    <a:bodyPr/>
                    <a:lstStyle/>
                    <a:p>
                      <a:pPr marL="0" marR="0" lvl="0" indent="0" algn="l" rtl="0">
                        <a:lnSpc>
                          <a:spcPct val="100000"/>
                        </a:lnSpc>
                        <a:spcBef>
                          <a:spcPts val="0"/>
                        </a:spcBef>
                        <a:spcAft>
                          <a:spcPts val="0"/>
                        </a:spcAft>
                        <a:buNone/>
                      </a:pPr>
                      <a:r>
                        <a:rPr lang="en-US" sz="1400" b="1" u="none" strike="noStrike" cap="none" dirty="0">
                          <a:solidFill>
                            <a:schemeClr val="tx1"/>
                          </a:solidFill>
                          <a:latin typeface="Akatab" panose="020B0604020202020204" charset="0"/>
                          <a:ea typeface="Akatab" panose="020B0604020202020204" charset="0"/>
                          <a:cs typeface="Akatab" panose="020B0604020202020204" charset="0"/>
                          <a:sym typeface="K2D"/>
                        </a:rPr>
                        <a:t>Variable</a:t>
                      </a:r>
                      <a:endParaRPr sz="1400" b="1"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1"/>
                    </a:solidFill>
                  </a:tcPr>
                </a:tc>
                <a:tc hMerge="1">
                  <a:txBody>
                    <a:bodyPr/>
                    <a:lstStyle/>
                    <a:p>
                      <a:endParaRPr lang="en-US"/>
                    </a:p>
                  </a:txBody>
                  <a:tcPr/>
                </a:tc>
                <a:tc>
                  <a:txBody>
                    <a:bodyPr/>
                    <a:lstStyle/>
                    <a:p>
                      <a:pPr marL="0" marR="0" lvl="0" indent="0" algn="ctr" rtl="0">
                        <a:lnSpc>
                          <a:spcPct val="100000"/>
                        </a:lnSpc>
                        <a:spcBef>
                          <a:spcPts val="0"/>
                        </a:spcBef>
                        <a:spcAft>
                          <a:spcPts val="0"/>
                        </a:spcAft>
                        <a:buNone/>
                      </a:pPr>
                      <a:r>
                        <a:rPr lang="en-US" sz="1400" b="1" u="none" strike="noStrike" cap="none" dirty="0">
                          <a:solidFill>
                            <a:schemeClr val="tx1"/>
                          </a:solidFill>
                          <a:latin typeface="Akatab" panose="020B0604020202020204" charset="0"/>
                          <a:ea typeface="Akatab" panose="020B0604020202020204" charset="0"/>
                          <a:cs typeface="Akatab" panose="020B0604020202020204" charset="0"/>
                          <a:sym typeface="K2D"/>
                        </a:rPr>
                        <a:t>N</a:t>
                      </a:r>
                      <a:endParaRPr sz="1400" b="1"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1"/>
                    </a:solidFill>
                  </a:tcPr>
                </a:tc>
                <a:tc>
                  <a:txBody>
                    <a:bodyPr/>
                    <a:lstStyle/>
                    <a:p>
                      <a:pPr marL="0" marR="0" lvl="0" indent="0" algn="ctr" rtl="0">
                        <a:lnSpc>
                          <a:spcPct val="100000"/>
                        </a:lnSpc>
                        <a:spcBef>
                          <a:spcPts val="0"/>
                        </a:spcBef>
                        <a:spcAft>
                          <a:spcPts val="0"/>
                        </a:spcAft>
                        <a:buNone/>
                      </a:pPr>
                      <a:r>
                        <a:rPr lang="en-US" sz="1400" b="1" u="none" strike="noStrike" cap="none" dirty="0">
                          <a:solidFill>
                            <a:schemeClr val="tx1"/>
                          </a:solidFill>
                          <a:latin typeface="Akatab" panose="020B0604020202020204" charset="0"/>
                          <a:ea typeface="Akatab" panose="020B0604020202020204" charset="0"/>
                          <a:cs typeface="Akatab" panose="020B0604020202020204" charset="0"/>
                          <a:sym typeface="K2D"/>
                        </a:rPr>
                        <a:t>Percentage (%)</a:t>
                      </a:r>
                      <a:endParaRPr sz="1400" b="1"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1"/>
                    </a:solidFill>
                  </a:tcPr>
                </a:tc>
                <a:extLst>
                  <a:ext uri="{0D108BD9-81ED-4DB2-BD59-A6C34878D82A}">
                    <a16:rowId xmlns:a16="http://schemas.microsoft.com/office/drawing/2014/main" val="10000"/>
                  </a:ext>
                </a:extLst>
              </a:tr>
              <a:tr h="284213">
                <a:tc rowSpan="2">
                  <a:txBody>
                    <a:bodyPr/>
                    <a:lstStyle/>
                    <a:p>
                      <a:pPr marL="0" marR="0" lvl="0" indent="0" algn="ctr" rtl="0">
                        <a:lnSpc>
                          <a:spcPct val="100000"/>
                        </a:lnSpc>
                        <a:spcBef>
                          <a:spcPts val="0"/>
                        </a:spcBef>
                        <a:spcAft>
                          <a:spcPts val="0"/>
                        </a:spcAft>
                        <a:buNone/>
                      </a:pPr>
                      <a:r>
                        <a:rPr lang="en-US" sz="1400" b="1" u="none" strike="noStrike" cap="none">
                          <a:solidFill>
                            <a:schemeClr val="tx1"/>
                          </a:solidFill>
                          <a:latin typeface="Akatab" panose="020B0604020202020204" charset="0"/>
                          <a:ea typeface="Akatab" panose="020B0604020202020204" charset="0"/>
                          <a:cs typeface="Akatab" panose="020B0604020202020204" charset="0"/>
                          <a:sym typeface="K2D"/>
                        </a:rPr>
                        <a:t>Age</a:t>
                      </a:r>
                      <a:endParaRPr sz="1400" b="1"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1"/>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19</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92</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48.16</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extLst>
                  <a:ext uri="{0D108BD9-81ED-4DB2-BD59-A6C34878D82A}">
                    <a16:rowId xmlns:a16="http://schemas.microsoft.com/office/drawing/2014/main" val="10001"/>
                  </a:ext>
                </a:extLst>
              </a:tr>
              <a:tr h="284213">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20</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99</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51.54</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extLst>
                  <a:ext uri="{0D108BD9-81ED-4DB2-BD59-A6C34878D82A}">
                    <a16:rowId xmlns:a16="http://schemas.microsoft.com/office/drawing/2014/main" val="10002"/>
                  </a:ext>
                </a:extLst>
              </a:tr>
              <a:tr h="284213">
                <a:tc rowSpan="13">
                  <a:txBody>
                    <a:bodyPr/>
                    <a:lstStyle/>
                    <a:p>
                      <a:pPr marL="0" marR="0" lvl="0" indent="0" algn="ctr" rtl="0">
                        <a:lnSpc>
                          <a:spcPct val="100000"/>
                        </a:lnSpc>
                        <a:spcBef>
                          <a:spcPts val="0"/>
                        </a:spcBef>
                        <a:spcAft>
                          <a:spcPts val="0"/>
                        </a:spcAft>
                        <a:buNone/>
                      </a:pPr>
                      <a:r>
                        <a:rPr lang="en-US" sz="1400" b="1" u="none" strike="noStrike" cap="none" dirty="0">
                          <a:solidFill>
                            <a:schemeClr val="tx1"/>
                          </a:solidFill>
                          <a:latin typeface="Akatab" panose="020B0604020202020204" charset="0"/>
                          <a:ea typeface="Akatab" panose="020B0604020202020204" charset="0"/>
                          <a:cs typeface="Akatab" panose="020B0604020202020204" charset="0"/>
                          <a:sym typeface="K2D"/>
                        </a:rPr>
                        <a:t>Field</a:t>
                      </a:r>
                      <a:endParaRPr sz="1400" b="1"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1"/>
                    </a:solidFill>
                  </a:tcPr>
                </a:tc>
                <a:tc>
                  <a:txBody>
                    <a:bodyPr/>
                    <a:lstStyle/>
                    <a:p>
                      <a:pPr marL="0" marR="0" lvl="0" indent="0" algn="l"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College of Technology</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21</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10.99</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extLst>
                  <a:ext uri="{0D108BD9-81ED-4DB2-BD59-A6C34878D82A}">
                    <a16:rowId xmlns:a16="http://schemas.microsoft.com/office/drawing/2014/main" val="10003"/>
                  </a:ext>
                </a:extLst>
              </a:tr>
              <a:tr h="401175">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Faculty of Information Technology &amp; Communications</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8</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4.18</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extLst>
                  <a:ext uri="{0D108BD9-81ED-4DB2-BD59-A6C34878D82A}">
                    <a16:rowId xmlns:a16="http://schemas.microsoft.com/office/drawing/2014/main" val="10004"/>
                  </a:ext>
                </a:extLst>
              </a:tr>
              <a:tr h="284213">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Institute of Food and Biotechnology</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10</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5.23</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extLst>
                  <a:ext uri="{0D108BD9-81ED-4DB2-BD59-A6C34878D82A}">
                    <a16:rowId xmlns:a16="http://schemas.microsoft.com/office/drawing/2014/main" val="10005"/>
                  </a:ext>
                </a:extLst>
              </a:tr>
              <a:tr h="284213">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College of Economics</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41</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21.46</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extLst>
                  <a:ext uri="{0D108BD9-81ED-4DB2-BD59-A6C34878D82A}">
                    <a16:rowId xmlns:a16="http://schemas.microsoft.com/office/drawing/2014/main" val="10006"/>
                  </a:ext>
                </a:extLst>
              </a:tr>
              <a:tr h="284213">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College of Natural Sciences</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9</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4.71</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extLst>
                  <a:ext uri="{0D108BD9-81ED-4DB2-BD59-A6C34878D82A}">
                    <a16:rowId xmlns:a16="http://schemas.microsoft.com/office/drawing/2014/main" val="10007"/>
                  </a:ext>
                </a:extLst>
              </a:tr>
              <a:tr h="284213">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School of Social Sciences and Humanities</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21</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10.99</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extLst>
                  <a:ext uri="{0D108BD9-81ED-4DB2-BD59-A6C34878D82A}">
                    <a16:rowId xmlns:a16="http://schemas.microsoft.com/office/drawing/2014/main" val="10008"/>
                  </a:ext>
                </a:extLst>
              </a:tr>
              <a:tr h="284213">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School of Political Science</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5</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2.61</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extLst>
                  <a:ext uri="{0D108BD9-81ED-4DB2-BD59-A6C34878D82A}">
                    <a16:rowId xmlns:a16="http://schemas.microsoft.com/office/drawing/2014/main" val="10009"/>
                  </a:ext>
                </a:extLst>
              </a:tr>
              <a:tr h="284213">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School of Law</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6</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3.14</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extLst>
                  <a:ext uri="{0D108BD9-81ED-4DB2-BD59-A6C34878D82A}">
                    <a16:rowId xmlns:a16="http://schemas.microsoft.com/office/drawing/2014/main" val="10010"/>
                  </a:ext>
                </a:extLst>
              </a:tr>
              <a:tr h="284213">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College of Environment and Natural Resources</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5</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2.61</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extLst>
                  <a:ext uri="{0D108BD9-81ED-4DB2-BD59-A6C34878D82A}">
                    <a16:rowId xmlns:a16="http://schemas.microsoft.com/office/drawing/2014/main" val="10011"/>
                  </a:ext>
                </a:extLst>
              </a:tr>
              <a:tr h="284213">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300" u="none" strike="noStrike" cap="none" dirty="0">
                          <a:solidFill>
                            <a:schemeClr val="tx1"/>
                          </a:solidFill>
                          <a:latin typeface="Akatab" panose="020B0604020202020204" charset="0"/>
                          <a:ea typeface="Akatab" panose="020B0604020202020204" charset="0"/>
                          <a:cs typeface="Akatab" panose="020B0604020202020204" charset="0"/>
                          <a:sym typeface="K2D"/>
                        </a:rPr>
                        <a:t>College of Agriculture</a:t>
                      </a:r>
                      <a:endParaRPr sz="13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25</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13.08</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extLst>
                  <a:ext uri="{0D108BD9-81ED-4DB2-BD59-A6C34878D82A}">
                    <a16:rowId xmlns:a16="http://schemas.microsoft.com/office/drawing/2014/main" val="10012"/>
                  </a:ext>
                </a:extLst>
              </a:tr>
              <a:tr h="447435">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300" u="none" strike="noStrike" cap="none" dirty="0">
                          <a:solidFill>
                            <a:schemeClr val="tx1"/>
                          </a:solidFill>
                          <a:latin typeface="Akatab" panose="020B0604020202020204" charset="0"/>
                          <a:ea typeface="Akatab" panose="020B0604020202020204" charset="0"/>
                          <a:cs typeface="Akatab" panose="020B0604020202020204" charset="0"/>
                          <a:sym typeface="K2D"/>
                        </a:rPr>
                        <a:t>School of Foreign Languages </a:t>
                      </a:r>
                      <a:r>
                        <a:rPr lang="en-US" sz="1100" u="none" strike="noStrike" cap="none" dirty="0">
                          <a:solidFill>
                            <a:schemeClr val="tx1"/>
                          </a:solidFill>
                          <a:latin typeface="Akatab" panose="020B0604020202020204" charset="0"/>
                          <a:ea typeface="Akatab" panose="020B0604020202020204" charset="0"/>
                          <a:cs typeface="Akatab" panose="020B0604020202020204" charset="0"/>
                          <a:sym typeface="K2D"/>
                        </a:rPr>
                        <a:t>(except for English-majored students)</a:t>
                      </a:r>
                      <a:endParaRPr sz="1100" i="1"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23</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12.04</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extLst>
                  <a:ext uri="{0D108BD9-81ED-4DB2-BD59-A6C34878D82A}">
                    <a16:rowId xmlns:a16="http://schemas.microsoft.com/office/drawing/2014/main" val="10013"/>
                  </a:ext>
                </a:extLst>
              </a:tr>
              <a:tr h="284213">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College of Aquaculture &amp; Fisheries</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7</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3.66</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extLst>
                  <a:ext uri="{0D108BD9-81ED-4DB2-BD59-A6C34878D82A}">
                    <a16:rowId xmlns:a16="http://schemas.microsoft.com/office/drawing/2014/main" val="10014"/>
                  </a:ext>
                </a:extLst>
              </a:tr>
              <a:tr h="284213">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School of Education</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a:solidFill>
                            <a:schemeClr val="tx1"/>
                          </a:solidFill>
                          <a:latin typeface="Akatab" panose="020B0604020202020204" charset="0"/>
                          <a:ea typeface="Akatab" panose="020B0604020202020204" charset="0"/>
                          <a:cs typeface="Akatab" panose="020B0604020202020204" charset="0"/>
                          <a:sym typeface="K2D"/>
                        </a:rPr>
                        <a:t>10</a:t>
                      </a:r>
                      <a:endParaRPr sz="13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300" u="none" strike="noStrike" cap="none" dirty="0">
                          <a:solidFill>
                            <a:schemeClr val="tx1"/>
                          </a:solidFill>
                          <a:latin typeface="Akatab" panose="020B0604020202020204" charset="0"/>
                          <a:ea typeface="Akatab" panose="020B0604020202020204" charset="0"/>
                          <a:cs typeface="Akatab" panose="020B0604020202020204" charset="0"/>
                          <a:sym typeface="K2D"/>
                        </a:rPr>
                        <a:t>5.23</a:t>
                      </a:r>
                      <a:endParaRPr sz="13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40838" marR="40838" marT="40838" marB="408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extLst>
                  <a:ext uri="{0D108BD9-81ED-4DB2-BD59-A6C34878D82A}">
                    <a16:rowId xmlns:a16="http://schemas.microsoft.com/office/drawing/2014/main" val="10015"/>
                  </a:ext>
                </a:extLst>
              </a:tr>
            </a:tbl>
          </a:graphicData>
        </a:graphic>
      </p:graphicFrame>
      <p:sp>
        <p:nvSpPr>
          <p:cNvPr id="632" name="Google Shape;632;p46"/>
          <p:cNvSpPr txBox="1">
            <a:spLocks noGrp="1"/>
          </p:cNvSpPr>
          <p:nvPr>
            <p:ph type="title"/>
          </p:nvPr>
        </p:nvSpPr>
        <p:spPr>
          <a:xfrm>
            <a:off x="110400" y="2422070"/>
            <a:ext cx="2644639" cy="572700"/>
          </a:xfrm>
          <a:prstGeom prst="rect">
            <a:avLst/>
          </a:prstGeom>
          <a:noFill/>
          <a:ln>
            <a:noFill/>
          </a:ln>
        </p:spPr>
        <p:txBody>
          <a:bodyPr spcFirstLastPara="1" wrap="square" lIns="68569" tIns="34275" rIns="68569" bIns="34275" anchor="ctr" anchorCtr="0">
            <a:normAutofit fontScale="90000"/>
          </a:bodyPr>
          <a:lstStyle/>
          <a:p>
            <a:r>
              <a:rPr lang="en-US" sz="1725" b="1" dirty="0">
                <a:solidFill>
                  <a:schemeClr val="tx1"/>
                </a:solidFill>
                <a:latin typeface="Akatab" panose="020B0604020202020204" charset="0"/>
                <a:ea typeface="Akatab" panose="020B0604020202020204" charset="0"/>
                <a:cs typeface="Akatab" panose="020B0604020202020204" charset="0"/>
                <a:hlinkClick r:id="rId3" action="ppaction://hlinksldjump"/>
              </a:rPr>
              <a:t>Demographic information of participants for the questionnaire (N=191)</a:t>
            </a:r>
            <a:endParaRPr b="1" dirty="0">
              <a:solidFill>
                <a:schemeClr val="tx1"/>
              </a:solidFill>
              <a:latin typeface="Akatab" panose="020B0604020202020204" charset="0"/>
              <a:ea typeface="Akatab" panose="020B0604020202020204" charset="0"/>
              <a:cs typeface="Akatab" panose="020B0604020202020204" charset="0"/>
              <a:hlinkClick r:id="rId3" action="ppaction://hlinksldjump"/>
            </a:endParaRPr>
          </a:p>
        </p:txBody>
      </p:sp>
    </p:spTree>
    <p:extLst>
      <p:ext uri="{BB962C8B-B14F-4D97-AF65-F5344CB8AC3E}">
        <p14:creationId xmlns:p14="http://schemas.microsoft.com/office/powerpoint/2010/main" val="1587949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869" y="246242"/>
            <a:ext cx="7704000" cy="572700"/>
          </a:xfrm>
        </p:spPr>
        <p:txBody>
          <a:bodyPr/>
          <a:lstStyle/>
          <a:p>
            <a:r>
              <a:rPr lang="en-US" sz="3200" b="1" dirty="0">
                <a:latin typeface="Akatab" panose="020B0604020202020204" charset="0"/>
                <a:ea typeface="Akatab" panose="020B0604020202020204" charset="0"/>
                <a:cs typeface="Akatab" panose="020B0604020202020204" charset="0"/>
              </a:rPr>
              <a:t>Data collection</a:t>
            </a:r>
          </a:p>
        </p:txBody>
      </p:sp>
      <p:graphicFrame>
        <p:nvGraphicFramePr>
          <p:cNvPr id="5" name="Google Shape;638;p47"/>
          <p:cNvGraphicFramePr/>
          <p:nvPr>
            <p:extLst>
              <p:ext uri="{D42A27DB-BD31-4B8C-83A1-F6EECF244321}">
                <p14:modId xmlns:p14="http://schemas.microsoft.com/office/powerpoint/2010/main" val="4104997638"/>
              </p:ext>
            </p:extLst>
          </p:nvPr>
        </p:nvGraphicFramePr>
        <p:xfrm>
          <a:off x="490330" y="818942"/>
          <a:ext cx="8097077" cy="3695902"/>
        </p:xfrm>
        <a:graphic>
          <a:graphicData uri="http://schemas.openxmlformats.org/drawingml/2006/table">
            <a:tbl>
              <a:tblPr firstRow="1" bandRow="1">
                <a:noFill/>
              </a:tblPr>
              <a:tblGrid>
                <a:gridCol w="1272208">
                  <a:extLst>
                    <a:ext uri="{9D8B030D-6E8A-4147-A177-3AD203B41FA5}">
                      <a16:colId xmlns:a16="http://schemas.microsoft.com/office/drawing/2014/main" val="20000"/>
                    </a:ext>
                  </a:extLst>
                </a:gridCol>
                <a:gridCol w="2676939">
                  <a:extLst>
                    <a:ext uri="{9D8B030D-6E8A-4147-A177-3AD203B41FA5}">
                      <a16:colId xmlns:a16="http://schemas.microsoft.com/office/drawing/2014/main" val="20001"/>
                    </a:ext>
                  </a:extLst>
                </a:gridCol>
                <a:gridCol w="4147930">
                  <a:extLst>
                    <a:ext uri="{9D8B030D-6E8A-4147-A177-3AD203B41FA5}">
                      <a16:colId xmlns:a16="http://schemas.microsoft.com/office/drawing/2014/main" val="20002"/>
                    </a:ext>
                  </a:extLst>
                </a:gridCol>
              </a:tblGrid>
              <a:tr h="339462">
                <a:tc>
                  <a:txBody>
                    <a:bodyPr/>
                    <a:lstStyle/>
                    <a:p>
                      <a:pPr marL="0" marR="0" lvl="0" indent="0" algn="ctr" rtl="0">
                        <a:lnSpc>
                          <a:spcPct val="100000"/>
                        </a:lnSpc>
                        <a:spcBef>
                          <a:spcPts val="0"/>
                        </a:spcBef>
                        <a:spcAft>
                          <a:spcPts val="0"/>
                        </a:spcAft>
                        <a:buNone/>
                      </a:pPr>
                      <a:r>
                        <a:rPr lang="en-US" sz="1700" b="1" u="none" strike="noStrike" cap="none" dirty="0">
                          <a:latin typeface="Akatab" panose="020B0604020202020204" charset="0"/>
                          <a:ea typeface="Akatab" panose="020B0604020202020204" charset="0"/>
                          <a:cs typeface="Akatab" panose="020B0604020202020204" charset="0"/>
                          <a:sym typeface="K2D"/>
                        </a:rPr>
                        <a:t>Stage</a:t>
                      </a:r>
                      <a:endParaRPr sz="1700" b="1"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700" b="1" u="none" strike="noStrike" cap="none" dirty="0">
                          <a:latin typeface="Akatab" panose="020B0604020202020204" charset="0"/>
                          <a:ea typeface="Akatab" panose="020B0604020202020204" charset="0"/>
                          <a:cs typeface="Akatab" panose="020B0604020202020204" charset="0"/>
                          <a:sym typeface="K2D"/>
                        </a:rPr>
                        <a:t>Instrument</a:t>
                      </a:r>
                      <a:endParaRPr sz="1700" b="1"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ctr" rtl="0">
                        <a:lnSpc>
                          <a:spcPct val="100000"/>
                        </a:lnSpc>
                        <a:spcBef>
                          <a:spcPts val="0"/>
                        </a:spcBef>
                        <a:spcAft>
                          <a:spcPts val="0"/>
                        </a:spcAft>
                        <a:buNone/>
                      </a:pPr>
                      <a:r>
                        <a:rPr lang="en-US" sz="1700" b="1" u="none" strike="noStrike" cap="none" dirty="0">
                          <a:latin typeface="Akatab" panose="020B0604020202020204" charset="0"/>
                          <a:ea typeface="Akatab" panose="020B0604020202020204" charset="0"/>
                          <a:cs typeface="Akatab" panose="020B0604020202020204" charset="0"/>
                          <a:sym typeface="K2D"/>
                        </a:rPr>
                        <a:t>Purpose</a:t>
                      </a:r>
                      <a:endParaRPr sz="1700" b="1"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sm" len="sm"/>
                      <a:tailEnd type="none" w="sm" len="sm"/>
                    </a:lnR>
                    <a:solidFill>
                      <a:schemeClr val="accent4">
                        <a:lumMod val="95000"/>
                      </a:schemeClr>
                    </a:solidFill>
                  </a:tcPr>
                </a:tc>
                <a:extLst>
                  <a:ext uri="{0D108BD9-81ED-4DB2-BD59-A6C34878D82A}">
                    <a16:rowId xmlns:a16="http://schemas.microsoft.com/office/drawing/2014/main" val="10000"/>
                  </a:ext>
                </a:extLst>
              </a:tr>
              <a:tr h="1103229">
                <a:tc>
                  <a:txBody>
                    <a:bodyPr/>
                    <a:lstStyle/>
                    <a:p>
                      <a:pPr marL="0" marR="0" lvl="0" indent="0" algn="ctr" rtl="0">
                        <a:lnSpc>
                          <a:spcPct val="100000"/>
                        </a:lnSpc>
                        <a:spcBef>
                          <a:spcPts val="0"/>
                        </a:spcBef>
                        <a:spcAft>
                          <a:spcPts val="0"/>
                        </a:spcAft>
                        <a:buNone/>
                      </a:pPr>
                      <a:r>
                        <a:rPr lang="en-US" sz="1700" i="1" u="none" strike="noStrike" cap="none" dirty="0">
                          <a:latin typeface="Akatab" panose="020B0604020202020204" charset="0"/>
                          <a:ea typeface="Akatab" panose="020B0604020202020204" charset="0"/>
                          <a:cs typeface="Akatab" panose="020B0604020202020204" charset="0"/>
                          <a:sym typeface="K2D"/>
                        </a:rPr>
                        <a:t>Survey</a:t>
                      </a:r>
                      <a:endParaRPr sz="1700" i="1"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l" rtl="0">
                        <a:lnSpc>
                          <a:spcPct val="100000"/>
                        </a:lnSpc>
                        <a:spcBef>
                          <a:spcPts val="0"/>
                        </a:spcBef>
                        <a:spcAft>
                          <a:spcPts val="0"/>
                        </a:spcAft>
                        <a:buNone/>
                      </a:pPr>
                      <a:r>
                        <a:rPr lang="en-US" sz="1700" u="none" strike="noStrike" cap="none" dirty="0">
                          <a:latin typeface="Akatab" panose="020B0604020202020204" charset="0"/>
                          <a:ea typeface="Akatab" panose="020B0604020202020204" charset="0"/>
                          <a:cs typeface="Akatab" panose="020B0604020202020204" charset="0"/>
                          <a:sym typeface="K2D"/>
                        </a:rPr>
                        <a:t>Close-ended questionnaire (30 items)</a:t>
                      </a:r>
                      <a:endParaRPr sz="170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l" rtl="0">
                        <a:lnSpc>
                          <a:spcPct val="100000"/>
                        </a:lnSpc>
                        <a:spcBef>
                          <a:spcPts val="0"/>
                        </a:spcBef>
                        <a:spcAft>
                          <a:spcPts val="0"/>
                        </a:spcAft>
                        <a:buNone/>
                      </a:pPr>
                      <a:r>
                        <a:rPr lang="en-US" sz="1700" u="none" strike="noStrike" cap="none">
                          <a:latin typeface="Akatab" panose="020B0604020202020204" charset="0"/>
                          <a:ea typeface="Akatab" panose="020B0604020202020204" charset="0"/>
                          <a:cs typeface="Akatab" panose="020B0604020202020204" charset="0"/>
                          <a:sym typeface="K2D"/>
                        </a:rPr>
                        <a:t>- identify students’ level of speaking anxiety</a:t>
                      </a:r>
                      <a:endParaRPr sz="1700">
                        <a:latin typeface="Akatab" panose="020B0604020202020204" charset="0"/>
                        <a:ea typeface="Akatab" panose="020B0604020202020204" charset="0"/>
                        <a:cs typeface="Akatab" panose="020B0604020202020204" charset="0"/>
                      </a:endParaRPr>
                    </a:p>
                    <a:p>
                      <a:pPr marL="0" marR="0" lvl="0" indent="0" algn="l" rtl="0">
                        <a:lnSpc>
                          <a:spcPct val="100000"/>
                        </a:lnSpc>
                        <a:spcBef>
                          <a:spcPts val="0"/>
                        </a:spcBef>
                        <a:spcAft>
                          <a:spcPts val="0"/>
                        </a:spcAft>
                        <a:buNone/>
                      </a:pPr>
                      <a:r>
                        <a:rPr lang="en-US" sz="1700" u="none" strike="noStrike" cap="none">
                          <a:latin typeface="Akatab" panose="020B0604020202020204" charset="0"/>
                          <a:ea typeface="Akatab" panose="020B0604020202020204" charset="0"/>
                          <a:cs typeface="Akatab" panose="020B0604020202020204" charset="0"/>
                          <a:sym typeface="K2D"/>
                        </a:rPr>
                        <a:t>- investigate the effect of anxiety on students’ English learning</a:t>
                      </a:r>
                      <a:endParaRPr sz="1700" u="none" strike="noStrike" cap="none">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sm" len="sm"/>
                      <a:tailEnd type="none" w="sm" len="sm"/>
                    </a:lnR>
                    <a:solidFill>
                      <a:schemeClr val="accent4">
                        <a:lumMod val="95000"/>
                      </a:schemeClr>
                    </a:solidFill>
                  </a:tcPr>
                </a:tc>
                <a:extLst>
                  <a:ext uri="{0D108BD9-81ED-4DB2-BD59-A6C34878D82A}">
                    <a16:rowId xmlns:a16="http://schemas.microsoft.com/office/drawing/2014/main" val="10001"/>
                  </a:ext>
                </a:extLst>
              </a:tr>
              <a:tr h="1103229">
                <a:tc>
                  <a:txBody>
                    <a:bodyPr/>
                    <a:lstStyle/>
                    <a:p>
                      <a:pPr marL="0" marR="0" lvl="0" indent="0" algn="ctr" rtl="0">
                        <a:lnSpc>
                          <a:spcPct val="100000"/>
                        </a:lnSpc>
                        <a:spcBef>
                          <a:spcPts val="0"/>
                        </a:spcBef>
                        <a:spcAft>
                          <a:spcPts val="0"/>
                        </a:spcAft>
                        <a:buNone/>
                      </a:pPr>
                      <a:r>
                        <a:rPr lang="en-US" sz="1700" i="1" u="none" strike="noStrike" cap="none" dirty="0">
                          <a:latin typeface="Akatab" panose="020B0604020202020204" charset="0"/>
                          <a:ea typeface="Akatab" panose="020B0604020202020204" charset="0"/>
                          <a:cs typeface="Akatab" panose="020B0604020202020204" charset="0"/>
                          <a:sym typeface="K2D"/>
                        </a:rPr>
                        <a:t>Audio recording</a:t>
                      </a:r>
                      <a:endParaRPr sz="1700" i="1"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l" rtl="0">
                        <a:lnSpc>
                          <a:spcPct val="100000"/>
                        </a:lnSpc>
                        <a:spcBef>
                          <a:spcPts val="0"/>
                        </a:spcBef>
                        <a:spcAft>
                          <a:spcPts val="0"/>
                        </a:spcAft>
                        <a:buNone/>
                      </a:pPr>
                      <a:r>
                        <a:rPr lang="en-US" sz="1700" u="none" strike="noStrike" cap="none" dirty="0">
                          <a:latin typeface="Akatab" panose="020B0604020202020204" charset="0"/>
                          <a:ea typeface="Akatab" panose="020B0604020202020204" charset="0"/>
                          <a:cs typeface="Akatab" panose="020B0604020202020204" charset="0"/>
                          <a:sym typeface="K2D"/>
                        </a:rPr>
                        <a:t>Students’ transcripts from their audio records of the B1 VSTEP mock test</a:t>
                      </a:r>
                      <a:endParaRPr sz="170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l" rtl="0">
                        <a:lnSpc>
                          <a:spcPct val="100000"/>
                        </a:lnSpc>
                        <a:spcBef>
                          <a:spcPts val="0"/>
                        </a:spcBef>
                        <a:spcAft>
                          <a:spcPts val="0"/>
                        </a:spcAft>
                        <a:buNone/>
                      </a:pPr>
                      <a:r>
                        <a:rPr lang="en-US" sz="1700" u="none" strike="noStrike" cap="none">
                          <a:latin typeface="Akatab" panose="020B0604020202020204" charset="0"/>
                          <a:ea typeface="Akatab" panose="020B0604020202020204" charset="0"/>
                          <a:cs typeface="Akatab" panose="020B0604020202020204" charset="0"/>
                          <a:sym typeface="K2D"/>
                        </a:rPr>
                        <a:t>effects of speaking anxiety on students’ English speaking performance</a:t>
                      </a:r>
                      <a:endParaRPr sz="1700" u="none" strike="noStrike" cap="none">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sm" len="sm"/>
                      <a:tailEnd type="none" w="sm" len="sm"/>
                    </a:lnR>
                    <a:solidFill>
                      <a:schemeClr val="accent4">
                        <a:lumMod val="95000"/>
                      </a:schemeClr>
                    </a:solidFill>
                  </a:tcPr>
                </a:tc>
                <a:extLst>
                  <a:ext uri="{0D108BD9-81ED-4DB2-BD59-A6C34878D82A}">
                    <a16:rowId xmlns:a16="http://schemas.microsoft.com/office/drawing/2014/main" val="10002"/>
                  </a:ext>
                </a:extLst>
              </a:tr>
              <a:tr h="1114373">
                <a:tc>
                  <a:txBody>
                    <a:bodyPr/>
                    <a:lstStyle/>
                    <a:p>
                      <a:pPr marL="0" marR="0" lvl="0" indent="0" algn="ctr" rtl="0">
                        <a:lnSpc>
                          <a:spcPct val="100000"/>
                        </a:lnSpc>
                        <a:spcBef>
                          <a:spcPts val="0"/>
                        </a:spcBef>
                        <a:spcAft>
                          <a:spcPts val="0"/>
                        </a:spcAft>
                        <a:buNone/>
                      </a:pPr>
                      <a:r>
                        <a:rPr lang="en-US" sz="1700" i="1" u="none" strike="noStrike" cap="none" dirty="0">
                          <a:latin typeface="Akatab" panose="020B0604020202020204" charset="0"/>
                          <a:ea typeface="Akatab" panose="020B0604020202020204" charset="0"/>
                          <a:cs typeface="Akatab" panose="020B0604020202020204" charset="0"/>
                          <a:sym typeface="K2D"/>
                        </a:rPr>
                        <a:t>Follow-up interview</a:t>
                      </a:r>
                      <a:endParaRPr sz="1700" i="1"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l" rtl="0">
                        <a:lnSpc>
                          <a:spcPct val="100000"/>
                        </a:lnSpc>
                        <a:spcBef>
                          <a:spcPts val="0"/>
                        </a:spcBef>
                        <a:spcAft>
                          <a:spcPts val="0"/>
                        </a:spcAft>
                        <a:buNone/>
                      </a:pPr>
                      <a:r>
                        <a:rPr lang="en-US" sz="1700" u="none" strike="noStrike" cap="none">
                          <a:latin typeface="Akatab" panose="020B0604020202020204" charset="0"/>
                          <a:ea typeface="Akatab" panose="020B0604020202020204" charset="0"/>
                          <a:cs typeface="Akatab" panose="020B0604020202020204" charset="0"/>
                          <a:sym typeface="K2D"/>
                        </a:rPr>
                        <a:t>Semi-structured interview (8 items)</a:t>
                      </a:r>
                      <a:endParaRPr sz="1700" u="none" strike="noStrike" cap="none">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lumMod val="95000"/>
                      </a:schemeClr>
                    </a:solidFill>
                  </a:tcPr>
                </a:tc>
                <a:tc>
                  <a:txBody>
                    <a:bodyPr/>
                    <a:lstStyle/>
                    <a:p>
                      <a:pPr marL="0" marR="0" lvl="0" indent="0" algn="l" rtl="0">
                        <a:lnSpc>
                          <a:spcPct val="100000"/>
                        </a:lnSpc>
                        <a:spcBef>
                          <a:spcPts val="0"/>
                        </a:spcBef>
                        <a:spcAft>
                          <a:spcPts val="0"/>
                        </a:spcAft>
                        <a:buNone/>
                      </a:pPr>
                      <a:r>
                        <a:rPr lang="en-US" sz="1700" u="none" strike="noStrike" cap="none" dirty="0">
                          <a:latin typeface="Akatab" panose="020B0604020202020204" charset="0"/>
                          <a:ea typeface="Akatab" panose="020B0604020202020204" charset="0"/>
                          <a:cs typeface="Akatab" panose="020B0604020202020204" charset="0"/>
                          <a:sym typeface="K2D"/>
                        </a:rPr>
                        <a:t>examine the causes of </a:t>
                      </a:r>
                      <a:r>
                        <a:rPr lang="en-US" sz="1700" u="none" strike="noStrike" cap="none" dirty="0" smtClean="0">
                          <a:latin typeface="Akatab" panose="020B0604020202020204" charset="0"/>
                          <a:ea typeface="Akatab" panose="020B0604020202020204" charset="0"/>
                          <a:cs typeface="Akatab" panose="020B0604020202020204" charset="0"/>
                          <a:sym typeface="K2D"/>
                        </a:rPr>
                        <a:t>anxiety</a:t>
                      </a:r>
                      <a:r>
                        <a:rPr lang="en-US" sz="1700" u="none" strike="noStrike" cap="none" baseline="0" dirty="0" smtClean="0">
                          <a:latin typeface="Akatab" panose="020B0604020202020204" charset="0"/>
                          <a:ea typeface="Akatab" panose="020B0604020202020204" charset="0"/>
                          <a:cs typeface="Akatab" panose="020B0604020202020204" charset="0"/>
                          <a:sym typeface="K2D"/>
                        </a:rPr>
                        <a:t> and</a:t>
                      </a:r>
                      <a:r>
                        <a:rPr lang="en-US" sz="1700" u="none" strike="noStrike" cap="none" dirty="0" smtClean="0">
                          <a:latin typeface="Akatab" panose="020B0604020202020204" charset="0"/>
                          <a:ea typeface="Akatab" panose="020B0604020202020204" charset="0"/>
                          <a:cs typeface="Akatab" panose="020B0604020202020204" charset="0"/>
                          <a:sym typeface="K2D"/>
                        </a:rPr>
                        <a:t> </a:t>
                      </a:r>
                      <a:r>
                        <a:rPr lang="en-US" sz="1700" u="none" strike="noStrike" cap="none" dirty="0">
                          <a:latin typeface="Akatab" panose="020B0604020202020204" charset="0"/>
                          <a:ea typeface="Akatab" panose="020B0604020202020204" charset="0"/>
                          <a:cs typeface="Akatab" panose="020B0604020202020204" charset="0"/>
                          <a:sym typeface="K2D"/>
                        </a:rPr>
                        <a:t>impacts of anxiety on students’ </a:t>
                      </a:r>
                      <a:r>
                        <a:rPr lang="en-US" sz="1700" u="none" strike="noStrike" cap="none">
                          <a:latin typeface="Akatab" panose="020B0604020202020204" charset="0"/>
                          <a:ea typeface="Akatab" panose="020B0604020202020204" charset="0"/>
                          <a:cs typeface="Akatab" panose="020B0604020202020204" charset="0"/>
                          <a:sym typeface="K2D"/>
                        </a:rPr>
                        <a:t>speaking </a:t>
                      </a:r>
                      <a:r>
                        <a:rPr lang="en-US" sz="1700" u="none" strike="noStrike" cap="none" smtClean="0">
                          <a:latin typeface="Akatab" panose="020B0604020202020204" charset="0"/>
                          <a:ea typeface="Akatab" panose="020B0604020202020204" charset="0"/>
                          <a:cs typeface="Akatab" panose="020B0604020202020204" charset="0"/>
                          <a:sym typeface="K2D"/>
                        </a:rPr>
                        <a:t>performance.</a:t>
                      </a:r>
                      <a:endParaRPr sz="170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sm" len="sm"/>
                      <a:tailEnd type="none" w="sm" len="sm"/>
                    </a:lnR>
                    <a:solidFill>
                      <a:schemeClr val="accent4">
                        <a:lumMod val="95000"/>
                      </a:schemeClr>
                    </a:solidFill>
                  </a:tcPr>
                </a:tc>
                <a:extLst>
                  <a:ext uri="{0D108BD9-81ED-4DB2-BD59-A6C34878D82A}">
                    <a16:rowId xmlns:a16="http://schemas.microsoft.com/office/drawing/2014/main" val="10003"/>
                  </a:ext>
                </a:extLst>
              </a:tr>
            </a:tbl>
          </a:graphicData>
        </a:graphic>
      </p:graphicFrame>
      <p:sp>
        <p:nvSpPr>
          <p:cNvPr id="4" name="TextBox 3"/>
          <p:cNvSpPr txBox="1"/>
          <p:nvPr/>
        </p:nvSpPr>
        <p:spPr>
          <a:xfrm>
            <a:off x="8487093" y="4577875"/>
            <a:ext cx="509392" cy="307777"/>
          </a:xfrm>
          <a:prstGeom prst="rect">
            <a:avLst/>
          </a:prstGeom>
          <a:noFill/>
        </p:spPr>
        <p:txBody>
          <a:bodyPr wrap="square" rtlCol="0">
            <a:spAutoFit/>
          </a:bodyPr>
          <a:lstStyle/>
          <a:p>
            <a:pPr algn="ctr"/>
            <a:r>
              <a:rPr lang="en-US" dirty="0" smtClean="0">
                <a:latin typeface="Castoro" panose="020B0604020202020204" charset="0"/>
              </a:rPr>
              <a:t>18</a:t>
            </a:r>
            <a:endParaRPr lang="en-US" dirty="0">
              <a:latin typeface="Castoro" panose="020B0604020202020204" charset="0"/>
            </a:endParaRPr>
          </a:p>
        </p:txBody>
      </p:sp>
    </p:spTree>
    <p:extLst>
      <p:ext uri="{BB962C8B-B14F-4D97-AF65-F5344CB8AC3E}">
        <p14:creationId xmlns:p14="http://schemas.microsoft.com/office/powerpoint/2010/main" val="4141822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a:t>Table of contents</a:t>
            </a:r>
            <a:endParaRPr sz="3200"/>
          </a:p>
        </p:txBody>
      </p:sp>
      <p:sp>
        <p:nvSpPr>
          <p:cNvPr id="277" name="Google Shape;277;p33"/>
          <p:cNvSpPr txBox="1">
            <a:spLocks noGrp="1"/>
          </p:cNvSpPr>
          <p:nvPr>
            <p:ph type="title" idx="2"/>
          </p:nvPr>
        </p:nvSpPr>
        <p:spPr>
          <a:xfrm>
            <a:off x="1503825" y="1295883"/>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01.</a:t>
            </a:r>
            <a:endParaRPr sz="2400"/>
          </a:p>
        </p:txBody>
      </p:sp>
      <p:sp>
        <p:nvSpPr>
          <p:cNvPr id="278" name="Google Shape;278;p33"/>
          <p:cNvSpPr txBox="1">
            <a:spLocks noGrp="1"/>
          </p:cNvSpPr>
          <p:nvPr>
            <p:ph type="title" idx="3"/>
          </p:nvPr>
        </p:nvSpPr>
        <p:spPr>
          <a:xfrm>
            <a:off x="2889280" y="2931784"/>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04.</a:t>
            </a:r>
            <a:endParaRPr sz="2400"/>
          </a:p>
        </p:txBody>
      </p:sp>
      <p:sp>
        <p:nvSpPr>
          <p:cNvPr id="279" name="Google Shape;279;p33"/>
          <p:cNvSpPr txBox="1">
            <a:spLocks noGrp="1"/>
          </p:cNvSpPr>
          <p:nvPr>
            <p:ph type="title" idx="4"/>
          </p:nvPr>
        </p:nvSpPr>
        <p:spPr>
          <a:xfrm>
            <a:off x="4204650" y="1295883"/>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02.</a:t>
            </a:r>
            <a:endParaRPr sz="2400"/>
          </a:p>
        </p:txBody>
      </p:sp>
      <p:sp>
        <p:nvSpPr>
          <p:cNvPr id="280" name="Google Shape;280;p33"/>
          <p:cNvSpPr txBox="1">
            <a:spLocks noGrp="1"/>
          </p:cNvSpPr>
          <p:nvPr>
            <p:ph type="title" idx="5"/>
          </p:nvPr>
        </p:nvSpPr>
        <p:spPr>
          <a:xfrm>
            <a:off x="5590105" y="2931784"/>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05.</a:t>
            </a:r>
            <a:endParaRPr sz="2400"/>
          </a:p>
        </p:txBody>
      </p:sp>
      <p:sp>
        <p:nvSpPr>
          <p:cNvPr id="281" name="Google Shape;281;p33"/>
          <p:cNvSpPr txBox="1">
            <a:spLocks noGrp="1"/>
          </p:cNvSpPr>
          <p:nvPr>
            <p:ph type="title" idx="6"/>
          </p:nvPr>
        </p:nvSpPr>
        <p:spPr>
          <a:xfrm>
            <a:off x="6903888" y="1295883"/>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03.</a:t>
            </a:r>
            <a:endParaRPr sz="2400"/>
          </a:p>
        </p:txBody>
      </p:sp>
      <p:sp>
        <p:nvSpPr>
          <p:cNvPr id="283" name="Google Shape;283;p33"/>
          <p:cNvSpPr txBox="1">
            <a:spLocks noGrp="1"/>
          </p:cNvSpPr>
          <p:nvPr>
            <p:ph type="subTitle" idx="1"/>
          </p:nvPr>
        </p:nvSpPr>
        <p:spPr>
          <a:xfrm>
            <a:off x="718425" y="1765875"/>
            <a:ext cx="2305500" cy="788700"/>
          </a:xfrm>
          <a:prstGeom prst="rect">
            <a:avLst/>
          </a:prstGeom>
        </p:spPr>
        <p:txBody>
          <a:bodyPr spcFirstLastPara="1" wrap="square" lIns="91425" tIns="91425" rIns="91425" bIns="91425" anchor="t" anchorCtr="0">
            <a:noAutofit/>
          </a:bodyPr>
          <a:lstStyle/>
          <a:p>
            <a:pPr marL="38100" indent="0">
              <a:buSzPts val="2100"/>
            </a:pPr>
            <a:r>
              <a:rPr lang="en-US" sz="2400" dirty="0"/>
              <a:t>Introduction</a:t>
            </a:r>
          </a:p>
        </p:txBody>
      </p:sp>
      <p:sp>
        <p:nvSpPr>
          <p:cNvPr id="284" name="Google Shape;284;p33"/>
          <p:cNvSpPr txBox="1">
            <a:spLocks noGrp="1"/>
          </p:cNvSpPr>
          <p:nvPr>
            <p:ph type="subTitle" idx="8"/>
          </p:nvPr>
        </p:nvSpPr>
        <p:spPr>
          <a:xfrm>
            <a:off x="3419250" y="1765875"/>
            <a:ext cx="2305500" cy="788700"/>
          </a:xfrm>
          <a:prstGeom prst="rect">
            <a:avLst/>
          </a:prstGeom>
        </p:spPr>
        <p:txBody>
          <a:bodyPr spcFirstLastPara="1" wrap="square" lIns="91425" tIns="91425" rIns="91425" bIns="91425" anchor="t" anchorCtr="0">
            <a:noAutofit/>
          </a:bodyPr>
          <a:lstStyle/>
          <a:p>
            <a:pPr marL="38100" indent="0">
              <a:buSzPts val="2100"/>
            </a:pPr>
            <a:r>
              <a:rPr lang="en-US" sz="2400" dirty="0"/>
              <a:t>Literature review</a:t>
            </a:r>
          </a:p>
        </p:txBody>
      </p:sp>
      <p:sp>
        <p:nvSpPr>
          <p:cNvPr id="285" name="Google Shape;285;p33"/>
          <p:cNvSpPr txBox="1">
            <a:spLocks noGrp="1"/>
          </p:cNvSpPr>
          <p:nvPr>
            <p:ph type="subTitle" idx="9"/>
          </p:nvPr>
        </p:nvSpPr>
        <p:spPr>
          <a:xfrm>
            <a:off x="6118488" y="1765875"/>
            <a:ext cx="2305500" cy="788700"/>
          </a:xfrm>
          <a:prstGeom prst="rect">
            <a:avLst/>
          </a:prstGeom>
        </p:spPr>
        <p:txBody>
          <a:bodyPr spcFirstLastPara="1" wrap="square" lIns="91425" tIns="91425" rIns="91425" bIns="91425" anchor="t" anchorCtr="0">
            <a:noAutofit/>
          </a:bodyPr>
          <a:lstStyle/>
          <a:p>
            <a:pPr marL="38100" indent="0">
              <a:buSzPts val="2100"/>
            </a:pPr>
            <a:r>
              <a:rPr lang="en-US" sz="2400" dirty="0"/>
              <a:t>Research methodology</a:t>
            </a:r>
          </a:p>
        </p:txBody>
      </p:sp>
      <p:sp>
        <p:nvSpPr>
          <p:cNvPr id="286" name="Google Shape;286;p33"/>
          <p:cNvSpPr txBox="1">
            <a:spLocks noGrp="1"/>
          </p:cNvSpPr>
          <p:nvPr>
            <p:ph type="subTitle" idx="13"/>
          </p:nvPr>
        </p:nvSpPr>
        <p:spPr>
          <a:xfrm>
            <a:off x="2103880" y="3401718"/>
            <a:ext cx="2305500" cy="78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smtClean="0"/>
              <a:t>Findings </a:t>
            </a:r>
            <a:r>
              <a:rPr lang="en-US" sz="2400" smtClean="0"/>
              <a:t>and Discussion</a:t>
            </a:r>
            <a:endParaRPr sz="2400" dirty="0"/>
          </a:p>
        </p:txBody>
      </p:sp>
      <p:sp>
        <p:nvSpPr>
          <p:cNvPr id="287" name="Google Shape;287;p33"/>
          <p:cNvSpPr txBox="1">
            <a:spLocks noGrp="1"/>
          </p:cNvSpPr>
          <p:nvPr>
            <p:ph type="subTitle" idx="14"/>
          </p:nvPr>
        </p:nvSpPr>
        <p:spPr>
          <a:xfrm>
            <a:off x="4804705" y="3401718"/>
            <a:ext cx="2305500" cy="78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smtClean="0"/>
              <a:t>Conclusion</a:t>
            </a:r>
            <a:endParaRPr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Akatab" panose="020B0604020202020204" charset="0"/>
                <a:ea typeface="Akatab" panose="020B0604020202020204" charset="0"/>
                <a:cs typeface="Akatab" panose="020B0604020202020204" charset="0"/>
              </a:rPr>
              <a:t>Data analysis</a:t>
            </a:r>
          </a:p>
        </p:txBody>
      </p:sp>
      <p:sp>
        <p:nvSpPr>
          <p:cNvPr id="3" name="Text Placeholder 2"/>
          <p:cNvSpPr>
            <a:spLocks noGrp="1"/>
          </p:cNvSpPr>
          <p:nvPr>
            <p:ph type="body" idx="1"/>
          </p:nvPr>
        </p:nvSpPr>
        <p:spPr>
          <a:xfrm>
            <a:off x="720000" y="1172943"/>
            <a:ext cx="7704000" cy="3014743"/>
          </a:xfrm>
        </p:spPr>
        <p:txBody>
          <a:bodyPr/>
          <a:lstStyle/>
          <a:p>
            <a:pPr marL="571500" lvl="0" indent="-342900" algn="just">
              <a:spcBef>
                <a:spcPts val="1200"/>
              </a:spcBef>
              <a:buSzPts val="2000"/>
              <a:buFont typeface="K2D"/>
              <a:buChar char="-"/>
            </a:pPr>
            <a:r>
              <a:rPr lang="en-US" sz="2000" i="1" dirty="0"/>
              <a:t>Survey:</a:t>
            </a:r>
            <a:r>
              <a:rPr lang="en-US" sz="2000" dirty="0"/>
              <a:t> IBM/SPSS 22</a:t>
            </a:r>
          </a:p>
          <a:p>
            <a:pPr marL="571500" lvl="0" indent="-342900" algn="just">
              <a:spcBef>
                <a:spcPts val="1200"/>
              </a:spcBef>
              <a:buSzPts val="2000"/>
              <a:buFont typeface="K2D"/>
              <a:buChar char="-"/>
            </a:pPr>
            <a:r>
              <a:rPr lang="en-US" sz="2000" i="1" dirty="0"/>
              <a:t>Audio recording:	</a:t>
            </a:r>
            <a:r>
              <a:rPr lang="en-US" sz="2000" dirty="0"/>
              <a:t>+ Oxford Text Checker</a:t>
            </a:r>
          </a:p>
          <a:p>
            <a:pPr marL="228600" lvl="0" indent="0" algn="just">
              <a:spcBef>
                <a:spcPts val="1200"/>
              </a:spcBef>
              <a:buSzPts val="2000"/>
              <a:buNone/>
            </a:pPr>
            <a:r>
              <a:rPr lang="en-US" sz="2000" dirty="0"/>
              <a:t>			</a:t>
            </a:r>
            <a:r>
              <a:rPr lang="en-US" sz="2000" dirty="0" smtClean="0"/>
              <a:t>+ </a:t>
            </a:r>
            <a:r>
              <a:rPr lang="en-US" sz="2000" dirty="0"/>
              <a:t>Word Counter web-based app</a:t>
            </a:r>
          </a:p>
          <a:p>
            <a:pPr marL="228600" lvl="0" indent="0" algn="just">
              <a:spcBef>
                <a:spcPts val="1200"/>
              </a:spcBef>
              <a:buSzPts val="2000"/>
              <a:buNone/>
            </a:pPr>
            <a:r>
              <a:rPr lang="en-US" sz="2000" dirty="0"/>
              <a:t>		           	+ Error-free clause model</a:t>
            </a:r>
          </a:p>
          <a:p>
            <a:pPr marL="228600" lvl="0" indent="0" algn="just">
              <a:spcBef>
                <a:spcPts val="1200"/>
              </a:spcBef>
              <a:buSzPts val="2000"/>
              <a:buNone/>
            </a:pPr>
            <a:r>
              <a:rPr lang="en-US" sz="2000" dirty="0"/>
              <a:t>		           	+ Thematic analysis</a:t>
            </a:r>
          </a:p>
          <a:p>
            <a:pPr marL="571500" lvl="0" indent="-342900" algn="just">
              <a:spcBef>
                <a:spcPts val="1200"/>
              </a:spcBef>
              <a:buSzPts val="2000"/>
              <a:buFont typeface="K2D"/>
              <a:buChar char="-"/>
            </a:pPr>
            <a:r>
              <a:rPr lang="en-US" sz="2000" i="1" dirty="0"/>
              <a:t>Follow-up interview: </a:t>
            </a:r>
            <a:r>
              <a:rPr lang="en-US" sz="2000" dirty="0"/>
              <a:t>Thematic </a:t>
            </a:r>
            <a:r>
              <a:rPr lang="en-US" sz="2000" dirty="0" smtClean="0"/>
              <a:t>analysis</a:t>
            </a:r>
          </a:p>
        </p:txBody>
      </p:sp>
      <p:sp>
        <p:nvSpPr>
          <p:cNvPr id="4" name="TextBox 3"/>
          <p:cNvSpPr txBox="1"/>
          <p:nvPr/>
        </p:nvSpPr>
        <p:spPr>
          <a:xfrm>
            <a:off x="8487093" y="4577875"/>
            <a:ext cx="509392" cy="307777"/>
          </a:xfrm>
          <a:prstGeom prst="rect">
            <a:avLst/>
          </a:prstGeom>
          <a:noFill/>
        </p:spPr>
        <p:txBody>
          <a:bodyPr wrap="square" rtlCol="0">
            <a:spAutoFit/>
          </a:bodyPr>
          <a:lstStyle/>
          <a:p>
            <a:pPr algn="ctr"/>
            <a:r>
              <a:rPr lang="en-US" dirty="0" smtClean="0">
                <a:latin typeface="Castoro" panose="020B0604020202020204" charset="0"/>
              </a:rPr>
              <a:t>19</a:t>
            </a:r>
            <a:endParaRPr lang="en-US" dirty="0">
              <a:latin typeface="Castoro" panose="020B0604020202020204" charset="0"/>
            </a:endParaRPr>
          </a:p>
        </p:txBody>
      </p:sp>
    </p:spTree>
    <p:extLst>
      <p:ext uri="{BB962C8B-B14F-4D97-AF65-F5344CB8AC3E}">
        <p14:creationId xmlns:p14="http://schemas.microsoft.com/office/powerpoint/2010/main" val="1846229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katab" panose="020B0604020202020204" charset="0"/>
                <a:ea typeface="Akatab" panose="020B0604020202020204" charset="0"/>
                <a:cs typeface="Akatab" panose="020B0604020202020204" charset="0"/>
              </a:rPr>
              <a:t>Research ethics</a:t>
            </a:r>
            <a:endParaRPr lang="en-US" sz="3200" b="1" dirty="0">
              <a:latin typeface="Akatab" panose="020B0604020202020204" charset="0"/>
              <a:ea typeface="Akatab" panose="020B0604020202020204" charset="0"/>
              <a:cs typeface="Akatab" panose="020B0604020202020204" charset="0"/>
            </a:endParaRPr>
          </a:p>
        </p:txBody>
      </p:sp>
      <p:sp>
        <p:nvSpPr>
          <p:cNvPr id="3" name="Text Placeholder 2"/>
          <p:cNvSpPr>
            <a:spLocks noGrp="1"/>
          </p:cNvSpPr>
          <p:nvPr>
            <p:ph type="body" idx="1"/>
          </p:nvPr>
        </p:nvSpPr>
        <p:spPr>
          <a:xfrm>
            <a:off x="0" y="1378226"/>
            <a:ext cx="8600661" cy="3008243"/>
          </a:xfrm>
        </p:spPr>
        <p:txBody>
          <a:bodyPr/>
          <a:lstStyle/>
          <a:p>
            <a:pPr marL="571500" lvl="0" indent="-342900" algn="l">
              <a:spcBef>
                <a:spcPts val="1200"/>
              </a:spcBef>
              <a:spcAft>
                <a:spcPts val="1200"/>
              </a:spcAft>
              <a:buSzPts val="2000"/>
              <a:buFont typeface="K2D"/>
              <a:buChar char="-"/>
            </a:pPr>
            <a:r>
              <a:rPr lang="en-US" sz="2000" dirty="0" smtClean="0"/>
              <a:t>The questionnaire and the semi-structured interview questions were designed using students’ first language</a:t>
            </a:r>
          </a:p>
          <a:p>
            <a:pPr marL="571500" lvl="0" indent="-342900" algn="l">
              <a:spcBef>
                <a:spcPts val="1200"/>
              </a:spcBef>
              <a:spcAft>
                <a:spcPts val="1200"/>
              </a:spcAft>
              <a:buSzPts val="2000"/>
              <a:buFont typeface="K2D"/>
              <a:buChar char="-"/>
            </a:pPr>
            <a:r>
              <a:rPr lang="en-US" sz="2000" dirty="0" smtClean="0"/>
              <a:t>Students were encouraged to use their first language in the interview</a:t>
            </a:r>
          </a:p>
          <a:p>
            <a:pPr marL="571500" lvl="0" indent="-342900" algn="l">
              <a:spcBef>
                <a:spcPts val="1200"/>
              </a:spcBef>
              <a:spcAft>
                <a:spcPts val="1200"/>
              </a:spcAft>
              <a:buSzPts val="2000"/>
              <a:buFont typeface="K2D"/>
              <a:buChar char="-"/>
            </a:pPr>
            <a:r>
              <a:rPr lang="en-US" sz="2000" dirty="0" smtClean="0"/>
              <a:t>Students’ confidentiality and anonymity are maintained during and after the research with the consent provided before collecting data</a:t>
            </a:r>
          </a:p>
        </p:txBody>
      </p:sp>
      <p:sp>
        <p:nvSpPr>
          <p:cNvPr id="4" name="TextBox 3"/>
          <p:cNvSpPr txBox="1"/>
          <p:nvPr/>
        </p:nvSpPr>
        <p:spPr>
          <a:xfrm>
            <a:off x="8487093" y="4577875"/>
            <a:ext cx="509392" cy="307777"/>
          </a:xfrm>
          <a:prstGeom prst="rect">
            <a:avLst/>
          </a:prstGeom>
          <a:noFill/>
        </p:spPr>
        <p:txBody>
          <a:bodyPr wrap="square" rtlCol="0">
            <a:spAutoFit/>
          </a:bodyPr>
          <a:lstStyle/>
          <a:p>
            <a:pPr algn="ctr"/>
            <a:r>
              <a:rPr lang="en-US" dirty="0" smtClean="0">
                <a:latin typeface="Castoro" panose="020B0604020202020204" charset="0"/>
              </a:rPr>
              <a:t>20</a:t>
            </a:r>
            <a:endParaRPr lang="en-US" dirty="0">
              <a:latin typeface="Castoro" panose="020B0604020202020204" charset="0"/>
            </a:endParaRPr>
          </a:p>
        </p:txBody>
      </p:sp>
    </p:spTree>
    <p:extLst>
      <p:ext uri="{BB962C8B-B14F-4D97-AF65-F5344CB8AC3E}">
        <p14:creationId xmlns:p14="http://schemas.microsoft.com/office/powerpoint/2010/main" val="35907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2"/>
          <p:cNvSpPr txBox="1">
            <a:spLocks noGrp="1"/>
          </p:cNvSpPr>
          <p:nvPr>
            <p:ph type="title"/>
          </p:nvPr>
        </p:nvSpPr>
        <p:spPr>
          <a:xfrm>
            <a:off x="961425" y="2680575"/>
            <a:ext cx="4383600" cy="1723800"/>
          </a:xfrm>
          <a:prstGeom prst="rect">
            <a:avLst/>
          </a:prstGeom>
        </p:spPr>
        <p:txBody>
          <a:bodyPr spcFirstLastPara="1" wrap="square" lIns="91425" tIns="91425" rIns="91425" bIns="91425" anchor="t" anchorCtr="0">
            <a:noAutofit/>
          </a:bodyPr>
          <a:lstStyle/>
          <a:p>
            <a:pPr lvl="0"/>
            <a:r>
              <a:rPr lang="en-US" sz="5200" dirty="0" smtClean="0"/>
              <a:t>Findings and Discussion</a:t>
            </a:r>
            <a:endParaRPr lang="en-US" sz="5200" dirty="0">
              <a:solidFill>
                <a:schemeClr val="lt1"/>
              </a:solidFill>
            </a:endParaRPr>
          </a:p>
        </p:txBody>
      </p:sp>
      <p:sp>
        <p:nvSpPr>
          <p:cNvPr id="264" name="Google Shape;264;p32"/>
          <p:cNvSpPr txBox="1">
            <a:spLocks noGrp="1"/>
          </p:cNvSpPr>
          <p:nvPr>
            <p:ph type="title" idx="2"/>
          </p:nvPr>
        </p:nvSpPr>
        <p:spPr>
          <a:xfrm>
            <a:off x="961425" y="1649425"/>
            <a:ext cx="1032300" cy="74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04.</a:t>
            </a:r>
            <a:endParaRPr dirty="0"/>
          </a:p>
        </p:txBody>
      </p:sp>
      <p:grpSp>
        <p:nvGrpSpPr>
          <p:cNvPr id="265" name="Google Shape;265;p32"/>
          <p:cNvGrpSpPr/>
          <p:nvPr/>
        </p:nvGrpSpPr>
        <p:grpSpPr>
          <a:xfrm>
            <a:off x="188271" y="722355"/>
            <a:ext cx="4707300" cy="81900"/>
            <a:chOff x="196113" y="722355"/>
            <a:chExt cx="4707300" cy="81900"/>
          </a:xfrm>
        </p:grpSpPr>
        <p:sp>
          <p:nvSpPr>
            <p:cNvPr id="266" name="Google Shape;266;p32"/>
            <p:cNvSpPr/>
            <p:nvPr/>
          </p:nvSpPr>
          <p:spPr>
            <a:xfrm rot="-5400000" flipH="1">
              <a:off x="4609563" y="510405"/>
              <a:ext cx="81900" cy="505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267" name="Google Shape;267;p32"/>
            <p:cNvCxnSpPr>
              <a:stCxn id="266" idx="0"/>
            </p:cNvCxnSpPr>
            <p:nvPr/>
          </p:nvCxnSpPr>
          <p:spPr>
            <a:xfrm rot="10800000">
              <a:off x="196113" y="763305"/>
              <a:ext cx="4201500" cy="0"/>
            </a:xfrm>
            <a:prstGeom prst="straightConnector1">
              <a:avLst/>
            </a:prstGeom>
            <a:noFill/>
            <a:ln w="9525" cap="flat" cmpd="sng">
              <a:solidFill>
                <a:schemeClr val="lt1"/>
              </a:solidFill>
              <a:prstDash val="solid"/>
              <a:round/>
              <a:headEnd type="none" w="med" len="med"/>
              <a:tailEnd type="none" w="med" len="med"/>
            </a:ln>
          </p:spPr>
        </p:cxnSp>
      </p:grpSp>
      <p:grpSp>
        <p:nvGrpSpPr>
          <p:cNvPr id="268" name="Google Shape;268;p32"/>
          <p:cNvGrpSpPr/>
          <p:nvPr/>
        </p:nvGrpSpPr>
        <p:grpSpPr>
          <a:xfrm>
            <a:off x="8402038" y="1961930"/>
            <a:ext cx="81900" cy="2993100"/>
            <a:chOff x="8615038" y="1961930"/>
            <a:chExt cx="81900" cy="2993100"/>
          </a:xfrm>
        </p:grpSpPr>
        <p:sp>
          <p:nvSpPr>
            <p:cNvPr id="269" name="Google Shape;269;p32"/>
            <p:cNvSpPr/>
            <p:nvPr/>
          </p:nvSpPr>
          <p:spPr>
            <a:xfrm>
              <a:off x="8615038" y="1961930"/>
              <a:ext cx="81900" cy="505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270" name="Google Shape;270;p32"/>
            <p:cNvCxnSpPr>
              <a:stCxn id="269" idx="2"/>
            </p:cNvCxnSpPr>
            <p:nvPr/>
          </p:nvCxnSpPr>
          <p:spPr>
            <a:xfrm>
              <a:off x="8655988" y="2467730"/>
              <a:ext cx="0" cy="2487300"/>
            </a:xfrm>
            <a:prstGeom prst="straightConnector1">
              <a:avLst/>
            </a:prstGeom>
            <a:noFill/>
            <a:ln w="9525" cap="flat" cmpd="sng">
              <a:solidFill>
                <a:schemeClr val="lt1"/>
              </a:solidFill>
              <a:prstDash val="dot"/>
              <a:round/>
              <a:headEnd type="none" w="med" len="med"/>
              <a:tailEnd type="none" w="med" len="med"/>
            </a:ln>
          </p:spPr>
        </p:cxnSp>
      </p:grpSp>
      <p:pic>
        <p:nvPicPr>
          <p:cNvPr id="3" name="Picture Placeholder 2" descr="Group &lt;strong&gt;Discussion&lt;/strong&gt; In Classroom"/>
          <p:cNvPicPr>
            <a:picLocks noGrp="1" noChangeAspect="1"/>
          </p:cNvPicPr>
          <p:nvPr>
            <p:ph type="pic" idx="3"/>
          </p:nvPr>
        </p:nvPicPr>
        <p:blipFill rotWithShape="1">
          <a:blip r:embed="rId3">
            <a:extLst>
              <a:ext uri="{28A0092B-C50C-407E-A947-70E740481C1C}">
                <a14:useLocalDpi xmlns:a14="http://schemas.microsoft.com/office/drawing/2010/main" val="0"/>
              </a:ext>
            </a:extLst>
          </a:blip>
          <a:srcRect l="36234" t="262" r="18420" b="-262"/>
          <a:stretch/>
        </p:blipFill>
        <p:spPr/>
      </p:pic>
    </p:spTree>
    <p:extLst>
      <p:ext uri="{BB962C8B-B14F-4D97-AF65-F5344CB8AC3E}">
        <p14:creationId xmlns:p14="http://schemas.microsoft.com/office/powerpoint/2010/main" val="4527782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06700" y="197264"/>
            <a:ext cx="8047037" cy="573088"/>
          </a:xfrm>
        </p:spPr>
        <p:txBody>
          <a:bodyPr/>
          <a:lstStyle/>
          <a:p>
            <a:r>
              <a:rPr lang="en-US" sz="2800" b="1" dirty="0">
                <a:latin typeface="Akatab" panose="020B0604020202020204" charset="0"/>
                <a:ea typeface="Akatab" panose="020B0604020202020204" charset="0"/>
                <a:cs typeface="Akatab" panose="020B0604020202020204" charset="0"/>
              </a:rPr>
              <a:t>Factors triggering non-English majors’ perceived speaking anxiety</a:t>
            </a:r>
            <a:endParaRPr lang="en-US" sz="2800" dirty="0">
              <a:latin typeface="Akatab" panose="020B0604020202020204" charset="0"/>
              <a:ea typeface="Akatab" panose="020B0604020202020204" charset="0"/>
              <a:cs typeface="Akatab" panose="020B0604020202020204" charset="0"/>
            </a:endParaRPr>
          </a:p>
        </p:txBody>
      </p:sp>
      <p:sp>
        <p:nvSpPr>
          <p:cNvPr id="8" name="Text Placeholder 7"/>
          <p:cNvSpPr>
            <a:spLocks noGrp="1"/>
          </p:cNvSpPr>
          <p:nvPr>
            <p:ph type="body" idx="4294967295"/>
          </p:nvPr>
        </p:nvSpPr>
        <p:spPr>
          <a:xfrm>
            <a:off x="490331" y="1306305"/>
            <a:ext cx="7718425" cy="708025"/>
          </a:xfrm>
        </p:spPr>
        <p:txBody>
          <a:bodyPr/>
          <a:lstStyle/>
          <a:p>
            <a:pPr marL="152400" indent="0" algn="just">
              <a:buNone/>
            </a:pPr>
            <a:r>
              <a:rPr lang="en-US" sz="1600" b="1" dirty="0"/>
              <a:t>Table </a:t>
            </a:r>
            <a:r>
              <a:rPr lang="en-US" sz="1600" b="1" dirty="0" smtClean="0"/>
              <a:t>4.1</a:t>
            </a:r>
            <a:r>
              <a:rPr lang="en-US" sz="1600" dirty="0" smtClean="0"/>
              <a:t> </a:t>
            </a:r>
            <a:r>
              <a:rPr lang="en-US" sz="1600" dirty="0"/>
              <a:t>One-Sample t-Test for trait anxiety cluster (M=3.49; SD=.82) and fear of negative evaluation (M=3.32; SD=.90)</a:t>
            </a:r>
          </a:p>
        </p:txBody>
      </p:sp>
      <p:graphicFrame>
        <p:nvGraphicFramePr>
          <p:cNvPr id="7" name="Table 6"/>
          <p:cNvGraphicFramePr>
            <a:graphicFrameLocks noGrp="1"/>
          </p:cNvGraphicFramePr>
          <p:nvPr>
            <p:extLst>
              <p:ext uri="{D42A27DB-BD31-4B8C-83A1-F6EECF244321}">
                <p14:modId xmlns:p14="http://schemas.microsoft.com/office/powerpoint/2010/main" val="1596517972"/>
              </p:ext>
            </p:extLst>
          </p:nvPr>
        </p:nvGraphicFramePr>
        <p:xfrm>
          <a:off x="771007" y="2014330"/>
          <a:ext cx="7718424" cy="2461453"/>
        </p:xfrm>
        <a:graphic>
          <a:graphicData uri="http://schemas.openxmlformats.org/drawingml/2006/table">
            <a:tbl>
              <a:tblPr firstRow="1" firstCol="1" bandRow="1">
                <a:tableStyleId>{4C32E2DD-F9E6-4263-BF3A-20B8CA6DB988}</a:tableStyleId>
              </a:tblPr>
              <a:tblGrid>
                <a:gridCol w="1102632">
                  <a:extLst>
                    <a:ext uri="{9D8B030D-6E8A-4147-A177-3AD203B41FA5}">
                      <a16:colId xmlns:a16="http://schemas.microsoft.com/office/drawing/2014/main" val="3322034416"/>
                    </a:ext>
                  </a:extLst>
                </a:gridCol>
                <a:gridCol w="1102632">
                  <a:extLst>
                    <a:ext uri="{9D8B030D-6E8A-4147-A177-3AD203B41FA5}">
                      <a16:colId xmlns:a16="http://schemas.microsoft.com/office/drawing/2014/main" val="3828969822"/>
                    </a:ext>
                  </a:extLst>
                </a:gridCol>
                <a:gridCol w="835441">
                  <a:extLst>
                    <a:ext uri="{9D8B030D-6E8A-4147-A177-3AD203B41FA5}">
                      <a16:colId xmlns:a16="http://schemas.microsoft.com/office/drawing/2014/main" val="3016044172"/>
                    </a:ext>
                  </a:extLst>
                </a:gridCol>
                <a:gridCol w="1369823">
                  <a:extLst>
                    <a:ext uri="{9D8B030D-6E8A-4147-A177-3AD203B41FA5}">
                      <a16:colId xmlns:a16="http://schemas.microsoft.com/office/drawing/2014/main" val="3677870635"/>
                    </a:ext>
                  </a:extLst>
                </a:gridCol>
                <a:gridCol w="1102632">
                  <a:extLst>
                    <a:ext uri="{9D8B030D-6E8A-4147-A177-3AD203B41FA5}">
                      <a16:colId xmlns:a16="http://schemas.microsoft.com/office/drawing/2014/main" val="2170962376"/>
                    </a:ext>
                  </a:extLst>
                </a:gridCol>
                <a:gridCol w="1102632">
                  <a:extLst>
                    <a:ext uri="{9D8B030D-6E8A-4147-A177-3AD203B41FA5}">
                      <a16:colId xmlns:a16="http://schemas.microsoft.com/office/drawing/2014/main" val="4007250766"/>
                    </a:ext>
                  </a:extLst>
                </a:gridCol>
                <a:gridCol w="1102632">
                  <a:extLst>
                    <a:ext uri="{9D8B030D-6E8A-4147-A177-3AD203B41FA5}">
                      <a16:colId xmlns:a16="http://schemas.microsoft.com/office/drawing/2014/main" val="3968451521"/>
                    </a:ext>
                  </a:extLst>
                </a:gridCol>
              </a:tblGrid>
              <a:tr h="292100">
                <a:tc gridSpan="7">
                  <a:txBody>
                    <a:bodyPr/>
                    <a:lstStyle/>
                    <a:p>
                      <a:pPr algn="ctr">
                        <a:lnSpc>
                          <a:spcPct val="107000"/>
                        </a:lnSpc>
                        <a:spcAft>
                          <a:spcPts val="0"/>
                        </a:spcAft>
                      </a:pPr>
                      <a:r>
                        <a:rPr lang="en-US" sz="1600" b="1" dirty="0">
                          <a:effectLst/>
                          <a:latin typeface="Akatab" panose="020B0604020202020204" charset="0"/>
                          <a:ea typeface="Akatab" panose="020B0604020202020204" charset="0"/>
                          <a:cs typeface="Akatab" panose="020B0604020202020204" charset="0"/>
                          <a:hlinkClick r:id="rId3" action="ppaction://hlinksldjump"/>
                        </a:rPr>
                        <a:t>Test value = 3.50</a:t>
                      </a:r>
                      <a:endParaRPr lang="en-US" sz="1600" b="1" dirty="0">
                        <a:effectLst/>
                        <a:latin typeface="Akatab" panose="020B0604020202020204" charset="0"/>
                        <a:ea typeface="Akatab" panose="020B0604020202020204" charset="0"/>
                        <a:cs typeface="Akatab" panose="020B0604020202020204" charset="0"/>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03805870"/>
                  </a:ext>
                </a:extLst>
              </a:tr>
              <a:tr h="292100">
                <a:tc rowSpan="2">
                  <a:txBody>
                    <a:bodyPr/>
                    <a:lstStyle/>
                    <a:p>
                      <a:pPr>
                        <a:lnSpc>
                          <a:spcPct val="107000"/>
                        </a:lnSpc>
                      </a:pPr>
                      <a:endParaRPr lang="en-US" sz="1600">
                        <a:effectLst/>
                        <a:latin typeface="Akatab" panose="020B0604020202020204" charset="0"/>
                        <a:ea typeface="Akatab" panose="020B0604020202020204" charset="0"/>
                        <a:cs typeface="Akatab" panose="020B0604020202020204" charset="0"/>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tc rowSpan="2">
                  <a:txBody>
                    <a:bodyPr/>
                    <a:lstStyle/>
                    <a:p>
                      <a:pPr algn="ctr">
                        <a:lnSpc>
                          <a:spcPct val="107000"/>
                        </a:lnSpc>
                        <a:spcAft>
                          <a:spcPts val="0"/>
                        </a:spcAft>
                      </a:pPr>
                      <a:r>
                        <a:rPr lang="en-US" sz="1600">
                          <a:effectLst/>
                          <a:latin typeface="Akatab" panose="020B0604020202020204" charset="0"/>
                          <a:ea typeface="Akatab" panose="020B0604020202020204" charset="0"/>
                          <a:cs typeface="Akatab" panose="020B0604020202020204" charset="0"/>
                        </a:rPr>
                        <a:t>t</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tc rowSpan="2">
                  <a:txBody>
                    <a:bodyPr/>
                    <a:lstStyle/>
                    <a:p>
                      <a:pPr algn="ctr">
                        <a:lnSpc>
                          <a:spcPct val="107000"/>
                        </a:lnSpc>
                        <a:spcAft>
                          <a:spcPts val="0"/>
                        </a:spcAft>
                      </a:pPr>
                      <a:r>
                        <a:rPr lang="en-US" sz="1600">
                          <a:effectLst/>
                          <a:latin typeface="Akatab" panose="020B0604020202020204" charset="0"/>
                          <a:ea typeface="Akatab" panose="020B0604020202020204" charset="0"/>
                          <a:cs typeface="Akatab" panose="020B0604020202020204" charset="0"/>
                        </a:rPr>
                        <a:t>df</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tc rowSpan="2">
                  <a:txBody>
                    <a:bodyPr/>
                    <a:lstStyle/>
                    <a:p>
                      <a:pPr algn="ctr">
                        <a:lnSpc>
                          <a:spcPct val="107000"/>
                        </a:lnSpc>
                        <a:spcAft>
                          <a:spcPts val="0"/>
                        </a:spcAft>
                      </a:pPr>
                      <a:r>
                        <a:rPr lang="en-US" sz="1600" dirty="0">
                          <a:effectLst/>
                          <a:latin typeface="Akatab" panose="020B0604020202020204" charset="0"/>
                          <a:ea typeface="Akatab" panose="020B0604020202020204" charset="0"/>
                          <a:cs typeface="Akatab" panose="020B0604020202020204" charset="0"/>
                        </a:rPr>
                        <a:t>Sig. (2-tailed)</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tc rowSpan="2">
                  <a:txBody>
                    <a:bodyPr/>
                    <a:lstStyle/>
                    <a:p>
                      <a:pPr algn="ctr">
                        <a:lnSpc>
                          <a:spcPct val="107000"/>
                        </a:lnSpc>
                        <a:spcAft>
                          <a:spcPts val="0"/>
                        </a:spcAft>
                      </a:pPr>
                      <a:r>
                        <a:rPr lang="en-US" sz="1600" dirty="0">
                          <a:effectLst/>
                          <a:latin typeface="Akatab" panose="020B0604020202020204" charset="0"/>
                          <a:ea typeface="Akatab" panose="020B0604020202020204" charset="0"/>
                          <a:cs typeface="Akatab" panose="020B0604020202020204" charset="0"/>
                        </a:rPr>
                        <a:t>Mean</a:t>
                      </a:r>
                    </a:p>
                    <a:p>
                      <a:pPr algn="ctr">
                        <a:lnSpc>
                          <a:spcPct val="107000"/>
                        </a:lnSpc>
                        <a:spcAft>
                          <a:spcPts val="0"/>
                        </a:spcAft>
                      </a:pPr>
                      <a:r>
                        <a:rPr lang="en-US" sz="1600" dirty="0">
                          <a:effectLst/>
                          <a:latin typeface="Akatab" panose="020B0604020202020204" charset="0"/>
                          <a:ea typeface="Akatab" panose="020B0604020202020204" charset="0"/>
                          <a:cs typeface="Akatab" panose="020B0604020202020204" charset="0"/>
                        </a:rPr>
                        <a:t>Difference</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tc gridSpan="2">
                  <a:txBody>
                    <a:bodyPr/>
                    <a:lstStyle/>
                    <a:p>
                      <a:pPr algn="ctr">
                        <a:lnSpc>
                          <a:spcPct val="107000"/>
                        </a:lnSpc>
                        <a:spcAft>
                          <a:spcPts val="0"/>
                        </a:spcAft>
                      </a:pPr>
                      <a:r>
                        <a:rPr lang="en-US" sz="1600">
                          <a:effectLst/>
                          <a:latin typeface="Akatab" panose="020B0604020202020204" charset="0"/>
                          <a:ea typeface="Akatab" panose="020B0604020202020204" charset="0"/>
                          <a:cs typeface="Akatab" panose="020B0604020202020204" charset="0"/>
                        </a:rPr>
                        <a:t>95% Confidence Interval of the Difference</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tc hMerge="1">
                  <a:txBody>
                    <a:bodyPr/>
                    <a:lstStyle/>
                    <a:p>
                      <a:endParaRPr lang="en-US"/>
                    </a:p>
                  </a:txBody>
                  <a:tcPr/>
                </a:tc>
                <a:extLst>
                  <a:ext uri="{0D108BD9-81ED-4DB2-BD59-A6C34878D82A}">
                    <a16:rowId xmlns:a16="http://schemas.microsoft.com/office/drawing/2014/main" val="3781077658"/>
                  </a:ext>
                </a:extLst>
              </a:tr>
              <a:tr h="2921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n-US" sz="1600">
                          <a:effectLst/>
                          <a:latin typeface="Akatab" panose="020B0604020202020204" charset="0"/>
                          <a:ea typeface="Akatab" panose="020B0604020202020204" charset="0"/>
                          <a:cs typeface="Akatab" panose="020B0604020202020204" charset="0"/>
                        </a:rPr>
                        <a:t>Lower</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tc>
                  <a:txBody>
                    <a:bodyPr/>
                    <a:lstStyle/>
                    <a:p>
                      <a:pPr algn="ctr">
                        <a:lnSpc>
                          <a:spcPct val="107000"/>
                        </a:lnSpc>
                        <a:spcAft>
                          <a:spcPts val="0"/>
                        </a:spcAft>
                      </a:pPr>
                      <a:r>
                        <a:rPr lang="en-US" sz="1600">
                          <a:effectLst/>
                          <a:latin typeface="Akatab" panose="020B0604020202020204" charset="0"/>
                          <a:ea typeface="Akatab" panose="020B0604020202020204" charset="0"/>
                          <a:cs typeface="Akatab" panose="020B0604020202020204" charset="0"/>
                        </a:rPr>
                        <a:t>Upper</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extLst>
                  <a:ext uri="{0D108BD9-81ED-4DB2-BD59-A6C34878D82A}">
                    <a16:rowId xmlns:a16="http://schemas.microsoft.com/office/drawing/2014/main" val="3272475625"/>
                  </a:ext>
                </a:extLst>
              </a:tr>
              <a:tr h="0">
                <a:tc>
                  <a:txBody>
                    <a:bodyPr/>
                    <a:lstStyle/>
                    <a:p>
                      <a:pPr algn="just">
                        <a:lnSpc>
                          <a:spcPct val="107000"/>
                        </a:lnSpc>
                        <a:spcAft>
                          <a:spcPts val="0"/>
                        </a:spcAft>
                      </a:pPr>
                      <a:r>
                        <a:rPr lang="en-US" sz="1600">
                          <a:effectLst/>
                          <a:latin typeface="Akatab" panose="020B0604020202020204" charset="0"/>
                          <a:ea typeface="Akatab" panose="020B0604020202020204" charset="0"/>
                          <a:cs typeface="Akatab" panose="020B0604020202020204" charset="0"/>
                        </a:rPr>
                        <a:t>Trait</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tc>
                  <a:txBody>
                    <a:bodyPr/>
                    <a:lstStyle/>
                    <a:p>
                      <a:pPr algn="ctr">
                        <a:lnSpc>
                          <a:spcPct val="107000"/>
                        </a:lnSpc>
                        <a:spcAft>
                          <a:spcPts val="0"/>
                        </a:spcAft>
                      </a:pPr>
                      <a:r>
                        <a:rPr lang="en-US" sz="1600">
                          <a:effectLst/>
                          <a:latin typeface="Akatab" panose="020B0604020202020204" charset="0"/>
                          <a:ea typeface="Akatab" panose="020B0604020202020204" charset="0"/>
                          <a:cs typeface="Akatab" panose="020B0604020202020204" charset="0"/>
                        </a:rPr>
                        <a:t>-.15</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tc>
                  <a:txBody>
                    <a:bodyPr/>
                    <a:lstStyle/>
                    <a:p>
                      <a:pPr algn="ctr">
                        <a:lnSpc>
                          <a:spcPct val="107000"/>
                        </a:lnSpc>
                        <a:spcAft>
                          <a:spcPts val="0"/>
                        </a:spcAft>
                      </a:pPr>
                      <a:r>
                        <a:rPr lang="en-US" sz="1600">
                          <a:effectLst/>
                          <a:latin typeface="Akatab" panose="020B0604020202020204" charset="0"/>
                          <a:ea typeface="Akatab" panose="020B0604020202020204" charset="0"/>
                          <a:cs typeface="Akatab" panose="020B0604020202020204" charset="0"/>
                        </a:rPr>
                        <a:t>190</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tc>
                  <a:txBody>
                    <a:bodyPr/>
                    <a:lstStyle/>
                    <a:p>
                      <a:pPr algn="ctr">
                        <a:lnSpc>
                          <a:spcPct val="107000"/>
                        </a:lnSpc>
                        <a:spcAft>
                          <a:spcPts val="0"/>
                        </a:spcAft>
                      </a:pPr>
                      <a:r>
                        <a:rPr lang="en-US" sz="1600" b="1" dirty="0">
                          <a:effectLst/>
                          <a:latin typeface="Akatab" panose="020B0604020202020204" charset="0"/>
                          <a:ea typeface="Akatab" panose="020B0604020202020204" charset="0"/>
                          <a:cs typeface="Akatab" panose="020B0604020202020204" charset="0"/>
                        </a:rPr>
                        <a:t>.875</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tc>
                  <a:txBody>
                    <a:bodyPr/>
                    <a:lstStyle/>
                    <a:p>
                      <a:pPr algn="ctr">
                        <a:lnSpc>
                          <a:spcPct val="107000"/>
                        </a:lnSpc>
                        <a:spcAft>
                          <a:spcPts val="0"/>
                        </a:spcAft>
                      </a:pPr>
                      <a:r>
                        <a:rPr lang="en-US" sz="1600">
                          <a:effectLst/>
                          <a:latin typeface="Akatab" panose="020B0604020202020204" charset="0"/>
                          <a:ea typeface="Akatab" panose="020B0604020202020204" charset="0"/>
                          <a:cs typeface="Akatab" panose="020B0604020202020204" charset="0"/>
                        </a:rPr>
                        <a:t>-.009</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tc>
                  <a:txBody>
                    <a:bodyPr/>
                    <a:lstStyle/>
                    <a:p>
                      <a:pPr algn="ctr">
                        <a:lnSpc>
                          <a:spcPct val="107000"/>
                        </a:lnSpc>
                        <a:spcAft>
                          <a:spcPts val="0"/>
                        </a:spcAft>
                      </a:pPr>
                      <a:r>
                        <a:rPr lang="en-US" sz="1600">
                          <a:effectLst/>
                          <a:latin typeface="Akatab" panose="020B0604020202020204" charset="0"/>
                          <a:ea typeface="Akatab" panose="020B0604020202020204" charset="0"/>
                          <a:cs typeface="Akatab" panose="020B0604020202020204" charset="0"/>
                        </a:rPr>
                        <a:t>-.12</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tc>
                  <a:txBody>
                    <a:bodyPr/>
                    <a:lstStyle/>
                    <a:p>
                      <a:pPr algn="ctr">
                        <a:lnSpc>
                          <a:spcPct val="107000"/>
                        </a:lnSpc>
                        <a:spcAft>
                          <a:spcPts val="0"/>
                        </a:spcAft>
                      </a:pPr>
                      <a:r>
                        <a:rPr lang="en-US" sz="1600">
                          <a:effectLst/>
                          <a:latin typeface="Akatab" panose="020B0604020202020204" charset="0"/>
                          <a:ea typeface="Akatab" panose="020B0604020202020204" charset="0"/>
                          <a:cs typeface="Akatab" panose="020B0604020202020204" charset="0"/>
                        </a:rPr>
                        <a:t>.10</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extLst>
                  <a:ext uri="{0D108BD9-81ED-4DB2-BD59-A6C34878D82A}">
                    <a16:rowId xmlns:a16="http://schemas.microsoft.com/office/drawing/2014/main" val="2550014661"/>
                  </a:ext>
                </a:extLst>
              </a:tr>
              <a:tr h="0">
                <a:tc>
                  <a:txBody>
                    <a:bodyPr/>
                    <a:lstStyle/>
                    <a:p>
                      <a:pPr algn="just">
                        <a:lnSpc>
                          <a:spcPct val="107000"/>
                        </a:lnSpc>
                        <a:spcAft>
                          <a:spcPts val="0"/>
                        </a:spcAft>
                      </a:pPr>
                      <a:r>
                        <a:rPr lang="en-US" sz="1600">
                          <a:effectLst/>
                          <a:latin typeface="Akatab" panose="020B0604020202020204" charset="0"/>
                          <a:ea typeface="Akatab" panose="020B0604020202020204" charset="0"/>
                          <a:cs typeface="Akatab" panose="020B0604020202020204" charset="0"/>
                        </a:rPr>
                        <a:t>Neg.E</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tc>
                  <a:txBody>
                    <a:bodyPr/>
                    <a:lstStyle/>
                    <a:p>
                      <a:pPr algn="ctr">
                        <a:lnSpc>
                          <a:spcPct val="107000"/>
                        </a:lnSpc>
                        <a:spcAft>
                          <a:spcPts val="0"/>
                        </a:spcAft>
                      </a:pPr>
                      <a:r>
                        <a:rPr lang="en-US" sz="1600">
                          <a:effectLst/>
                          <a:latin typeface="Akatab" panose="020B0604020202020204" charset="0"/>
                          <a:ea typeface="Akatab" panose="020B0604020202020204" charset="0"/>
                          <a:cs typeface="Akatab" panose="020B0604020202020204" charset="0"/>
                        </a:rPr>
                        <a:t>-2.63</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tc>
                  <a:txBody>
                    <a:bodyPr/>
                    <a:lstStyle/>
                    <a:p>
                      <a:pPr algn="ctr">
                        <a:lnSpc>
                          <a:spcPct val="107000"/>
                        </a:lnSpc>
                        <a:spcAft>
                          <a:spcPts val="0"/>
                        </a:spcAft>
                      </a:pPr>
                      <a:r>
                        <a:rPr lang="en-US" sz="1600">
                          <a:effectLst/>
                          <a:latin typeface="Akatab" panose="020B0604020202020204" charset="0"/>
                          <a:ea typeface="Akatab" panose="020B0604020202020204" charset="0"/>
                          <a:cs typeface="Akatab" panose="020B0604020202020204" charset="0"/>
                        </a:rPr>
                        <a:t>190</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tc>
                  <a:txBody>
                    <a:bodyPr/>
                    <a:lstStyle/>
                    <a:p>
                      <a:pPr algn="ctr">
                        <a:lnSpc>
                          <a:spcPct val="107000"/>
                        </a:lnSpc>
                        <a:spcAft>
                          <a:spcPts val="0"/>
                        </a:spcAft>
                      </a:pPr>
                      <a:r>
                        <a:rPr lang="en-US" sz="1600" b="1" dirty="0">
                          <a:effectLst/>
                          <a:latin typeface="Akatab" panose="020B0604020202020204" charset="0"/>
                          <a:ea typeface="Akatab" panose="020B0604020202020204" charset="0"/>
                          <a:cs typeface="Akatab" panose="020B0604020202020204" charset="0"/>
                        </a:rPr>
                        <a:t>.009</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tc>
                  <a:txBody>
                    <a:bodyPr/>
                    <a:lstStyle/>
                    <a:p>
                      <a:pPr algn="ctr">
                        <a:lnSpc>
                          <a:spcPct val="107000"/>
                        </a:lnSpc>
                        <a:spcAft>
                          <a:spcPts val="0"/>
                        </a:spcAft>
                      </a:pPr>
                      <a:r>
                        <a:rPr lang="en-US" sz="1600">
                          <a:effectLst/>
                          <a:latin typeface="Akatab" panose="020B0604020202020204" charset="0"/>
                          <a:ea typeface="Akatab" panose="020B0604020202020204" charset="0"/>
                          <a:cs typeface="Akatab" panose="020B0604020202020204" charset="0"/>
                        </a:rPr>
                        <a:t>-.172</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tc>
                  <a:txBody>
                    <a:bodyPr/>
                    <a:lstStyle/>
                    <a:p>
                      <a:pPr algn="ctr">
                        <a:lnSpc>
                          <a:spcPct val="107000"/>
                        </a:lnSpc>
                        <a:spcAft>
                          <a:spcPts val="0"/>
                        </a:spcAft>
                      </a:pPr>
                      <a:r>
                        <a:rPr lang="en-US" sz="1600">
                          <a:effectLst/>
                          <a:latin typeface="Akatab" panose="020B0604020202020204" charset="0"/>
                          <a:ea typeface="Akatab" panose="020B0604020202020204" charset="0"/>
                          <a:cs typeface="Akatab" panose="020B0604020202020204" charset="0"/>
                        </a:rPr>
                        <a:t>-.30</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tc>
                  <a:txBody>
                    <a:bodyPr/>
                    <a:lstStyle/>
                    <a:p>
                      <a:pPr algn="ctr">
                        <a:lnSpc>
                          <a:spcPct val="107000"/>
                        </a:lnSpc>
                        <a:spcAft>
                          <a:spcPts val="0"/>
                        </a:spcAft>
                      </a:pPr>
                      <a:r>
                        <a:rPr lang="en-US" sz="1600" dirty="0">
                          <a:effectLst/>
                          <a:latin typeface="Akatab" panose="020B0604020202020204" charset="0"/>
                          <a:ea typeface="Akatab" panose="020B0604020202020204" charset="0"/>
                          <a:cs typeface="Akatab" panose="020B0604020202020204" charset="0"/>
                        </a:rPr>
                        <a:t>-.04</a:t>
                      </a: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95000"/>
                      </a:schemeClr>
                    </a:solidFill>
                  </a:tcPr>
                </a:tc>
                <a:extLst>
                  <a:ext uri="{0D108BD9-81ED-4DB2-BD59-A6C34878D82A}">
                    <a16:rowId xmlns:a16="http://schemas.microsoft.com/office/drawing/2014/main" val="852380241"/>
                  </a:ext>
                </a:extLst>
              </a:tr>
            </a:tbl>
          </a:graphicData>
        </a:graphic>
      </p:graphicFrame>
      <p:sp>
        <p:nvSpPr>
          <p:cNvPr id="6" name="TextBox 5"/>
          <p:cNvSpPr txBox="1"/>
          <p:nvPr/>
        </p:nvSpPr>
        <p:spPr>
          <a:xfrm>
            <a:off x="8487093" y="4577875"/>
            <a:ext cx="509392" cy="307777"/>
          </a:xfrm>
          <a:prstGeom prst="rect">
            <a:avLst/>
          </a:prstGeom>
          <a:noFill/>
        </p:spPr>
        <p:txBody>
          <a:bodyPr wrap="square" rtlCol="0">
            <a:spAutoFit/>
          </a:bodyPr>
          <a:lstStyle/>
          <a:p>
            <a:pPr algn="ctr"/>
            <a:r>
              <a:rPr lang="en-US" dirty="0" smtClean="0">
                <a:latin typeface="Castoro" panose="020B0604020202020204" charset="0"/>
              </a:rPr>
              <a:t>22</a:t>
            </a:r>
            <a:endParaRPr lang="en-US" dirty="0">
              <a:latin typeface="Castoro" panose="020B0604020202020204" charset="0"/>
            </a:endParaRPr>
          </a:p>
        </p:txBody>
      </p:sp>
    </p:spTree>
    <p:extLst>
      <p:ext uri="{BB962C8B-B14F-4D97-AF65-F5344CB8AC3E}">
        <p14:creationId xmlns:p14="http://schemas.microsoft.com/office/powerpoint/2010/main" val="25004553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50267295"/>
              </p:ext>
            </p:extLst>
          </p:nvPr>
        </p:nvGraphicFramePr>
        <p:xfrm>
          <a:off x="465630" y="1559369"/>
          <a:ext cx="8249744" cy="2712594"/>
        </p:xfrm>
        <a:graphic>
          <a:graphicData uri="http://schemas.openxmlformats.org/drawingml/2006/table">
            <a:tbl>
              <a:tblPr bandRow="1"/>
              <a:tblGrid>
                <a:gridCol w="2749611">
                  <a:extLst>
                    <a:ext uri="{9D8B030D-6E8A-4147-A177-3AD203B41FA5}">
                      <a16:colId xmlns:a16="http://schemas.microsoft.com/office/drawing/2014/main" val="1640751649"/>
                    </a:ext>
                  </a:extLst>
                </a:gridCol>
                <a:gridCol w="2749611">
                  <a:extLst>
                    <a:ext uri="{9D8B030D-6E8A-4147-A177-3AD203B41FA5}">
                      <a16:colId xmlns:a16="http://schemas.microsoft.com/office/drawing/2014/main" val="2865253277"/>
                    </a:ext>
                  </a:extLst>
                </a:gridCol>
                <a:gridCol w="2750522">
                  <a:extLst>
                    <a:ext uri="{9D8B030D-6E8A-4147-A177-3AD203B41FA5}">
                      <a16:colId xmlns:a16="http://schemas.microsoft.com/office/drawing/2014/main" val="1238235138"/>
                    </a:ext>
                  </a:extLst>
                </a:gridCol>
              </a:tblGrid>
              <a:tr h="452099">
                <a:tc>
                  <a:txBody>
                    <a:bodyPr/>
                    <a:lstStyle/>
                    <a:p>
                      <a:pPr>
                        <a:lnSpc>
                          <a:spcPct val="120000"/>
                        </a:lnSpc>
                        <a:spcBef>
                          <a:spcPts val="600"/>
                        </a:spcBef>
                        <a:spcAft>
                          <a:spcPts val="600"/>
                        </a:spcAft>
                      </a:pPr>
                      <a:r>
                        <a:rPr lang="en-US" sz="1800" b="1" dirty="0">
                          <a:effectLst/>
                          <a:latin typeface="Akatab" panose="020B0604020202020204" charset="0"/>
                          <a:ea typeface="Akatab" panose="020B0604020202020204" charset="0"/>
                          <a:cs typeface="Akatab" panose="020B0604020202020204" charset="0"/>
                        </a:rPr>
                        <a:t>Responses</a:t>
                      </a:r>
                      <a:endParaRPr lang="en-US" sz="1600" b="1" dirty="0">
                        <a:effectLst/>
                        <a:latin typeface="Akatab" panose="020B0604020202020204" charset="0"/>
                        <a:ea typeface="Akatab" panose="020B0604020202020204" charset="0"/>
                        <a:cs typeface="Akatab" panose="020B06040202020202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600"/>
                        </a:spcBef>
                        <a:spcAft>
                          <a:spcPts val="600"/>
                        </a:spcAft>
                      </a:pPr>
                      <a:r>
                        <a:rPr lang="en-US" sz="1800" b="1" dirty="0">
                          <a:effectLst/>
                          <a:latin typeface="Akatab" panose="020B0604020202020204" charset="0"/>
                          <a:ea typeface="Akatab" panose="020B0604020202020204" charset="0"/>
                          <a:cs typeface="Akatab" panose="020B0604020202020204" charset="0"/>
                        </a:rPr>
                        <a:t>Mean values</a:t>
                      </a:r>
                      <a:endParaRPr lang="en-US" sz="1600" b="1" dirty="0">
                        <a:effectLst/>
                        <a:latin typeface="Akatab" panose="020B0604020202020204" charset="0"/>
                        <a:ea typeface="Akatab" panose="020B0604020202020204" charset="0"/>
                        <a:cs typeface="Akatab" panose="020B06040202020202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600"/>
                        </a:spcBef>
                        <a:spcAft>
                          <a:spcPts val="600"/>
                        </a:spcAft>
                      </a:pPr>
                      <a:r>
                        <a:rPr lang="en-US" sz="1800" b="1" dirty="0">
                          <a:effectLst/>
                          <a:latin typeface="Akatab" panose="020B0604020202020204" charset="0"/>
                          <a:ea typeface="Akatab" panose="020B0604020202020204" charset="0"/>
                          <a:cs typeface="Akatab" panose="020B0604020202020204" charset="0"/>
                        </a:rPr>
                        <a:t>Interpretation</a:t>
                      </a:r>
                      <a:endParaRPr lang="en-US" sz="1600" b="1" dirty="0">
                        <a:effectLst/>
                        <a:latin typeface="Akatab" panose="020B0604020202020204" charset="0"/>
                        <a:ea typeface="Akatab" panose="020B0604020202020204" charset="0"/>
                        <a:cs typeface="Akatab" panose="020B06040202020202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5367719"/>
                  </a:ext>
                </a:extLst>
              </a:tr>
              <a:tr h="452099">
                <a:tc>
                  <a:txBody>
                    <a:bodyPr/>
                    <a:lstStyle/>
                    <a:p>
                      <a:pPr>
                        <a:lnSpc>
                          <a:spcPct val="120000"/>
                        </a:lnSpc>
                        <a:spcBef>
                          <a:spcPts val="600"/>
                        </a:spcBef>
                        <a:spcAft>
                          <a:spcPts val="600"/>
                        </a:spcAft>
                      </a:pPr>
                      <a:r>
                        <a:rPr lang="en-US" sz="1800">
                          <a:effectLst/>
                          <a:latin typeface="Akatab" panose="020B0604020202020204" charset="0"/>
                          <a:ea typeface="Akatab" panose="020B0604020202020204" charset="0"/>
                          <a:cs typeface="Akatab" panose="020B0604020202020204" charset="0"/>
                        </a:rPr>
                        <a:t>Totally not true of me</a:t>
                      </a:r>
                      <a:endParaRPr lang="en-US" sz="1600">
                        <a:effectLst/>
                        <a:latin typeface="Akatab" panose="020B0604020202020204" charset="0"/>
                        <a:ea typeface="Akatab" panose="020B0604020202020204" charset="0"/>
                        <a:cs typeface="Akatab" panose="020B06040202020202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600"/>
                        </a:spcBef>
                        <a:spcAft>
                          <a:spcPts val="600"/>
                        </a:spcAft>
                      </a:pPr>
                      <a:r>
                        <a:rPr lang="en-US" sz="1800" dirty="0">
                          <a:effectLst/>
                          <a:latin typeface="Akatab" panose="020B0604020202020204" charset="0"/>
                          <a:ea typeface="Akatab" panose="020B0604020202020204" charset="0"/>
                          <a:cs typeface="Akatab" panose="020B0604020202020204" charset="0"/>
                        </a:rPr>
                        <a:t>1.00 - </a:t>
                      </a:r>
                      <a:r>
                        <a:rPr lang="en-US" sz="1800" dirty="0" smtClean="0">
                          <a:effectLst/>
                          <a:latin typeface="Akatab" panose="020B0604020202020204" charset="0"/>
                          <a:ea typeface="Akatab" panose="020B0604020202020204" charset="0"/>
                          <a:cs typeface="Akatab" panose="020B0604020202020204" charset="0"/>
                        </a:rPr>
                        <a:t>1.49</a:t>
                      </a:r>
                      <a:endParaRPr lang="en-US" sz="1600" dirty="0">
                        <a:effectLst/>
                        <a:latin typeface="Akatab" panose="020B0604020202020204" charset="0"/>
                        <a:ea typeface="Akatab" panose="020B0604020202020204" charset="0"/>
                        <a:cs typeface="Akatab" panose="020B06040202020202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20000"/>
                        </a:lnSpc>
                        <a:spcBef>
                          <a:spcPts val="600"/>
                        </a:spcBef>
                        <a:spcAft>
                          <a:spcPts val="600"/>
                        </a:spcAft>
                      </a:pPr>
                      <a:r>
                        <a:rPr lang="en-US" sz="1800" dirty="0">
                          <a:effectLst/>
                          <a:latin typeface="Akatab" panose="020B0604020202020204" charset="0"/>
                          <a:ea typeface="Akatab" panose="020B0604020202020204" charset="0"/>
                          <a:cs typeface="Akatab" panose="020B0604020202020204" charset="0"/>
                        </a:rPr>
                        <a:t>Low</a:t>
                      </a:r>
                      <a:endParaRPr lang="en-US" sz="1600" dirty="0">
                        <a:effectLst/>
                        <a:latin typeface="Akatab" panose="020B0604020202020204" charset="0"/>
                        <a:ea typeface="Akatab" panose="020B0604020202020204" charset="0"/>
                        <a:cs typeface="Akatab" panose="020B06040202020202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139883"/>
                  </a:ext>
                </a:extLst>
              </a:tr>
              <a:tr h="452099">
                <a:tc>
                  <a:txBody>
                    <a:bodyPr/>
                    <a:lstStyle/>
                    <a:p>
                      <a:pPr>
                        <a:lnSpc>
                          <a:spcPct val="120000"/>
                        </a:lnSpc>
                        <a:spcBef>
                          <a:spcPts val="600"/>
                        </a:spcBef>
                        <a:spcAft>
                          <a:spcPts val="600"/>
                        </a:spcAft>
                      </a:pPr>
                      <a:r>
                        <a:rPr lang="en-US" sz="1800">
                          <a:effectLst/>
                          <a:latin typeface="Akatab" panose="020B0604020202020204" charset="0"/>
                          <a:ea typeface="Akatab" panose="020B0604020202020204" charset="0"/>
                          <a:cs typeface="Akatab" panose="020B0604020202020204" charset="0"/>
                        </a:rPr>
                        <a:t>Not true of me</a:t>
                      </a:r>
                      <a:endParaRPr lang="en-US" sz="1600">
                        <a:effectLst/>
                        <a:latin typeface="Akatab" panose="020B0604020202020204" charset="0"/>
                        <a:ea typeface="Akatab" panose="020B0604020202020204" charset="0"/>
                        <a:cs typeface="Akatab" panose="020B06040202020202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600"/>
                        </a:spcBef>
                        <a:spcAft>
                          <a:spcPts val="600"/>
                        </a:spcAft>
                      </a:pPr>
                      <a:r>
                        <a:rPr lang="en-US" sz="1800" dirty="0">
                          <a:effectLst/>
                          <a:latin typeface="Akatab" panose="020B0604020202020204" charset="0"/>
                          <a:ea typeface="Akatab" panose="020B0604020202020204" charset="0"/>
                          <a:cs typeface="Akatab" panose="020B0604020202020204" charset="0"/>
                        </a:rPr>
                        <a:t>1.50 – </a:t>
                      </a:r>
                      <a:r>
                        <a:rPr lang="en-US" sz="1800" dirty="0">
                          <a:effectLst/>
                          <a:latin typeface="Akatab" panose="020B0604020202020204" charset="0"/>
                          <a:ea typeface="Akatab" panose="020B0604020202020204" charset="0"/>
                          <a:cs typeface="Akatab" panose="020B0604020202020204" charset="0"/>
                          <a:hlinkClick r:id="rId2" action="ppaction://hlinksldjump"/>
                        </a:rPr>
                        <a:t>2.49</a:t>
                      </a:r>
                      <a:endParaRPr lang="en-US" sz="1600" dirty="0">
                        <a:effectLst/>
                        <a:latin typeface="Akatab" panose="020B0604020202020204" charset="0"/>
                        <a:ea typeface="Akatab" panose="020B0604020202020204" charset="0"/>
                        <a:cs typeface="Akatab" panose="020B06040202020202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859841201"/>
                  </a:ext>
                </a:extLst>
              </a:tr>
              <a:tr h="452099">
                <a:tc>
                  <a:txBody>
                    <a:bodyPr/>
                    <a:lstStyle/>
                    <a:p>
                      <a:pPr>
                        <a:lnSpc>
                          <a:spcPct val="120000"/>
                        </a:lnSpc>
                        <a:spcBef>
                          <a:spcPts val="600"/>
                        </a:spcBef>
                        <a:spcAft>
                          <a:spcPts val="600"/>
                        </a:spcAft>
                      </a:pPr>
                      <a:r>
                        <a:rPr lang="en-US" sz="1800">
                          <a:effectLst/>
                          <a:latin typeface="Akatab" panose="020B0604020202020204" charset="0"/>
                          <a:ea typeface="Akatab" panose="020B0604020202020204" charset="0"/>
                          <a:cs typeface="Akatab" panose="020B0604020202020204" charset="0"/>
                        </a:rPr>
                        <a:t>Almost true of me</a:t>
                      </a:r>
                      <a:endParaRPr lang="en-US" sz="1600">
                        <a:effectLst/>
                        <a:latin typeface="Akatab" panose="020B0604020202020204" charset="0"/>
                        <a:ea typeface="Akatab" panose="020B0604020202020204" charset="0"/>
                        <a:cs typeface="Akatab" panose="020B06040202020202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600"/>
                        </a:spcBef>
                        <a:spcAft>
                          <a:spcPts val="600"/>
                        </a:spcAft>
                      </a:pPr>
                      <a:r>
                        <a:rPr lang="en-US" sz="1800">
                          <a:effectLst/>
                          <a:latin typeface="Akatab" panose="020B0604020202020204" charset="0"/>
                          <a:ea typeface="Akatab" panose="020B0604020202020204" charset="0"/>
                          <a:cs typeface="Akatab" panose="020B0604020202020204" charset="0"/>
                        </a:rPr>
                        <a:t>2.50 – 3.49</a:t>
                      </a:r>
                      <a:endParaRPr lang="en-US" sz="1600">
                        <a:effectLst/>
                        <a:latin typeface="Akatab" panose="020B0604020202020204" charset="0"/>
                        <a:ea typeface="Akatab" panose="020B0604020202020204" charset="0"/>
                        <a:cs typeface="Akatab" panose="020B06040202020202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600"/>
                        </a:spcBef>
                        <a:spcAft>
                          <a:spcPts val="600"/>
                        </a:spcAft>
                      </a:pPr>
                      <a:r>
                        <a:rPr lang="en-US" sz="1800">
                          <a:effectLst/>
                          <a:latin typeface="Akatab" panose="020B0604020202020204" charset="0"/>
                          <a:ea typeface="Akatab" panose="020B0604020202020204" charset="0"/>
                          <a:cs typeface="Akatab" panose="020B0604020202020204" charset="0"/>
                        </a:rPr>
                        <a:t>Moderate</a:t>
                      </a:r>
                      <a:endParaRPr lang="en-US" sz="1600">
                        <a:effectLst/>
                        <a:latin typeface="Akatab" panose="020B0604020202020204" charset="0"/>
                        <a:ea typeface="Akatab" panose="020B0604020202020204" charset="0"/>
                        <a:cs typeface="Akatab" panose="020B06040202020202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7732623"/>
                  </a:ext>
                </a:extLst>
              </a:tr>
              <a:tr h="452099">
                <a:tc>
                  <a:txBody>
                    <a:bodyPr/>
                    <a:lstStyle/>
                    <a:p>
                      <a:pPr>
                        <a:lnSpc>
                          <a:spcPct val="120000"/>
                        </a:lnSpc>
                        <a:spcBef>
                          <a:spcPts val="600"/>
                        </a:spcBef>
                        <a:spcAft>
                          <a:spcPts val="600"/>
                        </a:spcAft>
                      </a:pPr>
                      <a:r>
                        <a:rPr lang="en-US" sz="1800">
                          <a:effectLst/>
                          <a:latin typeface="Akatab" panose="020B0604020202020204" charset="0"/>
                          <a:ea typeface="Akatab" panose="020B0604020202020204" charset="0"/>
                          <a:cs typeface="Akatab" panose="020B0604020202020204" charset="0"/>
                        </a:rPr>
                        <a:t>True of me</a:t>
                      </a:r>
                      <a:endParaRPr lang="en-US" sz="1600">
                        <a:effectLst/>
                        <a:latin typeface="Akatab" panose="020B0604020202020204" charset="0"/>
                        <a:ea typeface="Akatab" panose="020B0604020202020204" charset="0"/>
                        <a:cs typeface="Akatab" panose="020B06040202020202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600"/>
                        </a:spcBef>
                        <a:spcAft>
                          <a:spcPts val="600"/>
                        </a:spcAft>
                      </a:pPr>
                      <a:r>
                        <a:rPr lang="en-US" sz="1800">
                          <a:effectLst/>
                          <a:latin typeface="Akatab" panose="020B0604020202020204" charset="0"/>
                          <a:ea typeface="Akatab" panose="020B0604020202020204" charset="0"/>
                          <a:cs typeface="Akatab" panose="020B0604020202020204" charset="0"/>
                        </a:rPr>
                        <a:t>3.50 – 4.49</a:t>
                      </a:r>
                      <a:endParaRPr lang="en-US" sz="1600">
                        <a:effectLst/>
                        <a:latin typeface="Akatab" panose="020B0604020202020204" charset="0"/>
                        <a:ea typeface="Akatab" panose="020B0604020202020204" charset="0"/>
                        <a:cs typeface="Akatab" panose="020B06040202020202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600"/>
                        </a:spcBef>
                        <a:spcAft>
                          <a:spcPts val="600"/>
                        </a:spcAft>
                      </a:pPr>
                      <a:r>
                        <a:rPr lang="en-US" sz="1800">
                          <a:effectLst/>
                          <a:latin typeface="Akatab" panose="020B0604020202020204" charset="0"/>
                          <a:ea typeface="Akatab" panose="020B0604020202020204" charset="0"/>
                          <a:cs typeface="Akatab" panose="020B0604020202020204" charset="0"/>
                        </a:rPr>
                        <a:t>High</a:t>
                      </a:r>
                      <a:endParaRPr lang="en-US" sz="1600">
                        <a:effectLst/>
                        <a:latin typeface="Akatab" panose="020B0604020202020204" charset="0"/>
                        <a:ea typeface="Akatab" panose="020B0604020202020204" charset="0"/>
                        <a:cs typeface="Akatab" panose="020B06040202020202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1789481"/>
                  </a:ext>
                </a:extLst>
              </a:tr>
              <a:tr h="452099">
                <a:tc>
                  <a:txBody>
                    <a:bodyPr/>
                    <a:lstStyle/>
                    <a:p>
                      <a:pPr>
                        <a:lnSpc>
                          <a:spcPct val="120000"/>
                        </a:lnSpc>
                        <a:spcBef>
                          <a:spcPts val="600"/>
                        </a:spcBef>
                        <a:spcAft>
                          <a:spcPts val="600"/>
                        </a:spcAft>
                      </a:pPr>
                      <a:r>
                        <a:rPr lang="en-US" sz="1800" dirty="0">
                          <a:effectLst/>
                          <a:latin typeface="Akatab" panose="020B0604020202020204" charset="0"/>
                          <a:ea typeface="Akatab" panose="020B0604020202020204" charset="0"/>
                          <a:cs typeface="Akatab" panose="020B0604020202020204" charset="0"/>
                        </a:rPr>
                        <a:t>Totally true of me</a:t>
                      </a:r>
                      <a:endParaRPr lang="en-US" sz="1600" dirty="0">
                        <a:effectLst/>
                        <a:latin typeface="Akatab" panose="020B0604020202020204" charset="0"/>
                        <a:ea typeface="Akatab" panose="020B0604020202020204" charset="0"/>
                        <a:cs typeface="Akatab" panose="020B06040202020202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600"/>
                        </a:spcBef>
                        <a:spcAft>
                          <a:spcPts val="600"/>
                        </a:spcAft>
                      </a:pPr>
                      <a:r>
                        <a:rPr lang="en-US" sz="1800">
                          <a:effectLst/>
                          <a:latin typeface="Akatab" panose="020B0604020202020204" charset="0"/>
                          <a:ea typeface="Akatab" panose="020B0604020202020204" charset="0"/>
                          <a:cs typeface="Akatab" panose="020B0604020202020204" charset="0"/>
                        </a:rPr>
                        <a:t>4.50 – 5.00</a:t>
                      </a:r>
                      <a:endParaRPr lang="en-US" sz="1600">
                        <a:effectLst/>
                        <a:latin typeface="Akatab" panose="020B0604020202020204" charset="0"/>
                        <a:ea typeface="Akatab" panose="020B0604020202020204" charset="0"/>
                        <a:cs typeface="Akatab" panose="020B06040202020202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Bef>
                          <a:spcPts val="600"/>
                        </a:spcBef>
                        <a:spcAft>
                          <a:spcPts val="600"/>
                        </a:spcAft>
                      </a:pPr>
                      <a:r>
                        <a:rPr lang="en-US" sz="1800" dirty="0">
                          <a:effectLst/>
                          <a:latin typeface="Akatab" panose="020B0604020202020204" charset="0"/>
                          <a:ea typeface="Akatab" panose="020B0604020202020204" charset="0"/>
                          <a:cs typeface="Akatab" panose="020B0604020202020204" charset="0"/>
                        </a:rPr>
                        <a:t>Very high</a:t>
                      </a:r>
                      <a:endParaRPr lang="en-US" sz="1600" dirty="0">
                        <a:effectLst/>
                        <a:latin typeface="Akatab" panose="020B0604020202020204" charset="0"/>
                        <a:ea typeface="Akatab" panose="020B0604020202020204" charset="0"/>
                        <a:cs typeface="Akatab" panose="020B06040202020202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2897342"/>
                  </a:ext>
                </a:extLst>
              </a:tr>
            </a:tbl>
          </a:graphicData>
        </a:graphic>
      </p:graphicFrame>
      <p:sp>
        <p:nvSpPr>
          <p:cNvPr id="4" name="Rectangle 3">
            <a:hlinkClick r:id="rId3" action="ppaction://hlinksldjump"/>
          </p:cNvPr>
          <p:cNvSpPr/>
          <p:nvPr/>
        </p:nvSpPr>
        <p:spPr>
          <a:xfrm>
            <a:off x="365617" y="753255"/>
            <a:ext cx="7963995" cy="461665"/>
          </a:xfrm>
          <a:prstGeom prst="rect">
            <a:avLst/>
          </a:prstGeom>
        </p:spPr>
        <p:txBody>
          <a:bodyPr wrap="square">
            <a:spAutoFit/>
          </a:bodyPr>
          <a:lstStyle/>
          <a:p>
            <a:pPr algn="just">
              <a:lnSpc>
                <a:spcPct val="120000"/>
              </a:lnSpc>
              <a:spcBef>
                <a:spcPts val="600"/>
              </a:spcBef>
              <a:spcAft>
                <a:spcPts val="600"/>
              </a:spcAft>
            </a:pPr>
            <a:r>
              <a:rPr lang="en-US" sz="2000" b="1" dirty="0">
                <a:latin typeface="Akatab" panose="020B0604020202020204" charset="0"/>
                <a:ea typeface="Akatab" panose="020B0604020202020204" charset="0"/>
                <a:cs typeface="Akatab" panose="020B0604020202020204" charset="0"/>
              </a:rPr>
              <a:t>Table </a:t>
            </a:r>
            <a:r>
              <a:rPr lang="en-US" sz="2000" b="1" dirty="0" smtClean="0">
                <a:latin typeface="Akatab" panose="020B0604020202020204" charset="0"/>
                <a:ea typeface="Akatab" panose="020B0604020202020204" charset="0"/>
                <a:cs typeface="Akatab" panose="020B0604020202020204" charset="0"/>
              </a:rPr>
              <a:t>4.2 </a:t>
            </a:r>
            <a:r>
              <a:rPr lang="en-US" sz="2000" dirty="0" smtClean="0">
                <a:latin typeface="Akatab" panose="020B0604020202020204" charset="0"/>
                <a:ea typeface="Akatab" panose="020B0604020202020204" charset="0"/>
                <a:cs typeface="Akatab" panose="020B0604020202020204" charset="0"/>
              </a:rPr>
              <a:t>Value </a:t>
            </a:r>
            <a:r>
              <a:rPr lang="en-US" sz="2000" dirty="0">
                <a:latin typeface="Akatab" panose="020B0604020202020204" charset="0"/>
                <a:ea typeface="Akatab" panose="020B0604020202020204" charset="0"/>
                <a:cs typeface="Akatab" panose="020B0604020202020204" charset="0"/>
              </a:rPr>
              <a:t>of Mean Scores (Oxford, 1990)</a:t>
            </a:r>
            <a:endParaRPr lang="en-US" sz="1800" dirty="0">
              <a:effectLst/>
              <a:latin typeface="Akatab" panose="020B0604020202020204" charset="0"/>
              <a:ea typeface="Akatab" panose="020B0604020202020204" charset="0"/>
              <a:cs typeface="Akatab" panose="020B0604020202020204" charset="0"/>
            </a:endParaRPr>
          </a:p>
        </p:txBody>
      </p:sp>
    </p:spTree>
    <p:extLst>
      <p:ext uri="{BB962C8B-B14F-4D97-AF65-F5344CB8AC3E}">
        <p14:creationId xmlns:p14="http://schemas.microsoft.com/office/powerpoint/2010/main" val="2130730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graphicFrame>
        <p:nvGraphicFramePr>
          <p:cNvPr id="683" name="Google Shape;683;p54"/>
          <p:cNvGraphicFramePr/>
          <p:nvPr>
            <p:extLst>
              <p:ext uri="{D42A27DB-BD31-4B8C-83A1-F6EECF244321}">
                <p14:modId xmlns:p14="http://schemas.microsoft.com/office/powerpoint/2010/main" val="1537945573"/>
              </p:ext>
            </p:extLst>
          </p:nvPr>
        </p:nvGraphicFramePr>
        <p:xfrm>
          <a:off x="1022458" y="720534"/>
          <a:ext cx="6868818" cy="4023448"/>
        </p:xfrm>
        <a:graphic>
          <a:graphicData uri="http://schemas.openxmlformats.org/drawingml/2006/table">
            <a:tbl>
              <a:tblPr firstRow="1" bandRow="1">
                <a:tableStyleId>{69012ECD-51FC-41F1-AA8D-1B2483CD663E}</a:tableStyleId>
              </a:tblPr>
              <a:tblGrid>
                <a:gridCol w="5709281">
                  <a:extLst>
                    <a:ext uri="{9D8B030D-6E8A-4147-A177-3AD203B41FA5}">
                      <a16:colId xmlns:a16="http://schemas.microsoft.com/office/drawing/2014/main" val="20000"/>
                    </a:ext>
                  </a:extLst>
                </a:gridCol>
                <a:gridCol w="651506">
                  <a:extLst>
                    <a:ext uri="{9D8B030D-6E8A-4147-A177-3AD203B41FA5}">
                      <a16:colId xmlns:a16="http://schemas.microsoft.com/office/drawing/2014/main" val="20001"/>
                    </a:ext>
                  </a:extLst>
                </a:gridCol>
                <a:gridCol w="508031">
                  <a:extLst>
                    <a:ext uri="{9D8B030D-6E8A-4147-A177-3AD203B41FA5}">
                      <a16:colId xmlns:a16="http://schemas.microsoft.com/office/drawing/2014/main" val="20002"/>
                    </a:ext>
                  </a:extLst>
                </a:gridCol>
              </a:tblGrid>
              <a:tr h="365768">
                <a:tc>
                  <a:txBody>
                    <a:bodyPr/>
                    <a:lstStyle/>
                    <a:p>
                      <a:pPr marL="0" marR="0" lvl="0" indent="0" algn="l"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Items</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lnL w="12700" cap="flat" cmpd="sng" algn="ctr">
                      <a:noFill/>
                      <a:prstDash val="solid"/>
                      <a:round/>
                      <a:headEnd type="none" w="med" len="med"/>
                      <a:tailEnd type="none" w="med" len="med"/>
                    </a:lnL>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Mean</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SD</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R w="12700" cap="flat" cmpd="sng" algn="ctr">
                      <a:noFill/>
                      <a:prstDash val="solid"/>
                      <a:round/>
                      <a:headEnd type="none" w="med" len="med"/>
                      <a:tailEnd type="none" w="med" len="med"/>
                    </a:lnR>
                  </a:tcPr>
                </a:tc>
                <a:extLst>
                  <a:ext uri="{0D108BD9-81ED-4DB2-BD59-A6C34878D82A}">
                    <a16:rowId xmlns:a16="http://schemas.microsoft.com/office/drawing/2014/main" val="10000"/>
                  </a:ext>
                </a:extLst>
              </a:tr>
              <a:tr h="350909">
                <a:tc>
                  <a:txBody>
                    <a:bodyPr/>
                    <a:lstStyle/>
                    <a:p>
                      <a:pPr marL="0" marR="0" lvl="0" indent="0" algn="l"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Fear of English speaking despite careful preparation</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lnL w="12700" cap="flat" cmpd="sng" algn="ctr">
                      <a:noFill/>
                      <a:prstDash val="solid"/>
                      <a:round/>
                      <a:headEnd type="none" w="med" len="med"/>
                      <a:tailEnd type="none" w="med" len="med"/>
                    </a:lnL>
                    <a:solidFill>
                      <a:schemeClr val="accent4"/>
                    </a:solidFill>
                  </a:tcPr>
                </a:tc>
                <a:tc>
                  <a:txBody>
                    <a:bodyPr/>
                    <a:lstStyle/>
                    <a:p>
                      <a:pPr marL="0" marR="0" lvl="0" indent="0" algn="ctr" rtl="0">
                        <a:lnSpc>
                          <a:spcPct val="130000"/>
                        </a:lnSpc>
                        <a:spcBef>
                          <a:spcPts val="0"/>
                        </a:spcBef>
                        <a:spcAft>
                          <a:spcPts val="0"/>
                        </a:spcAft>
                        <a:buNone/>
                      </a:pPr>
                      <a:r>
                        <a:rPr lang="en-US" sz="1500" b="1" u="none" strike="noStrike" cap="none" dirty="0">
                          <a:solidFill>
                            <a:schemeClr val="tx1"/>
                          </a:solidFill>
                          <a:latin typeface="Akatab" panose="020B0604020202020204" charset="0"/>
                          <a:ea typeface="Akatab" panose="020B0604020202020204" charset="0"/>
                          <a:cs typeface="Akatab" panose="020B0604020202020204" charset="0"/>
                          <a:sym typeface="K2D"/>
                        </a:rPr>
                        <a:t>3.77</a:t>
                      </a:r>
                      <a:endParaRPr sz="1500" b="1"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1.02</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R w="12700" cap="flat" cmpd="sng" algn="ctr">
                      <a:noFill/>
                      <a:prstDash val="solid"/>
                      <a:round/>
                      <a:headEnd type="none" w="med" len="med"/>
                      <a:tailEnd type="none" w="med" len="med"/>
                    </a:lnR>
                    <a:solidFill>
                      <a:schemeClr val="accent4"/>
                    </a:solidFill>
                  </a:tcPr>
                </a:tc>
                <a:extLst>
                  <a:ext uri="{0D108BD9-81ED-4DB2-BD59-A6C34878D82A}">
                    <a16:rowId xmlns:a16="http://schemas.microsoft.com/office/drawing/2014/main" val="10001"/>
                  </a:ext>
                </a:extLst>
              </a:tr>
              <a:tr h="350909">
                <a:tc>
                  <a:txBody>
                    <a:bodyPr/>
                    <a:lstStyle/>
                    <a:p>
                      <a:pPr marL="0" marR="0" lvl="0" indent="0" algn="l"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Lack of English communication confidence</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lnL w="12700" cap="flat" cmpd="sng" algn="ctr">
                      <a:noFill/>
                      <a:prstDash val="solid"/>
                      <a:round/>
                      <a:headEnd type="none" w="med" len="med"/>
                      <a:tailEnd type="none" w="med" len="med"/>
                    </a:lnL>
                    <a:solidFill>
                      <a:schemeClr val="accent4"/>
                    </a:solidFill>
                  </a:tcPr>
                </a:tc>
                <a:tc>
                  <a:txBody>
                    <a:bodyPr/>
                    <a:lstStyle/>
                    <a:p>
                      <a:pPr marL="0" marR="0" lvl="0" indent="0" algn="ctr" rtl="0">
                        <a:lnSpc>
                          <a:spcPct val="130000"/>
                        </a:lnSpc>
                        <a:spcBef>
                          <a:spcPts val="0"/>
                        </a:spcBef>
                        <a:spcAft>
                          <a:spcPts val="0"/>
                        </a:spcAft>
                        <a:buNone/>
                      </a:pPr>
                      <a:r>
                        <a:rPr lang="en-US" sz="1500" b="1" u="none" strike="noStrike" cap="none" dirty="0">
                          <a:solidFill>
                            <a:schemeClr val="tx1"/>
                          </a:solidFill>
                          <a:latin typeface="Akatab" panose="020B0604020202020204" charset="0"/>
                          <a:ea typeface="Akatab" panose="020B0604020202020204" charset="0"/>
                          <a:cs typeface="Akatab" panose="020B0604020202020204" charset="0"/>
                          <a:sym typeface="K2D"/>
                        </a:rPr>
                        <a:t>3.64</a:t>
                      </a:r>
                      <a:endParaRPr sz="1500" b="1"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1.12</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R w="12700" cap="flat" cmpd="sng" algn="ctr">
                      <a:noFill/>
                      <a:prstDash val="solid"/>
                      <a:round/>
                      <a:headEnd type="none" w="med" len="med"/>
                      <a:tailEnd type="none" w="med" len="med"/>
                    </a:lnR>
                    <a:solidFill>
                      <a:schemeClr val="accent4"/>
                    </a:solidFill>
                  </a:tcPr>
                </a:tc>
                <a:extLst>
                  <a:ext uri="{0D108BD9-81ED-4DB2-BD59-A6C34878D82A}">
                    <a16:rowId xmlns:a16="http://schemas.microsoft.com/office/drawing/2014/main" val="10002"/>
                  </a:ext>
                </a:extLst>
              </a:tr>
              <a:tr h="350909">
                <a:tc>
                  <a:txBody>
                    <a:bodyPr/>
                    <a:lstStyle/>
                    <a:p>
                      <a:pPr marL="0" marR="0" lvl="0" indent="0" algn="l"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English speaking </a:t>
                      </a:r>
                      <a:r>
                        <a:rPr lang="en-US" sz="1500" dirty="0">
                          <a:solidFill>
                            <a:schemeClr val="tx1"/>
                          </a:solidFill>
                          <a:latin typeface="Akatab" panose="020B0604020202020204" charset="0"/>
                          <a:ea typeface="Akatab" panose="020B0604020202020204" charset="0"/>
                          <a:cs typeface="Akatab" panose="020B0604020202020204" charset="0"/>
                          <a:sym typeface="K2D"/>
                        </a:rPr>
                        <a:t>competence</a:t>
                      </a: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 self-</a:t>
                      </a:r>
                      <a:r>
                        <a:rPr lang="en-US" sz="1500" dirty="0">
                          <a:solidFill>
                            <a:schemeClr val="tx1"/>
                          </a:solidFill>
                          <a:latin typeface="Akatab" panose="020B0604020202020204" charset="0"/>
                          <a:ea typeface="Akatab" panose="020B0604020202020204" charset="0"/>
                          <a:cs typeface="Akatab" panose="020B0604020202020204" charset="0"/>
                          <a:sym typeface="K2D"/>
                        </a:rPr>
                        <a:t>doubt</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lnL w="12700" cap="flat" cmpd="sng" algn="ctr">
                      <a:noFill/>
                      <a:prstDash val="solid"/>
                      <a:round/>
                      <a:headEnd type="none" w="med" len="med"/>
                      <a:tailEnd type="none" w="med" len="med"/>
                    </a:lnL>
                    <a:solidFill>
                      <a:schemeClr val="accent4"/>
                    </a:solidFill>
                  </a:tcPr>
                </a:tc>
                <a:tc>
                  <a:txBody>
                    <a:bodyPr/>
                    <a:lstStyle/>
                    <a:p>
                      <a:pPr marL="0" marR="0" lvl="0" indent="0" algn="ctr" rtl="0">
                        <a:lnSpc>
                          <a:spcPct val="130000"/>
                        </a:lnSpc>
                        <a:spcBef>
                          <a:spcPts val="0"/>
                        </a:spcBef>
                        <a:spcAft>
                          <a:spcPts val="0"/>
                        </a:spcAft>
                        <a:buNone/>
                      </a:pPr>
                      <a:r>
                        <a:rPr lang="en-US" sz="1500" b="1" u="none" strike="noStrike" cap="none" dirty="0">
                          <a:solidFill>
                            <a:schemeClr val="tx1"/>
                          </a:solidFill>
                          <a:latin typeface="Akatab" panose="020B0604020202020204" charset="0"/>
                          <a:ea typeface="Akatab" panose="020B0604020202020204" charset="0"/>
                          <a:cs typeface="Akatab" panose="020B0604020202020204" charset="0"/>
                          <a:sym typeface="K2D"/>
                        </a:rPr>
                        <a:t>3.64</a:t>
                      </a:r>
                      <a:endParaRPr sz="1500" b="1"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1.10</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R w="12700" cap="flat" cmpd="sng" algn="ctr">
                      <a:noFill/>
                      <a:prstDash val="solid"/>
                      <a:round/>
                      <a:headEnd type="none" w="med" len="med"/>
                      <a:tailEnd type="none" w="med" len="med"/>
                    </a:lnR>
                    <a:solidFill>
                      <a:schemeClr val="accent4"/>
                    </a:solidFill>
                  </a:tcPr>
                </a:tc>
                <a:extLst>
                  <a:ext uri="{0D108BD9-81ED-4DB2-BD59-A6C34878D82A}">
                    <a16:rowId xmlns:a16="http://schemas.microsoft.com/office/drawing/2014/main" val="10003"/>
                  </a:ext>
                </a:extLst>
              </a:tr>
              <a:tr h="350909">
                <a:tc>
                  <a:txBody>
                    <a:bodyPr/>
                    <a:lstStyle/>
                    <a:p>
                      <a:pPr marL="0" marR="0" lvl="0" indent="0" algn="l" rtl="0">
                        <a:lnSpc>
                          <a:spcPct val="130000"/>
                        </a:lnSpc>
                        <a:spcBef>
                          <a:spcPts val="0"/>
                        </a:spcBef>
                        <a:spcAft>
                          <a:spcPts val="0"/>
                        </a:spcAft>
                        <a:buClr>
                          <a:srgbClr val="000000"/>
                        </a:buClr>
                        <a:buSzPts val="1900"/>
                        <a:buFont typeface="Arial"/>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Communication competence self-</a:t>
                      </a:r>
                      <a:r>
                        <a:rPr lang="en-US" sz="1500" dirty="0">
                          <a:solidFill>
                            <a:schemeClr val="tx1"/>
                          </a:solidFill>
                          <a:latin typeface="Akatab" panose="020B0604020202020204" charset="0"/>
                          <a:ea typeface="Akatab" panose="020B0604020202020204" charset="0"/>
                          <a:cs typeface="Akatab" panose="020B0604020202020204" charset="0"/>
                          <a:sym typeface="K2D"/>
                        </a:rPr>
                        <a:t>doubt</a:t>
                      </a:r>
                      <a:endParaRPr sz="1500" dirty="0">
                        <a:solidFill>
                          <a:schemeClr val="tx1"/>
                        </a:solidFill>
                        <a:latin typeface="Akatab" panose="020B0604020202020204" charset="0"/>
                        <a:ea typeface="Akatab" panose="020B0604020202020204" charset="0"/>
                        <a:cs typeface="Akatab" panose="020B0604020202020204" charset="0"/>
                      </a:endParaRPr>
                    </a:p>
                  </a:txBody>
                  <a:tcPr marL="68588" marR="68588" marT="34294" marB="34294">
                    <a:lnL w="12700" cap="flat" cmpd="sng" algn="ctr">
                      <a:noFill/>
                      <a:prstDash val="solid"/>
                      <a:round/>
                      <a:headEnd type="none" w="med" len="med"/>
                      <a:tailEnd type="none" w="med" len="med"/>
                    </a:lnL>
                    <a:solidFill>
                      <a:schemeClr val="accent4"/>
                    </a:solidFill>
                  </a:tcPr>
                </a:tc>
                <a:tc>
                  <a:txBody>
                    <a:bodyPr/>
                    <a:lstStyle/>
                    <a:p>
                      <a:pPr marL="0" marR="0" lvl="0" indent="0" algn="ctr" rtl="0">
                        <a:lnSpc>
                          <a:spcPct val="130000"/>
                        </a:lnSpc>
                        <a:spcBef>
                          <a:spcPts val="0"/>
                        </a:spcBef>
                        <a:spcAft>
                          <a:spcPts val="0"/>
                        </a:spcAft>
                        <a:buNone/>
                      </a:pPr>
                      <a:r>
                        <a:rPr lang="en-US" sz="1500" b="1" u="none" strike="noStrike" cap="none" dirty="0">
                          <a:solidFill>
                            <a:schemeClr val="tx1"/>
                          </a:solidFill>
                          <a:latin typeface="Akatab" panose="020B0604020202020204" charset="0"/>
                          <a:ea typeface="Akatab" panose="020B0604020202020204" charset="0"/>
                          <a:cs typeface="Akatab" panose="020B0604020202020204" charset="0"/>
                          <a:sym typeface="K2D"/>
                        </a:rPr>
                        <a:t>3.55</a:t>
                      </a:r>
                      <a:endParaRPr sz="1500" b="1"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1.08</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R w="12700" cap="flat" cmpd="sng" algn="ctr">
                      <a:noFill/>
                      <a:prstDash val="solid"/>
                      <a:round/>
                      <a:headEnd type="none" w="med" len="med"/>
                      <a:tailEnd type="none" w="med" len="med"/>
                    </a:lnR>
                    <a:solidFill>
                      <a:schemeClr val="accent4"/>
                    </a:solidFill>
                  </a:tcPr>
                </a:tc>
                <a:extLst>
                  <a:ext uri="{0D108BD9-81ED-4DB2-BD59-A6C34878D82A}">
                    <a16:rowId xmlns:a16="http://schemas.microsoft.com/office/drawing/2014/main" val="10004"/>
                  </a:ext>
                </a:extLst>
              </a:tr>
              <a:tr h="350909">
                <a:tc>
                  <a:txBody>
                    <a:bodyPr/>
                    <a:lstStyle/>
                    <a:p>
                      <a:pPr marL="0" marR="0" lvl="0" indent="0" algn="l"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Communication stress and confusion</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lnL w="12700" cap="flat" cmpd="sng" algn="ctr">
                      <a:noFill/>
                      <a:prstDash val="solid"/>
                      <a:round/>
                      <a:headEnd type="none" w="med" len="med"/>
                      <a:tailEnd type="none" w="med" len="med"/>
                    </a:lnL>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3.52</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1.08</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R w="12700" cap="flat" cmpd="sng" algn="ctr">
                      <a:noFill/>
                      <a:prstDash val="solid"/>
                      <a:round/>
                      <a:headEnd type="none" w="med" len="med"/>
                      <a:tailEnd type="none" w="med" len="med"/>
                    </a:lnR>
                    <a:solidFill>
                      <a:schemeClr val="accent4"/>
                    </a:solidFill>
                  </a:tcPr>
                </a:tc>
                <a:extLst>
                  <a:ext uri="{0D108BD9-81ED-4DB2-BD59-A6C34878D82A}">
                    <a16:rowId xmlns:a16="http://schemas.microsoft.com/office/drawing/2014/main" val="10005"/>
                  </a:ext>
                </a:extLst>
              </a:tr>
              <a:tr h="350909">
                <a:tc>
                  <a:txBody>
                    <a:bodyPr/>
                    <a:lstStyle/>
                    <a:p>
                      <a:pPr marL="0" marR="0" lvl="0" indent="0" algn="l" rtl="0">
                        <a:lnSpc>
                          <a:spcPct val="130000"/>
                        </a:lnSpc>
                        <a:spcBef>
                          <a:spcPts val="0"/>
                        </a:spcBef>
                        <a:spcAft>
                          <a:spcPts val="0"/>
                        </a:spcAft>
                        <a:buClr>
                          <a:srgbClr val="000000"/>
                        </a:buClr>
                        <a:buSzPts val="1900"/>
                        <a:buFont typeface="Arial"/>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English speaking nervousness and confusion</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lnL w="12700" cap="flat" cmpd="sng" algn="ctr">
                      <a:noFill/>
                      <a:prstDash val="solid"/>
                      <a:round/>
                      <a:headEnd type="none" w="med" len="med"/>
                      <a:tailEnd type="none" w="med" len="med"/>
                    </a:lnL>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3.51</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1.05</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R w="12700" cap="flat" cmpd="sng" algn="ctr">
                      <a:noFill/>
                      <a:prstDash val="solid"/>
                      <a:round/>
                      <a:headEnd type="none" w="med" len="med"/>
                      <a:tailEnd type="none" w="med" len="med"/>
                    </a:lnR>
                    <a:solidFill>
                      <a:schemeClr val="accent4"/>
                    </a:solidFill>
                  </a:tcPr>
                </a:tc>
                <a:extLst>
                  <a:ext uri="{0D108BD9-81ED-4DB2-BD59-A6C34878D82A}">
                    <a16:rowId xmlns:a16="http://schemas.microsoft.com/office/drawing/2014/main" val="10006"/>
                  </a:ext>
                </a:extLst>
              </a:tr>
              <a:tr h="350909">
                <a:tc>
                  <a:txBody>
                    <a:bodyPr/>
                    <a:lstStyle/>
                    <a:p>
                      <a:pPr marL="0" marR="0" lvl="0" indent="0" algn="l"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Uncontrollable heartbeat</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lnL w="12700" cap="flat" cmpd="sng" algn="ctr">
                      <a:noFill/>
                      <a:prstDash val="solid"/>
                      <a:round/>
                      <a:headEnd type="none" w="med" len="med"/>
                      <a:tailEnd type="none" w="med" len="med"/>
                    </a:lnL>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3.43</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1.09</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R w="12700" cap="flat" cmpd="sng" algn="ctr">
                      <a:noFill/>
                      <a:prstDash val="solid"/>
                      <a:round/>
                      <a:headEnd type="none" w="med" len="med"/>
                      <a:tailEnd type="none" w="med" len="med"/>
                    </a:lnR>
                    <a:solidFill>
                      <a:schemeClr val="accent4"/>
                    </a:solidFill>
                  </a:tcPr>
                </a:tc>
                <a:extLst>
                  <a:ext uri="{0D108BD9-81ED-4DB2-BD59-A6C34878D82A}">
                    <a16:rowId xmlns:a16="http://schemas.microsoft.com/office/drawing/2014/main" val="10007"/>
                  </a:ext>
                </a:extLst>
              </a:tr>
              <a:tr h="350909">
                <a:tc>
                  <a:txBody>
                    <a:bodyPr/>
                    <a:lstStyle/>
                    <a:p>
                      <a:pPr marL="0" marR="0" lvl="0" indent="0" algn="l"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Negative perception of English learning</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lnL w="12700" cap="flat" cmpd="sng" algn="ctr">
                      <a:noFill/>
                      <a:prstDash val="solid"/>
                      <a:round/>
                      <a:headEnd type="none" w="med" len="med"/>
                      <a:tailEnd type="none" w="med" len="med"/>
                    </a:lnL>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3.32</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1.15</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R w="12700" cap="flat" cmpd="sng" algn="ctr">
                      <a:noFill/>
                      <a:prstDash val="solid"/>
                      <a:round/>
                      <a:headEnd type="none" w="med" len="med"/>
                      <a:tailEnd type="none" w="med" len="med"/>
                    </a:lnR>
                    <a:solidFill>
                      <a:schemeClr val="accent4"/>
                    </a:solidFill>
                  </a:tcPr>
                </a:tc>
                <a:extLst>
                  <a:ext uri="{0D108BD9-81ED-4DB2-BD59-A6C34878D82A}">
                    <a16:rowId xmlns:a16="http://schemas.microsoft.com/office/drawing/2014/main" val="10008"/>
                  </a:ext>
                </a:extLst>
              </a:tr>
              <a:tr h="350909">
                <a:tc>
                  <a:txBody>
                    <a:bodyPr/>
                    <a:lstStyle/>
                    <a:p>
                      <a:pPr marL="0" marR="0" lvl="0" indent="0" algn="l"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Low participation in English classes</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lnL w="12700" cap="flat" cmpd="sng" algn="ctr">
                      <a:noFill/>
                      <a:prstDash val="solid"/>
                      <a:round/>
                      <a:headEnd type="none" w="med" len="med"/>
                      <a:tailEnd type="none" w="med" len="med"/>
                    </a:lnL>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3.30</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1.11</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R w="12700" cap="flat" cmpd="sng" algn="ctr">
                      <a:noFill/>
                      <a:prstDash val="solid"/>
                      <a:round/>
                      <a:headEnd type="none" w="med" len="med"/>
                      <a:tailEnd type="none" w="med" len="med"/>
                    </a:lnR>
                    <a:solidFill>
                      <a:schemeClr val="accent4"/>
                    </a:solidFill>
                  </a:tcPr>
                </a:tc>
                <a:extLst>
                  <a:ext uri="{0D108BD9-81ED-4DB2-BD59-A6C34878D82A}">
                    <a16:rowId xmlns:a16="http://schemas.microsoft.com/office/drawing/2014/main" val="10009"/>
                  </a:ext>
                </a:extLst>
              </a:tr>
              <a:tr h="350909">
                <a:tc>
                  <a:txBody>
                    <a:bodyPr/>
                    <a:lstStyle/>
                    <a:p>
                      <a:pPr marL="0" marR="0" lvl="0" indent="0" algn="l"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Lack of communication confidence</a:t>
                      </a:r>
                      <a:endParaRPr sz="1500">
                        <a:solidFill>
                          <a:schemeClr val="tx1"/>
                        </a:solidFill>
                        <a:latin typeface="Akatab" panose="020B0604020202020204" charset="0"/>
                        <a:ea typeface="Akatab" panose="020B0604020202020204" charset="0"/>
                        <a:cs typeface="Akatab" panose="020B0604020202020204" charset="0"/>
                      </a:endParaRPr>
                    </a:p>
                  </a:txBody>
                  <a:tcPr marL="68588" marR="68588" marT="34294" marB="34294">
                    <a:lnL w="12700" cap="flat" cmpd="sng" algn="ctr">
                      <a:noFill/>
                      <a:prstDash val="solid"/>
                      <a:round/>
                      <a:headEnd type="none" w="med" len="med"/>
                      <a:tailEnd type="none" w="med" len="med"/>
                    </a:lnL>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3.16</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1.12</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R w="12700" cap="flat" cmpd="sng" algn="ctr">
                      <a:noFill/>
                      <a:prstDash val="solid"/>
                      <a:round/>
                      <a:headEnd type="none" w="med" len="med"/>
                      <a:tailEnd type="none" w="med" len="med"/>
                    </a:lnR>
                    <a:solidFill>
                      <a:schemeClr val="accent4"/>
                    </a:solidFill>
                  </a:tcPr>
                </a:tc>
                <a:extLst>
                  <a:ext uri="{0D108BD9-81ED-4DB2-BD59-A6C34878D82A}">
                    <a16:rowId xmlns:a16="http://schemas.microsoft.com/office/drawing/2014/main" val="10010"/>
                  </a:ext>
                </a:extLst>
              </a:tr>
            </a:tbl>
          </a:graphicData>
        </a:graphic>
      </p:graphicFrame>
      <p:sp>
        <p:nvSpPr>
          <p:cNvPr id="3" name="Text Placeholder 2"/>
          <p:cNvSpPr>
            <a:spLocks noGrp="1"/>
          </p:cNvSpPr>
          <p:nvPr>
            <p:ph type="body" idx="4294967295"/>
          </p:nvPr>
        </p:nvSpPr>
        <p:spPr>
          <a:xfrm>
            <a:off x="808383" y="109815"/>
            <a:ext cx="6564313" cy="425450"/>
          </a:xfrm>
        </p:spPr>
        <p:txBody>
          <a:bodyPr/>
          <a:lstStyle/>
          <a:p>
            <a:pPr marL="152400" indent="0" algn="l">
              <a:buNone/>
            </a:pPr>
            <a:r>
              <a:rPr lang="en-US" sz="1800" b="1" dirty="0">
                <a:latin typeface="Akatab" panose="020B0604020202020204" charset="0"/>
                <a:ea typeface="Akatab" panose="020B0604020202020204" charset="0"/>
                <a:cs typeface="Akatab" panose="020B0604020202020204" charset="0"/>
                <a:sym typeface="K2D"/>
              </a:rPr>
              <a:t>Table </a:t>
            </a:r>
            <a:r>
              <a:rPr lang="en-US" sz="1800" b="1" dirty="0" smtClean="0">
                <a:latin typeface="Akatab" panose="020B0604020202020204" charset="0"/>
                <a:ea typeface="Akatab" panose="020B0604020202020204" charset="0"/>
                <a:cs typeface="Akatab" panose="020B0604020202020204" charset="0"/>
                <a:sym typeface="K2D"/>
              </a:rPr>
              <a:t>4.3 </a:t>
            </a:r>
            <a:r>
              <a:rPr lang="en-US" sz="2000" dirty="0">
                <a:latin typeface="Akatab" panose="020B0604020202020204" charset="0"/>
                <a:ea typeface="Akatab" panose="020B0604020202020204" charset="0"/>
                <a:cs typeface="Akatab" panose="020B0604020202020204" charset="0"/>
                <a:sym typeface="K2D"/>
              </a:rPr>
              <a:t>Students’ responses to trait anxiety (N = 191)</a:t>
            </a:r>
            <a:endParaRPr lang="en-US" sz="2000" dirty="0">
              <a:latin typeface="Akatab" panose="020B0604020202020204" charset="0"/>
              <a:ea typeface="Akatab" panose="020B0604020202020204" charset="0"/>
              <a:cs typeface="Akatab" panose="020B0604020202020204" charset="0"/>
            </a:endParaRPr>
          </a:p>
          <a:p>
            <a:endParaRPr lang="en-US" sz="2000" dirty="0">
              <a:latin typeface="Akatab" panose="020B0604020202020204" charset="0"/>
              <a:ea typeface="Akatab" panose="020B0604020202020204" charset="0"/>
              <a:cs typeface="Akatab" panose="020B0604020202020204" charset="0"/>
            </a:endParaRPr>
          </a:p>
        </p:txBody>
      </p:sp>
      <p:sp>
        <p:nvSpPr>
          <p:cNvPr id="4" name="TextBox 3"/>
          <p:cNvSpPr txBox="1"/>
          <p:nvPr/>
        </p:nvSpPr>
        <p:spPr>
          <a:xfrm>
            <a:off x="8487093" y="4577875"/>
            <a:ext cx="509392" cy="307777"/>
          </a:xfrm>
          <a:prstGeom prst="rect">
            <a:avLst/>
          </a:prstGeom>
          <a:noFill/>
        </p:spPr>
        <p:txBody>
          <a:bodyPr wrap="square" rtlCol="0">
            <a:spAutoFit/>
          </a:bodyPr>
          <a:lstStyle/>
          <a:p>
            <a:pPr algn="ctr"/>
            <a:r>
              <a:rPr lang="en-US" dirty="0" smtClean="0">
                <a:latin typeface="Castoro" panose="020B0604020202020204" charset="0"/>
              </a:rPr>
              <a:t>23</a:t>
            </a:r>
            <a:endParaRPr lang="en-US" dirty="0">
              <a:latin typeface="Castoro" panose="020B0604020202020204" charset="0"/>
            </a:endParaRPr>
          </a:p>
        </p:txBody>
      </p:sp>
    </p:spTree>
    <p:extLst>
      <p:ext uri="{BB962C8B-B14F-4D97-AF65-F5344CB8AC3E}">
        <p14:creationId xmlns:p14="http://schemas.microsoft.com/office/powerpoint/2010/main" val="1693356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graphicFrame>
        <p:nvGraphicFramePr>
          <p:cNvPr id="693" name="Google Shape;693;p55"/>
          <p:cNvGraphicFramePr/>
          <p:nvPr>
            <p:extLst>
              <p:ext uri="{D42A27DB-BD31-4B8C-83A1-F6EECF244321}">
                <p14:modId xmlns:p14="http://schemas.microsoft.com/office/powerpoint/2010/main" val="3301705749"/>
              </p:ext>
            </p:extLst>
          </p:nvPr>
        </p:nvGraphicFramePr>
        <p:xfrm>
          <a:off x="717038" y="666996"/>
          <a:ext cx="7751101" cy="4023448"/>
        </p:xfrm>
        <a:graphic>
          <a:graphicData uri="http://schemas.openxmlformats.org/drawingml/2006/table">
            <a:tbl>
              <a:tblPr firstRow="1" bandRow="1">
                <a:tableStyleId>{69012ECD-51FC-41F1-AA8D-1B2483CD663E}</a:tableStyleId>
              </a:tblPr>
              <a:tblGrid>
                <a:gridCol w="6442613">
                  <a:extLst>
                    <a:ext uri="{9D8B030D-6E8A-4147-A177-3AD203B41FA5}">
                      <a16:colId xmlns:a16="http://schemas.microsoft.com/office/drawing/2014/main" val="20000"/>
                    </a:ext>
                  </a:extLst>
                </a:gridCol>
                <a:gridCol w="735188">
                  <a:extLst>
                    <a:ext uri="{9D8B030D-6E8A-4147-A177-3AD203B41FA5}">
                      <a16:colId xmlns:a16="http://schemas.microsoft.com/office/drawing/2014/main" val="20001"/>
                    </a:ext>
                  </a:extLst>
                </a:gridCol>
                <a:gridCol w="573300">
                  <a:extLst>
                    <a:ext uri="{9D8B030D-6E8A-4147-A177-3AD203B41FA5}">
                      <a16:colId xmlns:a16="http://schemas.microsoft.com/office/drawing/2014/main" val="20002"/>
                    </a:ext>
                  </a:extLst>
                </a:gridCol>
              </a:tblGrid>
              <a:tr h="350909">
                <a:tc>
                  <a:txBody>
                    <a:bodyPr/>
                    <a:lstStyle/>
                    <a:p>
                      <a:pPr marL="0" marR="0" lvl="0" indent="0" algn="l"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Items</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Mean</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SD</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0"/>
                  </a:ext>
                </a:extLst>
              </a:tr>
              <a:tr h="365768">
                <a:tc>
                  <a:txBody>
                    <a:bodyPr/>
                    <a:lstStyle/>
                    <a:p>
                      <a:pPr marL="0" marR="0" lvl="0" indent="0" algn="l"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Fear of negative consequences </a:t>
                      </a:r>
                      <a:r>
                        <a:rPr lang="en-US" sz="1500">
                          <a:solidFill>
                            <a:schemeClr val="tx1"/>
                          </a:solidFill>
                          <a:latin typeface="Akatab" panose="020B0604020202020204" charset="0"/>
                          <a:ea typeface="Akatab" panose="020B0604020202020204" charset="0"/>
                          <a:cs typeface="Akatab" panose="020B0604020202020204" charset="0"/>
                          <a:sym typeface="K2D"/>
                        </a:rPr>
                        <a:t>of</a:t>
                      </a: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 poor English proficiency</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b="1" u="none" strike="noStrike" cap="none" dirty="0">
                          <a:solidFill>
                            <a:schemeClr val="tx1"/>
                          </a:solidFill>
                          <a:latin typeface="Akatab" panose="020B0604020202020204" charset="0"/>
                          <a:ea typeface="Akatab" panose="020B0604020202020204" charset="0"/>
                          <a:cs typeface="Akatab" panose="020B0604020202020204" charset="0"/>
                          <a:sym typeface="K2D"/>
                        </a:rPr>
                        <a:t>3.69</a:t>
                      </a:r>
                      <a:endParaRPr sz="1500" b="1"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1.09</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365768">
                <a:tc>
                  <a:txBody>
                    <a:bodyPr/>
                    <a:lstStyle/>
                    <a:p>
                      <a:pPr marL="0" marR="0" lvl="0" indent="0" algn="l"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Anxiety about unprepared English speaking</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b="1" u="none" strike="noStrike" cap="none" dirty="0">
                          <a:solidFill>
                            <a:schemeClr val="tx1"/>
                          </a:solidFill>
                          <a:latin typeface="Akatab" panose="020B0604020202020204" charset="0"/>
                          <a:ea typeface="Akatab" panose="020B0604020202020204" charset="0"/>
                          <a:cs typeface="Akatab" panose="020B0604020202020204" charset="0"/>
                          <a:sym typeface="K2D"/>
                        </a:rPr>
                        <a:t>3.60</a:t>
                      </a:r>
                      <a:endParaRPr sz="1500" b="1"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1.14</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365768">
                <a:tc>
                  <a:txBody>
                    <a:bodyPr/>
                    <a:lstStyle/>
                    <a:p>
                      <a:pPr marL="0" marR="0" lvl="0" indent="0" algn="l"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Anxiety </a:t>
                      </a:r>
                      <a:r>
                        <a:rPr lang="en-US" sz="1500" dirty="0">
                          <a:solidFill>
                            <a:schemeClr val="tx1"/>
                          </a:solidFill>
                          <a:latin typeface="Akatab" panose="020B0604020202020204" charset="0"/>
                          <a:ea typeface="Akatab" panose="020B0604020202020204" charset="0"/>
                          <a:cs typeface="Akatab" panose="020B0604020202020204" charset="0"/>
                          <a:sym typeface="K2D"/>
                        </a:rPr>
                        <a:t>in answering </a:t>
                      </a: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English </a:t>
                      </a:r>
                      <a:r>
                        <a:rPr lang="en-US" sz="1500" dirty="0">
                          <a:solidFill>
                            <a:schemeClr val="tx1"/>
                          </a:solidFill>
                          <a:latin typeface="Akatab" panose="020B0604020202020204" charset="0"/>
                          <a:ea typeface="Akatab" panose="020B0604020202020204" charset="0"/>
                          <a:cs typeface="Akatab" panose="020B0604020202020204" charset="0"/>
                          <a:sym typeface="K2D"/>
                        </a:rPr>
                        <a:t>questions without preparation</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b="1" u="none" strike="noStrike" cap="none" dirty="0">
                          <a:solidFill>
                            <a:schemeClr val="tx1"/>
                          </a:solidFill>
                          <a:latin typeface="Akatab" panose="020B0604020202020204" charset="0"/>
                          <a:ea typeface="Akatab" panose="020B0604020202020204" charset="0"/>
                          <a:cs typeface="Akatab" panose="020B0604020202020204" charset="0"/>
                          <a:sym typeface="K2D"/>
                        </a:rPr>
                        <a:t>3.53</a:t>
                      </a:r>
                      <a:endParaRPr sz="1500" b="1"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1.10</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365768">
                <a:tc>
                  <a:txBody>
                    <a:bodyPr/>
                    <a:lstStyle/>
                    <a:p>
                      <a:pPr marL="0" marR="0" lvl="0" indent="0" algn="l"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Fear of making English language errors</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b="1" u="none" strike="noStrike" cap="none" dirty="0">
                          <a:solidFill>
                            <a:schemeClr val="tx1"/>
                          </a:solidFill>
                          <a:latin typeface="Akatab" panose="020B0604020202020204" charset="0"/>
                          <a:ea typeface="Akatab" panose="020B0604020202020204" charset="0"/>
                          <a:cs typeface="Akatab" panose="020B0604020202020204" charset="0"/>
                          <a:sym typeface="K2D"/>
                        </a:rPr>
                        <a:t>3.50</a:t>
                      </a:r>
                      <a:endParaRPr sz="1500" b="1"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1.06</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4"/>
                  </a:ext>
                </a:extLst>
              </a:tr>
              <a:tr h="350909">
                <a:tc>
                  <a:txBody>
                    <a:bodyPr/>
                    <a:lstStyle/>
                    <a:p>
                      <a:pPr marL="0" marR="0" lvl="0" indent="0" algn="l"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English performance anxiety </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3.45</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1.17</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5"/>
                  </a:ext>
                </a:extLst>
              </a:tr>
              <a:tr h="350909">
                <a:tc>
                  <a:txBody>
                    <a:bodyPr/>
                    <a:lstStyle/>
                    <a:p>
                      <a:pPr marL="0" marR="0" lvl="0" indent="0" algn="l"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English test anxiety</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3.45</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1.06</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6"/>
                  </a:ext>
                </a:extLst>
              </a:tr>
              <a:tr h="365768">
                <a:tc>
                  <a:txBody>
                    <a:bodyPr/>
                    <a:lstStyle/>
                    <a:p>
                      <a:pPr marL="0" marR="0" lvl="0" indent="0" algn="l"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Discomfort during English speaking tasks</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3.16</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1.16</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7"/>
                  </a:ext>
                </a:extLst>
              </a:tr>
              <a:tr h="350909">
                <a:tc>
                  <a:txBody>
                    <a:bodyPr/>
                    <a:lstStyle/>
                    <a:p>
                      <a:pPr marL="0" marR="0" lvl="0" indent="0" algn="l"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Social anxiety in English speaking contexts</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3.03</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1.24</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8"/>
                  </a:ext>
                </a:extLst>
              </a:tr>
              <a:tr h="365768">
                <a:tc>
                  <a:txBody>
                    <a:bodyPr/>
                    <a:lstStyle/>
                    <a:p>
                      <a:pPr marL="0" marR="0" lvl="0" indent="0" algn="l"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Fear of peer ridicule for English language use</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2.93</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1.27</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9"/>
                  </a:ext>
                </a:extLst>
              </a:tr>
              <a:tr h="365768">
                <a:tc>
                  <a:txBody>
                    <a:bodyPr/>
                    <a:lstStyle/>
                    <a:p>
                      <a:pPr marL="0" marR="0" lvl="0" indent="0" algn="l"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Fear of teachers’ correction in English</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2.90</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1.26</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10"/>
                  </a:ext>
                </a:extLst>
              </a:tr>
            </a:tbl>
          </a:graphicData>
        </a:graphic>
      </p:graphicFrame>
      <p:sp>
        <p:nvSpPr>
          <p:cNvPr id="3" name="Text Placeholder 2"/>
          <p:cNvSpPr>
            <a:spLocks noGrp="1"/>
          </p:cNvSpPr>
          <p:nvPr>
            <p:ph type="body" idx="4294967295"/>
          </p:nvPr>
        </p:nvSpPr>
        <p:spPr>
          <a:xfrm>
            <a:off x="464379" y="204589"/>
            <a:ext cx="7937500" cy="427038"/>
          </a:xfrm>
        </p:spPr>
        <p:txBody>
          <a:bodyPr/>
          <a:lstStyle/>
          <a:p>
            <a:pPr marL="152400" indent="0" algn="l">
              <a:buNone/>
            </a:pPr>
            <a:r>
              <a:rPr lang="en-US" sz="1800" b="1" dirty="0">
                <a:latin typeface="Akatab" panose="020B0604020202020204" charset="0"/>
                <a:ea typeface="Akatab" panose="020B0604020202020204" charset="0"/>
                <a:cs typeface="Akatab" panose="020B0604020202020204" charset="0"/>
                <a:sym typeface="K2D"/>
              </a:rPr>
              <a:t>Table </a:t>
            </a:r>
            <a:r>
              <a:rPr lang="en-US" sz="1800" b="1" dirty="0" smtClean="0">
                <a:latin typeface="Akatab" panose="020B0604020202020204" charset="0"/>
                <a:ea typeface="Akatab" panose="020B0604020202020204" charset="0"/>
                <a:cs typeface="Akatab" panose="020B0604020202020204" charset="0"/>
                <a:sym typeface="K2D"/>
              </a:rPr>
              <a:t>4.4 </a:t>
            </a:r>
            <a:r>
              <a:rPr lang="en-US" sz="1800" dirty="0">
                <a:latin typeface="Akatab" panose="020B0604020202020204" charset="0"/>
                <a:ea typeface="Akatab" panose="020B0604020202020204" charset="0"/>
                <a:cs typeface="Akatab" panose="020B0604020202020204" charset="0"/>
                <a:sym typeface="K2D"/>
              </a:rPr>
              <a:t>Students’ responses to the fear of negative evaluation (N = 191</a:t>
            </a:r>
            <a:r>
              <a:rPr lang="en-US" sz="1800" dirty="0" smtClean="0">
                <a:latin typeface="Akatab" panose="020B0604020202020204" charset="0"/>
                <a:ea typeface="Akatab" panose="020B0604020202020204" charset="0"/>
                <a:cs typeface="Akatab" panose="020B0604020202020204" charset="0"/>
                <a:sym typeface="K2D"/>
              </a:rPr>
              <a:t>)</a:t>
            </a:r>
            <a:endParaRPr lang="en-US" sz="1800" dirty="0">
              <a:latin typeface="Akatab" panose="020B0604020202020204" charset="0"/>
              <a:ea typeface="Akatab" panose="020B0604020202020204" charset="0"/>
              <a:cs typeface="Akatab" panose="020B0604020202020204" charset="0"/>
            </a:endParaRPr>
          </a:p>
        </p:txBody>
      </p:sp>
      <p:sp>
        <p:nvSpPr>
          <p:cNvPr id="4" name="TextBox 3"/>
          <p:cNvSpPr txBox="1"/>
          <p:nvPr/>
        </p:nvSpPr>
        <p:spPr>
          <a:xfrm>
            <a:off x="8487093" y="4577875"/>
            <a:ext cx="509392" cy="307777"/>
          </a:xfrm>
          <a:prstGeom prst="rect">
            <a:avLst/>
          </a:prstGeom>
          <a:noFill/>
        </p:spPr>
        <p:txBody>
          <a:bodyPr wrap="square" rtlCol="0">
            <a:spAutoFit/>
          </a:bodyPr>
          <a:lstStyle/>
          <a:p>
            <a:pPr algn="ctr"/>
            <a:r>
              <a:rPr lang="en-US" dirty="0" smtClean="0">
                <a:latin typeface="Castoro" panose="020B0604020202020204" charset="0"/>
              </a:rPr>
              <a:t>24</a:t>
            </a:r>
            <a:endParaRPr lang="en-US" dirty="0">
              <a:latin typeface="Castoro" panose="020B0604020202020204" charset="0"/>
            </a:endParaRPr>
          </a:p>
        </p:txBody>
      </p:sp>
    </p:spTree>
    <p:extLst>
      <p:ext uri="{BB962C8B-B14F-4D97-AF65-F5344CB8AC3E}">
        <p14:creationId xmlns:p14="http://schemas.microsoft.com/office/powerpoint/2010/main" val="27274782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310727190"/>
              </p:ext>
            </p:extLst>
          </p:nvPr>
        </p:nvGraphicFramePr>
        <p:xfrm>
          <a:off x="605968" y="315715"/>
          <a:ext cx="8136836" cy="3715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Placeholder 5"/>
          <p:cNvSpPr>
            <a:spLocks noGrp="1"/>
          </p:cNvSpPr>
          <p:nvPr>
            <p:ph type="body" idx="4294967295"/>
          </p:nvPr>
        </p:nvSpPr>
        <p:spPr>
          <a:xfrm>
            <a:off x="615148" y="4150838"/>
            <a:ext cx="8118475" cy="427037"/>
          </a:xfrm>
        </p:spPr>
        <p:txBody>
          <a:bodyPr/>
          <a:lstStyle/>
          <a:p>
            <a:pPr marL="152400" indent="0">
              <a:buNone/>
            </a:pPr>
            <a:r>
              <a:rPr lang="en-US" sz="1600" i="1" dirty="0">
                <a:solidFill>
                  <a:srgbClr val="000000"/>
                </a:solidFill>
                <a:latin typeface="Akatab" panose="020B0604020202020204" charset="0"/>
                <a:ea typeface="Akatab" panose="020B0604020202020204" charset="0"/>
                <a:cs typeface="Akatab" panose="020B0604020202020204" charset="0"/>
                <a:sym typeface="K2D"/>
              </a:rPr>
              <a:t>Figure </a:t>
            </a:r>
            <a:r>
              <a:rPr lang="en-US" sz="1600" i="1" dirty="0" smtClean="0">
                <a:solidFill>
                  <a:srgbClr val="000000"/>
                </a:solidFill>
                <a:latin typeface="Akatab" panose="020B0604020202020204" charset="0"/>
                <a:ea typeface="Akatab" panose="020B0604020202020204" charset="0"/>
                <a:cs typeface="Akatab" panose="020B0604020202020204" charset="0"/>
                <a:sym typeface="K2D"/>
              </a:rPr>
              <a:t>4.1 </a:t>
            </a:r>
            <a:r>
              <a:rPr lang="en-US" sz="1600" dirty="0">
                <a:solidFill>
                  <a:srgbClr val="000000"/>
                </a:solidFill>
                <a:latin typeface="Akatab" panose="020B0604020202020204" charset="0"/>
                <a:ea typeface="Akatab" panose="020B0604020202020204" charset="0"/>
                <a:cs typeface="Akatab" panose="020B0604020202020204" charset="0"/>
                <a:sym typeface="K2D"/>
              </a:rPr>
              <a:t>Factors triggering </a:t>
            </a:r>
            <a:r>
              <a:rPr lang="en-US" sz="1600" dirty="0" smtClean="0">
                <a:solidFill>
                  <a:srgbClr val="000000"/>
                </a:solidFill>
                <a:latin typeface="Akatab" panose="020B0604020202020204" charset="0"/>
                <a:ea typeface="Akatab" panose="020B0604020202020204" charset="0"/>
                <a:cs typeface="Akatab" panose="020B0604020202020204" charset="0"/>
                <a:sym typeface="K2D"/>
              </a:rPr>
              <a:t>students’ speaking anxiety collected from the interview</a:t>
            </a:r>
            <a:endParaRPr lang="en-US" sz="1600" dirty="0">
              <a:latin typeface="Akatab" panose="020B0604020202020204" charset="0"/>
              <a:ea typeface="Akatab" panose="020B0604020202020204" charset="0"/>
              <a:cs typeface="Akatab" panose="020B0604020202020204" charset="0"/>
            </a:endParaRPr>
          </a:p>
        </p:txBody>
      </p:sp>
      <p:sp>
        <p:nvSpPr>
          <p:cNvPr id="4" name="TextBox 3"/>
          <p:cNvSpPr txBox="1"/>
          <p:nvPr/>
        </p:nvSpPr>
        <p:spPr>
          <a:xfrm>
            <a:off x="8487093" y="4577875"/>
            <a:ext cx="509392" cy="307777"/>
          </a:xfrm>
          <a:prstGeom prst="rect">
            <a:avLst/>
          </a:prstGeom>
          <a:noFill/>
        </p:spPr>
        <p:txBody>
          <a:bodyPr wrap="square" rtlCol="0">
            <a:spAutoFit/>
          </a:bodyPr>
          <a:lstStyle/>
          <a:p>
            <a:pPr algn="ctr"/>
            <a:r>
              <a:rPr lang="en-US" dirty="0" smtClean="0">
                <a:latin typeface="Castoro" panose="020B0604020202020204" charset="0"/>
              </a:rPr>
              <a:t>25</a:t>
            </a:r>
          </a:p>
        </p:txBody>
      </p:sp>
    </p:spTree>
    <p:extLst>
      <p:ext uri="{BB962C8B-B14F-4D97-AF65-F5344CB8AC3E}">
        <p14:creationId xmlns:p14="http://schemas.microsoft.com/office/powerpoint/2010/main" val="26384764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291549"/>
          </a:xfrm>
        </p:spPr>
        <p:txBody>
          <a:bodyPr/>
          <a:lstStyle/>
          <a:p>
            <a:r>
              <a:rPr lang="en-US" sz="1900" b="1" dirty="0" smtClean="0">
                <a:latin typeface="Akatab" panose="020B0604020202020204" charset="0"/>
                <a:ea typeface="Akatab" panose="020B0604020202020204" charset="0"/>
                <a:cs typeface="Akatab" panose="020B0604020202020204" charset="0"/>
              </a:rPr>
              <a:t>Discussion </a:t>
            </a:r>
            <a:r>
              <a:rPr lang="en-US" sz="1900" b="1" dirty="0">
                <a:latin typeface="Akatab" panose="020B0604020202020204" charset="0"/>
                <a:ea typeface="Akatab" panose="020B0604020202020204" charset="0"/>
                <a:cs typeface="Akatab" panose="020B0604020202020204" charset="0"/>
              </a:rPr>
              <a:t>1: Factors triggering non-English majors’ perceived speaking anxiety </a:t>
            </a:r>
          </a:p>
        </p:txBody>
      </p:sp>
      <p:graphicFrame>
        <p:nvGraphicFramePr>
          <p:cNvPr id="4" name="Table 3"/>
          <p:cNvGraphicFramePr>
            <a:graphicFrameLocks noGrp="1"/>
          </p:cNvGraphicFramePr>
          <p:nvPr>
            <p:extLst>
              <p:ext uri="{D42A27DB-BD31-4B8C-83A1-F6EECF244321}">
                <p14:modId xmlns:p14="http://schemas.microsoft.com/office/powerpoint/2010/main" val="2687075258"/>
              </p:ext>
            </p:extLst>
          </p:nvPr>
        </p:nvGraphicFramePr>
        <p:xfrm>
          <a:off x="61167" y="393780"/>
          <a:ext cx="8990068" cy="4724450"/>
        </p:xfrm>
        <a:graphic>
          <a:graphicData uri="http://schemas.openxmlformats.org/drawingml/2006/table">
            <a:tbl>
              <a:tblPr firstRow="1" bandRow="1">
                <a:tableStyleId>{69012ECD-51FC-41F1-AA8D-1B2483CD663E}</a:tableStyleId>
              </a:tblPr>
              <a:tblGrid>
                <a:gridCol w="1888362">
                  <a:extLst>
                    <a:ext uri="{9D8B030D-6E8A-4147-A177-3AD203B41FA5}">
                      <a16:colId xmlns:a16="http://schemas.microsoft.com/office/drawing/2014/main" val="4028465469"/>
                    </a:ext>
                  </a:extLst>
                </a:gridCol>
                <a:gridCol w="2415291">
                  <a:extLst>
                    <a:ext uri="{9D8B030D-6E8A-4147-A177-3AD203B41FA5}">
                      <a16:colId xmlns:a16="http://schemas.microsoft.com/office/drawing/2014/main" val="911108928"/>
                    </a:ext>
                  </a:extLst>
                </a:gridCol>
                <a:gridCol w="2902150">
                  <a:extLst>
                    <a:ext uri="{9D8B030D-6E8A-4147-A177-3AD203B41FA5}">
                      <a16:colId xmlns:a16="http://schemas.microsoft.com/office/drawing/2014/main" val="4133985166"/>
                    </a:ext>
                  </a:extLst>
                </a:gridCol>
                <a:gridCol w="1784265">
                  <a:extLst>
                    <a:ext uri="{9D8B030D-6E8A-4147-A177-3AD203B41FA5}">
                      <a16:colId xmlns:a16="http://schemas.microsoft.com/office/drawing/2014/main" val="4217751997"/>
                    </a:ext>
                  </a:extLst>
                </a:gridCol>
              </a:tblGrid>
              <a:tr h="240901">
                <a:tc>
                  <a:txBody>
                    <a:bodyPr/>
                    <a:lstStyle/>
                    <a:p>
                      <a:endParaRPr lang="en-US" sz="1600" dirty="0">
                        <a:solidFill>
                          <a:srgbClr val="020616"/>
                        </a:solidFill>
                        <a:latin typeface="Akatab" panose="020B0604020202020204" charset="0"/>
                        <a:ea typeface="Akatab" panose="020B0604020202020204" charset="0"/>
                        <a:cs typeface="Akatab" panose="020B0604020202020204" charset="0"/>
                      </a:endParaRPr>
                    </a:p>
                  </a:txBody>
                  <a:tcPr anchor="ctr">
                    <a:lnL w="12700" cap="flat" cmpd="sng" algn="ctr">
                      <a:noFill/>
                      <a:prstDash val="solid"/>
                      <a:round/>
                      <a:headEnd type="none" w="med" len="med"/>
                      <a:tailEnd type="none" w="med" len="med"/>
                    </a:lnL>
                  </a:tcPr>
                </a:tc>
                <a:tc>
                  <a:txBody>
                    <a:bodyPr/>
                    <a:lstStyle/>
                    <a:p>
                      <a:pPr marL="0" marR="0" lvl="0" indent="0" algn="ctr" rtl="0">
                        <a:lnSpc>
                          <a:spcPct val="100000"/>
                        </a:lnSpc>
                        <a:spcBef>
                          <a:spcPts val="0"/>
                        </a:spcBef>
                        <a:spcAft>
                          <a:spcPts val="0"/>
                        </a:spcAft>
                        <a:buNone/>
                      </a:pPr>
                      <a:r>
                        <a:rPr lang="en-US" sz="1600" u="none" strike="noStrike" cap="none" dirty="0">
                          <a:solidFill>
                            <a:srgbClr val="020616"/>
                          </a:solidFill>
                          <a:latin typeface="Akatab" panose="020B0604020202020204" charset="0"/>
                          <a:ea typeface="Akatab" panose="020B0604020202020204" charset="0"/>
                          <a:cs typeface="Akatab" panose="020B0604020202020204" charset="0"/>
                          <a:sym typeface="K2D"/>
                        </a:rPr>
                        <a:t>Findings </a:t>
                      </a:r>
                      <a:endParaRPr sz="1600" u="none" strike="noStrike" cap="none" dirty="0">
                        <a:solidFill>
                          <a:srgbClr val="020616"/>
                        </a:solidFill>
                        <a:latin typeface="Akatab" panose="020B0604020202020204" charset="0"/>
                        <a:ea typeface="Akatab" panose="020B0604020202020204" charset="0"/>
                        <a:cs typeface="Akatab" panose="020B0604020202020204" charset="0"/>
                        <a:sym typeface="K2D"/>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600" u="none" strike="noStrike" cap="none" dirty="0">
                          <a:solidFill>
                            <a:srgbClr val="020616"/>
                          </a:solidFill>
                          <a:latin typeface="Akatab" panose="020B0604020202020204" charset="0"/>
                          <a:ea typeface="Akatab" panose="020B0604020202020204" charset="0"/>
                          <a:cs typeface="Akatab" panose="020B0604020202020204" charset="0"/>
                          <a:sym typeface="K2D"/>
                        </a:rPr>
                        <a:t>Similarities</a:t>
                      </a:r>
                      <a:endParaRPr sz="1600" u="none" strike="noStrike" cap="none" dirty="0">
                        <a:solidFill>
                          <a:srgbClr val="020616"/>
                        </a:solidFill>
                        <a:latin typeface="Akatab" panose="020B0604020202020204" charset="0"/>
                        <a:ea typeface="Akatab" panose="020B0604020202020204" charset="0"/>
                        <a:cs typeface="Akatab" panose="020B0604020202020204" charset="0"/>
                        <a:sym typeface="K2D"/>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600" u="none" strike="noStrike" cap="none" dirty="0">
                          <a:solidFill>
                            <a:srgbClr val="020616"/>
                          </a:solidFill>
                          <a:latin typeface="Akatab" panose="020B0604020202020204" charset="0"/>
                          <a:ea typeface="Akatab" panose="020B0604020202020204" charset="0"/>
                          <a:cs typeface="Akatab" panose="020B0604020202020204" charset="0"/>
                          <a:sym typeface="K2D"/>
                        </a:rPr>
                        <a:t>Differences</a:t>
                      </a:r>
                      <a:endParaRPr sz="1600" u="none" strike="noStrike" cap="none" dirty="0">
                        <a:solidFill>
                          <a:srgbClr val="020616"/>
                        </a:solidFill>
                        <a:latin typeface="Akatab" panose="020B0604020202020204" charset="0"/>
                        <a:ea typeface="Akatab" panose="020B0604020202020204" charset="0"/>
                        <a:cs typeface="Akatab" panose="020B0604020202020204" charset="0"/>
                        <a:sym typeface="K2D"/>
                      </a:endParaRPr>
                    </a:p>
                  </a:txBody>
                  <a:tcPr marL="91450" marR="91450" marT="45725" marB="45725" anchor="ctr">
                    <a:lnR w="12700" cap="flat" cmpd="sng" algn="ctr">
                      <a:noFill/>
                      <a:prstDash val="solid"/>
                      <a:round/>
                      <a:headEnd type="none" w="med" len="med"/>
                      <a:tailEnd type="none" w="med" len="med"/>
                    </a:lnR>
                  </a:tcPr>
                </a:tc>
                <a:extLst>
                  <a:ext uri="{0D108BD9-81ED-4DB2-BD59-A6C34878D82A}">
                    <a16:rowId xmlns:a16="http://schemas.microsoft.com/office/drawing/2014/main" val="2326580092"/>
                  </a:ext>
                </a:extLst>
              </a:tr>
              <a:tr h="459895">
                <a:tc>
                  <a:txBody>
                    <a:bodyPr/>
                    <a:lstStyle/>
                    <a:p>
                      <a:r>
                        <a:rPr lang="en-US" sz="1600" b="1" dirty="0" smtClean="0">
                          <a:solidFill>
                            <a:srgbClr val="020616"/>
                          </a:solidFill>
                          <a:latin typeface="Akatab" panose="020B0604020202020204" charset="0"/>
                          <a:ea typeface="Akatab" panose="020B0604020202020204" charset="0"/>
                          <a:cs typeface="Akatab" panose="020B0604020202020204" charset="0"/>
                        </a:rPr>
                        <a:t>Level of</a:t>
                      </a:r>
                      <a:endParaRPr lang="en-US" sz="1600" b="1" baseline="0" dirty="0" smtClean="0">
                        <a:solidFill>
                          <a:srgbClr val="020616"/>
                        </a:solidFill>
                        <a:latin typeface="Akatab" panose="020B0604020202020204" charset="0"/>
                        <a:ea typeface="Akatab" panose="020B0604020202020204" charset="0"/>
                        <a:cs typeface="Akatab" panose="020B0604020202020204" charset="0"/>
                      </a:endParaRPr>
                    </a:p>
                    <a:p>
                      <a:r>
                        <a:rPr lang="en-US" sz="1600" b="1" baseline="0" dirty="0" smtClean="0">
                          <a:solidFill>
                            <a:srgbClr val="020616"/>
                          </a:solidFill>
                          <a:latin typeface="Akatab" panose="020B0604020202020204" charset="0"/>
                          <a:ea typeface="Akatab" panose="020B0604020202020204" charset="0"/>
                          <a:cs typeface="Akatab" panose="020B0604020202020204" charset="0"/>
                        </a:rPr>
                        <a:t>speaking anxiety </a:t>
                      </a:r>
                      <a:endParaRPr lang="en-US" sz="1600" b="1" dirty="0">
                        <a:solidFill>
                          <a:srgbClr val="020616"/>
                        </a:solidFill>
                        <a:latin typeface="Akatab" panose="020B0604020202020204" charset="0"/>
                        <a:ea typeface="Akatab" panose="020B0604020202020204" charset="0"/>
                        <a:cs typeface="Akatab" panose="020B0604020202020204" charset="0"/>
                      </a:endParaRPr>
                    </a:p>
                  </a:txBody>
                  <a:tcPr anchor="ctr">
                    <a:lnL w="12700" cap="flat" cmpd="sng" algn="ctr">
                      <a:noFill/>
                      <a:prstDash val="solid"/>
                      <a:round/>
                      <a:headEnd type="none" w="med" len="med"/>
                      <a:tailEnd type="none" w="med" len="med"/>
                    </a:lnL>
                    <a:solidFill>
                      <a:schemeClr val="accent5"/>
                    </a:solidFill>
                  </a:tcPr>
                </a:tc>
                <a:tc>
                  <a:txBody>
                    <a:bodyPr/>
                    <a:lstStyle/>
                    <a:p>
                      <a:r>
                        <a:rPr lang="en-US" sz="1400" dirty="0" smtClean="0">
                          <a:solidFill>
                            <a:srgbClr val="020616"/>
                          </a:solidFill>
                          <a:latin typeface="Akatab" panose="020B0604020202020204" charset="0"/>
                          <a:ea typeface="Akatab" panose="020B0604020202020204" charset="0"/>
                          <a:cs typeface="Akatab" panose="020B0604020202020204" charset="0"/>
                        </a:rPr>
                        <a:t>Moderate - high</a:t>
                      </a:r>
                      <a:endParaRPr lang="en-US" sz="1400" dirty="0">
                        <a:solidFill>
                          <a:srgbClr val="020616"/>
                        </a:solidFill>
                        <a:latin typeface="Akatab" panose="020B0604020202020204" charset="0"/>
                        <a:ea typeface="Akatab" panose="020B0604020202020204" charset="0"/>
                        <a:cs typeface="Akatab" panose="020B0604020202020204" charset="0"/>
                      </a:endParaRPr>
                    </a:p>
                  </a:txBody>
                  <a:tcPr anchor="ctr">
                    <a:solidFill>
                      <a:schemeClr val="accent5"/>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katab" panose="020B0604020202020204" charset="0"/>
                        <a:buChar char="‒"/>
                        <a:tabLst/>
                        <a:defRPr/>
                      </a:pP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Tasee</a:t>
                      </a:r>
                      <a:r>
                        <a:rPr lang="en-US" sz="1200" u="none" strike="noStrike" cap="none" baseline="0" dirty="0" smtClean="0">
                          <a:solidFill>
                            <a:srgbClr val="020616"/>
                          </a:solidFill>
                          <a:latin typeface="Akatab" panose="020B0604020202020204" charset="0"/>
                          <a:ea typeface="Akatab" panose="020B0604020202020204" charset="0"/>
                          <a:cs typeface="Akatab" panose="020B0604020202020204" charset="0"/>
                          <a:sym typeface="K2D"/>
                        </a:rPr>
                        <a:t> (2009)</a:t>
                      </a:r>
                      <a:endParaRPr lang="en-US" sz="1200" u="none" strike="noStrike" cap="none" dirty="0" smtClean="0">
                        <a:solidFill>
                          <a:srgbClr val="020616"/>
                        </a:solidFill>
                        <a:latin typeface="Akatab" panose="020B0604020202020204" charset="0"/>
                        <a:ea typeface="Akatab" panose="020B0604020202020204" charset="0"/>
                        <a:cs typeface="Akatab" panose="020B0604020202020204" charset="0"/>
                        <a:sym typeface="K2D"/>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Akatab" panose="020B0604020202020204" charset="0"/>
                        <a:buChar char="‒"/>
                        <a:tabLst/>
                        <a:defRPr/>
                      </a:pP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Akkakoson</a:t>
                      </a:r>
                      <a:r>
                        <a:rPr lang="en-US" sz="12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 (2016)</a:t>
                      </a:r>
                    </a:p>
                    <a:p>
                      <a:pPr marL="171450" marR="0" lvl="0" indent="-171450" algn="l" defTabSz="914400" rtl="0" eaLnBrk="1" fontAlgn="auto" latinLnBrk="0" hangingPunct="1">
                        <a:lnSpc>
                          <a:spcPct val="100000"/>
                        </a:lnSpc>
                        <a:spcBef>
                          <a:spcPts val="0"/>
                        </a:spcBef>
                        <a:spcAft>
                          <a:spcPts val="0"/>
                        </a:spcAft>
                        <a:buClr>
                          <a:srgbClr val="000000"/>
                        </a:buClr>
                        <a:buSzTx/>
                        <a:buFont typeface="Akatab" panose="020B0604020202020204" charset="0"/>
                        <a:buChar char="‒"/>
                        <a:tabLst/>
                        <a:defRPr/>
                      </a:pP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Toubot</a:t>
                      </a:r>
                      <a:r>
                        <a:rPr lang="en-US" sz="12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 et al. (2018)</a:t>
                      </a:r>
                    </a:p>
                  </a:txBody>
                  <a:tcPr marL="91450" marR="91450" marT="45725" marB="45725" anchor="ct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Asysyifa</a:t>
                      </a:r>
                      <a:r>
                        <a:rPr lang="en-US" sz="12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 et al. (2019)</a:t>
                      </a:r>
                    </a:p>
                  </a:txBody>
                  <a:tcPr anchor="ctr">
                    <a:lnR w="12700" cap="flat" cmpd="sng" algn="ctr">
                      <a:noFill/>
                      <a:prstDash val="solid"/>
                      <a:round/>
                      <a:headEnd type="none" w="med" len="med"/>
                      <a:tailEnd type="none" w="med" len="med"/>
                    </a:lnR>
                    <a:solidFill>
                      <a:schemeClr val="accent5"/>
                    </a:solidFill>
                  </a:tcPr>
                </a:tc>
                <a:extLst>
                  <a:ext uri="{0D108BD9-81ED-4DB2-BD59-A6C34878D82A}">
                    <a16:rowId xmlns:a16="http://schemas.microsoft.com/office/drawing/2014/main" val="3739956948"/>
                  </a:ext>
                </a:extLst>
              </a:tr>
              <a:tr h="722689">
                <a:tc rowSpan="3">
                  <a:txBody>
                    <a:bodyPr/>
                    <a:lstStyle/>
                    <a:p>
                      <a:r>
                        <a:rPr lang="en-US" sz="1600" b="1" dirty="0" smtClean="0">
                          <a:solidFill>
                            <a:srgbClr val="020616"/>
                          </a:solidFill>
                          <a:latin typeface="Akatab" panose="020B0604020202020204" charset="0"/>
                          <a:ea typeface="Akatab" panose="020B0604020202020204" charset="0"/>
                          <a:cs typeface="Akatab" panose="020B0604020202020204" charset="0"/>
                        </a:rPr>
                        <a:t>Causes</a:t>
                      </a:r>
                      <a:endParaRPr lang="en-US" sz="1600" b="1" dirty="0">
                        <a:solidFill>
                          <a:srgbClr val="020616"/>
                        </a:solidFill>
                        <a:latin typeface="Akatab" panose="020B0604020202020204" charset="0"/>
                        <a:ea typeface="Akatab" panose="020B0604020202020204" charset="0"/>
                        <a:cs typeface="Akatab" panose="020B0604020202020204" charset="0"/>
                      </a:endParaRPr>
                    </a:p>
                  </a:txBody>
                  <a:tcPr anchor="ctr">
                    <a:lnL w="12700" cap="flat" cmpd="sng" algn="ctr">
                      <a:noFill/>
                      <a:prstDash val="solid"/>
                      <a:round/>
                      <a:headEnd type="none" w="med" len="med"/>
                      <a:tailEnd type="none" w="med" len="med"/>
                    </a:lnL>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smtClean="0">
                          <a:solidFill>
                            <a:srgbClr val="020616"/>
                          </a:solidFill>
                          <a:latin typeface="Akatab" panose="020B0604020202020204" charset="0"/>
                          <a:ea typeface="Akatab" panose="020B0604020202020204" charset="0"/>
                          <a:cs typeface="Akatab" panose="020B0604020202020204" charset="0"/>
                        </a:rPr>
                        <a:t>Trait</a:t>
                      </a:r>
                      <a:r>
                        <a:rPr lang="en-US" sz="1400" b="1" baseline="0" dirty="0" smtClean="0">
                          <a:solidFill>
                            <a:srgbClr val="020616"/>
                          </a:solidFill>
                          <a:latin typeface="Akatab" panose="020B0604020202020204" charset="0"/>
                          <a:ea typeface="Akatab" panose="020B0604020202020204" charset="0"/>
                          <a:cs typeface="Akatab" panose="020B0604020202020204" charset="0"/>
                        </a:rPr>
                        <a:t> anxiety (highest level)</a:t>
                      </a:r>
                    </a:p>
                  </a:txBody>
                  <a:tcPr anchor="ctr">
                    <a:solidFill>
                      <a:schemeClr val="accent5"/>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katab" panose="020B0604020202020204" charset="0"/>
                        <a:buChar char="‒"/>
                        <a:tabLst/>
                        <a:defRPr/>
                      </a:pP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Toubot</a:t>
                      </a:r>
                      <a:r>
                        <a:rPr lang="en-US" sz="12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 et al. (2018)</a:t>
                      </a:r>
                    </a:p>
                    <a:p>
                      <a:pPr marL="171450" marR="0" lvl="0" indent="-171450" algn="l" defTabSz="914400" rtl="0" eaLnBrk="1" fontAlgn="auto" latinLnBrk="0" hangingPunct="1">
                        <a:lnSpc>
                          <a:spcPct val="100000"/>
                        </a:lnSpc>
                        <a:spcBef>
                          <a:spcPts val="0"/>
                        </a:spcBef>
                        <a:spcAft>
                          <a:spcPts val="0"/>
                        </a:spcAft>
                        <a:buClr>
                          <a:srgbClr val="000000"/>
                        </a:buClr>
                        <a:buSzTx/>
                        <a:buFont typeface="Akatab" panose="020B0604020202020204" charset="0"/>
                        <a:buChar char="‒"/>
                        <a:tabLst/>
                        <a:defRPr/>
                      </a:pP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Asysyifa</a:t>
                      </a:r>
                      <a:r>
                        <a:rPr lang="en-US" sz="12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 et al. (2019)</a:t>
                      </a:r>
                    </a:p>
                    <a:p>
                      <a:pPr marL="171450" marR="0" lvl="0" indent="-171450" algn="l" defTabSz="914400" rtl="0" eaLnBrk="1" fontAlgn="auto" latinLnBrk="0" hangingPunct="1">
                        <a:lnSpc>
                          <a:spcPct val="100000"/>
                        </a:lnSpc>
                        <a:spcBef>
                          <a:spcPts val="0"/>
                        </a:spcBef>
                        <a:spcAft>
                          <a:spcPts val="0"/>
                        </a:spcAft>
                        <a:buClr>
                          <a:srgbClr val="000000"/>
                        </a:buClr>
                        <a:buSzTx/>
                        <a:buFont typeface="Akatab" panose="020B0604020202020204" charset="0"/>
                        <a:buChar char="‒"/>
                        <a:tabLst/>
                        <a:defRPr/>
                      </a:pP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Suchona</a:t>
                      </a:r>
                      <a:r>
                        <a:rPr lang="en-US" sz="1200" u="none" strike="noStrike" cap="none" baseline="0" dirty="0" smtClean="0">
                          <a:solidFill>
                            <a:srgbClr val="020616"/>
                          </a:solidFill>
                          <a:latin typeface="Akatab" panose="020B0604020202020204" charset="0"/>
                          <a:ea typeface="Akatab" panose="020B0604020202020204" charset="0"/>
                          <a:cs typeface="Akatab" panose="020B0604020202020204" charset="0"/>
                          <a:sym typeface="K2D"/>
                        </a:rPr>
                        <a:t> &amp; </a:t>
                      </a: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Shorna</a:t>
                      </a:r>
                      <a:r>
                        <a:rPr lang="en-US" sz="12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 (2019)</a:t>
                      </a:r>
                    </a:p>
                    <a:p>
                      <a:pPr marL="171450" marR="0" lvl="0" indent="-171450" algn="l" defTabSz="914400" rtl="0" eaLnBrk="1" fontAlgn="auto" latinLnBrk="0" hangingPunct="1">
                        <a:lnSpc>
                          <a:spcPct val="100000"/>
                        </a:lnSpc>
                        <a:spcBef>
                          <a:spcPts val="0"/>
                        </a:spcBef>
                        <a:spcAft>
                          <a:spcPts val="0"/>
                        </a:spcAft>
                        <a:buClr>
                          <a:srgbClr val="000000"/>
                        </a:buClr>
                        <a:buSzTx/>
                        <a:buFont typeface="Akatab" panose="020B0604020202020204" charset="0"/>
                        <a:buChar char="‒"/>
                        <a:tabLst/>
                        <a:defRPr/>
                      </a:pPr>
                      <a:r>
                        <a:rPr lang="en-US" sz="1200" b="0" i="0" u="none" strike="noStrike" cap="none" dirty="0" smtClean="0">
                          <a:solidFill>
                            <a:srgbClr val="020616"/>
                          </a:solidFill>
                          <a:effectLst/>
                          <a:latin typeface="Akatab" panose="020B0604020202020204" charset="0"/>
                          <a:ea typeface="Akatab" panose="020B0604020202020204" charset="0"/>
                          <a:cs typeface="Akatab" panose="020B0604020202020204" charset="0"/>
                          <a:sym typeface="Arial"/>
                        </a:rPr>
                        <a:t>Tran (2022)</a:t>
                      </a:r>
                    </a:p>
                    <a:p>
                      <a:pPr marL="171450" marR="0" lvl="0" indent="-171450" algn="l" defTabSz="914400" rtl="0" eaLnBrk="1" fontAlgn="auto" latinLnBrk="0" hangingPunct="1">
                        <a:lnSpc>
                          <a:spcPct val="100000"/>
                        </a:lnSpc>
                        <a:spcBef>
                          <a:spcPts val="0"/>
                        </a:spcBef>
                        <a:spcAft>
                          <a:spcPts val="0"/>
                        </a:spcAft>
                        <a:buClr>
                          <a:srgbClr val="000000"/>
                        </a:buClr>
                        <a:buSzTx/>
                        <a:buFont typeface="Akatab" panose="020B0604020202020204" charset="0"/>
                        <a:buChar char="‒"/>
                        <a:tabLst/>
                        <a:defRPr/>
                      </a:pPr>
                      <a:r>
                        <a:rPr lang="en-US" sz="1200" b="0" i="0" u="none" strike="noStrike" cap="none" dirty="0" smtClean="0">
                          <a:solidFill>
                            <a:srgbClr val="020616"/>
                          </a:solidFill>
                          <a:effectLst/>
                          <a:latin typeface="Akatab" panose="020B0604020202020204" charset="0"/>
                          <a:ea typeface="Akatab" panose="020B0604020202020204" charset="0"/>
                          <a:cs typeface="Akatab" panose="020B0604020202020204" charset="0"/>
                          <a:sym typeface="Arial"/>
                        </a:rPr>
                        <a:t>Le (2023)</a:t>
                      </a:r>
                    </a:p>
                  </a:txBody>
                  <a:tcPr marL="91450" marR="91450" marT="45725" marB="45725" anchor="ctr">
                    <a:solidFill>
                      <a:schemeClr val="accent5"/>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Akkakoson</a:t>
                      </a:r>
                      <a:r>
                        <a:rPr lang="en-US" sz="12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 (2016)</a:t>
                      </a:r>
                    </a:p>
                  </a:txBody>
                  <a:tcPr anchor="ctr">
                    <a:lnR w="12700" cap="flat" cmpd="sng" algn="ctr">
                      <a:noFill/>
                      <a:prstDash val="solid"/>
                      <a:round/>
                      <a:headEnd type="none" w="med" len="med"/>
                      <a:tailEnd type="none" w="med" len="med"/>
                    </a:lnR>
                    <a:solidFill>
                      <a:schemeClr val="accent5"/>
                    </a:solidFill>
                  </a:tcPr>
                </a:tc>
                <a:extLst>
                  <a:ext uri="{0D108BD9-81ED-4DB2-BD59-A6C34878D82A}">
                    <a16:rowId xmlns:a16="http://schemas.microsoft.com/office/drawing/2014/main" val="1889086406"/>
                  </a:ext>
                </a:extLst>
              </a:tr>
              <a:tr h="98548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baseline="0" dirty="0" smtClean="0">
                          <a:solidFill>
                            <a:srgbClr val="020616"/>
                          </a:solidFill>
                          <a:latin typeface="Akatab" panose="020B0604020202020204" charset="0"/>
                          <a:ea typeface="Akatab" panose="020B0604020202020204" charset="0"/>
                          <a:cs typeface="Akatab" panose="020B0604020202020204" charset="0"/>
                        </a:rPr>
                        <a:t>Fear of negative evaluation</a:t>
                      </a:r>
                    </a:p>
                  </a:txBody>
                  <a:tcPr anchor="ctr">
                    <a:solidFill>
                      <a:schemeClr val="accent5"/>
                    </a:solidFill>
                  </a:tcPr>
                </a:tc>
                <a:tc>
                  <a:txBody>
                    <a:bodyPr/>
                    <a:lstStyle/>
                    <a:p>
                      <a:pPr marL="171450" marR="0" lvl="0" indent="-171450" algn="l" rtl="0">
                        <a:lnSpc>
                          <a:spcPct val="100000"/>
                        </a:lnSpc>
                        <a:spcBef>
                          <a:spcPts val="0"/>
                        </a:spcBef>
                        <a:spcAft>
                          <a:spcPts val="0"/>
                        </a:spcAft>
                        <a:buFont typeface="Akatab" panose="020B0604020202020204" charset="0"/>
                        <a:buChar char="‒"/>
                      </a:pP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Asysyifa</a:t>
                      </a:r>
                      <a:r>
                        <a:rPr lang="en-US" sz="12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 et al. (2019)</a:t>
                      </a:r>
                    </a:p>
                    <a:p>
                      <a:pPr marL="171450" marR="0" lvl="0" indent="-171450" algn="l" defTabSz="914400" rtl="0" eaLnBrk="1" fontAlgn="auto" latinLnBrk="0" hangingPunct="1">
                        <a:lnSpc>
                          <a:spcPct val="100000"/>
                        </a:lnSpc>
                        <a:spcBef>
                          <a:spcPts val="0"/>
                        </a:spcBef>
                        <a:spcAft>
                          <a:spcPts val="0"/>
                        </a:spcAft>
                        <a:buClr>
                          <a:srgbClr val="000000"/>
                        </a:buClr>
                        <a:buSzTx/>
                        <a:buFont typeface="Akatab" panose="020B0604020202020204" charset="0"/>
                        <a:buChar char="‒"/>
                        <a:tabLst/>
                        <a:defRPr/>
                      </a:pP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Akkakoson</a:t>
                      </a:r>
                      <a:r>
                        <a:rPr lang="en-US" sz="12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 (2016)</a:t>
                      </a:r>
                    </a:p>
                    <a:p>
                      <a:pPr marL="171450" marR="0" lvl="0" indent="-171450" algn="l" rtl="0">
                        <a:lnSpc>
                          <a:spcPct val="100000"/>
                        </a:lnSpc>
                        <a:spcBef>
                          <a:spcPts val="0"/>
                        </a:spcBef>
                        <a:spcAft>
                          <a:spcPts val="0"/>
                        </a:spcAft>
                        <a:buFont typeface="Akatab" panose="020B0604020202020204" charset="0"/>
                        <a:buChar char="‒"/>
                      </a:pP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Toubot</a:t>
                      </a:r>
                      <a:r>
                        <a:rPr lang="en-US" sz="12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 et al. (2018)</a:t>
                      </a:r>
                    </a:p>
                    <a:p>
                      <a:pPr marL="171450" marR="0" lvl="0" indent="-171450" algn="l" defTabSz="914400" rtl="0" eaLnBrk="1" fontAlgn="auto" latinLnBrk="0" hangingPunct="1">
                        <a:lnSpc>
                          <a:spcPct val="100000"/>
                        </a:lnSpc>
                        <a:spcBef>
                          <a:spcPts val="0"/>
                        </a:spcBef>
                        <a:spcAft>
                          <a:spcPts val="0"/>
                        </a:spcAft>
                        <a:buClr>
                          <a:srgbClr val="000000"/>
                        </a:buClr>
                        <a:buSzTx/>
                        <a:buFont typeface="Akatab" panose="020B0604020202020204" charset="0"/>
                        <a:buChar char="‒"/>
                        <a:tabLst/>
                        <a:defRPr/>
                      </a:pP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Suchona</a:t>
                      </a:r>
                      <a:r>
                        <a:rPr lang="en-US" sz="1200" u="none" strike="noStrike" cap="none" baseline="0" dirty="0" smtClean="0">
                          <a:solidFill>
                            <a:srgbClr val="020616"/>
                          </a:solidFill>
                          <a:latin typeface="Akatab" panose="020B0604020202020204" charset="0"/>
                          <a:ea typeface="Akatab" panose="020B0604020202020204" charset="0"/>
                          <a:cs typeface="Akatab" panose="020B0604020202020204" charset="0"/>
                          <a:sym typeface="K2D"/>
                        </a:rPr>
                        <a:t> &amp; </a:t>
                      </a: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Shorna</a:t>
                      </a:r>
                      <a:r>
                        <a:rPr lang="en-US" sz="12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 (2019)</a:t>
                      </a:r>
                    </a:p>
                    <a:p>
                      <a:pPr marL="171450" marR="0" lvl="0" indent="-171450" algn="l" defTabSz="914400" rtl="0" eaLnBrk="1" fontAlgn="auto" latinLnBrk="0" hangingPunct="1">
                        <a:lnSpc>
                          <a:spcPct val="100000"/>
                        </a:lnSpc>
                        <a:spcBef>
                          <a:spcPts val="0"/>
                        </a:spcBef>
                        <a:spcAft>
                          <a:spcPts val="0"/>
                        </a:spcAft>
                        <a:buClr>
                          <a:srgbClr val="000000"/>
                        </a:buClr>
                        <a:buSzTx/>
                        <a:buFont typeface="Akatab" panose="020B0604020202020204" charset="0"/>
                        <a:buChar char="‒"/>
                        <a:tabLst/>
                        <a:defRPr/>
                      </a:pP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Hutabarat</a:t>
                      </a:r>
                      <a:r>
                        <a:rPr lang="en-US" sz="12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 &amp; </a:t>
                      </a: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Simanjuntak</a:t>
                      </a:r>
                      <a:r>
                        <a:rPr lang="en-US" sz="12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 (2019)</a:t>
                      </a:r>
                    </a:p>
                    <a:p>
                      <a:pPr marL="171450" marR="0" lvl="0" indent="-171450" algn="l" defTabSz="914400" rtl="0" eaLnBrk="1" fontAlgn="auto" latinLnBrk="0" hangingPunct="1">
                        <a:lnSpc>
                          <a:spcPct val="100000"/>
                        </a:lnSpc>
                        <a:spcBef>
                          <a:spcPts val="0"/>
                        </a:spcBef>
                        <a:spcAft>
                          <a:spcPts val="0"/>
                        </a:spcAft>
                        <a:buClr>
                          <a:srgbClr val="000000"/>
                        </a:buClr>
                        <a:buSzTx/>
                        <a:buFont typeface="Akatab" panose="020B0604020202020204" charset="0"/>
                        <a:buChar char="‒"/>
                        <a:tabLst/>
                        <a:defRPr/>
                      </a:pPr>
                      <a:r>
                        <a:rPr lang="en-US" sz="1200" b="0" i="0" u="none" strike="noStrike" cap="none" dirty="0" smtClean="0">
                          <a:solidFill>
                            <a:srgbClr val="020616"/>
                          </a:solidFill>
                          <a:effectLst/>
                          <a:latin typeface="Akatab" panose="020B0604020202020204" charset="0"/>
                          <a:ea typeface="Akatab" panose="020B0604020202020204" charset="0"/>
                          <a:cs typeface="Akatab" panose="020B0604020202020204" charset="0"/>
                          <a:sym typeface="Arial"/>
                        </a:rPr>
                        <a:t>Tran (2022)</a:t>
                      </a:r>
                    </a:p>
                    <a:p>
                      <a:pPr marL="171450" marR="0" lvl="0" indent="-171450" algn="l" defTabSz="914400" rtl="0" eaLnBrk="1" fontAlgn="auto" latinLnBrk="0" hangingPunct="1">
                        <a:lnSpc>
                          <a:spcPct val="100000"/>
                        </a:lnSpc>
                        <a:spcBef>
                          <a:spcPts val="0"/>
                        </a:spcBef>
                        <a:spcAft>
                          <a:spcPts val="0"/>
                        </a:spcAft>
                        <a:buClr>
                          <a:srgbClr val="000000"/>
                        </a:buClr>
                        <a:buSzTx/>
                        <a:buFont typeface="Akatab" panose="020B0604020202020204" charset="0"/>
                        <a:buChar char="‒"/>
                        <a:tabLst/>
                        <a:defRPr/>
                      </a:pPr>
                      <a:r>
                        <a:rPr lang="en-US" sz="1200" b="0" i="0" u="none" strike="noStrike" cap="none" dirty="0" smtClean="0">
                          <a:solidFill>
                            <a:srgbClr val="020616"/>
                          </a:solidFill>
                          <a:effectLst/>
                          <a:latin typeface="Akatab" panose="020B0604020202020204" charset="0"/>
                          <a:ea typeface="Akatab" panose="020B0604020202020204" charset="0"/>
                          <a:cs typeface="Akatab" panose="020B0604020202020204" charset="0"/>
                          <a:sym typeface="Arial"/>
                        </a:rPr>
                        <a:t>Le (2023)</a:t>
                      </a:r>
                    </a:p>
                  </a:txBody>
                  <a:tcPr marL="91450" marR="91450" marT="45725" marB="45725"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n/a</a:t>
                      </a:r>
                    </a:p>
                  </a:txBody>
                  <a:tcPr anchor="ctr">
                    <a:lnR w="12700" cap="flat" cmpd="sng" algn="ctr">
                      <a:noFill/>
                      <a:prstDash val="solid"/>
                      <a:round/>
                      <a:headEnd type="none" w="med" len="med"/>
                      <a:tailEnd type="none" w="med" len="med"/>
                    </a:lnR>
                    <a:solidFill>
                      <a:schemeClr val="accent5"/>
                    </a:solidFill>
                  </a:tcPr>
                </a:tc>
                <a:extLst>
                  <a:ext uri="{0D108BD9-81ED-4DB2-BD59-A6C34878D82A}">
                    <a16:rowId xmlns:a16="http://schemas.microsoft.com/office/drawing/2014/main" val="1304712821"/>
                  </a:ext>
                </a:extLst>
              </a:tr>
              <a:tr h="985482">
                <a:tc vMerge="1">
                  <a:txBody>
                    <a:bodyPr/>
                    <a:lstStyle/>
                    <a:p>
                      <a:endParaRPr lang="en-US" sz="1400" b="1" dirty="0">
                        <a:solidFill>
                          <a:schemeClr val="tx1"/>
                        </a:solidFill>
                        <a:latin typeface="Akatab" panose="020B0604020202020204" charset="0"/>
                        <a:ea typeface="Akatab" panose="020B0604020202020204" charset="0"/>
                        <a:cs typeface="Akatab" panose="020B0604020202020204" charset="0"/>
                      </a:endParaRPr>
                    </a:p>
                  </a:txBody>
                  <a:tcPr anchor="ctr">
                    <a:lnL w="12700" cap="flat" cmpd="sng" algn="ctr">
                      <a:noFill/>
                      <a:prstDash val="solid"/>
                      <a:round/>
                      <a:headEnd type="none" w="med" len="med"/>
                      <a:tailEnd type="none" w="med" len="med"/>
                    </a:lnL>
                    <a:solidFill>
                      <a:schemeClr val="accent5"/>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katab" panose="020B0604020202020204" charset="0"/>
                        <a:buChar char="‒"/>
                        <a:tabLst/>
                        <a:defRPr/>
                      </a:pPr>
                      <a:r>
                        <a:rPr lang="en-US" sz="1400" dirty="0" smtClean="0">
                          <a:solidFill>
                            <a:srgbClr val="020616"/>
                          </a:solidFill>
                          <a:latin typeface="Akatab" panose="020B0604020202020204" charset="0"/>
                          <a:ea typeface="Akatab" panose="020B0604020202020204" charset="0"/>
                          <a:cs typeface="Akatab" panose="020B0604020202020204" charset="0"/>
                        </a:rPr>
                        <a:t>Insufficient grammatical competence</a:t>
                      </a:r>
                    </a:p>
                    <a:p>
                      <a:pPr marL="171450" marR="0" lvl="0" indent="-171450" algn="l" defTabSz="914400" rtl="0" eaLnBrk="1" fontAlgn="auto" latinLnBrk="0" hangingPunct="1">
                        <a:lnSpc>
                          <a:spcPct val="100000"/>
                        </a:lnSpc>
                        <a:spcBef>
                          <a:spcPts val="0"/>
                        </a:spcBef>
                        <a:spcAft>
                          <a:spcPts val="0"/>
                        </a:spcAft>
                        <a:buClr>
                          <a:srgbClr val="000000"/>
                        </a:buClr>
                        <a:buSzTx/>
                        <a:buFont typeface="Akatab" panose="020B0604020202020204" charset="0"/>
                        <a:buChar char="‒"/>
                        <a:tabLst/>
                        <a:defRPr/>
                      </a:pPr>
                      <a:r>
                        <a:rPr lang="en-US" sz="1400" dirty="0" smtClean="0">
                          <a:solidFill>
                            <a:srgbClr val="020616"/>
                          </a:solidFill>
                          <a:latin typeface="Akatab" panose="020B0604020202020204" charset="0"/>
                          <a:ea typeface="Akatab" panose="020B0604020202020204" charset="0"/>
                          <a:cs typeface="Akatab" panose="020B0604020202020204" charset="0"/>
                        </a:rPr>
                        <a:t>Mispronunciation</a:t>
                      </a:r>
                    </a:p>
                  </a:txBody>
                  <a:tcPr anchor="ctr">
                    <a:solidFill>
                      <a:schemeClr val="accent5"/>
                    </a:solidFill>
                  </a:tcPr>
                </a:tc>
                <a:tc>
                  <a:txBody>
                    <a:bodyPr/>
                    <a:lstStyle/>
                    <a:p>
                      <a:pPr marL="171450" marR="0" lvl="0" indent="-171450" algn="l" rtl="0">
                        <a:lnSpc>
                          <a:spcPct val="100000"/>
                        </a:lnSpc>
                        <a:spcBef>
                          <a:spcPts val="0"/>
                        </a:spcBef>
                        <a:spcAft>
                          <a:spcPts val="0"/>
                        </a:spcAft>
                        <a:buFont typeface="Akatab" panose="020B0604020202020204" charset="0"/>
                        <a:buChar char="‒"/>
                      </a:pPr>
                      <a:r>
                        <a:rPr lang="en-US" sz="1200" u="none" strike="noStrike" cap="none" dirty="0" err="1">
                          <a:solidFill>
                            <a:srgbClr val="020616"/>
                          </a:solidFill>
                          <a:latin typeface="Akatab" panose="020B0604020202020204" charset="0"/>
                          <a:ea typeface="Akatab" panose="020B0604020202020204" charset="0"/>
                          <a:cs typeface="Akatab" panose="020B0604020202020204" charset="0"/>
                          <a:sym typeface="K2D"/>
                        </a:rPr>
                        <a:t>Asysyifa</a:t>
                      </a:r>
                      <a:r>
                        <a:rPr lang="en-US" sz="1200" u="none" strike="noStrike" cap="none" dirty="0">
                          <a:solidFill>
                            <a:srgbClr val="020616"/>
                          </a:solidFill>
                          <a:latin typeface="Akatab" panose="020B0604020202020204" charset="0"/>
                          <a:ea typeface="Akatab" panose="020B0604020202020204" charset="0"/>
                          <a:cs typeface="Akatab" panose="020B0604020202020204" charset="0"/>
                          <a:sym typeface="K2D"/>
                        </a:rPr>
                        <a:t> et al. (2019</a:t>
                      </a:r>
                      <a:r>
                        <a:rPr lang="en-US" sz="12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a:t>
                      </a:r>
                    </a:p>
                    <a:p>
                      <a:pPr marL="171450" marR="0" lvl="0" indent="-171450" algn="l" defTabSz="914400" rtl="0" eaLnBrk="1" fontAlgn="auto" latinLnBrk="0" hangingPunct="1">
                        <a:lnSpc>
                          <a:spcPct val="100000"/>
                        </a:lnSpc>
                        <a:spcBef>
                          <a:spcPts val="0"/>
                        </a:spcBef>
                        <a:spcAft>
                          <a:spcPts val="0"/>
                        </a:spcAft>
                        <a:buClr>
                          <a:srgbClr val="000000"/>
                        </a:buClr>
                        <a:buSzTx/>
                        <a:buFont typeface="Akatab" panose="020B0604020202020204" charset="0"/>
                        <a:buChar char="‒"/>
                        <a:tabLst/>
                        <a:defRPr/>
                      </a:pP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Akkakoson</a:t>
                      </a:r>
                      <a:r>
                        <a:rPr lang="en-US" sz="12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 (2016)</a:t>
                      </a:r>
                    </a:p>
                    <a:p>
                      <a:pPr marL="171450" marR="0" lvl="0" indent="-171450" algn="l" rtl="0">
                        <a:lnSpc>
                          <a:spcPct val="100000"/>
                        </a:lnSpc>
                        <a:spcBef>
                          <a:spcPts val="0"/>
                        </a:spcBef>
                        <a:spcAft>
                          <a:spcPts val="0"/>
                        </a:spcAft>
                        <a:buFont typeface="Akatab" panose="020B0604020202020204" charset="0"/>
                        <a:buChar char="‒"/>
                      </a:pP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Toubot</a:t>
                      </a:r>
                      <a:r>
                        <a:rPr lang="en-US" sz="12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 et al. (2018)</a:t>
                      </a:r>
                    </a:p>
                    <a:p>
                      <a:pPr marL="171450" marR="0" lvl="0" indent="-171450" algn="l" defTabSz="914400" rtl="0" eaLnBrk="1" fontAlgn="auto" latinLnBrk="0" hangingPunct="1">
                        <a:lnSpc>
                          <a:spcPct val="100000"/>
                        </a:lnSpc>
                        <a:spcBef>
                          <a:spcPts val="0"/>
                        </a:spcBef>
                        <a:spcAft>
                          <a:spcPts val="0"/>
                        </a:spcAft>
                        <a:buClr>
                          <a:srgbClr val="000000"/>
                        </a:buClr>
                        <a:buSzTx/>
                        <a:buFont typeface="Akatab" panose="020B0604020202020204" charset="0"/>
                        <a:buChar char="‒"/>
                        <a:tabLst/>
                        <a:defRPr/>
                      </a:pP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Suchona</a:t>
                      </a:r>
                      <a:r>
                        <a:rPr lang="en-US" sz="1200" u="none" strike="noStrike" cap="none" baseline="0" dirty="0" smtClean="0">
                          <a:solidFill>
                            <a:srgbClr val="020616"/>
                          </a:solidFill>
                          <a:latin typeface="Akatab" panose="020B0604020202020204" charset="0"/>
                          <a:ea typeface="Akatab" panose="020B0604020202020204" charset="0"/>
                          <a:cs typeface="Akatab" panose="020B0604020202020204" charset="0"/>
                          <a:sym typeface="K2D"/>
                        </a:rPr>
                        <a:t> &amp; </a:t>
                      </a: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Shorna</a:t>
                      </a:r>
                      <a:r>
                        <a:rPr lang="en-US" sz="12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 (2019)</a:t>
                      </a:r>
                    </a:p>
                    <a:p>
                      <a:pPr marL="171450" marR="0" lvl="0" indent="-171450" algn="l" defTabSz="914400" rtl="0" eaLnBrk="1" fontAlgn="auto" latinLnBrk="0" hangingPunct="1">
                        <a:lnSpc>
                          <a:spcPct val="100000"/>
                        </a:lnSpc>
                        <a:spcBef>
                          <a:spcPts val="0"/>
                        </a:spcBef>
                        <a:spcAft>
                          <a:spcPts val="0"/>
                        </a:spcAft>
                        <a:buClr>
                          <a:srgbClr val="000000"/>
                        </a:buClr>
                        <a:buSzTx/>
                        <a:buFont typeface="Akatab" panose="020B0604020202020204" charset="0"/>
                        <a:buChar char="‒"/>
                        <a:tabLst/>
                        <a:defRPr/>
                      </a:pP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Hutabarat</a:t>
                      </a:r>
                      <a:r>
                        <a:rPr lang="en-US" sz="12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 &amp; </a:t>
                      </a:r>
                      <a:r>
                        <a:rPr lang="en-US" sz="1200" u="none" strike="noStrike" cap="none" dirty="0" err="1" smtClean="0">
                          <a:solidFill>
                            <a:srgbClr val="020616"/>
                          </a:solidFill>
                          <a:latin typeface="Akatab" panose="020B0604020202020204" charset="0"/>
                          <a:ea typeface="Akatab" panose="020B0604020202020204" charset="0"/>
                          <a:cs typeface="Akatab" panose="020B0604020202020204" charset="0"/>
                          <a:sym typeface="K2D"/>
                        </a:rPr>
                        <a:t>Simanjuntak</a:t>
                      </a:r>
                      <a:r>
                        <a:rPr lang="en-US" sz="12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 (2019)</a:t>
                      </a:r>
                    </a:p>
                    <a:p>
                      <a:pPr marL="171450" marR="0" lvl="0" indent="-171450" algn="l" defTabSz="914400" rtl="0" eaLnBrk="1" fontAlgn="auto" latinLnBrk="0" hangingPunct="1">
                        <a:lnSpc>
                          <a:spcPct val="100000"/>
                        </a:lnSpc>
                        <a:spcBef>
                          <a:spcPts val="0"/>
                        </a:spcBef>
                        <a:spcAft>
                          <a:spcPts val="0"/>
                        </a:spcAft>
                        <a:buClr>
                          <a:srgbClr val="000000"/>
                        </a:buClr>
                        <a:buSzTx/>
                        <a:buFont typeface="Akatab" panose="020B0604020202020204" charset="0"/>
                        <a:buChar char="‒"/>
                        <a:tabLst/>
                        <a:defRPr/>
                      </a:pPr>
                      <a:r>
                        <a:rPr lang="en-US" sz="1200" b="0" i="0" u="none" strike="noStrike" cap="none" dirty="0" smtClean="0">
                          <a:solidFill>
                            <a:srgbClr val="020616"/>
                          </a:solidFill>
                          <a:effectLst/>
                          <a:latin typeface="Akatab" panose="020B0604020202020204" charset="0"/>
                          <a:ea typeface="Akatab" panose="020B0604020202020204" charset="0"/>
                          <a:cs typeface="Akatab" panose="020B0604020202020204" charset="0"/>
                          <a:sym typeface="Arial"/>
                        </a:rPr>
                        <a:t>Tran (2022)</a:t>
                      </a:r>
                    </a:p>
                    <a:p>
                      <a:pPr marL="171450" marR="0" lvl="0" indent="-171450" algn="l" defTabSz="914400" rtl="0" eaLnBrk="1" fontAlgn="auto" latinLnBrk="0" hangingPunct="1">
                        <a:lnSpc>
                          <a:spcPct val="100000"/>
                        </a:lnSpc>
                        <a:spcBef>
                          <a:spcPts val="0"/>
                        </a:spcBef>
                        <a:spcAft>
                          <a:spcPts val="0"/>
                        </a:spcAft>
                        <a:buClr>
                          <a:srgbClr val="000000"/>
                        </a:buClr>
                        <a:buSzTx/>
                        <a:buFont typeface="Akatab" panose="020B0604020202020204" charset="0"/>
                        <a:buChar char="‒"/>
                        <a:tabLst/>
                        <a:defRPr/>
                      </a:pPr>
                      <a:r>
                        <a:rPr lang="en-US" sz="1200" b="0" i="0" u="none" strike="noStrike" cap="none" dirty="0" smtClean="0">
                          <a:solidFill>
                            <a:srgbClr val="020616"/>
                          </a:solidFill>
                          <a:effectLst/>
                          <a:latin typeface="Akatab" panose="020B0604020202020204" charset="0"/>
                          <a:ea typeface="Akatab" panose="020B0604020202020204" charset="0"/>
                          <a:cs typeface="Akatab" panose="020B0604020202020204" charset="0"/>
                          <a:sym typeface="Arial"/>
                        </a:rPr>
                        <a:t>Le (2023)</a:t>
                      </a:r>
                    </a:p>
                  </a:txBody>
                  <a:tcPr marL="91450" marR="91450" marT="45725" marB="45725" anchor="ctr">
                    <a:solidFill>
                      <a:schemeClr val="accent5"/>
                    </a:solidFill>
                  </a:tcPr>
                </a:tc>
                <a:tc>
                  <a:txBody>
                    <a:bodyPr/>
                    <a:lstStyle/>
                    <a:p>
                      <a:pPr algn="ctr"/>
                      <a:r>
                        <a:rPr lang="en-US" sz="1200" dirty="0" smtClean="0">
                          <a:solidFill>
                            <a:srgbClr val="020616"/>
                          </a:solidFill>
                          <a:latin typeface="Akatab" panose="020B0604020202020204" charset="0"/>
                          <a:ea typeface="Akatab" panose="020B0604020202020204" charset="0"/>
                          <a:cs typeface="Akatab" panose="020B0604020202020204" charset="0"/>
                        </a:rPr>
                        <a:t>n/a</a:t>
                      </a:r>
                      <a:endParaRPr lang="en-US" sz="1200" dirty="0">
                        <a:solidFill>
                          <a:srgbClr val="020616"/>
                        </a:solidFill>
                        <a:latin typeface="Akatab" panose="020B0604020202020204" charset="0"/>
                        <a:ea typeface="Akatab" panose="020B0604020202020204" charset="0"/>
                        <a:cs typeface="Akatab" panose="020B0604020202020204" charset="0"/>
                      </a:endParaRPr>
                    </a:p>
                  </a:txBody>
                  <a:tcPr anchor="ctr">
                    <a:lnR w="12700" cap="flat" cmpd="sng" algn="ctr">
                      <a:noFill/>
                      <a:prstDash val="solid"/>
                      <a:round/>
                      <a:headEnd type="none" w="med" len="med"/>
                      <a:tailEnd type="none" w="med" len="med"/>
                    </a:lnR>
                    <a:solidFill>
                      <a:schemeClr val="accent5"/>
                    </a:solidFill>
                  </a:tcPr>
                </a:tc>
                <a:extLst>
                  <a:ext uri="{0D108BD9-81ED-4DB2-BD59-A6C34878D82A}">
                    <a16:rowId xmlns:a16="http://schemas.microsoft.com/office/drawing/2014/main" val="725584318"/>
                  </a:ext>
                </a:extLst>
              </a:tr>
            </a:tbl>
          </a:graphicData>
        </a:graphic>
      </p:graphicFrame>
      <p:pic>
        <p:nvPicPr>
          <p:cNvPr id="5" name="image28.png"/>
          <p:cNvPicPr/>
          <p:nvPr/>
        </p:nvPicPr>
        <p:blipFill>
          <a:blip r:embed="rId3"/>
          <a:srcRect/>
          <a:stretch>
            <a:fillRect/>
          </a:stretch>
        </p:blipFill>
        <p:spPr>
          <a:xfrm>
            <a:off x="1345566" y="384416"/>
            <a:ext cx="6421270" cy="4003408"/>
          </a:xfrm>
          <a:prstGeom prst="rect">
            <a:avLst/>
          </a:prstGeom>
          <a:ln/>
        </p:spPr>
      </p:pic>
      <p:sp>
        <p:nvSpPr>
          <p:cNvPr id="6" name="Text Placeholder 5"/>
          <p:cNvSpPr txBox="1">
            <a:spLocks/>
          </p:cNvSpPr>
          <p:nvPr/>
        </p:nvSpPr>
        <p:spPr>
          <a:xfrm>
            <a:off x="552518" y="4378460"/>
            <a:ext cx="8118475" cy="4270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pPr marL="152400" indent="0">
              <a:buNone/>
            </a:pPr>
            <a:r>
              <a:rPr lang="en-US" sz="1600" i="1" dirty="0" smtClean="0">
                <a:solidFill>
                  <a:srgbClr val="000000"/>
                </a:solidFill>
                <a:latin typeface="Akatab" panose="020B0604020202020204" charset="0"/>
                <a:ea typeface="Akatab" panose="020B0604020202020204" charset="0"/>
                <a:cs typeface="Akatab" panose="020B0604020202020204" charset="0"/>
                <a:sym typeface="K2D"/>
              </a:rPr>
              <a:t>Figure 4.2 </a:t>
            </a:r>
            <a:r>
              <a:rPr lang="en-US" sz="1600" dirty="0">
                <a:solidFill>
                  <a:srgbClr val="000000"/>
                </a:solidFill>
                <a:latin typeface="Akatab" panose="020B0604020202020204" charset="0"/>
                <a:ea typeface="Akatab" panose="020B0604020202020204" charset="0"/>
                <a:cs typeface="Akatab" panose="020B0604020202020204" charset="0"/>
                <a:sym typeface="K2D"/>
              </a:rPr>
              <a:t>Cognitive model depicting interaction of cognitions, feelings, and actions (Beck, 1983)</a:t>
            </a:r>
            <a:endParaRPr lang="en-US" sz="1600" dirty="0">
              <a:latin typeface="Akatab" panose="020B0604020202020204" charset="0"/>
              <a:ea typeface="Akatab" panose="020B0604020202020204" charset="0"/>
              <a:cs typeface="Akatab" panose="020B0604020202020204" charset="0"/>
            </a:endParaRPr>
          </a:p>
        </p:txBody>
      </p:sp>
      <p:sp>
        <p:nvSpPr>
          <p:cNvPr id="3" name="Rectangle 2"/>
          <p:cNvSpPr/>
          <p:nvPr/>
        </p:nvSpPr>
        <p:spPr>
          <a:xfrm>
            <a:off x="2017058" y="393780"/>
            <a:ext cx="5325035" cy="628197"/>
          </a:xfrm>
          <a:prstGeom prst="rect">
            <a:avLst/>
          </a:prstGeom>
          <a:solidFill>
            <a:srgbClr val="C537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smtClean="0">
                <a:latin typeface="Akatab" panose="020B0604020202020204" charset="0"/>
                <a:ea typeface="Akatab" panose="020B0604020202020204" charset="0"/>
                <a:cs typeface="Akatab" panose="020B0604020202020204" charset="0"/>
              </a:rPr>
              <a:t>“I can’t speak English as fluent as my friends do.”</a:t>
            </a:r>
          </a:p>
          <a:p>
            <a:pPr algn="ctr"/>
            <a:r>
              <a:rPr lang="en-US" b="1" dirty="0" smtClean="0">
                <a:latin typeface="Akatab" panose="020B0604020202020204" charset="0"/>
                <a:ea typeface="Akatab" panose="020B0604020202020204" charset="0"/>
                <a:cs typeface="Akatab" panose="020B0604020202020204" charset="0"/>
              </a:rPr>
              <a:t>“My friends keep laughing at me when I say an English word.”</a:t>
            </a:r>
            <a:endParaRPr lang="en-US" b="1" dirty="0">
              <a:latin typeface="Akatab" panose="020B0604020202020204" charset="0"/>
              <a:ea typeface="Akatab" panose="020B0604020202020204" charset="0"/>
              <a:cs typeface="Akatab" panose="020B0604020202020204" charset="0"/>
            </a:endParaRPr>
          </a:p>
        </p:txBody>
      </p:sp>
      <p:sp>
        <p:nvSpPr>
          <p:cNvPr id="7" name="Rectangle 6"/>
          <p:cNvSpPr/>
          <p:nvPr/>
        </p:nvSpPr>
        <p:spPr>
          <a:xfrm>
            <a:off x="1412801" y="3621137"/>
            <a:ext cx="1397634" cy="706207"/>
          </a:xfrm>
          <a:prstGeom prst="rect">
            <a:avLst/>
          </a:prstGeom>
          <a:solidFill>
            <a:srgbClr val="067A8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smtClean="0">
                <a:latin typeface="Akatab" panose="020B0604020202020204" charset="0"/>
                <a:ea typeface="Akatab" panose="020B0604020202020204" charset="0"/>
                <a:cs typeface="Akatab" panose="020B0604020202020204" charset="0"/>
              </a:rPr>
              <a:t>Avoid speaking English</a:t>
            </a:r>
            <a:endParaRPr lang="en-US" b="1" dirty="0">
              <a:latin typeface="Akatab" panose="020B0604020202020204" charset="0"/>
              <a:ea typeface="Akatab" panose="020B0604020202020204" charset="0"/>
              <a:cs typeface="Akatab" panose="020B0604020202020204" charset="0"/>
            </a:endParaRPr>
          </a:p>
        </p:txBody>
      </p:sp>
      <p:sp>
        <p:nvSpPr>
          <p:cNvPr id="8" name="Rectangle 7"/>
          <p:cNvSpPr/>
          <p:nvPr/>
        </p:nvSpPr>
        <p:spPr>
          <a:xfrm>
            <a:off x="6306671" y="3607690"/>
            <a:ext cx="1183342" cy="706207"/>
          </a:xfrm>
          <a:prstGeom prst="rect">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smtClean="0">
                <a:latin typeface="Akatab" panose="020B0604020202020204" charset="0"/>
                <a:ea typeface="Akatab" panose="020B0604020202020204" charset="0"/>
                <a:cs typeface="Akatab" panose="020B0604020202020204" charset="0"/>
              </a:rPr>
              <a:t>Speaking anxiety</a:t>
            </a:r>
            <a:endParaRPr lang="en-US" b="1" dirty="0">
              <a:latin typeface="Akatab" panose="020B0604020202020204" charset="0"/>
              <a:ea typeface="Akatab" panose="020B0604020202020204" charset="0"/>
              <a:cs typeface="Akatab" panose="020B0604020202020204" charset="0"/>
            </a:endParaRPr>
          </a:p>
        </p:txBody>
      </p:sp>
      <p:sp>
        <p:nvSpPr>
          <p:cNvPr id="9" name="TextBox 8"/>
          <p:cNvSpPr txBox="1"/>
          <p:nvPr/>
        </p:nvSpPr>
        <p:spPr>
          <a:xfrm>
            <a:off x="8541843" y="4716171"/>
            <a:ext cx="509392" cy="307777"/>
          </a:xfrm>
          <a:prstGeom prst="rect">
            <a:avLst/>
          </a:prstGeom>
          <a:noFill/>
        </p:spPr>
        <p:txBody>
          <a:bodyPr wrap="square" rtlCol="0">
            <a:spAutoFit/>
          </a:bodyPr>
          <a:lstStyle/>
          <a:p>
            <a:pPr algn="ctr"/>
            <a:r>
              <a:rPr lang="en-US" dirty="0" smtClean="0">
                <a:latin typeface="Castoro" panose="020B0604020202020204" charset="0"/>
              </a:rPr>
              <a:t>26</a:t>
            </a:r>
          </a:p>
        </p:txBody>
      </p:sp>
    </p:spTree>
    <p:extLst>
      <p:ext uri="{BB962C8B-B14F-4D97-AF65-F5344CB8AC3E}">
        <p14:creationId xmlns:p14="http://schemas.microsoft.com/office/powerpoint/2010/main" val="230626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548481" y="237020"/>
            <a:ext cx="8047037" cy="573088"/>
          </a:xfrm>
        </p:spPr>
        <p:txBody>
          <a:bodyPr/>
          <a:lstStyle/>
          <a:p>
            <a:r>
              <a:rPr lang="en-US" sz="2800" b="1" dirty="0">
                <a:latin typeface="Akatab" panose="020B0604020202020204" charset="0"/>
                <a:ea typeface="Akatab" panose="020B0604020202020204" charset="0"/>
                <a:cs typeface="Akatab" panose="020B0604020202020204" charset="0"/>
              </a:rPr>
              <a:t>Effects of speaking anxiety on students’ speaking performance</a:t>
            </a:r>
            <a:endParaRPr lang="en-US" sz="2800" dirty="0">
              <a:latin typeface="Akatab" panose="020B0604020202020204" charset="0"/>
              <a:ea typeface="Akatab" panose="020B0604020202020204" charset="0"/>
              <a:cs typeface="Akatab" panose="020B0604020202020204" charset="0"/>
            </a:endParaRPr>
          </a:p>
        </p:txBody>
      </p:sp>
      <p:sp>
        <p:nvSpPr>
          <p:cNvPr id="8" name="Text Placeholder 7"/>
          <p:cNvSpPr>
            <a:spLocks noGrp="1"/>
          </p:cNvSpPr>
          <p:nvPr>
            <p:ph type="body" idx="4294967295"/>
          </p:nvPr>
        </p:nvSpPr>
        <p:spPr>
          <a:xfrm>
            <a:off x="483703" y="1450180"/>
            <a:ext cx="8176591" cy="708025"/>
          </a:xfrm>
        </p:spPr>
        <p:txBody>
          <a:bodyPr/>
          <a:lstStyle/>
          <a:p>
            <a:pPr marL="152400" indent="0" algn="just">
              <a:buNone/>
            </a:pPr>
            <a:r>
              <a:rPr lang="en-US" sz="1600" b="1" dirty="0"/>
              <a:t>Table </a:t>
            </a:r>
            <a:r>
              <a:rPr lang="en-US" sz="1600" b="1" dirty="0" smtClean="0"/>
              <a:t>4.5</a:t>
            </a:r>
            <a:r>
              <a:rPr lang="en-US" sz="1600" dirty="0" smtClean="0"/>
              <a:t> </a:t>
            </a:r>
            <a:r>
              <a:rPr lang="en-US" sz="1600" dirty="0"/>
              <a:t>One-Sample t-Test for perceived impacts of speaking anxiety on speaking performance (M=2.70; SD=.91)</a:t>
            </a:r>
          </a:p>
        </p:txBody>
      </p:sp>
      <p:graphicFrame>
        <p:nvGraphicFramePr>
          <p:cNvPr id="3" name="Table 2"/>
          <p:cNvGraphicFramePr>
            <a:graphicFrameLocks noGrp="1"/>
          </p:cNvGraphicFramePr>
          <p:nvPr>
            <p:extLst>
              <p:ext uri="{D42A27DB-BD31-4B8C-83A1-F6EECF244321}">
                <p14:modId xmlns:p14="http://schemas.microsoft.com/office/powerpoint/2010/main" val="70134983"/>
              </p:ext>
            </p:extLst>
          </p:nvPr>
        </p:nvGraphicFramePr>
        <p:xfrm>
          <a:off x="712788" y="2158205"/>
          <a:ext cx="7718424" cy="2073531"/>
        </p:xfrm>
        <a:graphic>
          <a:graphicData uri="http://schemas.openxmlformats.org/drawingml/2006/table">
            <a:tbl>
              <a:tblPr firstRow="1" firstCol="1" bandRow="1">
                <a:tableStyleId>{4C32E2DD-F9E6-4263-BF3A-20B8CA6DB988}</a:tableStyleId>
              </a:tblPr>
              <a:tblGrid>
                <a:gridCol w="1102632">
                  <a:extLst>
                    <a:ext uri="{9D8B030D-6E8A-4147-A177-3AD203B41FA5}">
                      <a16:colId xmlns:a16="http://schemas.microsoft.com/office/drawing/2014/main" val="1079726446"/>
                    </a:ext>
                  </a:extLst>
                </a:gridCol>
                <a:gridCol w="1102632">
                  <a:extLst>
                    <a:ext uri="{9D8B030D-6E8A-4147-A177-3AD203B41FA5}">
                      <a16:colId xmlns:a16="http://schemas.microsoft.com/office/drawing/2014/main" val="3829744684"/>
                    </a:ext>
                  </a:extLst>
                </a:gridCol>
                <a:gridCol w="780645">
                  <a:extLst>
                    <a:ext uri="{9D8B030D-6E8A-4147-A177-3AD203B41FA5}">
                      <a16:colId xmlns:a16="http://schemas.microsoft.com/office/drawing/2014/main" val="1628233101"/>
                    </a:ext>
                  </a:extLst>
                </a:gridCol>
                <a:gridCol w="1424619">
                  <a:extLst>
                    <a:ext uri="{9D8B030D-6E8A-4147-A177-3AD203B41FA5}">
                      <a16:colId xmlns:a16="http://schemas.microsoft.com/office/drawing/2014/main" val="1966094051"/>
                    </a:ext>
                  </a:extLst>
                </a:gridCol>
                <a:gridCol w="1102632">
                  <a:extLst>
                    <a:ext uri="{9D8B030D-6E8A-4147-A177-3AD203B41FA5}">
                      <a16:colId xmlns:a16="http://schemas.microsoft.com/office/drawing/2014/main" val="592254114"/>
                    </a:ext>
                  </a:extLst>
                </a:gridCol>
                <a:gridCol w="1102632">
                  <a:extLst>
                    <a:ext uri="{9D8B030D-6E8A-4147-A177-3AD203B41FA5}">
                      <a16:colId xmlns:a16="http://schemas.microsoft.com/office/drawing/2014/main" val="903823235"/>
                    </a:ext>
                  </a:extLst>
                </a:gridCol>
                <a:gridCol w="1102632">
                  <a:extLst>
                    <a:ext uri="{9D8B030D-6E8A-4147-A177-3AD203B41FA5}">
                      <a16:colId xmlns:a16="http://schemas.microsoft.com/office/drawing/2014/main" val="1084681976"/>
                    </a:ext>
                  </a:extLst>
                </a:gridCol>
              </a:tblGrid>
              <a:tr h="216535">
                <a:tc gridSpan="7">
                  <a:txBody>
                    <a:bodyPr/>
                    <a:lstStyle/>
                    <a:p>
                      <a:pPr algn="ctr">
                        <a:lnSpc>
                          <a:spcPct val="107000"/>
                        </a:lnSpc>
                        <a:spcAft>
                          <a:spcPts val="0"/>
                        </a:spcAft>
                      </a:pPr>
                      <a:r>
                        <a:rPr lang="en-US" sz="1600" b="1" dirty="0">
                          <a:solidFill>
                            <a:schemeClr val="tx1"/>
                          </a:solidFill>
                          <a:effectLst/>
                          <a:latin typeface="Akatab" panose="020B0604020202020204" charset="0"/>
                          <a:ea typeface="Akatab" panose="020B0604020202020204" charset="0"/>
                          <a:cs typeface="Akatab" panose="020B0604020202020204" charset="0"/>
                          <a:hlinkClick r:id="rId2" action="ppaction://hlinksldjump"/>
                        </a:rPr>
                        <a:t>Test value = 2.49</a:t>
                      </a:r>
                      <a:endParaRPr lang="en-US" sz="1600" b="1" dirty="0">
                        <a:solidFill>
                          <a:schemeClr val="tx1"/>
                        </a:solidFill>
                        <a:effectLst/>
                        <a:latin typeface="Akatab" panose="020B0604020202020204" charset="0"/>
                        <a:ea typeface="Akatab" panose="020B0604020202020204" charset="0"/>
                        <a:cs typeface="Akatab" panose="020B0604020202020204" charset="0"/>
                      </a:endParaRPr>
                    </a:p>
                  </a:txBody>
                  <a:tcPr marL="63500" marR="63500" marT="63500" marB="6350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49982618"/>
                  </a:ext>
                </a:extLst>
              </a:tr>
              <a:tr h="292100">
                <a:tc rowSpan="2">
                  <a:txBody>
                    <a:bodyPr/>
                    <a:lstStyle/>
                    <a:p>
                      <a:pPr algn="ctr">
                        <a:lnSpc>
                          <a:spcPct val="107000"/>
                        </a:lnSpc>
                      </a:pPr>
                      <a:endParaRPr lang="en-US" sz="1600">
                        <a:solidFill>
                          <a:schemeClr val="tx1"/>
                        </a:solidFill>
                        <a:effectLst/>
                        <a:latin typeface="Akatab" panose="020B0604020202020204" charset="0"/>
                        <a:ea typeface="Akatab" panose="020B0604020202020204" charset="0"/>
                        <a:cs typeface="Akatab" panose="020B0604020202020204" charset="0"/>
                      </a:endParaRPr>
                    </a:p>
                  </a:txBody>
                  <a:tcPr marL="63500" marR="63500" marT="63500" marB="6350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lnSpc>
                          <a:spcPct val="107000"/>
                        </a:lnSpc>
                        <a:spcAft>
                          <a:spcPts val="0"/>
                        </a:spcAft>
                      </a:pPr>
                      <a:r>
                        <a:rPr lang="en-US" sz="1600">
                          <a:solidFill>
                            <a:schemeClr val="tx1"/>
                          </a:solidFill>
                          <a:effectLst/>
                          <a:latin typeface="Akatab" panose="020B0604020202020204" charset="0"/>
                          <a:ea typeface="Akatab" panose="020B0604020202020204" charset="0"/>
                          <a:cs typeface="Akatab" panose="020B0604020202020204" charset="0"/>
                        </a:rPr>
                        <a:t>t</a:t>
                      </a:r>
                    </a:p>
                  </a:txBody>
                  <a:tcPr marL="63500" marR="63500" marT="63500" marB="6350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lnSpc>
                          <a:spcPct val="107000"/>
                        </a:lnSpc>
                        <a:spcAft>
                          <a:spcPts val="0"/>
                        </a:spcAft>
                      </a:pPr>
                      <a:r>
                        <a:rPr lang="en-US" sz="1600">
                          <a:solidFill>
                            <a:schemeClr val="tx1"/>
                          </a:solidFill>
                          <a:effectLst/>
                          <a:latin typeface="Akatab" panose="020B0604020202020204" charset="0"/>
                          <a:ea typeface="Akatab" panose="020B0604020202020204" charset="0"/>
                          <a:cs typeface="Akatab" panose="020B0604020202020204" charset="0"/>
                        </a:rPr>
                        <a:t>df</a:t>
                      </a:r>
                    </a:p>
                  </a:txBody>
                  <a:tcPr marL="63500" marR="63500" marT="63500" marB="6350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lnSpc>
                          <a:spcPct val="107000"/>
                        </a:lnSpc>
                        <a:spcAft>
                          <a:spcPts val="0"/>
                        </a:spcAft>
                      </a:pPr>
                      <a:r>
                        <a:rPr lang="en-US" sz="1600">
                          <a:solidFill>
                            <a:schemeClr val="tx1"/>
                          </a:solidFill>
                          <a:effectLst/>
                          <a:latin typeface="Akatab" panose="020B0604020202020204" charset="0"/>
                          <a:ea typeface="Akatab" panose="020B0604020202020204" charset="0"/>
                          <a:cs typeface="Akatab" panose="020B0604020202020204" charset="0"/>
                        </a:rPr>
                        <a:t>Sig. (2-tailed)</a:t>
                      </a:r>
                    </a:p>
                  </a:txBody>
                  <a:tcPr marL="63500" marR="63500" marT="63500" marB="6350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lnSpc>
                          <a:spcPct val="107000"/>
                        </a:lnSpc>
                        <a:spcAft>
                          <a:spcPts val="0"/>
                        </a:spcAft>
                      </a:pPr>
                      <a:r>
                        <a:rPr lang="en-US" sz="1600">
                          <a:solidFill>
                            <a:schemeClr val="tx1"/>
                          </a:solidFill>
                          <a:effectLst/>
                          <a:latin typeface="Akatab" panose="020B0604020202020204" charset="0"/>
                          <a:ea typeface="Akatab" panose="020B0604020202020204" charset="0"/>
                          <a:cs typeface="Akatab" panose="020B0604020202020204" charset="0"/>
                        </a:rPr>
                        <a:t>Mean</a:t>
                      </a:r>
                    </a:p>
                    <a:p>
                      <a:pPr algn="ctr">
                        <a:lnSpc>
                          <a:spcPct val="107000"/>
                        </a:lnSpc>
                        <a:spcAft>
                          <a:spcPts val="0"/>
                        </a:spcAft>
                      </a:pPr>
                      <a:r>
                        <a:rPr lang="en-US" sz="1600">
                          <a:solidFill>
                            <a:schemeClr val="tx1"/>
                          </a:solidFill>
                          <a:effectLst/>
                          <a:latin typeface="Akatab" panose="020B0604020202020204" charset="0"/>
                          <a:ea typeface="Akatab" panose="020B0604020202020204" charset="0"/>
                          <a:cs typeface="Akatab" panose="020B0604020202020204" charset="0"/>
                        </a:rPr>
                        <a:t>Difference</a:t>
                      </a:r>
                    </a:p>
                  </a:txBody>
                  <a:tcPr marL="63500" marR="63500" marT="63500" marB="6350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07000"/>
                        </a:lnSpc>
                        <a:spcAft>
                          <a:spcPts val="0"/>
                        </a:spcAft>
                      </a:pPr>
                      <a:r>
                        <a:rPr lang="en-US" sz="1600">
                          <a:solidFill>
                            <a:schemeClr val="tx1"/>
                          </a:solidFill>
                          <a:effectLst/>
                          <a:latin typeface="Akatab" panose="020B0604020202020204" charset="0"/>
                          <a:ea typeface="Akatab" panose="020B0604020202020204" charset="0"/>
                          <a:cs typeface="Akatab" panose="020B0604020202020204" charset="0"/>
                        </a:rPr>
                        <a:t>95% Confidence Interval of the Difference</a:t>
                      </a:r>
                    </a:p>
                  </a:txBody>
                  <a:tcPr marL="63500" marR="63500" marT="63500" marB="6350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2796456319"/>
                  </a:ext>
                </a:extLst>
              </a:tr>
              <a:tr h="2921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n-US" sz="1600">
                          <a:solidFill>
                            <a:schemeClr val="tx1"/>
                          </a:solidFill>
                          <a:effectLst/>
                          <a:latin typeface="Akatab" panose="020B0604020202020204" charset="0"/>
                          <a:ea typeface="Akatab" panose="020B0604020202020204" charset="0"/>
                          <a:cs typeface="Akatab" panose="020B0604020202020204" charset="0"/>
                        </a:rPr>
                        <a:t>Lower</a:t>
                      </a:r>
                    </a:p>
                  </a:txBody>
                  <a:tcPr marL="63500" marR="63500" marT="63500" marB="6350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US" sz="1600">
                          <a:solidFill>
                            <a:schemeClr val="tx1"/>
                          </a:solidFill>
                          <a:effectLst/>
                          <a:latin typeface="Akatab" panose="020B0604020202020204" charset="0"/>
                          <a:ea typeface="Akatab" panose="020B0604020202020204" charset="0"/>
                          <a:cs typeface="Akatab" panose="020B0604020202020204" charset="0"/>
                        </a:rPr>
                        <a:t>Upper</a:t>
                      </a:r>
                    </a:p>
                  </a:txBody>
                  <a:tcPr marL="63500" marR="63500" marT="63500" marB="6350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9501859"/>
                  </a:ext>
                </a:extLst>
              </a:tr>
              <a:tr h="0">
                <a:tc>
                  <a:txBody>
                    <a:bodyPr/>
                    <a:lstStyle/>
                    <a:p>
                      <a:pPr algn="l">
                        <a:lnSpc>
                          <a:spcPct val="107000"/>
                        </a:lnSpc>
                        <a:spcAft>
                          <a:spcPts val="0"/>
                        </a:spcAft>
                      </a:pPr>
                      <a:r>
                        <a:rPr lang="en-US" sz="1600" dirty="0">
                          <a:solidFill>
                            <a:schemeClr val="tx1"/>
                          </a:solidFill>
                          <a:effectLst/>
                          <a:latin typeface="Akatab" panose="020B0604020202020204" charset="0"/>
                          <a:ea typeface="Akatab" panose="020B0604020202020204" charset="0"/>
                          <a:cs typeface="Akatab" panose="020B0604020202020204" charset="0"/>
                        </a:rPr>
                        <a:t>Impact</a:t>
                      </a:r>
                    </a:p>
                  </a:txBody>
                  <a:tcPr marL="63500" marR="63500" marT="63500" marB="6350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US" sz="1600">
                          <a:solidFill>
                            <a:schemeClr val="tx1"/>
                          </a:solidFill>
                          <a:effectLst/>
                          <a:latin typeface="Akatab" panose="020B0604020202020204" charset="0"/>
                          <a:ea typeface="Akatab" panose="020B0604020202020204" charset="0"/>
                          <a:cs typeface="Akatab" panose="020B0604020202020204" charset="0"/>
                        </a:rPr>
                        <a:t>3.31</a:t>
                      </a:r>
                    </a:p>
                  </a:txBody>
                  <a:tcPr marL="63500" marR="63500" marT="63500" marB="6350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US" sz="1600">
                          <a:solidFill>
                            <a:schemeClr val="tx1"/>
                          </a:solidFill>
                          <a:effectLst/>
                          <a:latin typeface="Akatab" panose="020B0604020202020204" charset="0"/>
                          <a:ea typeface="Akatab" panose="020B0604020202020204" charset="0"/>
                          <a:cs typeface="Akatab" panose="020B0604020202020204" charset="0"/>
                        </a:rPr>
                        <a:t>190</a:t>
                      </a:r>
                    </a:p>
                  </a:txBody>
                  <a:tcPr marL="63500" marR="63500" marT="63500" marB="6350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US" sz="1600" b="1" dirty="0">
                          <a:solidFill>
                            <a:schemeClr val="tx1"/>
                          </a:solidFill>
                          <a:effectLst/>
                          <a:latin typeface="Akatab" panose="020B0604020202020204" charset="0"/>
                          <a:ea typeface="Akatab" panose="020B0604020202020204" charset="0"/>
                          <a:cs typeface="Akatab" panose="020B0604020202020204" charset="0"/>
                        </a:rPr>
                        <a:t>.001</a:t>
                      </a:r>
                    </a:p>
                  </a:txBody>
                  <a:tcPr marL="63500" marR="63500" marT="63500" marB="6350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US" sz="1600">
                          <a:solidFill>
                            <a:schemeClr val="tx1"/>
                          </a:solidFill>
                          <a:effectLst/>
                          <a:latin typeface="Akatab" panose="020B0604020202020204" charset="0"/>
                          <a:ea typeface="Akatab" panose="020B0604020202020204" charset="0"/>
                          <a:cs typeface="Akatab" panose="020B0604020202020204" charset="0"/>
                        </a:rPr>
                        <a:t>.219</a:t>
                      </a:r>
                    </a:p>
                  </a:txBody>
                  <a:tcPr marL="63500" marR="63500" marT="63500" marB="6350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US" sz="1600">
                          <a:solidFill>
                            <a:schemeClr val="tx1"/>
                          </a:solidFill>
                          <a:effectLst/>
                          <a:latin typeface="Akatab" panose="020B0604020202020204" charset="0"/>
                          <a:ea typeface="Akatab" panose="020B0604020202020204" charset="0"/>
                          <a:cs typeface="Akatab" panose="020B0604020202020204" charset="0"/>
                        </a:rPr>
                        <a:t>.08</a:t>
                      </a:r>
                    </a:p>
                  </a:txBody>
                  <a:tcPr marL="63500" marR="63500" marT="63500" marB="6350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US" sz="1600" dirty="0">
                          <a:solidFill>
                            <a:schemeClr val="tx1"/>
                          </a:solidFill>
                          <a:effectLst/>
                          <a:latin typeface="Akatab" panose="020B0604020202020204" charset="0"/>
                          <a:ea typeface="Akatab" panose="020B0604020202020204" charset="0"/>
                          <a:cs typeface="Akatab" panose="020B0604020202020204" charset="0"/>
                        </a:rPr>
                        <a:t>.35</a:t>
                      </a:r>
                    </a:p>
                  </a:txBody>
                  <a:tcPr marL="63500" marR="63500" marT="63500" marB="63500">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3535043"/>
                  </a:ext>
                </a:extLst>
              </a:tr>
            </a:tbl>
          </a:graphicData>
        </a:graphic>
      </p:graphicFrame>
      <p:sp>
        <p:nvSpPr>
          <p:cNvPr id="6" name="TextBox 5"/>
          <p:cNvSpPr txBox="1"/>
          <p:nvPr/>
        </p:nvSpPr>
        <p:spPr>
          <a:xfrm>
            <a:off x="8487093" y="4577875"/>
            <a:ext cx="509392" cy="307777"/>
          </a:xfrm>
          <a:prstGeom prst="rect">
            <a:avLst/>
          </a:prstGeom>
          <a:noFill/>
        </p:spPr>
        <p:txBody>
          <a:bodyPr wrap="square" rtlCol="0">
            <a:spAutoFit/>
          </a:bodyPr>
          <a:lstStyle/>
          <a:p>
            <a:pPr algn="ctr"/>
            <a:r>
              <a:rPr lang="en-US" dirty="0" smtClean="0">
                <a:latin typeface="Castoro" panose="020B0604020202020204" charset="0"/>
              </a:rPr>
              <a:t>27</a:t>
            </a:r>
            <a:endParaRPr lang="en-US" dirty="0">
              <a:latin typeface="Castoro" panose="020B0604020202020204" charset="0"/>
            </a:endParaRPr>
          </a:p>
        </p:txBody>
      </p:sp>
    </p:spTree>
    <p:extLst>
      <p:ext uri="{BB962C8B-B14F-4D97-AF65-F5344CB8AC3E}">
        <p14:creationId xmlns:p14="http://schemas.microsoft.com/office/powerpoint/2010/main" val="3148582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62"/>
        <p:cNvGrpSpPr/>
        <p:nvPr/>
      </p:nvGrpSpPr>
      <p:grpSpPr>
        <a:xfrm>
          <a:off x="0" y="0"/>
          <a:ext cx="0" cy="0"/>
          <a:chOff x="0" y="0"/>
          <a:chExt cx="0" cy="0"/>
        </a:xfrm>
      </p:grpSpPr>
      <p:sp>
        <p:nvSpPr>
          <p:cNvPr id="263" name="Google Shape;263;p32"/>
          <p:cNvSpPr txBox="1">
            <a:spLocks noGrp="1"/>
          </p:cNvSpPr>
          <p:nvPr>
            <p:ph type="title"/>
          </p:nvPr>
        </p:nvSpPr>
        <p:spPr>
          <a:xfrm>
            <a:off x="961425" y="2680575"/>
            <a:ext cx="4383600" cy="1723800"/>
          </a:xfrm>
          <a:prstGeom prst="rect">
            <a:avLst/>
          </a:prstGeom>
        </p:spPr>
        <p:txBody>
          <a:bodyPr spcFirstLastPara="1" wrap="square" lIns="91425" tIns="91425" rIns="91425" bIns="91425" anchor="t" anchorCtr="0">
            <a:noAutofit/>
          </a:bodyPr>
          <a:lstStyle/>
          <a:p>
            <a:pPr lvl="0"/>
            <a:r>
              <a:rPr lang="en-US" sz="5200" dirty="0" smtClean="0"/>
              <a:t>Introduction</a:t>
            </a:r>
            <a:endParaRPr lang="en-US" sz="5200" dirty="0">
              <a:solidFill>
                <a:schemeClr val="lt1"/>
              </a:solidFill>
            </a:endParaRPr>
          </a:p>
        </p:txBody>
      </p:sp>
      <p:sp>
        <p:nvSpPr>
          <p:cNvPr id="264" name="Google Shape;264;p32"/>
          <p:cNvSpPr txBox="1">
            <a:spLocks noGrp="1"/>
          </p:cNvSpPr>
          <p:nvPr>
            <p:ph type="title" idx="2"/>
          </p:nvPr>
        </p:nvSpPr>
        <p:spPr>
          <a:xfrm>
            <a:off x="961425" y="1649425"/>
            <a:ext cx="1032300" cy="74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grpSp>
        <p:nvGrpSpPr>
          <p:cNvPr id="265" name="Google Shape;265;p32"/>
          <p:cNvGrpSpPr/>
          <p:nvPr/>
        </p:nvGrpSpPr>
        <p:grpSpPr>
          <a:xfrm>
            <a:off x="188271" y="722355"/>
            <a:ext cx="4707300" cy="81900"/>
            <a:chOff x="196113" y="722355"/>
            <a:chExt cx="4707300" cy="81900"/>
          </a:xfrm>
        </p:grpSpPr>
        <p:sp>
          <p:nvSpPr>
            <p:cNvPr id="266" name="Google Shape;266;p32"/>
            <p:cNvSpPr/>
            <p:nvPr/>
          </p:nvSpPr>
          <p:spPr>
            <a:xfrm rot="-5400000" flipH="1">
              <a:off x="4609563" y="510405"/>
              <a:ext cx="81900" cy="505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267" name="Google Shape;267;p32"/>
            <p:cNvCxnSpPr>
              <a:stCxn id="266" idx="0"/>
            </p:cNvCxnSpPr>
            <p:nvPr/>
          </p:nvCxnSpPr>
          <p:spPr>
            <a:xfrm rot="10800000">
              <a:off x="196113" y="763305"/>
              <a:ext cx="4201500" cy="0"/>
            </a:xfrm>
            <a:prstGeom prst="straightConnector1">
              <a:avLst/>
            </a:prstGeom>
            <a:noFill/>
            <a:ln w="9525" cap="flat" cmpd="sng">
              <a:solidFill>
                <a:schemeClr val="lt1"/>
              </a:solidFill>
              <a:prstDash val="solid"/>
              <a:round/>
              <a:headEnd type="none" w="med" len="med"/>
              <a:tailEnd type="none" w="med" len="med"/>
            </a:ln>
          </p:spPr>
        </p:cxnSp>
      </p:grpSp>
      <p:grpSp>
        <p:nvGrpSpPr>
          <p:cNvPr id="268" name="Google Shape;268;p32"/>
          <p:cNvGrpSpPr/>
          <p:nvPr/>
        </p:nvGrpSpPr>
        <p:grpSpPr>
          <a:xfrm>
            <a:off x="8402038" y="1961930"/>
            <a:ext cx="81900" cy="2993100"/>
            <a:chOff x="8615038" y="1961930"/>
            <a:chExt cx="81900" cy="2993100"/>
          </a:xfrm>
        </p:grpSpPr>
        <p:sp>
          <p:nvSpPr>
            <p:cNvPr id="269" name="Google Shape;269;p32"/>
            <p:cNvSpPr/>
            <p:nvPr/>
          </p:nvSpPr>
          <p:spPr>
            <a:xfrm>
              <a:off x="8615038" y="1961930"/>
              <a:ext cx="81900" cy="505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270" name="Google Shape;270;p32"/>
            <p:cNvCxnSpPr>
              <a:stCxn id="269" idx="2"/>
            </p:cNvCxnSpPr>
            <p:nvPr/>
          </p:nvCxnSpPr>
          <p:spPr>
            <a:xfrm>
              <a:off x="8655988" y="2467730"/>
              <a:ext cx="0" cy="2487300"/>
            </a:xfrm>
            <a:prstGeom prst="straightConnector1">
              <a:avLst/>
            </a:prstGeom>
            <a:noFill/>
            <a:ln w="9525" cap="flat" cmpd="sng">
              <a:solidFill>
                <a:schemeClr val="lt1"/>
              </a:solidFill>
              <a:prstDash val="dot"/>
              <a:round/>
              <a:headEnd type="none" w="med" len="med"/>
              <a:tailEnd type="none" w="med" len="med"/>
            </a:ln>
          </p:spPr>
        </p:cxnSp>
      </p:grpSp>
      <p:pic>
        <p:nvPicPr>
          <p:cNvPr id="7" name="Picture Placeholder 6" descr="The necessity of female teachers for girls’ education in crisis ..."/>
          <p:cNvPicPr>
            <a:picLocks noGrp="1" noChangeAspect="1"/>
          </p:cNvPicPr>
          <p:nvPr>
            <p:ph type="pic" idx="3"/>
          </p:nvPr>
        </p:nvPicPr>
        <p:blipFill rotWithShape="1">
          <a:blip r:embed="rId3">
            <a:extLst>
              <a:ext uri="{28A0092B-C50C-407E-A947-70E740481C1C}">
                <a14:useLocalDpi xmlns:a14="http://schemas.microsoft.com/office/drawing/2010/main" val="0"/>
              </a:ext>
            </a:extLst>
          </a:blip>
          <a:srcRect l="31042" r="30748"/>
          <a:stretch/>
        </p:blip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graphicFrame>
        <p:nvGraphicFramePr>
          <p:cNvPr id="693" name="Google Shape;693;p55"/>
          <p:cNvGraphicFramePr/>
          <p:nvPr>
            <p:extLst>
              <p:ext uri="{D42A27DB-BD31-4B8C-83A1-F6EECF244321}">
                <p14:modId xmlns:p14="http://schemas.microsoft.com/office/powerpoint/2010/main" val="4237332740"/>
              </p:ext>
            </p:extLst>
          </p:nvPr>
        </p:nvGraphicFramePr>
        <p:xfrm>
          <a:off x="1358855" y="815854"/>
          <a:ext cx="6319962" cy="4252068"/>
        </p:xfrm>
        <a:graphic>
          <a:graphicData uri="http://schemas.openxmlformats.org/drawingml/2006/table">
            <a:tbl>
              <a:tblPr firstRow="1" bandRow="1">
                <a:tableStyleId>{69012ECD-51FC-41F1-AA8D-1B2483CD663E}</a:tableStyleId>
              </a:tblPr>
              <a:tblGrid>
                <a:gridCol w="5059700">
                  <a:extLst>
                    <a:ext uri="{9D8B030D-6E8A-4147-A177-3AD203B41FA5}">
                      <a16:colId xmlns:a16="http://schemas.microsoft.com/office/drawing/2014/main" val="20000"/>
                    </a:ext>
                  </a:extLst>
                </a:gridCol>
                <a:gridCol w="656289">
                  <a:extLst>
                    <a:ext uri="{9D8B030D-6E8A-4147-A177-3AD203B41FA5}">
                      <a16:colId xmlns:a16="http://schemas.microsoft.com/office/drawing/2014/main" val="20001"/>
                    </a:ext>
                  </a:extLst>
                </a:gridCol>
                <a:gridCol w="603973">
                  <a:extLst>
                    <a:ext uri="{9D8B030D-6E8A-4147-A177-3AD203B41FA5}">
                      <a16:colId xmlns:a16="http://schemas.microsoft.com/office/drawing/2014/main" val="20002"/>
                    </a:ext>
                  </a:extLst>
                </a:gridCol>
              </a:tblGrid>
              <a:tr h="281207">
                <a:tc>
                  <a:txBody>
                    <a:bodyPr/>
                    <a:lstStyle/>
                    <a:p>
                      <a:pPr marL="0" marR="0" lvl="0" indent="0" algn="l" rtl="0">
                        <a:lnSpc>
                          <a:spcPct val="130000"/>
                        </a:lnSpc>
                        <a:spcBef>
                          <a:spcPts val="0"/>
                        </a:spcBef>
                        <a:spcAft>
                          <a:spcPts val="0"/>
                        </a:spcAft>
                        <a:buNone/>
                      </a:pPr>
                      <a:r>
                        <a:rPr lang="en-US" sz="1500" u="none" strike="noStrike" cap="none" dirty="0">
                          <a:solidFill>
                            <a:schemeClr val="tx1"/>
                          </a:solidFill>
                          <a:latin typeface="Akatab" panose="020B0604020202020204" charset="0"/>
                          <a:ea typeface="Akatab" panose="020B0604020202020204" charset="0"/>
                          <a:cs typeface="Akatab" panose="020B0604020202020204" charset="0"/>
                          <a:sym typeface="K2D"/>
                        </a:rPr>
                        <a:t>Items</a:t>
                      </a:r>
                      <a:endParaRPr sz="15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Mean</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lnSpc>
                          <a:spcPct val="130000"/>
                        </a:lnSpc>
                        <a:spcBef>
                          <a:spcPts val="0"/>
                        </a:spcBef>
                        <a:spcAft>
                          <a:spcPts val="0"/>
                        </a:spcAft>
                        <a:buNone/>
                      </a:pPr>
                      <a:r>
                        <a:rPr lang="en-US" sz="1500" u="none" strike="noStrike" cap="none">
                          <a:solidFill>
                            <a:schemeClr val="tx1"/>
                          </a:solidFill>
                          <a:latin typeface="Akatab" panose="020B0604020202020204" charset="0"/>
                          <a:ea typeface="Akatab" panose="020B0604020202020204" charset="0"/>
                          <a:cs typeface="Akatab" panose="020B0604020202020204" charset="0"/>
                          <a:sym typeface="K2D"/>
                        </a:rPr>
                        <a:t>SD</a:t>
                      </a:r>
                      <a:endParaRPr sz="1500" u="none" strike="noStrike" cap="none">
                        <a:solidFill>
                          <a:schemeClr val="tx1"/>
                        </a:solidFill>
                        <a:latin typeface="Akatab" panose="020B0604020202020204" charset="0"/>
                        <a:ea typeface="Akatab" panose="020B0604020202020204" charset="0"/>
                        <a:cs typeface="Akatab" panose="020B0604020202020204" charset="0"/>
                        <a:sym typeface="K2D"/>
                      </a:endParaRPr>
                    </a:p>
                  </a:txBody>
                  <a:tcPr marL="68588" marR="68588" marT="34294" marB="3429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0"/>
                  </a:ext>
                </a:extLst>
              </a:tr>
              <a:tr h="299648">
                <a:tc>
                  <a:txBody>
                    <a:bodyPr/>
                    <a:lstStyle/>
                    <a:p>
                      <a:pPr marL="0" marR="0" lvl="0" indent="0" algn="l" rtl="0">
                        <a:lnSpc>
                          <a:spcPct val="13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English knowledge retrieval difficulties</a:t>
                      </a:r>
                      <a:endParaRPr sz="150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tc>
                  <a:txBody>
                    <a:bodyPr/>
                    <a:lstStyle/>
                    <a:p>
                      <a:pPr marL="0" marR="0" lvl="0" indent="0" algn="ctr" rtl="0">
                        <a:lnSpc>
                          <a:spcPct val="130000"/>
                        </a:lnSpc>
                        <a:spcBef>
                          <a:spcPts val="0"/>
                        </a:spcBef>
                        <a:spcAft>
                          <a:spcPts val="0"/>
                        </a:spcAft>
                        <a:buNone/>
                      </a:pPr>
                      <a:r>
                        <a:rPr lang="en-US" sz="1500" b="1" u="none" strike="noStrike" cap="none" dirty="0">
                          <a:latin typeface="Akatab" panose="020B0604020202020204" charset="0"/>
                          <a:ea typeface="Akatab" panose="020B0604020202020204" charset="0"/>
                          <a:cs typeface="Akatab" panose="020B0604020202020204" charset="0"/>
                          <a:sym typeface="K2D"/>
                        </a:rPr>
                        <a:t>3.13</a:t>
                      </a:r>
                      <a:endParaRPr sz="1500" b="1"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a:latin typeface="Akatab" panose="020B0604020202020204" charset="0"/>
                          <a:ea typeface="Akatab" panose="020B0604020202020204" charset="0"/>
                          <a:cs typeface="Akatab" panose="020B0604020202020204" charset="0"/>
                          <a:sym typeface="K2D"/>
                        </a:rPr>
                        <a:t>1.12</a:t>
                      </a:r>
                      <a:endParaRPr sz="1500" u="none" strike="noStrike" cap="none">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extLst>
                  <a:ext uri="{0D108BD9-81ED-4DB2-BD59-A6C34878D82A}">
                    <a16:rowId xmlns:a16="http://schemas.microsoft.com/office/drawing/2014/main" val="10001"/>
                  </a:ext>
                </a:extLst>
              </a:tr>
              <a:tr h="299648">
                <a:tc>
                  <a:txBody>
                    <a:bodyPr/>
                    <a:lstStyle/>
                    <a:p>
                      <a:pPr marL="0" marR="0" lvl="0" indent="0" algn="l" rtl="0">
                        <a:lnSpc>
                          <a:spcPct val="13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Stuttering more in English than in L1</a:t>
                      </a:r>
                      <a:endParaRPr sz="150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tc>
                  <a:txBody>
                    <a:bodyPr/>
                    <a:lstStyle/>
                    <a:p>
                      <a:pPr marL="0" marR="0" lvl="0" indent="0" algn="ctr" rtl="0">
                        <a:lnSpc>
                          <a:spcPct val="130000"/>
                        </a:lnSpc>
                        <a:spcBef>
                          <a:spcPts val="0"/>
                        </a:spcBef>
                        <a:spcAft>
                          <a:spcPts val="0"/>
                        </a:spcAft>
                        <a:buNone/>
                      </a:pPr>
                      <a:r>
                        <a:rPr lang="en-US" sz="1500" b="1" u="none" strike="noStrike" cap="none" dirty="0">
                          <a:latin typeface="Akatab" panose="020B0604020202020204" charset="0"/>
                          <a:ea typeface="Akatab" panose="020B0604020202020204" charset="0"/>
                          <a:cs typeface="Akatab" panose="020B0604020202020204" charset="0"/>
                          <a:sym typeface="K2D"/>
                        </a:rPr>
                        <a:t>3.03</a:t>
                      </a:r>
                      <a:endParaRPr sz="1500" b="1"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a:latin typeface="Akatab" panose="020B0604020202020204" charset="0"/>
                          <a:ea typeface="Akatab" panose="020B0604020202020204" charset="0"/>
                          <a:cs typeface="Akatab" panose="020B0604020202020204" charset="0"/>
                          <a:sym typeface="K2D"/>
                        </a:rPr>
                        <a:t>1.16</a:t>
                      </a:r>
                      <a:endParaRPr sz="1500" u="none" strike="noStrike" cap="none">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extLst>
                  <a:ext uri="{0D108BD9-81ED-4DB2-BD59-A6C34878D82A}">
                    <a16:rowId xmlns:a16="http://schemas.microsoft.com/office/drawing/2014/main" val="10002"/>
                  </a:ext>
                </a:extLst>
              </a:tr>
              <a:tr h="299648">
                <a:tc>
                  <a:txBody>
                    <a:bodyPr/>
                    <a:lstStyle/>
                    <a:p>
                      <a:pPr marL="0" marR="0" lvl="0" indent="0" algn="l" rtl="0">
                        <a:lnSpc>
                          <a:spcPct val="13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Becoming overwhelmed when learning English</a:t>
                      </a:r>
                      <a:endParaRPr sz="150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tc>
                  <a:txBody>
                    <a:bodyPr/>
                    <a:lstStyle/>
                    <a:p>
                      <a:pPr marL="0" marR="0" lvl="0" indent="0" algn="ctr" rtl="0">
                        <a:lnSpc>
                          <a:spcPct val="130000"/>
                        </a:lnSpc>
                        <a:spcBef>
                          <a:spcPts val="0"/>
                        </a:spcBef>
                        <a:spcAft>
                          <a:spcPts val="0"/>
                        </a:spcAft>
                        <a:buNone/>
                      </a:pPr>
                      <a:r>
                        <a:rPr lang="en-US" sz="1500" b="1" u="none" strike="noStrike" cap="none" dirty="0">
                          <a:latin typeface="Akatab" panose="020B0604020202020204" charset="0"/>
                          <a:ea typeface="Akatab" panose="020B0604020202020204" charset="0"/>
                          <a:cs typeface="Akatab" panose="020B0604020202020204" charset="0"/>
                          <a:sym typeface="K2D"/>
                        </a:rPr>
                        <a:t>2.94</a:t>
                      </a:r>
                      <a:endParaRPr sz="1500" b="1"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a:latin typeface="Akatab" panose="020B0604020202020204" charset="0"/>
                          <a:ea typeface="Akatab" panose="020B0604020202020204" charset="0"/>
                          <a:cs typeface="Akatab" panose="020B0604020202020204" charset="0"/>
                          <a:sym typeface="K2D"/>
                        </a:rPr>
                        <a:t>1.13</a:t>
                      </a:r>
                      <a:endParaRPr sz="1500" u="none" strike="noStrike" cap="none">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extLst>
                  <a:ext uri="{0D108BD9-81ED-4DB2-BD59-A6C34878D82A}">
                    <a16:rowId xmlns:a16="http://schemas.microsoft.com/office/drawing/2014/main" val="10003"/>
                  </a:ext>
                </a:extLst>
              </a:tr>
              <a:tr h="299648">
                <a:tc>
                  <a:txBody>
                    <a:bodyPr/>
                    <a:lstStyle/>
                    <a:p>
                      <a:pPr marL="0" marR="0" lvl="0" indent="0" algn="l" rtl="0">
                        <a:lnSpc>
                          <a:spcPct val="13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Elevated stress and worriedness in English speaking class</a:t>
                      </a:r>
                      <a:endParaRPr sz="150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tc>
                  <a:txBody>
                    <a:bodyPr/>
                    <a:lstStyle/>
                    <a:p>
                      <a:pPr marL="0" marR="0" lvl="0" indent="0" algn="ctr" rtl="0">
                        <a:lnSpc>
                          <a:spcPct val="130000"/>
                        </a:lnSpc>
                        <a:spcBef>
                          <a:spcPts val="0"/>
                        </a:spcBef>
                        <a:spcAft>
                          <a:spcPts val="0"/>
                        </a:spcAft>
                        <a:buNone/>
                      </a:pPr>
                      <a:r>
                        <a:rPr lang="en-US" sz="1500" b="1" u="none" strike="noStrike" cap="none" dirty="0">
                          <a:latin typeface="Akatab" panose="020B0604020202020204" charset="0"/>
                          <a:ea typeface="Akatab" panose="020B0604020202020204" charset="0"/>
                          <a:cs typeface="Akatab" panose="020B0604020202020204" charset="0"/>
                          <a:sym typeface="K2D"/>
                        </a:rPr>
                        <a:t>2.92</a:t>
                      </a:r>
                      <a:endParaRPr sz="1500" b="1"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a:latin typeface="Akatab" panose="020B0604020202020204" charset="0"/>
                          <a:ea typeface="Akatab" panose="020B0604020202020204" charset="0"/>
                          <a:cs typeface="Akatab" panose="020B0604020202020204" charset="0"/>
                          <a:sym typeface="K2D"/>
                        </a:rPr>
                        <a:t>1.15</a:t>
                      </a:r>
                      <a:endParaRPr sz="1500" u="none" strike="noStrike" cap="none">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extLst>
                  <a:ext uri="{0D108BD9-81ED-4DB2-BD59-A6C34878D82A}">
                    <a16:rowId xmlns:a16="http://schemas.microsoft.com/office/drawing/2014/main" val="10004"/>
                  </a:ext>
                </a:extLst>
              </a:tr>
              <a:tr h="299648">
                <a:tc>
                  <a:txBody>
                    <a:bodyPr/>
                    <a:lstStyle/>
                    <a:p>
                      <a:pPr marL="0" marR="0" lvl="0" indent="0" algn="l" rtl="0">
                        <a:lnSpc>
                          <a:spcPct val="13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Not understanding what the teacher said in English</a:t>
                      </a:r>
                      <a:endParaRPr sz="150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2.79</a:t>
                      </a:r>
                      <a:endParaRPr sz="150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a:latin typeface="Akatab" panose="020B0604020202020204" charset="0"/>
                          <a:ea typeface="Akatab" panose="020B0604020202020204" charset="0"/>
                          <a:cs typeface="Akatab" panose="020B0604020202020204" charset="0"/>
                          <a:sym typeface="K2D"/>
                        </a:rPr>
                        <a:t>1.09</a:t>
                      </a:r>
                      <a:endParaRPr sz="1500" u="none" strike="noStrike" cap="none">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extLst>
                  <a:ext uri="{0D108BD9-81ED-4DB2-BD59-A6C34878D82A}">
                    <a16:rowId xmlns:a16="http://schemas.microsoft.com/office/drawing/2014/main" val="10005"/>
                  </a:ext>
                </a:extLst>
              </a:tr>
              <a:tr h="299648">
                <a:tc>
                  <a:txBody>
                    <a:bodyPr/>
                    <a:lstStyle/>
                    <a:p>
                      <a:pPr marL="0" marR="0" lvl="0" indent="0" algn="l" rtl="0">
                        <a:lnSpc>
                          <a:spcPct val="130000"/>
                        </a:lnSpc>
                        <a:spcBef>
                          <a:spcPts val="0"/>
                        </a:spcBef>
                        <a:spcAft>
                          <a:spcPts val="0"/>
                        </a:spcAft>
                        <a:buNone/>
                      </a:pPr>
                      <a:r>
                        <a:rPr lang="en-US" sz="1500" u="none" strike="noStrike" cap="none">
                          <a:latin typeface="Akatab" panose="020B0604020202020204" charset="0"/>
                          <a:ea typeface="Akatab" panose="020B0604020202020204" charset="0"/>
                          <a:cs typeface="Akatab" panose="020B0604020202020204" charset="0"/>
                          <a:sym typeface="K2D"/>
                        </a:rPr>
                        <a:t>Reduced comprehension in English speech</a:t>
                      </a:r>
                      <a:endParaRPr sz="1500" u="none" strike="noStrike" cap="none">
                        <a:latin typeface="Akatab" panose="020B0604020202020204" charset="0"/>
                        <a:ea typeface="Akatab" panose="020B0604020202020204" charset="0"/>
                        <a:cs typeface="Akatab" panose="020B0604020202020204" charset="0"/>
                        <a:sym typeface="K2D"/>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2.67</a:t>
                      </a:r>
                      <a:endParaRPr sz="150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a:latin typeface="Akatab" panose="020B0604020202020204" charset="0"/>
                          <a:ea typeface="Akatab" panose="020B0604020202020204" charset="0"/>
                          <a:cs typeface="Akatab" panose="020B0604020202020204" charset="0"/>
                          <a:sym typeface="K2D"/>
                        </a:rPr>
                        <a:t>1.09</a:t>
                      </a:r>
                      <a:endParaRPr sz="1500" u="none" strike="noStrike" cap="none">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extLst>
                  <a:ext uri="{0D108BD9-81ED-4DB2-BD59-A6C34878D82A}">
                    <a16:rowId xmlns:a16="http://schemas.microsoft.com/office/drawing/2014/main" val="10006"/>
                  </a:ext>
                </a:extLst>
              </a:tr>
              <a:tr h="299648">
                <a:tc>
                  <a:txBody>
                    <a:bodyPr/>
                    <a:lstStyle/>
                    <a:p>
                      <a:pPr marL="0" marR="0" lvl="0" indent="0" algn="l" rtl="0">
                        <a:lnSpc>
                          <a:spcPct val="130000"/>
                        </a:lnSpc>
                        <a:spcBef>
                          <a:spcPts val="0"/>
                        </a:spcBef>
                        <a:spcAft>
                          <a:spcPts val="0"/>
                        </a:spcAft>
                        <a:buNone/>
                      </a:pPr>
                      <a:r>
                        <a:rPr lang="en-US" sz="1500" u="none" strike="noStrike" cap="none">
                          <a:latin typeface="Akatab" panose="020B0604020202020204" charset="0"/>
                          <a:ea typeface="Akatab" panose="020B0604020202020204" charset="0"/>
                          <a:cs typeface="Akatab" panose="020B0604020202020204" charset="0"/>
                          <a:sym typeface="K2D"/>
                        </a:rPr>
                        <a:t>Difficulty catching up with the learning progress in class</a:t>
                      </a:r>
                      <a:endParaRPr sz="1500" u="none" strike="noStrike" cap="none">
                        <a:latin typeface="Akatab" panose="020B0604020202020204" charset="0"/>
                        <a:ea typeface="Akatab" panose="020B0604020202020204" charset="0"/>
                        <a:cs typeface="Akatab" panose="020B0604020202020204" charset="0"/>
                        <a:sym typeface="K2D"/>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2.60</a:t>
                      </a:r>
                      <a:endParaRPr sz="150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a:latin typeface="Akatab" panose="020B0604020202020204" charset="0"/>
                          <a:ea typeface="Akatab" panose="020B0604020202020204" charset="0"/>
                          <a:cs typeface="Akatab" panose="020B0604020202020204" charset="0"/>
                          <a:sym typeface="K2D"/>
                        </a:rPr>
                        <a:t>1.14</a:t>
                      </a:r>
                      <a:endParaRPr sz="1500" u="none" strike="noStrike" cap="none">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extLst>
                  <a:ext uri="{0D108BD9-81ED-4DB2-BD59-A6C34878D82A}">
                    <a16:rowId xmlns:a16="http://schemas.microsoft.com/office/drawing/2014/main" val="10007"/>
                  </a:ext>
                </a:extLst>
              </a:tr>
              <a:tr h="299648">
                <a:tc>
                  <a:txBody>
                    <a:bodyPr/>
                    <a:lstStyle/>
                    <a:p>
                      <a:pPr marL="0" marR="0" lvl="0" indent="0" algn="l" rtl="0">
                        <a:lnSpc>
                          <a:spcPct val="130000"/>
                        </a:lnSpc>
                        <a:spcBef>
                          <a:spcPts val="0"/>
                        </a:spcBef>
                        <a:spcAft>
                          <a:spcPts val="0"/>
                        </a:spcAft>
                        <a:buNone/>
                      </a:pPr>
                      <a:r>
                        <a:rPr lang="en-US" sz="1500" u="none" strike="noStrike" cap="none">
                          <a:latin typeface="Akatab" panose="020B0604020202020204" charset="0"/>
                          <a:ea typeface="Akatab" panose="020B0604020202020204" charset="0"/>
                          <a:cs typeface="Akatab" panose="020B0604020202020204" charset="0"/>
                          <a:sym typeface="K2D"/>
                        </a:rPr>
                        <a:t>Increased frustration in English learning</a:t>
                      </a:r>
                      <a:endParaRPr sz="1500" u="none" strike="noStrike" cap="none">
                        <a:latin typeface="Akatab" panose="020B0604020202020204" charset="0"/>
                        <a:ea typeface="Akatab" panose="020B0604020202020204" charset="0"/>
                        <a:cs typeface="Akatab" panose="020B0604020202020204" charset="0"/>
                        <a:sym typeface="K2D"/>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2.49</a:t>
                      </a:r>
                      <a:endParaRPr sz="150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1.21</a:t>
                      </a:r>
                      <a:endParaRPr sz="150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extLst>
                  <a:ext uri="{0D108BD9-81ED-4DB2-BD59-A6C34878D82A}">
                    <a16:rowId xmlns:a16="http://schemas.microsoft.com/office/drawing/2014/main" val="10008"/>
                  </a:ext>
                </a:extLst>
              </a:tr>
              <a:tr h="299648">
                <a:tc>
                  <a:txBody>
                    <a:bodyPr/>
                    <a:lstStyle/>
                    <a:p>
                      <a:pPr marL="0" marR="0" lvl="0" indent="0" algn="l" rtl="0">
                        <a:lnSpc>
                          <a:spcPct val="130000"/>
                        </a:lnSpc>
                        <a:spcBef>
                          <a:spcPts val="0"/>
                        </a:spcBef>
                        <a:spcAft>
                          <a:spcPts val="0"/>
                        </a:spcAft>
                        <a:buNone/>
                      </a:pPr>
                      <a:r>
                        <a:rPr lang="en-US" sz="1500" u="none" strike="noStrike" cap="none">
                          <a:latin typeface="Akatab" panose="020B0604020202020204" charset="0"/>
                          <a:ea typeface="Akatab" panose="020B0604020202020204" charset="0"/>
                          <a:cs typeface="Akatab" panose="020B0604020202020204" charset="0"/>
                          <a:sym typeface="K2D"/>
                        </a:rPr>
                        <a:t>Decreased motivation for English language classes</a:t>
                      </a:r>
                      <a:endParaRPr sz="1500" u="none" strike="noStrike" cap="none">
                        <a:latin typeface="Akatab" panose="020B0604020202020204" charset="0"/>
                        <a:ea typeface="Akatab" panose="020B0604020202020204" charset="0"/>
                        <a:cs typeface="Akatab" panose="020B0604020202020204" charset="0"/>
                        <a:sym typeface="K2D"/>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a:latin typeface="Akatab" panose="020B0604020202020204" charset="0"/>
                          <a:ea typeface="Akatab" panose="020B0604020202020204" charset="0"/>
                          <a:cs typeface="Akatab" panose="020B0604020202020204" charset="0"/>
                          <a:sym typeface="K2D"/>
                        </a:rPr>
                        <a:t>2.37</a:t>
                      </a:r>
                      <a:endParaRPr sz="1500" u="none" strike="noStrike" cap="none">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1.22</a:t>
                      </a:r>
                      <a:endParaRPr sz="150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extLst>
                  <a:ext uri="{0D108BD9-81ED-4DB2-BD59-A6C34878D82A}">
                    <a16:rowId xmlns:a16="http://schemas.microsoft.com/office/drawing/2014/main" val="10009"/>
                  </a:ext>
                </a:extLst>
              </a:tr>
              <a:tr h="299648">
                <a:tc>
                  <a:txBody>
                    <a:bodyPr/>
                    <a:lstStyle/>
                    <a:p>
                      <a:pPr marL="0" marR="0" lvl="0" indent="0" algn="l" rtl="0">
                        <a:lnSpc>
                          <a:spcPct val="130000"/>
                        </a:lnSpc>
                        <a:spcBef>
                          <a:spcPts val="0"/>
                        </a:spcBef>
                        <a:spcAft>
                          <a:spcPts val="0"/>
                        </a:spcAft>
                        <a:buNone/>
                      </a:pPr>
                      <a:r>
                        <a:rPr lang="en-US" sz="1500" u="none" strike="noStrike" cap="none">
                          <a:latin typeface="Akatab" panose="020B0604020202020204" charset="0"/>
                          <a:ea typeface="Akatab" panose="020B0604020202020204" charset="0"/>
                          <a:cs typeface="Akatab" panose="020B0604020202020204" charset="0"/>
                          <a:sym typeface="K2D"/>
                        </a:rPr>
                        <a:t>Reduced encouragement for English language learning</a:t>
                      </a:r>
                      <a:endParaRPr sz="1500" u="none" strike="noStrike" cap="none">
                        <a:latin typeface="Akatab" panose="020B0604020202020204" charset="0"/>
                        <a:ea typeface="Akatab" panose="020B0604020202020204" charset="0"/>
                        <a:cs typeface="Akatab" panose="020B0604020202020204" charset="0"/>
                        <a:sym typeface="K2D"/>
                      </a:endParaRPr>
                    </a:p>
                  </a:txBody>
                  <a:tcPr marL="91450" marR="91450" marT="45725" marB="45725">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a:latin typeface="Akatab" panose="020B0604020202020204" charset="0"/>
                          <a:ea typeface="Akatab" panose="020B0604020202020204" charset="0"/>
                          <a:cs typeface="Akatab" panose="020B0604020202020204" charset="0"/>
                          <a:sym typeface="K2D"/>
                        </a:rPr>
                        <a:t>2.12</a:t>
                      </a:r>
                      <a:endParaRPr sz="1500" u="none" strike="noStrike" cap="none">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tc>
                  <a:txBody>
                    <a:bodyPr/>
                    <a:lstStyle/>
                    <a:p>
                      <a:pPr marL="0" marR="0" lvl="0" indent="0" algn="ctr" rtl="0">
                        <a:lnSpc>
                          <a:spcPct val="130000"/>
                        </a:lnSpc>
                        <a:spcBef>
                          <a:spcPts val="0"/>
                        </a:spcBef>
                        <a:spcAft>
                          <a:spcPts val="0"/>
                        </a:spcAft>
                        <a:buNone/>
                      </a:pPr>
                      <a:r>
                        <a:rPr lang="en-US" sz="1500" u="none" strike="noStrike" cap="none" dirty="0">
                          <a:latin typeface="Akatab" panose="020B0604020202020204" charset="0"/>
                          <a:ea typeface="Akatab" panose="020B0604020202020204" charset="0"/>
                          <a:cs typeface="Akatab" panose="020B0604020202020204" charset="0"/>
                          <a:sym typeface="K2D"/>
                        </a:rPr>
                        <a:t>1.23</a:t>
                      </a:r>
                      <a:endParaRPr sz="1500" u="none" strike="noStrike" cap="none" dirty="0">
                        <a:latin typeface="Akatab" panose="020B0604020202020204" charset="0"/>
                        <a:ea typeface="Akatab" panose="020B0604020202020204" charset="0"/>
                        <a:cs typeface="Akatab" panose="020B0604020202020204" charset="0"/>
                        <a:sym typeface="K2D"/>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4"/>
                    </a:solidFill>
                  </a:tcPr>
                </a:tc>
                <a:extLst>
                  <a:ext uri="{0D108BD9-81ED-4DB2-BD59-A6C34878D82A}">
                    <a16:rowId xmlns:a16="http://schemas.microsoft.com/office/drawing/2014/main" val="10010"/>
                  </a:ext>
                </a:extLst>
              </a:tr>
            </a:tbl>
          </a:graphicData>
        </a:graphic>
      </p:graphicFrame>
      <p:sp>
        <p:nvSpPr>
          <p:cNvPr id="3" name="Text Placeholder 2"/>
          <p:cNvSpPr>
            <a:spLocks noGrp="1"/>
          </p:cNvSpPr>
          <p:nvPr>
            <p:ph type="body" idx="4294967295"/>
          </p:nvPr>
        </p:nvSpPr>
        <p:spPr>
          <a:xfrm>
            <a:off x="1272209" y="121478"/>
            <a:ext cx="6891130" cy="427038"/>
          </a:xfrm>
        </p:spPr>
        <p:txBody>
          <a:bodyPr/>
          <a:lstStyle/>
          <a:p>
            <a:pPr marL="0" indent="0" algn="l">
              <a:buNone/>
            </a:pPr>
            <a:r>
              <a:rPr lang="en-US" sz="1600" b="1" dirty="0">
                <a:latin typeface="Akatab" panose="020B0604020202020204" charset="0"/>
                <a:ea typeface="Akatab" panose="020B0604020202020204" charset="0"/>
                <a:cs typeface="Akatab" panose="020B0604020202020204" charset="0"/>
                <a:sym typeface="K2D"/>
              </a:rPr>
              <a:t>Table </a:t>
            </a:r>
            <a:r>
              <a:rPr lang="en-US" sz="1600" b="1" dirty="0" smtClean="0">
                <a:latin typeface="Akatab" panose="020B0604020202020204" charset="0"/>
                <a:ea typeface="Akatab" panose="020B0604020202020204" charset="0"/>
                <a:cs typeface="Akatab" panose="020B0604020202020204" charset="0"/>
                <a:sym typeface="K2D"/>
              </a:rPr>
              <a:t>4.6 </a:t>
            </a:r>
            <a:r>
              <a:rPr lang="en-US" sz="1600" dirty="0">
                <a:latin typeface="Akatab" panose="020B0604020202020204" charset="0"/>
                <a:ea typeface="Akatab" panose="020B0604020202020204" charset="0"/>
                <a:cs typeface="Akatab" panose="020B0604020202020204" charset="0"/>
                <a:sym typeface="K2D"/>
              </a:rPr>
              <a:t>Students’ responses to the impacts of speaking anxiety on their English learning (N = 191)</a:t>
            </a:r>
            <a:endParaRPr lang="en-US" sz="1600" dirty="0">
              <a:latin typeface="Akatab" panose="020B0604020202020204" charset="0"/>
              <a:ea typeface="Akatab" panose="020B0604020202020204" charset="0"/>
              <a:cs typeface="Akatab" panose="020B0604020202020204" charset="0"/>
            </a:endParaRPr>
          </a:p>
        </p:txBody>
      </p:sp>
      <p:sp>
        <p:nvSpPr>
          <p:cNvPr id="4" name="TextBox 3"/>
          <p:cNvSpPr txBox="1"/>
          <p:nvPr/>
        </p:nvSpPr>
        <p:spPr>
          <a:xfrm>
            <a:off x="8487093" y="4577875"/>
            <a:ext cx="509392" cy="307777"/>
          </a:xfrm>
          <a:prstGeom prst="rect">
            <a:avLst/>
          </a:prstGeom>
          <a:noFill/>
        </p:spPr>
        <p:txBody>
          <a:bodyPr wrap="square" rtlCol="0">
            <a:spAutoFit/>
          </a:bodyPr>
          <a:lstStyle/>
          <a:p>
            <a:pPr algn="ctr"/>
            <a:r>
              <a:rPr lang="en-US" dirty="0" smtClean="0">
                <a:latin typeface="Castoro" panose="020B0604020202020204" charset="0"/>
              </a:rPr>
              <a:t>28</a:t>
            </a:r>
            <a:endParaRPr lang="en-US" dirty="0">
              <a:latin typeface="Castoro" panose="020B0604020202020204" charset="0"/>
            </a:endParaRPr>
          </a:p>
        </p:txBody>
      </p:sp>
    </p:spTree>
    <p:extLst>
      <p:ext uri="{BB962C8B-B14F-4D97-AF65-F5344CB8AC3E}">
        <p14:creationId xmlns:p14="http://schemas.microsoft.com/office/powerpoint/2010/main" val="15266944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323" y="295605"/>
            <a:ext cx="3407952" cy="573088"/>
          </a:xfrm>
        </p:spPr>
        <p:txBody>
          <a:bodyPr/>
          <a:lstStyle/>
          <a:p>
            <a:pPr algn="l"/>
            <a:r>
              <a:rPr lang="en-US" sz="2000" b="1" dirty="0" smtClean="0">
                <a:solidFill>
                  <a:srgbClr val="000000"/>
                </a:solidFill>
                <a:latin typeface="Akatab" panose="020B0604020202020204" charset="0"/>
                <a:ea typeface="Akatab" panose="020B0604020202020204" charset="0"/>
                <a:cs typeface="Akatab" panose="020B0604020202020204" charset="0"/>
              </a:rPr>
              <a:t>1. Lexical </a:t>
            </a:r>
            <a:r>
              <a:rPr lang="en-US" sz="2000" b="1" dirty="0">
                <a:solidFill>
                  <a:srgbClr val="000000"/>
                </a:solidFill>
                <a:latin typeface="Akatab" panose="020B0604020202020204" charset="0"/>
                <a:ea typeface="Akatab" panose="020B0604020202020204" charset="0"/>
                <a:cs typeface="Akatab" panose="020B0604020202020204" charset="0"/>
              </a:rPr>
              <a:t>diversity</a:t>
            </a:r>
            <a:endParaRPr lang="en-US" sz="2000" dirty="0">
              <a:latin typeface="Akatab" panose="020B0604020202020204" charset="0"/>
              <a:ea typeface="Akatab" panose="020B0604020202020204" charset="0"/>
              <a:cs typeface="Akatab" panose="020B0604020202020204" charset="0"/>
            </a:endParaRPr>
          </a:p>
        </p:txBody>
      </p:sp>
      <p:sp>
        <p:nvSpPr>
          <p:cNvPr id="3" name="Text Placeholder 2"/>
          <p:cNvSpPr>
            <a:spLocks noGrp="1"/>
          </p:cNvSpPr>
          <p:nvPr>
            <p:ph type="body" idx="4294967295"/>
          </p:nvPr>
        </p:nvSpPr>
        <p:spPr>
          <a:xfrm>
            <a:off x="720724" y="4375846"/>
            <a:ext cx="7702550" cy="425450"/>
          </a:xfrm>
        </p:spPr>
        <p:txBody>
          <a:bodyPr/>
          <a:lstStyle/>
          <a:p>
            <a:pPr marL="152400" indent="0">
              <a:buNone/>
            </a:pPr>
            <a:r>
              <a:rPr lang="en-US" sz="1600" i="1" dirty="0"/>
              <a:t>Figure </a:t>
            </a:r>
            <a:r>
              <a:rPr lang="en-US" sz="1600" i="1" dirty="0" smtClean="0"/>
              <a:t>4.3. </a:t>
            </a:r>
            <a:r>
              <a:rPr lang="en-US" sz="1600" dirty="0"/>
              <a:t>Student’s English word usage in CEFR Levels (%)</a:t>
            </a:r>
          </a:p>
        </p:txBody>
      </p:sp>
      <p:graphicFrame>
        <p:nvGraphicFramePr>
          <p:cNvPr id="5" name="Chart 4"/>
          <p:cNvGraphicFramePr/>
          <p:nvPr>
            <p:extLst>
              <p:ext uri="{D42A27DB-BD31-4B8C-83A1-F6EECF244321}">
                <p14:modId xmlns:p14="http://schemas.microsoft.com/office/powerpoint/2010/main" val="1605468170"/>
              </p:ext>
            </p:extLst>
          </p:nvPr>
        </p:nvGraphicFramePr>
        <p:xfrm>
          <a:off x="519249" y="868693"/>
          <a:ext cx="8105501" cy="350715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8487093" y="4577875"/>
            <a:ext cx="509392" cy="307777"/>
          </a:xfrm>
          <a:prstGeom prst="rect">
            <a:avLst/>
          </a:prstGeom>
          <a:noFill/>
        </p:spPr>
        <p:txBody>
          <a:bodyPr wrap="square" rtlCol="0">
            <a:spAutoFit/>
          </a:bodyPr>
          <a:lstStyle/>
          <a:p>
            <a:pPr algn="ctr"/>
            <a:r>
              <a:rPr lang="en-US" dirty="0" smtClean="0">
                <a:latin typeface="Castoro" panose="020B0604020202020204" charset="0"/>
              </a:rPr>
              <a:t>29</a:t>
            </a:r>
            <a:endParaRPr lang="en-US" dirty="0">
              <a:latin typeface="Castoro" panose="020B0604020202020204" charset="0"/>
            </a:endParaRPr>
          </a:p>
        </p:txBody>
      </p:sp>
    </p:spTree>
    <p:extLst>
      <p:ext uri="{BB962C8B-B14F-4D97-AF65-F5344CB8AC3E}">
        <p14:creationId xmlns:p14="http://schemas.microsoft.com/office/powerpoint/2010/main" val="41775985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323" y="295605"/>
            <a:ext cx="3407952" cy="573088"/>
          </a:xfrm>
        </p:spPr>
        <p:txBody>
          <a:bodyPr/>
          <a:lstStyle/>
          <a:p>
            <a:pPr lvl="0" algn="l"/>
            <a:r>
              <a:rPr lang="en-US" sz="2000" b="1" dirty="0">
                <a:solidFill>
                  <a:srgbClr val="000000"/>
                </a:solidFill>
                <a:latin typeface="Akatab" panose="020B0604020202020204" charset="0"/>
                <a:ea typeface="Akatab" panose="020B0604020202020204" charset="0"/>
                <a:cs typeface="Akatab" panose="020B0604020202020204" charset="0"/>
              </a:rPr>
              <a:t>2</a:t>
            </a:r>
            <a:r>
              <a:rPr lang="en-US" sz="2000" b="1" dirty="0" smtClean="0">
                <a:solidFill>
                  <a:srgbClr val="000000"/>
                </a:solidFill>
                <a:latin typeface="Akatab" panose="020B0604020202020204" charset="0"/>
                <a:ea typeface="Akatab" panose="020B0604020202020204" charset="0"/>
                <a:cs typeface="Akatab" panose="020B0604020202020204" charset="0"/>
              </a:rPr>
              <a:t>. Disfluency</a:t>
            </a:r>
            <a:endParaRPr lang="en-US" sz="2000" dirty="0">
              <a:latin typeface="Akatab" panose="020B0604020202020204" charset="0"/>
              <a:ea typeface="Akatab" panose="020B0604020202020204" charset="0"/>
              <a:cs typeface="Akatab" panose="020B0604020202020204" charset="0"/>
            </a:endParaRPr>
          </a:p>
        </p:txBody>
      </p:sp>
      <p:sp>
        <p:nvSpPr>
          <p:cNvPr id="3" name="Text Placeholder 2"/>
          <p:cNvSpPr>
            <a:spLocks noGrp="1"/>
          </p:cNvSpPr>
          <p:nvPr>
            <p:ph type="body" idx="4294967295"/>
          </p:nvPr>
        </p:nvSpPr>
        <p:spPr>
          <a:xfrm>
            <a:off x="482119" y="4216600"/>
            <a:ext cx="3637052" cy="425450"/>
          </a:xfrm>
        </p:spPr>
        <p:txBody>
          <a:bodyPr/>
          <a:lstStyle/>
          <a:p>
            <a:pPr marL="0" indent="0">
              <a:buNone/>
            </a:pPr>
            <a:r>
              <a:rPr lang="en-US" sz="1300" i="1" dirty="0"/>
              <a:t>Figure </a:t>
            </a:r>
            <a:r>
              <a:rPr lang="en-US" sz="1300" i="1" dirty="0" smtClean="0"/>
              <a:t>4.4 </a:t>
            </a:r>
            <a:r>
              <a:rPr lang="en-US" sz="1300" dirty="0"/>
              <a:t>Student’s unfilled pauses duration (secs/time)</a:t>
            </a:r>
          </a:p>
        </p:txBody>
      </p:sp>
      <p:graphicFrame>
        <p:nvGraphicFramePr>
          <p:cNvPr id="6" name="Chart 5"/>
          <p:cNvGraphicFramePr/>
          <p:nvPr>
            <p:extLst>
              <p:ext uri="{D42A27DB-BD31-4B8C-83A1-F6EECF244321}">
                <p14:modId xmlns:p14="http://schemas.microsoft.com/office/powerpoint/2010/main" val="4174361934"/>
              </p:ext>
            </p:extLst>
          </p:nvPr>
        </p:nvGraphicFramePr>
        <p:xfrm>
          <a:off x="152579" y="868691"/>
          <a:ext cx="4296132" cy="33791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3158907990"/>
              </p:ext>
            </p:extLst>
          </p:nvPr>
        </p:nvGraphicFramePr>
        <p:xfrm>
          <a:off x="4592549" y="868691"/>
          <a:ext cx="4387065" cy="337914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Placeholder 2"/>
          <p:cNvSpPr txBox="1">
            <a:spLocks/>
          </p:cNvSpPr>
          <p:nvPr/>
        </p:nvSpPr>
        <p:spPr>
          <a:xfrm>
            <a:off x="4928643" y="4247836"/>
            <a:ext cx="3714875" cy="4254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pPr marL="0" indent="0">
              <a:buNone/>
            </a:pPr>
            <a:r>
              <a:rPr lang="en-US" sz="1300" i="1" dirty="0" smtClean="0"/>
              <a:t>Figure 4.5 </a:t>
            </a:r>
            <a:r>
              <a:rPr lang="en-US" sz="1300" dirty="0"/>
              <a:t>Student’s filled pauses frequency (times/100 words)</a:t>
            </a:r>
          </a:p>
        </p:txBody>
      </p:sp>
      <p:sp>
        <p:nvSpPr>
          <p:cNvPr id="9" name="TextBox 8"/>
          <p:cNvSpPr txBox="1"/>
          <p:nvPr/>
        </p:nvSpPr>
        <p:spPr>
          <a:xfrm>
            <a:off x="8597030" y="4735916"/>
            <a:ext cx="509392" cy="307777"/>
          </a:xfrm>
          <a:prstGeom prst="rect">
            <a:avLst/>
          </a:prstGeom>
          <a:noFill/>
        </p:spPr>
        <p:txBody>
          <a:bodyPr wrap="square" rtlCol="0">
            <a:spAutoFit/>
          </a:bodyPr>
          <a:lstStyle/>
          <a:p>
            <a:pPr algn="ctr"/>
            <a:r>
              <a:rPr lang="en-US" dirty="0" smtClean="0">
                <a:latin typeface="Castoro" panose="020B0604020202020204" charset="0"/>
              </a:rPr>
              <a:t>30</a:t>
            </a:r>
            <a:endParaRPr lang="en-US" dirty="0">
              <a:latin typeface="Castoro" panose="020B0604020202020204" charset="0"/>
            </a:endParaRPr>
          </a:p>
        </p:txBody>
      </p:sp>
    </p:spTree>
    <p:extLst>
      <p:ext uri="{BB962C8B-B14F-4D97-AF65-F5344CB8AC3E}">
        <p14:creationId xmlns:p14="http://schemas.microsoft.com/office/powerpoint/2010/main" val="16271599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323" y="295605"/>
            <a:ext cx="3407952" cy="573088"/>
          </a:xfrm>
        </p:spPr>
        <p:txBody>
          <a:bodyPr/>
          <a:lstStyle/>
          <a:p>
            <a:pPr lvl="0" algn="l"/>
            <a:r>
              <a:rPr lang="en-US" sz="2000" b="1" dirty="0" smtClean="0">
                <a:solidFill>
                  <a:srgbClr val="000000"/>
                </a:solidFill>
                <a:latin typeface="Akatab" panose="020B0604020202020204" charset="0"/>
                <a:ea typeface="Akatab" panose="020B0604020202020204" charset="0"/>
                <a:cs typeface="Akatab" panose="020B0604020202020204" charset="0"/>
              </a:rPr>
              <a:t>3. Accuracy</a:t>
            </a:r>
            <a:endParaRPr lang="en-US" sz="2000" dirty="0">
              <a:latin typeface="Akatab" panose="020B0604020202020204" charset="0"/>
              <a:ea typeface="Akatab" panose="020B0604020202020204" charset="0"/>
              <a:cs typeface="Akatab" panose="020B0604020202020204" charset="0"/>
            </a:endParaRPr>
          </a:p>
        </p:txBody>
      </p:sp>
      <p:sp>
        <p:nvSpPr>
          <p:cNvPr id="3" name="Text Placeholder 2"/>
          <p:cNvSpPr>
            <a:spLocks noGrp="1"/>
          </p:cNvSpPr>
          <p:nvPr>
            <p:ph type="body" idx="4294967295"/>
          </p:nvPr>
        </p:nvSpPr>
        <p:spPr>
          <a:xfrm>
            <a:off x="1361327" y="4289986"/>
            <a:ext cx="6739846" cy="425450"/>
          </a:xfrm>
        </p:spPr>
        <p:txBody>
          <a:bodyPr/>
          <a:lstStyle/>
          <a:p>
            <a:pPr marL="0" indent="0">
              <a:buNone/>
            </a:pPr>
            <a:r>
              <a:rPr lang="en-US" sz="1600" i="1" dirty="0"/>
              <a:t>Figure </a:t>
            </a:r>
            <a:r>
              <a:rPr lang="en-US" sz="1600" i="1" dirty="0" smtClean="0"/>
              <a:t>4.6 </a:t>
            </a:r>
            <a:r>
              <a:rPr lang="en-US" sz="1600" dirty="0"/>
              <a:t>Student’s accuracy through error-free clauses percentage (%)</a:t>
            </a:r>
          </a:p>
        </p:txBody>
      </p:sp>
      <p:graphicFrame>
        <p:nvGraphicFramePr>
          <p:cNvPr id="9" name="Chart 8"/>
          <p:cNvGraphicFramePr/>
          <p:nvPr>
            <p:extLst>
              <p:ext uri="{D42A27DB-BD31-4B8C-83A1-F6EECF244321}">
                <p14:modId xmlns:p14="http://schemas.microsoft.com/office/powerpoint/2010/main" val="1424076348"/>
              </p:ext>
            </p:extLst>
          </p:nvPr>
        </p:nvGraphicFramePr>
        <p:xfrm>
          <a:off x="1160980" y="864083"/>
          <a:ext cx="7140540" cy="3425903"/>
        </p:xfrm>
        <a:graphic>
          <a:graphicData uri="http://schemas.openxmlformats.org/drawingml/2006/chart">
            <c:chart xmlns:c="http://schemas.openxmlformats.org/drawingml/2006/chart" xmlns:r="http://schemas.openxmlformats.org/officeDocument/2006/relationships" r:id="rId3"/>
          </a:graphicData>
        </a:graphic>
      </p:graphicFrame>
      <p:sp>
        <p:nvSpPr>
          <p:cNvPr id="4" name="Oval 3"/>
          <p:cNvSpPr/>
          <p:nvPr/>
        </p:nvSpPr>
        <p:spPr>
          <a:xfrm>
            <a:off x="7503090" y="3444658"/>
            <a:ext cx="663880" cy="5010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487093" y="4577875"/>
            <a:ext cx="509392" cy="307777"/>
          </a:xfrm>
          <a:prstGeom prst="rect">
            <a:avLst/>
          </a:prstGeom>
          <a:noFill/>
        </p:spPr>
        <p:txBody>
          <a:bodyPr wrap="square" rtlCol="0">
            <a:spAutoFit/>
          </a:bodyPr>
          <a:lstStyle/>
          <a:p>
            <a:pPr algn="ctr"/>
            <a:r>
              <a:rPr lang="en-US" dirty="0" smtClean="0">
                <a:latin typeface="Castoro" panose="020B0604020202020204" charset="0"/>
              </a:rPr>
              <a:t>31</a:t>
            </a:r>
            <a:endParaRPr lang="en-US" dirty="0">
              <a:latin typeface="Castoro" panose="020B0604020202020204" charset="0"/>
            </a:endParaRPr>
          </a:p>
        </p:txBody>
      </p:sp>
    </p:spTree>
    <p:extLst>
      <p:ext uri="{BB962C8B-B14F-4D97-AF65-F5344CB8AC3E}">
        <p14:creationId xmlns:p14="http://schemas.microsoft.com/office/powerpoint/2010/main" val="285815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2" name="Rectangle 1"/>
          <p:cNvSpPr/>
          <p:nvPr/>
        </p:nvSpPr>
        <p:spPr>
          <a:xfrm>
            <a:off x="508876" y="490350"/>
            <a:ext cx="7693784" cy="707886"/>
          </a:xfrm>
          <a:prstGeom prst="rect">
            <a:avLst/>
          </a:prstGeom>
        </p:spPr>
        <p:txBody>
          <a:bodyPr wrap="square">
            <a:spAutoFit/>
          </a:bodyPr>
          <a:lstStyle/>
          <a:p>
            <a:r>
              <a:rPr lang="en-US" sz="2000" b="1" dirty="0">
                <a:latin typeface="Akatab" panose="020B0604020202020204" charset="0"/>
                <a:ea typeface="Akatab" panose="020B0604020202020204" charset="0"/>
                <a:cs typeface="Akatab" panose="020B0604020202020204" charset="0"/>
              </a:rPr>
              <a:t>4) Use of L1 in target speech production </a:t>
            </a:r>
            <a:r>
              <a:rPr lang="en-US" sz="2000" dirty="0">
                <a:latin typeface="Akatab" panose="020B0604020202020204" charset="0"/>
                <a:ea typeface="Akatab" panose="020B0604020202020204" charset="0"/>
                <a:cs typeface="Akatab" panose="020B0604020202020204" charset="0"/>
              </a:rPr>
              <a:t>were identified in </a:t>
            </a:r>
            <a:r>
              <a:rPr lang="en-US" sz="2000" b="1" u="sng" dirty="0">
                <a:solidFill>
                  <a:srgbClr val="C00000"/>
                </a:solidFill>
                <a:latin typeface="Akatab" panose="020B0604020202020204" charset="0"/>
                <a:ea typeface="Akatab" panose="020B0604020202020204" charset="0"/>
                <a:cs typeface="Akatab" panose="020B0604020202020204" charset="0"/>
              </a:rPr>
              <a:t>all </a:t>
            </a:r>
            <a:r>
              <a:rPr lang="en-US" sz="2000" b="1" u="sng" dirty="0" smtClean="0">
                <a:solidFill>
                  <a:srgbClr val="C00000"/>
                </a:solidFill>
                <a:latin typeface="Akatab" panose="020B0604020202020204" charset="0"/>
                <a:ea typeface="Akatab" panose="020B0604020202020204" charset="0"/>
                <a:cs typeface="Akatab" panose="020B0604020202020204" charset="0"/>
              </a:rPr>
              <a:t>of </a:t>
            </a:r>
            <a:r>
              <a:rPr lang="en-US" sz="2000" b="1" u="sng" dirty="0">
                <a:solidFill>
                  <a:srgbClr val="C00000"/>
                </a:solidFill>
                <a:latin typeface="Akatab" panose="020B0604020202020204" charset="0"/>
                <a:ea typeface="Akatab" panose="020B0604020202020204" charset="0"/>
                <a:cs typeface="Akatab" panose="020B0604020202020204" charset="0"/>
              </a:rPr>
              <a:t>ten students’ speech.</a:t>
            </a:r>
            <a:endParaRPr lang="en-US" sz="2000" b="1" dirty="0">
              <a:latin typeface="Akatab" panose="020B0604020202020204" charset="0"/>
              <a:ea typeface="Akatab" panose="020B0604020202020204" charset="0"/>
              <a:cs typeface="Akatab" panose="020B0604020202020204" charset="0"/>
            </a:endParaRPr>
          </a:p>
        </p:txBody>
      </p:sp>
      <p:graphicFrame>
        <p:nvGraphicFramePr>
          <p:cNvPr id="3" name="Diagram 2"/>
          <p:cNvGraphicFramePr/>
          <p:nvPr>
            <p:extLst>
              <p:ext uri="{D42A27DB-BD31-4B8C-83A1-F6EECF244321}">
                <p14:modId xmlns:p14="http://schemas.microsoft.com/office/powerpoint/2010/main" val="3582981966"/>
              </p:ext>
            </p:extLst>
          </p:nvPr>
        </p:nvGraphicFramePr>
        <p:xfrm>
          <a:off x="686874" y="1339403"/>
          <a:ext cx="7413938" cy="3225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0012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494751644"/>
              </p:ext>
            </p:extLst>
          </p:nvPr>
        </p:nvGraphicFramePr>
        <p:xfrm>
          <a:off x="366011" y="389990"/>
          <a:ext cx="8438480" cy="3715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Placeholder 5"/>
          <p:cNvSpPr>
            <a:spLocks noGrp="1"/>
          </p:cNvSpPr>
          <p:nvPr>
            <p:ph type="body" idx="4294967295"/>
          </p:nvPr>
        </p:nvSpPr>
        <p:spPr>
          <a:xfrm>
            <a:off x="526014" y="4295775"/>
            <a:ext cx="8118475" cy="425450"/>
          </a:xfrm>
        </p:spPr>
        <p:txBody>
          <a:bodyPr/>
          <a:lstStyle/>
          <a:p>
            <a:pPr marL="152400" indent="0">
              <a:buNone/>
            </a:pPr>
            <a:r>
              <a:rPr lang="en-US" sz="1600" i="1" dirty="0">
                <a:solidFill>
                  <a:srgbClr val="000000"/>
                </a:solidFill>
                <a:latin typeface="Akatab" panose="020B0604020202020204" charset="0"/>
                <a:ea typeface="Akatab" panose="020B0604020202020204" charset="0"/>
                <a:cs typeface="Akatab" panose="020B0604020202020204" charset="0"/>
                <a:sym typeface="K2D"/>
              </a:rPr>
              <a:t>Figure </a:t>
            </a:r>
            <a:r>
              <a:rPr lang="en-US" sz="1600" i="1" dirty="0" smtClean="0">
                <a:solidFill>
                  <a:srgbClr val="000000"/>
                </a:solidFill>
                <a:latin typeface="Akatab" panose="020B0604020202020204" charset="0"/>
                <a:ea typeface="Akatab" panose="020B0604020202020204" charset="0"/>
                <a:cs typeface="Akatab" panose="020B0604020202020204" charset="0"/>
                <a:sym typeface="K2D"/>
              </a:rPr>
              <a:t>4.7 </a:t>
            </a:r>
            <a:r>
              <a:rPr lang="en-US" sz="1600" dirty="0" smtClean="0">
                <a:solidFill>
                  <a:srgbClr val="000000"/>
                </a:solidFill>
                <a:latin typeface="Akatab" panose="020B0604020202020204" charset="0"/>
                <a:ea typeface="Akatab" panose="020B0604020202020204" charset="0"/>
                <a:cs typeface="Akatab" panose="020B0604020202020204" charset="0"/>
                <a:sym typeface="K2D"/>
              </a:rPr>
              <a:t>Effects of speaking anxiety collected from the interview</a:t>
            </a:r>
            <a:endParaRPr lang="en-US" sz="1600" dirty="0">
              <a:latin typeface="Akatab" panose="020B0604020202020204" charset="0"/>
              <a:ea typeface="Akatab" panose="020B0604020202020204" charset="0"/>
              <a:cs typeface="Akatab" panose="020B0604020202020204" charset="0"/>
            </a:endParaRPr>
          </a:p>
        </p:txBody>
      </p:sp>
      <p:sp>
        <p:nvSpPr>
          <p:cNvPr id="4" name="TextBox 3"/>
          <p:cNvSpPr txBox="1"/>
          <p:nvPr/>
        </p:nvSpPr>
        <p:spPr>
          <a:xfrm>
            <a:off x="8487093" y="4577875"/>
            <a:ext cx="509392" cy="307777"/>
          </a:xfrm>
          <a:prstGeom prst="rect">
            <a:avLst/>
          </a:prstGeom>
          <a:noFill/>
        </p:spPr>
        <p:txBody>
          <a:bodyPr wrap="square" rtlCol="0">
            <a:spAutoFit/>
          </a:bodyPr>
          <a:lstStyle/>
          <a:p>
            <a:pPr algn="ctr"/>
            <a:r>
              <a:rPr lang="en-US" dirty="0" smtClean="0">
                <a:latin typeface="Castoro" panose="020B0604020202020204" charset="0"/>
              </a:rPr>
              <a:t>32</a:t>
            </a:r>
            <a:endParaRPr lang="en-US" dirty="0">
              <a:latin typeface="Castoro" panose="020B0604020202020204" charset="0"/>
            </a:endParaRPr>
          </a:p>
        </p:txBody>
      </p:sp>
    </p:spTree>
    <p:extLst>
      <p:ext uri="{BB962C8B-B14F-4D97-AF65-F5344CB8AC3E}">
        <p14:creationId xmlns:p14="http://schemas.microsoft.com/office/powerpoint/2010/main" val="37331841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73594"/>
            <a:ext cx="9144000" cy="493486"/>
          </a:xfrm>
        </p:spPr>
        <p:txBody>
          <a:bodyPr/>
          <a:lstStyle/>
          <a:p>
            <a:r>
              <a:rPr lang="en-US" sz="2000" b="1" dirty="0" smtClean="0">
                <a:latin typeface="Akatab" panose="020B0604020202020204" charset="0"/>
                <a:ea typeface="Akatab" panose="020B0604020202020204" charset="0"/>
                <a:cs typeface="Akatab" panose="020B0604020202020204" charset="0"/>
              </a:rPr>
              <a:t>Discussion </a:t>
            </a:r>
            <a:r>
              <a:rPr lang="en-US" sz="2000" b="1" dirty="0">
                <a:latin typeface="Akatab" panose="020B0604020202020204" charset="0"/>
                <a:ea typeface="Akatab" panose="020B0604020202020204" charset="0"/>
                <a:cs typeface="Akatab" panose="020B0604020202020204" charset="0"/>
              </a:rPr>
              <a:t>2</a:t>
            </a:r>
            <a:r>
              <a:rPr lang="en-US" sz="2000" b="1" dirty="0" smtClean="0">
                <a:latin typeface="Akatab" panose="020B0604020202020204" charset="0"/>
                <a:ea typeface="Akatab" panose="020B0604020202020204" charset="0"/>
                <a:cs typeface="Akatab" panose="020B0604020202020204" charset="0"/>
              </a:rPr>
              <a:t>: </a:t>
            </a:r>
            <a:r>
              <a:rPr lang="en-US" sz="2000" b="1" dirty="0">
                <a:latin typeface="Akatab" panose="020B0604020202020204" charset="0"/>
                <a:ea typeface="Akatab" panose="020B0604020202020204" charset="0"/>
                <a:cs typeface="Akatab" panose="020B0604020202020204" charset="0"/>
              </a:rPr>
              <a:t>Effects of speaking anxiety on students’ speaking performance</a:t>
            </a:r>
          </a:p>
        </p:txBody>
      </p:sp>
      <p:graphicFrame>
        <p:nvGraphicFramePr>
          <p:cNvPr id="4" name="Table 3"/>
          <p:cNvGraphicFramePr>
            <a:graphicFrameLocks noGrp="1"/>
          </p:cNvGraphicFramePr>
          <p:nvPr>
            <p:extLst>
              <p:ext uri="{D42A27DB-BD31-4B8C-83A1-F6EECF244321}">
                <p14:modId xmlns:p14="http://schemas.microsoft.com/office/powerpoint/2010/main" val="3190364463"/>
              </p:ext>
            </p:extLst>
          </p:nvPr>
        </p:nvGraphicFramePr>
        <p:xfrm>
          <a:off x="254000" y="1120708"/>
          <a:ext cx="8636000" cy="3566190"/>
        </p:xfrm>
        <a:graphic>
          <a:graphicData uri="http://schemas.openxmlformats.org/drawingml/2006/table">
            <a:tbl>
              <a:tblPr firstRow="1" bandRow="1">
                <a:tableStyleId>{69012ECD-51FC-41F1-AA8D-1B2483CD663E}</a:tableStyleId>
              </a:tblPr>
              <a:tblGrid>
                <a:gridCol w="1137062">
                  <a:extLst>
                    <a:ext uri="{9D8B030D-6E8A-4147-A177-3AD203B41FA5}">
                      <a16:colId xmlns:a16="http://schemas.microsoft.com/office/drawing/2014/main" val="4028465469"/>
                    </a:ext>
                  </a:extLst>
                </a:gridCol>
                <a:gridCol w="2679897">
                  <a:extLst>
                    <a:ext uri="{9D8B030D-6E8A-4147-A177-3AD203B41FA5}">
                      <a16:colId xmlns:a16="http://schemas.microsoft.com/office/drawing/2014/main" val="911108928"/>
                    </a:ext>
                  </a:extLst>
                </a:gridCol>
                <a:gridCol w="2525145">
                  <a:extLst>
                    <a:ext uri="{9D8B030D-6E8A-4147-A177-3AD203B41FA5}">
                      <a16:colId xmlns:a16="http://schemas.microsoft.com/office/drawing/2014/main" val="4133985166"/>
                    </a:ext>
                  </a:extLst>
                </a:gridCol>
                <a:gridCol w="2293896">
                  <a:extLst>
                    <a:ext uri="{9D8B030D-6E8A-4147-A177-3AD203B41FA5}">
                      <a16:colId xmlns:a16="http://schemas.microsoft.com/office/drawing/2014/main" val="4217751997"/>
                    </a:ext>
                  </a:extLst>
                </a:gridCol>
              </a:tblGrid>
              <a:tr h="267694">
                <a:tc>
                  <a:txBody>
                    <a:bodyPr/>
                    <a:lstStyle/>
                    <a:p>
                      <a:endParaRPr lang="en-US" sz="1600" dirty="0">
                        <a:solidFill>
                          <a:srgbClr val="020616"/>
                        </a:solidFill>
                        <a:latin typeface="Akatab" panose="020B0604020202020204" charset="0"/>
                        <a:ea typeface="Akatab" panose="020B0604020202020204" charset="0"/>
                        <a:cs typeface="Akatab" panose="020B0604020202020204" charset="0"/>
                      </a:endParaRPr>
                    </a:p>
                  </a:txBody>
                  <a:tcPr anchor="ctr">
                    <a:lnL w="12700" cap="flat" cmpd="sng" algn="ctr">
                      <a:noFill/>
                      <a:prstDash val="solid"/>
                      <a:round/>
                      <a:headEnd type="none" w="med" len="med"/>
                      <a:tailEnd type="none" w="med" len="med"/>
                    </a:lnL>
                  </a:tcPr>
                </a:tc>
                <a:tc>
                  <a:txBody>
                    <a:bodyPr/>
                    <a:lstStyle/>
                    <a:p>
                      <a:pPr marL="0" marR="0" lvl="0" indent="0" algn="ctr" rtl="0">
                        <a:lnSpc>
                          <a:spcPct val="100000"/>
                        </a:lnSpc>
                        <a:spcBef>
                          <a:spcPts val="0"/>
                        </a:spcBef>
                        <a:spcAft>
                          <a:spcPts val="0"/>
                        </a:spcAft>
                        <a:buNone/>
                      </a:pPr>
                      <a:r>
                        <a:rPr lang="en-US" sz="1600" u="none" strike="noStrike" cap="none" dirty="0">
                          <a:solidFill>
                            <a:srgbClr val="020616"/>
                          </a:solidFill>
                          <a:latin typeface="Akatab" panose="020B0604020202020204" charset="0"/>
                          <a:ea typeface="Akatab" panose="020B0604020202020204" charset="0"/>
                          <a:cs typeface="Akatab" panose="020B0604020202020204" charset="0"/>
                          <a:sym typeface="K2D"/>
                        </a:rPr>
                        <a:t>Findings </a:t>
                      </a:r>
                      <a:endParaRPr sz="1600" u="none" strike="noStrike" cap="none" dirty="0">
                        <a:solidFill>
                          <a:srgbClr val="020616"/>
                        </a:solidFill>
                        <a:latin typeface="Akatab" panose="020B0604020202020204" charset="0"/>
                        <a:ea typeface="Akatab" panose="020B0604020202020204" charset="0"/>
                        <a:cs typeface="Akatab" panose="020B0604020202020204" charset="0"/>
                        <a:sym typeface="K2D"/>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600" u="none" strike="noStrike" cap="none" dirty="0">
                          <a:solidFill>
                            <a:srgbClr val="020616"/>
                          </a:solidFill>
                          <a:latin typeface="Akatab" panose="020B0604020202020204" charset="0"/>
                          <a:ea typeface="Akatab" panose="020B0604020202020204" charset="0"/>
                          <a:cs typeface="Akatab" panose="020B0604020202020204" charset="0"/>
                          <a:sym typeface="K2D"/>
                        </a:rPr>
                        <a:t>Similarities</a:t>
                      </a:r>
                      <a:endParaRPr sz="1600" u="none" strike="noStrike" cap="none" dirty="0">
                        <a:solidFill>
                          <a:srgbClr val="020616"/>
                        </a:solidFill>
                        <a:latin typeface="Akatab" panose="020B0604020202020204" charset="0"/>
                        <a:ea typeface="Akatab" panose="020B0604020202020204" charset="0"/>
                        <a:cs typeface="Akatab" panose="020B0604020202020204" charset="0"/>
                        <a:sym typeface="K2D"/>
                      </a:endParaRPr>
                    </a:p>
                  </a:txBody>
                  <a:tcPr marL="91450" marR="91450" marT="45725" marB="45725" anchor="ctr"/>
                </a:tc>
                <a:tc>
                  <a:txBody>
                    <a:bodyPr/>
                    <a:lstStyle/>
                    <a:p>
                      <a:pPr marL="0" marR="0" lvl="0" indent="0" algn="ctr" rtl="0">
                        <a:lnSpc>
                          <a:spcPct val="100000"/>
                        </a:lnSpc>
                        <a:spcBef>
                          <a:spcPts val="0"/>
                        </a:spcBef>
                        <a:spcAft>
                          <a:spcPts val="0"/>
                        </a:spcAft>
                        <a:buNone/>
                      </a:pPr>
                      <a:r>
                        <a:rPr lang="en-US" sz="1600" u="none" strike="noStrike" cap="none" dirty="0">
                          <a:solidFill>
                            <a:srgbClr val="020616"/>
                          </a:solidFill>
                          <a:latin typeface="Akatab" panose="020B0604020202020204" charset="0"/>
                          <a:ea typeface="Akatab" panose="020B0604020202020204" charset="0"/>
                          <a:cs typeface="Akatab" panose="020B0604020202020204" charset="0"/>
                          <a:sym typeface="K2D"/>
                        </a:rPr>
                        <a:t>Differences</a:t>
                      </a:r>
                      <a:endParaRPr sz="1600" u="none" strike="noStrike" cap="none" dirty="0">
                        <a:solidFill>
                          <a:srgbClr val="020616"/>
                        </a:solidFill>
                        <a:latin typeface="Akatab" panose="020B0604020202020204" charset="0"/>
                        <a:ea typeface="Akatab" panose="020B0604020202020204" charset="0"/>
                        <a:cs typeface="Akatab" panose="020B0604020202020204" charset="0"/>
                        <a:sym typeface="K2D"/>
                      </a:endParaRPr>
                    </a:p>
                  </a:txBody>
                  <a:tcPr marL="91450" marR="91450" marT="45725" marB="45725" anchor="ctr">
                    <a:lnR w="12700" cap="flat" cmpd="sng" algn="ctr">
                      <a:noFill/>
                      <a:prstDash val="solid"/>
                      <a:round/>
                      <a:headEnd type="none" w="med" len="med"/>
                      <a:tailEnd type="none" w="med" len="med"/>
                    </a:lnR>
                  </a:tcPr>
                </a:tc>
                <a:extLst>
                  <a:ext uri="{0D108BD9-81ED-4DB2-BD59-A6C34878D82A}">
                    <a16:rowId xmlns:a16="http://schemas.microsoft.com/office/drawing/2014/main" val="2326580092"/>
                  </a:ext>
                </a:extLst>
              </a:tr>
              <a:tr h="267694">
                <a:tc>
                  <a:txBody>
                    <a:bodyPr/>
                    <a:lstStyle/>
                    <a:p>
                      <a:r>
                        <a:rPr lang="en-US" sz="1600" b="1" dirty="0" smtClean="0">
                          <a:solidFill>
                            <a:srgbClr val="020616"/>
                          </a:solidFill>
                          <a:latin typeface="Akatab" panose="020B0604020202020204" charset="0"/>
                          <a:ea typeface="Akatab" panose="020B0604020202020204" charset="0"/>
                          <a:cs typeface="Akatab" panose="020B0604020202020204" charset="0"/>
                        </a:rPr>
                        <a:t>Level</a:t>
                      </a:r>
                      <a:endParaRPr lang="en-US" sz="1600" b="1" baseline="0" dirty="0" smtClean="0">
                        <a:solidFill>
                          <a:srgbClr val="020616"/>
                        </a:solidFill>
                        <a:latin typeface="Akatab" panose="020B0604020202020204" charset="0"/>
                        <a:ea typeface="Akatab" panose="020B0604020202020204" charset="0"/>
                        <a:cs typeface="Akatab" panose="020B0604020202020204" charset="0"/>
                      </a:endParaRPr>
                    </a:p>
                  </a:txBody>
                  <a:tcPr anchor="ctr">
                    <a:lnL w="12700" cap="flat" cmpd="sng" algn="ctr">
                      <a:noFill/>
                      <a:prstDash val="solid"/>
                      <a:round/>
                      <a:headEnd type="none" w="med" len="med"/>
                      <a:tailEnd type="none" w="med" len="med"/>
                    </a:lnL>
                    <a:solidFill>
                      <a:schemeClr val="accent5"/>
                    </a:solidFill>
                  </a:tcPr>
                </a:tc>
                <a:tc>
                  <a:txBody>
                    <a:bodyPr/>
                    <a:lstStyle/>
                    <a:p>
                      <a:r>
                        <a:rPr lang="en-US" sz="1600" dirty="0" smtClean="0">
                          <a:solidFill>
                            <a:srgbClr val="020616"/>
                          </a:solidFill>
                          <a:latin typeface="Akatab" panose="020B0604020202020204" charset="0"/>
                          <a:ea typeface="Akatab" panose="020B0604020202020204" charset="0"/>
                          <a:cs typeface="Akatab" panose="020B0604020202020204" charset="0"/>
                        </a:rPr>
                        <a:t>Moderate</a:t>
                      </a:r>
                      <a:endParaRPr lang="en-US" sz="1600" dirty="0">
                        <a:solidFill>
                          <a:srgbClr val="020616"/>
                        </a:solidFill>
                        <a:latin typeface="Akatab" panose="020B0604020202020204" charset="0"/>
                        <a:ea typeface="Akatab" panose="020B0604020202020204" charset="0"/>
                        <a:cs typeface="Akatab" panose="020B0604020202020204" charset="0"/>
                      </a:endParaRP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katab" panose="020B0604020202020204" charset="0"/>
                        <a:buNone/>
                        <a:tabLst/>
                        <a:defRPr/>
                      </a:pPr>
                      <a:r>
                        <a:rPr lang="en-US" sz="1600" u="none" strike="noStrike" cap="none" dirty="0" err="1" smtClean="0">
                          <a:solidFill>
                            <a:schemeClr val="tx1"/>
                          </a:solidFill>
                          <a:latin typeface="Akatab" panose="020B0604020202020204" charset="0"/>
                          <a:ea typeface="Akatab" panose="020B0604020202020204" charset="0"/>
                          <a:cs typeface="Akatab" panose="020B0604020202020204" charset="0"/>
                          <a:sym typeface="K2D"/>
                        </a:rPr>
                        <a:t>Miskam</a:t>
                      </a:r>
                      <a:r>
                        <a:rPr lang="en-US" sz="1600" u="none" strike="noStrike" cap="none" baseline="0" dirty="0" smtClean="0">
                          <a:solidFill>
                            <a:schemeClr val="tx1"/>
                          </a:solidFill>
                          <a:latin typeface="Akatab" panose="020B0604020202020204" charset="0"/>
                          <a:ea typeface="Akatab" panose="020B0604020202020204" charset="0"/>
                          <a:cs typeface="Akatab" panose="020B0604020202020204" charset="0"/>
                          <a:sym typeface="K2D"/>
                        </a:rPr>
                        <a:t> &amp;</a:t>
                      </a:r>
                      <a:r>
                        <a:rPr lang="en-US" sz="160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 </a:t>
                      </a:r>
                      <a:r>
                        <a:rPr lang="en-US" sz="1600" u="none" strike="noStrike" cap="none" dirty="0" err="1" smtClean="0">
                          <a:solidFill>
                            <a:schemeClr val="tx1"/>
                          </a:solidFill>
                          <a:latin typeface="Akatab" panose="020B0604020202020204" charset="0"/>
                          <a:ea typeface="Akatab" panose="020B0604020202020204" charset="0"/>
                          <a:cs typeface="Akatab" panose="020B0604020202020204" charset="0"/>
                          <a:sym typeface="K2D"/>
                        </a:rPr>
                        <a:t>Saldavi</a:t>
                      </a:r>
                      <a:r>
                        <a:rPr lang="en-US" sz="160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 (2019)</a:t>
                      </a:r>
                      <a:endParaRPr lang="en-US" sz="1600" u="none" strike="noStrike" cap="none" dirty="0" smtClean="0">
                        <a:solidFill>
                          <a:srgbClr val="020616"/>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n/a</a:t>
                      </a:r>
                    </a:p>
                  </a:txBody>
                  <a:tcPr anchor="ctr">
                    <a:lnR w="12700" cap="flat" cmpd="sng" algn="ctr">
                      <a:noFill/>
                      <a:prstDash val="solid"/>
                      <a:round/>
                      <a:headEnd type="none" w="med" len="med"/>
                      <a:tailEnd type="none" w="med" len="med"/>
                    </a:lnR>
                    <a:solidFill>
                      <a:schemeClr val="accent5"/>
                    </a:solidFill>
                  </a:tcPr>
                </a:tc>
                <a:extLst>
                  <a:ext uri="{0D108BD9-81ED-4DB2-BD59-A6C34878D82A}">
                    <a16:rowId xmlns:a16="http://schemas.microsoft.com/office/drawing/2014/main" val="3739956948"/>
                  </a:ext>
                </a:extLst>
              </a:tr>
              <a:tr h="267694">
                <a:tc>
                  <a:txBody>
                    <a:bodyPr/>
                    <a:lstStyle/>
                    <a:p>
                      <a:r>
                        <a:rPr lang="en-US" sz="1600" b="1" baseline="0" dirty="0" smtClean="0">
                          <a:solidFill>
                            <a:srgbClr val="020616"/>
                          </a:solidFill>
                          <a:latin typeface="Akatab" panose="020B0604020202020204" charset="0"/>
                          <a:ea typeface="Akatab" panose="020B0604020202020204" charset="0"/>
                          <a:cs typeface="Akatab" panose="020B0604020202020204" charset="0"/>
                        </a:rPr>
                        <a:t>Indication</a:t>
                      </a:r>
                    </a:p>
                  </a:txBody>
                  <a:tcPr anchor="ctr">
                    <a:lnL w="12700" cap="flat" cmpd="sng" algn="ctr">
                      <a:noFill/>
                      <a:prstDash val="solid"/>
                      <a:round/>
                      <a:headEnd type="none" w="med" len="med"/>
                      <a:tailEnd type="none" w="med" len="med"/>
                    </a:lnL>
                    <a:solidFill>
                      <a:schemeClr val="accent5"/>
                    </a:solidFill>
                  </a:tcPr>
                </a:tc>
                <a:tc>
                  <a:txBody>
                    <a:bodyPr/>
                    <a:lstStyle/>
                    <a:p>
                      <a:pPr marL="285750" indent="-285750">
                        <a:buFontTx/>
                        <a:buChar char="-"/>
                      </a:pPr>
                      <a:r>
                        <a:rPr lang="en-US" sz="1600" dirty="0" smtClean="0">
                          <a:solidFill>
                            <a:srgbClr val="020616"/>
                          </a:solidFill>
                          <a:latin typeface="Akatab" panose="020B0604020202020204" charset="0"/>
                          <a:ea typeface="Akatab" panose="020B0604020202020204" charset="0"/>
                          <a:cs typeface="Akatab" panose="020B0604020202020204" charset="0"/>
                        </a:rPr>
                        <a:t>Limited lexical</a:t>
                      </a:r>
                      <a:r>
                        <a:rPr lang="en-US" sz="1600" baseline="0" dirty="0" smtClean="0">
                          <a:solidFill>
                            <a:srgbClr val="020616"/>
                          </a:solidFill>
                          <a:latin typeface="Akatab" panose="020B0604020202020204" charset="0"/>
                          <a:ea typeface="Akatab" panose="020B0604020202020204" charset="0"/>
                          <a:cs typeface="Akatab" panose="020B0604020202020204" charset="0"/>
                        </a:rPr>
                        <a:t> diversity</a:t>
                      </a:r>
                    </a:p>
                    <a:p>
                      <a:pPr marL="285750" indent="-285750">
                        <a:buFontTx/>
                        <a:buChar char="-"/>
                      </a:pPr>
                      <a:r>
                        <a:rPr lang="en-US" sz="1600" dirty="0" smtClean="0">
                          <a:solidFill>
                            <a:srgbClr val="020616"/>
                          </a:solidFill>
                          <a:latin typeface="Akatab" panose="020B0604020202020204" charset="0"/>
                          <a:ea typeface="Akatab" panose="020B0604020202020204" charset="0"/>
                          <a:cs typeface="Akatab" panose="020B0604020202020204" charset="0"/>
                        </a:rPr>
                        <a:t>Disfluency</a:t>
                      </a:r>
                      <a:endParaRPr lang="en-US" sz="1600" baseline="0" dirty="0" smtClean="0">
                        <a:solidFill>
                          <a:srgbClr val="020616"/>
                        </a:solidFill>
                        <a:latin typeface="Akatab" panose="020B0604020202020204" charset="0"/>
                        <a:ea typeface="Akatab" panose="020B0604020202020204" charset="0"/>
                        <a:cs typeface="Akatab" panose="020B0604020202020204" charset="0"/>
                      </a:endParaRPr>
                    </a:p>
                    <a:p>
                      <a:pPr marL="285750" indent="-285750">
                        <a:buFontTx/>
                        <a:buChar char="-"/>
                      </a:pPr>
                      <a:r>
                        <a:rPr lang="en-US" sz="1600" baseline="0" dirty="0" smtClean="0">
                          <a:solidFill>
                            <a:srgbClr val="020616"/>
                          </a:solidFill>
                          <a:latin typeface="Akatab" panose="020B0604020202020204" charset="0"/>
                          <a:ea typeface="Akatab" panose="020B0604020202020204" charset="0"/>
                          <a:cs typeface="Akatab" panose="020B0604020202020204" charset="0"/>
                        </a:rPr>
                        <a:t>Inaccuracy</a:t>
                      </a: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katab" panose="020B0604020202020204" charset="0"/>
                        <a:buNone/>
                        <a:tabLst/>
                        <a:defRPr/>
                      </a:pPr>
                      <a:r>
                        <a:rPr lang="en-US" sz="16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n/a</a:t>
                      </a:r>
                    </a:p>
                  </a:txBody>
                  <a:tcPr marL="91450" marR="91450" marT="45725" marB="45725"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n/a</a:t>
                      </a:r>
                    </a:p>
                  </a:txBody>
                  <a:tcPr anchor="ctr">
                    <a:lnR w="12700" cap="flat" cmpd="sng" algn="ctr">
                      <a:noFill/>
                      <a:prstDash val="solid"/>
                      <a:round/>
                      <a:headEnd type="none" w="med" len="med"/>
                      <a:tailEnd type="none" w="med" len="med"/>
                    </a:lnR>
                    <a:solidFill>
                      <a:schemeClr val="accent5"/>
                    </a:solidFill>
                  </a:tcPr>
                </a:tc>
                <a:extLst>
                  <a:ext uri="{0D108BD9-81ED-4DB2-BD59-A6C34878D82A}">
                    <a16:rowId xmlns:a16="http://schemas.microsoft.com/office/drawing/2014/main" val="863109702"/>
                  </a:ext>
                </a:extLst>
              </a:tr>
              <a:tr h="267694">
                <a:tc rowSpan="4">
                  <a:txBody>
                    <a:bodyPr/>
                    <a:lstStyle/>
                    <a:p>
                      <a:r>
                        <a:rPr lang="en-US" sz="1600" b="1" dirty="0" smtClean="0">
                          <a:solidFill>
                            <a:srgbClr val="020616"/>
                          </a:solidFill>
                          <a:latin typeface="Akatab" panose="020B0604020202020204" charset="0"/>
                          <a:ea typeface="Akatab" panose="020B0604020202020204" charset="0"/>
                          <a:cs typeface="Akatab" panose="020B0604020202020204" charset="0"/>
                        </a:rPr>
                        <a:t>Impacts</a:t>
                      </a:r>
                      <a:endParaRPr lang="en-US" sz="1600" b="1" dirty="0">
                        <a:solidFill>
                          <a:srgbClr val="020616"/>
                        </a:solidFill>
                        <a:latin typeface="Akatab" panose="020B0604020202020204" charset="0"/>
                        <a:ea typeface="Akatab" panose="020B0604020202020204" charset="0"/>
                        <a:cs typeface="Akatab" panose="020B0604020202020204" charset="0"/>
                      </a:endParaRPr>
                    </a:p>
                  </a:txBody>
                  <a:tcPr anchor="ctr">
                    <a:lnL w="12700" cap="flat" cmpd="sng" algn="ctr">
                      <a:noFill/>
                      <a:prstDash val="solid"/>
                      <a:round/>
                      <a:headEnd type="none" w="med" len="med"/>
                      <a:tailEnd type="none" w="med" len="med"/>
                    </a:lnL>
                    <a:solidFill>
                      <a:schemeClr val="accent5"/>
                    </a:solidFill>
                  </a:tcPr>
                </a:tc>
                <a:tc>
                  <a:txBody>
                    <a:bodyPr/>
                    <a:lstStyle/>
                    <a:p>
                      <a:pPr lvl="0" rtl="0"/>
                      <a:r>
                        <a:rPr lang="en-US" sz="1600" b="0" i="0" u="none" strike="noStrike" cap="none" dirty="0" smtClean="0">
                          <a:latin typeface="Akatab" panose="020B0604020202020204" charset="0"/>
                          <a:ea typeface="Akatab" panose="020B0604020202020204" charset="0"/>
                          <a:cs typeface="Akatab" panose="020B0604020202020204" charset="0"/>
                          <a:sym typeface="K2D"/>
                          <a:hlinkClick r:id="rId3" action="ppaction://hlinksldjump"/>
                        </a:rPr>
                        <a:t>Difficulties in knowledge retrieval</a:t>
                      </a:r>
                      <a:endParaRPr lang="en-US" sz="1600" b="0" i="0" u="none" strike="noStrike" cap="none" dirty="0" smtClean="0">
                        <a:latin typeface="Akatab" panose="020B0604020202020204" charset="0"/>
                        <a:ea typeface="Akatab" panose="020B0604020202020204" charset="0"/>
                        <a:cs typeface="Akatab" panose="020B0604020202020204" charset="0"/>
                        <a:sym typeface="K2D"/>
                      </a:endParaRP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katab" panose="020B0604020202020204" charset="0"/>
                        <a:buNone/>
                        <a:tabLst/>
                        <a:defRPr/>
                      </a:pPr>
                      <a:r>
                        <a:rPr lang="en-US" sz="16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n/a</a:t>
                      </a:r>
                    </a:p>
                  </a:txBody>
                  <a:tcPr marL="91450" marR="91450" marT="45725" marB="45725"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n/a</a:t>
                      </a:r>
                    </a:p>
                  </a:txBody>
                  <a:tcPr anchor="ctr">
                    <a:lnR w="12700" cap="flat" cmpd="sng" algn="ctr">
                      <a:noFill/>
                      <a:prstDash val="solid"/>
                      <a:round/>
                      <a:headEnd type="none" w="med" len="med"/>
                      <a:tailEnd type="none" w="med" len="med"/>
                    </a:lnR>
                    <a:solidFill>
                      <a:schemeClr val="accent5"/>
                    </a:solidFill>
                  </a:tcPr>
                </a:tc>
                <a:extLst>
                  <a:ext uri="{0D108BD9-81ED-4DB2-BD59-A6C34878D82A}">
                    <a16:rowId xmlns:a16="http://schemas.microsoft.com/office/drawing/2014/main" val="1889086406"/>
                  </a:ext>
                </a:extLst>
              </a:tr>
              <a:tr h="267694">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u="none" dirty="0" smtClean="0">
                          <a:latin typeface="Akatab" panose="020B0604020202020204" charset="0"/>
                          <a:ea typeface="Akatab" panose="020B0604020202020204" charset="0"/>
                          <a:cs typeface="Akatab" panose="020B0604020202020204" charset="0"/>
                        </a:rPr>
                        <a:t>Stuttering</a:t>
                      </a:r>
                    </a:p>
                  </a:txBody>
                  <a:tcPr anchor="ctr">
                    <a:solidFill>
                      <a:schemeClr val="accent5"/>
                    </a:solidFill>
                  </a:tcPr>
                </a:tc>
                <a:tc>
                  <a:txBody>
                    <a:bodyPr/>
                    <a:lstStyle/>
                    <a:p>
                      <a:pPr marL="0" marR="0" lvl="0" indent="0" algn="ctr" rtl="0">
                        <a:lnSpc>
                          <a:spcPct val="100000"/>
                        </a:lnSpc>
                        <a:spcBef>
                          <a:spcPts val="0"/>
                        </a:spcBef>
                        <a:spcAft>
                          <a:spcPts val="0"/>
                        </a:spcAft>
                        <a:buNone/>
                      </a:pPr>
                      <a:r>
                        <a:rPr lang="en-US" sz="1600" b="0" i="0" u="none" strike="noStrike" cap="none" dirty="0" err="1" smtClean="0">
                          <a:solidFill>
                            <a:schemeClr val="tx1"/>
                          </a:solidFill>
                          <a:effectLst/>
                          <a:latin typeface="Akatab" panose="020B0604020202020204" charset="0"/>
                          <a:ea typeface="Akatab" panose="020B0604020202020204" charset="0"/>
                          <a:cs typeface="Akatab" panose="020B0604020202020204" charset="0"/>
                          <a:sym typeface="Arial"/>
                        </a:rPr>
                        <a:t>Occhipinti</a:t>
                      </a:r>
                      <a:r>
                        <a:rPr lang="en-US" sz="1600" b="0" i="0" u="none" strike="noStrike" cap="none" dirty="0" smtClean="0">
                          <a:solidFill>
                            <a:schemeClr val="tx1"/>
                          </a:solidFill>
                          <a:effectLst/>
                          <a:latin typeface="Akatab" panose="020B0604020202020204" charset="0"/>
                          <a:ea typeface="Akatab" panose="020B0604020202020204" charset="0"/>
                          <a:cs typeface="Akatab" panose="020B0604020202020204" charset="0"/>
                          <a:sym typeface="Arial"/>
                        </a:rPr>
                        <a:t> (2009)</a:t>
                      </a:r>
                      <a:endParaRPr lang="en-US" sz="16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marL="91450" marR="91450" marT="45725" marB="45725"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n/a</a:t>
                      </a:r>
                    </a:p>
                  </a:txBody>
                  <a:tcPr anchor="ctr">
                    <a:lnR w="12700" cap="flat" cmpd="sng" algn="ctr">
                      <a:noFill/>
                      <a:prstDash val="solid"/>
                      <a:round/>
                      <a:headEnd type="none" w="med" len="med"/>
                      <a:tailEnd type="none" w="med" len="med"/>
                    </a:lnR>
                    <a:solidFill>
                      <a:schemeClr val="accent5"/>
                    </a:solidFill>
                  </a:tcPr>
                </a:tc>
                <a:extLst>
                  <a:ext uri="{0D108BD9-81ED-4DB2-BD59-A6C34878D82A}">
                    <a16:rowId xmlns:a16="http://schemas.microsoft.com/office/drawing/2014/main" val="1304712821"/>
                  </a:ext>
                </a:extLst>
              </a:tr>
              <a:tr h="267694">
                <a:tc vMerge="1">
                  <a:txBody>
                    <a:bodyPr/>
                    <a:lstStyle/>
                    <a:p>
                      <a:endParaRPr lang="en-US" sz="1400" b="1" dirty="0">
                        <a:solidFill>
                          <a:schemeClr val="tx1"/>
                        </a:solidFill>
                        <a:latin typeface="Akatab" panose="020B0604020202020204" charset="0"/>
                        <a:ea typeface="Akatab" panose="020B0604020202020204" charset="0"/>
                        <a:cs typeface="Akatab" panose="020B0604020202020204" charset="0"/>
                      </a:endParaRPr>
                    </a:p>
                  </a:txBody>
                  <a:tcPr anchor="ctr">
                    <a:lnL w="12700" cap="flat" cmpd="sng" algn="ctr">
                      <a:noFill/>
                      <a:prstDash val="solid"/>
                      <a:round/>
                      <a:headEnd type="none" w="med" len="med"/>
                      <a:tailEnd type="none" w="med" len="med"/>
                    </a:lnL>
                    <a:solidFill>
                      <a:schemeClr val="accent5"/>
                    </a:solidFill>
                  </a:tcPr>
                </a:tc>
                <a:tc>
                  <a:txBody>
                    <a:bodyPr/>
                    <a:lstStyle/>
                    <a:p>
                      <a:pPr lvl="0"/>
                      <a:r>
                        <a:rPr lang="en-US" sz="1600" u="none" dirty="0" smtClean="0">
                          <a:latin typeface="Akatab" panose="020B0604020202020204" charset="0"/>
                          <a:ea typeface="Akatab" panose="020B0604020202020204" charset="0"/>
                          <a:cs typeface="Akatab" panose="020B0604020202020204" charset="0"/>
                          <a:hlinkClick r:id="rId4" action="ppaction://hlinksldjump"/>
                        </a:rPr>
                        <a:t>English learning relinquishment</a:t>
                      </a:r>
                      <a:endParaRPr lang="en-US" sz="1600" u="none" dirty="0">
                        <a:latin typeface="Akatab" panose="020B0604020202020204" charset="0"/>
                        <a:ea typeface="Akatab" panose="020B0604020202020204" charset="0"/>
                        <a:cs typeface="Akatab" panose="020B0604020202020204" charset="0"/>
                      </a:endParaRP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katab" panose="020B0604020202020204" charset="0"/>
                        <a:buNone/>
                        <a:tabLst/>
                        <a:defRPr/>
                      </a:pPr>
                      <a:r>
                        <a:rPr lang="en-US" sz="16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n/a</a:t>
                      </a:r>
                    </a:p>
                  </a:txBody>
                  <a:tcPr marL="91450" marR="91450" marT="45725" marB="45725" anchor="ctr">
                    <a:solidFill>
                      <a:schemeClr val="accent5"/>
                    </a:solidFill>
                  </a:tcPr>
                </a:tc>
                <a:tc>
                  <a:txBody>
                    <a:bodyPr/>
                    <a:lstStyle/>
                    <a:p>
                      <a:pPr marL="0" marR="0" lvl="0" indent="0" algn="ctr" rtl="0">
                        <a:lnSpc>
                          <a:spcPct val="100000"/>
                        </a:lnSpc>
                        <a:spcBef>
                          <a:spcPts val="0"/>
                        </a:spcBef>
                        <a:spcAft>
                          <a:spcPts val="0"/>
                        </a:spcAft>
                        <a:buNone/>
                      </a:pPr>
                      <a:r>
                        <a:rPr lang="en-US" sz="1600" b="0" i="0" u="none" strike="noStrike" cap="none" dirty="0" err="1" smtClean="0">
                          <a:solidFill>
                            <a:schemeClr val="tx1"/>
                          </a:solidFill>
                          <a:effectLst/>
                          <a:latin typeface="Akatab" panose="020B0604020202020204" charset="0"/>
                          <a:ea typeface="Akatab" panose="020B0604020202020204" charset="0"/>
                          <a:cs typeface="Akatab" panose="020B0604020202020204" charset="0"/>
                          <a:sym typeface="Arial"/>
                        </a:rPr>
                        <a:t>Occhipinti</a:t>
                      </a:r>
                      <a:r>
                        <a:rPr lang="en-US" sz="1600" b="0" i="0" u="none" strike="noStrike" cap="none" dirty="0" smtClean="0">
                          <a:solidFill>
                            <a:schemeClr val="tx1"/>
                          </a:solidFill>
                          <a:effectLst/>
                          <a:latin typeface="Akatab" panose="020B0604020202020204" charset="0"/>
                          <a:ea typeface="Akatab" panose="020B0604020202020204" charset="0"/>
                          <a:cs typeface="Akatab" panose="020B0604020202020204" charset="0"/>
                          <a:sym typeface="Arial"/>
                        </a:rPr>
                        <a:t> (2009)</a:t>
                      </a:r>
                      <a:endParaRPr lang="en-US" sz="16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anchor="ctr">
                    <a:lnR w="12700" cap="flat" cmpd="sng" algn="ctr">
                      <a:noFill/>
                      <a:prstDash val="solid"/>
                      <a:round/>
                      <a:headEnd type="none" w="med" len="med"/>
                      <a:tailEnd type="none" w="med" len="med"/>
                    </a:lnR>
                    <a:solidFill>
                      <a:schemeClr val="accent5"/>
                    </a:solidFill>
                  </a:tcPr>
                </a:tc>
                <a:extLst>
                  <a:ext uri="{0D108BD9-81ED-4DB2-BD59-A6C34878D82A}">
                    <a16:rowId xmlns:a16="http://schemas.microsoft.com/office/drawing/2014/main" val="725584318"/>
                  </a:ext>
                </a:extLst>
              </a:tr>
              <a:tr h="267694">
                <a:tc vMerge="1">
                  <a:txBody>
                    <a:bodyPr/>
                    <a:lstStyle/>
                    <a:p>
                      <a:endParaRPr lang="en-US" sz="1600" b="1" dirty="0">
                        <a:solidFill>
                          <a:srgbClr val="020616"/>
                        </a:solidFill>
                        <a:latin typeface="Akatab" panose="020B0604020202020204" charset="0"/>
                        <a:ea typeface="Akatab" panose="020B0604020202020204" charset="0"/>
                        <a:cs typeface="Akatab" panose="020B0604020202020204" charset="0"/>
                      </a:endParaRPr>
                    </a:p>
                  </a:txBody>
                  <a:tcPr anchor="ctr">
                    <a:lnL w="12700" cap="flat" cmpd="sng" algn="ctr">
                      <a:noFill/>
                      <a:prstDash val="solid"/>
                      <a:round/>
                      <a:headEnd type="none" w="med" len="med"/>
                      <a:tailEnd type="none" w="med" len="med"/>
                    </a:lnL>
                    <a:solidFill>
                      <a:schemeClr val="accent5"/>
                    </a:solidFill>
                  </a:tcPr>
                </a:tc>
                <a:tc>
                  <a:txBody>
                    <a:bodyPr/>
                    <a:lstStyle/>
                    <a:p>
                      <a:pPr lvl="0"/>
                      <a:r>
                        <a:rPr lang="en-US" sz="1600" b="1" u="none" dirty="0" smtClean="0">
                          <a:latin typeface="Akatab" panose="020B0604020202020204" charset="0"/>
                          <a:ea typeface="Akatab" panose="020B0604020202020204" charset="0"/>
                          <a:cs typeface="Akatab" panose="020B0604020202020204" charset="0"/>
                          <a:hlinkClick r:id="rId3" action="ppaction://hlinksldjump"/>
                        </a:rPr>
                        <a:t>L1 production</a:t>
                      </a:r>
                      <a:r>
                        <a:rPr lang="en-US" sz="1600" b="1" u="none" baseline="0" dirty="0" smtClean="0">
                          <a:latin typeface="Akatab" panose="020B0604020202020204" charset="0"/>
                          <a:ea typeface="Akatab" panose="020B0604020202020204" charset="0"/>
                          <a:cs typeface="Akatab" panose="020B0604020202020204" charset="0"/>
                          <a:hlinkClick r:id="rId3" action="ppaction://hlinksldjump"/>
                        </a:rPr>
                        <a:t> instead of L2 production</a:t>
                      </a:r>
                      <a:endParaRPr lang="en-US" sz="1600" b="1" u="none" dirty="0">
                        <a:latin typeface="Akatab" panose="020B0604020202020204" charset="0"/>
                        <a:ea typeface="Akatab" panose="020B0604020202020204" charset="0"/>
                        <a:cs typeface="Akatab" panose="020B0604020202020204" charset="0"/>
                      </a:endParaRP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katab" panose="020B0604020202020204" charset="0"/>
                        <a:buNone/>
                        <a:tabLst/>
                        <a:defRPr/>
                      </a:pPr>
                      <a:r>
                        <a:rPr lang="en-US" sz="1600" u="none" strike="noStrike" cap="none" dirty="0" smtClean="0">
                          <a:solidFill>
                            <a:srgbClr val="020616"/>
                          </a:solidFill>
                          <a:latin typeface="Akatab" panose="020B0604020202020204" charset="0"/>
                          <a:ea typeface="Akatab" panose="020B0604020202020204" charset="0"/>
                          <a:cs typeface="Akatab" panose="020B0604020202020204" charset="0"/>
                          <a:sym typeface="K2D"/>
                        </a:rPr>
                        <a:t>n/a</a:t>
                      </a:r>
                    </a:p>
                  </a:txBody>
                  <a:tcPr marL="91450" marR="91450" marT="45725" marB="45725" anchor="ctr">
                    <a:solidFill>
                      <a:schemeClr val="accent5"/>
                    </a:solidFill>
                  </a:tcPr>
                </a:tc>
                <a:tc>
                  <a:txBody>
                    <a:bodyPr/>
                    <a:lstStyle/>
                    <a:p>
                      <a:pPr marL="0" marR="0" lvl="0" indent="0" algn="ctr" rtl="0">
                        <a:lnSpc>
                          <a:spcPct val="100000"/>
                        </a:lnSpc>
                        <a:spcBef>
                          <a:spcPts val="0"/>
                        </a:spcBef>
                        <a:spcAft>
                          <a:spcPts val="0"/>
                        </a:spcAft>
                        <a:buNone/>
                      </a:pPr>
                      <a:r>
                        <a:rPr lang="en-US" sz="1600" u="none" strike="noStrike" cap="none" dirty="0" smtClean="0">
                          <a:solidFill>
                            <a:schemeClr val="tx1"/>
                          </a:solidFill>
                          <a:latin typeface="Akatab" panose="020B0604020202020204" charset="0"/>
                          <a:ea typeface="Akatab" panose="020B0604020202020204" charset="0"/>
                          <a:cs typeface="Akatab" panose="020B0604020202020204" charset="0"/>
                          <a:sym typeface="K2D"/>
                        </a:rPr>
                        <a:t>n/a</a:t>
                      </a:r>
                      <a:endParaRPr lang="en-US" sz="1600" u="none" strike="noStrike" cap="none" dirty="0">
                        <a:solidFill>
                          <a:schemeClr val="tx1"/>
                        </a:solidFill>
                        <a:latin typeface="Akatab" panose="020B0604020202020204" charset="0"/>
                        <a:ea typeface="Akatab" panose="020B0604020202020204" charset="0"/>
                        <a:cs typeface="Akatab" panose="020B0604020202020204" charset="0"/>
                        <a:sym typeface="K2D"/>
                      </a:endParaRPr>
                    </a:p>
                  </a:txBody>
                  <a:tcPr anchor="ctr">
                    <a:lnR w="12700" cap="flat" cmpd="sng" algn="ctr">
                      <a:noFill/>
                      <a:prstDash val="solid"/>
                      <a:round/>
                      <a:headEnd type="none" w="med" len="med"/>
                      <a:tailEnd type="none" w="med" len="med"/>
                    </a:lnR>
                    <a:solidFill>
                      <a:schemeClr val="accent5"/>
                    </a:solidFill>
                  </a:tcPr>
                </a:tc>
                <a:extLst>
                  <a:ext uri="{0D108BD9-81ED-4DB2-BD59-A6C34878D82A}">
                    <a16:rowId xmlns:a16="http://schemas.microsoft.com/office/drawing/2014/main" val="3859781244"/>
                  </a:ext>
                </a:extLst>
              </a:tr>
            </a:tbl>
          </a:graphicData>
        </a:graphic>
      </p:graphicFrame>
      <p:sp>
        <p:nvSpPr>
          <p:cNvPr id="5" name="TextBox 4"/>
          <p:cNvSpPr txBox="1"/>
          <p:nvPr/>
        </p:nvSpPr>
        <p:spPr>
          <a:xfrm>
            <a:off x="8537197" y="4786637"/>
            <a:ext cx="509392" cy="307777"/>
          </a:xfrm>
          <a:prstGeom prst="rect">
            <a:avLst/>
          </a:prstGeom>
          <a:noFill/>
        </p:spPr>
        <p:txBody>
          <a:bodyPr wrap="square" rtlCol="0">
            <a:spAutoFit/>
          </a:bodyPr>
          <a:lstStyle/>
          <a:p>
            <a:pPr algn="ctr"/>
            <a:r>
              <a:rPr lang="en-US" dirty="0" smtClean="0">
                <a:latin typeface="Castoro" panose="020B0604020202020204" charset="0"/>
              </a:rPr>
              <a:t>33</a:t>
            </a:r>
            <a:endParaRPr lang="en-US" dirty="0">
              <a:latin typeface="Castoro" panose="020B0604020202020204" charset="0"/>
            </a:endParaRPr>
          </a:p>
        </p:txBody>
      </p:sp>
    </p:spTree>
    <p:extLst>
      <p:ext uri="{BB962C8B-B14F-4D97-AF65-F5344CB8AC3E}">
        <p14:creationId xmlns:p14="http://schemas.microsoft.com/office/powerpoint/2010/main" val="14742014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7" name="Group 16"/>
          <p:cNvGrpSpPr/>
          <p:nvPr/>
        </p:nvGrpSpPr>
        <p:grpSpPr>
          <a:xfrm>
            <a:off x="0" y="13446"/>
            <a:ext cx="9144000" cy="4792051"/>
            <a:chOff x="0" y="13446"/>
            <a:chExt cx="9144000" cy="4792051"/>
          </a:xfrm>
        </p:grpSpPr>
        <p:sp>
          <p:nvSpPr>
            <p:cNvPr id="2" name="Text Placeholder 5"/>
            <p:cNvSpPr txBox="1">
              <a:spLocks/>
            </p:cNvSpPr>
            <p:nvPr/>
          </p:nvSpPr>
          <p:spPr>
            <a:xfrm>
              <a:off x="552518" y="4378460"/>
              <a:ext cx="8118475" cy="4270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pPr marL="152400" indent="0">
                <a:buNone/>
              </a:pPr>
              <a:r>
                <a:rPr lang="en-US" sz="1600" i="1" dirty="0" smtClean="0">
                  <a:solidFill>
                    <a:srgbClr val="000000"/>
                  </a:solidFill>
                  <a:latin typeface="Akatab" panose="020B0604020202020204" charset="0"/>
                  <a:ea typeface="Akatab" panose="020B0604020202020204" charset="0"/>
                  <a:cs typeface="Akatab" panose="020B0604020202020204" charset="0"/>
                  <a:sym typeface="K2D"/>
                </a:rPr>
                <a:t>Figure 4.8 </a:t>
              </a:r>
              <a:r>
                <a:rPr lang="en-US" sz="1600" dirty="0">
                  <a:solidFill>
                    <a:srgbClr val="000000"/>
                  </a:solidFill>
                  <a:latin typeface="Akatab" panose="020B0604020202020204" charset="0"/>
                  <a:ea typeface="Akatab" panose="020B0604020202020204" charset="0"/>
                  <a:cs typeface="Akatab" panose="020B0604020202020204" charset="0"/>
                  <a:sym typeface="K2D"/>
                </a:rPr>
                <a:t>Cognitive load theory (</a:t>
              </a:r>
              <a:r>
                <a:rPr lang="en-US" sz="1600" dirty="0" err="1">
                  <a:solidFill>
                    <a:srgbClr val="000000"/>
                  </a:solidFill>
                  <a:latin typeface="Akatab" panose="020B0604020202020204" charset="0"/>
                  <a:ea typeface="Akatab" panose="020B0604020202020204" charset="0"/>
                  <a:cs typeface="Akatab" panose="020B0604020202020204" charset="0"/>
                  <a:sym typeface="K2D"/>
                </a:rPr>
                <a:t>Sweller</a:t>
              </a:r>
              <a:r>
                <a:rPr lang="en-US" sz="1600" dirty="0">
                  <a:solidFill>
                    <a:srgbClr val="000000"/>
                  </a:solidFill>
                  <a:latin typeface="Akatab" panose="020B0604020202020204" charset="0"/>
                  <a:ea typeface="Akatab" panose="020B0604020202020204" charset="0"/>
                  <a:cs typeface="Akatab" panose="020B0604020202020204" charset="0"/>
                  <a:sym typeface="K2D"/>
                </a:rPr>
                <a:t>, 1994)</a:t>
              </a:r>
              <a:endParaRPr lang="en-US" sz="1600" dirty="0">
                <a:latin typeface="Akatab" panose="020B0604020202020204" charset="0"/>
                <a:ea typeface="Akatab" panose="020B0604020202020204" charset="0"/>
                <a:cs typeface="Akatab" panose="020B0604020202020204" charset="0"/>
              </a:endParaRPr>
            </a:p>
          </p:txBody>
        </p:sp>
        <p:pic>
          <p:nvPicPr>
            <p:cNvPr id="1026" name="Picture 2" descr="https://images.prismic.io/thedecisionlab/Zx_qZ68jQArTz6gG_CognitiveLoadTheory2.png?auto=format,compress">
              <a:hlinkClick r:id="rId3" action="ppaction://hlinksldjump"/>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5735" r="4118" b="17124"/>
            <a:stretch/>
          </p:blipFill>
          <p:spPr bwMode="auto">
            <a:xfrm>
              <a:off x="0" y="13446"/>
              <a:ext cx="9144000" cy="4262719"/>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4"/>
          <p:cNvSpPr/>
          <p:nvPr/>
        </p:nvSpPr>
        <p:spPr>
          <a:xfrm>
            <a:off x="3657601" y="487971"/>
            <a:ext cx="1613645" cy="706207"/>
          </a:xfrm>
          <a:prstGeom prst="rect">
            <a:avLst/>
          </a:prstGeom>
          <a:solidFill>
            <a:srgbClr val="FFFF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smtClean="0">
                <a:solidFill>
                  <a:sysClr val="windowText" lastClr="000000"/>
                </a:solidFill>
                <a:latin typeface="Akatab" panose="020B0604020202020204" charset="0"/>
                <a:ea typeface="Akatab" panose="020B0604020202020204" charset="0"/>
                <a:cs typeface="Akatab" panose="020B0604020202020204" charset="0"/>
              </a:rPr>
              <a:t>Complex learning materials</a:t>
            </a:r>
            <a:endParaRPr lang="en-US" b="1" dirty="0">
              <a:solidFill>
                <a:sysClr val="windowText" lastClr="000000"/>
              </a:solidFill>
              <a:latin typeface="Akatab" panose="020B0604020202020204" charset="0"/>
              <a:ea typeface="Akatab" panose="020B0604020202020204" charset="0"/>
              <a:cs typeface="Akatab" panose="020B0604020202020204" charset="0"/>
            </a:endParaRPr>
          </a:p>
        </p:txBody>
      </p:sp>
      <p:sp>
        <p:nvSpPr>
          <p:cNvPr id="6" name="Rectangle 5"/>
          <p:cNvSpPr/>
          <p:nvPr/>
        </p:nvSpPr>
        <p:spPr>
          <a:xfrm>
            <a:off x="5473812" y="474525"/>
            <a:ext cx="1585894" cy="706207"/>
          </a:xfrm>
          <a:prstGeom prst="rect">
            <a:avLst/>
          </a:prstGeom>
          <a:solidFill>
            <a:srgbClr val="C5379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smtClean="0">
                <a:latin typeface="Akatab" panose="020B0604020202020204" charset="0"/>
                <a:ea typeface="Akatab" panose="020B0604020202020204" charset="0"/>
                <a:cs typeface="Akatab" panose="020B0604020202020204" charset="0"/>
              </a:rPr>
              <a:t>Speaking anxiety</a:t>
            </a:r>
            <a:endParaRPr lang="en-US" b="1" dirty="0">
              <a:latin typeface="Akatab" panose="020B0604020202020204" charset="0"/>
              <a:ea typeface="Akatab" panose="020B0604020202020204" charset="0"/>
              <a:cs typeface="Akatab" panose="020B0604020202020204" charset="0"/>
            </a:endParaRPr>
          </a:p>
        </p:txBody>
      </p:sp>
      <p:sp>
        <p:nvSpPr>
          <p:cNvPr id="4" name="Multiply 3"/>
          <p:cNvSpPr/>
          <p:nvPr/>
        </p:nvSpPr>
        <p:spPr>
          <a:xfrm>
            <a:off x="5809559" y="1532965"/>
            <a:ext cx="1357723" cy="1479176"/>
          </a:xfrm>
          <a:prstGeom prst="mathMultiply">
            <a:avLst>
              <a:gd name="adj1" fmla="val 272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3" action="ppaction://hlinksldjump"/>
          </p:cNvPr>
          <p:cNvPicPr>
            <a:picLocks noChangeAspect="1"/>
          </p:cNvPicPr>
          <p:nvPr/>
        </p:nvPicPr>
        <p:blipFill rotWithShape="1">
          <a:blip r:embed="rId6"/>
          <a:srcRect t="7576"/>
          <a:stretch/>
        </p:blipFill>
        <p:spPr>
          <a:xfrm>
            <a:off x="743761" y="51265"/>
            <a:ext cx="7441324" cy="2657676"/>
          </a:xfrm>
          <a:prstGeom prst="rect">
            <a:avLst/>
          </a:prstGeom>
        </p:spPr>
      </p:pic>
      <p:sp>
        <p:nvSpPr>
          <p:cNvPr id="9" name="Rounded Rectangle 8"/>
          <p:cNvSpPr/>
          <p:nvPr/>
        </p:nvSpPr>
        <p:spPr>
          <a:xfrm>
            <a:off x="6334051" y="2940315"/>
            <a:ext cx="1246689" cy="346422"/>
          </a:xfrm>
          <a:prstGeom prst="roundRect">
            <a:avLst>
              <a:gd name="adj" fmla="val 20563"/>
            </a:avLst>
          </a:prstGeom>
          <a:solidFill>
            <a:srgbClr val="E35F7B"/>
          </a:solidFill>
          <a:ln>
            <a:solidFill>
              <a:schemeClr val="tx1"/>
            </a:solidFill>
            <a:prstDash val="dash"/>
          </a:ln>
        </p:spPr>
        <p:style>
          <a:lnRef idx="0">
            <a:scrgbClr r="0" g="0" b="0"/>
          </a:lnRef>
          <a:fillRef idx="0">
            <a:scrgbClr r="0" g="0" b="0"/>
          </a:fillRef>
          <a:effectRef idx="0">
            <a:scrgbClr r="0" g="0" b="0"/>
          </a:effectRef>
          <a:fontRef idx="minor">
            <a:schemeClr val="lt1"/>
          </a:fontRef>
        </p:style>
        <p:txBody>
          <a:bodyPr rtlCol="0" anchor="ctr"/>
          <a:lstStyle/>
          <a:p>
            <a:pPr algn="ctr"/>
            <a:r>
              <a:rPr lang="en-US" sz="1300" b="1" dirty="0" smtClean="0">
                <a:latin typeface="Century Schoolbook" panose="02040604050505020304" pitchFamily="18" charset="0"/>
                <a:ea typeface="Akatab" panose="020B0604020202020204" charset="0"/>
                <a:cs typeface="Akatab" panose="020B0604020202020204" charset="0"/>
              </a:rPr>
              <a:t>L1 schema</a:t>
            </a:r>
            <a:endParaRPr lang="en-US" sz="1300" b="1" dirty="0">
              <a:latin typeface="Century Schoolbook" panose="02040604050505020304" pitchFamily="18" charset="0"/>
              <a:ea typeface="Akatab" panose="020B0604020202020204" charset="0"/>
              <a:cs typeface="Akatab" panose="020B0604020202020204" charset="0"/>
            </a:endParaRPr>
          </a:p>
        </p:txBody>
      </p:sp>
      <p:sp>
        <p:nvSpPr>
          <p:cNvPr id="10" name="Curved Left Arrow 9"/>
          <p:cNvSpPr/>
          <p:nvPr/>
        </p:nvSpPr>
        <p:spPr>
          <a:xfrm>
            <a:off x="7617526" y="1302707"/>
            <a:ext cx="493986" cy="1914811"/>
          </a:xfrm>
          <a:prstGeom prst="curvedLeftArrow">
            <a:avLst>
              <a:gd name="adj1" fmla="val 25000"/>
              <a:gd name="adj2" fmla="val 44527"/>
              <a:gd name="adj3" fmla="val 347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ounded Rectangle 10"/>
          <p:cNvSpPr/>
          <p:nvPr/>
        </p:nvSpPr>
        <p:spPr>
          <a:xfrm>
            <a:off x="6335265" y="2192196"/>
            <a:ext cx="1208689" cy="272944"/>
          </a:xfrm>
          <a:prstGeom prst="roundRect">
            <a:avLst>
              <a:gd name="adj" fmla="val 20563"/>
            </a:avLst>
          </a:prstGeom>
          <a:solidFill>
            <a:schemeClr val="accent4"/>
          </a:solidFill>
          <a:ln>
            <a:solidFill>
              <a:srgbClr val="020616"/>
            </a:solidFill>
            <a:prstDash val="dash"/>
          </a:ln>
        </p:spPr>
        <p:style>
          <a:lnRef idx="0">
            <a:scrgbClr r="0" g="0" b="0"/>
          </a:lnRef>
          <a:fillRef idx="0">
            <a:scrgbClr r="0" g="0" b="0"/>
          </a:fillRef>
          <a:effectRef idx="0">
            <a:scrgbClr r="0" g="0" b="0"/>
          </a:effectRef>
          <a:fontRef idx="minor">
            <a:schemeClr val="lt1"/>
          </a:fontRef>
        </p:style>
        <p:txBody>
          <a:bodyPr rtlCol="0" anchor="ctr"/>
          <a:lstStyle/>
          <a:p>
            <a:pPr algn="ctr"/>
            <a:r>
              <a:rPr lang="en-US" sz="1300" b="1" dirty="0" smtClean="0">
                <a:solidFill>
                  <a:sysClr val="windowText" lastClr="000000"/>
                </a:solidFill>
                <a:latin typeface="Century Schoolbook" panose="02040604050505020304" pitchFamily="18" charset="0"/>
                <a:ea typeface="Akatab" panose="020B0604020202020204" charset="0"/>
                <a:cs typeface="Akatab" panose="020B0604020202020204" charset="0"/>
              </a:rPr>
              <a:t>L2 schema</a:t>
            </a:r>
            <a:endParaRPr lang="en-US" sz="1300" b="1" dirty="0">
              <a:solidFill>
                <a:sysClr val="windowText" lastClr="000000"/>
              </a:solidFill>
              <a:latin typeface="Century Schoolbook" panose="02040604050505020304" pitchFamily="18" charset="0"/>
              <a:ea typeface="Akatab" panose="020B0604020202020204" charset="0"/>
              <a:cs typeface="Akatab" panose="020B0604020202020204" charset="0"/>
            </a:endParaRPr>
          </a:p>
        </p:txBody>
      </p:sp>
      <p:sp>
        <p:nvSpPr>
          <p:cNvPr id="12" name="Down Arrow 11"/>
          <p:cNvSpPr/>
          <p:nvPr/>
        </p:nvSpPr>
        <p:spPr>
          <a:xfrm>
            <a:off x="6796102" y="3370459"/>
            <a:ext cx="322586" cy="458818"/>
          </a:xfrm>
          <a:prstGeom prst="downArrow">
            <a:avLst>
              <a:gd name="adj1" fmla="val 28723"/>
              <a:gd name="adj2" fmla="val 3297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087058" y="3913002"/>
            <a:ext cx="1777461" cy="58308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latin typeface="Baskerville Old Face" panose="02020602080505020303" pitchFamily="18" charset="0"/>
              </a:rPr>
              <a:t>L1 production</a:t>
            </a:r>
            <a:endParaRPr lang="en-US" sz="1300" b="1" dirty="0">
              <a:latin typeface="Baskerville Old Face" panose="02020602080505020303" pitchFamily="18" charset="0"/>
            </a:endParaRPr>
          </a:p>
        </p:txBody>
      </p:sp>
      <p:sp>
        <p:nvSpPr>
          <p:cNvPr id="14" name="Text Placeholder 5"/>
          <p:cNvSpPr txBox="1">
            <a:spLocks/>
          </p:cNvSpPr>
          <p:nvPr/>
        </p:nvSpPr>
        <p:spPr>
          <a:xfrm>
            <a:off x="405185" y="4590339"/>
            <a:ext cx="8118475" cy="4270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pPr marL="152400" indent="0">
              <a:buNone/>
            </a:pPr>
            <a:r>
              <a:rPr lang="en-US" sz="1600" i="1" dirty="0" smtClean="0">
                <a:solidFill>
                  <a:srgbClr val="000000"/>
                </a:solidFill>
                <a:latin typeface="Akatab" panose="020B0604020202020204" charset="0"/>
                <a:ea typeface="Akatab" panose="020B0604020202020204" charset="0"/>
                <a:cs typeface="Akatab" panose="020B0604020202020204" charset="0"/>
                <a:sym typeface="K2D"/>
              </a:rPr>
              <a:t>Figure 4.9 </a:t>
            </a:r>
            <a:r>
              <a:rPr lang="en-US" sz="1600" dirty="0" smtClean="0">
                <a:solidFill>
                  <a:srgbClr val="000000"/>
                </a:solidFill>
                <a:latin typeface="Akatab" panose="020B0604020202020204" charset="0"/>
                <a:ea typeface="Akatab" panose="020B0604020202020204" charset="0"/>
                <a:cs typeface="Akatab" panose="020B0604020202020204" charset="0"/>
                <a:sym typeface="K2D"/>
              </a:rPr>
              <a:t>Trade-off hypothesis (</a:t>
            </a:r>
            <a:r>
              <a:rPr lang="en-US" sz="1600" dirty="0" err="1" smtClean="0">
                <a:solidFill>
                  <a:srgbClr val="000000"/>
                </a:solidFill>
                <a:latin typeface="Akatab" panose="020B0604020202020204" charset="0"/>
                <a:ea typeface="Akatab" panose="020B0604020202020204" charset="0"/>
                <a:cs typeface="Akatab" panose="020B0604020202020204" charset="0"/>
                <a:sym typeface="K2D"/>
              </a:rPr>
              <a:t>Skehan</a:t>
            </a:r>
            <a:r>
              <a:rPr lang="en-US" sz="1600" dirty="0" smtClean="0">
                <a:solidFill>
                  <a:srgbClr val="000000"/>
                </a:solidFill>
                <a:latin typeface="Akatab" panose="020B0604020202020204" charset="0"/>
                <a:ea typeface="Akatab" panose="020B0604020202020204" charset="0"/>
                <a:cs typeface="Akatab" panose="020B0604020202020204" charset="0"/>
                <a:sym typeface="K2D"/>
              </a:rPr>
              <a:t>, 1998) </a:t>
            </a:r>
            <a:endParaRPr lang="en-US" sz="1600" dirty="0">
              <a:latin typeface="Akatab" panose="020B0604020202020204" charset="0"/>
              <a:ea typeface="Akatab" panose="020B0604020202020204" charset="0"/>
              <a:cs typeface="Akatab" panose="020B0604020202020204" charset="0"/>
            </a:endParaRPr>
          </a:p>
        </p:txBody>
      </p:sp>
      <p:sp>
        <p:nvSpPr>
          <p:cNvPr id="20" name="TextBox 19"/>
          <p:cNvSpPr txBox="1"/>
          <p:nvPr/>
        </p:nvSpPr>
        <p:spPr>
          <a:xfrm>
            <a:off x="8487093" y="4577875"/>
            <a:ext cx="509392" cy="307777"/>
          </a:xfrm>
          <a:prstGeom prst="rect">
            <a:avLst/>
          </a:prstGeom>
          <a:noFill/>
        </p:spPr>
        <p:txBody>
          <a:bodyPr wrap="square" rtlCol="0">
            <a:spAutoFit/>
          </a:bodyPr>
          <a:lstStyle/>
          <a:p>
            <a:pPr algn="ctr"/>
            <a:r>
              <a:rPr lang="en-US" dirty="0" smtClean="0">
                <a:latin typeface="Castoro" panose="020B0604020202020204" charset="0"/>
              </a:rPr>
              <a:t>34</a:t>
            </a:r>
            <a:endParaRPr lang="en-US" dirty="0">
              <a:latin typeface="Castoro" panose="020B0604020202020204" charset="0"/>
            </a:endParaRPr>
          </a:p>
        </p:txBody>
      </p:sp>
      <p:sp>
        <p:nvSpPr>
          <p:cNvPr id="3" name="Multiply 2"/>
          <p:cNvSpPr/>
          <p:nvPr/>
        </p:nvSpPr>
        <p:spPr>
          <a:xfrm>
            <a:off x="6663847" y="1987049"/>
            <a:ext cx="454841" cy="327001"/>
          </a:xfrm>
          <a:prstGeom prst="mathMultiply">
            <a:avLst>
              <a:gd name="adj1" fmla="val 8198"/>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3879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500"/>
                            </p:stCondLst>
                            <p:childTnLst>
                              <p:par>
                                <p:cTn id="17" presetID="26" presetClass="emph" presetSubtype="0" repeatCount="3000" fill="hold" grpId="1" nodeType="afterEffect">
                                  <p:stCondLst>
                                    <p:cond delay="0"/>
                                  </p:stCondLst>
                                  <p:childTnLst>
                                    <p:animEffect transition="out" filter="fade">
                                      <p:cBhvr>
                                        <p:cTn id="18" dur="750" tmFilter="0, 0; .2, .5; .8, .5; 1, 0"/>
                                        <p:tgtEl>
                                          <p:spTgt spid="4"/>
                                        </p:tgtEl>
                                      </p:cBhvr>
                                    </p:animEffect>
                                    <p:animScale>
                                      <p:cBhvr>
                                        <p:cTn id="19" dur="375" autoRev="1" fill="hold"/>
                                        <p:tgtEl>
                                          <p:spTgt spid="4"/>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par>
                                <p:cTn id="28" presetID="10" presetClass="exit" presetSubtype="0" fill="hold" grpId="2" nodeType="withEffect">
                                  <p:stCondLst>
                                    <p:cond delay="0"/>
                                  </p:stCondLst>
                                  <p:childTnLst>
                                    <p:animEffect transition="out" filter="fade">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7"/>
                                        </p:tgtEl>
                                      </p:cBhvr>
                                    </p:animEffect>
                                    <p:set>
                                      <p:cBhvr>
                                        <p:cTn id="33" dur="1" fill="hold">
                                          <p:stCondLst>
                                            <p:cond delay="499"/>
                                          </p:stCondLst>
                                        </p:cTn>
                                        <p:tgtEl>
                                          <p:spTgt spid="17"/>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up)">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up)">
                                      <p:cBhvr>
                                        <p:cTn id="6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4" grpId="0" animBg="1"/>
      <p:bldP spid="4" grpId="1" animBg="1"/>
      <p:bldP spid="4" grpId="2" animBg="1"/>
      <p:bldP spid="9" grpId="0" animBg="1"/>
      <p:bldP spid="10" grpId="0" animBg="1"/>
      <p:bldP spid="11" grpId="0" animBg="1"/>
      <p:bldP spid="12" grpId="0" animBg="1"/>
      <p:bldP spid="13" grpId="0" animBg="1"/>
      <p:bldP spid="14" grpId="0"/>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5"/>
          <p:cNvSpPr txBox="1">
            <a:spLocks/>
          </p:cNvSpPr>
          <p:nvPr/>
        </p:nvSpPr>
        <p:spPr>
          <a:xfrm>
            <a:off x="552517" y="4566719"/>
            <a:ext cx="8118475" cy="4270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Char char="■"/>
              <a:defRPr sz="1200" b="0" i="0" u="none" strike="noStrike" cap="none">
                <a:solidFill>
                  <a:schemeClr val="dk1"/>
                </a:solidFill>
                <a:latin typeface="Akatab"/>
                <a:ea typeface="Akatab"/>
                <a:cs typeface="Akatab"/>
                <a:sym typeface="Akatab"/>
              </a:defRPr>
            </a:lvl9pPr>
          </a:lstStyle>
          <a:p>
            <a:pPr marL="152400" indent="0">
              <a:buNone/>
            </a:pPr>
            <a:r>
              <a:rPr lang="en-US" sz="1600" i="1" dirty="0" smtClean="0">
                <a:solidFill>
                  <a:srgbClr val="000000"/>
                </a:solidFill>
                <a:latin typeface="Akatab" panose="020B0604020202020204" charset="0"/>
                <a:ea typeface="Akatab" panose="020B0604020202020204" charset="0"/>
                <a:cs typeface="Akatab" panose="020B0604020202020204" charset="0"/>
                <a:sym typeface="K2D"/>
              </a:rPr>
              <a:t>Figure 4.10 </a:t>
            </a:r>
            <a:r>
              <a:rPr lang="en-US" sz="1600" dirty="0">
                <a:solidFill>
                  <a:srgbClr val="000000"/>
                </a:solidFill>
                <a:latin typeface="Akatab" panose="020B0604020202020204" charset="0"/>
                <a:ea typeface="Akatab" panose="020B0604020202020204" charset="0"/>
                <a:cs typeface="Akatab" panose="020B0604020202020204" charset="0"/>
                <a:sym typeface="K2D"/>
              </a:rPr>
              <a:t>The inverted-U theory (Yerkes-Dodson, 1908)</a:t>
            </a:r>
            <a:endParaRPr lang="en-US" sz="1600" dirty="0">
              <a:latin typeface="Akatab" panose="020B0604020202020204" charset="0"/>
              <a:ea typeface="Akatab" panose="020B0604020202020204" charset="0"/>
              <a:cs typeface="Akatab" panose="020B0604020202020204" charset="0"/>
            </a:endParaRPr>
          </a:p>
        </p:txBody>
      </p:sp>
      <p:pic>
        <p:nvPicPr>
          <p:cNvPr id="3" name="image40.png">
            <a:hlinkClick r:id="rId3" action="ppaction://hlinksldjump"/>
          </p:cNvPr>
          <p:cNvPicPr/>
          <p:nvPr/>
        </p:nvPicPr>
        <p:blipFill>
          <a:blip r:embed="rId4"/>
          <a:srcRect/>
          <a:stretch>
            <a:fillRect/>
          </a:stretch>
        </p:blipFill>
        <p:spPr>
          <a:xfrm>
            <a:off x="881297" y="107575"/>
            <a:ext cx="7460916" cy="4459143"/>
          </a:xfrm>
          <a:prstGeom prst="rect">
            <a:avLst/>
          </a:prstGeom>
          <a:ln/>
        </p:spPr>
      </p:pic>
      <p:sp>
        <p:nvSpPr>
          <p:cNvPr id="4" name="Oval 3"/>
          <p:cNvSpPr/>
          <p:nvPr/>
        </p:nvSpPr>
        <p:spPr>
          <a:xfrm>
            <a:off x="4389120" y="4220309"/>
            <a:ext cx="2827606" cy="3464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487093" y="4577875"/>
            <a:ext cx="509392" cy="307777"/>
          </a:xfrm>
          <a:prstGeom prst="rect">
            <a:avLst/>
          </a:prstGeom>
          <a:noFill/>
        </p:spPr>
        <p:txBody>
          <a:bodyPr wrap="square" rtlCol="0">
            <a:spAutoFit/>
          </a:bodyPr>
          <a:lstStyle/>
          <a:p>
            <a:pPr algn="ctr"/>
            <a:r>
              <a:rPr lang="en-US" dirty="0" smtClean="0">
                <a:latin typeface="Castoro" panose="020B0604020202020204" charset="0"/>
              </a:rPr>
              <a:t>35</a:t>
            </a:r>
            <a:endParaRPr lang="en-US" dirty="0">
              <a:latin typeface="Castoro" panose="020B0604020202020204" charset="0"/>
            </a:endParaRPr>
          </a:p>
        </p:txBody>
      </p:sp>
    </p:spTree>
    <p:extLst>
      <p:ext uri="{BB962C8B-B14F-4D97-AF65-F5344CB8AC3E}">
        <p14:creationId xmlns:p14="http://schemas.microsoft.com/office/powerpoint/2010/main" val="1591027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2"/>
          <p:cNvSpPr txBox="1">
            <a:spLocks noGrp="1"/>
          </p:cNvSpPr>
          <p:nvPr>
            <p:ph type="title"/>
          </p:nvPr>
        </p:nvSpPr>
        <p:spPr>
          <a:xfrm>
            <a:off x="961425" y="2680575"/>
            <a:ext cx="4383600" cy="1723800"/>
          </a:xfrm>
          <a:prstGeom prst="rect">
            <a:avLst/>
          </a:prstGeom>
        </p:spPr>
        <p:txBody>
          <a:bodyPr spcFirstLastPara="1" wrap="square" lIns="91425" tIns="91425" rIns="91425" bIns="91425" anchor="t" anchorCtr="0">
            <a:noAutofit/>
          </a:bodyPr>
          <a:lstStyle/>
          <a:p>
            <a:pPr lvl="0"/>
            <a:r>
              <a:rPr lang="en-US" sz="5200" dirty="0" smtClean="0"/>
              <a:t>Conclusion</a:t>
            </a:r>
            <a:endParaRPr lang="en-US" sz="5200" dirty="0">
              <a:solidFill>
                <a:schemeClr val="lt1"/>
              </a:solidFill>
            </a:endParaRPr>
          </a:p>
        </p:txBody>
      </p:sp>
      <p:sp>
        <p:nvSpPr>
          <p:cNvPr id="264" name="Google Shape;264;p32"/>
          <p:cNvSpPr txBox="1">
            <a:spLocks noGrp="1"/>
          </p:cNvSpPr>
          <p:nvPr>
            <p:ph type="title" idx="2"/>
          </p:nvPr>
        </p:nvSpPr>
        <p:spPr>
          <a:xfrm>
            <a:off x="961425" y="1649425"/>
            <a:ext cx="1032300" cy="74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05.</a:t>
            </a:r>
            <a:endParaRPr dirty="0"/>
          </a:p>
        </p:txBody>
      </p:sp>
      <p:grpSp>
        <p:nvGrpSpPr>
          <p:cNvPr id="265" name="Google Shape;265;p32"/>
          <p:cNvGrpSpPr/>
          <p:nvPr/>
        </p:nvGrpSpPr>
        <p:grpSpPr>
          <a:xfrm>
            <a:off x="188271" y="722355"/>
            <a:ext cx="4707300" cy="81900"/>
            <a:chOff x="196113" y="722355"/>
            <a:chExt cx="4707300" cy="81900"/>
          </a:xfrm>
        </p:grpSpPr>
        <p:sp>
          <p:nvSpPr>
            <p:cNvPr id="266" name="Google Shape;266;p32"/>
            <p:cNvSpPr/>
            <p:nvPr/>
          </p:nvSpPr>
          <p:spPr>
            <a:xfrm rot="-5400000" flipH="1">
              <a:off x="4609563" y="510405"/>
              <a:ext cx="81900" cy="505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267" name="Google Shape;267;p32"/>
            <p:cNvCxnSpPr>
              <a:stCxn id="266" idx="0"/>
            </p:cNvCxnSpPr>
            <p:nvPr/>
          </p:nvCxnSpPr>
          <p:spPr>
            <a:xfrm rot="10800000">
              <a:off x="196113" y="763305"/>
              <a:ext cx="4201500" cy="0"/>
            </a:xfrm>
            <a:prstGeom prst="straightConnector1">
              <a:avLst/>
            </a:prstGeom>
            <a:noFill/>
            <a:ln w="9525" cap="flat" cmpd="sng">
              <a:solidFill>
                <a:schemeClr val="lt1"/>
              </a:solidFill>
              <a:prstDash val="solid"/>
              <a:round/>
              <a:headEnd type="none" w="med" len="med"/>
              <a:tailEnd type="none" w="med" len="med"/>
            </a:ln>
          </p:spPr>
        </p:cxnSp>
      </p:grpSp>
      <p:grpSp>
        <p:nvGrpSpPr>
          <p:cNvPr id="268" name="Google Shape;268;p32"/>
          <p:cNvGrpSpPr/>
          <p:nvPr/>
        </p:nvGrpSpPr>
        <p:grpSpPr>
          <a:xfrm>
            <a:off x="8402038" y="1961930"/>
            <a:ext cx="81900" cy="2993100"/>
            <a:chOff x="8615038" y="1961930"/>
            <a:chExt cx="81900" cy="2993100"/>
          </a:xfrm>
        </p:grpSpPr>
        <p:sp>
          <p:nvSpPr>
            <p:cNvPr id="269" name="Google Shape;269;p32"/>
            <p:cNvSpPr/>
            <p:nvPr/>
          </p:nvSpPr>
          <p:spPr>
            <a:xfrm>
              <a:off x="8615038" y="1961930"/>
              <a:ext cx="81900" cy="505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270" name="Google Shape;270;p32"/>
            <p:cNvCxnSpPr>
              <a:stCxn id="269" idx="2"/>
            </p:cNvCxnSpPr>
            <p:nvPr/>
          </p:nvCxnSpPr>
          <p:spPr>
            <a:xfrm>
              <a:off x="8655988" y="2467730"/>
              <a:ext cx="0" cy="2487300"/>
            </a:xfrm>
            <a:prstGeom prst="straightConnector1">
              <a:avLst/>
            </a:prstGeom>
            <a:noFill/>
            <a:ln w="9525" cap="flat" cmpd="sng">
              <a:solidFill>
                <a:schemeClr val="lt1"/>
              </a:solidFill>
              <a:prstDash val="dot"/>
              <a:round/>
              <a:headEnd type="none" w="med" len="med"/>
              <a:tailEnd type="none" w="med" len="med"/>
            </a:ln>
          </p:spPr>
        </p:cxnSp>
      </p:grpSp>
      <p:pic>
        <p:nvPicPr>
          <p:cNvPr id="3" name="Picture Placeholder 2" descr="JOMP BPC || May 23 || &lt;strong&gt;Book&lt;/strong&gt; Dedication: Running &lt;strong&gt;Close&lt;/strong&gt; to the Wind by ..."/>
          <p:cNvPicPr>
            <a:picLocks noGrp="1" noChangeAspect="1"/>
          </p:cNvPicPr>
          <p:nvPr>
            <p:ph type="pic" idx="3"/>
          </p:nvPr>
        </p:nvPicPr>
        <p:blipFill>
          <a:blip r:embed="rId3">
            <a:extLst>
              <a:ext uri="{28A0092B-C50C-407E-A947-70E740481C1C}">
                <a14:useLocalDpi xmlns:a14="http://schemas.microsoft.com/office/drawing/2010/main" val="0"/>
              </a:ext>
            </a:extLst>
          </a:blip>
          <a:srcRect l="4714" r="4714"/>
          <a:stretch>
            <a:fillRect/>
          </a:stretch>
        </p:blipFill>
        <p:spPr/>
      </p:pic>
    </p:spTree>
    <p:extLst>
      <p:ext uri="{BB962C8B-B14F-4D97-AF65-F5344CB8AC3E}">
        <p14:creationId xmlns:p14="http://schemas.microsoft.com/office/powerpoint/2010/main" val="150771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 name="Title 1"/>
          <p:cNvSpPr>
            <a:spLocks noGrp="1"/>
          </p:cNvSpPr>
          <p:nvPr>
            <p:ph type="title"/>
          </p:nvPr>
        </p:nvSpPr>
        <p:spPr>
          <a:xfrm>
            <a:off x="720000" y="292620"/>
            <a:ext cx="7704000" cy="572700"/>
          </a:xfrm>
        </p:spPr>
        <p:txBody>
          <a:bodyPr/>
          <a:lstStyle/>
          <a:p>
            <a:r>
              <a:rPr lang="en-US" b="1" dirty="0" smtClean="0">
                <a:latin typeface="Akatab" panose="020B0604020202020204" charset="0"/>
                <a:ea typeface="Akatab" panose="020B0604020202020204" charset="0"/>
                <a:cs typeface="Akatab" panose="020B0604020202020204" charset="0"/>
              </a:rPr>
              <a:t>Rationales</a:t>
            </a:r>
            <a:endParaRPr lang="en-US" b="1" dirty="0">
              <a:latin typeface="Akatab" panose="020B0604020202020204" charset="0"/>
              <a:ea typeface="Akatab" panose="020B0604020202020204" charset="0"/>
              <a:cs typeface="Akatab" panose="020B0604020202020204" charset="0"/>
            </a:endParaRPr>
          </a:p>
        </p:txBody>
      </p:sp>
      <p:sp>
        <p:nvSpPr>
          <p:cNvPr id="3" name="Text Placeholder 2"/>
          <p:cNvSpPr>
            <a:spLocks noGrp="1"/>
          </p:cNvSpPr>
          <p:nvPr>
            <p:ph type="body" idx="1"/>
          </p:nvPr>
        </p:nvSpPr>
        <p:spPr>
          <a:xfrm>
            <a:off x="464127" y="865321"/>
            <a:ext cx="8070273" cy="3665116"/>
          </a:xfrm>
        </p:spPr>
        <p:txBody>
          <a:bodyPr/>
          <a:lstStyle/>
          <a:p>
            <a:pPr marL="285750" indent="-285750" algn="l">
              <a:lnSpc>
                <a:spcPct val="114000"/>
              </a:lnSpc>
              <a:spcBef>
                <a:spcPts val="400"/>
              </a:spcBef>
              <a:buSzPts val="2000"/>
              <a:buFont typeface="Akatab" panose="020B0604020202020204" charset="0"/>
              <a:buChar char="‒"/>
            </a:pPr>
            <a:r>
              <a:rPr lang="en-US" sz="1800" dirty="0" smtClean="0"/>
              <a:t>The </a:t>
            </a:r>
            <a:r>
              <a:rPr lang="en-US" sz="1800" dirty="0"/>
              <a:t>contrary between the appliance of </a:t>
            </a:r>
            <a:r>
              <a:rPr lang="en-US" sz="1800" dirty="0" err="1"/>
              <a:t>MoET’s</a:t>
            </a:r>
            <a:r>
              <a:rPr lang="en-US" sz="1800" dirty="0"/>
              <a:t> pilot English language curricula and the actual teaching-learning process (Hoang, 2018)</a:t>
            </a:r>
          </a:p>
          <a:p>
            <a:pPr marL="0" indent="0" algn="l">
              <a:lnSpc>
                <a:spcPct val="114000"/>
              </a:lnSpc>
              <a:spcBef>
                <a:spcPts val="800"/>
              </a:spcBef>
              <a:buSzPts val="2000"/>
              <a:buNone/>
            </a:pPr>
            <a:r>
              <a:rPr lang="en-US" sz="1800" b="1" i="1" dirty="0" smtClean="0">
                <a:sym typeface="Wingdings 3" panose="05040102010807070707" pitchFamily="18" charset="2"/>
              </a:rPr>
              <a:t> </a:t>
            </a:r>
            <a:r>
              <a:rPr lang="en-US" sz="1800" b="1" i="1" dirty="0" smtClean="0"/>
              <a:t>Lack </a:t>
            </a:r>
            <a:r>
              <a:rPr lang="en-US" sz="1800" b="1" i="1" dirty="0"/>
              <a:t>of practice English communication causes students’ definite fear in speaking English</a:t>
            </a:r>
            <a:r>
              <a:rPr lang="en-US" sz="1800" b="1" i="1" dirty="0" smtClean="0"/>
              <a:t>.</a:t>
            </a:r>
          </a:p>
          <a:p>
            <a:pPr marL="285750" indent="-285750" algn="l">
              <a:lnSpc>
                <a:spcPct val="124000"/>
              </a:lnSpc>
              <a:spcBef>
                <a:spcPts val="800"/>
              </a:spcBef>
              <a:buSzPts val="2000"/>
              <a:buFont typeface="Akatab" panose="020B0604020202020204" charset="0"/>
              <a:buChar char="‒"/>
            </a:pPr>
            <a:r>
              <a:rPr lang="en-US" sz="1800" smtClean="0"/>
              <a:t>Previous studies: </a:t>
            </a:r>
            <a:r>
              <a:rPr lang="en-US" sz="1800" dirty="0" smtClean="0"/>
              <a:t>speaking anxiety among English-majored students (</a:t>
            </a:r>
            <a:r>
              <a:rPr lang="en-US" sz="1800" dirty="0" err="1" smtClean="0"/>
              <a:t>Occhipinti</a:t>
            </a:r>
            <a:r>
              <a:rPr lang="en-US" sz="1800" dirty="0" smtClean="0"/>
              <a:t>, 2009; </a:t>
            </a:r>
            <a:r>
              <a:rPr lang="en-US" sz="1800" dirty="0" err="1" smtClean="0"/>
              <a:t>Tasee</a:t>
            </a:r>
            <a:r>
              <a:rPr lang="en-US" sz="1800" dirty="0" smtClean="0"/>
              <a:t>, 2009; </a:t>
            </a:r>
            <a:r>
              <a:rPr lang="en-US" sz="1800" dirty="0" err="1" smtClean="0"/>
              <a:t>Miskam</a:t>
            </a:r>
            <a:r>
              <a:rPr lang="en-US" sz="1800" dirty="0" smtClean="0"/>
              <a:t> &amp; </a:t>
            </a:r>
            <a:r>
              <a:rPr lang="en-US" sz="1800" dirty="0" err="1" smtClean="0"/>
              <a:t>Saldavi</a:t>
            </a:r>
            <a:r>
              <a:rPr lang="en-US" sz="1800" dirty="0" smtClean="0"/>
              <a:t>, 2019).</a:t>
            </a:r>
          </a:p>
          <a:p>
            <a:pPr marL="285750" indent="-285750" algn="l">
              <a:lnSpc>
                <a:spcPct val="124000"/>
              </a:lnSpc>
              <a:spcBef>
                <a:spcPts val="800"/>
              </a:spcBef>
              <a:spcAft>
                <a:spcPts val="400"/>
              </a:spcAft>
              <a:buSzPts val="2000"/>
              <a:buFont typeface="Akatab" panose="020B0604020202020204" charset="0"/>
              <a:buChar char="‒"/>
            </a:pPr>
            <a:r>
              <a:rPr lang="en-US" sz="1800" dirty="0" smtClean="0"/>
              <a:t>The </a:t>
            </a:r>
            <a:r>
              <a:rPr lang="en-US" sz="1800" b="1" dirty="0" smtClean="0"/>
              <a:t>positive effect</a:t>
            </a:r>
            <a:r>
              <a:rPr lang="en-US" sz="1800" dirty="0" smtClean="0"/>
              <a:t> of speaking anxiety is </a:t>
            </a:r>
            <a:r>
              <a:rPr lang="en-US" sz="1800" b="1" dirty="0" smtClean="0"/>
              <a:t>unexplored</a:t>
            </a:r>
            <a:r>
              <a:rPr lang="en-US" sz="1800" dirty="0" smtClean="0"/>
              <a:t> (Vo &amp; Ho, 2011; </a:t>
            </a:r>
            <a:r>
              <a:rPr lang="en-US" sz="1800" dirty="0" err="1" smtClean="0"/>
              <a:t>Hutabarat</a:t>
            </a:r>
            <a:r>
              <a:rPr lang="en-US" sz="1800" dirty="0" smtClean="0"/>
              <a:t> &amp; </a:t>
            </a:r>
            <a:r>
              <a:rPr lang="en-US" sz="1800" dirty="0" err="1" smtClean="0"/>
              <a:t>Simanjuntak</a:t>
            </a:r>
            <a:r>
              <a:rPr lang="en-US" sz="1800" dirty="0" smtClean="0"/>
              <a:t>, 2019; </a:t>
            </a:r>
            <a:r>
              <a:rPr lang="en-US" sz="1800" dirty="0" err="1" smtClean="0"/>
              <a:t>Suchona</a:t>
            </a:r>
            <a:r>
              <a:rPr lang="en-US" sz="1800" dirty="0" smtClean="0"/>
              <a:t> &amp; </a:t>
            </a:r>
            <a:r>
              <a:rPr lang="en-US" sz="1800" dirty="0" err="1" smtClean="0"/>
              <a:t>Shorna</a:t>
            </a:r>
            <a:r>
              <a:rPr lang="en-US" sz="1800" dirty="0" smtClean="0"/>
              <a:t>, 2019; </a:t>
            </a:r>
            <a:r>
              <a:rPr lang="en-US" sz="1800" dirty="0" err="1" smtClean="0"/>
              <a:t>Habiburrahim</a:t>
            </a:r>
            <a:r>
              <a:rPr lang="en-US" sz="1800" dirty="0" smtClean="0"/>
              <a:t> et al., 2019; </a:t>
            </a:r>
            <a:r>
              <a:rPr lang="en-US" sz="1800" dirty="0" err="1" smtClean="0"/>
              <a:t>Hasibuan</a:t>
            </a:r>
            <a:r>
              <a:rPr lang="en-US" sz="1800" dirty="0" smtClean="0"/>
              <a:t> et al., 2020; </a:t>
            </a:r>
            <a:r>
              <a:rPr lang="en-US" sz="1800" dirty="0" err="1" smtClean="0"/>
              <a:t>Rahmat</a:t>
            </a:r>
            <a:r>
              <a:rPr lang="en-US" sz="1800" dirty="0" smtClean="0"/>
              <a:t> et al., 2020; Chen et al., 2022)</a:t>
            </a:r>
            <a:endParaRPr lang="en-US" sz="1800" dirty="0"/>
          </a:p>
        </p:txBody>
      </p:sp>
      <p:sp>
        <p:nvSpPr>
          <p:cNvPr id="4" name="TextBox 3"/>
          <p:cNvSpPr txBox="1"/>
          <p:nvPr/>
        </p:nvSpPr>
        <p:spPr>
          <a:xfrm>
            <a:off x="8634608" y="4634629"/>
            <a:ext cx="321501" cy="307777"/>
          </a:xfrm>
          <a:prstGeom prst="rect">
            <a:avLst/>
          </a:prstGeom>
          <a:noFill/>
        </p:spPr>
        <p:txBody>
          <a:bodyPr wrap="square" rtlCol="0">
            <a:spAutoFit/>
          </a:bodyPr>
          <a:lstStyle/>
          <a:p>
            <a:pPr algn="ctr"/>
            <a:r>
              <a:rPr lang="en-US" dirty="0" smtClean="0">
                <a:latin typeface="Castoro" panose="020B0604020202020204" charset="0"/>
              </a:rPr>
              <a:t>4</a:t>
            </a:r>
            <a:endParaRPr lang="en-US" dirty="0">
              <a:latin typeface="Castoro" panose="020B060402020202020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338" y="365606"/>
            <a:ext cx="7704000" cy="572700"/>
          </a:xfrm>
        </p:spPr>
        <p:txBody>
          <a:bodyPr/>
          <a:lstStyle/>
          <a:p>
            <a:r>
              <a:rPr lang="en-US" dirty="0" smtClean="0"/>
              <a:t>Summary of findings</a:t>
            </a:r>
            <a:endParaRPr lang="en-US" dirty="0"/>
          </a:p>
        </p:txBody>
      </p:sp>
      <p:sp>
        <p:nvSpPr>
          <p:cNvPr id="3" name="Subtitle 2"/>
          <p:cNvSpPr>
            <a:spLocks noGrp="1"/>
          </p:cNvSpPr>
          <p:nvPr>
            <p:ph type="subTitle" idx="1"/>
          </p:nvPr>
        </p:nvSpPr>
        <p:spPr>
          <a:xfrm>
            <a:off x="2941664" y="2156247"/>
            <a:ext cx="2859110" cy="2139402"/>
          </a:xfrm>
        </p:spPr>
        <p:txBody>
          <a:bodyPr/>
          <a:lstStyle/>
          <a:p>
            <a:pPr marL="285750" indent="-285750" algn="l">
              <a:spcBef>
                <a:spcPts val="600"/>
              </a:spcBef>
              <a:spcAft>
                <a:spcPts val="600"/>
              </a:spcAft>
              <a:buFontTx/>
              <a:buChar char="-"/>
            </a:pPr>
            <a:r>
              <a:rPr lang="en-US" sz="1600" dirty="0">
                <a:solidFill>
                  <a:srgbClr val="020616"/>
                </a:solidFill>
                <a:latin typeface="Akatab" panose="020B0604020202020204" charset="0"/>
                <a:ea typeface="Akatab" panose="020B0604020202020204" charset="0"/>
                <a:cs typeface="Akatab" panose="020B0604020202020204" charset="0"/>
              </a:rPr>
              <a:t>Limited lexical diversity</a:t>
            </a:r>
          </a:p>
          <a:p>
            <a:pPr marL="285750" indent="-285750" algn="l">
              <a:spcBef>
                <a:spcPts val="600"/>
              </a:spcBef>
              <a:spcAft>
                <a:spcPts val="600"/>
              </a:spcAft>
              <a:buFontTx/>
              <a:buChar char="-"/>
            </a:pPr>
            <a:r>
              <a:rPr lang="en-US" sz="1600" dirty="0" smtClean="0">
                <a:solidFill>
                  <a:srgbClr val="020616"/>
                </a:solidFill>
                <a:latin typeface="Akatab" panose="020B0604020202020204" charset="0"/>
                <a:ea typeface="Akatab" panose="020B0604020202020204" charset="0"/>
                <a:cs typeface="Akatab" panose="020B0604020202020204" charset="0"/>
              </a:rPr>
              <a:t>Disfluency (high frequency of filled and long duration of unfilled pauses during a conversation)</a:t>
            </a:r>
            <a:endParaRPr lang="en-US" sz="1600" dirty="0">
              <a:solidFill>
                <a:srgbClr val="020616"/>
              </a:solidFill>
              <a:latin typeface="Akatab" panose="020B0604020202020204" charset="0"/>
              <a:ea typeface="Akatab" panose="020B0604020202020204" charset="0"/>
              <a:cs typeface="Akatab" panose="020B0604020202020204" charset="0"/>
            </a:endParaRPr>
          </a:p>
          <a:p>
            <a:pPr marL="285750" indent="-285750" algn="l">
              <a:spcBef>
                <a:spcPts val="600"/>
              </a:spcBef>
              <a:spcAft>
                <a:spcPts val="600"/>
              </a:spcAft>
              <a:buFontTx/>
              <a:buChar char="-"/>
            </a:pPr>
            <a:r>
              <a:rPr lang="en-US" sz="1600" dirty="0" smtClean="0">
                <a:solidFill>
                  <a:srgbClr val="020616"/>
                </a:solidFill>
                <a:latin typeface="Akatab" panose="020B0604020202020204" charset="0"/>
                <a:ea typeface="Akatab" panose="020B0604020202020204" charset="0"/>
                <a:cs typeface="Akatab" panose="020B0604020202020204" charset="0"/>
              </a:rPr>
              <a:t>Inaccuracy</a:t>
            </a:r>
          </a:p>
        </p:txBody>
      </p:sp>
      <p:sp>
        <p:nvSpPr>
          <p:cNvPr id="4" name="Subtitle 3"/>
          <p:cNvSpPr>
            <a:spLocks noGrp="1"/>
          </p:cNvSpPr>
          <p:nvPr>
            <p:ph type="subTitle" idx="2"/>
          </p:nvPr>
        </p:nvSpPr>
        <p:spPr>
          <a:xfrm>
            <a:off x="-26066" y="2162142"/>
            <a:ext cx="2937964" cy="1401300"/>
          </a:xfrm>
        </p:spPr>
        <p:txBody>
          <a:bodyPr/>
          <a:lstStyle/>
          <a:p>
            <a:pPr algn="l">
              <a:spcBef>
                <a:spcPts val="600"/>
              </a:spcBef>
              <a:spcAft>
                <a:spcPts val="600"/>
              </a:spcAft>
              <a:buFontTx/>
              <a:buChar char="-"/>
            </a:pPr>
            <a:r>
              <a:rPr lang="en-US" sz="1800" dirty="0" smtClean="0"/>
              <a:t>Moderate – high</a:t>
            </a:r>
          </a:p>
          <a:p>
            <a:pPr algn="l">
              <a:spcBef>
                <a:spcPts val="600"/>
              </a:spcBef>
              <a:spcAft>
                <a:spcPts val="600"/>
              </a:spcAft>
              <a:buFontTx/>
              <a:buChar char="-"/>
            </a:pPr>
            <a:r>
              <a:rPr lang="en-US" sz="1800" dirty="0" smtClean="0"/>
              <a:t>Trait anxiety &gt; Fear of negative evaluation</a:t>
            </a:r>
            <a:endParaRPr lang="en-US" sz="1800" dirty="0"/>
          </a:p>
        </p:txBody>
      </p:sp>
      <p:sp>
        <p:nvSpPr>
          <p:cNvPr id="5" name="Subtitle 4"/>
          <p:cNvSpPr>
            <a:spLocks noGrp="1"/>
          </p:cNvSpPr>
          <p:nvPr>
            <p:ph type="subTitle" idx="3"/>
          </p:nvPr>
        </p:nvSpPr>
        <p:spPr>
          <a:xfrm>
            <a:off x="-26066" y="1597347"/>
            <a:ext cx="2528551" cy="558900"/>
          </a:xfrm>
        </p:spPr>
        <p:txBody>
          <a:bodyPr/>
          <a:lstStyle/>
          <a:p>
            <a:r>
              <a:rPr lang="en-US" dirty="0" smtClean="0"/>
              <a:t>Levels of</a:t>
            </a:r>
          </a:p>
          <a:p>
            <a:r>
              <a:rPr lang="en-US" dirty="0" smtClean="0"/>
              <a:t>speaking anxiety</a:t>
            </a:r>
            <a:endParaRPr lang="en-US" dirty="0"/>
          </a:p>
        </p:txBody>
      </p:sp>
      <p:sp>
        <p:nvSpPr>
          <p:cNvPr id="6" name="Subtitle 5"/>
          <p:cNvSpPr>
            <a:spLocks noGrp="1"/>
          </p:cNvSpPr>
          <p:nvPr>
            <p:ph type="subTitle" idx="4"/>
          </p:nvPr>
        </p:nvSpPr>
        <p:spPr>
          <a:xfrm>
            <a:off x="3120978" y="1597347"/>
            <a:ext cx="2380701" cy="558900"/>
          </a:xfrm>
        </p:spPr>
        <p:txBody>
          <a:bodyPr/>
          <a:lstStyle/>
          <a:p>
            <a:r>
              <a:rPr lang="en-US" dirty="0" smtClean="0"/>
              <a:t>Speech disfluency</a:t>
            </a:r>
          </a:p>
          <a:p>
            <a:r>
              <a:rPr lang="en-US" dirty="0" smtClean="0"/>
              <a:t>indications</a:t>
            </a:r>
            <a:endParaRPr lang="en-US" dirty="0"/>
          </a:p>
        </p:txBody>
      </p:sp>
      <p:sp>
        <p:nvSpPr>
          <p:cNvPr id="7" name="Subtitle 5"/>
          <p:cNvSpPr txBox="1">
            <a:spLocks/>
          </p:cNvSpPr>
          <p:nvPr/>
        </p:nvSpPr>
        <p:spPr>
          <a:xfrm>
            <a:off x="5800774" y="1716741"/>
            <a:ext cx="2597269" cy="558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2400"/>
              <a:buFont typeface="Raleway"/>
              <a:buNone/>
              <a:defRPr sz="2000" b="0" i="0" u="none" strike="noStrike" cap="none">
                <a:solidFill>
                  <a:schemeClr val="dk1"/>
                </a:solidFill>
                <a:latin typeface="Castoro"/>
                <a:ea typeface="Castoro"/>
                <a:cs typeface="Castoro"/>
                <a:sym typeface="Castoro"/>
              </a:defRPr>
            </a:lvl1pPr>
            <a:lvl2pPr marL="914400" marR="0" lvl="1"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2pPr>
            <a:lvl3pPr marL="1371600" marR="0" lvl="2"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3pPr>
            <a:lvl4pPr marL="1828800" marR="0" lvl="3"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4pPr>
            <a:lvl5pPr marL="2286000" marR="0" lvl="4"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5pPr>
            <a:lvl6pPr marL="2743200" marR="0" lvl="5"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6pPr>
            <a:lvl7pPr marL="3200400" marR="0" lvl="6"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7pPr>
            <a:lvl8pPr marL="3657600" marR="0" lvl="7"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8pPr>
            <a:lvl9pPr marL="4114800" marR="0" lvl="8" indent="-304800" algn="ctr" rtl="0">
              <a:lnSpc>
                <a:spcPct val="100000"/>
              </a:lnSpc>
              <a:spcBef>
                <a:spcPts val="0"/>
              </a:spcBef>
              <a:spcAft>
                <a:spcPts val="0"/>
              </a:spcAft>
              <a:buClr>
                <a:schemeClr val="dk1"/>
              </a:buClr>
              <a:buSzPts val="2400"/>
              <a:buFont typeface="Raleway"/>
              <a:buNone/>
              <a:defRPr sz="2400" b="1" i="0" u="none" strike="noStrike" cap="none">
                <a:solidFill>
                  <a:schemeClr val="dk1"/>
                </a:solidFill>
                <a:latin typeface="Raleway"/>
                <a:ea typeface="Raleway"/>
                <a:cs typeface="Raleway"/>
                <a:sym typeface="Raleway"/>
              </a:defRPr>
            </a:lvl9pPr>
          </a:lstStyle>
          <a:p>
            <a:r>
              <a:rPr lang="en-US" dirty="0" smtClean="0"/>
              <a:t>Impacts on</a:t>
            </a:r>
          </a:p>
          <a:p>
            <a:r>
              <a:rPr lang="en-US" dirty="0" smtClean="0"/>
              <a:t>students’ speaking</a:t>
            </a:r>
          </a:p>
          <a:p>
            <a:r>
              <a:rPr lang="en-US" dirty="0" smtClean="0"/>
              <a:t>performance</a:t>
            </a:r>
            <a:endParaRPr lang="en-US" dirty="0"/>
          </a:p>
        </p:txBody>
      </p:sp>
      <p:sp>
        <p:nvSpPr>
          <p:cNvPr id="8" name="Subtitle 3"/>
          <p:cNvSpPr txBox="1">
            <a:spLocks/>
          </p:cNvSpPr>
          <p:nvPr/>
        </p:nvSpPr>
        <p:spPr>
          <a:xfrm>
            <a:off x="5980089" y="2156247"/>
            <a:ext cx="2937964" cy="24191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200"/>
              <a:buFont typeface="Akatab"/>
              <a:buNone/>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Akatab"/>
              <a:buNone/>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Akatab"/>
              <a:buNone/>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Akatab"/>
              <a:buNone/>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Akatab"/>
              <a:buNone/>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Akatab"/>
              <a:buNone/>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Akatab"/>
              <a:buNone/>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Akatab"/>
              <a:buNone/>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Akatab"/>
              <a:buNone/>
              <a:defRPr sz="1200" b="0" i="0" u="none" strike="noStrike" cap="none">
                <a:solidFill>
                  <a:schemeClr val="dk1"/>
                </a:solidFill>
                <a:latin typeface="Akatab"/>
                <a:ea typeface="Akatab"/>
                <a:cs typeface="Akatab"/>
                <a:sym typeface="Akatab"/>
              </a:defRPr>
            </a:lvl9pPr>
          </a:lstStyle>
          <a:p>
            <a:pPr marL="285750" lvl="0" indent="-285750" algn="l">
              <a:spcBef>
                <a:spcPts val="600"/>
              </a:spcBef>
              <a:spcAft>
                <a:spcPts val="600"/>
              </a:spcAft>
              <a:buFontTx/>
              <a:buChar char="-"/>
            </a:pPr>
            <a:r>
              <a:rPr lang="en-US" sz="1600" dirty="0">
                <a:latin typeface="Akatab" panose="020B0604020202020204" charset="0"/>
                <a:ea typeface="Akatab" panose="020B0604020202020204" charset="0"/>
                <a:cs typeface="Akatab" panose="020B0604020202020204" charset="0"/>
                <a:sym typeface="K2D"/>
              </a:rPr>
              <a:t>Difficulties in knowledge retrieval</a:t>
            </a:r>
          </a:p>
          <a:p>
            <a:pPr marL="285750" lvl="0" indent="-285750" algn="l">
              <a:spcBef>
                <a:spcPts val="600"/>
              </a:spcBef>
              <a:spcAft>
                <a:spcPts val="600"/>
              </a:spcAft>
              <a:buFontTx/>
              <a:buChar char="-"/>
            </a:pPr>
            <a:r>
              <a:rPr lang="en-US" sz="1600" dirty="0">
                <a:latin typeface="Akatab" panose="020B0604020202020204" charset="0"/>
                <a:ea typeface="Akatab" panose="020B0604020202020204" charset="0"/>
                <a:cs typeface="Akatab" panose="020B0604020202020204" charset="0"/>
              </a:rPr>
              <a:t>Stuttering</a:t>
            </a:r>
          </a:p>
          <a:p>
            <a:pPr marL="285750" lvl="0" indent="-285750" algn="l">
              <a:spcBef>
                <a:spcPts val="600"/>
              </a:spcBef>
              <a:spcAft>
                <a:spcPts val="600"/>
              </a:spcAft>
              <a:buFontTx/>
              <a:buChar char="-"/>
            </a:pPr>
            <a:r>
              <a:rPr lang="en-US" sz="1600" dirty="0">
                <a:latin typeface="Akatab" panose="020B0604020202020204" charset="0"/>
                <a:ea typeface="Akatab" panose="020B0604020202020204" charset="0"/>
                <a:cs typeface="Akatab" panose="020B0604020202020204" charset="0"/>
              </a:rPr>
              <a:t>English learning </a:t>
            </a:r>
            <a:r>
              <a:rPr lang="en-US" sz="1600" dirty="0" smtClean="0">
                <a:latin typeface="Akatab" panose="020B0604020202020204" charset="0"/>
                <a:ea typeface="Akatab" panose="020B0604020202020204" charset="0"/>
                <a:cs typeface="Akatab" panose="020B0604020202020204" charset="0"/>
              </a:rPr>
              <a:t>relinquishment</a:t>
            </a:r>
            <a:endParaRPr lang="en-US" sz="1600" dirty="0" smtClean="0">
              <a:solidFill>
                <a:srgbClr val="020616"/>
              </a:solidFill>
              <a:latin typeface="Akatab" panose="020B0604020202020204" charset="0"/>
              <a:ea typeface="Akatab" panose="020B0604020202020204" charset="0"/>
              <a:cs typeface="Akatab" panose="020B0604020202020204" charset="0"/>
            </a:endParaRPr>
          </a:p>
          <a:p>
            <a:pPr marL="285750" indent="-285750" algn="l">
              <a:spcBef>
                <a:spcPts val="600"/>
              </a:spcBef>
              <a:spcAft>
                <a:spcPts val="600"/>
              </a:spcAft>
              <a:buFontTx/>
              <a:buChar char="-"/>
            </a:pPr>
            <a:r>
              <a:rPr lang="en-US" sz="1600" dirty="0" smtClean="0">
                <a:solidFill>
                  <a:srgbClr val="020616"/>
                </a:solidFill>
                <a:latin typeface="Akatab" panose="020B0604020202020204" charset="0"/>
                <a:ea typeface="Akatab" panose="020B0604020202020204" charset="0"/>
                <a:cs typeface="Akatab" panose="020B0604020202020204" charset="0"/>
              </a:rPr>
              <a:t>L1 overuse</a:t>
            </a:r>
            <a:endParaRPr lang="en-US" sz="1600" dirty="0">
              <a:solidFill>
                <a:srgbClr val="020616"/>
              </a:solidFill>
              <a:latin typeface="Akatab" panose="020B0604020202020204" charset="0"/>
              <a:ea typeface="Akatab" panose="020B0604020202020204" charset="0"/>
              <a:cs typeface="Akatab" panose="020B0604020202020204" charset="0"/>
            </a:endParaRPr>
          </a:p>
        </p:txBody>
      </p:sp>
    </p:spTree>
    <p:extLst>
      <p:ext uri="{BB962C8B-B14F-4D97-AF65-F5344CB8AC3E}">
        <p14:creationId xmlns:p14="http://schemas.microsoft.com/office/powerpoint/2010/main" val="14172129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5"/>
          <p:cNvSpPr txBox="1">
            <a:spLocks noGrp="1"/>
          </p:cNvSpPr>
          <p:nvPr>
            <p:ph type="subTitle" idx="4"/>
          </p:nvPr>
        </p:nvSpPr>
        <p:spPr>
          <a:xfrm>
            <a:off x="5028146" y="2037725"/>
            <a:ext cx="3153900" cy="42657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400" b="1" dirty="0" smtClean="0">
                <a:latin typeface="Akatab" panose="020B0604020202020204" charset="0"/>
                <a:ea typeface="Akatab" panose="020B0604020202020204" charset="0"/>
                <a:cs typeface="Akatab" panose="020B0604020202020204" charset="0"/>
              </a:rPr>
              <a:t>F</a:t>
            </a:r>
            <a:r>
              <a:rPr lang="en" sz="2400" b="1" dirty="0" smtClean="0">
                <a:latin typeface="Akatab" panose="020B0604020202020204" charset="0"/>
                <a:ea typeface="Akatab" panose="020B0604020202020204" charset="0"/>
                <a:cs typeface="Akatab" panose="020B0604020202020204" charset="0"/>
              </a:rPr>
              <a:t>or students</a:t>
            </a:r>
            <a:endParaRPr sz="2400" b="1" dirty="0">
              <a:latin typeface="Akatab" panose="020B0604020202020204" charset="0"/>
              <a:ea typeface="Akatab" panose="020B0604020202020204" charset="0"/>
              <a:cs typeface="Akatab" panose="020B0604020202020204" charset="0"/>
            </a:endParaRPr>
          </a:p>
        </p:txBody>
      </p:sp>
      <p:sp>
        <p:nvSpPr>
          <p:cNvPr id="301" name="Google Shape;301;p35"/>
          <p:cNvSpPr txBox="1">
            <a:spLocks noGrp="1"/>
          </p:cNvSpPr>
          <p:nvPr>
            <p:ph type="title"/>
          </p:nvPr>
        </p:nvSpPr>
        <p:spPr>
          <a:xfrm>
            <a:off x="840502" y="214653"/>
            <a:ext cx="7704000" cy="572700"/>
          </a:xfrm>
          <a:prstGeom prst="rect">
            <a:avLst/>
          </a:prstGeom>
        </p:spPr>
        <p:txBody>
          <a:bodyPr spcFirstLastPara="1" wrap="square" lIns="91425" tIns="91425" rIns="91425" bIns="91425" anchor="t" anchorCtr="0">
            <a:noAutofit/>
          </a:bodyPr>
          <a:lstStyle/>
          <a:p>
            <a:pPr lvl="0"/>
            <a:r>
              <a:rPr lang="en-US" sz="2800" b="1" dirty="0" smtClean="0">
                <a:latin typeface="Akatab" panose="020B0604020202020204" charset="0"/>
                <a:ea typeface="Akatab" panose="020B0604020202020204" charset="0"/>
                <a:cs typeface="Akatab" panose="020B0604020202020204" charset="0"/>
              </a:rPr>
              <a:t>Pedagogical implications </a:t>
            </a:r>
            <a:endParaRPr lang="en-US" sz="2800" b="1" dirty="0">
              <a:latin typeface="Akatab" panose="020B0604020202020204" charset="0"/>
              <a:ea typeface="Akatab" panose="020B0604020202020204" charset="0"/>
              <a:cs typeface="Akatab" panose="020B0604020202020204" charset="0"/>
            </a:endParaRPr>
          </a:p>
        </p:txBody>
      </p:sp>
      <p:sp>
        <p:nvSpPr>
          <p:cNvPr id="302" name="Google Shape;302;p35"/>
          <p:cNvSpPr txBox="1">
            <a:spLocks noGrp="1"/>
          </p:cNvSpPr>
          <p:nvPr>
            <p:ph type="subTitle" idx="1"/>
          </p:nvPr>
        </p:nvSpPr>
        <p:spPr>
          <a:xfrm>
            <a:off x="5188688" y="2602520"/>
            <a:ext cx="3725520" cy="1958847"/>
          </a:xfrm>
          <a:prstGeom prst="rect">
            <a:avLst/>
          </a:prstGeom>
        </p:spPr>
        <p:txBody>
          <a:bodyPr spcFirstLastPara="1" wrap="square" lIns="91425" tIns="91425" rIns="91425" bIns="91425" anchor="t" anchorCtr="0">
            <a:noAutofit/>
          </a:bodyPr>
          <a:lstStyle/>
          <a:p>
            <a:pPr marL="285750" lvl="0" indent="-285750" algn="l">
              <a:spcBef>
                <a:spcPts val="600"/>
              </a:spcBef>
              <a:spcAft>
                <a:spcPts val="600"/>
              </a:spcAft>
              <a:buFont typeface="Akatab" panose="020B0604020202020204" charset="0"/>
              <a:buChar char="‒"/>
            </a:pPr>
            <a:r>
              <a:rPr lang="en-US" sz="1800" dirty="0"/>
              <a:t>good preparation</a:t>
            </a:r>
          </a:p>
          <a:p>
            <a:pPr marL="285750" lvl="0" indent="-285750" algn="l">
              <a:spcBef>
                <a:spcPts val="600"/>
              </a:spcBef>
              <a:spcAft>
                <a:spcPts val="600"/>
              </a:spcAft>
              <a:buFont typeface="Akatab" panose="020B0604020202020204" charset="0"/>
              <a:buChar char="‒"/>
            </a:pPr>
            <a:r>
              <a:rPr lang="en-US" sz="1800" dirty="0" smtClean="0"/>
              <a:t>supportive classes participation</a:t>
            </a:r>
            <a:endParaRPr lang="en-US" sz="1800" dirty="0"/>
          </a:p>
          <a:p>
            <a:pPr marL="285750" lvl="0" indent="-285750" algn="l">
              <a:spcBef>
                <a:spcPts val="600"/>
              </a:spcBef>
              <a:spcAft>
                <a:spcPts val="600"/>
              </a:spcAft>
              <a:buFont typeface="Akatab" panose="020B0604020202020204" charset="0"/>
              <a:buChar char="‒"/>
            </a:pPr>
            <a:r>
              <a:rPr lang="en-US" sz="1800" dirty="0" smtClean="0"/>
              <a:t>asking </a:t>
            </a:r>
            <a:r>
              <a:rPr lang="en-US" sz="1800" dirty="0"/>
              <a:t>others for help</a:t>
            </a:r>
          </a:p>
        </p:txBody>
      </p:sp>
      <p:sp>
        <p:nvSpPr>
          <p:cNvPr id="303" name="Google Shape;303;p35"/>
          <p:cNvSpPr txBox="1">
            <a:spLocks noGrp="1"/>
          </p:cNvSpPr>
          <p:nvPr>
            <p:ph type="subTitle" idx="2"/>
          </p:nvPr>
        </p:nvSpPr>
        <p:spPr>
          <a:xfrm>
            <a:off x="584791" y="2602520"/>
            <a:ext cx="3944679" cy="1401300"/>
          </a:xfrm>
          <a:prstGeom prst="rect">
            <a:avLst/>
          </a:prstGeom>
        </p:spPr>
        <p:txBody>
          <a:bodyPr spcFirstLastPara="1" wrap="square" lIns="91425" tIns="91425" rIns="91425" bIns="91425" anchor="t" anchorCtr="0">
            <a:noAutofit/>
          </a:bodyPr>
          <a:lstStyle/>
          <a:p>
            <a:pPr marL="285750" lvl="0" indent="-285750" algn="l" rtl="0">
              <a:spcBef>
                <a:spcPts val="600"/>
              </a:spcBef>
              <a:spcAft>
                <a:spcPts val="600"/>
              </a:spcAft>
              <a:buFont typeface="Akatab" panose="020B0604020202020204" charset="0"/>
              <a:buChar char="‒"/>
            </a:pPr>
            <a:r>
              <a:rPr lang="en-US" sz="1800" dirty="0" smtClean="0"/>
              <a:t>suitable teaching methods</a:t>
            </a:r>
          </a:p>
          <a:p>
            <a:pPr marL="285750" lvl="0" indent="-285750" algn="l" rtl="0">
              <a:spcBef>
                <a:spcPts val="600"/>
              </a:spcBef>
              <a:spcAft>
                <a:spcPts val="600"/>
              </a:spcAft>
              <a:buFont typeface="Akatab" panose="020B0604020202020204" charset="0"/>
              <a:buChar char="‒"/>
            </a:pPr>
            <a:r>
              <a:rPr lang="en-US" sz="1800" dirty="0" smtClean="0"/>
              <a:t>meaningful lesson plans</a:t>
            </a:r>
          </a:p>
          <a:p>
            <a:pPr marL="285750" lvl="0" indent="-285750" algn="l" rtl="0">
              <a:spcBef>
                <a:spcPts val="600"/>
              </a:spcBef>
              <a:spcAft>
                <a:spcPts val="600"/>
              </a:spcAft>
              <a:buFont typeface="Akatab" panose="020B0604020202020204" charset="0"/>
              <a:buChar char="‒"/>
            </a:pPr>
            <a:r>
              <a:rPr lang="en-US" sz="1800" dirty="0" smtClean="0"/>
              <a:t>various teaching aids and teaching techniques</a:t>
            </a:r>
            <a:endParaRPr lang="en-US" sz="1800" dirty="0"/>
          </a:p>
        </p:txBody>
      </p:sp>
      <p:sp>
        <p:nvSpPr>
          <p:cNvPr id="304" name="Google Shape;304;p35"/>
          <p:cNvSpPr txBox="1">
            <a:spLocks noGrp="1"/>
          </p:cNvSpPr>
          <p:nvPr>
            <p:ph type="subTitle" idx="3"/>
          </p:nvPr>
        </p:nvSpPr>
        <p:spPr>
          <a:xfrm>
            <a:off x="723337" y="2037725"/>
            <a:ext cx="3153900" cy="42657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400" b="1" dirty="0" smtClean="0">
                <a:latin typeface="Akatab" panose="020B0604020202020204" charset="0"/>
                <a:ea typeface="Akatab" panose="020B0604020202020204" charset="0"/>
                <a:cs typeface="Akatab" panose="020B0604020202020204" charset="0"/>
              </a:rPr>
              <a:t>F</a:t>
            </a:r>
            <a:r>
              <a:rPr lang="en" sz="2400" b="1" dirty="0" smtClean="0">
                <a:latin typeface="Akatab" panose="020B0604020202020204" charset="0"/>
                <a:ea typeface="Akatab" panose="020B0604020202020204" charset="0"/>
                <a:cs typeface="Akatab" panose="020B0604020202020204" charset="0"/>
              </a:rPr>
              <a:t>or teachers</a:t>
            </a:r>
            <a:endParaRPr sz="2400" b="1" dirty="0">
              <a:latin typeface="Akatab" panose="020B0604020202020204" charset="0"/>
              <a:ea typeface="Akatab" panose="020B0604020202020204" charset="0"/>
              <a:cs typeface="Akatab" panose="020B0604020202020204" charset="0"/>
            </a:endParaRPr>
          </a:p>
        </p:txBody>
      </p:sp>
      <p:sp>
        <p:nvSpPr>
          <p:cNvPr id="305" name="Google Shape;305;p35"/>
          <p:cNvSpPr/>
          <p:nvPr/>
        </p:nvSpPr>
        <p:spPr>
          <a:xfrm>
            <a:off x="1967692" y="1100136"/>
            <a:ext cx="753600" cy="753600"/>
          </a:xfrm>
          <a:prstGeom prst="roundRect">
            <a:avLst>
              <a:gd name="adj" fmla="val 24522"/>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sp>
        <p:nvSpPr>
          <p:cNvPr id="306" name="Google Shape;306;p35"/>
          <p:cNvSpPr/>
          <p:nvPr/>
        </p:nvSpPr>
        <p:spPr>
          <a:xfrm>
            <a:off x="6272501" y="1100136"/>
            <a:ext cx="753600" cy="753600"/>
          </a:xfrm>
          <a:prstGeom prst="roundRect">
            <a:avLst>
              <a:gd name="adj" fmla="val 24522"/>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grpSp>
        <p:nvGrpSpPr>
          <p:cNvPr id="307" name="Google Shape;307;p35"/>
          <p:cNvGrpSpPr/>
          <p:nvPr/>
        </p:nvGrpSpPr>
        <p:grpSpPr>
          <a:xfrm>
            <a:off x="2121419" y="1293046"/>
            <a:ext cx="446147" cy="428397"/>
            <a:chOff x="2446920" y="362160"/>
            <a:chExt cx="470520" cy="451800"/>
          </a:xfrm>
        </p:grpSpPr>
        <p:sp>
          <p:nvSpPr>
            <p:cNvPr id="308" name="Google Shape;308;p35"/>
            <p:cNvSpPr/>
            <p:nvPr/>
          </p:nvSpPr>
          <p:spPr>
            <a:xfrm>
              <a:off x="2640960" y="556200"/>
              <a:ext cx="93600" cy="90000"/>
            </a:xfrm>
            <a:custGeom>
              <a:avLst/>
              <a:gdLst/>
              <a:ahLst/>
              <a:cxnLst/>
              <a:rect l="l" t="t" r="r" b="b"/>
              <a:pathLst>
                <a:path w="260" h="250" extrusionOk="0">
                  <a:moveTo>
                    <a:pt x="248" y="108"/>
                  </a:moveTo>
                  <a:lnTo>
                    <a:pt x="202" y="88"/>
                  </a:lnTo>
                  <a:cubicBezTo>
                    <a:pt x="188" y="81"/>
                    <a:pt x="176" y="70"/>
                    <a:pt x="168" y="56"/>
                  </a:cubicBezTo>
                  <a:lnTo>
                    <a:pt x="147" y="11"/>
                  </a:lnTo>
                  <a:cubicBezTo>
                    <a:pt x="144" y="4"/>
                    <a:pt x="138" y="0"/>
                    <a:pt x="130" y="0"/>
                  </a:cubicBezTo>
                  <a:cubicBezTo>
                    <a:pt x="122" y="0"/>
                    <a:pt x="116" y="4"/>
                    <a:pt x="113" y="11"/>
                  </a:cubicBezTo>
                  <a:lnTo>
                    <a:pt x="92" y="56"/>
                  </a:lnTo>
                  <a:cubicBezTo>
                    <a:pt x="85" y="70"/>
                    <a:pt x="73" y="81"/>
                    <a:pt x="58" y="88"/>
                  </a:cubicBezTo>
                  <a:lnTo>
                    <a:pt x="11" y="108"/>
                  </a:lnTo>
                  <a:cubicBezTo>
                    <a:pt x="5" y="111"/>
                    <a:pt x="0" y="117"/>
                    <a:pt x="0" y="125"/>
                  </a:cubicBezTo>
                  <a:cubicBezTo>
                    <a:pt x="0" y="133"/>
                    <a:pt x="5" y="138"/>
                    <a:pt x="11" y="142"/>
                  </a:cubicBezTo>
                  <a:lnTo>
                    <a:pt x="58" y="162"/>
                  </a:lnTo>
                  <a:cubicBezTo>
                    <a:pt x="73" y="168"/>
                    <a:pt x="85" y="179"/>
                    <a:pt x="92" y="194"/>
                  </a:cubicBezTo>
                  <a:lnTo>
                    <a:pt x="113" y="239"/>
                  </a:lnTo>
                  <a:cubicBezTo>
                    <a:pt x="116" y="245"/>
                    <a:pt x="122" y="250"/>
                    <a:pt x="130" y="250"/>
                  </a:cubicBezTo>
                  <a:cubicBezTo>
                    <a:pt x="138" y="250"/>
                    <a:pt x="144" y="245"/>
                    <a:pt x="147" y="239"/>
                  </a:cubicBezTo>
                  <a:lnTo>
                    <a:pt x="168" y="194"/>
                  </a:lnTo>
                  <a:cubicBezTo>
                    <a:pt x="176" y="179"/>
                    <a:pt x="188" y="168"/>
                    <a:pt x="202" y="162"/>
                  </a:cubicBezTo>
                  <a:lnTo>
                    <a:pt x="248" y="142"/>
                  </a:lnTo>
                  <a:cubicBezTo>
                    <a:pt x="256" y="138"/>
                    <a:pt x="260" y="133"/>
                    <a:pt x="260" y="125"/>
                  </a:cubicBezTo>
                  <a:cubicBezTo>
                    <a:pt x="260" y="118"/>
                    <a:pt x="256" y="111"/>
                    <a:pt x="248" y="108"/>
                  </a:cubicBezTo>
                  <a:moveTo>
                    <a:pt x="187" y="128"/>
                  </a:moveTo>
                  <a:cubicBezTo>
                    <a:pt x="163" y="138"/>
                    <a:pt x="144" y="156"/>
                    <a:pt x="133" y="178"/>
                  </a:cubicBezTo>
                  <a:lnTo>
                    <a:pt x="130" y="186"/>
                  </a:lnTo>
                  <a:lnTo>
                    <a:pt x="127" y="178"/>
                  </a:lnTo>
                  <a:cubicBezTo>
                    <a:pt x="116" y="156"/>
                    <a:pt x="97" y="138"/>
                    <a:pt x="73" y="128"/>
                  </a:cubicBezTo>
                  <a:lnTo>
                    <a:pt x="66" y="125"/>
                  </a:lnTo>
                  <a:lnTo>
                    <a:pt x="73" y="121"/>
                  </a:lnTo>
                  <a:cubicBezTo>
                    <a:pt x="97" y="111"/>
                    <a:pt x="116" y="94"/>
                    <a:pt x="127" y="71"/>
                  </a:cubicBezTo>
                  <a:lnTo>
                    <a:pt x="130" y="63"/>
                  </a:lnTo>
                  <a:lnTo>
                    <a:pt x="133" y="71"/>
                  </a:lnTo>
                  <a:cubicBezTo>
                    <a:pt x="144" y="94"/>
                    <a:pt x="163" y="111"/>
                    <a:pt x="187" y="121"/>
                  </a:cubicBezTo>
                  <a:lnTo>
                    <a:pt x="194" y="125"/>
                  </a:lnTo>
                  <a:lnTo>
                    <a:pt x="187" y="128"/>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09" name="Google Shape;309;p35"/>
            <p:cNvSpPr/>
            <p:nvPr/>
          </p:nvSpPr>
          <p:spPr>
            <a:xfrm>
              <a:off x="2446920" y="388080"/>
              <a:ext cx="93600" cy="90000"/>
            </a:xfrm>
            <a:custGeom>
              <a:avLst/>
              <a:gdLst/>
              <a:ahLst/>
              <a:cxnLst/>
              <a:rect l="l" t="t" r="r" b="b"/>
              <a:pathLst>
                <a:path w="260" h="250" extrusionOk="0">
                  <a:moveTo>
                    <a:pt x="249" y="109"/>
                  </a:moveTo>
                  <a:lnTo>
                    <a:pt x="203" y="89"/>
                  </a:lnTo>
                  <a:cubicBezTo>
                    <a:pt x="187" y="82"/>
                    <a:pt x="175" y="71"/>
                    <a:pt x="169" y="56"/>
                  </a:cubicBezTo>
                  <a:lnTo>
                    <a:pt x="148" y="12"/>
                  </a:lnTo>
                  <a:cubicBezTo>
                    <a:pt x="145" y="5"/>
                    <a:pt x="138" y="0"/>
                    <a:pt x="131" y="0"/>
                  </a:cubicBezTo>
                  <a:cubicBezTo>
                    <a:pt x="123" y="0"/>
                    <a:pt x="117" y="5"/>
                    <a:pt x="113" y="12"/>
                  </a:cubicBezTo>
                  <a:lnTo>
                    <a:pt x="93" y="56"/>
                  </a:lnTo>
                  <a:cubicBezTo>
                    <a:pt x="85" y="71"/>
                    <a:pt x="73" y="82"/>
                    <a:pt x="59" y="89"/>
                  </a:cubicBezTo>
                  <a:lnTo>
                    <a:pt x="12" y="109"/>
                  </a:lnTo>
                  <a:cubicBezTo>
                    <a:pt x="5" y="112"/>
                    <a:pt x="0" y="118"/>
                    <a:pt x="0" y="125"/>
                  </a:cubicBezTo>
                  <a:cubicBezTo>
                    <a:pt x="0" y="133"/>
                    <a:pt x="5" y="139"/>
                    <a:pt x="12" y="142"/>
                  </a:cubicBezTo>
                  <a:lnTo>
                    <a:pt x="59" y="162"/>
                  </a:lnTo>
                  <a:cubicBezTo>
                    <a:pt x="73" y="169"/>
                    <a:pt x="85" y="180"/>
                    <a:pt x="93" y="195"/>
                  </a:cubicBezTo>
                  <a:lnTo>
                    <a:pt x="113" y="239"/>
                  </a:lnTo>
                  <a:cubicBezTo>
                    <a:pt x="117" y="246"/>
                    <a:pt x="123" y="250"/>
                    <a:pt x="131" y="250"/>
                  </a:cubicBezTo>
                  <a:cubicBezTo>
                    <a:pt x="138" y="250"/>
                    <a:pt x="145" y="246"/>
                    <a:pt x="148" y="239"/>
                  </a:cubicBezTo>
                  <a:lnTo>
                    <a:pt x="169" y="195"/>
                  </a:lnTo>
                  <a:cubicBezTo>
                    <a:pt x="175" y="180"/>
                    <a:pt x="187" y="169"/>
                    <a:pt x="203" y="162"/>
                  </a:cubicBezTo>
                  <a:lnTo>
                    <a:pt x="249" y="142"/>
                  </a:lnTo>
                  <a:cubicBezTo>
                    <a:pt x="256" y="139"/>
                    <a:pt x="260" y="133"/>
                    <a:pt x="260" y="125"/>
                  </a:cubicBezTo>
                  <a:cubicBezTo>
                    <a:pt x="260" y="118"/>
                    <a:pt x="256" y="112"/>
                    <a:pt x="249" y="109"/>
                  </a:cubicBezTo>
                  <a:moveTo>
                    <a:pt x="187" y="129"/>
                  </a:moveTo>
                  <a:cubicBezTo>
                    <a:pt x="163" y="139"/>
                    <a:pt x="145" y="157"/>
                    <a:pt x="134" y="179"/>
                  </a:cubicBezTo>
                  <a:lnTo>
                    <a:pt x="131" y="187"/>
                  </a:lnTo>
                  <a:lnTo>
                    <a:pt x="128" y="179"/>
                  </a:lnTo>
                  <a:cubicBezTo>
                    <a:pt x="117" y="157"/>
                    <a:pt x="98" y="139"/>
                    <a:pt x="74" y="129"/>
                  </a:cubicBezTo>
                  <a:lnTo>
                    <a:pt x="67" y="125"/>
                  </a:lnTo>
                  <a:lnTo>
                    <a:pt x="74" y="122"/>
                  </a:lnTo>
                  <a:cubicBezTo>
                    <a:pt x="98" y="112"/>
                    <a:pt x="117" y="94"/>
                    <a:pt x="128" y="72"/>
                  </a:cubicBezTo>
                  <a:lnTo>
                    <a:pt x="131" y="64"/>
                  </a:lnTo>
                  <a:lnTo>
                    <a:pt x="134" y="72"/>
                  </a:lnTo>
                  <a:cubicBezTo>
                    <a:pt x="145" y="94"/>
                    <a:pt x="163" y="112"/>
                    <a:pt x="187" y="122"/>
                  </a:cubicBezTo>
                  <a:lnTo>
                    <a:pt x="195" y="125"/>
                  </a:lnTo>
                  <a:lnTo>
                    <a:pt x="187" y="129"/>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0" name="Google Shape;310;p35"/>
            <p:cNvSpPr/>
            <p:nvPr/>
          </p:nvSpPr>
          <p:spPr>
            <a:xfrm>
              <a:off x="2832120" y="363600"/>
              <a:ext cx="85320" cy="81720"/>
            </a:xfrm>
            <a:custGeom>
              <a:avLst/>
              <a:gdLst/>
              <a:ahLst/>
              <a:cxnLst/>
              <a:rect l="l" t="t" r="r" b="b"/>
              <a:pathLst>
                <a:path w="237" h="227" extrusionOk="0">
                  <a:moveTo>
                    <a:pt x="225" y="97"/>
                  </a:moveTo>
                  <a:lnTo>
                    <a:pt x="184" y="80"/>
                  </a:lnTo>
                  <a:cubicBezTo>
                    <a:pt x="171" y="74"/>
                    <a:pt x="160" y="64"/>
                    <a:pt x="155" y="52"/>
                  </a:cubicBezTo>
                  <a:lnTo>
                    <a:pt x="136" y="12"/>
                  </a:lnTo>
                  <a:cubicBezTo>
                    <a:pt x="133" y="5"/>
                    <a:pt x="126" y="0"/>
                    <a:pt x="119" y="0"/>
                  </a:cubicBezTo>
                  <a:cubicBezTo>
                    <a:pt x="111" y="0"/>
                    <a:pt x="105" y="5"/>
                    <a:pt x="101" y="12"/>
                  </a:cubicBezTo>
                  <a:lnTo>
                    <a:pt x="83" y="52"/>
                  </a:lnTo>
                  <a:cubicBezTo>
                    <a:pt x="76" y="64"/>
                    <a:pt x="66" y="74"/>
                    <a:pt x="53" y="80"/>
                  </a:cubicBezTo>
                  <a:lnTo>
                    <a:pt x="11" y="97"/>
                  </a:lnTo>
                  <a:cubicBezTo>
                    <a:pt x="4" y="100"/>
                    <a:pt x="0" y="107"/>
                    <a:pt x="0" y="114"/>
                  </a:cubicBezTo>
                  <a:cubicBezTo>
                    <a:pt x="0" y="121"/>
                    <a:pt x="4" y="128"/>
                    <a:pt x="11" y="131"/>
                  </a:cubicBezTo>
                  <a:lnTo>
                    <a:pt x="53" y="149"/>
                  </a:lnTo>
                  <a:cubicBezTo>
                    <a:pt x="66" y="154"/>
                    <a:pt x="76" y="163"/>
                    <a:pt x="83" y="177"/>
                  </a:cubicBezTo>
                  <a:lnTo>
                    <a:pt x="101" y="216"/>
                  </a:lnTo>
                  <a:cubicBezTo>
                    <a:pt x="105" y="222"/>
                    <a:pt x="111" y="227"/>
                    <a:pt x="119" y="227"/>
                  </a:cubicBezTo>
                  <a:cubicBezTo>
                    <a:pt x="126" y="227"/>
                    <a:pt x="133" y="222"/>
                    <a:pt x="136" y="216"/>
                  </a:cubicBezTo>
                  <a:lnTo>
                    <a:pt x="155" y="177"/>
                  </a:lnTo>
                  <a:cubicBezTo>
                    <a:pt x="160" y="163"/>
                    <a:pt x="171" y="154"/>
                    <a:pt x="184" y="149"/>
                  </a:cubicBezTo>
                  <a:lnTo>
                    <a:pt x="225" y="131"/>
                  </a:lnTo>
                  <a:cubicBezTo>
                    <a:pt x="233" y="128"/>
                    <a:pt x="237" y="121"/>
                    <a:pt x="237" y="114"/>
                  </a:cubicBezTo>
                  <a:cubicBezTo>
                    <a:pt x="237" y="107"/>
                    <a:pt x="233" y="100"/>
                    <a:pt x="225" y="97"/>
                  </a:cubicBezTo>
                  <a:moveTo>
                    <a:pt x="169" y="115"/>
                  </a:moveTo>
                  <a:cubicBezTo>
                    <a:pt x="147" y="124"/>
                    <a:pt x="130" y="141"/>
                    <a:pt x="120" y="161"/>
                  </a:cubicBezTo>
                  <a:lnTo>
                    <a:pt x="119" y="163"/>
                  </a:lnTo>
                  <a:lnTo>
                    <a:pt x="118" y="161"/>
                  </a:lnTo>
                  <a:cubicBezTo>
                    <a:pt x="108" y="141"/>
                    <a:pt x="90" y="124"/>
                    <a:pt x="69" y="115"/>
                  </a:cubicBezTo>
                  <a:lnTo>
                    <a:pt x="66" y="114"/>
                  </a:lnTo>
                  <a:lnTo>
                    <a:pt x="69" y="113"/>
                  </a:lnTo>
                  <a:cubicBezTo>
                    <a:pt x="90" y="103"/>
                    <a:pt x="108" y="87"/>
                    <a:pt x="118" y="66"/>
                  </a:cubicBezTo>
                  <a:lnTo>
                    <a:pt x="119" y="64"/>
                  </a:lnTo>
                  <a:lnTo>
                    <a:pt x="120" y="66"/>
                  </a:lnTo>
                  <a:cubicBezTo>
                    <a:pt x="130" y="87"/>
                    <a:pt x="147" y="103"/>
                    <a:pt x="169" y="113"/>
                  </a:cubicBezTo>
                  <a:lnTo>
                    <a:pt x="171" y="114"/>
                  </a:lnTo>
                  <a:lnTo>
                    <a:pt x="169" y="115"/>
                  </a:lnTo>
                  <a:close/>
                </a:path>
              </a:pathLst>
            </a:custGeom>
            <a:solidFill>
              <a:schemeClr val="dk1"/>
            </a:solidFill>
            <a:ln>
              <a:noFill/>
            </a:ln>
          </p:spPr>
          <p:txBody>
            <a:bodyPr spcFirstLastPara="1" wrap="square" lIns="90000" tIns="36700" rIns="90000" bIns="367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1" name="Google Shape;311;p35"/>
            <p:cNvSpPr/>
            <p:nvPr/>
          </p:nvSpPr>
          <p:spPr>
            <a:xfrm>
              <a:off x="2481480" y="362160"/>
              <a:ext cx="396720" cy="451800"/>
            </a:xfrm>
            <a:custGeom>
              <a:avLst/>
              <a:gdLst/>
              <a:ahLst/>
              <a:cxnLst/>
              <a:rect l="l" t="t" r="r" b="b"/>
              <a:pathLst>
                <a:path w="1102" h="1255" extrusionOk="0">
                  <a:moveTo>
                    <a:pt x="1097" y="437"/>
                  </a:moveTo>
                  <a:cubicBezTo>
                    <a:pt x="1094" y="434"/>
                    <a:pt x="1088" y="432"/>
                    <a:pt x="1083" y="432"/>
                  </a:cubicBezTo>
                  <a:lnTo>
                    <a:pt x="965" y="432"/>
                  </a:lnTo>
                  <a:lnTo>
                    <a:pt x="965" y="210"/>
                  </a:lnTo>
                  <a:cubicBezTo>
                    <a:pt x="965" y="206"/>
                    <a:pt x="965" y="204"/>
                    <a:pt x="963" y="202"/>
                  </a:cubicBezTo>
                  <a:lnTo>
                    <a:pt x="963" y="201"/>
                  </a:lnTo>
                  <a:lnTo>
                    <a:pt x="910" y="101"/>
                  </a:lnTo>
                  <a:lnTo>
                    <a:pt x="864" y="13"/>
                  </a:lnTo>
                  <a:cubicBezTo>
                    <a:pt x="861" y="7"/>
                    <a:pt x="855" y="3"/>
                    <a:pt x="847" y="3"/>
                  </a:cubicBezTo>
                  <a:cubicBezTo>
                    <a:pt x="839" y="3"/>
                    <a:pt x="833" y="7"/>
                    <a:pt x="830" y="13"/>
                  </a:cubicBezTo>
                  <a:lnTo>
                    <a:pt x="784" y="101"/>
                  </a:lnTo>
                  <a:lnTo>
                    <a:pt x="731" y="201"/>
                  </a:lnTo>
                  <a:cubicBezTo>
                    <a:pt x="731" y="202"/>
                    <a:pt x="731" y="202"/>
                    <a:pt x="731" y="202"/>
                  </a:cubicBezTo>
                  <a:cubicBezTo>
                    <a:pt x="728" y="204"/>
                    <a:pt x="728" y="206"/>
                    <a:pt x="728" y="210"/>
                  </a:cubicBezTo>
                  <a:lnTo>
                    <a:pt x="728" y="307"/>
                  </a:lnTo>
                  <a:cubicBezTo>
                    <a:pt x="728" y="317"/>
                    <a:pt x="737" y="325"/>
                    <a:pt x="747" y="325"/>
                  </a:cubicBezTo>
                  <a:cubicBezTo>
                    <a:pt x="757" y="325"/>
                    <a:pt x="766" y="317"/>
                    <a:pt x="766" y="307"/>
                  </a:cubicBezTo>
                  <a:lnTo>
                    <a:pt x="766" y="228"/>
                  </a:lnTo>
                  <a:lnTo>
                    <a:pt x="927" y="228"/>
                  </a:lnTo>
                  <a:lnTo>
                    <a:pt x="927" y="432"/>
                  </a:lnTo>
                  <a:lnTo>
                    <a:pt x="766" y="432"/>
                  </a:lnTo>
                  <a:lnTo>
                    <a:pt x="766" y="380"/>
                  </a:lnTo>
                  <a:cubicBezTo>
                    <a:pt x="766" y="369"/>
                    <a:pt x="757" y="361"/>
                    <a:pt x="747" y="361"/>
                  </a:cubicBezTo>
                  <a:cubicBezTo>
                    <a:pt x="737" y="361"/>
                    <a:pt x="728" y="369"/>
                    <a:pt x="728" y="380"/>
                  </a:cubicBezTo>
                  <a:lnTo>
                    <a:pt x="728" y="432"/>
                  </a:lnTo>
                  <a:lnTo>
                    <a:pt x="690" y="432"/>
                  </a:lnTo>
                  <a:lnTo>
                    <a:pt x="690" y="19"/>
                  </a:lnTo>
                  <a:cubicBezTo>
                    <a:pt x="690" y="9"/>
                    <a:pt x="682" y="0"/>
                    <a:pt x="672" y="0"/>
                  </a:cubicBezTo>
                  <a:lnTo>
                    <a:pt x="475" y="0"/>
                  </a:lnTo>
                  <a:cubicBezTo>
                    <a:pt x="464" y="0"/>
                    <a:pt x="456" y="8"/>
                    <a:pt x="456" y="19"/>
                  </a:cubicBezTo>
                  <a:lnTo>
                    <a:pt x="456" y="97"/>
                  </a:lnTo>
                  <a:cubicBezTo>
                    <a:pt x="456" y="108"/>
                    <a:pt x="465" y="116"/>
                    <a:pt x="475" y="116"/>
                  </a:cubicBezTo>
                  <a:cubicBezTo>
                    <a:pt x="485" y="116"/>
                    <a:pt x="494" y="108"/>
                    <a:pt x="494" y="97"/>
                  </a:cubicBezTo>
                  <a:lnTo>
                    <a:pt x="494" y="37"/>
                  </a:lnTo>
                  <a:lnTo>
                    <a:pt x="652" y="37"/>
                  </a:lnTo>
                  <a:lnTo>
                    <a:pt x="652" y="116"/>
                  </a:lnTo>
                  <a:lnTo>
                    <a:pt x="611" y="116"/>
                  </a:lnTo>
                  <a:cubicBezTo>
                    <a:pt x="600" y="116"/>
                    <a:pt x="591" y="124"/>
                    <a:pt x="591" y="134"/>
                  </a:cubicBezTo>
                  <a:cubicBezTo>
                    <a:pt x="591" y="144"/>
                    <a:pt x="600" y="153"/>
                    <a:pt x="611" y="153"/>
                  </a:cubicBezTo>
                  <a:lnTo>
                    <a:pt x="652" y="153"/>
                  </a:lnTo>
                  <a:lnTo>
                    <a:pt x="652" y="197"/>
                  </a:lnTo>
                  <a:lnTo>
                    <a:pt x="587" y="197"/>
                  </a:lnTo>
                  <a:cubicBezTo>
                    <a:pt x="576" y="197"/>
                    <a:pt x="568" y="206"/>
                    <a:pt x="568" y="216"/>
                  </a:cubicBezTo>
                  <a:cubicBezTo>
                    <a:pt x="568" y="226"/>
                    <a:pt x="576" y="234"/>
                    <a:pt x="587" y="234"/>
                  </a:cubicBezTo>
                  <a:lnTo>
                    <a:pt x="652" y="234"/>
                  </a:lnTo>
                  <a:lnTo>
                    <a:pt x="652" y="280"/>
                  </a:lnTo>
                  <a:lnTo>
                    <a:pt x="611" y="280"/>
                  </a:lnTo>
                  <a:cubicBezTo>
                    <a:pt x="600" y="280"/>
                    <a:pt x="591" y="288"/>
                    <a:pt x="591" y="298"/>
                  </a:cubicBezTo>
                  <a:cubicBezTo>
                    <a:pt x="591" y="308"/>
                    <a:pt x="600" y="317"/>
                    <a:pt x="611" y="317"/>
                  </a:cubicBezTo>
                  <a:lnTo>
                    <a:pt x="652" y="317"/>
                  </a:lnTo>
                  <a:lnTo>
                    <a:pt x="652" y="361"/>
                  </a:lnTo>
                  <a:lnTo>
                    <a:pt x="587" y="361"/>
                  </a:lnTo>
                  <a:cubicBezTo>
                    <a:pt x="576" y="361"/>
                    <a:pt x="568" y="369"/>
                    <a:pt x="568" y="379"/>
                  </a:cubicBezTo>
                  <a:cubicBezTo>
                    <a:pt x="568" y="389"/>
                    <a:pt x="576" y="398"/>
                    <a:pt x="587" y="398"/>
                  </a:cubicBezTo>
                  <a:lnTo>
                    <a:pt x="652" y="398"/>
                  </a:lnTo>
                  <a:lnTo>
                    <a:pt x="652" y="432"/>
                  </a:lnTo>
                  <a:lnTo>
                    <a:pt x="494" y="432"/>
                  </a:lnTo>
                  <a:lnTo>
                    <a:pt x="494" y="172"/>
                  </a:lnTo>
                  <a:cubicBezTo>
                    <a:pt x="494" y="161"/>
                    <a:pt x="485" y="153"/>
                    <a:pt x="475" y="153"/>
                  </a:cubicBezTo>
                  <a:cubicBezTo>
                    <a:pt x="465" y="153"/>
                    <a:pt x="456" y="161"/>
                    <a:pt x="456" y="172"/>
                  </a:cubicBezTo>
                  <a:lnTo>
                    <a:pt x="456" y="432"/>
                  </a:lnTo>
                  <a:lnTo>
                    <a:pt x="408" y="432"/>
                  </a:lnTo>
                  <a:lnTo>
                    <a:pt x="395" y="353"/>
                  </a:lnTo>
                  <a:cubicBezTo>
                    <a:pt x="403" y="351"/>
                    <a:pt x="411" y="344"/>
                    <a:pt x="411" y="335"/>
                  </a:cubicBezTo>
                  <a:lnTo>
                    <a:pt x="411" y="267"/>
                  </a:lnTo>
                  <a:cubicBezTo>
                    <a:pt x="411" y="258"/>
                    <a:pt x="404" y="250"/>
                    <a:pt x="396" y="249"/>
                  </a:cubicBezTo>
                  <a:cubicBezTo>
                    <a:pt x="406" y="233"/>
                    <a:pt x="411" y="215"/>
                    <a:pt x="411" y="196"/>
                  </a:cubicBezTo>
                  <a:cubicBezTo>
                    <a:pt x="411" y="187"/>
                    <a:pt x="411" y="163"/>
                    <a:pt x="364" y="81"/>
                  </a:cubicBezTo>
                  <a:cubicBezTo>
                    <a:pt x="343" y="42"/>
                    <a:pt x="321" y="10"/>
                    <a:pt x="320" y="9"/>
                  </a:cubicBezTo>
                  <a:cubicBezTo>
                    <a:pt x="316" y="3"/>
                    <a:pt x="310" y="0"/>
                    <a:pt x="303" y="0"/>
                  </a:cubicBezTo>
                  <a:cubicBezTo>
                    <a:pt x="297" y="0"/>
                    <a:pt x="291" y="3"/>
                    <a:pt x="287" y="9"/>
                  </a:cubicBezTo>
                  <a:cubicBezTo>
                    <a:pt x="287" y="10"/>
                    <a:pt x="265" y="42"/>
                    <a:pt x="242" y="81"/>
                  </a:cubicBezTo>
                  <a:cubicBezTo>
                    <a:pt x="197" y="163"/>
                    <a:pt x="197" y="188"/>
                    <a:pt x="197" y="196"/>
                  </a:cubicBezTo>
                  <a:cubicBezTo>
                    <a:pt x="197" y="215"/>
                    <a:pt x="202" y="233"/>
                    <a:pt x="212" y="249"/>
                  </a:cubicBezTo>
                  <a:cubicBezTo>
                    <a:pt x="203" y="250"/>
                    <a:pt x="197" y="258"/>
                    <a:pt x="197" y="267"/>
                  </a:cubicBezTo>
                  <a:lnTo>
                    <a:pt x="197" y="335"/>
                  </a:lnTo>
                  <a:cubicBezTo>
                    <a:pt x="197" y="344"/>
                    <a:pt x="203" y="351"/>
                    <a:pt x="213" y="353"/>
                  </a:cubicBezTo>
                  <a:lnTo>
                    <a:pt x="199" y="432"/>
                  </a:lnTo>
                  <a:lnTo>
                    <a:pt x="133" y="432"/>
                  </a:lnTo>
                  <a:cubicBezTo>
                    <a:pt x="125" y="432"/>
                    <a:pt x="117" y="436"/>
                    <a:pt x="115" y="444"/>
                  </a:cubicBezTo>
                  <a:cubicBezTo>
                    <a:pt x="86" y="515"/>
                    <a:pt x="33" y="639"/>
                    <a:pt x="3" y="706"/>
                  </a:cubicBezTo>
                  <a:cubicBezTo>
                    <a:pt x="-3" y="721"/>
                    <a:pt x="-1" y="737"/>
                    <a:pt x="8" y="751"/>
                  </a:cubicBezTo>
                  <a:cubicBezTo>
                    <a:pt x="16" y="764"/>
                    <a:pt x="33" y="772"/>
                    <a:pt x="49" y="772"/>
                  </a:cubicBezTo>
                  <a:lnTo>
                    <a:pt x="109" y="772"/>
                  </a:lnTo>
                  <a:cubicBezTo>
                    <a:pt x="117" y="816"/>
                    <a:pt x="144" y="941"/>
                    <a:pt x="164" y="992"/>
                  </a:cubicBezTo>
                  <a:cubicBezTo>
                    <a:pt x="184" y="1041"/>
                    <a:pt x="228" y="1069"/>
                    <a:pt x="296" y="1074"/>
                  </a:cubicBezTo>
                  <a:cubicBezTo>
                    <a:pt x="323" y="1077"/>
                    <a:pt x="349" y="1073"/>
                    <a:pt x="366" y="1071"/>
                  </a:cubicBezTo>
                  <a:lnTo>
                    <a:pt x="398" y="1241"/>
                  </a:lnTo>
                  <a:cubicBezTo>
                    <a:pt x="399" y="1248"/>
                    <a:pt x="408" y="1255"/>
                    <a:pt x="416" y="1255"/>
                  </a:cubicBezTo>
                  <a:lnTo>
                    <a:pt x="938" y="1255"/>
                  </a:lnTo>
                  <a:cubicBezTo>
                    <a:pt x="944" y="1255"/>
                    <a:pt x="949" y="1253"/>
                    <a:pt x="953" y="1248"/>
                  </a:cubicBezTo>
                  <a:cubicBezTo>
                    <a:pt x="957" y="1245"/>
                    <a:pt x="958" y="1240"/>
                    <a:pt x="958" y="1234"/>
                  </a:cubicBezTo>
                  <a:lnTo>
                    <a:pt x="910" y="941"/>
                  </a:lnTo>
                  <a:cubicBezTo>
                    <a:pt x="938" y="900"/>
                    <a:pt x="964" y="860"/>
                    <a:pt x="986" y="822"/>
                  </a:cubicBezTo>
                  <a:cubicBezTo>
                    <a:pt x="992" y="813"/>
                    <a:pt x="988" y="802"/>
                    <a:pt x="980" y="797"/>
                  </a:cubicBezTo>
                  <a:cubicBezTo>
                    <a:pt x="970" y="792"/>
                    <a:pt x="958" y="795"/>
                    <a:pt x="953" y="804"/>
                  </a:cubicBezTo>
                  <a:cubicBezTo>
                    <a:pt x="931" y="843"/>
                    <a:pt x="903" y="885"/>
                    <a:pt x="874" y="926"/>
                  </a:cubicBezTo>
                  <a:cubicBezTo>
                    <a:pt x="872" y="929"/>
                    <a:pt x="870" y="935"/>
                    <a:pt x="871" y="939"/>
                  </a:cubicBezTo>
                  <a:lnTo>
                    <a:pt x="917" y="1218"/>
                  </a:lnTo>
                  <a:lnTo>
                    <a:pt x="433" y="1218"/>
                  </a:lnTo>
                  <a:lnTo>
                    <a:pt x="401" y="1047"/>
                  </a:lnTo>
                  <a:cubicBezTo>
                    <a:pt x="400" y="1041"/>
                    <a:pt x="397" y="1038"/>
                    <a:pt x="393" y="1034"/>
                  </a:cubicBezTo>
                  <a:cubicBezTo>
                    <a:pt x="388" y="1032"/>
                    <a:pt x="383" y="1031"/>
                    <a:pt x="377" y="1032"/>
                  </a:cubicBezTo>
                  <a:cubicBezTo>
                    <a:pt x="376" y="1032"/>
                    <a:pt x="234" y="1064"/>
                    <a:pt x="200" y="978"/>
                  </a:cubicBezTo>
                  <a:cubicBezTo>
                    <a:pt x="177" y="920"/>
                    <a:pt x="144" y="752"/>
                    <a:pt x="144" y="750"/>
                  </a:cubicBezTo>
                  <a:cubicBezTo>
                    <a:pt x="141" y="741"/>
                    <a:pt x="134" y="735"/>
                    <a:pt x="125" y="735"/>
                  </a:cubicBezTo>
                  <a:lnTo>
                    <a:pt x="49" y="735"/>
                  </a:lnTo>
                  <a:cubicBezTo>
                    <a:pt x="44" y="735"/>
                    <a:pt x="40" y="732"/>
                    <a:pt x="39" y="730"/>
                  </a:cubicBezTo>
                  <a:cubicBezTo>
                    <a:pt x="38" y="729"/>
                    <a:pt x="37" y="725"/>
                    <a:pt x="38" y="721"/>
                  </a:cubicBezTo>
                  <a:cubicBezTo>
                    <a:pt x="66" y="656"/>
                    <a:pt x="116" y="541"/>
                    <a:pt x="146" y="469"/>
                  </a:cubicBezTo>
                  <a:lnTo>
                    <a:pt x="1063" y="469"/>
                  </a:lnTo>
                  <a:cubicBezTo>
                    <a:pt x="1060" y="552"/>
                    <a:pt x="1035" y="643"/>
                    <a:pt x="987" y="739"/>
                  </a:cubicBezTo>
                  <a:cubicBezTo>
                    <a:pt x="983" y="749"/>
                    <a:pt x="987" y="760"/>
                    <a:pt x="997" y="763"/>
                  </a:cubicBezTo>
                  <a:cubicBezTo>
                    <a:pt x="1007" y="768"/>
                    <a:pt x="1018" y="764"/>
                    <a:pt x="1022" y="754"/>
                  </a:cubicBezTo>
                  <a:cubicBezTo>
                    <a:pt x="1075" y="646"/>
                    <a:pt x="1102" y="544"/>
                    <a:pt x="1102" y="451"/>
                  </a:cubicBezTo>
                  <a:cubicBezTo>
                    <a:pt x="1102" y="445"/>
                    <a:pt x="1100" y="441"/>
                    <a:pt x="1097" y="437"/>
                  </a:cubicBezTo>
                  <a:moveTo>
                    <a:pt x="847" y="62"/>
                  </a:moveTo>
                  <a:lnTo>
                    <a:pt x="862" y="90"/>
                  </a:lnTo>
                  <a:lnTo>
                    <a:pt x="832" y="90"/>
                  </a:lnTo>
                  <a:lnTo>
                    <a:pt x="847" y="62"/>
                  </a:lnTo>
                  <a:moveTo>
                    <a:pt x="778" y="191"/>
                  </a:moveTo>
                  <a:lnTo>
                    <a:pt x="812" y="127"/>
                  </a:lnTo>
                  <a:lnTo>
                    <a:pt x="882" y="127"/>
                  </a:lnTo>
                  <a:lnTo>
                    <a:pt x="915" y="191"/>
                  </a:lnTo>
                  <a:lnTo>
                    <a:pt x="778" y="191"/>
                  </a:lnTo>
                  <a:moveTo>
                    <a:pt x="238" y="432"/>
                  </a:moveTo>
                  <a:lnTo>
                    <a:pt x="251" y="353"/>
                  </a:lnTo>
                  <a:lnTo>
                    <a:pt x="356" y="353"/>
                  </a:lnTo>
                  <a:lnTo>
                    <a:pt x="369" y="432"/>
                  </a:lnTo>
                  <a:lnTo>
                    <a:pt x="238" y="432"/>
                  </a:lnTo>
                  <a:moveTo>
                    <a:pt x="235" y="317"/>
                  </a:moveTo>
                  <a:lnTo>
                    <a:pt x="235" y="284"/>
                  </a:lnTo>
                  <a:lnTo>
                    <a:pt x="254" y="284"/>
                  </a:lnTo>
                  <a:lnTo>
                    <a:pt x="352" y="284"/>
                  </a:lnTo>
                  <a:lnTo>
                    <a:pt x="372" y="284"/>
                  </a:lnTo>
                  <a:lnTo>
                    <a:pt x="372" y="317"/>
                  </a:lnTo>
                  <a:lnTo>
                    <a:pt x="235" y="317"/>
                  </a:lnTo>
                  <a:moveTo>
                    <a:pt x="346" y="248"/>
                  </a:moveTo>
                  <a:lnTo>
                    <a:pt x="261" y="248"/>
                  </a:lnTo>
                  <a:cubicBezTo>
                    <a:pt x="245" y="235"/>
                    <a:pt x="235" y="216"/>
                    <a:pt x="235" y="196"/>
                  </a:cubicBezTo>
                  <a:cubicBezTo>
                    <a:pt x="235" y="182"/>
                    <a:pt x="253" y="132"/>
                    <a:pt x="303" y="53"/>
                  </a:cubicBezTo>
                  <a:cubicBezTo>
                    <a:pt x="311" y="66"/>
                    <a:pt x="321" y="81"/>
                    <a:pt x="331" y="99"/>
                  </a:cubicBezTo>
                  <a:cubicBezTo>
                    <a:pt x="369" y="165"/>
                    <a:pt x="372" y="188"/>
                    <a:pt x="372" y="196"/>
                  </a:cubicBezTo>
                  <a:cubicBezTo>
                    <a:pt x="372" y="216"/>
                    <a:pt x="362" y="235"/>
                    <a:pt x="346" y="248"/>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grpSp>
        <p:nvGrpSpPr>
          <p:cNvPr id="312" name="Google Shape;312;p35"/>
          <p:cNvGrpSpPr/>
          <p:nvPr/>
        </p:nvGrpSpPr>
        <p:grpSpPr>
          <a:xfrm>
            <a:off x="6468214" y="1271438"/>
            <a:ext cx="362174" cy="410988"/>
            <a:chOff x="4298760" y="390960"/>
            <a:chExt cx="381960" cy="433440"/>
          </a:xfrm>
        </p:grpSpPr>
        <p:sp>
          <p:nvSpPr>
            <p:cNvPr id="313" name="Google Shape;313;p35"/>
            <p:cNvSpPr/>
            <p:nvPr/>
          </p:nvSpPr>
          <p:spPr>
            <a:xfrm>
              <a:off x="4500360" y="599040"/>
              <a:ext cx="170640" cy="225360"/>
            </a:xfrm>
            <a:custGeom>
              <a:avLst/>
              <a:gdLst/>
              <a:ahLst/>
              <a:cxnLst/>
              <a:rect l="l" t="t" r="r" b="b"/>
              <a:pathLst>
                <a:path w="474" h="626" extrusionOk="0">
                  <a:moveTo>
                    <a:pt x="461" y="1"/>
                  </a:moveTo>
                  <a:cubicBezTo>
                    <a:pt x="451" y="-2"/>
                    <a:pt x="441" y="4"/>
                    <a:pt x="438" y="14"/>
                  </a:cubicBezTo>
                  <a:cubicBezTo>
                    <a:pt x="409" y="106"/>
                    <a:pt x="356" y="206"/>
                    <a:pt x="282" y="309"/>
                  </a:cubicBezTo>
                  <a:cubicBezTo>
                    <a:pt x="279" y="313"/>
                    <a:pt x="278" y="317"/>
                    <a:pt x="279" y="322"/>
                  </a:cubicBezTo>
                  <a:lnTo>
                    <a:pt x="322" y="590"/>
                  </a:lnTo>
                  <a:lnTo>
                    <a:pt x="18" y="590"/>
                  </a:lnTo>
                  <a:cubicBezTo>
                    <a:pt x="7" y="590"/>
                    <a:pt x="0" y="598"/>
                    <a:pt x="0" y="608"/>
                  </a:cubicBezTo>
                  <a:cubicBezTo>
                    <a:pt x="0" y="618"/>
                    <a:pt x="7" y="626"/>
                    <a:pt x="18" y="626"/>
                  </a:cubicBezTo>
                  <a:lnTo>
                    <a:pt x="344" y="626"/>
                  </a:lnTo>
                  <a:cubicBezTo>
                    <a:pt x="350" y="626"/>
                    <a:pt x="353" y="623"/>
                    <a:pt x="357" y="619"/>
                  </a:cubicBezTo>
                  <a:cubicBezTo>
                    <a:pt x="361" y="616"/>
                    <a:pt x="363" y="611"/>
                    <a:pt x="362" y="606"/>
                  </a:cubicBezTo>
                  <a:lnTo>
                    <a:pt x="317" y="323"/>
                  </a:lnTo>
                  <a:cubicBezTo>
                    <a:pt x="391" y="219"/>
                    <a:pt x="444" y="117"/>
                    <a:pt x="474" y="24"/>
                  </a:cubicBezTo>
                  <a:cubicBezTo>
                    <a:pt x="476" y="14"/>
                    <a:pt x="470" y="5"/>
                    <a:pt x="461" y="1"/>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4" name="Google Shape;314;p35"/>
            <p:cNvSpPr/>
            <p:nvPr/>
          </p:nvSpPr>
          <p:spPr>
            <a:xfrm>
              <a:off x="4298760" y="390960"/>
              <a:ext cx="381960" cy="433440"/>
            </a:xfrm>
            <a:custGeom>
              <a:avLst/>
              <a:gdLst/>
              <a:ahLst/>
              <a:cxnLst/>
              <a:rect l="l" t="t" r="r" b="b"/>
              <a:pathLst>
                <a:path w="1061" h="1204" extrusionOk="0">
                  <a:moveTo>
                    <a:pt x="966" y="164"/>
                  </a:moveTo>
                  <a:cubicBezTo>
                    <a:pt x="922" y="112"/>
                    <a:pt x="862" y="71"/>
                    <a:pt x="791" y="42"/>
                  </a:cubicBezTo>
                  <a:cubicBezTo>
                    <a:pt x="724" y="15"/>
                    <a:pt x="648" y="0"/>
                    <a:pt x="572" y="0"/>
                  </a:cubicBezTo>
                  <a:cubicBezTo>
                    <a:pt x="427" y="0"/>
                    <a:pt x="314" y="49"/>
                    <a:pt x="235" y="146"/>
                  </a:cubicBezTo>
                  <a:cubicBezTo>
                    <a:pt x="171" y="225"/>
                    <a:pt x="146" y="313"/>
                    <a:pt x="133" y="361"/>
                  </a:cubicBezTo>
                  <a:cubicBezTo>
                    <a:pt x="131" y="370"/>
                    <a:pt x="128" y="379"/>
                    <a:pt x="127" y="383"/>
                  </a:cubicBezTo>
                  <a:cubicBezTo>
                    <a:pt x="112" y="428"/>
                    <a:pt x="36" y="603"/>
                    <a:pt x="4" y="676"/>
                  </a:cubicBezTo>
                  <a:cubicBezTo>
                    <a:pt x="-2" y="690"/>
                    <a:pt x="0" y="706"/>
                    <a:pt x="8" y="719"/>
                  </a:cubicBezTo>
                  <a:cubicBezTo>
                    <a:pt x="17" y="732"/>
                    <a:pt x="32" y="739"/>
                    <a:pt x="48" y="739"/>
                  </a:cubicBezTo>
                  <a:lnTo>
                    <a:pt x="106" y="739"/>
                  </a:lnTo>
                  <a:cubicBezTo>
                    <a:pt x="114" y="780"/>
                    <a:pt x="140" y="901"/>
                    <a:pt x="160" y="951"/>
                  </a:cubicBezTo>
                  <a:cubicBezTo>
                    <a:pt x="178" y="998"/>
                    <a:pt x="221" y="1025"/>
                    <a:pt x="286" y="1030"/>
                  </a:cubicBezTo>
                  <a:cubicBezTo>
                    <a:pt x="312" y="1031"/>
                    <a:pt x="337" y="1029"/>
                    <a:pt x="353" y="1027"/>
                  </a:cubicBezTo>
                  <a:lnTo>
                    <a:pt x="383" y="1190"/>
                  </a:lnTo>
                  <a:cubicBezTo>
                    <a:pt x="386" y="1197"/>
                    <a:pt x="393" y="1204"/>
                    <a:pt x="402" y="1204"/>
                  </a:cubicBezTo>
                  <a:lnTo>
                    <a:pt x="504" y="1204"/>
                  </a:lnTo>
                  <a:cubicBezTo>
                    <a:pt x="514" y="1204"/>
                    <a:pt x="523" y="1196"/>
                    <a:pt x="523" y="1186"/>
                  </a:cubicBezTo>
                  <a:cubicBezTo>
                    <a:pt x="523" y="1176"/>
                    <a:pt x="514" y="1168"/>
                    <a:pt x="504" y="1168"/>
                  </a:cubicBezTo>
                  <a:lnTo>
                    <a:pt x="417" y="1168"/>
                  </a:lnTo>
                  <a:lnTo>
                    <a:pt x="387" y="1003"/>
                  </a:lnTo>
                  <a:cubicBezTo>
                    <a:pt x="386" y="999"/>
                    <a:pt x="382" y="994"/>
                    <a:pt x="378" y="991"/>
                  </a:cubicBezTo>
                  <a:cubicBezTo>
                    <a:pt x="374" y="988"/>
                    <a:pt x="369" y="988"/>
                    <a:pt x="364" y="989"/>
                  </a:cubicBezTo>
                  <a:cubicBezTo>
                    <a:pt x="363" y="990"/>
                    <a:pt x="226" y="1020"/>
                    <a:pt x="193" y="939"/>
                  </a:cubicBezTo>
                  <a:cubicBezTo>
                    <a:pt x="171" y="882"/>
                    <a:pt x="140" y="720"/>
                    <a:pt x="139" y="718"/>
                  </a:cubicBezTo>
                  <a:cubicBezTo>
                    <a:pt x="138" y="710"/>
                    <a:pt x="130" y="703"/>
                    <a:pt x="121" y="703"/>
                  </a:cubicBezTo>
                  <a:lnTo>
                    <a:pt x="48" y="703"/>
                  </a:lnTo>
                  <a:cubicBezTo>
                    <a:pt x="42" y="703"/>
                    <a:pt x="40" y="700"/>
                    <a:pt x="39" y="699"/>
                  </a:cubicBezTo>
                  <a:cubicBezTo>
                    <a:pt x="38" y="698"/>
                    <a:pt x="37" y="694"/>
                    <a:pt x="38" y="690"/>
                  </a:cubicBezTo>
                  <a:cubicBezTo>
                    <a:pt x="78" y="598"/>
                    <a:pt x="146" y="439"/>
                    <a:pt x="162" y="394"/>
                  </a:cubicBezTo>
                  <a:cubicBezTo>
                    <a:pt x="164" y="389"/>
                    <a:pt x="166" y="380"/>
                    <a:pt x="169" y="370"/>
                  </a:cubicBezTo>
                  <a:cubicBezTo>
                    <a:pt x="194" y="278"/>
                    <a:pt x="262" y="36"/>
                    <a:pt x="572" y="36"/>
                  </a:cubicBezTo>
                  <a:cubicBezTo>
                    <a:pt x="643" y="36"/>
                    <a:pt x="714" y="49"/>
                    <a:pt x="777" y="75"/>
                  </a:cubicBezTo>
                  <a:cubicBezTo>
                    <a:pt x="842" y="101"/>
                    <a:pt x="897" y="139"/>
                    <a:pt x="939" y="187"/>
                  </a:cubicBezTo>
                  <a:cubicBezTo>
                    <a:pt x="1015" y="275"/>
                    <a:pt x="1041" y="391"/>
                    <a:pt x="1015" y="525"/>
                  </a:cubicBezTo>
                  <a:cubicBezTo>
                    <a:pt x="1013" y="534"/>
                    <a:pt x="1019" y="544"/>
                    <a:pt x="1030" y="545"/>
                  </a:cubicBezTo>
                  <a:cubicBezTo>
                    <a:pt x="1040" y="547"/>
                    <a:pt x="1050" y="540"/>
                    <a:pt x="1051" y="530"/>
                  </a:cubicBezTo>
                  <a:cubicBezTo>
                    <a:pt x="1079" y="387"/>
                    <a:pt x="1050" y="260"/>
                    <a:pt x="966" y="164"/>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5" name="Google Shape;315;p35"/>
            <p:cNvSpPr/>
            <p:nvPr/>
          </p:nvSpPr>
          <p:spPr>
            <a:xfrm>
              <a:off x="4424040" y="500760"/>
              <a:ext cx="171360" cy="246240"/>
            </a:xfrm>
            <a:custGeom>
              <a:avLst/>
              <a:gdLst/>
              <a:ahLst/>
              <a:cxnLst/>
              <a:rect l="l" t="t" r="r" b="b"/>
              <a:pathLst>
                <a:path w="476" h="684" extrusionOk="0">
                  <a:moveTo>
                    <a:pt x="238" y="0"/>
                  </a:moveTo>
                  <a:cubicBezTo>
                    <a:pt x="107" y="0"/>
                    <a:pt x="0" y="103"/>
                    <a:pt x="0" y="230"/>
                  </a:cubicBezTo>
                  <a:cubicBezTo>
                    <a:pt x="0" y="273"/>
                    <a:pt x="14" y="317"/>
                    <a:pt x="39" y="355"/>
                  </a:cubicBezTo>
                  <a:lnTo>
                    <a:pt x="39" y="355"/>
                  </a:lnTo>
                  <a:lnTo>
                    <a:pt x="39" y="355"/>
                  </a:lnTo>
                  <a:cubicBezTo>
                    <a:pt x="40" y="356"/>
                    <a:pt x="40" y="357"/>
                    <a:pt x="41" y="357"/>
                  </a:cubicBezTo>
                  <a:cubicBezTo>
                    <a:pt x="44" y="364"/>
                    <a:pt x="49" y="369"/>
                    <a:pt x="52" y="375"/>
                  </a:cubicBezTo>
                  <a:cubicBezTo>
                    <a:pt x="57" y="383"/>
                    <a:pt x="69" y="385"/>
                    <a:pt x="78" y="380"/>
                  </a:cubicBezTo>
                  <a:cubicBezTo>
                    <a:pt x="87" y="375"/>
                    <a:pt x="89" y="364"/>
                    <a:pt x="83" y="356"/>
                  </a:cubicBezTo>
                  <a:cubicBezTo>
                    <a:pt x="79" y="350"/>
                    <a:pt x="76" y="344"/>
                    <a:pt x="71" y="338"/>
                  </a:cubicBezTo>
                  <a:cubicBezTo>
                    <a:pt x="70" y="337"/>
                    <a:pt x="70" y="336"/>
                    <a:pt x="69" y="336"/>
                  </a:cubicBezTo>
                  <a:lnTo>
                    <a:pt x="69" y="335"/>
                  </a:lnTo>
                  <a:lnTo>
                    <a:pt x="69" y="335"/>
                  </a:lnTo>
                  <a:cubicBezTo>
                    <a:pt x="49" y="303"/>
                    <a:pt x="37" y="267"/>
                    <a:pt x="37" y="230"/>
                  </a:cubicBezTo>
                  <a:cubicBezTo>
                    <a:pt x="37" y="123"/>
                    <a:pt x="126" y="36"/>
                    <a:pt x="238" y="36"/>
                  </a:cubicBezTo>
                  <a:cubicBezTo>
                    <a:pt x="349" y="36"/>
                    <a:pt x="440" y="123"/>
                    <a:pt x="440" y="230"/>
                  </a:cubicBezTo>
                  <a:cubicBezTo>
                    <a:pt x="440" y="267"/>
                    <a:pt x="428" y="303"/>
                    <a:pt x="407" y="335"/>
                  </a:cubicBezTo>
                  <a:lnTo>
                    <a:pt x="407" y="335"/>
                  </a:lnTo>
                  <a:cubicBezTo>
                    <a:pt x="406" y="336"/>
                    <a:pt x="406" y="337"/>
                    <a:pt x="405" y="338"/>
                  </a:cubicBezTo>
                  <a:cubicBezTo>
                    <a:pt x="343" y="427"/>
                    <a:pt x="313" y="492"/>
                    <a:pt x="302" y="516"/>
                  </a:cubicBezTo>
                  <a:lnTo>
                    <a:pt x="278" y="516"/>
                  </a:lnTo>
                  <a:cubicBezTo>
                    <a:pt x="279" y="496"/>
                    <a:pt x="280" y="460"/>
                    <a:pt x="283" y="423"/>
                  </a:cubicBezTo>
                  <a:cubicBezTo>
                    <a:pt x="284" y="412"/>
                    <a:pt x="285" y="400"/>
                    <a:pt x="287" y="391"/>
                  </a:cubicBezTo>
                  <a:cubicBezTo>
                    <a:pt x="319" y="384"/>
                    <a:pt x="342" y="366"/>
                    <a:pt x="352" y="342"/>
                  </a:cubicBezTo>
                  <a:cubicBezTo>
                    <a:pt x="362" y="321"/>
                    <a:pt x="356" y="297"/>
                    <a:pt x="339" y="281"/>
                  </a:cubicBezTo>
                  <a:cubicBezTo>
                    <a:pt x="320" y="265"/>
                    <a:pt x="305" y="269"/>
                    <a:pt x="297" y="272"/>
                  </a:cubicBezTo>
                  <a:cubicBezTo>
                    <a:pt x="274" y="281"/>
                    <a:pt x="262" y="318"/>
                    <a:pt x="254" y="361"/>
                  </a:cubicBezTo>
                  <a:cubicBezTo>
                    <a:pt x="250" y="361"/>
                    <a:pt x="244" y="361"/>
                    <a:pt x="239" y="361"/>
                  </a:cubicBezTo>
                  <a:cubicBezTo>
                    <a:pt x="233" y="361"/>
                    <a:pt x="228" y="361"/>
                    <a:pt x="222" y="361"/>
                  </a:cubicBezTo>
                  <a:cubicBezTo>
                    <a:pt x="215" y="318"/>
                    <a:pt x="203" y="281"/>
                    <a:pt x="180" y="272"/>
                  </a:cubicBezTo>
                  <a:cubicBezTo>
                    <a:pt x="171" y="269"/>
                    <a:pt x="156" y="265"/>
                    <a:pt x="138" y="281"/>
                  </a:cubicBezTo>
                  <a:cubicBezTo>
                    <a:pt x="120" y="297"/>
                    <a:pt x="116" y="321"/>
                    <a:pt x="125" y="342"/>
                  </a:cubicBezTo>
                  <a:cubicBezTo>
                    <a:pt x="134" y="366"/>
                    <a:pt x="157" y="383"/>
                    <a:pt x="190" y="391"/>
                  </a:cubicBezTo>
                  <a:cubicBezTo>
                    <a:pt x="191" y="400"/>
                    <a:pt x="192" y="410"/>
                    <a:pt x="193" y="423"/>
                  </a:cubicBezTo>
                  <a:cubicBezTo>
                    <a:pt x="196" y="460"/>
                    <a:pt x="197" y="496"/>
                    <a:pt x="199" y="518"/>
                  </a:cubicBezTo>
                  <a:lnTo>
                    <a:pt x="175" y="518"/>
                  </a:lnTo>
                  <a:cubicBezTo>
                    <a:pt x="167" y="500"/>
                    <a:pt x="151" y="465"/>
                    <a:pt x="121" y="416"/>
                  </a:cubicBezTo>
                  <a:cubicBezTo>
                    <a:pt x="117" y="408"/>
                    <a:pt x="105" y="405"/>
                    <a:pt x="96" y="409"/>
                  </a:cubicBezTo>
                  <a:cubicBezTo>
                    <a:pt x="88" y="415"/>
                    <a:pt x="84" y="425"/>
                    <a:pt x="90" y="434"/>
                  </a:cubicBezTo>
                  <a:cubicBezTo>
                    <a:pt x="124" y="491"/>
                    <a:pt x="140" y="529"/>
                    <a:pt x="143" y="538"/>
                  </a:cubicBezTo>
                  <a:lnTo>
                    <a:pt x="143" y="576"/>
                  </a:lnTo>
                  <a:lnTo>
                    <a:pt x="139" y="576"/>
                  </a:lnTo>
                  <a:lnTo>
                    <a:pt x="139" y="576"/>
                  </a:lnTo>
                  <a:cubicBezTo>
                    <a:pt x="129" y="576"/>
                    <a:pt x="120" y="583"/>
                    <a:pt x="120" y="593"/>
                  </a:cubicBezTo>
                  <a:cubicBezTo>
                    <a:pt x="120" y="603"/>
                    <a:pt x="129" y="611"/>
                    <a:pt x="139" y="611"/>
                  </a:cubicBezTo>
                  <a:lnTo>
                    <a:pt x="145" y="611"/>
                  </a:lnTo>
                  <a:cubicBezTo>
                    <a:pt x="154" y="653"/>
                    <a:pt x="191" y="684"/>
                    <a:pt x="238" y="684"/>
                  </a:cubicBezTo>
                  <a:cubicBezTo>
                    <a:pt x="284" y="684"/>
                    <a:pt x="322" y="653"/>
                    <a:pt x="331" y="611"/>
                  </a:cubicBezTo>
                  <a:lnTo>
                    <a:pt x="338" y="611"/>
                  </a:lnTo>
                  <a:cubicBezTo>
                    <a:pt x="347" y="611"/>
                    <a:pt x="356" y="603"/>
                    <a:pt x="356" y="593"/>
                  </a:cubicBezTo>
                  <a:cubicBezTo>
                    <a:pt x="356" y="583"/>
                    <a:pt x="347" y="576"/>
                    <a:pt x="338" y="576"/>
                  </a:cubicBezTo>
                  <a:lnTo>
                    <a:pt x="333" y="576"/>
                  </a:lnTo>
                  <a:lnTo>
                    <a:pt x="333" y="538"/>
                  </a:lnTo>
                  <a:cubicBezTo>
                    <a:pt x="338" y="525"/>
                    <a:pt x="367" y="457"/>
                    <a:pt x="436" y="357"/>
                  </a:cubicBezTo>
                  <a:cubicBezTo>
                    <a:pt x="437" y="356"/>
                    <a:pt x="437" y="355"/>
                    <a:pt x="438" y="355"/>
                  </a:cubicBezTo>
                  <a:lnTo>
                    <a:pt x="438" y="354"/>
                  </a:lnTo>
                  <a:lnTo>
                    <a:pt x="438" y="354"/>
                  </a:lnTo>
                  <a:cubicBezTo>
                    <a:pt x="463" y="317"/>
                    <a:pt x="476" y="273"/>
                    <a:pt x="476" y="229"/>
                  </a:cubicBezTo>
                  <a:cubicBezTo>
                    <a:pt x="476" y="103"/>
                    <a:pt x="369" y="0"/>
                    <a:pt x="238" y="0"/>
                  </a:cubicBezTo>
                  <a:moveTo>
                    <a:pt x="311" y="306"/>
                  </a:moveTo>
                  <a:cubicBezTo>
                    <a:pt x="311" y="306"/>
                    <a:pt x="312" y="307"/>
                    <a:pt x="313" y="308"/>
                  </a:cubicBezTo>
                  <a:cubicBezTo>
                    <a:pt x="319" y="313"/>
                    <a:pt x="321" y="321"/>
                    <a:pt x="317" y="330"/>
                  </a:cubicBezTo>
                  <a:cubicBezTo>
                    <a:pt x="315" y="338"/>
                    <a:pt x="306" y="346"/>
                    <a:pt x="293" y="352"/>
                  </a:cubicBezTo>
                  <a:cubicBezTo>
                    <a:pt x="301" y="318"/>
                    <a:pt x="307" y="308"/>
                    <a:pt x="311" y="306"/>
                  </a:cubicBezTo>
                  <a:moveTo>
                    <a:pt x="158" y="330"/>
                  </a:moveTo>
                  <a:cubicBezTo>
                    <a:pt x="155" y="321"/>
                    <a:pt x="157" y="313"/>
                    <a:pt x="163" y="308"/>
                  </a:cubicBezTo>
                  <a:cubicBezTo>
                    <a:pt x="164" y="307"/>
                    <a:pt x="165" y="306"/>
                    <a:pt x="166" y="306"/>
                  </a:cubicBezTo>
                  <a:cubicBezTo>
                    <a:pt x="168" y="308"/>
                    <a:pt x="176" y="318"/>
                    <a:pt x="182" y="351"/>
                  </a:cubicBezTo>
                  <a:cubicBezTo>
                    <a:pt x="169" y="346"/>
                    <a:pt x="162" y="338"/>
                    <a:pt x="158" y="330"/>
                  </a:cubicBezTo>
                  <a:moveTo>
                    <a:pt x="249" y="397"/>
                  </a:moveTo>
                  <a:cubicBezTo>
                    <a:pt x="249" y="404"/>
                    <a:pt x="247" y="410"/>
                    <a:pt x="246" y="417"/>
                  </a:cubicBezTo>
                  <a:cubicBezTo>
                    <a:pt x="243" y="457"/>
                    <a:pt x="241" y="495"/>
                    <a:pt x="241" y="518"/>
                  </a:cubicBezTo>
                  <a:lnTo>
                    <a:pt x="235" y="518"/>
                  </a:lnTo>
                  <a:cubicBezTo>
                    <a:pt x="234" y="495"/>
                    <a:pt x="233" y="457"/>
                    <a:pt x="229" y="417"/>
                  </a:cubicBezTo>
                  <a:cubicBezTo>
                    <a:pt x="229" y="410"/>
                    <a:pt x="228" y="404"/>
                    <a:pt x="227" y="397"/>
                  </a:cubicBezTo>
                  <a:cubicBezTo>
                    <a:pt x="234" y="397"/>
                    <a:pt x="242" y="397"/>
                    <a:pt x="249" y="397"/>
                  </a:cubicBezTo>
                  <a:moveTo>
                    <a:pt x="238" y="649"/>
                  </a:moveTo>
                  <a:cubicBezTo>
                    <a:pt x="213" y="649"/>
                    <a:pt x="191" y="634"/>
                    <a:pt x="183" y="611"/>
                  </a:cubicBezTo>
                  <a:lnTo>
                    <a:pt x="293" y="611"/>
                  </a:lnTo>
                  <a:cubicBezTo>
                    <a:pt x="285" y="634"/>
                    <a:pt x="264" y="649"/>
                    <a:pt x="238" y="649"/>
                  </a:cubicBezTo>
                  <a:moveTo>
                    <a:pt x="296" y="576"/>
                  </a:moveTo>
                  <a:lnTo>
                    <a:pt x="180" y="576"/>
                  </a:lnTo>
                  <a:lnTo>
                    <a:pt x="180" y="552"/>
                  </a:lnTo>
                  <a:lnTo>
                    <a:pt x="296" y="552"/>
                  </a:lnTo>
                  <a:lnTo>
                    <a:pt x="296" y="576"/>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6" name="Google Shape;316;p35"/>
            <p:cNvSpPr/>
            <p:nvPr/>
          </p:nvSpPr>
          <p:spPr>
            <a:xfrm>
              <a:off x="4502880" y="441000"/>
              <a:ext cx="13320" cy="38160"/>
            </a:xfrm>
            <a:custGeom>
              <a:avLst/>
              <a:gdLst/>
              <a:ahLst/>
              <a:cxnLst/>
              <a:rect l="l" t="t" r="r" b="b"/>
              <a:pathLst>
                <a:path w="37" h="106" extrusionOk="0">
                  <a:moveTo>
                    <a:pt x="19" y="0"/>
                  </a:moveTo>
                  <a:cubicBezTo>
                    <a:pt x="9" y="0"/>
                    <a:pt x="0" y="7"/>
                    <a:pt x="0" y="16"/>
                  </a:cubicBezTo>
                  <a:lnTo>
                    <a:pt x="0" y="88"/>
                  </a:lnTo>
                  <a:cubicBezTo>
                    <a:pt x="0" y="98"/>
                    <a:pt x="8" y="106"/>
                    <a:pt x="19" y="106"/>
                  </a:cubicBezTo>
                  <a:cubicBezTo>
                    <a:pt x="29" y="106"/>
                    <a:pt x="37" y="98"/>
                    <a:pt x="37" y="88"/>
                  </a:cubicBezTo>
                  <a:lnTo>
                    <a:pt x="37" y="16"/>
                  </a:lnTo>
                  <a:cubicBezTo>
                    <a:pt x="37" y="7"/>
                    <a:pt x="30" y="0"/>
                    <a:pt x="19"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7" name="Google Shape;317;p35"/>
            <p:cNvSpPr/>
            <p:nvPr/>
          </p:nvSpPr>
          <p:spPr>
            <a:xfrm>
              <a:off x="4554720" y="453240"/>
              <a:ext cx="21240" cy="37080"/>
            </a:xfrm>
            <a:custGeom>
              <a:avLst/>
              <a:gdLst/>
              <a:ahLst/>
              <a:cxnLst/>
              <a:rect l="l" t="t" r="r" b="b"/>
              <a:pathLst>
                <a:path w="59" h="103" extrusionOk="0">
                  <a:moveTo>
                    <a:pt x="46" y="0"/>
                  </a:moveTo>
                  <a:cubicBezTo>
                    <a:pt x="37" y="-2"/>
                    <a:pt x="27" y="2"/>
                    <a:pt x="24" y="12"/>
                  </a:cubicBezTo>
                  <a:lnTo>
                    <a:pt x="1" y="79"/>
                  </a:lnTo>
                  <a:cubicBezTo>
                    <a:pt x="-1" y="89"/>
                    <a:pt x="4" y="100"/>
                    <a:pt x="14" y="102"/>
                  </a:cubicBezTo>
                  <a:cubicBezTo>
                    <a:pt x="15" y="103"/>
                    <a:pt x="17" y="103"/>
                    <a:pt x="19" y="103"/>
                  </a:cubicBezTo>
                  <a:cubicBezTo>
                    <a:pt x="27" y="103"/>
                    <a:pt x="34" y="98"/>
                    <a:pt x="37" y="91"/>
                  </a:cubicBezTo>
                  <a:lnTo>
                    <a:pt x="58" y="23"/>
                  </a:lnTo>
                  <a:cubicBezTo>
                    <a:pt x="62" y="14"/>
                    <a:pt x="56" y="4"/>
                    <a:pt x="46" y="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8" name="Google Shape;318;p35"/>
            <p:cNvSpPr/>
            <p:nvPr/>
          </p:nvSpPr>
          <p:spPr>
            <a:xfrm>
              <a:off x="4590000" y="487080"/>
              <a:ext cx="34200" cy="28440"/>
            </a:xfrm>
            <a:custGeom>
              <a:avLst/>
              <a:gdLst/>
              <a:ahLst/>
              <a:cxnLst/>
              <a:rect l="l" t="t" r="r" b="b"/>
              <a:pathLst>
                <a:path w="95" h="79" extrusionOk="0">
                  <a:moveTo>
                    <a:pt x="92" y="7"/>
                  </a:moveTo>
                  <a:cubicBezTo>
                    <a:pt x="85" y="0"/>
                    <a:pt x="73" y="-2"/>
                    <a:pt x="66" y="4"/>
                  </a:cubicBezTo>
                  <a:lnTo>
                    <a:pt x="7" y="48"/>
                  </a:lnTo>
                  <a:cubicBezTo>
                    <a:pt x="-2" y="53"/>
                    <a:pt x="-3" y="65"/>
                    <a:pt x="4" y="72"/>
                  </a:cubicBezTo>
                  <a:cubicBezTo>
                    <a:pt x="7" y="77"/>
                    <a:pt x="13" y="79"/>
                    <a:pt x="18" y="79"/>
                  </a:cubicBezTo>
                  <a:cubicBezTo>
                    <a:pt x="22" y="79"/>
                    <a:pt x="26" y="78"/>
                    <a:pt x="29" y="76"/>
                  </a:cubicBezTo>
                  <a:lnTo>
                    <a:pt x="88" y="32"/>
                  </a:lnTo>
                  <a:cubicBezTo>
                    <a:pt x="96" y="26"/>
                    <a:pt x="97" y="14"/>
                    <a:pt x="92" y="7"/>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19" name="Google Shape;319;p35"/>
            <p:cNvSpPr/>
            <p:nvPr/>
          </p:nvSpPr>
          <p:spPr>
            <a:xfrm>
              <a:off x="4443120" y="452880"/>
              <a:ext cx="21600" cy="37440"/>
            </a:xfrm>
            <a:custGeom>
              <a:avLst/>
              <a:gdLst/>
              <a:ahLst/>
              <a:cxnLst/>
              <a:rect l="l" t="t" r="r" b="b"/>
              <a:pathLst>
                <a:path w="60" h="104" extrusionOk="0">
                  <a:moveTo>
                    <a:pt x="59" y="80"/>
                  </a:moveTo>
                  <a:lnTo>
                    <a:pt x="37" y="13"/>
                  </a:lnTo>
                  <a:cubicBezTo>
                    <a:pt x="34" y="3"/>
                    <a:pt x="22" y="-2"/>
                    <a:pt x="13" y="1"/>
                  </a:cubicBezTo>
                  <a:cubicBezTo>
                    <a:pt x="4" y="4"/>
                    <a:pt x="-1" y="15"/>
                    <a:pt x="1" y="24"/>
                  </a:cubicBezTo>
                  <a:lnTo>
                    <a:pt x="24" y="92"/>
                  </a:lnTo>
                  <a:cubicBezTo>
                    <a:pt x="26" y="99"/>
                    <a:pt x="34" y="104"/>
                    <a:pt x="41" y="104"/>
                  </a:cubicBezTo>
                  <a:cubicBezTo>
                    <a:pt x="43" y="104"/>
                    <a:pt x="44" y="104"/>
                    <a:pt x="47" y="103"/>
                  </a:cubicBezTo>
                  <a:cubicBezTo>
                    <a:pt x="56" y="101"/>
                    <a:pt x="62" y="90"/>
                    <a:pt x="59" y="80"/>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sp>
          <p:nvSpPr>
            <p:cNvPr id="320" name="Google Shape;320;p35"/>
            <p:cNvSpPr/>
            <p:nvPr/>
          </p:nvSpPr>
          <p:spPr>
            <a:xfrm>
              <a:off x="4395240" y="487080"/>
              <a:ext cx="34200" cy="28440"/>
            </a:xfrm>
            <a:custGeom>
              <a:avLst/>
              <a:gdLst/>
              <a:ahLst/>
              <a:cxnLst/>
              <a:rect l="l" t="t" r="r" b="b"/>
              <a:pathLst>
                <a:path w="95" h="79" extrusionOk="0">
                  <a:moveTo>
                    <a:pt x="88" y="48"/>
                  </a:moveTo>
                  <a:lnTo>
                    <a:pt x="30" y="4"/>
                  </a:lnTo>
                  <a:cubicBezTo>
                    <a:pt x="21" y="-2"/>
                    <a:pt x="10" y="0"/>
                    <a:pt x="3" y="8"/>
                  </a:cubicBezTo>
                  <a:cubicBezTo>
                    <a:pt x="-3" y="14"/>
                    <a:pt x="-1" y="26"/>
                    <a:pt x="7" y="32"/>
                  </a:cubicBezTo>
                  <a:lnTo>
                    <a:pt x="65" y="76"/>
                  </a:lnTo>
                  <a:cubicBezTo>
                    <a:pt x="69" y="78"/>
                    <a:pt x="73" y="79"/>
                    <a:pt x="76" y="79"/>
                  </a:cubicBezTo>
                  <a:cubicBezTo>
                    <a:pt x="83" y="79"/>
                    <a:pt x="88" y="77"/>
                    <a:pt x="92" y="72"/>
                  </a:cubicBezTo>
                  <a:cubicBezTo>
                    <a:pt x="98" y="65"/>
                    <a:pt x="96" y="53"/>
                    <a:pt x="88" y="48"/>
                  </a:cubicBezTo>
                  <a:close/>
                </a:path>
              </a:pathLst>
            </a:custGeom>
            <a:solidFill>
              <a:schemeClr val="dk1"/>
            </a:solidFill>
            <a:ln>
              <a:noFill/>
            </a:ln>
          </p:spPr>
          <p:txBody>
            <a:bodyPr spcFirstLastPara="1" wrap="square" lIns="90000" tIns="0" rIns="90000" bIns="0" anchor="ctr" anchorCtr="1">
              <a:noAutofit/>
            </a:bodyPr>
            <a:lstStyle/>
            <a:p>
              <a:pPr marL="0" marR="0" lvl="0" indent="0" algn="l" rtl="0">
                <a:spcBef>
                  <a:spcPts val="0"/>
                </a:spcBef>
                <a:spcAft>
                  <a:spcPts val="0"/>
                </a:spcAft>
                <a:buNone/>
              </a:pPr>
              <a:endParaRPr sz="1800" b="0" strike="noStrike">
                <a:solidFill>
                  <a:srgbClr val="FFFFFF"/>
                </a:solidFill>
                <a:latin typeface="Arial"/>
                <a:ea typeface="Arial"/>
                <a:cs typeface="Arial"/>
                <a:sym typeface="Arial"/>
              </a:endParaRPr>
            </a:p>
          </p:txBody>
        </p:sp>
      </p:grpSp>
      <p:sp>
        <p:nvSpPr>
          <p:cNvPr id="23" name="TextBox 22"/>
          <p:cNvSpPr txBox="1"/>
          <p:nvPr/>
        </p:nvSpPr>
        <p:spPr>
          <a:xfrm>
            <a:off x="8487093" y="4577875"/>
            <a:ext cx="509392" cy="307777"/>
          </a:xfrm>
          <a:prstGeom prst="rect">
            <a:avLst/>
          </a:prstGeom>
          <a:noFill/>
        </p:spPr>
        <p:txBody>
          <a:bodyPr wrap="square" rtlCol="0">
            <a:spAutoFit/>
          </a:bodyPr>
          <a:lstStyle/>
          <a:p>
            <a:pPr algn="ctr"/>
            <a:r>
              <a:rPr lang="en-US" dirty="0" smtClean="0">
                <a:latin typeface="Castoro" panose="020B0604020202020204" charset="0"/>
              </a:rPr>
              <a:t>37</a:t>
            </a:r>
            <a:endParaRPr lang="en-US" dirty="0">
              <a:latin typeface="Castoro" panose="020B0604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4">
                                            <p:txEl>
                                              <p:pRg st="0" end="0"/>
                                            </p:txEl>
                                          </p:spTgt>
                                        </p:tgtEl>
                                        <p:attrNameLst>
                                          <p:attrName>style.visibility</p:attrName>
                                        </p:attrNameLst>
                                      </p:cBhvr>
                                      <p:to>
                                        <p:strVal val="visible"/>
                                      </p:to>
                                    </p:set>
                                    <p:animEffect transition="in" filter="fade">
                                      <p:cBhvr>
                                        <p:cTn id="7" dur="500"/>
                                        <p:tgtEl>
                                          <p:spTgt spid="30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5"/>
                                        </p:tgtEl>
                                        <p:attrNameLst>
                                          <p:attrName>style.visibility</p:attrName>
                                        </p:attrNameLst>
                                      </p:cBhvr>
                                      <p:to>
                                        <p:strVal val="visible"/>
                                      </p:to>
                                    </p:set>
                                    <p:animEffect transition="in" filter="fade">
                                      <p:cBhvr>
                                        <p:cTn id="10" dur="500"/>
                                        <p:tgtEl>
                                          <p:spTgt spid="305"/>
                                        </p:tgtEl>
                                      </p:cBhvr>
                                    </p:animEffect>
                                  </p:childTnLst>
                                </p:cTn>
                              </p:par>
                              <p:par>
                                <p:cTn id="11" presetID="10" presetClass="entr" presetSubtype="0" fill="hold" nodeType="withEffect">
                                  <p:stCondLst>
                                    <p:cond delay="0"/>
                                  </p:stCondLst>
                                  <p:childTnLst>
                                    <p:set>
                                      <p:cBhvr>
                                        <p:cTn id="12" dur="1" fill="hold">
                                          <p:stCondLst>
                                            <p:cond delay="0"/>
                                          </p:stCondLst>
                                        </p:cTn>
                                        <p:tgtEl>
                                          <p:spTgt spid="307"/>
                                        </p:tgtEl>
                                        <p:attrNameLst>
                                          <p:attrName>style.visibility</p:attrName>
                                        </p:attrNameLst>
                                      </p:cBhvr>
                                      <p:to>
                                        <p:strVal val="visible"/>
                                      </p:to>
                                    </p:set>
                                    <p:animEffect transition="in" filter="fade">
                                      <p:cBhvr>
                                        <p:cTn id="13" dur="500"/>
                                        <p:tgtEl>
                                          <p:spTgt spid="30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3">
                                            <p:txEl>
                                              <p:pRg st="0" end="0"/>
                                            </p:txEl>
                                          </p:spTgt>
                                        </p:tgtEl>
                                        <p:attrNameLst>
                                          <p:attrName>style.visibility</p:attrName>
                                        </p:attrNameLst>
                                      </p:cBhvr>
                                      <p:to>
                                        <p:strVal val="visible"/>
                                      </p:to>
                                    </p:set>
                                    <p:animEffect transition="in" filter="fade">
                                      <p:cBhvr>
                                        <p:cTn id="16" dur="500"/>
                                        <p:tgtEl>
                                          <p:spTgt spid="30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3">
                                            <p:txEl>
                                              <p:pRg st="1" end="1"/>
                                            </p:txEl>
                                          </p:spTgt>
                                        </p:tgtEl>
                                        <p:attrNameLst>
                                          <p:attrName>style.visibility</p:attrName>
                                        </p:attrNameLst>
                                      </p:cBhvr>
                                      <p:to>
                                        <p:strVal val="visible"/>
                                      </p:to>
                                    </p:set>
                                    <p:animEffect transition="in" filter="fade">
                                      <p:cBhvr>
                                        <p:cTn id="21" dur="500"/>
                                        <p:tgtEl>
                                          <p:spTgt spid="30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03">
                                            <p:txEl>
                                              <p:pRg st="2" end="2"/>
                                            </p:txEl>
                                          </p:spTgt>
                                        </p:tgtEl>
                                        <p:attrNameLst>
                                          <p:attrName>style.visibility</p:attrName>
                                        </p:attrNameLst>
                                      </p:cBhvr>
                                      <p:to>
                                        <p:strVal val="visible"/>
                                      </p:to>
                                    </p:set>
                                    <p:animEffect transition="in" filter="fade">
                                      <p:cBhvr>
                                        <p:cTn id="26" dur="500"/>
                                        <p:tgtEl>
                                          <p:spTgt spid="30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0">
                                            <p:txEl>
                                              <p:pRg st="0" end="0"/>
                                            </p:txEl>
                                          </p:spTgt>
                                        </p:tgtEl>
                                        <p:attrNameLst>
                                          <p:attrName>style.visibility</p:attrName>
                                        </p:attrNameLst>
                                      </p:cBhvr>
                                      <p:to>
                                        <p:strVal val="visible"/>
                                      </p:to>
                                    </p:set>
                                    <p:animEffect transition="in" filter="fade">
                                      <p:cBhvr>
                                        <p:cTn id="31" dur="500"/>
                                        <p:tgtEl>
                                          <p:spTgt spid="300">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12"/>
                                        </p:tgtEl>
                                        <p:attrNameLst>
                                          <p:attrName>style.visibility</p:attrName>
                                        </p:attrNameLst>
                                      </p:cBhvr>
                                      <p:to>
                                        <p:strVal val="visible"/>
                                      </p:to>
                                    </p:set>
                                    <p:animEffect transition="in" filter="fade">
                                      <p:cBhvr>
                                        <p:cTn id="34" dur="500"/>
                                        <p:tgtEl>
                                          <p:spTgt spid="3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6"/>
                                        </p:tgtEl>
                                        <p:attrNameLst>
                                          <p:attrName>style.visibility</p:attrName>
                                        </p:attrNameLst>
                                      </p:cBhvr>
                                      <p:to>
                                        <p:strVal val="visible"/>
                                      </p:to>
                                    </p:set>
                                    <p:animEffect transition="in" filter="fade">
                                      <p:cBhvr>
                                        <p:cTn id="37" dur="500"/>
                                        <p:tgtEl>
                                          <p:spTgt spid="30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02">
                                            <p:txEl>
                                              <p:pRg st="0" end="0"/>
                                            </p:txEl>
                                          </p:spTgt>
                                        </p:tgtEl>
                                        <p:attrNameLst>
                                          <p:attrName>style.visibility</p:attrName>
                                        </p:attrNameLst>
                                      </p:cBhvr>
                                      <p:to>
                                        <p:strVal val="visible"/>
                                      </p:to>
                                    </p:set>
                                    <p:animEffect transition="in" filter="fade">
                                      <p:cBhvr>
                                        <p:cTn id="40" dur="500"/>
                                        <p:tgtEl>
                                          <p:spTgt spid="30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02">
                                            <p:txEl>
                                              <p:pRg st="1" end="1"/>
                                            </p:txEl>
                                          </p:spTgt>
                                        </p:tgtEl>
                                        <p:attrNameLst>
                                          <p:attrName>style.visibility</p:attrName>
                                        </p:attrNameLst>
                                      </p:cBhvr>
                                      <p:to>
                                        <p:strVal val="visible"/>
                                      </p:to>
                                    </p:set>
                                    <p:animEffect transition="in" filter="fade">
                                      <p:cBhvr>
                                        <p:cTn id="45" dur="500"/>
                                        <p:tgtEl>
                                          <p:spTgt spid="302">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02">
                                            <p:txEl>
                                              <p:pRg st="2" end="2"/>
                                            </p:txEl>
                                          </p:spTgt>
                                        </p:tgtEl>
                                        <p:attrNameLst>
                                          <p:attrName>style.visibility</p:attrName>
                                        </p:attrNameLst>
                                      </p:cBhvr>
                                      <p:to>
                                        <p:strVal val="visible"/>
                                      </p:to>
                                    </p:set>
                                    <p:animEffect transition="in" filter="fade">
                                      <p:cBhvr>
                                        <p:cTn id="50" dur="500"/>
                                        <p:tgtEl>
                                          <p:spTgt spid="3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 grpId="0" build="p"/>
      <p:bldP spid="302" grpId="0" build="p"/>
      <p:bldP spid="303" grpId="0" build="p"/>
      <p:bldP spid="304" grpId="0" build="p"/>
      <p:bldP spid="305" grpId="0" animBg="1"/>
      <p:bldP spid="3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latin typeface="Akatab" panose="020B0604020202020204" charset="0"/>
                <a:ea typeface="Akatab" panose="020B0604020202020204" charset="0"/>
                <a:cs typeface="Akatab" panose="020B0604020202020204" charset="0"/>
              </a:rPr>
              <a:t>Limitations and recommendations</a:t>
            </a:r>
            <a:endParaRPr lang="en-US" b="1" dirty="0">
              <a:latin typeface="Akatab" panose="020B0604020202020204" charset="0"/>
              <a:ea typeface="Akatab" panose="020B0604020202020204" charset="0"/>
              <a:cs typeface="Akatab" panose="020B0604020202020204" charset="0"/>
            </a:endParaRPr>
          </a:p>
        </p:txBody>
      </p:sp>
      <p:sp>
        <p:nvSpPr>
          <p:cNvPr id="8" name="Text Placeholder 7"/>
          <p:cNvSpPr>
            <a:spLocks noGrp="1"/>
          </p:cNvSpPr>
          <p:nvPr>
            <p:ph type="body" idx="1"/>
          </p:nvPr>
        </p:nvSpPr>
        <p:spPr>
          <a:xfrm>
            <a:off x="551386" y="1191435"/>
            <a:ext cx="8041227" cy="3167914"/>
          </a:xfrm>
        </p:spPr>
        <p:txBody>
          <a:bodyPr/>
          <a:lstStyle/>
          <a:p>
            <a:pPr marL="0" lvl="0" indent="-342900" algn="just">
              <a:lnSpc>
                <a:spcPct val="90000"/>
              </a:lnSpc>
              <a:spcBef>
                <a:spcPts val="600"/>
              </a:spcBef>
              <a:buSzPts val="2400"/>
              <a:buFontTx/>
              <a:buChar char="-"/>
            </a:pPr>
            <a:r>
              <a:rPr lang="en-US" sz="1700" dirty="0"/>
              <a:t>Data collected from audio recording of the B1 VSTEP mock test </a:t>
            </a:r>
            <a:r>
              <a:rPr lang="en-US" sz="1700" dirty="0">
                <a:sym typeface="Wingdings 3" panose="05040102010807070707" pitchFamily="18" charset="2"/>
              </a:rPr>
              <a:t></a:t>
            </a:r>
            <a:r>
              <a:rPr lang="en-US" sz="1700" dirty="0" smtClean="0"/>
              <a:t> </a:t>
            </a:r>
            <a:r>
              <a:rPr lang="en-US" sz="1700" dirty="0"/>
              <a:t>insufficient</a:t>
            </a:r>
          </a:p>
          <a:p>
            <a:pPr marL="0" lvl="0" indent="-342900" algn="just">
              <a:lnSpc>
                <a:spcPct val="90000"/>
              </a:lnSpc>
              <a:spcBef>
                <a:spcPts val="1200"/>
              </a:spcBef>
              <a:buSzPts val="2400"/>
              <a:buFont typeface="Noto Sans Symbols"/>
              <a:buChar char="⇒"/>
            </a:pPr>
            <a:r>
              <a:rPr lang="en-US" sz="1700" i="1" dirty="0"/>
              <a:t>a real test involving both audio and video recording </a:t>
            </a:r>
          </a:p>
          <a:p>
            <a:pPr marL="0" lvl="0" indent="-342900" algn="just">
              <a:lnSpc>
                <a:spcPct val="90000"/>
              </a:lnSpc>
              <a:spcBef>
                <a:spcPts val="2400"/>
              </a:spcBef>
              <a:buSzPts val="2400"/>
              <a:buFont typeface="K2D"/>
              <a:buChar char="-"/>
            </a:pPr>
            <a:r>
              <a:rPr lang="en-US" sz="1700" dirty="0"/>
              <a:t>The limitation number of students involved in the speaking test.</a:t>
            </a:r>
          </a:p>
          <a:p>
            <a:pPr marL="0" lvl="0" indent="-342900" algn="just">
              <a:lnSpc>
                <a:spcPct val="90000"/>
              </a:lnSpc>
              <a:spcBef>
                <a:spcPts val="1200"/>
              </a:spcBef>
              <a:buSzPts val="2400"/>
              <a:buFont typeface="Noto Sans Symbols"/>
              <a:buChar char="⇒"/>
            </a:pPr>
            <a:r>
              <a:rPr lang="en-US" sz="1700" i="1" dirty="0"/>
              <a:t>larger sample sizes for more insightful results</a:t>
            </a:r>
            <a:endParaRPr lang="en-US" sz="1700" dirty="0"/>
          </a:p>
          <a:p>
            <a:pPr marL="0" lvl="0" indent="-342900" algn="just">
              <a:lnSpc>
                <a:spcPct val="90000"/>
              </a:lnSpc>
              <a:spcBef>
                <a:spcPts val="2400"/>
              </a:spcBef>
              <a:buSzPts val="2400"/>
              <a:buFont typeface="K2D"/>
              <a:buChar char="-"/>
            </a:pPr>
            <a:r>
              <a:rPr lang="en-US" sz="1700" dirty="0"/>
              <a:t>The impact of using L1 to alleviate  anxiety in an English conversation session has not been thoroughly examined</a:t>
            </a:r>
          </a:p>
          <a:p>
            <a:pPr marL="0" lvl="0" indent="0" algn="just">
              <a:lnSpc>
                <a:spcPct val="90000"/>
              </a:lnSpc>
              <a:spcBef>
                <a:spcPts val="1200"/>
              </a:spcBef>
              <a:spcAft>
                <a:spcPts val="600"/>
              </a:spcAft>
              <a:buSzPts val="2400"/>
              <a:buNone/>
            </a:pPr>
            <a:r>
              <a:rPr lang="en-US" sz="1700" dirty="0"/>
              <a:t>=&gt; </a:t>
            </a:r>
            <a:r>
              <a:rPr lang="en-US" sz="1700" i="1" dirty="0"/>
              <a:t>future research can adopt an  experimental design  to clarify the potentials of L1 in reducing speaking anxiety among EFL students.</a:t>
            </a:r>
          </a:p>
          <a:p>
            <a:pPr marL="0" indent="0" algn="r">
              <a:buNone/>
            </a:pPr>
            <a:endParaRPr lang="en-US" sz="1700" dirty="0"/>
          </a:p>
        </p:txBody>
      </p:sp>
      <p:sp>
        <p:nvSpPr>
          <p:cNvPr id="4" name="TextBox 3"/>
          <p:cNvSpPr txBox="1"/>
          <p:nvPr/>
        </p:nvSpPr>
        <p:spPr>
          <a:xfrm>
            <a:off x="8487093" y="4577875"/>
            <a:ext cx="509392" cy="307777"/>
          </a:xfrm>
          <a:prstGeom prst="rect">
            <a:avLst/>
          </a:prstGeom>
          <a:noFill/>
        </p:spPr>
        <p:txBody>
          <a:bodyPr wrap="square" rtlCol="0">
            <a:spAutoFit/>
          </a:bodyPr>
          <a:lstStyle/>
          <a:p>
            <a:pPr algn="ctr"/>
            <a:r>
              <a:rPr lang="en-US" smtClean="0">
                <a:latin typeface="Castoro" panose="020B0604020202020204" charset="0"/>
              </a:rPr>
              <a:t>38</a:t>
            </a:r>
            <a:endParaRPr lang="en-US" dirty="0">
              <a:latin typeface="Castoro" panose="020B0604020202020204" charset="0"/>
            </a:endParaRPr>
          </a:p>
        </p:txBody>
      </p:sp>
    </p:spTree>
    <p:extLst>
      <p:ext uri="{BB962C8B-B14F-4D97-AF65-F5344CB8AC3E}">
        <p14:creationId xmlns:p14="http://schemas.microsoft.com/office/powerpoint/2010/main" val="15217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4" name="Google Shape;564;p49"/>
          <p:cNvSpPr txBox="1">
            <a:spLocks noGrp="1"/>
          </p:cNvSpPr>
          <p:nvPr>
            <p:ph type="title"/>
          </p:nvPr>
        </p:nvSpPr>
        <p:spPr>
          <a:xfrm>
            <a:off x="1590261" y="1439525"/>
            <a:ext cx="6200515" cy="1564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8000" dirty="0" smtClean="0"/>
              <a:t>Thank you!</a:t>
            </a:r>
            <a:endParaRPr sz="8000" dirty="0"/>
          </a:p>
        </p:txBody>
      </p:sp>
      <p:grpSp>
        <p:nvGrpSpPr>
          <p:cNvPr id="576" name="Google Shape;576;p49"/>
          <p:cNvGrpSpPr/>
          <p:nvPr/>
        </p:nvGrpSpPr>
        <p:grpSpPr>
          <a:xfrm>
            <a:off x="7855150" y="188101"/>
            <a:ext cx="81900" cy="4095600"/>
            <a:chOff x="7855150" y="188101"/>
            <a:chExt cx="81900" cy="4095600"/>
          </a:xfrm>
        </p:grpSpPr>
        <p:sp>
          <p:nvSpPr>
            <p:cNvPr id="577" name="Google Shape;577;p49"/>
            <p:cNvSpPr/>
            <p:nvPr/>
          </p:nvSpPr>
          <p:spPr>
            <a:xfrm rot="10800000">
              <a:off x="7855150" y="3777901"/>
              <a:ext cx="81900" cy="505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578" name="Google Shape;578;p49"/>
            <p:cNvCxnSpPr/>
            <p:nvPr/>
          </p:nvCxnSpPr>
          <p:spPr>
            <a:xfrm rot="-5400000">
              <a:off x="5939200" y="2145001"/>
              <a:ext cx="3913800" cy="0"/>
            </a:xfrm>
            <a:prstGeom prst="straightConnector1">
              <a:avLst/>
            </a:prstGeom>
            <a:noFill/>
            <a:ln w="9525" cap="flat" cmpd="sng">
              <a:solidFill>
                <a:schemeClr val="dk1"/>
              </a:solidFill>
              <a:prstDash val="dot"/>
              <a:round/>
              <a:headEnd type="none" w="med" len="med"/>
              <a:tailEnd type="none" w="med" len="med"/>
            </a:ln>
          </p:spPr>
        </p:cxnSp>
      </p:grpSp>
      <p:grpSp>
        <p:nvGrpSpPr>
          <p:cNvPr id="579" name="Google Shape;579;p49"/>
          <p:cNvGrpSpPr/>
          <p:nvPr/>
        </p:nvGrpSpPr>
        <p:grpSpPr>
          <a:xfrm>
            <a:off x="8001425" y="192425"/>
            <a:ext cx="81900" cy="2811600"/>
            <a:chOff x="1044725" y="192425"/>
            <a:chExt cx="81900" cy="2811600"/>
          </a:xfrm>
        </p:grpSpPr>
        <p:sp>
          <p:nvSpPr>
            <p:cNvPr id="580" name="Google Shape;580;p49"/>
            <p:cNvSpPr/>
            <p:nvPr/>
          </p:nvSpPr>
          <p:spPr>
            <a:xfrm rot="10800000">
              <a:off x="1044725" y="2498225"/>
              <a:ext cx="81900" cy="505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581" name="Google Shape;581;p49"/>
            <p:cNvCxnSpPr>
              <a:stCxn id="580" idx="2"/>
            </p:cNvCxnSpPr>
            <p:nvPr/>
          </p:nvCxnSpPr>
          <p:spPr>
            <a:xfrm rot="10800000">
              <a:off x="1085675" y="192425"/>
              <a:ext cx="0" cy="2305800"/>
            </a:xfrm>
            <a:prstGeom prst="straightConnector1">
              <a:avLst/>
            </a:prstGeom>
            <a:noFill/>
            <a:ln w="9525" cap="flat" cmpd="sng">
              <a:solidFill>
                <a:schemeClr val="lt1"/>
              </a:solidFill>
              <a:prstDash val="dot"/>
              <a:round/>
              <a:headEnd type="none" w="med" len="med"/>
              <a:tailEnd type="none" w="med" len="med"/>
            </a:ln>
          </p:spPr>
        </p:cxn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5709" y="360462"/>
            <a:ext cx="1436612" cy="400110"/>
          </a:xfrm>
          <a:prstGeom prst="rect">
            <a:avLst/>
          </a:prstGeom>
        </p:spPr>
        <p:txBody>
          <a:bodyPr wrap="none">
            <a:spAutoFit/>
          </a:bodyPr>
          <a:lstStyle/>
          <a:p>
            <a:pPr indent="0">
              <a:buNone/>
            </a:pPr>
            <a:r>
              <a:rPr lang="en-US" sz="2000" b="1" dirty="0">
                <a:latin typeface="Akatab" panose="020B0604020202020204" charset="0"/>
                <a:ea typeface="Akatab" panose="020B0604020202020204" charset="0"/>
                <a:cs typeface="Akatab" panose="020B0604020202020204" charset="0"/>
              </a:rPr>
              <a:t>References</a:t>
            </a:r>
          </a:p>
        </p:txBody>
      </p:sp>
      <p:sp>
        <p:nvSpPr>
          <p:cNvPr id="3" name="Rectangle 2"/>
          <p:cNvSpPr/>
          <p:nvPr/>
        </p:nvSpPr>
        <p:spPr>
          <a:xfrm>
            <a:off x="455709" y="760572"/>
            <a:ext cx="7990449" cy="3968394"/>
          </a:xfrm>
          <a:prstGeom prst="rect">
            <a:avLst/>
          </a:prstGeom>
        </p:spPr>
        <p:txBody>
          <a:bodyPr wrap="square">
            <a:spAutoFit/>
          </a:bodyPr>
          <a:lstStyle/>
          <a:p>
            <a:pPr marL="457200" indent="-457200" algn="just">
              <a:lnSpc>
                <a:spcPct val="150000"/>
              </a:lnSpc>
            </a:pPr>
            <a:r>
              <a:rPr lang="en-US" sz="1300" dirty="0" err="1">
                <a:latin typeface="Akatab" panose="020B0604020202020204" charset="0"/>
                <a:ea typeface="Akatab" panose="020B0604020202020204" charset="0"/>
                <a:cs typeface="Akatab" panose="020B0604020202020204" charset="0"/>
              </a:rPr>
              <a:t>Akkakoson</a:t>
            </a:r>
            <a:r>
              <a:rPr lang="en-US" sz="1300" dirty="0">
                <a:latin typeface="Akatab" panose="020B0604020202020204" charset="0"/>
                <a:ea typeface="Akatab" panose="020B0604020202020204" charset="0"/>
                <a:cs typeface="Akatab" panose="020B0604020202020204" charset="0"/>
              </a:rPr>
              <a:t>, S. (2016). Speaking anxiety in English conversation classrooms among Thai students. </a:t>
            </a:r>
            <a:r>
              <a:rPr lang="en-US" sz="1300" i="1" dirty="0">
                <a:latin typeface="Akatab" panose="020B0604020202020204" charset="0"/>
                <a:ea typeface="Akatab" panose="020B0604020202020204" charset="0"/>
                <a:cs typeface="Akatab" panose="020B0604020202020204" charset="0"/>
              </a:rPr>
              <a:t>Malaysian Journal of Learning &amp; Instruction/Malaysian Journal of Learning &amp; Instruction</a:t>
            </a:r>
            <a:r>
              <a:rPr lang="en-US" sz="1300" dirty="0">
                <a:latin typeface="Akatab" panose="020B0604020202020204" charset="0"/>
                <a:ea typeface="Akatab" panose="020B0604020202020204" charset="0"/>
                <a:cs typeface="Akatab" panose="020B0604020202020204" charset="0"/>
              </a:rPr>
              <a:t>, </a:t>
            </a:r>
            <a:r>
              <a:rPr lang="en-US" sz="1300" i="1" dirty="0">
                <a:latin typeface="Akatab" panose="020B0604020202020204" charset="0"/>
                <a:ea typeface="Akatab" panose="020B0604020202020204" charset="0"/>
                <a:cs typeface="Akatab" panose="020B0604020202020204" charset="0"/>
              </a:rPr>
              <a:t>13</a:t>
            </a:r>
            <a:r>
              <a:rPr lang="en-US" sz="1300" dirty="0">
                <a:latin typeface="Akatab" panose="020B0604020202020204" charset="0"/>
                <a:ea typeface="Akatab" panose="020B0604020202020204" charset="0"/>
                <a:cs typeface="Akatab" panose="020B0604020202020204" charset="0"/>
              </a:rPr>
              <a:t>(1), 63–82. https://doi.org/10.32890/mjli2016.13.1.4</a:t>
            </a:r>
          </a:p>
          <a:p>
            <a:pPr marL="457200" indent="-457200" algn="just">
              <a:lnSpc>
                <a:spcPct val="150000"/>
              </a:lnSpc>
            </a:pPr>
            <a:r>
              <a:rPr lang="en-US" sz="1300" dirty="0">
                <a:latin typeface="Akatab" panose="020B0604020202020204" charset="0"/>
                <a:ea typeface="Akatab" panose="020B0604020202020204" charset="0"/>
                <a:cs typeface="Akatab" panose="020B0604020202020204" charset="0"/>
              </a:rPr>
              <a:t>Alpert, R., &amp; Haber, R. N. (1960). Anxiety in academic achievement situations. </a:t>
            </a:r>
            <a:r>
              <a:rPr lang="en-US" sz="1300" i="1" dirty="0">
                <a:latin typeface="Akatab" panose="020B0604020202020204" charset="0"/>
                <a:ea typeface="Akatab" panose="020B0604020202020204" charset="0"/>
                <a:cs typeface="Akatab" panose="020B0604020202020204" charset="0"/>
              </a:rPr>
              <a:t>The Journal of Abnormal and Social Psychology, 61</a:t>
            </a:r>
            <a:r>
              <a:rPr lang="en-US" sz="1300" dirty="0">
                <a:latin typeface="Akatab" panose="020B0604020202020204" charset="0"/>
                <a:ea typeface="Akatab" panose="020B0604020202020204" charset="0"/>
                <a:cs typeface="Akatab" panose="020B0604020202020204" charset="0"/>
              </a:rPr>
              <a:t>(2), 207–215. </a:t>
            </a:r>
            <a:r>
              <a:rPr lang="en-US" sz="1300" u="sng" dirty="0">
                <a:solidFill>
                  <a:srgbClr val="0563C1"/>
                </a:solidFill>
                <a:latin typeface="Akatab" panose="020B0604020202020204" charset="0"/>
                <a:ea typeface="Akatab" panose="020B0604020202020204" charset="0"/>
                <a:cs typeface="Akatab" panose="020B0604020202020204" charset="0"/>
                <a:hlinkClick r:id="rId3"/>
              </a:rPr>
              <a:t>https://doi.org/10.1037/h0045464</a:t>
            </a:r>
            <a:endParaRPr lang="en-US" sz="1300" dirty="0">
              <a:latin typeface="Akatab" panose="020B0604020202020204" charset="0"/>
              <a:ea typeface="Akatab" panose="020B0604020202020204" charset="0"/>
              <a:cs typeface="Akatab" panose="020B0604020202020204" charset="0"/>
            </a:endParaRPr>
          </a:p>
          <a:p>
            <a:pPr marL="457200" indent="-457200" algn="just">
              <a:lnSpc>
                <a:spcPct val="150000"/>
              </a:lnSpc>
            </a:pPr>
            <a:r>
              <a:rPr lang="en-US" sz="1300" dirty="0">
                <a:latin typeface="Akatab" panose="020B0604020202020204" charset="0"/>
                <a:ea typeface="Akatab" panose="020B0604020202020204" charset="0"/>
                <a:cs typeface="Akatab" panose="020B0604020202020204" charset="0"/>
              </a:rPr>
              <a:t>Argyle, M., </a:t>
            </a:r>
            <a:r>
              <a:rPr lang="en-US" sz="1300" dirty="0" err="1">
                <a:latin typeface="Akatab" panose="020B0604020202020204" charset="0"/>
                <a:ea typeface="Akatab" panose="020B0604020202020204" charset="0"/>
                <a:cs typeface="Akatab" panose="020B0604020202020204" charset="0"/>
              </a:rPr>
              <a:t>Alkema</a:t>
            </a:r>
            <a:r>
              <a:rPr lang="en-US" sz="1300" dirty="0">
                <a:latin typeface="Akatab" panose="020B0604020202020204" charset="0"/>
                <a:ea typeface="Akatab" panose="020B0604020202020204" charset="0"/>
                <a:cs typeface="Akatab" panose="020B0604020202020204" charset="0"/>
              </a:rPr>
              <a:t>, F., &amp; Gilmour, R. (1971). The communication of friendly and hostile attitudes by verbal and non-verbal signals. </a:t>
            </a:r>
            <a:r>
              <a:rPr lang="en-US" sz="1300" i="1" dirty="0">
                <a:latin typeface="Akatab" panose="020B0604020202020204" charset="0"/>
                <a:ea typeface="Akatab" panose="020B0604020202020204" charset="0"/>
                <a:cs typeface="Akatab" panose="020B0604020202020204" charset="0"/>
              </a:rPr>
              <a:t>European Journal of Social Psychology, 1</a:t>
            </a:r>
            <a:r>
              <a:rPr lang="en-US" sz="1300" dirty="0">
                <a:latin typeface="Akatab" panose="020B0604020202020204" charset="0"/>
                <a:ea typeface="Akatab" panose="020B0604020202020204" charset="0"/>
                <a:cs typeface="Akatab" panose="020B0604020202020204" charset="0"/>
              </a:rPr>
              <a:t>(3), 385–402. </a:t>
            </a:r>
            <a:r>
              <a:rPr lang="en-US" sz="1300" u="sng" dirty="0">
                <a:solidFill>
                  <a:srgbClr val="0563C1"/>
                </a:solidFill>
                <a:latin typeface="Akatab" panose="020B0604020202020204" charset="0"/>
                <a:ea typeface="Akatab" panose="020B0604020202020204" charset="0"/>
                <a:cs typeface="Akatab" panose="020B0604020202020204" charset="0"/>
                <a:hlinkClick r:id="rId4"/>
              </a:rPr>
              <a:t>https://doi.org/10.1002/ejsp.2420010307</a:t>
            </a:r>
            <a:endParaRPr lang="en-US" sz="1300" dirty="0">
              <a:latin typeface="Akatab" panose="020B0604020202020204" charset="0"/>
              <a:ea typeface="Akatab" panose="020B0604020202020204" charset="0"/>
              <a:cs typeface="Akatab" panose="020B0604020202020204" charset="0"/>
            </a:endParaRPr>
          </a:p>
          <a:p>
            <a:pPr marL="457200" indent="-457200" algn="just">
              <a:lnSpc>
                <a:spcPct val="150000"/>
              </a:lnSpc>
            </a:pPr>
            <a:r>
              <a:rPr lang="en-US" sz="1300" dirty="0" err="1">
                <a:latin typeface="Akatab" panose="020B0604020202020204" charset="0"/>
                <a:ea typeface="Akatab" panose="020B0604020202020204" charset="0"/>
                <a:cs typeface="Akatab" panose="020B0604020202020204" charset="0"/>
              </a:rPr>
              <a:t>Baran-Łucarz</a:t>
            </a:r>
            <a:r>
              <a:rPr lang="en-US" sz="1300" dirty="0">
                <a:latin typeface="Akatab" panose="020B0604020202020204" charset="0"/>
                <a:ea typeface="Akatab" panose="020B0604020202020204" charset="0"/>
                <a:cs typeface="Akatab" panose="020B0604020202020204" charset="0"/>
              </a:rPr>
              <a:t>, M. (2011). The relationship between language anxiety and the actual and perceived levels of foreign language pronunciation. </a:t>
            </a:r>
            <a:r>
              <a:rPr lang="en-US" sz="1300" i="1" dirty="0">
                <a:latin typeface="Akatab" panose="020B0604020202020204" charset="0"/>
                <a:ea typeface="Akatab" panose="020B0604020202020204" charset="0"/>
                <a:cs typeface="Akatab" panose="020B0604020202020204" charset="0"/>
              </a:rPr>
              <a:t>Studies in Second Language Learning and Teaching, 1</a:t>
            </a:r>
            <a:r>
              <a:rPr lang="en-US" sz="1300" dirty="0">
                <a:latin typeface="Akatab" panose="020B0604020202020204" charset="0"/>
                <a:ea typeface="Akatab" panose="020B0604020202020204" charset="0"/>
                <a:cs typeface="Akatab" panose="020B0604020202020204" charset="0"/>
              </a:rPr>
              <a:t>(4), 491. </a:t>
            </a:r>
            <a:r>
              <a:rPr lang="en-US" sz="1300" u="sng" dirty="0">
                <a:solidFill>
                  <a:srgbClr val="0563C1"/>
                </a:solidFill>
                <a:latin typeface="Akatab" panose="020B0604020202020204" charset="0"/>
                <a:ea typeface="Akatab" panose="020B0604020202020204" charset="0"/>
                <a:cs typeface="Akatab" panose="020B0604020202020204" charset="0"/>
                <a:hlinkClick r:id="rId5"/>
              </a:rPr>
              <a:t>https://doi.org/10.14746/ssllt.2011.1.4.3</a:t>
            </a:r>
            <a:r>
              <a:rPr lang="en-US" sz="1300" dirty="0">
                <a:latin typeface="Akatab" panose="020B0604020202020204" charset="0"/>
                <a:ea typeface="Akatab" panose="020B0604020202020204" charset="0"/>
                <a:cs typeface="Akatab" panose="020B0604020202020204" charset="0"/>
              </a:rPr>
              <a:t> </a:t>
            </a:r>
          </a:p>
          <a:p>
            <a:pPr marL="457200" indent="-457200">
              <a:lnSpc>
                <a:spcPct val="150000"/>
              </a:lnSpc>
            </a:pPr>
            <a:r>
              <a:rPr lang="en-US" sz="1300" dirty="0">
                <a:latin typeface="Akatab" panose="020B0604020202020204" charset="0"/>
                <a:ea typeface="Akatab" panose="020B0604020202020204" charset="0"/>
                <a:cs typeface="Akatab" panose="020B0604020202020204" charset="0"/>
              </a:rPr>
              <a:t>Beck, A.T. (1983). Cognitive therapy of depression: New perspectives. In P. J. Clayton, &amp; J. E. </a:t>
            </a:r>
            <a:r>
              <a:rPr lang="en-US" sz="1300" dirty="0" err="1">
                <a:latin typeface="Akatab" panose="020B0604020202020204" charset="0"/>
                <a:ea typeface="Akatab" panose="020B0604020202020204" charset="0"/>
                <a:cs typeface="Akatab" panose="020B0604020202020204" charset="0"/>
              </a:rPr>
              <a:t>Barett</a:t>
            </a:r>
            <a:r>
              <a:rPr lang="en-US" sz="1300" dirty="0">
                <a:latin typeface="Akatab" panose="020B0604020202020204" charset="0"/>
                <a:ea typeface="Akatab" panose="020B0604020202020204" charset="0"/>
                <a:cs typeface="Akatab" panose="020B0604020202020204" charset="0"/>
              </a:rPr>
              <a:t> (Eds.), Treatment of depression. Old controversies and new approaches (pp. 265-284). New York.</a:t>
            </a:r>
          </a:p>
        </p:txBody>
      </p:sp>
    </p:spTree>
    <p:extLst>
      <p:ext uri="{BB962C8B-B14F-4D97-AF65-F5344CB8AC3E}">
        <p14:creationId xmlns:p14="http://schemas.microsoft.com/office/powerpoint/2010/main" val="13789308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5709" y="360462"/>
            <a:ext cx="1436612" cy="400110"/>
          </a:xfrm>
          <a:prstGeom prst="rect">
            <a:avLst/>
          </a:prstGeom>
        </p:spPr>
        <p:txBody>
          <a:bodyPr wrap="none">
            <a:spAutoFit/>
          </a:bodyPr>
          <a:lstStyle/>
          <a:p>
            <a:pPr indent="0">
              <a:buNone/>
            </a:pPr>
            <a:r>
              <a:rPr lang="en-US" sz="2000" b="1" dirty="0">
                <a:latin typeface="Akatab" panose="020B0604020202020204" charset="0"/>
                <a:ea typeface="Akatab" panose="020B0604020202020204" charset="0"/>
                <a:cs typeface="Akatab" panose="020B0604020202020204" charset="0"/>
              </a:rPr>
              <a:t>References</a:t>
            </a:r>
          </a:p>
        </p:txBody>
      </p:sp>
      <p:sp>
        <p:nvSpPr>
          <p:cNvPr id="3" name="Rectangle 2"/>
          <p:cNvSpPr/>
          <p:nvPr/>
        </p:nvSpPr>
        <p:spPr>
          <a:xfrm>
            <a:off x="455709" y="648945"/>
            <a:ext cx="7990449" cy="4291559"/>
          </a:xfrm>
          <a:prstGeom prst="rect">
            <a:avLst/>
          </a:prstGeom>
        </p:spPr>
        <p:txBody>
          <a:bodyPr wrap="square">
            <a:spAutoFit/>
          </a:bodyPr>
          <a:lstStyle/>
          <a:p>
            <a:pPr marL="457200" indent="-457200">
              <a:lnSpc>
                <a:spcPct val="150000"/>
              </a:lnSpc>
              <a:spcBef>
                <a:spcPts val="600"/>
              </a:spcBef>
              <a:spcAft>
                <a:spcPts val="600"/>
              </a:spcAft>
            </a:pPr>
            <a:r>
              <a:rPr lang="en-US" sz="1300" dirty="0">
                <a:latin typeface="Akatab" panose="020B0604020202020204" charset="0"/>
                <a:ea typeface="Akatab" panose="020B0604020202020204" charset="0"/>
                <a:cs typeface="Akatab" panose="020B0604020202020204" charset="0"/>
              </a:rPr>
              <a:t>Burkart, G. S. (1998). Spoken language: What it is and how to teach it. </a:t>
            </a:r>
            <a:r>
              <a:rPr lang="en-US" sz="1300" i="1" dirty="0">
                <a:latin typeface="Akatab" panose="020B0604020202020204" charset="0"/>
                <a:ea typeface="Akatab" panose="020B0604020202020204" charset="0"/>
                <a:cs typeface="Akatab" panose="020B0604020202020204" charset="0"/>
              </a:rPr>
              <a:t>Washington, DC: Center for Applied Linguistics.</a:t>
            </a:r>
            <a:r>
              <a:rPr lang="en-US" sz="1300" dirty="0">
                <a:latin typeface="Akatab" panose="020B0604020202020204" charset="0"/>
                <a:ea typeface="Akatab" panose="020B0604020202020204" charset="0"/>
                <a:cs typeface="Akatab" panose="020B0604020202020204" charset="0"/>
              </a:rPr>
              <a:t> </a:t>
            </a:r>
            <a:r>
              <a:rPr lang="en-US" sz="1300" u="sng" dirty="0">
                <a:latin typeface="Akatab" panose="020B0604020202020204" charset="0"/>
                <a:ea typeface="Akatab" panose="020B0604020202020204" charset="0"/>
                <a:cs typeface="Akatab" panose="020B0604020202020204" charset="0"/>
                <a:hlinkClick r:id="rId3"/>
              </a:rPr>
              <a:t>http://files.eric.ed.gov/fulltext/ED433722.pdf</a:t>
            </a:r>
            <a:endParaRPr lang="en-US" sz="1300" dirty="0">
              <a:latin typeface="Akatab" panose="020B0604020202020204" charset="0"/>
              <a:ea typeface="Akatab" panose="020B0604020202020204" charset="0"/>
              <a:cs typeface="Akatab" panose="020B0604020202020204" charset="0"/>
            </a:endParaRPr>
          </a:p>
          <a:p>
            <a:pPr marL="457200" indent="-457200">
              <a:lnSpc>
                <a:spcPct val="150000"/>
              </a:lnSpc>
              <a:spcBef>
                <a:spcPts val="600"/>
              </a:spcBef>
              <a:spcAft>
                <a:spcPts val="600"/>
              </a:spcAft>
            </a:pPr>
            <a:r>
              <a:rPr lang="en-US" sz="1300" dirty="0">
                <a:latin typeface="Akatab" panose="020B0604020202020204" charset="0"/>
                <a:ea typeface="Akatab" panose="020B0604020202020204" charset="0"/>
                <a:cs typeface="Akatab" panose="020B0604020202020204" charset="0"/>
              </a:rPr>
              <a:t>Eaton, S.E. (2010). </a:t>
            </a:r>
            <a:r>
              <a:rPr lang="en-US" sz="1300" i="1" dirty="0">
                <a:latin typeface="Akatab" panose="020B0604020202020204" charset="0"/>
                <a:ea typeface="Akatab" panose="020B0604020202020204" charset="0"/>
                <a:cs typeface="Akatab" panose="020B0604020202020204" charset="0"/>
              </a:rPr>
              <a:t>Global trends in language learning in the twenty-first century</a:t>
            </a:r>
            <a:r>
              <a:rPr lang="en-US" sz="1300" dirty="0">
                <a:latin typeface="Akatab" panose="020B0604020202020204" charset="0"/>
                <a:ea typeface="Akatab" panose="020B0604020202020204" charset="0"/>
                <a:cs typeface="Akatab" panose="020B0604020202020204" charset="0"/>
              </a:rPr>
              <a:t>. Onate Press.</a:t>
            </a:r>
          </a:p>
          <a:p>
            <a:pPr marL="457200" indent="-457200">
              <a:lnSpc>
                <a:spcPct val="150000"/>
              </a:lnSpc>
              <a:spcBef>
                <a:spcPts val="600"/>
              </a:spcBef>
              <a:spcAft>
                <a:spcPts val="600"/>
              </a:spcAft>
            </a:pPr>
            <a:r>
              <a:rPr lang="en-US" sz="1300" dirty="0" err="1">
                <a:latin typeface="Akatab" panose="020B0604020202020204" charset="0"/>
                <a:ea typeface="Akatab" panose="020B0604020202020204" charset="0"/>
                <a:cs typeface="Akatab" panose="020B0604020202020204" charset="0"/>
              </a:rPr>
              <a:t>Gregersen</a:t>
            </a:r>
            <a:r>
              <a:rPr lang="en-US" sz="1300" dirty="0">
                <a:latin typeface="Akatab" panose="020B0604020202020204" charset="0"/>
                <a:ea typeface="Akatab" panose="020B0604020202020204" charset="0"/>
                <a:cs typeface="Akatab" panose="020B0604020202020204" charset="0"/>
              </a:rPr>
              <a:t>, T. (2005). Nonverbal Cues: clues to the detection of foreign language anxiety. </a:t>
            </a:r>
            <a:r>
              <a:rPr lang="en-US" sz="1300" i="1" dirty="0">
                <a:latin typeface="Akatab" panose="020B0604020202020204" charset="0"/>
                <a:ea typeface="Akatab" panose="020B0604020202020204" charset="0"/>
                <a:cs typeface="Akatab" panose="020B0604020202020204" charset="0"/>
              </a:rPr>
              <a:t>Foreign Language Annals, 38</a:t>
            </a:r>
            <a:r>
              <a:rPr lang="en-US" sz="1300" dirty="0">
                <a:latin typeface="Akatab" panose="020B0604020202020204" charset="0"/>
                <a:ea typeface="Akatab" panose="020B0604020202020204" charset="0"/>
                <a:cs typeface="Akatab" panose="020B0604020202020204" charset="0"/>
              </a:rPr>
              <a:t>(3), 388–400. </a:t>
            </a:r>
            <a:r>
              <a:rPr lang="en-US" sz="1300" u="sng" dirty="0">
                <a:latin typeface="Akatab" panose="020B0604020202020204" charset="0"/>
                <a:ea typeface="Akatab" panose="020B0604020202020204" charset="0"/>
                <a:cs typeface="Akatab" panose="020B0604020202020204" charset="0"/>
                <a:hlinkClick r:id="rId4"/>
              </a:rPr>
              <a:t>https://doi.org/10.1111/j.1944-9720.2005.tb02225.x</a:t>
            </a:r>
            <a:endParaRPr lang="en-US" sz="1300" dirty="0">
              <a:latin typeface="Akatab" panose="020B0604020202020204" charset="0"/>
              <a:ea typeface="Akatab" panose="020B0604020202020204" charset="0"/>
              <a:cs typeface="Akatab" panose="020B0604020202020204" charset="0"/>
            </a:endParaRPr>
          </a:p>
          <a:p>
            <a:pPr marL="457200" indent="-457200">
              <a:lnSpc>
                <a:spcPct val="150000"/>
              </a:lnSpc>
              <a:spcBef>
                <a:spcPts val="600"/>
              </a:spcBef>
              <a:spcAft>
                <a:spcPts val="600"/>
              </a:spcAft>
            </a:pPr>
            <a:r>
              <a:rPr lang="en-US" sz="1300" dirty="0">
                <a:latin typeface="Akatab" panose="020B0604020202020204" charset="0"/>
                <a:ea typeface="Akatab" panose="020B0604020202020204" charset="0"/>
                <a:cs typeface="Akatab" panose="020B0604020202020204" charset="0"/>
              </a:rPr>
              <a:t>Harmer, J. (2007). </a:t>
            </a:r>
            <a:r>
              <a:rPr lang="en-US" sz="1300" i="1" dirty="0">
                <a:latin typeface="Akatab" panose="020B0604020202020204" charset="0"/>
                <a:ea typeface="Akatab" panose="020B0604020202020204" charset="0"/>
                <a:cs typeface="Akatab" panose="020B0604020202020204" charset="0"/>
              </a:rPr>
              <a:t>The practice of English language teachers</a:t>
            </a:r>
            <a:r>
              <a:rPr lang="en-US" sz="1300" dirty="0">
                <a:latin typeface="Akatab" panose="020B0604020202020204" charset="0"/>
                <a:ea typeface="Akatab" panose="020B0604020202020204" charset="0"/>
                <a:cs typeface="Akatab" panose="020B0604020202020204" charset="0"/>
              </a:rPr>
              <a:t> (4</a:t>
            </a:r>
            <a:r>
              <a:rPr lang="en-US" sz="1300" baseline="30000" dirty="0">
                <a:latin typeface="Akatab" panose="020B0604020202020204" charset="0"/>
                <a:ea typeface="Akatab" panose="020B0604020202020204" charset="0"/>
                <a:cs typeface="Akatab" panose="020B0604020202020204" charset="0"/>
              </a:rPr>
              <a:t>th</a:t>
            </a:r>
            <a:r>
              <a:rPr lang="en-US" sz="1300" dirty="0">
                <a:latin typeface="Akatab" panose="020B0604020202020204" charset="0"/>
                <a:ea typeface="Akatab" panose="020B0604020202020204" charset="0"/>
                <a:cs typeface="Akatab" panose="020B0604020202020204" charset="0"/>
              </a:rPr>
              <a:t> ed.). Longman.</a:t>
            </a:r>
          </a:p>
          <a:p>
            <a:pPr marL="457200" indent="-457200">
              <a:lnSpc>
                <a:spcPct val="150000"/>
              </a:lnSpc>
              <a:spcBef>
                <a:spcPts val="600"/>
              </a:spcBef>
              <a:spcAft>
                <a:spcPts val="600"/>
              </a:spcAft>
            </a:pPr>
            <a:r>
              <a:rPr lang="en-US" sz="1300" dirty="0">
                <a:latin typeface="Akatab" panose="020B0604020202020204" charset="0"/>
                <a:ea typeface="Akatab" panose="020B0604020202020204" charset="0"/>
                <a:cs typeface="Akatab" panose="020B0604020202020204" charset="0"/>
              </a:rPr>
              <a:t>Harris, D. (1974). </a:t>
            </a:r>
            <a:r>
              <a:rPr lang="en-US" sz="1300" i="1" dirty="0">
                <a:latin typeface="Akatab" panose="020B0604020202020204" charset="0"/>
                <a:ea typeface="Akatab" panose="020B0604020202020204" charset="0"/>
                <a:cs typeface="Akatab" panose="020B0604020202020204" charset="0"/>
              </a:rPr>
              <a:t>Testing English as a second language</a:t>
            </a:r>
            <a:r>
              <a:rPr lang="en-US" sz="1300" dirty="0">
                <a:latin typeface="Akatab" panose="020B0604020202020204" charset="0"/>
                <a:ea typeface="Akatab" panose="020B0604020202020204" charset="0"/>
                <a:cs typeface="Akatab" panose="020B0604020202020204" charset="0"/>
              </a:rPr>
              <a:t>. Mc. </a:t>
            </a:r>
            <a:r>
              <a:rPr lang="en-US" sz="1300" dirty="0" err="1">
                <a:latin typeface="Akatab" panose="020B0604020202020204" charset="0"/>
                <a:ea typeface="Akatab" panose="020B0604020202020204" charset="0"/>
                <a:cs typeface="Akatab" panose="020B0604020202020204" charset="0"/>
              </a:rPr>
              <a:t>Graw</a:t>
            </a:r>
            <a:r>
              <a:rPr lang="en-US" sz="1300" dirty="0">
                <a:latin typeface="Akatab" panose="020B0604020202020204" charset="0"/>
                <a:ea typeface="Akatab" panose="020B0604020202020204" charset="0"/>
                <a:cs typeface="Akatab" panose="020B0604020202020204" charset="0"/>
              </a:rPr>
              <a:t>. Hill Book Company. </a:t>
            </a:r>
          </a:p>
          <a:p>
            <a:pPr marL="457200" indent="-457200">
              <a:lnSpc>
                <a:spcPct val="150000"/>
              </a:lnSpc>
              <a:spcBef>
                <a:spcPts val="600"/>
              </a:spcBef>
              <a:spcAft>
                <a:spcPts val="600"/>
              </a:spcAft>
            </a:pPr>
            <a:r>
              <a:rPr lang="en-US" sz="1300" dirty="0" err="1">
                <a:latin typeface="Akatab" panose="020B0604020202020204" charset="0"/>
                <a:ea typeface="Akatab" panose="020B0604020202020204" charset="0"/>
                <a:cs typeface="Akatab" panose="020B0604020202020204" charset="0"/>
              </a:rPr>
              <a:t>Horwitz</a:t>
            </a:r>
            <a:r>
              <a:rPr lang="en-US" sz="1300" dirty="0">
                <a:latin typeface="Akatab" panose="020B0604020202020204" charset="0"/>
                <a:ea typeface="Akatab" panose="020B0604020202020204" charset="0"/>
                <a:cs typeface="Akatab" panose="020B0604020202020204" charset="0"/>
              </a:rPr>
              <a:t>, E. K., </a:t>
            </a:r>
            <a:r>
              <a:rPr lang="en-US" sz="1300" dirty="0" err="1">
                <a:latin typeface="Akatab" panose="020B0604020202020204" charset="0"/>
                <a:ea typeface="Akatab" panose="020B0604020202020204" charset="0"/>
                <a:cs typeface="Akatab" panose="020B0604020202020204" charset="0"/>
              </a:rPr>
              <a:t>Horwitz</a:t>
            </a:r>
            <a:r>
              <a:rPr lang="en-US" sz="1300" dirty="0">
                <a:latin typeface="Akatab" panose="020B0604020202020204" charset="0"/>
                <a:ea typeface="Akatab" panose="020B0604020202020204" charset="0"/>
                <a:cs typeface="Akatab" panose="020B0604020202020204" charset="0"/>
              </a:rPr>
              <a:t>, M. B., &amp; Cope, J. (1986). Foreign language classroom anxiety. </a:t>
            </a:r>
            <a:r>
              <a:rPr lang="en-US" sz="1300" i="1" dirty="0">
                <a:latin typeface="Akatab" panose="020B0604020202020204" charset="0"/>
                <a:ea typeface="Akatab" panose="020B0604020202020204" charset="0"/>
                <a:cs typeface="Akatab" panose="020B0604020202020204" charset="0"/>
              </a:rPr>
              <a:t>The Modern Language Journal, 70</a:t>
            </a:r>
            <a:r>
              <a:rPr lang="en-US" sz="1300" dirty="0">
                <a:latin typeface="Akatab" panose="020B0604020202020204" charset="0"/>
                <a:ea typeface="Akatab" panose="020B0604020202020204" charset="0"/>
                <a:cs typeface="Akatab" panose="020B0604020202020204" charset="0"/>
              </a:rPr>
              <a:t>(2), 125–132. </a:t>
            </a:r>
            <a:r>
              <a:rPr lang="en-US" sz="1300" u="sng" dirty="0">
                <a:latin typeface="Akatab" panose="020B0604020202020204" charset="0"/>
                <a:ea typeface="Akatab" panose="020B0604020202020204" charset="0"/>
                <a:cs typeface="Akatab" panose="020B0604020202020204" charset="0"/>
                <a:hlinkClick r:id="rId5"/>
              </a:rPr>
              <a:t>https://doi.org/10.1111/j.1540-4781.1986.tb05256.x</a:t>
            </a:r>
            <a:endParaRPr lang="en-US" sz="1300" dirty="0">
              <a:latin typeface="Akatab" panose="020B0604020202020204" charset="0"/>
              <a:ea typeface="Akatab" panose="020B0604020202020204" charset="0"/>
              <a:cs typeface="Akatab" panose="020B0604020202020204" charset="0"/>
            </a:endParaRPr>
          </a:p>
          <a:p>
            <a:pPr marL="457200" indent="-457200">
              <a:lnSpc>
                <a:spcPct val="150000"/>
              </a:lnSpc>
              <a:spcBef>
                <a:spcPts val="600"/>
              </a:spcBef>
              <a:spcAft>
                <a:spcPts val="600"/>
              </a:spcAft>
            </a:pPr>
            <a:r>
              <a:rPr lang="en-US" sz="1300" dirty="0" err="1">
                <a:latin typeface="Akatab" panose="020B0604020202020204" charset="0"/>
                <a:ea typeface="Akatab" panose="020B0604020202020204" charset="0"/>
                <a:cs typeface="Akatab" panose="020B0604020202020204" charset="0"/>
              </a:rPr>
              <a:t>Hutabarat</a:t>
            </a:r>
            <a:r>
              <a:rPr lang="en-US" sz="1300" dirty="0">
                <a:latin typeface="Akatab" panose="020B0604020202020204" charset="0"/>
                <a:ea typeface="Akatab" panose="020B0604020202020204" charset="0"/>
                <a:cs typeface="Akatab" panose="020B0604020202020204" charset="0"/>
              </a:rPr>
              <a:t>. A., &amp; </a:t>
            </a:r>
            <a:r>
              <a:rPr lang="en-US" sz="1300" dirty="0" err="1">
                <a:latin typeface="Akatab" panose="020B0604020202020204" charset="0"/>
                <a:ea typeface="Akatab" panose="020B0604020202020204" charset="0"/>
                <a:cs typeface="Akatab" panose="020B0604020202020204" charset="0"/>
              </a:rPr>
              <a:t>Simanjuntak</a:t>
            </a:r>
            <a:r>
              <a:rPr lang="en-US" sz="1300" dirty="0">
                <a:latin typeface="Akatab" panose="020B0604020202020204" charset="0"/>
                <a:ea typeface="Akatab" panose="020B0604020202020204" charset="0"/>
                <a:cs typeface="Akatab" panose="020B0604020202020204" charset="0"/>
              </a:rPr>
              <a:t>. D. C. (2019).  A phenomenological study: Speaking anxiety overwhelms English learners. </a:t>
            </a:r>
            <a:r>
              <a:rPr lang="en-US" sz="1300" i="1" dirty="0">
                <a:latin typeface="Akatab" panose="020B0604020202020204" charset="0"/>
                <a:ea typeface="Akatab" panose="020B0604020202020204" charset="0"/>
                <a:cs typeface="Akatab" panose="020B0604020202020204" charset="0"/>
              </a:rPr>
              <a:t>Acuity 4</a:t>
            </a:r>
            <a:r>
              <a:rPr lang="en-US" sz="1300" dirty="0">
                <a:latin typeface="Akatab" panose="020B0604020202020204" charset="0"/>
                <a:ea typeface="Akatab" panose="020B0604020202020204" charset="0"/>
                <a:cs typeface="Akatab" panose="020B0604020202020204" charset="0"/>
              </a:rPr>
              <a:t>(1). 44-58. </a:t>
            </a:r>
            <a:r>
              <a:rPr lang="en-US" sz="1300" u="sng" dirty="0">
                <a:latin typeface="Akatab" panose="020B0604020202020204" charset="0"/>
                <a:ea typeface="Akatab" panose="020B0604020202020204" charset="0"/>
                <a:cs typeface="Akatab" panose="020B0604020202020204" charset="0"/>
                <a:hlinkClick r:id="rId6"/>
              </a:rPr>
              <a:t>https://doi.org/10.35974/acuity.v4i1.679</a:t>
            </a:r>
            <a:r>
              <a:rPr lang="en-US" sz="1300" dirty="0">
                <a:latin typeface="Akatab" panose="020B0604020202020204" charset="0"/>
                <a:ea typeface="Akatab" panose="020B0604020202020204" charset="0"/>
                <a:cs typeface="Akatab" panose="020B0604020202020204" charset="0"/>
              </a:rPr>
              <a:t>  </a:t>
            </a:r>
          </a:p>
        </p:txBody>
      </p:sp>
    </p:spTree>
    <p:extLst>
      <p:ext uri="{BB962C8B-B14F-4D97-AF65-F5344CB8AC3E}">
        <p14:creationId xmlns:p14="http://schemas.microsoft.com/office/powerpoint/2010/main" val="8527212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5709" y="191650"/>
            <a:ext cx="1436612" cy="400110"/>
          </a:xfrm>
          <a:prstGeom prst="rect">
            <a:avLst/>
          </a:prstGeom>
        </p:spPr>
        <p:txBody>
          <a:bodyPr wrap="none">
            <a:spAutoFit/>
          </a:bodyPr>
          <a:lstStyle/>
          <a:p>
            <a:pPr indent="0">
              <a:buNone/>
            </a:pPr>
            <a:r>
              <a:rPr lang="en-US" sz="2000" b="1" dirty="0">
                <a:latin typeface="Akatab" panose="020B0604020202020204" charset="0"/>
                <a:ea typeface="Akatab" panose="020B0604020202020204" charset="0"/>
                <a:cs typeface="Akatab" panose="020B0604020202020204" charset="0"/>
              </a:rPr>
              <a:t>References</a:t>
            </a:r>
          </a:p>
        </p:txBody>
      </p:sp>
      <p:sp>
        <p:nvSpPr>
          <p:cNvPr id="3" name="Rectangle 2"/>
          <p:cNvSpPr/>
          <p:nvPr/>
        </p:nvSpPr>
        <p:spPr>
          <a:xfrm>
            <a:off x="455709" y="546453"/>
            <a:ext cx="8350666" cy="4436214"/>
          </a:xfrm>
          <a:prstGeom prst="rect">
            <a:avLst/>
          </a:prstGeom>
        </p:spPr>
        <p:txBody>
          <a:bodyPr wrap="square">
            <a:spAutoFit/>
          </a:bodyPr>
          <a:lstStyle/>
          <a:p>
            <a:pPr marL="457200" indent="-457200" algn="just">
              <a:lnSpc>
                <a:spcPct val="130000"/>
              </a:lnSpc>
              <a:spcBef>
                <a:spcPts val="300"/>
              </a:spcBef>
              <a:spcAft>
                <a:spcPts val="300"/>
              </a:spcAft>
            </a:pPr>
            <a:r>
              <a:rPr lang="en-US" sz="1100" dirty="0">
                <a:latin typeface="Akatab" panose="020B0604020202020204" charset="0"/>
                <a:ea typeface="Akatab" panose="020B0604020202020204" charset="0"/>
                <a:cs typeface="Akatab" panose="020B0604020202020204" charset="0"/>
              </a:rPr>
              <a:t>Le, H. T. T. (2023). The impacts of foreign language anxiety on students in English-medium instruction classes in the central region universities, Vietnam. </a:t>
            </a:r>
            <a:r>
              <a:rPr lang="en-US" sz="1100" i="1" dirty="0">
                <a:latin typeface="Akatab" panose="020B0604020202020204" charset="0"/>
                <a:ea typeface="Akatab" panose="020B0604020202020204" charset="0"/>
                <a:cs typeface="Akatab" panose="020B0604020202020204" charset="0"/>
              </a:rPr>
              <a:t>Vietnam Journal of Education, 7</a:t>
            </a:r>
            <a:r>
              <a:rPr lang="en-US" sz="1100" dirty="0">
                <a:latin typeface="Akatab" panose="020B0604020202020204" charset="0"/>
                <a:ea typeface="Akatab" panose="020B0604020202020204" charset="0"/>
                <a:cs typeface="Akatab" panose="020B0604020202020204" charset="0"/>
              </a:rPr>
              <a:t>(2), 103–113. </a:t>
            </a:r>
            <a:r>
              <a:rPr lang="en-US" sz="1100" u="sng" dirty="0">
                <a:solidFill>
                  <a:srgbClr val="0563C1"/>
                </a:solidFill>
                <a:latin typeface="Akatab" panose="020B0604020202020204" charset="0"/>
                <a:ea typeface="Akatab" panose="020B0604020202020204" charset="0"/>
                <a:cs typeface="Akatab" panose="020B0604020202020204" charset="0"/>
                <a:hlinkClick r:id="rId3"/>
              </a:rPr>
              <a:t>https://doi.org/10.52296/vje.2023.265</a:t>
            </a:r>
            <a:endParaRPr lang="en-US" sz="1100" dirty="0">
              <a:latin typeface="Akatab" panose="020B0604020202020204" charset="0"/>
              <a:ea typeface="Akatab" panose="020B0604020202020204" charset="0"/>
              <a:cs typeface="Akatab" panose="020B0604020202020204" charset="0"/>
            </a:endParaRPr>
          </a:p>
          <a:p>
            <a:pPr marL="457200" indent="-457200" algn="just">
              <a:lnSpc>
                <a:spcPct val="130000"/>
              </a:lnSpc>
              <a:spcBef>
                <a:spcPts val="300"/>
              </a:spcBef>
              <a:spcAft>
                <a:spcPts val="300"/>
              </a:spcAft>
            </a:pPr>
            <a:r>
              <a:rPr lang="en-US" sz="1100" dirty="0">
                <a:latin typeface="Akatab" panose="020B0604020202020204" charset="0"/>
                <a:ea typeface="Akatab" panose="020B0604020202020204" charset="0"/>
                <a:cs typeface="Akatab" panose="020B0604020202020204" charset="0"/>
              </a:rPr>
              <a:t>Lindberg, R., McDonough, K., &amp; </a:t>
            </a:r>
            <a:r>
              <a:rPr lang="en-US" sz="1100" dirty="0" err="1">
                <a:latin typeface="Akatab" panose="020B0604020202020204" charset="0"/>
                <a:ea typeface="Akatab" panose="020B0604020202020204" charset="0"/>
                <a:cs typeface="Akatab" panose="020B0604020202020204" charset="0"/>
              </a:rPr>
              <a:t>Trofimovich</a:t>
            </a:r>
            <a:r>
              <a:rPr lang="en-US" sz="1100" dirty="0">
                <a:latin typeface="Akatab" panose="020B0604020202020204" charset="0"/>
                <a:ea typeface="Akatab" panose="020B0604020202020204" charset="0"/>
                <a:cs typeface="Akatab" panose="020B0604020202020204" charset="0"/>
              </a:rPr>
              <a:t>, P. (2021). Investigating verbal and nonverbal indicators of physiological response during second language interaction. </a:t>
            </a:r>
            <a:r>
              <a:rPr lang="en-US" sz="1100" i="1" dirty="0">
                <a:latin typeface="Akatab" panose="020B0604020202020204" charset="0"/>
                <a:ea typeface="Akatab" panose="020B0604020202020204" charset="0"/>
                <a:cs typeface="Akatab" panose="020B0604020202020204" charset="0"/>
              </a:rPr>
              <a:t>Applied Psycholinguistics, 42</a:t>
            </a:r>
            <a:r>
              <a:rPr lang="en-US" sz="1100" dirty="0">
                <a:latin typeface="Akatab" panose="020B0604020202020204" charset="0"/>
                <a:ea typeface="Akatab" panose="020B0604020202020204" charset="0"/>
                <a:cs typeface="Akatab" panose="020B0604020202020204" charset="0"/>
              </a:rPr>
              <a:t>(6), 1403–1425. </a:t>
            </a:r>
            <a:r>
              <a:rPr lang="en-US" sz="1100" u="sng" dirty="0">
                <a:solidFill>
                  <a:srgbClr val="0563C1"/>
                </a:solidFill>
                <a:latin typeface="Akatab" panose="020B0604020202020204" charset="0"/>
                <a:ea typeface="Akatab" panose="020B0604020202020204" charset="0"/>
                <a:cs typeface="Akatab" panose="020B0604020202020204" charset="0"/>
                <a:hlinkClick r:id="rId4"/>
              </a:rPr>
              <a:t>https://doi.org/10.1017/s014271642100028x</a:t>
            </a:r>
            <a:r>
              <a:rPr lang="en-US" sz="1100" dirty="0">
                <a:latin typeface="Akatab" panose="020B0604020202020204" charset="0"/>
                <a:ea typeface="Akatab" panose="020B0604020202020204" charset="0"/>
                <a:cs typeface="Akatab" panose="020B0604020202020204" charset="0"/>
              </a:rPr>
              <a:t> </a:t>
            </a:r>
          </a:p>
          <a:p>
            <a:pPr marL="457200" indent="-457200" algn="just">
              <a:lnSpc>
                <a:spcPct val="130000"/>
              </a:lnSpc>
              <a:spcBef>
                <a:spcPts val="300"/>
              </a:spcBef>
              <a:spcAft>
                <a:spcPts val="300"/>
              </a:spcAft>
            </a:pPr>
            <a:r>
              <a:rPr lang="en-US" sz="1100" dirty="0" err="1">
                <a:latin typeface="Akatab" panose="020B0604020202020204" charset="0"/>
                <a:ea typeface="Akatab" panose="020B0604020202020204" charset="0"/>
                <a:cs typeface="Akatab" panose="020B0604020202020204" charset="0"/>
              </a:rPr>
              <a:t>MacIntyre</a:t>
            </a:r>
            <a:r>
              <a:rPr lang="en-US" sz="1100" dirty="0">
                <a:latin typeface="Akatab" panose="020B0604020202020204" charset="0"/>
                <a:ea typeface="Akatab" panose="020B0604020202020204" charset="0"/>
                <a:cs typeface="Akatab" panose="020B0604020202020204" charset="0"/>
              </a:rPr>
              <a:t>, P. D. (1999). Language anxiety: a review of the research for language teachers. In D. J. Young (Ed.). Affect in Foreign Language and Second Language Teaching: A Practical Guide to Creating a Low-Anxiety Classroom Atmosphere (pp. 23-45). McGraw-Hill.</a:t>
            </a:r>
          </a:p>
          <a:p>
            <a:pPr marL="457200" indent="-457200" algn="just">
              <a:lnSpc>
                <a:spcPct val="130000"/>
              </a:lnSpc>
              <a:spcBef>
                <a:spcPts val="300"/>
              </a:spcBef>
              <a:spcAft>
                <a:spcPts val="300"/>
              </a:spcAft>
            </a:pPr>
            <a:r>
              <a:rPr lang="en-US" sz="1100" dirty="0" err="1">
                <a:latin typeface="Akatab" panose="020B0604020202020204" charset="0"/>
                <a:ea typeface="Akatab" panose="020B0604020202020204" charset="0"/>
                <a:cs typeface="Akatab" panose="020B0604020202020204" charset="0"/>
              </a:rPr>
              <a:t>MacIntyre</a:t>
            </a:r>
            <a:r>
              <a:rPr lang="en-US" sz="1100" dirty="0">
                <a:latin typeface="Akatab" panose="020B0604020202020204" charset="0"/>
                <a:ea typeface="Akatab" panose="020B0604020202020204" charset="0"/>
                <a:cs typeface="Akatab" panose="020B0604020202020204" charset="0"/>
              </a:rPr>
              <a:t>, P. D., &amp; Mercer, S. (2014). Introducing positive psychology to SLA. </a:t>
            </a:r>
            <a:r>
              <a:rPr lang="en-US" sz="1100" i="1" dirty="0">
                <a:latin typeface="Akatab" panose="020B0604020202020204" charset="0"/>
                <a:ea typeface="Akatab" panose="020B0604020202020204" charset="0"/>
                <a:cs typeface="Akatab" panose="020B0604020202020204" charset="0"/>
              </a:rPr>
              <a:t>Studies in Second Language Learning and Teaching, 4</a:t>
            </a:r>
            <a:r>
              <a:rPr lang="en-US" sz="1100" dirty="0">
                <a:latin typeface="Akatab" panose="020B0604020202020204" charset="0"/>
                <a:ea typeface="Akatab" panose="020B0604020202020204" charset="0"/>
                <a:cs typeface="Akatab" panose="020B0604020202020204" charset="0"/>
              </a:rPr>
              <a:t>(2), 153–172. </a:t>
            </a:r>
            <a:r>
              <a:rPr lang="en-US" sz="1100" u="sng" dirty="0">
                <a:solidFill>
                  <a:srgbClr val="0563C1"/>
                </a:solidFill>
                <a:latin typeface="Akatab" panose="020B0604020202020204" charset="0"/>
                <a:ea typeface="Akatab" panose="020B0604020202020204" charset="0"/>
                <a:cs typeface="Akatab" panose="020B0604020202020204" charset="0"/>
                <a:hlinkClick r:id="rId5"/>
              </a:rPr>
              <a:t>https://doi.org/10.14746/ssllt.2014.4.2.2</a:t>
            </a:r>
            <a:endParaRPr lang="en-US" sz="1100" dirty="0">
              <a:latin typeface="Akatab" panose="020B0604020202020204" charset="0"/>
              <a:ea typeface="Akatab" panose="020B0604020202020204" charset="0"/>
              <a:cs typeface="Akatab" panose="020B0604020202020204" charset="0"/>
            </a:endParaRPr>
          </a:p>
          <a:p>
            <a:pPr marL="457200" indent="-457200" algn="just">
              <a:lnSpc>
                <a:spcPct val="130000"/>
              </a:lnSpc>
              <a:spcBef>
                <a:spcPts val="300"/>
              </a:spcBef>
              <a:spcAft>
                <a:spcPts val="300"/>
              </a:spcAft>
            </a:pPr>
            <a:r>
              <a:rPr lang="en-US" sz="1100" dirty="0" err="1">
                <a:latin typeface="Akatab" panose="020B0604020202020204" charset="0"/>
                <a:ea typeface="Akatab" panose="020B0604020202020204" charset="0"/>
                <a:cs typeface="Akatab" panose="020B0604020202020204" charset="0"/>
              </a:rPr>
              <a:t>McCroskey</a:t>
            </a:r>
            <a:r>
              <a:rPr lang="en-US" sz="1100" dirty="0">
                <a:latin typeface="Akatab" panose="020B0604020202020204" charset="0"/>
                <a:ea typeface="Akatab" panose="020B0604020202020204" charset="0"/>
                <a:cs typeface="Akatab" panose="020B0604020202020204" charset="0"/>
              </a:rPr>
              <a:t>, J. C. (1978). </a:t>
            </a:r>
            <a:r>
              <a:rPr lang="en-US" sz="1100" i="1" dirty="0">
                <a:latin typeface="Akatab" panose="020B0604020202020204" charset="0"/>
                <a:ea typeface="Akatab" panose="020B0604020202020204" charset="0"/>
                <a:cs typeface="Akatab" panose="020B0604020202020204" charset="0"/>
              </a:rPr>
              <a:t>An introduction to rhetorical communication</a:t>
            </a:r>
            <a:r>
              <a:rPr lang="en-US" sz="1100" dirty="0">
                <a:latin typeface="Akatab" panose="020B0604020202020204" charset="0"/>
                <a:ea typeface="Akatab" panose="020B0604020202020204" charset="0"/>
                <a:cs typeface="Akatab" panose="020B0604020202020204" charset="0"/>
              </a:rPr>
              <a:t>. Prentice Hall. </a:t>
            </a:r>
          </a:p>
          <a:p>
            <a:pPr marL="457200" indent="-457200" algn="just">
              <a:lnSpc>
                <a:spcPct val="130000"/>
              </a:lnSpc>
              <a:spcBef>
                <a:spcPts val="300"/>
              </a:spcBef>
              <a:spcAft>
                <a:spcPts val="300"/>
              </a:spcAft>
            </a:pPr>
            <a:r>
              <a:rPr lang="en-US" sz="1100" dirty="0" err="1">
                <a:latin typeface="Akatab" panose="020B0604020202020204" charset="0"/>
                <a:ea typeface="Akatab" panose="020B0604020202020204" charset="0"/>
                <a:cs typeface="Akatab" panose="020B0604020202020204" charset="0"/>
              </a:rPr>
              <a:t>Miskam</a:t>
            </a:r>
            <a:r>
              <a:rPr lang="en-US" sz="1100" dirty="0">
                <a:latin typeface="Akatab" panose="020B0604020202020204" charset="0"/>
                <a:ea typeface="Akatab" panose="020B0604020202020204" charset="0"/>
                <a:cs typeface="Akatab" panose="020B0604020202020204" charset="0"/>
              </a:rPr>
              <a:t>. N. N., &amp; </a:t>
            </a:r>
            <a:r>
              <a:rPr lang="en-US" sz="1100" dirty="0" err="1">
                <a:latin typeface="Akatab" panose="020B0604020202020204" charset="0"/>
                <a:ea typeface="Akatab" panose="020B0604020202020204" charset="0"/>
                <a:cs typeface="Akatab" panose="020B0604020202020204" charset="0"/>
              </a:rPr>
              <a:t>Saidalvi</a:t>
            </a:r>
            <a:r>
              <a:rPr lang="en-US" sz="1100" dirty="0">
                <a:latin typeface="Akatab" panose="020B0604020202020204" charset="0"/>
                <a:ea typeface="Akatab" panose="020B0604020202020204" charset="0"/>
                <a:cs typeface="Akatab" panose="020B0604020202020204" charset="0"/>
              </a:rPr>
              <a:t>. M. (2019). Investigating English language speaking anxiety among Malaysian undergraduate learners. </a:t>
            </a:r>
            <a:r>
              <a:rPr lang="en-US" sz="1100" i="1" dirty="0">
                <a:latin typeface="Akatab" panose="020B0604020202020204" charset="0"/>
                <a:ea typeface="Akatab" panose="020B0604020202020204" charset="0"/>
                <a:cs typeface="Akatab" panose="020B0604020202020204" charset="0"/>
              </a:rPr>
              <a:t>Asian Social Science, 15</a:t>
            </a:r>
            <a:r>
              <a:rPr lang="en-US" sz="1100" dirty="0">
                <a:latin typeface="Akatab" panose="020B0604020202020204" charset="0"/>
                <a:ea typeface="Akatab" panose="020B0604020202020204" charset="0"/>
                <a:cs typeface="Akatab" panose="020B0604020202020204" charset="0"/>
              </a:rPr>
              <a:t>(1). 1-7. </a:t>
            </a:r>
            <a:r>
              <a:rPr lang="en-US" sz="1100" u="sng" dirty="0">
                <a:solidFill>
                  <a:srgbClr val="0563C1"/>
                </a:solidFill>
                <a:latin typeface="Akatab" panose="020B0604020202020204" charset="0"/>
                <a:ea typeface="Akatab" panose="020B0604020202020204" charset="0"/>
                <a:cs typeface="Akatab" panose="020B0604020202020204" charset="0"/>
                <a:hlinkClick r:id="rId6"/>
              </a:rPr>
              <a:t>https://doi.org/10.5539/ass.v15n1p1</a:t>
            </a:r>
            <a:r>
              <a:rPr lang="en-US" sz="1100" dirty="0">
                <a:latin typeface="Akatab" panose="020B0604020202020204" charset="0"/>
                <a:ea typeface="Akatab" panose="020B0604020202020204" charset="0"/>
                <a:cs typeface="Akatab" panose="020B0604020202020204" charset="0"/>
              </a:rPr>
              <a:t> </a:t>
            </a:r>
          </a:p>
          <a:p>
            <a:pPr marL="457200" indent="-457200" algn="just">
              <a:lnSpc>
                <a:spcPct val="130000"/>
              </a:lnSpc>
              <a:spcBef>
                <a:spcPts val="300"/>
              </a:spcBef>
              <a:spcAft>
                <a:spcPts val="300"/>
              </a:spcAft>
            </a:pPr>
            <a:r>
              <a:rPr lang="en-US" sz="1100" dirty="0" err="1">
                <a:latin typeface="Akatab" panose="020B0604020202020204" charset="0"/>
                <a:ea typeface="Akatab" panose="020B0604020202020204" charset="0"/>
                <a:cs typeface="Akatab" panose="020B0604020202020204" charset="0"/>
              </a:rPr>
              <a:t>Occhipinti</a:t>
            </a:r>
            <a:r>
              <a:rPr lang="en-US" sz="1100" dirty="0">
                <a:latin typeface="Akatab" panose="020B0604020202020204" charset="0"/>
                <a:ea typeface="Akatab" panose="020B0604020202020204" charset="0"/>
                <a:cs typeface="Akatab" panose="020B0604020202020204" charset="0"/>
              </a:rPr>
              <a:t>. A. (2009). </a:t>
            </a:r>
            <a:r>
              <a:rPr lang="en-US" sz="1100" i="1" dirty="0">
                <a:latin typeface="Akatab" panose="020B0604020202020204" charset="0"/>
                <a:ea typeface="Akatab" panose="020B0604020202020204" charset="0"/>
                <a:cs typeface="Akatab" panose="020B0604020202020204" charset="0"/>
              </a:rPr>
              <a:t>Foreign language anxiety in in-class speaking activities: two learning contexts in comparison.</a:t>
            </a:r>
            <a:r>
              <a:rPr lang="en-US" sz="1100" dirty="0">
                <a:latin typeface="Akatab" panose="020B0604020202020204" charset="0"/>
                <a:ea typeface="Akatab" panose="020B0604020202020204" charset="0"/>
                <a:cs typeface="Akatab" panose="020B0604020202020204" charset="0"/>
              </a:rPr>
              <a:t> [Master’s thesis, University of Oslo]. </a:t>
            </a:r>
            <a:r>
              <a:rPr lang="en-US" sz="1100" u="sng" dirty="0">
                <a:solidFill>
                  <a:srgbClr val="0563C1"/>
                </a:solidFill>
                <a:latin typeface="Akatab" panose="020B0604020202020204" charset="0"/>
                <a:ea typeface="Akatab" panose="020B0604020202020204" charset="0"/>
                <a:cs typeface="Akatab" panose="020B0604020202020204" charset="0"/>
                <a:hlinkClick r:id="rId7"/>
              </a:rPr>
              <a:t>http://urn.nb.no/URN:NBN:no-24035</a:t>
            </a:r>
            <a:endParaRPr lang="en-US" sz="1100" dirty="0">
              <a:latin typeface="Akatab" panose="020B0604020202020204" charset="0"/>
              <a:ea typeface="Akatab" panose="020B0604020202020204" charset="0"/>
              <a:cs typeface="Akatab" panose="020B0604020202020204" charset="0"/>
            </a:endParaRPr>
          </a:p>
          <a:p>
            <a:pPr marL="457200" indent="-457200" algn="just">
              <a:lnSpc>
                <a:spcPct val="130000"/>
              </a:lnSpc>
              <a:spcBef>
                <a:spcPts val="300"/>
              </a:spcBef>
              <a:spcAft>
                <a:spcPts val="300"/>
              </a:spcAft>
            </a:pPr>
            <a:r>
              <a:rPr lang="en-US" sz="1100" dirty="0">
                <a:latin typeface="Akatab" panose="020B0604020202020204" charset="0"/>
                <a:ea typeface="Akatab" panose="020B0604020202020204" charset="0"/>
                <a:cs typeface="Akatab" panose="020B0604020202020204" charset="0"/>
              </a:rPr>
              <a:t>Oxford, R. L. (1990). Language Learning Strategies: What every teacher should know. </a:t>
            </a:r>
            <a:r>
              <a:rPr lang="en-US" sz="1100" dirty="0" err="1">
                <a:latin typeface="Akatab" panose="020B0604020202020204" charset="0"/>
                <a:ea typeface="Akatab" panose="020B0604020202020204" charset="0"/>
                <a:cs typeface="Akatab" panose="020B0604020202020204" charset="0"/>
              </a:rPr>
              <a:t>Heinle</a:t>
            </a:r>
            <a:r>
              <a:rPr lang="en-US" sz="1100" dirty="0">
                <a:latin typeface="Akatab" panose="020B0604020202020204" charset="0"/>
                <a:ea typeface="Akatab" panose="020B0604020202020204" charset="0"/>
                <a:cs typeface="Akatab" panose="020B0604020202020204" charset="0"/>
              </a:rPr>
              <a:t> &amp; </a:t>
            </a:r>
            <a:r>
              <a:rPr lang="en-US" sz="1100" dirty="0" err="1">
                <a:latin typeface="Akatab" panose="020B0604020202020204" charset="0"/>
                <a:ea typeface="Akatab" panose="020B0604020202020204" charset="0"/>
                <a:cs typeface="Akatab" panose="020B0604020202020204" charset="0"/>
              </a:rPr>
              <a:t>Heinle</a:t>
            </a:r>
            <a:r>
              <a:rPr lang="en-US" sz="1100" dirty="0">
                <a:latin typeface="Akatab" panose="020B0604020202020204" charset="0"/>
                <a:ea typeface="Akatab" panose="020B0604020202020204" charset="0"/>
                <a:cs typeface="Akatab" panose="020B0604020202020204" charset="0"/>
              </a:rPr>
              <a:t>.</a:t>
            </a:r>
          </a:p>
          <a:p>
            <a:pPr marL="457200" indent="-457200">
              <a:lnSpc>
                <a:spcPct val="130000"/>
              </a:lnSpc>
              <a:spcBef>
                <a:spcPts val="300"/>
              </a:spcBef>
              <a:spcAft>
                <a:spcPts val="300"/>
              </a:spcAft>
            </a:pPr>
            <a:r>
              <a:rPr lang="en-US" sz="1100" dirty="0" err="1">
                <a:latin typeface="Akatab" panose="020B0604020202020204" charset="0"/>
                <a:ea typeface="Akatab" panose="020B0604020202020204" charset="0"/>
                <a:cs typeface="Akatab" panose="020B0604020202020204" charset="0"/>
              </a:rPr>
              <a:t>Pöchhacker</a:t>
            </a:r>
            <a:r>
              <a:rPr lang="en-US" sz="1100" dirty="0">
                <a:latin typeface="Akatab" panose="020B0604020202020204" charset="0"/>
                <a:ea typeface="Akatab" panose="020B0604020202020204" charset="0"/>
                <a:cs typeface="Akatab" panose="020B0604020202020204" charset="0"/>
              </a:rPr>
              <a:t>, F. (1995). "Those Who Do.": A profile of research(</a:t>
            </a:r>
            <a:r>
              <a:rPr lang="en-US" sz="1100" dirty="0" err="1">
                <a:latin typeface="Akatab" panose="020B0604020202020204" charset="0"/>
                <a:ea typeface="Akatab" panose="020B0604020202020204" charset="0"/>
                <a:cs typeface="Akatab" panose="020B0604020202020204" charset="0"/>
              </a:rPr>
              <a:t>ers</a:t>
            </a:r>
            <a:r>
              <a:rPr lang="en-US" sz="1100" dirty="0">
                <a:latin typeface="Akatab" panose="020B0604020202020204" charset="0"/>
                <a:ea typeface="Akatab" panose="020B0604020202020204" charset="0"/>
                <a:cs typeface="Akatab" panose="020B0604020202020204" charset="0"/>
              </a:rPr>
              <a:t>) in interpreting. </a:t>
            </a:r>
            <a:r>
              <a:rPr lang="en-US" sz="1100" i="1" dirty="0">
                <a:latin typeface="Akatab" panose="020B0604020202020204" charset="0"/>
                <a:ea typeface="Akatab" panose="020B0604020202020204" charset="0"/>
                <a:cs typeface="Akatab" panose="020B0604020202020204" charset="0"/>
              </a:rPr>
              <a:t>Target, 7</a:t>
            </a:r>
            <a:r>
              <a:rPr lang="en-US" sz="1100" dirty="0">
                <a:latin typeface="Akatab" panose="020B0604020202020204" charset="0"/>
                <a:ea typeface="Akatab" panose="020B0604020202020204" charset="0"/>
                <a:cs typeface="Akatab" panose="020B0604020202020204" charset="0"/>
              </a:rPr>
              <a:t>, 47–64. </a:t>
            </a:r>
            <a:r>
              <a:rPr lang="en-US" sz="1100" u="sng" dirty="0">
                <a:solidFill>
                  <a:srgbClr val="0563C1"/>
                </a:solidFill>
                <a:latin typeface="Akatab" panose="020B0604020202020204" charset="0"/>
                <a:ea typeface="Akatab" panose="020B0604020202020204" charset="0"/>
                <a:cs typeface="Akatab" panose="020B0604020202020204" charset="0"/>
                <a:hlinkClick r:id="rId8"/>
              </a:rPr>
              <a:t>https://doi.org/10.1075/target.7.1.05poc</a:t>
            </a:r>
            <a:endParaRPr lang="en-US" sz="1100" dirty="0">
              <a:latin typeface="Akatab" panose="020B0604020202020204" charset="0"/>
              <a:ea typeface="Akatab" panose="020B0604020202020204" charset="0"/>
              <a:cs typeface="Akatab" panose="020B0604020202020204" charset="0"/>
            </a:endParaRPr>
          </a:p>
        </p:txBody>
      </p:sp>
    </p:spTree>
    <p:extLst>
      <p:ext uri="{BB962C8B-B14F-4D97-AF65-F5344CB8AC3E}">
        <p14:creationId xmlns:p14="http://schemas.microsoft.com/office/powerpoint/2010/main" val="39264831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5709" y="191650"/>
            <a:ext cx="1436612" cy="400110"/>
          </a:xfrm>
          <a:prstGeom prst="rect">
            <a:avLst/>
          </a:prstGeom>
        </p:spPr>
        <p:txBody>
          <a:bodyPr wrap="none">
            <a:spAutoFit/>
          </a:bodyPr>
          <a:lstStyle/>
          <a:p>
            <a:pPr indent="0">
              <a:buNone/>
            </a:pPr>
            <a:r>
              <a:rPr lang="en-US" sz="2000" b="1" dirty="0">
                <a:latin typeface="Akatab" panose="020B0604020202020204" charset="0"/>
                <a:ea typeface="Akatab" panose="020B0604020202020204" charset="0"/>
                <a:cs typeface="Akatab" panose="020B0604020202020204" charset="0"/>
              </a:rPr>
              <a:t>References</a:t>
            </a:r>
          </a:p>
        </p:txBody>
      </p:sp>
      <p:sp>
        <p:nvSpPr>
          <p:cNvPr id="3" name="Rectangle 2"/>
          <p:cNvSpPr/>
          <p:nvPr/>
        </p:nvSpPr>
        <p:spPr>
          <a:xfrm>
            <a:off x="300965" y="954416"/>
            <a:ext cx="8350666" cy="3625993"/>
          </a:xfrm>
          <a:prstGeom prst="rect">
            <a:avLst/>
          </a:prstGeom>
        </p:spPr>
        <p:txBody>
          <a:bodyPr wrap="square">
            <a:spAutoFit/>
          </a:bodyPr>
          <a:lstStyle/>
          <a:p>
            <a:pPr marL="457200" indent="-457200" algn="just">
              <a:lnSpc>
                <a:spcPct val="150000"/>
              </a:lnSpc>
            </a:pPr>
            <a:r>
              <a:rPr lang="en-US" sz="1100" dirty="0" err="1">
                <a:latin typeface="Akatab" panose="020B0604020202020204" charset="0"/>
                <a:ea typeface="Akatab" panose="020B0604020202020204" charset="0"/>
                <a:cs typeface="Akatab" panose="020B0604020202020204" charset="0"/>
              </a:rPr>
              <a:t>Postma</a:t>
            </a:r>
            <a:r>
              <a:rPr lang="en-US" sz="1100" dirty="0">
                <a:latin typeface="Akatab" panose="020B0604020202020204" charset="0"/>
                <a:ea typeface="Akatab" panose="020B0604020202020204" charset="0"/>
                <a:cs typeface="Akatab" panose="020B0604020202020204" charset="0"/>
              </a:rPr>
              <a:t>, A., </a:t>
            </a:r>
            <a:r>
              <a:rPr lang="en-US" sz="1100" dirty="0" err="1">
                <a:latin typeface="Akatab" panose="020B0604020202020204" charset="0"/>
                <a:ea typeface="Akatab" panose="020B0604020202020204" charset="0"/>
                <a:cs typeface="Akatab" panose="020B0604020202020204" charset="0"/>
              </a:rPr>
              <a:t>Kolk</a:t>
            </a:r>
            <a:r>
              <a:rPr lang="en-US" sz="1100" dirty="0">
                <a:latin typeface="Akatab" panose="020B0604020202020204" charset="0"/>
                <a:ea typeface="Akatab" panose="020B0604020202020204" charset="0"/>
                <a:cs typeface="Akatab" panose="020B0604020202020204" charset="0"/>
              </a:rPr>
              <a:t>, H., &amp; </a:t>
            </a:r>
            <a:r>
              <a:rPr lang="en-US" sz="1100" dirty="0" err="1">
                <a:latin typeface="Akatab" panose="020B0604020202020204" charset="0"/>
                <a:ea typeface="Akatab" panose="020B0604020202020204" charset="0"/>
                <a:cs typeface="Akatab" panose="020B0604020202020204" charset="0"/>
              </a:rPr>
              <a:t>Povel</a:t>
            </a:r>
            <a:r>
              <a:rPr lang="en-US" sz="1100" dirty="0">
                <a:latin typeface="Akatab" panose="020B0604020202020204" charset="0"/>
                <a:ea typeface="Akatab" panose="020B0604020202020204" charset="0"/>
                <a:cs typeface="Akatab" panose="020B0604020202020204" charset="0"/>
              </a:rPr>
              <a:t>, D. J. (1990). On the relation among speech errors, disfluencies, and self-repairs. </a:t>
            </a:r>
            <a:r>
              <a:rPr lang="en-US" sz="1100" i="1" dirty="0">
                <a:latin typeface="Akatab" panose="020B0604020202020204" charset="0"/>
                <a:ea typeface="Akatab" panose="020B0604020202020204" charset="0"/>
                <a:cs typeface="Akatab" panose="020B0604020202020204" charset="0"/>
              </a:rPr>
              <a:t>Lang. Speech 33</a:t>
            </a:r>
            <a:r>
              <a:rPr lang="en-US" sz="1100" dirty="0">
                <a:latin typeface="Akatab" panose="020B0604020202020204" charset="0"/>
                <a:ea typeface="Akatab" panose="020B0604020202020204" charset="0"/>
                <a:cs typeface="Akatab" panose="020B0604020202020204" charset="0"/>
              </a:rPr>
              <a:t>, 19–29. </a:t>
            </a:r>
            <a:r>
              <a:rPr lang="en-US" sz="1100" u="sng" dirty="0">
                <a:solidFill>
                  <a:srgbClr val="0563C1"/>
                </a:solidFill>
                <a:latin typeface="Akatab" panose="020B0604020202020204" charset="0"/>
                <a:ea typeface="Akatab" panose="020B0604020202020204" charset="0"/>
                <a:cs typeface="Akatab" panose="020B0604020202020204" charset="0"/>
                <a:hlinkClick r:id="rId3"/>
              </a:rPr>
              <a:t>https://doi.org/10.1177/002383099003300102</a:t>
            </a:r>
            <a:r>
              <a:rPr lang="en-US" sz="1100" dirty="0">
                <a:latin typeface="Akatab" panose="020B0604020202020204" charset="0"/>
                <a:ea typeface="Akatab" panose="020B0604020202020204" charset="0"/>
                <a:cs typeface="Akatab" panose="020B0604020202020204" charset="0"/>
              </a:rPr>
              <a:t> </a:t>
            </a:r>
          </a:p>
          <a:p>
            <a:pPr marL="457200" indent="-457200" algn="just">
              <a:lnSpc>
                <a:spcPct val="150000"/>
              </a:lnSpc>
            </a:pPr>
            <a:r>
              <a:rPr lang="en-US" sz="1100" dirty="0" err="1">
                <a:latin typeface="Akatab" panose="020B0604020202020204" charset="0"/>
                <a:ea typeface="Akatab" panose="020B0604020202020204" charset="0"/>
                <a:cs typeface="Akatab" panose="020B0604020202020204" charset="0"/>
              </a:rPr>
              <a:t>Suchona</a:t>
            </a:r>
            <a:r>
              <a:rPr lang="en-US" sz="1100" dirty="0">
                <a:latin typeface="Akatab" panose="020B0604020202020204" charset="0"/>
                <a:ea typeface="Akatab" panose="020B0604020202020204" charset="0"/>
                <a:cs typeface="Akatab" panose="020B0604020202020204" charset="0"/>
              </a:rPr>
              <a:t>. I. N., </a:t>
            </a:r>
            <a:r>
              <a:rPr lang="en-US" sz="1100" dirty="0" err="1">
                <a:latin typeface="Akatab" panose="020B0604020202020204" charset="0"/>
                <a:ea typeface="Akatab" panose="020B0604020202020204" charset="0"/>
                <a:cs typeface="Akatab" panose="020B0604020202020204" charset="0"/>
              </a:rPr>
              <a:t>Shorna</a:t>
            </a:r>
            <a:r>
              <a:rPr lang="en-US" sz="1100" dirty="0">
                <a:latin typeface="Akatab" panose="020B0604020202020204" charset="0"/>
                <a:ea typeface="Akatab" panose="020B0604020202020204" charset="0"/>
                <a:cs typeface="Akatab" panose="020B0604020202020204" charset="0"/>
              </a:rPr>
              <a:t>. S. A. (2019). Speaking problems in English and solutions: Scrutinizing students’ perspective. </a:t>
            </a:r>
            <a:r>
              <a:rPr lang="en-US" sz="1100" i="1" dirty="0">
                <a:latin typeface="Akatab" panose="020B0604020202020204" charset="0"/>
                <a:ea typeface="Akatab" panose="020B0604020202020204" charset="0"/>
                <a:cs typeface="Akatab" panose="020B0604020202020204" charset="0"/>
              </a:rPr>
              <a:t>International Journal of English, 8</a:t>
            </a:r>
            <a:r>
              <a:rPr lang="en-US" sz="1100" dirty="0">
                <a:latin typeface="Akatab" panose="020B0604020202020204" charset="0"/>
                <a:ea typeface="Akatab" panose="020B0604020202020204" charset="0"/>
                <a:cs typeface="Akatab" panose="020B0604020202020204" charset="0"/>
              </a:rPr>
              <a:t>(1). 34-41. </a:t>
            </a:r>
            <a:r>
              <a:rPr lang="en-US" sz="1100" u="sng" dirty="0">
                <a:solidFill>
                  <a:srgbClr val="0563C1"/>
                </a:solidFill>
                <a:latin typeface="Akatab" panose="020B0604020202020204" charset="0"/>
                <a:ea typeface="Akatab" panose="020B0604020202020204" charset="0"/>
                <a:cs typeface="Akatab" panose="020B0604020202020204" charset="0"/>
                <a:hlinkClick r:id="rId4"/>
              </a:rPr>
              <a:t>http://dx.doi.org/10.34293/english.v8i1.661</a:t>
            </a:r>
            <a:r>
              <a:rPr lang="en-US" sz="1100" dirty="0">
                <a:latin typeface="Akatab" panose="020B0604020202020204" charset="0"/>
                <a:ea typeface="Akatab" panose="020B0604020202020204" charset="0"/>
                <a:cs typeface="Akatab" panose="020B0604020202020204" charset="0"/>
              </a:rPr>
              <a:t> </a:t>
            </a:r>
          </a:p>
          <a:p>
            <a:pPr marL="457200" indent="-457200" algn="just">
              <a:lnSpc>
                <a:spcPct val="150000"/>
              </a:lnSpc>
            </a:pPr>
            <a:r>
              <a:rPr lang="en-US" sz="1100" dirty="0" err="1">
                <a:latin typeface="Akatab" panose="020B0604020202020204" charset="0"/>
                <a:ea typeface="Akatab" panose="020B0604020202020204" charset="0"/>
                <a:cs typeface="Akatab" panose="020B0604020202020204" charset="0"/>
              </a:rPr>
              <a:t>Skehan</a:t>
            </a:r>
            <a:r>
              <a:rPr lang="en-US" sz="1100" dirty="0">
                <a:latin typeface="Akatab" panose="020B0604020202020204" charset="0"/>
                <a:ea typeface="Akatab" panose="020B0604020202020204" charset="0"/>
                <a:cs typeface="Akatab" panose="020B0604020202020204" charset="0"/>
              </a:rPr>
              <a:t>, P. (1998). </a:t>
            </a:r>
            <a:r>
              <a:rPr lang="en-US" sz="1100" i="1" dirty="0">
                <a:latin typeface="Akatab" panose="020B0604020202020204" charset="0"/>
                <a:ea typeface="Akatab" panose="020B0604020202020204" charset="0"/>
                <a:cs typeface="Akatab" panose="020B0604020202020204" charset="0"/>
              </a:rPr>
              <a:t>A cognitive approach to language learning</a:t>
            </a:r>
            <a:r>
              <a:rPr lang="en-US" sz="1100" dirty="0">
                <a:latin typeface="Akatab" panose="020B0604020202020204" charset="0"/>
                <a:ea typeface="Akatab" panose="020B0604020202020204" charset="0"/>
                <a:cs typeface="Akatab" panose="020B0604020202020204" charset="0"/>
              </a:rPr>
              <a:t>. Oxford University Press.</a:t>
            </a:r>
          </a:p>
          <a:p>
            <a:pPr marL="457200" indent="-457200">
              <a:lnSpc>
                <a:spcPct val="150000"/>
              </a:lnSpc>
            </a:pPr>
            <a:r>
              <a:rPr lang="en-US" sz="1100" dirty="0" err="1">
                <a:latin typeface="Akatab" panose="020B0604020202020204" charset="0"/>
                <a:ea typeface="Akatab" panose="020B0604020202020204" charset="0"/>
                <a:cs typeface="Akatab" panose="020B0604020202020204" charset="0"/>
              </a:rPr>
              <a:t>Sweller</a:t>
            </a:r>
            <a:r>
              <a:rPr lang="en-US" sz="1100" dirty="0">
                <a:latin typeface="Akatab" panose="020B0604020202020204" charset="0"/>
                <a:ea typeface="Akatab" panose="020B0604020202020204" charset="0"/>
                <a:cs typeface="Akatab" panose="020B0604020202020204" charset="0"/>
              </a:rPr>
              <a:t>, J. (1994). Cognitive load theory, learning difficulty, and instructional design. </a:t>
            </a:r>
            <a:r>
              <a:rPr lang="en-US" sz="1100" i="1" dirty="0">
                <a:latin typeface="Akatab" panose="020B0604020202020204" charset="0"/>
                <a:ea typeface="Akatab" panose="020B0604020202020204" charset="0"/>
                <a:cs typeface="Akatab" panose="020B0604020202020204" charset="0"/>
              </a:rPr>
              <a:t>Learning and Instruction, 4</a:t>
            </a:r>
            <a:r>
              <a:rPr lang="en-US" sz="1100" dirty="0">
                <a:latin typeface="Akatab" panose="020B0604020202020204" charset="0"/>
                <a:ea typeface="Akatab" panose="020B0604020202020204" charset="0"/>
                <a:cs typeface="Akatab" panose="020B0604020202020204" charset="0"/>
              </a:rPr>
              <a:t>(4), 295–312. </a:t>
            </a:r>
            <a:r>
              <a:rPr lang="en-US" sz="1100" u="sng" dirty="0">
                <a:solidFill>
                  <a:srgbClr val="0563C1"/>
                </a:solidFill>
                <a:latin typeface="Akatab" panose="020B0604020202020204" charset="0"/>
                <a:ea typeface="Akatab" panose="020B0604020202020204" charset="0"/>
                <a:cs typeface="Akatab" panose="020B0604020202020204" charset="0"/>
                <a:hlinkClick r:id="rId5"/>
              </a:rPr>
              <a:t>https://doi.org/10.1016/0959-4752(94)90003-5</a:t>
            </a:r>
            <a:r>
              <a:rPr lang="en-US" sz="1100" dirty="0">
                <a:latin typeface="Akatab" panose="020B0604020202020204" charset="0"/>
                <a:ea typeface="Akatab" panose="020B0604020202020204" charset="0"/>
                <a:cs typeface="Akatab" panose="020B0604020202020204" charset="0"/>
              </a:rPr>
              <a:t> </a:t>
            </a:r>
            <a:endParaRPr lang="en-US" sz="1100" dirty="0" smtClean="0">
              <a:latin typeface="Akatab" panose="020B0604020202020204" charset="0"/>
              <a:ea typeface="Akatab" panose="020B0604020202020204" charset="0"/>
              <a:cs typeface="Akatab" panose="020B0604020202020204" charset="0"/>
            </a:endParaRPr>
          </a:p>
          <a:p>
            <a:pPr marL="457200" indent="-457200" algn="just">
              <a:lnSpc>
                <a:spcPct val="150000"/>
              </a:lnSpc>
            </a:pPr>
            <a:r>
              <a:rPr lang="en-US" sz="1100" dirty="0" err="1">
                <a:latin typeface="Akatab" panose="020B0604020202020204" charset="0"/>
                <a:ea typeface="Akatab" panose="020B0604020202020204" charset="0"/>
                <a:cs typeface="Akatab" panose="020B0604020202020204" charset="0"/>
              </a:rPr>
              <a:t>Tasee</a:t>
            </a:r>
            <a:r>
              <a:rPr lang="en-US" sz="1100" dirty="0">
                <a:latin typeface="Akatab" panose="020B0604020202020204" charset="0"/>
                <a:ea typeface="Akatab" panose="020B0604020202020204" charset="0"/>
                <a:cs typeface="Akatab" panose="020B0604020202020204" charset="0"/>
              </a:rPr>
              <a:t>. P. (2009). </a:t>
            </a:r>
            <a:r>
              <a:rPr lang="en-US" sz="1100" i="1" dirty="0">
                <a:latin typeface="Akatab" panose="020B0604020202020204" charset="0"/>
                <a:ea typeface="Akatab" panose="020B0604020202020204" charset="0"/>
                <a:cs typeface="Akatab" panose="020B0604020202020204" charset="0"/>
              </a:rPr>
              <a:t>Factors affecting English major students’ anxiety about speaking English</a:t>
            </a:r>
            <a:r>
              <a:rPr lang="en-US" sz="1100" dirty="0">
                <a:latin typeface="Akatab" panose="020B0604020202020204" charset="0"/>
                <a:ea typeface="Akatab" panose="020B0604020202020204" charset="0"/>
                <a:cs typeface="Akatab" panose="020B0604020202020204" charset="0"/>
              </a:rPr>
              <a:t>. [Doctoral dissertation, </a:t>
            </a:r>
            <a:r>
              <a:rPr lang="en-US" sz="1100" dirty="0" err="1">
                <a:latin typeface="Akatab" panose="020B0604020202020204" charset="0"/>
                <a:ea typeface="Akatab" panose="020B0604020202020204" charset="0"/>
                <a:cs typeface="Akatab" panose="020B0604020202020204" charset="0"/>
              </a:rPr>
              <a:t>Suranaree</a:t>
            </a:r>
            <a:r>
              <a:rPr lang="en-US" sz="1100" dirty="0">
                <a:latin typeface="Akatab" panose="020B0604020202020204" charset="0"/>
                <a:ea typeface="Akatab" panose="020B0604020202020204" charset="0"/>
                <a:cs typeface="Akatab" panose="020B0604020202020204" charset="0"/>
              </a:rPr>
              <a:t> University of Technology]. </a:t>
            </a:r>
            <a:r>
              <a:rPr lang="en-US" sz="1100" u="sng" dirty="0">
                <a:solidFill>
                  <a:srgbClr val="0563C1"/>
                </a:solidFill>
                <a:latin typeface="Akatab" panose="020B0604020202020204" charset="0"/>
                <a:ea typeface="Akatab" panose="020B0604020202020204" charset="0"/>
                <a:cs typeface="Akatab" panose="020B0604020202020204" charset="0"/>
                <a:hlinkClick r:id="rId6"/>
              </a:rPr>
              <a:t>http://sutir.sut.ac.th:8080/jspui/handle/123456789/3242</a:t>
            </a:r>
            <a:r>
              <a:rPr lang="en-US" sz="1100" dirty="0">
                <a:latin typeface="Akatab" panose="020B0604020202020204" charset="0"/>
                <a:ea typeface="Akatab" panose="020B0604020202020204" charset="0"/>
                <a:cs typeface="Akatab" panose="020B0604020202020204" charset="0"/>
              </a:rPr>
              <a:t> </a:t>
            </a:r>
          </a:p>
          <a:p>
            <a:pPr marL="457200" indent="-457200" algn="just">
              <a:lnSpc>
                <a:spcPct val="150000"/>
              </a:lnSpc>
            </a:pPr>
            <a:r>
              <a:rPr lang="en-US" sz="1100" dirty="0" err="1">
                <a:latin typeface="Akatab" panose="020B0604020202020204" charset="0"/>
                <a:ea typeface="Akatab" panose="020B0604020202020204" charset="0"/>
                <a:cs typeface="Akatab" panose="020B0604020202020204" charset="0"/>
              </a:rPr>
              <a:t>Tissi</a:t>
            </a:r>
            <a:r>
              <a:rPr lang="en-US" sz="1100" dirty="0">
                <a:latin typeface="Akatab" panose="020B0604020202020204" charset="0"/>
                <a:ea typeface="Akatab" panose="020B0604020202020204" charset="0"/>
                <a:cs typeface="Akatab" panose="020B0604020202020204" charset="0"/>
              </a:rPr>
              <a:t>, B. (2000). Silent pauses and disfluencies in simultaneous interpretation: A descriptive analysis. </a:t>
            </a:r>
            <a:r>
              <a:rPr lang="en-US" sz="1100" i="1" dirty="0">
                <a:latin typeface="Akatab" panose="020B0604020202020204" charset="0"/>
                <a:ea typeface="Akatab" panose="020B0604020202020204" charset="0"/>
                <a:cs typeface="Akatab" panose="020B0604020202020204" charset="0"/>
              </a:rPr>
              <a:t>The Interpreters’ Newsletter, 10</a:t>
            </a:r>
            <a:r>
              <a:rPr lang="en-US" sz="1100" dirty="0">
                <a:latin typeface="Akatab" panose="020B0604020202020204" charset="0"/>
                <a:ea typeface="Akatab" panose="020B0604020202020204" charset="0"/>
                <a:cs typeface="Akatab" panose="020B0604020202020204" charset="0"/>
              </a:rPr>
              <a:t>(4), 103-127.</a:t>
            </a:r>
          </a:p>
          <a:p>
            <a:pPr marL="457200" indent="-457200" algn="just">
              <a:lnSpc>
                <a:spcPct val="150000"/>
              </a:lnSpc>
            </a:pPr>
            <a:r>
              <a:rPr lang="en-US" sz="1100" dirty="0" err="1">
                <a:latin typeface="Akatab" panose="020B0604020202020204" charset="0"/>
                <a:ea typeface="Akatab" panose="020B0604020202020204" charset="0"/>
                <a:cs typeface="Akatab" panose="020B0604020202020204" charset="0"/>
              </a:rPr>
              <a:t>Toubot</a:t>
            </a:r>
            <a:r>
              <a:rPr lang="en-US" sz="1100" dirty="0">
                <a:latin typeface="Akatab" panose="020B0604020202020204" charset="0"/>
                <a:ea typeface="Akatab" panose="020B0604020202020204" charset="0"/>
                <a:cs typeface="Akatab" panose="020B0604020202020204" charset="0"/>
              </a:rPr>
              <a:t>, A. M., &amp; Seng, G. H. (2018). Examining levels and factors of speaking anxiety among EFL Libyan English undergraduate students. </a:t>
            </a:r>
            <a:r>
              <a:rPr lang="en-US" sz="1100" i="1" dirty="0">
                <a:latin typeface="Akatab" panose="020B0604020202020204" charset="0"/>
                <a:ea typeface="Akatab" panose="020B0604020202020204" charset="0"/>
                <a:cs typeface="Akatab" panose="020B0604020202020204" charset="0"/>
              </a:rPr>
              <a:t>International Journal of Applied Linguistics and English Literature, 7</a:t>
            </a:r>
            <a:r>
              <a:rPr lang="en-US" sz="1100" dirty="0">
                <a:latin typeface="Akatab" panose="020B0604020202020204" charset="0"/>
                <a:ea typeface="Akatab" panose="020B0604020202020204" charset="0"/>
                <a:cs typeface="Akatab" panose="020B0604020202020204" charset="0"/>
              </a:rPr>
              <a:t>(5), 47-56. </a:t>
            </a:r>
            <a:r>
              <a:rPr lang="en-US" sz="1100" u="sng" dirty="0">
                <a:solidFill>
                  <a:srgbClr val="0563C1"/>
                </a:solidFill>
                <a:latin typeface="Akatab" panose="020B0604020202020204" charset="0"/>
                <a:ea typeface="Akatab" panose="020B0604020202020204" charset="0"/>
                <a:cs typeface="Akatab" panose="020B0604020202020204" charset="0"/>
                <a:hlinkClick r:id="rId7"/>
              </a:rPr>
              <a:t>http://</a:t>
            </a:r>
            <a:r>
              <a:rPr lang="en-US" sz="1100" u="sng" dirty="0" smtClean="0">
                <a:solidFill>
                  <a:srgbClr val="0563C1"/>
                </a:solidFill>
                <a:latin typeface="Akatab" panose="020B0604020202020204" charset="0"/>
                <a:ea typeface="Akatab" panose="020B0604020202020204" charset="0"/>
                <a:cs typeface="Akatab" panose="020B0604020202020204" charset="0"/>
                <a:hlinkClick r:id="rId7"/>
              </a:rPr>
              <a:t>dx.doi.org/10.7575/aiac.ijalel.v.7n.5p.47</a:t>
            </a:r>
            <a:endParaRPr lang="en-US" sz="1100" dirty="0">
              <a:latin typeface="Akatab" panose="020B0604020202020204" charset="0"/>
              <a:ea typeface="Akatab" panose="020B0604020202020204" charset="0"/>
              <a:cs typeface="Akatab" panose="020B0604020202020204" charset="0"/>
            </a:endParaRPr>
          </a:p>
        </p:txBody>
      </p:sp>
    </p:spTree>
    <p:extLst>
      <p:ext uri="{BB962C8B-B14F-4D97-AF65-F5344CB8AC3E}">
        <p14:creationId xmlns:p14="http://schemas.microsoft.com/office/powerpoint/2010/main" val="14378595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5709" y="191650"/>
            <a:ext cx="1436612" cy="400110"/>
          </a:xfrm>
          <a:prstGeom prst="rect">
            <a:avLst/>
          </a:prstGeom>
        </p:spPr>
        <p:txBody>
          <a:bodyPr wrap="none">
            <a:spAutoFit/>
          </a:bodyPr>
          <a:lstStyle/>
          <a:p>
            <a:pPr indent="0">
              <a:buNone/>
            </a:pPr>
            <a:r>
              <a:rPr lang="en-US" sz="2000" b="1" dirty="0">
                <a:latin typeface="Akatab" panose="020B0604020202020204" charset="0"/>
                <a:ea typeface="Akatab" panose="020B0604020202020204" charset="0"/>
                <a:cs typeface="Akatab" panose="020B0604020202020204" charset="0"/>
              </a:rPr>
              <a:t>References</a:t>
            </a:r>
          </a:p>
        </p:txBody>
      </p:sp>
      <p:sp>
        <p:nvSpPr>
          <p:cNvPr id="3" name="Rectangle 2"/>
          <p:cNvSpPr/>
          <p:nvPr/>
        </p:nvSpPr>
        <p:spPr>
          <a:xfrm>
            <a:off x="272829" y="1010687"/>
            <a:ext cx="8350666" cy="3454792"/>
          </a:xfrm>
          <a:prstGeom prst="rect">
            <a:avLst/>
          </a:prstGeom>
        </p:spPr>
        <p:txBody>
          <a:bodyPr wrap="square">
            <a:spAutoFit/>
          </a:bodyPr>
          <a:lstStyle/>
          <a:p>
            <a:pPr marL="457200" indent="-457200" algn="just">
              <a:lnSpc>
                <a:spcPct val="150000"/>
              </a:lnSpc>
              <a:spcBef>
                <a:spcPts val="600"/>
              </a:spcBef>
              <a:spcAft>
                <a:spcPts val="600"/>
              </a:spcAft>
            </a:pPr>
            <a:r>
              <a:rPr lang="en-US" sz="1200" dirty="0" smtClean="0">
                <a:latin typeface="Akatab" panose="020B0604020202020204" charset="0"/>
                <a:ea typeface="Akatab" panose="020B0604020202020204" charset="0"/>
                <a:cs typeface="Akatab" panose="020B0604020202020204" charset="0"/>
              </a:rPr>
              <a:t>Tran</a:t>
            </a:r>
            <a:r>
              <a:rPr lang="en-US" sz="1200" dirty="0">
                <a:latin typeface="Akatab" panose="020B0604020202020204" charset="0"/>
                <a:ea typeface="Akatab" panose="020B0604020202020204" charset="0"/>
                <a:cs typeface="Akatab" panose="020B0604020202020204" charset="0"/>
              </a:rPr>
              <a:t>, T. T. L. (2022). An investigation into the causes of students’ anxiety in learning English speaking skills. </a:t>
            </a:r>
            <a:r>
              <a:rPr lang="en-US" sz="1200" i="1" dirty="0">
                <a:latin typeface="Akatab" panose="020B0604020202020204" charset="0"/>
                <a:ea typeface="Akatab" panose="020B0604020202020204" charset="0"/>
                <a:cs typeface="Akatab" panose="020B0604020202020204" charset="0"/>
              </a:rPr>
              <a:t>International Journal of TESOL &amp; Education, 2</a:t>
            </a:r>
            <a:r>
              <a:rPr lang="en-US" sz="1200" dirty="0">
                <a:latin typeface="Akatab" panose="020B0604020202020204" charset="0"/>
                <a:ea typeface="Akatab" panose="020B0604020202020204" charset="0"/>
                <a:cs typeface="Akatab" panose="020B0604020202020204" charset="0"/>
              </a:rPr>
              <a:t>(3), 183–196. </a:t>
            </a:r>
            <a:r>
              <a:rPr lang="en-US" sz="1200" u="sng" dirty="0">
                <a:solidFill>
                  <a:srgbClr val="0563C1"/>
                </a:solidFill>
                <a:latin typeface="Akatab" panose="020B0604020202020204" charset="0"/>
                <a:ea typeface="Akatab" panose="020B0604020202020204" charset="0"/>
                <a:cs typeface="Akatab" panose="020B0604020202020204" charset="0"/>
                <a:hlinkClick r:id="rId3"/>
              </a:rPr>
              <a:t>https://doi.org/10.54855/ijte.222312</a:t>
            </a:r>
            <a:r>
              <a:rPr lang="en-US" sz="1200" dirty="0">
                <a:latin typeface="Akatab" panose="020B0604020202020204" charset="0"/>
                <a:ea typeface="Akatab" panose="020B0604020202020204" charset="0"/>
                <a:cs typeface="Akatab" panose="020B0604020202020204" charset="0"/>
              </a:rPr>
              <a:t> </a:t>
            </a:r>
          </a:p>
          <a:p>
            <a:pPr marL="457200" indent="-457200" algn="just">
              <a:lnSpc>
                <a:spcPct val="150000"/>
              </a:lnSpc>
              <a:spcBef>
                <a:spcPts val="600"/>
              </a:spcBef>
              <a:spcAft>
                <a:spcPts val="600"/>
              </a:spcAft>
            </a:pPr>
            <a:r>
              <a:rPr lang="en-US" sz="1200" dirty="0">
                <a:latin typeface="Akatab" panose="020B0604020202020204" charset="0"/>
                <a:ea typeface="Akatab" panose="020B0604020202020204" charset="0"/>
                <a:cs typeface="Akatab" panose="020B0604020202020204" charset="0"/>
              </a:rPr>
              <a:t>Tran, T. T. T., &amp; Moni. K. (2016) Management of foreign language anxiety: Insiders’ awareness and experiences. </a:t>
            </a:r>
            <a:r>
              <a:rPr lang="en-US" sz="1200" i="1" dirty="0">
                <a:latin typeface="Akatab" panose="020B0604020202020204" charset="0"/>
                <a:ea typeface="Akatab" panose="020B0604020202020204" charset="0"/>
                <a:cs typeface="Akatab" panose="020B0604020202020204" charset="0"/>
              </a:rPr>
              <a:t>Cogent Education, 2</a:t>
            </a:r>
            <a:r>
              <a:rPr lang="en-US" sz="1200" dirty="0">
                <a:latin typeface="Akatab" panose="020B0604020202020204" charset="0"/>
                <a:ea typeface="Akatab" panose="020B0604020202020204" charset="0"/>
                <a:cs typeface="Akatab" panose="020B0604020202020204" charset="0"/>
              </a:rPr>
              <a:t>(1). </a:t>
            </a:r>
            <a:r>
              <a:rPr lang="en-US" sz="1200" u="sng" dirty="0">
                <a:solidFill>
                  <a:srgbClr val="0563C1"/>
                </a:solidFill>
                <a:latin typeface="Akatab" panose="020B0604020202020204" charset="0"/>
                <a:ea typeface="Akatab" panose="020B0604020202020204" charset="0"/>
                <a:cs typeface="Akatab" panose="020B0604020202020204" charset="0"/>
                <a:hlinkClick r:id="rId4"/>
              </a:rPr>
              <a:t>https://doi.org/10.1080/2331186X.2014.992593</a:t>
            </a:r>
            <a:endParaRPr lang="en-US" sz="1200" dirty="0">
              <a:latin typeface="Akatab" panose="020B0604020202020204" charset="0"/>
              <a:ea typeface="Akatab" panose="020B0604020202020204" charset="0"/>
              <a:cs typeface="Akatab" panose="020B0604020202020204" charset="0"/>
            </a:endParaRPr>
          </a:p>
          <a:p>
            <a:pPr marL="457200" indent="-457200" algn="just">
              <a:lnSpc>
                <a:spcPct val="150000"/>
              </a:lnSpc>
              <a:spcBef>
                <a:spcPts val="600"/>
              </a:spcBef>
              <a:spcAft>
                <a:spcPts val="600"/>
              </a:spcAft>
            </a:pPr>
            <a:r>
              <a:rPr lang="en-US" sz="1200" dirty="0">
                <a:latin typeface="Akatab" panose="020B0604020202020204" charset="0"/>
                <a:ea typeface="Akatab" panose="020B0604020202020204" charset="0"/>
                <a:cs typeface="Akatab" panose="020B0604020202020204" charset="0"/>
              </a:rPr>
              <a:t>Tree, J. E. (1995). The effects of false starts and repetitions on the processing of subsequent words in spontaneous speech. </a:t>
            </a:r>
            <a:r>
              <a:rPr lang="en-US" sz="1200" i="1" dirty="0">
                <a:latin typeface="Akatab" panose="020B0604020202020204" charset="0"/>
                <a:ea typeface="Akatab" panose="020B0604020202020204" charset="0"/>
                <a:cs typeface="Akatab" panose="020B0604020202020204" charset="0"/>
              </a:rPr>
              <a:t>Journal of Memory and Language, 34</a:t>
            </a:r>
            <a:r>
              <a:rPr lang="en-US" sz="1200" dirty="0">
                <a:latin typeface="Akatab" panose="020B0604020202020204" charset="0"/>
                <a:ea typeface="Akatab" panose="020B0604020202020204" charset="0"/>
                <a:cs typeface="Akatab" panose="020B0604020202020204" charset="0"/>
              </a:rPr>
              <a:t>(6), 709–738. </a:t>
            </a:r>
            <a:r>
              <a:rPr lang="en-US" sz="1200" u="sng" dirty="0">
                <a:solidFill>
                  <a:srgbClr val="0563C1"/>
                </a:solidFill>
                <a:latin typeface="Akatab" panose="020B0604020202020204" charset="0"/>
                <a:ea typeface="Akatab" panose="020B0604020202020204" charset="0"/>
                <a:cs typeface="Akatab" panose="020B0604020202020204" charset="0"/>
                <a:hlinkClick r:id="rId5"/>
              </a:rPr>
              <a:t>https://doi.org/10.1006/jmla.1995.1032</a:t>
            </a:r>
            <a:endParaRPr lang="en-US" sz="1200" dirty="0">
              <a:latin typeface="Akatab" panose="020B0604020202020204" charset="0"/>
              <a:ea typeface="Akatab" panose="020B0604020202020204" charset="0"/>
              <a:cs typeface="Akatab" panose="020B0604020202020204" charset="0"/>
            </a:endParaRPr>
          </a:p>
          <a:p>
            <a:pPr marL="457200" indent="-457200" algn="just">
              <a:lnSpc>
                <a:spcPct val="150000"/>
              </a:lnSpc>
              <a:spcBef>
                <a:spcPts val="600"/>
              </a:spcBef>
              <a:spcAft>
                <a:spcPts val="600"/>
              </a:spcAft>
            </a:pPr>
            <a:r>
              <a:rPr lang="en-US" sz="1200" dirty="0">
                <a:latin typeface="Akatab" panose="020B0604020202020204" charset="0"/>
                <a:ea typeface="Akatab" panose="020B0604020202020204" charset="0"/>
                <a:cs typeface="Akatab" panose="020B0604020202020204" charset="0"/>
              </a:rPr>
              <a:t>Tripura, B. L. (2020). Cultural constraints in adopting communicative language teaching approach for teaching English to the secondary students in Bangladesh introduction. </a:t>
            </a:r>
            <a:r>
              <a:rPr lang="en-US" sz="1200" i="1" dirty="0">
                <a:latin typeface="Akatab" panose="020B0604020202020204" charset="0"/>
                <a:ea typeface="Akatab" panose="020B0604020202020204" charset="0"/>
                <a:cs typeface="Akatab" panose="020B0604020202020204" charset="0"/>
              </a:rPr>
              <a:t>American International University-Bangladesh,4</a:t>
            </a:r>
            <a:r>
              <a:rPr lang="en-US" sz="1200" dirty="0">
                <a:latin typeface="Akatab" panose="020B0604020202020204" charset="0"/>
                <a:ea typeface="Akatab" panose="020B0604020202020204" charset="0"/>
                <a:cs typeface="Akatab" panose="020B0604020202020204" charset="0"/>
              </a:rPr>
              <a:t>, 1-19.</a:t>
            </a:r>
          </a:p>
          <a:p>
            <a:pPr marL="457200" indent="-457200" algn="just">
              <a:lnSpc>
                <a:spcPct val="150000"/>
              </a:lnSpc>
              <a:spcBef>
                <a:spcPts val="600"/>
              </a:spcBef>
              <a:spcAft>
                <a:spcPts val="600"/>
              </a:spcAft>
            </a:pPr>
            <a:r>
              <a:rPr lang="en-US" sz="1200" dirty="0">
                <a:latin typeface="Akatab" panose="020B0604020202020204" charset="0"/>
                <a:ea typeface="Akatab" panose="020B0604020202020204" charset="0"/>
                <a:cs typeface="Akatab" panose="020B0604020202020204" charset="0"/>
              </a:rPr>
              <a:t>Ur, P. (1991). </a:t>
            </a:r>
            <a:r>
              <a:rPr lang="en-US" sz="1200" i="1" dirty="0">
                <a:latin typeface="Akatab" panose="020B0604020202020204" charset="0"/>
                <a:ea typeface="Akatab" panose="020B0604020202020204" charset="0"/>
                <a:cs typeface="Akatab" panose="020B0604020202020204" charset="0"/>
              </a:rPr>
              <a:t>A course in language teaching practice of theory: Cambridge teacher training and development</a:t>
            </a:r>
            <a:r>
              <a:rPr lang="en-US" sz="1200" dirty="0">
                <a:latin typeface="Akatab" panose="020B0604020202020204" charset="0"/>
                <a:ea typeface="Akatab" panose="020B0604020202020204" charset="0"/>
                <a:cs typeface="Akatab" panose="020B0604020202020204" charset="0"/>
              </a:rPr>
              <a:t>. Cambridge University Press</a:t>
            </a:r>
            <a:r>
              <a:rPr lang="en-US" sz="1200" dirty="0" smtClean="0">
                <a:latin typeface="Akatab" panose="020B0604020202020204" charset="0"/>
                <a:ea typeface="Akatab" panose="020B0604020202020204" charset="0"/>
                <a:cs typeface="Akatab" panose="020B0604020202020204" charset="0"/>
              </a:rPr>
              <a:t>.</a:t>
            </a:r>
            <a:endParaRPr lang="en-US" sz="1200" dirty="0">
              <a:latin typeface="Akatab" panose="020B0604020202020204" charset="0"/>
              <a:ea typeface="Akatab" panose="020B0604020202020204" charset="0"/>
              <a:cs typeface="Akatab" panose="020B0604020202020204" charset="0"/>
            </a:endParaRPr>
          </a:p>
        </p:txBody>
      </p:sp>
    </p:spTree>
    <p:extLst>
      <p:ext uri="{BB962C8B-B14F-4D97-AF65-F5344CB8AC3E}">
        <p14:creationId xmlns:p14="http://schemas.microsoft.com/office/powerpoint/2010/main" val="23901118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5709" y="191650"/>
            <a:ext cx="1436612" cy="400110"/>
          </a:xfrm>
          <a:prstGeom prst="rect">
            <a:avLst/>
          </a:prstGeom>
        </p:spPr>
        <p:txBody>
          <a:bodyPr wrap="none">
            <a:spAutoFit/>
          </a:bodyPr>
          <a:lstStyle/>
          <a:p>
            <a:pPr indent="0">
              <a:buNone/>
            </a:pPr>
            <a:r>
              <a:rPr lang="en-US" sz="2000" b="1" dirty="0">
                <a:latin typeface="Akatab" panose="020B0604020202020204" charset="0"/>
                <a:ea typeface="Akatab" panose="020B0604020202020204" charset="0"/>
                <a:cs typeface="Akatab" panose="020B0604020202020204" charset="0"/>
              </a:rPr>
              <a:t>References</a:t>
            </a:r>
          </a:p>
        </p:txBody>
      </p:sp>
      <p:sp>
        <p:nvSpPr>
          <p:cNvPr id="3" name="Rectangle 2"/>
          <p:cNvSpPr/>
          <p:nvPr/>
        </p:nvSpPr>
        <p:spPr>
          <a:xfrm>
            <a:off x="286897" y="1165432"/>
            <a:ext cx="8350666" cy="2746906"/>
          </a:xfrm>
          <a:prstGeom prst="rect">
            <a:avLst/>
          </a:prstGeom>
        </p:spPr>
        <p:txBody>
          <a:bodyPr wrap="square">
            <a:spAutoFit/>
          </a:bodyPr>
          <a:lstStyle/>
          <a:p>
            <a:pPr marL="457200" indent="-457200" algn="just">
              <a:lnSpc>
                <a:spcPct val="150000"/>
              </a:lnSpc>
              <a:spcBef>
                <a:spcPts val="600"/>
              </a:spcBef>
              <a:spcAft>
                <a:spcPts val="600"/>
              </a:spcAft>
            </a:pPr>
            <a:r>
              <a:rPr lang="en-US" sz="1200" dirty="0" smtClean="0">
                <a:latin typeface="Akatab" panose="020B0604020202020204" charset="0"/>
                <a:ea typeface="Akatab" panose="020B0604020202020204" charset="0"/>
                <a:cs typeface="Akatab" panose="020B0604020202020204" charset="0"/>
              </a:rPr>
              <a:t>Van </a:t>
            </a:r>
            <a:r>
              <a:rPr lang="en-US" sz="1200" dirty="0" err="1">
                <a:latin typeface="Akatab" panose="020B0604020202020204" charset="0"/>
                <a:ea typeface="Akatab" panose="020B0604020202020204" charset="0"/>
                <a:cs typeface="Akatab" panose="020B0604020202020204" charset="0"/>
              </a:rPr>
              <a:t>Van</a:t>
            </a:r>
            <a:r>
              <a:rPr lang="en-US" sz="1200" dirty="0">
                <a:latin typeface="Akatab" panose="020B0604020202020204" charset="0"/>
                <a:ea typeface="Akatab" panose="020B0604020202020204" charset="0"/>
                <a:cs typeface="Akatab" panose="020B0604020202020204" charset="0"/>
              </a:rPr>
              <a:t>, H. (2018). Moet’s three pilot English language communicational curricula for schools in Vietnam: Rationale, design and implementation. </a:t>
            </a:r>
            <a:r>
              <a:rPr lang="en-US" sz="1200" i="1" dirty="0">
                <a:latin typeface="Akatab" panose="020B0604020202020204" charset="0"/>
                <a:ea typeface="Akatab" panose="020B0604020202020204" charset="0"/>
                <a:cs typeface="Akatab" panose="020B0604020202020204" charset="0"/>
              </a:rPr>
              <a:t>VNU Journal of Foreign Studies, 34</a:t>
            </a:r>
            <a:r>
              <a:rPr lang="en-US" sz="1200" dirty="0">
                <a:latin typeface="Akatab" panose="020B0604020202020204" charset="0"/>
                <a:ea typeface="Akatab" panose="020B0604020202020204" charset="0"/>
                <a:cs typeface="Akatab" panose="020B0604020202020204" charset="0"/>
              </a:rPr>
              <a:t>(2). https://doi.org/10.25073/2525-2445/vnufs.4258</a:t>
            </a:r>
          </a:p>
          <a:p>
            <a:pPr marL="457200" indent="-457200" algn="just">
              <a:lnSpc>
                <a:spcPct val="150000"/>
              </a:lnSpc>
              <a:spcBef>
                <a:spcPts val="600"/>
              </a:spcBef>
              <a:spcAft>
                <a:spcPts val="600"/>
              </a:spcAft>
            </a:pPr>
            <a:r>
              <a:rPr lang="en-US" sz="1200" dirty="0">
                <a:latin typeface="Akatab" panose="020B0604020202020204" charset="0"/>
                <a:ea typeface="Akatab" panose="020B0604020202020204" charset="0"/>
                <a:cs typeface="Akatab" panose="020B0604020202020204" charset="0"/>
              </a:rPr>
              <a:t>Watts, R.J., 1997. Silence and the acquisition of status in verbal interaction. In </a:t>
            </a:r>
            <a:r>
              <a:rPr lang="en-US" sz="1200" dirty="0" err="1">
                <a:latin typeface="Akatab" panose="020B0604020202020204" charset="0"/>
                <a:ea typeface="Akatab" panose="020B0604020202020204" charset="0"/>
                <a:cs typeface="Akatab" panose="020B0604020202020204" charset="0"/>
              </a:rPr>
              <a:t>Jaworski</a:t>
            </a:r>
            <a:r>
              <a:rPr lang="en-US" sz="1200" dirty="0">
                <a:latin typeface="Akatab" panose="020B0604020202020204" charset="0"/>
                <a:ea typeface="Akatab" panose="020B0604020202020204" charset="0"/>
                <a:cs typeface="Akatab" panose="020B0604020202020204" charset="0"/>
              </a:rPr>
              <a:t>, A. (Ed.). </a:t>
            </a:r>
            <a:r>
              <a:rPr lang="en-US" sz="1200" i="1" dirty="0">
                <a:latin typeface="Akatab" panose="020B0604020202020204" charset="0"/>
                <a:ea typeface="Akatab" panose="020B0604020202020204" charset="0"/>
                <a:cs typeface="Akatab" panose="020B0604020202020204" charset="0"/>
              </a:rPr>
              <a:t>Silence: Interdisciplinary Perspectives </a:t>
            </a:r>
            <a:r>
              <a:rPr lang="en-US" sz="1200" dirty="0">
                <a:latin typeface="Akatab" panose="020B0604020202020204" charset="0"/>
                <a:ea typeface="Akatab" panose="020B0604020202020204" charset="0"/>
                <a:cs typeface="Akatab" panose="020B0604020202020204" charset="0"/>
              </a:rPr>
              <a:t>(pp. 87-115). Mouton de </a:t>
            </a:r>
            <a:r>
              <a:rPr lang="en-US" sz="1200" dirty="0" err="1">
                <a:latin typeface="Akatab" panose="020B0604020202020204" charset="0"/>
                <a:ea typeface="Akatab" panose="020B0604020202020204" charset="0"/>
                <a:cs typeface="Akatab" panose="020B0604020202020204" charset="0"/>
              </a:rPr>
              <a:t>Gruyter</a:t>
            </a:r>
            <a:r>
              <a:rPr lang="en-US" sz="1200" dirty="0">
                <a:latin typeface="Akatab" panose="020B0604020202020204" charset="0"/>
                <a:ea typeface="Akatab" panose="020B0604020202020204" charset="0"/>
                <a:cs typeface="Akatab" panose="020B0604020202020204" charset="0"/>
              </a:rPr>
              <a:t>, Berlin and New York.</a:t>
            </a:r>
          </a:p>
          <a:p>
            <a:pPr marL="457200" indent="-457200" algn="just">
              <a:lnSpc>
                <a:spcPct val="150000"/>
              </a:lnSpc>
              <a:spcBef>
                <a:spcPts val="600"/>
              </a:spcBef>
              <a:spcAft>
                <a:spcPts val="600"/>
              </a:spcAft>
            </a:pPr>
            <a:r>
              <a:rPr lang="en-US" sz="1200" dirty="0">
                <a:latin typeface="Akatab" panose="020B0604020202020204" charset="0"/>
                <a:ea typeface="Akatab" panose="020B0604020202020204" charset="0"/>
                <a:cs typeface="Akatab" panose="020B0604020202020204" charset="0"/>
              </a:rPr>
              <a:t>Yerkes, R. M., &amp; Dodson, J.D. (1908). The relation of strength of stimulus to rapidity of habit-formation. </a:t>
            </a:r>
            <a:r>
              <a:rPr lang="en-US" sz="1200" i="1" dirty="0">
                <a:latin typeface="Akatab" panose="020B0604020202020204" charset="0"/>
                <a:ea typeface="Akatab" panose="020B0604020202020204" charset="0"/>
                <a:cs typeface="Akatab" panose="020B0604020202020204" charset="0"/>
              </a:rPr>
              <a:t>Journal of Comparative Neurology and Psychology, 18</a:t>
            </a:r>
            <a:r>
              <a:rPr lang="en-US" sz="1200" dirty="0">
                <a:latin typeface="Akatab" panose="020B0604020202020204" charset="0"/>
                <a:ea typeface="Akatab" panose="020B0604020202020204" charset="0"/>
                <a:cs typeface="Akatab" panose="020B0604020202020204" charset="0"/>
              </a:rPr>
              <a:t>(5), 459-482. </a:t>
            </a:r>
            <a:r>
              <a:rPr lang="en-US" sz="1200" u="sng" dirty="0">
                <a:solidFill>
                  <a:srgbClr val="0563C1"/>
                </a:solidFill>
                <a:latin typeface="Akatab" panose="020B0604020202020204" charset="0"/>
                <a:ea typeface="Akatab" panose="020B0604020202020204" charset="0"/>
                <a:cs typeface="Akatab" panose="020B0604020202020204" charset="0"/>
                <a:hlinkClick r:id="rId3"/>
              </a:rPr>
              <a:t>https://psycnet.apa.org/doi/10.1002/cne.920180503</a:t>
            </a:r>
            <a:endParaRPr lang="en-US" sz="1200" dirty="0">
              <a:latin typeface="Akatab" panose="020B0604020202020204" charset="0"/>
              <a:ea typeface="Akatab" panose="020B0604020202020204" charset="0"/>
              <a:cs typeface="Akatab" panose="020B0604020202020204" charset="0"/>
            </a:endParaRPr>
          </a:p>
          <a:p>
            <a:pPr marL="457200" indent="-457200">
              <a:lnSpc>
                <a:spcPct val="150000"/>
              </a:lnSpc>
              <a:spcBef>
                <a:spcPts val="600"/>
              </a:spcBef>
              <a:spcAft>
                <a:spcPts val="600"/>
              </a:spcAft>
            </a:pPr>
            <a:r>
              <a:rPr lang="en-US" sz="1200" dirty="0">
                <a:latin typeface="Akatab" panose="020B0604020202020204" charset="0"/>
                <a:ea typeface="Akatab" panose="020B0604020202020204" charset="0"/>
                <a:cs typeface="Akatab" panose="020B0604020202020204" charset="0"/>
              </a:rPr>
              <a:t>Zhao, N. (2022). Speech disfluencies in consecutive interpreting by student interpreters: The role of language proficiency, working memory, and anxiety. </a:t>
            </a:r>
            <a:r>
              <a:rPr lang="en-US" sz="1200" i="1" dirty="0">
                <a:latin typeface="Akatab" panose="020B0604020202020204" charset="0"/>
                <a:ea typeface="Akatab" panose="020B0604020202020204" charset="0"/>
                <a:cs typeface="Akatab" panose="020B0604020202020204" charset="0"/>
              </a:rPr>
              <a:t>Frontiers in Psychology, 13</a:t>
            </a:r>
            <a:r>
              <a:rPr lang="en-US" sz="1200" dirty="0">
                <a:latin typeface="Akatab" panose="020B0604020202020204" charset="0"/>
                <a:ea typeface="Akatab" panose="020B0604020202020204" charset="0"/>
                <a:cs typeface="Akatab" panose="020B0604020202020204" charset="0"/>
              </a:rPr>
              <a:t>. </a:t>
            </a:r>
            <a:r>
              <a:rPr lang="en-US" sz="1200" u="sng" dirty="0">
                <a:solidFill>
                  <a:srgbClr val="0563C1"/>
                </a:solidFill>
                <a:latin typeface="Akatab" panose="020B0604020202020204" charset="0"/>
                <a:ea typeface="Akatab" panose="020B0604020202020204" charset="0"/>
                <a:cs typeface="Akatab" panose="020B0604020202020204" charset="0"/>
                <a:hlinkClick r:id="rId4"/>
              </a:rPr>
              <a:t>https://doi.org/10.3389/fpsyg.2022.881778</a:t>
            </a:r>
            <a:endParaRPr lang="en-US" sz="1200" dirty="0">
              <a:latin typeface="Akatab" panose="020B0604020202020204" charset="0"/>
              <a:ea typeface="Akatab" panose="020B0604020202020204" charset="0"/>
              <a:cs typeface="Akatab" panose="020B0604020202020204" charset="0"/>
            </a:endParaRPr>
          </a:p>
        </p:txBody>
      </p:sp>
    </p:spTree>
    <p:extLst>
      <p:ext uri="{BB962C8B-B14F-4D97-AF65-F5344CB8AC3E}">
        <p14:creationId xmlns:p14="http://schemas.microsoft.com/office/powerpoint/2010/main" val="240200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 name="Title 1"/>
          <p:cNvSpPr>
            <a:spLocks noGrp="1"/>
          </p:cNvSpPr>
          <p:nvPr>
            <p:ph type="title"/>
          </p:nvPr>
        </p:nvSpPr>
        <p:spPr>
          <a:xfrm>
            <a:off x="585135" y="334184"/>
            <a:ext cx="7828255" cy="572700"/>
          </a:xfrm>
        </p:spPr>
        <p:txBody>
          <a:bodyPr/>
          <a:lstStyle/>
          <a:p>
            <a:r>
              <a:rPr lang="en-US" b="1" dirty="0" smtClean="0">
                <a:latin typeface="Akatab" panose="020B0604020202020204" charset="0"/>
                <a:ea typeface="Akatab" panose="020B0604020202020204" charset="0"/>
                <a:cs typeface="Akatab" panose="020B0604020202020204" charset="0"/>
              </a:rPr>
              <a:t>Research aims and research questions</a:t>
            </a:r>
            <a:endParaRPr lang="en-US" b="1" dirty="0">
              <a:latin typeface="Akatab" panose="020B0604020202020204" charset="0"/>
              <a:ea typeface="Akatab" panose="020B0604020202020204" charset="0"/>
              <a:cs typeface="Akatab" panose="020B0604020202020204" charset="0"/>
            </a:endParaRPr>
          </a:p>
        </p:txBody>
      </p:sp>
      <p:sp>
        <p:nvSpPr>
          <p:cNvPr id="3" name="Text Placeholder 2"/>
          <p:cNvSpPr>
            <a:spLocks noGrp="1"/>
          </p:cNvSpPr>
          <p:nvPr>
            <p:ph type="body" idx="1"/>
          </p:nvPr>
        </p:nvSpPr>
        <p:spPr>
          <a:xfrm>
            <a:off x="464127" y="1003870"/>
            <a:ext cx="8278091" cy="3665116"/>
          </a:xfrm>
        </p:spPr>
        <p:txBody>
          <a:bodyPr/>
          <a:lstStyle/>
          <a:p>
            <a:pPr marL="0" indent="0" algn="l">
              <a:lnSpc>
                <a:spcPct val="114000"/>
              </a:lnSpc>
              <a:spcBef>
                <a:spcPts val="400"/>
              </a:spcBef>
              <a:buSzPts val="2000"/>
              <a:buNone/>
            </a:pPr>
            <a:r>
              <a:rPr lang="en-US" sz="1800" b="1" dirty="0" smtClean="0"/>
              <a:t>1. Research aims</a:t>
            </a:r>
            <a:endParaRPr lang="en-US" sz="1800" dirty="0" smtClean="0"/>
          </a:p>
          <a:p>
            <a:pPr marL="342900" lvl="0" indent="-342900" algn="l">
              <a:lnSpc>
                <a:spcPct val="114000"/>
              </a:lnSpc>
              <a:spcBef>
                <a:spcPts val="400"/>
              </a:spcBef>
              <a:buSzPts val="2000"/>
              <a:buFont typeface="Akatab" panose="020B0604020202020204" charset="0"/>
              <a:buChar char="‒"/>
            </a:pPr>
            <a:r>
              <a:rPr lang="en-US" sz="1800" dirty="0" smtClean="0"/>
              <a:t>clarify non-English majors’ perceived English speaking anxiety levels</a:t>
            </a:r>
          </a:p>
          <a:p>
            <a:pPr marL="342900" lvl="0" indent="-342900" algn="l">
              <a:lnSpc>
                <a:spcPct val="114000"/>
              </a:lnSpc>
              <a:spcBef>
                <a:spcPts val="400"/>
              </a:spcBef>
              <a:buSzPts val="2000"/>
              <a:buFont typeface="Akatab" panose="020B0604020202020204" charset="0"/>
              <a:buChar char="‒"/>
            </a:pPr>
            <a:r>
              <a:rPr lang="en-US" sz="1800" dirty="0"/>
              <a:t>i</a:t>
            </a:r>
            <a:r>
              <a:rPr lang="en-US" sz="1800" dirty="0" smtClean="0"/>
              <a:t>dentify causes and effects </a:t>
            </a:r>
            <a:r>
              <a:rPr lang="en-US" sz="1800" dirty="0"/>
              <a:t>of speaking anxiety </a:t>
            </a:r>
            <a:r>
              <a:rPr lang="en-US" sz="1800" dirty="0" smtClean="0"/>
              <a:t>on students’</a:t>
            </a:r>
            <a:r>
              <a:rPr lang="en-US" sz="1800" dirty="0"/>
              <a:t> spoken output in the target </a:t>
            </a:r>
            <a:r>
              <a:rPr lang="en-US" sz="1800" dirty="0" smtClean="0"/>
              <a:t>language</a:t>
            </a:r>
          </a:p>
          <a:p>
            <a:pPr marL="0" lvl="0" indent="0" algn="l">
              <a:lnSpc>
                <a:spcPct val="114000"/>
              </a:lnSpc>
              <a:spcBef>
                <a:spcPts val="400"/>
              </a:spcBef>
              <a:buSzPts val="2000"/>
              <a:buNone/>
            </a:pPr>
            <a:endParaRPr lang="en-US" sz="1800" b="1" dirty="0"/>
          </a:p>
          <a:p>
            <a:pPr marL="0" lvl="0" indent="0" algn="l">
              <a:lnSpc>
                <a:spcPct val="114000"/>
              </a:lnSpc>
              <a:spcBef>
                <a:spcPts val="400"/>
              </a:spcBef>
              <a:buSzPts val="2000"/>
              <a:buNone/>
            </a:pPr>
            <a:r>
              <a:rPr lang="en-US" sz="1800" b="1" dirty="0" smtClean="0"/>
              <a:t>2</a:t>
            </a:r>
            <a:r>
              <a:rPr lang="en-US" sz="1800" b="1" dirty="0"/>
              <a:t>. Research </a:t>
            </a:r>
            <a:r>
              <a:rPr lang="en-US" sz="1800" b="1" dirty="0" smtClean="0"/>
              <a:t>questions</a:t>
            </a:r>
          </a:p>
          <a:p>
            <a:pPr marL="285750" lvl="0" indent="-285750" algn="l">
              <a:lnSpc>
                <a:spcPct val="114000"/>
              </a:lnSpc>
              <a:spcBef>
                <a:spcPts val="400"/>
              </a:spcBef>
              <a:buSzPts val="2000"/>
              <a:buFont typeface="Akatab" panose="020B0604020202020204" charset="0"/>
              <a:buChar char="‒"/>
            </a:pPr>
            <a:r>
              <a:rPr lang="en-US" sz="1800" dirty="0" smtClean="0"/>
              <a:t>What </a:t>
            </a:r>
            <a:r>
              <a:rPr lang="en-US" sz="1800" dirty="0"/>
              <a:t>triggers non-English majors’ perceived speaking anxiety?</a:t>
            </a:r>
          </a:p>
          <a:p>
            <a:pPr marL="285750" lvl="0" indent="-285750" algn="l">
              <a:lnSpc>
                <a:spcPct val="114000"/>
              </a:lnSpc>
              <a:spcBef>
                <a:spcPts val="400"/>
              </a:spcBef>
              <a:buSzPts val="2000"/>
              <a:buFont typeface="Akatab" panose="020B0604020202020204" charset="0"/>
              <a:buChar char="‒"/>
            </a:pPr>
            <a:r>
              <a:rPr lang="en-US" sz="1800" dirty="0" smtClean="0"/>
              <a:t>What </a:t>
            </a:r>
            <a:r>
              <a:rPr lang="en-US" sz="1800" dirty="0"/>
              <a:t>are the effects of speaking anxiety on students’ </a:t>
            </a:r>
            <a:r>
              <a:rPr lang="en-US" sz="1800" dirty="0" smtClean="0"/>
              <a:t>speaking performance</a:t>
            </a:r>
            <a:r>
              <a:rPr lang="en-US" sz="1800" dirty="0"/>
              <a:t>?</a:t>
            </a:r>
          </a:p>
          <a:p>
            <a:pPr marL="0" lvl="0" indent="0" algn="l">
              <a:lnSpc>
                <a:spcPct val="114000"/>
              </a:lnSpc>
              <a:spcBef>
                <a:spcPts val="400"/>
              </a:spcBef>
              <a:buSzPts val="2000"/>
              <a:buNone/>
            </a:pPr>
            <a:endParaRPr lang="en-US" sz="1800" dirty="0"/>
          </a:p>
        </p:txBody>
      </p:sp>
      <p:sp>
        <p:nvSpPr>
          <p:cNvPr id="4" name="TextBox 3"/>
          <p:cNvSpPr txBox="1"/>
          <p:nvPr/>
        </p:nvSpPr>
        <p:spPr>
          <a:xfrm>
            <a:off x="8634608" y="4634629"/>
            <a:ext cx="321501" cy="307777"/>
          </a:xfrm>
          <a:prstGeom prst="rect">
            <a:avLst/>
          </a:prstGeom>
          <a:noFill/>
        </p:spPr>
        <p:txBody>
          <a:bodyPr wrap="square" rtlCol="0">
            <a:spAutoFit/>
          </a:bodyPr>
          <a:lstStyle/>
          <a:p>
            <a:pPr algn="ctr"/>
            <a:r>
              <a:rPr lang="en-US" dirty="0">
                <a:latin typeface="Castoro" panose="020B0604020202020204" charset="0"/>
              </a:rPr>
              <a:t>5</a:t>
            </a:r>
          </a:p>
        </p:txBody>
      </p:sp>
    </p:spTree>
    <p:extLst>
      <p:ext uri="{BB962C8B-B14F-4D97-AF65-F5344CB8AC3E}">
        <p14:creationId xmlns:p14="http://schemas.microsoft.com/office/powerpoint/2010/main" val="305284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2"/>
          <p:cNvSpPr txBox="1">
            <a:spLocks noGrp="1"/>
          </p:cNvSpPr>
          <p:nvPr>
            <p:ph type="title"/>
          </p:nvPr>
        </p:nvSpPr>
        <p:spPr>
          <a:xfrm>
            <a:off x="961425" y="2680575"/>
            <a:ext cx="4383600" cy="1723800"/>
          </a:xfrm>
          <a:prstGeom prst="rect">
            <a:avLst/>
          </a:prstGeom>
        </p:spPr>
        <p:txBody>
          <a:bodyPr spcFirstLastPara="1" wrap="square" lIns="91425" tIns="91425" rIns="91425" bIns="91425" anchor="t" anchorCtr="0">
            <a:noAutofit/>
          </a:bodyPr>
          <a:lstStyle/>
          <a:p>
            <a:pPr lvl="0"/>
            <a:r>
              <a:rPr lang="en-US" sz="5200" dirty="0" smtClean="0"/>
              <a:t>Literature review</a:t>
            </a:r>
            <a:endParaRPr lang="en-US" sz="5200" dirty="0">
              <a:solidFill>
                <a:schemeClr val="lt1"/>
              </a:solidFill>
            </a:endParaRPr>
          </a:p>
        </p:txBody>
      </p:sp>
      <p:sp>
        <p:nvSpPr>
          <p:cNvPr id="264" name="Google Shape;264;p32"/>
          <p:cNvSpPr txBox="1">
            <a:spLocks noGrp="1"/>
          </p:cNvSpPr>
          <p:nvPr>
            <p:ph type="title" idx="2"/>
          </p:nvPr>
        </p:nvSpPr>
        <p:spPr>
          <a:xfrm>
            <a:off x="961425" y="1649425"/>
            <a:ext cx="1032300" cy="74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02.</a:t>
            </a:r>
            <a:endParaRPr dirty="0"/>
          </a:p>
        </p:txBody>
      </p:sp>
      <p:grpSp>
        <p:nvGrpSpPr>
          <p:cNvPr id="265" name="Google Shape;265;p32"/>
          <p:cNvGrpSpPr/>
          <p:nvPr/>
        </p:nvGrpSpPr>
        <p:grpSpPr>
          <a:xfrm>
            <a:off x="188271" y="722355"/>
            <a:ext cx="4707300" cy="81900"/>
            <a:chOff x="196113" y="722355"/>
            <a:chExt cx="4707300" cy="81900"/>
          </a:xfrm>
        </p:grpSpPr>
        <p:sp>
          <p:nvSpPr>
            <p:cNvPr id="266" name="Google Shape;266;p32"/>
            <p:cNvSpPr/>
            <p:nvPr/>
          </p:nvSpPr>
          <p:spPr>
            <a:xfrm rot="-5400000" flipH="1">
              <a:off x="4609563" y="510405"/>
              <a:ext cx="81900" cy="505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267" name="Google Shape;267;p32"/>
            <p:cNvCxnSpPr>
              <a:stCxn id="266" idx="0"/>
            </p:cNvCxnSpPr>
            <p:nvPr/>
          </p:nvCxnSpPr>
          <p:spPr>
            <a:xfrm rot="10800000">
              <a:off x="196113" y="763305"/>
              <a:ext cx="4201500" cy="0"/>
            </a:xfrm>
            <a:prstGeom prst="straightConnector1">
              <a:avLst/>
            </a:prstGeom>
            <a:noFill/>
            <a:ln w="9525" cap="flat" cmpd="sng">
              <a:solidFill>
                <a:schemeClr val="lt1"/>
              </a:solidFill>
              <a:prstDash val="solid"/>
              <a:round/>
              <a:headEnd type="none" w="med" len="med"/>
              <a:tailEnd type="none" w="med" len="med"/>
            </a:ln>
          </p:spPr>
        </p:cxnSp>
      </p:grpSp>
      <p:grpSp>
        <p:nvGrpSpPr>
          <p:cNvPr id="268" name="Google Shape;268;p32"/>
          <p:cNvGrpSpPr/>
          <p:nvPr/>
        </p:nvGrpSpPr>
        <p:grpSpPr>
          <a:xfrm>
            <a:off x="8402038" y="1961930"/>
            <a:ext cx="81900" cy="2993100"/>
            <a:chOff x="8615038" y="1961930"/>
            <a:chExt cx="81900" cy="2993100"/>
          </a:xfrm>
        </p:grpSpPr>
        <p:sp>
          <p:nvSpPr>
            <p:cNvPr id="269" name="Google Shape;269;p32"/>
            <p:cNvSpPr/>
            <p:nvPr/>
          </p:nvSpPr>
          <p:spPr>
            <a:xfrm>
              <a:off x="8615038" y="1961930"/>
              <a:ext cx="81900" cy="5058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katab"/>
                <a:ea typeface="Akatab"/>
                <a:cs typeface="Akatab"/>
                <a:sym typeface="Akatab"/>
              </a:endParaRPr>
            </a:p>
          </p:txBody>
        </p:sp>
        <p:cxnSp>
          <p:nvCxnSpPr>
            <p:cNvPr id="270" name="Google Shape;270;p32"/>
            <p:cNvCxnSpPr>
              <a:stCxn id="269" idx="2"/>
            </p:cNvCxnSpPr>
            <p:nvPr/>
          </p:nvCxnSpPr>
          <p:spPr>
            <a:xfrm>
              <a:off x="8655988" y="2467730"/>
              <a:ext cx="0" cy="2487300"/>
            </a:xfrm>
            <a:prstGeom prst="straightConnector1">
              <a:avLst/>
            </a:prstGeom>
            <a:noFill/>
            <a:ln w="9525" cap="flat" cmpd="sng">
              <a:solidFill>
                <a:schemeClr val="lt1"/>
              </a:solidFill>
              <a:prstDash val="dot"/>
              <a:round/>
              <a:headEnd type="none" w="med" len="med"/>
              <a:tailEnd type="none" w="med" len="med"/>
            </a:ln>
          </p:spPr>
        </p:cxnSp>
      </p:grpSp>
      <p:pic>
        <p:nvPicPr>
          <p:cNvPr id="3" name="Picture Placeholder 2" descr="&lt;strong&gt;Vintage&lt;/strong&gt; Library Shelves Filled with &lt;strong&gt;Antique Books&lt;/strong&gt; · Free Stock Photo"/>
          <p:cNvPicPr>
            <a:picLocks noGrp="1" noChangeAspect="1"/>
          </p:cNvPicPr>
          <p:nvPr>
            <p:ph type="pic" idx="3"/>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t="930" b="930"/>
          <a:stretch>
            <a:fillRect/>
          </a:stretch>
        </p:blipFill>
        <p:spPr/>
      </p:pic>
    </p:spTree>
    <p:extLst>
      <p:ext uri="{BB962C8B-B14F-4D97-AF65-F5344CB8AC3E}">
        <p14:creationId xmlns:p14="http://schemas.microsoft.com/office/powerpoint/2010/main" val="2649126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 name="Title 3"/>
          <p:cNvSpPr>
            <a:spLocks noGrp="1"/>
          </p:cNvSpPr>
          <p:nvPr>
            <p:ph type="title"/>
          </p:nvPr>
        </p:nvSpPr>
        <p:spPr/>
        <p:txBody>
          <a:bodyPr/>
          <a:lstStyle/>
          <a:p>
            <a:pPr lvl="0"/>
            <a:r>
              <a:rPr lang="en-US" sz="3200" b="1" dirty="0">
                <a:latin typeface="Akatab" panose="020B0604020202020204" charset="0"/>
                <a:ea typeface="Akatab" panose="020B0604020202020204" charset="0"/>
                <a:cs typeface="Akatab" panose="020B0604020202020204" charset="0"/>
                <a:sym typeface="K2D"/>
              </a:rPr>
              <a:t>Foreign language anxiety (FLA)</a:t>
            </a:r>
            <a:br>
              <a:rPr lang="en-US" sz="3200" b="1" dirty="0">
                <a:latin typeface="Akatab" panose="020B0604020202020204" charset="0"/>
                <a:ea typeface="Akatab" panose="020B0604020202020204" charset="0"/>
                <a:cs typeface="Akatab" panose="020B0604020202020204" charset="0"/>
                <a:sym typeface="K2D"/>
              </a:rPr>
            </a:br>
            <a:endParaRPr lang="en-US" dirty="0">
              <a:latin typeface="Akatab" panose="020B0604020202020204" charset="0"/>
              <a:ea typeface="Akatab" panose="020B0604020202020204" charset="0"/>
              <a:cs typeface="Akatab" panose="020B0604020202020204" charset="0"/>
            </a:endParaRPr>
          </a:p>
        </p:txBody>
      </p:sp>
      <p:sp>
        <p:nvSpPr>
          <p:cNvPr id="5" name="Text Placeholder 4"/>
          <p:cNvSpPr>
            <a:spLocks noGrp="1"/>
          </p:cNvSpPr>
          <p:nvPr>
            <p:ph type="body" idx="1"/>
          </p:nvPr>
        </p:nvSpPr>
        <p:spPr>
          <a:xfrm>
            <a:off x="720000" y="1196938"/>
            <a:ext cx="7704000" cy="3292867"/>
          </a:xfrm>
        </p:spPr>
        <p:txBody>
          <a:bodyPr/>
          <a:lstStyle/>
          <a:p>
            <a:pPr marL="171450" lvl="0" indent="-171450" algn="just">
              <a:spcBef>
                <a:spcPts val="1200"/>
              </a:spcBef>
              <a:spcAft>
                <a:spcPts val="1200"/>
              </a:spcAft>
              <a:buClr>
                <a:srgbClr val="000000"/>
              </a:buClr>
              <a:buSzPts val="1800"/>
              <a:buFont typeface="K2D" panose="020B0604020202020204" charset="0"/>
              <a:buChar char="‒"/>
            </a:pPr>
            <a:r>
              <a:rPr lang="en-US" sz="1800" dirty="0" smtClean="0">
                <a:latin typeface="Akatab" panose="020B0604020202020204" charset="0"/>
                <a:ea typeface="Akatab" panose="020B0604020202020204" charset="0"/>
                <a:cs typeface="Akatab" panose="020B0604020202020204" charset="0"/>
                <a:sym typeface="K2D"/>
              </a:rPr>
              <a:t> “</a:t>
            </a:r>
            <a:r>
              <a:rPr lang="en-US" sz="1800" dirty="0">
                <a:latin typeface="Akatab" panose="020B0604020202020204" charset="0"/>
                <a:ea typeface="Akatab" panose="020B0604020202020204" charset="0"/>
                <a:cs typeface="Akatab" panose="020B0604020202020204" charset="0"/>
                <a:sym typeface="K2D"/>
              </a:rPr>
              <a:t>a distinct complex construct of self-perceptions, beliefs, feelings, and behaviors related to classroom language learning arising from the uniqueness of the language learning process” (</a:t>
            </a:r>
            <a:r>
              <a:rPr lang="en-US" sz="1800" dirty="0" err="1">
                <a:latin typeface="Akatab" panose="020B0604020202020204" charset="0"/>
                <a:ea typeface="Akatab" panose="020B0604020202020204" charset="0"/>
                <a:cs typeface="Akatab" panose="020B0604020202020204" charset="0"/>
                <a:sym typeface="K2D"/>
              </a:rPr>
              <a:t>Horwitz</a:t>
            </a:r>
            <a:r>
              <a:rPr lang="en-US" sz="1800" dirty="0">
                <a:latin typeface="Akatab" panose="020B0604020202020204" charset="0"/>
                <a:ea typeface="Akatab" panose="020B0604020202020204" charset="0"/>
                <a:cs typeface="Akatab" panose="020B0604020202020204" charset="0"/>
                <a:sym typeface="K2D"/>
              </a:rPr>
              <a:t> et al., 1986, p. 128</a:t>
            </a:r>
            <a:r>
              <a:rPr lang="en-US" sz="1800" dirty="0" smtClean="0">
                <a:latin typeface="Akatab" panose="020B0604020202020204" charset="0"/>
                <a:ea typeface="Akatab" panose="020B0604020202020204" charset="0"/>
                <a:cs typeface="Akatab" panose="020B0604020202020204" charset="0"/>
                <a:sym typeface="K2D"/>
              </a:rPr>
              <a:t>)</a:t>
            </a:r>
          </a:p>
          <a:p>
            <a:pPr marL="171450" lvl="0" indent="-171450" algn="just">
              <a:spcBef>
                <a:spcPts val="1200"/>
              </a:spcBef>
              <a:spcAft>
                <a:spcPts val="1200"/>
              </a:spcAft>
              <a:buClr>
                <a:srgbClr val="000000"/>
              </a:buClr>
              <a:buSzPts val="1800"/>
              <a:buFont typeface="K2D" panose="020B0604020202020204" charset="0"/>
              <a:buChar char="‒"/>
            </a:pPr>
            <a:r>
              <a:rPr lang="en-US" sz="1800" dirty="0">
                <a:latin typeface="Akatab" panose="020B0604020202020204" charset="0"/>
                <a:ea typeface="Akatab" panose="020B0604020202020204" charset="0"/>
                <a:cs typeface="Akatab" panose="020B0604020202020204" charset="0"/>
              </a:rPr>
              <a:t>a negative emotional reaction that happens when learning or using a </a:t>
            </a:r>
            <a:r>
              <a:rPr lang="en-US" sz="1800" dirty="0" smtClean="0">
                <a:latin typeface="Akatab" panose="020B0604020202020204" charset="0"/>
                <a:ea typeface="Akatab" panose="020B0604020202020204" charset="0"/>
                <a:cs typeface="Akatab" panose="020B0604020202020204" charset="0"/>
              </a:rPr>
              <a:t>second language (</a:t>
            </a:r>
            <a:r>
              <a:rPr lang="en-US" sz="1800" dirty="0" err="1" smtClean="0"/>
              <a:t>MacIntyre</a:t>
            </a:r>
            <a:r>
              <a:rPr lang="en-US" sz="1800" dirty="0" smtClean="0"/>
              <a:t>, 1999)</a:t>
            </a:r>
          </a:p>
          <a:p>
            <a:pPr marL="171450" lvl="0" indent="-171450" algn="just">
              <a:spcBef>
                <a:spcPts val="1200"/>
              </a:spcBef>
              <a:spcAft>
                <a:spcPts val="1200"/>
              </a:spcAft>
              <a:buClr>
                <a:srgbClr val="000000"/>
              </a:buClr>
              <a:buSzPts val="1800"/>
              <a:buFont typeface="K2D" panose="020B0604020202020204" charset="0"/>
              <a:buChar char="‒"/>
            </a:pPr>
            <a:r>
              <a:rPr lang="en-US" sz="1800" dirty="0" smtClean="0"/>
              <a:t>a </a:t>
            </a:r>
            <a:r>
              <a:rPr lang="en-US" sz="1800" dirty="0"/>
              <a:t>certain level of anxiety can help students increase their motivation in learning a foreign language </a:t>
            </a:r>
            <a:r>
              <a:rPr lang="en-US" sz="1800" dirty="0" smtClean="0"/>
              <a:t>(</a:t>
            </a:r>
            <a:r>
              <a:rPr lang="en-US" sz="1800" dirty="0" err="1" smtClean="0"/>
              <a:t>MacIntyre</a:t>
            </a:r>
            <a:r>
              <a:rPr lang="en-US" sz="1800" dirty="0" smtClean="0"/>
              <a:t> </a:t>
            </a:r>
            <a:r>
              <a:rPr lang="en-US" sz="1800" dirty="0"/>
              <a:t>&amp; Mercer, 2014)</a:t>
            </a:r>
            <a:endParaRPr lang="en-US" sz="1800" dirty="0" smtClean="0"/>
          </a:p>
        </p:txBody>
      </p:sp>
      <p:sp>
        <p:nvSpPr>
          <p:cNvPr id="6" name="TextBox 5"/>
          <p:cNvSpPr txBox="1"/>
          <p:nvPr/>
        </p:nvSpPr>
        <p:spPr>
          <a:xfrm>
            <a:off x="8634608" y="4634629"/>
            <a:ext cx="321501" cy="307777"/>
          </a:xfrm>
          <a:prstGeom prst="rect">
            <a:avLst/>
          </a:prstGeom>
          <a:noFill/>
        </p:spPr>
        <p:txBody>
          <a:bodyPr wrap="square" rtlCol="0">
            <a:spAutoFit/>
          </a:bodyPr>
          <a:lstStyle/>
          <a:p>
            <a:pPr algn="ctr"/>
            <a:r>
              <a:rPr lang="en-US" dirty="0">
                <a:latin typeface="Castoro" panose="020B0604020202020204" charset="0"/>
              </a:rPr>
              <a:t>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 name="Title 3"/>
          <p:cNvSpPr>
            <a:spLocks noGrp="1"/>
          </p:cNvSpPr>
          <p:nvPr>
            <p:ph type="title"/>
          </p:nvPr>
        </p:nvSpPr>
        <p:spPr>
          <a:xfrm>
            <a:off x="740548" y="200431"/>
            <a:ext cx="7704000" cy="572700"/>
          </a:xfrm>
        </p:spPr>
        <p:txBody>
          <a:bodyPr/>
          <a:lstStyle/>
          <a:p>
            <a:pPr lvl="0"/>
            <a:r>
              <a:rPr lang="en-US" sz="3200" b="1" dirty="0" smtClean="0">
                <a:latin typeface="Akatab" panose="020B0604020202020204" charset="0"/>
                <a:ea typeface="Akatab" panose="020B0604020202020204" charset="0"/>
                <a:cs typeface="Akatab" panose="020B0604020202020204" charset="0"/>
                <a:sym typeface="K2D"/>
              </a:rPr>
              <a:t>Speaking anxiety</a:t>
            </a:r>
            <a:endParaRPr lang="en-US" dirty="0">
              <a:latin typeface="Akatab" panose="020B0604020202020204" charset="0"/>
              <a:ea typeface="Akatab" panose="020B0604020202020204" charset="0"/>
              <a:cs typeface="Akatab" panose="020B0604020202020204" charset="0"/>
            </a:endParaRPr>
          </a:p>
        </p:txBody>
      </p:sp>
      <p:sp>
        <p:nvSpPr>
          <p:cNvPr id="5" name="Text Placeholder 4"/>
          <p:cNvSpPr>
            <a:spLocks noGrp="1"/>
          </p:cNvSpPr>
          <p:nvPr>
            <p:ph type="body" idx="1"/>
          </p:nvPr>
        </p:nvSpPr>
        <p:spPr>
          <a:xfrm>
            <a:off x="498764" y="1535986"/>
            <a:ext cx="7925236" cy="2809982"/>
          </a:xfrm>
        </p:spPr>
        <p:txBody>
          <a:bodyPr/>
          <a:lstStyle/>
          <a:p>
            <a:pPr marL="171450" lvl="0" indent="-171450" algn="l">
              <a:spcBef>
                <a:spcPts val="1200"/>
              </a:spcBef>
              <a:spcAft>
                <a:spcPts val="1200"/>
              </a:spcAft>
              <a:buClr>
                <a:srgbClr val="000000"/>
              </a:buClr>
              <a:buSzPts val="1800"/>
              <a:buFont typeface="K2D" panose="020B0604020202020204" charset="0"/>
              <a:buChar char="‒"/>
            </a:pPr>
            <a:r>
              <a:rPr lang="en-US" sz="1800" dirty="0">
                <a:latin typeface="Akatab" panose="020B0604020202020204" charset="0"/>
                <a:ea typeface="Akatab" panose="020B0604020202020204" charset="0"/>
                <a:cs typeface="Akatab" panose="020B0604020202020204" charset="0"/>
              </a:rPr>
              <a:t>the apprehension students have when they use the language to produce an oral </a:t>
            </a:r>
            <a:r>
              <a:rPr lang="en-US" sz="1800" dirty="0" smtClean="0">
                <a:latin typeface="Akatab" panose="020B0604020202020204" charset="0"/>
                <a:ea typeface="Akatab" panose="020B0604020202020204" charset="0"/>
                <a:cs typeface="Akatab" panose="020B0604020202020204" charset="0"/>
              </a:rPr>
              <a:t>communication</a:t>
            </a:r>
            <a:r>
              <a:rPr lang="en-US" sz="1800" dirty="0">
                <a:latin typeface="Akatab" panose="020B0604020202020204" charset="0"/>
                <a:ea typeface="Akatab" panose="020B0604020202020204" charset="0"/>
                <a:cs typeface="Akatab" panose="020B0604020202020204" charset="0"/>
              </a:rPr>
              <a:t> </a:t>
            </a:r>
            <a:r>
              <a:rPr lang="en-US" sz="1800" dirty="0" smtClean="0">
                <a:latin typeface="Akatab" panose="020B0604020202020204" charset="0"/>
                <a:ea typeface="Akatab" panose="020B0604020202020204" charset="0"/>
                <a:cs typeface="Akatab" panose="020B0604020202020204" charset="0"/>
              </a:rPr>
              <a:t>(</a:t>
            </a:r>
            <a:r>
              <a:rPr lang="en-US" sz="1800" dirty="0" err="1">
                <a:latin typeface="Akatab" panose="020B0604020202020204" charset="0"/>
                <a:ea typeface="Akatab" panose="020B0604020202020204" charset="0"/>
                <a:cs typeface="Akatab" panose="020B0604020202020204" charset="0"/>
              </a:rPr>
              <a:t>Horwitz</a:t>
            </a:r>
            <a:r>
              <a:rPr lang="en-US" sz="1800" dirty="0">
                <a:latin typeface="Akatab" panose="020B0604020202020204" charset="0"/>
                <a:ea typeface="Akatab" panose="020B0604020202020204" charset="0"/>
                <a:cs typeface="Akatab" panose="020B0604020202020204" charset="0"/>
              </a:rPr>
              <a:t> et al., 1986; </a:t>
            </a:r>
            <a:r>
              <a:rPr lang="en-US" sz="1800" dirty="0" err="1">
                <a:latin typeface="Akatab" panose="020B0604020202020204" charset="0"/>
                <a:ea typeface="Akatab" panose="020B0604020202020204" charset="0"/>
                <a:cs typeface="Akatab" panose="020B0604020202020204" charset="0"/>
              </a:rPr>
              <a:t>Syahfutra</a:t>
            </a:r>
            <a:r>
              <a:rPr lang="en-US" sz="1800" dirty="0">
                <a:latin typeface="Akatab" panose="020B0604020202020204" charset="0"/>
                <a:ea typeface="Akatab" panose="020B0604020202020204" charset="0"/>
                <a:cs typeface="Akatab" panose="020B0604020202020204" charset="0"/>
              </a:rPr>
              <a:t>, 2021</a:t>
            </a:r>
            <a:r>
              <a:rPr lang="en-US" sz="1800" dirty="0" smtClean="0">
                <a:latin typeface="Akatab" panose="020B0604020202020204" charset="0"/>
                <a:ea typeface="Akatab" panose="020B0604020202020204" charset="0"/>
                <a:cs typeface="Akatab" panose="020B0604020202020204" charset="0"/>
              </a:rPr>
              <a:t>)</a:t>
            </a:r>
          </a:p>
          <a:p>
            <a:pPr marL="171450" indent="-171450" algn="l">
              <a:spcBef>
                <a:spcPts val="1200"/>
              </a:spcBef>
              <a:spcAft>
                <a:spcPts val="1200"/>
              </a:spcAft>
              <a:buClr>
                <a:srgbClr val="000000"/>
              </a:buClr>
              <a:buSzPts val="1800"/>
              <a:buFont typeface="K2D" panose="020B0604020202020204" charset="0"/>
              <a:buChar char="‒"/>
            </a:pPr>
            <a:r>
              <a:rPr lang="en-US" sz="1800" dirty="0">
                <a:latin typeface="Akatab" panose="020B0604020202020204" charset="0"/>
                <a:ea typeface="Akatab" panose="020B0604020202020204" charset="0"/>
                <a:cs typeface="Akatab" panose="020B0604020202020204" charset="0"/>
                <a:sym typeface="K2D"/>
              </a:rPr>
              <a:t>happen when students have nothing to say, have to think of many sources for vocabulary, grammar, pronunciation, and an overuse of mother tongue instead of the target language, leading to teachers’ critics and causing a fear of English speaking (Ur, 1991; Burkart, 1998</a:t>
            </a:r>
            <a:r>
              <a:rPr lang="en-US" sz="1800" dirty="0" smtClean="0">
                <a:latin typeface="Akatab" panose="020B0604020202020204" charset="0"/>
                <a:ea typeface="Akatab" panose="020B0604020202020204" charset="0"/>
                <a:cs typeface="Akatab" panose="020B0604020202020204" charset="0"/>
                <a:sym typeface="K2D"/>
              </a:rPr>
              <a:t>).</a:t>
            </a:r>
          </a:p>
        </p:txBody>
      </p:sp>
      <p:grpSp>
        <p:nvGrpSpPr>
          <p:cNvPr id="3" name="Group 2"/>
          <p:cNvGrpSpPr/>
          <p:nvPr/>
        </p:nvGrpSpPr>
        <p:grpSpPr>
          <a:xfrm>
            <a:off x="924675" y="1027416"/>
            <a:ext cx="7859730" cy="3544584"/>
            <a:chOff x="924675" y="1027416"/>
            <a:chExt cx="7859730" cy="3544584"/>
          </a:xfrm>
        </p:grpSpPr>
        <p:graphicFrame>
          <p:nvGraphicFramePr>
            <p:cNvPr id="2" name="Diagram 1"/>
            <p:cNvGraphicFramePr/>
            <p:nvPr>
              <p:extLst>
                <p:ext uri="{D42A27DB-BD31-4B8C-83A1-F6EECF244321}">
                  <p14:modId xmlns:p14="http://schemas.microsoft.com/office/powerpoint/2010/main" val="3479873552"/>
                </p:ext>
              </p:extLst>
            </p:nvPr>
          </p:nvGraphicFramePr>
          <p:xfrm>
            <a:off x="2938409" y="1027416"/>
            <a:ext cx="5845996" cy="3544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4"/>
            <p:cNvSpPr txBox="1">
              <a:spLocks/>
            </p:cNvSpPr>
            <p:nvPr/>
          </p:nvSpPr>
          <p:spPr>
            <a:xfrm>
              <a:off x="924675" y="2264210"/>
              <a:ext cx="3536708" cy="10709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Akatab"/>
                  <a:ea typeface="Akatab"/>
                  <a:cs typeface="Akatab"/>
                  <a:sym typeface="Akatab"/>
                </a:defRPr>
              </a:lvl1pPr>
              <a:lvl2pPr marL="914400" marR="0" lvl="1" indent="-304800" algn="ctr"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Akatab"/>
                  <a:ea typeface="Akatab"/>
                  <a:cs typeface="Akatab"/>
                  <a:sym typeface="Akatab"/>
                </a:defRPr>
              </a:lvl2pPr>
              <a:lvl3pPr marL="1371600" marR="0" lvl="2" indent="-304800" algn="ctr"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Akatab"/>
                  <a:ea typeface="Akatab"/>
                  <a:cs typeface="Akatab"/>
                  <a:sym typeface="Akatab"/>
                </a:defRPr>
              </a:lvl3pPr>
              <a:lvl4pPr marL="1828800" marR="0" lvl="3" indent="-304800" algn="ctr"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Akatab"/>
                  <a:ea typeface="Akatab"/>
                  <a:cs typeface="Akatab"/>
                  <a:sym typeface="Akatab"/>
                </a:defRPr>
              </a:lvl4pPr>
              <a:lvl5pPr marL="2286000" marR="0" lvl="4" indent="-304800" algn="ctr"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Akatab"/>
                  <a:ea typeface="Akatab"/>
                  <a:cs typeface="Akatab"/>
                  <a:sym typeface="Akatab"/>
                </a:defRPr>
              </a:lvl5pPr>
              <a:lvl6pPr marL="2743200" marR="0" lvl="5" indent="-304800" algn="ctr"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Akatab"/>
                  <a:ea typeface="Akatab"/>
                  <a:cs typeface="Akatab"/>
                  <a:sym typeface="Akatab"/>
                </a:defRPr>
              </a:lvl6pPr>
              <a:lvl7pPr marL="3200400" marR="0" lvl="6" indent="-304800" algn="ctr"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Akatab"/>
                  <a:ea typeface="Akatab"/>
                  <a:cs typeface="Akatab"/>
                  <a:sym typeface="Akatab"/>
                </a:defRPr>
              </a:lvl7pPr>
              <a:lvl8pPr marL="3657600" marR="0" lvl="7" indent="-304800" algn="ctr"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Akatab"/>
                  <a:ea typeface="Akatab"/>
                  <a:cs typeface="Akatab"/>
                  <a:sym typeface="Akatab"/>
                </a:defRPr>
              </a:lvl8pPr>
              <a:lvl9pPr marL="4114800" marR="0" lvl="8" indent="-304800" algn="ctr"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Akatab"/>
                  <a:ea typeface="Akatab"/>
                  <a:cs typeface="Akatab"/>
                  <a:sym typeface="Akatab"/>
                </a:defRPr>
              </a:lvl9pPr>
            </a:lstStyle>
            <a:p>
              <a:pPr marL="0" indent="0" algn="l">
                <a:spcBef>
                  <a:spcPts val="1200"/>
                </a:spcBef>
                <a:spcAft>
                  <a:spcPts val="1200"/>
                </a:spcAft>
                <a:buClr>
                  <a:srgbClr val="000000"/>
                </a:buClr>
                <a:buSzPts val="1800"/>
                <a:buNone/>
              </a:pPr>
              <a:r>
                <a:rPr lang="en-US" sz="2200" b="1" dirty="0" smtClean="0">
                  <a:latin typeface="Akatab" panose="020B0604020202020204" charset="0"/>
                  <a:ea typeface="Akatab" panose="020B0604020202020204" charset="0"/>
                  <a:cs typeface="Akatab" panose="020B0604020202020204" charset="0"/>
                </a:rPr>
                <a:t>Types of speaking anxiety</a:t>
              </a:r>
              <a:r>
                <a:rPr lang="en-US" sz="2200" b="1" dirty="0">
                  <a:latin typeface="Akatab" panose="020B0604020202020204" charset="0"/>
                  <a:ea typeface="Akatab" panose="020B0604020202020204" charset="0"/>
                  <a:cs typeface="Akatab" panose="020B0604020202020204" charset="0"/>
                  <a:sym typeface="K2D"/>
                </a:rPr>
                <a:t> </a:t>
              </a:r>
              <a:r>
                <a:rPr lang="en-US" sz="1600" b="1" dirty="0">
                  <a:latin typeface="Akatab" panose="020B0604020202020204" charset="0"/>
                  <a:ea typeface="Akatab" panose="020B0604020202020204" charset="0"/>
                  <a:cs typeface="Akatab" panose="020B0604020202020204" charset="0"/>
                  <a:sym typeface="K2D"/>
                </a:rPr>
                <a:t>(</a:t>
              </a:r>
              <a:r>
                <a:rPr lang="en-US" sz="1600" b="1" dirty="0" err="1" smtClean="0">
                  <a:latin typeface="Akatab" panose="020B0604020202020204" charset="0"/>
                  <a:ea typeface="Akatab" panose="020B0604020202020204" charset="0"/>
                  <a:cs typeface="Akatab" panose="020B0604020202020204" charset="0"/>
                  <a:sym typeface="K2D"/>
                </a:rPr>
                <a:t>McCroskey</a:t>
              </a:r>
              <a:r>
                <a:rPr lang="en-US" sz="1600" b="1" dirty="0" smtClean="0">
                  <a:latin typeface="Akatab" panose="020B0604020202020204" charset="0"/>
                  <a:ea typeface="Akatab" panose="020B0604020202020204" charset="0"/>
                  <a:cs typeface="Akatab" panose="020B0604020202020204" charset="0"/>
                  <a:sym typeface="K2D"/>
                </a:rPr>
                <a:t>, 1978)</a:t>
              </a:r>
              <a:endParaRPr lang="en-US" sz="2200" b="1" dirty="0" smtClean="0">
                <a:latin typeface="Akatab" panose="020B0604020202020204" charset="0"/>
                <a:ea typeface="Akatab" panose="020B0604020202020204" charset="0"/>
                <a:cs typeface="Akatab" panose="020B0604020202020204" charset="0"/>
              </a:endParaRPr>
            </a:p>
          </p:txBody>
        </p:sp>
      </p:grpSp>
      <p:sp>
        <p:nvSpPr>
          <p:cNvPr id="7" name="TextBox 6"/>
          <p:cNvSpPr txBox="1"/>
          <p:nvPr/>
        </p:nvSpPr>
        <p:spPr>
          <a:xfrm>
            <a:off x="8634608" y="4634629"/>
            <a:ext cx="321501" cy="307777"/>
          </a:xfrm>
          <a:prstGeom prst="rect">
            <a:avLst/>
          </a:prstGeom>
          <a:noFill/>
        </p:spPr>
        <p:txBody>
          <a:bodyPr wrap="square" rtlCol="0">
            <a:spAutoFit/>
          </a:bodyPr>
          <a:lstStyle/>
          <a:p>
            <a:pPr algn="ctr"/>
            <a:r>
              <a:rPr lang="en-US" dirty="0">
                <a:latin typeface="Castoro" panose="020B0604020202020204" charset="0"/>
              </a:rPr>
              <a:t>8</a:t>
            </a:r>
          </a:p>
        </p:txBody>
      </p:sp>
    </p:spTree>
    <p:extLst>
      <p:ext uri="{BB962C8B-B14F-4D97-AF65-F5344CB8AC3E}">
        <p14:creationId xmlns:p14="http://schemas.microsoft.com/office/powerpoint/2010/main" val="422177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xEl>
                                              <p:pRg st="0" end="0"/>
                                            </p:txEl>
                                          </p:spTgt>
                                        </p:tgtEl>
                                      </p:cBhvr>
                                    </p:animEffect>
                                    <p:set>
                                      <p:cBhvr>
                                        <p:cTn id="7" dur="1" fill="hold">
                                          <p:stCondLst>
                                            <p:cond delay="499"/>
                                          </p:stCondLst>
                                        </p:cTn>
                                        <p:tgtEl>
                                          <p:spTgt spid="5">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
                                            <p:txEl>
                                              <p:pRg st="1" end="1"/>
                                            </p:txEl>
                                          </p:spTgt>
                                        </p:tgtEl>
                                      </p:cBhvr>
                                    </p:animEffect>
                                    <p:set>
                                      <p:cBhvr>
                                        <p:cTn id="10" dur="1" fill="hold">
                                          <p:stCondLst>
                                            <p:cond delay="499"/>
                                          </p:stCondLst>
                                        </p:cTn>
                                        <p:tgtEl>
                                          <p:spTgt spid="5">
                                            <p:txEl>
                                              <p:pRg st="1" end="1"/>
                                            </p:txEl>
                                          </p:spTgt>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191801"/>
            <a:ext cx="7704000" cy="455313"/>
          </a:xfrm>
        </p:spPr>
        <p:txBody>
          <a:bodyPr/>
          <a:lstStyle/>
          <a:p>
            <a:r>
              <a:rPr lang="en-US" sz="2800" b="1" dirty="0" smtClean="0">
                <a:latin typeface="Akatab" panose="020B0604020202020204" charset="0"/>
                <a:ea typeface="Akatab" panose="020B0604020202020204" charset="0"/>
                <a:cs typeface="Akatab" panose="020B0604020202020204" charset="0"/>
                <a:sym typeface="K2D"/>
              </a:rPr>
              <a:t>Speech disfluency</a:t>
            </a:r>
            <a:endParaRPr lang="en-US" dirty="0"/>
          </a:p>
        </p:txBody>
      </p:sp>
      <p:sp>
        <p:nvSpPr>
          <p:cNvPr id="4" name="Text Placeholder 4"/>
          <p:cNvSpPr>
            <a:spLocks noGrp="1"/>
          </p:cNvSpPr>
          <p:nvPr>
            <p:ph type="body" idx="1"/>
          </p:nvPr>
        </p:nvSpPr>
        <p:spPr>
          <a:xfrm>
            <a:off x="609382" y="647114"/>
            <a:ext cx="7925236" cy="534572"/>
          </a:xfrm>
        </p:spPr>
        <p:txBody>
          <a:bodyPr/>
          <a:lstStyle/>
          <a:p>
            <a:pPr marL="171450" lvl="0" indent="-171450" algn="l">
              <a:spcBef>
                <a:spcPts val="1200"/>
              </a:spcBef>
              <a:spcAft>
                <a:spcPts val="1200"/>
              </a:spcAft>
              <a:buClr>
                <a:srgbClr val="000000"/>
              </a:buClr>
              <a:buSzPts val="1800"/>
              <a:buFont typeface="K2D" panose="020B0604020202020204" charset="0"/>
              <a:buChar char="‒"/>
            </a:pPr>
            <a:r>
              <a:rPr lang="en-US" sz="1600" dirty="0" smtClean="0">
                <a:latin typeface="Akatab" panose="020B0604020202020204" charset="0"/>
                <a:ea typeface="Akatab" panose="020B0604020202020204" charset="0"/>
                <a:cs typeface="Akatab" panose="020B0604020202020204" charset="0"/>
              </a:rPr>
              <a:t>interruptions </a:t>
            </a:r>
            <a:r>
              <a:rPr lang="en-US" sz="1600" dirty="0">
                <a:latin typeface="Akatab" panose="020B0604020202020204" charset="0"/>
                <a:ea typeface="Akatab" panose="020B0604020202020204" charset="0"/>
                <a:cs typeface="Akatab" panose="020B0604020202020204" charset="0"/>
              </a:rPr>
              <a:t>of the execution of a speech plan </a:t>
            </a:r>
            <a:r>
              <a:rPr lang="en-US" sz="1600" dirty="0" smtClean="0">
                <a:latin typeface="Akatab" panose="020B0604020202020204" charset="0"/>
                <a:ea typeface="Akatab" panose="020B0604020202020204" charset="0"/>
                <a:cs typeface="Akatab" panose="020B0604020202020204" charset="0"/>
              </a:rPr>
              <a:t>(</a:t>
            </a:r>
            <a:r>
              <a:rPr lang="en-US" sz="1600" dirty="0" err="1" smtClean="0">
                <a:latin typeface="Akatab" panose="020B0604020202020204" charset="0"/>
                <a:ea typeface="Akatab" panose="020B0604020202020204" charset="0"/>
                <a:cs typeface="Akatab" panose="020B0604020202020204" charset="0"/>
              </a:rPr>
              <a:t>Postma</a:t>
            </a:r>
            <a:r>
              <a:rPr lang="en-US" sz="1600" dirty="0" smtClean="0">
                <a:latin typeface="Akatab" panose="020B0604020202020204" charset="0"/>
                <a:ea typeface="Akatab" panose="020B0604020202020204" charset="0"/>
                <a:cs typeface="Akatab" panose="020B0604020202020204" charset="0"/>
              </a:rPr>
              <a:t> </a:t>
            </a:r>
            <a:r>
              <a:rPr lang="en-US" sz="1600" dirty="0">
                <a:latin typeface="Akatab" panose="020B0604020202020204" charset="0"/>
                <a:ea typeface="Akatab" panose="020B0604020202020204" charset="0"/>
                <a:cs typeface="Akatab" panose="020B0604020202020204" charset="0"/>
              </a:rPr>
              <a:t>et al., 1990; </a:t>
            </a:r>
            <a:r>
              <a:rPr lang="en-US" sz="1600" dirty="0" err="1">
                <a:latin typeface="Akatab" panose="020B0604020202020204" charset="0"/>
                <a:ea typeface="Akatab" panose="020B0604020202020204" charset="0"/>
                <a:cs typeface="Akatab" panose="020B0604020202020204" charset="0"/>
              </a:rPr>
              <a:t>Pöchhacker</a:t>
            </a:r>
            <a:r>
              <a:rPr lang="en-US" sz="1600" dirty="0">
                <a:latin typeface="Akatab" panose="020B0604020202020204" charset="0"/>
                <a:ea typeface="Akatab" panose="020B0604020202020204" charset="0"/>
                <a:cs typeface="Akatab" panose="020B0604020202020204" charset="0"/>
              </a:rPr>
              <a:t>, 1995; </a:t>
            </a:r>
            <a:r>
              <a:rPr lang="en-US" sz="1600" dirty="0" err="1">
                <a:latin typeface="Akatab" panose="020B0604020202020204" charset="0"/>
                <a:ea typeface="Akatab" panose="020B0604020202020204" charset="0"/>
                <a:cs typeface="Akatab" panose="020B0604020202020204" charset="0"/>
              </a:rPr>
              <a:t>Tissi</a:t>
            </a:r>
            <a:r>
              <a:rPr lang="en-US" sz="1600" dirty="0">
                <a:latin typeface="Akatab" panose="020B0604020202020204" charset="0"/>
                <a:ea typeface="Akatab" panose="020B0604020202020204" charset="0"/>
                <a:cs typeface="Akatab" panose="020B0604020202020204" charset="0"/>
              </a:rPr>
              <a:t>, 2000</a:t>
            </a:r>
            <a:r>
              <a:rPr lang="en-US" sz="1600" dirty="0" smtClean="0">
                <a:latin typeface="Akatab" panose="020B0604020202020204" charset="0"/>
                <a:ea typeface="Akatab" panose="020B0604020202020204" charset="0"/>
                <a:cs typeface="Akatab" panose="020B0604020202020204" charset="0"/>
              </a:rPr>
              <a:t>)</a:t>
            </a:r>
            <a:endParaRPr lang="en-US" sz="1600" dirty="0">
              <a:latin typeface="Akatab" panose="020B0604020202020204" charset="0"/>
              <a:ea typeface="Akatab" panose="020B0604020202020204" charset="0"/>
              <a:cs typeface="Akatab" panose="020B0604020202020204" charset="0"/>
            </a:endParaRPr>
          </a:p>
        </p:txBody>
      </p:sp>
      <p:graphicFrame>
        <p:nvGraphicFramePr>
          <p:cNvPr id="5" name="Diagram 4"/>
          <p:cNvGraphicFramePr/>
          <p:nvPr>
            <p:extLst>
              <p:ext uri="{D42A27DB-BD31-4B8C-83A1-F6EECF244321}">
                <p14:modId xmlns:p14="http://schemas.microsoft.com/office/powerpoint/2010/main" val="2218018124"/>
              </p:ext>
            </p:extLst>
          </p:nvPr>
        </p:nvGraphicFramePr>
        <p:xfrm>
          <a:off x="609382" y="1636999"/>
          <a:ext cx="3685735" cy="2780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3360703474"/>
              </p:ext>
            </p:extLst>
          </p:nvPr>
        </p:nvGraphicFramePr>
        <p:xfrm>
          <a:off x="4848883" y="1636999"/>
          <a:ext cx="3685735" cy="27802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p:cNvSpPr txBox="1"/>
          <p:nvPr/>
        </p:nvSpPr>
        <p:spPr>
          <a:xfrm>
            <a:off x="8634608" y="4634629"/>
            <a:ext cx="321501" cy="307777"/>
          </a:xfrm>
          <a:prstGeom prst="rect">
            <a:avLst/>
          </a:prstGeom>
          <a:noFill/>
        </p:spPr>
        <p:txBody>
          <a:bodyPr wrap="square" rtlCol="0">
            <a:spAutoFit/>
          </a:bodyPr>
          <a:lstStyle/>
          <a:p>
            <a:pPr algn="ctr"/>
            <a:r>
              <a:rPr lang="en-US" dirty="0">
                <a:latin typeface="Castoro" panose="020B0604020202020204" charset="0"/>
              </a:rPr>
              <a:t>8</a:t>
            </a:r>
          </a:p>
        </p:txBody>
      </p:sp>
    </p:spTree>
    <p:extLst>
      <p:ext uri="{BB962C8B-B14F-4D97-AF65-F5344CB8AC3E}">
        <p14:creationId xmlns:p14="http://schemas.microsoft.com/office/powerpoint/2010/main" val="358710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build="p"/>
      <p:bldGraphic spid="5" grpId="0">
        <p:bldAsOne/>
      </p:bldGraphic>
      <p:bldGraphic spid="6" grpId="0">
        <p:bldAsOne/>
      </p:bldGraphic>
    </p:bldLst>
  </p:timing>
</p:sld>
</file>

<file path=ppt/theme/theme1.xml><?xml version="1.0" encoding="utf-8"?>
<a:theme xmlns:a="http://schemas.openxmlformats.org/drawingml/2006/main" name="Executive Design Company Profile by Slidesgo">
  <a:themeElements>
    <a:clrScheme name="Simple Light">
      <a:dk1>
        <a:srgbClr val="030920"/>
      </a:dk1>
      <a:lt1>
        <a:srgbClr val="EEEEEE"/>
      </a:lt1>
      <a:dk2>
        <a:srgbClr val="2A3250"/>
      </a:dk2>
      <a:lt2>
        <a:srgbClr val="526D82"/>
      </a:lt2>
      <a:accent1>
        <a:srgbClr val="9DB2BF"/>
      </a:accent1>
      <a:accent2>
        <a:srgbClr val="DDE6ED"/>
      </a:accent2>
      <a:accent3>
        <a:srgbClr val="FFFFFF"/>
      </a:accent3>
      <a:accent4>
        <a:srgbClr val="FFFFFF"/>
      </a:accent4>
      <a:accent5>
        <a:srgbClr val="FFFFFF"/>
      </a:accent5>
      <a:accent6>
        <a:srgbClr val="FFFFFF"/>
      </a:accent6>
      <a:hlink>
        <a:srgbClr val="0309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2623</TotalTime>
  <Words>4442</Words>
  <Application>Microsoft Office PowerPoint</Application>
  <PresentationFormat>On-screen Show (16:9)</PresentationFormat>
  <Paragraphs>626</Paragraphs>
  <Slides>49</Slides>
  <Notes>37</Notes>
  <HiddenSlides>4</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49</vt:i4>
      </vt:variant>
    </vt:vector>
  </HeadingPairs>
  <TitlesOfParts>
    <vt:vector size="61" baseType="lpstr">
      <vt:lpstr>Arial</vt:lpstr>
      <vt:lpstr>Nunito Light</vt:lpstr>
      <vt:lpstr>Akatab</vt:lpstr>
      <vt:lpstr>Castoro</vt:lpstr>
      <vt:lpstr>Baskerville Old Face</vt:lpstr>
      <vt:lpstr>Barlow</vt:lpstr>
      <vt:lpstr>K2D</vt:lpstr>
      <vt:lpstr>Noto Sans Symbols</vt:lpstr>
      <vt:lpstr>Raleway</vt:lpstr>
      <vt:lpstr>Century Schoolbook</vt:lpstr>
      <vt:lpstr>Wingdings 3</vt:lpstr>
      <vt:lpstr>Executive Design Company Profile by Slidesgo</vt:lpstr>
      <vt:lpstr>Non-English major’s speaking anxiety from a psychological perspective: Causes and effects</vt:lpstr>
      <vt:lpstr>Table of contents</vt:lpstr>
      <vt:lpstr>Introduction</vt:lpstr>
      <vt:lpstr>Rationales</vt:lpstr>
      <vt:lpstr>Research aims and research questions</vt:lpstr>
      <vt:lpstr>Literature review</vt:lpstr>
      <vt:lpstr>Foreign language anxiety (FLA) </vt:lpstr>
      <vt:lpstr>Speaking anxiety</vt:lpstr>
      <vt:lpstr>Speech disfluency</vt:lpstr>
      <vt:lpstr>Conceptualization</vt:lpstr>
      <vt:lpstr>Theoretical background</vt:lpstr>
      <vt:lpstr>PowerPoint Presentation</vt:lpstr>
      <vt:lpstr>PowerPoint Presentation</vt:lpstr>
      <vt:lpstr>PowerPoint Presentation</vt:lpstr>
      <vt:lpstr>Research methodology</vt:lpstr>
      <vt:lpstr>Research design</vt:lpstr>
      <vt:lpstr>Participants and sampling</vt:lpstr>
      <vt:lpstr>Demographic information of participants for the questionnaire (N=191)</vt:lpstr>
      <vt:lpstr>Data collection</vt:lpstr>
      <vt:lpstr>Data analysis</vt:lpstr>
      <vt:lpstr>Research ethics</vt:lpstr>
      <vt:lpstr>Findings and Discussion</vt:lpstr>
      <vt:lpstr>Factors triggering non-English majors’ perceived speaking anxiety</vt:lpstr>
      <vt:lpstr>PowerPoint Presentation</vt:lpstr>
      <vt:lpstr>PowerPoint Presentation</vt:lpstr>
      <vt:lpstr>PowerPoint Presentation</vt:lpstr>
      <vt:lpstr>PowerPoint Presentation</vt:lpstr>
      <vt:lpstr>Discussion 1: Factors triggering non-English majors’ perceived speaking anxiety </vt:lpstr>
      <vt:lpstr>Effects of speaking anxiety on students’ speaking performance</vt:lpstr>
      <vt:lpstr>PowerPoint Presentation</vt:lpstr>
      <vt:lpstr>1. Lexical diversity</vt:lpstr>
      <vt:lpstr>2. Disfluency</vt:lpstr>
      <vt:lpstr>3. Accuracy</vt:lpstr>
      <vt:lpstr>PowerPoint Presentation</vt:lpstr>
      <vt:lpstr>PowerPoint Presentation</vt:lpstr>
      <vt:lpstr>Discussion 2: Effects of speaking anxiety on students’ speaking performance</vt:lpstr>
      <vt:lpstr>PowerPoint Presentation</vt:lpstr>
      <vt:lpstr>PowerPoint Presentation</vt:lpstr>
      <vt:lpstr>Conclusion</vt:lpstr>
      <vt:lpstr>Summary of findings</vt:lpstr>
      <vt:lpstr>Pedagogical implications </vt:lpstr>
      <vt:lpstr>Limitations and recommendations</vt:lpstr>
      <vt:lpstr>Thank you!</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Non-English major’s speaking anxiety from a psychological perspective: causes and effects</dc:title>
  <cp:lastModifiedBy>Charsley E. Schwartz</cp:lastModifiedBy>
  <cp:revision>367</cp:revision>
  <dcterms:modified xsi:type="dcterms:W3CDTF">2025-08-28T09:48:35Z</dcterms:modified>
</cp:coreProperties>
</file>