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57" r:id="rId4"/>
    <p:sldId id="261" r:id="rId5"/>
    <p:sldId id="259" r:id="rId6"/>
    <p:sldId id="270" r:id="rId7"/>
    <p:sldId id="271" r:id="rId8"/>
    <p:sldId id="258" r:id="rId9"/>
    <p:sldId id="315" r:id="rId10"/>
    <p:sldId id="316" r:id="rId11"/>
    <p:sldId id="317" r:id="rId12"/>
    <p:sldId id="318" r:id="rId13"/>
    <p:sldId id="277" r:id="rId14"/>
    <p:sldId id="346" r:id="rId15"/>
    <p:sldId id="347" r:id="rId16"/>
    <p:sldId id="341" r:id="rId17"/>
    <p:sldId id="342" r:id="rId18"/>
    <p:sldId id="338" r:id="rId19"/>
    <p:sldId id="331" r:id="rId20"/>
    <p:sldId id="334" r:id="rId21"/>
    <p:sldId id="339" r:id="rId22"/>
    <p:sldId id="293" r:id="rId23"/>
    <p:sldId id="290" r:id="rId24"/>
  </p:sldIdLst>
  <p:sldSz cx="12192000" cy="6858000"/>
  <p:notesSz cx="6858000" cy="9144000"/>
  <p:embeddedFontLst>
    <p:embeddedFont>
      <p:font typeface="Anaheim" panose="020F0502020204030204" pitchFamily="34" charset="0"/>
      <p:regular r:id="rId26"/>
      <p:bold r:id="rId27"/>
      <p:italic r:id="rId28"/>
      <p:boldItalic r:id="rId29"/>
    </p:embeddedFont>
    <p:embeddedFont>
      <p:font typeface="Archivo" panose="020F0502020204030204" pitchFamily="34" charset="0"/>
      <p:regular r:id="rId30"/>
      <p:bold r:id="rId31"/>
      <p:italic r:id="rId32"/>
      <p:boldItalic r:id="rId33"/>
    </p:embeddedFont>
    <p:embeddedFont>
      <p:font typeface="Archivo ExtraBold" panose="020F0502020204030204" pitchFamily="34" charset="0"/>
      <p:regular r:id="rId34"/>
      <p:bold r:id="rId35"/>
      <p:italic r:id="rId36"/>
      <p:boldItalic r:id="rId37"/>
    </p:embeddedFont>
    <p:embeddedFont>
      <p:font typeface="Be Vietnam Pro" pitchFamily="2" charset="77"/>
      <p:regular r:id="rId38"/>
      <p:bold r:id="rId39"/>
      <p:italic r:id="rId40"/>
      <p:boldItalic r:id="rId41"/>
    </p:embeddedFont>
    <p:embeddedFont>
      <p:font typeface="BM DoHyeon OTF" panose="020B0600000101010101" pitchFamily="34" charset="-127"/>
      <p:regular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Catamaran" pitchFamily="2" charset="77"/>
      <p:regular r:id="rId47"/>
    </p:embeddedFont>
    <p:embeddedFont>
      <p:font typeface="Catamaran Bold" pitchFamily="2" charset="77"/>
      <p:bold r:id="rId48"/>
    </p:embeddedFont>
    <p:embeddedFont>
      <p:font typeface="DM Sans" pitchFamily="2" charset="77"/>
      <p:regular r:id="rId49"/>
      <p:bold r:id="rId50"/>
      <p:italic r:id="rId51"/>
      <p:boldItalic r:id="rId52"/>
    </p:embeddedFont>
    <p:embeddedFont>
      <p:font typeface="Lato" panose="020F0502020204030203" pitchFamily="34" charset="0"/>
      <p:regular r:id="rId53"/>
      <p:bold r:id="rId54"/>
      <p:italic r:id="rId55"/>
      <p:boldItalic r:id="rId56"/>
    </p:embeddedFont>
    <p:embeddedFont>
      <p:font typeface="Play" pitchFamily="2" charset="0"/>
      <p:regular r:id="rId57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7" roundtripDataSignature="AMtx7mg1NJl1t4p1o4720MmipAHs9a6Q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80"/>
    <p:restoredTop sz="94764"/>
  </p:normalViewPr>
  <p:slideViewPr>
    <p:cSldViewPr snapToGrid="0">
      <p:cViewPr>
        <p:scale>
          <a:sx n="105" d="100"/>
          <a:sy n="105" d="100"/>
        </p:scale>
        <p:origin x="2744" y="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font" Target="fonts/font33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77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10" Type="http://schemas.openxmlformats.org/officeDocument/2006/relationships/slide" Target="slides/slide9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ea81617abd_0_12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ea81617abd_0_12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>
          <a:extLst>
            <a:ext uri="{FF2B5EF4-FFF2-40B4-BE49-F238E27FC236}">
              <a16:creationId xmlns:a16="http://schemas.microsoft.com/office/drawing/2014/main" id="{D29498A5-649A-18FB-7C92-4DCFDCF56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ea81617abd_0_12001:notes">
            <a:extLst>
              <a:ext uri="{FF2B5EF4-FFF2-40B4-BE49-F238E27FC236}">
                <a16:creationId xmlns:a16="http://schemas.microsoft.com/office/drawing/2014/main" id="{E660908E-F6E5-181E-7B05-86FF7CD52A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ea81617abd_0_12001:notes">
            <a:extLst>
              <a:ext uri="{FF2B5EF4-FFF2-40B4-BE49-F238E27FC236}">
                <a16:creationId xmlns:a16="http://schemas.microsoft.com/office/drawing/2014/main" id="{88D62C5C-F0C0-929E-1CA5-480DEBFD74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535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>
          <a:extLst>
            <a:ext uri="{FF2B5EF4-FFF2-40B4-BE49-F238E27FC236}">
              <a16:creationId xmlns:a16="http://schemas.microsoft.com/office/drawing/2014/main" id="{9A755DF5-A849-A0CD-3781-AC3945A38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4dda1946d_0_3:notes">
            <a:extLst>
              <a:ext uri="{FF2B5EF4-FFF2-40B4-BE49-F238E27FC236}">
                <a16:creationId xmlns:a16="http://schemas.microsoft.com/office/drawing/2014/main" id="{A2F64AED-3154-8A8D-30E2-08C91A90DE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54dda1946d_0_3:notes">
            <a:extLst>
              <a:ext uri="{FF2B5EF4-FFF2-40B4-BE49-F238E27FC236}">
                <a16:creationId xmlns:a16="http://schemas.microsoft.com/office/drawing/2014/main" id="{2460BE92-2460-BF1C-092C-ED61A4621F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492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017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578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483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460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ea6901911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ea6901911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ea81617abd_0_11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ea81617abd_0_11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475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ea81617abd_0_12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ea81617abd_0_12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4426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ea81617abd_0_1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1ea81617abd_0_1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5883F899-D860-7729-1E2B-87D5FC3E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>
            <a:extLst>
              <a:ext uri="{FF2B5EF4-FFF2-40B4-BE49-F238E27FC236}">
                <a16:creationId xmlns:a16="http://schemas.microsoft.com/office/drawing/2014/main" id="{F4A86A77-6DFD-427A-6D07-476B9AAC42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>
            <a:extLst>
              <a:ext uri="{FF2B5EF4-FFF2-40B4-BE49-F238E27FC236}">
                <a16:creationId xmlns:a16="http://schemas.microsoft.com/office/drawing/2014/main" id="{02B8FC3B-4A3D-ADDD-0F0D-8DA6F8D700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38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324F1C0F-A309-95FB-9253-31894B223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>
            <a:extLst>
              <a:ext uri="{FF2B5EF4-FFF2-40B4-BE49-F238E27FC236}">
                <a16:creationId xmlns:a16="http://schemas.microsoft.com/office/drawing/2014/main" id="{83EB3589-B23C-0D2F-A7B4-F93F3E055C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>
            <a:extLst>
              <a:ext uri="{FF2B5EF4-FFF2-40B4-BE49-F238E27FC236}">
                <a16:creationId xmlns:a16="http://schemas.microsoft.com/office/drawing/2014/main" id="{31399B70-EA42-55B9-CB79-7BBA675B2F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89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0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 1">
  <p:cSld name="Opening Slid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 descr="A orange and white cityscap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 Vietnam Pro"/>
              <a:buNone/>
              <a:defRPr sz="4400" b="1">
                <a:solidFill>
                  <a:schemeClr val="lt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  <a:defRPr sz="3200" b="1">
                <a:solidFill>
                  <a:srgbClr val="FFFF00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cxnSp>
        <p:nvCxnSpPr>
          <p:cNvPr id="21" name="Google Shape;21;p15"/>
          <p:cNvCxnSpPr/>
          <p:nvPr/>
        </p:nvCxnSpPr>
        <p:spPr>
          <a:xfrm>
            <a:off x="3889744" y="4470991"/>
            <a:ext cx="4412512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15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15" descr="A blue diamond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776" y="233836"/>
            <a:ext cx="7896447" cy="139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726F45ED-1368-723B-4DB9-911BA9CAAF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963"/>
          <a:stretch/>
        </p:blipFill>
        <p:spPr>
          <a:xfrm>
            <a:off x="5403495" y="5603044"/>
            <a:ext cx="1385007" cy="7214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4"/>
          <p:cNvGrpSpPr/>
          <p:nvPr/>
        </p:nvGrpSpPr>
        <p:grpSpPr>
          <a:xfrm flipH="1">
            <a:off x="-33" y="1"/>
            <a:ext cx="12192004" cy="6858001"/>
            <a:chOff x="-25" y="0"/>
            <a:chExt cx="9144003" cy="5143501"/>
          </a:xfrm>
        </p:grpSpPr>
        <p:pic>
          <p:nvPicPr>
            <p:cNvPr id="167" name="Google Shape;167;p24"/>
            <p:cNvPicPr preferRelativeResize="0"/>
            <p:nvPr/>
          </p:nvPicPr>
          <p:blipFill>
            <a:blip r:embed="rId2">
              <a:alphaModFix amt="44000"/>
            </a:blip>
            <a:stretch>
              <a:fillRect/>
            </a:stretch>
          </p:blipFill>
          <p:spPr>
            <a:xfrm rot="10800000">
              <a:off x="-25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4"/>
            <p:cNvSpPr/>
            <p:nvPr/>
          </p:nvSpPr>
          <p:spPr>
            <a:xfrm>
              <a:off x="-25" y="0"/>
              <a:ext cx="9144000" cy="5143500"/>
            </a:xfrm>
            <a:prstGeom prst="rect">
              <a:avLst/>
            </a:prstGeom>
            <a:solidFill>
              <a:srgbClr val="FFF6E8">
                <a:alpha val="3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9" name="Google Shape;169;p24"/>
          <p:cNvSpPr txBox="1">
            <a:spLocks noGrp="1"/>
          </p:cNvSpPr>
          <p:nvPr>
            <p:ph type="subTitle" idx="1"/>
          </p:nvPr>
        </p:nvSpPr>
        <p:spPr>
          <a:xfrm>
            <a:off x="1250167" y="3989867"/>
            <a:ext cx="29004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2"/>
          </p:nvPr>
        </p:nvSpPr>
        <p:spPr>
          <a:xfrm>
            <a:off x="4645797" y="3989867"/>
            <a:ext cx="29004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3"/>
          </p:nvPr>
        </p:nvSpPr>
        <p:spPr>
          <a:xfrm>
            <a:off x="8041433" y="3989867"/>
            <a:ext cx="29004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4"/>
          </p:nvPr>
        </p:nvSpPr>
        <p:spPr>
          <a:xfrm>
            <a:off x="1250167" y="3518497"/>
            <a:ext cx="2900400" cy="6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ubTitle" idx="5"/>
          </p:nvPr>
        </p:nvSpPr>
        <p:spPr>
          <a:xfrm>
            <a:off x="4645797" y="3518497"/>
            <a:ext cx="2900400" cy="6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6"/>
          </p:nvPr>
        </p:nvSpPr>
        <p:spPr>
          <a:xfrm>
            <a:off x="8041433" y="3518497"/>
            <a:ext cx="2900400" cy="6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5" name="Google Shape;175;p24"/>
          <p:cNvSpPr/>
          <p:nvPr/>
        </p:nvSpPr>
        <p:spPr>
          <a:xfrm rot="895221">
            <a:off x="-366473" y="5607727"/>
            <a:ext cx="1200888" cy="1061853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/RR/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8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36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6"/>
          <p:cNvGrpSpPr/>
          <p:nvPr/>
        </p:nvGrpSpPr>
        <p:grpSpPr>
          <a:xfrm flipH="1">
            <a:off x="-33" y="1"/>
            <a:ext cx="12192004" cy="6858001"/>
            <a:chOff x="-25" y="0"/>
            <a:chExt cx="9144003" cy="5143501"/>
          </a:xfrm>
        </p:grpSpPr>
        <p:pic>
          <p:nvPicPr>
            <p:cNvPr id="193" name="Google Shape;193;p26"/>
            <p:cNvPicPr preferRelativeResize="0"/>
            <p:nvPr/>
          </p:nvPicPr>
          <p:blipFill>
            <a:blip r:embed="rId2">
              <a:alphaModFix amt="44000"/>
            </a:blip>
            <a:stretch>
              <a:fillRect/>
            </a:stretch>
          </p:blipFill>
          <p:spPr>
            <a:xfrm rot="10800000">
              <a:off x="-25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6"/>
            <p:cNvSpPr/>
            <p:nvPr/>
          </p:nvSpPr>
          <p:spPr>
            <a:xfrm>
              <a:off x="-25" y="0"/>
              <a:ext cx="9144000" cy="5143500"/>
            </a:xfrm>
            <a:prstGeom prst="rect">
              <a:avLst/>
            </a:prstGeom>
            <a:solidFill>
              <a:srgbClr val="FFF6E8">
                <a:alpha val="3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1478169" y="2764000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2"/>
          </p:nvPr>
        </p:nvSpPr>
        <p:spPr>
          <a:xfrm>
            <a:off x="4772000" y="2764000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3"/>
          </p:nvPr>
        </p:nvSpPr>
        <p:spPr>
          <a:xfrm>
            <a:off x="1478169" y="4670967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ubTitle" idx="4"/>
          </p:nvPr>
        </p:nvSpPr>
        <p:spPr>
          <a:xfrm>
            <a:off x="4772000" y="4670967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5"/>
          </p:nvPr>
        </p:nvSpPr>
        <p:spPr>
          <a:xfrm>
            <a:off x="8065831" y="2764000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6"/>
          </p:nvPr>
        </p:nvSpPr>
        <p:spPr>
          <a:xfrm>
            <a:off x="8065831" y="4670967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7"/>
          </p:nvPr>
        </p:nvSpPr>
        <p:spPr>
          <a:xfrm>
            <a:off x="1479369" y="4115733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8"/>
          </p:nvPr>
        </p:nvSpPr>
        <p:spPr>
          <a:xfrm>
            <a:off x="4773200" y="4115733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9"/>
          </p:nvPr>
        </p:nvSpPr>
        <p:spPr>
          <a:xfrm>
            <a:off x="8067031" y="4115733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4" name="Google Shape;204;p26"/>
          <p:cNvSpPr/>
          <p:nvPr/>
        </p:nvSpPr>
        <p:spPr>
          <a:xfrm rot="-527042">
            <a:off x="-913753" y="1873527"/>
            <a:ext cx="1794245" cy="106044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/LL/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8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subTitle" idx="13"/>
          </p:nvPr>
        </p:nvSpPr>
        <p:spPr>
          <a:xfrm>
            <a:off x="1479369" y="2208799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subTitle" idx="14"/>
          </p:nvPr>
        </p:nvSpPr>
        <p:spPr>
          <a:xfrm>
            <a:off x="4773200" y="2208799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subTitle" idx="15"/>
          </p:nvPr>
        </p:nvSpPr>
        <p:spPr>
          <a:xfrm>
            <a:off x="8067031" y="2208799"/>
            <a:ext cx="264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26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8"/>
          <p:cNvGrpSpPr/>
          <p:nvPr/>
        </p:nvGrpSpPr>
        <p:grpSpPr>
          <a:xfrm rot="10800000" flipH="1">
            <a:off x="-33" y="1"/>
            <a:ext cx="12192004" cy="6858001"/>
            <a:chOff x="-25" y="0"/>
            <a:chExt cx="9144003" cy="5143501"/>
          </a:xfrm>
        </p:grpSpPr>
        <p:pic>
          <p:nvPicPr>
            <p:cNvPr id="53" name="Google Shape;53;p8"/>
            <p:cNvPicPr preferRelativeResize="0"/>
            <p:nvPr/>
          </p:nvPicPr>
          <p:blipFill>
            <a:blip r:embed="rId2">
              <a:alphaModFix amt="44000"/>
            </a:blip>
            <a:stretch>
              <a:fillRect/>
            </a:stretch>
          </p:blipFill>
          <p:spPr>
            <a:xfrm rot="10800000">
              <a:off x="-25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8"/>
            <p:cNvSpPr/>
            <p:nvPr/>
          </p:nvSpPr>
          <p:spPr>
            <a:xfrm>
              <a:off x="-25" y="0"/>
              <a:ext cx="9144000" cy="5143500"/>
            </a:xfrm>
            <a:prstGeom prst="rect">
              <a:avLst/>
            </a:prstGeom>
            <a:solidFill>
              <a:srgbClr val="FFF6E8">
                <a:alpha val="3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2814200" y="2074800"/>
            <a:ext cx="6563600" cy="2708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8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951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6"/>
          <p:cNvGrpSpPr/>
          <p:nvPr/>
        </p:nvGrpSpPr>
        <p:grpSpPr>
          <a:xfrm rot="10800000">
            <a:off x="-33" y="1"/>
            <a:ext cx="12192004" cy="6858001"/>
            <a:chOff x="-25" y="0"/>
            <a:chExt cx="9144003" cy="5143501"/>
          </a:xfrm>
        </p:grpSpPr>
        <p:pic>
          <p:nvPicPr>
            <p:cNvPr id="112" name="Google Shape;112;p16"/>
            <p:cNvPicPr preferRelativeResize="0"/>
            <p:nvPr/>
          </p:nvPicPr>
          <p:blipFill>
            <a:blip r:embed="rId2">
              <a:alphaModFix amt="44000"/>
            </a:blip>
            <a:stretch>
              <a:fillRect/>
            </a:stretch>
          </p:blipFill>
          <p:spPr>
            <a:xfrm rot="10800000">
              <a:off x="-25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6"/>
            <p:cNvSpPr/>
            <p:nvPr/>
          </p:nvSpPr>
          <p:spPr>
            <a:xfrm>
              <a:off x="-25" y="0"/>
              <a:ext cx="9144000" cy="5143500"/>
            </a:xfrm>
            <a:prstGeom prst="rect">
              <a:avLst/>
            </a:prstGeom>
            <a:solidFill>
              <a:srgbClr val="FFF6E8">
                <a:alpha val="3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1333600" y="1997567"/>
            <a:ext cx="4332000" cy="155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8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1333600" y="3764733"/>
            <a:ext cx="43320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34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9"/>
          <p:cNvGrpSpPr/>
          <p:nvPr/>
        </p:nvGrpSpPr>
        <p:grpSpPr>
          <a:xfrm rot="10800000">
            <a:off x="-33" y="1"/>
            <a:ext cx="12192004" cy="6858001"/>
            <a:chOff x="-25" y="0"/>
            <a:chExt cx="9144003" cy="5143501"/>
          </a:xfrm>
        </p:grpSpPr>
        <p:pic>
          <p:nvPicPr>
            <p:cNvPr id="132" name="Google Shape;132;p19"/>
            <p:cNvPicPr preferRelativeResize="0"/>
            <p:nvPr/>
          </p:nvPicPr>
          <p:blipFill>
            <a:blip r:embed="rId2">
              <a:alphaModFix amt="44000"/>
            </a:blip>
            <a:stretch>
              <a:fillRect/>
            </a:stretch>
          </p:blipFill>
          <p:spPr>
            <a:xfrm rot="10800000">
              <a:off x="-25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9"/>
            <p:cNvSpPr/>
            <p:nvPr/>
          </p:nvSpPr>
          <p:spPr>
            <a:xfrm>
              <a:off x="-25" y="0"/>
              <a:ext cx="9144000" cy="5143500"/>
            </a:xfrm>
            <a:prstGeom prst="rect">
              <a:avLst/>
            </a:prstGeom>
            <a:solidFill>
              <a:srgbClr val="FFF6E8">
                <a:alpha val="3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4" name="Google Shape;134;p19"/>
          <p:cNvSpPr/>
          <p:nvPr/>
        </p:nvSpPr>
        <p:spPr>
          <a:xfrm rot="-527042">
            <a:off x="-913753" y="4584627"/>
            <a:ext cx="1794245" cy="106044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/LL/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8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93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8"/>
          <p:cNvGrpSpPr/>
          <p:nvPr/>
        </p:nvGrpSpPr>
        <p:grpSpPr>
          <a:xfrm>
            <a:off x="-33" y="1"/>
            <a:ext cx="12192004" cy="6858001"/>
            <a:chOff x="-25" y="0"/>
            <a:chExt cx="9144003" cy="5143501"/>
          </a:xfrm>
        </p:grpSpPr>
        <p:pic>
          <p:nvPicPr>
            <p:cNvPr id="124" name="Google Shape;124;p18"/>
            <p:cNvPicPr preferRelativeResize="0"/>
            <p:nvPr/>
          </p:nvPicPr>
          <p:blipFill>
            <a:blip r:embed="rId2">
              <a:alphaModFix amt="44000"/>
            </a:blip>
            <a:stretch>
              <a:fillRect/>
            </a:stretch>
          </p:blipFill>
          <p:spPr>
            <a:xfrm rot="10800000">
              <a:off x="-25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/>
            <p:nvPr/>
          </p:nvSpPr>
          <p:spPr>
            <a:xfrm>
              <a:off x="-25" y="0"/>
              <a:ext cx="9144000" cy="5143500"/>
            </a:xfrm>
            <a:prstGeom prst="rect">
              <a:avLst/>
            </a:prstGeom>
            <a:solidFill>
              <a:srgbClr val="FFF6E8">
                <a:alpha val="3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26" name="Google Shape;126;p18"/>
          <p:cNvSpPr/>
          <p:nvPr/>
        </p:nvSpPr>
        <p:spPr>
          <a:xfrm rot="-527042">
            <a:off x="-913753" y="4584627"/>
            <a:ext cx="1794245" cy="106044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/LL/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"/>
          </p:nvPr>
        </p:nvSpPr>
        <p:spPr>
          <a:xfrm>
            <a:off x="960000" y="1800533"/>
            <a:ext cx="4900000" cy="3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2"/>
          </p:nvPr>
        </p:nvSpPr>
        <p:spPr>
          <a:xfrm>
            <a:off x="6332000" y="1800533"/>
            <a:ext cx="4900000" cy="3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8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23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8"/>
          <p:cNvGrpSpPr/>
          <p:nvPr/>
        </p:nvGrpSpPr>
        <p:grpSpPr>
          <a:xfrm flipH="1">
            <a:off x="-33" y="1"/>
            <a:ext cx="12192004" cy="6858001"/>
            <a:chOff x="-25" y="0"/>
            <a:chExt cx="9144003" cy="5143501"/>
          </a:xfrm>
        </p:grpSpPr>
        <p:pic>
          <p:nvPicPr>
            <p:cNvPr id="224" name="Google Shape;224;p28"/>
            <p:cNvPicPr preferRelativeResize="0"/>
            <p:nvPr/>
          </p:nvPicPr>
          <p:blipFill>
            <a:blip r:embed="rId2">
              <a:alphaModFix amt="44000"/>
            </a:blip>
            <a:stretch>
              <a:fillRect/>
            </a:stretch>
          </p:blipFill>
          <p:spPr>
            <a:xfrm rot="10800000">
              <a:off x="-25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28"/>
            <p:cNvSpPr/>
            <p:nvPr/>
          </p:nvSpPr>
          <p:spPr>
            <a:xfrm>
              <a:off x="-25" y="0"/>
              <a:ext cx="9144000" cy="5143500"/>
            </a:xfrm>
            <a:prstGeom prst="rect">
              <a:avLst/>
            </a:prstGeom>
            <a:solidFill>
              <a:srgbClr val="FFF6E8">
                <a:alpha val="3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6" name="Google Shape;226;p28"/>
          <p:cNvSpPr txBox="1">
            <a:spLocks noGrp="1"/>
          </p:cNvSpPr>
          <p:nvPr>
            <p:ph type="subTitle" idx="1"/>
          </p:nvPr>
        </p:nvSpPr>
        <p:spPr>
          <a:xfrm>
            <a:off x="3130533" y="2455267"/>
            <a:ext cx="5930800" cy="1659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3130800" y="5120733"/>
            <a:ext cx="59308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333" b="1" u="sng">
                <a:solidFill>
                  <a:schemeClr val="dk1"/>
                </a:solidFill>
                <a:latin typeface="Catamaran Bold"/>
                <a:ea typeface="Catamaran Bold"/>
                <a:cs typeface="Catamaran Bold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lang="en" sz="1333" b="1" u="sng">
                <a:solidFill>
                  <a:schemeClr val="dk1"/>
                </a:solidFill>
                <a:latin typeface="Catamaran Bold"/>
                <a:ea typeface="Catamaran Bold"/>
                <a:cs typeface="Catamaran Bold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333" b="1" u="sng">
                <a:solidFill>
                  <a:schemeClr val="dk1"/>
                </a:solidFill>
                <a:latin typeface="Catamaran Bold"/>
                <a:ea typeface="Catamaran Bold"/>
                <a:cs typeface="Catamaran Bold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 u="sng">
                <a:solidFill>
                  <a:schemeClr val="dk1"/>
                </a:solidFill>
                <a:latin typeface="Catamaran Bold"/>
                <a:ea typeface="Catamaran Bold"/>
                <a:cs typeface="Catamaran Bold"/>
                <a:sym typeface="Catamaran"/>
              </a:rPr>
              <a:t> </a:t>
            </a:r>
            <a:endParaRPr sz="1333" b="1" u="sng">
              <a:solidFill>
                <a:schemeClr val="dk1"/>
              </a:solidFill>
              <a:latin typeface="Catamaran Bold"/>
              <a:ea typeface="Catamaran Bold"/>
              <a:cs typeface="Catamaran Bold"/>
              <a:sym typeface="Catamaran"/>
            </a:endParaRPr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3130584" y="801767"/>
            <a:ext cx="5930800" cy="1411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8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84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 2">
  <p:cSld name="Opening Slide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4400"/>
              <a:buFont typeface="Be Vietnam Pro"/>
              <a:buNone/>
              <a:defRPr sz="4400" b="1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23B"/>
              </a:buClr>
              <a:buSzPts val="3200"/>
              <a:buNone/>
              <a:defRPr sz="3200" b="1">
                <a:solidFill>
                  <a:srgbClr val="DE523B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16"/>
          <p:cNvCxnSpPr/>
          <p:nvPr/>
        </p:nvCxnSpPr>
        <p:spPr>
          <a:xfrm>
            <a:off x="3889744" y="4470991"/>
            <a:ext cx="4412512" cy="0"/>
          </a:xfrm>
          <a:prstGeom prst="straightConnector1">
            <a:avLst/>
          </a:prstGeom>
          <a:noFill/>
          <a:ln w="38100" cap="flat" cmpd="sng">
            <a:solidFill>
              <a:srgbClr val="1B805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16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16" descr="A blue diamond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776" y="233836"/>
            <a:ext cx="7896447" cy="139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33FB4ED-7AFE-0FED-3D4D-FF9E43EF2C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60963"/>
          <a:stretch/>
        </p:blipFill>
        <p:spPr>
          <a:xfrm>
            <a:off x="5105400" y="5792409"/>
            <a:ext cx="1528665" cy="693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 1 - no logo">
  <p:cSld name="Opening Slide 1 - no log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 descr="A orange and white cityscap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 Vietnam Pro"/>
              <a:buNone/>
              <a:defRPr sz="4400" b="1">
                <a:solidFill>
                  <a:schemeClr val="lt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  <a:defRPr sz="3200" b="1">
                <a:solidFill>
                  <a:srgbClr val="FFFF00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17"/>
          <p:cNvCxnSpPr/>
          <p:nvPr/>
        </p:nvCxnSpPr>
        <p:spPr>
          <a:xfrm>
            <a:off x="3889744" y="4470991"/>
            <a:ext cx="4412512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7749F9F9-2C42-E2BB-8F33-BB25746794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0963"/>
          <a:stretch/>
        </p:blipFill>
        <p:spPr>
          <a:xfrm>
            <a:off x="5105400" y="5792409"/>
            <a:ext cx="1528665" cy="693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 2 - no logo">
  <p:cSld name="Opening Slide 2 - no log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4400"/>
              <a:buFont typeface="Be Vietnam Pro"/>
              <a:buNone/>
              <a:defRPr sz="4400" b="1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23B"/>
              </a:buClr>
              <a:buSzPts val="3200"/>
              <a:buNone/>
              <a:defRPr sz="3200" b="1">
                <a:solidFill>
                  <a:srgbClr val="DE523B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" name="Google Shape;47;p18"/>
          <p:cNvCxnSpPr/>
          <p:nvPr/>
        </p:nvCxnSpPr>
        <p:spPr>
          <a:xfrm>
            <a:off x="3889744" y="4470991"/>
            <a:ext cx="4412512" cy="0"/>
          </a:xfrm>
          <a:prstGeom prst="straightConnector1">
            <a:avLst/>
          </a:prstGeom>
          <a:noFill/>
          <a:ln w="38100" cap="flat" cmpd="sng">
            <a:solidFill>
              <a:srgbClr val="1B805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" name="Picture 3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1525F05E-DDDF-D6DA-5FFD-635381F75B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963"/>
          <a:stretch/>
        </p:blipFill>
        <p:spPr>
          <a:xfrm>
            <a:off x="5105400" y="5792409"/>
            <a:ext cx="1528665" cy="693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9" descr="A group of buildings with a bridge and a bridg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 Vietnam Pro"/>
              <a:buNone/>
              <a:defRPr sz="4400" b="1">
                <a:solidFill>
                  <a:schemeClr val="lt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  <a:defRPr sz="3200" b="1">
                <a:solidFill>
                  <a:srgbClr val="FFFF00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19" descr="A green and red circ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4400"/>
              <a:buFont typeface="Be Vietnam Pro"/>
              <a:buNone/>
              <a:defRPr sz="4400" b="1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23B"/>
              </a:buClr>
              <a:buSzPts val="3200"/>
              <a:buFont typeface="Arial"/>
              <a:buNone/>
              <a:defRPr sz="3200" b="1">
                <a:solidFill>
                  <a:srgbClr val="DE523B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38FA0B45-9EE0-4A28-B055-AE8EC4381E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60963"/>
          <a:stretch/>
        </p:blipFill>
        <p:spPr>
          <a:xfrm>
            <a:off x="5105400" y="5792409"/>
            <a:ext cx="1528665" cy="693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n Layout 2">
  <p:cSld name="Clean Layout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838404E3-2CF7-29D3-F4BE-3D8F7DC618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0963"/>
          <a:stretch/>
        </p:blipFill>
        <p:spPr>
          <a:xfrm>
            <a:off x="5105400" y="5792409"/>
            <a:ext cx="1528665" cy="693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3"/>
          <p:cNvGrpSpPr/>
          <p:nvPr/>
        </p:nvGrpSpPr>
        <p:grpSpPr>
          <a:xfrm>
            <a:off x="-33" y="1"/>
            <a:ext cx="12192004" cy="6858001"/>
            <a:chOff x="-25" y="0"/>
            <a:chExt cx="9144003" cy="5143501"/>
          </a:xfrm>
        </p:grpSpPr>
        <p:pic>
          <p:nvPicPr>
            <p:cNvPr id="74" name="Google Shape;74;p13"/>
            <p:cNvPicPr preferRelativeResize="0"/>
            <p:nvPr/>
          </p:nvPicPr>
          <p:blipFill>
            <a:blip r:embed="rId2">
              <a:alphaModFix amt="44000"/>
            </a:blip>
            <a:stretch>
              <a:fillRect/>
            </a:stretch>
          </p:blipFill>
          <p:spPr>
            <a:xfrm rot="10800000">
              <a:off x="-25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3"/>
            <p:cNvSpPr/>
            <p:nvPr/>
          </p:nvSpPr>
          <p:spPr>
            <a:xfrm>
              <a:off x="-25" y="0"/>
              <a:ext cx="9144000" cy="5143500"/>
            </a:xfrm>
            <a:prstGeom prst="rect">
              <a:avLst/>
            </a:prstGeom>
            <a:solidFill>
              <a:srgbClr val="FFF6E8">
                <a:alpha val="3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960000" y="260468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960000" y="3047191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3"/>
          </p:nvPr>
        </p:nvSpPr>
        <p:spPr>
          <a:xfrm>
            <a:off x="4559028" y="3047191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"/>
          </p:nvPr>
        </p:nvSpPr>
        <p:spPr>
          <a:xfrm>
            <a:off x="960000" y="535810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4559028" y="535810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6"/>
          </p:nvPr>
        </p:nvSpPr>
        <p:spPr>
          <a:xfrm>
            <a:off x="8158065" y="3047191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7"/>
          </p:nvPr>
        </p:nvSpPr>
        <p:spPr>
          <a:xfrm>
            <a:off x="8158065" y="5358100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4559028" y="260468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9"/>
          </p:nvPr>
        </p:nvSpPr>
        <p:spPr>
          <a:xfrm>
            <a:off x="8158065" y="260468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3"/>
          </p:nvPr>
        </p:nvSpPr>
        <p:spPr>
          <a:xfrm>
            <a:off x="960000" y="49149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4"/>
          </p:nvPr>
        </p:nvSpPr>
        <p:spPr>
          <a:xfrm>
            <a:off x="4559028" y="49149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5"/>
          </p:nvPr>
        </p:nvSpPr>
        <p:spPr>
          <a:xfrm>
            <a:off x="8158065" y="49149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8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hasCustomPrompt="1"/>
          </p:nvPr>
        </p:nvSpPr>
        <p:spPr>
          <a:xfrm>
            <a:off x="2118400" y="1806367"/>
            <a:ext cx="757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6" hasCustomPrompt="1"/>
          </p:nvPr>
        </p:nvSpPr>
        <p:spPr>
          <a:xfrm>
            <a:off x="2118400" y="4117267"/>
            <a:ext cx="757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7" hasCustomPrompt="1"/>
          </p:nvPr>
        </p:nvSpPr>
        <p:spPr>
          <a:xfrm>
            <a:off x="5717428" y="1806367"/>
            <a:ext cx="757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8" hasCustomPrompt="1"/>
          </p:nvPr>
        </p:nvSpPr>
        <p:spPr>
          <a:xfrm>
            <a:off x="5717428" y="4117267"/>
            <a:ext cx="757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9" hasCustomPrompt="1"/>
          </p:nvPr>
        </p:nvSpPr>
        <p:spPr>
          <a:xfrm>
            <a:off x="9316465" y="1806367"/>
            <a:ext cx="757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20" hasCustomPrompt="1"/>
          </p:nvPr>
        </p:nvSpPr>
        <p:spPr>
          <a:xfrm>
            <a:off x="9316465" y="4117267"/>
            <a:ext cx="757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Archivo"/>
              <a:buNone/>
              <a:defRPr sz="3067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/>
          <p:nvPr/>
        </p:nvSpPr>
        <p:spPr>
          <a:xfrm rot="-527042">
            <a:off x="11223647" y="3586527"/>
            <a:ext cx="1794245" cy="106044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/B/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8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39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33" y="1"/>
            <a:ext cx="12192004" cy="6858001"/>
            <a:chOff x="-25" y="0"/>
            <a:chExt cx="9144003" cy="5143501"/>
          </a:xfrm>
        </p:grpSpPr>
        <p:pic>
          <p:nvPicPr>
            <p:cNvPr id="15" name="Google Shape;15;p3"/>
            <p:cNvPicPr preferRelativeResize="0"/>
            <p:nvPr/>
          </p:nvPicPr>
          <p:blipFill>
            <a:blip r:embed="rId2">
              <a:alphaModFix amt="44000"/>
            </a:blip>
            <a:stretch>
              <a:fillRect/>
            </a:stretch>
          </p:blipFill>
          <p:spPr>
            <a:xfrm rot="10800000">
              <a:off x="-25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6;p3"/>
            <p:cNvSpPr/>
            <p:nvPr/>
          </p:nvSpPr>
          <p:spPr>
            <a:xfrm>
              <a:off x="-25" y="0"/>
              <a:ext cx="9144000" cy="5143500"/>
            </a:xfrm>
            <a:prstGeom prst="rect">
              <a:avLst/>
            </a:prstGeom>
            <a:solidFill>
              <a:srgbClr val="FFF6E8">
                <a:alpha val="34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206400" y="2967717"/>
            <a:ext cx="5779200" cy="1221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70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5468600" y="1580484"/>
            <a:ext cx="1254800" cy="1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206400" y="4472736"/>
            <a:ext cx="5779200" cy="5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72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8" r:id="rId13"/>
    <p:sldLayoutId id="2147483669" r:id="rId14"/>
    <p:sldLayoutId id="2147483672" r:id="rId15"/>
    <p:sldLayoutId id="214748367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jSER73EAcU?feature=oembed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CjluVOzkbM?feature=oembed" TargetMode="Externa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2AWYanIHkc?feature=oembed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1258430" y="3918298"/>
            <a:ext cx="9675137" cy="38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  <a:scene3d>
              <a:camera prst="perspectiveAbove"/>
              <a:lightRig rig="threePt" dir="t"/>
            </a:scene3d>
          </a:bodyPr>
          <a:lstStyle/>
          <a:p>
            <a:r>
              <a:rPr lang="en-US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M DoHyeon OTF" panose="020B0600000101010101" pitchFamily="34" charset="-127"/>
                <a:ea typeface="BM DoHyeon OTF" panose="020B0600000101010101" pitchFamily="34" charset="-127"/>
              </a:rPr>
              <a:t>Elevate</a:t>
            </a:r>
            <a:r>
              <a:rPr lang="en-US" b="0" dirty="0">
                <a:solidFill>
                  <a:schemeClr val="tx1"/>
                </a:solidFill>
                <a:latin typeface="BM DoHyeon OTF" panose="020B0600000101010101" pitchFamily="34" charset="-127"/>
                <a:ea typeface="BM DoHyeon OTF" panose="020B0600000101010101" pitchFamily="34" charset="-127"/>
              </a:rPr>
              <a:t> Your Pronunciation: Active Teaching and Learning with Tongue Twisters and Shadowing Strategies</a:t>
            </a:r>
            <a:br>
              <a:rPr lang="en-US" b="0" dirty="0">
                <a:solidFill>
                  <a:schemeClr val="tx1"/>
                </a:solidFill>
                <a:latin typeface="BM DoHyeon OTF" panose="020B0600000101010101" pitchFamily="34" charset="-127"/>
                <a:ea typeface="BM DoHyeon OTF" panose="020B0600000101010101" pitchFamily="34" charset="-127"/>
              </a:rPr>
            </a:br>
            <a:endParaRPr dirty="0">
              <a:solidFill>
                <a:schemeClr val="tx1"/>
              </a:solidFill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1523999" y="3867853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en-US" dirty="0"/>
              <a:t>Presented by Rotvitou Cheat</a:t>
            </a:r>
            <a:endParaRPr dirty="0"/>
          </a:p>
        </p:txBody>
      </p:sp>
      <p:sp>
        <p:nvSpPr>
          <p:cNvPr id="115" name="Google Shape;115;p1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August 2025, Can Tho University, Vietnam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English Lecturer, Cambodian ELT Conference Coordinator,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 IFL, RUPP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>
            <a:spLocks noGrp="1"/>
          </p:cNvSpPr>
          <p:nvPr>
            <p:ph type="title"/>
          </p:nvPr>
        </p:nvSpPr>
        <p:spPr>
          <a:xfrm>
            <a:off x="947185" y="251266"/>
            <a:ext cx="10272000" cy="15493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733" dirty="0"/>
              <a:t>Factors cause Pronunciation Problem in EFL context (For students)</a:t>
            </a:r>
            <a:endParaRPr sz="3733" dirty="0"/>
          </a:p>
        </p:txBody>
      </p:sp>
      <p:sp>
        <p:nvSpPr>
          <p:cNvPr id="353" name="Google Shape;353;p42"/>
          <p:cNvSpPr txBox="1">
            <a:spLocks noGrp="1"/>
          </p:cNvSpPr>
          <p:nvPr>
            <p:ph type="subTitle" idx="4"/>
          </p:nvPr>
        </p:nvSpPr>
        <p:spPr>
          <a:xfrm>
            <a:off x="713345" y="3263208"/>
            <a:ext cx="3680513" cy="67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dirty="0"/>
              <a:t>Overgeneralization (</a:t>
            </a:r>
            <a:r>
              <a:rPr lang="en-US" dirty="0" err="1"/>
              <a:t>Keuk</a:t>
            </a:r>
            <a:r>
              <a:rPr lang="en-US" dirty="0"/>
              <a:t>, 2009)  </a:t>
            </a:r>
            <a:endParaRPr dirty="0"/>
          </a:p>
        </p:txBody>
      </p:sp>
      <p:sp>
        <p:nvSpPr>
          <p:cNvPr id="354" name="Google Shape;354;p42"/>
          <p:cNvSpPr txBox="1">
            <a:spLocks noGrp="1"/>
          </p:cNvSpPr>
          <p:nvPr>
            <p:ph type="subTitle" idx="5"/>
          </p:nvPr>
        </p:nvSpPr>
        <p:spPr>
          <a:xfrm>
            <a:off x="4658612" y="3272417"/>
            <a:ext cx="2900400" cy="67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dirty="0"/>
              <a:t>Fossilization   </a:t>
            </a:r>
            <a:endParaRPr dirty="0"/>
          </a:p>
        </p:txBody>
      </p:sp>
      <p:sp>
        <p:nvSpPr>
          <p:cNvPr id="355" name="Google Shape;355;p42"/>
          <p:cNvSpPr txBox="1">
            <a:spLocks noGrp="1"/>
          </p:cNvSpPr>
          <p:nvPr>
            <p:ph type="subTitle" idx="6"/>
          </p:nvPr>
        </p:nvSpPr>
        <p:spPr>
          <a:xfrm>
            <a:off x="8231423" y="3272417"/>
            <a:ext cx="2900400" cy="67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dirty="0"/>
              <a:t>Lack of Confident</a:t>
            </a:r>
            <a:endParaRPr dirty="0"/>
          </a:p>
        </p:txBody>
      </p:sp>
      <p:sp>
        <p:nvSpPr>
          <p:cNvPr id="357" name="Google Shape;357;p42"/>
          <p:cNvSpPr/>
          <p:nvPr/>
        </p:nvSpPr>
        <p:spPr>
          <a:xfrm>
            <a:off x="5599928" y="2356992"/>
            <a:ext cx="957200" cy="64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9290385" y="2356992"/>
            <a:ext cx="957200" cy="64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 dirty="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59" name="Google Shape;359;p42"/>
          <p:cNvGrpSpPr/>
          <p:nvPr/>
        </p:nvGrpSpPr>
        <p:grpSpPr>
          <a:xfrm>
            <a:off x="9513895" y="2440237"/>
            <a:ext cx="534570" cy="454274"/>
            <a:chOff x="5953613" y="2912262"/>
            <a:chExt cx="364281" cy="309564"/>
          </a:xfrm>
          <a:solidFill>
            <a:schemeClr val="accent2"/>
          </a:solidFill>
        </p:grpSpPr>
        <p:sp>
          <p:nvSpPr>
            <p:cNvPr id="360" name="Google Shape;360;p42"/>
            <p:cNvSpPr/>
            <p:nvPr/>
          </p:nvSpPr>
          <p:spPr>
            <a:xfrm>
              <a:off x="5953613" y="3172613"/>
              <a:ext cx="114300" cy="49213"/>
            </a:xfrm>
            <a:custGeom>
              <a:avLst/>
              <a:gdLst/>
              <a:ahLst/>
              <a:cxnLst/>
              <a:rect l="l" t="t" r="r" b="b"/>
              <a:pathLst>
                <a:path w="53" h="23" extrusionOk="0">
                  <a:moveTo>
                    <a:pt x="26" y="9"/>
                  </a:moveTo>
                  <a:cubicBezTo>
                    <a:pt x="19" y="9"/>
                    <a:pt x="12" y="6"/>
                    <a:pt x="7" y="0"/>
                  </a:cubicBezTo>
                  <a:cubicBezTo>
                    <a:pt x="2" y="5"/>
                    <a:pt x="0" y="12"/>
                    <a:pt x="0" y="19"/>
                  </a:cubicBezTo>
                  <a:cubicBezTo>
                    <a:pt x="0" y="21"/>
                    <a:pt x="1" y="23"/>
                    <a:pt x="4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3"/>
                    <a:pt x="53" y="21"/>
                    <a:pt x="53" y="19"/>
                  </a:cubicBezTo>
                  <a:cubicBezTo>
                    <a:pt x="53" y="12"/>
                    <a:pt x="50" y="5"/>
                    <a:pt x="46" y="0"/>
                  </a:cubicBezTo>
                  <a:cubicBezTo>
                    <a:pt x="41" y="6"/>
                    <a:pt x="34" y="9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6129826" y="3172613"/>
              <a:ext cx="117475" cy="49213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27" y="9"/>
                  </a:moveTo>
                  <a:cubicBezTo>
                    <a:pt x="19" y="9"/>
                    <a:pt x="13" y="6"/>
                    <a:pt x="8" y="0"/>
                  </a:cubicBezTo>
                  <a:cubicBezTo>
                    <a:pt x="3" y="5"/>
                    <a:pt x="0" y="12"/>
                    <a:pt x="0" y="19"/>
                  </a:cubicBezTo>
                  <a:cubicBezTo>
                    <a:pt x="0" y="21"/>
                    <a:pt x="2" y="23"/>
                    <a:pt x="5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2" y="23"/>
                    <a:pt x="54" y="21"/>
                    <a:pt x="54" y="19"/>
                  </a:cubicBezTo>
                  <a:cubicBezTo>
                    <a:pt x="54" y="12"/>
                    <a:pt x="51" y="5"/>
                    <a:pt x="47" y="0"/>
                  </a:cubicBezTo>
                  <a:cubicBezTo>
                    <a:pt x="42" y="6"/>
                    <a:pt x="35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2"/>
            <p:cNvSpPr/>
            <p:nvPr/>
          </p:nvSpPr>
          <p:spPr>
            <a:xfrm>
              <a:off x="5966313" y="3091651"/>
              <a:ext cx="88900" cy="85725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25" y="38"/>
                  </a:moveTo>
                  <a:cubicBezTo>
                    <a:pt x="35" y="36"/>
                    <a:pt x="41" y="26"/>
                    <a:pt x="38" y="16"/>
                  </a:cubicBezTo>
                  <a:cubicBezTo>
                    <a:pt x="36" y="6"/>
                    <a:pt x="26" y="0"/>
                    <a:pt x="16" y="2"/>
                  </a:cubicBezTo>
                  <a:cubicBezTo>
                    <a:pt x="6" y="4"/>
                    <a:pt x="0" y="14"/>
                    <a:pt x="3" y="24"/>
                  </a:cubicBezTo>
                  <a:cubicBezTo>
                    <a:pt x="5" y="34"/>
                    <a:pt x="15" y="40"/>
                    <a:pt x="25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2"/>
            <p:cNvSpPr/>
            <p:nvPr/>
          </p:nvSpPr>
          <p:spPr>
            <a:xfrm>
              <a:off x="6145701" y="3091651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7"/>
                  </a:moveTo>
                  <a:cubicBezTo>
                    <a:pt x="0" y="14"/>
                    <a:pt x="0" y="26"/>
                    <a:pt x="7" y="33"/>
                  </a:cubicBezTo>
                  <a:cubicBezTo>
                    <a:pt x="14" y="40"/>
                    <a:pt x="26" y="40"/>
                    <a:pt x="33" y="33"/>
                  </a:cubicBezTo>
                  <a:cubicBezTo>
                    <a:pt x="40" y="26"/>
                    <a:pt x="40" y="14"/>
                    <a:pt x="33" y="7"/>
                  </a:cubicBezTo>
                  <a:cubicBezTo>
                    <a:pt x="26" y="0"/>
                    <a:pt x="14" y="0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6139351" y="2964651"/>
              <a:ext cx="60325" cy="111125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0" y="52"/>
                  </a:moveTo>
                  <a:cubicBezTo>
                    <a:pt x="5" y="52"/>
                    <a:pt x="10" y="50"/>
                    <a:pt x="14" y="48"/>
                  </a:cubicBezTo>
                  <a:cubicBezTo>
                    <a:pt x="19" y="50"/>
                    <a:pt x="22" y="52"/>
                    <a:pt x="22" y="52"/>
                  </a:cubicBezTo>
                  <a:cubicBezTo>
                    <a:pt x="23" y="52"/>
                    <a:pt x="25" y="52"/>
                    <a:pt x="26" y="52"/>
                  </a:cubicBezTo>
                  <a:cubicBezTo>
                    <a:pt x="28" y="51"/>
                    <a:pt x="28" y="49"/>
                    <a:pt x="28" y="48"/>
                  </a:cubicBezTo>
                  <a:cubicBezTo>
                    <a:pt x="28" y="43"/>
                    <a:pt x="28" y="38"/>
                    <a:pt x="26" y="34"/>
                  </a:cubicBezTo>
                  <a:cubicBezTo>
                    <a:pt x="28" y="30"/>
                    <a:pt x="28" y="26"/>
                    <a:pt x="28" y="23"/>
                  </a:cubicBezTo>
                  <a:cubicBezTo>
                    <a:pt x="28" y="13"/>
                    <a:pt x="24" y="5"/>
                    <a:pt x="18" y="0"/>
                  </a:cubicBezTo>
                  <a:cubicBezTo>
                    <a:pt x="19" y="4"/>
                    <a:pt x="20" y="9"/>
                    <a:pt x="20" y="14"/>
                  </a:cubicBezTo>
                  <a:cubicBezTo>
                    <a:pt x="20" y="30"/>
                    <a:pt x="12" y="44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5999651" y="2912262"/>
              <a:ext cx="318243" cy="281130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76" y="38"/>
                  </a:move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43"/>
                    <a:pt x="1" y="48"/>
                    <a:pt x="3" y="53"/>
                  </a:cubicBezTo>
                  <a:cubicBezTo>
                    <a:pt x="1" y="58"/>
                    <a:pt x="0" y="65"/>
                    <a:pt x="0" y="72"/>
                  </a:cubicBezTo>
                  <a:cubicBezTo>
                    <a:pt x="0" y="73"/>
                    <a:pt x="1" y="75"/>
                    <a:pt x="2" y="76"/>
                  </a:cubicBezTo>
                  <a:cubicBezTo>
                    <a:pt x="4" y="76"/>
                    <a:pt x="5" y="76"/>
                    <a:pt x="7" y="76"/>
                  </a:cubicBezTo>
                  <a:cubicBezTo>
                    <a:pt x="7" y="76"/>
                    <a:pt x="11" y="73"/>
                    <a:pt x="18" y="70"/>
                  </a:cubicBezTo>
                  <a:cubicBezTo>
                    <a:pt x="24" y="74"/>
                    <a:pt x="31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  <a:close/>
                  <a:moveTo>
                    <a:pt x="21" y="42"/>
                  </a:moveTo>
                  <a:cubicBezTo>
                    <a:pt x="19" y="42"/>
                    <a:pt x="17" y="40"/>
                    <a:pt x="17" y="38"/>
                  </a:cubicBezTo>
                  <a:cubicBezTo>
                    <a:pt x="17" y="36"/>
                    <a:pt x="19" y="34"/>
                    <a:pt x="21" y="34"/>
                  </a:cubicBezTo>
                  <a:cubicBezTo>
                    <a:pt x="24" y="34"/>
                    <a:pt x="25" y="36"/>
                    <a:pt x="26" y="38"/>
                  </a:cubicBezTo>
                  <a:cubicBezTo>
                    <a:pt x="26" y="40"/>
                    <a:pt x="24" y="42"/>
                    <a:pt x="21" y="42"/>
                  </a:cubicBezTo>
                  <a:close/>
                  <a:moveTo>
                    <a:pt x="38" y="42"/>
                  </a:moveTo>
                  <a:cubicBezTo>
                    <a:pt x="36" y="42"/>
                    <a:pt x="34" y="40"/>
                    <a:pt x="34" y="38"/>
                  </a:cubicBezTo>
                  <a:cubicBezTo>
                    <a:pt x="34" y="36"/>
                    <a:pt x="36" y="34"/>
                    <a:pt x="38" y="34"/>
                  </a:cubicBezTo>
                  <a:cubicBezTo>
                    <a:pt x="41" y="34"/>
                    <a:pt x="42" y="36"/>
                    <a:pt x="43" y="38"/>
                  </a:cubicBezTo>
                  <a:cubicBezTo>
                    <a:pt x="43" y="40"/>
                    <a:pt x="41" y="42"/>
                    <a:pt x="38" y="42"/>
                  </a:cubicBezTo>
                  <a:close/>
                  <a:moveTo>
                    <a:pt x="55" y="42"/>
                  </a:moveTo>
                  <a:cubicBezTo>
                    <a:pt x="53" y="42"/>
                    <a:pt x="51" y="40"/>
                    <a:pt x="51" y="38"/>
                  </a:cubicBezTo>
                  <a:cubicBezTo>
                    <a:pt x="51" y="36"/>
                    <a:pt x="53" y="34"/>
                    <a:pt x="55" y="34"/>
                  </a:cubicBezTo>
                  <a:cubicBezTo>
                    <a:pt x="58" y="34"/>
                    <a:pt x="59" y="36"/>
                    <a:pt x="59" y="38"/>
                  </a:cubicBezTo>
                  <a:cubicBezTo>
                    <a:pt x="60" y="40"/>
                    <a:pt x="57" y="42"/>
                    <a:pt x="55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42"/>
          <p:cNvGrpSpPr/>
          <p:nvPr/>
        </p:nvGrpSpPr>
        <p:grpSpPr>
          <a:xfrm>
            <a:off x="5868862" y="2446294"/>
            <a:ext cx="454273" cy="454273"/>
            <a:chOff x="7283938" y="1921663"/>
            <a:chExt cx="309563" cy="309563"/>
          </a:xfrm>
        </p:grpSpPr>
        <p:sp>
          <p:nvSpPr>
            <p:cNvPr id="367" name="Google Shape;367;p42"/>
            <p:cNvSpPr/>
            <p:nvPr/>
          </p:nvSpPr>
          <p:spPr>
            <a:xfrm>
              <a:off x="7283938" y="19216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68" h="144" extrusionOk="0">
                  <a:moveTo>
                    <a:pt x="4" y="144"/>
                  </a:moveTo>
                  <a:cubicBezTo>
                    <a:pt x="30" y="144"/>
                    <a:pt x="30" y="144"/>
                    <a:pt x="30" y="144"/>
                  </a:cubicBezTo>
                  <a:cubicBezTo>
                    <a:pt x="32" y="144"/>
                    <a:pt x="34" y="142"/>
                    <a:pt x="34" y="140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5" y="127"/>
                    <a:pt x="51" y="121"/>
                    <a:pt x="51" y="115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103"/>
                    <a:pt x="49" y="102"/>
                    <a:pt x="4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7" y="102"/>
                    <a:pt x="36" y="101"/>
                    <a:pt x="35" y="100"/>
                  </a:cubicBezTo>
                  <a:cubicBezTo>
                    <a:pt x="34" y="100"/>
                    <a:pt x="34" y="98"/>
                    <a:pt x="34" y="97"/>
                  </a:cubicBezTo>
                  <a:cubicBezTo>
                    <a:pt x="34" y="95"/>
                    <a:pt x="36" y="93"/>
                    <a:pt x="38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93"/>
                    <a:pt x="54" y="93"/>
                    <a:pt x="55" y="92"/>
                  </a:cubicBezTo>
                  <a:cubicBezTo>
                    <a:pt x="56" y="91"/>
                    <a:pt x="56" y="90"/>
                    <a:pt x="56" y="8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5" y="79"/>
                    <a:pt x="66" y="78"/>
                    <a:pt x="67" y="77"/>
                  </a:cubicBezTo>
                  <a:cubicBezTo>
                    <a:pt x="68" y="76"/>
                    <a:pt x="68" y="74"/>
                    <a:pt x="67" y="73"/>
                  </a:cubicBezTo>
                  <a:cubicBezTo>
                    <a:pt x="67" y="73"/>
                    <a:pt x="60" y="58"/>
                    <a:pt x="57" y="47"/>
                  </a:cubicBezTo>
                  <a:cubicBezTo>
                    <a:pt x="56" y="39"/>
                    <a:pt x="53" y="32"/>
                    <a:pt x="50" y="26"/>
                  </a:cubicBezTo>
                  <a:cubicBezTo>
                    <a:pt x="47" y="22"/>
                    <a:pt x="45" y="19"/>
                    <a:pt x="42" y="16"/>
                  </a:cubicBezTo>
                  <a:cubicBezTo>
                    <a:pt x="32" y="6"/>
                    <a:pt x="18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lose/>
                  <a:moveTo>
                    <a:pt x="21" y="53"/>
                  </a:moveTo>
                  <a:cubicBezTo>
                    <a:pt x="23" y="51"/>
                    <a:pt x="26" y="50"/>
                    <a:pt x="30" y="50"/>
                  </a:cubicBezTo>
                  <a:cubicBezTo>
                    <a:pt x="33" y="50"/>
                    <a:pt x="36" y="51"/>
                    <a:pt x="39" y="53"/>
                  </a:cubicBezTo>
                  <a:cubicBezTo>
                    <a:pt x="40" y="55"/>
                    <a:pt x="40" y="58"/>
                    <a:pt x="39" y="59"/>
                  </a:cubicBezTo>
                  <a:cubicBezTo>
                    <a:pt x="37" y="61"/>
                    <a:pt x="34" y="61"/>
                    <a:pt x="33" y="59"/>
                  </a:cubicBezTo>
                  <a:cubicBezTo>
                    <a:pt x="32" y="58"/>
                    <a:pt x="31" y="58"/>
                    <a:pt x="30" y="58"/>
                  </a:cubicBezTo>
                  <a:cubicBezTo>
                    <a:pt x="29" y="58"/>
                    <a:pt x="27" y="58"/>
                    <a:pt x="27" y="59"/>
                  </a:cubicBezTo>
                  <a:cubicBezTo>
                    <a:pt x="26" y="60"/>
                    <a:pt x="25" y="61"/>
                    <a:pt x="24" y="61"/>
                  </a:cubicBezTo>
                  <a:cubicBezTo>
                    <a:pt x="23" y="61"/>
                    <a:pt x="21" y="60"/>
                    <a:pt x="21" y="59"/>
                  </a:cubicBezTo>
                  <a:cubicBezTo>
                    <a:pt x="19" y="58"/>
                    <a:pt x="19" y="55"/>
                    <a:pt x="21" y="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42"/>
            <p:cNvSpPr/>
            <p:nvPr/>
          </p:nvSpPr>
          <p:spPr>
            <a:xfrm>
              <a:off x="7447451" y="1997863"/>
              <a:ext cx="146050" cy="1428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40"/>
                    <a:pt x="2" y="46"/>
                    <a:pt x="6" y="52"/>
                  </a:cubicBezTo>
                  <a:cubicBezTo>
                    <a:pt x="3" y="57"/>
                    <a:pt x="1" y="61"/>
                    <a:pt x="1" y="61"/>
                  </a:cubicBezTo>
                  <a:cubicBezTo>
                    <a:pt x="0" y="62"/>
                    <a:pt x="0" y="64"/>
                    <a:pt x="1" y="65"/>
                  </a:cubicBezTo>
                  <a:cubicBezTo>
                    <a:pt x="2" y="67"/>
                    <a:pt x="3" y="67"/>
                    <a:pt x="4" y="67"/>
                  </a:cubicBezTo>
                  <a:cubicBezTo>
                    <a:pt x="11" y="67"/>
                    <a:pt x="16" y="67"/>
                    <a:pt x="21" y="65"/>
                  </a:cubicBezTo>
                  <a:cubicBezTo>
                    <a:pt x="25" y="67"/>
                    <a:pt x="30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49" y="31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32" y="45"/>
                    <a:pt x="31" y="45"/>
                    <a:pt x="30" y="45"/>
                  </a:cubicBezTo>
                  <a:cubicBezTo>
                    <a:pt x="30" y="45"/>
                    <a:pt x="30" y="45"/>
                    <a:pt x="29" y="45"/>
                  </a:cubicBezTo>
                  <a:cubicBezTo>
                    <a:pt x="28" y="45"/>
                    <a:pt x="27" y="44"/>
                    <a:pt x="27" y="4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8" y="33"/>
                    <a:pt x="19" y="31"/>
                    <a:pt x="20" y="29"/>
                  </a:cubicBezTo>
                  <a:cubicBezTo>
                    <a:pt x="22" y="28"/>
                    <a:pt x="25" y="28"/>
                    <a:pt x="26" y="3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6" y="23"/>
                    <a:pt x="49" y="23"/>
                    <a:pt x="50" y="25"/>
                  </a:cubicBezTo>
                  <a:cubicBezTo>
                    <a:pt x="52" y="27"/>
                    <a:pt x="51" y="29"/>
                    <a:pt x="49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42"/>
          <p:cNvSpPr/>
          <p:nvPr/>
        </p:nvSpPr>
        <p:spPr>
          <a:xfrm>
            <a:off x="2026489" y="2302456"/>
            <a:ext cx="957200" cy="64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 dirty="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69" name="Google Shape;369;p42"/>
          <p:cNvGrpSpPr/>
          <p:nvPr/>
        </p:nvGrpSpPr>
        <p:grpSpPr>
          <a:xfrm>
            <a:off x="2377494" y="2398519"/>
            <a:ext cx="454273" cy="454273"/>
            <a:chOff x="3935901" y="2416963"/>
            <a:chExt cx="309563" cy="309563"/>
          </a:xfrm>
          <a:solidFill>
            <a:schemeClr val="tx2">
              <a:lumMod val="10000"/>
            </a:schemeClr>
          </a:solidFill>
        </p:grpSpPr>
        <p:sp>
          <p:nvSpPr>
            <p:cNvPr id="370" name="Google Shape;370;p42"/>
            <p:cNvSpPr/>
            <p:nvPr/>
          </p:nvSpPr>
          <p:spPr>
            <a:xfrm>
              <a:off x="3991463" y="2543963"/>
              <a:ext cx="17463" cy="19050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4"/>
                  </a:moveTo>
                  <a:cubicBezTo>
                    <a:pt x="0" y="7"/>
                    <a:pt x="2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9"/>
                    <a:pt x="8" y="7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3935901" y="2416963"/>
              <a:ext cx="201613" cy="309563"/>
            </a:xfrm>
            <a:custGeom>
              <a:avLst/>
              <a:gdLst/>
              <a:ahLst/>
              <a:cxnLst/>
              <a:rect l="l" t="t" r="r" b="b"/>
              <a:pathLst>
                <a:path w="94" h="144" extrusionOk="0">
                  <a:moveTo>
                    <a:pt x="1" y="110"/>
                  </a:moveTo>
                  <a:cubicBezTo>
                    <a:pt x="1" y="119"/>
                    <a:pt x="4" y="128"/>
                    <a:pt x="11" y="134"/>
                  </a:cubicBezTo>
                  <a:cubicBezTo>
                    <a:pt x="17" y="140"/>
                    <a:pt x="25" y="144"/>
                    <a:pt x="34" y="144"/>
                  </a:cubicBezTo>
                  <a:cubicBezTo>
                    <a:pt x="35" y="144"/>
                    <a:pt x="35" y="144"/>
                    <a:pt x="35" y="144"/>
                  </a:cubicBezTo>
                  <a:cubicBezTo>
                    <a:pt x="44" y="144"/>
                    <a:pt x="52" y="140"/>
                    <a:pt x="58" y="134"/>
                  </a:cubicBezTo>
                  <a:cubicBezTo>
                    <a:pt x="65" y="128"/>
                    <a:pt x="68" y="119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98"/>
                    <a:pt x="72" y="87"/>
                    <a:pt x="80" y="79"/>
                  </a:cubicBezTo>
                  <a:cubicBezTo>
                    <a:pt x="89" y="70"/>
                    <a:pt x="94" y="59"/>
                    <a:pt x="94" y="47"/>
                  </a:cubicBezTo>
                  <a:cubicBezTo>
                    <a:pt x="94" y="34"/>
                    <a:pt x="89" y="23"/>
                    <a:pt x="80" y="14"/>
                  </a:cubicBezTo>
                  <a:cubicBezTo>
                    <a:pt x="72" y="5"/>
                    <a:pt x="60" y="0"/>
                    <a:pt x="48" y="0"/>
                  </a:cubicBezTo>
                  <a:cubicBezTo>
                    <a:pt x="35" y="0"/>
                    <a:pt x="24" y="4"/>
                    <a:pt x="15" y="13"/>
                  </a:cubicBezTo>
                  <a:cubicBezTo>
                    <a:pt x="6" y="22"/>
                    <a:pt x="1" y="33"/>
                    <a:pt x="1" y="46"/>
                  </a:cubicBezTo>
                  <a:cubicBezTo>
                    <a:pt x="0" y="57"/>
                    <a:pt x="0" y="79"/>
                    <a:pt x="1" y="95"/>
                  </a:cubicBezTo>
                  <a:cubicBezTo>
                    <a:pt x="1" y="101"/>
                    <a:pt x="1" y="107"/>
                    <a:pt x="1" y="110"/>
                  </a:cubicBezTo>
                  <a:close/>
                  <a:moveTo>
                    <a:pt x="62" y="32"/>
                  </a:moveTo>
                  <a:cubicBezTo>
                    <a:pt x="58" y="28"/>
                    <a:pt x="53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5" y="25"/>
                    <a:pt x="26" y="34"/>
                    <a:pt x="26" y="4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7" y="51"/>
                    <a:pt x="43" y="56"/>
                    <a:pt x="43" y="63"/>
                  </a:cubicBezTo>
                  <a:cubicBezTo>
                    <a:pt x="43" y="70"/>
                    <a:pt x="37" y="76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3" y="76"/>
                    <a:pt x="17" y="70"/>
                    <a:pt x="17" y="63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30"/>
                    <a:pt x="31" y="17"/>
                    <a:pt x="48" y="17"/>
                  </a:cubicBezTo>
                  <a:cubicBezTo>
                    <a:pt x="55" y="17"/>
                    <a:pt x="63" y="20"/>
                    <a:pt x="68" y="26"/>
                  </a:cubicBezTo>
                  <a:cubicBezTo>
                    <a:pt x="74" y="31"/>
                    <a:pt x="77" y="39"/>
                    <a:pt x="77" y="47"/>
                  </a:cubicBezTo>
                  <a:cubicBezTo>
                    <a:pt x="77" y="54"/>
                    <a:pt x="74" y="62"/>
                    <a:pt x="68" y="67"/>
                  </a:cubicBezTo>
                  <a:cubicBezTo>
                    <a:pt x="57" y="79"/>
                    <a:pt x="51" y="94"/>
                    <a:pt x="51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51" y="119"/>
                    <a:pt x="44" y="127"/>
                    <a:pt x="35" y="127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1" y="127"/>
                    <a:pt x="27" y="126"/>
                    <a:pt x="24" y="124"/>
                  </a:cubicBezTo>
                  <a:cubicBezTo>
                    <a:pt x="20" y="121"/>
                    <a:pt x="17" y="116"/>
                    <a:pt x="17" y="110"/>
                  </a:cubicBezTo>
                  <a:cubicBezTo>
                    <a:pt x="17" y="108"/>
                    <a:pt x="19" y="106"/>
                    <a:pt x="22" y="106"/>
                  </a:cubicBezTo>
                  <a:cubicBezTo>
                    <a:pt x="24" y="106"/>
                    <a:pt x="26" y="108"/>
                    <a:pt x="26" y="110"/>
                  </a:cubicBezTo>
                  <a:cubicBezTo>
                    <a:pt x="26" y="113"/>
                    <a:pt x="27" y="115"/>
                    <a:pt x="29" y="117"/>
                  </a:cubicBezTo>
                  <a:cubicBezTo>
                    <a:pt x="31" y="118"/>
                    <a:pt x="33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9" y="119"/>
                    <a:pt x="43" y="115"/>
                    <a:pt x="43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3" y="92"/>
                    <a:pt x="50" y="74"/>
                    <a:pt x="62" y="61"/>
                  </a:cubicBezTo>
                  <a:cubicBezTo>
                    <a:pt x="66" y="57"/>
                    <a:pt x="68" y="52"/>
                    <a:pt x="68" y="47"/>
                  </a:cubicBezTo>
                  <a:cubicBezTo>
                    <a:pt x="68" y="41"/>
                    <a:pt x="66" y="36"/>
                    <a:pt x="6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4143863" y="2536026"/>
              <a:ext cx="30163" cy="69850"/>
            </a:xfrm>
            <a:custGeom>
              <a:avLst/>
              <a:gdLst/>
              <a:ahLst/>
              <a:cxnLst/>
              <a:rect l="l" t="t" r="r" b="b"/>
              <a:pathLst>
                <a:path w="14" h="33" extrusionOk="0">
                  <a:moveTo>
                    <a:pt x="1" y="32"/>
                  </a:moveTo>
                  <a:cubicBezTo>
                    <a:pt x="2" y="33"/>
                    <a:pt x="3" y="33"/>
                    <a:pt x="4" y="33"/>
                  </a:cubicBezTo>
                  <a:cubicBezTo>
                    <a:pt x="5" y="33"/>
                    <a:pt x="7" y="33"/>
                    <a:pt x="7" y="32"/>
                  </a:cubicBezTo>
                  <a:cubicBezTo>
                    <a:pt x="11" y="28"/>
                    <a:pt x="14" y="23"/>
                    <a:pt x="14" y="17"/>
                  </a:cubicBezTo>
                  <a:cubicBezTo>
                    <a:pt x="14" y="11"/>
                    <a:pt x="11" y="6"/>
                    <a:pt x="7" y="2"/>
                  </a:cubicBezTo>
                  <a:cubicBezTo>
                    <a:pt x="6" y="0"/>
                    <a:pt x="3" y="0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4" y="10"/>
                    <a:pt x="5" y="14"/>
                    <a:pt x="5" y="17"/>
                  </a:cubicBezTo>
                  <a:cubicBezTo>
                    <a:pt x="5" y="20"/>
                    <a:pt x="4" y="24"/>
                    <a:pt x="1" y="26"/>
                  </a:cubicBezTo>
                  <a:cubicBezTo>
                    <a:pt x="0" y="28"/>
                    <a:pt x="0" y="30"/>
                    <a:pt x="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4169263" y="2509038"/>
              <a:ext cx="47625" cy="123825"/>
            </a:xfrm>
            <a:custGeom>
              <a:avLst/>
              <a:gdLst/>
              <a:ahLst/>
              <a:cxnLst/>
              <a:rect l="l" t="t" r="r" b="b"/>
              <a:pathLst>
                <a:path w="22" h="57" extrusionOk="0">
                  <a:moveTo>
                    <a:pt x="1" y="50"/>
                  </a:move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3" y="57"/>
                    <a:pt x="4" y="57"/>
                  </a:cubicBezTo>
                  <a:cubicBezTo>
                    <a:pt x="5" y="57"/>
                    <a:pt x="7" y="57"/>
                    <a:pt x="7" y="56"/>
                  </a:cubicBezTo>
                  <a:cubicBezTo>
                    <a:pt x="22" y="41"/>
                    <a:pt x="22" y="17"/>
                    <a:pt x="7" y="2"/>
                  </a:cubicBezTo>
                  <a:cubicBezTo>
                    <a:pt x="6" y="0"/>
                    <a:pt x="3" y="0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3" y="20"/>
                    <a:pt x="13" y="38"/>
                    <a:pt x="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4196251" y="2483638"/>
              <a:ext cx="49213" cy="174625"/>
            </a:xfrm>
            <a:custGeom>
              <a:avLst/>
              <a:gdLst/>
              <a:ahLst/>
              <a:cxnLst/>
              <a:rect l="l" t="t" r="r" b="b"/>
              <a:pathLst>
                <a:path w="23" h="81" extrusionOk="0">
                  <a:moveTo>
                    <a:pt x="1" y="2"/>
                  </a:moveTo>
                  <a:cubicBezTo>
                    <a:pt x="0" y="4"/>
                    <a:pt x="0" y="6"/>
                    <a:pt x="1" y="8"/>
                  </a:cubicBezTo>
                  <a:cubicBezTo>
                    <a:pt x="10" y="17"/>
                    <a:pt x="15" y="29"/>
                    <a:pt x="15" y="41"/>
                  </a:cubicBezTo>
                  <a:cubicBezTo>
                    <a:pt x="15" y="53"/>
                    <a:pt x="10" y="65"/>
                    <a:pt x="1" y="74"/>
                  </a:cubicBezTo>
                  <a:cubicBezTo>
                    <a:pt x="0" y="76"/>
                    <a:pt x="0" y="78"/>
                    <a:pt x="1" y="80"/>
                  </a:cubicBezTo>
                  <a:cubicBezTo>
                    <a:pt x="2" y="81"/>
                    <a:pt x="3" y="81"/>
                    <a:pt x="4" y="81"/>
                  </a:cubicBezTo>
                  <a:cubicBezTo>
                    <a:pt x="5" y="81"/>
                    <a:pt x="7" y="81"/>
                    <a:pt x="7" y="80"/>
                  </a:cubicBezTo>
                  <a:cubicBezTo>
                    <a:pt x="18" y="69"/>
                    <a:pt x="23" y="56"/>
                    <a:pt x="23" y="41"/>
                  </a:cubicBezTo>
                  <a:cubicBezTo>
                    <a:pt x="23" y="26"/>
                    <a:pt x="18" y="12"/>
                    <a:pt x="7" y="2"/>
                  </a:cubicBezTo>
                  <a:cubicBezTo>
                    <a:pt x="6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379;p43">
            <a:extLst>
              <a:ext uri="{FF2B5EF4-FFF2-40B4-BE49-F238E27FC236}">
                <a16:creationId xmlns:a16="http://schemas.microsoft.com/office/drawing/2014/main" id="{EB6E2F53-1A4D-053B-F6B7-78045FD51AF1}"/>
              </a:ext>
            </a:extLst>
          </p:cNvPr>
          <p:cNvSpPr/>
          <p:nvPr/>
        </p:nvSpPr>
        <p:spPr>
          <a:xfrm>
            <a:off x="3336504" y="4192920"/>
            <a:ext cx="1025382" cy="64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Google Shape;381;p43">
            <a:extLst>
              <a:ext uri="{FF2B5EF4-FFF2-40B4-BE49-F238E27FC236}">
                <a16:creationId xmlns:a16="http://schemas.microsoft.com/office/drawing/2014/main" id="{810C6222-C793-1782-A256-1392B4C10E61}"/>
              </a:ext>
            </a:extLst>
          </p:cNvPr>
          <p:cNvSpPr/>
          <p:nvPr/>
        </p:nvSpPr>
        <p:spPr>
          <a:xfrm>
            <a:off x="6916306" y="4222151"/>
            <a:ext cx="1025382" cy="64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392;p43">
            <a:extLst>
              <a:ext uri="{FF2B5EF4-FFF2-40B4-BE49-F238E27FC236}">
                <a16:creationId xmlns:a16="http://schemas.microsoft.com/office/drawing/2014/main" id="{CF21881C-2907-207F-0492-90EC8876EE08}"/>
              </a:ext>
            </a:extLst>
          </p:cNvPr>
          <p:cNvSpPr/>
          <p:nvPr/>
        </p:nvSpPr>
        <p:spPr>
          <a:xfrm>
            <a:off x="7187551" y="4318190"/>
            <a:ext cx="444253" cy="454324"/>
          </a:xfrm>
          <a:custGeom>
            <a:avLst/>
            <a:gdLst/>
            <a:ahLst/>
            <a:cxnLst/>
            <a:rect l="l" t="t" r="r" b="b"/>
            <a:pathLst>
              <a:path w="131" h="144" extrusionOk="0">
                <a:moveTo>
                  <a:pt x="126" y="17"/>
                </a:moveTo>
                <a:cubicBezTo>
                  <a:pt x="91" y="17"/>
                  <a:pt x="91" y="17"/>
                  <a:pt x="91" y="17"/>
                </a:cubicBezTo>
                <a:cubicBezTo>
                  <a:pt x="91" y="8"/>
                  <a:pt x="83" y="0"/>
                  <a:pt x="73" y="0"/>
                </a:cubicBezTo>
                <a:cubicBezTo>
                  <a:pt x="64" y="0"/>
                  <a:pt x="56" y="8"/>
                  <a:pt x="56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19" y="19"/>
                  <a:pt x="19" y="21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5"/>
                  <a:pt x="18" y="55"/>
                  <a:pt x="18" y="55"/>
                </a:cubicBezTo>
                <a:cubicBezTo>
                  <a:pt x="8" y="55"/>
                  <a:pt x="0" y="63"/>
                  <a:pt x="0" y="73"/>
                </a:cubicBezTo>
                <a:cubicBezTo>
                  <a:pt x="0" y="83"/>
                  <a:pt x="8" y="91"/>
                  <a:pt x="18" y="91"/>
                </a:cubicBezTo>
                <a:cubicBezTo>
                  <a:pt x="18" y="91"/>
                  <a:pt x="19" y="91"/>
                  <a:pt x="19" y="91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27"/>
                  <a:pt x="21" y="129"/>
                  <a:pt x="23" y="129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7" y="137"/>
                  <a:pt x="65" y="144"/>
                  <a:pt x="73" y="144"/>
                </a:cubicBezTo>
                <a:cubicBezTo>
                  <a:pt x="82" y="144"/>
                  <a:pt x="90" y="137"/>
                  <a:pt x="91" y="129"/>
                </a:cubicBezTo>
                <a:cubicBezTo>
                  <a:pt x="126" y="129"/>
                  <a:pt x="126" y="129"/>
                  <a:pt x="126" y="129"/>
                </a:cubicBezTo>
                <a:cubicBezTo>
                  <a:pt x="129" y="129"/>
                  <a:pt x="131" y="127"/>
                  <a:pt x="131" y="12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84"/>
                  <a:pt x="130" y="83"/>
                  <a:pt x="129" y="82"/>
                </a:cubicBezTo>
                <a:cubicBezTo>
                  <a:pt x="128" y="81"/>
                  <a:pt x="126" y="81"/>
                  <a:pt x="125" y="81"/>
                </a:cubicBezTo>
                <a:cubicBezTo>
                  <a:pt x="124" y="82"/>
                  <a:pt x="122" y="82"/>
                  <a:pt x="121" y="82"/>
                </a:cubicBezTo>
                <a:cubicBezTo>
                  <a:pt x="116" y="82"/>
                  <a:pt x="112" y="78"/>
                  <a:pt x="112" y="73"/>
                </a:cubicBezTo>
                <a:cubicBezTo>
                  <a:pt x="112" y="68"/>
                  <a:pt x="116" y="64"/>
                  <a:pt x="121" y="64"/>
                </a:cubicBezTo>
                <a:cubicBezTo>
                  <a:pt x="122" y="64"/>
                  <a:pt x="124" y="64"/>
                  <a:pt x="125" y="65"/>
                </a:cubicBezTo>
                <a:cubicBezTo>
                  <a:pt x="126" y="65"/>
                  <a:pt x="128" y="65"/>
                  <a:pt x="129" y="64"/>
                </a:cubicBezTo>
                <a:cubicBezTo>
                  <a:pt x="130" y="63"/>
                  <a:pt x="131" y="62"/>
                  <a:pt x="131" y="61"/>
                </a:cubicBezTo>
                <a:cubicBezTo>
                  <a:pt x="131" y="21"/>
                  <a:pt x="131" y="21"/>
                  <a:pt x="131" y="21"/>
                </a:cubicBezTo>
                <a:cubicBezTo>
                  <a:pt x="131" y="19"/>
                  <a:pt x="129" y="17"/>
                  <a:pt x="126" y="17"/>
                </a:cubicBezTo>
                <a:close/>
                <a:moveTo>
                  <a:pt x="99" y="57"/>
                </a:moveTo>
                <a:cubicBezTo>
                  <a:pt x="88" y="91"/>
                  <a:pt x="88" y="91"/>
                  <a:pt x="88" y="91"/>
                </a:cubicBezTo>
                <a:cubicBezTo>
                  <a:pt x="87" y="93"/>
                  <a:pt x="86" y="94"/>
                  <a:pt x="84" y="94"/>
                </a:cubicBezTo>
                <a:cubicBezTo>
                  <a:pt x="84" y="94"/>
                  <a:pt x="84" y="94"/>
                  <a:pt x="84" y="94"/>
                </a:cubicBezTo>
                <a:cubicBezTo>
                  <a:pt x="82" y="94"/>
                  <a:pt x="81" y="93"/>
                  <a:pt x="80" y="92"/>
                </a:cubicBezTo>
                <a:cubicBezTo>
                  <a:pt x="74" y="76"/>
                  <a:pt x="74" y="76"/>
                  <a:pt x="74" y="76"/>
                </a:cubicBezTo>
                <a:cubicBezTo>
                  <a:pt x="68" y="92"/>
                  <a:pt x="68" y="92"/>
                  <a:pt x="68" y="92"/>
                </a:cubicBezTo>
                <a:cubicBezTo>
                  <a:pt x="67" y="93"/>
                  <a:pt x="65" y="94"/>
                  <a:pt x="64" y="94"/>
                </a:cubicBezTo>
                <a:cubicBezTo>
                  <a:pt x="62" y="94"/>
                  <a:pt x="60" y="93"/>
                  <a:pt x="60" y="92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5"/>
                  <a:pt x="49" y="53"/>
                  <a:pt x="51" y="52"/>
                </a:cubicBezTo>
                <a:cubicBezTo>
                  <a:pt x="53" y="51"/>
                  <a:pt x="56" y="52"/>
                  <a:pt x="56" y="54"/>
                </a:cubicBezTo>
                <a:cubicBezTo>
                  <a:pt x="64" y="78"/>
                  <a:pt x="64" y="78"/>
                  <a:pt x="64" y="78"/>
                </a:cubicBezTo>
                <a:cubicBezTo>
                  <a:pt x="69" y="63"/>
                  <a:pt x="69" y="63"/>
                  <a:pt x="69" y="63"/>
                </a:cubicBezTo>
                <a:cubicBezTo>
                  <a:pt x="70" y="61"/>
                  <a:pt x="72" y="60"/>
                  <a:pt x="73" y="60"/>
                </a:cubicBezTo>
                <a:cubicBezTo>
                  <a:pt x="73" y="60"/>
                  <a:pt x="73" y="60"/>
                  <a:pt x="73" y="60"/>
                </a:cubicBezTo>
                <a:cubicBezTo>
                  <a:pt x="75" y="60"/>
                  <a:pt x="77" y="61"/>
                  <a:pt x="77" y="63"/>
                </a:cubicBezTo>
                <a:cubicBezTo>
                  <a:pt x="83" y="78"/>
                  <a:pt x="83" y="78"/>
                  <a:pt x="83" y="78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2"/>
                  <a:pt x="94" y="51"/>
                  <a:pt x="96" y="52"/>
                </a:cubicBezTo>
                <a:cubicBezTo>
                  <a:pt x="98" y="52"/>
                  <a:pt x="99" y="55"/>
                  <a:pt x="99" y="5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412;p43">
            <a:extLst>
              <a:ext uri="{FF2B5EF4-FFF2-40B4-BE49-F238E27FC236}">
                <a16:creationId xmlns:a16="http://schemas.microsoft.com/office/drawing/2014/main" id="{69F24C81-67D0-5BD5-C627-B8BEDEBB040D}"/>
              </a:ext>
            </a:extLst>
          </p:cNvPr>
          <p:cNvSpPr/>
          <p:nvPr/>
        </p:nvSpPr>
        <p:spPr>
          <a:xfrm>
            <a:off x="3673990" y="4288985"/>
            <a:ext cx="339394" cy="454273"/>
          </a:xfrm>
          <a:custGeom>
            <a:avLst/>
            <a:gdLst/>
            <a:ahLst/>
            <a:cxnLst/>
            <a:rect l="l" t="t" r="r" b="b"/>
            <a:pathLst>
              <a:path w="101" h="144" extrusionOk="0">
                <a:moveTo>
                  <a:pt x="12" y="119"/>
                </a:moveTo>
                <a:cubicBezTo>
                  <a:pt x="15" y="119"/>
                  <a:pt x="17" y="121"/>
                  <a:pt x="17" y="123"/>
                </a:cubicBezTo>
                <a:cubicBezTo>
                  <a:pt x="17" y="125"/>
                  <a:pt x="15" y="127"/>
                  <a:pt x="12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97" y="144"/>
                  <a:pt x="97" y="144"/>
                  <a:pt x="97" y="144"/>
                </a:cubicBezTo>
                <a:cubicBezTo>
                  <a:pt x="99" y="144"/>
                  <a:pt x="101" y="142"/>
                  <a:pt x="101" y="140"/>
                </a:cubicBezTo>
                <a:cubicBezTo>
                  <a:pt x="101" y="4"/>
                  <a:pt x="101" y="4"/>
                  <a:pt x="101" y="4"/>
                </a:cubicBezTo>
                <a:cubicBezTo>
                  <a:pt x="101" y="2"/>
                  <a:pt x="99" y="0"/>
                  <a:pt x="97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17"/>
                  <a:pt x="17" y="19"/>
                  <a:pt x="17" y="21"/>
                </a:cubicBezTo>
                <a:cubicBezTo>
                  <a:pt x="17" y="23"/>
                  <a:pt x="15" y="25"/>
                  <a:pt x="12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4"/>
                  <a:pt x="0" y="34"/>
                  <a:pt x="0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5" y="34"/>
                  <a:pt x="17" y="36"/>
                  <a:pt x="17" y="38"/>
                </a:cubicBezTo>
                <a:cubicBezTo>
                  <a:pt x="17" y="40"/>
                  <a:pt x="15" y="42"/>
                  <a:pt x="12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1"/>
                  <a:pt x="0" y="51"/>
                  <a:pt x="0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5" y="51"/>
                  <a:pt x="17" y="53"/>
                  <a:pt x="17" y="55"/>
                </a:cubicBezTo>
                <a:cubicBezTo>
                  <a:pt x="17" y="57"/>
                  <a:pt x="15" y="59"/>
                  <a:pt x="1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8"/>
                  <a:pt x="0" y="68"/>
                  <a:pt x="0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5" y="68"/>
                  <a:pt x="17" y="70"/>
                  <a:pt x="17" y="72"/>
                </a:cubicBezTo>
                <a:cubicBezTo>
                  <a:pt x="17" y="74"/>
                  <a:pt x="15" y="76"/>
                  <a:pt x="12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5"/>
                  <a:pt x="0" y="85"/>
                  <a:pt x="0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5" y="85"/>
                  <a:pt x="17" y="87"/>
                  <a:pt x="17" y="89"/>
                </a:cubicBezTo>
                <a:cubicBezTo>
                  <a:pt x="17" y="91"/>
                  <a:pt x="15" y="93"/>
                  <a:pt x="12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2"/>
                  <a:pt x="0" y="102"/>
                  <a:pt x="0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5" y="102"/>
                  <a:pt x="17" y="104"/>
                  <a:pt x="17" y="106"/>
                </a:cubicBezTo>
                <a:cubicBezTo>
                  <a:pt x="17" y="108"/>
                  <a:pt x="15" y="110"/>
                  <a:pt x="12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9"/>
                  <a:pt x="0" y="119"/>
                  <a:pt x="0" y="119"/>
                </a:cubicBezTo>
                <a:lnTo>
                  <a:pt x="12" y="119"/>
                </a:lnTo>
                <a:close/>
                <a:moveTo>
                  <a:pt x="42" y="34"/>
                </a:moveTo>
                <a:cubicBezTo>
                  <a:pt x="42" y="32"/>
                  <a:pt x="43" y="30"/>
                  <a:pt x="45" y="30"/>
                </a:cubicBezTo>
                <a:cubicBezTo>
                  <a:pt x="47" y="29"/>
                  <a:pt x="49" y="30"/>
                  <a:pt x="50" y="32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2"/>
                  <a:pt x="61" y="30"/>
                  <a:pt x="63" y="30"/>
                </a:cubicBezTo>
                <a:cubicBezTo>
                  <a:pt x="65" y="30"/>
                  <a:pt x="67" y="32"/>
                  <a:pt x="67" y="34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6" y="63"/>
                  <a:pt x="64" y="63"/>
                </a:cubicBezTo>
                <a:cubicBezTo>
                  <a:pt x="64" y="63"/>
                  <a:pt x="64" y="64"/>
                  <a:pt x="63" y="64"/>
                </a:cubicBezTo>
                <a:cubicBezTo>
                  <a:pt x="62" y="64"/>
                  <a:pt x="60" y="63"/>
                  <a:pt x="60" y="62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62"/>
                  <a:pt x="49" y="64"/>
                  <a:pt x="46" y="64"/>
                </a:cubicBezTo>
                <a:cubicBezTo>
                  <a:pt x="44" y="64"/>
                  <a:pt x="42" y="62"/>
                  <a:pt x="42" y="59"/>
                </a:cubicBezTo>
                <a:lnTo>
                  <a:pt x="42" y="34"/>
                </a:lnTo>
                <a:close/>
                <a:moveTo>
                  <a:pt x="38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4"/>
                  <a:pt x="76" y="76"/>
                </a:cubicBezTo>
                <a:cubicBezTo>
                  <a:pt x="76" y="79"/>
                  <a:pt x="74" y="80"/>
                  <a:pt x="72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5" y="80"/>
                  <a:pt x="34" y="79"/>
                  <a:pt x="34" y="76"/>
                </a:cubicBezTo>
                <a:cubicBezTo>
                  <a:pt x="34" y="74"/>
                  <a:pt x="35" y="72"/>
                  <a:pt x="38" y="72"/>
                </a:cubicBezTo>
                <a:close/>
                <a:moveTo>
                  <a:pt x="38" y="89"/>
                </a:moveTo>
                <a:cubicBezTo>
                  <a:pt x="72" y="89"/>
                  <a:pt x="72" y="89"/>
                  <a:pt x="72" y="89"/>
                </a:cubicBezTo>
                <a:cubicBezTo>
                  <a:pt x="74" y="89"/>
                  <a:pt x="76" y="91"/>
                  <a:pt x="76" y="93"/>
                </a:cubicBezTo>
                <a:cubicBezTo>
                  <a:pt x="76" y="96"/>
                  <a:pt x="74" y="97"/>
                  <a:pt x="72" y="97"/>
                </a:cubicBezTo>
                <a:cubicBezTo>
                  <a:pt x="38" y="97"/>
                  <a:pt x="38" y="97"/>
                  <a:pt x="38" y="97"/>
                </a:cubicBezTo>
                <a:cubicBezTo>
                  <a:pt x="35" y="97"/>
                  <a:pt x="34" y="96"/>
                  <a:pt x="34" y="93"/>
                </a:cubicBezTo>
                <a:cubicBezTo>
                  <a:pt x="34" y="91"/>
                  <a:pt x="35" y="89"/>
                  <a:pt x="38" y="89"/>
                </a:cubicBezTo>
                <a:close/>
                <a:moveTo>
                  <a:pt x="38" y="106"/>
                </a:moveTo>
                <a:cubicBezTo>
                  <a:pt x="72" y="106"/>
                  <a:pt x="72" y="106"/>
                  <a:pt x="72" y="106"/>
                </a:cubicBezTo>
                <a:cubicBezTo>
                  <a:pt x="74" y="106"/>
                  <a:pt x="76" y="108"/>
                  <a:pt x="76" y="110"/>
                </a:cubicBezTo>
                <a:cubicBezTo>
                  <a:pt x="76" y="112"/>
                  <a:pt x="74" y="114"/>
                  <a:pt x="72" y="114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5" y="114"/>
                  <a:pt x="34" y="112"/>
                  <a:pt x="34" y="110"/>
                </a:cubicBezTo>
                <a:cubicBezTo>
                  <a:pt x="34" y="108"/>
                  <a:pt x="35" y="106"/>
                  <a:pt x="38" y="106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413;p43">
            <a:extLst>
              <a:ext uri="{FF2B5EF4-FFF2-40B4-BE49-F238E27FC236}">
                <a16:creationId xmlns:a16="http://schemas.microsoft.com/office/drawing/2014/main" id="{2A12380B-81B6-85E8-7B52-B654BFE86A83}"/>
              </a:ext>
            </a:extLst>
          </p:cNvPr>
          <p:cNvSpPr/>
          <p:nvPr/>
        </p:nvSpPr>
        <p:spPr>
          <a:xfrm>
            <a:off x="3641547" y="4342567"/>
            <a:ext cx="32443" cy="25626"/>
          </a:xfrm>
          <a:custGeom>
            <a:avLst/>
            <a:gdLst/>
            <a:ahLst/>
            <a:cxnLst/>
            <a:rect l="l" t="t" r="r" b="b"/>
            <a:pathLst>
              <a:path w="9" h="8" extrusionOk="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0"/>
                  <a:pt x="9" y="0"/>
                  <a:pt x="9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414;p43">
            <a:extLst>
              <a:ext uri="{FF2B5EF4-FFF2-40B4-BE49-F238E27FC236}">
                <a16:creationId xmlns:a16="http://schemas.microsoft.com/office/drawing/2014/main" id="{B356BCED-17BA-37CF-2F14-C607FABA08A1}"/>
              </a:ext>
            </a:extLst>
          </p:cNvPr>
          <p:cNvSpPr/>
          <p:nvPr/>
        </p:nvSpPr>
        <p:spPr>
          <a:xfrm>
            <a:off x="3641547" y="4396147"/>
            <a:ext cx="32443" cy="25626"/>
          </a:xfrm>
          <a:custGeom>
            <a:avLst/>
            <a:gdLst/>
            <a:ahLst/>
            <a:cxnLst/>
            <a:rect l="l" t="t" r="r" b="b"/>
            <a:pathLst>
              <a:path w="9" h="8" extrusionOk="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0"/>
                  <a:pt x="9" y="0"/>
                  <a:pt x="9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415;p43">
            <a:extLst>
              <a:ext uri="{FF2B5EF4-FFF2-40B4-BE49-F238E27FC236}">
                <a16:creationId xmlns:a16="http://schemas.microsoft.com/office/drawing/2014/main" id="{8382EE8A-ACAA-42C6-B59E-C390F9DA976C}"/>
              </a:ext>
            </a:extLst>
          </p:cNvPr>
          <p:cNvSpPr/>
          <p:nvPr/>
        </p:nvSpPr>
        <p:spPr>
          <a:xfrm>
            <a:off x="3641547" y="4449728"/>
            <a:ext cx="32443" cy="25626"/>
          </a:xfrm>
          <a:custGeom>
            <a:avLst/>
            <a:gdLst/>
            <a:ahLst/>
            <a:cxnLst/>
            <a:rect l="l" t="t" r="r" b="b"/>
            <a:pathLst>
              <a:path w="9" h="8" extrusionOk="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0"/>
                  <a:pt x="9" y="0"/>
                  <a:pt x="9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16;p43">
            <a:extLst>
              <a:ext uri="{FF2B5EF4-FFF2-40B4-BE49-F238E27FC236}">
                <a16:creationId xmlns:a16="http://schemas.microsoft.com/office/drawing/2014/main" id="{5043C491-1D7F-5856-3751-3656DC8646B9}"/>
              </a:ext>
            </a:extLst>
          </p:cNvPr>
          <p:cNvSpPr/>
          <p:nvPr/>
        </p:nvSpPr>
        <p:spPr>
          <a:xfrm>
            <a:off x="3641547" y="4503308"/>
            <a:ext cx="32443" cy="25626"/>
          </a:xfrm>
          <a:custGeom>
            <a:avLst/>
            <a:gdLst/>
            <a:ahLst/>
            <a:cxnLst/>
            <a:rect l="l" t="t" r="r" b="b"/>
            <a:pathLst>
              <a:path w="9" h="8" extrusionOk="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0"/>
                  <a:pt x="9" y="0"/>
                  <a:pt x="9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7;p43">
            <a:extLst>
              <a:ext uri="{FF2B5EF4-FFF2-40B4-BE49-F238E27FC236}">
                <a16:creationId xmlns:a16="http://schemas.microsoft.com/office/drawing/2014/main" id="{74D0D064-5D69-2F0C-6F54-471526FADD1F}"/>
              </a:ext>
            </a:extLst>
          </p:cNvPr>
          <p:cNvSpPr/>
          <p:nvPr/>
        </p:nvSpPr>
        <p:spPr>
          <a:xfrm>
            <a:off x="3641547" y="4556890"/>
            <a:ext cx="32443" cy="25626"/>
          </a:xfrm>
          <a:custGeom>
            <a:avLst/>
            <a:gdLst/>
            <a:ahLst/>
            <a:cxnLst/>
            <a:rect l="l" t="t" r="r" b="b"/>
            <a:pathLst>
              <a:path w="9" h="8" extrusionOk="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0"/>
                  <a:pt x="9" y="0"/>
                  <a:pt x="9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18;p43">
            <a:extLst>
              <a:ext uri="{FF2B5EF4-FFF2-40B4-BE49-F238E27FC236}">
                <a16:creationId xmlns:a16="http://schemas.microsoft.com/office/drawing/2014/main" id="{95D30C6D-3A4B-35F3-D030-FD1B4DEDC21A}"/>
              </a:ext>
            </a:extLst>
          </p:cNvPr>
          <p:cNvSpPr/>
          <p:nvPr/>
        </p:nvSpPr>
        <p:spPr>
          <a:xfrm>
            <a:off x="3641547" y="4610470"/>
            <a:ext cx="32443" cy="25626"/>
          </a:xfrm>
          <a:custGeom>
            <a:avLst/>
            <a:gdLst/>
            <a:ahLst/>
            <a:cxnLst/>
            <a:rect l="l" t="t" r="r" b="b"/>
            <a:pathLst>
              <a:path w="9" h="8" extrusionOk="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0"/>
                  <a:pt x="9" y="0"/>
                  <a:pt x="9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19;p43">
            <a:extLst>
              <a:ext uri="{FF2B5EF4-FFF2-40B4-BE49-F238E27FC236}">
                <a16:creationId xmlns:a16="http://schemas.microsoft.com/office/drawing/2014/main" id="{35946802-3095-B0E9-F7CC-FC7A03315479}"/>
              </a:ext>
            </a:extLst>
          </p:cNvPr>
          <p:cNvSpPr/>
          <p:nvPr/>
        </p:nvSpPr>
        <p:spPr>
          <a:xfrm>
            <a:off x="3641547" y="4664052"/>
            <a:ext cx="32443" cy="25626"/>
          </a:xfrm>
          <a:custGeom>
            <a:avLst/>
            <a:gdLst/>
            <a:ahLst/>
            <a:cxnLst/>
            <a:rect l="l" t="t" r="r" b="b"/>
            <a:pathLst>
              <a:path w="9" h="8" extrusionOk="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0"/>
                  <a:pt x="9" y="0"/>
                  <a:pt x="9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53;p42">
            <a:extLst>
              <a:ext uri="{FF2B5EF4-FFF2-40B4-BE49-F238E27FC236}">
                <a16:creationId xmlns:a16="http://schemas.microsoft.com/office/drawing/2014/main" id="{EBAD8AB3-C479-4379-946D-A909C1F79E48}"/>
              </a:ext>
            </a:extLst>
          </p:cNvPr>
          <p:cNvSpPr txBox="1">
            <a:spLocks/>
          </p:cNvSpPr>
          <p:nvPr/>
        </p:nvSpPr>
        <p:spPr>
          <a:xfrm>
            <a:off x="677236" y="5659972"/>
            <a:ext cx="3680513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endParaRPr lang="en-US" sz="2133" dirty="0"/>
          </a:p>
        </p:txBody>
      </p:sp>
      <p:sp>
        <p:nvSpPr>
          <p:cNvPr id="5" name="Google Shape;355;p42">
            <a:extLst>
              <a:ext uri="{FF2B5EF4-FFF2-40B4-BE49-F238E27FC236}">
                <a16:creationId xmlns:a16="http://schemas.microsoft.com/office/drawing/2014/main" id="{D9C1D0E0-69B9-2760-3433-A7AB26C927C8}"/>
              </a:ext>
            </a:extLst>
          </p:cNvPr>
          <p:cNvSpPr txBox="1">
            <a:spLocks/>
          </p:cNvSpPr>
          <p:nvPr/>
        </p:nvSpPr>
        <p:spPr>
          <a:xfrm>
            <a:off x="2257742" y="5031267"/>
            <a:ext cx="3106998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sz="2800" dirty="0"/>
              <a:t>Negative Behavior</a:t>
            </a:r>
          </a:p>
        </p:txBody>
      </p:sp>
      <p:sp>
        <p:nvSpPr>
          <p:cNvPr id="6" name="Google Shape;355;p42">
            <a:extLst>
              <a:ext uri="{FF2B5EF4-FFF2-40B4-BE49-F238E27FC236}">
                <a16:creationId xmlns:a16="http://schemas.microsoft.com/office/drawing/2014/main" id="{AEC49CC3-3438-52A3-E970-5A95A35D8C7A}"/>
              </a:ext>
            </a:extLst>
          </p:cNvPr>
          <p:cNvSpPr txBox="1">
            <a:spLocks/>
          </p:cNvSpPr>
          <p:nvPr/>
        </p:nvSpPr>
        <p:spPr>
          <a:xfrm>
            <a:off x="5330256" y="5368467"/>
            <a:ext cx="3783927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en-US" sz="2800" dirty="0"/>
              <a:t>Knowledge of pronunciation features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build="p"/>
      <p:bldP spid="354" grpId="0" build="p"/>
      <p:bldP spid="355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4"/>
          <p:cNvSpPr txBox="1">
            <a:spLocks noGrp="1"/>
          </p:cNvSpPr>
          <p:nvPr>
            <p:ph type="title" idx="4294967295"/>
          </p:nvPr>
        </p:nvSpPr>
        <p:spPr>
          <a:xfrm>
            <a:off x="960437" y="165139"/>
            <a:ext cx="10271125" cy="14493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/>
              <a:t>Why is it so difficult to achieve the pronunciation I want? </a:t>
            </a: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B79A00-16EE-CB20-1738-D8FCE09B3E2E}"/>
              </a:ext>
            </a:extLst>
          </p:cNvPr>
          <p:cNvSpPr txBox="1"/>
          <p:nvPr/>
        </p:nvSpPr>
        <p:spPr>
          <a:xfrm>
            <a:off x="1376662" y="2136340"/>
            <a:ext cx="10272000" cy="310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KH" sz="2667" dirty="0">
                <a:solidFill>
                  <a:schemeClr val="dk1"/>
                </a:solidFill>
                <a:latin typeface="BM DoHyeon OTF" panose="020B0600000101010101" pitchFamily="34" charset="-127"/>
                <a:ea typeface="BM DoHyeon OTF" panose="020B0600000101010101" pitchFamily="34" charset="-127"/>
                <a:cs typeface="Baloo Bhaijaan" panose="03080902040302020200" pitchFamily="66" charset="-78"/>
                <a:sym typeface="Archivo ExtraBold"/>
              </a:rPr>
              <a:t>1. Aiming for perfection (Gilakjani, 2012)</a:t>
            </a:r>
          </a:p>
          <a:p>
            <a:pPr>
              <a:lnSpc>
                <a:spcPct val="150000"/>
              </a:lnSpc>
            </a:pPr>
            <a:r>
              <a:rPr lang="en-KH" sz="2667" dirty="0">
                <a:solidFill>
                  <a:schemeClr val="dk1"/>
                </a:solidFill>
                <a:latin typeface="BM DoHyeon OTF" panose="020B0600000101010101" pitchFamily="34" charset="-127"/>
                <a:ea typeface="BM DoHyeon OTF" panose="020B0600000101010101" pitchFamily="34" charset="-127"/>
                <a:cs typeface="Baloo Bhaijaan" panose="03080902040302020200" pitchFamily="66" charset="-78"/>
                <a:sym typeface="Archivo ExtraBold"/>
              </a:rPr>
              <a:t>2. Lack of Corrective Feedback (Lyster and Ranta, 1997)</a:t>
            </a:r>
          </a:p>
          <a:p>
            <a:pPr>
              <a:lnSpc>
                <a:spcPct val="150000"/>
              </a:lnSpc>
            </a:pPr>
            <a:r>
              <a:rPr lang="en-KH" sz="2667" dirty="0">
                <a:solidFill>
                  <a:schemeClr val="dk1"/>
                </a:solidFill>
                <a:latin typeface="BM DoHyeon OTF" panose="020B0600000101010101" pitchFamily="34" charset="-127"/>
                <a:ea typeface="BM DoHyeon OTF" panose="020B0600000101010101" pitchFamily="34" charset="-127"/>
                <a:cs typeface="Baloo Bhaijaan" panose="03080902040302020200" pitchFamily="66" charset="-78"/>
                <a:sym typeface="Archivo ExtraBold"/>
              </a:rPr>
              <a:t>3. Resistant to feedback </a:t>
            </a:r>
          </a:p>
          <a:p>
            <a:pPr>
              <a:lnSpc>
                <a:spcPct val="150000"/>
              </a:lnSpc>
            </a:pPr>
            <a:r>
              <a:rPr lang="en-KH" sz="2667" dirty="0">
                <a:solidFill>
                  <a:schemeClr val="dk1"/>
                </a:solidFill>
                <a:latin typeface="BM DoHyeon OTF" panose="020B0600000101010101" pitchFamily="34" charset="-127"/>
                <a:ea typeface="BM DoHyeon OTF" panose="020B0600000101010101" pitchFamily="34" charset="-127"/>
                <a:cs typeface="Baloo Bhaijaan" panose="03080902040302020200" pitchFamily="66" charset="-78"/>
                <a:sym typeface="Archivo ExtraBold"/>
              </a:rPr>
              <a:t>4. Inconsistency in practicing pronunciation </a:t>
            </a:r>
          </a:p>
          <a:p>
            <a:pPr>
              <a:lnSpc>
                <a:spcPct val="150000"/>
              </a:lnSpc>
            </a:pPr>
            <a:r>
              <a:rPr lang="en-KH" sz="2667" dirty="0">
                <a:solidFill>
                  <a:schemeClr val="dk1"/>
                </a:solidFill>
                <a:latin typeface="BM DoHyeon OTF" panose="020B0600000101010101" pitchFamily="34" charset="-127"/>
                <a:ea typeface="BM DoHyeon OTF" panose="020B0600000101010101" pitchFamily="34" charset="-127"/>
                <a:cs typeface="Baloo Bhaijaan" panose="03080902040302020200" pitchFamily="66" charset="-78"/>
                <a:sym typeface="Archivo ExtraBold"/>
              </a:rPr>
              <a:t>5. Lack of motivation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"/>
          <p:cNvSpPr txBox="1">
            <a:spLocks noGrp="1"/>
          </p:cNvSpPr>
          <p:nvPr>
            <p:ph type="ctrTitle"/>
          </p:nvPr>
        </p:nvSpPr>
        <p:spPr>
          <a:xfrm>
            <a:off x="291548" y="3429000"/>
            <a:ext cx="9144000" cy="23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Strategies</a:t>
            </a:r>
            <a:endParaRPr sz="9600" dirty="0">
              <a:solidFill>
                <a:schemeClr val="bg1"/>
              </a:solidFill>
            </a:endParaRPr>
          </a:p>
        </p:txBody>
      </p:sp>
      <p:sp>
        <p:nvSpPr>
          <p:cNvPr id="445" name="Google Shape;445;p45"/>
          <p:cNvSpPr/>
          <p:nvPr/>
        </p:nvSpPr>
        <p:spPr>
          <a:xfrm rot="-527042">
            <a:off x="8648547" y="4080194"/>
            <a:ext cx="1794245" cy="106044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/B/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46" name="Google Shape;446;p45"/>
          <p:cNvSpPr/>
          <p:nvPr/>
        </p:nvSpPr>
        <p:spPr>
          <a:xfrm rot="-858561">
            <a:off x="1791327" y="1960875"/>
            <a:ext cx="1200856" cy="1061637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r>
              <a:rPr lang="en" sz="3200" b="1" dirty="0" err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Ñ</a:t>
            </a: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endParaRPr sz="32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" name="Google Shape;304;p38">
            <a:extLst>
              <a:ext uri="{FF2B5EF4-FFF2-40B4-BE49-F238E27FC236}">
                <a16:creationId xmlns:a16="http://schemas.microsoft.com/office/drawing/2014/main" id="{7A0B23AF-FD9E-017C-43D0-108D89D059DF}"/>
              </a:ext>
            </a:extLst>
          </p:cNvPr>
          <p:cNvSpPr/>
          <p:nvPr/>
        </p:nvSpPr>
        <p:spPr>
          <a:xfrm>
            <a:off x="5313800" y="1580484"/>
            <a:ext cx="1564400" cy="1056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306;p38">
            <a:extLst>
              <a:ext uri="{FF2B5EF4-FFF2-40B4-BE49-F238E27FC236}">
                <a16:creationId xmlns:a16="http://schemas.microsoft.com/office/drawing/2014/main" id="{55B47B34-76EE-6195-2F05-2504EF3C621A}"/>
              </a:ext>
            </a:extLst>
          </p:cNvPr>
          <p:cNvSpPr txBox="1">
            <a:spLocks/>
          </p:cNvSpPr>
          <p:nvPr/>
        </p:nvSpPr>
        <p:spPr>
          <a:xfrm>
            <a:off x="5468600" y="1697345"/>
            <a:ext cx="1254800" cy="105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chemeClr val="bg1"/>
                </a:solidFill>
                <a:latin typeface="AKbalthom Kbach" panose="02000500000000000000" pitchFamily="2" charset="77"/>
                <a:cs typeface="AKbalthom Kbach" panose="02000500000000000000" pitchFamily="2" charset="77"/>
              </a:rPr>
              <a:t>03</a:t>
            </a:r>
            <a:endParaRPr lang="en" sz="1867" dirty="0">
              <a:solidFill>
                <a:schemeClr val="bg1"/>
              </a:solidFill>
              <a:latin typeface="AKbalthom Kbach" panose="02000500000000000000" pitchFamily="2" charset="77"/>
              <a:cs typeface="AKbalthom Kbach" panose="02000500000000000000" pitchFamily="2" charset="7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5"/>
          <p:cNvSpPr/>
          <p:nvPr/>
        </p:nvSpPr>
        <p:spPr>
          <a:xfrm>
            <a:off x="1630883" y="4401371"/>
            <a:ext cx="957200" cy="646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1" name="Google Shape;611;p55"/>
          <p:cNvSpPr/>
          <p:nvPr/>
        </p:nvSpPr>
        <p:spPr>
          <a:xfrm>
            <a:off x="4281083" y="2544837"/>
            <a:ext cx="957200" cy="646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2" name="Google Shape;612;p55"/>
          <p:cNvSpPr/>
          <p:nvPr/>
        </p:nvSpPr>
        <p:spPr>
          <a:xfrm>
            <a:off x="6941357" y="4401387"/>
            <a:ext cx="957200" cy="646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3" name="Google Shape;613;p55"/>
          <p:cNvSpPr/>
          <p:nvPr/>
        </p:nvSpPr>
        <p:spPr>
          <a:xfrm>
            <a:off x="9595816" y="2544837"/>
            <a:ext cx="957200" cy="646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4" name="Google Shape;614;p55"/>
          <p:cNvSpPr txBox="1"/>
          <p:nvPr/>
        </p:nvSpPr>
        <p:spPr>
          <a:xfrm>
            <a:off x="1619683" y="4401379"/>
            <a:ext cx="9796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>
                <a:solidFill>
                  <a:schemeClr val="bg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01</a:t>
            </a:r>
            <a:endParaRPr sz="3067">
              <a:solidFill>
                <a:schemeClr val="bg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615" name="Google Shape;615;p55"/>
          <p:cNvSpPr txBox="1"/>
          <p:nvPr/>
        </p:nvSpPr>
        <p:spPr>
          <a:xfrm>
            <a:off x="9584616" y="2569637"/>
            <a:ext cx="9796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>
                <a:solidFill>
                  <a:schemeClr val="bg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04</a:t>
            </a:r>
            <a:endParaRPr sz="3067">
              <a:solidFill>
                <a:schemeClr val="bg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616" name="Google Shape;616;p55"/>
          <p:cNvSpPr txBox="1"/>
          <p:nvPr/>
        </p:nvSpPr>
        <p:spPr>
          <a:xfrm>
            <a:off x="4269883" y="2569637"/>
            <a:ext cx="9796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>
                <a:solidFill>
                  <a:schemeClr val="bg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02</a:t>
            </a:r>
            <a:endParaRPr sz="3067">
              <a:solidFill>
                <a:schemeClr val="bg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617" name="Google Shape;617;p55"/>
          <p:cNvSpPr txBox="1"/>
          <p:nvPr/>
        </p:nvSpPr>
        <p:spPr>
          <a:xfrm>
            <a:off x="6930157" y="4401379"/>
            <a:ext cx="9796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>
                <a:solidFill>
                  <a:schemeClr val="bg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03</a:t>
            </a:r>
            <a:endParaRPr sz="3067">
              <a:solidFill>
                <a:schemeClr val="bg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618" name="Google Shape;618;p5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Exploring Different Strategies</a:t>
            </a:r>
            <a:endParaRPr dirty="0"/>
          </a:p>
        </p:txBody>
      </p:sp>
      <p:sp>
        <p:nvSpPr>
          <p:cNvPr id="619" name="Google Shape;619;p55"/>
          <p:cNvSpPr txBox="1"/>
          <p:nvPr/>
        </p:nvSpPr>
        <p:spPr>
          <a:xfrm flipH="1">
            <a:off x="946683" y="2576440"/>
            <a:ext cx="2325200" cy="6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sz="2800" dirty="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Minimal Pairs</a:t>
            </a:r>
            <a:endParaRPr sz="2800" dirty="0">
              <a:solidFill>
                <a:schemeClr val="dk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621" name="Google Shape;621;p55"/>
          <p:cNvSpPr txBox="1"/>
          <p:nvPr/>
        </p:nvSpPr>
        <p:spPr>
          <a:xfrm flipH="1">
            <a:off x="3605849" y="4394974"/>
            <a:ext cx="2325200" cy="100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sz="2800" dirty="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Tongue Twister </a:t>
            </a:r>
            <a:endParaRPr sz="2800" dirty="0">
              <a:solidFill>
                <a:schemeClr val="dk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623" name="Google Shape;623;p55"/>
          <p:cNvSpPr txBox="1"/>
          <p:nvPr/>
        </p:nvSpPr>
        <p:spPr>
          <a:xfrm flipH="1">
            <a:off x="5949785" y="2599513"/>
            <a:ext cx="2940329" cy="6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sz="2800" dirty="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Shadowing Exercise</a:t>
            </a:r>
          </a:p>
        </p:txBody>
      </p:sp>
      <p:sp>
        <p:nvSpPr>
          <p:cNvPr id="625" name="Google Shape;625;p55"/>
          <p:cNvSpPr txBox="1"/>
          <p:nvPr/>
        </p:nvSpPr>
        <p:spPr>
          <a:xfrm flipH="1">
            <a:off x="8582547" y="4401374"/>
            <a:ext cx="2658964" cy="99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sz="2800" dirty="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Make use of Technology</a:t>
            </a:r>
            <a:endParaRPr sz="2800" dirty="0">
              <a:solidFill>
                <a:schemeClr val="dk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cxnSp>
        <p:nvCxnSpPr>
          <p:cNvPr id="627" name="Google Shape;627;p55"/>
          <p:cNvCxnSpPr/>
          <p:nvPr/>
        </p:nvCxnSpPr>
        <p:spPr>
          <a:xfrm>
            <a:off x="932483" y="3792699"/>
            <a:ext cx="10300400" cy="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8" name="Google Shape;628;p55"/>
          <p:cNvSpPr/>
          <p:nvPr/>
        </p:nvSpPr>
        <p:spPr>
          <a:xfrm>
            <a:off x="1990483" y="3674299"/>
            <a:ext cx="237600" cy="237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29" name="Google Shape;629;p55"/>
          <p:cNvSpPr/>
          <p:nvPr/>
        </p:nvSpPr>
        <p:spPr>
          <a:xfrm>
            <a:off x="4641083" y="3674299"/>
            <a:ext cx="237600" cy="237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30" name="Google Shape;630;p55"/>
          <p:cNvSpPr/>
          <p:nvPr/>
        </p:nvSpPr>
        <p:spPr>
          <a:xfrm>
            <a:off x="7301149" y="3674299"/>
            <a:ext cx="237600" cy="237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31" name="Google Shape;631;p55"/>
          <p:cNvSpPr/>
          <p:nvPr/>
        </p:nvSpPr>
        <p:spPr>
          <a:xfrm>
            <a:off x="9955616" y="3674299"/>
            <a:ext cx="237600" cy="237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632" name="Google Shape;632;p55"/>
          <p:cNvCxnSpPr>
            <a:stCxn id="628" idx="0"/>
            <a:endCxn id="619" idx="2"/>
          </p:cNvCxnSpPr>
          <p:nvPr/>
        </p:nvCxnSpPr>
        <p:spPr>
          <a:xfrm rot="10800000">
            <a:off x="2109283" y="3191099"/>
            <a:ext cx="0" cy="483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3" name="Google Shape;633;p55"/>
          <p:cNvCxnSpPr>
            <a:endCxn id="614" idx="0"/>
          </p:cNvCxnSpPr>
          <p:nvPr/>
        </p:nvCxnSpPr>
        <p:spPr>
          <a:xfrm>
            <a:off x="2109483" y="3911779"/>
            <a:ext cx="0" cy="48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4" name="Google Shape;634;p55"/>
          <p:cNvCxnSpPr>
            <a:stCxn id="629" idx="0"/>
            <a:endCxn id="616" idx="2"/>
          </p:cNvCxnSpPr>
          <p:nvPr/>
        </p:nvCxnSpPr>
        <p:spPr>
          <a:xfrm rot="10800000">
            <a:off x="4759483" y="3166299"/>
            <a:ext cx="400" cy="5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55"/>
          <p:cNvCxnSpPr>
            <a:cxnSpLocks/>
            <a:endCxn id="621" idx="0"/>
          </p:cNvCxnSpPr>
          <p:nvPr/>
        </p:nvCxnSpPr>
        <p:spPr>
          <a:xfrm>
            <a:off x="4768449" y="3918173"/>
            <a:ext cx="0" cy="47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55"/>
          <p:cNvCxnSpPr>
            <a:cxnSpLocks/>
            <a:stCxn id="630" idx="0"/>
            <a:endCxn id="623" idx="2"/>
          </p:cNvCxnSpPr>
          <p:nvPr/>
        </p:nvCxnSpPr>
        <p:spPr>
          <a:xfrm flipH="1" flipV="1">
            <a:off x="7419949" y="3214314"/>
            <a:ext cx="1" cy="45998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55"/>
          <p:cNvCxnSpPr>
            <a:stCxn id="630" idx="2"/>
            <a:endCxn id="617" idx="0"/>
          </p:cNvCxnSpPr>
          <p:nvPr/>
        </p:nvCxnSpPr>
        <p:spPr>
          <a:xfrm>
            <a:off x="7419949" y="3911899"/>
            <a:ext cx="0" cy="48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8" name="Google Shape;638;p55"/>
          <p:cNvCxnSpPr>
            <a:stCxn id="631" idx="0"/>
            <a:endCxn id="615" idx="2"/>
          </p:cNvCxnSpPr>
          <p:nvPr/>
        </p:nvCxnSpPr>
        <p:spPr>
          <a:xfrm rot="10800000">
            <a:off x="10074416" y="3166299"/>
            <a:ext cx="0" cy="5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55"/>
          <p:cNvCxnSpPr>
            <a:cxnSpLocks/>
            <a:stCxn id="631" idx="2"/>
            <a:endCxn id="625" idx="0"/>
          </p:cNvCxnSpPr>
          <p:nvPr/>
        </p:nvCxnSpPr>
        <p:spPr>
          <a:xfrm flipH="1">
            <a:off x="9912029" y="3911899"/>
            <a:ext cx="162388" cy="48947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" grpId="0"/>
      <p:bldP spid="621" grpId="0"/>
      <p:bldP spid="6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>
          <a:extLst>
            <a:ext uri="{FF2B5EF4-FFF2-40B4-BE49-F238E27FC236}">
              <a16:creationId xmlns:a16="http://schemas.microsoft.com/office/drawing/2014/main" id="{AF13B3E5-3C33-1AD2-76A8-A1B152DFB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5">
            <a:extLst>
              <a:ext uri="{FF2B5EF4-FFF2-40B4-BE49-F238E27FC236}">
                <a16:creationId xmlns:a16="http://schemas.microsoft.com/office/drawing/2014/main" id="{4F5989BA-7037-EA2D-E425-7102DBB7D45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483" y="85639"/>
            <a:ext cx="9144000" cy="23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What I am presenting today:</a:t>
            </a:r>
            <a:endParaRPr dirty="0"/>
          </a:p>
        </p:txBody>
      </p:sp>
      <p:sp>
        <p:nvSpPr>
          <p:cNvPr id="611" name="Google Shape;611;p55">
            <a:extLst>
              <a:ext uri="{FF2B5EF4-FFF2-40B4-BE49-F238E27FC236}">
                <a16:creationId xmlns:a16="http://schemas.microsoft.com/office/drawing/2014/main" id="{8B6454DD-8A66-4047-3AE5-63DFB5E09494}"/>
              </a:ext>
            </a:extLst>
          </p:cNvPr>
          <p:cNvSpPr/>
          <p:nvPr/>
        </p:nvSpPr>
        <p:spPr>
          <a:xfrm>
            <a:off x="3183710" y="1512834"/>
            <a:ext cx="1417279" cy="86680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2" name="Google Shape;612;p55">
            <a:extLst>
              <a:ext uri="{FF2B5EF4-FFF2-40B4-BE49-F238E27FC236}">
                <a16:creationId xmlns:a16="http://schemas.microsoft.com/office/drawing/2014/main" id="{F3906F59-8768-D01D-B48B-B3E9173F7B80}"/>
              </a:ext>
            </a:extLst>
          </p:cNvPr>
          <p:cNvSpPr/>
          <p:nvPr/>
        </p:nvSpPr>
        <p:spPr>
          <a:xfrm>
            <a:off x="7122646" y="4002414"/>
            <a:ext cx="1417279" cy="86680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6" name="Google Shape;616;p55">
            <a:extLst>
              <a:ext uri="{FF2B5EF4-FFF2-40B4-BE49-F238E27FC236}">
                <a16:creationId xmlns:a16="http://schemas.microsoft.com/office/drawing/2014/main" id="{067C93E1-43F2-E8E4-5D96-8C12817846F7}"/>
              </a:ext>
            </a:extLst>
          </p:cNvPr>
          <p:cNvSpPr txBox="1"/>
          <p:nvPr/>
        </p:nvSpPr>
        <p:spPr>
          <a:xfrm>
            <a:off x="3167126" y="1546090"/>
            <a:ext cx="1450445" cy="80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 dirty="0">
                <a:solidFill>
                  <a:schemeClr val="bg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02</a:t>
            </a:r>
            <a:endParaRPr sz="3067" dirty="0">
              <a:solidFill>
                <a:schemeClr val="bg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617" name="Google Shape;617;p55">
            <a:extLst>
              <a:ext uri="{FF2B5EF4-FFF2-40B4-BE49-F238E27FC236}">
                <a16:creationId xmlns:a16="http://schemas.microsoft.com/office/drawing/2014/main" id="{3788BF32-20A4-5949-7362-09C8A15CBD6E}"/>
              </a:ext>
            </a:extLst>
          </p:cNvPr>
          <p:cNvSpPr txBox="1"/>
          <p:nvPr/>
        </p:nvSpPr>
        <p:spPr>
          <a:xfrm>
            <a:off x="7106063" y="4002403"/>
            <a:ext cx="1450445" cy="80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067">
                <a:solidFill>
                  <a:schemeClr val="bg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03</a:t>
            </a:r>
            <a:endParaRPr sz="3067">
              <a:solidFill>
                <a:schemeClr val="bg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621" name="Google Shape;621;p55">
            <a:extLst>
              <a:ext uri="{FF2B5EF4-FFF2-40B4-BE49-F238E27FC236}">
                <a16:creationId xmlns:a16="http://schemas.microsoft.com/office/drawing/2014/main" id="{7EFDE858-7955-6FF3-96D7-BD7722A24BD8}"/>
              </a:ext>
            </a:extLst>
          </p:cNvPr>
          <p:cNvSpPr txBox="1"/>
          <p:nvPr/>
        </p:nvSpPr>
        <p:spPr>
          <a:xfrm flipH="1">
            <a:off x="2183924" y="3993814"/>
            <a:ext cx="3442809" cy="135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sz="2800" dirty="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Tongue Twister </a:t>
            </a:r>
            <a:endParaRPr sz="2800" dirty="0">
              <a:solidFill>
                <a:schemeClr val="dk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623" name="Google Shape;623;p55">
            <a:extLst>
              <a:ext uri="{FF2B5EF4-FFF2-40B4-BE49-F238E27FC236}">
                <a16:creationId xmlns:a16="http://schemas.microsoft.com/office/drawing/2014/main" id="{32A799C8-A1F2-3915-6743-5E8CAFC03666}"/>
              </a:ext>
            </a:extLst>
          </p:cNvPr>
          <p:cNvSpPr txBox="1"/>
          <p:nvPr/>
        </p:nvSpPr>
        <p:spPr>
          <a:xfrm flipH="1">
            <a:off x="5654475" y="1586153"/>
            <a:ext cx="4353600" cy="8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sz="2800" dirty="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Shadowing Exercise</a:t>
            </a:r>
          </a:p>
        </p:txBody>
      </p:sp>
      <p:cxnSp>
        <p:nvCxnSpPr>
          <p:cNvPr id="627" name="Google Shape;627;p55">
            <a:extLst>
              <a:ext uri="{FF2B5EF4-FFF2-40B4-BE49-F238E27FC236}">
                <a16:creationId xmlns:a16="http://schemas.microsoft.com/office/drawing/2014/main" id="{C44DB82E-7061-8462-B9D6-5C41E6CA85B5}"/>
              </a:ext>
            </a:extLst>
          </p:cNvPr>
          <p:cNvCxnSpPr>
            <a:cxnSpLocks/>
          </p:cNvCxnSpPr>
          <p:nvPr/>
        </p:nvCxnSpPr>
        <p:spPr>
          <a:xfrm>
            <a:off x="2863920" y="3187254"/>
            <a:ext cx="6372194" cy="2343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9" name="Google Shape;629;p55">
            <a:extLst>
              <a:ext uri="{FF2B5EF4-FFF2-40B4-BE49-F238E27FC236}">
                <a16:creationId xmlns:a16="http://schemas.microsoft.com/office/drawing/2014/main" id="{AE87ADB2-A1F4-64A9-C6F1-81990D86C090}"/>
              </a:ext>
            </a:extLst>
          </p:cNvPr>
          <p:cNvSpPr/>
          <p:nvPr/>
        </p:nvSpPr>
        <p:spPr>
          <a:xfrm>
            <a:off x="3716744" y="3027410"/>
            <a:ext cx="351803" cy="31861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30" name="Google Shape;630;p55">
            <a:extLst>
              <a:ext uri="{FF2B5EF4-FFF2-40B4-BE49-F238E27FC236}">
                <a16:creationId xmlns:a16="http://schemas.microsoft.com/office/drawing/2014/main" id="{9EB8CC25-F420-3438-FA2D-2183F35D5A27}"/>
              </a:ext>
            </a:extLst>
          </p:cNvPr>
          <p:cNvSpPr/>
          <p:nvPr/>
        </p:nvSpPr>
        <p:spPr>
          <a:xfrm>
            <a:off x="7655373" y="3027410"/>
            <a:ext cx="351803" cy="31861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634" name="Google Shape;634;p55">
            <a:extLst>
              <a:ext uri="{FF2B5EF4-FFF2-40B4-BE49-F238E27FC236}">
                <a16:creationId xmlns:a16="http://schemas.microsoft.com/office/drawing/2014/main" id="{A6E3CE6C-2E2A-BDC8-D792-2CFFC12AAE2E}"/>
              </a:ext>
            </a:extLst>
          </p:cNvPr>
          <p:cNvCxnSpPr>
            <a:stCxn id="629" idx="0"/>
            <a:endCxn id="616" idx="2"/>
          </p:cNvCxnSpPr>
          <p:nvPr/>
        </p:nvCxnSpPr>
        <p:spPr>
          <a:xfrm rot="10800000">
            <a:off x="3892053" y="2346197"/>
            <a:ext cx="592" cy="6812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55">
            <a:extLst>
              <a:ext uri="{FF2B5EF4-FFF2-40B4-BE49-F238E27FC236}">
                <a16:creationId xmlns:a16="http://schemas.microsoft.com/office/drawing/2014/main" id="{08B9B8AC-41D1-BF2D-7642-639060935A2E}"/>
              </a:ext>
            </a:extLst>
          </p:cNvPr>
          <p:cNvCxnSpPr>
            <a:cxnSpLocks/>
          </p:cNvCxnSpPr>
          <p:nvPr/>
        </p:nvCxnSpPr>
        <p:spPr>
          <a:xfrm>
            <a:off x="3905329" y="3354438"/>
            <a:ext cx="0" cy="144825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55">
            <a:extLst>
              <a:ext uri="{FF2B5EF4-FFF2-40B4-BE49-F238E27FC236}">
                <a16:creationId xmlns:a16="http://schemas.microsoft.com/office/drawing/2014/main" id="{8D3D81A3-630B-5954-7C8F-866D988A5A3A}"/>
              </a:ext>
            </a:extLst>
          </p:cNvPr>
          <p:cNvCxnSpPr>
            <a:cxnSpLocks/>
            <a:stCxn id="630" idx="0"/>
            <a:endCxn id="623" idx="2"/>
          </p:cNvCxnSpPr>
          <p:nvPr/>
        </p:nvCxnSpPr>
        <p:spPr>
          <a:xfrm flipH="1" flipV="1">
            <a:off x="7831274" y="2410583"/>
            <a:ext cx="1" cy="61682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55">
            <a:extLst>
              <a:ext uri="{FF2B5EF4-FFF2-40B4-BE49-F238E27FC236}">
                <a16:creationId xmlns:a16="http://schemas.microsoft.com/office/drawing/2014/main" id="{AEB484DE-58EC-EA68-F044-494BAB9EDCDB}"/>
              </a:ext>
            </a:extLst>
          </p:cNvPr>
          <p:cNvCxnSpPr>
            <a:stCxn id="630" idx="2"/>
            <a:endCxn id="617" idx="0"/>
          </p:cNvCxnSpPr>
          <p:nvPr/>
        </p:nvCxnSpPr>
        <p:spPr>
          <a:xfrm>
            <a:off x="7831274" y="3346025"/>
            <a:ext cx="0" cy="65653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53875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>
          <a:extLst>
            <a:ext uri="{FF2B5EF4-FFF2-40B4-BE49-F238E27FC236}">
              <a16:creationId xmlns:a16="http://schemas.microsoft.com/office/drawing/2014/main" id="{709858CD-3E9A-B823-EABD-308F68DC0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2">
            <a:extLst>
              <a:ext uri="{FF2B5EF4-FFF2-40B4-BE49-F238E27FC236}">
                <a16:creationId xmlns:a16="http://schemas.microsoft.com/office/drawing/2014/main" id="{40C9D851-FDD5-047B-EC7E-FCC6303402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93675"/>
            <a:ext cx="7486116" cy="8778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3.1 Tongue Twister (Level 1) </a:t>
            </a:r>
            <a:endParaRPr dirty="0"/>
          </a:p>
        </p:txBody>
      </p:sp>
      <p:sp>
        <p:nvSpPr>
          <p:cNvPr id="2" name="Google Shape;451;p46">
            <a:extLst>
              <a:ext uri="{FF2B5EF4-FFF2-40B4-BE49-F238E27FC236}">
                <a16:creationId xmlns:a16="http://schemas.microsoft.com/office/drawing/2014/main" id="{347B0DA5-7A24-1DA6-85E8-EEA34A1652A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7338" y="1437398"/>
            <a:ext cx="10203324" cy="34669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571500" indent="-571500">
              <a:spcBef>
                <a:spcPts val="0"/>
              </a:spcBef>
              <a:buSzPts val="4400"/>
            </a:pPr>
            <a:r>
              <a:rPr lang="en-KH" sz="4400" dirty="0">
                <a:latin typeface="Play"/>
                <a:sym typeface="Play"/>
              </a:rPr>
              <a:t>Red lorry, yellow lorry</a:t>
            </a:r>
          </a:p>
          <a:p>
            <a:pPr marL="571500" indent="-571500">
              <a:spcBef>
                <a:spcPts val="0"/>
              </a:spcBef>
              <a:buSzPts val="4400"/>
            </a:pPr>
            <a:r>
              <a:rPr lang="en-US" sz="4400" dirty="0">
                <a:latin typeface="Play"/>
                <a:sym typeface="Play"/>
              </a:rPr>
              <a:t>M</a:t>
            </a:r>
            <a:r>
              <a:rPr lang="en-KH" sz="4400" dirty="0">
                <a:latin typeface="Play"/>
                <a:sym typeface="Play"/>
              </a:rPr>
              <a:t>ixed biscuit, mixed biscuits</a:t>
            </a:r>
          </a:p>
          <a:p>
            <a:pPr marL="571500" indent="-571500">
              <a:spcBef>
                <a:spcPts val="0"/>
              </a:spcBef>
              <a:buSzPts val="4400"/>
            </a:pPr>
            <a:r>
              <a:rPr lang="en-KH" sz="4400" dirty="0">
                <a:latin typeface="Play"/>
                <a:sym typeface="Play"/>
              </a:rPr>
              <a:t>A skunk sat on a stump.</a:t>
            </a:r>
          </a:p>
          <a:p>
            <a:pPr marL="571500" indent="-571500">
              <a:spcBef>
                <a:spcPts val="0"/>
              </a:spcBef>
              <a:buSzPts val="4400"/>
            </a:pPr>
            <a:r>
              <a:rPr lang="en-KH" sz="4400" dirty="0">
                <a:latin typeface="Play"/>
                <a:sym typeface="Play"/>
              </a:rPr>
              <a:t>I scream, you scream, we all scream for ice cream.</a:t>
            </a:r>
          </a:p>
          <a:p>
            <a:pPr marL="761981" indent="-761981">
              <a:buFont typeface="Arial" panose="020B0604020202020204" pitchFamily="34" charset="0"/>
              <a:buChar char="•"/>
            </a:pPr>
            <a:endParaRPr lang="en-KH" sz="4800" dirty="0"/>
          </a:p>
        </p:txBody>
      </p:sp>
      <p:sp>
        <p:nvSpPr>
          <p:cNvPr id="525" name="Google Shape;525;p52">
            <a:extLst>
              <a:ext uri="{FF2B5EF4-FFF2-40B4-BE49-F238E27FC236}">
                <a16:creationId xmlns:a16="http://schemas.microsoft.com/office/drawing/2014/main" id="{568EC639-F5D9-AD82-96C5-231FECB355E0}"/>
              </a:ext>
            </a:extLst>
          </p:cNvPr>
          <p:cNvSpPr/>
          <p:nvPr/>
        </p:nvSpPr>
        <p:spPr>
          <a:xfrm rot="-858561">
            <a:off x="10204829" y="1202944"/>
            <a:ext cx="1200856" cy="1061637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/Ñ/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26" name="Google Shape;526;p52">
            <a:extLst>
              <a:ext uri="{FF2B5EF4-FFF2-40B4-BE49-F238E27FC236}">
                <a16:creationId xmlns:a16="http://schemas.microsoft.com/office/drawing/2014/main" id="{EEF4B872-039D-DF48-F995-88405A762EDD}"/>
              </a:ext>
            </a:extLst>
          </p:cNvPr>
          <p:cNvSpPr/>
          <p:nvPr/>
        </p:nvSpPr>
        <p:spPr>
          <a:xfrm rot="-527042">
            <a:off x="163047" y="5400994"/>
            <a:ext cx="1794245" cy="106044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/LL/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" name="Google Shape;453;p46">
            <a:extLst>
              <a:ext uri="{FF2B5EF4-FFF2-40B4-BE49-F238E27FC236}">
                <a16:creationId xmlns:a16="http://schemas.microsoft.com/office/drawing/2014/main" id="{365E0BD4-0093-79CB-224C-C56F535B7E50}"/>
              </a:ext>
            </a:extLst>
          </p:cNvPr>
          <p:cNvSpPr/>
          <p:nvPr/>
        </p:nvSpPr>
        <p:spPr>
          <a:xfrm rot="-1033658">
            <a:off x="753644" y="5357482"/>
            <a:ext cx="1200667" cy="1062005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/RR/</a:t>
            </a:r>
            <a:endParaRPr sz="32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" name="Google Shape;454;p46">
            <a:extLst>
              <a:ext uri="{FF2B5EF4-FFF2-40B4-BE49-F238E27FC236}">
                <a16:creationId xmlns:a16="http://schemas.microsoft.com/office/drawing/2014/main" id="{6D89F240-BE53-89AD-F119-F5F4B219E0B6}"/>
              </a:ext>
            </a:extLst>
          </p:cNvPr>
          <p:cNvSpPr/>
          <p:nvPr/>
        </p:nvSpPr>
        <p:spPr>
          <a:xfrm rot="602005">
            <a:off x="10373103" y="1629804"/>
            <a:ext cx="1200764" cy="1061945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r>
              <a:rPr lang="en" sz="3200" b="1" dirty="0" err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Ñ</a:t>
            </a: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endParaRPr sz="32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963502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2"/>
          <p:cNvSpPr txBox="1">
            <a:spLocks noGrp="1"/>
          </p:cNvSpPr>
          <p:nvPr>
            <p:ph type="title" idx="4294967295"/>
          </p:nvPr>
        </p:nvSpPr>
        <p:spPr>
          <a:xfrm>
            <a:off x="0" y="193675"/>
            <a:ext cx="7486116" cy="8778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3.2. Tongue Twister (Level 2) </a:t>
            </a:r>
            <a:endParaRPr dirty="0"/>
          </a:p>
        </p:txBody>
      </p:sp>
      <p:sp>
        <p:nvSpPr>
          <p:cNvPr id="2" name="Google Shape;451;p46">
            <a:extLst>
              <a:ext uri="{FF2B5EF4-FFF2-40B4-BE49-F238E27FC236}">
                <a16:creationId xmlns:a16="http://schemas.microsoft.com/office/drawing/2014/main" id="{EC7E2DB1-8883-64CA-D34F-5F469E6625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7338" y="1138271"/>
            <a:ext cx="8591550" cy="44021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761981" indent="-761981">
              <a:buFont typeface="Arial" panose="020B0604020202020204" pitchFamily="34" charset="0"/>
              <a:buChar char="•"/>
            </a:pPr>
            <a:r>
              <a:rPr lang="en-US" sz="4000" dirty="0"/>
              <a:t>Eleven benevolent elephants.</a:t>
            </a:r>
          </a:p>
          <a:p>
            <a:pPr marL="761981" indent="-761981">
              <a:buFont typeface="Arial" panose="020B0604020202020204" pitchFamily="34" charset="0"/>
              <a:buChar char="•"/>
            </a:pPr>
            <a:r>
              <a:rPr lang="en-US" sz="4000" dirty="0"/>
              <a:t>I saw a kitten eating chicken in the kitchen.</a:t>
            </a:r>
          </a:p>
          <a:p>
            <a:pPr marL="761981" indent="-761981">
              <a:buFont typeface="Arial" panose="020B0604020202020204" pitchFamily="34" charset="0"/>
              <a:buChar char="•"/>
            </a:pPr>
            <a:r>
              <a:rPr lang="en-US" sz="4000" dirty="0"/>
              <a:t>Fuzzy Wuzzy was a bear. Fuzzy Wuzzy had no hair. Fuzzy Wuzzy wasn’t fuzzy, was he?</a:t>
            </a:r>
          </a:p>
          <a:p>
            <a:pPr marL="761981" indent="-761981">
              <a:buFont typeface="Arial" panose="020B0604020202020204" pitchFamily="34" charset="0"/>
              <a:buChar char="•"/>
            </a:pPr>
            <a:endParaRPr lang="en-KH" sz="4800" dirty="0"/>
          </a:p>
        </p:txBody>
      </p:sp>
      <p:sp>
        <p:nvSpPr>
          <p:cNvPr id="525" name="Google Shape;525;p52"/>
          <p:cNvSpPr/>
          <p:nvPr/>
        </p:nvSpPr>
        <p:spPr>
          <a:xfrm rot="-858561">
            <a:off x="10204829" y="1202944"/>
            <a:ext cx="1200856" cy="1061637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/Ñ/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26" name="Google Shape;526;p52"/>
          <p:cNvSpPr/>
          <p:nvPr/>
        </p:nvSpPr>
        <p:spPr>
          <a:xfrm rot="-527042">
            <a:off x="163047" y="5400994"/>
            <a:ext cx="1794245" cy="106044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/LL/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" name="Google Shape;453;p46">
            <a:extLst>
              <a:ext uri="{FF2B5EF4-FFF2-40B4-BE49-F238E27FC236}">
                <a16:creationId xmlns:a16="http://schemas.microsoft.com/office/drawing/2014/main" id="{C44A6422-AE48-53F2-62F7-FAF1EE2291EF}"/>
              </a:ext>
            </a:extLst>
          </p:cNvPr>
          <p:cNvSpPr/>
          <p:nvPr/>
        </p:nvSpPr>
        <p:spPr>
          <a:xfrm rot="-1033658">
            <a:off x="753644" y="5357482"/>
            <a:ext cx="1200667" cy="1062005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/RR/</a:t>
            </a:r>
            <a:endParaRPr sz="32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" name="Google Shape;454;p46">
            <a:extLst>
              <a:ext uri="{FF2B5EF4-FFF2-40B4-BE49-F238E27FC236}">
                <a16:creationId xmlns:a16="http://schemas.microsoft.com/office/drawing/2014/main" id="{00EE5EFC-D4F7-9CDD-57B4-14BD7FD18D66}"/>
              </a:ext>
            </a:extLst>
          </p:cNvPr>
          <p:cNvSpPr/>
          <p:nvPr/>
        </p:nvSpPr>
        <p:spPr>
          <a:xfrm rot="602005">
            <a:off x="10373103" y="1629804"/>
            <a:ext cx="1200764" cy="1061945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r>
              <a:rPr lang="en" sz="3200" b="1" dirty="0" err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Ñ</a:t>
            </a: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endParaRPr sz="32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318640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2"/>
          <p:cNvSpPr txBox="1">
            <a:spLocks noGrp="1"/>
          </p:cNvSpPr>
          <p:nvPr>
            <p:ph type="title" idx="4294967295"/>
          </p:nvPr>
        </p:nvSpPr>
        <p:spPr>
          <a:xfrm>
            <a:off x="0" y="193675"/>
            <a:ext cx="8179724" cy="8778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3.3. Tongue Twister (Level 3) </a:t>
            </a:r>
            <a:endParaRPr dirty="0"/>
          </a:p>
        </p:txBody>
      </p:sp>
      <p:sp>
        <p:nvSpPr>
          <p:cNvPr id="2" name="Google Shape;451;p46">
            <a:extLst>
              <a:ext uri="{FF2B5EF4-FFF2-40B4-BE49-F238E27FC236}">
                <a16:creationId xmlns:a16="http://schemas.microsoft.com/office/drawing/2014/main" id="{EC7E2DB1-8883-64CA-D34F-5F469E6625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2936" y="1358306"/>
            <a:ext cx="9836209" cy="2536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sz="2667" dirty="0"/>
              <a:t>Betty Botter bought some butter But she said the butter’s bitter. If I put it in my batter, it will make my batter bitter But a bit of butter will make my batter better, so was Better Betty Botter bought a bit of better butter.</a:t>
            </a:r>
          </a:p>
        </p:txBody>
      </p:sp>
      <p:sp>
        <p:nvSpPr>
          <p:cNvPr id="525" name="Google Shape;525;p52"/>
          <p:cNvSpPr/>
          <p:nvPr/>
        </p:nvSpPr>
        <p:spPr>
          <a:xfrm rot="-858561">
            <a:off x="10932707" y="99287"/>
            <a:ext cx="1200856" cy="1061637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/Ñ/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26" name="Google Shape;526;p52"/>
          <p:cNvSpPr/>
          <p:nvPr/>
        </p:nvSpPr>
        <p:spPr>
          <a:xfrm rot="-527042">
            <a:off x="-564186" y="5875879"/>
            <a:ext cx="1794245" cy="106044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/LL/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" name="Google Shape;453;p46">
            <a:extLst>
              <a:ext uri="{FF2B5EF4-FFF2-40B4-BE49-F238E27FC236}">
                <a16:creationId xmlns:a16="http://schemas.microsoft.com/office/drawing/2014/main" id="{C44A6422-AE48-53F2-62F7-FAF1EE2291EF}"/>
              </a:ext>
            </a:extLst>
          </p:cNvPr>
          <p:cNvSpPr/>
          <p:nvPr/>
        </p:nvSpPr>
        <p:spPr>
          <a:xfrm rot="-1033658">
            <a:off x="10803831" y="5363871"/>
            <a:ext cx="1200667" cy="1043163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/RR/</a:t>
            </a:r>
            <a:endParaRPr sz="32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" name="Google Shape;454;p46">
            <a:extLst>
              <a:ext uri="{FF2B5EF4-FFF2-40B4-BE49-F238E27FC236}">
                <a16:creationId xmlns:a16="http://schemas.microsoft.com/office/drawing/2014/main" id="{00EE5EFC-D4F7-9CDD-57B4-14BD7FD18D66}"/>
              </a:ext>
            </a:extLst>
          </p:cNvPr>
          <p:cNvSpPr/>
          <p:nvPr/>
        </p:nvSpPr>
        <p:spPr>
          <a:xfrm rot="602005">
            <a:off x="10873703" y="2720192"/>
            <a:ext cx="1200764" cy="1061945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r>
              <a:rPr lang="en" sz="3200" b="1" dirty="0" err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Ñ</a:t>
            </a: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endParaRPr sz="32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" name="Google Shape;451;p46">
            <a:extLst>
              <a:ext uri="{FF2B5EF4-FFF2-40B4-BE49-F238E27FC236}">
                <a16:creationId xmlns:a16="http://schemas.microsoft.com/office/drawing/2014/main" id="{F93FC9D1-40BE-1D69-6B3A-B9488F6AA7CB}"/>
              </a:ext>
            </a:extLst>
          </p:cNvPr>
          <p:cNvSpPr txBox="1">
            <a:spLocks/>
          </p:cNvSpPr>
          <p:nvPr/>
        </p:nvSpPr>
        <p:spPr>
          <a:xfrm>
            <a:off x="1362970" y="4181874"/>
            <a:ext cx="8590351" cy="22242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sz="2667" dirty="0"/>
              <a:t>Peter Piper picked a peck of pickled peppers.</a:t>
            </a:r>
            <a:br>
              <a:rPr lang="en-US" sz="2667" dirty="0"/>
            </a:br>
            <a:r>
              <a:rPr lang="en-US" sz="2667" dirty="0"/>
              <a:t>A peck of pickled peppers Peter Piper picked.</a:t>
            </a:r>
            <a:br>
              <a:rPr lang="en-US" sz="2667" dirty="0"/>
            </a:br>
            <a:r>
              <a:rPr lang="en-US" sz="2667" dirty="0"/>
              <a:t>If Peter Piper picked a peck of pickled peppers,</a:t>
            </a:r>
            <a:br>
              <a:rPr lang="en-US" sz="2667" dirty="0"/>
            </a:br>
            <a:r>
              <a:rPr lang="en-US" sz="2667" dirty="0"/>
              <a:t>Where’s the peck of pickled peppers Peter Piper picked?</a:t>
            </a:r>
          </a:p>
        </p:txBody>
      </p:sp>
    </p:spTree>
    <p:extLst>
      <p:ext uri="{BB962C8B-B14F-4D97-AF65-F5344CB8AC3E}">
        <p14:creationId xmlns:p14="http://schemas.microsoft.com/office/powerpoint/2010/main" val="237791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"/>
          <p:cNvSpPr txBox="1">
            <a:spLocks noGrp="1"/>
          </p:cNvSpPr>
          <p:nvPr>
            <p:ph type="title" idx="4294967295"/>
          </p:nvPr>
        </p:nvSpPr>
        <p:spPr>
          <a:xfrm>
            <a:off x="2811700" y="2730888"/>
            <a:ext cx="6562725" cy="3117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7200" dirty="0"/>
              <a:t>Let’s practice</a:t>
            </a:r>
            <a:endParaRPr sz="7200" dirty="0"/>
          </a:p>
        </p:txBody>
      </p:sp>
      <p:sp>
        <p:nvSpPr>
          <p:cNvPr id="445" name="Google Shape;445;p45"/>
          <p:cNvSpPr/>
          <p:nvPr/>
        </p:nvSpPr>
        <p:spPr>
          <a:xfrm rot="-527042">
            <a:off x="8648547" y="4080194"/>
            <a:ext cx="1794245" cy="106044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/B/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" name="Google Shape;304;p38">
            <a:extLst>
              <a:ext uri="{FF2B5EF4-FFF2-40B4-BE49-F238E27FC236}">
                <a16:creationId xmlns:a16="http://schemas.microsoft.com/office/drawing/2014/main" id="{7A0B23AF-FD9E-017C-43D0-108D89D059DF}"/>
              </a:ext>
            </a:extLst>
          </p:cNvPr>
          <p:cNvSpPr/>
          <p:nvPr/>
        </p:nvSpPr>
        <p:spPr>
          <a:xfrm>
            <a:off x="5313800" y="1580484"/>
            <a:ext cx="1564400" cy="1056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306;p38">
            <a:extLst>
              <a:ext uri="{FF2B5EF4-FFF2-40B4-BE49-F238E27FC236}">
                <a16:creationId xmlns:a16="http://schemas.microsoft.com/office/drawing/2014/main" id="{55B47B34-76EE-6195-2F05-2504EF3C621A}"/>
              </a:ext>
            </a:extLst>
          </p:cNvPr>
          <p:cNvSpPr txBox="1">
            <a:spLocks/>
          </p:cNvSpPr>
          <p:nvPr/>
        </p:nvSpPr>
        <p:spPr>
          <a:xfrm>
            <a:off x="5465663" y="1674488"/>
            <a:ext cx="1254800" cy="105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chemeClr val="bg1"/>
                </a:solidFill>
                <a:latin typeface="AKbalthom Kbach" panose="02000500000000000000" pitchFamily="2" charset="77"/>
                <a:cs typeface="AKbalthom Kbach" panose="02000500000000000000" pitchFamily="2" charset="77"/>
              </a:rPr>
              <a:t>04</a:t>
            </a:r>
            <a:endParaRPr lang="en" sz="1867" dirty="0">
              <a:solidFill>
                <a:schemeClr val="bg1"/>
              </a:solidFill>
              <a:latin typeface="AKbalthom Kbach" panose="02000500000000000000" pitchFamily="2" charset="77"/>
              <a:cs typeface="AKbalthom Kbach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99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2"/>
          <p:cNvSpPr txBox="1">
            <a:spLocks noGrp="1"/>
          </p:cNvSpPr>
          <p:nvPr>
            <p:ph type="title" idx="4294967295"/>
          </p:nvPr>
        </p:nvSpPr>
        <p:spPr>
          <a:xfrm>
            <a:off x="0" y="131763"/>
            <a:ext cx="3582988" cy="55403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/>
              <a:t>3.2.Shadowing exercise</a:t>
            </a:r>
            <a:endParaRPr sz="2400" dirty="0"/>
          </a:p>
        </p:txBody>
      </p:sp>
      <p:sp>
        <p:nvSpPr>
          <p:cNvPr id="525" name="Google Shape;525;p52"/>
          <p:cNvSpPr/>
          <p:nvPr/>
        </p:nvSpPr>
        <p:spPr>
          <a:xfrm rot="-858561">
            <a:off x="11591572" y="-122557"/>
            <a:ext cx="1200856" cy="1061637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r>
              <a:rPr lang="en" sz="3200" b="1" dirty="0" err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Ñ</a:t>
            </a: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endParaRPr sz="32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26" name="Google Shape;526;p52"/>
          <p:cNvSpPr/>
          <p:nvPr/>
        </p:nvSpPr>
        <p:spPr>
          <a:xfrm rot="-527042">
            <a:off x="-564188" y="5556737"/>
            <a:ext cx="1794245" cy="117113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/LL/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" name="Online Media 1" descr="'Never be ashamed of trying': Taylor Swift tells Class of 2022 in commencement speech l GMA">
            <a:hlinkClick r:id="" action="ppaction://media"/>
            <a:extLst>
              <a:ext uri="{FF2B5EF4-FFF2-40B4-BE49-F238E27FC236}">
                <a16:creationId xmlns:a16="http://schemas.microsoft.com/office/drawing/2014/main" id="{81BA9916-C180-873C-B4C8-FF5EBA5198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63973" y="1604843"/>
            <a:ext cx="6113015" cy="3947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708B6B-83DA-B3F3-2E46-BDEB9F369F75}"/>
              </a:ext>
            </a:extLst>
          </p:cNvPr>
          <p:cNvSpPr txBox="1"/>
          <p:nvPr/>
        </p:nvSpPr>
        <p:spPr>
          <a:xfrm>
            <a:off x="332935" y="811833"/>
            <a:ext cx="1077509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H" sz="1867" b="1" dirty="0"/>
              <a:t>Shadowing Exercise:  </a:t>
            </a:r>
            <a:r>
              <a:rPr lang="en-US" sz="1867" dirty="0">
                <a:solidFill>
                  <a:srgbClr val="1A1A1A"/>
                </a:solidFill>
                <a:highlight>
                  <a:srgbClr val="FFFFFF"/>
                </a:highlight>
                <a:latin typeface="EF Circular VF"/>
              </a:rPr>
              <a:t>Imitate what you’re hearing – even if you’re not sure what they’re saying yet. Watch and Listen to Taylor Swift giving her graduation speech. Try to imitate the way that she is talking.</a:t>
            </a:r>
            <a:endParaRPr lang="en-KH" sz="1867" dirty="0"/>
          </a:p>
        </p:txBody>
      </p:sp>
    </p:spTree>
    <p:extLst>
      <p:ext uri="{BB962C8B-B14F-4D97-AF65-F5344CB8AC3E}">
        <p14:creationId xmlns:p14="http://schemas.microsoft.com/office/powerpoint/2010/main" val="2966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73;p36">
            <a:extLst>
              <a:ext uri="{FF2B5EF4-FFF2-40B4-BE49-F238E27FC236}">
                <a16:creationId xmlns:a16="http://schemas.microsoft.com/office/drawing/2014/main" id="{0CFF8D5C-8285-2695-239C-D7931AC7D53B}"/>
              </a:ext>
            </a:extLst>
          </p:cNvPr>
          <p:cNvSpPr txBox="1">
            <a:spLocks noGrp="1"/>
          </p:cNvSpPr>
          <p:nvPr/>
        </p:nvSpPr>
        <p:spPr>
          <a:xfrm>
            <a:off x="2271116" y="307879"/>
            <a:ext cx="77040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8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13" name="Google Shape;286;p36">
            <a:extLst>
              <a:ext uri="{FF2B5EF4-FFF2-40B4-BE49-F238E27FC236}">
                <a16:creationId xmlns:a16="http://schemas.microsoft.com/office/drawing/2014/main" id="{F3008F82-A4DF-9ACD-EEEC-016BE2CE062D}"/>
              </a:ext>
            </a:extLst>
          </p:cNvPr>
          <p:cNvSpPr txBox="1">
            <a:spLocks/>
          </p:cNvSpPr>
          <p:nvPr/>
        </p:nvSpPr>
        <p:spPr>
          <a:xfrm>
            <a:off x="1954043" y="1364085"/>
            <a:ext cx="806638" cy="671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/>
              <a:t>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B58D1A-D7CF-06E6-CF1B-B0A375C9DD50}"/>
              </a:ext>
            </a:extLst>
          </p:cNvPr>
          <p:cNvSpPr txBox="1"/>
          <p:nvPr/>
        </p:nvSpPr>
        <p:spPr>
          <a:xfrm>
            <a:off x="10843414" y="5393268"/>
            <a:ext cx="262390" cy="461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KH" dirty="0"/>
          </a:p>
        </p:txBody>
      </p:sp>
      <p:sp>
        <p:nvSpPr>
          <p:cNvPr id="21" name="Google Shape;267;p36">
            <a:extLst>
              <a:ext uri="{FF2B5EF4-FFF2-40B4-BE49-F238E27FC236}">
                <a16:creationId xmlns:a16="http://schemas.microsoft.com/office/drawing/2014/main" id="{82585E90-E1E3-F921-A7EF-B56DC9D86156}"/>
              </a:ext>
            </a:extLst>
          </p:cNvPr>
          <p:cNvSpPr/>
          <p:nvPr/>
        </p:nvSpPr>
        <p:spPr>
          <a:xfrm>
            <a:off x="837523" y="1191488"/>
            <a:ext cx="2233040" cy="101682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Google Shape;267;p36">
            <a:extLst>
              <a:ext uri="{FF2B5EF4-FFF2-40B4-BE49-F238E27FC236}">
                <a16:creationId xmlns:a16="http://schemas.microsoft.com/office/drawing/2014/main" id="{FEB37A2D-1651-CD69-59FC-A9108FA06C2D}"/>
              </a:ext>
            </a:extLst>
          </p:cNvPr>
          <p:cNvSpPr/>
          <p:nvPr/>
        </p:nvSpPr>
        <p:spPr>
          <a:xfrm>
            <a:off x="4979480" y="1191488"/>
            <a:ext cx="2233040" cy="101682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67;p36">
            <a:extLst>
              <a:ext uri="{FF2B5EF4-FFF2-40B4-BE49-F238E27FC236}">
                <a16:creationId xmlns:a16="http://schemas.microsoft.com/office/drawing/2014/main" id="{FBC453E3-25AA-F262-3C29-6F9396660153}"/>
              </a:ext>
            </a:extLst>
          </p:cNvPr>
          <p:cNvSpPr/>
          <p:nvPr/>
        </p:nvSpPr>
        <p:spPr>
          <a:xfrm>
            <a:off x="9121437" y="1191488"/>
            <a:ext cx="2233040" cy="101682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267;p36">
            <a:extLst>
              <a:ext uri="{FF2B5EF4-FFF2-40B4-BE49-F238E27FC236}">
                <a16:creationId xmlns:a16="http://schemas.microsoft.com/office/drawing/2014/main" id="{B6FBA6D2-F54C-8BFA-D665-83CA20F198C9}"/>
              </a:ext>
            </a:extLst>
          </p:cNvPr>
          <p:cNvSpPr/>
          <p:nvPr/>
        </p:nvSpPr>
        <p:spPr>
          <a:xfrm>
            <a:off x="2746440" y="3733520"/>
            <a:ext cx="2233040" cy="101682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67;p36">
            <a:extLst>
              <a:ext uri="{FF2B5EF4-FFF2-40B4-BE49-F238E27FC236}">
                <a16:creationId xmlns:a16="http://schemas.microsoft.com/office/drawing/2014/main" id="{A4437518-EC20-9D45-6DA8-7B0C2F26168E}"/>
              </a:ext>
            </a:extLst>
          </p:cNvPr>
          <p:cNvSpPr/>
          <p:nvPr/>
        </p:nvSpPr>
        <p:spPr>
          <a:xfrm>
            <a:off x="7212520" y="3733520"/>
            <a:ext cx="2233040" cy="101682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Google Shape;120;p2">
            <a:extLst>
              <a:ext uri="{FF2B5EF4-FFF2-40B4-BE49-F238E27FC236}">
                <a16:creationId xmlns:a16="http://schemas.microsoft.com/office/drawing/2014/main" id="{B8FE1911-DBF5-5FD5-3A33-5E6222A49C61}"/>
              </a:ext>
            </a:extLst>
          </p:cNvPr>
          <p:cNvSpPr txBox="1">
            <a:spLocks/>
          </p:cNvSpPr>
          <p:nvPr/>
        </p:nvSpPr>
        <p:spPr>
          <a:xfrm>
            <a:off x="837523" y="2210040"/>
            <a:ext cx="2233040" cy="61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1B8056"/>
              </a:buClr>
              <a:buSzPts val="4400"/>
              <a:buFont typeface="Be Vietnam Pro"/>
              <a:buNone/>
            </a:pPr>
            <a:r>
              <a:rPr lang="en-US" sz="2800" b="1" dirty="0"/>
              <a:t>Reflections</a:t>
            </a:r>
          </a:p>
        </p:txBody>
      </p:sp>
      <p:sp>
        <p:nvSpPr>
          <p:cNvPr id="30" name="Google Shape;120;p2">
            <a:extLst>
              <a:ext uri="{FF2B5EF4-FFF2-40B4-BE49-F238E27FC236}">
                <a16:creationId xmlns:a16="http://schemas.microsoft.com/office/drawing/2014/main" id="{21D037ED-97F1-30FF-9093-78F7FF3E9958}"/>
              </a:ext>
            </a:extLst>
          </p:cNvPr>
          <p:cNvSpPr txBox="1">
            <a:spLocks/>
          </p:cNvSpPr>
          <p:nvPr/>
        </p:nvSpPr>
        <p:spPr>
          <a:xfrm>
            <a:off x="4666012" y="2239992"/>
            <a:ext cx="2859976" cy="104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1B8056"/>
              </a:buClr>
              <a:buSzPts val="4400"/>
              <a:buFont typeface="Be Vietnam Pro"/>
              <a:buNone/>
            </a:pPr>
            <a:r>
              <a:rPr lang="en-US" sz="2800" b="1" dirty="0"/>
              <a:t>Challenges of teaching pronunciation</a:t>
            </a:r>
          </a:p>
        </p:txBody>
      </p:sp>
      <p:sp>
        <p:nvSpPr>
          <p:cNvPr id="31" name="Google Shape;120;p2">
            <a:extLst>
              <a:ext uri="{FF2B5EF4-FFF2-40B4-BE49-F238E27FC236}">
                <a16:creationId xmlns:a16="http://schemas.microsoft.com/office/drawing/2014/main" id="{A2E355EB-CC23-3800-0991-07DDD9C5B810}"/>
              </a:ext>
            </a:extLst>
          </p:cNvPr>
          <p:cNvSpPr txBox="1">
            <a:spLocks/>
          </p:cNvSpPr>
          <p:nvPr/>
        </p:nvSpPr>
        <p:spPr>
          <a:xfrm>
            <a:off x="8807969" y="2255698"/>
            <a:ext cx="28599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1B8056"/>
              </a:buClr>
              <a:buSzPts val="4400"/>
              <a:buFont typeface="Be Vietnam Pro"/>
              <a:buNone/>
            </a:pPr>
            <a:r>
              <a:rPr lang="en-US" sz="2800" b="1" dirty="0"/>
              <a:t>Strategies</a:t>
            </a:r>
          </a:p>
        </p:txBody>
      </p:sp>
      <p:sp>
        <p:nvSpPr>
          <p:cNvPr id="32" name="Google Shape;120;p2">
            <a:extLst>
              <a:ext uri="{FF2B5EF4-FFF2-40B4-BE49-F238E27FC236}">
                <a16:creationId xmlns:a16="http://schemas.microsoft.com/office/drawing/2014/main" id="{462EA7EC-25FD-E81C-0E8C-7562BF01BD84}"/>
              </a:ext>
            </a:extLst>
          </p:cNvPr>
          <p:cNvSpPr txBox="1">
            <a:spLocks/>
          </p:cNvSpPr>
          <p:nvPr/>
        </p:nvSpPr>
        <p:spPr>
          <a:xfrm>
            <a:off x="2432972" y="4888654"/>
            <a:ext cx="28599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1B8056"/>
              </a:buClr>
              <a:buSzPts val="4400"/>
              <a:buFont typeface="Be Vietnam Pro"/>
              <a:buNone/>
            </a:pPr>
            <a:r>
              <a:rPr lang="en-US" sz="2800" b="1" dirty="0"/>
              <a:t>Practices</a:t>
            </a:r>
          </a:p>
        </p:txBody>
      </p:sp>
      <p:sp>
        <p:nvSpPr>
          <p:cNvPr id="33" name="Google Shape;120;p2">
            <a:extLst>
              <a:ext uri="{FF2B5EF4-FFF2-40B4-BE49-F238E27FC236}">
                <a16:creationId xmlns:a16="http://schemas.microsoft.com/office/drawing/2014/main" id="{FD27E1C8-6BDE-5F4C-7898-A7DEF828D813}"/>
              </a:ext>
            </a:extLst>
          </p:cNvPr>
          <p:cNvSpPr txBox="1">
            <a:spLocks/>
          </p:cNvSpPr>
          <p:nvPr/>
        </p:nvSpPr>
        <p:spPr>
          <a:xfrm>
            <a:off x="6899052" y="4774901"/>
            <a:ext cx="28599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1B8056"/>
              </a:buClr>
              <a:buSzPts val="4400"/>
              <a:buFont typeface="Be Vietnam Pro"/>
              <a:buNone/>
            </a:pPr>
            <a:r>
              <a:rPr lang="en-US" sz="2800" b="1" dirty="0"/>
              <a:t>Practices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1"/>
          <p:cNvSpPr txBox="1">
            <a:spLocks noGrp="1"/>
          </p:cNvSpPr>
          <p:nvPr>
            <p:ph type="title" idx="4294967295"/>
          </p:nvPr>
        </p:nvSpPr>
        <p:spPr>
          <a:xfrm>
            <a:off x="0" y="138113"/>
            <a:ext cx="2943225" cy="6778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-US" sz="2667" dirty="0"/>
              <a:t>32. Shadowing</a:t>
            </a:r>
            <a:endParaRPr sz="2667" dirty="0"/>
          </a:p>
        </p:txBody>
      </p:sp>
      <p:pic>
        <p:nvPicPr>
          <p:cNvPr id="2" name="Online Media 1" descr="Selena Gomez - Same Old Love (Lyrics)">
            <a:hlinkClick r:id="" action="ppaction://media"/>
            <a:extLst>
              <a:ext uri="{FF2B5EF4-FFF2-40B4-BE49-F238E27FC236}">
                <a16:creationId xmlns:a16="http://schemas.microsoft.com/office/drawing/2014/main" id="{DAE25512-D462-D931-8268-577689053C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9030" y="815975"/>
            <a:ext cx="8733939" cy="493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69"/>
          <p:cNvSpPr txBox="1">
            <a:spLocks noGrp="1"/>
          </p:cNvSpPr>
          <p:nvPr>
            <p:ph type="title" idx="4294967295"/>
          </p:nvPr>
        </p:nvSpPr>
        <p:spPr>
          <a:xfrm>
            <a:off x="0" y="157163"/>
            <a:ext cx="3468688" cy="96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-US" dirty="0"/>
              <a:t>Conclusion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D9AD1-67EB-D7DE-5AD3-4D92730F9FE5}"/>
              </a:ext>
            </a:extLst>
          </p:cNvPr>
          <p:cNvSpPr txBox="1"/>
          <p:nvPr/>
        </p:nvSpPr>
        <p:spPr>
          <a:xfrm>
            <a:off x="1082220" y="1411663"/>
            <a:ext cx="10027561" cy="3347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sz="2400" dirty="0">
                <a:latin typeface="Cambria" panose="02040503050406030204" pitchFamily="18" charset="0"/>
              </a:rPr>
              <a:t>Practice makes Perfect!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B</a:t>
            </a:r>
            <a:r>
              <a:rPr lang="en-KH" sz="2400" dirty="0">
                <a:latin typeface="Cambria" panose="02040503050406030204" pitchFamily="18" charset="0"/>
              </a:rPr>
              <a:t>e Curious!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sz="2400" dirty="0">
                <a:latin typeface="Cambria" panose="02040503050406030204" pitchFamily="18" charset="0"/>
              </a:rPr>
              <a:t>Be Consistent!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sz="2400" dirty="0">
                <a:latin typeface="Cambria" panose="02040503050406030204" pitchFamily="18" charset="0"/>
              </a:rPr>
              <a:t>Be Confident! 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KH" sz="2400" dirty="0">
                <a:latin typeface="Cambria" panose="02040503050406030204" pitchFamily="18" charset="0"/>
              </a:rPr>
              <a:t>It’s okay to make mistakes and to be made fun by other people because At the end of the day, you are the one who acquires those knowledge. </a:t>
            </a:r>
          </a:p>
        </p:txBody>
      </p:sp>
    </p:spTree>
    <p:extLst>
      <p:ext uri="{BB962C8B-B14F-4D97-AF65-F5344CB8AC3E}">
        <p14:creationId xmlns:p14="http://schemas.microsoft.com/office/powerpoint/2010/main" val="380089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71"/>
          <p:cNvSpPr txBox="1">
            <a:spLocks noGrp="1"/>
          </p:cNvSpPr>
          <p:nvPr>
            <p:ph type="title" idx="4294967295"/>
          </p:nvPr>
        </p:nvSpPr>
        <p:spPr>
          <a:xfrm>
            <a:off x="0" y="593725"/>
            <a:ext cx="10271125" cy="763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References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3DBF9-B5E2-B992-1408-8CBE0365901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800225"/>
            <a:ext cx="10271125" cy="39243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Gilakjani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, A. P. (2012). A study of factors affecting EFL learners' English pronunciation learning and the strategies for instruction. International journal of humanities and social science, 2(3), 119-128.</a:t>
            </a:r>
          </a:p>
          <a:p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Keuk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, C. N. (2009). How intelligible is Cambodian English variety? A look from foreigners’ perspectives. In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CamTESOL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Conference on English Language Teaching: Selected Papers Volume 5, 2009 (p. 23).</a:t>
            </a: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Lyster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R., &amp;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Ranta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L. (1997). Corrective feedback and learner uptake: Negotiation of form in communicative classrooms.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Studies in second language acquisition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37-66.</a:t>
            </a: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Renandya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W. A., &amp; Farrell, T. S. (2011). ‘Teacher, the tape is too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fast!’Extensive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listening in ELT.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ELT journal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65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52-59.</a:t>
            </a:r>
            <a:endParaRPr lang="en-US" b="0" i="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K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8"/>
          <p:cNvSpPr txBox="1">
            <a:spLocks noGrp="1"/>
          </p:cNvSpPr>
          <p:nvPr>
            <p:ph type="ctrTitle"/>
          </p:nvPr>
        </p:nvSpPr>
        <p:spPr>
          <a:xfrm>
            <a:off x="1524000" y="2134172"/>
            <a:ext cx="9144000" cy="23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8000" dirty="0">
                <a:solidFill>
                  <a:schemeClr val="dk1"/>
                </a:solidFill>
              </a:rPr>
              <a:t>Thanks!</a:t>
            </a:r>
            <a:endParaRPr sz="8000" dirty="0">
              <a:solidFill>
                <a:schemeClr val="dk1"/>
              </a:solidFill>
            </a:endParaRPr>
          </a:p>
        </p:txBody>
      </p:sp>
      <p:sp>
        <p:nvSpPr>
          <p:cNvPr id="788" name="Google Shape;788;p6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en" sz="2133" b="1" dirty="0"/>
              <a:t>Do you have any questions?</a:t>
            </a:r>
            <a:endParaRPr sz="2133" b="1" dirty="0"/>
          </a:p>
        </p:txBody>
      </p:sp>
      <p:sp>
        <p:nvSpPr>
          <p:cNvPr id="789" name="Google Shape;789;p68"/>
          <p:cNvSpPr txBox="1"/>
          <p:nvPr/>
        </p:nvSpPr>
        <p:spPr>
          <a:xfrm>
            <a:off x="3130800" y="5805933"/>
            <a:ext cx="5930800" cy="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Please keep this slide for attribution</a:t>
            </a:r>
            <a:endParaRPr sz="1333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0" name="Google Shape;790;p68"/>
          <p:cNvSpPr/>
          <p:nvPr/>
        </p:nvSpPr>
        <p:spPr>
          <a:xfrm rot="-527042">
            <a:off x="8354980" y="3132861"/>
            <a:ext cx="1794245" cy="106044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/B/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91" name="Google Shape;791;p68"/>
          <p:cNvSpPr/>
          <p:nvPr/>
        </p:nvSpPr>
        <p:spPr>
          <a:xfrm rot="-858561">
            <a:off x="2412863" y="482444"/>
            <a:ext cx="1200856" cy="1061637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/Ñ/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4400"/>
              <a:buFont typeface="Be Vietnam Pro"/>
              <a:buNone/>
            </a:pPr>
            <a:r>
              <a:rPr lang="en-US" dirty="0"/>
              <a:t>1. Reflections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4</a:t>
            </a:fld>
            <a:endParaRPr/>
          </a:p>
        </p:txBody>
      </p:sp>
      <p:sp>
        <p:nvSpPr>
          <p:cNvPr id="18" name="Google Shape;451;p46">
            <a:extLst>
              <a:ext uri="{FF2B5EF4-FFF2-40B4-BE49-F238E27FC236}">
                <a16:creationId xmlns:a16="http://schemas.microsoft.com/office/drawing/2014/main" id="{C37EBD77-AC8E-610E-7DE3-DC8D04C133C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8897" y="1521476"/>
            <a:ext cx="11187404" cy="1461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‘Clear pronunciation is essential for building students’ confidence in speaking.’</a:t>
            </a:r>
            <a:endParaRPr sz="4400" dirty="0"/>
          </a:p>
        </p:txBody>
      </p:sp>
      <p:sp>
        <p:nvSpPr>
          <p:cNvPr id="19" name="Google Shape;453;p46">
            <a:extLst>
              <a:ext uri="{FF2B5EF4-FFF2-40B4-BE49-F238E27FC236}">
                <a16:creationId xmlns:a16="http://schemas.microsoft.com/office/drawing/2014/main" id="{73F0BA41-D7D2-2993-6B7B-1C8DFD425441}"/>
              </a:ext>
            </a:extLst>
          </p:cNvPr>
          <p:cNvSpPr/>
          <p:nvPr/>
        </p:nvSpPr>
        <p:spPr>
          <a:xfrm rot="-1033658">
            <a:off x="314485" y="269941"/>
            <a:ext cx="1191214" cy="796504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Agree</a:t>
            </a:r>
            <a:endParaRPr sz="24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0" name="Google Shape;454;p46">
            <a:extLst>
              <a:ext uri="{FF2B5EF4-FFF2-40B4-BE49-F238E27FC236}">
                <a16:creationId xmlns:a16="http://schemas.microsoft.com/office/drawing/2014/main" id="{2B60F793-0650-B415-635A-317681494322}"/>
              </a:ext>
            </a:extLst>
          </p:cNvPr>
          <p:cNvSpPr/>
          <p:nvPr/>
        </p:nvSpPr>
        <p:spPr>
          <a:xfrm rot="602005">
            <a:off x="10434290" y="5057757"/>
            <a:ext cx="1507093" cy="877520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Disagree</a:t>
            </a:r>
            <a:endParaRPr sz="24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1" name="Graphic 20" descr="Thumbs up sign with solid fill">
            <a:extLst>
              <a:ext uri="{FF2B5EF4-FFF2-40B4-BE49-F238E27FC236}">
                <a16:creationId xmlns:a16="http://schemas.microsoft.com/office/drawing/2014/main" id="{A3C75615-E61E-AA58-FCC6-4BC378A5E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3292" y="111408"/>
            <a:ext cx="1019060" cy="1019060"/>
          </a:xfrm>
          <a:prstGeom prst="rect">
            <a:avLst/>
          </a:prstGeom>
        </p:spPr>
      </p:pic>
      <p:pic>
        <p:nvPicPr>
          <p:cNvPr id="22" name="Graphic 21" descr="Thumbs up sign with solid fill">
            <a:extLst>
              <a:ext uri="{FF2B5EF4-FFF2-40B4-BE49-F238E27FC236}">
                <a16:creationId xmlns:a16="http://schemas.microsoft.com/office/drawing/2014/main" id="{2993B957-D9C7-2BB2-7D9D-0F8C01D80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145423" y="4933182"/>
            <a:ext cx="1019060" cy="10190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1;p46">
            <a:extLst>
              <a:ext uri="{FF2B5EF4-FFF2-40B4-BE49-F238E27FC236}">
                <a16:creationId xmlns:a16="http://schemas.microsoft.com/office/drawing/2014/main" id="{2D671E8E-B2E0-6F36-0A8F-350F5F3D0EC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01486" y="2522238"/>
            <a:ext cx="10189028" cy="17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4000" dirty="0"/>
              <a:t>‘Pronunciation is less important than grammar and vocabulary in helping students communicate effectively.’ </a:t>
            </a:r>
          </a:p>
        </p:txBody>
      </p:sp>
      <p:sp>
        <p:nvSpPr>
          <p:cNvPr id="3" name="Google Shape;453;p46">
            <a:extLst>
              <a:ext uri="{FF2B5EF4-FFF2-40B4-BE49-F238E27FC236}">
                <a16:creationId xmlns:a16="http://schemas.microsoft.com/office/drawing/2014/main" id="{90B0F18C-AC99-3F4D-E579-3718AB23C87A}"/>
              </a:ext>
            </a:extLst>
          </p:cNvPr>
          <p:cNvSpPr/>
          <p:nvPr/>
        </p:nvSpPr>
        <p:spPr>
          <a:xfrm rot="-1033658">
            <a:off x="1028487" y="4387321"/>
            <a:ext cx="900500" cy="796504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/RR/</a:t>
            </a:r>
            <a:endParaRPr sz="24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" name="Google Shape;454;p46">
            <a:extLst>
              <a:ext uri="{FF2B5EF4-FFF2-40B4-BE49-F238E27FC236}">
                <a16:creationId xmlns:a16="http://schemas.microsoft.com/office/drawing/2014/main" id="{3BC52E94-873E-41CD-AB8D-A94EED0C11D6}"/>
              </a:ext>
            </a:extLst>
          </p:cNvPr>
          <p:cNvSpPr/>
          <p:nvPr/>
        </p:nvSpPr>
        <p:spPr>
          <a:xfrm rot="602005">
            <a:off x="10919441" y="366957"/>
            <a:ext cx="900573" cy="796459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r>
              <a:rPr lang="en" sz="2400" b="1" dirty="0" err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Ñ</a:t>
            </a: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endParaRPr sz="24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" name="Google Shape;453;p46">
            <a:extLst>
              <a:ext uri="{FF2B5EF4-FFF2-40B4-BE49-F238E27FC236}">
                <a16:creationId xmlns:a16="http://schemas.microsoft.com/office/drawing/2014/main" id="{D45902E5-66A0-92C0-A91D-473B4A17C8FA}"/>
              </a:ext>
            </a:extLst>
          </p:cNvPr>
          <p:cNvSpPr/>
          <p:nvPr/>
        </p:nvSpPr>
        <p:spPr>
          <a:xfrm rot="-1033658">
            <a:off x="91228" y="251281"/>
            <a:ext cx="1191214" cy="796504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Agree</a:t>
            </a:r>
            <a:endParaRPr sz="24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" name="Google Shape;454;p46">
            <a:extLst>
              <a:ext uri="{FF2B5EF4-FFF2-40B4-BE49-F238E27FC236}">
                <a16:creationId xmlns:a16="http://schemas.microsoft.com/office/drawing/2014/main" id="{CD64DAD8-130D-5213-FB5B-4C4E49B54DEB}"/>
              </a:ext>
            </a:extLst>
          </p:cNvPr>
          <p:cNvSpPr/>
          <p:nvPr/>
        </p:nvSpPr>
        <p:spPr>
          <a:xfrm rot="602005">
            <a:off x="10616182" y="5423883"/>
            <a:ext cx="1507093" cy="877520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Disagree</a:t>
            </a:r>
            <a:endParaRPr sz="24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1E306BD5-286B-33FF-9269-01826D2A8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8737" y="92748"/>
            <a:ext cx="1019060" cy="1019060"/>
          </a:xfrm>
          <a:prstGeom prst="rect">
            <a:avLst/>
          </a:prstGeom>
        </p:spPr>
      </p:pic>
      <p:pic>
        <p:nvPicPr>
          <p:cNvPr id="8" name="Graphic 7" descr="Thumbs up sign with solid fill">
            <a:extLst>
              <a:ext uri="{FF2B5EF4-FFF2-40B4-BE49-F238E27FC236}">
                <a16:creationId xmlns:a16="http://schemas.microsoft.com/office/drawing/2014/main" id="{20947D38-34FF-FA21-AED2-A28AE089D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327315" y="5299308"/>
            <a:ext cx="1019060" cy="1019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9DD8B620-BFE5-6B72-DB4E-7EBC6BE94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3;p46">
            <a:extLst>
              <a:ext uri="{FF2B5EF4-FFF2-40B4-BE49-F238E27FC236}">
                <a16:creationId xmlns:a16="http://schemas.microsoft.com/office/drawing/2014/main" id="{891EC7E9-7E3C-F3C0-F610-00C22775411F}"/>
              </a:ext>
            </a:extLst>
          </p:cNvPr>
          <p:cNvSpPr/>
          <p:nvPr/>
        </p:nvSpPr>
        <p:spPr>
          <a:xfrm rot="-1033658">
            <a:off x="1028487" y="4387321"/>
            <a:ext cx="900500" cy="796504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/RR/</a:t>
            </a:r>
            <a:endParaRPr sz="24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" name="Google Shape;454;p46">
            <a:extLst>
              <a:ext uri="{FF2B5EF4-FFF2-40B4-BE49-F238E27FC236}">
                <a16:creationId xmlns:a16="http://schemas.microsoft.com/office/drawing/2014/main" id="{E22FEC69-A36C-44A3-B7BA-2FD86A9AF5D9}"/>
              </a:ext>
            </a:extLst>
          </p:cNvPr>
          <p:cNvSpPr/>
          <p:nvPr/>
        </p:nvSpPr>
        <p:spPr>
          <a:xfrm rot="602005">
            <a:off x="10919441" y="366957"/>
            <a:ext cx="900573" cy="796459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r>
              <a:rPr lang="en" sz="2400" b="1" dirty="0" err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Ñ</a:t>
            </a: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endParaRPr sz="24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" name="Google Shape;453;p46">
            <a:extLst>
              <a:ext uri="{FF2B5EF4-FFF2-40B4-BE49-F238E27FC236}">
                <a16:creationId xmlns:a16="http://schemas.microsoft.com/office/drawing/2014/main" id="{3405C254-9CDA-0239-AD26-4791205FD0B9}"/>
              </a:ext>
            </a:extLst>
          </p:cNvPr>
          <p:cNvSpPr/>
          <p:nvPr/>
        </p:nvSpPr>
        <p:spPr>
          <a:xfrm rot="-1033658">
            <a:off x="91228" y="251281"/>
            <a:ext cx="1191214" cy="796504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Agree</a:t>
            </a:r>
            <a:endParaRPr sz="24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" name="Google Shape;454;p46">
            <a:extLst>
              <a:ext uri="{FF2B5EF4-FFF2-40B4-BE49-F238E27FC236}">
                <a16:creationId xmlns:a16="http://schemas.microsoft.com/office/drawing/2014/main" id="{A86F4943-8DA4-9716-372E-9F4125DEFAD7}"/>
              </a:ext>
            </a:extLst>
          </p:cNvPr>
          <p:cNvSpPr/>
          <p:nvPr/>
        </p:nvSpPr>
        <p:spPr>
          <a:xfrm rot="602005">
            <a:off x="10616182" y="5423883"/>
            <a:ext cx="1507093" cy="877520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Disagree</a:t>
            </a:r>
            <a:endParaRPr sz="24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10ADA4FA-80C5-F909-7A81-5C57326E8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8737" y="92748"/>
            <a:ext cx="1019060" cy="1019060"/>
          </a:xfrm>
          <a:prstGeom prst="rect">
            <a:avLst/>
          </a:prstGeom>
        </p:spPr>
      </p:pic>
      <p:pic>
        <p:nvPicPr>
          <p:cNvPr id="8" name="Graphic 7" descr="Thumbs up sign with solid fill">
            <a:extLst>
              <a:ext uri="{FF2B5EF4-FFF2-40B4-BE49-F238E27FC236}">
                <a16:creationId xmlns:a16="http://schemas.microsoft.com/office/drawing/2014/main" id="{2F1BFF04-7B56-2E99-D866-AA1F2DEFC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327315" y="5299308"/>
            <a:ext cx="1019060" cy="1019060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65CC5578-F194-3807-9034-D4D551812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55800"/>
            <a:ext cx="9592734" cy="3219540"/>
          </a:xfrm>
        </p:spPr>
        <p:txBody>
          <a:bodyPr>
            <a:normAutofit/>
          </a:bodyPr>
          <a:lstStyle/>
          <a:p>
            <a:r>
              <a:rPr lang="en-US" sz="3800" dirty="0"/>
              <a:t>‘Students will naturally improve their pronunciation overtime without explicit instruction.’</a:t>
            </a:r>
          </a:p>
          <a:p>
            <a:endParaRPr lang="en-KH" sz="2400" dirty="0"/>
          </a:p>
        </p:txBody>
      </p:sp>
    </p:spTree>
    <p:extLst>
      <p:ext uri="{BB962C8B-B14F-4D97-AF65-F5344CB8AC3E}">
        <p14:creationId xmlns:p14="http://schemas.microsoft.com/office/powerpoint/2010/main" val="137164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78B75FEC-4BC2-D4EC-98AE-362C8E2AC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3;p46">
            <a:extLst>
              <a:ext uri="{FF2B5EF4-FFF2-40B4-BE49-F238E27FC236}">
                <a16:creationId xmlns:a16="http://schemas.microsoft.com/office/drawing/2014/main" id="{D929C854-05D4-9D03-D990-5A9975215499}"/>
              </a:ext>
            </a:extLst>
          </p:cNvPr>
          <p:cNvSpPr/>
          <p:nvPr/>
        </p:nvSpPr>
        <p:spPr>
          <a:xfrm rot="-1033658">
            <a:off x="1028487" y="4387321"/>
            <a:ext cx="900500" cy="796504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/RR/</a:t>
            </a:r>
            <a:endParaRPr sz="24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" name="Google Shape;454;p46">
            <a:extLst>
              <a:ext uri="{FF2B5EF4-FFF2-40B4-BE49-F238E27FC236}">
                <a16:creationId xmlns:a16="http://schemas.microsoft.com/office/drawing/2014/main" id="{4DD83B90-CB92-1DB7-A3DE-F86C35358B59}"/>
              </a:ext>
            </a:extLst>
          </p:cNvPr>
          <p:cNvSpPr/>
          <p:nvPr/>
        </p:nvSpPr>
        <p:spPr>
          <a:xfrm rot="602005">
            <a:off x="10919441" y="366957"/>
            <a:ext cx="900573" cy="796459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r>
              <a:rPr lang="en" sz="2400" b="1" dirty="0" err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Ñ</a:t>
            </a: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</a:t>
            </a:r>
            <a:endParaRPr sz="24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" name="Google Shape;453;p46">
            <a:extLst>
              <a:ext uri="{FF2B5EF4-FFF2-40B4-BE49-F238E27FC236}">
                <a16:creationId xmlns:a16="http://schemas.microsoft.com/office/drawing/2014/main" id="{39BF90E3-B092-B7C5-8A08-A807747DB14D}"/>
              </a:ext>
            </a:extLst>
          </p:cNvPr>
          <p:cNvSpPr/>
          <p:nvPr/>
        </p:nvSpPr>
        <p:spPr>
          <a:xfrm rot="-1033658">
            <a:off x="91228" y="251281"/>
            <a:ext cx="1191214" cy="796504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Agree</a:t>
            </a:r>
            <a:endParaRPr sz="24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" name="Google Shape;454;p46">
            <a:extLst>
              <a:ext uri="{FF2B5EF4-FFF2-40B4-BE49-F238E27FC236}">
                <a16:creationId xmlns:a16="http://schemas.microsoft.com/office/drawing/2014/main" id="{1A2839C4-68F3-511B-71A4-F454F66089C8}"/>
              </a:ext>
            </a:extLst>
          </p:cNvPr>
          <p:cNvSpPr/>
          <p:nvPr/>
        </p:nvSpPr>
        <p:spPr>
          <a:xfrm rot="602005">
            <a:off x="10616182" y="5423883"/>
            <a:ext cx="1507093" cy="877520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Disagree</a:t>
            </a:r>
            <a:endParaRPr sz="24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84F44626-FCCB-49EB-06D5-C27A10BDA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8737" y="92748"/>
            <a:ext cx="1019060" cy="1019060"/>
          </a:xfrm>
          <a:prstGeom prst="rect">
            <a:avLst/>
          </a:prstGeom>
        </p:spPr>
      </p:pic>
      <p:pic>
        <p:nvPicPr>
          <p:cNvPr id="8" name="Graphic 7" descr="Thumbs up sign with solid fill">
            <a:extLst>
              <a:ext uri="{FF2B5EF4-FFF2-40B4-BE49-F238E27FC236}">
                <a16:creationId xmlns:a16="http://schemas.microsoft.com/office/drawing/2014/main" id="{478BCF90-35A7-C695-99BC-12F7B6F91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327315" y="5299308"/>
            <a:ext cx="1019060" cy="1019060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DED65FB0-2B1A-37E1-0EE3-4465A402E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320" y="1819230"/>
            <a:ext cx="10361359" cy="3219540"/>
          </a:xfrm>
        </p:spPr>
        <p:txBody>
          <a:bodyPr>
            <a:normAutofit/>
          </a:bodyPr>
          <a:lstStyle/>
          <a:p>
            <a:r>
              <a:rPr lang="en-US" sz="4400" dirty="0"/>
              <a:t>‘Teaching pronunciation requires specialized training that most teachers do not have.’ </a:t>
            </a:r>
          </a:p>
          <a:p>
            <a:endParaRPr lang="en-KH" sz="4400" dirty="0"/>
          </a:p>
        </p:txBody>
      </p:sp>
    </p:spTree>
    <p:extLst>
      <p:ext uri="{BB962C8B-B14F-4D97-AF65-F5344CB8AC3E}">
        <p14:creationId xmlns:p14="http://schemas.microsoft.com/office/powerpoint/2010/main" val="351852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ctrTitle"/>
          </p:nvPr>
        </p:nvSpPr>
        <p:spPr>
          <a:xfrm>
            <a:off x="1524000" y="369340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 Vietnam Pro"/>
              <a:buNone/>
            </a:pPr>
            <a:r>
              <a:rPr lang="en-US" dirty="0">
                <a:solidFill>
                  <a:schemeClr val="tx1"/>
                </a:solidFill>
              </a:rPr>
              <a:t>Discussion Questions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subTitle" idx="1"/>
          </p:nvPr>
        </p:nvSpPr>
        <p:spPr>
          <a:xfrm>
            <a:off x="1524000" y="2385392"/>
            <a:ext cx="9220200" cy="194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As an EFL teacher, do you think perfect (native-like) pronunciation is necessary for your students? Why? Why not?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2" name="Online Media 3" descr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1940F03-B3F9-93BA-CF82-CBB727C603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79296" y="4647322"/>
            <a:ext cx="3912704" cy="221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5313800" y="1580484"/>
            <a:ext cx="1564400" cy="1056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16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38"/>
          <p:cNvSpPr txBox="1">
            <a:spLocks noGrp="1"/>
          </p:cNvSpPr>
          <p:nvPr>
            <p:ph type="title" idx="4294967295"/>
          </p:nvPr>
        </p:nvSpPr>
        <p:spPr>
          <a:xfrm>
            <a:off x="1234455" y="2923965"/>
            <a:ext cx="10371137" cy="16859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800" dirty="0"/>
              <a:t>Challenges of Teaching Pronunciation</a:t>
            </a:r>
          </a:p>
        </p:txBody>
      </p:sp>
      <p:sp>
        <p:nvSpPr>
          <p:cNvPr id="306" name="Google Shape;306;p38"/>
          <p:cNvSpPr txBox="1">
            <a:spLocks noGrp="1"/>
          </p:cNvSpPr>
          <p:nvPr>
            <p:ph type="title" idx="4294967295"/>
          </p:nvPr>
        </p:nvSpPr>
        <p:spPr>
          <a:xfrm>
            <a:off x="5468937" y="1591297"/>
            <a:ext cx="1254125" cy="105568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08" name="Google Shape;308;p38"/>
          <p:cNvSpPr/>
          <p:nvPr/>
        </p:nvSpPr>
        <p:spPr>
          <a:xfrm rot="895221">
            <a:off x="10869517" y="4078964"/>
            <a:ext cx="1200888" cy="1061853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/RR/</a:t>
            </a:r>
            <a:endParaRPr sz="3200" b="1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09" name="Google Shape;309;p38"/>
          <p:cNvSpPr/>
          <p:nvPr/>
        </p:nvSpPr>
        <p:spPr>
          <a:xfrm rot="-664896">
            <a:off x="1133988" y="1908838"/>
            <a:ext cx="1200789" cy="1061705"/>
          </a:xfrm>
          <a:prstGeom prst="wedgeRoundRectCallout">
            <a:avLst>
              <a:gd name="adj1" fmla="val -23334"/>
              <a:gd name="adj2" fmla="val 69927"/>
              <a:gd name="adj3" fmla="val 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580000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2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/Ñ/</a:t>
            </a:r>
            <a:endParaRPr sz="32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98681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782</Words>
  <Application>Microsoft Macintosh PowerPoint</Application>
  <PresentationFormat>Widescreen</PresentationFormat>
  <Paragraphs>121</Paragraphs>
  <Slides>23</Slides>
  <Notes>23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Anaheim</vt:lpstr>
      <vt:lpstr>Helvetica</vt:lpstr>
      <vt:lpstr>Lato</vt:lpstr>
      <vt:lpstr>BM DoHyeon OTF</vt:lpstr>
      <vt:lpstr>Cambria</vt:lpstr>
      <vt:lpstr>Catamaran</vt:lpstr>
      <vt:lpstr>Be Vietnam Pro</vt:lpstr>
      <vt:lpstr>Archivo</vt:lpstr>
      <vt:lpstr>Play</vt:lpstr>
      <vt:lpstr>Arial</vt:lpstr>
      <vt:lpstr>DM Sans</vt:lpstr>
      <vt:lpstr>EF Circular VF</vt:lpstr>
      <vt:lpstr>Calibri</vt:lpstr>
      <vt:lpstr>Catamaran Bold</vt:lpstr>
      <vt:lpstr>AKbalthom Kbach</vt:lpstr>
      <vt:lpstr>Archivo ExtraBold</vt:lpstr>
      <vt:lpstr>Office Theme</vt:lpstr>
      <vt:lpstr>Elevate Your Pronunciation: Active Teaching and Learning with Tongue Twisters and Shadowing Strategies </vt:lpstr>
      <vt:lpstr>PowerPoint Presentation</vt:lpstr>
      <vt:lpstr>1. Reflections</vt:lpstr>
      <vt:lpstr>PowerPoint Presentation</vt:lpstr>
      <vt:lpstr>PowerPoint Presentation</vt:lpstr>
      <vt:lpstr>PowerPoint Presentation</vt:lpstr>
      <vt:lpstr>PowerPoint Presentation</vt:lpstr>
      <vt:lpstr>Discussion Questions</vt:lpstr>
      <vt:lpstr>Challenges of Teaching Pronunciation</vt:lpstr>
      <vt:lpstr>Factors cause Pronunciation Problem in EFL context (For students)</vt:lpstr>
      <vt:lpstr>Why is it so difficult to achieve the pronunciation I want? </vt:lpstr>
      <vt:lpstr>Strategies</vt:lpstr>
      <vt:lpstr>Exploring Different Strategies</vt:lpstr>
      <vt:lpstr>What I am presenting today:</vt:lpstr>
      <vt:lpstr>3.1 Tongue Twister (Level 1) </vt:lpstr>
      <vt:lpstr>3.2. Tongue Twister (Level 2) </vt:lpstr>
      <vt:lpstr>3.3. Tongue Twister (Level 3) </vt:lpstr>
      <vt:lpstr>Let’s practice</vt:lpstr>
      <vt:lpstr>3.2.Shadowing exercise</vt:lpstr>
      <vt:lpstr>32. Shadowing</vt:lpstr>
      <vt:lpstr>Conclusion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banquyenphanmem3 banquyenphanmem3</dc:creator>
  <cp:lastModifiedBy>Rotvitou Cheat</cp:lastModifiedBy>
  <cp:revision>4</cp:revision>
  <dcterms:created xsi:type="dcterms:W3CDTF">2025-05-11T03:28:13Z</dcterms:created>
  <dcterms:modified xsi:type="dcterms:W3CDTF">2025-08-25T09:16:59Z</dcterms:modified>
</cp:coreProperties>
</file>