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A7B7EC-C11E-4FDE-96E5-21A228D5A50A}"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7E50552B-28FB-49A1-835E-0E84E9E58CAC}">
      <dgm:prSet/>
      <dgm:spPr/>
      <dgm:t>
        <a:bodyPr/>
        <a:lstStyle/>
        <a:p>
          <a:r>
            <a:rPr lang="en-US">
              <a:latin typeface="Times New Roman" panose="02020603050405020304" pitchFamily="18" charset="0"/>
              <a:cs typeface="Times New Roman" panose="02020603050405020304" pitchFamily="18" charset="0"/>
            </a:rPr>
            <a:t>1. What are the theoretical and practical foundations of CLIL in 10th-grade English instruction?</a:t>
          </a:r>
        </a:p>
      </dgm:t>
    </dgm:pt>
    <dgm:pt modelId="{5F37EB85-B754-4595-BF7E-91E219607696}" type="parTrans" cxnId="{A542D200-8277-48E2-922C-54A27462DEA0}">
      <dgm:prSet/>
      <dgm:spPr/>
      <dgm:t>
        <a:bodyPr/>
        <a:lstStyle/>
        <a:p>
          <a:endParaRPr lang="en-US"/>
        </a:p>
      </dgm:t>
    </dgm:pt>
    <dgm:pt modelId="{5B87A0EE-8D4B-48A7-80AE-89BD616270FC}" type="sibTrans" cxnId="{A542D200-8277-48E2-922C-54A27462DEA0}">
      <dgm:prSet/>
      <dgm:spPr/>
      <dgm:t>
        <a:bodyPr/>
        <a:lstStyle/>
        <a:p>
          <a:endParaRPr lang="en-US"/>
        </a:p>
      </dgm:t>
    </dgm:pt>
    <dgm:pt modelId="{673D595D-1C48-4E23-864C-814F4FBEBDA5}">
      <dgm:prSet/>
      <dgm:spPr/>
      <dgm:t>
        <a:bodyPr/>
        <a:lstStyle/>
        <a:p>
          <a:r>
            <a:rPr lang="en-US">
              <a:latin typeface="Times New Roman" panose="02020603050405020304" pitchFamily="18" charset="0"/>
              <a:cs typeface="Times New Roman" panose="02020603050405020304" pitchFamily="18" charset="0"/>
            </a:rPr>
            <a:t>2. What is the current status of CLIL implementation in Vietnamese high schools?</a:t>
          </a:r>
        </a:p>
      </dgm:t>
    </dgm:pt>
    <dgm:pt modelId="{9A35C306-66DB-4175-BEF3-E7CFDE9FCDF6}" type="parTrans" cxnId="{A208A236-31AA-4894-BE2E-B0818AAC2529}">
      <dgm:prSet/>
      <dgm:spPr/>
      <dgm:t>
        <a:bodyPr/>
        <a:lstStyle/>
        <a:p>
          <a:endParaRPr lang="en-US"/>
        </a:p>
      </dgm:t>
    </dgm:pt>
    <dgm:pt modelId="{4BC314F5-AD86-4C64-A541-5E7402E07684}" type="sibTrans" cxnId="{A208A236-31AA-4894-BE2E-B0818AAC2529}">
      <dgm:prSet/>
      <dgm:spPr/>
      <dgm:t>
        <a:bodyPr/>
        <a:lstStyle/>
        <a:p>
          <a:endParaRPr lang="en-US"/>
        </a:p>
      </dgm:t>
    </dgm:pt>
    <dgm:pt modelId="{C6BD804D-EF5E-40CF-BB2B-FA6EA9D86B9A}">
      <dgm:prSet/>
      <dgm:spPr/>
      <dgm:t>
        <a:bodyPr/>
        <a:lstStyle/>
        <a:p>
          <a:r>
            <a:rPr lang="en-US">
              <a:latin typeface="Times New Roman" panose="02020603050405020304" pitchFamily="18" charset="0"/>
              <a:cs typeface="Times New Roman" panose="02020603050405020304" pitchFamily="18" charset="0"/>
            </a:rPr>
            <a:t>3. How can CLIL be effectively applied in 10th-grade English instruction at Vietnamese schools?</a:t>
          </a:r>
        </a:p>
      </dgm:t>
    </dgm:pt>
    <dgm:pt modelId="{25A3BAAA-52FD-4B30-8DE2-6398E5037767}" type="parTrans" cxnId="{775FA57C-BD01-415F-9A75-4102A561B6FC}">
      <dgm:prSet/>
      <dgm:spPr/>
      <dgm:t>
        <a:bodyPr/>
        <a:lstStyle/>
        <a:p>
          <a:endParaRPr lang="en-US"/>
        </a:p>
      </dgm:t>
    </dgm:pt>
    <dgm:pt modelId="{986E5F29-06E8-449A-AD20-657553A2FEFF}" type="sibTrans" cxnId="{775FA57C-BD01-415F-9A75-4102A561B6FC}">
      <dgm:prSet/>
      <dgm:spPr/>
      <dgm:t>
        <a:bodyPr/>
        <a:lstStyle/>
        <a:p>
          <a:endParaRPr lang="en-US"/>
        </a:p>
      </dgm:t>
    </dgm:pt>
    <dgm:pt modelId="{6DECE198-D208-4963-9A43-0EC0410D323E}" type="pres">
      <dgm:prSet presAssocID="{5FA7B7EC-C11E-4FDE-96E5-21A228D5A50A}" presName="linear" presStyleCnt="0">
        <dgm:presLayoutVars>
          <dgm:animLvl val="lvl"/>
          <dgm:resizeHandles val="exact"/>
        </dgm:presLayoutVars>
      </dgm:prSet>
      <dgm:spPr/>
    </dgm:pt>
    <dgm:pt modelId="{EA4DAF1D-6F6A-4D3A-A533-D9795EFF4322}" type="pres">
      <dgm:prSet presAssocID="{7E50552B-28FB-49A1-835E-0E84E9E58CAC}" presName="parentText" presStyleLbl="node1" presStyleIdx="0" presStyleCnt="3">
        <dgm:presLayoutVars>
          <dgm:chMax val="0"/>
          <dgm:bulletEnabled val="1"/>
        </dgm:presLayoutVars>
      </dgm:prSet>
      <dgm:spPr/>
    </dgm:pt>
    <dgm:pt modelId="{AED7DAD6-CAE0-4759-ABF2-BF42A55D43E0}" type="pres">
      <dgm:prSet presAssocID="{5B87A0EE-8D4B-48A7-80AE-89BD616270FC}" presName="spacer" presStyleCnt="0"/>
      <dgm:spPr/>
    </dgm:pt>
    <dgm:pt modelId="{C42D24FA-3813-4A4F-B169-83E5F0567C40}" type="pres">
      <dgm:prSet presAssocID="{673D595D-1C48-4E23-864C-814F4FBEBDA5}" presName="parentText" presStyleLbl="node1" presStyleIdx="1" presStyleCnt="3">
        <dgm:presLayoutVars>
          <dgm:chMax val="0"/>
          <dgm:bulletEnabled val="1"/>
        </dgm:presLayoutVars>
      </dgm:prSet>
      <dgm:spPr/>
    </dgm:pt>
    <dgm:pt modelId="{8C6573A4-295A-4819-BBDD-A9702A1A95F5}" type="pres">
      <dgm:prSet presAssocID="{4BC314F5-AD86-4C64-A541-5E7402E07684}" presName="spacer" presStyleCnt="0"/>
      <dgm:spPr/>
    </dgm:pt>
    <dgm:pt modelId="{EABD5119-C19A-4AD3-8B39-A8609082192D}" type="pres">
      <dgm:prSet presAssocID="{C6BD804D-EF5E-40CF-BB2B-FA6EA9D86B9A}" presName="parentText" presStyleLbl="node1" presStyleIdx="2" presStyleCnt="3">
        <dgm:presLayoutVars>
          <dgm:chMax val="0"/>
          <dgm:bulletEnabled val="1"/>
        </dgm:presLayoutVars>
      </dgm:prSet>
      <dgm:spPr/>
    </dgm:pt>
  </dgm:ptLst>
  <dgm:cxnLst>
    <dgm:cxn modelId="{A542D200-8277-48E2-922C-54A27462DEA0}" srcId="{5FA7B7EC-C11E-4FDE-96E5-21A228D5A50A}" destId="{7E50552B-28FB-49A1-835E-0E84E9E58CAC}" srcOrd="0" destOrd="0" parTransId="{5F37EB85-B754-4595-BF7E-91E219607696}" sibTransId="{5B87A0EE-8D4B-48A7-80AE-89BD616270FC}"/>
    <dgm:cxn modelId="{F5CD4605-2B30-4BF6-9DD8-B673771233E3}" type="presOf" srcId="{5FA7B7EC-C11E-4FDE-96E5-21A228D5A50A}" destId="{6DECE198-D208-4963-9A43-0EC0410D323E}" srcOrd="0" destOrd="0" presId="urn:microsoft.com/office/officeart/2005/8/layout/vList2"/>
    <dgm:cxn modelId="{A208A236-31AA-4894-BE2E-B0818AAC2529}" srcId="{5FA7B7EC-C11E-4FDE-96E5-21A228D5A50A}" destId="{673D595D-1C48-4E23-864C-814F4FBEBDA5}" srcOrd="1" destOrd="0" parTransId="{9A35C306-66DB-4175-BEF3-E7CFDE9FCDF6}" sibTransId="{4BC314F5-AD86-4C64-A541-5E7402E07684}"/>
    <dgm:cxn modelId="{775FA57C-BD01-415F-9A75-4102A561B6FC}" srcId="{5FA7B7EC-C11E-4FDE-96E5-21A228D5A50A}" destId="{C6BD804D-EF5E-40CF-BB2B-FA6EA9D86B9A}" srcOrd="2" destOrd="0" parTransId="{25A3BAAA-52FD-4B30-8DE2-6398E5037767}" sibTransId="{986E5F29-06E8-449A-AD20-657553A2FEFF}"/>
    <dgm:cxn modelId="{94896B88-A592-41ED-9714-FB32A3B4F821}" type="presOf" srcId="{673D595D-1C48-4E23-864C-814F4FBEBDA5}" destId="{C42D24FA-3813-4A4F-B169-83E5F0567C40}" srcOrd="0" destOrd="0" presId="urn:microsoft.com/office/officeart/2005/8/layout/vList2"/>
    <dgm:cxn modelId="{1EA4C5AC-684F-46DD-85A1-3D0C9E1D3770}" type="presOf" srcId="{C6BD804D-EF5E-40CF-BB2B-FA6EA9D86B9A}" destId="{EABD5119-C19A-4AD3-8B39-A8609082192D}" srcOrd="0" destOrd="0" presId="urn:microsoft.com/office/officeart/2005/8/layout/vList2"/>
    <dgm:cxn modelId="{294A7EC4-57DC-4F72-8BB0-39D8A517B6E1}" type="presOf" srcId="{7E50552B-28FB-49A1-835E-0E84E9E58CAC}" destId="{EA4DAF1D-6F6A-4D3A-A533-D9795EFF4322}" srcOrd="0" destOrd="0" presId="urn:microsoft.com/office/officeart/2005/8/layout/vList2"/>
    <dgm:cxn modelId="{18C8B844-D1E8-4775-9201-1010288FA9B9}" type="presParOf" srcId="{6DECE198-D208-4963-9A43-0EC0410D323E}" destId="{EA4DAF1D-6F6A-4D3A-A533-D9795EFF4322}" srcOrd="0" destOrd="0" presId="urn:microsoft.com/office/officeart/2005/8/layout/vList2"/>
    <dgm:cxn modelId="{4D8CF90E-20F9-4F3E-A7BE-69FA138325FE}" type="presParOf" srcId="{6DECE198-D208-4963-9A43-0EC0410D323E}" destId="{AED7DAD6-CAE0-4759-ABF2-BF42A55D43E0}" srcOrd="1" destOrd="0" presId="urn:microsoft.com/office/officeart/2005/8/layout/vList2"/>
    <dgm:cxn modelId="{C6502046-3EBE-45FB-9FB5-5406E8699A41}" type="presParOf" srcId="{6DECE198-D208-4963-9A43-0EC0410D323E}" destId="{C42D24FA-3813-4A4F-B169-83E5F0567C40}" srcOrd="2" destOrd="0" presId="urn:microsoft.com/office/officeart/2005/8/layout/vList2"/>
    <dgm:cxn modelId="{21568E3A-900B-45A0-866D-63931D44FA10}" type="presParOf" srcId="{6DECE198-D208-4963-9A43-0EC0410D323E}" destId="{8C6573A4-295A-4819-BBDD-A9702A1A95F5}" srcOrd="3" destOrd="0" presId="urn:microsoft.com/office/officeart/2005/8/layout/vList2"/>
    <dgm:cxn modelId="{38CD2F11-A8C8-45B6-8E28-4909D654D2D5}" type="presParOf" srcId="{6DECE198-D208-4963-9A43-0EC0410D323E}" destId="{EABD5119-C19A-4AD3-8B39-A8609082192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529561-A903-4A02-AE03-50A5A5757BB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3A7B9A2-3220-419D-8158-FD57ABBCF987}">
      <dgm:prSet/>
      <dgm:spPr/>
      <dgm:t>
        <a:bodyPr/>
        <a:lstStyle/>
        <a:p>
          <a:r>
            <a:rPr lang="en-US"/>
            <a:t>2.1. Content and Language Integrated Learning (CLIL) in English Teaching</a:t>
          </a:r>
        </a:p>
      </dgm:t>
    </dgm:pt>
    <dgm:pt modelId="{DA4D9617-D36A-4F05-AEC3-B4261334E015}" type="parTrans" cxnId="{415DBD49-720B-4EBD-A839-A8062C9E7C5B}">
      <dgm:prSet/>
      <dgm:spPr/>
      <dgm:t>
        <a:bodyPr/>
        <a:lstStyle/>
        <a:p>
          <a:endParaRPr lang="en-US"/>
        </a:p>
      </dgm:t>
    </dgm:pt>
    <dgm:pt modelId="{A505440D-04F0-4BCC-A12D-1156ADF28909}" type="sibTrans" cxnId="{415DBD49-720B-4EBD-A839-A8062C9E7C5B}">
      <dgm:prSet/>
      <dgm:spPr/>
      <dgm:t>
        <a:bodyPr/>
        <a:lstStyle/>
        <a:p>
          <a:endParaRPr lang="en-US"/>
        </a:p>
      </dgm:t>
    </dgm:pt>
    <dgm:pt modelId="{5E029920-DAD8-4427-A1E1-AA2B8481818B}">
      <dgm:prSet/>
      <dgm:spPr/>
      <dgm:t>
        <a:bodyPr/>
        <a:lstStyle/>
        <a:p>
          <a:r>
            <a:rPr lang="en-US"/>
            <a:t>2.2. International and Domestic Research on CLIL</a:t>
          </a:r>
        </a:p>
      </dgm:t>
    </dgm:pt>
    <dgm:pt modelId="{3E3FC328-CE1E-485E-99D3-C92BA6E10B98}" type="parTrans" cxnId="{81587EC5-C23B-4F78-A2E8-96D45068B775}">
      <dgm:prSet/>
      <dgm:spPr/>
      <dgm:t>
        <a:bodyPr/>
        <a:lstStyle/>
        <a:p>
          <a:endParaRPr lang="en-US"/>
        </a:p>
      </dgm:t>
    </dgm:pt>
    <dgm:pt modelId="{DADA03E5-E180-4985-AF05-63A680BD7DA9}" type="sibTrans" cxnId="{81587EC5-C23B-4F78-A2E8-96D45068B775}">
      <dgm:prSet/>
      <dgm:spPr/>
      <dgm:t>
        <a:bodyPr/>
        <a:lstStyle/>
        <a:p>
          <a:endParaRPr lang="en-US"/>
        </a:p>
      </dgm:t>
    </dgm:pt>
    <dgm:pt modelId="{A918322D-E7F3-4D2D-86C7-20754324E234}" type="pres">
      <dgm:prSet presAssocID="{54529561-A903-4A02-AE03-50A5A5757BBB}" presName="hierChild1" presStyleCnt="0">
        <dgm:presLayoutVars>
          <dgm:chPref val="1"/>
          <dgm:dir/>
          <dgm:animOne val="branch"/>
          <dgm:animLvl val="lvl"/>
          <dgm:resizeHandles/>
        </dgm:presLayoutVars>
      </dgm:prSet>
      <dgm:spPr/>
    </dgm:pt>
    <dgm:pt modelId="{071383D8-5A48-48C8-B195-EB6CE1B5499E}" type="pres">
      <dgm:prSet presAssocID="{D3A7B9A2-3220-419D-8158-FD57ABBCF987}" presName="hierRoot1" presStyleCnt="0"/>
      <dgm:spPr/>
    </dgm:pt>
    <dgm:pt modelId="{FA31A70D-425B-45AB-BCA8-9E15411FBCEC}" type="pres">
      <dgm:prSet presAssocID="{D3A7B9A2-3220-419D-8158-FD57ABBCF987}" presName="composite" presStyleCnt="0"/>
      <dgm:spPr/>
    </dgm:pt>
    <dgm:pt modelId="{CE5B10F1-93AA-49FC-99C9-BC2FE74FA95D}" type="pres">
      <dgm:prSet presAssocID="{D3A7B9A2-3220-419D-8158-FD57ABBCF987}" presName="background" presStyleLbl="node0" presStyleIdx="0" presStyleCnt="2"/>
      <dgm:spPr/>
    </dgm:pt>
    <dgm:pt modelId="{D8DF46DF-0706-4773-8E68-6A82A3690566}" type="pres">
      <dgm:prSet presAssocID="{D3A7B9A2-3220-419D-8158-FD57ABBCF987}" presName="text" presStyleLbl="fgAcc0" presStyleIdx="0" presStyleCnt="2">
        <dgm:presLayoutVars>
          <dgm:chPref val="3"/>
        </dgm:presLayoutVars>
      </dgm:prSet>
      <dgm:spPr/>
    </dgm:pt>
    <dgm:pt modelId="{E5E845C4-C5EC-4DB2-86DB-CABF16AA9545}" type="pres">
      <dgm:prSet presAssocID="{D3A7B9A2-3220-419D-8158-FD57ABBCF987}" presName="hierChild2" presStyleCnt="0"/>
      <dgm:spPr/>
    </dgm:pt>
    <dgm:pt modelId="{90364B98-1699-4F2D-A732-A0839A85195A}" type="pres">
      <dgm:prSet presAssocID="{5E029920-DAD8-4427-A1E1-AA2B8481818B}" presName="hierRoot1" presStyleCnt="0"/>
      <dgm:spPr/>
    </dgm:pt>
    <dgm:pt modelId="{CADFD3EF-32A8-4F54-B753-FCCD20A8D705}" type="pres">
      <dgm:prSet presAssocID="{5E029920-DAD8-4427-A1E1-AA2B8481818B}" presName="composite" presStyleCnt="0"/>
      <dgm:spPr/>
    </dgm:pt>
    <dgm:pt modelId="{FB28B60B-D468-4C8E-B4C1-97EADDCCC36E}" type="pres">
      <dgm:prSet presAssocID="{5E029920-DAD8-4427-A1E1-AA2B8481818B}" presName="background" presStyleLbl="node0" presStyleIdx="1" presStyleCnt="2"/>
      <dgm:spPr/>
    </dgm:pt>
    <dgm:pt modelId="{FA0492BC-4C13-4ED7-8EDC-1816595C8543}" type="pres">
      <dgm:prSet presAssocID="{5E029920-DAD8-4427-A1E1-AA2B8481818B}" presName="text" presStyleLbl="fgAcc0" presStyleIdx="1" presStyleCnt="2">
        <dgm:presLayoutVars>
          <dgm:chPref val="3"/>
        </dgm:presLayoutVars>
      </dgm:prSet>
      <dgm:spPr/>
    </dgm:pt>
    <dgm:pt modelId="{05AF63B9-9028-42EE-B102-97150BCC0AFF}" type="pres">
      <dgm:prSet presAssocID="{5E029920-DAD8-4427-A1E1-AA2B8481818B}" presName="hierChild2" presStyleCnt="0"/>
      <dgm:spPr/>
    </dgm:pt>
  </dgm:ptLst>
  <dgm:cxnLst>
    <dgm:cxn modelId="{415DBD49-720B-4EBD-A839-A8062C9E7C5B}" srcId="{54529561-A903-4A02-AE03-50A5A5757BBB}" destId="{D3A7B9A2-3220-419D-8158-FD57ABBCF987}" srcOrd="0" destOrd="0" parTransId="{DA4D9617-D36A-4F05-AEC3-B4261334E015}" sibTransId="{A505440D-04F0-4BCC-A12D-1156ADF28909}"/>
    <dgm:cxn modelId="{22C1AAA6-3B04-4093-BC5F-617D45CAF3D9}" type="presOf" srcId="{D3A7B9A2-3220-419D-8158-FD57ABBCF987}" destId="{D8DF46DF-0706-4773-8E68-6A82A3690566}" srcOrd="0" destOrd="0" presId="urn:microsoft.com/office/officeart/2005/8/layout/hierarchy1"/>
    <dgm:cxn modelId="{81587EC5-C23B-4F78-A2E8-96D45068B775}" srcId="{54529561-A903-4A02-AE03-50A5A5757BBB}" destId="{5E029920-DAD8-4427-A1E1-AA2B8481818B}" srcOrd="1" destOrd="0" parTransId="{3E3FC328-CE1E-485E-99D3-C92BA6E10B98}" sibTransId="{DADA03E5-E180-4985-AF05-63A680BD7DA9}"/>
    <dgm:cxn modelId="{91C16AEB-9FEF-4E65-86C7-8B95E7F337B9}" type="presOf" srcId="{5E029920-DAD8-4427-A1E1-AA2B8481818B}" destId="{FA0492BC-4C13-4ED7-8EDC-1816595C8543}" srcOrd="0" destOrd="0" presId="urn:microsoft.com/office/officeart/2005/8/layout/hierarchy1"/>
    <dgm:cxn modelId="{1C597AF9-5B91-4EA8-89FD-22424D9CD43A}" type="presOf" srcId="{54529561-A903-4A02-AE03-50A5A5757BBB}" destId="{A918322D-E7F3-4D2D-86C7-20754324E234}" srcOrd="0" destOrd="0" presId="urn:microsoft.com/office/officeart/2005/8/layout/hierarchy1"/>
    <dgm:cxn modelId="{40C13DD0-C0B4-48AB-8EA2-2B280F9A7025}" type="presParOf" srcId="{A918322D-E7F3-4D2D-86C7-20754324E234}" destId="{071383D8-5A48-48C8-B195-EB6CE1B5499E}" srcOrd="0" destOrd="0" presId="urn:microsoft.com/office/officeart/2005/8/layout/hierarchy1"/>
    <dgm:cxn modelId="{2DB7F279-8151-455A-9878-DCEE4DC58B75}" type="presParOf" srcId="{071383D8-5A48-48C8-B195-EB6CE1B5499E}" destId="{FA31A70D-425B-45AB-BCA8-9E15411FBCEC}" srcOrd="0" destOrd="0" presId="urn:microsoft.com/office/officeart/2005/8/layout/hierarchy1"/>
    <dgm:cxn modelId="{7B807695-6E59-4969-8785-40FA806E17CD}" type="presParOf" srcId="{FA31A70D-425B-45AB-BCA8-9E15411FBCEC}" destId="{CE5B10F1-93AA-49FC-99C9-BC2FE74FA95D}" srcOrd="0" destOrd="0" presId="urn:microsoft.com/office/officeart/2005/8/layout/hierarchy1"/>
    <dgm:cxn modelId="{8542D5C9-F28B-479D-96E2-FF1E36DD961B}" type="presParOf" srcId="{FA31A70D-425B-45AB-BCA8-9E15411FBCEC}" destId="{D8DF46DF-0706-4773-8E68-6A82A3690566}" srcOrd="1" destOrd="0" presId="urn:microsoft.com/office/officeart/2005/8/layout/hierarchy1"/>
    <dgm:cxn modelId="{CF282CDA-0637-4E7D-A275-FD91BA566799}" type="presParOf" srcId="{071383D8-5A48-48C8-B195-EB6CE1B5499E}" destId="{E5E845C4-C5EC-4DB2-86DB-CABF16AA9545}" srcOrd="1" destOrd="0" presId="urn:microsoft.com/office/officeart/2005/8/layout/hierarchy1"/>
    <dgm:cxn modelId="{68525A6A-9B98-4280-83D4-F1F2312EB865}" type="presParOf" srcId="{A918322D-E7F3-4D2D-86C7-20754324E234}" destId="{90364B98-1699-4F2D-A732-A0839A85195A}" srcOrd="1" destOrd="0" presId="urn:microsoft.com/office/officeart/2005/8/layout/hierarchy1"/>
    <dgm:cxn modelId="{E374F04F-CCD6-4449-B23D-3F094ABD5581}" type="presParOf" srcId="{90364B98-1699-4F2D-A732-A0839A85195A}" destId="{CADFD3EF-32A8-4F54-B753-FCCD20A8D705}" srcOrd="0" destOrd="0" presId="urn:microsoft.com/office/officeart/2005/8/layout/hierarchy1"/>
    <dgm:cxn modelId="{660EA5EA-416D-4B5A-BBBB-D12FB2513EB9}" type="presParOf" srcId="{CADFD3EF-32A8-4F54-B753-FCCD20A8D705}" destId="{FB28B60B-D468-4C8E-B4C1-97EADDCCC36E}" srcOrd="0" destOrd="0" presId="urn:microsoft.com/office/officeart/2005/8/layout/hierarchy1"/>
    <dgm:cxn modelId="{8792F0AE-46D7-4E2E-A6BB-91590C32FF0E}" type="presParOf" srcId="{CADFD3EF-32A8-4F54-B753-FCCD20A8D705}" destId="{FA0492BC-4C13-4ED7-8EDC-1816595C8543}" srcOrd="1" destOrd="0" presId="urn:microsoft.com/office/officeart/2005/8/layout/hierarchy1"/>
    <dgm:cxn modelId="{231F894A-C7B6-4214-A83D-D0BB3E971A7A}" type="presParOf" srcId="{90364B98-1699-4F2D-A732-A0839A85195A}" destId="{05AF63B9-9028-42EE-B102-97150BCC0AF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4DAF1D-6F6A-4D3A-A533-D9795EFF4322}">
      <dsp:nvSpPr>
        <dsp:cNvPr id="0" name=""/>
        <dsp:cNvSpPr/>
      </dsp:nvSpPr>
      <dsp:spPr>
        <a:xfrm>
          <a:off x="0" y="48447"/>
          <a:ext cx="10515600" cy="135134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latin typeface="Times New Roman" panose="02020603050405020304" pitchFamily="18" charset="0"/>
              <a:cs typeface="Times New Roman" panose="02020603050405020304" pitchFamily="18" charset="0"/>
            </a:rPr>
            <a:t>1. What are the theoretical and practical foundations of CLIL in 10th-grade English instruction?</a:t>
          </a:r>
        </a:p>
      </dsp:txBody>
      <dsp:txXfrm>
        <a:off x="65967" y="114414"/>
        <a:ext cx="10383666" cy="1219415"/>
      </dsp:txXfrm>
    </dsp:sp>
    <dsp:sp modelId="{C42D24FA-3813-4A4F-B169-83E5F0567C40}">
      <dsp:nvSpPr>
        <dsp:cNvPr id="0" name=""/>
        <dsp:cNvSpPr/>
      </dsp:nvSpPr>
      <dsp:spPr>
        <a:xfrm>
          <a:off x="0" y="1500597"/>
          <a:ext cx="10515600" cy="135134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latin typeface="Times New Roman" panose="02020603050405020304" pitchFamily="18" charset="0"/>
              <a:cs typeface="Times New Roman" panose="02020603050405020304" pitchFamily="18" charset="0"/>
            </a:rPr>
            <a:t>2. What is the current status of CLIL implementation in Vietnamese high schools?</a:t>
          </a:r>
        </a:p>
      </dsp:txBody>
      <dsp:txXfrm>
        <a:off x="65967" y="1566564"/>
        <a:ext cx="10383666" cy="1219415"/>
      </dsp:txXfrm>
    </dsp:sp>
    <dsp:sp modelId="{EABD5119-C19A-4AD3-8B39-A8609082192D}">
      <dsp:nvSpPr>
        <dsp:cNvPr id="0" name=""/>
        <dsp:cNvSpPr/>
      </dsp:nvSpPr>
      <dsp:spPr>
        <a:xfrm>
          <a:off x="0" y="2952746"/>
          <a:ext cx="10515600" cy="135134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latin typeface="Times New Roman" panose="02020603050405020304" pitchFamily="18" charset="0"/>
              <a:cs typeface="Times New Roman" panose="02020603050405020304" pitchFamily="18" charset="0"/>
            </a:rPr>
            <a:t>3. How can CLIL be effectively applied in 10th-grade English instruction at Vietnamese schools?</a:t>
          </a:r>
        </a:p>
      </dsp:txBody>
      <dsp:txXfrm>
        <a:off x="65967" y="3018713"/>
        <a:ext cx="10383666" cy="12194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B10F1-93AA-49FC-99C9-BC2FE74FA95D}">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DF46DF-0706-4773-8E68-6A82A3690566}">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2.1. Content and Language Integrated Learning (CLIL) in English Teaching</a:t>
          </a:r>
        </a:p>
      </dsp:txBody>
      <dsp:txXfrm>
        <a:off x="696297" y="538547"/>
        <a:ext cx="4171627" cy="2590157"/>
      </dsp:txXfrm>
    </dsp:sp>
    <dsp:sp modelId="{FB28B60B-D468-4C8E-B4C1-97EADDCCC36E}">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0492BC-4C13-4ED7-8EDC-1816595C8543}">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2.2. International and Domestic Research on CLIL</a:t>
          </a:r>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948964-8E14-459C-81B8-CAA8B553140C}" type="datetimeFigureOut">
              <a:rPr lang="en-US" smtClean="0"/>
              <a:t>8/23/2025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77F1BE-7AC2-4376-9FE4-0C543C84EC47}" type="slidenum">
              <a:rPr lang="en-US" smtClean="0"/>
              <a:t>‹#›</a:t>
            </a:fld>
            <a:endParaRPr lang="en-US"/>
          </a:p>
        </p:txBody>
      </p:sp>
    </p:spTree>
    <p:extLst>
      <p:ext uri="{BB962C8B-B14F-4D97-AF65-F5344CB8AC3E}">
        <p14:creationId xmlns:p14="http://schemas.microsoft.com/office/powerpoint/2010/main" val="3794328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Through direct observation of 9 lessons across 3 schools, we found significant variation in CLIL implementation capabilities. Quantitative analysis revealed uneven implementation levels with a 14% gap between the highest and lowest performing schools. Although 78% of teachers attempted to integrate content and language following CLIL principles, the implementation process still faces numerous limitations.</a:t>
            </a:r>
          </a:p>
          <a:p>
            <a:r>
              <a:rPr lang="en-US"/>
              <a:t>Among the three schools, Ha Giang Specialized High School achieved the highest CLIL implementation rate (86%), significantly exceeding the average, reflecting superior CLIL application and student adaptation compared to the other two schools (72% and 76%).</a:t>
            </a:r>
          </a:p>
          <a:p>
            <a:endParaRPr lang="en-US"/>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5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Through direct observation of 9 lessons across 3 schools, we found significant variation in CLIL implementation capabilities. Quantitative analysis revealed uneven implementation levels with a 14% gap between the highest and lowest performing schools. Although 78% of teachers attempted to integrate content and language following CLIL principles, the implementation process still faces numerous limitations.</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5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Among the three schools, Ha Giang Specialized High School achieved the highest CLIL implementation rate (86%), significantly exceeding the average, reflecting superior CLIL application and student adaptation compared to the other two schools (72% and 76%).</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5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7977F1BE-7AC2-4376-9FE4-0C543C84EC47}" type="slidenum">
              <a:rPr lang="en-US" smtClean="0"/>
              <a:t>15</a:t>
            </a:fld>
            <a:endParaRPr lang="en-US"/>
          </a:p>
        </p:txBody>
      </p:sp>
    </p:spTree>
    <p:extLst>
      <p:ext uri="{BB962C8B-B14F-4D97-AF65-F5344CB8AC3E}">
        <p14:creationId xmlns:p14="http://schemas.microsoft.com/office/powerpoint/2010/main" val="1540140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Survey results from 60 students showed 62% positively evaluated CLIL's impact on participation and learning confidence. Quantitative analysis indicated 56% of students self-assessed as moderately confident when participating in CLIL activities, while only 7% felt very confident and 20% lacked confidence entirely. Notably, students from Ha Giang Specialized High School showed higher confidence rates (68%) compared to the other two schools.</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7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Classroom observations revealed significantly increased student participation in activities integrating real-world content such as environmental discussions, social issue debates, or activities using visual aids (83% active student participation). Teacher interviews confirmed that CLIL enhances student learning motivation (76%) and improves language use in specific contexts (68%).</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7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 confidence gap between Ha Giang Specialized High School (68%) and the general schools can be explained through three factors: superior student input quality due to rigorous selection processes, better teacher competency reflected in systematic training rates (81%) and clear support policies (76%), and favorable infrastructure conditions creating advantageous environments for interactive activities and multimedia use.</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7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7977F1BE-7AC2-4376-9FE4-0C543C84EC47}" type="slidenum">
              <a:rPr lang="en-US" smtClean="0"/>
              <a:t>17</a:t>
            </a:fld>
            <a:endParaRPr lang="en-US"/>
          </a:p>
        </p:txBody>
      </p:sp>
    </p:spTree>
    <p:extLst>
      <p:ext uri="{BB962C8B-B14F-4D97-AF65-F5344CB8AC3E}">
        <p14:creationId xmlns:p14="http://schemas.microsoft.com/office/powerpoint/2010/main" val="412314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Based on research findings, effective CLIL implementation includes five main steps:</a:t>
            </a:r>
          </a:p>
          <a:p>
            <a:endParaRPr lang="en-US"/>
          </a:p>
        </p:txBody>
      </p:sp>
      <p:sp>
        <p:nvSpPr>
          <p:cNvPr id="4" name="Slide Number Placeholder 3"/>
          <p:cNvSpPr>
            <a:spLocks noGrp="1"/>
          </p:cNvSpPr>
          <p:nvPr>
            <p:ph type="sldNum" sz="quarter" idx="5"/>
          </p:nvPr>
        </p:nvSpPr>
        <p:spPr/>
        <p:txBody>
          <a:bodyPr/>
          <a:lstStyle/>
          <a:p>
            <a:fld id="{7977F1BE-7AC2-4376-9FE4-0C543C84EC47}" type="slidenum">
              <a:rPr lang="en-US" smtClean="0"/>
              <a:t>21</a:t>
            </a:fld>
            <a:endParaRPr lang="en-US"/>
          </a:p>
        </p:txBody>
      </p:sp>
    </p:spTree>
    <p:extLst>
      <p:ext uri="{BB962C8B-B14F-4D97-AF65-F5344CB8AC3E}">
        <p14:creationId xmlns:p14="http://schemas.microsoft.com/office/powerpoint/2010/main" val="779782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5E798-A974-56D6-F7ED-30CCD2D4E6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BF2A2B-CF16-943F-6ABD-607EBF369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F4AFCF-C632-91DD-9A5B-F45281F06FA5}"/>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4609842D-6E06-D058-B8B7-49A5A257A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80CC1-4C6E-0ED7-D016-B8C56378F3EF}"/>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891933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1BE6D-7B48-4254-8F9D-2E1D91FFA8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DBCE23-441C-E310-7BFC-64291AEB84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2E805-7C54-4BCF-6CE0-612A43A5CD13}"/>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88B5DFA0-6065-DA3B-BF34-833D68561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8824F0-4BCF-219E-EAB6-4C93DC122FE9}"/>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236472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2A9C24-FB4C-037A-A6C7-653E6B24AD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49F060-4626-5FC5-7583-D0A94FA445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5B427-C8C6-9056-F737-42B99048FDE5}"/>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85C2F059-A8C4-1919-9B86-E55033374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2D9DC-3A66-5167-60D3-82D92906690B}"/>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278078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5C6D-6ED0-BD1D-FC49-921C105252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3EE04-08FB-14C2-70EB-3237B508E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626BC0-A4D3-E1DC-AAD3-762045D3D562}"/>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C4F75B27-D347-AEEA-5090-C40122BDB2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C95F7-5F7C-ACDB-FB87-CE3FDFAF5849}"/>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267330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9DF2-DE03-A7C8-33E5-9DAB1DA46B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9EE8F0-5962-9269-604E-066C83CF99D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FC6F87-84C1-061B-D116-DC8E2D3F0B93}"/>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02140C75-0A74-C279-19A6-A7A6D2F41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EDA5-144D-3862-CDA7-FAC1971F79FC}"/>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320119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BB864-1D14-CB31-6EA1-FED0F15CA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F6E5B-6E74-F35F-DCB8-0B852771ED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B852B6-B246-2239-83B5-E7528EAFC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2924D4-50D1-ED75-B301-CF017509C40C}"/>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6" name="Footer Placeholder 5">
            <a:extLst>
              <a:ext uri="{FF2B5EF4-FFF2-40B4-BE49-F238E27FC236}">
                <a16:creationId xmlns:a16="http://schemas.microsoft.com/office/drawing/2014/main" id="{AE86E27E-03B2-922D-3F5D-61D3AEE6A2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675468-0BB1-48A9-5BCF-A8150B22C4D4}"/>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38999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84CF5-05E5-0810-5E40-27D017EF9B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728604-0BA6-795B-4455-98D7CF53A3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883B62-C56C-45B6-49AC-EA91D653DA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C3D84C-82D5-E919-47C1-FCB0452C8A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DD5994-6095-2FA8-4A50-DC7B32E271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740551-2A54-3CB0-E5D7-099F91A4AED6}"/>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8" name="Footer Placeholder 7">
            <a:extLst>
              <a:ext uri="{FF2B5EF4-FFF2-40B4-BE49-F238E27FC236}">
                <a16:creationId xmlns:a16="http://schemas.microsoft.com/office/drawing/2014/main" id="{0C69E8A8-54DA-9774-7283-112622DCA9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8ADA50-3E85-10C1-DA8B-D25F02A69C46}"/>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309351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85567-B88C-5A15-A720-818150803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671F6-C06E-B899-ECDD-082461E40614}"/>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4" name="Footer Placeholder 3">
            <a:extLst>
              <a:ext uri="{FF2B5EF4-FFF2-40B4-BE49-F238E27FC236}">
                <a16:creationId xmlns:a16="http://schemas.microsoft.com/office/drawing/2014/main" id="{B8F43382-D7CE-9217-E00C-C999FB1021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76FB06-4310-1DCC-5E4F-4F6DA3DB977D}"/>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93170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7B70D2-9812-62DC-4C55-C2E363BB1951}"/>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3" name="Footer Placeholder 2">
            <a:extLst>
              <a:ext uri="{FF2B5EF4-FFF2-40B4-BE49-F238E27FC236}">
                <a16:creationId xmlns:a16="http://schemas.microsoft.com/office/drawing/2014/main" id="{2DF165D0-1838-D3E5-9A7B-6BE8FEA64F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F79577-DE5C-C153-D027-E48F0A2B69E6}"/>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413574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46ED9-5E0D-DABD-0A0E-03CE2F632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16AC-6307-BDCA-10CA-DABEB69099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A1C1C9-49B3-D9AE-C6A0-832F40359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1CC84C-2573-51FA-CA18-53424CE8BE78}"/>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6" name="Footer Placeholder 5">
            <a:extLst>
              <a:ext uri="{FF2B5EF4-FFF2-40B4-BE49-F238E27FC236}">
                <a16:creationId xmlns:a16="http://schemas.microsoft.com/office/drawing/2014/main" id="{11DB7155-08D8-BA67-1120-A9776D258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4E8BA-561F-108F-2535-D4B8D80F0A25}"/>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42119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ECAD7-111F-8909-9035-7918CC478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072711-62BA-D163-D098-8EF0E95CAA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5DEDE0-DAFF-248F-5E5B-ADEE7FCC8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1692E-AEBB-ADE4-31D2-FA65FDDF1325}"/>
              </a:ext>
            </a:extLst>
          </p:cNvPr>
          <p:cNvSpPr>
            <a:spLocks noGrp="1"/>
          </p:cNvSpPr>
          <p:nvPr>
            <p:ph type="dt" sz="half" idx="10"/>
          </p:nvPr>
        </p:nvSpPr>
        <p:spPr/>
        <p:txBody>
          <a:bodyPr/>
          <a:lstStyle/>
          <a:p>
            <a:fld id="{91E08B30-4F42-4B1E-A6C1-592E0485E071}" type="datetimeFigureOut">
              <a:rPr lang="en-US" smtClean="0"/>
              <a:t>8/23/2025</a:t>
            </a:fld>
            <a:endParaRPr lang="en-US"/>
          </a:p>
        </p:txBody>
      </p:sp>
      <p:sp>
        <p:nvSpPr>
          <p:cNvPr id="6" name="Footer Placeholder 5">
            <a:extLst>
              <a:ext uri="{FF2B5EF4-FFF2-40B4-BE49-F238E27FC236}">
                <a16:creationId xmlns:a16="http://schemas.microsoft.com/office/drawing/2014/main" id="{3C24AFFA-8F6B-141C-C849-0C4E55DF3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CE09C-3E95-C185-0F64-1835AEFB60B8}"/>
              </a:ext>
            </a:extLst>
          </p:cNvPr>
          <p:cNvSpPr>
            <a:spLocks noGrp="1"/>
          </p:cNvSpPr>
          <p:nvPr>
            <p:ph type="sldNum" sz="quarter" idx="12"/>
          </p:nvPr>
        </p:nvSpPr>
        <p:spPr/>
        <p:txBody>
          <a:bodyPr/>
          <a:lstStyle/>
          <a:p>
            <a:fld id="{9D659353-70B8-4520-A94F-BFB6671CA010}" type="slidenum">
              <a:rPr lang="en-US" smtClean="0"/>
              <a:t>‹#›</a:t>
            </a:fld>
            <a:endParaRPr lang="en-US"/>
          </a:p>
        </p:txBody>
      </p:sp>
    </p:spTree>
    <p:extLst>
      <p:ext uri="{BB962C8B-B14F-4D97-AF65-F5344CB8AC3E}">
        <p14:creationId xmlns:p14="http://schemas.microsoft.com/office/powerpoint/2010/main" val="274959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F5686D-EBE5-25E3-8D56-0DE4BD60E9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FE1358-B174-17AF-A306-2D6A53392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61BFA1-8DD5-0829-F717-A21AF522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E08B30-4F42-4B1E-A6C1-592E0485E071}" type="datetimeFigureOut">
              <a:rPr lang="en-US" smtClean="0"/>
              <a:t>8/23/2025</a:t>
            </a:fld>
            <a:endParaRPr lang="en-US"/>
          </a:p>
        </p:txBody>
      </p:sp>
      <p:sp>
        <p:nvSpPr>
          <p:cNvPr id="5" name="Footer Placeholder 4">
            <a:extLst>
              <a:ext uri="{FF2B5EF4-FFF2-40B4-BE49-F238E27FC236}">
                <a16:creationId xmlns:a16="http://schemas.microsoft.com/office/drawing/2014/main" id="{17436B65-2952-E5E8-55F9-DF92DE4FC0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C014806-F0FA-037D-EB7C-ADB40B7079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659353-70B8-4520-A94F-BFB6671CA010}" type="slidenum">
              <a:rPr lang="en-US" smtClean="0"/>
              <a:t>‹#›</a:t>
            </a:fld>
            <a:endParaRPr lang="en-US"/>
          </a:p>
        </p:txBody>
      </p:sp>
    </p:spTree>
    <p:extLst>
      <p:ext uri="{BB962C8B-B14F-4D97-AF65-F5344CB8AC3E}">
        <p14:creationId xmlns:p14="http://schemas.microsoft.com/office/powerpoint/2010/main" val="2200537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defTabSz="914400" rtl="0" eaLnBrk="1" latinLnBrk="0" hangingPunct="1">
        <a:lnSpc>
          <a:spcPct val="90000"/>
        </a:lnSpc>
        <a:spcBef>
          <a:spcPct val="0"/>
        </a:spcBef>
        <a:buNone/>
        <a:defRPr sz="3200" b="1" kern="1200">
          <a:solidFill>
            <a:srgbClr val="FF0000"/>
          </a:solidFill>
          <a:latin typeface="Times New Roman" panose="02020603050405020304" pitchFamily="18" charset="0"/>
          <a:ea typeface="+mj-ea"/>
          <a:cs typeface="Times New Roman" panose="02020603050405020304" pitchFamily="18"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1080/13670050.2014.988111" TargetMode="External"/><Relationship Id="rId2" Type="http://schemas.openxmlformats.org/officeDocument/2006/relationships/hyperlink" Target="https://doi.org/10.1017/S0267190511000092"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1DA41-C2B7-CA9F-9E1E-A734E398C05A}"/>
              </a:ext>
            </a:extLst>
          </p:cNvPr>
          <p:cNvSpPr>
            <a:spLocks noGrp="1"/>
          </p:cNvSpPr>
          <p:nvPr>
            <p:ph type="ctrTitle"/>
          </p:nvPr>
        </p:nvSpPr>
        <p:spPr>
          <a:xfrm>
            <a:off x="500743" y="1122363"/>
            <a:ext cx="10689771" cy="2387600"/>
          </a:xfrm>
        </p:spPr>
        <p:txBody>
          <a:bodyPr>
            <a:noAutofit/>
          </a:bodyPr>
          <a:lstStyle/>
          <a:p>
            <a:r>
              <a:rPr lang="en-US" sz="4400"/>
              <a:t>Applying Content and Language Integrated Learning (CLIL) in 10th-grade English instruction at Vietnamese high schools from teachers and students’ perspectives</a:t>
            </a:r>
          </a:p>
        </p:txBody>
      </p:sp>
      <p:sp>
        <p:nvSpPr>
          <p:cNvPr id="3" name="Subtitle 2">
            <a:extLst>
              <a:ext uri="{FF2B5EF4-FFF2-40B4-BE49-F238E27FC236}">
                <a16:creationId xmlns:a16="http://schemas.microsoft.com/office/drawing/2014/main" id="{E45947FC-ABB7-CEBF-D671-54C84A244B85}"/>
              </a:ext>
            </a:extLst>
          </p:cNvPr>
          <p:cNvSpPr>
            <a:spLocks noGrp="1"/>
          </p:cNvSpPr>
          <p:nvPr>
            <p:ph type="subTitle" idx="1"/>
          </p:nvPr>
        </p:nvSpPr>
        <p:spPr>
          <a:xfrm>
            <a:off x="587829" y="3602038"/>
            <a:ext cx="11016342" cy="1655762"/>
          </a:xfrm>
        </p:spPr>
        <p:txBody>
          <a:bodyPr>
            <a:noAutofit/>
          </a:bodyPr>
          <a:lstStyle/>
          <a:p>
            <a:r>
              <a:rPr lang="en-US" sz="3200"/>
              <a:t>Dr. Vuong Thi Hai Yen &amp; Trinh Phan Thi Phong Lan, MA</a:t>
            </a:r>
          </a:p>
          <a:p>
            <a:r>
              <a:rPr lang="en-US" sz="3200"/>
              <a:t>Department of Foreign Languages, Hanoi Metropolitan University</a:t>
            </a:r>
          </a:p>
          <a:p>
            <a:endParaRPr lang="en-US" sz="3200"/>
          </a:p>
        </p:txBody>
      </p:sp>
    </p:spTree>
    <p:extLst>
      <p:ext uri="{BB962C8B-B14F-4D97-AF65-F5344CB8AC3E}">
        <p14:creationId xmlns:p14="http://schemas.microsoft.com/office/powerpoint/2010/main" val="12880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596C55-EA6F-397A-D9D9-80AC9CA17909}"/>
              </a:ext>
            </a:extLst>
          </p:cNvPr>
          <p:cNvSpPr>
            <a:spLocks noGrp="1"/>
          </p:cNvSpPr>
          <p:nvPr>
            <p:ph idx="1"/>
          </p:nvPr>
        </p:nvSpPr>
        <p:spPr>
          <a:xfrm>
            <a:off x="838200" y="304800"/>
            <a:ext cx="10515600" cy="5872163"/>
          </a:xfrm>
        </p:spPr>
        <p:txBody>
          <a:bodyPr>
            <a:normAutofit lnSpcReduction="10000"/>
          </a:bodyPr>
          <a:lstStyle/>
          <a:p>
            <a:r>
              <a:rPr lang="en-US" b="1"/>
              <a:t>Domestic Research:</a:t>
            </a:r>
            <a:r>
              <a:rPr lang="en-US"/>
              <a:t> Vietnamese CLIL research is relatively nascent but rapidly developing. </a:t>
            </a:r>
          </a:p>
          <a:p>
            <a:pPr>
              <a:buFont typeface="Wingdings" panose="05000000000000000000" pitchFamily="2" charset="2"/>
              <a:buChar char="ü"/>
            </a:pPr>
            <a:r>
              <a:rPr lang="en-US"/>
              <a:t>Nguyễn Thị Tố Hằng (2019) conceptualized CLIL and assessed its applicability in Vietnamese schools. </a:t>
            </a:r>
          </a:p>
          <a:p>
            <a:pPr>
              <a:buFont typeface="Wingdings" panose="05000000000000000000" pitchFamily="2" charset="2"/>
              <a:buChar char="ü"/>
            </a:pPr>
            <a:r>
              <a:rPr lang="en-US"/>
              <a:t>Trần Thị Hiếu Hạnh (2020) proposed specific CLIL teaching procedures for high school students. </a:t>
            </a:r>
          </a:p>
          <a:p>
            <a:pPr>
              <a:buFont typeface="Wingdings" panose="05000000000000000000" pitchFamily="2" charset="2"/>
              <a:buChar char="ü"/>
            </a:pPr>
            <a:r>
              <a:rPr lang="en-US"/>
              <a:t>Recent studies have specialized further: Phạm Việt Hà (2021) analyzed CLIL's impact on high school students' language competency, while Lê Thị Tuyết Nga and Nguyễn Văn Long (2022) specifically examined CLIL application in 10th-grade English under the new curriculum. </a:t>
            </a:r>
          </a:p>
          <a:p>
            <a:pPr>
              <a:buFont typeface="Wingdings" panose="05000000000000000000" pitchFamily="2" charset="2"/>
              <a:buChar char="ü"/>
            </a:pPr>
            <a:r>
              <a:rPr lang="en-US"/>
              <a:t>Most recently, Đỗ Minh Hùng (2023) provided guidance for designing CLIL-oriented 10th-grade English lessons.</a:t>
            </a:r>
          </a:p>
        </p:txBody>
      </p:sp>
    </p:spTree>
    <p:extLst>
      <p:ext uri="{BB962C8B-B14F-4D97-AF65-F5344CB8AC3E}">
        <p14:creationId xmlns:p14="http://schemas.microsoft.com/office/powerpoint/2010/main" val="607613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AFEDA8-E6B7-3C70-7021-0C1940D973A1}"/>
              </a:ext>
            </a:extLst>
          </p:cNvPr>
          <p:cNvSpPr>
            <a:spLocks noGrp="1"/>
          </p:cNvSpPr>
          <p:nvPr>
            <p:ph type="title"/>
          </p:nvPr>
        </p:nvSpPr>
        <p:spPr>
          <a:xfrm>
            <a:off x="1389278" y="1233241"/>
            <a:ext cx="3240506" cy="4064628"/>
          </a:xfrm>
        </p:spPr>
        <p:txBody>
          <a:bodyPr>
            <a:normAutofit/>
          </a:bodyPr>
          <a:lstStyle/>
          <a:p>
            <a:r>
              <a:rPr lang="en-US">
                <a:solidFill>
                  <a:srgbClr val="FFFFFF"/>
                </a:solidFill>
              </a:rPr>
              <a:t>3. Research Methodology</a:t>
            </a:r>
          </a:p>
        </p:txBody>
      </p:sp>
      <p:sp>
        <p:nvSpPr>
          <p:cNvPr id="40" name="Freeform: Shape 39">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Content Placeholder 2">
            <a:extLst>
              <a:ext uri="{FF2B5EF4-FFF2-40B4-BE49-F238E27FC236}">
                <a16:creationId xmlns:a16="http://schemas.microsoft.com/office/drawing/2014/main" id="{10AC828C-CDB3-1EBA-69A1-808F376678FC}"/>
              </a:ext>
            </a:extLst>
          </p:cNvPr>
          <p:cNvSpPr>
            <a:spLocks noGrp="1"/>
          </p:cNvSpPr>
          <p:nvPr>
            <p:ph idx="1"/>
          </p:nvPr>
        </p:nvSpPr>
        <p:spPr>
          <a:xfrm>
            <a:off x="6096000" y="370114"/>
            <a:ext cx="5758543" cy="6346372"/>
          </a:xfrm>
        </p:spPr>
        <p:txBody>
          <a:bodyPr anchor="t">
            <a:normAutofit/>
          </a:bodyPr>
          <a:lstStyle/>
          <a:p>
            <a:pPr>
              <a:buNone/>
            </a:pPr>
            <a:r>
              <a:rPr lang="en-US" sz="2400"/>
              <a:t>This study employs a mixed-methods approach combining quantitative and qualitative research to comprehensively assess CLIL implementation in 10th-grade English instruction.</a:t>
            </a:r>
          </a:p>
          <a:p>
            <a:pPr>
              <a:buNone/>
            </a:pPr>
            <a:r>
              <a:rPr lang="en-US" sz="2400" b="1"/>
              <a:t>Research Sites:</a:t>
            </a:r>
            <a:r>
              <a:rPr lang="en-US" sz="2400"/>
              <a:t> Three high schools:</a:t>
            </a:r>
          </a:p>
          <a:p>
            <a:pPr>
              <a:buFont typeface="Arial" panose="020B0604020202020204" pitchFamily="34" charset="0"/>
              <a:buChar char="•"/>
            </a:pPr>
            <a:r>
              <a:rPr lang="en-US" sz="2400"/>
              <a:t>Xuan Dinh High School, Hanoi</a:t>
            </a:r>
          </a:p>
          <a:p>
            <a:pPr>
              <a:buFont typeface="Arial" panose="020B0604020202020204" pitchFamily="34" charset="0"/>
              <a:buChar char="•"/>
            </a:pPr>
            <a:r>
              <a:rPr lang="en-US" sz="2400"/>
              <a:t>Pham Hong Thai High School, Hanoi</a:t>
            </a:r>
          </a:p>
          <a:p>
            <a:pPr>
              <a:buFont typeface="Arial" panose="020B0604020202020204" pitchFamily="34" charset="0"/>
              <a:buChar char="•"/>
            </a:pPr>
            <a:r>
              <a:rPr lang="en-US" sz="2400"/>
              <a:t>Ha Giang Specialized High School, Ha Giang</a:t>
            </a:r>
          </a:p>
          <a:p>
            <a:pPr>
              <a:buNone/>
            </a:pPr>
            <a:r>
              <a:rPr lang="en-US" sz="2400" b="1"/>
              <a:t>Participants:</a:t>
            </a:r>
            <a:endParaRPr lang="en-US" sz="2400"/>
          </a:p>
          <a:p>
            <a:pPr>
              <a:buFont typeface="Arial" panose="020B0604020202020204" pitchFamily="34" charset="0"/>
              <a:buChar char="•"/>
            </a:pPr>
            <a:r>
              <a:rPr lang="en-US" sz="2400"/>
              <a:t>60 10th-grade students studying English with Global Success textbooks</a:t>
            </a:r>
          </a:p>
          <a:p>
            <a:pPr>
              <a:buFont typeface="Arial" panose="020B0604020202020204" pitchFamily="34" charset="0"/>
              <a:buChar char="•"/>
            </a:pPr>
            <a:r>
              <a:rPr lang="en-US" sz="2400"/>
              <a:t>15 English teachers teaching 10th grade in the second semester of 2024-2025</a:t>
            </a:r>
          </a:p>
          <a:p>
            <a:endParaRPr lang="en-US" sz="2400"/>
          </a:p>
        </p:txBody>
      </p:sp>
      <p:sp>
        <p:nvSpPr>
          <p:cNvPr id="46" name="Freeform: Shape 45">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36903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DEF21A-B16C-81C5-0A54-320CB37FA30D}"/>
              </a:ext>
            </a:extLst>
          </p:cNvPr>
          <p:cNvSpPr>
            <a:spLocks noGrp="1"/>
          </p:cNvSpPr>
          <p:nvPr>
            <p:ph type="title"/>
          </p:nvPr>
        </p:nvSpPr>
        <p:spPr>
          <a:xfrm>
            <a:off x="956826" y="1112969"/>
            <a:ext cx="3937298" cy="4166010"/>
          </a:xfrm>
        </p:spPr>
        <p:txBody>
          <a:bodyPr>
            <a:normAutofit/>
          </a:bodyPr>
          <a:lstStyle/>
          <a:p>
            <a:r>
              <a:rPr lang="en-US">
                <a:solidFill>
                  <a:srgbClr val="FFFFFF"/>
                </a:solidFill>
              </a:rPr>
              <a:t>Data Collection Methods:</a:t>
            </a:r>
            <a:br>
              <a:rPr lang="en-US">
                <a:solidFill>
                  <a:srgbClr val="FFFFFF"/>
                </a:solidFill>
              </a:rPr>
            </a:br>
            <a:endParaRPr lang="en-US">
              <a:solidFill>
                <a:srgbClr val="FFFFFF"/>
              </a:solidFill>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D868BB2-9387-7F95-0D12-692054C4DA04}"/>
              </a:ext>
            </a:extLst>
          </p:cNvPr>
          <p:cNvSpPr>
            <a:spLocks noGrp="1"/>
          </p:cNvSpPr>
          <p:nvPr>
            <p:ph idx="1"/>
          </p:nvPr>
        </p:nvSpPr>
        <p:spPr>
          <a:xfrm>
            <a:off x="5691210" y="820880"/>
            <a:ext cx="6119790" cy="5514606"/>
          </a:xfrm>
        </p:spPr>
        <p:txBody>
          <a:bodyPr anchor="t">
            <a:normAutofit/>
          </a:bodyPr>
          <a:lstStyle/>
          <a:p>
            <a:r>
              <a:rPr lang="en-US" sz="2800" b="1"/>
              <a:t>Survey questionnaires</a:t>
            </a:r>
            <a:r>
              <a:rPr lang="en-US" sz="2800"/>
              <a:t>: Using Likert scales and open-ended questions to collect information about student participation and confidence levels in CLIL lessons</a:t>
            </a:r>
          </a:p>
          <a:p>
            <a:r>
              <a:rPr lang="en-US" sz="2800" b="1"/>
              <a:t>Classroom observations</a:t>
            </a:r>
            <a:r>
              <a:rPr lang="en-US" sz="2800"/>
              <a:t>: Minimum 3 lessons per school, using observation framework based on Bloom's taxonomy</a:t>
            </a:r>
          </a:p>
          <a:p>
            <a:r>
              <a:rPr lang="en-US" sz="2800" b="1"/>
              <a:t>Teacher interviews</a:t>
            </a:r>
            <a:r>
              <a:rPr lang="en-US" sz="2800"/>
              <a:t>: Structured interviews about CLIL methods and strategies for enhancing student participation and confidence</a:t>
            </a:r>
          </a:p>
          <a:p>
            <a:endParaRPr lang="en-US" sz="28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72632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4C946-0DAE-8431-E793-761FE87C3ABD}"/>
              </a:ext>
            </a:extLst>
          </p:cNvPr>
          <p:cNvSpPr>
            <a:spLocks noGrp="1"/>
          </p:cNvSpPr>
          <p:nvPr>
            <p:ph type="title"/>
          </p:nvPr>
        </p:nvSpPr>
        <p:spPr>
          <a:xfrm>
            <a:off x="1171074" y="1396686"/>
            <a:ext cx="3240506" cy="4064628"/>
          </a:xfrm>
        </p:spPr>
        <p:txBody>
          <a:bodyPr>
            <a:normAutofit/>
          </a:bodyPr>
          <a:lstStyle/>
          <a:p>
            <a:r>
              <a:rPr lang="en-US">
                <a:solidFill>
                  <a:srgbClr val="FFFFFF"/>
                </a:solidFill>
              </a:rPr>
              <a:t>Sampling Methods:</a:t>
            </a:r>
            <a:br>
              <a:rPr lang="en-US">
                <a:solidFill>
                  <a:srgbClr val="FFFFFF"/>
                </a:solidFill>
              </a:rPr>
            </a:br>
            <a:endParaRPr lang="en-US">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70EFB99-7FCD-C0C2-2074-0813E32A1FFC}"/>
              </a:ext>
            </a:extLst>
          </p:cNvPr>
          <p:cNvSpPr>
            <a:spLocks noGrp="1"/>
          </p:cNvSpPr>
          <p:nvPr>
            <p:ph idx="1"/>
          </p:nvPr>
        </p:nvSpPr>
        <p:spPr>
          <a:xfrm>
            <a:off x="5370153" y="1526033"/>
            <a:ext cx="5536397" cy="3935281"/>
          </a:xfrm>
        </p:spPr>
        <p:txBody>
          <a:bodyPr>
            <a:normAutofit/>
          </a:bodyPr>
          <a:lstStyle/>
          <a:p>
            <a:pPr>
              <a:buFont typeface="Wingdings" panose="05000000000000000000" pitchFamily="2" charset="2"/>
              <a:buChar char="ü"/>
            </a:pPr>
            <a:r>
              <a:rPr lang="en-US" sz="2700"/>
              <a:t>Purposive sampling for schools representing diverse contexts</a:t>
            </a:r>
          </a:p>
          <a:p>
            <a:pPr>
              <a:buFont typeface="Wingdings" panose="05000000000000000000" pitchFamily="2" charset="2"/>
              <a:buChar char="ü"/>
            </a:pPr>
            <a:r>
              <a:rPr lang="en-US" sz="2700"/>
              <a:t>Convenience sampling for teachers with minimum 2 years' experience</a:t>
            </a:r>
          </a:p>
          <a:p>
            <a:pPr>
              <a:buFont typeface="Wingdings" panose="05000000000000000000" pitchFamily="2" charset="2"/>
              <a:buChar char="ü"/>
            </a:pPr>
            <a:r>
              <a:rPr lang="en-US" sz="2700"/>
              <a:t>Stratified sampling for students based on academic performance: excellent-good (40%), average (40%), weak-poor (20%)</a:t>
            </a:r>
          </a:p>
          <a:p>
            <a:pPr>
              <a:buFont typeface="Wingdings" panose="05000000000000000000" pitchFamily="2" charset="2"/>
              <a:buChar char="ü"/>
            </a:pPr>
            <a:endParaRPr lang="en-US" sz="2700"/>
          </a:p>
        </p:txBody>
      </p:sp>
    </p:spTree>
    <p:extLst>
      <p:ext uri="{BB962C8B-B14F-4D97-AF65-F5344CB8AC3E}">
        <p14:creationId xmlns:p14="http://schemas.microsoft.com/office/powerpoint/2010/main" val="837675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459F4A-6B84-F442-710A-A48BC3ECED23}"/>
              </a:ext>
            </a:extLst>
          </p:cNvPr>
          <p:cNvSpPr>
            <a:spLocks noGrp="1"/>
          </p:cNvSpPr>
          <p:nvPr>
            <p:ph type="title"/>
          </p:nvPr>
        </p:nvSpPr>
        <p:spPr>
          <a:xfrm>
            <a:off x="1245072" y="1289765"/>
            <a:ext cx="3651101" cy="4270963"/>
          </a:xfrm>
        </p:spPr>
        <p:txBody>
          <a:bodyPr anchor="ctr">
            <a:normAutofit/>
          </a:bodyPr>
          <a:lstStyle/>
          <a:p>
            <a:r>
              <a:rPr lang="en-US" sz="5600">
                <a:solidFill>
                  <a:srgbClr val="FFFFFF"/>
                </a:solidFill>
              </a:rPr>
              <a:t>4. Research Findings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172D44C9-E7C6-BB06-823B-C63E4FC26EE1}"/>
              </a:ext>
            </a:extLst>
          </p:cNvPr>
          <p:cNvSpPr>
            <a:spLocks noGrp="1"/>
          </p:cNvSpPr>
          <p:nvPr>
            <p:ph idx="1"/>
          </p:nvPr>
        </p:nvSpPr>
        <p:spPr>
          <a:xfrm>
            <a:off x="6297233" y="518400"/>
            <a:ext cx="4771607" cy="5837949"/>
          </a:xfrm>
        </p:spPr>
        <p:txBody>
          <a:bodyPr anchor="ctr">
            <a:normAutofit/>
          </a:bodyPr>
          <a:lstStyle/>
          <a:p>
            <a:pPr marL="0" indent="0">
              <a:buNone/>
            </a:pPr>
            <a:r>
              <a:rPr lang="en-US" sz="2800">
                <a:solidFill>
                  <a:schemeClr val="tx1">
                    <a:alpha val="80000"/>
                  </a:schemeClr>
                </a:solidFill>
              </a:rPr>
              <a:t>4.1. Current Status of CLIL Implementation in 10th-Grade English Teaching</a:t>
            </a:r>
          </a:p>
          <a:p>
            <a:pPr marL="0" indent="0">
              <a:buNone/>
            </a:pPr>
            <a:r>
              <a:rPr lang="en-US" sz="2800">
                <a:solidFill>
                  <a:schemeClr val="tx1">
                    <a:alpha val="80000"/>
                  </a:schemeClr>
                </a:solidFill>
              </a:rPr>
              <a:t>4.2. Effectiveness of the CLIL Method</a:t>
            </a:r>
          </a:p>
          <a:p>
            <a:pPr marL="0" indent="0">
              <a:buNone/>
            </a:pPr>
            <a:r>
              <a:rPr lang="en-US" sz="2800">
                <a:solidFill>
                  <a:schemeClr val="tx1">
                    <a:alpha val="80000"/>
                  </a:schemeClr>
                </a:solidFill>
              </a:rPr>
              <a:t>4.3. Challenges and Advantages in CLIL Implementation</a:t>
            </a:r>
          </a:p>
          <a:p>
            <a:pPr marL="0" indent="0">
              <a:buNone/>
            </a:pPr>
            <a:r>
              <a:rPr lang="en-US" sz="2800">
                <a:solidFill>
                  <a:schemeClr val="tx1">
                    <a:alpha val="80000"/>
                  </a:schemeClr>
                </a:solidFill>
              </a:rPr>
              <a:t>4.4. Procedures and Measures for CLIL Implementation in 10th-Grade English Teaching</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707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2DE59-8538-8449-7083-92C735C5F1CC}"/>
              </a:ext>
            </a:extLst>
          </p:cNvPr>
          <p:cNvSpPr>
            <a:spLocks noGrp="1"/>
          </p:cNvSpPr>
          <p:nvPr>
            <p:ph type="title"/>
          </p:nvPr>
        </p:nvSpPr>
        <p:spPr/>
        <p:txBody>
          <a:bodyPr>
            <a:normAutofit fontScale="90000"/>
          </a:bodyPr>
          <a:lstStyle/>
          <a:p>
            <a:r>
              <a:rPr lang="en-US">
                <a:solidFill>
                  <a:schemeClr val="tx1"/>
                </a:solidFill>
              </a:rPr>
              <a:t>4.1. Current Status of CLIL Implementation in 10th-Grade English Teaching</a:t>
            </a:r>
            <a:br>
              <a:rPr lang="en-US">
                <a:solidFill>
                  <a:schemeClr val="tx1"/>
                </a:solidFill>
              </a:rPr>
            </a:br>
            <a:endParaRPr lang="en-US">
              <a:solidFill>
                <a:schemeClr val="tx1"/>
              </a:solidFill>
            </a:endParaRPr>
          </a:p>
        </p:txBody>
      </p:sp>
      <p:sp>
        <p:nvSpPr>
          <p:cNvPr id="5" name="TextBox 4">
            <a:extLst>
              <a:ext uri="{FF2B5EF4-FFF2-40B4-BE49-F238E27FC236}">
                <a16:creationId xmlns:a16="http://schemas.microsoft.com/office/drawing/2014/main" id="{677B0F40-4C61-D0B3-2C1E-C6D219312DD4}"/>
              </a:ext>
            </a:extLst>
          </p:cNvPr>
          <p:cNvSpPr txBox="1"/>
          <p:nvPr/>
        </p:nvSpPr>
        <p:spPr>
          <a:xfrm>
            <a:off x="3276600" y="6308209"/>
            <a:ext cx="6096000" cy="369332"/>
          </a:xfrm>
          <a:prstGeom prst="rect">
            <a:avLst/>
          </a:prstGeom>
          <a:noFill/>
        </p:spPr>
        <p:txBody>
          <a:bodyPr wrap="square">
            <a:spAutoFit/>
          </a:bodyPr>
          <a:lstStyle/>
          <a:p>
            <a:pPr algn="ctr"/>
            <a:r>
              <a:rPr lang="en-US" b="1">
                <a:latin typeface="Times New Roman" panose="02020603050405020304" pitchFamily="18" charset="0"/>
                <a:cs typeface="Times New Roman" panose="02020603050405020304" pitchFamily="18" charset="0"/>
              </a:rPr>
              <a:t>CLIL implementation rates across 3 schools</a:t>
            </a:r>
          </a:p>
        </p:txBody>
      </p:sp>
      <p:sp>
        <p:nvSpPr>
          <p:cNvPr id="6" name="AutoShape 2">
            <a:extLst>
              <a:ext uri="{FF2B5EF4-FFF2-40B4-BE49-F238E27FC236}">
                <a16:creationId xmlns:a16="http://schemas.microsoft.com/office/drawing/2014/main" id="{A8072886-4FDE-B7A6-3C94-BFFBA089E63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697408C9-17C6-0D78-2941-40BE67518C00}"/>
              </a:ext>
            </a:extLst>
          </p:cNvPr>
          <p:cNvPicPr>
            <a:picLocks noChangeAspect="1"/>
          </p:cNvPicPr>
          <p:nvPr/>
        </p:nvPicPr>
        <p:blipFill>
          <a:blip r:embed="rId3"/>
          <a:stretch>
            <a:fillRect/>
          </a:stretch>
        </p:blipFill>
        <p:spPr>
          <a:xfrm>
            <a:off x="1631014" y="1414462"/>
            <a:ext cx="9113186" cy="4732079"/>
          </a:xfrm>
          <a:prstGeom prst="rect">
            <a:avLst/>
          </a:prstGeom>
        </p:spPr>
      </p:pic>
    </p:spTree>
    <p:extLst>
      <p:ext uri="{BB962C8B-B14F-4D97-AF65-F5344CB8AC3E}">
        <p14:creationId xmlns:p14="http://schemas.microsoft.com/office/powerpoint/2010/main" val="368681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61BE6E-45B3-AA58-F93D-B5BCEDFCACE4}"/>
              </a:ext>
            </a:extLst>
          </p:cNvPr>
          <p:cNvSpPr>
            <a:spLocks noGrp="1"/>
          </p:cNvSpPr>
          <p:nvPr>
            <p:ph idx="1"/>
          </p:nvPr>
        </p:nvSpPr>
        <p:spPr>
          <a:xfrm>
            <a:off x="185057" y="149225"/>
            <a:ext cx="5910943" cy="4351338"/>
          </a:xfrm>
        </p:spPr>
        <p:txBody>
          <a:bodyPr>
            <a:noAutofit/>
          </a:bodyPr>
          <a:lstStyle/>
          <a:p>
            <a:pPr>
              <a:lnSpc>
                <a:spcPct val="100000"/>
              </a:lnSpc>
            </a:pPr>
            <a:r>
              <a:rPr lang="en-US" sz="2200"/>
              <a:t>Analysis of teacher interviews revealed that most teachers (73%) received CLIL training, but only 36% felt confident implementing this method. Classroom observations recorded uneven integration of the 4Cs framework, with "Content" and "Communication" receiving more attention (87%) than "Cognition" (64%) and "Culture" (51%). The Global Success textbook serves as the primary tool, however, most teachers (82%) must supplement with external materials to create authentic contexts for students.</a:t>
            </a:r>
          </a:p>
          <a:p>
            <a:pPr>
              <a:lnSpc>
                <a:spcPct val="100000"/>
              </a:lnSpc>
            </a:pPr>
            <a:r>
              <a:rPr lang="en-US" sz="2200"/>
              <a:t>The uneven integration of the 4Cs framework reflects a "soft CLIL" approach in teaching practice. Primary causes include lack of appropriate materials (84% of teachers), language barriers in expressing complex cultural concepts, and insufficient skills in designing higher-order thinking activities.</a:t>
            </a:r>
          </a:p>
          <a:p>
            <a:pPr>
              <a:lnSpc>
                <a:spcPct val="100000"/>
              </a:lnSpc>
            </a:pPr>
            <a:endParaRPr lang="en-US" sz="2200"/>
          </a:p>
        </p:txBody>
      </p:sp>
      <p:sp>
        <p:nvSpPr>
          <p:cNvPr id="5" name="TextBox 4">
            <a:extLst>
              <a:ext uri="{FF2B5EF4-FFF2-40B4-BE49-F238E27FC236}">
                <a16:creationId xmlns:a16="http://schemas.microsoft.com/office/drawing/2014/main" id="{DFD8CACE-2A61-B887-9BFD-8486477632BD}"/>
              </a:ext>
            </a:extLst>
          </p:cNvPr>
          <p:cNvSpPr txBox="1"/>
          <p:nvPr/>
        </p:nvSpPr>
        <p:spPr>
          <a:xfrm>
            <a:off x="7239000" y="4436031"/>
            <a:ext cx="4212771" cy="369332"/>
          </a:xfrm>
          <a:prstGeom prst="rect">
            <a:avLst/>
          </a:prstGeom>
          <a:noFill/>
        </p:spPr>
        <p:txBody>
          <a:bodyPr wrap="square">
            <a:spAutoFit/>
          </a:bodyPr>
          <a:lstStyle/>
          <a:p>
            <a:pPr algn="ctr"/>
            <a:r>
              <a:rPr lang="en-US" b="1">
                <a:latin typeface="Times New Roman" panose="02020603050405020304" pitchFamily="18" charset="0"/>
                <a:cs typeface="Times New Roman" panose="02020603050405020304" pitchFamily="18" charset="0"/>
              </a:rPr>
              <a:t>4Cs framework integration levels</a:t>
            </a:r>
          </a:p>
        </p:txBody>
      </p:sp>
      <p:sp>
        <p:nvSpPr>
          <p:cNvPr id="6" name="AutoShape 2">
            <a:extLst>
              <a:ext uri="{FF2B5EF4-FFF2-40B4-BE49-F238E27FC236}">
                <a16:creationId xmlns:a16="http://schemas.microsoft.com/office/drawing/2014/main" id="{693CA64D-DF54-BDE4-57CF-555AE6965F9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7106F2ED-D6FC-0BC7-4656-15940E85A01C}"/>
              </a:ext>
            </a:extLst>
          </p:cNvPr>
          <p:cNvPicPr>
            <a:picLocks noChangeAspect="1"/>
          </p:cNvPicPr>
          <p:nvPr/>
        </p:nvPicPr>
        <p:blipFill>
          <a:blip r:embed="rId2"/>
          <a:stretch>
            <a:fillRect/>
          </a:stretch>
        </p:blipFill>
        <p:spPr>
          <a:xfrm>
            <a:off x="6263368" y="631762"/>
            <a:ext cx="5743575" cy="3695700"/>
          </a:xfrm>
          <a:prstGeom prst="rect">
            <a:avLst/>
          </a:prstGeom>
        </p:spPr>
      </p:pic>
    </p:spTree>
    <p:extLst>
      <p:ext uri="{BB962C8B-B14F-4D97-AF65-F5344CB8AC3E}">
        <p14:creationId xmlns:p14="http://schemas.microsoft.com/office/powerpoint/2010/main" val="639496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2F39-7F60-2D6D-5306-66959E32FC42}"/>
              </a:ext>
            </a:extLst>
          </p:cNvPr>
          <p:cNvSpPr>
            <a:spLocks noGrp="1"/>
          </p:cNvSpPr>
          <p:nvPr>
            <p:ph type="title"/>
          </p:nvPr>
        </p:nvSpPr>
        <p:spPr/>
        <p:txBody>
          <a:bodyPr/>
          <a:lstStyle/>
          <a:p>
            <a:r>
              <a:rPr lang="en-US">
                <a:solidFill>
                  <a:schemeClr val="tx1"/>
                </a:solidFill>
              </a:rPr>
              <a:t>4.2. Effectiveness of the CLIL Method</a:t>
            </a:r>
          </a:p>
        </p:txBody>
      </p:sp>
      <p:sp>
        <p:nvSpPr>
          <p:cNvPr id="5" name="TextBox 4">
            <a:extLst>
              <a:ext uri="{FF2B5EF4-FFF2-40B4-BE49-F238E27FC236}">
                <a16:creationId xmlns:a16="http://schemas.microsoft.com/office/drawing/2014/main" id="{9554EA84-A186-B7A0-BE4F-74C5F3FB6E92}"/>
              </a:ext>
            </a:extLst>
          </p:cNvPr>
          <p:cNvSpPr txBox="1"/>
          <p:nvPr/>
        </p:nvSpPr>
        <p:spPr>
          <a:xfrm>
            <a:off x="3243942" y="6123543"/>
            <a:ext cx="6096000" cy="369332"/>
          </a:xfrm>
          <a:prstGeom prst="rect">
            <a:avLst/>
          </a:prstGeom>
          <a:noFill/>
        </p:spPr>
        <p:txBody>
          <a:bodyPr wrap="square">
            <a:spAutoFit/>
          </a:bodyPr>
          <a:lstStyle/>
          <a:p>
            <a:pPr algn="ctr"/>
            <a:r>
              <a:rPr lang="en-US" b="1">
                <a:latin typeface="Times New Roman" panose="02020603050405020304" pitchFamily="18" charset="0"/>
                <a:cs typeface="Times New Roman" panose="02020603050405020304" pitchFamily="18" charset="0"/>
              </a:rPr>
              <a:t>Student confidence levels in CLIL activities</a:t>
            </a:r>
          </a:p>
        </p:txBody>
      </p:sp>
      <p:pic>
        <p:nvPicPr>
          <p:cNvPr id="6" name="Picture 5">
            <a:extLst>
              <a:ext uri="{FF2B5EF4-FFF2-40B4-BE49-F238E27FC236}">
                <a16:creationId xmlns:a16="http://schemas.microsoft.com/office/drawing/2014/main" id="{528CE27C-42BC-1E5E-BE33-114BD40E0B08}"/>
              </a:ext>
            </a:extLst>
          </p:cNvPr>
          <p:cNvPicPr>
            <a:picLocks noChangeAspect="1"/>
          </p:cNvPicPr>
          <p:nvPr/>
        </p:nvPicPr>
        <p:blipFill>
          <a:blip r:embed="rId3"/>
          <a:stretch>
            <a:fillRect/>
          </a:stretch>
        </p:blipFill>
        <p:spPr>
          <a:xfrm>
            <a:off x="2936032" y="1385887"/>
            <a:ext cx="6403910" cy="4356656"/>
          </a:xfrm>
          <a:prstGeom prst="rect">
            <a:avLst/>
          </a:prstGeom>
        </p:spPr>
      </p:pic>
    </p:spTree>
    <p:extLst>
      <p:ext uri="{BB962C8B-B14F-4D97-AF65-F5344CB8AC3E}">
        <p14:creationId xmlns:p14="http://schemas.microsoft.com/office/powerpoint/2010/main" val="22240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99A6BF-233A-7F17-9D93-3E7821A560A2}"/>
              </a:ext>
            </a:extLst>
          </p:cNvPr>
          <p:cNvSpPr>
            <a:spLocks noGrp="1"/>
          </p:cNvSpPr>
          <p:nvPr>
            <p:ph idx="1"/>
          </p:nvPr>
        </p:nvSpPr>
        <p:spPr>
          <a:xfrm>
            <a:off x="838200" y="566057"/>
            <a:ext cx="10515600" cy="5610906"/>
          </a:xfrm>
        </p:spPr>
        <p:txBody>
          <a:bodyPr>
            <a:normAutofit fontScale="92500" lnSpcReduction="10000"/>
          </a:bodyPr>
          <a:lstStyle/>
          <a:p>
            <a:r>
              <a:rPr lang="en-US"/>
              <a:t>Classroom observations revealed significantly increased student participation in activities integrating real-world content such as environmental discussions, social issue debates, or activities using visual aids (83% active student participation). Teacher interviews confirmed that CLIL enhances student learning motivation (76%) and improves language use in specific contexts (68%).</a:t>
            </a:r>
          </a:p>
          <a:p>
            <a:r>
              <a:rPr lang="en-US"/>
              <a:t>The confidence gap between Ha Giang Specialized High School (68%) and the general schools can be explained through three factors: gifted student input quality due to rigorous selection processes, better teacher competency reflected in systematic training rates (81%) and clear support policies (76%), and favorable infrastructure conditions creating advantageous environments for interactive activities and multimedia use.</a:t>
            </a:r>
          </a:p>
          <a:p>
            <a:endParaRPr lang="en-US"/>
          </a:p>
        </p:txBody>
      </p:sp>
    </p:spTree>
    <p:extLst>
      <p:ext uri="{BB962C8B-B14F-4D97-AF65-F5344CB8AC3E}">
        <p14:creationId xmlns:p14="http://schemas.microsoft.com/office/powerpoint/2010/main" val="1794092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5CE54-9C3D-5DA9-F85E-1A967E584704}"/>
              </a:ext>
            </a:extLst>
          </p:cNvPr>
          <p:cNvSpPr>
            <a:spLocks noGrp="1"/>
          </p:cNvSpPr>
          <p:nvPr>
            <p:ph type="title"/>
          </p:nvPr>
        </p:nvSpPr>
        <p:spPr/>
        <p:txBody>
          <a:bodyPr/>
          <a:lstStyle/>
          <a:p>
            <a:r>
              <a:rPr lang="en-US">
                <a:solidFill>
                  <a:schemeClr val="tx1"/>
                </a:solidFill>
              </a:rPr>
              <a:t>4.3. Challenges and Advantages in CLIL Implementation</a:t>
            </a:r>
          </a:p>
        </p:txBody>
      </p:sp>
      <p:sp>
        <p:nvSpPr>
          <p:cNvPr id="3" name="Content Placeholder 2">
            <a:extLst>
              <a:ext uri="{FF2B5EF4-FFF2-40B4-BE49-F238E27FC236}">
                <a16:creationId xmlns:a16="http://schemas.microsoft.com/office/drawing/2014/main" id="{9520D7E5-6350-13E2-337F-52C94F494882}"/>
              </a:ext>
            </a:extLst>
          </p:cNvPr>
          <p:cNvSpPr>
            <a:spLocks noGrp="1"/>
          </p:cNvSpPr>
          <p:nvPr>
            <p:ph idx="1"/>
          </p:nvPr>
        </p:nvSpPr>
        <p:spPr>
          <a:xfrm>
            <a:off x="304800" y="1488168"/>
            <a:ext cx="4822371" cy="4351338"/>
          </a:xfrm>
        </p:spPr>
        <p:txBody>
          <a:bodyPr>
            <a:normAutofit fontScale="85000" lnSpcReduction="20000"/>
          </a:bodyPr>
          <a:lstStyle/>
          <a:p>
            <a:r>
              <a:rPr lang="en-US"/>
              <a:t>Research identified vocabulary and grammar concerns as the greatest barriers to CLIL implementation. Student survey data showed 78% worried about vocabulary errors, 65% about pronunciation, and 58% about grammar. Teacher interviews emphasized challenges in CLIL lesson preparation time (92%), lack of appropriate materials (84%), and pressure from grammar-oriented examinations (88%).</a:t>
            </a:r>
          </a:p>
        </p:txBody>
      </p:sp>
      <p:sp>
        <p:nvSpPr>
          <p:cNvPr id="5" name="TextBox 4">
            <a:extLst>
              <a:ext uri="{FF2B5EF4-FFF2-40B4-BE49-F238E27FC236}">
                <a16:creationId xmlns:a16="http://schemas.microsoft.com/office/drawing/2014/main" id="{A40CC061-932F-0376-B437-70AB8B6A1B63}"/>
              </a:ext>
            </a:extLst>
          </p:cNvPr>
          <p:cNvSpPr txBox="1"/>
          <p:nvPr/>
        </p:nvSpPr>
        <p:spPr>
          <a:xfrm>
            <a:off x="6749142" y="5952671"/>
            <a:ext cx="4604658" cy="369332"/>
          </a:xfrm>
          <a:prstGeom prst="rect">
            <a:avLst/>
          </a:prstGeom>
          <a:noFill/>
        </p:spPr>
        <p:txBody>
          <a:bodyPr wrap="square">
            <a:spAutoFit/>
          </a:bodyPr>
          <a:lstStyle/>
          <a:p>
            <a:pPr algn="ctr"/>
            <a:r>
              <a:rPr lang="en-US" b="1">
                <a:latin typeface="Times New Roman" panose="02020603050405020304" pitchFamily="18" charset="0"/>
                <a:cs typeface="Times New Roman" panose="02020603050405020304" pitchFamily="18" charset="0"/>
              </a:rPr>
              <a:t>Barriers to CLIL implementation</a:t>
            </a:r>
          </a:p>
        </p:txBody>
      </p:sp>
      <p:pic>
        <p:nvPicPr>
          <p:cNvPr id="6" name="Picture 5">
            <a:extLst>
              <a:ext uri="{FF2B5EF4-FFF2-40B4-BE49-F238E27FC236}">
                <a16:creationId xmlns:a16="http://schemas.microsoft.com/office/drawing/2014/main" id="{A3AB6DDD-0C30-3856-1E95-A558C9E81B58}"/>
              </a:ext>
            </a:extLst>
          </p:cNvPr>
          <p:cNvPicPr>
            <a:picLocks noChangeAspect="1"/>
          </p:cNvPicPr>
          <p:nvPr/>
        </p:nvPicPr>
        <p:blipFill>
          <a:blip r:embed="rId2"/>
          <a:stretch>
            <a:fillRect/>
          </a:stretch>
        </p:blipFill>
        <p:spPr>
          <a:xfrm>
            <a:off x="5218339" y="1488168"/>
            <a:ext cx="6890285" cy="4248603"/>
          </a:xfrm>
          <a:prstGeom prst="rect">
            <a:avLst/>
          </a:prstGeom>
        </p:spPr>
      </p:pic>
    </p:spTree>
    <p:extLst>
      <p:ext uri="{BB962C8B-B14F-4D97-AF65-F5344CB8AC3E}">
        <p14:creationId xmlns:p14="http://schemas.microsoft.com/office/powerpoint/2010/main" val="689128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6115D-7C4B-749C-F733-FB0AE7681FF9}"/>
              </a:ext>
            </a:extLst>
          </p:cNvPr>
          <p:cNvSpPr>
            <a:spLocks noGrp="1"/>
          </p:cNvSpPr>
          <p:nvPr>
            <p:ph type="title"/>
          </p:nvPr>
        </p:nvSpPr>
        <p:spPr/>
        <p:txBody>
          <a:bodyPr/>
          <a:lstStyle/>
          <a:p>
            <a:r>
              <a:rPr lang="en-US"/>
              <a:t>Table of contents</a:t>
            </a:r>
          </a:p>
        </p:txBody>
      </p:sp>
      <p:sp>
        <p:nvSpPr>
          <p:cNvPr id="3" name="Content Placeholder 2">
            <a:extLst>
              <a:ext uri="{FF2B5EF4-FFF2-40B4-BE49-F238E27FC236}">
                <a16:creationId xmlns:a16="http://schemas.microsoft.com/office/drawing/2014/main" id="{38AA8CEA-590E-7945-6970-7AEE41C8D64D}"/>
              </a:ext>
            </a:extLst>
          </p:cNvPr>
          <p:cNvSpPr>
            <a:spLocks noGrp="1"/>
          </p:cNvSpPr>
          <p:nvPr>
            <p:ph idx="1"/>
          </p:nvPr>
        </p:nvSpPr>
        <p:spPr>
          <a:xfrm>
            <a:off x="838200" y="1371600"/>
            <a:ext cx="10515600" cy="4805363"/>
          </a:xfrm>
        </p:spPr>
        <p:txBody>
          <a:bodyPr/>
          <a:lstStyle/>
          <a:p>
            <a:pPr marL="0" indent="0">
              <a:buNone/>
            </a:pPr>
            <a:r>
              <a:rPr lang="en-US"/>
              <a:t>1. Introduction</a:t>
            </a:r>
          </a:p>
          <a:p>
            <a:pPr marL="0" indent="0">
              <a:buNone/>
            </a:pPr>
            <a:r>
              <a:rPr lang="en-US"/>
              <a:t>2. Overview of CLIL in Teaching</a:t>
            </a:r>
          </a:p>
          <a:p>
            <a:pPr marL="0" indent="0">
              <a:buNone/>
            </a:pPr>
            <a:r>
              <a:rPr lang="en-US"/>
              <a:t>3. Research Methodology</a:t>
            </a:r>
          </a:p>
          <a:p>
            <a:pPr marL="0" indent="0">
              <a:buNone/>
            </a:pPr>
            <a:r>
              <a:rPr lang="en-US"/>
              <a:t>4. Research Results</a:t>
            </a:r>
          </a:p>
          <a:p>
            <a:pPr marL="0" indent="0">
              <a:buNone/>
            </a:pPr>
            <a:r>
              <a:rPr lang="en-US"/>
              <a:t>5. Discussion</a:t>
            </a:r>
          </a:p>
          <a:p>
            <a:pPr marL="0" indent="0">
              <a:buNone/>
            </a:pPr>
            <a:r>
              <a:rPr lang="en-US"/>
              <a:t>6. Conclusion</a:t>
            </a:r>
          </a:p>
          <a:p>
            <a:pPr marL="0" indent="0">
              <a:buNone/>
            </a:pPr>
            <a:r>
              <a:rPr lang="en-US"/>
              <a:t>References</a:t>
            </a:r>
          </a:p>
        </p:txBody>
      </p:sp>
    </p:spTree>
    <p:extLst>
      <p:ext uri="{BB962C8B-B14F-4D97-AF65-F5344CB8AC3E}">
        <p14:creationId xmlns:p14="http://schemas.microsoft.com/office/powerpoint/2010/main" val="156909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60114B-0247-15A6-E4B0-B044C07A5C96}"/>
              </a:ext>
            </a:extLst>
          </p:cNvPr>
          <p:cNvSpPr>
            <a:spLocks noGrp="1"/>
          </p:cNvSpPr>
          <p:nvPr>
            <p:ph idx="1"/>
          </p:nvPr>
        </p:nvSpPr>
        <p:spPr>
          <a:xfrm>
            <a:off x="367392" y="4074525"/>
            <a:ext cx="11508921" cy="2576646"/>
          </a:xfrm>
        </p:spPr>
        <p:txBody>
          <a:bodyPr>
            <a:normAutofit lnSpcReduction="10000"/>
          </a:bodyPr>
          <a:lstStyle/>
          <a:p>
            <a:r>
              <a:rPr lang="en-US" sz="2200"/>
              <a:t>Primary advantages in CLIL implementation include support from the Global Success textbook with basic CLIL design framework (76%), student interest in real-world topics (82%), and successful integration of interdisciplinary knowledge in teaching (64%). Classroom observations recorded particular student enthusiasm for group activities (91%), discussions and debates (83%), and multimedia use (75%).</a:t>
            </a:r>
          </a:p>
          <a:p>
            <a:r>
              <a:rPr lang="en-US" sz="2200"/>
              <a:t>Despite facing challenges, 67% of teachers still evaluate CLIL as an effective method for enhancing students' communicative competence. Notably, 73% of students believe CLIL helps them connect English knowledge with real-world issues, creating learning motivation.</a:t>
            </a:r>
          </a:p>
          <a:p>
            <a:endParaRPr lang="en-US" sz="2200"/>
          </a:p>
        </p:txBody>
      </p:sp>
      <p:sp>
        <p:nvSpPr>
          <p:cNvPr id="5" name="TextBox 4">
            <a:extLst>
              <a:ext uri="{FF2B5EF4-FFF2-40B4-BE49-F238E27FC236}">
                <a16:creationId xmlns:a16="http://schemas.microsoft.com/office/drawing/2014/main" id="{2A4DDC7D-1C23-6D0D-305B-06F312509675}"/>
              </a:ext>
            </a:extLst>
          </p:cNvPr>
          <p:cNvSpPr txBox="1"/>
          <p:nvPr/>
        </p:nvSpPr>
        <p:spPr>
          <a:xfrm>
            <a:off x="3973284" y="3705193"/>
            <a:ext cx="4789715" cy="369332"/>
          </a:xfrm>
          <a:prstGeom prst="rect">
            <a:avLst/>
          </a:prstGeom>
          <a:noFill/>
        </p:spPr>
        <p:txBody>
          <a:bodyPr wrap="square">
            <a:spAutoFit/>
          </a:bodyPr>
          <a:lstStyle/>
          <a:p>
            <a:pPr algn="ctr"/>
            <a:r>
              <a:rPr lang="en-US" b="1">
                <a:latin typeface="Times New Roman" panose="02020603050405020304" pitchFamily="18" charset="0"/>
                <a:cs typeface="Times New Roman" panose="02020603050405020304" pitchFamily="18" charset="0"/>
              </a:rPr>
              <a:t>Most engaging student activities</a:t>
            </a:r>
          </a:p>
        </p:txBody>
      </p:sp>
      <p:pic>
        <p:nvPicPr>
          <p:cNvPr id="6" name="Picture 5">
            <a:extLst>
              <a:ext uri="{FF2B5EF4-FFF2-40B4-BE49-F238E27FC236}">
                <a16:creationId xmlns:a16="http://schemas.microsoft.com/office/drawing/2014/main" id="{691B82DF-F8FE-DB9F-5B42-55D2FD77DECD}"/>
              </a:ext>
            </a:extLst>
          </p:cNvPr>
          <p:cNvPicPr>
            <a:picLocks noChangeAspect="1"/>
          </p:cNvPicPr>
          <p:nvPr/>
        </p:nvPicPr>
        <p:blipFill>
          <a:blip r:embed="rId2"/>
          <a:stretch>
            <a:fillRect/>
          </a:stretch>
        </p:blipFill>
        <p:spPr>
          <a:xfrm>
            <a:off x="3299899" y="93694"/>
            <a:ext cx="6305215" cy="3509086"/>
          </a:xfrm>
          <a:prstGeom prst="rect">
            <a:avLst/>
          </a:prstGeom>
        </p:spPr>
      </p:pic>
    </p:spTree>
    <p:extLst>
      <p:ext uri="{BB962C8B-B14F-4D97-AF65-F5344CB8AC3E}">
        <p14:creationId xmlns:p14="http://schemas.microsoft.com/office/powerpoint/2010/main" val="2003748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F558A-A7D5-E9A8-1197-365185A74AAB}"/>
              </a:ext>
            </a:extLst>
          </p:cNvPr>
          <p:cNvSpPr>
            <a:spLocks noGrp="1"/>
          </p:cNvSpPr>
          <p:nvPr>
            <p:ph type="title"/>
          </p:nvPr>
        </p:nvSpPr>
        <p:spPr>
          <a:xfrm>
            <a:off x="838200" y="365125"/>
            <a:ext cx="10515600" cy="854075"/>
          </a:xfrm>
        </p:spPr>
        <p:txBody>
          <a:bodyPr>
            <a:normAutofit fontScale="90000"/>
          </a:bodyPr>
          <a:lstStyle/>
          <a:p>
            <a:r>
              <a:rPr lang="en-US"/>
              <a:t>4.4. Procedures and Measures for CLIL Implementation in 10th-Grade English Teaching</a:t>
            </a:r>
          </a:p>
        </p:txBody>
      </p:sp>
      <p:sp>
        <p:nvSpPr>
          <p:cNvPr id="3" name="Content Placeholder 2">
            <a:extLst>
              <a:ext uri="{FF2B5EF4-FFF2-40B4-BE49-F238E27FC236}">
                <a16:creationId xmlns:a16="http://schemas.microsoft.com/office/drawing/2014/main" id="{16BD4DDA-DBE1-B8B5-171D-FCBE0D67CBC7}"/>
              </a:ext>
            </a:extLst>
          </p:cNvPr>
          <p:cNvSpPr>
            <a:spLocks noGrp="1"/>
          </p:cNvSpPr>
          <p:nvPr>
            <p:ph idx="1"/>
          </p:nvPr>
        </p:nvSpPr>
        <p:spPr>
          <a:xfrm>
            <a:off x="300719" y="1274085"/>
            <a:ext cx="5392510" cy="4351338"/>
          </a:xfrm>
        </p:spPr>
        <p:txBody>
          <a:bodyPr>
            <a:noAutofit/>
          </a:bodyPr>
          <a:lstStyle/>
          <a:p>
            <a:pPr marL="0">
              <a:lnSpc>
                <a:spcPct val="100000"/>
              </a:lnSpc>
              <a:spcBef>
                <a:spcPts val="0"/>
              </a:spcBef>
            </a:pPr>
            <a:r>
              <a:rPr lang="en-US" sz="2000" b="1"/>
              <a:t>First</a:t>
            </a:r>
            <a:r>
              <a:rPr lang="en-US" sz="2000"/>
              <a:t>, establishing dual objectives for content and language, with 93% of successful teachers reporting clear objective setting as crucial.</a:t>
            </a:r>
          </a:p>
          <a:p>
            <a:pPr marL="0">
              <a:lnSpc>
                <a:spcPct val="100000"/>
              </a:lnSpc>
              <a:spcBef>
                <a:spcPts val="0"/>
              </a:spcBef>
            </a:pPr>
            <a:r>
              <a:rPr lang="en-US" sz="2000" b="1"/>
              <a:t>Second</a:t>
            </a:r>
            <a:r>
              <a:rPr lang="en-US" sz="2000"/>
              <a:t>, using scaffolding techniques to support students in the learning process, applied in 86% of observed lessons.</a:t>
            </a:r>
          </a:p>
          <a:p>
            <a:pPr marL="0">
              <a:lnSpc>
                <a:spcPct val="100000"/>
              </a:lnSpc>
              <a:spcBef>
                <a:spcPts val="0"/>
              </a:spcBef>
            </a:pPr>
            <a:r>
              <a:rPr lang="en-US" sz="2000" b="1"/>
              <a:t>Third</a:t>
            </a:r>
            <a:r>
              <a:rPr lang="en-US" sz="2000"/>
              <a:t>, organizing student-centered interactive activities such as group work, discussions, and role-playing, evaluated as most effective by 78% of students.</a:t>
            </a:r>
          </a:p>
          <a:p>
            <a:pPr marL="0">
              <a:lnSpc>
                <a:spcPct val="100000"/>
              </a:lnSpc>
              <a:spcBef>
                <a:spcPts val="0"/>
              </a:spcBef>
            </a:pPr>
            <a:r>
              <a:rPr lang="en-US" sz="2000" b="1"/>
              <a:t>Fourth</a:t>
            </a:r>
            <a:r>
              <a:rPr lang="en-US" sz="2000"/>
              <a:t>, assessing both content and language, with 72% of teachers applying dual rubrics in assessment.</a:t>
            </a:r>
          </a:p>
          <a:p>
            <a:pPr marL="0">
              <a:lnSpc>
                <a:spcPct val="100000"/>
              </a:lnSpc>
              <a:spcBef>
                <a:spcPts val="0"/>
              </a:spcBef>
            </a:pPr>
            <a:r>
              <a:rPr lang="en-US" sz="2000" b="1"/>
              <a:t>Finally</a:t>
            </a:r>
            <a:r>
              <a:rPr lang="en-US" sz="2000"/>
              <a:t>, 84% of successful teachers reported continuously adjusting methods based on student feedback.</a:t>
            </a:r>
          </a:p>
          <a:p>
            <a:pPr marL="0" indent="0">
              <a:lnSpc>
                <a:spcPct val="100000"/>
              </a:lnSpc>
              <a:spcBef>
                <a:spcPts val="0"/>
              </a:spcBef>
              <a:buNone/>
            </a:pPr>
            <a:endParaRPr lang="en-US" sz="2000"/>
          </a:p>
        </p:txBody>
      </p:sp>
      <p:sp>
        <p:nvSpPr>
          <p:cNvPr id="5" name="TextBox 4">
            <a:extLst>
              <a:ext uri="{FF2B5EF4-FFF2-40B4-BE49-F238E27FC236}">
                <a16:creationId xmlns:a16="http://schemas.microsoft.com/office/drawing/2014/main" id="{E8B454DD-8671-776D-67F2-9781729B9ED2}"/>
              </a:ext>
            </a:extLst>
          </p:cNvPr>
          <p:cNvSpPr txBox="1"/>
          <p:nvPr/>
        </p:nvSpPr>
        <p:spPr>
          <a:xfrm>
            <a:off x="6999514" y="5018083"/>
            <a:ext cx="4637314" cy="369332"/>
          </a:xfrm>
          <a:prstGeom prst="rect">
            <a:avLst/>
          </a:prstGeom>
          <a:noFill/>
        </p:spPr>
        <p:txBody>
          <a:bodyPr wrap="square">
            <a:spAutoFit/>
          </a:bodyPr>
          <a:lstStyle/>
          <a:p>
            <a:r>
              <a:rPr lang="en-US" b="1">
                <a:latin typeface="Times New Roman" panose="02020603050405020304" pitchFamily="18" charset="0"/>
                <a:cs typeface="Times New Roman" panose="02020603050405020304" pitchFamily="18" charset="0"/>
              </a:rPr>
              <a:t>factors in effective CLIL procedures</a:t>
            </a:r>
          </a:p>
        </p:txBody>
      </p:sp>
      <p:pic>
        <p:nvPicPr>
          <p:cNvPr id="6" name="Picture 5">
            <a:extLst>
              <a:ext uri="{FF2B5EF4-FFF2-40B4-BE49-F238E27FC236}">
                <a16:creationId xmlns:a16="http://schemas.microsoft.com/office/drawing/2014/main" id="{C981D9B1-1F94-1A8A-0C3D-B64C3CCF340B}"/>
              </a:ext>
            </a:extLst>
          </p:cNvPr>
          <p:cNvPicPr>
            <a:picLocks noChangeAspect="1"/>
          </p:cNvPicPr>
          <p:nvPr/>
        </p:nvPicPr>
        <p:blipFill>
          <a:blip r:embed="rId3"/>
          <a:stretch>
            <a:fillRect/>
          </a:stretch>
        </p:blipFill>
        <p:spPr>
          <a:xfrm>
            <a:off x="5795281" y="1272827"/>
            <a:ext cx="6096000" cy="3745256"/>
          </a:xfrm>
          <a:prstGeom prst="rect">
            <a:avLst/>
          </a:prstGeom>
        </p:spPr>
      </p:pic>
      <p:sp>
        <p:nvSpPr>
          <p:cNvPr id="8" name="TextBox 7">
            <a:extLst>
              <a:ext uri="{FF2B5EF4-FFF2-40B4-BE49-F238E27FC236}">
                <a16:creationId xmlns:a16="http://schemas.microsoft.com/office/drawing/2014/main" id="{3D6DD4DE-80C3-AB15-2F6B-AD3C946A677D}"/>
              </a:ext>
            </a:extLst>
          </p:cNvPr>
          <p:cNvSpPr txBox="1"/>
          <p:nvPr/>
        </p:nvSpPr>
        <p:spPr>
          <a:xfrm>
            <a:off x="5900058" y="5380672"/>
            <a:ext cx="6096000" cy="1477328"/>
          </a:xfrm>
          <a:prstGeom prst="rect">
            <a:avLst/>
          </a:prstGeom>
          <a:noFill/>
        </p:spPr>
        <p:txBody>
          <a:bodyPr wrap="square">
            <a:spAutoFit/>
          </a:bodyPr>
          <a:lstStyle/>
          <a:p>
            <a:pPr algn="just">
              <a:lnSpc>
                <a:spcPct val="100000"/>
              </a:lnSpc>
            </a:pPr>
            <a:r>
              <a:rPr lang="en-US" sz="1800">
                <a:latin typeface="Times New Roman" panose="02020603050405020304" pitchFamily="18" charset="0"/>
                <a:cs typeface="Times New Roman" panose="02020603050405020304" pitchFamily="18" charset="0"/>
              </a:rPr>
              <a:t>=&gt; Effective measures include creating psychologically safe environments where students aren't afraid of making mistakes (91%); using authentic, student-relatable materials (87%); and diversifying learning activities combined with multimedia technology (83%).</a:t>
            </a:r>
          </a:p>
        </p:txBody>
      </p:sp>
    </p:spTree>
    <p:extLst>
      <p:ext uri="{BB962C8B-B14F-4D97-AF65-F5344CB8AC3E}">
        <p14:creationId xmlns:p14="http://schemas.microsoft.com/office/powerpoint/2010/main" val="180836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CE1A-6B25-E903-F49A-B90FE059CE99}"/>
              </a:ext>
            </a:extLst>
          </p:cNvPr>
          <p:cNvSpPr>
            <a:spLocks noGrp="1"/>
          </p:cNvSpPr>
          <p:nvPr>
            <p:ph type="title"/>
          </p:nvPr>
        </p:nvSpPr>
        <p:spPr>
          <a:xfrm>
            <a:off x="838200" y="365125"/>
            <a:ext cx="10515600" cy="712561"/>
          </a:xfrm>
        </p:spPr>
        <p:txBody>
          <a:bodyPr/>
          <a:lstStyle/>
          <a:p>
            <a:r>
              <a:rPr lang="en-US"/>
              <a:t>5. Discussion</a:t>
            </a:r>
          </a:p>
        </p:txBody>
      </p:sp>
      <p:sp>
        <p:nvSpPr>
          <p:cNvPr id="3" name="Content Placeholder 2">
            <a:extLst>
              <a:ext uri="{FF2B5EF4-FFF2-40B4-BE49-F238E27FC236}">
                <a16:creationId xmlns:a16="http://schemas.microsoft.com/office/drawing/2014/main" id="{61A71B77-5CFD-2807-7763-81640A476C9A}"/>
              </a:ext>
            </a:extLst>
          </p:cNvPr>
          <p:cNvSpPr>
            <a:spLocks noGrp="1"/>
          </p:cNvSpPr>
          <p:nvPr>
            <p:ph idx="1"/>
          </p:nvPr>
        </p:nvSpPr>
        <p:spPr>
          <a:xfrm>
            <a:off x="685800" y="1113064"/>
            <a:ext cx="11201400" cy="4351338"/>
          </a:xfrm>
        </p:spPr>
        <p:txBody>
          <a:bodyPr>
            <a:noAutofit/>
          </a:bodyPr>
          <a:lstStyle/>
          <a:p>
            <a:r>
              <a:rPr lang="en-US" sz="2400"/>
              <a:t>Results show uneven integration of Coyle, Hood, and Marsh's (2010) 4Cs framework, with Content and Communication achieving 87% but Cognition (64%) and Culture (51%) significantly lower. This reflects "soft CLIL" implementation according to Ball, Kelly, and Clegg (2015), prioritizing language objectives over balanced content-language integration.</a:t>
            </a:r>
          </a:p>
          <a:p>
            <a:r>
              <a:rPr lang="en-US" sz="2400"/>
              <a:t>Compared to international research, findings on student vocabulary concerns (78%) and grammar worries (58%) align with Dalton-Puffer's (2011) analysis in EFL contexts. High multimedia participation rates (75%) confirm Lo and Lin's (2015) perspectives.</a:t>
            </a:r>
          </a:p>
          <a:p>
            <a:r>
              <a:rPr lang="en-US" sz="2400"/>
              <a:t>Regarding domestic research, results supplement quantitative data (78% implementation) to qualitative assessments by Nguyễn Thị Tố Hằng (2019) and develop procedures from Trần Thị Hiếu Hạnh (2020). The study reveals two new issues: a 14% gap between specialized (86%) and general schools (72%), and the distance between training (73%) and practical confidence (36%).</a:t>
            </a:r>
          </a:p>
          <a:p>
            <a:r>
              <a:rPr lang="en-US" sz="2400"/>
              <a:t>The research provides empirical evidence for CLIL theory in EFL contexts and offers practical guidance on creating psychologically safe environments (91%) and using authentic materials (87%).</a:t>
            </a:r>
          </a:p>
          <a:p>
            <a:endParaRPr lang="en-US" sz="2400"/>
          </a:p>
        </p:txBody>
      </p:sp>
    </p:spTree>
    <p:extLst>
      <p:ext uri="{BB962C8B-B14F-4D97-AF65-F5344CB8AC3E}">
        <p14:creationId xmlns:p14="http://schemas.microsoft.com/office/powerpoint/2010/main" val="3216499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B149-D9B5-B7A6-DF9F-69B6E93EE635}"/>
              </a:ext>
            </a:extLst>
          </p:cNvPr>
          <p:cNvSpPr>
            <a:spLocks noGrp="1"/>
          </p:cNvSpPr>
          <p:nvPr>
            <p:ph type="title"/>
          </p:nvPr>
        </p:nvSpPr>
        <p:spPr>
          <a:xfrm>
            <a:off x="838200" y="365126"/>
            <a:ext cx="10515600" cy="603704"/>
          </a:xfrm>
        </p:spPr>
        <p:txBody>
          <a:bodyPr/>
          <a:lstStyle/>
          <a:p>
            <a:r>
              <a:rPr lang="en-US"/>
              <a:t>6. Conclusion</a:t>
            </a:r>
          </a:p>
        </p:txBody>
      </p:sp>
      <p:sp>
        <p:nvSpPr>
          <p:cNvPr id="3" name="Content Placeholder 2">
            <a:extLst>
              <a:ext uri="{FF2B5EF4-FFF2-40B4-BE49-F238E27FC236}">
                <a16:creationId xmlns:a16="http://schemas.microsoft.com/office/drawing/2014/main" id="{2B0C8BE7-96C8-EEA3-0AB1-CADEE7D732B2}"/>
              </a:ext>
            </a:extLst>
          </p:cNvPr>
          <p:cNvSpPr>
            <a:spLocks noGrp="1"/>
          </p:cNvSpPr>
          <p:nvPr>
            <p:ph idx="1"/>
          </p:nvPr>
        </p:nvSpPr>
        <p:spPr>
          <a:xfrm>
            <a:off x="576943" y="968830"/>
            <a:ext cx="11223171" cy="5397840"/>
          </a:xfrm>
        </p:spPr>
        <p:txBody>
          <a:bodyPr>
            <a:noAutofit/>
          </a:bodyPr>
          <a:lstStyle/>
          <a:p>
            <a:pPr marL="0">
              <a:lnSpc>
                <a:spcPct val="100000"/>
              </a:lnSpc>
              <a:spcBef>
                <a:spcPts val="0"/>
              </a:spcBef>
            </a:pPr>
            <a:r>
              <a:rPr lang="en-US" sz="2000"/>
              <a:t>This research on CLIL in 10th-grade English instruction provides crucial empirical evidence about the current status and effectiveness of this method in Vietnamese general education contexts. Results show CLIL implementation achieving an average rate of 78%, with Ha Giang Specialized High School highest (86%). However, 4Cs framework integration remains uneven, with "Content" and "Communication" receiving more attention (87%) than "Cognition" (64%) and "Culture" (51%). Although 62% of students evaluate CLIL positively, only 7% feel very confident participating in activities.</a:t>
            </a:r>
          </a:p>
          <a:p>
            <a:pPr marL="0">
              <a:lnSpc>
                <a:spcPct val="100000"/>
              </a:lnSpc>
              <a:spcBef>
                <a:spcPts val="0"/>
              </a:spcBef>
            </a:pPr>
            <a:r>
              <a:rPr lang="en-US" sz="2000"/>
              <a:t>Unique scientific contributions include providing the first quantitative data on CLIL in Vietnamese general education, discovering gaps between training rates (73%) and practical confidence (36%) among teachers, and identifying a 14% effectiveness difference between specialized and general schools. The research establishes a 5-step effective CLIL implementation procedure and confirms the importance of psychologically safe learning environments (91%).</a:t>
            </a:r>
          </a:p>
          <a:p>
            <a:pPr marL="0">
              <a:lnSpc>
                <a:spcPct val="100000"/>
              </a:lnSpc>
              <a:spcBef>
                <a:spcPts val="0"/>
              </a:spcBef>
            </a:pPr>
            <a:r>
              <a:rPr lang="en-US" sz="2000"/>
              <a:t>Research limitations include restricted geographical scope, small sample size, and short-term observation periods. Future research should focus on longitudinal studies assessing long-term CLIL impacts, designing region-specific teacher training models, expanding to national scale, and developing localized CLIL materials to optimize the "Culture" factor in the 4Cs framework.</a:t>
            </a:r>
          </a:p>
          <a:p>
            <a:pPr marL="0">
              <a:lnSpc>
                <a:spcPct val="100000"/>
              </a:lnSpc>
              <a:spcBef>
                <a:spcPts val="0"/>
              </a:spcBef>
            </a:pPr>
            <a:r>
              <a:rPr lang="en-US" sz="2000"/>
              <a:t>To effectively implement CLIL, investment in teacher training, development of Vietnam-appropriate teaching materials, adjustment of assessment systems to balance grammar and communication, and creation of psychologically safe learning environments with effective scaffolding techniques are essential.</a:t>
            </a:r>
          </a:p>
          <a:p>
            <a:pPr marL="0">
              <a:lnSpc>
                <a:spcPct val="100000"/>
              </a:lnSpc>
              <a:spcBef>
                <a:spcPts val="0"/>
              </a:spcBef>
            </a:pPr>
            <a:endParaRPr lang="en-US" sz="2000"/>
          </a:p>
        </p:txBody>
      </p:sp>
    </p:spTree>
    <p:extLst>
      <p:ext uri="{BB962C8B-B14F-4D97-AF65-F5344CB8AC3E}">
        <p14:creationId xmlns:p14="http://schemas.microsoft.com/office/powerpoint/2010/main" val="685593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E413-E534-581D-2D07-61FA5C901837}"/>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3B397078-679B-7165-644D-04FE1F71EAD0}"/>
              </a:ext>
            </a:extLst>
          </p:cNvPr>
          <p:cNvSpPr>
            <a:spLocks noGrp="1"/>
          </p:cNvSpPr>
          <p:nvPr>
            <p:ph idx="1"/>
          </p:nvPr>
        </p:nvSpPr>
        <p:spPr>
          <a:xfrm>
            <a:off x="762000" y="900340"/>
            <a:ext cx="10515600" cy="4351338"/>
          </a:xfrm>
        </p:spPr>
        <p:txBody>
          <a:bodyPr>
            <a:noAutofit/>
          </a:bodyPr>
          <a:lstStyle/>
          <a:p>
            <a:pPr>
              <a:buNone/>
            </a:pPr>
            <a:r>
              <a:rPr lang="en-US" sz="2400" b="1"/>
              <a:t>English Sources:</a:t>
            </a:r>
            <a:endParaRPr lang="en-US" sz="2400"/>
          </a:p>
          <a:p>
            <a:pPr>
              <a:buNone/>
            </a:pPr>
            <a:r>
              <a:rPr lang="en-US" sz="2400"/>
              <a:t>Ball, P., Kelly, K., &amp; Clegg, J. (2015). </a:t>
            </a:r>
            <a:r>
              <a:rPr lang="en-US" sz="2400" i="1"/>
              <a:t>Putting CLIL into practice</a:t>
            </a:r>
            <a:r>
              <a:rPr lang="en-US" sz="2400"/>
              <a:t>. Oxford University Press.</a:t>
            </a:r>
          </a:p>
          <a:p>
            <a:pPr>
              <a:buNone/>
            </a:pPr>
            <a:r>
              <a:rPr lang="en-US" sz="2400"/>
              <a:t>Coyle, D., Hood, P., &amp; Marsh, D. (2010). </a:t>
            </a:r>
            <a:r>
              <a:rPr lang="en-US" sz="2400" i="1"/>
              <a:t>CLIL: Content and Language Integrated Learning</a:t>
            </a:r>
            <a:r>
              <a:rPr lang="en-US" sz="2400"/>
              <a:t>. Cambridge University Press.</a:t>
            </a:r>
          </a:p>
          <a:p>
            <a:pPr>
              <a:buNone/>
            </a:pPr>
            <a:r>
              <a:rPr lang="en-US" sz="2400"/>
              <a:t>Dalton-Puffer, C. (2011). Content-and-Language Integrated Learning: From Practice to Principles. </a:t>
            </a:r>
            <a:r>
              <a:rPr lang="en-US" sz="2400" i="1"/>
              <a:t>Annual Review of Applied Linguistics, 31</a:t>
            </a:r>
            <a:r>
              <a:rPr lang="en-US" sz="2400"/>
              <a:t>, 182-204. </a:t>
            </a:r>
            <a:r>
              <a:rPr lang="en-US" sz="2400">
                <a:hlinkClick r:id="rId2"/>
              </a:rPr>
              <a:t>https://doi.org/10.1017/S0267190511000092</a:t>
            </a:r>
            <a:endParaRPr lang="en-US" sz="2400"/>
          </a:p>
          <a:p>
            <a:pPr>
              <a:buNone/>
            </a:pPr>
            <a:r>
              <a:rPr lang="en-US" sz="2400"/>
              <a:t>Lo, Y. Y., &amp; Lin, A. M. Y. (2015). Special issue: Designing multilingual and multimodal CLIL frameworks for EFL students. </a:t>
            </a:r>
            <a:r>
              <a:rPr lang="en-US" sz="2400" i="1"/>
              <a:t>International Journal of Bilingual Education and Bilingualism, 18</a:t>
            </a:r>
            <a:r>
              <a:rPr lang="en-US" sz="2400"/>
              <a:t>(3), 261-269. </a:t>
            </a:r>
            <a:r>
              <a:rPr lang="en-US" sz="2400">
                <a:hlinkClick r:id="rId3"/>
              </a:rPr>
              <a:t>https://doi.org/10.1080/13670050.2014.988111</a:t>
            </a:r>
            <a:endParaRPr lang="en-US" sz="2400"/>
          </a:p>
          <a:p>
            <a:pPr>
              <a:buNone/>
            </a:pPr>
            <a:r>
              <a:rPr lang="en-US" sz="2400"/>
              <a:t>Mehisto, P., Marsh, D., &amp; Frigols, M. J. (2008). </a:t>
            </a:r>
            <a:r>
              <a:rPr lang="en-US" sz="2400" i="1"/>
              <a:t>Uncovering CLIL: Content and Language Integrated Learning in Bilingual and Multilingual Education</a:t>
            </a:r>
            <a:r>
              <a:rPr lang="en-US" sz="2400"/>
              <a:t>. Macmillan Education.</a:t>
            </a:r>
          </a:p>
          <a:p>
            <a:endParaRPr lang="en-US" sz="2400"/>
          </a:p>
        </p:txBody>
      </p:sp>
    </p:spTree>
    <p:extLst>
      <p:ext uri="{BB962C8B-B14F-4D97-AF65-F5344CB8AC3E}">
        <p14:creationId xmlns:p14="http://schemas.microsoft.com/office/powerpoint/2010/main" val="1554334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DE647-1397-8AC2-BC0E-646D7BA635FF}"/>
              </a:ext>
            </a:extLst>
          </p:cNvPr>
          <p:cNvSpPr>
            <a:spLocks noGrp="1"/>
          </p:cNvSpPr>
          <p:nvPr>
            <p:ph idx="1"/>
          </p:nvPr>
        </p:nvSpPr>
        <p:spPr>
          <a:xfrm>
            <a:off x="587828" y="217714"/>
            <a:ext cx="11157858" cy="5208134"/>
          </a:xfrm>
        </p:spPr>
        <p:txBody>
          <a:bodyPr>
            <a:noAutofit/>
          </a:bodyPr>
          <a:lstStyle/>
          <a:p>
            <a:pPr>
              <a:buNone/>
            </a:pPr>
            <a:r>
              <a:rPr lang="vi-VN" sz="2400" b="1"/>
              <a:t>Vietnamese Sources:</a:t>
            </a:r>
            <a:endParaRPr lang="vi-VN" sz="2400"/>
          </a:p>
          <a:p>
            <a:pPr>
              <a:buNone/>
            </a:pPr>
            <a:r>
              <a:rPr lang="vi-VN" sz="2400"/>
              <a:t>Đỗ, M. H. (2023). Thiết kế bài giảng tiếng Anh lớp 10 theo định hướng CLIL [Designing 10th-grade English lessons with CLIL orientation]. </a:t>
            </a:r>
            <a:r>
              <a:rPr lang="vi-VN" sz="2400" i="1"/>
              <a:t>Tạp chí Giáo dục, (520)</a:t>
            </a:r>
            <a:r>
              <a:rPr lang="vi-VN" sz="2400"/>
              <a:t>, 35-40.</a:t>
            </a:r>
          </a:p>
          <a:p>
            <a:pPr>
              <a:buNone/>
            </a:pPr>
            <a:r>
              <a:rPr lang="vi-VN" sz="2400"/>
              <a:t>Lê, T. T. N., &amp; Nguyễn, V. L. (2022). Áp dụng phương pháp CLIL trong dạy học tiếng Anh lớp 10 theo chương trình giáo dục phổ thông mới [Applying CLIL method in 10th-grade English teaching under the new general education curriculum]. </a:t>
            </a:r>
            <a:r>
              <a:rPr lang="vi-VN" sz="2400" i="1"/>
              <a:t>Tạp chí Khoa học Đại học Sư phạm Hà Nội, 67</a:t>
            </a:r>
            <a:r>
              <a:rPr lang="vi-VN" sz="2400"/>
              <a:t>(1), 173-183.</a:t>
            </a:r>
          </a:p>
          <a:p>
            <a:pPr>
              <a:buNone/>
            </a:pPr>
            <a:r>
              <a:rPr lang="vi-VN" sz="2400"/>
              <a:t>Nguyễn, T. T. H. (2019). Tích hợp nội dung và ngôn ngữ (CLIL) trong dạy học tiếng Anh ở trường phổ thông Việt Nam [Content and Language Integrated Learning (CLIL) in English teaching at Vietnamese general schools]. </a:t>
            </a:r>
            <a:r>
              <a:rPr lang="vi-VN" sz="2400" i="1"/>
              <a:t>Tạp chí Giáo dục, (456)</a:t>
            </a:r>
            <a:r>
              <a:rPr lang="vi-VN" sz="2400"/>
              <a:t>, 40-43.</a:t>
            </a:r>
          </a:p>
          <a:p>
            <a:pPr>
              <a:buNone/>
            </a:pPr>
            <a:r>
              <a:rPr lang="vi-VN" sz="2400"/>
              <a:t>Phạm, V. H. (2021). Phát triển năng lực ngôn ngữ cho học sinh THPT thông qua phương pháp CLIL [Developing language competency for high school students through CLIL method]. </a:t>
            </a:r>
            <a:r>
              <a:rPr lang="vi-VN" sz="2400" i="1"/>
              <a:t>Tạp chí Nghiên cứu Nước ngoài, 37</a:t>
            </a:r>
            <a:r>
              <a:rPr lang="vi-VN" sz="2400"/>
              <a:t>(3), 107-118.</a:t>
            </a:r>
          </a:p>
          <a:p>
            <a:pPr>
              <a:buNone/>
            </a:pPr>
            <a:r>
              <a:rPr lang="vi-VN" sz="2400"/>
              <a:t>Trần, T. H. H. (2020). Đề xuất quy trình dạy học tiếng Anh theo phương pháp CLIL cho học sinh THPT [Proposing English teaching procedures using CLIL method for high school students]. </a:t>
            </a:r>
            <a:r>
              <a:rPr lang="vi-VN" sz="2400" i="1"/>
              <a:t>Tạp chí Khoa học Giáo dục, 17</a:t>
            </a:r>
            <a:r>
              <a:rPr lang="vi-VN" sz="2400"/>
              <a:t>(5), 54-61.</a:t>
            </a:r>
          </a:p>
          <a:p>
            <a:endParaRPr lang="en-US" sz="2400"/>
          </a:p>
        </p:txBody>
      </p:sp>
    </p:spTree>
    <p:extLst>
      <p:ext uri="{BB962C8B-B14F-4D97-AF65-F5344CB8AC3E}">
        <p14:creationId xmlns:p14="http://schemas.microsoft.com/office/powerpoint/2010/main" val="3599957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F43894C8-F2C1-280D-4963-9830F6F587AE}"/>
              </a:ext>
            </a:extLst>
          </p:cNvPr>
          <p:cNvSpPr>
            <a:spLocks noGrp="1"/>
          </p:cNvSpPr>
          <p:nvPr>
            <p:ph type="title"/>
          </p:nvPr>
        </p:nvSpPr>
        <p:spPr>
          <a:xfrm>
            <a:off x="3315031" y="1380754"/>
            <a:ext cx="5561938" cy="2513516"/>
          </a:xfrm>
        </p:spPr>
        <p:txBody>
          <a:bodyPr vert="horz" lIns="91440" tIns="45720" rIns="91440" bIns="45720" rtlCol="0" anchor="b">
            <a:normAutofit/>
          </a:bodyPr>
          <a:lstStyle/>
          <a:p>
            <a:r>
              <a:rPr lang="en-US" sz="6000" kern="1200">
                <a:solidFill>
                  <a:schemeClr val="tx1"/>
                </a:solidFill>
                <a:latin typeface="+mj-lt"/>
                <a:ea typeface="+mj-ea"/>
                <a:cs typeface="+mj-cs"/>
              </a:rPr>
              <a:t>Thank you for your attention</a:t>
            </a:r>
          </a:p>
        </p:txBody>
      </p:sp>
      <p:sp>
        <p:nvSpPr>
          <p:cNvPr id="27" name="Arc 2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Oval 2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1126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D73A4B-1727-9DF7-C534-C60CE89706B7}"/>
              </a:ext>
            </a:extLst>
          </p:cNvPr>
          <p:cNvSpPr>
            <a:spLocks noGrp="1"/>
          </p:cNvSpPr>
          <p:nvPr>
            <p:ph type="title"/>
          </p:nvPr>
        </p:nvSpPr>
        <p:spPr>
          <a:xfrm>
            <a:off x="5931240" y="339795"/>
            <a:ext cx="4977976" cy="1454051"/>
          </a:xfrm>
        </p:spPr>
        <p:txBody>
          <a:bodyPr>
            <a:normAutofit/>
          </a:bodyPr>
          <a:lstStyle/>
          <a:p>
            <a:r>
              <a:rPr lang="en-US" sz="3600"/>
              <a:t>1. Introduction</a:t>
            </a:r>
            <a:br>
              <a:rPr lang="en-US" sz="3600"/>
            </a:br>
            <a:endParaRPr lang="en-US" sz="3600"/>
          </a:p>
        </p:txBody>
      </p:sp>
      <p:pic>
        <p:nvPicPr>
          <p:cNvPr id="7" name="Graphic 6" descr="Books">
            <a:extLst>
              <a:ext uri="{FF2B5EF4-FFF2-40B4-BE49-F238E27FC236}">
                <a16:creationId xmlns:a16="http://schemas.microsoft.com/office/drawing/2014/main" id="{83CED901-323E-0C00-256B-3C2AA37D9B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20" name="Content Placeholder 2">
            <a:extLst>
              <a:ext uri="{FF2B5EF4-FFF2-40B4-BE49-F238E27FC236}">
                <a16:creationId xmlns:a16="http://schemas.microsoft.com/office/drawing/2014/main" id="{BB990E55-CA9A-4969-9A5C-01D7113E8FD0}"/>
              </a:ext>
            </a:extLst>
          </p:cNvPr>
          <p:cNvSpPr>
            <a:spLocks noGrp="1"/>
          </p:cNvSpPr>
          <p:nvPr>
            <p:ph idx="1"/>
          </p:nvPr>
        </p:nvSpPr>
        <p:spPr>
          <a:xfrm>
            <a:off x="5947708" y="1208314"/>
            <a:ext cx="5928606" cy="5475515"/>
          </a:xfrm>
        </p:spPr>
        <p:txBody>
          <a:bodyPr anchor="ctr">
            <a:normAutofit/>
          </a:bodyPr>
          <a:lstStyle/>
          <a:p>
            <a:r>
              <a:rPr lang="en-US" sz="2000"/>
              <a:t>Within the framework of comprehensive educational reform in Vietnam, enhancing English language instruction quality has become paramount. The 2018 General Education Curriculum has established clear guidelines for integrated education, creating favorable legal foundations for implementing advanced teaching methods, including CLIL.</a:t>
            </a:r>
          </a:p>
          <a:p>
            <a:r>
              <a:rPr lang="en-US" sz="2000"/>
              <a:t>Grade 10 students often face significant challenges adapting to high school English curricula, particularly those from rural and mountainous regions. The gap between curriculum requirements and students' actual competencies demands innovative, breakthrough teaching methodologies. CLIL, with its advantage of connecting English knowledge with other learning domains, has the potential to create learning motivation and enhance teaching effectiveness in this context.</a:t>
            </a:r>
          </a:p>
          <a:p>
            <a:endParaRPr lang="en-US" sz="2000"/>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4262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B83A32-F861-4D27-69D9-515834BCB7A8}"/>
              </a:ext>
            </a:extLst>
          </p:cNvPr>
          <p:cNvSpPr>
            <a:spLocks noGrp="1"/>
          </p:cNvSpPr>
          <p:nvPr>
            <p:ph type="title"/>
          </p:nvPr>
        </p:nvSpPr>
        <p:spPr>
          <a:xfrm>
            <a:off x="838200" y="557188"/>
            <a:ext cx="10515600" cy="1133499"/>
          </a:xfrm>
        </p:spPr>
        <p:txBody>
          <a:bodyPr>
            <a:normAutofit/>
          </a:bodyPr>
          <a:lstStyle/>
          <a:p>
            <a:r>
              <a:rPr lang="en-US" sz="3300"/>
              <a:t>Our research addresses three research questions:</a:t>
            </a:r>
            <a:br>
              <a:rPr lang="en-US" sz="3300"/>
            </a:br>
            <a:endParaRPr lang="en-US" sz="3300"/>
          </a:p>
        </p:txBody>
      </p:sp>
      <p:graphicFrame>
        <p:nvGraphicFramePr>
          <p:cNvPr id="5" name="Content Placeholder 2">
            <a:extLst>
              <a:ext uri="{FF2B5EF4-FFF2-40B4-BE49-F238E27FC236}">
                <a16:creationId xmlns:a16="http://schemas.microsoft.com/office/drawing/2014/main" id="{40B46D17-B9D6-C95A-764D-59736443A6D6}"/>
              </a:ext>
            </a:extLst>
          </p:cNvPr>
          <p:cNvGraphicFramePr>
            <a:graphicFrameLocks noGrp="1"/>
          </p:cNvGraphicFramePr>
          <p:nvPr>
            <p:ph idx="1"/>
            <p:extLst>
              <p:ext uri="{D42A27DB-BD31-4B8C-83A1-F6EECF244321}">
                <p14:modId xmlns:p14="http://schemas.microsoft.com/office/powerpoint/2010/main" val="397988518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080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29946F-4395-417C-2E62-2A90E9514E10}"/>
              </a:ext>
            </a:extLst>
          </p:cNvPr>
          <p:cNvSpPr>
            <a:spLocks noGrp="1"/>
          </p:cNvSpPr>
          <p:nvPr>
            <p:ph type="title"/>
          </p:nvPr>
        </p:nvSpPr>
        <p:spPr>
          <a:xfrm>
            <a:off x="1043631" y="809898"/>
            <a:ext cx="10173010" cy="1554480"/>
          </a:xfrm>
        </p:spPr>
        <p:txBody>
          <a:bodyPr anchor="ctr">
            <a:normAutofit/>
          </a:bodyPr>
          <a:lstStyle/>
          <a:p>
            <a:r>
              <a:rPr lang="en-US" sz="4800"/>
              <a:t>2. Literature Review</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24BF20B-DD59-230F-4792-09C70ECD370B}"/>
              </a:ext>
            </a:extLst>
          </p:cNvPr>
          <p:cNvGraphicFramePr>
            <a:graphicFrameLocks noGrp="1"/>
          </p:cNvGraphicFramePr>
          <p:nvPr>
            <p:ph idx="1"/>
            <p:extLst>
              <p:ext uri="{D42A27DB-BD31-4B8C-83A1-F6EECF244321}">
                <p14:modId xmlns:p14="http://schemas.microsoft.com/office/powerpoint/2010/main" val="3725257805"/>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037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B636F3-08DA-F9F5-43AF-D32A22EB5AD8}"/>
              </a:ext>
            </a:extLst>
          </p:cNvPr>
          <p:cNvSpPr>
            <a:spLocks noGrp="1"/>
          </p:cNvSpPr>
          <p:nvPr>
            <p:ph type="title"/>
          </p:nvPr>
        </p:nvSpPr>
        <p:spPr>
          <a:xfrm>
            <a:off x="4553733" y="548464"/>
            <a:ext cx="6798541" cy="1675623"/>
          </a:xfrm>
        </p:spPr>
        <p:txBody>
          <a:bodyPr anchor="b">
            <a:normAutofit/>
          </a:bodyPr>
          <a:lstStyle/>
          <a:p>
            <a:r>
              <a:rPr lang="en-US" sz="3100"/>
              <a:t>2.1. Content and Language Integrated Learning (CLIL) in English Teaching</a:t>
            </a:r>
            <a:br>
              <a:rPr lang="en-US" sz="3100"/>
            </a:br>
            <a:endParaRPr lang="en-US" sz="3100"/>
          </a:p>
        </p:txBody>
      </p:sp>
      <p:pic>
        <p:nvPicPr>
          <p:cNvPr id="5" name="Picture 4" descr="Periodic table illustration">
            <a:extLst>
              <a:ext uri="{FF2B5EF4-FFF2-40B4-BE49-F238E27FC236}">
                <a16:creationId xmlns:a16="http://schemas.microsoft.com/office/drawing/2014/main" id="{319C80A9-A458-75DE-769A-5A4B008D0B39}"/>
              </a:ext>
            </a:extLst>
          </p:cNvPr>
          <p:cNvPicPr>
            <a:picLocks noChangeAspect="1"/>
          </p:cNvPicPr>
          <p:nvPr/>
        </p:nvPicPr>
        <p:blipFill>
          <a:blip r:embed="rId2"/>
          <a:srcRect l="4406" r="34402"/>
          <a:stretch>
            <a:fillRect/>
          </a:stretch>
        </p:blipFill>
        <p:spPr>
          <a:xfrm>
            <a:off x="1" y="10"/>
            <a:ext cx="4196496" cy="6857990"/>
          </a:xfrm>
          <a:prstGeom prst="rect">
            <a:avLst/>
          </a:prstGeom>
          <a:effectLst/>
        </p:spPr>
      </p:pic>
      <p:sp>
        <p:nvSpPr>
          <p:cNvPr id="3" name="Content Placeholder 2">
            <a:extLst>
              <a:ext uri="{FF2B5EF4-FFF2-40B4-BE49-F238E27FC236}">
                <a16:creationId xmlns:a16="http://schemas.microsoft.com/office/drawing/2014/main" id="{66C10EBF-E2A7-60EF-C883-60882843E418}"/>
              </a:ext>
            </a:extLst>
          </p:cNvPr>
          <p:cNvSpPr>
            <a:spLocks noGrp="1"/>
          </p:cNvSpPr>
          <p:nvPr>
            <p:ph idx="1"/>
          </p:nvPr>
        </p:nvSpPr>
        <p:spPr>
          <a:xfrm>
            <a:off x="4553734" y="2409830"/>
            <a:ext cx="6798539" cy="3705217"/>
          </a:xfrm>
        </p:spPr>
        <p:txBody>
          <a:bodyPr>
            <a:normAutofit/>
          </a:bodyPr>
          <a:lstStyle/>
          <a:p>
            <a:r>
              <a:rPr lang="en-US" sz="2800"/>
              <a:t>CLIL is defined as "</a:t>
            </a:r>
            <a:r>
              <a:rPr lang="en-US" sz="2800" b="1"/>
              <a:t>a trend or approach that integrates the teaching of subject content with foreign language instruction.</a:t>
            </a:r>
            <a:r>
              <a:rPr lang="en-US" sz="2800"/>
              <a:t>" Originated in 1994 by David Marsh at the University of Jyväskylä, Finland, CLIL builds upon Canada's immersion programs (1970-1980) and the UK's LAC movement (from 1966).</a:t>
            </a:r>
          </a:p>
        </p:txBody>
      </p:sp>
    </p:spTree>
    <p:extLst>
      <p:ext uri="{BB962C8B-B14F-4D97-AF65-F5344CB8AC3E}">
        <p14:creationId xmlns:p14="http://schemas.microsoft.com/office/powerpoint/2010/main" val="3855384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36619F-875D-3D50-BE2F-3B457E6910B6}"/>
              </a:ext>
            </a:extLst>
          </p:cNvPr>
          <p:cNvSpPr>
            <a:spLocks noGrp="1"/>
          </p:cNvSpPr>
          <p:nvPr>
            <p:ph idx="1"/>
          </p:nvPr>
        </p:nvSpPr>
        <p:spPr>
          <a:xfrm>
            <a:off x="838200" y="576943"/>
            <a:ext cx="10515600" cy="5600020"/>
          </a:xfrm>
        </p:spPr>
        <p:txBody>
          <a:bodyPr>
            <a:normAutofit/>
          </a:bodyPr>
          <a:lstStyle/>
          <a:p>
            <a:pPr>
              <a:buNone/>
            </a:pPr>
            <a:r>
              <a:rPr lang="en-US"/>
              <a:t>The cornerstone of CLIL theory is Coyle, Hood, and Marsh's (2010) 4Cs framework, comprising four inseparable elements:</a:t>
            </a:r>
          </a:p>
          <a:p>
            <a:pPr>
              <a:buFont typeface="Arial" panose="020B0604020202020204" pitchFamily="34" charset="0"/>
              <a:buChar char="•"/>
            </a:pPr>
            <a:r>
              <a:rPr lang="en-US" b="1"/>
              <a:t>Content</a:t>
            </a:r>
            <a:r>
              <a:rPr lang="en-US"/>
              <a:t>: Specialized knowledge</a:t>
            </a:r>
          </a:p>
          <a:p>
            <a:pPr>
              <a:buFont typeface="Arial" panose="020B0604020202020204" pitchFamily="34" charset="0"/>
              <a:buChar char="•"/>
            </a:pPr>
            <a:r>
              <a:rPr lang="en-US" b="1"/>
              <a:t>Communication</a:t>
            </a:r>
            <a:r>
              <a:rPr lang="en-US"/>
              <a:t>: Language as a medium for learning and interaction</a:t>
            </a:r>
          </a:p>
          <a:p>
            <a:pPr>
              <a:buFont typeface="Arial" panose="020B0604020202020204" pitchFamily="34" charset="0"/>
              <a:buChar char="•"/>
            </a:pPr>
            <a:r>
              <a:rPr lang="en-US" b="1"/>
              <a:t>Cognition</a:t>
            </a:r>
            <a:r>
              <a:rPr lang="en-US"/>
              <a:t>: Development of analytical, evaluative, and creative thinking</a:t>
            </a:r>
          </a:p>
          <a:p>
            <a:pPr>
              <a:buFont typeface="Arial" panose="020B0604020202020204" pitchFamily="34" charset="0"/>
              <a:buChar char="•"/>
            </a:pPr>
            <a:r>
              <a:rPr lang="en-US" b="1"/>
              <a:t>Culture</a:t>
            </a:r>
            <a:r>
              <a:rPr lang="en-US"/>
              <a:t>: Understanding of self and the multicultural world</a:t>
            </a:r>
          </a:p>
          <a:p>
            <a:endParaRPr lang="en-US"/>
          </a:p>
        </p:txBody>
      </p:sp>
    </p:spTree>
    <p:extLst>
      <p:ext uri="{BB962C8B-B14F-4D97-AF65-F5344CB8AC3E}">
        <p14:creationId xmlns:p14="http://schemas.microsoft.com/office/powerpoint/2010/main" val="1982170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09C8E6-D50C-A941-3C03-BD558F34754D}"/>
              </a:ext>
            </a:extLst>
          </p:cNvPr>
          <p:cNvSpPr>
            <a:spLocks noGrp="1"/>
          </p:cNvSpPr>
          <p:nvPr>
            <p:ph idx="1"/>
          </p:nvPr>
        </p:nvSpPr>
        <p:spPr>
          <a:xfrm>
            <a:off x="838200" y="696686"/>
            <a:ext cx="10515600" cy="5480277"/>
          </a:xfrm>
        </p:spPr>
        <p:txBody>
          <a:bodyPr/>
          <a:lstStyle/>
          <a:p>
            <a:pPr>
              <a:buNone/>
            </a:pPr>
            <a:r>
              <a:rPr lang="en-US"/>
              <a:t>CLIL distinguishes three types of language:</a:t>
            </a:r>
          </a:p>
          <a:p>
            <a:pPr>
              <a:buFont typeface="Arial" panose="020B0604020202020204" pitchFamily="34" charset="0"/>
              <a:buChar char="•"/>
            </a:pPr>
            <a:r>
              <a:rPr lang="en-US">
                <a:solidFill>
                  <a:srgbClr val="FF0000"/>
                </a:solidFill>
              </a:rPr>
              <a:t>Language for learning </a:t>
            </a:r>
            <a:r>
              <a:rPr lang="en-US"/>
              <a:t>(specialized terminology)</a:t>
            </a:r>
          </a:p>
          <a:p>
            <a:pPr>
              <a:buFont typeface="Arial" panose="020B0604020202020204" pitchFamily="34" charset="0"/>
              <a:buChar char="•"/>
            </a:pPr>
            <a:r>
              <a:rPr lang="en-US">
                <a:solidFill>
                  <a:srgbClr val="FF0000"/>
                </a:solidFill>
              </a:rPr>
              <a:t>Language of learning </a:t>
            </a:r>
            <a:r>
              <a:rPr lang="en-US"/>
              <a:t>(necessary for activity participation)</a:t>
            </a:r>
          </a:p>
          <a:p>
            <a:pPr>
              <a:buFont typeface="Arial" panose="020B0604020202020204" pitchFamily="34" charset="0"/>
              <a:buChar char="•"/>
            </a:pPr>
            <a:r>
              <a:rPr lang="en-US">
                <a:solidFill>
                  <a:srgbClr val="FF0000"/>
                </a:solidFill>
              </a:rPr>
              <a:t>Language through learning </a:t>
            </a:r>
            <a:r>
              <a:rPr lang="en-US"/>
              <a:t>(emergent language during the learning process)</a:t>
            </a:r>
          </a:p>
          <a:p>
            <a:endParaRPr lang="en-US"/>
          </a:p>
        </p:txBody>
      </p:sp>
    </p:spTree>
    <p:extLst>
      <p:ext uri="{BB962C8B-B14F-4D97-AF65-F5344CB8AC3E}">
        <p14:creationId xmlns:p14="http://schemas.microsoft.com/office/powerpoint/2010/main" val="2217560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519-0D5E-BCB5-DC01-C41B8224A4B3}"/>
              </a:ext>
            </a:extLst>
          </p:cNvPr>
          <p:cNvSpPr>
            <a:spLocks noGrp="1"/>
          </p:cNvSpPr>
          <p:nvPr>
            <p:ph type="title"/>
          </p:nvPr>
        </p:nvSpPr>
        <p:spPr/>
        <p:txBody>
          <a:bodyPr/>
          <a:lstStyle/>
          <a:p>
            <a:r>
              <a:rPr lang="en-US"/>
              <a:t>2.2. International and Domestic Research on CLIL</a:t>
            </a:r>
          </a:p>
        </p:txBody>
      </p:sp>
      <p:sp>
        <p:nvSpPr>
          <p:cNvPr id="3" name="Content Placeholder 2">
            <a:extLst>
              <a:ext uri="{FF2B5EF4-FFF2-40B4-BE49-F238E27FC236}">
                <a16:creationId xmlns:a16="http://schemas.microsoft.com/office/drawing/2014/main" id="{21227C2D-D978-9435-D8BB-0CC799C4532F}"/>
              </a:ext>
            </a:extLst>
          </p:cNvPr>
          <p:cNvSpPr>
            <a:spLocks noGrp="1"/>
          </p:cNvSpPr>
          <p:nvPr>
            <p:ph idx="1"/>
          </p:nvPr>
        </p:nvSpPr>
        <p:spPr>
          <a:xfrm>
            <a:off x="838200" y="1371600"/>
            <a:ext cx="10515600" cy="4805363"/>
          </a:xfrm>
        </p:spPr>
        <p:txBody>
          <a:bodyPr>
            <a:normAutofit fontScale="92500" lnSpcReduction="20000"/>
          </a:bodyPr>
          <a:lstStyle/>
          <a:p>
            <a:r>
              <a:rPr lang="en-US" b="1"/>
              <a:t>International Research:</a:t>
            </a:r>
            <a:r>
              <a:rPr lang="en-US"/>
              <a:t> </a:t>
            </a:r>
          </a:p>
          <a:p>
            <a:pPr>
              <a:buFont typeface="Wingdings" panose="05000000000000000000" pitchFamily="2" charset="2"/>
              <a:buChar char="ü"/>
            </a:pPr>
            <a:r>
              <a:rPr lang="en-US"/>
              <a:t>Coyle, Hood, and Marsh (2010) established fundamental theoretical foundations through the 4Cs model. </a:t>
            </a:r>
          </a:p>
          <a:p>
            <a:pPr>
              <a:buFont typeface="Wingdings" panose="05000000000000000000" pitchFamily="2" charset="2"/>
              <a:buChar char="ü"/>
            </a:pPr>
            <a:r>
              <a:rPr lang="en-US"/>
              <a:t>Mehisto, Marsh, and Frigols (2008) provided practical CLIL techniques for classroom implementation. </a:t>
            </a:r>
          </a:p>
          <a:p>
            <a:pPr>
              <a:buFont typeface="Wingdings" panose="05000000000000000000" pitchFamily="2" charset="2"/>
              <a:buChar char="ü"/>
            </a:pPr>
            <a:r>
              <a:rPr lang="en-US"/>
              <a:t>Ball, Kelly, and Clegg (2015) focused on program design and implementation. </a:t>
            </a:r>
          </a:p>
          <a:p>
            <a:pPr>
              <a:buFont typeface="Wingdings" panose="05000000000000000000" pitchFamily="2" charset="2"/>
              <a:buChar char="ü"/>
            </a:pPr>
            <a:r>
              <a:rPr lang="en-US"/>
              <a:t>Dalton-Puffer (2011) analyzed CLIL's effectiveness in language competency development, demonstrating positive results in both fluency and accuracy. </a:t>
            </a:r>
          </a:p>
          <a:p>
            <a:pPr>
              <a:buFont typeface="Wingdings" panose="05000000000000000000" pitchFamily="2" charset="2"/>
              <a:buChar char="ü"/>
            </a:pPr>
            <a:r>
              <a:rPr lang="en-US"/>
              <a:t>Lo and Lin (2015) designed multilingual, multimodal CLIL frameworks suitable for EFL contexts.</a:t>
            </a:r>
          </a:p>
        </p:txBody>
      </p:sp>
    </p:spTree>
    <p:extLst>
      <p:ext uri="{BB962C8B-B14F-4D97-AF65-F5344CB8AC3E}">
        <p14:creationId xmlns:p14="http://schemas.microsoft.com/office/powerpoint/2010/main" val="2641145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TotalTime>
  <Words>2845</Words>
  <Application>Microsoft Office PowerPoint</Application>
  <PresentationFormat>Widescreen</PresentationFormat>
  <Paragraphs>126</Paragraphs>
  <Slides>26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Arial</vt:lpstr>
      <vt:lpstr>Calibri</vt:lpstr>
      <vt:lpstr>Times New Roman</vt:lpstr>
      <vt:lpstr>Wingdings</vt:lpstr>
      <vt:lpstr>Office Theme</vt:lpstr>
      <vt:lpstr>Applying Content and Language Integrated Learning (CLIL) in 10th-grade English instruction at Vietnamese high schools from teachers and students’ perspectives</vt:lpstr>
      <vt:lpstr>Table of contents</vt:lpstr>
      <vt:lpstr>1. Introduction </vt:lpstr>
      <vt:lpstr>Our research addresses three research questions: </vt:lpstr>
      <vt:lpstr>2. Literature Review</vt:lpstr>
      <vt:lpstr>2.1. Content and Language Integrated Learning (CLIL) in English Teaching </vt:lpstr>
      <vt:lpstr>PowerPoint Presentation</vt:lpstr>
      <vt:lpstr>PowerPoint Presentation</vt:lpstr>
      <vt:lpstr>2.2. International and Domestic Research on CLIL</vt:lpstr>
      <vt:lpstr>PowerPoint Presentation</vt:lpstr>
      <vt:lpstr>3. Research Methodology</vt:lpstr>
      <vt:lpstr>Data Collection Methods: </vt:lpstr>
      <vt:lpstr>Sampling Methods: </vt:lpstr>
      <vt:lpstr>4. Research Findings</vt:lpstr>
      <vt:lpstr>4.1. Current Status of CLIL Implementation in 10th-Grade English Teaching </vt:lpstr>
      <vt:lpstr>PowerPoint Presentation</vt:lpstr>
      <vt:lpstr>4.2. Effectiveness of the CLIL Method</vt:lpstr>
      <vt:lpstr>PowerPoint Presentation</vt:lpstr>
      <vt:lpstr>4.3. Challenges and Advantages in CLIL Implementation</vt:lpstr>
      <vt:lpstr>PowerPoint Presentation</vt:lpstr>
      <vt:lpstr>4.4. Procedures and Measures for CLIL Implementation in 10th-Grade English Teaching</vt:lpstr>
      <vt:lpstr>5. Discussion</vt:lpstr>
      <vt:lpstr>6. Conclusion</vt:lpstr>
      <vt:lpstr>References</vt:lpstr>
      <vt:lpstr>PowerPoint Presentation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Vương Thị Hải Yến</dc:creator>
  <cp:lastModifiedBy>Vương Thị Hải Yến</cp:lastModifiedBy>
  <cp:revision>4</cp:revision>
  <dcterms:created xsi:type="dcterms:W3CDTF">2025-08-23T13:55:02Z</dcterms:created>
  <dcterms:modified xsi:type="dcterms:W3CDTF">2025-08-23T15:27:09Z</dcterms:modified>
</cp:coreProperties>
</file>