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handoutMasterIdLst>
    <p:handoutMasterId r:id="rId33"/>
  </p:handoutMasterIdLst>
  <p:sldIdLst>
    <p:sldId id="265" r:id="rId2"/>
    <p:sldId id="266" r:id="rId3"/>
    <p:sldId id="267" r:id="rId4"/>
    <p:sldId id="288" r:id="rId5"/>
    <p:sldId id="287" r:id="rId6"/>
    <p:sldId id="284" r:id="rId7"/>
    <p:sldId id="303" r:id="rId8"/>
    <p:sldId id="278" r:id="rId9"/>
    <p:sldId id="279" r:id="rId10"/>
    <p:sldId id="280" r:id="rId11"/>
    <p:sldId id="281" r:id="rId12"/>
    <p:sldId id="282" r:id="rId13"/>
    <p:sldId id="283" r:id="rId14"/>
    <p:sldId id="285" r:id="rId15"/>
    <p:sldId id="286" r:id="rId16"/>
    <p:sldId id="289" r:id="rId17"/>
    <p:sldId id="290" r:id="rId18"/>
    <p:sldId id="293" r:id="rId19"/>
    <p:sldId id="304" r:id="rId20"/>
    <p:sldId id="294" r:id="rId21"/>
    <p:sldId id="295" r:id="rId22"/>
    <p:sldId id="296" r:id="rId23"/>
    <p:sldId id="305" r:id="rId24"/>
    <p:sldId id="297" r:id="rId25"/>
    <p:sldId id="298" r:id="rId26"/>
    <p:sldId id="299" r:id="rId27"/>
    <p:sldId id="300" r:id="rId28"/>
    <p:sldId id="301" r:id="rId29"/>
    <p:sldId id="306" r:id="rId30"/>
    <p:sldId id="302" r:id="rId31"/>
  </p:sldIdLst>
  <p:sldSz cx="12192000" cy="6858000"/>
  <p:notesSz cx="6858000" cy="9144000"/>
  <p:embeddedFontLst>
    <p:embeddedFont>
      <p:font typeface="Be Vietnam Pro" panose="020B0604020202020204" charset="0"/>
      <p:regular r:id="rId34"/>
      <p:bold r:id="rId35"/>
      <p:italic r:id="rId36"/>
      <p:bold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B8056"/>
    <a:srgbClr val="DE523B"/>
    <a:srgbClr val="FC9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3557" autoAdjust="0"/>
  </p:normalViewPr>
  <p:slideViewPr>
    <p:cSldViewPr snapToGrid="0">
      <p:cViewPr>
        <p:scale>
          <a:sx n="69" d="100"/>
          <a:sy n="69" d="100"/>
        </p:scale>
        <p:origin x="484" y="-3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
    </p:cViewPr>
  </p:sorterViewPr>
  <p:notesViewPr>
    <p:cSldViewPr snapToGrid="0">
      <p:cViewPr varScale="1">
        <p:scale>
          <a:sx n="71" d="100"/>
          <a:sy n="71" d="100"/>
        </p:scale>
        <p:origin x="2739"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D5C6F-0C18-B7F7-86CE-455427029F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F0090984-0D88-EA9B-111A-CB9A335190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BD25B-1B0A-4DD4-9BC2-5C7F3B24B655}" type="datetimeFigureOut">
              <a:rPr lang="vi-VN" smtClean="0"/>
              <a:t>27/08/2025</a:t>
            </a:fld>
            <a:endParaRPr lang="vi-VN"/>
          </a:p>
        </p:txBody>
      </p:sp>
      <p:sp>
        <p:nvSpPr>
          <p:cNvPr id="4" name="Footer Placeholder 3">
            <a:extLst>
              <a:ext uri="{FF2B5EF4-FFF2-40B4-BE49-F238E27FC236}">
                <a16:creationId xmlns:a16="http://schemas.microsoft.com/office/drawing/2014/main" id="{108EDC81-C20F-9880-552A-837938211D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98C3A598-988C-CE3F-63FE-83BAFEC30B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D532F-75AC-4707-8728-B8DA2842FF13}" type="slidenum">
              <a:rPr lang="vi-VN" smtClean="0"/>
              <a:t>‹#›</a:t>
            </a:fld>
            <a:endParaRPr lang="vi-VN"/>
          </a:p>
        </p:txBody>
      </p:sp>
    </p:spTree>
    <p:extLst>
      <p:ext uri="{BB962C8B-B14F-4D97-AF65-F5344CB8AC3E}">
        <p14:creationId xmlns:p14="http://schemas.microsoft.com/office/powerpoint/2010/main" val="164317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5091-6D58-4164-A5CC-AD85EA696803}" type="datetimeFigureOut">
              <a:rPr lang="vi-VN" smtClean="0"/>
              <a:t>27/08/2025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1EFB8-D0AE-4893-8CB1-3521AD4F2FD3}" type="slidenum">
              <a:rPr lang="vi-VN" smtClean="0"/>
              <a:t>‹#›</a:t>
            </a:fld>
            <a:endParaRPr lang="vi-VN"/>
          </a:p>
        </p:txBody>
      </p:sp>
    </p:spTree>
    <p:extLst>
      <p:ext uri="{BB962C8B-B14F-4D97-AF65-F5344CB8AC3E}">
        <p14:creationId xmlns:p14="http://schemas.microsoft.com/office/powerpoint/2010/main" val="85327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4D3FFE67-9551-46C7-962F-CD0C54E056C6}"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145394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5273749" y="365125"/>
            <a:ext cx="6080050"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5273749" y="1825625"/>
            <a:ext cx="6080050" cy="4351338"/>
          </a:xfrm>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FFE3E60A-69FF-4703-A605-01CE28B357A7}" type="datetime1">
              <a:rPr lang="vi-VN" smtClean="0"/>
              <a:t>27/08/2025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356" y="750018"/>
            <a:ext cx="555775" cy="555775"/>
          </a:xfrm>
          <a:prstGeom prst="rect">
            <a:avLst/>
          </a:prstGeom>
        </p:spPr>
      </p:pic>
      <p:sp>
        <p:nvSpPr>
          <p:cNvPr id="9" name="Picture Placeholder 8">
            <a:extLst>
              <a:ext uri="{FF2B5EF4-FFF2-40B4-BE49-F238E27FC236}">
                <a16:creationId xmlns:a16="http://schemas.microsoft.com/office/drawing/2014/main" id="{8F5109EB-26C8-439D-B9BA-D81718A1209F}"/>
              </a:ext>
            </a:extLst>
          </p:cNvPr>
          <p:cNvSpPr>
            <a:spLocks noGrp="1"/>
          </p:cNvSpPr>
          <p:nvPr>
            <p:ph type="pic" sz="quarter" idx="13"/>
          </p:nvPr>
        </p:nvSpPr>
        <p:spPr>
          <a:xfrm>
            <a:off x="0" y="1"/>
            <a:ext cx="4375298" cy="6858000"/>
          </a:xfrm>
        </p:spPr>
        <p:txBody>
          <a:bodyPr/>
          <a:lstStyle/>
          <a:p>
            <a:endParaRPr lang="vi-VN"/>
          </a:p>
        </p:txBody>
      </p:sp>
      <p:sp>
        <p:nvSpPr>
          <p:cNvPr id="10" name="Slide Number Placeholder 5">
            <a:extLst>
              <a:ext uri="{FF2B5EF4-FFF2-40B4-BE49-F238E27FC236}">
                <a16:creationId xmlns:a16="http://schemas.microsoft.com/office/drawing/2014/main" id="{7CFB2F00-BDB3-6557-F07B-FBA67B0BAA31}"/>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96063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ean Layout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8B0B59B0-6FCF-45D0-B666-51D4EAC3C119}"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57F83CDF-3997-CC48-7785-EDEE8F28525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0976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n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71D34FC5-6075-42BD-8B9D-251F009750B5}"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4F5C812A-4517-7B49-8AF5-98D75144825B}"/>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218607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5DE3272C-B317-4BB9-A61A-F3C97CAD3795}"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346397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1 - no logo">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52716F26-1417-46AD-B1CB-0ED0052F06E2}"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spTree>
    <p:extLst>
      <p:ext uri="{BB962C8B-B14F-4D97-AF65-F5344CB8AC3E}">
        <p14:creationId xmlns:p14="http://schemas.microsoft.com/office/powerpoint/2010/main" val="32518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Slide 2 - no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329073F7-3070-4C3E-BB86-8E410B2EE7CD}"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spTree>
    <p:extLst>
      <p:ext uri="{BB962C8B-B14F-4D97-AF65-F5344CB8AC3E}">
        <p14:creationId xmlns:p14="http://schemas.microsoft.com/office/powerpoint/2010/main" val="329426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0233D624-26F7-4C83-9C56-0B4473BC698D}" type="datetime1">
              <a:rPr lang="vi-VN" smtClean="0"/>
              <a:t>27/08/2025</a:t>
            </a:fld>
            <a:endParaRPr lang="vi-VN" dirty="0"/>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dirty="0"/>
          </a:p>
        </p:txBody>
      </p:sp>
      <p:pic>
        <p:nvPicPr>
          <p:cNvPr id="10" name="Picture 9" descr="A green and red circles&#10;&#10;AI-generated content may be incorrect.">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204" y="2846387"/>
            <a:ext cx="663576" cy="663576"/>
          </a:xfrm>
          <a:prstGeom prst="rect">
            <a:avLst/>
          </a:prstGeom>
        </p:spPr>
      </p:pic>
      <p:sp>
        <p:nvSpPr>
          <p:cNvPr id="6" name="Slide Number Placeholder 5">
            <a:extLst>
              <a:ext uri="{FF2B5EF4-FFF2-40B4-BE49-F238E27FC236}">
                <a16:creationId xmlns:a16="http://schemas.microsoft.com/office/drawing/2014/main" id="{7E7C9610-8DF6-C7CD-4CB2-F5E4A1485E9C}"/>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148469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defTabSz="914400" rtl="0" eaLnBrk="1" latinLnBrk="0" hangingPunct="1">
              <a:lnSpc>
                <a:spcPct val="100000"/>
              </a:lnSpc>
              <a:spcBef>
                <a:spcPct val="0"/>
              </a:spcBef>
              <a:buNone/>
              <a:defRPr lang="vi-VN" sz="4400" b="1" kern="1200" dirty="0">
                <a:solidFill>
                  <a:srgbClr val="1B8056"/>
                </a:solidFill>
                <a:effectLst/>
                <a:latin typeface="Be Vietnam Pro" pitchFamily="2" charset="-93"/>
                <a:ea typeface="+mj-ea"/>
                <a:cs typeface="+mj-cs"/>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vi-VN" sz="3200" b="1" kern="1200" dirty="0">
                <a:solidFill>
                  <a:srgbClr val="DE523B"/>
                </a:solidFill>
                <a:effectLst/>
                <a:latin typeface="Be Vietnam Pro" pitchFamily="2" charset="-93"/>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AE296C82-26CC-441B-BD5C-C84BE46ED4DD}" type="datetime1">
              <a:rPr lang="vi-VN" smtClean="0"/>
              <a:t>27/08/2025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pic>
        <p:nvPicPr>
          <p:cNvPr id="10" name="Picture 9">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0204" y="2846387"/>
            <a:ext cx="663576" cy="663576"/>
          </a:xfrm>
          <a:prstGeom prst="rect">
            <a:avLst/>
          </a:prstGeom>
        </p:spPr>
      </p:pic>
      <p:sp>
        <p:nvSpPr>
          <p:cNvPr id="7" name="Slide Number Placeholder 5">
            <a:extLst>
              <a:ext uri="{FF2B5EF4-FFF2-40B4-BE49-F238E27FC236}">
                <a16:creationId xmlns:a16="http://schemas.microsoft.com/office/drawing/2014/main" id="{9BCE66E2-EFFA-C296-B4FE-2CE3D412911A}"/>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28606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descr="A white background with buildings and boats&#10;&#10;AI-generated content may be incorrect.">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2A3945F9-4E40-4B1A-ABCF-3B93DE7BA751}" type="datetime1">
              <a:rPr lang="vi-VN" smtClean="0"/>
              <a:t>27/08/2025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3" name="Slide Number Placeholder 5">
            <a:extLst>
              <a:ext uri="{FF2B5EF4-FFF2-40B4-BE49-F238E27FC236}">
                <a16:creationId xmlns:a16="http://schemas.microsoft.com/office/drawing/2014/main" id="{42BD8957-A844-7229-6045-C3F3CE9A3059}"/>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4097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365125"/>
            <a:ext cx="3079898"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838200" y="1825625"/>
            <a:ext cx="3079898" cy="4351338"/>
          </a:xfrm>
        </p:spPr>
        <p:txBody>
          <a:bodyPr>
            <a:normAutofit/>
          </a:bodyPr>
          <a:lstStyle>
            <a:lvl1pPr marL="0" indent="0" algn="just">
              <a:lnSpc>
                <a:spcPct val="100000"/>
              </a:lnSpc>
              <a:buNone/>
              <a:defRPr sz="2000">
                <a:latin typeface="Be Vietnam Pro" pitchFamily="2" charset="-93"/>
              </a:defRPr>
            </a:lvl1pPr>
            <a:lvl2pPr marL="457200" indent="0" algn="just">
              <a:lnSpc>
                <a:spcPct val="100000"/>
              </a:lnSpc>
              <a:buNone/>
              <a:defRPr sz="1800">
                <a:latin typeface="Be Vietnam Pro" pitchFamily="2" charset="-93"/>
              </a:defRPr>
            </a:lvl2pPr>
            <a:lvl3pPr marL="914400" indent="0" algn="just">
              <a:lnSpc>
                <a:spcPct val="100000"/>
              </a:lnSpc>
              <a:buNone/>
              <a:defRPr sz="1600">
                <a:latin typeface="Be Vietnam Pro" pitchFamily="2" charset="-93"/>
              </a:defRPr>
            </a:lvl3pPr>
            <a:lvl4pPr marL="1371600" indent="0" algn="just">
              <a:lnSpc>
                <a:spcPct val="100000"/>
              </a:lnSpc>
              <a:buNone/>
              <a:defRPr sz="1400">
                <a:latin typeface="Be Vietnam Pro" pitchFamily="2" charset="-93"/>
              </a:defRPr>
            </a:lvl4pPr>
            <a:lvl5pPr marL="1828800" indent="0" algn="just">
              <a:lnSpc>
                <a:spcPct val="100000"/>
              </a:lnSpc>
              <a:buNone/>
              <a:defRPr sz="1400">
                <a:latin typeface="Be Vietnam Pro" pitchFamily="2" charset="-93"/>
              </a:defRPr>
            </a:lvl5pPr>
          </a:lstStyle>
          <a:p>
            <a:pPr lvl="0"/>
            <a:r>
              <a:rPr lang="en-US" dirty="0"/>
              <a:t>Click to add subtitle</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7B9C3E4B-FA94-4A9A-A9DD-16385A30AF49}" type="datetime1">
              <a:rPr lang="vi-VN" smtClean="0"/>
              <a:t>27/08/2025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4" name="Text Placeholder 13">
            <a:extLst>
              <a:ext uri="{FF2B5EF4-FFF2-40B4-BE49-F238E27FC236}">
                <a16:creationId xmlns:a16="http://schemas.microsoft.com/office/drawing/2014/main" id="{69BBFD6B-521C-6CCC-AE68-E890A335641C}"/>
              </a:ext>
            </a:extLst>
          </p:cNvPr>
          <p:cNvSpPr>
            <a:spLocks noGrp="1"/>
          </p:cNvSpPr>
          <p:nvPr>
            <p:ph type="body" sz="quarter" idx="15" hasCustomPrompt="1"/>
          </p:nvPr>
        </p:nvSpPr>
        <p:spPr>
          <a:xfrm>
            <a:off x="4215809" y="365124"/>
            <a:ext cx="7137991" cy="5811839"/>
          </a:xfrm>
        </p:spPr>
        <p:txBody>
          <a:bodyPr>
            <a:normAutofit/>
          </a:bodyPr>
          <a:lstStyle>
            <a:lvl1pPr marL="0" indent="0">
              <a:buFontTx/>
              <a:buNone/>
              <a:defRPr sz="2000">
                <a:latin typeface="Be Vietnam Pro" pitchFamily="2" charset="-93"/>
              </a:defRPr>
            </a:lvl1pPr>
            <a:lvl2pPr marL="457200" indent="0">
              <a:buFontTx/>
              <a:buNone/>
              <a:defRPr sz="2000">
                <a:latin typeface="Be Vietnam Pro" pitchFamily="2" charset="-93"/>
              </a:defRPr>
            </a:lvl2pPr>
            <a:lvl3pPr marL="914400" indent="0">
              <a:buFontTx/>
              <a:buNone/>
              <a:defRPr sz="2000">
                <a:latin typeface="Be Vietnam Pro" pitchFamily="2" charset="-93"/>
              </a:defRPr>
            </a:lvl3pPr>
            <a:lvl4pPr marL="1371600" indent="0">
              <a:buFontTx/>
              <a:buNone/>
              <a:defRPr sz="2000">
                <a:latin typeface="Be Vietnam Pro" pitchFamily="2" charset="-93"/>
              </a:defRPr>
            </a:lvl4pPr>
            <a:lvl5pPr marL="1828800" indent="0">
              <a:buFontTx/>
              <a:buNone/>
              <a:defRPr sz="2000">
                <a:latin typeface="Be Vietnam Pro" pitchFamily="2" charset="-93"/>
              </a:defRPr>
            </a:lvl5pPr>
          </a:lstStyle>
          <a:p>
            <a:pPr lvl="0"/>
            <a:r>
              <a:rPr lang="en-US" dirty="0"/>
              <a:t>Click to add content</a:t>
            </a:r>
            <a:endParaRPr lang="vi-VN" dirty="0"/>
          </a:p>
        </p:txBody>
      </p:sp>
      <p:sp>
        <p:nvSpPr>
          <p:cNvPr id="15" name="Slide Number Placeholder 5">
            <a:extLst>
              <a:ext uri="{FF2B5EF4-FFF2-40B4-BE49-F238E27FC236}">
                <a16:creationId xmlns:a16="http://schemas.microsoft.com/office/drawing/2014/main" id="{BDAB9D00-94D4-BFEA-3519-113D4E6EC3C4}"/>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5253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5114260"/>
            <a:ext cx="10515600" cy="1427828"/>
          </a:xfrm>
        </p:spPr>
        <p:txBody>
          <a:bodyPr>
            <a:normAutofit/>
          </a:bodyPr>
          <a:lstStyle>
            <a:lvl1pPr algn="just">
              <a:defRPr lang="vi-VN" sz="3200" b="1" kern="1200" dirty="0">
                <a:solidFill>
                  <a:srgbClr val="1B8056"/>
                </a:solidFill>
                <a:effectLst/>
                <a:latin typeface="Be Vietnam Pro" pitchFamily="2" charset="-93"/>
                <a:ea typeface="+mj-ea"/>
                <a:cs typeface="+mj-cs"/>
              </a:defRPr>
            </a:lvl1pPr>
          </a:lstStyle>
          <a:p>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3514860B-B4B1-419A-83CE-3F9855073516}" type="datetime1">
              <a:rPr lang="vi-VN" smtClean="0"/>
              <a:t>27/08/2025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5497455"/>
            <a:ext cx="555775" cy="555775"/>
          </a:xfrm>
          <a:prstGeom prst="rect">
            <a:avLst/>
          </a:prstGeom>
        </p:spPr>
      </p:pic>
      <p:sp>
        <p:nvSpPr>
          <p:cNvPr id="13" name="Text Placeholder 12">
            <a:extLst>
              <a:ext uri="{FF2B5EF4-FFF2-40B4-BE49-F238E27FC236}">
                <a16:creationId xmlns:a16="http://schemas.microsoft.com/office/drawing/2014/main" id="{75D3E66B-0335-BFD3-F3EE-44C9719DD096}"/>
              </a:ext>
            </a:extLst>
          </p:cNvPr>
          <p:cNvSpPr>
            <a:spLocks noGrp="1"/>
          </p:cNvSpPr>
          <p:nvPr>
            <p:ph type="body" sz="quarter" idx="14" hasCustomPrompt="1"/>
          </p:nvPr>
        </p:nvSpPr>
        <p:spPr>
          <a:xfrm>
            <a:off x="838199" y="365126"/>
            <a:ext cx="10515600" cy="4749134"/>
          </a:xfrm>
        </p:spPr>
        <p:txBody>
          <a:bodyPr>
            <a:normAutofit/>
          </a:bodyPr>
          <a:lstStyle>
            <a:lvl1pPr marL="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1pPr>
            <a:lvl2pPr marL="4572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2pPr>
            <a:lvl3pPr marL="9144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3pPr>
            <a:lvl4pPr marL="13716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4pPr>
            <a:lvl5pPr marL="1828800" indent="0" algn="just" defTabSz="914400" rtl="0" eaLnBrk="1" latinLnBrk="0" hangingPunct="1">
              <a:lnSpc>
                <a:spcPct val="100000"/>
              </a:lnSpc>
              <a:buFont typeface="Arial" panose="020B0604020202020204" pitchFamily="34" charset="0"/>
              <a:buNone/>
              <a:defRPr lang="vi-VN" sz="2000" kern="1200" dirty="0" smtClean="0">
                <a:solidFill>
                  <a:schemeClr val="tx1"/>
                </a:solidFill>
                <a:latin typeface="Be Vietnam Pro" pitchFamily="2" charset="-93"/>
                <a:ea typeface="+mn-ea"/>
                <a:cs typeface="+mn-cs"/>
              </a:defRPr>
            </a:lvl5pPr>
          </a:lstStyle>
          <a:p>
            <a:pPr lvl="0"/>
            <a:r>
              <a:rPr lang="en-US" dirty="0"/>
              <a:t>Click to add content</a:t>
            </a:r>
            <a:endParaRPr lang="vi-VN" dirty="0"/>
          </a:p>
        </p:txBody>
      </p:sp>
      <p:sp>
        <p:nvSpPr>
          <p:cNvPr id="14" name="Slide Number Placeholder 5">
            <a:extLst>
              <a:ext uri="{FF2B5EF4-FFF2-40B4-BE49-F238E27FC236}">
                <a16:creationId xmlns:a16="http://schemas.microsoft.com/office/drawing/2014/main" id="{B9DD3AEB-52F3-7D36-1A31-A6B7F21280C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1600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F570B-FD22-048F-4CBB-1127FB4A6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F661B8-998C-284B-A778-49480348F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1139D1-C430-DE4A-22DC-CBB6F039B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303957-B883-49CE-8F19-17A362D6C477}" type="datetime1">
              <a:rPr lang="vi-VN" smtClean="0"/>
              <a:t>27/08/2025</a:t>
            </a:fld>
            <a:endParaRPr lang="vi-VN"/>
          </a:p>
        </p:txBody>
      </p:sp>
      <p:sp>
        <p:nvSpPr>
          <p:cNvPr id="5" name="Footer Placeholder 4">
            <a:extLst>
              <a:ext uri="{FF2B5EF4-FFF2-40B4-BE49-F238E27FC236}">
                <a16:creationId xmlns:a16="http://schemas.microsoft.com/office/drawing/2014/main" id="{1EC24FAA-972E-6DA4-FB27-CD686C04A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03383438-21B7-1C50-ACBE-71F18FC4A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B54EFE-F5F4-4674-A397-603D7A5E2AE8}" type="slidenum">
              <a:rPr lang="vi-VN" smtClean="0"/>
              <a:t>‹#›</a:t>
            </a:fld>
            <a:endParaRPr lang="vi-VN"/>
          </a:p>
        </p:txBody>
      </p:sp>
    </p:spTree>
    <p:extLst>
      <p:ext uri="{BB962C8B-B14F-4D97-AF65-F5344CB8AC3E}">
        <p14:creationId xmlns:p14="http://schemas.microsoft.com/office/powerpoint/2010/main" val="261731695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9" r:id="rId4"/>
    <p:sldLayoutId id="2147483660" r:id="rId5"/>
    <p:sldLayoutId id="2147483662" r:id="rId6"/>
    <p:sldLayoutId id="2147483650" r:id="rId7"/>
    <p:sldLayoutId id="2147483663" r:id="rId8"/>
    <p:sldLayoutId id="2147483664" r:id="rId9"/>
    <p:sldLayoutId id="2147483665" r:id="rId10"/>
    <p:sldLayoutId id="2147483666" r:id="rId11"/>
    <p:sldLayoutId id="21474836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FAB7-7EE8-C38C-3631-AED8EBBE1F70}"/>
              </a:ext>
            </a:extLst>
          </p:cNvPr>
          <p:cNvSpPr>
            <a:spLocks noGrp="1"/>
          </p:cNvSpPr>
          <p:nvPr>
            <p:ph type="ctrTitle"/>
          </p:nvPr>
        </p:nvSpPr>
        <p:spPr/>
        <p:txBody>
          <a:bodyPr>
            <a:normAutofit fontScale="90000"/>
          </a:bodyPr>
          <a:lstStyle/>
          <a:p>
            <a:r>
              <a:rPr lang="en-US" i="1" dirty="0">
                <a:effectLst/>
              </a:rPr>
              <a:t>Integrating Social Emotional Learning in English Language Classrooms</a:t>
            </a:r>
            <a:endParaRPr lang="vi-VN" dirty="0"/>
          </a:p>
        </p:txBody>
      </p:sp>
      <p:sp>
        <p:nvSpPr>
          <p:cNvPr id="3" name="Subtitle 2">
            <a:extLst>
              <a:ext uri="{FF2B5EF4-FFF2-40B4-BE49-F238E27FC236}">
                <a16:creationId xmlns:a16="http://schemas.microsoft.com/office/drawing/2014/main" id="{EC5AF146-852E-4AB6-B88A-7EBC9E0C5A6C}"/>
              </a:ext>
            </a:extLst>
          </p:cNvPr>
          <p:cNvSpPr>
            <a:spLocks noGrp="1"/>
          </p:cNvSpPr>
          <p:nvPr>
            <p:ph type="subTitle" idx="1"/>
          </p:nvPr>
        </p:nvSpPr>
        <p:spPr/>
        <p:txBody>
          <a:bodyPr/>
          <a:lstStyle/>
          <a:p>
            <a:endParaRPr lang="vi-VN" dirty="0"/>
          </a:p>
        </p:txBody>
      </p:sp>
      <p:sp>
        <p:nvSpPr>
          <p:cNvPr id="4" name="Text Placeholder 3">
            <a:extLst>
              <a:ext uri="{FF2B5EF4-FFF2-40B4-BE49-F238E27FC236}">
                <a16:creationId xmlns:a16="http://schemas.microsoft.com/office/drawing/2014/main" id="{011E165B-DF9D-928E-4358-AC4822D0AC44}"/>
              </a:ext>
            </a:extLst>
          </p:cNvPr>
          <p:cNvSpPr>
            <a:spLocks noGrp="1"/>
          </p:cNvSpPr>
          <p:nvPr>
            <p:ph type="body" sz="quarter" idx="13"/>
          </p:nvPr>
        </p:nvSpPr>
        <p:spPr/>
        <p:txBody>
          <a:bodyPr/>
          <a:lstStyle/>
          <a:p>
            <a:r>
              <a:rPr lang="en-SG" dirty="0"/>
              <a:t>By Hoang </a:t>
            </a:r>
            <a:r>
              <a:rPr lang="en-SG" dirty="0" err="1"/>
              <a:t>Thi</a:t>
            </a:r>
            <a:r>
              <a:rPr lang="en-SG" dirty="0"/>
              <a:t> Hong Hai, ULIS</a:t>
            </a:r>
            <a:endParaRPr lang="vi-VN" dirty="0"/>
          </a:p>
        </p:txBody>
      </p:sp>
    </p:spTree>
    <p:extLst>
      <p:ext uri="{BB962C8B-B14F-4D97-AF65-F5344CB8AC3E}">
        <p14:creationId xmlns:p14="http://schemas.microsoft.com/office/powerpoint/2010/main" val="285048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7833-23E6-8E7E-F390-007FFEDDEE8B}"/>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0E6A6720-A206-2078-5588-B16E91A57B48}"/>
              </a:ext>
            </a:extLst>
          </p:cNvPr>
          <p:cNvSpPr>
            <a:spLocks noGrp="1"/>
          </p:cNvSpPr>
          <p:nvPr>
            <p:ph idx="1"/>
          </p:nvPr>
        </p:nvSpPr>
        <p:spPr/>
        <p:txBody>
          <a:bodyPr/>
          <a:lstStyle/>
          <a:p>
            <a:r>
              <a:rPr lang="en-SG" dirty="0"/>
              <a:t>Yoder (2014) and Yoder and Gurke (2017)  proposed a </a:t>
            </a:r>
            <a:r>
              <a:rPr lang="en-SG" b="1" dirty="0">
                <a:solidFill>
                  <a:srgbClr val="0000FF"/>
                </a:solidFill>
              </a:rPr>
              <a:t>functional and practical framework </a:t>
            </a:r>
            <a:r>
              <a:rPr lang="en-SG" dirty="0"/>
              <a:t>of ten teaching practices that </a:t>
            </a:r>
            <a:r>
              <a:rPr lang="en-SG" b="1" dirty="0">
                <a:solidFill>
                  <a:srgbClr val="FF0000"/>
                </a:solidFill>
              </a:rPr>
              <a:t>promote social, emotional and academic skills.</a:t>
            </a:r>
          </a:p>
          <a:p>
            <a:pPr marL="342900" indent="-342900">
              <a:buFont typeface="Wingdings" panose="05000000000000000000" pitchFamily="2" charset="2"/>
              <a:buChar char="à"/>
            </a:pPr>
            <a:r>
              <a:rPr lang="en-SG" dirty="0">
                <a:sym typeface="Wingdings" panose="05000000000000000000" pitchFamily="2" charset="2"/>
              </a:rPr>
              <a:t>Two types of teaching approaches:</a:t>
            </a:r>
          </a:p>
          <a:p>
            <a:pPr lvl="1"/>
            <a:r>
              <a:rPr lang="en-SG" b="1" dirty="0">
                <a:solidFill>
                  <a:srgbClr val="0000FF"/>
                </a:solidFill>
                <a:sym typeface="Wingdings" panose="05000000000000000000" pitchFamily="2" charset="2"/>
              </a:rPr>
              <a:t>Instructional teaching practices that promote SEL </a:t>
            </a:r>
          </a:p>
          <a:p>
            <a:pPr lvl="1"/>
            <a:r>
              <a:rPr lang="en-SG" b="1" dirty="0">
                <a:solidFill>
                  <a:srgbClr val="0000FF"/>
                </a:solidFill>
                <a:sym typeface="Wingdings" panose="05000000000000000000" pitchFamily="2" charset="2"/>
              </a:rPr>
              <a:t>Social teaching practices that focus on SEL</a:t>
            </a:r>
          </a:p>
          <a:p>
            <a:pPr lvl="1"/>
            <a:r>
              <a:rPr lang="en-SG" dirty="0">
                <a:sym typeface="Wingdings" panose="05000000000000000000" pitchFamily="2" charset="2"/>
              </a:rPr>
              <a:t> Many of these can be adapted to higher education classrooms.</a:t>
            </a:r>
          </a:p>
          <a:p>
            <a:pPr lvl="1"/>
            <a:endParaRPr lang="en-SG" dirty="0">
              <a:sym typeface="Wingdings" panose="05000000000000000000" pitchFamily="2" charset="2"/>
            </a:endParaRPr>
          </a:p>
        </p:txBody>
      </p:sp>
      <p:sp>
        <p:nvSpPr>
          <p:cNvPr id="4" name="Slide Number Placeholder 3">
            <a:extLst>
              <a:ext uri="{FF2B5EF4-FFF2-40B4-BE49-F238E27FC236}">
                <a16:creationId xmlns:a16="http://schemas.microsoft.com/office/drawing/2014/main" id="{29F78C41-9589-8FBE-2915-6FCDB4FE7D22}"/>
              </a:ext>
            </a:extLst>
          </p:cNvPr>
          <p:cNvSpPr>
            <a:spLocks noGrp="1"/>
          </p:cNvSpPr>
          <p:nvPr>
            <p:ph type="sldNum" sz="quarter" idx="12"/>
          </p:nvPr>
        </p:nvSpPr>
        <p:spPr/>
        <p:txBody>
          <a:bodyPr/>
          <a:lstStyle/>
          <a:p>
            <a:fld id="{62B54EFE-F5F4-4674-A397-603D7A5E2AE8}" type="slidenum">
              <a:rPr lang="vi-VN" smtClean="0"/>
              <a:pPr/>
              <a:t>10</a:t>
            </a:fld>
            <a:endParaRPr lang="vi-VN" dirty="0"/>
          </a:p>
        </p:txBody>
      </p:sp>
    </p:spTree>
    <p:extLst>
      <p:ext uri="{BB962C8B-B14F-4D97-AF65-F5344CB8AC3E}">
        <p14:creationId xmlns:p14="http://schemas.microsoft.com/office/powerpoint/2010/main" val="356499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8397-FFC5-211E-A054-E893AABCE03E}"/>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C4D69015-5D95-FF32-6120-B282747B2F10}"/>
              </a:ext>
            </a:extLst>
          </p:cNvPr>
          <p:cNvSpPr>
            <a:spLocks noGrp="1"/>
          </p:cNvSpPr>
          <p:nvPr>
            <p:ph idx="1"/>
          </p:nvPr>
        </p:nvSpPr>
        <p:spPr/>
        <p:txBody>
          <a:bodyPr/>
          <a:lstStyle/>
          <a:p>
            <a:r>
              <a:rPr lang="en-SG" b="1" dirty="0">
                <a:solidFill>
                  <a:srgbClr val="FF0000"/>
                </a:solidFill>
                <a:sym typeface="Wingdings" panose="05000000000000000000" pitchFamily="2" charset="2"/>
              </a:rPr>
              <a:t>Instructional teaching practices </a:t>
            </a:r>
            <a:r>
              <a:rPr lang="en-SG" dirty="0">
                <a:sym typeface="Wingdings" panose="05000000000000000000" pitchFamily="2" charset="2"/>
              </a:rPr>
              <a:t>that promote SEL:</a:t>
            </a:r>
          </a:p>
          <a:p>
            <a:r>
              <a:rPr lang="en-SG" dirty="0">
                <a:sym typeface="Wingdings" panose="05000000000000000000" pitchFamily="2" charset="2"/>
              </a:rPr>
              <a:t>	(a) cooperative learning</a:t>
            </a:r>
          </a:p>
          <a:p>
            <a:r>
              <a:rPr lang="en-SG" dirty="0">
                <a:sym typeface="Wingdings" panose="05000000000000000000" pitchFamily="2" charset="2"/>
              </a:rPr>
              <a:t>	(b) classroom discussion</a:t>
            </a:r>
          </a:p>
          <a:p>
            <a:r>
              <a:rPr lang="en-SG" dirty="0">
                <a:sym typeface="Wingdings" panose="05000000000000000000" pitchFamily="2" charset="2"/>
              </a:rPr>
              <a:t>	(c) self-assessment and self-reflection </a:t>
            </a:r>
          </a:p>
          <a:p>
            <a:r>
              <a:rPr lang="en-SG" dirty="0">
                <a:sym typeface="Wingdings" panose="05000000000000000000" pitchFamily="2" charset="2"/>
              </a:rPr>
              <a:t>	(d) balanced instruction</a:t>
            </a:r>
          </a:p>
          <a:p>
            <a:r>
              <a:rPr lang="en-SG" dirty="0">
                <a:sym typeface="Wingdings" panose="05000000000000000000" pitchFamily="2" charset="2"/>
              </a:rPr>
              <a:t>	(e) academic press and expectations</a:t>
            </a:r>
          </a:p>
          <a:p>
            <a:r>
              <a:rPr lang="en-SG" dirty="0">
                <a:sym typeface="Wingdings" panose="05000000000000000000" pitchFamily="2" charset="2"/>
              </a:rPr>
              <a:t>	(f) competence building</a:t>
            </a:r>
          </a:p>
          <a:p>
            <a:r>
              <a:rPr lang="en-SG" dirty="0">
                <a:sym typeface="Wingdings" panose="05000000000000000000" pitchFamily="2" charset="2"/>
              </a:rPr>
              <a:t>					Yoder (2014; Yoder &amp; Gurke, 2017)</a:t>
            </a:r>
          </a:p>
          <a:p>
            <a:endParaRPr lang="en-SG"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C0CBB621-2624-6886-C5ED-9587B3D37C53}"/>
              </a:ext>
            </a:extLst>
          </p:cNvPr>
          <p:cNvSpPr>
            <a:spLocks noGrp="1"/>
          </p:cNvSpPr>
          <p:nvPr>
            <p:ph type="sldNum" sz="quarter" idx="12"/>
          </p:nvPr>
        </p:nvSpPr>
        <p:spPr/>
        <p:txBody>
          <a:bodyPr/>
          <a:lstStyle/>
          <a:p>
            <a:fld id="{62B54EFE-F5F4-4674-A397-603D7A5E2AE8}" type="slidenum">
              <a:rPr lang="vi-VN" smtClean="0"/>
              <a:pPr/>
              <a:t>11</a:t>
            </a:fld>
            <a:endParaRPr lang="vi-VN" dirty="0"/>
          </a:p>
        </p:txBody>
      </p:sp>
    </p:spTree>
    <p:extLst>
      <p:ext uri="{BB962C8B-B14F-4D97-AF65-F5344CB8AC3E}">
        <p14:creationId xmlns:p14="http://schemas.microsoft.com/office/powerpoint/2010/main" val="372374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AF58-1F63-36D9-78F5-5D3CF2E42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472CC-6161-D15D-B894-319D07D4FAF3}"/>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639968F1-B9D6-9891-014D-9F0CAD7B79FC}"/>
              </a:ext>
            </a:extLst>
          </p:cNvPr>
          <p:cNvSpPr>
            <a:spLocks noGrp="1"/>
          </p:cNvSpPr>
          <p:nvPr>
            <p:ph idx="1"/>
          </p:nvPr>
        </p:nvSpPr>
        <p:spPr/>
        <p:txBody>
          <a:bodyPr/>
          <a:lstStyle/>
          <a:p>
            <a:r>
              <a:rPr lang="en-SG" b="1" dirty="0">
                <a:solidFill>
                  <a:srgbClr val="FF0000"/>
                </a:solidFill>
                <a:sym typeface="Wingdings" panose="05000000000000000000" pitchFamily="2" charset="2"/>
              </a:rPr>
              <a:t>Social teaching practices </a:t>
            </a:r>
            <a:r>
              <a:rPr lang="en-SG" dirty="0">
                <a:sym typeface="Wingdings" panose="05000000000000000000" pitchFamily="2" charset="2"/>
              </a:rPr>
              <a:t>that support SEL:</a:t>
            </a:r>
          </a:p>
          <a:p>
            <a:r>
              <a:rPr lang="en-SG" dirty="0">
                <a:sym typeface="Wingdings" panose="05000000000000000000" pitchFamily="2" charset="2"/>
              </a:rPr>
              <a:t>	(a) student-centred discipline</a:t>
            </a:r>
          </a:p>
          <a:p>
            <a:r>
              <a:rPr lang="en-SG" dirty="0">
                <a:sym typeface="Wingdings" panose="05000000000000000000" pitchFamily="2" charset="2"/>
              </a:rPr>
              <a:t>	(b) teacher language</a:t>
            </a:r>
          </a:p>
          <a:p>
            <a:r>
              <a:rPr lang="en-SG" dirty="0">
                <a:sym typeface="Wingdings" panose="05000000000000000000" pitchFamily="2" charset="2"/>
              </a:rPr>
              <a:t>	(c) responsibility and choice</a:t>
            </a:r>
          </a:p>
          <a:p>
            <a:r>
              <a:rPr lang="en-SG" dirty="0">
                <a:sym typeface="Wingdings" panose="05000000000000000000" pitchFamily="2" charset="2"/>
              </a:rPr>
              <a:t>	(d) warmth and support</a:t>
            </a:r>
          </a:p>
          <a:p>
            <a:r>
              <a:rPr lang="en-SG" dirty="0">
                <a:sym typeface="Wingdings" panose="05000000000000000000" pitchFamily="2" charset="2"/>
              </a:rPr>
              <a:t>					Yoder (2014; Yoder and Gurke, 2017)</a:t>
            </a:r>
          </a:p>
          <a:p>
            <a:endParaRPr lang="en-SG"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F818344B-9945-B9D6-4751-AD522CB9EC34}"/>
              </a:ext>
            </a:extLst>
          </p:cNvPr>
          <p:cNvSpPr>
            <a:spLocks noGrp="1"/>
          </p:cNvSpPr>
          <p:nvPr>
            <p:ph type="sldNum" sz="quarter" idx="12"/>
          </p:nvPr>
        </p:nvSpPr>
        <p:spPr/>
        <p:txBody>
          <a:bodyPr/>
          <a:lstStyle/>
          <a:p>
            <a:fld id="{62B54EFE-F5F4-4674-A397-603D7A5E2AE8}" type="slidenum">
              <a:rPr lang="vi-VN" smtClean="0"/>
              <a:pPr/>
              <a:t>12</a:t>
            </a:fld>
            <a:endParaRPr lang="vi-VN" dirty="0"/>
          </a:p>
        </p:txBody>
      </p:sp>
    </p:spTree>
    <p:extLst>
      <p:ext uri="{BB962C8B-B14F-4D97-AF65-F5344CB8AC3E}">
        <p14:creationId xmlns:p14="http://schemas.microsoft.com/office/powerpoint/2010/main" val="367402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3506-8DC9-ADC2-E859-C723D39EF8E0}"/>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BE5328F1-0D98-124B-D279-CDCBE2856C9B}"/>
              </a:ext>
            </a:extLst>
          </p:cNvPr>
          <p:cNvSpPr>
            <a:spLocks noGrp="1"/>
          </p:cNvSpPr>
          <p:nvPr>
            <p:ph idx="1"/>
          </p:nvPr>
        </p:nvSpPr>
        <p:spPr/>
        <p:txBody>
          <a:bodyPr/>
          <a:lstStyle/>
          <a:p>
            <a:r>
              <a:rPr lang="en-SG" dirty="0">
                <a:sym typeface="Wingdings" panose="05000000000000000000" pitchFamily="2" charset="2"/>
              </a:rPr>
              <a:t></a:t>
            </a:r>
            <a:r>
              <a:rPr lang="en-SG" dirty="0"/>
              <a:t>The above mentioned instructional and emotional teaching practices (Yoder, 2014; Yoder &amp; Gurke, 2017) were carefully examined and selected to integrate in teaching the College Writing course to the first year English majored students.</a:t>
            </a:r>
            <a:endParaRPr lang="en-US" dirty="0"/>
          </a:p>
        </p:txBody>
      </p:sp>
      <p:sp>
        <p:nvSpPr>
          <p:cNvPr id="4" name="Slide Number Placeholder 3">
            <a:extLst>
              <a:ext uri="{FF2B5EF4-FFF2-40B4-BE49-F238E27FC236}">
                <a16:creationId xmlns:a16="http://schemas.microsoft.com/office/drawing/2014/main" id="{92D11EAB-D6B2-3897-13CD-6307294966E1}"/>
              </a:ext>
            </a:extLst>
          </p:cNvPr>
          <p:cNvSpPr>
            <a:spLocks noGrp="1"/>
          </p:cNvSpPr>
          <p:nvPr>
            <p:ph type="sldNum" sz="quarter" idx="12"/>
          </p:nvPr>
        </p:nvSpPr>
        <p:spPr/>
        <p:txBody>
          <a:bodyPr/>
          <a:lstStyle/>
          <a:p>
            <a:fld id="{62B54EFE-F5F4-4674-A397-603D7A5E2AE8}" type="slidenum">
              <a:rPr lang="vi-VN" smtClean="0"/>
              <a:pPr/>
              <a:t>13</a:t>
            </a:fld>
            <a:endParaRPr lang="vi-VN" dirty="0"/>
          </a:p>
        </p:txBody>
      </p:sp>
    </p:spTree>
    <p:extLst>
      <p:ext uri="{BB962C8B-B14F-4D97-AF65-F5344CB8AC3E}">
        <p14:creationId xmlns:p14="http://schemas.microsoft.com/office/powerpoint/2010/main" val="81264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1822-9B59-8619-63C2-4BD1C9FBC829}"/>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CB4E5258-0C01-3419-5C2F-2C790D0158DE}"/>
              </a:ext>
            </a:extLst>
          </p:cNvPr>
          <p:cNvSpPr>
            <a:spLocks noGrp="1"/>
          </p:cNvSpPr>
          <p:nvPr>
            <p:ph idx="1"/>
          </p:nvPr>
        </p:nvSpPr>
        <p:spPr/>
        <p:txBody>
          <a:bodyPr>
            <a:normAutofit fontScale="92500" lnSpcReduction="20000"/>
          </a:bodyPr>
          <a:lstStyle/>
          <a:p>
            <a:r>
              <a:rPr lang="en-SG" b="1" dirty="0"/>
              <a:t>Description of the College Writing course:</a:t>
            </a:r>
          </a:p>
          <a:p>
            <a:pPr marL="342900" indent="-342900">
              <a:buFont typeface="Arial" panose="020B0604020202020204" pitchFamily="34" charset="0"/>
              <a:buChar char="•"/>
            </a:pPr>
            <a:r>
              <a:rPr lang="vi-VN" dirty="0"/>
              <a:t>a </a:t>
            </a:r>
            <a:r>
              <a:rPr lang="vi-VN" b="1" dirty="0">
                <a:solidFill>
                  <a:srgbClr val="0000FF"/>
                </a:solidFill>
              </a:rPr>
              <a:t>15-week </a:t>
            </a:r>
            <a:r>
              <a:rPr lang="en-US" b="1" dirty="0">
                <a:solidFill>
                  <a:srgbClr val="0000FF"/>
                </a:solidFill>
              </a:rPr>
              <a:t>intensive course </a:t>
            </a:r>
            <a:r>
              <a:rPr lang="en-US" dirty="0"/>
              <a:t>designed for students to upgrade their English </a:t>
            </a:r>
            <a:r>
              <a:rPr lang="en-US" b="1" dirty="0">
                <a:solidFill>
                  <a:srgbClr val="FF0000"/>
                </a:solidFill>
              </a:rPr>
              <a:t>reading and writing skills to scholarly level </a:t>
            </a:r>
          </a:p>
          <a:p>
            <a:pPr marL="342900" indent="-342900">
              <a:buFont typeface="Arial" panose="020B0604020202020204" pitchFamily="34" charset="0"/>
              <a:buChar char="•"/>
            </a:pPr>
            <a:r>
              <a:rPr lang="en-US" dirty="0"/>
              <a:t>Students learn how to </a:t>
            </a:r>
            <a:r>
              <a:rPr lang="en-US" b="1" dirty="0">
                <a:solidFill>
                  <a:srgbClr val="FF0000"/>
                </a:solidFill>
              </a:rPr>
              <a:t>build effective search strategy </a:t>
            </a:r>
            <a:r>
              <a:rPr lang="en-US" dirty="0"/>
              <a:t>to find academic and reliable sources, and how to evaluate them critically</a:t>
            </a:r>
          </a:p>
          <a:p>
            <a:pPr marL="342900" indent="-342900">
              <a:buFont typeface="Arial" panose="020B0604020202020204" pitchFamily="34" charset="0"/>
              <a:buChar char="•"/>
            </a:pPr>
            <a:r>
              <a:rPr lang="en-US" dirty="0"/>
              <a:t>The course also equips students with necessary </a:t>
            </a:r>
            <a:r>
              <a:rPr lang="en-US" b="1" dirty="0">
                <a:solidFill>
                  <a:srgbClr val="FF0000"/>
                </a:solidFill>
              </a:rPr>
              <a:t>critical and active reading skills</a:t>
            </a:r>
            <a:r>
              <a:rPr lang="en-US" dirty="0"/>
              <a:t> to study and select scientific information and data from different research-based sources</a:t>
            </a:r>
          </a:p>
          <a:p>
            <a:pPr marL="342900" indent="-342900">
              <a:buFont typeface="Arial" panose="020B0604020202020204" pitchFamily="34" charset="0"/>
              <a:buChar char="•"/>
            </a:pPr>
            <a:r>
              <a:rPr lang="en-US" dirty="0"/>
              <a:t>Students </a:t>
            </a:r>
            <a:r>
              <a:rPr lang="en-US" b="1" dirty="0">
                <a:solidFill>
                  <a:srgbClr val="0000FF"/>
                </a:solidFill>
              </a:rPr>
              <a:t>integrate evidence and develop more convincing arguments </a:t>
            </a:r>
            <a:r>
              <a:rPr lang="en-US" dirty="0"/>
              <a:t>in their essay</a:t>
            </a:r>
          </a:p>
          <a:p>
            <a:r>
              <a:rPr lang="en-US" dirty="0">
                <a:sym typeface="Wingdings" panose="05000000000000000000" pitchFamily="2" charset="2"/>
              </a:rPr>
              <a:t></a:t>
            </a:r>
            <a:r>
              <a:rPr lang="en-US" dirty="0"/>
              <a:t> </a:t>
            </a:r>
            <a:r>
              <a:rPr lang="en-US" b="1" dirty="0">
                <a:solidFill>
                  <a:srgbClr val="0000FF"/>
                </a:solidFill>
              </a:rPr>
              <a:t>students are expected to produce high-quality research-based essays of different genres and improve critical thinking as well as creativity.</a:t>
            </a:r>
          </a:p>
          <a:p>
            <a:endParaRPr lang="en-US" dirty="0"/>
          </a:p>
        </p:txBody>
      </p:sp>
      <p:sp>
        <p:nvSpPr>
          <p:cNvPr id="4" name="Slide Number Placeholder 3">
            <a:extLst>
              <a:ext uri="{FF2B5EF4-FFF2-40B4-BE49-F238E27FC236}">
                <a16:creationId xmlns:a16="http://schemas.microsoft.com/office/drawing/2014/main" id="{37ED2988-122B-CABD-D2D0-D1FB95CB8B4C}"/>
              </a:ext>
            </a:extLst>
          </p:cNvPr>
          <p:cNvSpPr>
            <a:spLocks noGrp="1"/>
          </p:cNvSpPr>
          <p:nvPr>
            <p:ph type="sldNum" sz="quarter" idx="12"/>
          </p:nvPr>
        </p:nvSpPr>
        <p:spPr/>
        <p:txBody>
          <a:bodyPr/>
          <a:lstStyle/>
          <a:p>
            <a:fld id="{62B54EFE-F5F4-4674-A397-603D7A5E2AE8}" type="slidenum">
              <a:rPr lang="vi-VN" smtClean="0"/>
              <a:pPr/>
              <a:t>14</a:t>
            </a:fld>
            <a:endParaRPr lang="vi-VN" dirty="0"/>
          </a:p>
        </p:txBody>
      </p:sp>
    </p:spTree>
    <p:extLst>
      <p:ext uri="{BB962C8B-B14F-4D97-AF65-F5344CB8AC3E}">
        <p14:creationId xmlns:p14="http://schemas.microsoft.com/office/powerpoint/2010/main" val="53176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A5C3-856D-FA3D-2463-F6B685772636}"/>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5C50B7E1-D323-BED0-CB63-B2094432C0B8}"/>
              </a:ext>
            </a:extLst>
          </p:cNvPr>
          <p:cNvSpPr>
            <a:spLocks noGrp="1"/>
          </p:cNvSpPr>
          <p:nvPr>
            <p:ph idx="1"/>
          </p:nvPr>
        </p:nvSpPr>
        <p:spPr/>
        <p:txBody>
          <a:bodyPr/>
          <a:lstStyle/>
          <a:p>
            <a:r>
              <a:rPr lang="en-SG" b="1" dirty="0"/>
              <a:t>Assessment tasks of the College Writing course: </a:t>
            </a:r>
            <a:r>
              <a:rPr lang="en-SG" b="1" dirty="0">
                <a:solidFill>
                  <a:srgbClr val="0000FF"/>
                </a:solidFill>
              </a:rPr>
              <a:t>Writing Portfolio</a:t>
            </a:r>
            <a:r>
              <a:rPr lang="en-SG" dirty="0"/>
              <a:t> (Group Project of 3 students):</a:t>
            </a:r>
          </a:p>
          <a:p>
            <a:r>
              <a:rPr lang="en-SG" b="1" dirty="0">
                <a:solidFill>
                  <a:srgbClr val="0000FF"/>
                </a:solidFill>
              </a:rPr>
              <a:t>Phase 1: </a:t>
            </a:r>
            <a:r>
              <a:rPr lang="en-SG" b="1" dirty="0">
                <a:solidFill>
                  <a:srgbClr val="FF0000"/>
                </a:solidFill>
              </a:rPr>
              <a:t>Reading package: </a:t>
            </a:r>
            <a:r>
              <a:rPr lang="en-SG" dirty="0"/>
              <a:t>search strategy, selected readings, selected information, outlines (general outlines, detailed outlines)</a:t>
            </a:r>
          </a:p>
          <a:p>
            <a:r>
              <a:rPr lang="en-SG" b="1" dirty="0">
                <a:solidFill>
                  <a:srgbClr val="0000FF"/>
                </a:solidFill>
              </a:rPr>
              <a:t>Phase 2: </a:t>
            </a:r>
            <a:r>
              <a:rPr lang="en-SG" b="1" dirty="0">
                <a:solidFill>
                  <a:srgbClr val="FF0000"/>
                </a:solidFill>
              </a:rPr>
              <a:t>Round table: </a:t>
            </a:r>
            <a:r>
              <a:rPr lang="en-SG" dirty="0"/>
              <a:t>Group Presentation and justification;  Discussion with other groups that share the same topic</a:t>
            </a:r>
          </a:p>
          <a:p>
            <a:r>
              <a:rPr lang="en-SG" b="1" dirty="0">
                <a:solidFill>
                  <a:srgbClr val="0000FF"/>
                </a:solidFill>
              </a:rPr>
              <a:t>Phase 3: </a:t>
            </a:r>
            <a:r>
              <a:rPr lang="en-SG" b="1" dirty="0">
                <a:solidFill>
                  <a:srgbClr val="FF0000"/>
                </a:solidFill>
              </a:rPr>
              <a:t>Final Product: </a:t>
            </a:r>
            <a:r>
              <a:rPr lang="en-SG" dirty="0"/>
              <a:t>Revised reading package + Essay (all the drafts and peer comments)</a:t>
            </a:r>
          </a:p>
          <a:p>
            <a:r>
              <a:rPr lang="en-SG" b="1" dirty="0">
                <a:solidFill>
                  <a:srgbClr val="FF0000"/>
                </a:solidFill>
                <a:sym typeface="Wingdings" panose="05000000000000000000" pitchFamily="2" charset="2"/>
              </a:rPr>
              <a:t> A lot of efforts and collaboration is needed to complete the course assessment tasks.</a:t>
            </a:r>
            <a:endParaRPr lang="en-SG"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6FD11762-40B8-0908-8956-01297EC7AFD9}"/>
              </a:ext>
            </a:extLst>
          </p:cNvPr>
          <p:cNvSpPr>
            <a:spLocks noGrp="1"/>
          </p:cNvSpPr>
          <p:nvPr>
            <p:ph type="sldNum" sz="quarter" idx="12"/>
          </p:nvPr>
        </p:nvSpPr>
        <p:spPr/>
        <p:txBody>
          <a:bodyPr/>
          <a:lstStyle/>
          <a:p>
            <a:fld id="{62B54EFE-F5F4-4674-A397-603D7A5E2AE8}" type="slidenum">
              <a:rPr lang="vi-VN" smtClean="0"/>
              <a:pPr/>
              <a:t>15</a:t>
            </a:fld>
            <a:endParaRPr lang="vi-VN" dirty="0"/>
          </a:p>
        </p:txBody>
      </p:sp>
    </p:spTree>
    <p:extLst>
      <p:ext uri="{BB962C8B-B14F-4D97-AF65-F5344CB8AC3E}">
        <p14:creationId xmlns:p14="http://schemas.microsoft.com/office/powerpoint/2010/main" val="336791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3FB9-A864-DCCD-7F99-23C24236B9B7}"/>
              </a:ext>
            </a:extLst>
          </p:cNvPr>
          <p:cNvSpPr>
            <a:spLocks noGrp="1"/>
          </p:cNvSpPr>
          <p:nvPr>
            <p:ph type="title"/>
          </p:nvPr>
        </p:nvSpPr>
        <p:spPr/>
        <p:txBody>
          <a:bodyPr/>
          <a:lstStyle/>
          <a:p>
            <a:r>
              <a:rPr lang="en-SG" dirty="0"/>
              <a:t>Methodology</a:t>
            </a:r>
            <a:endParaRPr lang="en-US" dirty="0"/>
          </a:p>
        </p:txBody>
      </p:sp>
      <p:sp>
        <p:nvSpPr>
          <p:cNvPr id="3" name="Content Placeholder 2">
            <a:extLst>
              <a:ext uri="{FF2B5EF4-FFF2-40B4-BE49-F238E27FC236}">
                <a16:creationId xmlns:a16="http://schemas.microsoft.com/office/drawing/2014/main" id="{9DE1D7A7-E6DA-5D7E-0670-D7305128A9F5}"/>
              </a:ext>
            </a:extLst>
          </p:cNvPr>
          <p:cNvSpPr>
            <a:spLocks noGrp="1"/>
          </p:cNvSpPr>
          <p:nvPr>
            <p:ph idx="1"/>
          </p:nvPr>
        </p:nvSpPr>
        <p:spPr/>
        <p:txBody>
          <a:bodyPr/>
          <a:lstStyle/>
          <a:p>
            <a:pPr marL="342900" indent="-342900">
              <a:buFont typeface="Arial" panose="020B0604020202020204" pitchFamily="34" charset="0"/>
              <a:buChar char="•"/>
            </a:pPr>
            <a:r>
              <a:rPr lang="en-SG" dirty="0"/>
              <a:t>Action research; 15 week period</a:t>
            </a:r>
          </a:p>
          <a:p>
            <a:pPr marL="342900" indent="-342900">
              <a:buFont typeface="Arial" panose="020B0604020202020204" pitchFamily="34" charset="0"/>
              <a:buChar char="•"/>
            </a:pPr>
            <a:r>
              <a:rPr lang="en-SG" dirty="0"/>
              <a:t>Teacher researcher’s 2 classes, 65 first-year English majored students</a:t>
            </a:r>
          </a:p>
          <a:p>
            <a:pPr marL="342900" indent="-342900">
              <a:buFont typeface="Arial" panose="020B0604020202020204" pitchFamily="34" charset="0"/>
              <a:buChar char="•"/>
            </a:pPr>
            <a:r>
              <a:rPr lang="en-SG" dirty="0"/>
              <a:t>Teacher being the participant</a:t>
            </a:r>
          </a:p>
          <a:p>
            <a:pPr marL="342900" indent="-342900">
              <a:buFont typeface="Arial" panose="020B0604020202020204" pitchFamily="34" charset="0"/>
              <a:buChar char="•"/>
            </a:pPr>
            <a:r>
              <a:rPr lang="en-SG" dirty="0"/>
              <a:t>Integrated appropriate instructional and/or social teaching practices throughout the course.</a:t>
            </a:r>
          </a:p>
          <a:p>
            <a:pPr marL="342900" indent="-342900">
              <a:buFont typeface="Arial" panose="020B0604020202020204" pitchFamily="34" charset="0"/>
              <a:buChar char="•"/>
            </a:pPr>
            <a:r>
              <a:rPr lang="en-SG" dirty="0"/>
              <a:t>Observed students’ reactions in each lesson</a:t>
            </a:r>
          </a:p>
          <a:p>
            <a:pPr marL="342900" indent="-342900">
              <a:buFont typeface="Arial" panose="020B0604020202020204" pitchFamily="34" charset="0"/>
              <a:buChar char="•"/>
            </a:pPr>
            <a:r>
              <a:rPr lang="en-SG" dirty="0"/>
              <a:t>Obtained both oral and written feedback from students after each lesson (to offer instant support) and at the end of the course.</a:t>
            </a:r>
            <a:endParaRPr lang="en-US" dirty="0"/>
          </a:p>
        </p:txBody>
      </p:sp>
      <p:sp>
        <p:nvSpPr>
          <p:cNvPr id="4" name="Slide Number Placeholder 3">
            <a:extLst>
              <a:ext uri="{FF2B5EF4-FFF2-40B4-BE49-F238E27FC236}">
                <a16:creationId xmlns:a16="http://schemas.microsoft.com/office/drawing/2014/main" id="{89EF8985-C58D-7EAE-E1EE-CF57299D3F82}"/>
              </a:ext>
            </a:extLst>
          </p:cNvPr>
          <p:cNvSpPr>
            <a:spLocks noGrp="1"/>
          </p:cNvSpPr>
          <p:nvPr>
            <p:ph type="sldNum" sz="quarter" idx="12"/>
          </p:nvPr>
        </p:nvSpPr>
        <p:spPr/>
        <p:txBody>
          <a:bodyPr/>
          <a:lstStyle/>
          <a:p>
            <a:fld id="{62B54EFE-F5F4-4674-A397-603D7A5E2AE8}" type="slidenum">
              <a:rPr lang="vi-VN" smtClean="0"/>
              <a:pPr/>
              <a:t>16</a:t>
            </a:fld>
            <a:endParaRPr lang="vi-VN" dirty="0"/>
          </a:p>
        </p:txBody>
      </p:sp>
    </p:spTree>
    <p:extLst>
      <p:ext uri="{BB962C8B-B14F-4D97-AF65-F5344CB8AC3E}">
        <p14:creationId xmlns:p14="http://schemas.microsoft.com/office/powerpoint/2010/main" val="7691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77E2-ADBB-E442-9567-2553AD8BA009}"/>
              </a:ext>
            </a:extLst>
          </p:cNvPr>
          <p:cNvSpPr>
            <a:spLocks noGrp="1"/>
          </p:cNvSpPr>
          <p:nvPr>
            <p:ph type="title"/>
          </p:nvPr>
        </p:nvSpPr>
        <p:spPr/>
        <p:txBody>
          <a:bodyPr/>
          <a:lstStyle/>
          <a:p>
            <a:r>
              <a:rPr lang="en-SG" dirty="0"/>
              <a:t>Methodology</a:t>
            </a:r>
            <a:endParaRPr lang="en-US" dirty="0"/>
          </a:p>
        </p:txBody>
      </p:sp>
      <p:sp>
        <p:nvSpPr>
          <p:cNvPr id="3" name="Content Placeholder 2">
            <a:extLst>
              <a:ext uri="{FF2B5EF4-FFF2-40B4-BE49-F238E27FC236}">
                <a16:creationId xmlns:a16="http://schemas.microsoft.com/office/drawing/2014/main" id="{D063B4FE-8236-629F-1E89-3077859E30F3}"/>
              </a:ext>
            </a:extLst>
          </p:cNvPr>
          <p:cNvSpPr>
            <a:spLocks noGrp="1"/>
          </p:cNvSpPr>
          <p:nvPr>
            <p:ph idx="1"/>
          </p:nvPr>
        </p:nvSpPr>
        <p:spPr>
          <a:xfrm>
            <a:off x="838200" y="1605516"/>
            <a:ext cx="10515600" cy="4571447"/>
          </a:xfrm>
        </p:spPr>
        <p:txBody>
          <a:bodyPr/>
          <a:lstStyle/>
          <a:p>
            <a:r>
              <a:rPr lang="en-SG" b="1" dirty="0">
                <a:solidFill>
                  <a:srgbClr val="FF0000"/>
                </a:solidFill>
              </a:rPr>
              <a:t>Steps</a:t>
            </a:r>
          </a:p>
          <a:p>
            <a:pPr marL="342900" indent="-342900">
              <a:buFont typeface="Arial" panose="020B0604020202020204" pitchFamily="34" charset="0"/>
              <a:buChar char="•"/>
            </a:pPr>
            <a:r>
              <a:rPr lang="en-SG" dirty="0"/>
              <a:t> Teacher introduced the course College Writing together with  SEL definition, benefits of SEL integration in the classroom, and her plan to integrate different teaching practices to promote SEL.</a:t>
            </a:r>
          </a:p>
          <a:p>
            <a:pPr marL="342900" indent="-342900">
              <a:buFont typeface="Arial" panose="020B0604020202020204" pitchFamily="34" charset="0"/>
              <a:buChar char="•"/>
            </a:pPr>
            <a:r>
              <a:rPr lang="en-SG" dirty="0"/>
              <a:t>Teacher introduced the strategies and/or teaching practices to embed SEL in her planning and instruction.</a:t>
            </a:r>
          </a:p>
          <a:p>
            <a:pPr marL="342900" indent="-342900">
              <a:buFont typeface="Arial" panose="020B0604020202020204" pitchFamily="34" charset="0"/>
              <a:buChar char="•"/>
            </a:pPr>
            <a:r>
              <a:rPr lang="en-SG" dirty="0"/>
              <a:t>Teacher observed what teaching practices were used and their impacts on students.</a:t>
            </a:r>
          </a:p>
          <a:p>
            <a:pPr marL="342900" indent="-342900">
              <a:buFont typeface="Arial" panose="020B0604020202020204" pitchFamily="34" charset="0"/>
              <a:buChar char="•"/>
            </a:pPr>
            <a:r>
              <a:rPr lang="en-SG" dirty="0"/>
              <a:t>Students reflected on their perception of this integration.</a:t>
            </a:r>
            <a:endParaRPr lang="en-US" dirty="0"/>
          </a:p>
        </p:txBody>
      </p:sp>
      <p:sp>
        <p:nvSpPr>
          <p:cNvPr id="4" name="Slide Number Placeholder 3">
            <a:extLst>
              <a:ext uri="{FF2B5EF4-FFF2-40B4-BE49-F238E27FC236}">
                <a16:creationId xmlns:a16="http://schemas.microsoft.com/office/drawing/2014/main" id="{8292D3C3-E4CB-7656-5A39-B78BC638825D}"/>
              </a:ext>
            </a:extLst>
          </p:cNvPr>
          <p:cNvSpPr>
            <a:spLocks noGrp="1"/>
          </p:cNvSpPr>
          <p:nvPr>
            <p:ph type="sldNum" sz="quarter" idx="12"/>
          </p:nvPr>
        </p:nvSpPr>
        <p:spPr/>
        <p:txBody>
          <a:bodyPr/>
          <a:lstStyle/>
          <a:p>
            <a:fld id="{62B54EFE-F5F4-4674-A397-603D7A5E2AE8}" type="slidenum">
              <a:rPr lang="vi-VN" smtClean="0"/>
              <a:pPr/>
              <a:t>17</a:t>
            </a:fld>
            <a:endParaRPr lang="vi-VN" dirty="0"/>
          </a:p>
        </p:txBody>
      </p:sp>
    </p:spTree>
    <p:extLst>
      <p:ext uri="{BB962C8B-B14F-4D97-AF65-F5344CB8AC3E}">
        <p14:creationId xmlns:p14="http://schemas.microsoft.com/office/powerpoint/2010/main" val="414232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57F5-7496-261E-A00E-DE5960EFD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74F8B-3963-F4EA-3AB6-6827DD6038C5}"/>
              </a:ext>
            </a:extLst>
          </p:cNvPr>
          <p:cNvSpPr>
            <a:spLocks noGrp="1"/>
          </p:cNvSpPr>
          <p:nvPr>
            <p:ph type="title"/>
          </p:nvPr>
        </p:nvSpPr>
        <p:spPr/>
        <p:txBody>
          <a:bodyPr/>
          <a:lstStyle/>
          <a:p>
            <a:r>
              <a:rPr lang="en-SG" dirty="0"/>
              <a:t>Methodology</a:t>
            </a:r>
            <a:endParaRPr lang="en-US" dirty="0"/>
          </a:p>
        </p:txBody>
      </p:sp>
      <p:sp>
        <p:nvSpPr>
          <p:cNvPr id="3" name="Content Placeholder 2">
            <a:extLst>
              <a:ext uri="{FF2B5EF4-FFF2-40B4-BE49-F238E27FC236}">
                <a16:creationId xmlns:a16="http://schemas.microsoft.com/office/drawing/2014/main" id="{DD33FC01-98EF-7F0A-B63F-DFAB3CB87651}"/>
              </a:ext>
            </a:extLst>
          </p:cNvPr>
          <p:cNvSpPr>
            <a:spLocks noGrp="1"/>
          </p:cNvSpPr>
          <p:nvPr>
            <p:ph idx="1"/>
          </p:nvPr>
        </p:nvSpPr>
        <p:spPr>
          <a:xfrm>
            <a:off x="657447" y="1442853"/>
            <a:ext cx="10515600" cy="4564542"/>
          </a:xfrm>
        </p:spPr>
        <p:txBody>
          <a:bodyPr>
            <a:normAutofit lnSpcReduction="10000"/>
          </a:bodyPr>
          <a:lstStyle/>
          <a:p>
            <a:r>
              <a:rPr lang="en-SG" b="1" dirty="0">
                <a:solidFill>
                  <a:srgbClr val="0000FF"/>
                </a:solidFill>
              </a:rPr>
              <a:t>Instructional teaching practices that support Social Emotional Learning</a:t>
            </a:r>
          </a:p>
          <a:p>
            <a:r>
              <a:rPr lang="en-SG" dirty="0"/>
              <a:t>These six instructional teaching practices were selectively used in the College Writing course:</a:t>
            </a:r>
          </a:p>
          <a:p>
            <a:r>
              <a:rPr lang="en-SG" dirty="0">
                <a:sym typeface="Wingdings" panose="05000000000000000000" pitchFamily="2" charset="2"/>
              </a:rPr>
              <a:t>	(a) cooperative learning</a:t>
            </a:r>
          </a:p>
          <a:p>
            <a:r>
              <a:rPr lang="en-SG" dirty="0">
                <a:sym typeface="Wingdings" panose="05000000000000000000" pitchFamily="2" charset="2"/>
              </a:rPr>
              <a:t>	(b) classroom discussion</a:t>
            </a:r>
          </a:p>
          <a:p>
            <a:r>
              <a:rPr lang="en-SG" dirty="0">
                <a:sym typeface="Wingdings" panose="05000000000000000000" pitchFamily="2" charset="2"/>
              </a:rPr>
              <a:t>	(c) self-assessment and self-reflection </a:t>
            </a:r>
          </a:p>
          <a:p>
            <a:r>
              <a:rPr lang="en-SG" dirty="0">
                <a:sym typeface="Wingdings" panose="05000000000000000000" pitchFamily="2" charset="2"/>
              </a:rPr>
              <a:t>	(d) balanced instruction</a:t>
            </a:r>
          </a:p>
          <a:p>
            <a:r>
              <a:rPr lang="en-SG" dirty="0">
                <a:sym typeface="Wingdings" panose="05000000000000000000" pitchFamily="2" charset="2"/>
              </a:rPr>
              <a:t>	(e) academic press and expectations</a:t>
            </a:r>
          </a:p>
          <a:p>
            <a:r>
              <a:rPr lang="en-SG" dirty="0">
                <a:sym typeface="Wingdings" panose="05000000000000000000" pitchFamily="2" charset="2"/>
              </a:rPr>
              <a:t>	(f) competence building</a:t>
            </a:r>
          </a:p>
        </p:txBody>
      </p:sp>
      <p:sp>
        <p:nvSpPr>
          <p:cNvPr id="4" name="Slide Number Placeholder 3">
            <a:extLst>
              <a:ext uri="{FF2B5EF4-FFF2-40B4-BE49-F238E27FC236}">
                <a16:creationId xmlns:a16="http://schemas.microsoft.com/office/drawing/2014/main" id="{ED5C1662-8A13-1EB9-EF21-EA33E276AF3B}"/>
              </a:ext>
            </a:extLst>
          </p:cNvPr>
          <p:cNvSpPr>
            <a:spLocks noGrp="1"/>
          </p:cNvSpPr>
          <p:nvPr>
            <p:ph type="sldNum" sz="quarter" idx="12"/>
          </p:nvPr>
        </p:nvSpPr>
        <p:spPr/>
        <p:txBody>
          <a:bodyPr/>
          <a:lstStyle/>
          <a:p>
            <a:fld id="{62B54EFE-F5F4-4674-A397-603D7A5E2AE8}" type="slidenum">
              <a:rPr lang="vi-VN" smtClean="0"/>
              <a:pPr/>
              <a:t>18</a:t>
            </a:fld>
            <a:endParaRPr lang="vi-VN" dirty="0"/>
          </a:p>
        </p:txBody>
      </p:sp>
    </p:spTree>
    <p:extLst>
      <p:ext uri="{BB962C8B-B14F-4D97-AF65-F5344CB8AC3E}">
        <p14:creationId xmlns:p14="http://schemas.microsoft.com/office/powerpoint/2010/main" val="342793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A398C-EEE6-FB13-FF07-87B9AFDA6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42F61-EDA2-86C5-A1AC-5E1DC077DA55}"/>
              </a:ext>
            </a:extLst>
          </p:cNvPr>
          <p:cNvSpPr>
            <a:spLocks noGrp="1"/>
          </p:cNvSpPr>
          <p:nvPr>
            <p:ph type="title"/>
          </p:nvPr>
        </p:nvSpPr>
        <p:spPr/>
        <p:txBody>
          <a:bodyPr/>
          <a:lstStyle/>
          <a:p>
            <a:r>
              <a:rPr lang="en-SG" dirty="0"/>
              <a:t>Methodology</a:t>
            </a:r>
            <a:endParaRPr lang="en-US" dirty="0"/>
          </a:p>
        </p:txBody>
      </p:sp>
      <p:sp>
        <p:nvSpPr>
          <p:cNvPr id="3" name="Content Placeholder 2">
            <a:extLst>
              <a:ext uri="{FF2B5EF4-FFF2-40B4-BE49-F238E27FC236}">
                <a16:creationId xmlns:a16="http://schemas.microsoft.com/office/drawing/2014/main" id="{F7A5A322-7719-B07F-E836-32E095046610}"/>
              </a:ext>
            </a:extLst>
          </p:cNvPr>
          <p:cNvSpPr>
            <a:spLocks noGrp="1"/>
          </p:cNvSpPr>
          <p:nvPr>
            <p:ph idx="1"/>
          </p:nvPr>
        </p:nvSpPr>
        <p:spPr/>
        <p:txBody>
          <a:bodyPr>
            <a:normAutofit fontScale="92500" lnSpcReduction="10000"/>
          </a:bodyPr>
          <a:lstStyle/>
          <a:p>
            <a:r>
              <a:rPr lang="en-SG" b="1" dirty="0">
                <a:solidFill>
                  <a:srgbClr val="0000FF"/>
                </a:solidFill>
              </a:rPr>
              <a:t>Social teaching practices that support Social Emotional Learning</a:t>
            </a:r>
          </a:p>
          <a:p>
            <a:r>
              <a:rPr lang="en-SG" dirty="0"/>
              <a:t>All these four social teaching practices were appropriately used in the College Writing course:</a:t>
            </a:r>
          </a:p>
          <a:p>
            <a:pPr marL="342900" indent="-342900">
              <a:buFont typeface="Arial" panose="020B0604020202020204" pitchFamily="34" charset="0"/>
              <a:buChar char="•"/>
            </a:pPr>
            <a:r>
              <a:rPr lang="en-SG" b="1" dirty="0">
                <a:solidFill>
                  <a:srgbClr val="0000FF"/>
                </a:solidFill>
              </a:rPr>
              <a:t>Student-centred discipline</a:t>
            </a:r>
          </a:p>
          <a:p>
            <a:pPr marL="342900" indent="-342900">
              <a:buFont typeface="Arial" panose="020B0604020202020204" pitchFamily="34" charset="0"/>
              <a:buChar char="•"/>
            </a:pPr>
            <a:r>
              <a:rPr lang="en-SG" b="1" dirty="0">
                <a:solidFill>
                  <a:srgbClr val="0000FF"/>
                </a:solidFill>
              </a:rPr>
              <a:t>Teacher language</a:t>
            </a:r>
          </a:p>
          <a:p>
            <a:pPr marL="342900" indent="-342900">
              <a:buFont typeface="Arial" panose="020B0604020202020204" pitchFamily="34" charset="0"/>
              <a:buChar char="•"/>
            </a:pPr>
            <a:r>
              <a:rPr lang="en-SG" b="1" dirty="0">
                <a:solidFill>
                  <a:srgbClr val="0000FF"/>
                </a:solidFill>
              </a:rPr>
              <a:t>Responsibility and choice</a:t>
            </a:r>
          </a:p>
          <a:p>
            <a:pPr marL="342900" indent="-342900">
              <a:buFont typeface="Arial" panose="020B0604020202020204" pitchFamily="34" charset="0"/>
              <a:buChar char="•"/>
            </a:pPr>
            <a:r>
              <a:rPr lang="en-SG" b="1" dirty="0">
                <a:solidFill>
                  <a:srgbClr val="0000FF"/>
                </a:solidFill>
              </a:rPr>
              <a:t>Warmth and support</a:t>
            </a:r>
          </a:p>
          <a:p>
            <a:r>
              <a:rPr lang="en-SG" dirty="0">
                <a:sym typeface="Wingdings" panose="05000000000000000000" pitchFamily="2" charset="2"/>
              </a:rPr>
              <a:t>Both instructional and social teaching practices </a:t>
            </a:r>
            <a:r>
              <a:rPr lang="en-SG" b="1" dirty="0">
                <a:solidFill>
                  <a:srgbClr val="FF0000"/>
                </a:solidFill>
                <a:sym typeface="Wingdings" panose="05000000000000000000" pitchFamily="2" charset="2"/>
              </a:rPr>
              <a:t>were planned and integrated selectively </a:t>
            </a:r>
            <a:r>
              <a:rPr lang="en-SG" dirty="0">
                <a:sym typeface="Wingdings" panose="05000000000000000000" pitchFamily="2" charset="2"/>
              </a:rPr>
              <a:t>in different lesson plans and/or during different consultation sessions.  Observations and reflections were used for findings and discussion.</a:t>
            </a:r>
            <a:endParaRPr lang="en-SG" dirty="0"/>
          </a:p>
        </p:txBody>
      </p:sp>
      <p:sp>
        <p:nvSpPr>
          <p:cNvPr id="4" name="Slide Number Placeholder 3">
            <a:extLst>
              <a:ext uri="{FF2B5EF4-FFF2-40B4-BE49-F238E27FC236}">
                <a16:creationId xmlns:a16="http://schemas.microsoft.com/office/drawing/2014/main" id="{313124AC-63DD-7590-57BB-744579FC18EA}"/>
              </a:ext>
            </a:extLst>
          </p:cNvPr>
          <p:cNvSpPr>
            <a:spLocks noGrp="1"/>
          </p:cNvSpPr>
          <p:nvPr>
            <p:ph type="sldNum" sz="quarter" idx="12"/>
          </p:nvPr>
        </p:nvSpPr>
        <p:spPr/>
        <p:txBody>
          <a:bodyPr/>
          <a:lstStyle/>
          <a:p>
            <a:fld id="{62B54EFE-F5F4-4674-A397-603D7A5E2AE8}" type="slidenum">
              <a:rPr lang="vi-VN" smtClean="0"/>
              <a:pPr/>
              <a:t>19</a:t>
            </a:fld>
            <a:endParaRPr lang="vi-VN" dirty="0"/>
          </a:p>
        </p:txBody>
      </p:sp>
    </p:spTree>
    <p:extLst>
      <p:ext uri="{BB962C8B-B14F-4D97-AF65-F5344CB8AC3E}">
        <p14:creationId xmlns:p14="http://schemas.microsoft.com/office/powerpoint/2010/main" val="297808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9F5DA2-9151-6F68-FAD0-C19EDCA69916}"/>
              </a:ext>
            </a:extLst>
          </p:cNvPr>
          <p:cNvSpPr>
            <a:spLocks noGrp="1"/>
          </p:cNvSpPr>
          <p:nvPr>
            <p:ph type="title"/>
          </p:nvPr>
        </p:nvSpPr>
        <p:spPr/>
        <p:txBody>
          <a:bodyPr/>
          <a:lstStyle/>
          <a:p>
            <a:r>
              <a:rPr lang="en-SG" dirty="0"/>
              <a:t>Overview</a:t>
            </a:r>
            <a:endParaRPr lang="en-US" dirty="0"/>
          </a:p>
        </p:txBody>
      </p:sp>
      <p:sp>
        <p:nvSpPr>
          <p:cNvPr id="6" name="Content Placeholder 5">
            <a:extLst>
              <a:ext uri="{FF2B5EF4-FFF2-40B4-BE49-F238E27FC236}">
                <a16:creationId xmlns:a16="http://schemas.microsoft.com/office/drawing/2014/main" id="{E5673D45-F71E-F969-A010-25E96D03A5D4}"/>
              </a:ext>
            </a:extLst>
          </p:cNvPr>
          <p:cNvSpPr>
            <a:spLocks noGrp="1"/>
          </p:cNvSpPr>
          <p:nvPr>
            <p:ph idx="1"/>
          </p:nvPr>
        </p:nvSpPr>
        <p:spPr/>
        <p:txBody>
          <a:bodyPr/>
          <a:lstStyle/>
          <a:p>
            <a:pPr marL="342900" indent="-342900">
              <a:buFont typeface="Wingdings" panose="05000000000000000000" pitchFamily="2" charset="2"/>
              <a:buChar char="ü"/>
            </a:pPr>
            <a:r>
              <a:rPr lang="en-SG" sz="3600" dirty="0"/>
              <a:t>Rationale</a:t>
            </a:r>
          </a:p>
          <a:p>
            <a:pPr marL="342900" indent="-342900">
              <a:buFont typeface="Wingdings" panose="05000000000000000000" pitchFamily="2" charset="2"/>
              <a:buChar char="ü"/>
            </a:pPr>
            <a:r>
              <a:rPr lang="en-SG" sz="3600" dirty="0"/>
              <a:t>Literature Review</a:t>
            </a:r>
          </a:p>
          <a:p>
            <a:pPr marL="342900" indent="-342900">
              <a:buFont typeface="Wingdings" panose="05000000000000000000" pitchFamily="2" charset="2"/>
              <a:buChar char="ü"/>
            </a:pPr>
            <a:r>
              <a:rPr lang="en-SG" sz="3600" dirty="0"/>
              <a:t>Methodology</a:t>
            </a:r>
          </a:p>
          <a:p>
            <a:pPr marL="342900" indent="-342900">
              <a:buFont typeface="Wingdings" panose="05000000000000000000" pitchFamily="2" charset="2"/>
              <a:buChar char="ü"/>
            </a:pPr>
            <a:r>
              <a:rPr lang="en-SG" sz="3600" dirty="0"/>
              <a:t>Findings and Discussions</a:t>
            </a:r>
          </a:p>
          <a:p>
            <a:pPr marL="342900" indent="-342900">
              <a:buFont typeface="Wingdings" panose="05000000000000000000" pitchFamily="2" charset="2"/>
              <a:buChar char="ü"/>
            </a:pPr>
            <a:r>
              <a:rPr lang="en-SG" sz="3600" dirty="0"/>
              <a:t>Implications</a:t>
            </a:r>
            <a:endParaRPr lang="en-US" dirty="0"/>
          </a:p>
        </p:txBody>
      </p:sp>
      <p:sp>
        <p:nvSpPr>
          <p:cNvPr id="2" name="Slide Number Placeholder 1">
            <a:extLst>
              <a:ext uri="{FF2B5EF4-FFF2-40B4-BE49-F238E27FC236}">
                <a16:creationId xmlns:a16="http://schemas.microsoft.com/office/drawing/2014/main" id="{10B578AB-195B-83E7-DDB9-004684D40AA5}"/>
              </a:ext>
            </a:extLst>
          </p:cNvPr>
          <p:cNvSpPr>
            <a:spLocks noGrp="1"/>
          </p:cNvSpPr>
          <p:nvPr>
            <p:ph type="sldNum" sz="quarter" idx="12"/>
          </p:nvPr>
        </p:nvSpPr>
        <p:spPr/>
        <p:txBody>
          <a:bodyPr/>
          <a:lstStyle/>
          <a:p>
            <a:fld id="{62B54EFE-F5F4-4674-A397-603D7A5E2AE8}" type="slidenum">
              <a:rPr lang="vi-VN" smtClean="0"/>
              <a:pPr/>
              <a:t>2</a:t>
            </a:fld>
            <a:endParaRPr lang="vi-VN" dirty="0"/>
          </a:p>
        </p:txBody>
      </p:sp>
    </p:spTree>
    <p:extLst>
      <p:ext uri="{BB962C8B-B14F-4D97-AF65-F5344CB8AC3E}">
        <p14:creationId xmlns:p14="http://schemas.microsoft.com/office/powerpoint/2010/main" val="221170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F756-95A5-774C-ADCD-53AD2ABB9EED}"/>
              </a:ext>
            </a:extLst>
          </p:cNvPr>
          <p:cNvSpPr>
            <a:spLocks noGrp="1"/>
          </p:cNvSpPr>
          <p:nvPr>
            <p:ph type="title"/>
          </p:nvPr>
        </p:nvSpPr>
        <p:spPr/>
        <p:txBody>
          <a:bodyPr/>
          <a:lstStyle/>
          <a:p>
            <a:r>
              <a:rPr lang="en-SG" dirty="0"/>
              <a:t>Findings and Discussions</a:t>
            </a:r>
            <a:endParaRPr lang="en-US" dirty="0"/>
          </a:p>
        </p:txBody>
      </p:sp>
      <p:sp>
        <p:nvSpPr>
          <p:cNvPr id="3" name="Content Placeholder 2">
            <a:extLst>
              <a:ext uri="{FF2B5EF4-FFF2-40B4-BE49-F238E27FC236}">
                <a16:creationId xmlns:a16="http://schemas.microsoft.com/office/drawing/2014/main" id="{71AEF9EB-F387-96CD-1337-ADAEBC4697E9}"/>
              </a:ext>
            </a:extLst>
          </p:cNvPr>
          <p:cNvSpPr>
            <a:spLocks noGrp="1"/>
          </p:cNvSpPr>
          <p:nvPr>
            <p:ph idx="1"/>
          </p:nvPr>
        </p:nvSpPr>
        <p:spPr/>
        <p:txBody>
          <a:bodyPr>
            <a:normAutofit/>
          </a:bodyPr>
          <a:lstStyle/>
          <a:p>
            <a:r>
              <a:rPr lang="en-SG" b="1" dirty="0">
                <a:solidFill>
                  <a:srgbClr val="FF0000"/>
                </a:solidFill>
              </a:rPr>
              <a:t>RQ1: Which SEL practices can be integrated into the College Writing course?</a:t>
            </a:r>
          </a:p>
          <a:p>
            <a:r>
              <a:rPr lang="en-SG" dirty="0"/>
              <a:t>Through systematic observations, the researcher noticed that SEL was integrated in both classes to promote students’ social emotional competencies. </a:t>
            </a:r>
          </a:p>
          <a:p>
            <a:r>
              <a:rPr lang="en-SG" dirty="0"/>
              <a:t>To be more specific, this SEL integration helped to:</a:t>
            </a:r>
          </a:p>
          <a:p>
            <a:pPr marL="342900" indent="-342900">
              <a:buFont typeface="Arial" panose="020B0604020202020204" pitchFamily="34" charset="0"/>
              <a:buChar char="•"/>
            </a:pPr>
            <a:r>
              <a:rPr lang="en-SG" b="1" dirty="0">
                <a:solidFill>
                  <a:srgbClr val="0000FF"/>
                </a:solidFill>
              </a:rPr>
              <a:t>address student behaviour</a:t>
            </a:r>
          </a:p>
          <a:p>
            <a:pPr marL="342900" indent="-342900">
              <a:buFont typeface="Arial" panose="020B0604020202020204" pitchFamily="34" charset="0"/>
              <a:buChar char="•"/>
            </a:pPr>
            <a:r>
              <a:rPr lang="en-SG" b="1" dirty="0">
                <a:solidFill>
                  <a:srgbClr val="0000FF"/>
                </a:solidFill>
              </a:rPr>
              <a:t>create a supportive classroom environment</a:t>
            </a:r>
          </a:p>
          <a:p>
            <a:pPr marL="342900" indent="-342900">
              <a:buFont typeface="Arial" panose="020B0604020202020204" pitchFamily="34" charset="0"/>
              <a:buChar char="•"/>
            </a:pPr>
            <a:r>
              <a:rPr lang="en-SG" b="1" dirty="0">
                <a:solidFill>
                  <a:srgbClr val="0000FF"/>
                </a:solidFill>
              </a:rPr>
              <a:t>Implement effective teaching practices</a:t>
            </a:r>
          </a:p>
          <a:p>
            <a:pPr marL="342900" indent="-342900">
              <a:buFont typeface="Arial" panose="020B0604020202020204" pitchFamily="34" charset="0"/>
              <a:buChar char="•"/>
            </a:pPr>
            <a:endParaRPr lang="en-SG" dirty="0"/>
          </a:p>
          <a:p>
            <a:endParaRPr lang="en-SG" dirty="0"/>
          </a:p>
        </p:txBody>
      </p:sp>
      <p:sp>
        <p:nvSpPr>
          <p:cNvPr id="4" name="Slide Number Placeholder 3">
            <a:extLst>
              <a:ext uri="{FF2B5EF4-FFF2-40B4-BE49-F238E27FC236}">
                <a16:creationId xmlns:a16="http://schemas.microsoft.com/office/drawing/2014/main" id="{CE1E3168-9F9C-9C11-10B6-EE76843C1B66}"/>
              </a:ext>
            </a:extLst>
          </p:cNvPr>
          <p:cNvSpPr>
            <a:spLocks noGrp="1"/>
          </p:cNvSpPr>
          <p:nvPr>
            <p:ph type="sldNum" sz="quarter" idx="12"/>
          </p:nvPr>
        </p:nvSpPr>
        <p:spPr/>
        <p:txBody>
          <a:bodyPr/>
          <a:lstStyle/>
          <a:p>
            <a:fld id="{62B54EFE-F5F4-4674-A397-603D7A5E2AE8}" type="slidenum">
              <a:rPr lang="vi-VN" smtClean="0"/>
              <a:pPr/>
              <a:t>20</a:t>
            </a:fld>
            <a:endParaRPr lang="vi-VN" dirty="0"/>
          </a:p>
        </p:txBody>
      </p:sp>
    </p:spTree>
    <p:extLst>
      <p:ext uri="{BB962C8B-B14F-4D97-AF65-F5344CB8AC3E}">
        <p14:creationId xmlns:p14="http://schemas.microsoft.com/office/powerpoint/2010/main" val="24113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473C3-FD4B-217E-97C8-B23CAC5D5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026BA-50B6-2FB5-484C-C0407CD9164F}"/>
              </a:ext>
            </a:extLst>
          </p:cNvPr>
          <p:cNvSpPr>
            <a:spLocks noGrp="1"/>
          </p:cNvSpPr>
          <p:nvPr>
            <p:ph type="title"/>
          </p:nvPr>
        </p:nvSpPr>
        <p:spPr/>
        <p:txBody>
          <a:bodyPr/>
          <a:lstStyle/>
          <a:p>
            <a:r>
              <a:rPr lang="en-SG" dirty="0"/>
              <a:t>Findings and Discussions</a:t>
            </a:r>
            <a:endParaRPr lang="en-US" dirty="0"/>
          </a:p>
        </p:txBody>
      </p:sp>
      <p:sp>
        <p:nvSpPr>
          <p:cNvPr id="3" name="Content Placeholder 2">
            <a:extLst>
              <a:ext uri="{FF2B5EF4-FFF2-40B4-BE49-F238E27FC236}">
                <a16:creationId xmlns:a16="http://schemas.microsoft.com/office/drawing/2014/main" id="{FDADDCDF-A467-6FC6-B848-585132BB2953}"/>
              </a:ext>
            </a:extLst>
          </p:cNvPr>
          <p:cNvSpPr>
            <a:spLocks noGrp="1"/>
          </p:cNvSpPr>
          <p:nvPr>
            <p:ph idx="1"/>
          </p:nvPr>
        </p:nvSpPr>
        <p:spPr/>
        <p:txBody>
          <a:bodyPr>
            <a:normAutofit lnSpcReduction="10000"/>
          </a:bodyPr>
          <a:lstStyle/>
          <a:p>
            <a:r>
              <a:rPr lang="en-US" b="1" dirty="0">
                <a:solidFill>
                  <a:srgbClr val="FF0000"/>
                </a:solidFill>
              </a:rPr>
              <a:t>Integrating SEL to address student </a:t>
            </a:r>
            <a:r>
              <a:rPr lang="en-US" b="1" dirty="0" err="1">
                <a:solidFill>
                  <a:srgbClr val="FF0000"/>
                </a:solidFill>
              </a:rPr>
              <a:t>behaviour</a:t>
            </a:r>
            <a:r>
              <a:rPr lang="en-US" b="1" dirty="0">
                <a:solidFill>
                  <a:srgbClr val="FF0000"/>
                </a:solidFill>
              </a:rPr>
              <a:t>:</a:t>
            </a:r>
          </a:p>
          <a:p>
            <a:pPr marL="342900" indent="-342900">
              <a:buFont typeface="Arial" panose="020B0604020202020204" pitchFamily="34" charset="0"/>
              <a:buChar char="•"/>
            </a:pPr>
            <a:r>
              <a:rPr lang="en-US" b="1" dirty="0">
                <a:solidFill>
                  <a:srgbClr val="0000FF"/>
                </a:solidFill>
              </a:rPr>
              <a:t>Student-</a:t>
            </a:r>
            <a:r>
              <a:rPr lang="en-US" b="1" dirty="0" err="1">
                <a:solidFill>
                  <a:srgbClr val="0000FF"/>
                </a:solidFill>
              </a:rPr>
              <a:t>centred</a:t>
            </a:r>
            <a:r>
              <a:rPr lang="en-US" b="1" dirty="0">
                <a:solidFill>
                  <a:srgbClr val="0000FF"/>
                </a:solidFill>
              </a:rPr>
              <a:t> discipline was used. </a:t>
            </a:r>
            <a:r>
              <a:rPr lang="en-US" dirty="0"/>
              <a:t>T shared the general course policy and invited Ss to discuss and then created a set of class rules and regulations, e.g. </a:t>
            </a:r>
            <a:r>
              <a:rPr lang="en-US" i="1" dirty="0"/>
              <a:t>class attendance, group work contribution, late assignment submission… </a:t>
            </a:r>
            <a:r>
              <a:rPr lang="en-US" i="1" dirty="0">
                <a:sym typeface="Wingdings" panose="05000000000000000000" pitchFamily="2" charset="2"/>
              </a:rPr>
              <a:t> to foster student’s taking charge of their own study and behave better.</a:t>
            </a:r>
          </a:p>
          <a:p>
            <a:pPr marL="342900" indent="-342900">
              <a:buFont typeface="Arial" panose="020B0604020202020204" pitchFamily="34" charset="0"/>
              <a:buChar char="•"/>
            </a:pPr>
            <a:r>
              <a:rPr lang="en-US" b="1" dirty="0">
                <a:solidFill>
                  <a:srgbClr val="0000FF"/>
                </a:solidFill>
                <a:sym typeface="Wingdings" panose="05000000000000000000" pitchFamily="2" charset="2"/>
              </a:rPr>
              <a:t>Effective teacher language </a:t>
            </a:r>
            <a:r>
              <a:rPr lang="en-US" dirty="0">
                <a:sym typeface="Wingdings" panose="05000000000000000000" pitchFamily="2" charset="2"/>
              </a:rPr>
              <a:t>was also considered important. T intentionally used the language that promoted students’ effort and work, </a:t>
            </a:r>
            <a:r>
              <a:rPr lang="en-US" dirty="0" err="1">
                <a:sym typeface="Wingdings" panose="05000000000000000000" pitchFamily="2" charset="2"/>
              </a:rPr>
              <a:t>e.g</a:t>
            </a:r>
            <a:r>
              <a:rPr lang="en-US" dirty="0">
                <a:sym typeface="Wingdings" panose="05000000000000000000" pitchFamily="2" charset="2"/>
              </a:rPr>
              <a:t>, </a:t>
            </a:r>
            <a:r>
              <a:rPr lang="en-US" i="1" dirty="0">
                <a:sym typeface="Wingdings" panose="05000000000000000000" pitchFamily="2" charset="2"/>
              </a:rPr>
              <a:t>when giving comments on students’ assignment progress, T highlighted what they did well and the specific areas that needed improvement.</a:t>
            </a:r>
            <a:endParaRPr lang="en-US" dirty="0">
              <a:sym typeface="Wingdings" panose="05000000000000000000" pitchFamily="2" charset="2"/>
            </a:endParaRP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06CE14A-D35D-F34D-110A-2EE01695CEE5}"/>
              </a:ext>
            </a:extLst>
          </p:cNvPr>
          <p:cNvSpPr>
            <a:spLocks noGrp="1"/>
          </p:cNvSpPr>
          <p:nvPr>
            <p:ph type="sldNum" sz="quarter" idx="12"/>
          </p:nvPr>
        </p:nvSpPr>
        <p:spPr/>
        <p:txBody>
          <a:bodyPr/>
          <a:lstStyle/>
          <a:p>
            <a:fld id="{62B54EFE-F5F4-4674-A397-603D7A5E2AE8}" type="slidenum">
              <a:rPr lang="vi-VN" smtClean="0"/>
              <a:pPr/>
              <a:t>21</a:t>
            </a:fld>
            <a:endParaRPr lang="vi-VN" dirty="0"/>
          </a:p>
        </p:txBody>
      </p:sp>
    </p:spTree>
    <p:extLst>
      <p:ext uri="{BB962C8B-B14F-4D97-AF65-F5344CB8AC3E}">
        <p14:creationId xmlns:p14="http://schemas.microsoft.com/office/powerpoint/2010/main" val="286153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C7AF-7B28-F9E5-9F17-89460A1FE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B3BC7-D825-E0CB-1EEF-59192DAEC5CD}"/>
              </a:ext>
            </a:extLst>
          </p:cNvPr>
          <p:cNvSpPr>
            <a:spLocks noGrp="1"/>
          </p:cNvSpPr>
          <p:nvPr>
            <p:ph type="title"/>
          </p:nvPr>
        </p:nvSpPr>
        <p:spPr/>
        <p:txBody>
          <a:bodyPr/>
          <a:lstStyle/>
          <a:p>
            <a:r>
              <a:rPr lang="en-SG" dirty="0"/>
              <a:t>Findings and Discussions</a:t>
            </a:r>
            <a:endParaRPr lang="en-US" dirty="0"/>
          </a:p>
        </p:txBody>
      </p:sp>
      <p:sp>
        <p:nvSpPr>
          <p:cNvPr id="3" name="Content Placeholder 2">
            <a:extLst>
              <a:ext uri="{FF2B5EF4-FFF2-40B4-BE49-F238E27FC236}">
                <a16:creationId xmlns:a16="http://schemas.microsoft.com/office/drawing/2014/main" id="{3D913574-7931-7BAB-657B-8FB548808383}"/>
              </a:ext>
            </a:extLst>
          </p:cNvPr>
          <p:cNvSpPr>
            <a:spLocks noGrp="1"/>
          </p:cNvSpPr>
          <p:nvPr>
            <p:ph idx="1"/>
          </p:nvPr>
        </p:nvSpPr>
        <p:spPr>
          <a:xfrm>
            <a:off x="838200" y="1307805"/>
            <a:ext cx="10515600" cy="4869158"/>
          </a:xfrm>
        </p:spPr>
        <p:txBody>
          <a:bodyPr>
            <a:normAutofit fontScale="92500" lnSpcReduction="20000"/>
          </a:bodyPr>
          <a:lstStyle/>
          <a:p>
            <a:r>
              <a:rPr lang="en-US" b="1" dirty="0">
                <a:solidFill>
                  <a:srgbClr val="FF0000"/>
                </a:solidFill>
              </a:rPr>
              <a:t>Creating classroom environments that support SEL integration:</a:t>
            </a:r>
          </a:p>
          <a:p>
            <a:pPr marL="342900" indent="-342900">
              <a:buFont typeface="Arial" panose="020B0604020202020204" pitchFamily="34" charset="0"/>
              <a:buChar char="•"/>
            </a:pPr>
            <a:r>
              <a:rPr lang="en-US" b="1" i="1" dirty="0">
                <a:solidFill>
                  <a:srgbClr val="0000FF"/>
                </a:solidFill>
              </a:rPr>
              <a:t>Responsibility and choice </a:t>
            </a:r>
            <a:r>
              <a:rPr lang="en-US" dirty="0"/>
              <a:t>was also considered as important. In this College Writing course, </a:t>
            </a:r>
            <a:r>
              <a:rPr lang="en-US" i="1" dirty="0"/>
              <a:t>students have their own voice in forming groups, choosing the position on the essay topic, selecting texts and information to support their arguments …They also have their voice in sharing the workload etc.</a:t>
            </a:r>
            <a:r>
              <a:rPr lang="en-US" i="1" dirty="0">
                <a:sym typeface="Wingdings" panose="05000000000000000000" pitchFamily="2" charset="2"/>
              </a:rPr>
              <a:t> </a:t>
            </a:r>
            <a:r>
              <a:rPr lang="en-US" i="1" dirty="0">
                <a:solidFill>
                  <a:srgbClr val="FF0000"/>
                </a:solidFill>
                <a:sym typeface="Wingdings" panose="05000000000000000000" pitchFamily="2" charset="2"/>
              </a:rPr>
              <a:t>helped Ss in making responsible decisions</a:t>
            </a:r>
            <a:r>
              <a:rPr lang="en-US" i="1" dirty="0">
                <a:sym typeface="Wingdings" panose="05000000000000000000" pitchFamily="2" charset="2"/>
              </a:rPr>
              <a:t>.</a:t>
            </a:r>
            <a:endParaRPr lang="en-US" i="1" dirty="0"/>
          </a:p>
          <a:p>
            <a:pPr marL="342900" indent="-342900">
              <a:buFont typeface="Arial" panose="020B0604020202020204" pitchFamily="34" charset="0"/>
              <a:buChar char="•"/>
            </a:pPr>
            <a:r>
              <a:rPr lang="en-US" dirty="0"/>
              <a:t>Building a </a:t>
            </a:r>
            <a:r>
              <a:rPr lang="en-US" b="1" i="1" dirty="0">
                <a:solidFill>
                  <a:srgbClr val="0000FF"/>
                </a:solidFill>
              </a:rPr>
              <a:t>warm and supportive classroom climate </a:t>
            </a:r>
            <a:r>
              <a:rPr lang="en-US" b="1" dirty="0">
                <a:solidFill>
                  <a:srgbClr val="0000FF"/>
                </a:solidFill>
              </a:rPr>
              <a:t> </a:t>
            </a:r>
            <a:r>
              <a:rPr lang="en-US" dirty="0"/>
              <a:t>was no less important. These first-year students varied greatly in terms of learning styles, backgrounds…, therefore, the T focused on building and maintaining a supportive classroom climate, thereby promoting students’ both social and academic skills. E.g. </a:t>
            </a:r>
            <a:r>
              <a:rPr lang="en-US" i="1" dirty="0"/>
              <a:t>a number of students from these two groups came from disadvantaged areas or family backgrounds. They were struggling with living and learning in new environments. </a:t>
            </a:r>
            <a:r>
              <a:rPr lang="en-US" i="1" dirty="0">
                <a:sym typeface="Wingdings" panose="05000000000000000000" pitchFamily="2" charset="2"/>
              </a:rPr>
              <a:t> </a:t>
            </a:r>
            <a:r>
              <a:rPr lang="en-US" i="1" dirty="0">
                <a:solidFill>
                  <a:srgbClr val="FF0000"/>
                </a:solidFill>
                <a:sym typeface="Wingdings" panose="05000000000000000000" pitchFamily="2" charset="2"/>
              </a:rPr>
              <a:t>Various strategies (grouping, supporting partners…) were exploited to address the issue</a:t>
            </a:r>
            <a:r>
              <a:rPr lang="en-US" i="1"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9153F0A3-3FAB-0B5E-840A-4F7F3A93BF72}"/>
              </a:ext>
            </a:extLst>
          </p:cNvPr>
          <p:cNvSpPr>
            <a:spLocks noGrp="1"/>
          </p:cNvSpPr>
          <p:nvPr>
            <p:ph type="sldNum" sz="quarter" idx="12"/>
          </p:nvPr>
        </p:nvSpPr>
        <p:spPr/>
        <p:txBody>
          <a:bodyPr/>
          <a:lstStyle/>
          <a:p>
            <a:fld id="{62B54EFE-F5F4-4674-A397-603D7A5E2AE8}" type="slidenum">
              <a:rPr lang="vi-VN" smtClean="0"/>
              <a:pPr/>
              <a:t>22</a:t>
            </a:fld>
            <a:endParaRPr lang="vi-VN" dirty="0"/>
          </a:p>
        </p:txBody>
      </p:sp>
    </p:spTree>
    <p:extLst>
      <p:ext uri="{BB962C8B-B14F-4D97-AF65-F5344CB8AC3E}">
        <p14:creationId xmlns:p14="http://schemas.microsoft.com/office/powerpoint/2010/main" val="5854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3A72-FADC-B036-8CF7-AF5AC5683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45BC2-BA93-E8D8-F64F-4228C2AF5D66}"/>
              </a:ext>
            </a:extLst>
          </p:cNvPr>
          <p:cNvSpPr>
            <a:spLocks noGrp="1"/>
          </p:cNvSpPr>
          <p:nvPr>
            <p:ph type="title"/>
          </p:nvPr>
        </p:nvSpPr>
        <p:spPr/>
        <p:txBody>
          <a:bodyPr/>
          <a:lstStyle/>
          <a:p>
            <a:r>
              <a:rPr lang="en-SG" dirty="0"/>
              <a:t>Findings and Discussions</a:t>
            </a:r>
            <a:endParaRPr lang="en-US" dirty="0"/>
          </a:p>
        </p:txBody>
      </p:sp>
      <p:sp>
        <p:nvSpPr>
          <p:cNvPr id="3" name="Content Placeholder 2">
            <a:extLst>
              <a:ext uri="{FF2B5EF4-FFF2-40B4-BE49-F238E27FC236}">
                <a16:creationId xmlns:a16="http://schemas.microsoft.com/office/drawing/2014/main" id="{B5801073-BE97-048E-1F18-2F55B5351E59}"/>
              </a:ext>
            </a:extLst>
          </p:cNvPr>
          <p:cNvSpPr>
            <a:spLocks noGrp="1"/>
          </p:cNvSpPr>
          <p:nvPr>
            <p:ph idx="1"/>
          </p:nvPr>
        </p:nvSpPr>
        <p:spPr>
          <a:xfrm>
            <a:off x="838200" y="1307805"/>
            <a:ext cx="10515600" cy="4869158"/>
          </a:xfrm>
        </p:spPr>
        <p:txBody>
          <a:bodyPr>
            <a:normAutofit fontScale="92500" lnSpcReduction="10000"/>
          </a:bodyPr>
          <a:lstStyle/>
          <a:p>
            <a:r>
              <a:rPr lang="en-US" b="1" dirty="0">
                <a:solidFill>
                  <a:srgbClr val="FF0000"/>
                </a:solidFill>
              </a:rPr>
              <a:t>Implementing effective instructional teaching practices:</a:t>
            </a:r>
          </a:p>
          <a:p>
            <a:pPr marL="342900" indent="-342900">
              <a:buFont typeface="Arial" panose="020B0604020202020204" pitchFamily="34" charset="0"/>
              <a:buChar char="•"/>
            </a:pPr>
            <a:r>
              <a:rPr lang="en-US" dirty="0"/>
              <a:t>A number of effective instructional teaching practices that promoted SEL were purposedly used in delivering this College Writing course. For example, </a:t>
            </a:r>
            <a:r>
              <a:rPr lang="en-US" i="1" dirty="0"/>
              <a:t>the assessment task of the course required students to work together as a team; therefore a lot of </a:t>
            </a:r>
            <a:r>
              <a:rPr lang="en-US" b="1" i="1" dirty="0">
                <a:solidFill>
                  <a:srgbClr val="0000FF"/>
                </a:solidFill>
              </a:rPr>
              <a:t>group discussions </a:t>
            </a:r>
            <a:r>
              <a:rPr lang="en-US" i="1" dirty="0"/>
              <a:t>were made in their </a:t>
            </a:r>
            <a:r>
              <a:rPr lang="en-US" b="1" i="1" dirty="0">
                <a:solidFill>
                  <a:srgbClr val="0000FF"/>
                </a:solidFill>
              </a:rPr>
              <a:t>cooperative learning</a:t>
            </a:r>
            <a:r>
              <a:rPr lang="en-US" i="1" dirty="0"/>
              <a:t>. </a:t>
            </a:r>
            <a:r>
              <a:rPr lang="en-US" b="1" i="1" dirty="0">
                <a:solidFill>
                  <a:srgbClr val="0000FF"/>
                </a:solidFill>
              </a:rPr>
              <a:t>Self-reflection and assessment </a:t>
            </a:r>
            <a:r>
              <a:rPr lang="en-US" i="1" dirty="0"/>
              <a:t>were encouraged to evaluate the effectiveness of the instructional teaching practices used.  </a:t>
            </a:r>
          </a:p>
          <a:p>
            <a:pPr marL="342900" indent="-342900">
              <a:buFont typeface="Arial" panose="020B0604020202020204" pitchFamily="34" charset="0"/>
              <a:buChar char="•"/>
            </a:pPr>
            <a:r>
              <a:rPr lang="en-US" dirty="0"/>
              <a:t>As the T observed, students fully </a:t>
            </a:r>
            <a:r>
              <a:rPr lang="en-US" b="1" i="1" dirty="0">
                <a:solidFill>
                  <a:srgbClr val="0000FF"/>
                </a:solidFill>
              </a:rPr>
              <a:t>got involved in their group discussions  and collaborative work</a:t>
            </a:r>
            <a:r>
              <a:rPr lang="en-US" dirty="0"/>
              <a:t> (to complete their group assignments), This observation aligns with the literature. </a:t>
            </a:r>
            <a:r>
              <a:rPr lang="en-US" dirty="0">
                <a:sym typeface="Wingdings" panose="05000000000000000000" pitchFamily="2" charset="2"/>
              </a:rPr>
              <a:t> </a:t>
            </a:r>
            <a:r>
              <a:rPr lang="en-US" i="1" dirty="0">
                <a:solidFill>
                  <a:srgbClr val="FF0000"/>
                </a:solidFill>
                <a:sym typeface="Wingdings" panose="05000000000000000000" pitchFamily="2" charset="2"/>
              </a:rPr>
              <a:t>Cooperative learning enhances student learning and the development of SECs through positive interdependence, individual accountability, mutual support and group processing</a:t>
            </a:r>
            <a:r>
              <a:rPr lang="en-US" i="1" dirty="0">
                <a:sym typeface="Wingdings" panose="05000000000000000000" pitchFamily="2" charset="2"/>
              </a:rPr>
              <a:t> (Yoder &amp; Gurke, 2017).</a:t>
            </a:r>
            <a:endParaRPr lang="en-US" i="1" dirty="0"/>
          </a:p>
        </p:txBody>
      </p:sp>
      <p:sp>
        <p:nvSpPr>
          <p:cNvPr id="4" name="Slide Number Placeholder 3">
            <a:extLst>
              <a:ext uri="{FF2B5EF4-FFF2-40B4-BE49-F238E27FC236}">
                <a16:creationId xmlns:a16="http://schemas.microsoft.com/office/drawing/2014/main" id="{109B98CD-76A9-BC76-AF2B-82283B151127}"/>
              </a:ext>
            </a:extLst>
          </p:cNvPr>
          <p:cNvSpPr>
            <a:spLocks noGrp="1"/>
          </p:cNvSpPr>
          <p:nvPr>
            <p:ph type="sldNum" sz="quarter" idx="12"/>
          </p:nvPr>
        </p:nvSpPr>
        <p:spPr/>
        <p:txBody>
          <a:bodyPr/>
          <a:lstStyle/>
          <a:p>
            <a:fld id="{62B54EFE-F5F4-4674-A397-603D7A5E2AE8}" type="slidenum">
              <a:rPr lang="vi-VN" smtClean="0"/>
              <a:pPr/>
              <a:t>23</a:t>
            </a:fld>
            <a:endParaRPr lang="vi-VN" dirty="0"/>
          </a:p>
        </p:txBody>
      </p:sp>
    </p:spTree>
    <p:extLst>
      <p:ext uri="{BB962C8B-B14F-4D97-AF65-F5344CB8AC3E}">
        <p14:creationId xmlns:p14="http://schemas.microsoft.com/office/powerpoint/2010/main" val="412203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275C-4AED-522E-540B-C21380ACC218}"/>
              </a:ext>
            </a:extLst>
          </p:cNvPr>
          <p:cNvSpPr>
            <a:spLocks noGrp="1"/>
          </p:cNvSpPr>
          <p:nvPr>
            <p:ph type="title"/>
          </p:nvPr>
        </p:nvSpPr>
        <p:spPr/>
        <p:txBody>
          <a:bodyPr/>
          <a:lstStyle/>
          <a:p>
            <a:r>
              <a:rPr lang="en-SG" dirty="0"/>
              <a:t>Findings and Discussions</a:t>
            </a:r>
            <a:endParaRPr lang="en-US" dirty="0"/>
          </a:p>
        </p:txBody>
      </p:sp>
      <p:sp>
        <p:nvSpPr>
          <p:cNvPr id="3" name="Content Placeholder 2">
            <a:extLst>
              <a:ext uri="{FF2B5EF4-FFF2-40B4-BE49-F238E27FC236}">
                <a16:creationId xmlns:a16="http://schemas.microsoft.com/office/drawing/2014/main" id="{FB8F608A-9B44-02FE-5BE3-A0B15C705D05}"/>
              </a:ext>
            </a:extLst>
          </p:cNvPr>
          <p:cNvSpPr>
            <a:spLocks noGrp="1"/>
          </p:cNvSpPr>
          <p:nvPr>
            <p:ph idx="1"/>
          </p:nvPr>
        </p:nvSpPr>
        <p:spPr/>
        <p:txBody>
          <a:bodyPr>
            <a:normAutofit lnSpcReduction="10000"/>
          </a:bodyPr>
          <a:lstStyle/>
          <a:p>
            <a:r>
              <a:rPr lang="en-SG" b="1" dirty="0">
                <a:solidFill>
                  <a:srgbClr val="FF0000"/>
                </a:solidFill>
              </a:rPr>
              <a:t>RQ2: What are the teacher’s and students’ perceptions on this SEL integration?</a:t>
            </a:r>
            <a:endParaRPr lang="en-US" b="1" dirty="0">
              <a:solidFill>
                <a:srgbClr val="FF0000"/>
              </a:solidFill>
            </a:endParaRPr>
          </a:p>
          <a:p>
            <a:r>
              <a:rPr lang="en-US" b="1" dirty="0">
                <a:solidFill>
                  <a:srgbClr val="0000FF"/>
                </a:solidFill>
              </a:rPr>
              <a:t>For the teacher:</a:t>
            </a:r>
          </a:p>
          <a:p>
            <a:pPr marL="342900" indent="-342900">
              <a:buFont typeface="Arial" panose="020B0604020202020204" pitchFamily="34" charset="0"/>
              <a:buChar char="•"/>
            </a:pPr>
            <a:r>
              <a:rPr lang="en-US" dirty="0"/>
              <a:t>SEL integration is necessary in university courses.</a:t>
            </a:r>
          </a:p>
          <a:p>
            <a:pPr marL="342900" indent="-342900">
              <a:buFont typeface="Arial" panose="020B0604020202020204" pitchFamily="34" charset="0"/>
              <a:buChar char="•"/>
            </a:pPr>
            <a:r>
              <a:rPr lang="en-US" dirty="0"/>
              <a:t>SEL competences help Ss in improving academic performances</a:t>
            </a:r>
          </a:p>
          <a:p>
            <a:pPr marL="342900" indent="-342900">
              <a:buFont typeface="Arial" panose="020B0604020202020204" pitchFamily="34" charset="0"/>
              <a:buChar char="•"/>
            </a:pPr>
            <a:r>
              <a:rPr lang="en-US" dirty="0"/>
              <a:t>SEL competences prepare students to fully enjoy their student life experiences</a:t>
            </a:r>
          </a:p>
          <a:p>
            <a:pPr marL="342900" indent="-342900">
              <a:buFont typeface="Arial" panose="020B0604020202020204" pitchFamily="34" charset="0"/>
              <a:buChar char="•"/>
            </a:pPr>
            <a:r>
              <a:rPr lang="en-US" dirty="0"/>
              <a:t>SEL helps Ss gain a lot of necessary skills that they will surely need to start their career paths.</a:t>
            </a:r>
          </a:p>
          <a:p>
            <a:r>
              <a:rPr lang="en-US" dirty="0">
                <a:sym typeface="Wingdings" panose="05000000000000000000" pitchFamily="2" charset="2"/>
              </a:rPr>
              <a:t>SEL integration should be prioritized to benefit university students.</a:t>
            </a:r>
            <a:endParaRPr lang="en-US" dirty="0"/>
          </a:p>
        </p:txBody>
      </p:sp>
      <p:sp>
        <p:nvSpPr>
          <p:cNvPr id="4" name="Slide Number Placeholder 3">
            <a:extLst>
              <a:ext uri="{FF2B5EF4-FFF2-40B4-BE49-F238E27FC236}">
                <a16:creationId xmlns:a16="http://schemas.microsoft.com/office/drawing/2014/main" id="{24EC8A53-83F4-05E2-F58B-4C99CA3F6276}"/>
              </a:ext>
            </a:extLst>
          </p:cNvPr>
          <p:cNvSpPr>
            <a:spLocks noGrp="1"/>
          </p:cNvSpPr>
          <p:nvPr>
            <p:ph type="sldNum" sz="quarter" idx="12"/>
          </p:nvPr>
        </p:nvSpPr>
        <p:spPr/>
        <p:txBody>
          <a:bodyPr/>
          <a:lstStyle/>
          <a:p>
            <a:fld id="{62B54EFE-F5F4-4674-A397-603D7A5E2AE8}" type="slidenum">
              <a:rPr lang="vi-VN" smtClean="0"/>
              <a:pPr/>
              <a:t>24</a:t>
            </a:fld>
            <a:endParaRPr lang="vi-VN" dirty="0"/>
          </a:p>
        </p:txBody>
      </p:sp>
    </p:spTree>
    <p:extLst>
      <p:ext uri="{BB962C8B-B14F-4D97-AF65-F5344CB8AC3E}">
        <p14:creationId xmlns:p14="http://schemas.microsoft.com/office/powerpoint/2010/main" val="3773693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F57B-FA04-5CD3-789A-2D9C6C21E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569CA-A5A1-70AC-CBB1-90B22BA078D4}"/>
              </a:ext>
            </a:extLst>
          </p:cNvPr>
          <p:cNvSpPr>
            <a:spLocks noGrp="1"/>
          </p:cNvSpPr>
          <p:nvPr>
            <p:ph type="title"/>
          </p:nvPr>
        </p:nvSpPr>
        <p:spPr/>
        <p:txBody>
          <a:bodyPr/>
          <a:lstStyle/>
          <a:p>
            <a:r>
              <a:rPr lang="en-SG" dirty="0"/>
              <a:t>Findings and Discussions</a:t>
            </a:r>
            <a:endParaRPr lang="en-US" dirty="0"/>
          </a:p>
        </p:txBody>
      </p:sp>
      <p:sp>
        <p:nvSpPr>
          <p:cNvPr id="3" name="Content Placeholder 2">
            <a:extLst>
              <a:ext uri="{FF2B5EF4-FFF2-40B4-BE49-F238E27FC236}">
                <a16:creationId xmlns:a16="http://schemas.microsoft.com/office/drawing/2014/main" id="{9CF6FE0E-CCA6-AF0F-4C41-7F9B648A4E13}"/>
              </a:ext>
            </a:extLst>
          </p:cNvPr>
          <p:cNvSpPr>
            <a:spLocks noGrp="1"/>
          </p:cNvSpPr>
          <p:nvPr>
            <p:ph idx="1"/>
          </p:nvPr>
        </p:nvSpPr>
        <p:spPr/>
        <p:txBody>
          <a:bodyPr>
            <a:normAutofit fontScale="77500" lnSpcReduction="20000"/>
          </a:bodyPr>
          <a:lstStyle/>
          <a:p>
            <a:r>
              <a:rPr lang="en-SG" b="1" dirty="0">
                <a:solidFill>
                  <a:srgbClr val="FF0000"/>
                </a:solidFill>
              </a:rPr>
              <a:t>RQ2: What are the teacher’s and students’ perceptions on this SEL integration?</a:t>
            </a:r>
            <a:endParaRPr lang="en-US" b="1" dirty="0">
              <a:solidFill>
                <a:srgbClr val="FF0000"/>
              </a:solidFill>
            </a:endParaRPr>
          </a:p>
          <a:p>
            <a:r>
              <a:rPr lang="en-US" b="1" dirty="0">
                <a:solidFill>
                  <a:srgbClr val="0000FF"/>
                </a:solidFill>
              </a:rPr>
              <a:t>For students:</a:t>
            </a:r>
          </a:p>
          <a:p>
            <a:pPr marL="342900" indent="-342900">
              <a:buFont typeface="Arial" panose="020B0604020202020204" pitchFamily="34" charset="0"/>
              <a:buChar char="•"/>
            </a:pPr>
            <a:r>
              <a:rPr lang="en-US" dirty="0"/>
              <a:t>There are lots of differences in the learning environments at school and at university.</a:t>
            </a:r>
          </a:p>
          <a:p>
            <a:pPr marL="342900" indent="-342900">
              <a:buFont typeface="Arial" panose="020B0604020202020204" pitchFamily="34" charset="0"/>
              <a:buChar char="•"/>
            </a:pPr>
            <a:r>
              <a:rPr lang="en-US" dirty="0"/>
              <a:t>Students in their first year still need a lot of support, especially when they need to build and manage relationships.</a:t>
            </a:r>
          </a:p>
          <a:p>
            <a:pPr marL="800100" lvl="1" indent="-342900">
              <a:buFont typeface="Arial" panose="020B0604020202020204" pitchFamily="34" charset="0"/>
              <a:buChar char="•"/>
            </a:pPr>
            <a:r>
              <a:rPr lang="en-US" i="1" dirty="0"/>
              <a:t>I didn’t have to worry much about effective collaboration at school because it didn’t affect my academic results. Things are different at university. A lot of collaboration is needed in completing the assessment tasks.</a:t>
            </a:r>
          </a:p>
          <a:p>
            <a:pPr marL="342900" indent="-342900">
              <a:buFont typeface="Arial" panose="020B0604020202020204" pitchFamily="34" charset="0"/>
              <a:buChar char="•"/>
            </a:pPr>
            <a:r>
              <a:rPr lang="en-US" dirty="0"/>
              <a:t>Students become more comfortable and get involved better in class activities.</a:t>
            </a:r>
          </a:p>
          <a:p>
            <a:pPr marL="800100" lvl="1" indent="-342900">
              <a:buFont typeface="Arial" panose="020B0604020202020204" pitchFamily="34" charset="0"/>
              <a:buChar char="•"/>
            </a:pPr>
            <a:r>
              <a:rPr lang="en-US" i="1" dirty="0"/>
              <a:t>I liked the way the teacher organized pair work and groups work activities. Actually, I am a shy student and don’t want to speak in front of a big group. But the way the teacher let me work in pairs/groups with those friends who are willing to support me helps me become more self-confident and get involved more in class activities.</a:t>
            </a:r>
          </a:p>
          <a:p>
            <a:r>
              <a:rPr lang="en-US" dirty="0">
                <a:sym typeface="Wingdings" panose="05000000000000000000" pitchFamily="2" charset="2"/>
              </a:rPr>
              <a:t></a:t>
            </a:r>
            <a:r>
              <a:rPr lang="en-US" b="1" dirty="0">
                <a:solidFill>
                  <a:srgbClr val="FF0000"/>
                </a:solidFill>
                <a:sym typeface="Wingdings" panose="05000000000000000000" pitchFamily="2" charset="2"/>
              </a:rPr>
              <a:t>SEL integration truly benefit university students, especially those who have to struggle during these emerging adult years.</a:t>
            </a:r>
            <a:endParaRPr lang="en-US" b="1" dirty="0">
              <a:solidFill>
                <a:srgbClr val="FF0000"/>
              </a:solidFill>
            </a:endParaRPr>
          </a:p>
        </p:txBody>
      </p:sp>
      <p:sp>
        <p:nvSpPr>
          <p:cNvPr id="4" name="Slide Number Placeholder 3">
            <a:extLst>
              <a:ext uri="{FF2B5EF4-FFF2-40B4-BE49-F238E27FC236}">
                <a16:creationId xmlns:a16="http://schemas.microsoft.com/office/drawing/2014/main" id="{62D11A1D-C3DD-4422-8B19-C7C6A63C195D}"/>
              </a:ext>
            </a:extLst>
          </p:cNvPr>
          <p:cNvSpPr>
            <a:spLocks noGrp="1"/>
          </p:cNvSpPr>
          <p:nvPr>
            <p:ph type="sldNum" sz="quarter" idx="12"/>
          </p:nvPr>
        </p:nvSpPr>
        <p:spPr/>
        <p:txBody>
          <a:bodyPr/>
          <a:lstStyle/>
          <a:p>
            <a:fld id="{62B54EFE-F5F4-4674-A397-603D7A5E2AE8}" type="slidenum">
              <a:rPr lang="vi-VN" smtClean="0"/>
              <a:pPr/>
              <a:t>25</a:t>
            </a:fld>
            <a:endParaRPr lang="vi-VN" dirty="0"/>
          </a:p>
        </p:txBody>
      </p:sp>
    </p:spTree>
    <p:extLst>
      <p:ext uri="{BB962C8B-B14F-4D97-AF65-F5344CB8AC3E}">
        <p14:creationId xmlns:p14="http://schemas.microsoft.com/office/powerpoint/2010/main" val="135663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F3548-4FB6-105B-B059-AF9467733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832D1-F8AE-7795-90FC-D84189122AFC}"/>
              </a:ext>
            </a:extLst>
          </p:cNvPr>
          <p:cNvSpPr>
            <a:spLocks noGrp="1"/>
          </p:cNvSpPr>
          <p:nvPr>
            <p:ph type="title"/>
          </p:nvPr>
        </p:nvSpPr>
        <p:spPr/>
        <p:txBody>
          <a:bodyPr/>
          <a:lstStyle/>
          <a:p>
            <a:r>
              <a:rPr lang="en-SG" dirty="0"/>
              <a:t>Discussions</a:t>
            </a:r>
            <a:endParaRPr lang="en-US" dirty="0"/>
          </a:p>
        </p:txBody>
      </p:sp>
      <p:sp>
        <p:nvSpPr>
          <p:cNvPr id="3" name="Content Placeholder 2">
            <a:extLst>
              <a:ext uri="{FF2B5EF4-FFF2-40B4-BE49-F238E27FC236}">
                <a16:creationId xmlns:a16="http://schemas.microsoft.com/office/drawing/2014/main" id="{5277023B-6969-67D1-3345-B8BD0761E20F}"/>
              </a:ext>
            </a:extLst>
          </p:cNvPr>
          <p:cNvSpPr>
            <a:spLocks noGrp="1"/>
          </p:cNvSpPr>
          <p:nvPr>
            <p:ph idx="1"/>
          </p:nvPr>
        </p:nvSpPr>
        <p:spPr/>
        <p:txBody>
          <a:bodyPr>
            <a:normAutofit/>
          </a:bodyPr>
          <a:lstStyle/>
          <a:p>
            <a:r>
              <a:rPr lang="en-SG" dirty="0"/>
              <a:t>The findings help university teachers </a:t>
            </a:r>
            <a:r>
              <a:rPr lang="en-SG" b="1" dirty="0">
                <a:solidFill>
                  <a:srgbClr val="FF0000"/>
                </a:solidFill>
              </a:rPr>
              <a:t>change their long-term fixed mindset </a:t>
            </a:r>
            <a:r>
              <a:rPr lang="en-SG" dirty="0"/>
              <a:t>about the fact that university students are grown-up adults.</a:t>
            </a:r>
          </a:p>
          <a:p>
            <a:r>
              <a:rPr lang="en-SG" dirty="0"/>
              <a:t>They </a:t>
            </a:r>
            <a:r>
              <a:rPr lang="en-SG" b="1" dirty="0">
                <a:solidFill>
                  <a:srgbClr val="0000FF"/>
                </a:solidFill>
              </a:rPr>
              <a:t>actually need not only instructional but also social support</a:t>
            </a:r>
            <a:r>
              <a:rPr lang="en-SG" dirty="0"/>
              <a:t>.</a:t>
            </a:r>
          </a:p>
          <a:p>
            <a:pPr marL="342900" indent="-342900">
              <a:buFont typeface="Wingdings" panose="05000000000000000000" pitchFamily="2" charset="2"/>
              <a:buChar char="à"/>
            </a:pPr>
            <a:r>
              <a:rPr lang="en-SG" i="1" dirty="0">
                <a:solidFill>
                  <a:srgbClr val="FF0000"/>
                </a:solidFill>
                <a:sym typeface="Wingdings" panose="05000000000000000000" pitchFamily="2" charset="2"/>
              </a:rPr>
              <a:t>This aligns with the findings from previous research (Arnett and Tanner</a:t>
            </a:r>
            <a:r>
              <a:rPr lang="en-SG" dirty="0">
                <a:sym typeface="Wingdings" panose="05000000000000000000" pitchFamily="2" charset="2"/>
              </a:rPr>
              <a:t>, 2006)</a:t>
            </a:r>
          </a:p>
          <a:p>
            <a:r>
              <a:rPr lang="en-SG" dirty="0">
                <a:sym typeface="Wingdings" panose="05000000000000000000" pitchFamily="2" charset="2"/>
              </a:rPr>
              <a:t>Of the instructional teaching practices proposed by Yoder (2014), </a:t>
            </a:r>
            <a:r>
              <a:rPr lang="en-SG" b="1" i="1" dirty="0">
                <a:solidFill>
                  <a:srgbClr val="0000FF"/>
                </a:solidFill>
                <a:sym typeface="Wingdings" panose="05000000000000000000" pitchFamily="2" charset="2"/>
              </a:rPr>
              <a:t>Cooperative Learning</a:t>
            </a:r>
            <a:r>
              <a:rPr lang="en-SG" b="1" dirty="0">
                <a:solidFill>
                  <a:srgbClr val="0000FF"/>
                </a:solidFill>
                <a:sym typeface="Wingdings" panose="05000000000000000000" pitchFamily="2" charset="2"/>
              </a:rPr>
              <a:t>, </a:t>
            </a:r>
            <a:r>
              <a:rPr lang="en-SG" b="1" i="1" dirty="0">
                <a:solidFill>
                  <a:srgbClr val="0000FF"/>
                </a:solidFill>
                <a:sym typeface="Wingdings" panose="05000000000000000000" pitchFamily="2" charset="2"/>
              </a:rPr>
              <a:t>Classroom Discussion</a:t>
            </a:r>
            <a:r>
              <a:rPr lang="en-SG" b="1" dirty="0">
                <a:solidFill>
                  <a:srgbClr val="0000FF"/>
                </a:solidFill>
                <a:sym typeface="Wingdings" panose="05000000000000000000" pitchFamily="2" charset="2"/>
              </a:rPr>
              <a:t>, and </a:t>
            </a:r>
            <a:r>
              <a:rPr lang="en-SG" b="1" i="1" dirty="0">
                <a:solidFill>
                  <a:srgbClr val="0000FF"/>
                </a:solidFill>
                <a:sym typeface="Wingdings" panose="05000000000000000000" pitchFamily="2" charset="2"/>
              </a:rPr>
              <a:t>Self-reflection and assessment </a:t>
            </a:r>
            <a:r>
              <a:rPr lang="en-SG" dirty="0">
                <a:sym typeface="Wingdings" panose="05000000000000000000" pitchFamily="2" charset="2"/>
              </a:rPr>
              <a:t>were more intentionally exploited and proved to benefit students both academically and socially.</a:t>
            </a:r>
          </a:p>
          <a:p>
            <a:endParaRPr lang="en-US" dirty="0"/>
          </a:p>
        </p:txBody>
      </p:sp>
      <p:sp>
        <p:nvSpPr>
          <p:cNvPr id="4" name="Slide Number Placeholder 3">
            <a:extLst>
              <a:ext uri="{FF2B5EF4-FFF2-40B4-BE49-F238E27FC236}">
                <a16:creationId xmlns:a16="http://schemas.microsoft.com/office/drawing/2014/main" id="{9F1B24EB-83D9-CE89-F060-E13F7EDADBAF}"/>
              </a:ext>
            </a:extLst>
          </p:cNvPr>
          <p:cNvSpPr>
            <a:spLocks noGrp="1"/>
          </p:cNvSpPr>
          <p:nvPr>
            <p:ph type="sldNum" sz="quarter" idx="12"/>
          </p:nvPr>
        </p:nvSpPr>
        <p:spPr/>
        <p:txBody>
          <a:bodyPr/>
          <a:lstStyle/>
          <a:p>
            <a:fld id="{62B54EFE-F5F4-4674-A397-603D7A5E2AE8}" type="slidenum">
              <a:rPr lang="vi-VN" smtClean="0"/>
              <a:pPr/>
              <a:t>26</a:t>
            </a:fld>
            <a:endParaRPr lang="vi-VN" dirty="0"/>
          </a:p>
        </p:txBody>
      </p:sp>
    </p:spTree>
    <p:extLst>
      <p:ext uri="{BB962C8B-B14F-4D97-AF65-F5344CB8AC3E}">
        <p14:creationId xmlns:p14="http://schemas.microsoft.com/office/powerpoint/2010/main" val="49259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A7AC-F4E5-21FA-4810-E72CAAC56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9EB59-2730-F0CF-3897-82A9D8D16862}"/>
              </a:ext>
            </a:extLst>
          </p:cNvPr>
          <p:cNvSpPr>
            <a:spLocks noGrp="1"/>
          </p:cNvSpPr>
          <p:nvPr>
            <p:ph type="title"/>
          </p:nvPr>
        </p:nvSpPr>
        <p:spPr/>
        <p:txBody>
          <a:bodyPr/>
          <a:lstStyle/>
          <a:p>
            <a:r>
              <a:rPr lang="en-SG" dirty="0"/>
              <a:t>Discussions</a:t>
            </a:r>
            <a:endParaRPr lang="en-US" dirty="0"/>
          </a:p>
        </p:txBody>
      </p:sp>
      <p:sp>
        <p:nvSpPr>
          <p:cNvPr id="3" name="Content Placeholder 2">
            <a:extLst>
              <a:ext uri="{FF2B5EF4-FFF2-40B4-BE49-F238E27FC236}">
                <a16:creationId xmlns:a16="http://schemas.microsoft.com/office/drawing/2014/main" id="{A7DDD238-A47B-7F94-0262-02B4606D09D9}"/>
              </a:ext>
            </a:extLst>
          </p:cNvPr>
          <p:cNvSpPr>
            <a:spLocks noGrp="1"/>
          </p:cNvSpPr>
          <p:nvPr>
            <p:ph idx="1"/>
          </p:nvPr>
        </p:nvSpPr>
        <p:spPr/>
        <p:txBody>
          <a:bodyPr>
            <a:normAutofit/>
          </a:bodyPr>
          <a:lstStyle/>
          <a:p>
            <a:r>
              <a:rPr lang="en-SG" dirty="0">
                <a:sym typeface="Wingdings" panose="05000000000000000000" pitchFamily="2" charset="2"/>
              </a:rPr>
              <a:t>All the suggested social teaching practices by Yoder and Gurke (2017) were relevantly used to support these two groups of first year students. </a:t>
            </a:r>
          </a:p>
          <a:p>
            <a:r>
              <a:rPr lang="en-SG" dirty="0">
                <a:sym typeface="Wingdings" panose="05000000000000000000" pitchFamily="2" charset="2"/>
              </a:rPr>
              <a:t>Though not related to the course content, </a:t>
            </a:r>
            <a:r>
              <a:rPr lang="en-US" i="1" dirty="0">
                <a:solidFill>
                  <a:srgbClr val="FF0000"/>
                </a:solidFill>
                <a:sym typeface="Wingdings" panose="05000000000000000000" pitchFamily="2" charset="2"/>
              </a:rPr>
              <a:t>Student-</a:t>
            </a:r>
            <a:r>
              <a:rPr lang="en-US" i="1" dirty="0" err="1">
                <a:solidFill>
                  <a:srgbClr val="FF0000"/>
                </a:solidFill>
                <a:sym typeface="Wingdings" panose="05000000000000000000" pitchFamily="2" charset="2"/>
              </a:rPr>
              <a:t>centred</a:t>
            </a:r>
            <a:r>
              <a:rPr lang="en-US" i="1" dirty="0">
                <a:solidFill>
                  <a:srgbClr val="FF0000"/>
                </a:solidFill>
                <a:sym typeface="Wingdings" panose="05000000000000000000" pitchFamily="2" charset="2"/>
              </a:rPr>
              <a:t> discipline, Teacher language, Responsibility and choice</a:t>
            </a:r>
            <a:r>
              <a:rPr lang="en-US" i="1" dirty="0">
                <a:sym typeface="Wingdings" panose="05000000000000000000" pitchFamily="2" charset="2"/>
              </a:rPr>
              <a:t>, </a:t>
            </a:r>
            <a:r>
              <a:rPr lang="en-US" dirty="0">
                <a:sym typeface="Wingdings" panose="05000000000000000000" pitchFamily="2" charset="2"/>
              </a:rPr>
              <a:t>and </a:t>
            </a:r>
            <a:r>
              <a:rPr lang="en-US" i="1" dirty="0">
                <a:solidFill>
                  <a:srgbClr val="FF0000"/>
                </a:solidFill>
                <a:sym typeface="Wingdings" panose="05000000000000000000" pitchFamily="2" charset="2"/>
              </a:rPr>
              <a:t>Warmth and support</a:t>
            </a:r>
            <a:r>
              <a:rPr lang="en-US" i="1" dirty="0">
                <a:sym typeface="Wingdings" panose="05000000000000000000" pitchFamily="2" charset="2"/>
              </a:rPr>
              <a:t> </a:t>
            </a:r>
            <a:r>
              <a:rPr lang="en-SG" dirty="0">
                <a:sym typeface="Wingdings" panose="05000000000000000000" pitchFamily="2" charset="2"/>
              </a:rPr>
              <a:t>played a significant role in helping students not only in completing an academic course but also develop their other social skills.</a:t>
            </a:r>
          </a:p>
          <a:p>
            <a:r>
              <a:rPr lang="en-SG" dirty="0">
                <a:sym typeface="Wingdings" panose="05000000000000000000" pitchFamily="2" charset="2"/>
              </a:rPr>
              <a:t> </a:t>
            </a:r>
            <a:r>
              <a:rPr lang="en-SG" i="1" dirty="0">
                <a:solidFill>
                  <a:srgbClr val="0000FF"/>
                </a:solidFill>
                <a:sym typeface="Wingdings" panose="05000000000000000000" pitchFamily="2" charset="2"/>
              </a:rPr>
              <a:t>This was also stated in research bye Fiorella, Stull, Kuhlmann and Mayer </a:t>
            </a:r>
            <a:r>
              <a:rPr lang="en-SG" dirty="0">
                <a:sym typeface="Wingdings" panose="05000000000000000000" pitchFamily="2" charset="2"/>
              </a:rPr>
              <a:t>(2019)</a:t>
            </a:r>
          </a:p>
          <a:p>
            <a:endParaRPr lang="en-US" dirty="0"/>
          </a:p>
        </p:txBody>
      </p:sp>
      <p:sp>
        <p:nvSpPr>
          <p:cNvPr id="4" name="Slide Number Placeholder 3">
            <a:extLst>
              <a:ext uri="{FF2B5EF4-FFF2-40B4-BE49-F238E27FC236}">
                <a16:creationId xmlns:a16="http://schemas.microsoft.com/office/drawing/2014/main" id="{529AF4D2-4572-443A-8EB3-7C60933900C2}"/>
              </a:ext>
            </a:extLst>
          </p:cNvPr>
          <p:cNvSpPr>
            <a:spLocks noGrp="1"/>
          </p:cNvSpPr>
          <p:nvPr>
            <p:ph type="sldNum" sz="quarter" idx="12"/>
          </p:nvPr>
        </p:nvSpPr>
        <p:spPr/>
        <p:txBody>
          <a:bodyPr/>
          <a:lstStyle/>
          <a:p>
            <a:fld id="{62B54EFE-F5F4-4674-A397-603D7A5E2AE8}" type="slidenum">
              <a:rPr lang="vi-VN" smtClean="0"/>
              <a:pPr/>
              <a:t>27</a:t>
            </a:fld>
            <a:endParaRPr lang="vi-VN" dirty="0"/>
          </a:p>
        </p:txBody>
      </p:sp>
    </p:spTree>
    <p:extLst>
      <p:ext uri="{BB962C8B-B14F-4D97-AF65-F5344CB8AC3E}">
        <p14:creationId xmlns:p14="http://schemas.microsoft.com/office/powerpoint/2010/main" val="3801200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51CAA-E06E-4F27-D7C2-F5659EDDE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5CB72-14CA-6FC4-556B-3F0AC58EDF0F}"/>
              </a:ext>
            </a:extLst>
          </p:cNvPr>
          <p:cNvSpPr>
            <a:spLocks noGrp="1"/>
          </p:cNvSpPr>
          <p:nvPr>
            <p:ph type="title"/>
          </p:nvPr>
        </p:nvSpPr>
        <p:spPr/>
        <p:txBody>
          <a:bodyPr/>
          <a:lstStyle/>
          <a:p>
            <a:r>
              <a:rPr lang="en-SG" dirty="0"/>
              <a:t>Implications</a:t>
            </a:r>
            <a:endParaRPr lang="en-US" dirty="0"/>
          </a:p>
        </p:txBody>
      </p:sp>
      <p:sp>
        <p:nvSpPr>
          <p:cNvPr id="3" name="Content Placeholder 2">
            <a:extLst>
              <a:ext uri="{FF2B5EF4-FFF2-40B4-BE49-F238E27FC236}">
                <a16:creationId xmlns:a16="http://schemas.microsoft.com/office/drawing/2014/main" id="{F8A6845C-AE21-A9EA-6543-38E76C56883B}"/>
              </a:ext>
            </a:extLst>
          </p:cNvPr>
          <p:cNvSpPr>
            <a:spLocks noGrp="1"/>
          </p:cNvSpPr>
          <p:nvPr>
            <p:ph idx="1"/>
          </p:nvPr>
        </p:nvSpPr>
        <p:spPr/>
        <p:txBody>
          <a:bodyPr>
            <a:normAutofit/>
          </a:bodyPr>
          <a:lstStyle/>
          <a:p>
            <a:pPr marL="342900" indent="-342900">
              <a:buFont typeface="Arial" panose="020B0604020202020204" pitchFamily="34" charset="0"/>
              <a:buChar char="•"/>
            </a:pPr>
            <a:r>
              <a:rPr lang="en-SG" dirty="0"/>
              <a:t>SEL can </a:t>
            </a:r>
            <a:r>
              <a:rPr lang="en-SG" b="1" dirty="0">
                <a:solidFill>
                  <a:srgbClr val="FF0000"/>
                </a:solidFill>
              </a:rPr>
              <a:t>be successfully integrated </a:t>
            </a:r>
            <a:r>
              <a:rPr lang="en-SG" dirty="0"/>
              <a:t>in any content courses at tertiary level.</a:t>
            </a:r>
          </a:p>
          <a:p>
            <a:pPr marL="342900" indent="-342900">
              <a:buFont typeface="Arial" panose="020B0604020202020204" pitchFamily="34" charset="0"/>
              <a:buChar char="•"/>
            </a:pPr>
            <a:r>
              <a:rPr lang="en-SG" dirty="0"/>
              <a:t>University students </a:t>
            </a:r>
            <a:r>
              <a:rPr lang="en-SG" b="1" dirty="0">
                <a:solidFill>
                  <a:srgbClr val="FF0000"/>
                </a:solidFill>
              </a:rPr>
              <a:t>still need social and emotional support</a:t>
            </a:r>
            <a:r>
              <a:rPr lang="en-SG" dirty="0"/>
              <a:t>, especially during their first emerging adult years.</a:t>
            </a:r>
          </a:p>
          <a:p>
            <a:pPr marL="342900" indent="-342900">
              <a:buFont typeface="Arial" panose="020B0604020202020204" pitchFamily="34" charset="0"/>
              <a:buChar char="•"/>
            </a:pPr>
            <a:r>
              <a:rPr lang="en-SG" b="1" dirty="0">
                <a:solidFill>
                  <a:srgbClr val="FF0000"/>
                </a:solidFill>
              </a:rPr>
              <a:t>Different instructional and social teaching practices </a:t>
            </a:r>
            <a:r>
              <a:rPr lang="en-SG" dirty="0"/>
              <a:t>can be applied, either in weekly classes or even during consultation time or outside class hours.</a:t>
            </a:r>
          </a:p>
          <a:p>
            <a:pPr marL="342900" indent="-342900">
              <a:buFont typeface="Arial" panose="020B0604020202020204" pitchFamily="34" charset="0"/>
              <a:buChar char="•"/>
            </a:pPr>
            <a:r>
              <a:rPr lang="en-SG" dirty="0"/>
              <a:t>SEL </a:t>
            </a:r>
            <a:r>
              <a:rPr lang="en-SG" b="1" dirty="0">
                <a:solidFill>
                  <a:srgbClr val="FF0000"/>
                </a:solidFill>
              </a:rPr>
              <a:t>benefits both university teachers and their students.</a:t>
            </a:r>
          </a:p>
          <a:p>
            <a:r>
              <a:rPr lang="en-SG" dirty="0">
                <a:sym typeface="Wingdings" panose="05000000000000000000" pitchFamily="2" charset="2"/>
              </a:rPr>
              <a:t> </a:t>
            </a:r>
            <a:r>
              <a:rPr lang="en-SG" b="1" dirty="0">
                <a:solidFill>
                  <a:srgbClr val="0000FF"/>
                </a:solidFill>
                <a:sym typeface="Wingdings" panose="05000000000000000000" pitchFamily="2" charset="2"/>
              </a:rPr>
              <a:t>Promote SEL integration in university courses.</a:t>
            </a:r>
            <a:endParaRPr lang="en-US" b="1" dirty="0">
              <a:solidFill>
                <a:srgbClr val="0000FF"/>
              </a:solidFill>
            </a:endParaRPr>
          </a:p>
        </p:txBody>
      </p:sp>
      <p:sp>
        <p:nvSpPr>
          <p:cNvPr id="4" name="Slide Number Placeholder 3">
            <a:extLst>
              <a:ext uri="{FF2B5EF4-FFF2-40B4-BE49-F238E27FC236}">
                <a16:creationId xmlns:a16="http://schemas.microsoft.com/office/drawing/2014/main" id="{1BF128F1-712C-DED0-C628-708A71001D51}"/>
              </a:ext>
            </a:extLst>
          </p:cNvPr>
          <p:cNvSpPr>
            <a:spLocks noGrp="1"/>
          </p:cNvSpPr>
          <p:nvPr>
            <p:ph type="sldNum" sz="quarter" idx="12"/>
          </p:nvPr>
        </p:nvSpPr>
        <p:spPr/>
        <p:txBody>
          <a:bodyPr/>
          <a:lstStyle/>
          <a:p>
            <a:fld id="{62B54EFE-F5F4-4674-A397-603D7A5E2AE8}" type="slidenum">
              <a:rPr lang="vi-VN" smtClean="0"/>
              <a:pPr/>
              <a:t>28</a:t>
            </a:fld>
            <a:endParaRPr lang="vi-VN" dirty="0"/>
          </a:p>
        </p:txBody>
      </p:sp>
    </p:spTree>
    <p:extLst>
      <p:ext uri="{BB962C8B-B14F-4D97-AF65-F5344CB8AC3E}">
        <p14:creationId xmlns:p14="http://schemas.microsoft.com/office/powerpoint/2010/main" val="152497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8AC3-9271-672C-0EB8-C513C622C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86D0-D27D-4BA5-B87F-438D4A5C3C1C}"/>
              </a:ext>
            </a:extLst>
          </p:cNvPr>
          <p:cNvSpPr>
            <a:spLocks noGrp="1"/>
          </p:cNvSpPr>
          <p:nvPr>
            <p:ph type="title"/>
          </p:nvPr>
        </p:nvSpPr>
        <p:spPr/>
        <p:txBody>
          <a:bodyPr/>
          <a:lstStyle/>
          <a:p>
            <a:r>
              <a:rPr lang="en-SG" dirty="0"/>
              <a:t>References</a:t>
            </a:r>
            <a:endParaRPr lang="en-US" dirty="0"/>
          </a:p>
        </p:txBody>
      </p:sp>
      <p:sp>
        <p:nvSpPr>
          <p:cNvPr id="3" name="Content Placeholder 2">
            <a:extLst>
              <a:ext uri="{FF2B5EF4-FFF2-40B4-BE49-F238E27FC236}">
                <a16:creationId xmlns:a16="http://schemas.microsoft.com/office/drawing/2014/main" id="{8E64344D-8B99-57F4-4E41-26EE3897D343}"/>
              </a:ext>
            </a:extLst>
          </p:cNvPr>
          <p:cNvSpPr>
            <a:spLocks noGrp="1"/>
          </p:cNvSpPr>
          <p:nvPr>
            <p:ph idx="1"/>
          </p:nvPr>
        </p:nvSpPr>
        <p:spPr>
          <a:xfrm>
            <a:off x="838200" y="1499191"/>
            <a:ext cx="10515600" cy="4677772"/>
          </a:xfrm>
        </p:spPr>
        <p:txBody>
          <a:bodyPr>
            <a:normAutofit fontScale="92500" lnSpcReduction="10000"/>
          </a:bodyPr>
          <a:lstStyle/>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Arnett, J. J., &amp; Tanner, J. L. (Eds.). (2006).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Emerging adults in America: Coming of age in the 21st century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American Psychological Association. doi:10.1037/11381-000</a:t>
            </a: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CASEL’s 2020, 2024  framework of five core social and emotional competencies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Coli, S., Daniel, M.C., Burgin, X., D. (2024). The integration of Social Emotional Learning in English as a Foreign Language elementary classrooms in Uruguay.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Emotional Intelligence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Vol.16, No 2, pp 57-72</a:t>
            </a: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Jenson, F. (2015).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The teenage brain you’re sending to college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The Philadelphia Inquirer. https://www. inquirer.com/</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philly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/blogs/thinktank/The-teenage-brain-youre-sending-to-college.html </a:t>
            </a: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Leonhardt, M. (2022).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Crisis on campus: 60% of college kids are living with mental health disorders, and schools are woefully unprepared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https://fortune.com/well/2022/07/12/mental-health-crisis-collegeschools-unprepared/ </a:t>
            </a: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Meyers, S. A. (2009). Do your students care whether you care about them?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College Teaching,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57(4), 205–210. doi:10.1080/87567550903218620 </a:t>
            </a: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Schwartz, H. L. (2021).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Connected teaching: Relationship, power, and mattering in higher education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Stylus Publishing, Sterling.</a:t>
            </a:r>
          </a:p>
          <a:p>
            <a:pPr marL="360045" marR="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Tran, T.Y, Nguyen T.M.H, &amp; Huynh A.T .(2024). Exploring the social and emotional aspects of teaching and learning English as a foreign language.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VNU Journal of Foreign Studies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Vol.40, No. 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a:r>
              <a:rPr lang="en-US" sz="1600" dirty="0">
                <a:latin typeface="Times New Roman" panose="02020603050405020304" pitchFamily="18" charset="0"/>
                <a:cs typeface="Times New Roman" panose="02020603050405020304" pitchFamily="18" charset="0"/>
              </a:rPr>
              <a:t> Yoder, N., &amp; Gurke, D. (2017). Social and emotional learning coaching toolkit: Keeping SEL at the center. American Institutes    for Research </a:t>
            </a:r>
          </a:p>
        </p:txBody>
      </p:sp>
      <p:sp>
        <p:nvSpPr>
          <p:cNvPr id="4" name="Slide Number Placeholder 3">
            <a:extLst>
              <a:ext uri="{FF2B5EF4-FFF2-40B4-BE49-F238E27FC236}">
                <a16:creationId xmlns:a16="http://schemas.microsoft.com/office/drawing/2014/main" id="{B2620DAB-7A74-C7BF-B38C-68E2012666BB}"/>
              </a:ext>
            </a:extLst>
          </p:cNvPr>
          <p:cNvSpPr>
            <a:spLocks noGrp="1"/>
          </p:cNvSpPr>
          <p:nvPr>
            <p:ph type="sldNum" sz="quarter" idx="12"/>
          </p:nvPr>
        </p:nvSpPr>
        <p:spPr/>
        <p:txBody>
          <a:bodyPr/>
          <a:lstStyle/>
          <a:p>
            <a:fld id="{62B54EFE-F5F4-4674-A397-603D7A5E2AE8}" type="slidenum">
              <a:rPr lang="vi-VN" smtClean="0"/>
              <a:pPr/>
              <a:t>29</a:t>
            </a:fld>
            <a:endParaRPr lang="vi-VN" dirty="0"/>
          </a:p>
        </p:txBody>
      </p:sp>
    </p:spTree>
    <p:extLst>
      <p:ext uri="{BB962C8B-B14F-4D97-AF65-F5344CB8AC3E}">
        <p14:creationId xmlns:p14="http://schemas.microsoft.com/office/powerpoint/2010/main" val="361011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99403C-685A-9199-A189-246C4BC5E6CE}"/>
              </a:ext>
            </a:extLst>
          </p:cNvPr>
          <p:cNvSpPr>
            <a:spLocks noGrp="1"/>
          </p:cNvSpPr>
          <p:nvPr>
            <p:ph type="title"/>
          </p:nvPr>
        </p:nvSpPr>
        <p:spPr/>
        <p:txBody>
          <a:bodyPr/>
          <a:lstStyle/>
          <a:p>
            <a:r>
              <a:rPr lang="en-SG" dirty="0"/>
              <a:t>Rationale</a:t>
            </a:r>
            <a:endParaRPr lang="en-US" dirty="0"/>
          </a:p>
        </p:txBody>
      </p:sp>
      <p:sp>
        <p:nvSpPr>
          <p:cNvPr id="8" name="Content Placeholder 7">
            <a:extLst>
              <a:ext uri="{FF2B5EF4-FFF2-40B4-BE49-F238E27FC236}">
                <a16:creationId xmlns:a16="http://schemas.microsoft.com/office/drawing/2014/main" id="{A25FDD7C-71F4-1CF4-8B2E-A452067C59DA}"/>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b="1" dirty="0">
                <a:solidFill>
                  <a:srgbClr val="0000FF"/>
                </a:solidFill>
              </a:rPr>
              <a:t>Social Emotional Learning (SEL) </a:t>
            </a:r>
            <a:r>
              <a:rPr lang="en-US" dirty="0"/>
              <a:t>has been the topic discussed at a lot academic forums</a:t>
            </a:r>
          </a:p>
          <a:p>
            <a:pPr marL="342900" indent="-342900">
              <a:buFont typeface="Arial" panose="020B0604020202020204" pitchFamily="34" charset="0"/>
              <a:buChar char="•"/>
            </a:pPr>
            <a:r>
              <a:rPr lang="en-US" dirty="0"/>
              <a:t>SEL helps individuals develop the skills to </a:t>
            </a:r>
            <a:r>
              <a:rPr lang="en-US" i="1" dirty="0">
                <a:solidFill>
                  <a:srgbClr val="FF0000"/>
                </a:solidFill>
              </a:rPr>
              <a:t>understand and manage their emotions</a:t>
            </a:r>
            <a:r>
              <a:rPr lang="en-US" dirty="0"/>
              <a:t>, </a:t>
            </a:r>
            <a:r>
              <a:rPr lang="en-US" i="1" dirty="0">
                <a:solidFill>
                  <a:srgbClr val="FF0000"/>
                </a:solidFill>
              </a:rPr>
              <a:t>build positive relationships</a:t>
            </a:r>
            <a:r>
              <a:rPr lang="en-US" dirty="0"/>
              <a:t>, </a:t>
            </a:r>
            <a:r>
              <a:rPr lang="en-US" i="1" dirty="0">
                <a:solidFill>
                  <a:srgbClr val="FF0000"/>
                </a:solidFill>
              </a:rPr>
              <a:t>make responsible decisions, and achieve positive outcomes</a:t>
            </a:r>
            <a:r>
              <a:rPr lang="en-US" b="1" i="1" dirty="0">
                <a:solidFill>
                  <a:srgbClr val="FF0000"/>
                </a:solidFill>
              </a:rPr>
              <a:t> </a:t>
            </a:r>
            <a:r>
              <a:rPr lang="en-US" dirty="0"/>
              <a:t>(CASEL, 2020).</a:t>
            </a:r>
          </a:p>
          <a:p>
            <a:pPr marL="342900" indent="-342900">
              <a:buFont typeface="Arial" panose="020B0604020202020204" pitchFamily="34" charset="0"/>
              <a:buChar char="•"/>
            </a:pPr>
            <a:r>
              <a:rPr lang="en-US" dirty="0"/>
              <a:t>SEL gets a lot of attention at primary or secondary schools</a:t>
            </a:r>
          </a:p>
          <a:p>
            <a:pPr marL="342900" indent="-342900">
              <a:buFont typeface="Arial" panose="020B0604020202020204" pitchFamily="34" charset="0"/>
              <a:buChar char="•"/>
            </a:pPr>
            <a:r>
              <a:rPr lang="en-US" dirty="0"/>
              <a:t>SEL is still </a:t>
            </a:r>
            <a:r>
              <a:rPr lang="en-US" i="1" dirty="0">
                <a:solidFill>
                  <a:srgbClr val="FF0000"/>
                </a:solidFill>
              </a:rPr>
              <a:t>overlooked</a:t>
            </a:r>
            <a:r>
              <a:rPr lang="en-US" dirty="0"/>
              <a:t> at tertiary level</a:t>
            </a:r>
          </a:p>
          <a:p>
            <a:pPr marL="342900" indent="-342900">
              <a:buFont typeface="Arial" panose="020B0604020202020204" pitchFamily="34" charset="0"/>
              <a:buChar char="•"/>
            </a:pPr>
            <a:r>
              <a:rPr lang="en-US" dirty="0"/>
              <a:t>University students, especially, first-year students still need a lot of support during their </a:t>
            </a:r>
            <a:r>
              <a:rPr lang="en-US" i="1" dirty="0">
                <a:solidFill>
                  <a:srgbClr val="FF0000"/>
                </a:solidFill>
              </a:rPr>
              <a:t>emerging adulthood </a:t>
            </a:r>
            <a:r>
              <a:rPr lang="en-US" dirty="0"/>
              <a:t>(Arnett and Tanner, 2006)</a:t>
            </a:r>
          </a:p>
          <a:p>
            <a:pPr marL="342900" indent="-342900">
              <a:buFont typeface="Arial" panose="020B0604020202020204" pitchFamily="34" charset="0"/>
              <a:buChar char="•"/>
            </a:pPr>
            <a:r>
              <a:rPr lang="en-US" b="1" dirty="0">
                <a:solidFill>
                  <a:srgbClr val="0000FF"/>
                </a:solidFill>
              </a:rPr>
              <a:t>College Writing course </a:t>
            </a:r>
            <a:r>
              <a:rPr lang="en-US" dirty="0"/>
              <a:t>is a typical academic course at university, providing students with necessary skills to learn in different academic disciplines. </a:t>
            </a:r>
            <a:r>
              <a:rPr lang="en-US" dirty="0">
                <a:sym typeface="Wingdings" panose="05000000000000000000" pitchFamily="2" charset="2"/>
              </a:rPr>
              <a:t> </a:t>
            </a:r>
            <a:r>
              <a:rPr lang="en-US" i="1" dirty="0">
                <a:solidFill>
                  <a:srgbClr val="FF0000"/>
                </a:solidFill>
                <a:sym typeface="Wingdings" panose="05000000000000000000" pitchFamily="2" charset="2"/>
              </a:rPr>
              <a:t>How to integrate SEL in the course?</a:t>
            </a:r>
            <a:endParaRPr lang="en-US" i="1" dirty="0">
              <a:solidFill>
                <a:srgbClr val="FF0000"/>
              </a:solidFill>
            </a:endParaRPr>
          </a:p>
        </p:txBody>
      </p:sp>
      <p:sp>
        <p:nvSpPr>
          <p:cNvPr id="2" name="Slide Number Placeholder 1">
            <a:extLst>
              <a:ext uri="{FF2B5EF4-FFF2-40B4-BE49-F238E27FC236}">
                <a16:creationId xmlns:a16="http://schemas.microsoft.com/office/drawing/2014/main" id="{D56F834E-7FBE-7E3F-A94E-50FC6E4C526F}"/>
              </a:ext>
            </a:extLst>
          </p:cNvPr>
          <p:cNvSpPr>
            <a:spLocks noGrp="1"/>
          </p:cNvSpPr>
          <p:nvPr>
            <p:ph type="sldNum" sz="quarter" idx="12"/>
          </p:nvPr>
        </p:nvSpPr>
        <p:spPr/>
        <p:txBody>
          <a:bodyPr/>
          <a:lstStyle/>
          <a:p>
            <a:fld id="{62B54EFE-F5F4-4674-A397-603D7A5E2AE8}" type="slidenum">
              <a:rPr lang="vi-VN" smtClean="0"/>
              <a:pPr/>
              <a:t>3</a:t>
            </a:fld>
            <a:endParaRPr lang="vi-VN" dirty="0"/>
          </a:p>
        </p:txBody>
      </p:sp>
    </p:spTree>
    <p:extLst>
      <p:ext uri="{BB962C8B-B14F-4D97-AF65-F5344CB8AC3E}">
        <p14:creationId xmlns:p14="http://schemas.microsoft.com/office/powerpoint/2010/main" val="73647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74A8A4-66CB-9595-F095-E4C226BD07A6}"/>
              </a:ext>
            </a:extLst>
          </p:cNvPr>
          <p:cNvSpPr>
            <a:spLocks noGrp="1"/>
          </p:cNvSpPr>
          <p:nvPr>
            <p:ph type="ctrTitle"/>
          </p:nvPr>
        </p:nvSpPr>
        <p:spPr/>
        <p:txBody>
          <a:bodyPr/>
          <a:lstStyle/>
          <a:p>
            <a:r>
              <a:rPr lang="en-SG" dirty="0"/>
              <a:t>Thank you for your attention!</a:t>
            </a:r>
            <a:endParaRPr lang="en-US" dirty="0"/>
          </a:p>
        </p:txBody>
      </p:sp>
      <p:sp>
        <p:nvSpPr>
          <p:cNvPr id="6" name="Subtitle 5">
            <a:extLst>
              <a:ext uri="{FF2B5EF4-FFF2-40B4-BE49-F238E27FC236}">
                <a16:creationId xmlns:a16="http://schemas.microsoft.com/office/drawing/2014/main" id="{97BA1FB9-32B1-B1BA-E849-DE9555DC9E3D}"/>
              </a:ext>
            </a:extLst>
          </p:cNvPr>
          <p:cNvSpPr>
            <a:spLocks noGrp="1"/>
          </p:cNvSpPr>
          <p:nvPr>
            <p:ph type="subTitle" idx="1"/>
          </p:nvPr>
        </p:nvSpPr>
        <p:spPr/>
        <p:txBody>
          <a:bodyPr/>
          <a:lstStyle/>
          <a:p>
            <a:pPr algn="ctr"/>
            <a:r>
              <a:rPr lang="en-SG" dirty="0"/>
              <a:t>Q &amp;A </a:t>
            </a:r>
            <a:endParaRPr lang="en-US" dirty="0"/>
          </a:p>
        </p:txBody>
      </p:sp>
      <p:sp>
        <p:nvSpPr>
          <p:cNvPr id="4" name="Slide Number Placeholder 3">
            <a:extLst>
              <a:ext uri="{FF2B5EF4-FFF2-40B4-BE49-F238E27FC236}">
                <a16:creationId xmlns:a16="http://schemas.microsoft.com/office/drawing/2014/main" id="{5329984E-D331-0F2D-6C12-ACB562498EDC}"/>
              </a:ext>
            </a:extLst>
          </p:cNvPr>
          <p:cNvSpPr>
            <a:spLocks noGrp="1"/>
          </p:cNvSpPr>
          <p:nvPr>
            <p:ph type="sldNum" sz="quarter" idx="12"/>
          </p:nvPr>
        </p:nvSpPr>
        <p:spPr/>
        <p:txBody>
          <a:bodyPr/>
          <a:lstStyle/>
          <a:p>
            <a:fld id="{62B54EFE-F5F4-4674-A397-603D7A5E2AE8}" type="slidenum">
              <a:rPr lang="vi-VN" smtClean="0"/>
              <a:pPr/>
              <a:t>30</a:t>
            </a:fld>
            <a:endParaRPr lang="vi-VN" dirty="0"/>
          </a:p>
        </p:txBody>
      </p:sp>
    </p:spTree>
    <p:extLst>
      <p:ext uri="{BB962C8B-B14F-4D97-AF65-F5344CB8AC3E}">
        <p14:creationId xmlns:p14="http://schemas.microsoft.com/office/powerpoint/2010/main" val="265161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BADA-606D-F556-5ACE-E59CED71C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3DE4C-4C51-FF3F-E561-6E4C87E242B6}"/>
              </a:ext>
            </a:extLst>
          </p:cNvPr>
          <p:cNvSpPr>
            <a:spLocks noGrp="1"/>
          </p:cNvSpPr>
          <p:nvPr>
            <p:ph type="title"/>
          </p:nvPr>
        </p:nvSpPr>
        <p:spPr/>
        <p:txBody>
          <a:bodyPr/>
          <a:lstStyle/>
          <a:p>
            <a:r>
              <a:rPr lang="en-SG" dirty="0"/>
              <a:t>Statement of the Problem</a:t>
            </a:r>
            <a:endParaRPr lang="en-US" dirty="0"/>
          </a:p>
        </p:txBody>
      </p:sp>
      <p:sp>
        <p:nvSpPr>
          <p:cNvPr id="3" name="Content Placeholder 2">
            <a:extLst>
              <a:ext uri="{FF2B5EF4-FFF2-40B4-BE49-F238E27FC236}">
                <a16:creationId xmlns:a16="http://schemas.microsoft.com/office/drawing/2014/main" id="{964AFF1E-C3DD-26F6-26F4-A93D9F0DD6D6}"/>
              </a:ext>
            </a:extLst>
          </p:cNvPr>
          <p:cNvSpPr>
            <a:spLocks noGrp="1"/>
          </p:cNvSpPr>
          <p:nvPr>
            <p:ph idx="1"/>
          </p:nvPr>
        </p:nvSpPr>
        <p:spPr/>
        <p:txBody>
          <a:bodyPr/>
          <a:lstStyle/>
          <a:p>
            <a:r>
              <a:rPr lang="en-SG" b="1" dirty="0"/>
              <a:t>For university teachers:</a:t>
            </a:r>
          </a:p>
          <a:p>
            <a:pPr marL="342900" indent="-342900">
              <a:buFont typeface="Arial" panose="020B0604020202020204" pitchFamily="34" charset="0"/>
              <a:buChar char="•"/>
            </a:pPr>
            <a:r>
              <a:rPr lang="en-SG" dirty="0"/>
              <a:t>Generally believe their students are grown-ups, expecting them to be fully responsible for their learning</a:t>
            </a:r>
          </a:p>
          <a:p>
            <a:pPr marL="342900" indent="-342900">
              <a:buFont typeface="Arial" panose="020B0604020202020204" pitchFamily="34" charset="0"/>
              <a:buChar char="•"/>
            </a:pPr>
            <a:r>
              <a:rPr lang="en-SG" dirty="0"/>
              <a:t>Mainly focus on the delivery of the subject content</a:t>
            </a:r>
          </a:p>
          <a:p>
            <a:pPr marL="342900" indent="-342900">
              <a:buFont typeface="Arial" panose="020B0604020202020204" pitchFamily="34" charset="0"/>
              <a:buChar char="•"/>
            </a:pPr>
            <a:r>
              <a:rPr lang="en-SG" dirty="0"/>
              <a:t>Have little or even no social interaction with students outside classrooms</a:t>
            </a:r>
          </a:p>
          <a:p>
            <a:r>
              <a:rPr lang="en-SG" b="1" dirty="0">
                <a:solidFill>
                  <a:srgbClr val="FF0000"/>
                </a:solidFill>
                <a:sym typeface="Wingdings" panose="05000000000000000000" pitchFamily="2" charset="2"/>
              </a:rPr>
              <a:t> Fail to realize that their students still need more social and emotional support</a:t>
            </a:r>
            <a:endParaRPr lang="en-US" b="1" dirty="0">
              <a:solidFill>
                <a:srgbClr val="FF0000"/>
              </a:solidFill>
            </a:endParaRPr>
          </a:p>
        </p:txBody>
      </p:sp>
      <p:sp>
        <p:nvSpPr>
          <p:cNvPr id="4" name="Slide Number Placeholder 3">
            <a:extLst>
              <a:ext uri="{FF2B5EF4-FFF2-40B4-BE49-F238E27FC236}">
                <a16:creationId xmlns:a16="http://schemas.microsoft.com/office/drawing/2014/main" id="{F74585F6-CE19-B3D6-E411-17D97F71F494}"/>
              </a:ext>
            </a:extLst>
          </p:cNvPr>
          <p:cNvSpPr>
            <a:spLocks noGrp="1"/>
          </p:cNvSpPr>
          <p:nvPr>
            <p:ph type="sldNum" sz="quarter" idx="12"/>
          </p:nvPr>
        </p:nvSpPr>
        <p:spPr/>
        <p:txBody>
          <a:bodyPr/>
          <a:lstStyle/>
          <a:p>
            <a:fld id="{62B54EFE-F5F4-4674-A397-603D7A5E2AE8}" type="slidenum">
              <a:rPr lang="vi-VN" smtClean="0"/>
              <a:pPr/>
              <a:t>4</a:t>
            </a:fld>
            <a:endParaRPr lang="vi-VN" dirty="0"/>
          </a:p>
        </p:txBody>
      </p:sp>
    </p:spTree>
    <p:extLst>
      <p:ext uri="{BB962C8B-B14F-4D97-AF65-F5344CB8AC3E}">
        <p14:creationId xmlns:p14="http://schemas.microsoft.com/office/powerpoint/2010/main" val="82863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EB8B-F831-6F2B-CA86-24EE6AFC32CC}"/>
              </a:ext>
            </a:extLst>
          </p:cNvPr>
          <p:cNvSpPr>
            <a:spLocks noGrp="1"/>
          </p:cNvSpPr>
          <p:nvPr>
            <p:ph type="title"/>
          </p:nvPr>
        </p:nvSpPr>
        <p:spPr/>
        <p:txBody>
          <a:bodyPr/>
          <a:lstStyle/>
          <a:p>
            <a:r>
              <a:rPr lang="en-SG" dirty="0"/>
              <a:t>Statement of the Problem</a:t>
            </a:r>
            <a:endParaRPr lang="en-US" dirty="0"/>
          </a:p>
        </p:txBody>
      </p:sp>
      <p:sp>
        <p:nvSpPr>
          <p:cNvPr id="3" name="Content Placeholder 2">
            <a:extLst>
              <a:ext uri="{FF2B5EF4-FFF2-40B4-BE49-F238E27FC236}">
                <a16:creationId xmlns:a16="http://schemas.microsoft.com/office/drawing/2014/main" id="{F76B1604-8F6F-BD45-F387-CAF1A8EEA152}"/>
              </a:ext>
            </a:extLst>
          </p:cNvPr>
          <p:cNvSpPr>
            <a:spLocks noGrp="1"/>
          </p:cNvSpPr>
          <p:nvPr>
            <p:ph idx="1"/>
          </p:nvPr>
        </p:nvSpPr>
        <p:spPr/>
        <p:txBody>
          <a:bodyPr>
            <a:normAutofit lnSpcReduction="10000"/>
          </a:bodyPr>
          <a:lstStyle/>
          <a:p>
            <a:r>
              <a:rPr lang="en-SG" b="1" dirty="0"/>
              <a:t>For students:</a:t>
            </a:r>
          </a:p>
          <a:p>
            <a:pPr marL="342900" indent="-342900">
              <a:buFont typeface="Arial" panose="020B0604020202020204" pitchFamily="34" charset="0"/>
              <a:buChar char="•"/>
            </a:pPr>
            <a:r>
              <a:rPr lang="en-SG" dirty="0"/>
              <a:t>First-year English majors, at B2 CEFR level</a:t>
            </a:r>
          </a:p>
          <a:p>
            <a:pPr marL="342900" indent="-342900">
              <a:buFont typeface="Arial" panose="020B0604020202020204" pitchFamily="34" charset="0"/>
              <a:buChar char="•"/>
            </a:pPr>
            <a:r>
              <a:rPr lang="en-SG" b="1" dirty="0">
                <a:solidFill>
                  <a:srgbClr val="FF0000"/>
                </a:solidFill>
              </a:rPr>
              <a:t>Used to </a:t>
            </a:r>
            <a:r>
              <a:rPr lang="en-SG" dirty="0"/>
              <a:t>get a lot of attention and support from parents and teachers at secondary schools</a:t>
            </a:r>
          </a:p>
          <a:p>
            <a:pPr marL="342900" indent="-342900">
              <a:buFont typeface="Arial" panose="020B0604020202020204" pitchFamily="34" charset="0"/>
              <a:buChar char="•"/>
            </a:pPr>
            <a:r>
              <a:rPr lang="en-SG" dirty="0"/>
              <a:t>Majority started </a:t>
            </a:r>
            <a:r>
              <a:rPr lang="en-SG" b="1" dirty="0">
                <a:solidFill>
                  <a:srgbClr val="FF0000"/>
                </a:solidFill>
              </a:rPr>
              <a:t>an independent university student life </a:t>
            </a:r>
            <a:r>
              <a:rPr lang="en-SG" dirty="0"/>
              <a:t>far away from their parents</a:t>
            </a:r>
          </a:p>
          <a:p>
            <a:pPr marL="342900" indent="-342900">
              <a:buFont typeface="Arial" panose="020B0604020202020204" pitchFamily="34" charset="0"/>
              <a:buChar char="•"/>
            </a:pPr>
            <a:r>
              <a:rPr lang="en-SG" b="1" dirty="0">
                <a:solidFill>
                  <a:srgbClr val="FF0000"/>
                </a:solidFill>
              </a:rPr>
              <a:t>Still struggled </a:t>
            </a:r>
            <a:r>
              <a:rPr lang="en-SG" dirty="0"/>
              <a:t>during this emerging adulthood period</a:t>
            </a:r>
          </a:p>
          <a:p>
            <a:pPr marL="342900" indent="-342900">
              <a:buFont typeface="Arial" panose="020B0604020202020204" pitchFamily="34" charset="0"/>
              <a:buChar char="•"/>
            </a:pPr>
            <a:r>
              <a:rPr lang="en-SG" b="1" dirty="0">
                <a:solidFill>
                  <a:srgbClr val="FF0000"/>
                </a:solidFill>
              </a:rPr>
              <a:t>Not familiar with </a:t>
            </a:r>
            <a:r>
              <a:rPr lang="en-SG" dirty="0"/>
              <a:t>new learning styles at university that require students to be more active and collaborative.</a:t>
            </a:r>
          </a:p>
          <a:p>
            <a:r>
              <a:rPr lang="en-SG" b="1" dirty="0">
                <a:solidFill>
                  <a:srgbClr val="FF0000"/>
                </a:solidFill>
                <a:sym typeface="Wingdings" panose="05000000000000000000" pitchFamily="2" charset="2"/>
              </a:rPr>
              <a:t> Still need a lot of both instructional and social support.</a:t>
            </a:r>
            <a:endParaRPr lang="en-US" b="1" dirty="0">
              <a:solidFill>
                <a:srgbClr val="FF0000"/>
              </a:solidFill>
            </a:endParaRPr>
          </a:p>
        </p:txBody>
      </p:sp>
      <p:sp>
        <p:nvSpPr>
          <p:cNvPr id="4" name="Slide Number Placeholder 3">
            <a:extLst>
              <a:ext uri="{FF2B5EF4-FFF2-40B4-BE49-F238E27FC236}">
                <a16:creationId xmlns:a16="http://schemas.microsoft.com/office/drawing/2014/main" id="{01418D9F-2DD1-A572-0D2D-33FE791E0965}"/>
              </a:ext>
            </a:extLst>
          </p:cNvPr>
          <p:cNvSpPr>
            <a:spLocks noGrp="1"/>
          </p:cNvSpPr>
          <p:nvPr>
            <p:ph type="sldNum" sz="quarter" idx="12"/>
          </p:nvPr>
        </p:nvSpPr>
        <p:spPr/>
        <p:txBody>
          <a:bodyPr/>
          <a:lstStyle/>
          <a:p>
            <a:fld id="{62B54EFE-F5F4-4674-A397-603D7A5E2AE8}" type="slidenum">
              <a:rPr lang="vi-VN" smtClean="0"/>
              <a:pPr/>
              <a:t>5</a:t>
            </a:fld>
            <a:endParaRPr lang="vi-VN" dirty="0"/>
          </a:p>
        </p:txBody>
      </p:sp>
    </p:spTree>
    <p:extLst>
      <p:ext uri="{BB962C8B-B14F-4D97-AF65-F5344CB8AC3E}">
        <p14:creationId xmlns:p14="http://schemas.microsoft.com/office/powerpoint/2010/main" val="44763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520D-EC17-A4CF-D85B-54A50890EBFC}"/>
              </a:ext>
            </a:extLst>
          </p:cNvPr>
          <p:cNvSpPr>
            <a:spLocks noGrp="1"/>
          </p:cNvSpPr>
          <p:nvPr>
            <p:ph type="title"/>
          </p:nvPr>
        </p:nvSpPr>
        <p:spPr/>
        <p:txBody>
          <a:bodyPr/>
          <a:lstStyle/>
          <a:p>
            <a:r>
              <a:rPr lang="en-SG" dirty="0"/>
              <a:t>Research questions</a:t>
            </a:r>
            <a:endParaRPr lang="en-US" dirty="0"/>
          </a:p>
        </p:txBody>
      </p:sp>
      <p:sp>
        <p:nvSpPr>
          <p:cNvPr id="3" name="Content Placeholder 2">
            <a:extLst>
              <a:ext uri="{FF2B5EF4-FFF2-40B4-BE49-F238E27FC236}">
                <a16:creationId xmlns:a16="http://schemas.microsoft.com/office/drawing/2014/main" id="{7B1F7A26-2C46-476D-54E8-179534182E94}"/>
              </a:ext>
            </a:extLst>
          </p:cNvPr>
          <p:cNvSpPr>
            <a:spLocks noGrp="1"/>
          </p:cNvSpPr>
          <p:nvPr>
            <p:ph idx="1"/>
          </p:nvPr>
        </p:nvSpPr>
        <p:spPr/>
        <p:txBody>
          <a:bodyPr/>
          <a:lstStyle/>
          <a:p>
            <a:pPr marL="457200" indent="-457200">
              <a:buAutoNum type="arabicPeriod"/>
            </a:pPr>
            <a:r>
              <a:rPr lang="en-SG" dirty="0"/>
              <a:t>Which SEL practices can be integrated into the College Writing course?</a:t>
            </a:r>
          </a:p>
          <a:p>
            <a:pPr marL="457200" indent="-457200">
              <a:buAutoNum type="arabicPeriod"/>
            </a:pPr>
            <a:r>
              <a:rPr lang="en-SG" dirty="0"/>
              <a:t>What are the teacher’s and students’ perceptions on this SEL integration?</a:t>
            </a:r>
            <a:endParaRPr lang="en-US" dirty="0"/>
          </a:p>
        </p:txBody>
      </p:sp>
      <p:sp>
        <p:nvSpPr>
          <p:cNvPr id="4" name="Slide Number Placeholder 3">
            <a:extLst>
              <a:ext uri="{FF2B5EF4-FFF2-40B4-BE49-F238E27FC236}">
                <a16:creationId xmlns:a16="http://schemas.microsoft.com/office/drawing/2014/main" id="{E3241483-9D0A-972C-A8BC-D380F7CF8674}"/>
              </a:ext>
            </a:extLst>
          </p:cNvPr>
          <p:cNvSpPr>
            <a:spLocks noGrp="1"/>
          </p:cNvSpPr>
          <p:nvPr>
            <p:ph type="sldNum" sz="quarter" idx="12"/>
          </p:nvPr>
        </p:nvSpPr>
        <p:spPr/>
        <p:txBody>
          <a:bodyPr/>
          <a:lstStyle/>
          <a:p>
            <a:fld id="{62B54EFE-F5F4-4674-A397-603D7A5E2AE8}" type="slidenum">
              <a:rPr lang="vi-VN" smtClean="0"/>
              <a:pPr/>
              <a:t>6</a:t>
            </a:fld>
            <a:endParaRPr lang="vi-VN" dirty="0"/>
          </a:p>
        </p:txBody>
      </p:sp>
    </p:spTree>
    <p:extLst>
      <p:ext uri="{BB962C8B-B14F-4D97-AF65-F5344CB8AC3E}">
        <p14:creationId xmlns:p14="http://schemas.microsoft.com/office/powerpoint/2010/main" val="374047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47EE0-2B8C-519D-1537-92C2D8482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4D289-9CF2-8B05-95AD-CA3B25A7811E}"/>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B44FC93A-B2E0-3D14-F3D9-911A580040D1}"/>
              </a:ext>
            </a:extLst>
          </p:cNvPr>
          <p:cNvSpPr>
            <a:spLocks noGrp="1"/>
          </p:cNvSpPr>
          <p:nvPr>
            <p:ph idx="1"/>
          </p:nvPr>
        </p:nvSpPr>
        <p:spPr>
          <a:xfrm>
            <a:off x="625549" y="1520456"/>
            <a:ext cx="10515600" cy="4730934"/>
          </a:xfrm>
        </p:spPr>
        <p:txBody>
          <a:bodyPr>
            <a:normAutofit fontScale="77500" lnSpcReduction="20000"/>
          </a:bodyPr>
          <a:lstStyle/>
          <a:p>
            <a:r>
              <a:rPr lang="en-SG" b="1" dirty="0"/>
              <a:t>Definition of SEL</a:t>
            </a:r>
          </a:p>
          <a:p>
            <a:pPr marL="800100" lvl="1" indent="-342900">
              <a:buFont typeface="Arial" panose="020B0604020202020204" pitchFamily="34" charset="0"/>
              <a:buChar char="•"/>
            </a:pPr>
            <a:r>
              <a:rPr lang="en-US" i="1" dirty="0"/>
              <a:t>SEL (Social and Emotional Learning) is a developmental process where individuals learn and apply knowledge, skills, and attitudes </a:t>
            </a:r>
            <a:r>
              <a:rPr lang="en-US" b="1" i="1" dirty="0">
                <a:solidFill>
                  <a:srgbClr val="0000FF"/>
                </a:solidFill>
              </a:rPr>
              <a:t>to manage emotions, build relationships, make responsible decisions, and feel empathy for others, ultimately enhancing well-being and academic success</a:t>
            </a:r>
            <a:r>
              <a:rPr lang="en-US" i="1" dirty="0"/>
              <a:t>. (CASEL, 2020)</a:t>
            </a:r>
            <a:endParaRPr lang="en-SG" i="1" dirty="0"/>
          </a:p>
          <a:p>
            <a:r>
              <a:rPr lang="en-SG" b="1" dirty="0"/>
              <a:t>Different models of SEL integration generally highlight competencies and domains:</a:t>
            </a:r>
          </a:p>
          <a:p>
            <a:pPr marL="342900" indent="-342900">
              <a:buFont typeface="Arial" panose="020B0604020202020204" pitchFamily="34" charset="0"/>
              <a:buChar char="•"/>
            </a:pPr>
            <a:r>
              <a:rPr lang="en-SG" b="1" dirty="0">
                <a:solidFill>
                  <a:srgbClr val="FF0000"/>
                </a:solidFill>
              </a:rPr>
              <a:t>Self-awareness: </a:t>
            </a:r>
            <a:r>
              <a:rPr lang="en-SG" dirty="0"/>
              <a:t>Recognizing one’s emotions and strengths</a:t>
            </a:r>
          </a:p>
          <a:p>
            <a:pPr marL="342900" indent="-342900">
              <a:buFont typeface="Arial" panose="020B0604020202020204" pitchFamily="34" charset="0"/>
              <a:buChar char="•"/>
            </a:pPr>
            <a:r>
              <a:rPr lang="en-SG" b="1" dirty="0">
                <a:solidFill>
                  <a:srgbClr val="FF0000"/>
                </a:solidFill>
              </a:rPr>
              <a:t>Self-management: </a:t>
            </a:r>
            <a:r>
              <a:rPr lang="en-SG" dirty="0"/>
              <a:t>regulating emotions and behaviours</a:t>
            </a:r>
          </a:p>
          <a:p>
            <a:pPr marL="342900" indent="-342900">
              <a:buFont typeface="Arial" panose="020B0604020202020204" pitchFamily="34" charset="0"/>
              <a:buChar char="•"/>
            </a:pPr>
            <a:r>
              <a:rPr lang="en-SG" b="1" dirty="0">
                <a:solidFill>
                  <a:srgbClr val="FF0000"/>
                </a:solidFill>
              </a:rPr>
              <a:t>Social awareness</a:t>
            </a:r>
            <a:r>
              <a:rPr lang="en-SG" dirty="0"/>
              <a:t>: understanding and empathizing with others</a:t>
            </a:r>
          </a:p>
          <a:p>
            <a:pPr marL="342900" indent="-342900">
              <a:buFont typeface="Arial" panose="020B0604020202020204" pitchFamily="34" charset="0"/>
              <a:buChar char="•"/>
            </a:pPr>
            <a:r>
              <a:rPr lang="en-SG" b="1" dirty="0">
                <a:solidFill>
                  <a:srgbClr val="FF0000"/>
                </a:solidFill>
              </a:rPr>
              <a:t>Relationship management/skills: </a:t>
            </a:r>
            <a:r>
              <a:rPr lang="en-SG" dirty="0"/>
              <a:t>Forming positive relationships and managing conflicts</a:t>
            </a:r>
          </a:p>
          <a:p>
            <a:pPr marL="342900" indent="-342900">
              <a:buFont typeface="Arial" panose="020B0604020202020204" pitchFamily="34" charset="0"/>
              <a:buChar char="•"/>
            </a:pPr>
            <a:r>
              <a:rPr lang="en-SG" b="1" dirty="0">
                <a:solidFill>
                  <a:srgbClr val="FF0000"/>
                </a:solidFill>
              </a:rPr>
              <a:t>Responsible decision-making: </a:t>
            </a:r>
            <a:r>
              <a:rPr lang="en-SG" dirty="0"/>
              <a:t>Making ethical and constructive choices (CASEL, 2024 and others).</a:t>
            </a:r>
            <a:endParaRPr lang="en-US" dirty="0">
              <a:sym typeface="Wingdings" panose="05000000000000000000" pitchFamily="2" charset="2"/>
            </a:endParaRPr>
          </a:p>
          <a:p>
            <a:r>
              <a:rPr lang="en-US" dirty="0">
                <a:solidFill>
                  <a:srgbClr val="0000FF"/>
                </a:solidFill>
                <a:sym typeface="Wingdings" panose="05000000000000000000" pitchFamily="2" charset="2"/>
              </a:rPr>
              <a:t> Different models may focus more on certain areas to promote these competences</a:t>
            </a:r>
            <a:endParaRPr lang="en-SG" dirty="0">
              <a:solidFill>
                <a:srgbClr val="0000FF"/>
              </a:solidFill>
            </a:endParaRPr>
          </a:p>
          <a:p>
            <a:endParaRPr lang="en-US" dirty="0"/>
          </a:p>
        </p:txBody>
      </p:sp>
      <p:sp>
        <p:nvSpPr>
          <p:cNvPr id="4" name="Slide Number Placeholder 3">
            <a:extLst>
              <a:ext uri="{FF2B5EF4-FFF2-40B4-BE49-F238E27FC236}">
                <a16:creationId xmlns:a16="http://schemas.microsoft.com/office/drawing/2014/main" id="{78C1B072-930F-2EDF-B926-75417B69A157}"/>
              </a:ext>
            </a:extLst>
          </p:cNvPr>
          <p:cNvSpPr>
            <a:spLocks noGrp="1"/>
          </p:cNvSpPr>
          <p:nvPr>
            <p:ph type="sldNum" sz="quarter" idx="12"/>
          </p:nvPr>
        </p:nvSpPr>
        <p:spPr/>
        <p:txBody>
          <a:bodyPr/>
          <a:lstStyle/>
          <a:p>
            <a:fld id="{62B54EFE-F5F4-4674-A397-603D7A5E2AE8}" type="slidenum">
              <a:rPr lang="vi-VN" smtClean="0"/>
              <a:pPr/>
              <a:t>7</a:t>
            </a:fld>
            <a:endParaRPr lang="vi-VN" dirty="0"/>
          </a:p>
        </p:txBody>
      </p:sp>
    </p:spTree>
    <p:extLst>
      <p:ext uri="{BB962C8B-B14F-4D97-AF65-F5344CB8AC3E}">
        <p14:creationId xmlns:p14="http://schemas.microsoft.com/office/powerpoint/2010/main" val="25949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4AC1-FC54-BE04-EB8F-95C07F77D0D7}"/>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A0E63742-4DE3-08FB-49FE-AE3EFE03BDDE}"/>
              </a:ext>
            </a:extLst>
          </p:cNvPr>
          <p:cNvSpPr>
            <a:spLocks noGrp="1"/>
          </p:cNvSpPr>
          <p:nvPr>
            <p:ph idx="1"/>
          </p:nvPr>
        </p:nvSpPr>
        <p:spPr>
          <a:xfrm>
            <a:off x="625549" y="1520456"/>
            <a:ext cx="10515600" cy="4730934"/>
          </a:xfrm>
        </p:spPr>
        <p:txBody>
          <a:bodyPr/>
          <a:lstStyle/>
          <a:p>
            <a:r>
              <a:rPr lang="en-SG" b="1" dirty="0"/>
              <a:t>Today’s university students (aged 18-25/emerging adulthood):</a:t>
            </a:r>
          </a:p>
          <a:p>
            <a:pPr marL="342900" indent="-342900">
              <a:buFont typeface="Arial" panose="020B0604020202020204" pitchFamily="34" charset="0"/>
              <a:buChar char="•"/>
            </a:pPr>
            <a:r>
              <a:rPr lang="en-SG" dirty="0"/>
              <a:t>Characterized by </a:t>
            </a:r>
            <a:r>
              <a:rPr lang="en-SG" b="1" dirty="0">
                <a:solidFill>
                  <a:srgbClr val="FF0000"/>
                </a:solidFill>
              </a:rPr>
              <a:t>identity exploration, instability, self-focus, feelings of being in-between</a:t>
            </a:r>
            <a:r>
              <a:rPr lang="en-SG" dirty="0"/>
              <a:t> and </a:t>
            </a:r>
            <a:r>
              <a:rPr lang="en-SG" b="1" dirty="0">
                <a:solidFill>
                  <a:srgbClr val="FF0000"/>
                </a:solidFill>
              </a:rPr>
              <a:t>a sense of possibility </a:t>
            </a:r>
            <a:r>
              <a:rPr lang="en-US" dirty="0"/>
              <a:t>(Arnett and Tanner, 2006)</a:t>
            </a:r>
          </a:p>
          <a:p>
            <a:pPr marL="342900" indent="-342900">
              <a:buFont typeface="Arial" panose="020B0604020202020204" pitchFamily="34" charset="0"/>
              <a:buChar char="•"/>
            </a:pPr>
            <a:r>
              <a:rPr lang="en-US" dirty="0"/>
              <a:t>The parts of the brain that control their </a:t>
            </a:r>
            <a:r>
              <a:rPr lang="en-US" b="1" dirty="0">
                <a:solidFill>
                  <a:srgbClr val="FF0000"/>
                </a:solidFill>
              </a:rPr>
              <a:t>rational thinking, good judgement</a:t>
            </a:r>
            <a:r>
              <a:rPr lang="en-US" dirty="0"/>
              <a:t>, and </a:t>
            </a:r>
            <a:r>
              <a:rPr lang="en-US" b="1" dirty="0">
                <a:solidFill>
                  <a:srgbClr val="FF0000"/>
                </a:solidFill>
              </a:rPr>
              <a:t>awareness of long-term consequences</a:t>
            </a:r>
            <a:r>
              <a:rPr lang="en-US" dirty="0">
                <a:sym typeface="Wingdings" panose="05000000000000000000" pitchFamily="2" charset="2"/>
              </a:rPr>
              <a:t> </a:t>
            </a:r>
            <a:r>
              <a:rPr lang="en-US" b="1" dirty="0">
                <a:solidFill>
                  <a:srgbClr val="0000FF"/>
                </a:solidFill>
                <a:sym typeface="Wingdings" panose="05000000000000000000" pitchFamily="2" charset="2"/>
              </a:rPr>
              <a:t>not fully developed </a:t>
            </a:r>
            <a:r>
              <a:rPr lang="en-US" dirty="0">
                <a:sym typeface="Wingdings" panose="05000000000000000000" pitchFamily="2" charset="2"/>
              </a:rPr>
              <a:t>in the emergent adult. (Jenson, 2015)</a:t>
            </a:r>
          </a:p>
          <a:p>
            <a:pPr marL="342900" indent="-342900">
              <a:buFont typeface="Arial" panose="020B0604020202020204" pitchFamily="34" charset="0"/>
              <a:buChar char="•"/>
            </a:pPr>
            <a:r>
              <a:rPr lang="en-US" dirty="0">
                <a:sym typeface="Wingdings" panose="05000000000000000000" pitchFamily="2" charset="2"/>
              </a:rPr>
              <a:t>More college/university students </a:t>
            </a:r>
            <a:r>
              <a:rPr lang="en-US" b="1" dirty="0">
                <a:solidFill>
                  <a:srgbClr val="FF0000"/>
                </a:solidFill>
                <a:sym typeface="Wingdings" panose="05000000000000000000" pitchFamily="2" charset="2"/>
              </a:rPr>
              <a:t>experience depression, anxiety, and other mental health diagnoses</a:t>
            </a:r>
            <a:r>
              <a:rPr lang="en-US" dirty="0">
                <a:sym typeface="Wingdings" panose="05000000000000000000" pitchFamily="2" charset="2"/>
              </a:rPr>
              <a:t>.(</a:t>
            </a:r>
            <a:r>
              <a:rPr lang="en-US" dirty="0" err="1">
                <a:sym typeface="Wingdings" panose="05000000000000000000" pitchFamily="2" charset="2"/>
              </a:rPr>
              <a:t>Leohart</a:t>
            </a:r>
            <a:r>
              <a:rPr lang="en-US" dirty="0">
                <a:sym typeface="Wingdings" panose="05000000000000000000" pitchFamily="2" charset="2"/>
              </a:rPr>
              <a:t>, 2022)</a:t>
            </a:r>
          </a:p>
          <a:p>
            <a:r>
              <a:rPr lang="en-US" dirty="0">
                <a:solidFill>
                  <a:srgbClr val="0000FF"/>
                </a:solidFill>
                <a:sym typeface="Wingdings" panose="05000000000000000000" pitchFamily="2" charset="2"/>
              </a:rPr>
              <a:t> Still need support during this emerging adulthood.</a:t>
            </a:r>
            <a:endParaRPr lang="en-SG" dirty="0">
              <a:solidFill>
                <a:srgbClr val="0000FF"/>
              </a:solidFill>
            </a:endParaRPr>
          </a:p>
          <a:p>
            <a:endParaRPr lang="en-US" dirty="0"/>
          </a:p>
        </p:txBody>
      </p:sp>
      <p:sp>
        <p:nvSpPr>
          <p:cNvPr id="4" name="Slide Number Placeholder 3">
            <a:extLst>
              <a:ext uri="{FF2B5EF4-FFF2-40B4-BE49-F238E27FC236}">
                <a16:creationId xmlns:a16="http://schemas.microsoft.com/office/drawing/2014/main" id="{2CEB5052-A585-95D3-0B79-6EC122F06106}"/>
              </a:ext>
            </a:extLst>
          </p:cNvPr>
          <p:cNvSpPr>
            <a:spLocks noGrp="1"/>
          </p:cNvSpPr>
          <p:nvPr>
            <p:ph type="sldNum" sz="quarter" idx="12"/>
          </p:nvPr>
        </p:nvSpPr>
        <p:spPr/>
        <p:txBody>
          <a:bodyPr/>
          <a:lstStyle/>
          <a:p>
            <a:fld id="{62B54EFE-F5F4-4674-A397-603D7A5E2AE8}" type="slidenum">
              <a:rPr lang="vi-VN" smtClean="0"/>
              <a:pPr/>
              <a:t>8</a:t>
            </a:fld>
            <a:endParaRPr lang="vi-VN" dirty="0"/>
          </a:p>
        </p:txBody>
      </p:sp>
    </p:spTree>
    <p:extLst>
      <p:ext uri="{BB962C8B-B14F-4D97-AF65-F5344CB8AC3E}">
        <p14:creationId xmlns:p14="http://schemas.microsoft.com/office/powerpoint/2010/main" val="306820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F3B1-B570-7E95-BE4D-5A45B2550249}"/>
              </a:ext>
            </a:extLst>
          </p:cNvPr>
          <p:cNvSpPr>
            <a:spLocks noGrp="1"/>
          </p:cNvSpPr>
          <p:nvPr>
            <p:ph type="title"/>
          </p:nvPr>
        </p:nvSpPr>
        <p:spPr/>
        <p:txBody>
          <a:bodyPr/>
          <a:lstStyle/>
          <a:p>
            <a:r>
              <a:rPr lang="en-SG" dirty="0"/>
              <a:t>Literature Review</a:t>
            </a:r>
            <a:endParaRPr lang="en-US" dirty="0"/>
          </a:p>
        </p:txBody>
      </p:sp>
      <p:sp>
        <p:nvSpPr>
          <p:cNvPr id="3" name="Content Placeholder 2">
            <a:extLst>
              <a:ext uri="{FF2B5EF4-FFF2-40B4-BE49-F238E27FC236}">
                <a16:creationId xmlns:a16="http://schemas.microsoft.com/office/drawing/2014/main" id="{A0BCBED3-DAB7-D76A-2CFF-244C9F6F338E}"/>
              </a:ext>
            </a:extLst>
          </p:cNvPr>
          <p:cNvSpPr>
            <a:spLocks noGrp="1"/>
          </p:cNvSpPr>
          <p:nvPr>
            <p:ph idx="1"/>
          </p:nvPr>
        </p:nvSpPr>
        <p:spPr/>
        <p:txBody>
          <a:bodyPr>
            <a:normAutofit fontScale="92500"/>
          </a:bodyPr>
          <a:lstStyle/>
          <a:p>
            <a:r>
              <a:rPr lang="en-SG" b="1" dirty="0"/>
              <a:t>The importance of </a:t>
            </a:r>
            <a:r>
              <a:rPr lang="en-SG" b="1" dirty="0">
                <a:solidFill>
                  <a:srgbClr val="0000FF"/>
                </a:solidFill>
              </a:rPr>
              <a:t>caring and mattering </a:t>
            </a:r>
            <a:r>
              <a:rPr lang="en-SG" b="1" dirty="0"/>
              <a:t>in Higher Education:</a:t>
            </a:r>
          </a:p>
          <a:p>
            <a:pPr marL="342900" indent="-342900">
              <a:buFont typeface="Arial" panose="020B0604020202020204" pitchFamily="34" charset="0"/>
              <a:buChar char="•"/>
            </a:pPr>
            <a:r>
              <a:rPr lang="en-SG" dirty="0"/>
              <a:t>Understanding that teaching at university </a:t>
            </a:r>
            <a:r>
              <a:rPr lang="en-SG" b="1" dirty="0">
                <a:solidFill>
                  <a:srgbClr val="FF0000"/>
                </a:solidFill>
              </a:rPr>
              <a:t>not merely ‘subject matter content delivery</a:t>
            </a:r>
            <a:r>
              <a:rPr lang="en-SG" dirty="0"/>
              <a:t>’ </a:t>
            </a:r>
            <a:r>
              <a:rPr lang="en-SG" dirty="0">
                <a:sym typeface="Wingdings" panose="05000000000000000000" pitchFamily="2" charset="2"/>
              </a:rPr>
              <a:t> but  </a:t>
            </a:r>
            <a:r>
              <a:rPr lang="en-SG" b="1" dirty="0">
                <a:solidFill>
                  <a:srgbClr val="0000FF"/>
                </a:solidFill>
                <a:sym typeface="Wingdings" panose="05000000000000000000" pitchFamily="2" charset="2"/>
              </a:rPr>
              <a:t>a helping profession</a:t>
            </a:r>
          </a:p>
          <a:p>
            <a:pPr marL="342900" indent="-342900">
              <a:buFont typeface="Arial" panose="020B0604020202020204" pitchFamily="34" charset="0"/>
              <a:buChar char="•"/>
            </a:pPr>
            <a:r>
              <a:rPr lang="en-SG" b="1" dirty="0">
                <a:solidFill>
                  <a:srgbClr val="0000FF"/>
                </a:solidFill>
                <a:sym typeface="Wingdings" panose="05000000000000000000" pitchFamily="2" charset="2"/>
              </a:rPr>
              <a:t>Caring and rapport </a:t>
            </a:r>
            <a:r>
              <a:rPr lang="en-SG" dirty="0">
                <a:sym typeface="Wingdings" panose="05000000000000000000" pitchFamily="2" charset="2"/>
              </a:rPr>
              <a:t>have </a:t>
            </a:r>
            <a:r>
              <a:rPr lang="en-SG" b="1" dirty="0">
                <a:solidFill>
                  <a:srgbClr val="FF0000"/>
                </a:solidFill>
                <a:sym typeface="Wingdings" panose="05000000000000000000" pitchFamily="2" charset="2"/>
              </a:rPr>
              <a:t>positive impacts </a:t>
            </a:r>
            <a:r>
              <a:rPr lang="en-SG" dirty="0">
                <a:sym typeface="Wingdings" panose="05000000000000000000" pitchFamily="2" charset="2"/>
              </a:rPr>
              <a:t>on attitudes towards learning, academic achievement, attendance and increased study time (Meyers, 2009)</a:t>
            </a:r>
          </a:p>
          <a:p>
            <a:pPr marL="342900" indent="-342900">
              <a:buFont typeface="Arial" panose="020B0604020202020204" pitchFamily="34" charset="0"/>
              <a:buChar char="•"/>
            </a:pPr>
            <a:r>
              <a:rPr lang="en-SG" b="1" dirty="0">
                <a:solidFill>
                  <a:srgbClr val="FF0000"/>
                </a:solidFill>
                <a:sym typeface="Wingdings" panose="05000000000000000000" pitchFamily="2" charset="2"/>
              </a:rPr>
              <a:t>Mattering</a:t>
            </a:r>
            <a:r>
              <a:rPr lang="en-SG" dirty="0">
                <a:sym typeface="Wingdings" panose="05000000000000000000" pitchFamily="2" charset="2"/>
              </a:rPr>
              <a:t>, </a:t>
            </a:r>
            <a:r>
              <a:rPr lang="en-SG" i="1" dirty="0">
                <a:sym typeface="Wingdings" panose="05000000000000000000" pitchFamily="2" charset="2"/>
              </a:rPr>
              <a:t>the </a:t>
            </a:r>
            <a:r>
              <a:rPr lang="en-SG" i="1" dirty="0">
                <a:solidFill>
                  <a:srgbClr val="0000FF"/>
                </a:solidFill>
                <a:sym typeface="Wingdings" panose="05000000000000000000" pitchFamily="2" charset="2"/>
              </a:rPr>
              <a:t>feeling of being significant and important to other people</a:t>
            </a:r>
            <a:r>
              <a:rPr lang="en-SG" dirty="0">
                <a:solidFill>
                  <a:srgbClr val="0000FF"/>
                </a:solidFill>
                <a:sym typeface="Wingdings" panose="05000000000000000000" pitchFamily="2" charset="2"/>
              </a:rPr>
              <a:t>,</a:t>
            </a:r>
            <a:r>
              <a:rPr lang="en-SG" dirty="0">
                <a:sym typeface="Wingdings" panose="05000000000000000000" pitchFamily="2" charset="2"/>
              </a:rPr>
              <a:t>  needs to be promoted to help students increase their level of self-worth and shift from passive to active learning (Schwarts, 2019)</a:t>
            </a:r>
          </a:p>
          <a:p>
            <a:r>
              <a:rPr lang="en-SG" dirty="0">
                <a:sym typeface="Wingdings" panose="05000000000000000000" pitchFamily="2" charset="2"/>
              </a:rPr>
              <a:t> University students’ </a:t>
            </a:r>
            <a:r>
              <a:rPr lang="en-SG" b="1" dirty="0">
                <a:solidFill>
                  <a:srgbClr val="FF0000"/>
                </a:solidFill>
                <a:sym typeface="Wingdings" panose="05000000000000000000" pitchFamily="2" charset="2"/>
              </a:rPr>
              <a:t>emotional needs </a:t>
            </a:r>
            <a:r>
              <a:rPr lang="en-SG" dirty="0">
                <a:sym typeface="Wingdings" panose="05000000000000000000" pitchFamily="2" charset="2"/>
              </a:rPr>
              <a:t>should be part of their academic journey.</a:t>
            </a:r>
            <a:endParaRPr lang="en-US" dirty="0"/>
          </a:p>
        </p:txBody>
      </p:sp>
      <p:sp>
        <p:nvSpPr>
          <p:cNvPr id="4" name="Slide Number Placeholder 3">
            <a:extLst>
              <a:ext uri="{FF2B5EF4-FFF2-40B4-BE49-F238E27FC236}">
                <a16:creationId xmlns:a16="http://schemas.microsoft.com/office/drawing/2014/main" id="{D5A922F9-55A6-CE41-0F9C-0C3D53BC9965}"/>
              </a:ext>
            </a:extLst>
          </p:cNvPr>
          <p:cNvSpPr>
            <a:spLocks noGrp="1"/>
          </p:cNvSpPr>
          <p:nvPr>
            <p:ph type="sldNum" sz="quarter" idx="12"/>
          </p:nvPr>
        </p:nvSpPr>
        <p:spPr/>
        <p:txBody>
          <a:bodyPr/>
          <a:lstStyle/>
          <a:p>
            <a:fld id="{62B54EFE-F5F4-4674-A397-603D7A5E2AE8}" type="slidenum">
              <a:rPr lang="vi-VN" smtClean="0"/>
              <a:pPr/>
              <a:t>9</a:t>
            </a:fld>
            <a:endParaRPr lang="vi-VN" dirty="0"/>
          </a:p>
        </p:txBody>
      </p:sp>
    </p:spTree>
    <p:extLst>
      <p:ext uri="{BB962C8B-B14F-4D97-AF65-F5344CB8AC3E}">
        <p14:creationId xmlns:p14="http://schemas.microsoft.com/office/powerpoint/2010/main" val="656644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5008</TotalTime>
  <Words>2682</Words>
  <Application>Microsoft Office PowerPoint</Application>
  <PresentationFormat>Widescreen</PresentationFormat>
  <Paragraphs>213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Wingdings</vt:lpstr>
      <vt:lpstr>Aptos Display</vt:lpstr>
      <vt:lpstr>Aptos</vt:lpstr>
      <vt:lpstr>Be Vietnam Pro</vt:lpstr>
      <vt:lpstr>Arial</vt:lpstr>
      <vt:lpstr>Times New Roman</vt:lpstr>
      <vt:lpstr>Office Theme</vt:lpstr>
      <vt:lpstr>Integrating Social Emotional Learning in English Language Classrooms</vt:lpstr>
      <vt:lpstr>Overview</vt:lpstr>
      <vt:lpstr>Rationale</vt:lpstr>
      <vt:lpstr>Statement of the Problem</vt:lpstr>
      <vt:lpstr>Statement of the Problem</vt:lpstr>
      <vt:lpstr>Research questions</vt:lpstr>
      <vt:lpstr>Literature Review</vt:lpstr>
      <vt:lpstr>Literature Review</vt:lpstr>
      <vt:lpstr>Literature Review</vt:lpstr>
      <vt:lpstr>Literature Review</vt:lpstr>
      <vt:lpstr>Literature Review</vt:lpstr>
      <vt:lpstr>Literature Review</vt:lpstr>
      <vt:lpstr>Literature Review</vt:lpstr>
      <vt:lpstr>Literature Review</vt:lpstr>
      <vt:lpstr>Literature Review</vt:lpstr>
      <vt:lpstr>Methodology</vt:lpstr>
      <vt:lpstr>Methodology</vt:lpstr>
      <vt:lpstr>Methodology</vt:lpstr>
      <vt:lpstr>Methodology</vt:lpstr>
      <vt:lpstr>Findings and Discussions</vt:lpstr>
      <vt:lpstr>Findings and Discussions</vt:lpstr>
      <vt:lpstr>Findings and Discussions</vt:lpstr>
      <vt:lpstr>Findings and Discussions</vt:lpstr>
      <vt:lpstr>Findings and Discussions</vt:lpstr>
      <vt:lpstr>Findings and Discussions</vt:lpstr>
      <vt:lpstr>Discussions</vt:lpstr>
      <vt:lpstr>Discussions</vt:lpstr>
      <vt:lpstr>Implications</vt:lpstr>
      <vt:lpstr>References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banquyenphanmem3 banquyenphanmem3</dc:creator>
  <cp:lastModifiedBy>Hai Hoang</cp:lastModifiedBy>
  <cp:revision>37</cp:revision>
  <dcterms:created xsi:type="dcterms:W3CDTF">2025-05-11T03:28:13Z</dcterms:created>
  <dcterms:modified xsi:type="dcterms:W3CDTF">2025-08-28T09:48:20Z</dcterms:modified>
</cp:coreProperties>
</file>