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5" r:id="rId2"/>
    <p:sldId id="266" r:id="rId3"/>
    <p:sldId id="269" r:id="rId4"/>
    <p:sldId id="268" r:id="rId5"/>
    <p:sldId id="270" r:id="rId6"/>
    <p:sldId id="278" r:id="rId7"/>
    <p:sldId id="271" r:id="rId8"/>
    <p:sldId id="279" r:id="rId9"/>
    <p:sldId id="276" r:id="rId10"/>
    <p:sldId id="281" r:id="rId11"/>
    <p:sldId id="280" r:id="rId12"/>
    <p:sldId id="282" r:id="rId13"/>
    <p:sldId id="274" r:id="rId14"/>
    <p:sldId id="283" r:id="rId15"/>
    <p:sldId id="284" r:id="rId16"/>
    <p:sldId id="286" r:id="rId17"/>
    <p:sldId id="285" r:id="rId18"/>
    <p:sldId id="311" r:id="rId19"/>
    <p:sldId id="312" r:id="rId20"/>
    <p:sldId id="317" r:id="rId21"/>
    <p:sldId id="319" r:id="rId22"/>
    <p:sldId id="322" r:id="rId23"/>
    <p:sldId id="310" r:id="rId24"/>
    <p:sldId id="289" r:id="rId25"/>
    <p:sldId id="321" r:id="rId26"/>
    <p:sldId id="293" r:id="rId27"/>
    <p:sldId id="294" r:id="rId28"/>
    <p:sldId id="295" r:id="rId29"/>
    <p:sldId id="297" r:id="rId30"/>
    <p:sldId id="296" r:id="rId31"/>
  </p:sldIdLst>
  <p:sldSz cx="12192000" cy="6858000"/>
  <p:notesSz cx="6858000" cy="9144000"/>
  <p:embeddedFontLst>
    <p:embeddedFont>
      <p:font typeface="Be Vietnam Pro" pitchFamily="2" charset="77"/>
      <p:regular r:id="rId34"/>
      <p:bold r:id="rId35"/>
      <p:italic r:id="rId36"/>
      <p:boldItalic r:id="rId3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C921C"/>
    <a:srgbClr val="1B8056"/>
    <a:srgbClr val="DE5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30" autoAdjust="0"/>
    <p:restoredTop sz="94675"/>
  </p:normalViewPr>
  <p:slideViewPr>
    <p:cSldViewPr snapToGrid="0">
      <p:cViewPr varScale="1">
        <p:scale>
          <a:sx n="96" d="100"/>
          <a:sy n="96" d="100"/>
        </p:scale>
        <p:origin x="176" y="4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739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BA2CB3-79C9-44B6-9F09-55E85C140A3E}" type="doc">
      <dgm:prSet loTypeId="urn:microsoft.com/office/officeart/2005/8/layout/process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FD8C5A-DA72-4BC9-9B57-3D26C9C0723C}">
      <dgm:prSet custT="1"/>
      <dgm:spPr/>
      <dgm:t>
        <a:bodyPr/>
        <a:lstStyle/>
        <a:p>
          <a:r>
            <a:rPr lang="en-US" sz="2400" dirty="0"/>
            <a:t>II. Theoretical Framework</a:t>
          </a:r>
        </a:p>
      </dgm:t>
    </dgm:pt>
    <dgm:pt modelId="{0289B13E-9370-4E79-8EF0-18E16AD87C89}" type="parTrans" cxnId="{FA9BF6B5-A5C5-4AB8-9A83-3BEAFE9C360D}">
      <dgm:prSet/>
      <dgm:spPr/>
      <dgm:t>
        <a:bodyPr/>
        <a:lstStyle/>
        <a:p>
          <a:endParaRPr lang="en-US" sz="3200"/>
        </a:p>
      </dgm:t>
    </dgm:pt>
    <dgm:pt modelId="{E36F0DE5-45DE-4F5D-8285-3119B9942C7F}" type="sibTrans" cxnId="{FA9BF6B5-A5C5-4AB8-9A83-3BEAFE9C360D}">
      <dgm:prSet/>
      <dgm:spPr/>
      <dgm:t>
        <a:bodyPr/>
        <a:lstStyle/>
        <a:p>
          <a:endParaRPr lang="en-US" sz="3200"/>
        </a:p>
      </dgm:t>
    </dgm:pt>
    <dgm:pt modelId="{1B5CF315-4D68-488A-A182-411E7DE0594F}">
      <dgm:prSet custT="1"/>
      <dgm:spPr/>
      <dgm:t>
        <a:bodyPr/>
        <a:lstStyle/>
        <a:p>
          <a:r>
            <a:rPr lang="en-US" sz="2400" dirty="0"/>
            <a:t>III. Research Questions</a:t>
          </a:r>
        </a:p>
      </dgm:t>
    </dgm:pt>
    <dgm:pt modelId="{29C35902-3552-45D2-BDF5-70D0DE9CBAE1}" type="parTrans" cxnId="{CD4F1404-AA3B-41C1-9DB2-41E7E2B08CCF}">
      <dgm:prSet/>
      <dgm:spPr/>
      <dgm:t>
        <a:bodyPr/>
        <a:lstStyle/>
        <a:p>
          <a:endParaRPr lang="en-US" sz="3200"/>
        </a:p>
      </dgm:t>
    </dgm:pt>
    <dgm:pt modelId="{1C99231C-1D23-42A2-9F54-903B5AE67719}" type="sibTrans" cxnId="{CD4F1404-AA3B-41C1-9DB2-41E7E2B08CCF}">
      <dgm:prSet/>
      <dgm:spPr/>
      <dgm:t>
        <a:bodyPr/>
        <a:lstStyle/>
        <a:p>
          <a:endParaRPr lang="en-US" sz="3200"/>
        </a:p>
      </dgm:t>
    </dgm:pt>
    <dgm:pt modelId="{4CA63FCC-7D63-4544-B0C5-E874EF6161F9}">
      <dgm:prSet custT="1"/>
      <dgm:spPr/>
      <dgm:t>
        <a:bodyPr/>
        <a:lstStyle/>
        <a:p>
          <a:r>
            <a:rPr lang="en-US" sz="2400" dirty="0"/>
            <a:t>IV. Methodology</a:t>
          </a:r>
        </a:p>
      </dgm:t>
    </dgm:pt>
    <dgm:pt modelId="{309D6F3E-C4C0-481A-996E-775F6960CB2C}" type="parTrans" cxnId="{5A40BCD7-9939-4418-BB5E-67A1B11D4826}">
      <dgm:prSet/>
      <dgm:spPr/>
      <dgm:t>
        <a:bodyPr/>
        <a:lstStyle/>
        <a:p>
          <a:endParaRPr lang="en-US" sz="3200"/>
        </a:p>
      </dgm:t>
    </dgm:pt>
    <dgm:pt modelId="{EC00FA53-AAA4-4434-A88F-861AE53525F9}" type="sibTrans" cxnId="{5A40BCD7-9939-4418-BB5E-67A1B11D4826}">
      <dgm:prSet/>
      <dgm:spPr/>
      <dgm:t>
        <a:bodyPr/>
        <a:lstStyle/>
        <a:p>
          <a:endParaRPr lang="en-US" sz="3200"/>
        </a:p>
      </dgm:t>
    </dgm:pt>
    <dgm:pt modelId="{4B81EB08-E65C-45EC-A407-C6CF86CAE2D3}">
      <dgm:prSet custT="1"/>
      <dgm:spPr/>
      <dgm:t>
        <a:bodyPr/>
        <a:lstStyle/>
        <a:p>
          <a:r>
            <a:rPr lang="en-US" sz="2400" dirty="0"/>
            <a:t>V. Key Findings</a:t>
          </a:r>
        </a:p>
      </dgm:t>
    </dgm:pt>
    <dgm:pt modelId="{7C9ED1AA-13C0-44D0-9CAB-A8AEF04AF18D}" type="parTrans" cxnId="{0552B72F-D175-415A-A29F-28CCA3F5683B}">
      <dgm:prSet/>
      <dgm:spPr/>
      <dgm:t>
        <a:bodyPr/>
        <a:lstStyle/>
        <a:p>
          <a:endParaRPr lang="en-US" sz="3200"/>
        </a:p>
      </dgm:t>
    </dgm:pt>
    <dgm:pt modelId="{46D56D98-6F17-4309-A703-533F8DD56B51}" type="sibTrans" cxnId="{0552B72F-D175-415A-A29F-28CCA3F5683B}">
      <dgm:prSet/>
      <dgm:spPr/>
      <dgm:t>
        <a:bodyPr/>
        <a:lstStyle/>
        <a:p>
          <a:endParaRPr lang="en-US" sz="3200"/>
        </a:p>
      </dgm:t>
    </dgm:pt>
    <dgm:pt modelId="{34A2BFAF-E42C-43E5-8DA0-2182A2D29B14}">
      <dgm:prSet custT="1"/>
      <dgm:spPr/>
      <dgm:t>
        <a:bodyPr/>
        <a:lstStyle/>
        <a:p>
          <a:r>
            <a:rPr lang="en-US" sz="2400" dirty="0"/>
            <a:t>VI. S.M.A.R.T. AI Framework</a:t>
          </a:r>
        </a:p>
      </dgm:t>
    </dgm:pt>
    <dgm:pt modelId="{82AD193F-1D53-47CA-94BE-38926D7148DA}" type="parTrans" cxnId="{669F19E6-E7DF-46A9-A23D-09FDCB78F0B2}">
      <dgm:prSet/>
      <dgm:spPr/>
      <dgm:t>
        <a:bodyPr/>
        <a:lstStyle/>
        <a:p>
          <a:endParaRPr lang="en-US" sz="3200"/>
        </a:p>
      </dgm:t>
    </dgm:pt>
    <dgm:pt modelId="{AD87CB86-A141-4B4F-877E-5D4B946449C2}" type="sibTrans" cxnId="{669F19E6-E7DF-46A9-A23D-09FDCB78F0B2}">
      <dgm:prSet/>
      <dgm:spPr/>
      <dgm:t>
        <a:bodyPr/>
        <a:lstStyle/>
        <a:p>
          <a:endParaRPr lang="en-US" sz="3200"/>
        </a:p>
      </dgm:t>
    </dgm:pt>
    <dgm:pt modelId="{EEEA5469-D707-4450-99E7-0151DA385400}">
      <dgm:prSet custT="1"/>
      <dgm:spPr/>
      <dgm:t>
        <a:bodyPr/>
        <a:lstStyle/>
        <a:p>
          <a:r>
            <a:rPr lang="en-US" sz="2400" dirty="0"/>
            <a:t>VII. Conclusion &amp; Implications</a:t>
          </a:r>
        </a:p>
      </dgm:t>
    </dgm:pt>
    <dgm:pt modelId="{EE9BD94B-BAB6-4BBE-91C3-485FB1F773E0}" type="parTrans" cxnId="{3BC21F19-3266-49B9-AB0C-3EBF5040B576}">
      <dgm:prSet/>
      <dgm:spPr/>
      <dgm:t>
        <a:bodyPr/>
        <a:lstStyle/>
        <a:p>
          <a:endParaRPr lang="en-US" sz="3200"/>
        </a:p>
      </dgm:t>
    </dgm:pt>
    <dgm:pt modelId="{78DB5D4B-54D5-4E3D-9B56-945E25351453}" type="sibTrans" cxnId="{3BC21F19-3266-49B9-AB0C-3EBF5040B576}">
      <dgm:prSet/>
      <dgm:spPr/>
      <dgm:t>
        <a:bodyPr/>
        <a:lstStyle/>
        <a:p>
          <a:endParaRPr lang="en-US" sz="3200"/>
        </a:p>
      </dgm:t>
    </dgm:pt>
    <dgm:pt modelId="{1D2DBB91-592F-412F-B1CD-3CB99F398FAA}">
      <dgm:prSet custT="1"/>
      <dgm:spPr/>
      <dgm:t>
        <a:bodyPr/>
        <a:lstStyle/>
        <a:p>
          <a:r>
            <a:rPr lang="en-US" sz="2400" dirty="0"/>
            <a:t>I. Background &amp; Research Gap</a:t>
          </a:r>
        </a:p>
      </dgm:t>
    </dgm:pt>
    <dgm:pt modelId="{838D3E70-4474-45A9-8CA8-E2839E844C3B}" type="sibTrans" cxnId="{3D832315-5A83-4EB6-BB68-7CD53C12F80F}">
      <dgm:prSet/>
      <dgm:spPr/>
      <dgm:t>
        <a:bodyPr/>
        <a:lstStyle/>
        <a:p>
          <a:endParaRPr lang="en-US" sz="3200"/>
        </a:p>
      </dgm:t>
    </dgm:pt>
    <dgm:pt modelId="{5AFFFB77-F9CF-4A71-B09B-A3FAA5F4CD10}" type="parTrans" cxnId="{3D832315-5A83-4EB6-BB68-7CD53C12F80F}">
      <dgm:prSet/>
      <dgm:spPr/>
      <dgm:t>
        <a:bodyPr/>
        <a:lstStyle/>
        <a:p>
          <a:endParaRPr lang="en-US" sz="3200"/>
        </a:p>
      </dgm:t>
    </dgm:pt>
    <dgm:pt modelId="{B6F43703-A332-485D-8F11-335BBF49DB71}" type="pres">
      <dgm:prSet presAssocID="{48BA2CB3-79C9-44B6-9F09-55E85C140A3E}" presName="Name0" presStyleCnt="0">
        <dgm:presLayoutVars>
          <dgm:dir/>
          <dgm:animLvl val="lvl"/>
          <dgm:resizeHandles val="exact"/>
        </dgm:presLayoutVars>
      </dgm:prSet>
      <dgm:spPr/>
    </dgm:pt>
    <dgm:pt modelId="{A232356C-2954-44BE-B122-68A52B936CAB}" type="pres">
      <dgm:prSet presAssocID="{EEEA5469-D707-4450-99E7-0151DA385400}" presName="boxAndChildren" presStyleCnt="0"/>
      <dgm:spPr/>
    </dgm:pt>
    <dgm:pt modelId="{AB87398C-66EC-4DB9-A249-4EA6F8AB2958}" type="pres">
      <dgm:prSet presAssocID="{EEEA5469-D707-4450-99E7-0151DA385400}" presName="parentTextBox" presStyleLbl="node1" presStyleIdx="0" presStyleCnt="7"/>
      <dgm:spPr/>
    </dgm:pt>
    <dgm:pt modelId="{E4DBAA74-F7E9-4069-9691-B0B73500E035}" type="pres">
      <dgm:prSet presAssocID="{AD87CB86-A141-4B4F-877E-5D4B946449C2}" presName="sp" presStyleCnt="0"/>
      <dgm:spPr/>
    </dgm:pt>
    <dgm:pt modelId="{FE925693-472B-49CF-8FF3-317D9E4A7802}" type="pres">
      <dgm:prSet presAssocID="{34A2BFAF-E42C-43E5-8DA0-2182A2D29B14}" presName="arrowAndChildren" presStyleCnt="0"/>
      <dgm:spPr/>
    </dgm:pt>
    <dgm:pt modelId="{2C07C8B4-AA07-4D4C-A9E5-64BD2AC18A2C}" type="pres">
      <dgm:prSet presAssocID="{34A2BFAF-E42C-43E5-8DA0-2182A2D29B14}" presName="parentTextArrow" presStyleLbl="node1" presStyleIdx="1" presStyleCnt="7"/>
      <dgm:spPr/>
    </dgm:pt>
    <dgm:pt modelId="{8DC50A77-32C2-46A0-8423-75B1E1064222}" type="pres">
      <dgm:prSet presAssocID="{46D56D98-6F17-4309-A703-533F8DD56B51}" presName="sp" presStyleCnt="0"/>
      <dgm:spPr/>
    </dgm:pt>
    <dgm:pt modelId="{1EF15B6C-81FA-41A2-A767-4113ECF30385}" type="pres">
      <dgm:prSet presAssocID="{4B81EB08-E65C-45EC-A407-C6CF86CAE2D3}" presName="arrowAndChildren" presStyleCnt="0"/>
      <dgm:spPr/>
    </dgm:pt>
    <dgm:pt modelId="{753FE13F-F358-474B-B381-6F4B52F7B7F3}" type="pres">
      <dgm:prSet presAssocID="{4B81EB08-E65C-45EC-A407-C6CF86CAE2D3}" presName="parentTextArrow" presStyleLbl="node1" presStyleIdx="2" presStyleCnt="7"/>
      <dgm:spPr/>
    </dgm:pt>
    <dgm:pt modelId="{DCA647CC-8580-4F09-A47F-12DB3D5944FD}" type="pres">
      <dgm:prSet presAssocID="{EC00FA53-AAA4-4434-A88F-861AE53525F9}" presName="sp" presStyleCnt="0"/>
      <dgm:spPr/>
    </dgm:pt>
    <dgm:pt modelId="{2674A2CB-95A6-4C9E-A9B8-8A756483F897}" type="pres">
      <dgm:prSet presAssocID="{4CA63FCC-7D63-4544-B0C5-E874EF6161F9}" presName="arrowAndChildren" presStyleCnt="0"/>
      <dgm:spPr/>
    </dgm:pt>
    <dgm:pt modelId="{EF5EA982-276E-4A6D-A659-E5DC78A14C89}" type="pres">
      <dgm:prSet presAssocID="{4CA63FCC-7D63-4544-B0C5-E874EF6161F9}" presName="parentTextArrow" presStyleLbl="node1" presStyleIdx="3" presStyleCnt="7"/>
      <dgm:spPr/>
    </dgm:pt>
    <dgm:pt modelId="{C809BF4A-CE16-4FD6-8F1F-6B60E3B4215D}" type="pres">
      <dgm:prSet presAssocID="{1C99231C-1D23-42A2-9F54-903B5AE67719}" presName="sp" presStyleCnt="0"/>
      <dgm:spPr/>
    </dgm:pt>
    <dgm:pt modelId="{554051B0-2830-49D5-9A3F-06A20CD91758}" type="pres">
      <dgm:prSet presAssocID="{1B5CF315-4D68-488A-A182-411E7DE0594F}" presName="arrowAndChildren" presStyleCnt="0"/>
      <dgm:spPr/>
    </dgm:pt>
    <dgm:pt modelId="{6B0FB3C4-D02C-467E-ABEE-ACCB912CEC55}" type="pres">
      <dgm:prSet presAssocID="{1B5CF315-4D68-488A-A182-411E7DE0594F}" presName="parentTextArrow" presStyleLbl="node1" presStyleIdx="4" presStyleCnt="7"/>
      <dgm:spPr/>
    </dgm:pt>
    <dgm:pt modelId="{5957FF6F-F2D1-4D81-BD78-4504393E72E1}" type="pres">
      <dgm:prSet presAssocID="{E36F0DE5-45DE-4F5D-8285-3119B9942C7F}" presName="sp" presStyleCnt="0"/>
      <dgm:spPr/>
    </dgm:pt>
    <dgm:pt modelId="{22C0390D-1CAA-4974-9B3D-CFBCAFA83691}" type="pres">
      <dgm:prSet presAssocID="{D2FD8C5A-DA72-4BC9-9B57-3D26C9C0723C}" presName="arrowAndChildren" presStyleCnt="0"/>
      <dgm:spPr/>
    </dgm:pt>
    <dgm:pt modelId="{AD3A6F25-D29B-4C32-BD74-096FA892B09A}" type="pres">
      <dgm:prSet presAssocID="{D2FD8C5A-DA72-4BC9-9B57-3D26C9C0723C}" presName="parentTextArrow" presStyleLbl="node1" presStyleIdx="5" presStyleCnt="7"/>
      <dgm:spPr/>
    </dgm:pt>
    <dgm:pt modelId="{8D1028F1-A769-4F32-8604-B6A4CACBF3BE}" type="pres">
      <dgm:prSet presAssocID="{838D3E70-4474-45A9-8CA8-E2839E844C3B}" presName="sp" presStyleCnt="0"/>
      <dgm:spPr/>
    </dgm:pt>
    <dgm:pt modelId="{D111B05F-8092-4A02-B8FD-221CBE79D34F}" type="pres">
      <dgm:prSet presAssocID="{1D2DBB91-592F-412F-B1CD-3CB99F398FAA}" presName="arrowAndChildren" presStyleCnt="0"/>
      <dgm:spPr/>
    </dgm:pt>
    <dgm:pt modelId="{52BC8D4A-C155-4FD0-925A-BE08559E0EF4}" type="pres">
      <dgm:prSet presAssocID="{1D2DBB91-592F-412F-B1CD-3CB99F398FAA}" presName="parentTextArrow" presStyleLbl="node1" presStyleIdx="6" presStyleCnt="7"/>
      <dgm:spPr/>
    </dgm:pt>
  </dgm:ptLst>
  <dgm:cxnLst>
    <dgm:cxn modelId="{CD4F1404-AA3B-41C1-9DB2-41E7E2B08CCF}" srcId="{48BA2CB3-79C9-44B6-9F09-55E85C140A3E}" destId="{1B5CF315-4D68-488A-A182-411E7DE0594F}" srcOrd="2" destOrd="0" parTransId="{29C35902-3552-45D2-BDF5-70D0DE9CBAE1}" sibTransId="{1C99231C-1D23-42A2-9F54-903B5AE67719}"/>
    <dgm:cxn modelId="{09076F0D-1049-42D4-BB10-49F19B043AF2}" type="presOf" srcId="{4CA63FCC-7D63-4544-B0C5-E874EF6161F9}" destId="{EF5EA982-276E-4A6D-A659-E5DC78A14C89}" srcOrd="0" destOrd="0" presId="urn:microsoft.com/office/officeart/2005/8/layout/process4"/>
    <dgm:cxn modelId="{3D832315-5A83-4EB6-BB68-7CD53C12F80F}" srcId="{48BA2CB3-79C9-44B6-9F09-55E85C140A3E}" destId="{1D2DBB91-592F-412F-B1CD-3CB99F398FAA}" srcOrd="0" destOrd="0" parTransId="{5AFFFB77-F9CF-4A71-B09B-A3FAA5F4CD10}" sibTransId="{838D3E70-4474-45A9-8CA8-E2839E844C3B}"/>
    <dgm:cxn modelId="{3BC21F19-3266-49B9-AB0C-3EBF5040B576}" srcId="{48BA2CB3-79C9-44B6-9F09-55E85C140A3E}" destId="{EEEA5469-D707-4450-99E7-0151DA385400}" srcOrd="6" destOrd="0" parTransId="{EE9BD94B-BAB6-4BBE-91C3-485FB1F773E0}" sibTransId="{78DB5D4B-54D5-4E3D-9B56-945E25351453}"/>
    <dgm:cxn modelId="{1279E119-3B83-4CBF-9463-91C7A659899C}" type="presOf" srcId="{4B81EB08-E65C-45EC-A407-C6CF86CAE2D3}" destId="{753FE13F-F358-474B-B381-6F4B52F7B7F3}" srcOrd="0" destOrd="0" presId="urn:microsoft.com/office/officeart/2005/8/layout/process4"/>
    <dgm:cxn modelId="{EF41FE1A-AF41-471F-9A38-7191A5EA60A6}" type="presOf" srcId="{1B5CF315-4D68-488A-A182-411E7DE0594F}" destId="{6B0FB3C4-D02C-467E-ABEE-ACCB912CEC55}" srcOrd="0" destOrd="0" presId="urn:microsoft.com/office/officeart/2005/8/layout/process4"/>
    <dgm:cxn modelId="{0552B72F-D175-415A-A29F-28CCA3F5683B}" srcId="{48BA2CB3-79C9-44B6-9F09-55E85C140A3E}" destId="{4B81EB08-E65C-45EC-A407-C6CF86CAE2D3}" srcOrd="4" destOrd="0" parTransId="{7C9ED1AA-13C0-44D0-9CAB-A8AEF04AF18D}" sibTransId="{46D56D98-6F17-4309-A703-533F8DD56B51}"/>
    <dgm:cxn modelId="{5741CD7A-8490-4999-BBB2-36D70D314ACB}" type="presOf" srcId="{34A2BFAF-E42C-43E5-8DA0-2182A2D29B14}" destId="{2C07C8B4-AA07-4D4C-A9E5-64BD2AC18A2C}" srcOrd="0" destOrd="0" presId="urn:microsoft.com/office/officeart/2005/8/layout/process4"/>
    <dgm:cxn modelId="{877CA4AC-4648-47CE-9FC3-0F46E8A1A3BA}" type="presOf" srcId="{D2FD8C5A-DA72-4BC9-9B57-3D26C9C0723C}" destId="{AD3A6F25-D29B-4C32-BD74-096FA892B09A}" srcOrd="0" destOrd="0" presId="urn:microsoft.com/office/officeart/2005/8/layout/process4"/>
    <dgm:cxn modelId="{FA9BF6B5-A5C5-4AB8-9A83-3BEAFE9C360D}" srcId="{48BA2CB3-79C9-44B6-9F09-55E85C140A3E}" destId="{D2FD8C5A-DA72-4BC9-9B57-3D26C9C0723C}" srcOrd="1" destOrd="0" parTransId="{0289B13E-9370-4E79-8EF0-18E16AD87C89}" sibTransId="{E36F0DE5-45DE-4F5D-8285-3119B9942C7F}"/>
    <dgm:cxn modelId="{3CB9D5C3-0DD0-4C0F-B01C-E543FB41EE88}" type="presOf" srcId="{48BA2CB3-79C9-44B6-9F09-55E85C140A3E}" destId="{B6F43703-A332-485D-8F11-335BBF49DB71}" srcOrd="0" destOrd="0" presId="urn:microsoft.com/office/officeart/2005/8/layout/process4"/>
    <dgm:cxn modelId="{4D7271CB-14C1-4EED-A455-25B2D9422014}" type="presOf" srcId="{EEEA5469-D707-4450-99E7-0151DA385400}" destId="{AB87398C-66EC-4DB9-A249-4EA6F8AB2958}" srcOrd="0" destOrd="0" presId="urn:microsoft.com/office/officeart/2005/8/layout/process4"/>
    <dgm:cxn modelId="{5A40BCD7-9939-4418-BB5E-67A1B11D4826}" srcId="{48BA2CB3-79C9-44B6-9F09-55E85C140A3E}" destId="{4CA63FCC-7D63-4544-B0C5-E874EF6161F9}" srcOrd="3" destOrd="0" parTransId="{309D6F3E-C4C0-481A-996E-775F6960CB2C}" sibTransId="{EC00FA53-AAA4-4434-A88F-861AE53525F9}"/>
    <dgm:cxn modelId="{E077FBD8-EB08-4053-8F12-EB03FB198496}" type="presOf" srcId="{1D2DBB91-592F-412F-B1CD-3CB99F398FAA}" destId="{52BC8D4A-C155-4FD0-925A-BE08559E0EF4}" srcOrd="0" destOrd="0" presId="urn:microsoft.com/office/officeart/2005/8/layout/process4"/>
    <dgm:cxn modelId="{669F19E6-E7DF-46A9-A23D-09FDCB78F0B2}" srcId="{48BA2CB3-79C9-44B6-9F09-55E85C140A3E}" destId="{34A2BFAF-E42C-43E5-8DA0-2182A2D29B14}" srcOrd="5" destOrd="0" parTransId="{82AD193F-1D53-47CA-94BE-38926D7148DA}" sibTransId="{AD87CB86-A141-4B4F-877E-5D4B946449C2}"/>
    <dgm:cxn modelId="{9D9AFFC0-3D51-4FDD-AE72-52A75BED6DC0}" type="presParOf" srcId="{B6F43703-A332-485D-8F11-335BBF49DB71}" destId="{A232356C-2954-44BE-B122-68A52B936CAB}" srcOrd="0" destOrd="0" presId="urn:microsoft.com/office/officeart/2005/8/layout/process4"/>
    <dgm:cxn modelId="{62247762-BCD9-4693-9056-AE4ECAB791B2}" type="presParOf" srcId="{A232356C-2954-44BE-B122-68A52B936CAB}" destId="{AB87398C-66EC-4DB9-A249-4EA6F8AB2958}" srcOrd="0" destOrd="0" presId="urn:microsoft.com/office/officeart/2005/8/layout/process4"/>
    <dgm:cxn modelId="{0D20E871-7B29-4A0B-93E0-F21A9BDAD8BF}" type="presParOf" srcId="{B6F43703-A332-485D-8F11-335BBF49DB71}" destId="{E4DBAA74-F7E9-4069-9691-B0B73500E035}" srcOrd="1" destOrd="0" presId="urn:microsoft.com/office/officeart/2005/8/layout/process4"/>
    <dgm:cxn modelId="{388876DA-3D18-4258-8A4E-210537B8C02E}" type="presParOf" srcId="{B6F43703-A332-485D-8F11-335BBF49DB71}" destId="{FE925693-472B-49CF-8FF3-317D9E4A7802}" srcOrd="2" destOrd="0" presId="urn:microsoft.com/office/officeart/2005/8/layout/process4"/>
    <dgm:cxn modelId="{FF08C619-496F-40AF-B75F-F50015AAC660}" type="presParOf" srcId="{FE925693-472B-49CF-8FF3-317D9E4A7802}" destId="{2C07C8B4-AA07-4D4C-A9E5-64BD2AC18A2C}" srcOrd="0" destOrd="0" presId="urn:microsoft.com/office/officeart/2005/8/layout/process4"/>
    <dgm:cxn modelId="{81F0A86D-5A36-420C-8C66-7CA9E83D7CA1}" type="presParOf" srcId="{B6F43703-A332-485D-8F11-335BBF49DB71}" destId="{8DC50A77-32C2-46A0-8423-75B1E1064222}" srcOrd="3" destOrd="0" presId="urn:microsoft.com/office/officeart/2005/8/layout/process4"/>
    <dgm:cxn modelId="{419F159E-E74D-4D13-AAA0-4A332700F13B}" type="presParOf" srcId="{B6F43703-A332-485D-8F11-335BBF49DB71}" destId="{1EF15B6C-81FA-41A2-A767-4113ECF30385}" srcOrd="4" destOrd="0" presId="urn:microsoft.com/office/officeart/2005/8/layout/process4"/>
    <dgm:cxn modelId="{70E72EA2-C3AE-44FB-B108-0CD8DE861617}" type="presParOf" srcId="{1EF15B6C-81FA-41A2-A767-4113ECF30385}" destId="{753FE13F-F358-474B-B381-6F4B52F7B7F3}" srcOrd="0" destOrd="0" presId="urn:microsoft.com/office/officeart/2005/8/layout/process4"/>
    <dgm:cxn modelId="{5125CC37-DC37-4519-BC3A-0C847F146EB8}" type="presParOf" srcId="{B6F43703-A332-485D-8F11-335BBF49DB71}" destId="{DCA647CC-8580-4F09-A47F-12DB3D5944FD}" srcOrd="5" destOrd="0" presId="urn:microsoft.com/office/officeart/2005/8/layout/process4"/>
    <dgm:cxn modelId="{545CE2CF-C20A-4DE7-80FA-0AC5A24922B4}" type="presParOf" srcId="{B6F43703-A332-485D-8F11-335BBF49DB71}" destId="{2674A2CB-95A6-4C9E-A9B8-8A756483F897}" srcOrd="6" destOrd="0" presId="urn:microsoft.com/office/officeart/2005/8/layout/process4"/>
    <dgm:cxn modelId="{F113E2F7-92DF-4521-8351-1751FC781F03}" type="presParOf" srcId="{2674A2CB-95A6-4C9E-A9B8-8A756483F897}" destId="{EF5EA982-276E-4A6D-A659-E5DC78A14C89}" srcOrd="0" destOrd="0" presId="urn:microsoft.com/office/officeart/2005/8/layout/process4"/>
    <dgm:cxn modelId="{3508A950-7810-4062-8B2F-8F3C6C9F22EA}" type="presParOf" srcId="{B6F43703-A332-485D-8F11-335BBF49DB71}" destId="{C809BF4A-CE16-4FD6-8F1F-6B60E3B4215D}" srcOrd="7" destOrd="0" presId="urn:microsoft.com/office/officeart/2005/8/layout/process4"/>
    <dgm:cxn modelId="{428850BA-A043-4D42-BE3A-3136FE3B8F36}" type="presParOf" srcId="{B6F43703-A332-485D-8F11-335BBF49DB71}" destId="{554051B0-2830-49D5-9A3F-06A20CD91758}" srcOrd="8" destOrd="0" presId="urn:microsoft.com/office/officeart/2005/8/layout/process4"/>
    <dgm:cxn modelId="{976C53FB-F703-4CAC-B85E-88309F720789}" type="presParOf" srcId="{554051B0-2830-49D5-9A3F-06A20CD91758}" destId="{6B0FB3C4-D02C-467E-ABEE-ACCB912CEC55}" srcOrd="0" destOrd="0" presId="urn:microsoft.com/office/officeart/2005/8/layout/process4"/>
    <dgm:cxn modelId="{487B7A8F-D0EA-43F7-97E8-9A32B744A009}" type="presParOf" srcId="{B6F43703-A332-485D-8F11-335BBF49DB71}" destId="{5957FF6F-F2D1-4D81-BD78-4504393E72E1}" srcOrd="9" destOrd="0" presId="urn:microsoft.com/office/officeart/2005/8/layout/process4"/>
    <dgm:cxn modelId="{138B5C7B-E155-4753-B73C-F075390C6996}" type="presParOf" srcId="{B6F43703-A332-485D-8F11-335BBF49DB71}" destId="{22C0390D-1CAA-4974-9B3D-CFBCAFA83691}" srcOrd="10" destOrd="0" presId="urn:microsoft.com/office/officeart/2005/8/layout/process4"/>
    <dgm:cxn modelId="{1329DE7A-0C81-465C-8604-77477E9F5703}" type="presParOf" srcId="{22C0390D-1CAA-4974-9B3D-CFBCAFA83691}" destId="{AD3A6F25-D29B-4C32-BD74-096FA892B09A}" srcOrd="0" destOrd="0" presId="urn:microsoft.com/office/officeart/2005/8/layout/process4"/>
    <dgm:cxn modelId="{7726880E-AB59-4A06-8303-08AD83AD67FF}" type="presParOf" srcId="{B6F43703-A332-485D-8F11-335BBF49DB71}" destId="{8D1028F1-A769-4F32-8604-B6A4CACBF3BE}" srcOrd="11" destOrd="0" presId="urn:microsoft.com/office/officeart/2005/8/layout/process4"/>
    <dgm:cxn modelId="{55F13108-EC1D-4FDB-9C40-3C756A03FE9F}" type="presParOf" srcId="{B6F43703-A332-485D-8F11-335BBF49DB71}" destId="{D111B05F-8092-4A02-B8FD-221CBE79D34F}" srcOrd="12" destOrd="0" presId="urn:microsoft.com/office/officeart/2005/8/layout/process4"/>
    <dgm:cxn modelId="{8A5F67AC-22E9-4B22-BFAE-F22A2AD95E22}" type="presParOf" srcId="{D111B05F-8092-4A02-B8FD-221CBE79D34F}" destId="{52BC8D4A-C155-4FD0-925A-BE08559E0EF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06CB85-396E-4F9B-8737-F4601C845F2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23411EA-47E0-4934-B2EF-A253EB99DD7C}">
      <dgm:prSet custT="1"/>
      <dgm:spPr/>
      <dgm:t>
        <a:bodyPr/>
        <a:lstStyle/>
        <a:p>
          <a:r>
            <a:rPr lang="en-US" sz="2000" b="1" dirty="0"/>
            <a:t>EFL</a:t>
          </a:r>
          <a:r>
            <a:rPr lang="en-US" sz="2000" dirty="0"/>
            <a:t> </a:t>
          </a:r>
          <a:r>
            <a:rPr lang="en-US" sz="2000" b="1" dirty="0"/>
            <a:t>writing</a:t>
          </a:r>
          <a:r>
            <a:rPr lang="en-US" sz="2000" dirty="0"/>
            <a:t> </a:t>
          </a:r>
          <a:r>
            <a:rPr lang="en-US" sz="2000" b="1" dirty="0"/>
            <a:t>challenges</a:t>
          </a:r>
          <a:r>
            <a:rPr lang="en-US" sz="2000" dirty="0"/>
            <a:t>: idea generation, structure, confidence</a:t>
          </a:r>
        </a:p>
      </dgm:t>
    </dgm:pt>
    <dgm:pt modelId="{60BBA13B-002F-4DE4-9CBC-33E509C6F355}" type="parTrans" cxnId="{364D7E40-38A6-4BCD-99F0-491095E6C530}">
      <dgm:prSet/>
      <dgm:spPr/>
      <dgm:t>
        <a:bodyPr/>
        <a:lstStyle/>
        <a:p>
          <a:endParaRPr lang="en-US" sz="1800"/>
        </a:p>
      </dgm:t>
    </dgm:pt>
    <dgm:pt modelId="{B5308F63-DB72-406E-A085-B9218E40F39E}" type="sibTrans" cxnId="{364D7E40-38A6-4BCD-99F0-491095E6C530}">
      <dgm:prSet/>
      <dgm:spPr/>
      <dgm:t>
        <a:bodyPr/>
        <a:lstStyle/>
        <a:p>
          <a:endParaRPr lang="en-US" sz="1800"/>
        </a:p>
      </dgm:t>
    </dgm:pt>
    <dgm:pt modelId="{534880C3-82E7-4B3A-A987-7D43DD4F0E9F}">
      <dgm:prSet custT="1"/>
      <dgm:spPr/>
      <dgm:t>
        <a:bodyPr/>
        <a:lstStyle/>
        <a:p>
          <a:r>
            <a:rPr lang="en-US" sz="2000" b="1" dirty="0"/>
            <a:t>Rise</a:t>
          </a:r>
          <a:r>
            <a:rPr lang="en-US" sz="2000" dirty="0"/>
            <a:t> of </a:t>
          </a:r>
          <a:r>
            <a:rPr lang="en-US" sz="2000" b="1" dirty="0"/>
            <a:t>ChatGPT</a:t>
          </a:r>
          <a:r>
            <a:rPr lang="en-US" sz="2000" dirty="0"/>
            <a:t> for planning, feedback, grammar correction</a:t>
          </a:r>
        </a:p>
      </dgm:t>
    </dgm:pt>
    <dgm:pt modelId="{034D63BF-DDFF-4DAE-A3CF-765122EC5673}" type="parTrans" cxnId="{DEF1AEF2-30FF-43A6-9449-8AE39B972ADF}">
      <dgm:prSet/>
      <dgm:spPr/>
      <dgm:t>
        <a:bodyPr/>
        <a:lstStyle/>
        <a:p>
          <a:endParaRPr lang="en-US" sz="1800"/>
        </a:p>
      </dgm:t>
    </dgm:pt>
    <dgm:pt modelId="{DE1C7DF0-FDF0-4735-8D02-70B14C3D3DD8}" type="sibTrans" cxnId="{DEF1AEF2-30FF-43A6-9449-8AE39B972ADF}">
      <dgm:prSet/>
      <dgm:spPr/>
      <dgm:t>
        <a:bodyPr/>
        <a:lstStyle/>
        <a:p>
          <a:endParaRPr lang="en-US" sz="1800"/>
        </a:p>
      </dgm:t>
    </dgm:pt>
    <dgm:pt modelId="{8BF7F30B-821C-4931-A47E-238F9532757E}">
      <dgm:prSet custT="1"/>
      <dgm:spPr/>
      <dgm:t>
        <a:bodyPr/>
        <a:lstStyle/>
        <a:p>
          <a:r>
            <a:rPr lang="en-US" sz="2000" b="1" dirty="0"/>
            <a:t>Limited</a:t>
          </a:r>
          <a:r>
            <a:rPr lang="en-US" sz="2000" dirty="0"/>
            <a:t> </a:t>
          </a:r>
          <a:r>
            <a:rPr lang="en-US" sz="2000" b="1" dirty="0"/>
            <a:t>studies</a:t>
          </a:r>
          <a:r>
            <a:rPr lang="en-US" sz="2000" dirty="0"/>
            <a:t> on </a:t>
          </a:r>
          <a:r>
            <a:rPr lang="en-US" sz="2000" b="1" dirty="0"/>
            <a:t>cognitive</a:t>
          </a:r>
          <a:r>
            <a:rPr lang="en-US" sz="2000" dirty="0"/>
            <a:t> and </a:t>
          </a:r>
          <a:r>
            <a:rPr lang="en-US" sz="2000" b="1" dirty="0"/>
            <a:t>motivational</a:t>
          </a:r>
          <a:r>
            <a:rPr lang="en-US" sz="2000" dirty="0"/>
            <a:t> impacts</a:t>
          </a:r>
        </a:p>
      </dgm:t>
    </dgm:pt>
    <dgm:pt modelId="{790541DA-7ADC-40F1-9FE2-92137261E69D}" type="parTrans" cxnId="{5A2B037C-F40F-4632-B4A2-4D23BD65E7B5}">
      <dgm:prSet/>
      <dgm:spPr/>
      <dgm:t>
        <a:bodyPr/>
        <a:lstStyle/>
        <a:p>
          <a:endParaRPr lang="en-US" sz="1800"/>
        </a:p>
      </dgm:t>
    </dgm:pt>
    <dgm:pt modelId="{7D4D3E1D-CBFB-4EB2-97DE-ADF963D3C163}" type="sibTrans" cxnId="{5A2B037C-F40F-4632-B4A2-4D23BD65E7B5}">
      <dgm:prSet/>
      <dgm:spPr/>
      <dgm:t>
        <a:bodyPr/>
        <a:lstStyle/>
        <a:p>
          <a:endParaRPr lang="en-US" sz="1800"/>
        </a:p>
      </dgm:t>
    </dgm:pt>
    <dgm:pt modelId="{423BDF89-22AF-4885-8A18-54CA175D2016}">
      <dgm:prSet custT="1"/>
      <dgm:spPr/>
      <dgm:t>
        <a:bodyPr/>
        <a:lstStyle/>
        <a:p>
          <a:r>
            <a:rPr lang="en-US" sz="2000" b="1" dirty="0"/>
            <a:t>Need</a:t>
          </a:r>
          <a:r>
            <a:rPr lang="en-US" sz="2000" dirty="0"/>
            <a:t> for evidence-based AI integration strategies</a:t>
          </a:r>
        </a:p>
      </dgm:t>
    </dgm:pt>
    <dgm:pt modelId="{A2C74AD0-C1EC-49C9-99CE-1689C3AAEC67}" type="parTrans" cxnId="{D9D122CD-08E4-44E9-8BBC-421A2A0DEBA4}">
      <dgm:prSet/>
      <dgm:spPr/>
      <dgm:t>
        <a:bodyPr/>
        <a:lstStyle/>
        <a:p>
          <a:endParaRPr lang="en-US" sz="1800"/>
        </a:p>
      </dgm:t>
    </dgm:pt>
    <dgm:pt modelId="{72AEFA70-5518-4781-9A4E-CD979498A4F4}" type="sibTrans" cxnId="{D9D122CD-08E4-44E9-8BBC-421A2A0DEBA4}">
      <dgm:prSet/>
      <dgm:spPr/>
      <dgm:t>
        <a:bodyPr/>
        <a:lstStyle/>
        <a:p>
          <a:endParaRPr lang="en-US" sz="1800"/>
        </a:p>
      </dgm:t>
    </dgm:pt>
    <dgm:pt modelId="{B0A476A2-889C-4FCB-A19B-6239C0E0D992}" type="pres">
      <dgm:prSet presAssocID="{0E06CB85-396E-4F9B-8737-F4601C845F27}" presName="CompostProcess" presStyleCnt="0">
        <dgm:presLayoutVars>
          <dgm:dir/>
          <dgm:resizeHandles val="exact"/>
        </dgm:presLayoutVars>
      </dgm:prSet>
      <dgm:spPr/>
    </dgm:pt>
    <dgm:pt modelId="{95E39F05-A428-4E78-9014-EDF04A132A06}" type="pres">
      <dgm:prSet presAssocID="{0E06CB85-396E-4F9B-8737-F4601C845F27}" presName="arrow" presStyleLbl="bgShp" presStyleIdx="0" presStyleCnt="1" custLinFactNeighborX="-207" custLinFactNeighborY="3614"/>
      <dgm:spPr/>
    </dgm:pt>
    <dgm:pt modelId="{22990643-AEB9-4452-A549-460F6CAC3B63}" type="pres">
      <dgm:prSet presAssocID="{0E06CB85-396E-4F9B-8737-F4601C845F27}" presName="linearProcess" presStyleCnt="0"/>
      <dgm:spPr/>
    </dgm:pt>
    <dgm:pt modelId="{FFA63147-BD3D-408E-9A91-90AD0DEDEB8E}" type="pres">
      <dgm:prSet presAssocID="{C23411EA-47E0-4934-B2EF-A253EB99DD7C}" presName="textNode" presStyleLbl="node1" presStyleIdx="0" presStyleCnt="4">
        <dgm:presLayoutVars>
          <dgm:bulletEnabled val="1"/>
        </dgm:presLayoutVars>
      </dgm:prSet>
      <dgm:spPr/>
    </dgm:pt>
    <dgm:pt modelId="{1E2B7A5B-173B-4D56-9610-CA4C153C90D9}" type="pres">
      <dgm:prSet presAssocID="{B5308F63-DB72-406E-A085-B9218E40F39E}" presName="sibTrans" presStyleCnt="0"/>
      <dgm:spPr/>
    </dgm:pt>
    <dgm:pt modelId="{9374C141-E955-4EAE-850E-E5D6B544A63E}" type="pres">
      <dgm:prSet presAssocID="{534880C3-82E7-4B3A-A987-7D43DD4F0E9F}" presName="textNode" presStyleLbl="node1" presStyleIdx="1" presStyleCnt="4">
        <dgm:presLayoutVars>
          <dgm:bulletEnabled val="1"/>
        </dgm:presLayoutVars>
      </dgm:prSet>
      <dgm:spPr/>
    </dgm:pt>
    <dgm:pt modelId="{3A2CEF11-49AA-4D4B-AB8F-960B65472FFD}" type="pres">
      <dgm:prSet presAssocID="{DE1C7DF0-FDF0-4735-8D02-70B14C3D3DD8}" presName="sibTrans" presStyleCnt="0"/>
      <dgm:spPr/>
    </dgm:pt>
    <dgm:pt modelId="{B7C1CFD7-110C-4D40-BDE0-BAFFECD1C9C6}" type="pres">
      <dgm:prSet presAssocID="{8BF7F30B-821C-4931-A47E-238F9532757E}" presName="textNode" presStyleLbl="node1" presStyleIdx="2" presStyleCnt="4">
        <dgm:presLayoutVars>
          <dgm:bulletEnabled val="1"/>
        </dgm:presLayoutVars>
      </dgm:prSet>
      <dgm:spPr/>
    </dgm:pt>
    <dgm:pt modelId="{4DDA87F6-EABC-4C83-A51C-17CA9C1240A3}" type="pres">
      <dgm:prSet presAssocID="{7D4D3E1D-CBFB-4EB2-97DE-ADF963D3C163}" presName="sibTrans" presStyleCnt="0"/>
      <dgm:spPr/>
    </dgm:pt>
    <dgm:pt modelId="{CE2CB0AD-C244-4B32-A99D-C355669E3D9D}" type="pres">
      <dgm:prSet presAssocID="{423BDF89-22AF-4885-8A18-54CA175D2016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0BFD4802-DE1D-4C9A-98B6-6F453FAFEBC9}" type="presOf" srcId="{534880C3-82E7-4B3A-A987-7D43DD4F0E9F}" destId="{9374C141-E955-4EAE-850E-E5D6B544A63E}" srcOrd="0" destOrd="0" presId="urn:microsoft.com/office/officeart/2005/8/layout/hProcess9"/>
    <dgm:cxn modelId="{AAB65202-5700-4146-9CB6-68587BC2FE63}" type="presOf" srcId="{423BDF89-22AF-4885-8A18-54CA175D2016}" destId="{CE2CB0AD-C244-4B32-A99D-C355669E3D9D}" srcOrd="0" destOrd="0" presId="urn:microsoft.com/office/officeart/2005/8/layout/hProcess9"/>
    <dgm:cxn modelId="{9FFF022E-853B-466D-B699-36A3AB872DCD}" type="presOf" srcId="{C23411EA-47E0-4934-B2EF-A253EB99DD7C}" destId="{FFA63147-BD3D-408E-9A91-90AD0DEDEB8E}" srcOrd="0" destOrd="0" presId="urn:microsoft.com/office/officeart/2005/8/layout/hProcess9"/>
    <dgm:cxn modelId="{364D7E40-38A6-4BCD-99F0-491095E6C530}" srcId="{0E06CB85-396E-4F9B-8737-F4601C845F27}" destId="{C23411EA-47E0-4934-B2EF-A253EB99DD7C}" srcOrd="0" destOrd="0" parTransId="{60BBA13B-002F-4DE4-9CBC-33E509C6F355}" sibTransId="{B5308F63-DB72-406E-A085-B9218E40F39E}"/>
    <dgm:cxn modelId="{5A2B037C-F40F-4632-B4A2-4D23BD65E7B5}" srcId="{0E06CB85-396E-4F9B-8737-F4601C845F27}" destId="{8BF7F30B-821C-4931-A47E-238F9532757E}" srcOrd="2" destOrd="0" parTransId="{790541DA-7ADC-40F1-9FE2-92137261E69D}" sibTransId="{7D4D3E1D-CBFB-4EB2-97DE-ADF963D3C163}"/>
    <dgm:cxn modelId="{DBD5FF85-539A-4D1F-86FB-330B5F6051D4}" type="presOf" srcId="{8BF7F30B-821C-4931-A47E-238F9532757E}" destId="{B7C1CFD7-110C-4D40-BDE0-BAFFECD1C9C6}" srcOrd="0" destOrd="0" presId="urn:microsoft.com/office/officeart/2005/8/layout/hProcess9"/>
    <dgm:cxn modelId="{EBBF4294-D323-499D-863F-E19B6368C461}" type="presOf" srcId="{0E06CB85-396E-4F9B-8737-F4601C845F27}" destId="{B0A476A2-889C-4FCB-A19B-6239C0E0D992}" srcOrd="0" destOrd="0" presId="urn:microsoft.com/office/officeart/2005/8/layout/hProcess9"/>
    <dgm:cxn modelId="{D9D122CD-08E4-44E9-8BBC-421A2A0DEBA4}" srcId="{0E06CB85-396E-4F9B-8737-F4601C845F27}" destId="{423BDF89-22AF-4885-8A18-54CA175D2016}" srcOrd="3" destOrd="0" parTransId="{A2C74AD0-C1EC-49C9-99CE-1689C3AAEC67}" sibTransId="{72AEFA70-5518-4781-9A4E-CD979498A4F4}"/>
    <dgm:cxn modelId="{DEF1AEF2-30FF-43A6-9449-8AE39B972ADF}" srcId="{0E06CB85-396E-4F9B-8737-F4601C845F27}" destId="{534880C3-82E7-4B3A-A987-7D43DD4F0E9F}" srcOrd="1" destOrd="0" parTransId="{034D63BF-DDFF-4DAE-A3CF-765122EC5673}" sibTransId="{DE1C7DF0-FDF0-4735-8D02-70B14C3D3DD8}"/>
    <dgm:cxn modelId="{4890FAF3-FB9C-43D8-93F1-2F3B802FAB30}" type="presParOf" srcId="{B0A476A2-889C-4FCB-A19B-6239C0E0D992}" destId="{95E39F05-A428-4E78-9014-EDF04A132A06}" srcOrd="0" destOrd="0" presId="urn:microsoft.com/office/officeart/2005/8/layout/hProcess9"/>
    <dgm:cxn modelId="{32D08773-3B3C-47B8-8303-C56B10ACA5C6}" type="presParOf" srcId="{B0A476A2-889C-4FCB-A19B-6239C0E0D992}" destId="{22990643-AEB9-4452-A549-460F6CAC3B63}" srcOrd="1" destOrd="0" presId="urn:microsoft.com/office/officeart/2005/8/layout/hProcess9"/>
    <dgm:cxn modelId="{4E557627-1894-4761-90ED-3382C8A0D5C9}" type="presParOf" srcId="{22990643-AEB9-4452-A549-460F6CAC3B63}" destId="{FFA63147-BD3D-408E-9A91-90AD0DEDEB8E}" srcOrd="0" destOrd="0" presId="urn:microsoft.com/office/officeart/2005/8/layout/hProcess9"/>
    <dgm:cxn modelId="{404D74AE-0170-48F1-A56E-5513EEE6E9BB}" type="presParOf" srcId="{22990643-AEB9-4452-A549-460F6CAC3B63}" destId="{1E2B7A5B-173B-4D56-9610-CA4C153C90D9}" srcOrd="1" destOrd="0" presId="urn:microsoft.com/office/officeart/2005/8/layout/hProcess9"/>
    <dgm:cxn modelId="{8E80C675-F087-4CA4-B1B8-64AC7D38615D}" type="presParOf" srcId="{22990643-AEB9-4452-A549-460F6CAC3B63}" destId="{9374C141-E955-4EAE-850E-E5D6B544A63E}" srcOrd="2" destOrd="0" presId="urn:microsoft.com/office/officeart/2005/8/layout/hProcess9"/>
    <dgm:cxn modelId="{DDF9C4DA-799C-461E-982E-8E2F152C1F6F}" type="presParOf" srcId="{22990643-AEB9-4452-A549-460F6CAC3B63}" destId="{3A2CEF11-49AA-4D4B-AB8F-960B65472FFD}" srcOrd="3" destOrd="0" presId="urn:microsoft.com/office/officeart/2005/8/layout/hProcess9"/>
    <dgm:cxn modelId="{A158DF38-DBA4-4D2A-BA46-8419CA03EC20}" type="presParOf" srcId="{22990643-AEB9-4452-A549-460F6CAC3B63}" destId="{B7C1CFD7-110C-4D40-BDE0-BAFFECD1C9C6}" srcOrd="4" destOrd="0" presId="urn:microsoft.com/office/officeart/2005/8/layout/hProcess9"/>
    <dgm:cxn modelId="{C34C39FE-3FB8-4D85-91E7-9DABED8EA29B}" type="presParOf" srcId="{22990643-AEB9-4452-A549-460F6CAC3B63}" destId="{4DDA87F6-EABC-4C83-A51C-17CA9C1240A3}" srcOrd="5" destOrd="0" presId="urn:microsoft.com/office/officeart/2005/8/layout/hProcess9"/>
    <dgm:cxn modelId="{9D4F3F78-5807-46D3-BF77-B25AB8E88305}" type="presParOf" srcId="{22990643-AEB9-4452-A549-460F6CAC3B63}" destId="{CE2CB0AD-C244-4B32-A99D-C355669E3D9D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F7B5D1-E789-408F-B4D9-6C6F12C1DDFD}" type="doc">
      <dgm:prSet loTypeId="urn:microsoft.com/office/officeart/2005/8/layout/equation2" loCatId="relationship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5E95D0CA-936C-48B9-BB7A-B0AADB381574}">
      <dgm:prSet/>
      <dgm:spPr>
        <a:solidFill>
          <a:srgbClr val="FC921C"/>
        </a:solidFill>
      </dgm:spPr>
      <dgm:t>
        <a:bodyPr/>
        <a:lstStyle/>
        <a:p>
          <a:r>
            <a:rPr lang="en-US" b="1" dirty="0">
              <a:latin typeface="Be Vietnam Pro" panose="020B0604020202020204" charset="0"/>
            </a:rPr>
            <a:t>Qualitative</a:t>
          </a:r>
          <a:r>
            <a:rPr lang="en-US" dirty="0">
              <a:latin typeface="Be Vietnam Pro" panose="020B0604020202020204" charset="0"/>
            </a:rPr>
            <a:t> (open-ended questionnaires)</a:t>
          </a:r>
        </a:p>
      </dgm:t>
    </dgm:pt>
    <dgm:pt modelId="{16CF8E09-C73C-49C8-A515-811A5A9B8639}" type="parTrans" cxnId="{E0849833-3088-432A-A561-0E7E809106AB}">
      <dgm:prSet/>
      <dgm:spPr/>
      <dgm:t>
        <a:bodyPr/>
        <a:lstStyle/>
        <a:p>
          <a:endParaRPr lang="en-US"/>
        </a:p>
      </dgm:t>
    </dgm:pt>
    <dgm:pt modelId="{16D53F8F-7EC8-4E2D-A4B4-71FD6CC99C77}" type="sibTrans" cxnId="{E0849833-3088-432A-A561-0E7E809106AB}">
      <dgm:prSet/>
      <dgm:spPr/>
      <dgm:t>
        <a:bodyPr/>
        <a:lstStyle/>
        <a:p>
          <a:endParaRPr lang="en-US"/>
        </a:p>
      </dgm:t>
    </dgm:pt>
    <dgm:pt modelId="{D2FCE6FD-AFFB-4CB3-893A-81B16AFCA46D}">
      <dgm:prSet custT="1"/>
      <dgm:spPr>
        <a:solidFill>
          <a:srgbClr val="1B8056"/>
        </a:solidFill>
      </dgm:spPr>
      <dgm:t>
        <a:bodyPr/>
        <a:lstStyle/>
        <a:p>
          <a:r>
            <a:rPr lang="en-US" sz="1400" b="1" dirty="0">
              <a:latin typeface="Be Vietnam Pro" panose="020B0604020202020204" charset="0"/>
            </a:rPr>
            <a:t>Quantitative</a:t>
          </a:r>
          <a:r>
            <a:rPr lang="en-US" sz="1400" dirty="0">
              <a:latin typeface="Be Vietnam Pro" panose="020B0604020202020204" charset="0"/>
            </a:rPr>
            <a:t> (surveys + writing samples) </a:t>
          </a:r>
        </a:p>
      </dgm:t>
    </dgm:pt>
    <dgm:pt modelId="{12EB4F2A-60D8-495D-BD85-6AA81F2A2C86}" type="parTrans" cxnId="{2D2D805A-6096-4D18-ABF0-0B386CF57CCC}">
      <dgm:prSet/>
      <dgm:spPr/>
      <dgm:t>
        <a:bodyPr/>
        <a:lstStyle/>
        <a:p>
          <a:endParaRPr lang="en-US"/>
        </a:p>
      </dgm:t>
    </dgm:pt>
    <dgm:pt modelId="{ADCAD7C0-B986-4713-BD0B-01CCBB6030BE}" type="sibTrans" cxnId="{2D2D805A-6096-4D18-ABF0-0B386CF57CCC}">
      <dgm:prSet/>
      <dgm:spPr/>
      <dgm:t>
        <a:bodyPr/>
        <a:lstStyle/>
        <a:p>
          <a:endParaRPr lang="en-US"/>
        </a:p>
      </dgm:t>
    </dgm:pt>
    <dgm:pt modelId="{7EAC2C83-4CFD-45AF-B3EF-4EB9E51C347E}">
      <dgm:prSet/>
      <dgm:spPr>
        <a:solidFill>
          <a:srgbClr val="DE523B"/>
        </a:solidFill>
      </dgm:spPr>
      <dgm:t>
        <a:bodyPr/>
        <a:lstStyle/>
        <a:p>
          <a:r>
            <a:rPr lang="en-US" b="1" dirty="0">
              <a:latin typeface="Be Vietnam Pro" panose="020B0604020202020204" charset="0"/>
            </a:rPr>
            <a:t>Mixed-methods approach</a:t>
          </a:r>
          <a:r>
            <a:rPr lang="en-US" dirty="0">
              <a:latin typeface="Be Vietnam Pro" panose="020B0604020202020204" charset="0"/>
            </a:rPr>
            <a:t> </a:t>
          </a:r>
        </a:p>
      </dgm:t>
    </dgm:pt>
    <dgm:pt modelId="{C555E9FA-BF39-4190-9199-111F72D46B84}" type="parTrans" cxnId="{58CF8D51-3AC7-439F-BCE4-DAB6748BED6F}">
      <dgm:prSet/>
      <dgm:spPr/>
      <dgm:t>
        <a:bodyPr/>
        <a:lstStyle/>
        <a:p>
          <a:endParaRPr lang="en-US"/>
        </a:p>
      </dgm:t>
    </dgm:pt>
    <dgm:pt modelId="{938172D9-EB7B-487F-8600-03F9B8F05008}" type="sibTrans" cxnId="{58CF8D51-3AC7-439F-BCE4-DAB6748BED6F}">
      <dgm:prSet/>
      <dgm:spPr/>
      <dgm:t>
        <a:bodyPr/>
        <a:lstStyle/>
        <a:p>
          <a:endParaRPr lang="en-US"/>
        </a:p>
      </dgm:t>
    </dgm:pt>
    <dgm:pt modelId="{3748CBD5-9740-48CF-B342-D9BA2EFDA52B}" type="pres">
      <dgm:prSet presAssocID="{19F7B5D1-E789-408F-B4D9-6C6F12C1DDFD}" presName="Name0" presStyleCnt="0">
        <dgm:presLayoutVars>
          <dgm:dir/>
          <dgm:resizeHandles val="exact"/>
        </dgm:presLayoutVars>
      </dgm:prSet>
      <dgm:spPr/>
    </dgm:pt>
    <dgm:pt modelId="{427B7514-2881-425A-9233-2A15091EE5FE}" type="pres">
      <dgm:prSet presAssocID="{19F7B5D1-E789-408F-B4D9-6C6F12C1DDFD}" presName="vNodes" presStyleCnt="0"/>
      <dgm:spPr/>
    </dgm:pt>
    <dgm:pt modelId="{97D23192-B22E-4092-88E1-0FC5BC8C204B}" type="pres">
      <dgm:prSet presAssocID="{5E95D0CA-936C-48B9-BB7A-B0AADB381574}" presName="node" presStyleLbl="node1" presStyleIdx="0" presStyleCnt="3" custScaleX="128950" custLinFactY="152651" custLinFactNeighborX="3685" custLinFactNeighborY="200000">
        <dgm:presLayoutVars>
          <dgm:bulletEnabled val="1"/>
        </dgm:presLayoutVars>
      </dgm:prSet>
      <dgm:spPr/>
    </dgm:pt>
    <dgm:pt modelId="{AFACA4B8-8C5F-4C0B-A15A-268918CD0D94}" type="pres">
      <dgm:prSet presAssocID="{16D53F8F-7EC8-4E2D-A4B4-71FD6CC99C77}" presName="spacerT" presStyleCnt="0"/>
      <dgm:spPr/>
    </dgm:pt>
    <dgm:pt modelId="{C7459AA7-FC37-4394-9906-8BFFC726A92B}" type="pres">
      <dgm:prSet presAssocID="{16D53F8F-7EC8-4E2D-A4B4-71FD6CC99C77}" presName="sibTrans" presStyleLbl="sibTrans2D1" presStyleIdx="0" presStyleCnt="2"/>
      <dgm:spPr/>
    </dgm:pt>
    <dgm:pt modelId="{69B600BE-E386-4440-A351-6B1006FD5631}" type="pres">
      <dgm:prSet presAssocID="{16D53F8F-7EC8-4E2D-A4B4-71FD6CC99C77}" presName="spacerB" presStyleCnt="0"/>
      <dgm:spPr/>
    </dgm:pt>
    <dgm:pt modelId="{5C2A9F8A-0F88-4E25-A283-63C7D9B7AC91}" type="pres">
      <dgm:prSet presAssocID="{D2FCE6FD-AFFB-4CB3-893A-81B16AFCA46D}" presName="node" presStyleLbl="node1" presStyleIdx="1" presStyleCnt="3" custScaleX="117842" custLinFactY="-148049" custLinFactNeighborY="-200000">
        <dgm:presLayoutVars>
          <dgm:bulletEnabled val="1"/>
        </dgm:presLayoutVars>
      </dgm:prSet>
      <dgm:spPr/>
    </dgm:pt>
    <dgm:pt modelId="{134D0F19-B618-4793-AF41-0A802F1DDD8B}" type="pres">
      <dgm:prSet presAssocID="{19F7B5D1-E789-408F-B4D9-6C6F12C1DDFD}" presName="sibTransLast" presStyleLbl="sibTrans2D1" presStyleIdx="1" presStyleCnt="2"/>
      <dgm:spPr/>
    </dgm:pt>
    <dgm:pt modelId="{8D0B13EA-52E5-421F-9F4F-3441FB98513A}" type="pres">
      <dgm:prSet presAssocID="{19F7B5D1-E789-408F-B4D9-6C6F12C1DDFD}" presName="connectorText" presStyleLbl="sibTrans2D1" presStyleIdx="1" presStyleCnt="2"/>
      <dgm:spPr/>
    </dgm:pt>
    <dgm:pt modelId="{84A69693-7D64-45D9-9C99-D02279350896}" type="pres">
      <dgm:prSet presAssocID="{19F7B5D1-E789-408F-B4D9-6C6F12C1DDFD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AB05C113-A16C-4934-95E3-A49EA0FB7FF8}" type="presOf" srcId="{ADCAD7C0-B986-4713-BD0B-01CCBB6030BE}" destId="{134D0F19-B618-4793-AF41-0A802F1DDD8B}" srcOrd="0" destOrd="0" presId="urn:microsoft.com/office/officeart/2005/8/layout/equation2"/>
    <dgm:cxn modelId="{95580E25-1080-496C-8143-07FA57D857C7}" type="presOf" srcId="{16D53F8F-7EC8-4E2D-A4B4-71FD6CC99C77}" destId="{C7459AA7-FC37-4394-9906-8BFFC726A92B}" srcOrd="0" destOrd="0" presId="urn:microsoft.com/office/officeart/2005/8/layout/equation2"/>
    <dgm:cxn modelId="{E0849833-3088-432A-A561-0E7E809106AB}" srcId="{19F7B5D1-E789-408F-B4D9-6C6F12C1DDFD}" destId="{5E95D0CA-936C-48B9-BB7A-B0AADB381574}" srcOrd="0" destOrd="0" parTransId="{16CF8E09-C73C-49C8-A515-811A5A9B8639}" sibTransId="{16D53F8F-7EC8-4E2D-A4B4-71FD6CC99C77}"/>
    <dgm:cxn modelId="{76B84A41-A53F-48F5-B2F6-A8CB1BFAAAB3}" type="presOf" srcId="{D2FCE6FD-AFFB-4CB3-893A-81B16AFCA46D}" destId="{5C2A9F8A-0F88-4E25-A283-63C7D9B7AC91}" srcOrd="0" destOrd="0" presId="urn:microsoft.com/office/officeart/2005/8/layout/equation2"/>
    <dgm:cxn modelId="{58CF8D51-3AC7-439F-BCE4-DAB6748BED6F}" srcId="{19F7B5D1-E789-408F-B4D9-6C6F12C1DDFD}" destId="{7EAC2C83-4CFD-45AF-B3EF-4EB9E51C347E}" srcOrd="2" destOrd="0" parTransId="{C555E9FA-BF39-4190-9199-111F72D46B84}" sibTransId="{938172D9-EB7B-487F-8600-03F9B8F05008}"/>
    <dgm:cxn modelId="{2D2D805A-6096-4D18-ABF0-0B386CF57CCC}" srcId="{19F7B5D1-E789-408F-B4D9-6C6F12C1DDFD}" destId="{D2FCE6FD-AFFB-4CB3-893A-81B16AFCA46D}" srcOrd="1" destOrd="0" parTransId="{12EB4F2A-60D8-495D-BD85-6AA81F2A2C86}" sibTransId="{ADCAD7C0-B986-4713-BD0B-01CCBB6030BE}"/>
    <dgm:cxn modelId="{C8432167-5CA8-4C4E-ACDF-3991E7F456D8}" type="presOf" srcId="{7EAC2C83-4CFD-45AF-B3EF-4EB9E51C347E}" destId="{84A69693-7D64-45D9-9C99-D02279350896}" srcOrd="0" destOrd="0" presId="urn:microsoft.com/office/officeart/2005/8/layout/equation2"/>
    <dgm:cxn modelId="{8601986D-ED29-4321-9021-20581300A55C}" type="presOf" srcId="{5E95D0CA-936C-48B9-BB7A-B0AADB381574}" destId="{97D23192-B22E-4092-88E1-0FC5BC8C204B}" srcOrd="0" destOrd="0" presId="urn:microsoft.com/office/officeart/2005/8/layout/equation2"/>
    <dgm:cxn modelId="{76A09974-DC30-4669-8281-2BF4DC599EA2}" type="presOf" srcId="{19F7B5D1-E789-408F-B4D9-6C6F12C1DDFD}" destId="{3748CBD5-9740-48CF-B342-D9BA2EFDA52B}" srcOrd="0" destOrd="0" presId="urn:microsoft.com/office/officeart/2005/8/layout/equation2"/>
    <dgm:cxn modelId="{00E1427B-F6D7-4CA0-9865-ABC8D2C85B9D}" type="presOf" srcId="{ADCAD7C0-B986-4713-BD0B-01CCBB6030BE}" destId="{8D0B13EA-52E5-421F-9F4F-3441FB98513A}" srcOrd="1" destOrd="0" presId="urn:microsoft.com/office/officeart/2005/8/layout/equation2"/>
    <dgm:cxn modelId="{1F7FF476-A906-494D-8F51-7EAA5496A04F}" type="presParOf" srcId="{3748CBD5-9740-48CF-B342-D9BA2EFDA52B}" destId="{427B7514-2881-425A-9233-2A15091EE5FE}" srcOrd="0" destOrd="0" presId="urn:microsoft.com/office/officeart/2005/8/layout/equation2"/>
    <dgm:cxn modelId="{6A502266-186E-4B38-9AFF-5105A179143C}" type="presParOf" srcId="{427B7514-2881-425A-9233-2A15091EE5FE}" destId="{97D23192-B22E-4092-88E1-0FC5BC8C204B}" srcOrd="0" destOrd="0" presId="urn:microsoft.com/office/officeart/2005/8/layout/equation2"/>
    <dgm:cxn modelId="{D486A7B2-B8FF-49FF-9F75-B863D946823B}" type="presParOf" srcId="{427B7514-2881-425A-9233-2A15091EE5FE}" destId="{AFACA4B8-8C5F-4C0B-A15A-268918CD0D94}" srcOrd="1" destOrd="0" presId="urn:microsoft.com/office/officeart/2005/8/layout/equation2"/>
    <dgm:cxn modelId="{44A7F507-23D8-4F48-848D-E2E58C297542}" type="presParOf" srcId="{427B7514-2881-425A-9233-2A15091EE5FE}" destId="{C7459AA7-FC37-4394-9906-8BFFC726A92B}" srcOrd="2" destOrd="0" presId="urn:microsoft.com/office/officeart/2005/8/layout/equation2"/>
    <dgm:cxn modelId="{56D0F2D0-7934-414E-A897-0FA631AC67D4}" type="presParOf" srcId="{427B7514-2881-425A-9233-2A15091EE5FE}" destId="{69B600BE-E386-4440-A351-6B1006FD5631}" srcOrd="3" destOrd="0" presId="urn:microsoft.com/office/officeart/2005/8/layout/equation2"/>
    <dgm:cxn modelId="{966C53B1-8CE0-4F34-97C6-B7E74C1A5E38}" type="presParOf" srcId="{427B7514-2881-425A-9233-2A15091EE5FE}" destId="{5C2A9F8A-0F88-4E25-A283-63C7D9B7AC91}" srcOrd="4" destOrd="0" presId="urn:microsoft.com/office/officeart/2005/8/layout/equation2"/>
    <dgm:cxn modelId="{0394553F-46DF-45F0-A469-803F5FD8A94E}" type="presParOf" srcId="{3748CBD5-9740-48CF-B342-D9BA2EFDA52B}" destId="{134D0F19-B618-4793-AF41-0A802F1DDD8B}" srcOrd="1" destOrd="0" presId="urn:microsoft.com/office/officeart/2005/8/layout/equation2"/>
    <dgm:cxn modelId="{DF9E2EE6-A992-4DD5-8103-AC5A74BFAE30}" type="presParOf" srcId="{134D0F19-B618-4793-AF41-0A802F1DDD8B}" destId="{8D0B13EA-52E5-421F-9F4F-3441FB98513A}" srcOrd="0" destOrd="0" presId="urn:microsoft.com/office/officeart/2005/8/layout/equation2"/>
    <dgm:cxn modelId="{44DBCD36-F1A5-4BB5-9850-D9D200FCF6C2}" type="presParOf" srcId="{3748CBD5-9740-48CF-B342-D9BA2EFDA52B}" destId="{84A69693-7D64-45D9-9C99-D02279350896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7398C-66EC-4DB9-A249-4EA6F8AB2958}">
      <dsp:nvSpPr>
        <dsp:cNvPr id="0" name=""/>
        <dsp:cNvSpPr/>
      </dsp:nvSpPr>
      <dsp:spPr>
        <a:xfrm>
          <a:off x="0" y="3922021"/>
          <a:ext cx="6080050" cy="4291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VII. Conclusion &amp; Implications</a:t>
          </a:r>
        </a:p>
      </dsp:txBody>
      <dsp:txXfrm>
        <a:off x="0" y="3922021"/>
        <a:ext cx="6080050" cy="429184"/>
      </dsp:txXfrm>
    </dsp:sp>
    <dsp:sp modelId="{2C07C8B4-AA07-4D4C-A9E5-64BD2AC18A2C}">
      <dsp:nvSpPr>
        <dsp:cNvPr id="0" name=""/>
        <dsp:cNvSpPr/>
      </dsp:nvSpPr>
      <dsp:spPr>
        <a:xfrm rot="10800000">
          <a:off x="0" y="3268373"/>
          <a:ext cx="6080050" cy="660086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VI. S.M.A.R.T. AI Framework</a:t>
          </a:r>
        </a:p>
      </dsp:txBody>
      <dsp:txXfrm rot="10800000">
        <a:off x="0" y="3268373"/>
        <a:ext cx="6080050" cy="428904"/>
      </dsp:txXfrm>
    </dsp:sp>
    <dsp:sp modelId="{753FE13F-F358-474B-B381-6F4B52F7B7F3}">
      <dsp:nvSpPr>
        <dsp:cNvPr id="0" name=""/>
        <dsp:cNvSpPr/>
      </dsp:nvSpPr>
      <dsp:spPr>
        <a:xfrm rot="10800000">
          <a:off x="0" y="2614724"/>
          <a:ext cx="6080050" cy="660086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V. Key Findings</a:t>
          </a:r>
        </a:p>
      </dsp:txBody>
      <dsp:txXfrm rot="10800000">
        <a:off x="0" y="2614724"/>
        <a:ext cx="6080050" cy="428904"/>
      </dsp:txXfrm>
    </dsp:sp>
    <dsp:sp modelId="{EF5EA982-276E-4A6D-A659-E5DC78A14C89}">
      <dsp:nvSpPr>
        <dsp:cNvPr id="0" name=""/>
        <dsp:cNvSpPr/>
      </dsp:nvSpPr>
      <dsp:spPr>
        <a:xfrm rot="10800000">
          <a:off x="0" y="1961076"/>
          <a:ext cx="6080050" cy="660086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IV. Methodology</a:t>
          </a:r>
        </a:p>
      </dsp:txBody>
      <dsp:txXfrm rot="10800000">
        <a:off x="0" y="1961076"/>
        <a:ext cx="6080050" cy="428904"/>
      </dsp:txXfrm>
    </dsp:sp>
    <dsp:sp modelId="{6B0FB3C4-D02C-467E-ABEE-ACCB912CEC55}">
      <dsp:nvSpPr>
        <dsp:cNvPr id="0" name=""/>
        <dsp:cNvSpPr/>
      </dsp:nvSpPr>
      <dsp:spPr>
        <a:xfrm rot="10800000">
          <a:off x="0" y="1307428"/>
          <a:ext cx="6080050" cy="660086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III. Research Questions</a:t>
          </a:r>
        </a:p>
      </dsp:txBody>
      <dsp:txXfrm rot="10800000">
        <a:off x="0" y="1307428"/>
        <a:ext cx="6080050" cy="428904"/>
      </dsp:txXfrm>
    </dsp:sp>
    <dsp:sp modelId="{AD3A6F25-D29B-4C32-BD74-096FA892B09A}">
      <dsp:nvSpPr>
        <dsp:cNvPr id="0" name=""/>
        <dsp:cNvSpPr/>
      </dsp:nvSpPr>
      <dsp:spPr>
        <a:xfrm rot="10800000">
          <a:off x="0" y="653780"/>
          <a:ext cx="6080050" cy="660086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II. Theoretical Framework</a:t>
          </a:r>
        </a:p>
      </dsp:txBody>
      <dsp:txXfrm rot="10800000">
        <a:off x="0" y="653780"/>
        <a:ext cx="6080050" cy="428904"/>
      </dsp:txXfrm>
    </dsp:sp>
    <dsp:sp modelId="{52BC8D4A-C155-4FD0-925A-BE08559E0EF4}">
      <dsp:nvSpPr>
        <dsp:cNvPr id="0" name=""/>
        <dsp:cNvSpPr/>
      </dsp:nvSpPr>
      <dsp:spPr>
        <a:xfrm rot="10800000">
          <a:off x="0" y="131"/>
          <a:ext cx="6080050" cy="660086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I. Background &amp; Research Gap</a:t>
          </a:r>
        </a:p>
      </dsp:txBody>
      <dsp:txXfrm rot="10800000">
        <a:off x="0" y="131"/>
        <a:ext cx="6080050" cy="4289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39F05-A428-4E78-9014-EDF04A132A06}">
      <dsp:nvSpPr>
        <dsp:cNvPr id="0" name=""/>
        <dsp:cNvSpPr/>
      </dsp:nvSpPr>
      <dsp:spPr>
        <a:xfrm>
          <a:off x="827918" y="0"/>
          <a:ext cx="9608488" cy="494968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63147-BD3D-408E-9A91-90AD0DEDEB8E}">
      <dsp:nvSpPr>
        <dsp:cNvPr id="0" name=""/>
        <dsp:cNvSpPr/>
      </dsp:nvSpPr>
      <dsp:spPr>
        <a:xfrm>
          <a:off x="3863" y="1484906"/>
          <a:ext cx="2510305" cy="19798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EFL</a:t>
          </a:r>
          <a:r>
            <a:rPr lang="en-US" sz="2000" kern="1200" dirty="0"/>
            <a:t> </a:t>
          </a:r>
          <a:r>
            <a:rPr lang="en-US" sz="2000" b="1" kern="1200" dirty="0"/>
            <a:t>writing</a:t>
          </a:r>
          <a:r>
            <a:rPr lang="en-US" sz="2000" kern="1200" dirty="0"/>
            <a:t> </a:t>
          </a:r>
          <a:r>
            <a:rPr lang="en-US" sz="2000" b="1" kern="1200" dirty="0"/>
            <a:t>challenges</a:t>
          </a:r>
          <a:r>
            <a:rPr lang="en-US" sz="2000" kern="1200" dirty="0"/>
            <a:t>: idea generation, structure, confidence</a:t>
          </a:r>
        </a:p>
      </dsp:txBody>
      <dsp:txXfrm>
        <a:off x="100512" y="1581555"/>
        <a:ext cx="2317007" cy="1786576"/>
      </dsp:txXfrm>
    </dsp:sp>
    <dsp:sp modelId="{9374C141-E955-4EAE-850E-E5D6B544A63E}">
      <dsp:nvSpPr>
        <dsp:cNvPr id="0" name=""/>
        <dsp:cNvSpPr/>
      </dsp:nvSpPr>
      <dsp:spPr>
        <a:xfrm>
          <a:off x="2932553" y="1484906"/>
          <a:ext cx="2510305" cy="19798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Rise</a:t>
          </a:r>
          <a:r>
            <a:rPr lang="en-US" sz="2000" kern="1200" dirty="0"/>
            <a:t> of </a:t>
          </a:r>
          <a:r>
            <a:rPr lang="en-US" sz="2000" b="1" kern="1200" dirty="0"/>
            <a:t>ChatGPT</a:t>
          </a:r>
          <a:r>
            <a:rPr lang="en-US" sz="2000" kern="1200" dirty="0"/>
            <a:t> for planning, feedback, grammar correction</a:t>
          </a:r>
        </a:p>
      </dsp:txBody>
      <dsp:txXfrm>
        <a:off x="3029202" y="1581555"/>
        <a:ext cx="2317007" cy="1786576"/>
      </dsp:txXfrm>
    </dsp:sp>
    <dsp:sp modelId="{B7C1CFD7-110C-4D40-BDE0-BAFFECD1C9C6}">
      <dsp:nvSpPr>
        <dsp:cNvPr id="0" name=""/>
        <dsp:cNvSpPr/>
      </dsp:nvSpPr>
      <dsp:spPr>
        <a:xfrm>
          <a:off x="5861244" y="1484906"/>
          <a:ext cx="2510305" cy="19798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Limited</a:t>
          </a:r>
          <a:r>
            <a:rPr lang="en-US" sz="2000" kern="1200" dirty="0"/>
            <a:t> </a:t>
          </a:r>
          <a:r>
            <a:rPr lang="en-US" sz="2000" b="1" kern="1200" dirty="0"/>
            <a:t>studies</a:t>
          </a:r>
          <a:r>
            <a:rPr lang="en-US" sz="2000" kern="1200" dirty="0"/>
            <a:t> on </a:t>
          </a:r>
          <a:r>
            <a:rPr lang="en-US" sz="2000" b="1" kern="1200" dirty="0"/>
            <a:t>cognitive</a:t>
          </a:r>
          <a:r>
            <a:rPr lang="en-US" sz="2000" kern="1200" dirty="0"/>
            <a:t> and </a:t>
          </a:r>
          <a:r>
            <a:rPr lang="en-US" sz="2000" b="1" kern="1200" dirty="0"/>
            <a:t>motivational</a:t>
          </a:r>
          <a:r>
            <a:rPr lang="en-US" sz="2000" kern="1200" dirty="0"/>
            <a:t> impacts</a:t>
          </a:r>
        </a:p>
      </dsp:txBody>
      <dsp:txXfrm>
        <a:off x="5957893" y="1581555"/>
        <a:ext cx="2317007" cy="1786576"/>
      </dsp:txXfrm>
    </dsp:sp>
    <dsp:sp modelId="{CE2CB0AD-C244-4B32-A99D-C355669E3D9D}">
      <dsp:nvSpPr>
        <dsp:cNvPr id="0" name=""/>
        <dsp:cNvSpPr/>
      </dsp:nvSpPr>
      <dsp:spPr>
        <a:xfrm>
          <a:off x="8789934" y="1484906"/>
          <a:ext cx="2510305" cy="19798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Need</a:t>
          </a:r>
          <a:r>
            <a:rPr lang="en-US" sz="2000" kern="1200" dirty="0"/>
            <a:t> for evidence-based AI integration strategies</a:t>
          </a:r>
        </a:p>
      </dsp:txBody>
      <dsp:txXfrm>
        <a:off x="8886583" y="1581555"/>
        <a:ext cx="2317007" cy="17865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23192-B22E-4092-88E1-0FC5BC8C204B}">
      <dsp:nvSpPr>
        <dsp:cNvPr id="0" name=""/>
        <dsp:cNvSpPr/>
      </dsp:nvSpPr>
      <dsp:spPr>
        <a:xfrm>
          <a:off x="595384" y="2679737"/>
          <a:ext cx="2045877" cy="1586566"/>
        </a:xfrm>
        <a:prstGeom prst="ellipse">
          <a:avLst/>
        </a:prstGeom>
        <a:solidFill>
          <a:srgbClr val="FC921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Be Vietnam Pro" panose="020B0604020202020204" charset="0"/>
            </a:rPr>
            <a:t>Qualitative</a:t>
          </a:r>
          <a:r>
            <a:rPr lang="en-US" sz="1400" kern="1200" dirty="0">
              <a:latin typeface="Be Vietnam Pro" panose="020B0604020202020204" charset="0"/>
            </a:rPr>
            <a:t> (open-ended questionnaires)</a:t>
          </a:r>
        </a:p>
      </dsp:txBody>
      <dsp:txXfrm>
        <a:off x="894996" y="2912084"/>
        <a:ext cx="1446653" cy="1121872"/>
      </dsp:txXfrm>
    </dsp:sp>
    <dsp:sp modelId="{C7459AA7-FC37-4394-9906-8BFFC726A92B}">
      <dsp:nvSpPr>
        <dsp:cNvPr id="0" name=""/>
        <dsp:cNvSpPr/>
      </dsp:nvSpPr>
      <dsp:spPr>
        <a:xfrm>
          <a:off x="1099754" y="1715564"/>
          <a:ext cx="920208" cy="920208"/>
        </a:xfrm>
        <a:prstGeom prst="mathPlus">
          <a:avLst/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221728" y="2067452"/>
        <a:ext cx="676260" cy="216432"/>
      </dsp:txXfrm>
    </dsp:sp>
    <dsp:sp modelId="{5C2A9F8A-0F88-4E25-A283-63C7D9B7AC91}">
      <dsp:nvSpPr>
        <dsp:cNvPr id="0" name=""/>
        <dsp:cNvSpPr/>
      </dsp:nvSpPr>
      <dsp:spPr>
        <a:xfrm>
          <a:off x="625037" y="158047"/>
          <a:ext cx="1869642" cy="1586566"/>
        </a:xfrm>
        <a:prstGeom prst="ellipse">
          <a:avLst/>
        </a:prstGeom>
        <a:solidFill>
          <a:srgbClr val="1B805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Be Vietnam Pro" panose="020B0604020202020204" charset="0"/>
            </a:rPr>
            <a:t>Quantitative</a:t>
          </a:r>
          <a:r>
            <a:rPr lang="en-US" sz="1400" kern="1200" dirty="0">
              <a:latin typeface="Be Vietnam Pro" panose="020B0604020202020204" charset="0"/>
            </a:rPr>
            <a:t> (surveys + writing samples) </a:t>
          </a:r>
        </a:p>
      </dsp:txBody>
      <dsp:txXfrm>
        <a:off x="898840" y="390394"/>
        <a:ext cx="1322036" cy="1121872"/>
      </dsp:txXfrm>
    </dsp:sp>
    <dsp:sp modelId="{134D0F19-B618-4793-AF41-0A802F1DDD8B}">
      <dsp:nvSpPr>
        <dsp:cNvPr id="0" name=""/>
        <dsp:cNvSpPr/>
      </dsp:nvSpPr>
      <dsp:spPr>
        <a:xfrm rot="21564174">
          <a:off x="2864640" y="1901617"/>
          <a:ext cx="473613" cy="5902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599282"/>
                <a:satOff val="-58201"/>
                <a:lumOff val="490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599282"/>
                <a:satOff val="-58201"/>
                <a:lumOff val="490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599282"/>
                <a:satOff val="-58201"/>
                <a:lumOff val="490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864644" y="2020397"/>
        <a:ext cx="331529" cy="354122"/>
      </dsp:txXfrm>
    </dsp:sp>
    <dsp:sp modelId="{84A69693-7D64-45D9-9C99-D02279350896}">
      <dsp:nvSpPr>
        <dsp:cNvPr id="0" name=""/>
        <dsp:cNvSpPr/>
      </dsp:nvSpPr>
      <dsp:spPr>
        <a:xfrm>
          <a:off x="3534737" y="589102"/>
          <a:ext cx="3173133" cy="3173133"/>
        </a:xfrm>
        <a:prstGeom prst="ellipse">
          <a:avLst/>
        </a:prstGeom>
        <a:solidFill>
          <a:srgbClr val="DE523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>
              <a:latin typeface="Be Vietnam Pro" panose="020B0604020202020204" charset="0"/>
            </a:rPr>
            <a:t>Mixed-methods approach</a:t>
          </a:r>
          <a:r>
            <a:rPr lang="en-US" sz="3400" kern="1200" dirty="0">
              <a:latin typeface="Be Vietnam Pro" panose="020B0604020202020204" charset="0"/>
            </a:rPr>
            <a:t> </a:t>
          </a:r>
        </a:p>
      </dsp:txBody>
      <dsp:txXfrm>
        <a:off x="3999432" y="1053797"/>
        <a:ext cx="2243743" cy="2243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BD5C6F-0C18-B7F7-86CE-455427029F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090984-0D88-EA9B-111A-CB9A335190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BD25B-1B0A-4DD4-9BC2-5C7F3B24B655}" type="datetimeFigureOut">
              <a:rPr lang="vi-VN" smtClean="0"/>
              <a:t>26/8/25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EDC81-C20F-9880-552A-837938211D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3A598-988C-CE3F-63FE-83BAFEC30B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D532F-75AC-4707-8728-B8DA2842FF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178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E5091-6D58-4164-A5CC-AD85EA696803}" type="datetimeFigureOut">
              <a:rPr lang="vi-VN" smtClean="0"/>
              <a:t>26/8/25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1EFB8-D0AE-4893-8CB1-3521AD4F2F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3275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1EFB8-D0AE-4893-8CB1-3521AD4F2FD3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0373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orange and white cityscape&#10;&#10;AI-generated content may be incorrect.">
            <a:extLst>
              <a:ext uri="{FF2B5EF4-FFF2-40B4-BE49-F238E27FC236}">
                <a16:creationId xmlns:a16="http://schemas.microsoft.com/office/drawing/2014/main" id="{2BDF0F81-B8F0-8B5B-864F-5292935BC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5CD8E-C2C2-CBC9-C54E-1C93576A7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627"/>
            <a:ext cx="9144000" cy="1835335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</a:lstStyle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FEFF8-7C99-6D16-AC01-E2E47B087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2541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848C8-14C2-F8EF-B29D-F3EFC120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2745-7F32-4FED-B394-DB26668DAD27}" type="datetime1">
              <a:rPr lang="vi-VN" smtClean="0"/>
              <a:t>26/8/25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676FF-A997-5ED4-251D-464A4EAB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2F7778-B5A3-4C14-2396-C0AE86DAF65E}"/>
              </a:ext>
            </a:extLst>
          </p:cNvPr>
          <p:cNvCxnSpPr>
            <a:cxnSpLocks/>
          </p:cNvCxnSpPr>
          <p:nvPr userDrawn="1"/>
        </p:nvCxnSpPr>
        <p:spPr>
          <a:xfrm>
            <a:off x="3889744" y="4470991"/>
            <a:ext cx="441251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79D3DD-0427-425D-3525-60A6435577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593266"/>
            <a:ext cx="9144000" cy="160890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Be Vietnam Pro" pitchFamily="2" charset="-93"/>
              </a:defRPr>
            </a:lvl1pPr>
          </a:lstStyle>
          <a:p>
            <a:pPr lvl="0"/>
            <a:r>
              <a:rPr lang="en-US" dirty="0"/>
              <a:t>Click to add presenter | Date</a:t>
            </a:r>
            <a:endParaRPr lang="vi-VN" dirty="0"/>
          </a:p>
        </p:txBody>
      </p:sp>
      <p:pic>
        <p:nvPicPr>
          <p:cNvPr id="17" name="Picture 16" descr="A blue diamond with white text&#10;&#10;AI-generated content may be incorrect.">
            <a:extLst>
              <a:ext uri="{FF2B5EF4-FFF2-40B4-BE49-F238E27FC236}">
                <a16:creationId xmlns:a16="http://schemas.microsoft.com/office/drawing/2014/main" id="{32243AF1-7B34-C36F-BC99-8AAD08FBB3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76" y="233836"/>
            <a:ext cx="7896447" cy="139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F6E981-0B33-4BBE-11D2-464DAFB1F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674306-08F6-6622-585B-7C5015F9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749" y="365125"/>
            <a:ext cx="6080050" cy="1325563"/>
          </a:xfrm>
        </p:spPr>
        <p:txBody>
          <a:bodyPr>
            <a:normAutofit/>
          </a:bodyPr>
          <a:lstStyle>
            <a:lvl1pPr algn="just">
              <a:defRPr lang="vi-VN" sz="3600" b="1" kern="1200" dirty="0">
                <a:solidFill>
                  <a:srgbClr val="1B8056"/>
                </a:solidFill>
                <a:effectLst/>
                <a:latin typeface="Be Vietnam Pro" pitchFamily="2" charset="-93"/>
                <a:ea typeface="+mj-ea"/>
                <a:cs typeface="+mj-cs"/>
              </a:defRPr>
            </a:lvl1pPr>
          </a:lstStyle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0B225-3832-D984-60CE-39603CA60F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73749" y="1825625"/>
            <a:ext cx="6080050" cy="4351338"/>
          </a:xfr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sz="2400">
                <a:latin typeface="Be Vietnam Pro" pitchFamily="2" charset="-93"/>
              </a:defRPr>
            </a:lvl1pPr>
            <a:lvl2pPr marL="457200" indent="0" algn="just">
              <a:lnSpc>
                <a:spcPct val="100000"/>
              </a:lnSpc>
              <a:buNone/>
              <a:defRPr sz="2000">
                <a:latin typeface="Be Vietnam Pro" pitchFamily="2" charset="-93"/>
              </a:defRPr>
            </a:lvl2pPr>
            <a:lvl3pPr marL="914400" indent="0" algn="just">
              <a:lnSpc>
                <a:spcPct val="100000"/>
              </a:lnSpc>
              <a:buNone/>
              <a:defRPr sz="1800">
                <a:latin typeface="Be Vietnam Pro" pitchFamily="2" charset="-93"/>
              </a:defRPr>
            </a:lvl3pPr>
            <a:lvl4pPr marL="1371600" indent="0" algn="just">
              <a:lnSpc>
                <a:spcPct val="100000"/>
              </a:lnSpc>
              <a:buNone/>
              <a:defRPr sz="1600">
                <a:latin typeface="Be Vietnam Pro" pitchFamily="2" charset="-93"/>
              </a:defRPr>
            </a:lvl4pPr>
            <a:lvl5pPr marL="1828800" indent="0" algn="just">
              <a:lnSpc>
                <a:spcPct val="100000"/>
              </a:lnSpc>
              <a:buNone/>
              <a:defRPr sz="1600">
                <a:latin typeface="Be Vietnam Pro" pitchFamily="2" charset="-93"/>
              </a:defRPr>
            </a:lvl5pPr>
          </a:lstStyle>
          <a:p>
            <a:pPr lvl="0"/>
            <a:r>
              <a:rPr lang="en-US" dirty="0"/>
              <a:t>Click to add content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91551-28DB-4AE5-3A0D-7BE9F80A4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ACE2-D1EE-46E0-8ACE-ACFB8B2C921A}" type="datetime1">
              <a:rPr lang="vi-VN" smtClean="0"/>
              <a:t>26/8/25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8AD34-9522-3238-DE39-4DA2AFE7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" name="Picture 11" descr="A green and orange circles&#10;&#10;AI-generated content may be incorrect.">
            <a:extLst>
              <a:ext uri="{FF2B5EF4-FFF2-40B4-BE49-F238E27FC236}">
                <a16:creationId xmlns:a16="http://schemas.microsoft.com/office/drawing/2014/main" id="{3EB63D08-BDF6-AFBB-BB26-D90803C5E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56" y="750018"/>
            <a:ext cx="555775" cy="555775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F5109EB-26C8-439D-B9BA-D81718A12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375298" cy="6858000"/>
          </a:xfrm>
        </p:spPr>
        <p:txBody>
          <a:bodyPr/>
          <a:lstStyle/>
          <a:p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FB2F00-BDB3-6557-F07B-FBA67B0B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6063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buildings with a bridge and a bridge&#10;&#10;AI-generated content may be incorrect.">
            <a:extLst>
              <a:ext uri="{FF2B5EF4-FFF2-40B4-BE49-F238E27FC236}">
                <a16:creationId xmlns:a16="http://schemas.microsoft.com/office/drawing/2014/main" id="{220A291B-531D-5A7F-9E26-862D9D33A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848C8-14C2-F8EF-B29D-F3EFC120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5EAAF-464F-4842-9BEB-F2D57E7F2976}" type="datetime1">
              <a:rPr lang="vi-VN" smtClean="0"/>
              <a:t>26/8/25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676FF-A997-5ED4-251D-464A4EAB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F83CDF-3997-CC48-7785-EDEE8F28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97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0A291B-531D-5A7F-9E26-862D9D33A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848C8-14C2-F8EF-B29D-F3EFC120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9BB91-D287-4D50-A5E4-178C6F6EF951}" type="datetime1">
              <a:rPr lang="vi-VN" smtClean="0"/>
              <a:t>26/8/25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676FF-A997-5ED4-251D-464A4EAB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5C812A-4517-7B49-8AF5-98D751448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860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DF0F81-B8F0-8B5B-864F-5292935BC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5CD8E-C2C2-CBC9-C54E-1C93576A7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627"/>
            <a:ext cx="9144000" cy="1835335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 b="1">
                <a:solidFill>
                  <a:srgbClr val="1B8056"/>
                </a:solidFill>
                <a:effectLst/>
                <a:latin typeface="Be Vietnam Pro" pitchFamily="2" charset="-93"/>
              </a:defRPr>
            </a:lvl1pPr>
          </a:lstStyle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FEFF8-7C99-6D16-AC01-E2E47B087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2541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DE523B"/>
                </a:solidFill>
                <a:effectLst/>
                <a:latin typeface="Be Vietnam Pro" pitchFamily="2" charset="-9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848C8-14C2-F8EF-B29D-F3EFC120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C120-EC01-4D2C-8CB7-49E55711A32F}" type="datetime1">
              <a:rPr lang="vi-VN" smtClean="0"/>
              <a:t>26/8/25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676FF-A997-5ED4-251D-464A4EAB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2F7778-B5A3-4C14-2396-C0AE86DAF65E}"/>
              </a:ext>
            </a:extLst>
          </p:cNvPr>
          <p:cNvCxnSpPr>
            <a:cxnSpLocks/>
          </p:cNvCxnSpPr>
          <p:nvPr userDrawn="1"/>
        </p:nvCxnSpPr>
        <p:spPr>
          <a:xfrm>
            <a:off x="3889744" y="4470991"/>
            <a:ext cx="4412512" cy="0"/>
          </a:xfrm>
          <a:prstGeom prst="line">
            <a:avLst/>
          </a:prstGeom>
          <a:ln w="38100">
            <a:solidFill>
              <a:srgbClr val="1B805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79D3DD-0427-425D-3525-60A6435577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593266"/>
            <a:ext cx="9144000" cy="160890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Be Vietnam Pro" pitchFamily="2" charset="-93"/>
              </a:defRPr>
            </a:lvl1pPr>
          </a:lstStyle>
          <a:p>
            <a:pPr lvl="0"/>
            <a:r>
              <a:rPr lang="en-US" dirty="0"/>
              <a:t>Click to add presenter | Date</a:t>
            </a:r>
          </a:p>
        </p:txBody>
      </p:sp>
      <p:pic>
        <p:nvPicPr>
          <p:cNvPr id="17" name="Picture 16" descr="A blue diamond with white text&#10;&#10;AI-generated content may be incorrect.">
            <a:extLst>
              <a:ext uri="{FF2B5EF4-FFF2-40B4-BE49-F238E27FC236}">
                <a16:creationId xmlns:a16="http://schemas.microsoft.com/office/drawing/2014/main" id="{32243AF1-7B34-C36F-BC99-8AAD08FBB3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76" y="233836"/>
            <a:ext cx="7896447" cy="139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7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1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orange and white cityscape&#10;&#10;AI-generated content may be incorrect.">
            <a:extLst>
              <a:ext uri="{FF2B5EF4-FFF2-40B4-BE49-F238E27FC236}">
                <a16:creationId xmlns:a16="http://schemas.microsoft.com/office/drawing/2014/main" id="{2BDF0F81-B8F0-8B5B-864F-5292935BC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5CD8E-C2C2-CBC9-C54E-1C93576A7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627"/>
            <a:ext cx="9144000" cy="1835335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</a:lstStyle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FEFF8-7C99-6D16-AC01-E2E47B087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2541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848C8-14C2-F8EF-B29D-F3EFC120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2745-7F32-4FED-B394-DB26668DAD27}" type="datetime1">
              <a:rPr lang="vi-VN" smtClean="0"/>
              <a:t>26/8/25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676FF-A997-5ED4-251D-464A4EAB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2F7778-B5A3-4C14-2396-C0AE86DAF65E}"/>
              </a:ext>
            </a:extLst>
          </p:cNvPr>
          <p:cNvCxnSpPr>
            <a:cxnSpLocks/>
          </p:cNvCxnSpPr>
          <p:nvPr userDrawn="1"/>
        </p:nvCxnSpPr>
        <p:spPr>
          <a:xfrm>
            <a:off x="3889744" y="4470991"/>
            <a:ext cx="441251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79D3DD-0427-425D-3525-60A6435577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593266"/>
            <a:ext cx="9144000" cy="160890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Be Vietnam Pro" pitchFamily="2" charset="-93"/>
              </a:defRPr>
            </a:lvl1pPr>
          </a:lstStyle>
          <a:p>
            <a:pPr lvl="0"/>
            <a:r>
              <a:rPr lang="en-US" dirty="0"/>
              <a:t>Click to add presenter | Date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5187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2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DF0F81-B8F0-8B5B-864F-5292935BC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5CD8E-C2C2-CBC9-C54E-1C93576A7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627"/>
            <a:ext cx="9144000" cy="1835335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 b="1">
                <a:solidFill>
                  <a:srgbClr val="1B8056"/>
                </a:solidFill>
                <a:effectLst/>
                <a:latin typeface="Be Vietnam Pro" pitchFamily="2" charset="-93"/>
              </a:defRPr>
            </a:lvl1pPr>
          </a:lstStyle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FEFF8-7C99-6D16-AC01-E2E47B087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2541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DE523B"/>
                </a:solidFill>
                <a:effectLst/>
                <a:latin typeface="Be Vietnam Pro" pitchFamily="2" charset="-9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848C8-14C2-F8EF-B29D-F3EFC120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C120-EC01-4D2C-8CB7-49E55711A32F}" type="datetime1">
              <a:rPr lang="vi-VN" smtClean="0"/>
              <a:t>26/8/25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676FF-A997-5ED4-251D-464A4EAB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2F7778-B5A3-4C14-2396-C0AE86DAF65E}"/>
              </a:ext>
            </a:extLst>
          </p:cNvPr>
          <p:cNvCxnSpPr>
            <a:cxnSpLocks/>
          </p:cNvCxnSpPr>
          <p:nvPr userDrawn="1"/>
        </p:nvCxnSpPr>
        <p:spPr>
          <a:xfrm>
            <a:off x="3889744" y="4470991"/>
            <a:ext cx="4412512" cy="0"/>
          </a:xfrm>
          <a:prstGeom prst="line">
            <a:avLst/>
          </a:prstGeom>
          <a:ln w="38100">
            <a:solidFill>
              <a:srgbClr val="1B805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79D3DD-0427-425D-3525-60A6435577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593266"/>
            <a:ext cx="9144000" cy="160890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Be Vietnam Pro" pitchFamily="2" charset="-93"/>
              </a:defRPr>
            </a:lvl1pPr>
          </a:lstStyle>
          <a:p>
            <a:pPr lvl="0"/>
            <a:r>
              <a:rPr lang="en-US" dirty="0"/>
              <a:t>Click to add presenter | Date</a:t>
            </a:r>
          </a:p>
        </p:txBody>
      </p:sp>
    </p:spTree>
    <p:extLst>
      <p:ext uri="{BB962C8B-B14F-4D97-AF65-F5344CB8AC3E}">
        <p14:creationId xmlns:p14="http://schemas.microsoft.com/office/powerpoint/2010/main" val="329426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buildings with a bridge and a bridge&#10;&#10;AI-generated content may be incorrect.">
            <a:extLst>
              <a:ext uri="{FF2B5EF4-FFF2-40B4-BE49-F238E27FC236}">
                <a16:creationId xmlns:a16="http://schemas.microsoft.com/office/drawing/2014/main" id="{220A291B-531D-5A7F-9E26-862D9D33A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5CD8E-C2C2-CBC9-C54E-1C93576A7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</a:lstStyle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FEFF8-7C99-6D16-AC01-E2E47B087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848C8-14C2-F8EF-B29D-F3EFC120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70C8-1746-439B-8B53-CA486A5FB071}" type="datetime1">
              <a:rPr lang="vi-VN" smtClean="0"/>
              <a:t>26/8/25</a:t>
            </a:fld>
            <a:endParaRPr lang="vi-V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676FF-A997-5ED4-251D-464A4EAB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0" name="Picture 9" descr="A green and red circles&#10;&#10;AI-generated content may be incorrect.">
            <a:extLst>
              <a:ext uri="{FF2B5EF4-FFF2-40B4-BE49-F238E27FC236}">
                <a16:creationId xmlns:a16="http://schemas.microsoft.com/office/drawing/2014/main" id="{12055759-5327-B0E0-F1D3-6EDD424849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04" y="2846387"/>
            <a:ext cx="663576" cy="6635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C9610-8DF6-C7CD-4CB2-F5E4A1485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846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0A291B-531D-5A7F-9E26-862D9D33A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5CD8E-C2C2-CBC9-C54E-1C93576A7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vi-VN" sz="4400" b="1" kern="1200" dirty="0">
                <a:solidFill>
                  <a:srgbClr val="1B8056"/>
                </a:solidFill>
                <a:effectLst/>
                <a:latin typeface="Be Vietnam Pro" pitchFamily="2" charset="-93"/>
                <a:ea typeface="+mj-ea"/>
                <a:cs typeface="+mj-cs"/>
              </a:defRPr>
            </a:lvl1pPr>
          </a:lstStyle>
          <a:p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FEFF8-7C99-6D16-AC01-E2E47B087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vi-VN" sz="3200" b="1" kern="1200" dirty="0">
                <a:solidFill>
                  <a:srgbClr val="DE523B"/>
                </a:solidFill>
                <a:effectLst/>
                <a:latin typeface="Be Vietnam Pro" pitchFamily="2" charset="-93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848C8-14C2-F8EF-B29D-F3EFC120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3E27-A415-4780-82DC-25AE9D77E40E}" type="datetime1">
              <a:rPr lang="vi-VN" smtClean="0"/>
              <a:t>26/8/25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676FF-A997-5ED4-251D-464A4EAB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055759-5327-B0E0-F1D3-6EDD424849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204" y="2846387"/>
            <a:ext cx="663576" cy="66357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CE66E2-EFFA-C296-B4FE-2CE3D4129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8606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uildings and boats&#10;&#10;AI-generated content may be incorrect.">
            <a:extLst>
              <a:ext uri="{FF2B5EF4-FFF2-40B4-BE49-F238E27FC236}">
                <a16:creationId xmlns:a16="http://schemas.microsoft.com/office/drawing/2014/main" id="{13F6E981-0B33-4BBE-11D2-464DAFB1F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674306-08F6-6622-585B-7C5015F9F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just">
              <a:defRPr lang="vi-VN" sz="3600" b="1" kern="1200" dirty="0">
                <a:solidFill>
                  <a:srgbClr val="1B8056"/>
                </a:solidFill>
                <a:effectLst/>
                <a:latin typeface="Be Vietnam Pro" pitchFamily="2" charset="-93"/>
                <a:ea typeface="+mj-ea"/>
                <a:cs typeface="+mj-cs"/>
              </a:defRPr>
            </a:lvl1pPr>
          </a:lstStyle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0B225-3832-D984-60CE-39603CA60FD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sz="2400">
                <a:latin typeface="Be Vietnam Pro" pitchFamily="2" charset="-93"/>
              </a:defRPr>
            </a:lvl1pPr>
            <a:lvl2pPr marL="457200" indent="0" algn="just">
              <a:lnSpc>
                <a:spcPct val="100000"/>
              </a:lnSpc>
              <a:buNone/>
              <a:defRPr sz="2000">
                <a:latin typeface="Be Vietnam Pro" pitchFamily="2" charset="-93"/>
              </a:defRPr>
            </a:lvl2pPr>
            <a:lvl3pPr marL="914400" indent="0" algn="just">
              <a:lnSpc>
                <a:spcPct val="100000"/>
              </a:lnSpc>
              <a:buNone/>
              <a:defRPr sz="1800">
                <a:latin typeface="Be Vietnam Pro" pitchFamily="2" charset="-93"/>
              </a:defRPr>
            </a:lvl3pPr>
            <a:lvl4pPr marL="1371600" indent="0" algn="just">
              <a:lnSpc>
                <a:spcPct val="100000"/>
              </a:lnSpc>
              <a:buNone/>
              <a:defRPr sz="1600">
                <a:latin typeface="Be Vietnam Pro" pitchFamily="2" charset="-93"/>
              </a:defRPr>
            </a:lvl4pPr>
            <a:lvl5pPr marL="1828800" indent="0" algn="just">
              <a:lnSpc>
                <a:spcPct val="100000"/>
              </a:lnSpc>
              <a:buNone/>
              <a:defRPr sz="1600">
                <a:latin typeface="Be Vietnam Pro" pitchFamily="2" charset="-93"/>
              </a:defRPr>
            </a:lvl5pPr>
          </a:lstStyle>
          <a:p>
            <a:pPr lvl="0"/>
            <a:r>
              <a:rPr lang="en-US" dirty="0"/>
              <a:t>Click to add content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91551-28DB-4AE5-3A0D-7BE9F80A4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6376-1666-4F67-8E20-1A49EE38BBD9}" type="datetime1">
              <a:rPr lang="vi-VN" smtClean="0"/>
              <a:t>26/8/25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8AD34-9522-3238-DE39-4DA2AFE7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" name="Picture 11" descr="A green and orange circles&#10;&#10;AI-generated content may be incorrect.">
            <a:extLst>
              <a:ext uri="{FF2B5EF4-FFF2-40B4-BE49-F238E27FC236}">
                <a16:creationId xmlns:a16="http://schemas.microsoft.com/office/drawing/2014/main" id="{3EB63D08-BDF6-AFBB-BB26-D90803C5E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3" y="750018"/>
            <a:ext cx="555775" cy="55577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2BD8957-A844-7229-6045-C3F3CE9A3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971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F6E981-0B33-4BBE-11D2-464DAFB1F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674306-08F6-6622-585B-7C5015F9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079898" cy="1325563"/>
          </a:xfrm>
        </p:spPr>
        <p:txBody>
          <a:bodyPr>
            <a:normAutofit/>
          </a:bodyPr>
          <a:lstStyle>
            <a:lvl1pPr algn="just">
              <a:defRPr lang="vi-VN" sz="3600" b="1" kern="1200" dirty="0">
                <a:solidFill>
                  <a:srgbClr val="1B8056"/>
                </a:solidFill>
                <a:effectLst/>
                <a:latin typeface="Be Vietnam Pro" pitchFamily="2" charset="-93"/>
                <a:ea typeface="+mj-ea"/>
                <a:cs typeface="+mj-cs"/>
              </a:defRPr>
            </a:lvl1pPr>
          </a:lstStyle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0B225-3832-D984-60CE-39603CA60F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3079898" cy="4351338"/>
          </a:xfr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sz="2000">
                <a:latin typeface="Be Vietnam Pro" pitchFamily="2" charset="-93"/>
              </a:defRPr>
            </a:lvl1pPr>
            <a:lvl2pPr marL="457200" indent="0" algn="just">
              <a:lnSpc>
                <a:spcPct val="100000"/>
              </a:lnSpc>
              <a:buNone/>
              <a:defRPr sz="1800">
                <a:latin typeface="Be Vietnam Pro" pitchFamily="2" charset="-93"/>
              </a:defRPr>
            </a:lvl2pPr>
            <a:lvl3pPr marL="914400" indent="0" algn="just">
              <a:lnSpc>
                <a:spcPct val="100000"/>
              </a:lnSpc>
              <a:buNone/>
              <a:defRPr sz="1600">
                <a:latin typeface="Be Vietnam Pro" pitchFamily="2" charset="-93"/>
              </a:defRPr>
            </a:lvl3pPr>
            <a:lvl4pPr marL="1371600" indent="0" algn="just">
              <a:lnSpc>
                <a:spcPct val="100000"/>
              </a:lnSpc>
              <a:buNone/>
              <a:defRPr sz="1400">
                <a:latin typeface="Be Vietnam Pro" pitchFamily="2" charset="-93"/>
              </a:defRPr>
            </a:lvl4pPr>
            <a:lvl5pPr marL="1828800" indent="0" algn="just">
              <a:lnSpc>
                <a:spcPct val="100000"/>
              </a:lnSpc>
              <a:buNone/>
              <a:defRPr sz="1400">
                <a:latin typeface="Be Vietnam Pro" pitchFamily="2" charset="-93"/>
              </a:defRPr>
            </a:lvl5pPr>
          </a:lstStyle>
          <a:p>
            <a:pPr lvl="0"/>
            <a:r>
              <a:rPr lang="en-US" dirty="0"/>
              <a:t>Click to add subtitle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91551-28DB-4AE5-3A0D-7BE9F80A4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AA05-4091-482F-9085-9C28C66206DB}" type="datetime1">
              <a:rPr lang="vi-VN" smtClean="0"/>
              <a:t>26/8/25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8AD34-9522-3238-DE39-4DA2AFE7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" name="Picture 11" descr="A green and orange circles&#10;&#10;AI-generated content may be incorrect.">
            <a:extLst>
              <a:ext uri="{FF2B5EF4-FFF2-40B4-BE49-F238E27FC236}">
                <a16:creationId xmlns:a16="http://schemas.microsoft.com/office/drawing/2014/main" id="{3EB63D08-BDF6-AFBB-BB26-D90803C5E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3" y="750018"/>
            <a:ext cx="555775" cy="555775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9BBFD6B-521C-6CCC-AE68-E890A33564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5809" y="365124"/>
            <a:ext cx="7137991" cy="58118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Be Vietnam Pro" pitchFamily="2" charset="-93"/>
              </a:defRPr>
            </a:lvl1pPr>
            <a:lvl2pPr marL="457200" indent="0">
              <a:buFontTx/>
              <a:buNone/>
              <a:defRPr sz="2000">
                <a:latin typeface="Be Vietnam Pro" pitchFamily="2" charset="-93"/>
              </a:defRPr>
            </a:lvl2pPr>
            <a:lvl3pPr marL="914400" indent="0">
              <a:buFontTx/>
              <a:buNone/>
              <a:defRPr sz="2000">
                <a:latin typeface="Be Vietnam Pro" pitchFamily="2" charset="-93"/>
              </a:defRPr>
            </a:lvl3pPr>
            <a:lvl4pPr marL="1371600" indent="0">
              <a:buFontTx/>
              <a:buNone/>
              <a:defRPr sz="2000">
                <a:latin typeface="Be Vietnam Pro" pitchFamily="2" charset="-93"/>
              </a:defRPr>
            </a:lvl4pPr>
            <a:lvl5pPr marL="1828800" indent="0">
              <a:buFontTx/>
              <a:buNone/>
              <a:defRPr sz="2000">
                <a:latin typeface="Be Vietnam Pro" pitchFamily="2" charset="-93"/>
              </a:defRPr>
            </a:lvl5pPr>
          </a:lstStyle>
          <a:p>
            <a:pPr lvl="0"/>
            <a:r>
              <a:rPr lang="en-US" dirty="0"/>
              <a:t>Click to add content</a:t>
            </a:r>
            <a:endParaRPr lang="vi-VN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DAB9D00-94D4-BFEA-3519-113D4E6E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253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F6E981-0B33-4BBE-11D2-464DAFB1F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674306-08F6-6622-585B-7C5015F9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14260"/>
            <a:ext cx="10515600" cy="1427828"/>
          </a:xfrm>
        </p:spPr>
        <p:txBody>
          <a:bodyPr>
            <a:normAutofit/>
          </a:bodyPr>
          <a:lstStyle>
            <a:lvl1pPr algn="just">
              <a:defRPr lang="vi-VN" sz="3200" b="1" kern="1200" dirty="0">
                <a:solidFill>
                  <a:srgbClr val="1B8056"/>
                </a:solidFill>
                <a:effectLst/>
                <a:latin typeface="Be Vietnam Pro" pitchFamily="2" charset="-93"/>
                <a:ea typeface="+mj-ea"/>
                <a:cs typeface="+mj-cs"/>
              </a:defRPr>
            </a:lvl1pPr>
          </a:lstStyle>
          <a:p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91551-28DB-4AE5-3A0D-7BE9F80A4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FCBBB-CEDB-4E92-BD6D-C7DDA4D7F57B}" type="datetime1">
              <a:rPr lang="vi-VN" smtClean="0"/>
              <a:t>26/8/25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8AD34-9522-3238-DE39-4DA2AFE7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" name="Picture 11" descr="A green and orange circles&#10;&#10;AI-generated content may be incorrect.">
            <a:extLst>
              <a:ext uri="{FF2B5EF4-FFF2-40B4-BE49-F238E27FC236}">
                <a16:creationId xmlns:a16="http://schemas.microsoft.com/office/drawing/2014/main" id="{3EB63D08-BDF6-AFBB-BB26-D90803C5E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3" y="5497455"/>
            <a:ext cx="555775" cy="555775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D3E66B-0335-BFD3-F3EE-44C9719DD0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126"/>
            <a:ext cx="10515600" cy="4749134"/>
          </a:xfr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1pPr>
            <a:lvl2pPr marL="457200" indent="0" algn="just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2pPr>
            <a:lvl3pPr marL="914400" indent="0" algn="just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3pPr>
            <a:lvl4pPr marL="1371600" indent="0" algn="just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4pPr>
            <a:lvl5pPr marL="1828800" indent="0" algn="just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lang="vi-VN" sz="2000" kern="1200" dirty="0" smtClean="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content</a:t>
            </a:r>
            <a:endParaRPr lang="vi-VN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9DD3AEB-52F3-7D36-1A31-A6B7F2128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160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9F570B-FD22-048F-4CBB-1127FB4A6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661B8-998C-284B-A778-49480348F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139D1-C430-DE4A-22DC-CBB6F039B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626499-C4B5-41A3-B02C-A55F1027F08C}" type="datetime1">
              <a:rPr lang="vi-VN" smtClean="0"/>
              <a:t>26/8/25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24FAA-972E-6DA4-FB27-CD686C04A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83438-21B7-1C50-ACBE-71F18FC4A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B54EFE-F5F4-4674-A397-603D7A5E2A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731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8" r:id="rId3"/>
    <p:sldLayoutId id="2147483669" r:id="rId4"/>
    <p:sldLayoutId id="2147483660" r:id="rId5"/>
    <p:sldLayoutId id="2147483662" r:id="rId6"/>
    <p:sldLayoutId id="2147483650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question-mark-question-response-1019820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pixabay.com/en/meeting-relationship-business-1019875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discourse.com/article/technology/2381484-the-ultimate-showdown-artificial-intelligence-vs-human-intelligence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blogcued.blogspot.com/2023/06/a-medida-que-la-inteligencia-artificial.html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webp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BFAB7-7EE8-C38C-3631-AED8EBBE1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17134"/>
            <a:ext cx="9144000" cy="1835335"/>
          </a:xfrm>
        </p:spPr>
        <p:txBody>
          <a:bodyPr>
            <a:normAutofit fontScale="90000"/>
          </a:bodyPr>
          <a:lstStyle/>
          <a:p>
            <a:r>
              <a:rPr lang="en-US" dirty="0"/>
              <a:t>ChatGPT’s Impact on Metacognition and Motivation </a:t>
            </a:r>
            <a:br>
              <a:rPr lang="en-US" dirty="0"/>
            </a:br>
            <a:r>
              <a:rPr lang="en-US" dirty="0"/>
              <a:t>in EFL Academic Writing</a:t>
            </a:r>
            <a:endParaRPr lang="vi-V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1E165B-DF9D-928E-4358-AC4822D0A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Vo </a:t>
            </a:r>
            <a:r>
              <a:rPr lang="en-US" sz="2800" dirty="0" err="1"/>
              <a:t>Thi</a:t>
            </a:r>
            <a:r>
              <a:rPr lang="en-US" sz="2800" dirty="0"/>
              <a:t> Thanh Lan, M.A</a:t>
            </a:r>
          </a:p>
          <a:p>
            <a:r>
              <a:rPr lang="en-US" sz="2800" dirty="0"/>
              <a:t>Hoang Vinh Loc, M.A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85048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D9FB8-3645-5264-9157-3CCB6E2F9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79F952-5741-9BCA-F1FF-121BDEE2D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3635" y="2703443"/>
            <a:ext cx="9144000" cy="1734171"/>
          </a:xfrm>
        </p:spPr>
        <p:txBody>
          <a:bodyPr>
            <a:normAutofit/>
          </a:bodyPr>
          <a:lstStyle/>
          <a:p>
            <a:r>
              <a:rPr lang="en-US" sz="4600" dirty="0"/>
              <a:t>III. RESEARCH 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803C3-B515-2132-A0D2-643FCD3866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6200" y="6356350"/>
            <a:ext cx="685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54EFE-F5F4-4674-A397-603D7A5E2A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2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DDC16-B945-9887-A55A-D5AEC5697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749" y="365125"/>
            <a:ext cx="6080050" cy="1325563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Research Questions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4558A-912B-0A1C-B7D5-3BF93E0D7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749" y="1825625"/>
            <a:ext cx="6080050" cy="4351338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rgbClr val="DE523B"/>
              </a:buClr>
              <a:buFont typeface="+mj-lt"/>
              <a:buAutoNum type="arabicPeriod"/>
            </a:pPr>
            <a:r>
              <a:rPr lang="en-US" dirty="0"/>
              <a:t>How does </a:t>
            </a:r>
            <a:r>
              <a:rPr lang="en-US" b="1" dirty="0"/>
              <a:t>ChatGPT</a:t>
            </a:r>
            <a:r>
              <a:rPr lang="en-US" dirty="0"/>
              <a:t> influence EFL learners’ </a:t>
            </a:r>
            <a:r>
              <a:rPr lang="en-US" b="1" dirty="0"/>
              <a:t>metacognitive</a:t>
            </a:r>
            <a:r>
              <a:rPr lang="en-US" dirty="0"/>
              <a:t> </a:t>
            </a:r>
            <a:r>
              <a:rPr lang="en-US" b="1" dirty="0"/>
              <a:t>strategies</a:t>
            </a:r>
            <a:r>
              <a:rPr lang="en-US" dirty="0"/>
              <a:t> (planning, monitoring, revising)?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rgbClr val="DE523B"/>
              </a:buClr>
              <a:buFont typeface="+mj-lt"/>
              <a:buAutoNum type="arabicPeriod"/>
            </a:pPr>
            <a:r>
              <a:rPr lang="en-US" dirty="0"/>
              <a:t>What </a:t>
            </a:r>
            <a:r>
              <a:rPr lang="en-US" b="1" dirty="0"/>
              <a:t>effect</a:t>
            </a:r>
            <a:r>
              <a:rPr lang="en-US" dirty="0"/>
              <a:t> does </a:t>
            </a:r>
            <a:r>
              <a:rPr lang="en-US" b="1" dirty="0"/>
              <a:t>ChatGPT</a:t>
            </a:r>
            <a:r>
              <a:rPr lang="en-US" dirty="0"/>
              <a:t> use have on EFL learners’ writing </a:t>
            </a:r>
            <a:r>
              <a:rPr lang="en-US" b="1" dirty="0"/>
              <a:t>self-efficacy</a:t>
            </a:r>
            <a:r>
              <a:rPr lang="en-US" dirty="0"/>
              <a:t> and </a:t>
            </a:r>
            <a:r>
              <a:rPr lang="en-US" b="1" dirty="0"/>
              <a:t>intrinsic motivation</a:t>
            </a:r>
            <a:r>
              <a:rPr lang="en-US" dirty="0"/>
              <a:t>?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rgbClr val="DE523B"/>
              </a:buClr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Placeholder 5" descr="A white cartoon character with a red question mark&#10;&#10;AI-generated content may be incorrect.">
            <a:extLst>
              <a:ext uri="{FF2B5EF4-FFF2-40B4-BE49-F238E27FC236}">
                <a16:creationId xmlns:a16="http://schemas.microsoft.com/office/drawing/2014/main" id="{8E01FDF8-0D95-DF45-6B48-F744151722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102" r="18102"/>
          <a:stretch>
            <a:fillRect/>
          </a:stretch>
        </p:blipFill>
        <p:spPr>
          <a:xfrm>
            <a:off x="0" y="0"/>
            <a:ext cx="437515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5762B-7B46-8849-0088-77BD9556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2B54EFE-F5F4-4674-A397-603D7A5E2AE8}" type="slidenum">
              <a:rPr lang="vi-VN" smtClean="0"/>
              <a:pPr>
                <a:spcAft>
                  <a:spcPts val="600"/>
                </a:spcAft>
              </a:pPr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9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1BBE4-D234-1CAE-BF2E-568146085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798180-7CBB-B421-CE8B-3923A97F7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3635" y="2703443"/>
            <a:ext cx="9144000" cy="1734171"/>
          </a:xfrm>
        </p:spPr>
        <p:txBody>
          <a:bodyPr>
            <a:normAutofit/>
          </a:bodyPr>
          <a:lstStyle/>
          <a:p>
            <a:r>
              <a:rPr lang="en-US" sz="4800" dirty="0"/>
              <a:t>IV. METHODOLOGY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38E32-5732-2C7B-9F63-C324364656D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6200" y="6356350"/>
            <a:ext cx="685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54EFE-F5F4-4674-A397-603D7A5E2A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56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DC70204-AFB2-9C32-44B5-E19DDE62F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749" y="365125"/>
            <a:ext cx="608005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Participants</a:t>
            </a:r>
          </a:p>
        </p:txBody>
      </p:sp>
      <p:pic>
        <p:nvPicPr>
          <p:cNvPr id="8" name="Picture 7" descr="Colorful carved figures of humans">
            <a:extLst>
              <a:ext uri="{FF2B5EF4-FFF2-40B4-BE49-F238E27FC236}">
                <a16:creationId xmlns:a16="http://schemas.microsoft.com/office/drawing/2014/main" id="{3BC91A88-0741-0F2A-F606-2C314CB02B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633" r="26911" b="-1"/>
          <a:stretch>
            <a:fillRect/>
          </a:stretch>
        </p:blipFill>
        <p:spPr>
          <a:xfrm>
            <a:off x="20" y="1"/>
            <a:ext cx="4375278" cy="6858000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2B56CE-9B7F-D3AE-E097-7830FD994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2B54EFE-F5F4-4674-A397-603D7A5E2AE8}" type="slidenum">
              <a:rPr lang="vi-VN" smtClean="0"/>
              <a:pPr>
                <a:spcAft>
                  <a:spcPts val="600"/>
                </a:spcAft>
              </a:pPr>
              <a:t>13</a:t>
            </a:fld>
            <a:endParaRPr lang="vi-VN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0BE87A9A-3960-D061-7F33-51528D8501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273749" y="1454311"/>
            <a:ext cx="630865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7188" lvl="0" indent="-357188" algn="l" eaLnBrk="0" fontAlgn="base" hangingPunct="0">
              <a:spcBef>
                <a:spcPts val="1200"/>
              </a:spcBef>
              <a:spcAft>
                <a:spcPts val="1200"/>
              </a:spcAft>
            </a:pPr>
            <a:r>
              <a:rPr lang="en-US" altLang="en-US" sz="1800" dirty="0">
                <a:latin typeface="Be Vietnam Pro" panose="020B0604020202020204" charset="0"/>
              </a:rPr>
              <a:t>👥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 Vietnam Pro" panose="020B0604020202020204" charset="0"/>
              </a:rPr>
              <a:t>120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 Vietnam Pro" panose="020B0604020202020204" charset="0"/>
              </a:rPr>
              <a:t> second-year English majors at the Faculty of English Language, Lac Hong University</a:t>
            </a:r>
          </a:p>
          <a:p>
            <a:pPr marL="357188" lvl="0" indent="-357188" algn="l" eaLnBrk="0" fontAlgn="base" hangingPunct="0">
              <a:spcBef>
                <a:spcPts val="1200"/>
              </a:spcBef>
              <a:spcAft>
                <a:spcPts val="1200"/>
              </a:spcAft>
            </a:pPr>
            <a:r>
              <a:rPr lang="en-US" altLang="en-US" sz="1800" dirty="0">
                <a:latin typeface="Be Vietnam Pro" panose="020B0604020202020204" charset="0"/>
              </a:rPr>
              <a:t>📅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 Vietnam Pro" panose="020B0604020202020204" charset="0"/>
              </a:rPr>
              <a:t>Age range: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 Vietnam Pro" panose="020B0604020202020204" charset="0"/>
              </a:rPr>
              <a:t> 19–21 years</a:t>
            </a:r>
          </a:p>
          <a:p>
            <a:pPr marL="357188" lvl="0" indent="-357188" algn="l" eaLnBrk="0" fontAlgn="base" hangingPunct="0">
              <a:spcBef>
                <a:spcPts val="1200"/>
              </a:spcBef>
              <a:spcAft>
                <a:spcPts val="1200"/>
              </a:spcAft>
            </a:pPr>
            <a:r>
              <a:rPr lang="en-US" altLang="en-US" sz="1800" dirty="0">
                <a:latin typeface="Be Vietnam Pro" panose="020B0604020202020204" charset="0"/>
              </a:rPr>
              <a:t>✍️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 Vietnam Pro" panose="020B0604020202020204" charset="0"/>
              </a:rPr>
              <a:t>Courses: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 Vietnam Pro" panose="020B0604020202020204" charset="0"/>
              </a:rPr>
              <a:t> Currently taking both Essay Writing and IELTS Writing</a:t>
            </a:r>
          </a:p>
          <a:p>
            <a:pPr marL="357188" lvl="0" indent="-357188" algn="l" eaLnBrk="0" fontAlgn="base" hangingPunct="0">
              <a:spcBef>
                <a:spcPts val="1200"/>
              </a:spcBef>
              <a:spcAft>
                <a:spcPts val="1200"/>
              </a:spcAft>
            </a:pPr>
            <a:r>
              <a:rPr lang="en-US" altLang="en-US" sz="1800" dirty="0">
                <a:latin typeface="Be Vietnam Pro" panose="020B0604020202020204" charset="0"/>
              </a:rPr>
              <a:t>📈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 Vietnam Pro" panose="020B0604020202020204" charset="0"/>
              </a:rPr>
              <a:t>Proficiency levels: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 Vietnam Pro" panose="020B0604020202020204" charset="0"/>
              </a:rPr>
              <a:t> Stratified by CEFR B1–B2 (via internal placement test)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 Vietnam Pro" panose="020B0604020202020204" charset="0"/>
              </a:rPr>
              <a:t>Inclusion criteria: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e Vietnam Pro" panose="020B0604020202020204" charset="0"/>
            </a:endParaRPr>
          </a:p>
          <a:p>
            <a:pPr marL="357188" algn="l" eaLnBrk="0" fontAlgn="base" hangingPunct="0">
              <a:spcBef>
                <a:spcPts val="1200"/>
              </a:spcBef>
              <a:spcAft>
                <a:spcPts val="1200"/>
              </a:spcAft>
            </a:pPr>
            <a:r>
              <a:rPr lang="en-US" altLang="en-US" sz="1800" dirty="0">
                <a:latin typeface="Be Vietnam Pro" panose="020B0604020202020204" charset="0"/>
              </a:rPr>
              <a:t>🤖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 Vietnam Pro" panose="020B0604020202020204" charset="0"/>
              </a:rPr>
              <a:t>Prior experience using ChatGPT </a:t>
            </a:r>
          </a:p>
          <a:p>
            <a:pPr marL="357188" algn="l" eaLnBrk="0" fontAlgn="base" hangingPunct="0">
              <a:spcBef>
                <a:spcPts val="1200"/>
              </a:spcBef>
              <a:spcAft>
                <a:spcPts val="1200"/>
              </a:spcAft>
            </a:pPr>
            <a:r>
              <a:rPr lang="en-US" altLang="en-US" sz="1800" dirty="0">
                <a:latin typeface="Be Vietnam Pro" panose="020B0604020202020204" charset="0"/>
              </a:rPr>
              <a:t>🧑‍🏫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 Vietnam Pro" panose="020B0604020202020204" charset="0"/>
              </a:rPr>
              <a:t>No formal AI writing instruction</a:t>
            </a:r>
          </a:p>
        </p:txBody>
      </p:sp>
    </p:spTree>
    <p:extLst>
      <p:ext uri="{BB962C8B-B14F-4D97-AF65-F5344CB8AC3E}">
        <p14:creationId xmlns:p14="http://schemas.microsoft.com/office/powerpoint/2010/main" val="423170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2BDFA-4F61-4277-B8D8-D4B099028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design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CF88B014-0057-1398-1FDF-7C8CA14A1E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3628654"/>
              </p:ext>
            </p:extLst>
          </p:nvPr>
        </p:nvGraphicFramePr>
        <p:xfrm>
          <a:off x="4648714" y="1825625"/>
          <a:ext cx="724479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Placeholder 10" descr="Pens and rulers">
            <a:extLst>
              <a:ext uri="{FF2B5EF4-FFF2-40B4-BE49-F238E27FC236}">
                <a16:creationId xmlns:a16="http://schemas.microsoft.com/office/drawing/2014/main" id="{5E5678D9-6248-10FB-6939-E1DCAEAA3F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5" r="28735"/>
          <a:stretch>
            <a:fillRect/>
          </a:stretch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D4CD3C-092C-207E-4553-74014D5C3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14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05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39F6-6F1B-4164-5BE9-10F0C2BC1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Research Procedures</a:t>
            </a:r>
          </a:p>
        </p:txBody>
      </p:sp>
      <p:pic>
        <p:nvPicPr>
          <p:cNvPr id="1026" name="Picture 2" descr="A diagram of a research procedure&#10;&#10;AI-generated content may be incorrect.">
            <a:extLst>
              <a:ext uri="{FF2B5EF4-FFF2-40B4-BE49-F238E27FC236}">
                <a16:creationId xmlns:a16="http://schemas.microsoft.com/office/drawing/2014/main" id="{18CAC97C-C151-07CF-68CD-64353B958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 t="22917" r="6760" b="23333"/>
          <a:stretch>
            <a:fillRect/>
          </a:stretch>
        </p:blipFill>
        <p:spPr bwMode="auto">
          <a:xfrm>
            <a:off x="876300" y="1472065"/>
            <a:ext cx="10515600" cy="434284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FBE7B-C1E0-B95B-06A2-0B1C1904B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2B54EFE-F5F4-4674-A397-603D7A5E2AE8}" type="slidenum">
              <a:rPr lang="vi-VN" smtClean="0"/>
              <a:pPr>
                <a:spcAft>
                  <a:spcPts val="600"/>
                </a:spcAft>
              </a:pPr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215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1957A-56D4-62C3-2E4A-8C0E3D2AC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ABD78E6-12BB-5374-A7AB-7A8550C5A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3635" y="2703443"/>
            <a:ext cx="9144000" cy="1734171"/>
          </a:xfrm>
        </p:spPr>
        <p:txBody>
          <a:bodyPr>
            <a:normAutofit/>
          </a:bodyPr>
          <a:lstStyle/>
          <a:p>
            <a:r>
              <a:rPr lang="en-US" sz="4800" dirty="0"/>
              <a:t>V. KEY FINDINGS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6A12A5-F64F-2431-D753-3925E6D339A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6200" y="6356350"/>
            <a:ext cx="685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54EFE-F5F4-4674-A397-603D7A5E2A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6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6E10F-F95D-B86D-BCEF-71C46EA65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1. Reliability of Metacognitive Strategy Measures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A0935-F2E2-B9A6-93BA-BCA75FEC2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17</a:t>
            </a:fld>
            <a:endParaRPr lang="vi-VN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AC4831A-6B6B-31C4-DDD1-E0B4AFFE1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267030"/>
              </p:ext>
            </p:extLst>
          </p:nvPr>
        </p:nvGraphicFramePr>
        <p:xfrm>
          <a:off x="1777984" y="2438496"/>
          <a:ext cx="8884533" cy="1981008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961511">
                  <a:extLst>
                    <a:ext uri="{9D8B030D-6E8A-4147-A177-3AD203B41FA5}">
                      <a16:colId xmlns:a16="http://schemas.microsoft.com/office/drawing/2014/main" val="4247669799"/>
                    </a:ext>
                  </a:extLst>
                </a:gridCol>
                <a:gridCol w="2961511">
                  <a:extLst>
                    <a:ext uri="{9D8B030D-6E8A-4147-A177-3AD203B41FA5}">
                      <a16:colId xmlns:a16="http://schemas.microsoft.com/office/drawing/2014/main" val="1414251251"/>
                    </a:ext>
                  </a:extLst>
                </a:gridCol>
                <a:gridCol w="2961511">
                  <a:extLst>
                    <a:ext uri="{9D8B030D-6E8A-4147-A177-3AD203B41FA5}">
                      <a16:colId xmlns:a16="http://schemas.microsoft.com/office/drawing/2014/main" val="1521504673"/>
                    </a:ext>
                  </a:extLst>
                </a:gridCol>
              </a:tblGrid>
              <a:tr h="6603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Task Time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Cronbach’s Alpha</a:t>
                      </a:r>
                      <a:endParaRPr lang="en-US" sz="24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 of Items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573292"/>
                  </a:ext>
                </a:extLst>
              </a:tr>
              <a:tr h="6603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Pre-task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0.908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4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6617420"/>
                  </a:ext>
                </a:extLst>
              </a:tr>
              <a:tr h="6603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Post-task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4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0.842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420139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B7F22E9-BF64-65A9-141D-CA26E699E45C}"/>
              </a:ext>
            </a:extLst>
          </p:cNvPr>
          <p:cNvSpPr txBox="1"/>
          <p:nvPr/>
        </p:nvSpPr>
        <p:spPr>
          <a:xfrm>
            <a:off x="838200" y="1685359"/>
            <a:ext cx="9740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1" u="none" strike="noStrike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</a:rPr>
              <a:t>Table 1. Reliability Statistics for Metacognitive Strategy Items (Pre-task and Post-task)</a:t>
            </a:r>
            <a:endParaRPr lang="en-VN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A07A4E-51CA-F368-1496-AEE6553CCF0C}"/>
              </a:ext>
            </a:extLst>
          </p:cNvPr>
          <p:cNvSpPr txBox="1"/>
          <p:nvPr/>
        </p:nvSpPr>
        <p:spPr>
          <a:xfrm>
            <a:off x="1126602" y="4860654"/>
            <a:ext cx="99387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High internal consistency for metacognitive strategies both before and after the task (</a:t>
            </a:r>
            <a:r>
              <a:rPr lang="el-G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α &gt; 0.8).</a:t>
            </a:r>
            <a:endParaRPr lang="en-VN" sz="2800" dirty="0"/>
          </a:p>
        </p:txBody>
      </p:sp>
      <p:pic>
        <p:nvPicPr>
          <p:cNvPr id="19" name="Picture 18" descr="A red rectangular object on a white background&#10;&#10;AI-generated content may be incorrect.">
            <a:extLst>
              <a:ext uri="{FF2B5EF4-FFF2-40B4-BE49-F238E27FC236}">
                <a16:creationId xmlns:a16="http://schemas.microsoft.com/office/drawing/2014/main" id="{B63EF056-CB3E-557B-B7B0-D90CA2AA6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60" y="4983114"/>
            <a:ext cx="903308" cy="272321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73979C7-D3D2-54C5-0B07-D8FD29CDBA4D}"/>
              </a:ext>
            </a:extLst>
          </p:cNvPr>
          <p:cNvSpPr/>
          <p:nvPr/>
        </p:nvSpPr>
        <p:spPr>
          <a:xfrm>
            <a:off x="4649927" y="3166721"/>
            <a:ext cx="1185389" cy="11165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4329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E68BE-499C-6004-05A7-722E24652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2. Statistical Evidence of Strategic Writing Gains through ChatGPT Support</a:t>
            </a:r>
            <a:endParaRPr lang="en-VN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5D526-6623-EEDE-1E37-8FB8DEA2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18</a:t>
            </a:fld>
            <a:endParaRPr lang="vi-VN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550CAF3-E9B5-77D3-C9B8-07AC983858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3467023"/>
              </p:ext>
            </p:extLst>
          </p:nvPr>
        </p:nvGraphicFramePr>
        <p:xfrm>
          <a:off x="838200" y="3242781"/>
          <a:ext cx="7216471" cy="278189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98929">
                  <a:extLst>
                    <a:ext uri="{9D8B030D-6E8A-4147-A177-3AD203B41FA5}">
                      <a16:colId xmlns:a16="http://schemas.microsoft.com/office/drawing/2014/main" val="2242461418"/>
                    </a:ext>
                  </a:extLst>
                </a:gridCol>
                <a:gridCol w="1311671">
                  <a:extLst>
                    <a:ext uri="{9D8B030D-6E8A-4147-A177-3AD203B41FA5}">
                      <a16:colId xmlns:a16="http://schemas.microsoft.com/office/drawing/2014/main" val="3608344800"/>
                    </a:ext>
                  </a:extLst>
                </a:gridCol>
                <a:gridCol w="1341911">
                  <a:extLst>
                    <a:ext uri="{9D8B030D-6E8A-4147-A177-3AD203B41FA5}">
                      <a16:colId xmlns:a16="http://schemas.microsoft.com/office/drawing/2014/main" val="486612259"/>
                    </a:ext>
                  </a:extLst>
                </a:gridCol>
                <a:gridCol w="1235034">
                  <a:extLst>
                    <a:ext uri="{9D8B030D-6E8A-4147-A177-3AD203B41FA5}">
                      <a16:colId xmlns:a16="http://schemas.microsoft.com/office/drawing/2014/main" val="3971031032"/>
                    </a:ext>
                  </a:extLst>
                </a:gridCol>
                <a:gridCol w="1328926">
                  <a:extLst>
                    <a:ext uri="{9D8B030D-6E8A-4147-A177-3AD203B41FA5}">
                      <a16:colId xmlns:a16="http://schemas.microsoft.com/office/drawing/2014/main" val="3869400950"/>
                    </a:ext>
                  </a:extLst>
                </a:gridCol>
              </a:tblGrid>
              <a:tr h="39741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VN" sz="20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Minimum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Maximum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Mean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Std. D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945475"/>
                  </a:ext>
                </a:extLst>
              </a:tr>
              <a:tr h="3974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Pre_Planning</a:t>
                      </a:r>
                      <a:endParaRPr lang="en-US" sz="20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3.48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0.501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8795688"/>
                  </a:ext>
                </a:extLst>
              </a:tr>
              <a:tr h="3974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Post_Planning</a:t>
                      </a:r>
                      <a:endParaRPr lang="en-US" sz="20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rgbClr val="FF0000"/>
                          </a:solidFill>
                        </a:rPr>
                        <a:t>4.05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0.427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6043514"/>
                  </a:ext>
                </a:extLst>
              </a:tr>
              <a:tr h="3974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Pre_Monitoring</a:t>
                      </a:r>
                      <a:endParaRPr lang="en-US" sz="20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3.46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0.500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0490076"/>
                  </a:ext>
                </a:extLst>
              </a:tr>
              <a:tr h="3974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Post_Monitoring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rgbClr val="FF0000"/>
                          </a:solidFill>
                        </a:rPr>
                        <a:t>4.02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0.449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702093"/>
                  </a:ext>
                </a:extLst>
              </a:tr>
              <a:tr h="3974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Pre_Revising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3.50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0.502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3691910"/>
                  </a:ext>
                </a:extLst>
              </a:tr>
              <a:tr h="3974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Post_Revising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rgbClr val="FF0000"/>
                          </a:solidFill>
                        </a:rPr>
                        <a:t>4.04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0.418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248268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A805146-E777-105C-C64E-0F125ABFC621}"/>
              </a:ext>
            </a:extLst>
          </p:cNvPr>
          <p:cNvSpPr txBox="1"/>
          <p:nvPr/>
        </p:nvSpPr>
        <p:spPr>
          <a:xfrm>
            <a:off x="548881" y="2528366"/>
            <a:ext cx="74135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u="none" strike="noStrike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-webkit-standard"/>
              </a:rPr>
              <a:t>Table 2: Descriptive Statistics for Metacognitive Strategies</a:t>
            </a:r>
            <a:endParaRPr lang="en-VN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8B64F1-60D0-50A4-BA0B-D511A5A82A13}"/>
              </a:ext>
            </a:extLst>
          </p:cNvPr>
          <p:cNvSpPr txBox="1"/>
          <p:nvPr/>
        </p:nvSpPr>
        <p:spPr>
          <a:xfrm>
            <a:off x="699304" y="1506176"/>
            <a:ext cx="10859564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VN" sz="2000" dirty="0">
                <a:solidFill>
                  <a:schemeClr val="bg1"/>
                </a:solidFill>
              </a:rPr>
              <a:t>✅ </a:t>
            </a:r>
            <a:r>
              <a:rPr lang="en-US" sz="2000" b="1" dirty="0">
                <a:solidFill>
                  <a:schemeClr val="bg1"/>
                </a:solidFill>
              </a:rPr>
              <a:t>RQ Addressed:</a:t>
            </a:r>
            <a:r>
              <a:rPr lang="en-US" sz="2000" dirty="0">
                <a:solidFill>
                  <a:schemeClr val="bg1"/>
                </a:solidFill>
              </a:rPr>
              <a:t> RQ1 – How does ChatGPT influence EFL learners’ metacognitive strategies?</a:t>
            </a:r>
          </a:p>
          <a:p>
            <a:pPr>
              <a:buNone/>
            </a:pPr>
            <a:r>
              <a:rPr lang="en-VN" sz="2000" dirty="0">
                <a:solidFill>
                  <a:schemeClr val="bg1"/>
                </a:solidFill>
              </a:rPr>
              <a:t>📄 </a:t>
            </a:r>
            <a:r>
              <a:rPr lang="en-US" sz="2000" b="1" dirty="0">
                <a:solidFill>
                  <a:schemeClr val="bg1"/>
                </a:solidFill>
              </a:rPr>
              <a:t>Data Source:</a:t>
            </a:r>
            <a:r>
              <a:rPr lang="en-US" sz="2000" dirty="0">
                <a:solidFill>
                  <a:schemeClr val="bg1"/>
                </a:solidFill>
              </a:rPr>
              <a:t> Pre/Post Metacognitive Strategy Questionnaire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A2FA7-4DDC-654A-8A71-343B6C8FE4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49" b="3907"/>
          <a:stretch>
            <a:fillRect/>
          </a:stretch>
        </p:blipFill>
        <p:spPr>
          <a:xfrm>
            <a:off x="8426731" y="2300746"/>
            <a:ext cx="2653936" cy="372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4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44243940-9DAE-DD27-273B-0A1A49AD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8" y="296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3. Group Differences (B1 vs. B2) in Strategy Gains</a:t>
            </a:r>
            <a:endParaRPr lang="en-VN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6BE8F-81A1-12C7-7115-14CA1B24E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19</a:t>
            </a:fld>
            <a:endParaRPr lang="vi-VN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E4DA0F-6483-B2EA-4A82-BFE74238A3B7}"/>
              </a:ext>
            </a:extLst>
          </p:cNvPr>
          <p:cNvSpPr txBox="1"/>
          <p:nvPr/>
        </p:nvSpPr>
        <p:spPr>
          <a:xfrm>
            <a:off x="560408" y="2124151"/>
            <a:ext cx="74409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-webkit-standard"/>
              </a:rPr>
              <a:t>Table 3: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Pre-Post Score Comparison across Strategy Use and Metacognitive Awareness by Proficiency Level</a:t>
            </a:r>
            <a:endParaRPr lang="en-VN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49A724-66FA-886F-712C-948DB1BE5D88}"/>
              </a:ext>
            </a:extLst>
          </p:cNvPr>
          <p:cNvSpPr txBox="1"/>
          <p:nvPr/>
        </p:nvSpPr>
        <p:spPr>
          <a:xfrm>
            <a:off x="269451" y="1353257"/>
            <a:ext cx="11653098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VN" sz="2000" dirty="0">
                <a:solidFill>
                  <a:schemeClr val="bg1"/>
                </a:solidFill>
              </a:rPr>
              <a:t>✅ </a:t>
            </a:r>
            <a:r>
              <a:rPr lang="en-US" sz="2000" b="1" dirty="0">
                <a:solidFill>
                  <a:schemeClr val="bg1"/>
                </a:solidFill>
              </a:rPr>
              <a:t>RQ Addressed:</a:t>
            </a:r>
            <a:r>
              <a:rPr lang="en-US" sz="2000" dirty="0">
                <a:solidFill>
                  <a:schemeClr val="bg1"/>
                </a:solidFill>
              </a:rPr>
              <a:t> RQ1 – Influence of ChatGPT on strategic behavior </a:t>
            </a:r>
          </a:p>
          <a:p>
            <a:pPr>
              <a:buNone/>
            </a:pPr>
            <a:r>
              <a:rPr lang="en-VN" sz="2000" dirty="0">
                <a:solidFill>
                  <a:schemeClr val="bg1"/>
                </a:solidFill>
              </a:rPr>
              <a:t>📄 </a:t>
            </a:r>
            <a:r>
              <a:rPr lang="en-US" sz="2000" b="1" dirty="0">
                <a:solidFill>
                  <a:schemeClr val="bg1"/>
                </a:solidFill>
              </a:rPr>
              <a:t>Data Source:</a:t>
            </a:r>
            <a:r>
              <a:rPr lang="en-US" sz="2000" dirty="0">
                <a:solidFill>
                  <a:schemeClr val="bg1"/>
                </a:solidFill>
              </a:rPr>
              <a:t>  Writing performance scores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362CB67-250E-2DCB-BFE1-E86A7B4EC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662927"/>
              </p:ext>
            </p:extLst>
          </p:nvPr>
        </p:nvGraphicFramePr>
        <p:xfrm>
          <a:off x="269451" y="2832037"/>
          <a:ext cx="7994895" cy="2081172"/>
        </p:xfrm>
        <a:graphic>
          <a:graphicData uri="http://schemas.openxmlformats.org/drawingml/2006/table">
            <a:tbl>
              <a:tblPr/>
              <a:tblGrid>
                <a:gridCol w="1598979">
                  <a:extLst>
                    <a:ext uri="{9D8B030D-6E8A-4147-A177-3AD203B41FA5}">
                      <a16:colId xmlns:a16="http://schemas.microsoft.com/office/drawing/2014/main" val="3368552893"/>
                    </a:ext>
                  </a:extLst>
                </a:gridCol>
                <a:gridCol w="1598979">
                  <a:extLst>
                    <a:ext uri="{9D8B030D-6E8A-4147-A177-3AD203B41FA5}">
                      <a16:colId xmlns:a16="http://schemas.microsoft.com/office/drawing/2014/main" val="1671329847"/>
                    </a:ext>
                  </a:extLst>
                </a:gridCol>
                <a:gridCol w="1598979">
                  <a:extLst>
                    <a:ext uri="{9D8B030D-6E8A-4147-A177-3AD203B41FA5}">
                      <a16:colId xmlns:a16="http://schemas.microsoft.com/office/drawing/2014/main" val="3781234437"/>
                    </a:ext>
                  </a:extLst>
                </a:gridCol>
                <a:gridCol w="1602264">
                  <a:extLst>
                    <a:ext uri="{9D8B030D-6E8A-4147-A177-3AD203B41FA5}">
                      <a16:colId xmlns:a16="http://schemas.microsoft.com/office/drawing/2014/main" val="2313495983"/>
                    </a:ext>
                  </a:extLst>
                </a:gridCol>
                <a:gridCol w="1595694">
                  <a:extLst>
                    <a:ext uri="{9D8B030D-6E8A-4147-A177-3AD203B41FA5}">
                      <a16:colId xmlns:a16="http://schemas.microsoft.com/office/drawing/2014/main" val="3552728937"/>
                    </a:ext>
                  </a:extLst>
                </a:gridCol>
              </a:tblGrid>
              <a:tr h="4600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Proficiency Level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Strategy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Pre-Task Mean</a:t>
                      </a:r>
                      <a:endParaRPr lang="en-US" sz="200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Post-Task Mean</a:t>
                      </a:r>
                      <a:endParaRPr lang="en-US" sz="200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Δ </a:t>
                      </a: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Score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109704"/>
                  </a:ext>
                </a:extLst>
              </a:tr>
              <a:tr h="460044"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B1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Planning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+0.4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7899676"/>
                  </a:ext>
                </a:extLst>
              </a:tr>
              <a:tr h="460044"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VN" sz="200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Monitoring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rgbClr val="FF0000"/>
                          </a:solidFill>
                        </a:rPr>
                        <a:t>-0.1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460388"/>
                  </a:ext>
                </a:extLst>
              </a:tr>
              <a:tr h="460044"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VN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Revising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+0.2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49465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27AE20-C611-DFE9-EAF8-A19D052FC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801451"/>
              </p:ext>
            </p:extLst>
          </p:nvPr>
        </p:nvGraphicFramePr>
        <p:xfrm>
          <a:off x="269450" y="4906056"/>
          <a:ext cx="7994895" cy="1380132"/>
        </p:xfrm>
        <a:graphic>
          <a:graphicData uri="http://schemas.openxmlformats.org/drawingml/2006/table">
            <a:tbl>
              <a:tblPr/>
              <a:tblGrid>
                <a:gridCol w="1598979">
                  <a:extLst>
                    <a:ext uri="{9D8B030D-6E8A-4147-A177-3AD203B41FA5}">
                      <a16:colId xmlns:a16="http://schemas.microsoft.com/office/drawing/2014/main" val="1375792912"/>
                    </a:ext>
                  </a:extLst>
                </a:gridCol>
                <a:gridCol w="1598979">
                  <a:extLst>
                    <a:ext uri="{9D8B030D-6E8A-4147-A177-3AD203B41FA5}">
                      <a16:colId xmlns:a16="http://schemas.microsoft.com/office/drawing/2014/main" val="434930158"/>
                    </a:ext>
                  </a:extLst>
                </a:gridCol>
                <a:gridCol w="1598979">
                  <a:extLst>
                    <a:ext uri="{9D8B030D-6E8A-4147-A177-3AD203B41FA5}">
                      <a16:colId xmlns:a16="http://schemas.microsoft.com/office/drawing/2014/main" val="3862387002"/>
                    </a:ext>
                  </a:extLst>
                </a:gridCol>
                <a:gridCol w="1602264">
                  <a:extLst>
                    <a:ext uri="{9D8B030D-6E8A-4147-A177-3AD203B41FA5}">
                      <a16:colId xmlns:a16="http://schemas.microsoft.com/office/drawing/2014/main" val="647814135"/>
                    </a:ext>
                  </a:extLst>
                </a:gridCol>
                <a:gridCol w="1595694">
                  <a:extLst>
                    <a:ext uri="{9D8B030D-6E8A-4147-A177-3AD203B41FA5}">
                      <a16:colId xmlns:a16="http://schemas.microsoft.com/office/drawing/2014/main" val="3427477466"/>
                    </a:ext>
                  </a:extLst>
                </a:gridCol>
              </a:tblGrid>
              <a:tr h="460044"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B2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Planning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rgbClr val="FF0000"/>
                          </a:solidFill>
                        </a:rPr>
                        <a:t>+0.6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886087"/>
                  </a:ext>
                </a:extLst>
              </a:tr>
              <a:tr h="460044"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VN" sz="200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Monitoring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+0.4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277948"/>
                  </a:ext>
                </a:extLst>
              </a:tr>
              <a:tr h="460044"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VN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Revising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4.3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rgbClr val="FF0000"/>
                          </a:solidFill>
                        </a:rPr>
                        <a:t>+0.9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406965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65A418D6-7EE2-C01E-CBF6-3CCE98E3F4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86" r="4113" b="4369"/>
          <a:stretch>
            <a:fillRect/>
          </a:stretch>
        </p:blipFill>
        <p:spPr>
          <a:xfrm>
            <a:off x="8379698" y="2832037"/>
            <a:ext cx="3355102" cy="344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DA552-362A-2E90-3CD5-7FD3E34D0C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Vo </a:t>
            </a:r>
            <a:r>
              <a:rPr lang="en-US" sz="2400" dirty="0" err="1"/>
              <a:t>Thi</a:t>
            </a:r>
            <a:r>
              <a:rPr lang="en-US" sz="2400" dirty="0"/>
              <a:t> Thanh Lan, M.A</a:t>
            </a:r>
          </a:p>
          <a:p>
            <a:r>
              <a:rPr lang="en-US" sz="2400" dirty="0"/>
              <a:t>Hoang Vinh Loc, M.A</a:t>
            </a:r>
          </a:p>
          <a:p>
            <a:r>
              <a:rPr lang="en-US" b="1" dirty="0"/>
              <a:t>August 2025</a:t>
            </a:r>
            <a:endParaRPr lang="vi-VN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4779FE-B967-BCEF-1113-4F0A5F59F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0261" y="2628969"/>
            <a:ext cx="9144000" cy="1835150"/>
          </a:xfrm>
        </p:spPr>
        <p:txBody>
          <a:bodyPr>
            <a:normAutofit fontScale="90000"/>
          </a:bodyPr>
          <a:lstStyle/>
          <a:p>
            <a:r>
              <a:rPr lang="en-US" dirty="0"/>
              <a:t>ChatGPT’s Impact on Metacognition and Motivation in EFL Academic Writing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1170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55E19-E6FE-0162-CDF1-ACE8605FB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4. Pre-Post Gains in Motivation &amp; Self-Efficacy</a:t>
            </a:r>
            <a:endParaRPr lang="en-VN" sz="32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A43BE84-3675-78F1-F280-9089ABA968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1281643"/>
              </p:ext>
            </p:extLst>
          </p:nvPr>
        </p:nvGraphicFramePr>
        <p:xfrm>
          <a:off x="210352" y="3278705"/>
          <a:ext cx="7466156" cy="2635580"/>
        </p:xfrm>
        <a:graphic>
          <a:graphicData uri="http://schemas.openxmlformats.org/drawingml/2006/table">
            <a:tbl>
              <a:tblPr/>
              <a:tblGrid>
                <a:gridCol w="2396444">
                  <a:extLst>
                    <a:ext uri="{9D8B030D-6E8A-4147-A177-3AD203B41FA5}">
                      <a16:colId xmlns:a16="http://schemas.microsoft.com/office/drawing/2014/main" val="3168684422"/>
                    </a:ext>
                  </a:extLst>
                </a:gridCol>
                <a:gridCol w="1747777">
                  <a:extLst>
                    <a:ext uri="{9D8B030D-6E8A-4147-A177-3AD203B41FA5}">
                      <a16:colId xmlns:a16="http://schemas.microsoft.com/office/drawing/2014/main" val="3171034292"/>
                    </a:ext>
                  </a:extLst>
                </a:gridCol>
                <a:gridCol w="1455396">
                  <a:extLst>
                    <a:ext uri="{9D8B030D-6E8A-4147-A177-3AD203B41FA5}">
                      <a16:colId xmlns:a16="http://schemas.microsoft.com/office/drawing/2014/main" val="1529301799"/>
                    </a:ext>
                  </a:extLst>
                </a:gridCol>
                <a:gridCol w="1866539">
                  <a:extLst>
                    <a:ext uri="{9D8B030D-6E8A-4147-A177-3AD203B41FA5}">
                      <a16:colId xmlns:a16="http://schemas.microsoft.com/office/drawing/2014/main" val="2980948353"/>
                    </a:ext>
                  </a:extLst>
                </a:gridCol>
              </a:tblGrid>
              <a:tr h="5578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Construct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Mean Diff.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Sig. (2-tailed)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20811"/>
                  </a:ext>
                </a:extLst>
              </a:tr>
              <a:tr h="36555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Self-Efficacy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rgbClr val="FF0000"/>
                          </a:solidFill>
                        </a:rPr>
                        <a:t>-0.442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-8.61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&lt; .001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509065"/>
                  </a:ext>
                </a:extLst>
              </a:tr>
              <a:tr h="4073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Autonomy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rgbClr val="FF0000"/>
                          </a:solidFill>
                        </a:rPr>
                        <a:t>-0.467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-8.42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&lt; .001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700170"/>
                  </a:ext>
                </a:extLst>
              </a:tr>
              <a:tr h="3737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Growth Belief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-0.400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-7.31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&lt; .001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030227"/>
                  </a:ext>
                </a:extLst>
              </a:tr>
              <a:tr h="36555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Attitude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-0.400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-6.71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&lt; .001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022936"/>
                  </a:ext>
                </a:extLst>
              </a:tr>
              <a:tr h="4817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Task Motivation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-0.433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-8.04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&lt; .001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759087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07640-908C-80CE-49A9-CEBF79228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20</a:t>
            </a:fld>
            <a:endParaRPr lang="vi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EDD17-C91A-5A1B-8EBA-3E38A8657C65}"/>
              </a:ext>
            </a:extLst>
          </p:cNvPr>
          <p:cNvSpPr txBox="1"/>
          <p:nvPr/>
        </p:nvSpPr>
        <p:spPr>
          <a:xfrm>
            <a:off x="294191" y="1346297"/>
            <a:ext cx="1160361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VN" sz="2000" dirty="0">
                <a:solidFill>
                  <a:schemeClr val="bg1"/>
                </a:solidFill>
              </a:rPr>
              <a:t>✅ </a:t>
            </a:r>
            <a:r>
              <a:rPr lang="en-US" sz="2000" b="1" dirty="0">
                <a:solidFill>
                  <a:schemeClr val="bg1"/>
                </a:solidFill>
              </a:rPr>
              <a:t>RQ Addressed:</a:t>
            </a:r>
            <a:r>
              <a:rPr lang="en-US" sz="2000" dirty="0">
                <a:solidFill>
                  <a:schemeClr val="bg1"/>
                </a:solidFill>
              </a:rPr>
              <a:t> RQ2 – The effect of ChatGPT on self-efficacy and motivation</a:t>
            </a:r>
          </a:p>
          <a:p>
            <a:pPr>
              <a:buNone/>
            </a:pPr>
            <a:r>
              <a:rPr lang="en-VN" sz="2000" dirty="0">
                <a:solidFill>
                  <a:schemeClr val="bg1"/>
                </a:solidFill>
              </a:rPr>
              <a:t>📄 </a:t>
            </a:r>
            <a:r>
              <a:rPr lang="en-US" sz="2000" b="1" dirty="0">
                <a:solidFill>
                  <a:schemeClr val="bg1"/>
                </a:solidFill>
              </a:rPr>
              <a:t>Data Source:</a:t>
            </a:r>
            <a:r>
              <a:rPr lang="en-US" sz="2000" dirty="0">
                <a:solidFill>
                  <a:schemeClr val="bg1"/>
                </a:solidFill>
              </a:rPr>
              <a:t> Pre/Post Questionnaire on Affective Variables (Q7–Q11)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52E1295-9358-2892-2ED0-30E0D3B22A34}"/>
              </a:ext>
            </a:extLst>
          </p:cNvPr>
          <p:cNvSpPr/>
          <p:nvPr/>
        </p:nvSpPr>
        <p:spPr>
          <a:xfrm>
            <a:off x="210351" y="3861354"/>
            <a:ext cx="3733078" cy="7351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363964-C8D6-811E-3650-DDF1584804F4}"/>
              </a:ext>
            </a:extLst>
          </p:cNvPr>
          <p:cNvSpPr txBox="1"/>
          <p:nvPr/>
        </p:nvSpPr>
        <p:spPr>
          <a:xfrm>
            <a:off x="270088" y="2635245"/>
            <a:ext cx="73466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-webkit-standard"/>
              </a:rPr>
              <a:t>Table 4. Paired-Samples T-Test Results for Affective Construct Gains</a:t>
            </a:r>
            <a:endParaRPr lang="en-VN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FCE9A1-9745-276D-784A-CBCA0E0EC194}"/>
              </a:ext>
            </a:extLst>
          </p:cNvPr>
          <p:cNvGrpSpPr/>
          <p:nvPr/>
        </p:nvGrpSpPr>
        <p:grpSpPr>
          <a:xfrm>
            <a:off x="7877252" y="2593291"/>
            <a:ext cx="4020558" cy="3320994"/>
            <a:chOff x="7877252" y="2593291"/>
            <a:chExt cx="4020558" cy="33209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2BE05A-00F5-B5A5-BA8A-634A4CD05C7B}"/>
                </a:ext>
              </a:extLst>
            </p:cNvPr>
            <p:cNvGrpSpPr/>
            <p:nvPr/>
          </p:nvGrpSpPr>
          <p:grpSpPr>
            <a:xfrm>
              <a:off x="7877252" y="2593291"/>
              <a:ext cx="4020558" cy="3320994"/>
              <a:chOff x="7877252" y="2593291"/>
              <a:chExt cx="4020558" cy="3320994"/>
            </a:xfrm>
          </p:grpSpPr>
          <p:pic>
            <p:nvPicPr>
              <p:cNvPr id="3" name="Picture 2" descr="Generated image">
                <a:extLst>
                  <a:ext uri="{FF2B5EF4-FFF2-40B4-BE49-F238E27FC236}">
                    <a16:creationId xmlns:a16="http://schemas.microsoft.com/office/drawing/2014/main" id="{36AEC83F-2B42-7985-9EA2-D1AA1678D8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4"/>
              <a:stretch>
                <a:fillRect/>
              </a:stretch>
            </p:blipFill>
            <p:spPr bwMode="auto">
              <a:xfrm>
                <a:off x="7877252" y="2593291"/>
                <a:ext cx="4020558" cy="3320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13BAEF1-8CC5-023B-2930-AC88D31C1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09"/>
              <a:stretch>
                <a:fillRect/>
              </a:stretch>
            </p:blipFill>
            <p:spPr>
              <a:xfrm>
                <a:off x="7936989" y="4711700"/>
                <a:ext cx="1611996" cy="939800"/>
              </a:xfrm>
              <a:prstGeom prst="rect">
                <a:avLst/>
              </a:prstGeom>
            </p:spPr>
          </p:pic>
        </p:grpSp>
        <p:pic>
          <p:nvPicPr>
            <p:cNvPr id="14" name="Picture 13" descr="A yellow light bulb with black base&#10;&#10;AI-generated content may be incorrect.">
              <a:extLst>
                <a:ext uri="{FF2B5EF4-FFF2-40B4-BE49-F238E27FC236}">
                  <a16:creationId xmlns:a16="http://schemas.microsoft.com/office/drawing/2014/main" id="{5003FE35-FA4C-B2A8-D43F-15224AF4B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7951" y="4781550"/>
              <a:ext cx="570071" cy="800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054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86EB5-420F-ABE8-A2D9-17C215EE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5. Correlation Between Motivation &amp; Self-Efficacy Gains</a:t>
            </a:r>
            <a:endParaRPr lang="en-VN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DE7FE-5C43-0358-392D-556323DDF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21</a:t>
            </a:fld>
            <a:endParaRPr lang="vi-VN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B36F616-2BED-D519-7BF7-1A24808B6D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6034907"/>
              </p:ext>
            </p:extLst>
          </p:nvPr>
        </p:nvGraphicFramePr>
        <p:xfrm>
          <a:off x="838200" y="3242126"/>
          <a:ext cx="6477002" cy="2809422"/>
        </p:xfrm>
        <a:graphic>
          <a:graphicData uri="http://schemas.openxmlformats.org/drawingml/2006/table">
            <a:tbl>
              <a:tblPr/>
              <a:tblGrid>
                <a:gridCol w="1340468">
                  <a:extLst>
                    <a:ext uri="{9D8B030D-6E8A-4147-A177-3AD203B41FA5}">
                      <a16:colId xmlns:a16="http://schemas.microsoft.com/office/drawing/2014/main" val="1142875419"/>
                    </a:ext>
                  </a:extLst>
                </a:gridCol>
                <a:gridCol w="2685391">
                  <a:extLst>
                    <a:ext uri="{9D8B030D-6E8A-4147-A177-3AD203B41FA5}">
                      <a16:colId xmlns:a16="http://schemas.microsoft.com/office/drawing/2014/main" val="740790437"/>
                    </a:ext>
                  </a:extLst>
                </a:gridCol>
                <a:gridCol w="2451143">
                  <a:extLst>
                    <a:ext uri="{9D8B030D-6E8A-4147-A177-3AD203B41FA5}">
                      <a16:colId xmlns:a16="http://schemas.microsoft.com/office/drawing/2014/main" val="3775475664"/>
                    </a:ext>
                  </a:extLst>
                </a:gridCol>
              </a:tblGrid>
              <a:tr h="468237"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Efficacy</a:t>
                      </a:r>
                    </a:p>
                    <a:p>
                      <a:pPr>
                        <a:buNone/>
                      </a:pPr>
                      <a:r>
                        <a:rPr lang="en-US" sz="18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Gain</a:t>
                      </a:r>
                      <a:endParaRPr lang="en-US" sz="18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Pearson Correlation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569070"/>
                  </a:ext>
                </a:extLst>
              </a:tr>
              <a:tr h="468237"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Sig. (2-tailed)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&lt;.001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1883127"/>
                  </a:ext>
                </a:extLst>
              </a:tr>
              <a:tr h="468237"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955428"/>
                  </a:ext>
                </a:extLst>
              </a:tr>
              <a:tr h="468237"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Motivation</a:t>
                      </a:r>
                    </a:p>
                    <a:p>
                      <a:pPr>
                        <a:buNone/>
                      </a:pPr>
                      <a:r>
                        <a:rPr lang="en-US" sz="1800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Gain</a:t>
                      </a:r>
                      <a:endParaRPr lang="en-US" sz="18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Pearson Correlation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rgbClr val="FF0000"/>
                          </a:solidFill>
                        </a:rPr>
                        <a:t>.634**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202335"/>
                  </a:ext>
                </a:extLst>
              </a:tr>
              <a:tr h="468237"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V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Sig. (2-tailed)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&lt;.001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321811"/>
                  </a:ext>
                </a:extLst>
              </a:tr>
              <a:tr h="468237">
                <a:tc vMerge="1">
                  <a:txBody>
                    <a:bodyPr/>
                    <a:lstStyle/>
                    <a:p>
                      <a:pPr>
                        <a:buNone/>
                      </a:pPr>
                      <a:endParaRPr lang="en-VN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0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25321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5879F14-E057-3F8D-66B0-1A64343BB3B6}"/>
              </a:ext>
            </a:extLst>
          </p:cNvPr>
          <p:cNvSpPr txBox="1"/>
          <p:nvPr/>
        </p:nvSpPr>
        <p:spPr>
          <a:xfrm>
            <a:off x="660475" y="2266706"/>
            <a:ext cx="6756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u="none" strike="noStrike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-webkit-standard"/>
              </a:rPr>
              <a:t>Table 6: Pearson Correlation Between Self-Efficacy Gain and Motivation Gain</a:t>
            </a:r>
            <a:endParaRPr lang="en-VN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89165-3C60-FA39-FD83-40C2F213A6C9}"/>
              </a:ext>
            </a:extLst>
          </p:cNvPr>
          <p:cNvSpPr txBox="1"/>
          <p:nvPr/>
        </p:nvSpPr>
        <p:spPr>
          <a:xfrm>
            <a:off x="838200" y="1311891"/>
            <a:ext cx="10984454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VN" dirty="0">
                <a:solidFill>
                  <a:schemeClr val="bg1"/>
                </a:solidFill>
              </a:rPr>
              <a:t>✅ </a:t>
            </a:r>
            <a:r>
              <a:rPr lang="en-US" b="1" dirty="0">
                <a:solidFill>
                  <a:schemeClr val="bg1"/>
                </a:solidFill>
              </a:rPr>
              <a:t>RQ Addressed:</a:t>
            </a:r>
            <a:r>
              <a:rPr lang="en-US" dirty="0">
                <a:solidFill>
                  <a:schemeClr val="bg1"/>
                </a:solidFill>
              </a:rPr>
              <a:t> RQ2 – The relationship between motivation and self-efficacy?</a:t>
            </a:r>
          </a:p>
          <a:p>
            <a:pPr>
              <a:buNone/>
            </a:pPr>
            <a:r>
              <a:rPr lang="en-VN" dirty="0">
                <a:solidFill>
                  <a:schemeClr val="bg1"/>
                </a:solidFill>
              </a:rPr>
              <a:t>📄 </a:t>
            </a:r>
            <a:r>
              <a:rPr lang="en-US" b="1" dirty="0">
                <a:solidFill>
                  <a:schemeClr val="bg1"/>
                </a:solidFill>
              </a:rPr>
              <a:t>Data Source:</a:t>
            </a:r>
            <a:r>
              <a:rPr lang="en-US" dirty="0">
                <a:solidFill>
                  <a:schemeClr val="bg1"/>
                </a:solidFill>
              </a:rPr>
              <a:t> Derived Variables (</a:t>
            </a:r>
            <a:r>
              <a:rPr lang="en-US" dirty="0" err="1">
                <a:solidFill>
                  <a:schemeClr val="bg1"/>
                </a:solidFill>
              </a:rPr>
              <a:t>Efficacy_Gain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Motivation_Gain</a:t>
            </a:r>
            <a:r>
              <a:rPr lang="en-US" dirty="0">
                <a:solidFill>
                  <a:schemeClr val="bg1"/>
                </a:solidFill>
              </a:rPr>
              <a:t> from Q7 &amp; Q11)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1EC503-D9C0-3960-6F3D-4595FDB234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609"/>
          <a:stretch>
            <a:fillRect/>
          </a:stretch>
        </p:blipFill>
        <p:spPr>
          <a:xfrm>
            <a:off x="7700309" y="2266706"/>
            <a:ext cx="4034491" cy="3727527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7356C68-9EF6-6706-9C52-5B47EB9E9800}"/>
              </a:ext>
            </a:extLst>
          </p:cNvPr>
          <p:cNvSpPr/>
          <p:nvPr/>
        </p:nvSpPr>
        <p:spPr>
          <a:xfrm>
            <a:off x="4901816" y="4738255"/>
            <a:ext cx="786465" cy="3197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8511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F8FED-0FFD-5486-65DB-77C203C21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6. Aligning Student Experiences with Statistical Evidence</a:t>
            </a:r>
            <a:endParaRPr lang="en-VN" sz="24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AA2AAAA-A0D8-84B1-5EDB-31459DA6A0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4887403"/>
              </p:ext>
            </p:extLst>
          </p:nvPr>
        </p:nvGraphicFramePr>
        <p:xfrm>
          <a:off x="838200" y="1563688"/>
          <a:ext cx="10515600" cy="4023360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80714559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9017712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/>
                        <a:t>Question</a:t>
                      </a:r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/>
                        <a:t>Purpose / Aligned Constructs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57587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0" dirty="0"/>
                        <a:t>1. In what ways did ChatGPT support or change how you planned, monitored, or revised your writing?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400" dirty="0"/>
                        <a:t>🧠 </a:t>
                      </a:r>
                      <a:r>
                        <a:rPr lang="en-US" sz="2400" dirty="0"/>
                        <a:t>RQ1 – Metacognitive strategies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654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0" dirty="0"/>
                        <a:t>2. How did using ChatGPT affect your confidence, enjoyment, or motivation while writing?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VN" sz="2400"/>
                        <a:t>💬 </a:t>
                      </a:r>
                      <a:r>
                        <a:rPr lang="en-US" sz="2400"/>
                        <a:t>RQ2 – Self-efficacy and motivation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151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0" dirty="0"/>
                        <a:t>3. Do you feel the final essay still reflects your own ideas and effort? Why or why not?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/>
                        <a:t>⚠️ RQ1 &amp; RQ2 – Autonomy, authorship, and overreliance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872301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82724-82E2-D0BB-7066-E2C5383E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3157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AF36A-1A77-D3CD-4531-42F10C81D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vi-VN" sz="2400" dirty="0"/>
              <a:t>6. </a:t>
            </a:r>
            <a:r>
              <a:rPr lang="en-US" sz="2400" dirty="0"/>
              <a:t>Aligning Student Experiences with Statistical Evidence</a:t>
            </a:r>
            <a:endParaRPr lang="en-VN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56023-2569-5990-AA48-4129AE7BA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50" y="5671304"/>
            <a:ext cx="5315497" cy="798679"/>
          </a:xfrm>
        </p:spPr>
        <p:txBody>
          <a:bodyPr>
            <a:noAutofit/>
          </a:bodyPr>
          <a:lstStyle/>
          <a:p>
            <a:pPr algn="ctr"/>
            <a:r>
              <a:rPr lang="vi-VN" sz="1800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Figure 1: </a:t>
            </a:r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Student Experiences with ChatGPT (Metacognition &amp; Motivation)</a:t>
            </a:r>
            <a:endParaRPr lang="en-VN" sz="1800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70150-B4E0-04E4-6A4D-A2773A63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23</a:t>
            </a:fld>
            <a:endParaRPr lang="vi-VN" dirty="0"/>
          </a:p>
        </p:txBody>
      </p:sp>
      <p:pic>
        <p:nvPicPr>
          <p:cNvPr id="3076" name="Picture 4" descr="Output image">
            <a:extLst>
              <a:ext uri="{FF2B5EF4-FFF2-40B4-BE49-F238E27FC236}">
                <a16:creationId xmlns:a16="http://schemas.microsoft.com/office/drawing/2014/main" id="{72A0952B-0A54-BFFA-5977-B0779E583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4"/>
          <a:stretch>
            <a:fillRect/>
          </a:stretch>
        </p:blipFill>
        <p:spPr bwMode="auto">
          <a:xfrm>
            <a:off x="358616" y="2237132"/>
            <a:ext cx="5814566" cy="342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2AD1C970-E769-C386-C3E7-150282007FE2}"/>
              </a:ext>
            </a:extLst>
          </p:cNvPr>
          <p:cNvSpPr/>
          <p:nvPr/>
        </p:nvSpPr>
        <p:spPr>
          <a:xfrm>
            <a:off x="6498530" y="2261072"/>
            <a:ext cx="4893369" cy="3589271"/>
          </a:xfrm>
          <a:prstGeom prst="wedgeRoundRectCallout">
            <a:avLst>
              <a:gd name="adj1" fmla="val -39720"/>
              <a:gd name="adj2" fmla="val 5613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VN" sz="2100" dirty="0">
                <a:solidFill>
                  <a:srgbClr val="FFFF00"/>
                </a:solidFill>
              </a:rPr>
              <a:t>“It helped me clarify and expand my arguments.”</a:t>
            </a:r>
          </a:p>
          <a:p>
            <a:r>
              <a:rPr lang="en-VN" sz="2100" dirty="0">
                <a:solidFill>
                  <a:schemeClr val="accent1">
                    <a:lumMod val="75000"/>
                  </a:schemeClr>
                </a:solidFill>
              </a:rPr>
              <a:t>“I feel more capable after using it. Like my English is better.”</a:t>
            </a:r>
          </a:p>
          <a:p>
            <a:r>
              <a:rPr lang="en-VN" sz="2100" dirty="0">
                <a:solidFill>
                  <a:schemeClr val="accent5">
                    <a:lumMod val="75000"/>
                  </a:schemeClr>
                </a:solidFill>
              </a:rPr>
              <a:t>“I enjoy writing more when ChatGPT helps me get started.”</a:t>
            </a:r>
          </a:p>
          <a:p>
            <a:r>
              <a:rPr lang="en-VN" sz="2100" dirty="0">
                <a:solidFill>
                  <a:srgbClr val="FF0000"/>
                </a:solidFill>
              </a:rPr>
              <a:t>“I just copied the outline and rewrote it.”</a:t>
            </a:r>
          </a:p>
          <a:p>
            <a:r>
              <a:rPr lang="en-VN" sz="2100" dirty="0">
                <a:solidFill>
                  <a:schemeClr val="accent3">
                    <a:lumMod val="75000"/>
                  </a:schemeClr>
                </a:solidFill>
              </a:rPr>
              <a:t>“It doesn’t feel like my writing anymore.”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981D2B-A239-8FFB-BCFF-BD3D2EF061A1}"/>
              </a:ext>
            </a:extLst>
          </p:cNvPr>
          <p:cNvSpPr txBox="1"/>
          <p:nvPr/>
        </p:nvSpPr>
        <p:spPr>
          <a:xfrm>
            <a:off x="378118" y="1377182"/>
            <a:ext cx="11091058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VN" sz="2000" dirty="0">
                <a:solidFill>
                  <a:schemeClr val="bg1"/>
                </a:solidFill>
              </a:rPr>
              <a:t>✅ </a:t>
            </a:r>
            <a:r>
              <a:rPr lang="en-US" sz="2000" b="1" dirty="0">
                <a:solidFill>
                  <a:schemeClr val="bg1"/>
                </a:solidFill>
              </a:rPr>
              <a:t>RQ Addressed:</a:t>
            </a:r>
            <a:r>
              <a:rPr lang="en-US" sz="2000" dirty="0">
                <a:solidFill>
                  <a:schemeClr val="bg1"/>
                </a:solidFill>
              </a:rPr>
              <a:t> RQ1 (Metacognition) + RQ2 (Self efficacy and motivation)</a:t>
            </a:r>
          </a:p>
          <a:p>
            <a:pPr>
              <a:buNone/>
            </a:pPr>
            <a:r>
              <a:rPr lang="en-VN" sz="2000" dirty="0">
                <a:solidFill>
                  <a:schemeClr val="bg1"/>
                </a:solidFill>
              </a:rPr>
              <a:t>📄 </a:t>
            </a:r>
            <a:r>
              <a:rPr lang="en-US" sz="2000" b="1" dirty="0">
                <a:solidFill>
                  <a:schemeClr val="bg1"/>
                </a:solidFill>
              </a:rPr>
              <a:t>Data Source:</a:t>
            </a:r>
            <a:r>
              <a:rPr lang="en-US" sz="2000" dirty="0">
                <a:solidFill>
                  <a:schemeClr val="bg1"/>
                </a:solidFill>
              </a:rPr>
              <a:t> Student reflective responses</a:t>
            </a:r>
          </a:p>
        </p:txBody>
      </p:sp>
    </p:spTree>
    <p:extLst>
      <p:ext uri="{BB962C8B-B14F-4D97-AF65-F5344CB8AC3E}">
        <p14:creationId xmlns:p14="http://schemas.microsoft.com/office/powerpoint/2010/main" val="341303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16D2A-DA9B-B732-87C1-1BCC4FAA9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B64E69-BEFB-7C07-2B6E-46B445CC8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09903"/>
            <a:ext cx="9144000" cy="1734171"/>
          </a:xfrm>
        </p:spPr>
        <p:txBody>
          <a:bodyPr>
            <a:normAutofit/>
          </a:bodyPr>
          <a:lstStyle/>
          <a:p>
            <a:r>
              <a:rPr lang="en-US" sz="4800" dirty="0"/>
              <a:t>VI. </a:t>
            </a:r>
            <a:r>
              <a:rPr lang="it-IT" sz="4800" dirty="0"/>
              <a:t>S.M.A.R.T. AI Framework</a:t>
            </a:r>
            <a:endParaRPr lang="en-US" sz="4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C8A42-DC5F-46BE-8033-520ACFF740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6200" y="6356350"/>
            <a:ext cx="685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54EFE-F5F4-4674-A397-603D7A5E2A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2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632AE-B4B8-9CA1-9798-05490BED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25</a:t>
            </a:fld>
            <a:endParaRPr lang="vi-VN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29E891E-A537-CA06-C8D8-C0F3D0B896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3896539"/>
              </p:ext>
            </p:extLst>
          </p:nvPr>
        </p:nvGraphicFramePr>
        <p:xfrm>
          <a:off x="4246946" y="735823"/>
          <a:ext cx="7144954" cy="484317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72477">
                  <a:extLst>
                    <a:ext uri="{9D8B030D-6E8A-4147-A177-3AD203B41FA5}">
                      <a16:colId xmlns:a16="http://schemas.microsoft.com/office/drawing/2014/main" val="3699074170"/>
                    </a:ext>
                  </a:extLst>
                </a:gridCol>
                <a:gridCol w="3572477">
                  <a:extLst>
                    <a:ext uri="{9D8B030D-6E8A-4147-A177-3AD203B41FA5}">
                      <a16:colId xmlns:a16="http://schemas.microsoft.com/office/drawing/2014/main" val="4257197760"/>
                    </a:ext>
                  </a:extLst>
                </a:gridCol>
              </a:tblGrid>
              <a:tr h="500212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buNone/>
                      </a:pPr>
                      <a:endParaRPr lang="en-US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Core Idea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buNone/>
                      </a:pPr>
                      <a:endParaRPr lang="en-US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en-US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Recent Support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9037"/>
                  </a:ext>
                </a:extLst>
              </a:tr>
              <a:tr h="8753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Help students plan, monitor, revise writing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Aladini et al. (2025)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206551"/>
                  </a:ext>
                </a:extLst>
              </a:tr>
              <a:tr h="7037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Build confidence and sustain writing effort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Teng (2024); Chen (2025)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396591"/>
                  </a:ext>
                </a:extLst>
              </a:tr>
              <a:tr h="7311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Match AI use to student level (B1/B2)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Erol (2025)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2823688"/>
                  </a:ext>
                </a:extLst>
              </a:tr>
              <a:tr h="78508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Promote ownership despite AI assistance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Aladini et al. (2025)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157013"/>
                  </a:ext>
                </a:extLst>
              </a:tr>
              <a:tr h="8333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Teach students to evaluate AI content critically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Teng (2024); Bloom's Taxonomy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83299146"/>
                  </a:ext>
                </a:extLst>
              </a:tr>
            </a:tbl>
          </a:graphicData>
        </a:graphic>
      </p:graphicFrame>
      <p:pic>
        <p:nvPicPr>
          <p:cNvPr id="10" name="Picture 18" descr="Generated image">
            <a:extLst>
              <a:ext uri="{FF2B5EF4-FFF2-40B4-BE49-F238E27FC236}">
                <a16:creationId xmlns:a16="http://schemas.microsoft.com/office/drawing/2014/main" id="{394EA05A-BC3F-6E9A-4414-3AD16FE7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16" y="735823"/>
            <a:ext cx="3335730" cy="487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37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64B64-01B6-4E01-5CCA-486D0C30E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42036"/>
            <a:ext cx="9144000" cy="1835335"/>
          </a:xfrm>
        </p:spPr>
        <p:txBody>
          <a:bodyPr>
            <a:normAutofit/>
          </a:bodyPr>
          <a:lstStyle/>
          <a:p>
            <a:r>
              <a:rPr lang="en-US" sz="4600" dirty="0"/>
              <a:t>VII. Conclusion &amp; Implications</a:t>
            </a:r>
          </a:p>
        </p:txBody>
      </p:sp>
    </p:spTree>
    <p:extLst>
      <p:ext uri="{BB962C8B-B14F-4D97-AF65-F5344CB8AC3E}">
        <p14:creationId xmlns:p14="http://schemas.microsoft.com/office/powerpoint/2010/main" val="125804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37BDFE-4485-241E-4894-846C898B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749" y="365125"/>
            <a:ext cx="608005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Conclusion</a:t>
            </a:r>
          </a:p>
        </p:txBody>
      </p:sp>
      <p:pic>
        <p:nvPicPr>
          <p:cNvPr id="10" name="Picture Placeholder 9" descr="A couple of 3d people shaking hands&#10;&#10;AI-generated content may be incorrect.">
            <a:extLst>
              <a:ext uri="{FF2B5EF4-FFF2-40B4-BE49-F238E27FC236}">
                <a16:creationId xmlns:a16="http://schemas.microsoft.com/office/drawing/2014/main" id="{B057F26E-8CB1-639C-5FA9-F3A4DA8ECE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7223" r="27223"/>
          <a:stretch>
            <a:fillRect/>
          </a:stretch>
        </p:blipFill>
        <p:spPr>
          <a:xfrm>
            <a:off x="0" y="0"/>
            <a:ext cx="4375150" cy="6858000"/>
          </a:xfr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00ABEF5D-5026-EAD0-4FA5-5CF98442A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2B54EFE-F5F4-4674-A397-603D7A5E2AE8}" type="slidenum">
              <a:rPr lang="vi-VN" smtClean="0"/>
              <a:pPr>
                <a:spcAft>
                  <a:spcPts val="600"/>
                </a:spcAft>
              </a:pPr>
              <a:t>27</a:t>
            </a:fld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59DDCE-3AB7-DFF7-7AB7-A43B23E0ECD6}"/>
              </a:ext>
            </a:extLst>
          </p:cNvPr>
          <p:cNvSpPr txBox="1"/>
          <p:nvPr/>
        </p:nvSpPr>
        <p:spPr>
          <a:xfrm>
            <a:off x="4679365" y="1492491"/>
            <a:ext cx="726881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latin typeface="Be Vietnam Pro" panose="020B0604020202020204" charset="0"/>
              </a:rPr>
              <a:t>🤖 ChatGPT as a Scaffold</a:t>
            </a:r>
          </a:p>
          <a:p>
            <a:pPr marL="357188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Be Vietnam Pro" panose="020B0604020202020204" charset="0"/>
              </a:rPr>
              <a:t>✏️ </a:t>
            </a:r>
            <a:r>
              <a:rPr lang="en-US" b="1" dirty="0">
                <a:latin typeface="Be Vietnam Pro" panose="020B0604020202020204" charset="0"/>
              </a:rPr>
              <a:t>Enhanced planning</a:t>
            </a:r>
            <a:r>
              <a:rPr lang="en-US" dirty="0">
                <a:latin typeface="Be Vietnam Pro" panose="020B0604020202020204" charset="0"/>
              </a:rPr>
              <a:t> and </a:t>
            </a:r>
            <a:r>
              <a:rPr lang="en-US" b="1" dirty="0">
                <a:latin typeface="Be Vietnam Pro" panose="020B0604020202020204" charset="0"/>
              </a:rPr>
              <a:t>revision skills</a:t>
            </a:r>
            <a:r>
              <a:rPr lang="en-US" dirty="0">
                <a:latin typeface="Be Vietnam Pro" panose="020B0604020202020204" charset="0"/>
              </a:rPr>
              <a:t> for higher-proficiency learners.</a:t>
            </a:r>
          </a:p>
          <a:p>
            <a:pPr marL="357188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Be Vietnam Pro" panose="020B0604020202020204" charset="0"/>
              </a:rPr>
              <a:t>⚠️ Risk of </a:t>
            </a:r>
            <a:r>
              <a:rPr lang="en-US" b="1" dirty="0">
                <a:latin typeface="Be Vietnam Pro" panose="020B0604020202020204" charset="0"/>
              </a:rPr>
              <a:t>reduced monitoring</a:t>
            </a:r>
            <a:r>
              <a:rPr lang="en-US" dirty="0">
                <a:latin typeface="Be Vietnam Pro" panose="020B0604020202020204" charset="0"/>
              </a:rPr>
              <a:t> and </a:t>
            </a:r>
            <a:r>
              <a:rPr lang="en-US" b="1" dirty="0">
                <a:latin typeface="Be Vietnam Pro" panose="020B0604020202020204" charset="0"/>
              </a:rPr>
              <a:t>reflective engagement</a:t>
            </a:r>
            <a:r>
              <a:rPr lang="en-US" dirty="0">
                <a:latin typeface="Be Vietnam Pro" panose="020B0604020202020204" charset="0"/>
              </a:rPr>
              <a:t> among lower-proficiency learners.</a:t>
            </a: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latin typeface="Be Vietnam Pro" panose="020B0604020202020204" charset="0"/>
              </a:rPr>
              <a:t>💡 Impact on Motivation</a:t>
            </a:r>
          </a:p>
          <a:p>
            <a:pPr marL="357188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Be Vietnam Pro" panose="020B0604020202020204" charset="0"/>
              </a:rPr>
              <a:t>🚀 </a:t>
            </a:r>
            <a:r>
              <a:rPr lang="en-US" b="1" dirty="0">
                <a:latin typeface="Be Vietnam Pro" panose="020B0604020202020204" charset="0"/>
              </a:rPr>
              <a:t>Boosted confidence</a:t>
            </a:r>
            <a:r>
              <a:rPr lang="en-US" dirty="0">
                <a:latin typeface="Be Vietnam Pro" panose="020B0604020202020204" charset="0"/>
              </a:rPr>
              <a:t> and willingness to write.</a:t>
            </a:r>
          </a:p>
          <a:p>
            <a:pPr marL="357188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Be Vietnam Pro" panose="020B0604020202020204" charset="0"/>
              </a:rPr>
              <a:t>📉 Possible </a:t>
            </a:r>
            <a:r>
              <a:rPr lang="en-US" b="1" dirty="0">
                <a:latin typeface="Be Vietnam Pro" panose="020B0604020202020204" charset="0"/>
              </a:rPr>
              <a:t>drop in intrinsic motivation</a:t>
            </a:r>
            <a:r>
              <a:rPr lang="en-US" dirty="0">
                <a:latin typeface="Be Vietnam Pro" panose="020B0604020202020204" charset="0"/>
              </a:rPr>
              <a:t> if overreliance on AI reduces personal input.</a:t>
            </a: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latin typeface="Be Vietnam Pro" panose="020B0604020202020204" charset="0"/>
              </a:rPr>
              <a:t>📚 Pedagogical Model Proposed</a:t>
            </a:r>
          </a:p>
          <a:p>
            <a:pPr marL="357188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Be Vietnam Pro" panose="020B0604020202020204" charset="0"/>
              </a:rPr>
              <a:t>🧩 </a:t>
            </a:r>
            <a:r>
              <a:rPr lang="en-US" b="1" dirty="0">
                <a:latin typeface="Be Vietnam Pro" panose="020B0604020202020204" charset="0"/>
              </a:rPr>
              <a:t>S.M.A.R.T. AI Framework</a:t>
            </a:r>
            <a:r>
              <a:rPr lang="en-US" dirty="0">
                <a:latin typeface="Be Vietnam Pro" panose="020B0604020202020204" charset="0"/>
              </a:rPr>
              <a:t>: 🧠 </a:t>
            </a:r>
            <a:r>
              <a:rPr lang="en-US" b="1" dirty="0">
                <a:latin typeface="Be Vietnam Pro" panose="020B0604020202020204" charset="0"/>
              </a:rPr>
              <a:t>Support</a:t>
            </a:r>
            <a:r>
              <a:rPr lang="en-US" dirty="0">
                <a:latin typeface="Be Vietnam Pro" panose="020B0604020202020204" charset="0"/>
              </a:rPr>
              <a:t> metacognition - ❤️ </a:t>
            </a:r>
            <a:r>
              <a:rPr lang="en-US" b="1" dirty="0">
                <a:latin typeface="Be Vietnam Pro" panose="020B0604020202020204" charset="0"/>
              </a:rPr>
              <a:t>Monitor</a:t>
            </a:r>
            <a:r>
              <a:rPr lang="en-US" dirty="0">
                <a:latin typeface="Be Vietnam Pro" panose="020B0604020202020204" charset="0"/>
              </a:rPr>
              <a:t> motivation - 🎯 </a:t>
            </a:r>
            <a:r>
              <a:rPr lang="en-US" b="1" dirty="0">
                <a:latin typeface="Be Vietnam Pro" panose="020B0604020202020204" charset="0"/>
              </a:rPr>
              <a:t>Align</a:t>
            </a:r>
            <a:r>
              <a:rPr lang="en-US" dirty="0">
                <a:latin typeface="Be Vietnam Pro" panose="020B0604020202020204" charset="0"/>
              </a:rPr>
              <a:t> use with proficiency - 🔓 </a:t>
            </a:r>
            <a:r>
              <a:rPr lang="en-US" b="1" dirty="0">
                <a:latin typeface="Be Vietnam Pro" panose="020B0604020202020204" charset="0"/>
              </a:rPr>
              <a:t>Reinforce</a:t>
            </a:r>
            <a:r>
              <a:rPr lang="en-US" dirty="0">
                <a:latin typeface="Be Vietnam Pro" panose="020B0604020202020204" charset="0"/>
              </a:rPr>
              <a:t> autonomy - 📖 </a:t>
            </a:r>
            <a:r>
              <a:rPr lang="en-US" b="1" dirty="0">
                <a:latin typeface="Be Vietnam Pro" panose="020B0604020202020204" charset="0"/>
              </a:rPr>
              <a:t>Train</a:t>
            </a:r>
            <a:r>
              <a:rPr lang="en-US" dirty="0">
                <a:latin typeface="Be Vietnam Pro" panose="020B0604020202020204" charset="0"/>
              </a:rPr>
              <a:t> critical AI literacy</a:t>
            </a:r>
          </a:p>
        </p:txBody>
      </p:sp>
    </p:spTree>
    <p:extLst>
      <p:ext uri="{BB962C8B-B14F-4D97-AF65-F5344CB8AC3E}">
        <p14:creationId xmlns:p14="http://schemas.microsoft.com/office/powerpoint/2010/main" val="318821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ED3A4-7E0D-9A33-9AC2-2363B95EC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749" y="365125"/>
            <a:ext cx="608005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Implications</a:t>
            </a:r>
          </a:p>
        </p:txBody>
      </p:sp>
      <p:pic>
        <p:nvPicPr>
          <p:cNvPr id="9" name="Picture Placeholder 8" descr="Close up of dart board">
            <a:extLst>
              <a:ext uri="{FF2B5EF4-FFF2-40B4-BE49-F238E27FC236}">
                <a16:creationId xmlns:a16="http://schemas.microsoft.com/office/drawing/2014/main" id="{0E0F0DDB-D5A8-1913-F2DA-8FCD426670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8" r="28706" b="-2"/>
          <a:stretch>
            <a:fillRect/>
          </a:stretch>
        </p:blipFill>
        <p:spPr>
          <a:xfrm>
            <a:off x="20" y="1"/>
            <a:ext cx="4375278" cy="6858000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E7F681-3AAE-1430-8004-63DBD1095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2B54EFE-F5F4-4674-A397-603D7A5E2AE8}" type="slidenum">
              <a:rPr lang="vi-VN" smtClean="0"/>
              <a:pPr>
                <a:spcAft>
                  <a:spcPts val="600"/>
                </a:spcAft>
              </a:pPr>
              <a:t>28</a:t>
            </a:fld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E5E84E-1A51-B8DD-66A9-94AC8376AAC2}"/>
              </a:ext>
            </a:extLst>
          </p:cNvPr>
          <p:cNvSpPr txBox="1"/>
          <p:nvPr/>
        </p:nvSpPr>
        <p:spPr>
          <a:xfrm>
            <a:off x="4929809" y="1399403"/>
            <a:ext cx="7036904" cy="518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None/>
            </a:pPr>
            <a:r>
              <a:rPr lang="en-US" b="1" dirty="0">
                <a:latin typeface="Be Vietnam Pro" panose="020B0604020202020204" charset="0"/>
              </a:rPr>
              <a:t>👩‍🏫 For Teachers</a:t>
            </a:r>
          </a:p>
          <a:p>
            <a:pPr marL="357188">
              <a:spcBef>
                <a:spcPts val="300"/>
              </a:spcBef>
            </a:pPr>
            <a:r>
              <a:rPr lang="en-US" dirty="0">
                <a:latin typeface="Be Vietnam Pro" panose="020B0604020202020204" charset="0"/>
              </a:rPr>
              <a:t>🛠 </a:t>
            </a:r>
            <a:r>
              <a:rPr lang="en-US" b="1" dirty="0">
                <a:latin typeface="Be Vietnam Pro" panose="020B0604020202020204" charset="0"/>
              </a:rPr>
              <a:t>Provide guided AI use</a:t>
            </a:r>
            <a:r>
              <a:rPr lang="en-US" dirty="0">
                <a:latin typeface="Be Vietnam Pro" panose="020B0604020202020204" charset="0"/>
              </a:rPr>
              <a:t> rather than unrestricted access.</a:t>
            </a:r>
          </a:p>
          <a:p>
            <a:pPr marL="357188">
              <a:spcBef>
                <a:spcPts val="300"/>
              </a:spcBef>
            </a:pPr>
            <a:r>
              <a:rPr lang="en-US" dirty="0">
                <a:latin typeface="Be Vietnam Pro" panose="020B0604020202020204" charset="0"/>
              </a:rPr>
              <a:t>🎯 </a:t>
            </a:r>
            <a:r>
              <a:rPr lang="en-US" b="1" dirty="0">
                <a:latin typeface="Be Vietnam Pro" panose="020B0604020202020204" charset="0"/>
              </a:rPr>
              <a:t>Tailor AI integration</a:t>
            </a:r>
            <a:r>
              <a:rPr lang="en-US" dirty="0">
                <a:latin typeface="Be Vietnam Pro" panose="020B0604020202020204" charset="0"/>
              </a:rPr>
              <a:t> based on student proficiency levels.</a:t>
            </a:r>
          </a:p>
          <a:p>
            <a:pPr marL="357188">
              <a:spcBef>
                <a:spcPts val="300"/>
              </a:spcBef>
            </a:pPr>
            <a:r>
              <a:rPr lang="en-US" dirty="0">
                <a:latin typeface="Be Vietnam Pro" panose="020B0604020202020204" charset="0"/>
              </a:rPr>
              <a:t>🔍 Incorporate </a:t>
            </a:r>
            <a:r>
              <a:rPr lang="en-US" b="1" dirty="0">
                <a:latin typeface="Be Vietnam Pro" panose="020B0604020202020204" charset="0"/>
              </a:rPr>
              <a:t>reflection tasks</a:t>
            </a:r>
            <a:r>
              <a:rPr lang="en-US" dirty="0">
                <a:latin typeface="Be Vietnam Pro" panose="020B0604020202020204" charset="0"/>
              </a:rPr>
              <a:t> to maintain self-monitoring.</a:t>
            </a:r>
          </a:p>
          <a:p>
            <a:pPr>
              <a:spcBef>
                <a:spcPts val="300"/>
              </a:spcBef>
              <a:buNone/>
            </a:pPr>
            <a:r>
              <a:rPr lang="en-US" b="1" dirty="0">
                <a:latin typeface="Be Vietnam Pro" panose="020B0604020202020204" charset="0"/>
              </a:rPr>
              <a:t>📘 For Curriculum Designers</a:t>
            </a:r>
          </a:p>
          <a:p>
            <a:pPr marL="357188">
              <a:spcBef>
                <a:spcPts val="300"/>
              </a:spcBef>
            </a:pPr>
            <a:r>
              <a:rPr lang="en-US" dirty="0">
                <a:latin typeface="Be Vietnam Pro" panose="020B0604020202020204" charset="0"/>
              </a:rPr>
              <a:t>📖 </a:t>
            </a:r>
            <a:r>
              <a:rPr lang="en-US" b="1" dirty="0">
                <a:latin typeface="Be Vietnam Pro" panose="020B0604020202020204" charset="0"/>
              </a:rPr>
              <a:t>Embed AI literacy</a:t>
            </a:r>
            <a:r>
              <a:rPr lang="en-US" dirty="0">
                <a:latin typeface="Be Vietnam Pro" panose="020B0604020202020204" charset="0"/>
              </a:rPr>
              <a:t> in writing courses.</a:t>
            </a:r>
          </a:p>
          <a:p>
            <a:pPr marL="357188">
              <a:spcBef>
                <a:spcPts val="300"/>
              </a:spcBef>
            </a:pPr>
            <a:r>
              <a:rPr lang="en-US" dirty="0">
                <a:latin typeface="Be Vietnam Pro" panose="020B0604020202020204" charset="0"/>
              </a:rPr>
              <a:t>📌 Align </a:t>
            </a:r>
            <a:r>
              <a:rPr lang="en-US" b="1" dirty="0">
                <a:latin typeface="Be Vietnam Pro" panose="020B0604020202020204" charset="0"/>
              </a:rPr>
              <a:t>AI-assisted tasks</a:t>
            </a:r>
            <a:r>
              <a:rPr lang="en-US" dirty="0">
                <a:latin typeface="Be Vietnam Pro" panose="020B0604020202020204" charset="0"/>
              </a:rPr>
              <a:t> with learning objectives, not just product quality.</a:t>
            </a:r>
          </a:p>
          <a:p>
            <a:pPr marL="357188">
              <a:spcBef>
                <a:spcPts val="300"/>
              </a:spcBef>
            </a:pPr>
            <a:r>
              <a:rPr lang="en-US" dirty="0">
                <a:latin typeface="Be Vietnam Pro" panose="020B0604020202020204" charset="0"/>
              </a:rPr>
              <a:t>📊 Use </a:t>
            </a:r>
            <a:r>
              <a:rPr lang="en-US" b="1" dirty="0">
                <a:latin typeface="Be Vietnam Pro" panose="020B0604020202020204" charset="0"/>
              </a:rPr>
              <a:t>mixed-method evaluation</a:t>
            </a:r>
            <a:r>
              <a:rPr lang="en-US" dirty="0">
                <a:latin typeface="Be Vietnam Pro" panose="020B0604020202020204" charset="0"/>
              </a:rPr>
              <a:t> to track cognitive and motivational changes.</a:t>
            </a:r>
          </a:p>
          <a:p>
            <a:pPr>
              <a:spcBef>
                <a:spcPts val="300"/>
              </a:spcBef>
              <a:buNone/>
            </a:pPr>
            <a:r>
              <a:rPr lang="en-US" b="1" dirty="0">
                <a:latin typeface="Be Vietnam Pro" panose="020B0604020202020204" charset="0"/>
              </a:rPr>
              <a:t>🔬 For Researchers</a:t>
            </a:r>
          </a:p>
          <a:p>
            <a:pPr marL="357188">
              <a:spcBef>
                <a:spcPts val="300"/>
              </a:spcBef>
            </a:pPr>
            <a:r>
              <a:rPr lang="en-US" dirty="0">
                <a:latin typeface="Be Vietnam Pro" panose="020B0604020202020204" charset="0"/>
              </a:rPr>
              <a:t>⏳ </a:t>
            </a:r>
            <a:r>
              <a:rPr lang="en-US" b="1" dirty="0">
                <a:latin typeface="Be Vietnam Pro" panose="020B0604020202020204" charset="0"/>
              </a:rPr>
              <a:t>Investigate long-term impacts</a:t>
            </a:r>
            <a:r>
              <a:rPr lang="en-US" dirty="0">
                <a:latin typeface="Be Vietnam Pro" panose="020B0604020202020204" charset="0"/>
              </a:rPr>
              <a:t> of AI use on writing autonomy.</a:t>
            </a:r>
          </a:p>
          <a:p>
            <a:pPr marL="357188">
              <a:spcBef>
                <a:spcPts val="300"/>
              </a:spcBef>
            </a:pPr>
            <a:r>
              <a:rPr lang="en-US" dirty="0">
                <a:latin typeface="Be Vietnam Pro" panose="020B0604020202020204" charset="0"/>
              </a:rPr>
              <a:t>🌍 Explore </a:t>
            </a:r>
            <a:r>
              <a:rPr lang="en-US" b="1" dirty="0">
                <a:latin typeface="Be Vietnam Pro" panose="020B0604020202020204" charset="0"/>
              </a:rPr>
              <a:t>cross-context variations</a:t>
            </a:r>
            <a:r>
              <a:rPr lang="en-US" dirty="0">
                <a:latin typeface="Be Vietnam Pro" panose="020B0604020202020204" charset="0"/>
              </a:rPr>
              <a:t> in motivation and metacognition shifts.</a:t>
            </a:r>
          </a:p>
        </p:txBody>
      </p:sp>
    </p:spTree>
    <p:extLst>
      <p:ext uri="{BB962C8B-B14F-4D97-AF65-F5344CB8AC3E}">
        <p14:creationId xmlns:p14="http://schemas.microsoft.com/office/powerpoint/2010/main" val="14071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2CE6DC-9FBC-DE90-8D29-DBF385DFA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22" b="10531"/>
          <a:stretch>
            <a:fillRect/>
          </a:stretch>
        </p:blipFill>
        <p:spPr>
          <a:xfrm>
            <a:off x="0" y="136525"/>
            <a:ext cx="12192000" cy="63844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21330-1D74-0FE6-8A37-CEB80CE9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29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9404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5B160-FE97-1430-06C4-6942EC0A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3</a:t>
            </a:fld>
            <a:endParaRPr lang="vi-V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6C4081-2722-8CA7-F395-89B30162CBE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35063" y="1050535"/>
            <a:ext cx="10256837" cy="83978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e Vietnam Pro" panose="020B0604020202020204" charset="0"/>
              </a:rPr>
              <a:t>Human or AI: Can You Spot the Difference?</a:t>
            </a:r>
            <a:endParaRPr lang="vi-VN" sz="3600" b="1" dirty="0">
              <a:solidFill>
                <a:schemeClr val="bg1"/>
              </a:solidFill>
              <a:latin typeface="Be Vietnam Pro" panose="020B0604020202020204" charset="0"/>
            </a:endParaRPr>
          </a:p>
        </p:txBody>
      </p:sp>
      <p:pic>
        <p:nvPicPr>
          <p:cNvPr id="10" name="Picture 9" descr="A person and person looking at a tablet&#10;&#10;AI-generated content may be incorrect.">
            <a:extLst>
              <a:ext uri="{FF2B5EF4-FFF2-40B4-BE49-F238E27FC236}">
                <a16:creationId xmlns:a16="http://schemas.microsoft.com/office/drawing/2014/main" id="{3A0E888C-E855-D785-3A8D-64F3A9116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13702" y="1958009"/>
            <a:ext cx="4964596" cy="330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0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ay Thank You In Different Ways, Appreciate Someone With These Other  Special Words | HerZindagi">
            <a:extLst>
              <a:ext uri="{FF2B5EF4-FFF2-40B4-BE49-F238E27FC236}">
                <a16:creationId xmlns:a16="http://schemas.microsoft.com/office/drawing/2014/main" id="{29799011-5E9B-ED44-6774-E3FA76D0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3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A2B62-5784-CB37-5B29-EEADE57F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30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9225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64B17D-5F47-52F2-38EB-83A63E8D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sz="2400" dirty="0"/>
              <a:t>Read the two paragraphs and decide which one is written by a student, and which one is written by AI.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D5C8401-5BFA-DC44-AD1E-B0A9D0D10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2B54EFE-F5F4-4674-A397-603D7A5E2AE8}" type="slidenum">
              <a:rPr lang="vi-VN" smtClean="0"/>
              <a:pPr>
                <a:spcAft>
                  <a:spcPts val="600"/>
                </a:spcAft>
              </a:pPr>
              <a:t>4</a:t>
            </a:fld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30307-3F13-CF7C-A3FB-817B566F1579}"/>
              </a:ext>
            </a:extLst>
          </p:cNvPr>
          <p:cNvSpPr txBox="1"/>
          <p:nvPr/>
        </p:nvSpPr>
        <p:spPr>
          <a:xfrm>
            <a:off x="725557" y="1966003"/>
            <a:ext cx="5165035" cy="42473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/>
              <a:t>When using AI tools, they make learning English more easier for me. Sometimes studying alone at home, AI can help me like a friend. It give me feedback very fast, so I don’t have to wait the teacher answer. Last week, I use an app that correct my sentences, it was help me understand my mistakes. Also, AI shows me new words which I never know before. When I practice speaking, the AI listening to me and telling what I say wrong. I can learn anytime, even when I was travelling to my hometown. Using AI make me feel more confident to talk with foreign people. It sometimes give very long explanation, which is confusing me. But mostly, I think learning with AI tools are a good way for students like me.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5483ED-4EBF-835E-AA54-00318DDF95C1}"/>
              </a:ext>
            </a:extLst>
          </p:cNvPr>
          <p:cNvSpPr txBox="1"/>
          <p:nvPr/>
        </p:nvSpPr>
        <p:spPr>
          <a:xfrm>
            <a:off x="6354419" y="1966003"/>
            <a:ext cx="5300868" cy="42473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/>
              <a:t>Using AI tools makes learning English easier for me. Sometimes, when I study alone at home, AI helps me like a friend. It gives me feedback very quickly, so I don’t have to wait for the teacher’s answer. Last week, I used an app that corrected my sentences, and it helped me understand my mistakes. AI also shows me new words that I didn’t know before. When I practice speaking, the AI listens to me and tells me where I go wrong. I can learn anytime, even when I am traveling to my hometown. Using AI makes me feel more confident about talking with people from other countries. Sometimes, it gives very long explanations, which can be confusing. Overall, I think learning with AI tools is a good way for students like me.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89D58D-7733-94BF-B79D-1FCFF43F44F5}"/>
              </a:ext>
            </a:extLst>
          </p:cNvPr>
          <p:cNvSpPr/>
          <p:nvPr/>
        </p:nvSpPr>
        <p:spPr>
          <a:xfrm>
            <a:off x="725557" y="1517374"/>
            <a:ext cx="652669" cy="448629"/>
          </a:xfrm>
          <a:prstGeom prst="rect">
            <a:avLst/>
          </a:prstGeom>
          <a:solidFill>
            <a:srgbClr val="1B8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</a:t>
            </a:r>
            <a:endParaRPr lang="vi-VN" b="1" dirty="0">
              <a:solidFill>
                <a:schemeClr val="bg1"/>
              </a:solidFill>
              <a:latin typeface="Be Vietnam Pro" pitchFamily="2" charset="-93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DDBF4-46EC-1605-8B3F-8DBA23D794E2}"/>
              </a:ext>
            </a:extLst>
          </p:cNvPr>
          <p:cNvSpPr/>
          <p:nvPr/>
        </p:nvSpPr>
        <p:spPr>
          <a:xfrm>
            <a:off x="6354419" y="1513818"/>
            <a:ext cx="658197" cy="448628"/>
          </a:xfrm>
          <a:prstGeom prst="rect">
            <a:avLst/>
          </a:prstGeom>
          <a:solidFill>
            <a:srgbClr val="FC9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</a:t>
            </a:r>
            <a:endParaRPr lang="vi-VN" b="1" dirty="0">
              <a:solidFill>
                <a:schemeClr val="bg1"/>
              </a:solidFill>
              <a:latin typeface="Be Vietnam Pro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0841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0FD1-5692-F7B3-65CA-9B40F14B0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749" y="365125"/>
            <a:ext cx="608005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b="1" kern="1200" dirty="0">
                <a:effectLst/>
                <a:latin typeface="Be Vietnam Pro" pitchFamily="2" charset="-93"/>
                <a:ea typeface="+mj-ea"/>
                <a:cs typeface="+mj-cs"/>
              </a:rPr>
              <a:t>Overview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1C73330-6AEC-B9D8-929D-08A5909C31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2057" r="32057"/>
          <a:stretch/>
        </p:blipFill>
        <p:spPr>
          <a:xfrm>
            <a:off x="0" y="0"/>
            <a:ext cx="437515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088BB-58ED-E4E0-9318-D33C999FE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2B54EFE-F5F4-4674-A397-603D7A5E2AE8}" type="slidenum">
              <a:rPr lang="vi-VN" smtClean="0"/>
              <a:pPr>
                <a:spcAft>
                  <a:spcPts val="600"/>
                </a:spcAft>
              </a:pPr>
              <a:t>5</a:t>
            </a:fld>
            <a:endParaRPr lang="vi-VN"/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9DF75159-5A6E-69BD-5C62-20CB9C03E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4490686"/>
              </p:ext>
            </p:extLst>
          </p:nvPr>
        </p:nvGraphicFramePr>
        <p:xfrm>
          <a:off x="5273749" y="1690688"/>
          <a:ext cx="608005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8453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88B093C-E3A8-576A-BCA6-E80980A4F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9322" y="2179983"/>
            <a:ext cx="9879495" cy="225763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I. BACKGROUND </a:t>
            </a:r>
            <a:br>
              <a:rPr lang="en-US" sz="4800" dirty="0"/>
            </a:br>
            <a:r>
              <a:rPr lang="en-US" sz="4800" dirty="0"/>
              <a:t>&amp; </a:t>
            </a:r>
            <a:br>
              <a:rPr lang="en-US" sz="4800" dirty="0"/>
            </a:br>
            <a:r>
              <a:rPr lang="en-US" sz="4800" dirty="0"/>
              <a:t>RESEARCH GAP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47EB8-8D0F-38DD-2ED6-B889D564D6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6200" y="6356350"/>
            <a:ext cx="685800" cy="365125"/>
          </a:xfrm>
        </p:spPr>
        <p:txBody>
          <a:bodyPr/>
          <a:lstStyle/>
          <a:p>
            <a:fld id="{62B54EFE-F5F4-4674-A397-603D7A5E2AE8}" type="slidenum">
              <a:rPr lang="vi-VN" smtClean="0"/>
              <a:pPr/>
              <a:t>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73098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AAFD4-4A44-A44F-4319-B4466FBD3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7</a:t>
            </a:fld>
            <a:endParaRPr lang="vi-VN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436062-B84F-ACE1-9A93-03D11C4A662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81060658"/>
              </p:ext>
            </p:extLst>
          </p:nvPr>
        </p:nvGraphicFramePr>
        <p:xfrm>
          <a:off x="516835" y="576470"/>
          <a:ext cx="11304104" cy="49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ight Brace 1">
            <a:extLst>
              <a:ext uri="{FF2B5EF4-FFF2-40B4-BE49-F238E27FC236}">
                <a16:creationId xmlns:a16="http://schemas.microsoft.com/office/drawing/2014/main" id="{F6811D0F-31E4-C598-5BF8-DF335F0D59FA}"/>
              </a:ext>
            </a:extLst>
          </p:cNvPr>
          <p:cNvSpPr/>
          <p:nvPr/>
        </p:nvSpPr>
        <p:spPr>
          <a:xfrm rot="5400000">
            <a:off x="2712206" y="2787444"/>
            <a:ext cx="876991" cy="3518451"/>
          </a:xfrm>
          <a:prstGeom prst="rightBrace">
            <a:avLst>
              <a:gd name="adj1" fmla="val 8333"/>
              <a:gd name="adj2" fmla="val 50565"/>
            </a:avLst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69B1C-FEFF-C072-BFD2-902359B8FFE7}"/>
              </a:ext>
            </a:extLst>
          </p:cNvPr>
          <p:cNvSpPr txBox="1"/>
          <p:nvPr/>
        </p:nvSpPr>
        <p:spPr>
          <a:xfrm>
            <a:off x="1683793" y="5150322"/>
            <a:ext cx="2933816" cy="64633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>
                <a:latin typeface="Be Vietnam Pro" panose="020B0604020202020204" charset="0"/>
              </a:rPr>
              <a:t>Background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E8DA086B-4243-1B97-AC86-B1C5B9E6EAD4}"/>
              </a:ext>
            </a:extLst>
          </p:cNvPr>
          <p:cNvSpPr/>
          <p:nvPr/>
        </p:nvSpPr>
        <p:spPr>
          <a:xfrm rot="5400000">
            <a:off x="8689326" y="2993239"/>
            <a:ext cx="876991" cy="3106861"/>
          </a:xfrm>
          <a:prstGeom prst="rightBrace">
            <a:avLst>
              <a:gd name="adj1" fmla="val 8333"/>
              <a:gd name="adj2" fmla="val 50565"/>
            </a:avLst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79BEE-E8A7-B2C9-15C1-6BB43E195771}"/>
              </a:ext>
            </a:extLst>
          </p:cNvPr>
          <p:cNvSpPr txBox="1"/>
          <p:nvPr/>
        </p:nvSpPr>
        <p:spPr>
          <a:xfrm>
            <a:off x="7471758" y="5150322"/>
            <a:ext cx="3312125" cy="646331"/>
          </a:xfrm>
          <a:prstGeom prst="rect">
            <a:avLst/>
          </a:prstGeom>
          <a:solidFill>
            <a:srgbClr val="FC921C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>
                <a:latin typeface="Be Vietnam Pro" panose="020B0604020202020204" charset="0"/>
              </a:rPr>
              <a:t>Research gap</a:t>
            </a:r>
          </a:p>
        </p:txBody>
      </p:sp>
    </p:spTree>
    <p:extLst>
      <p:ext uri="{BB962C8B-B14F-4D97-AF65-F5344CB8AC3E}">
        <p14:creationId xmlns:p14="http://schemas.microsoft.com/office/powerpoint/2010/main" val="256668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3CC6F-528B-2D33-4152-B6D891298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D5F0F9A-09A0-87B4-F087-87CFDA575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3635" y="2703443"/>
            <a:ext cx="9144000" cy="1734171"/>
          </a:xfrm>
        </p:spPr>
        <p:txBody>
          <a:bodyPr>
            <a:normAutofit/>
          </a:bodyPr>
          <a:lstStyle/>
          <a:p>
            <a:r>
              <a:rPr lang="en-US" sz="4800" dirty="0"/>
              <a:t>II. THEORETICAL 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2538C-B503-96A0-9379-6D7F16ECC19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6200" y="6356350"/>
            <a:ext cx="685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54EFE-F5F4-4674-A397-603D7A5E2A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4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B854FC-FA24-6B90-6261-D92D51B61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54EFE-F5F4-4674-A397-603D7A5E2AE8}" type="slidenum">
              <a:rPr lang="vi-VN" smtClean="0"/>
              <a:pPr/>
              <a:t>9</a:t>
            </a:fld>
            <a:endParaRPr lang="vi-VN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85B0888-9697-B943-B79C-87A33F5190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950651"/>
              </p:ext>
            </p:extLst>
          </p:nvPr>
        </p:nvGraphicFramePr>
        <p:xfrm>
          <a:off x="437322" y="424197"/>
          <a:ext cx="11297478" cy="522206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03445">
                  <a:extLst>
                    <a:ext uri="{9D8B030D-6E8A-4147-A177-3AD203B41FA5}">
                      <a16:colId xmlns:a16="http://schemas.microsoft.com/office/drawing/2014/main" val="3310773206"/>
                    </a:ext>
                  </a:extLst>
                </a:gridCol>
                <a:gridCol w="3695161">
                  <a:extLst>
                    <a:ext uri="{9D8B030D-6E8A-4147-A177-3AD203B41FA5}">
                      <a16:colId xmlns:a16="http://schemas.microsoft.com/office/drawing/2014/main" val="3095884498"/>
                    </a:ext>
                  </a:extLst>
                </a:gridCol>
                <a:gridCol w="4898872">
                  <a:extLst>
                    <a:ext uri="{9D8B030D-6E8A-4147-A177-3AD203B41FA5}">
                      <a16:colId xmlns:a16="http://schemas.microsoft.com/office/drawing/2014/main" val="1405105077"/>
                    </a:ext>
                  </a:extLst>
                </a:gridCol>
              </a:tblGrid>
              <a:tr h="5241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rgbClr val="DE523B"/>
                          </a:solidFill>
                        </a:rPr>
                        <a:t>Theory</a:t>
                      </a:r>
                      <a:endParaRPr lang="en-US" sz="2000" dirty="0">
                        <a:solidFill>
                          <a:srgbClr val="DE523B"/>
                        </a:solidFill>
                      </a:endParaRPr>
                    </a:p>
                  </a:txBody>
                  <a:tcPr marL="65929" marR="65929" marT="32965" marB="3296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rgbClr val="DE523B"/>
                          </a:solidFill>
                        </a:rPr>
                        <a:t>Key Concepts</a:t>
                      </a:r>
                      <a:endParaRPr lang="en-US" sz="2000" dirty="0">
                        <a:solidFill>
                          <a:srgbClr val="DE523B"/>
                        </a:solidFill>
                      </a:endParaRPr>
                    </a:p>
                  </a:txBody>
                  <a:tcPr marL="65929" marR="65929" marT="32965" marB="3296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rgbClr val="DE523B"/>
                          </a:solidFill>
                        </a:rPr>
                        <a:t>Relevance to ChatGPT Use in EFL Writing</a:t>
                      </a:r>
                      <a:endParaRPr lang="en-US" sz="2000" dirty="0">
                        <a:solidFill>
                          <a:srgbClr val="DE523B"/>
                        </a:solidFill>
                      </a:endParaRPr>
                    </a:p>
                  </a:txBody>
                  <a:tcPr marL="65929" marR="65929" marT="32965" marB="32965" anchor="ctr"/>
                </a:tc>
                <a:extLst>
                  <a:ext uri="{0D108BD9-81ED-4DB2-BD59-A6C34878D82A}">
                    <a16:rowId xmlns:a16="http://schemas.microsoft.com/office/drawing/2014/main" val="3807978991"/>
                  </a:ext>
                </a:extLst>
              </a:tr>
              <a:tr h="9733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>
                          <a:solidFill>
                            <a:srgbClr val="1B8056"/>
                          </a:solidFill>
                        </a:rPr>
                        <a:t>Flavell’s Metacognitive Theory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1979)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5929" marR="65929" marT="32965" marB="3296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/>
                        <a:t>Planning</a:t>
                      </a:r>
                      <a:r>
                        <a:rPr lang="en-US" sz="1800" dirty="0"/>
                        <a:t>, </a:t>
                      </a:r>
                      <a:r>
                        <a:rPr lang="en-US" sz="1800" b="1" dirty="0"/>
                        <a:t>monitoring</a:t>
                      </a:r>
                      <a:r>
                        <a:rPr lang="en-US" sz="1800" dirty="0"/>
                        <a:t>, and </a:t>
                      </a:r>
                      <a:r>
                        <a:rPr lang="en-US" sz="1800" b="1" dirty="0"/>
                        <a:t>evaluating</a:t>
                      </a:r>
                      <a:r>
                        <a:rPr lang="en-US" sz="1800" dirty="0"/>
                        <a:t> during writing</a:t>
                      </a:r>
                    </a:p>
                  </a:txBody>
                  <a:tcPr marL="65929" marR="65929" marT="32965" marB="3296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ChatGPT </a:t>
                      </a:r>
                      <a:r>
                        <a:rPr lang="en-US" sz="1800" b="1" dirty="0"/>
                        <a:t>enhances</a:t>
                      </a:r>
                      <a:r>
                        <a:rPr lang="en-US" sz="1800" dirty="0"/>
                        <a:t> planning and revision &gt;&lt; may </a:t>
                      </a:r>
                      <a:r>
                        <a:rPr lang="en-US" sz="1800" b="1" dirty="0"/>
                        <a:t>reduce</a:t>
                      </a:r>
                      <a:r>
                        <a:rPr lang="en-US" sz="1800" dirty="0"/>
                        <a:t> active self-monitoring, especially in </a:t>
                      </a:r>
                      <a:r>
                        <a:rPr lang="en-US" sz="1800" b="1" dirty="0"/>
                        <a:t>lower-proficiency learners</a:t>
                      </a:r>
                      <a:r>
                        <a:rPr lang="en-US" sz="1800" dirty="0"/>
                        <a:t>.</a:t>
                      </a:r>
                    </a:p>
                  </a:txBody>
                  <a:tcPr marL="65929" marR="65929" marT="32965" marB="32965" anchor="ctr"/>
                </a:tc>
                <a:extLst>
                  <a:ext uri="{0D108BD9-81ED-4DB2-BD59-A6C34878D82A}">
                    <a16:rowId xmlns:a16="http://schemas.microsoft.com/office/drawing/2014/main" val="2277577865"/>
                  </a:ext>
                </a:extLst>
              </a:tr>
              <a:tr h="9733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>
                          <a:solidFill>
                            <a:srgbClr val="1B8056"/>
                          </a:solidFill>
                        </a:rPr>
                        <a:t>Bereiter &amp; </a:t>
                      </a:r>
                      <a:r>
                        <a:rPr lang="en-US" sz="1800" b="1" dirty="0" err="1">
                          <a:solidFill>
                            <a:srgbClr val="1B8056"/>
                          </a:solidFill>
                        </a:rPr>
                        <a:t>Scardamalia’s</a:t>
                      </a:r>
                      <a:r>
                        <a:rPr lang="en-US" sz="1800" b="1" dirty="0">
                          <a:solidFill>
                            <a:srgbClr val="1B8056"/>
                          </a:solidFill>
                        </a:rPr>
                        <a:t> Model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1987)</a:t>
                      </a:r>
                      <a:endParaRPr lang="en-US" sz="1800" dirty="0">
                        <a:solidFill>
                          <a:srgbClr val="1B8056"/>
                        </a:solidFill>
                      </a:endParaRPr>
                    </a:p>
                  </a:txBody>
                  <a:tcPr marL="65929" marR="65929" marT="32965" marB="3296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Distinction</a:t>
                      </a:r>
                      <a:r>
                        <a:rPr lang="en-US" sz="1800" dirty="0"/>
                        <a:t> between </a:t>
                      </a:r>
                      <a:r>
                        <a:rPr lang="en-US" sz="1800" b="1" dirty="0"/>
                        <a:t>knowledge-telling</a:t>
                      </a:r>
                      <a:r>
                        <a:rPr lang="en-US" sz="1800" dirty="0"/>
                        <a:t> vs. </a:t>
                      </a:r>
                      <a:r>
                        <a:rPr lang="en-US" sz="1800" b="1" dirty="0"/>
                        <a:t>knowledge-transforming writing </a:t>
                      </a:r>
                      <a:r>
                        <a:rPr lang="en-US" sz="1800" dirty="0"/>
                        <a:t>processes</a:t>
                      </a:r>
                    </a:p>
                  </a:txBody>
                  <a:tcPr marL="65929" marR="65929" marT="32965" marB="3296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/>
                        <a:t>Strategic use </a:t>
                      </a:r>
                      <a:r>
                        <a:rPr lang="en-US" sz="1800" dirty="0"/>
                        <a:t>of ChatGPT enables </a:t>
                      </a:r>
                      <a:r>
                        <a:rPr lang="en-US" sz="1800" b="1" dirty="0"/>
                        <a:t>deeper thinking</a:t>
                      </a:r>
                      <a:r>
                        <a:rPr lang="en-US" sz="1800" dirty="0"/>
                        <a:t> and </a:t>
                      </a:r>
                      <a:r>
                        <a:rPr lang="en-US" sz="1800" b="1" dirty="0"/>
                        <a:t>revision</a:t>
                      </a:r>
                      <a:r>
                        <a:rPr lang="en-US" sz="1800" dirty="0"/>
                        <a:t> &gt;&lt; </a:t>
                      </a:r>
                      <a:r>
                        <a:rPr lang="en-US" sz="1800" b="1" dirty="0"/>
                        <a:t>Passive use </a:t>
                      </a:r>
                      <a:r>
                        <a:rPr lang="en-US" sz="1800" dirty="0"/>
                        <a:t>leads to </a:t>
                      </a:r>
                      <a:r>
                        <a:rPr lang="en-US" sz="1800" b="1" dirty="0"/>
                        <a:t>superficial content</a:t>
                      </a:r>
                      <a:r>
                        <a:rPr lang="en-US" sz="1800" dirty="0"/>
                        <a:t> improvements.</a:t>
                      </a:r>
                    </a:p>
                  </a:txBody>
                  <a:tcPr marL="65929" marR="65929" marT="32965" marB="32965" anchor="ctr"/>
                </a:tc>
                <a:extLst>
                  <a:ext uri="{0D108BD9-81ED-4DB2-BD59-A6C34878D82A}">
                    <a16:rowId xmlns:a16="http://schemas.microsoft.com/office/drawing/2014/main" val="1313759884"/>
                  </a:ext>
                </a:extLst>
              </a:tr>
              <a:tr h="7498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>
                          <a:solidFill>
                            <a:srgbClr val="1B8056"/>
                          </a:solidFill>
                        </a:rPr>
                        <a:t>Bandura’s Self-Efficacy Theory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1997)</a:t>
                      </a:r>
                      <a:endParaRPr lang="en-US" sz="1800" dirty="0">
                        <a:solidFill>
                          <a:srgbClr val="1B8056"/>
                        </a:solidFill>
                      </a:endParaRPr>
                    </a:p>
                  </a:txBody>
                  <a:tcPr marL="65929" marR="65929" marT="32965" marB="3296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/>
                        <a:t>Confidence</a:t>
                      </a:r>
                      <a:r>
                        <a:rPr lang="en-US" sz="1800" dirty="0"/>
                        <a:t> in one’s </a:t>
                      </a:r>
                      <a:r>
                        <a:rPr lang="en-US" sz="1800" b="1" dirty="0"/>
                        <a:t>ability</a:t>
                      </a:r>
                      <a:r>
                        <a:rPr lang="en-US" sz="1800" dirty="0"/>
                        <a:t> increases </a:t>
                      </a:r>
                      <a:r>
                        <a:rPr lang="en-US" sz="1800" b="1" dirty="0"/>
                        <a:t>effort</a:t>
                      </a:r>
                      <a:r>
                        <a:rPr lang="en-US" sz="1800" dirty="0"/>
                        <a:t>, </a:t>
                      </a:r>
                      <a:r>
                        <a:rPr lang="en-US" sz="1800" b="1" dirty="0"/>
                        <a:t>persistence</a:t>
                      </a:r>
                      <a:r>
                        <a:rPr lang="en-US" sz="1800" dirty="0"/>
                        <a:t>, and </a:t>
                      </a:r>
                      <a:r>
                        <a:rPr lang="en-US" sz="1800" b="1" dirty="0"/>
                        <a:t>performance</a:t>
                      </a:r>
                    </a:p>
                  </a:txBody>
                  <a:tcPr marL="65929" marR="65929" marT="32965" marB="3296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ChatGPT </a:t>
                      </a:r>
                      <a:r>
                        <a:rPr lang="en-US" sz="1800" b="1" dirty="0"/>
                        <a:t>boosts</a:t>
                      </a:r>
                      <a:r>
                        <a:rPr lang="en-US" sz="1800" dirty="0"/>
                        <a:t> writing </a:t>
                      </a:r>
                      <a:r>
                        <a:rPr lang="en-US" sz="1800" b="1" dirty="0"/>
                        <a:t>confidence </a:t>
                      </a:r>
                      <a:r>
                        <a:rPr lang="en-US" sz="1800" dirty="0"/>
                        <a:t>&gt;&lt; </a:t>
                      </a:r>
                      <a:r>
                        <a:rPr lang="en-US" sz="1800" b="1" dirty="0"/>
                        <a:t>overuse</a:t>
                      </a:r>
                      <a:r>
                        <a:rPr lang="en-US" sz="1800" dirty="0"/>
                        <a:t> may </a:t>
                      </a:r>
                      <a:r>
                        <a:rPr lang="en-US" sz="1800" b="1" dirty="0"/>
                        <a:t>diminish</a:t>
                      </a:r>
                      <a:r>
                        <a:rPr lang="en-US" sz="1800" dirty="0"/>
                        <a:t> genuine </a:t>
                      </a:r>
                      <a:r>
                        <a:rPr lang="en-US" sz="1800" b="1" dirty="0"/>
                        <a:t>skill developmen</a:t>
                      </a:r>
                      <a:r>
                        <a:rPr lang="en-US" sz="1800" dirty="0"/>
                        <a:t>t and </a:t>
                      </a:r>
                      <a:r>
                        <a:rPr lang="en-US" sz="1800" b="1" dirty="0"/>
                        <a:t>authorship</a:t>
                      </a:r>
                      <a:r>
                        <a:rPr lang="en-US" sz="1800" dirty="0"/>
                        <a:t>.</a:t>
                      </a:r>
                    </a:p>
                  </a:txBody>
                  <a:tcPr marL="65929" marR="65929" marT="32965" marB="32965" anchor="ctr"/>
                </a:tc>
                <a:extLst>
                  <a:ext uri="{0D108BD9-81ED-4DB2-BD59-A6C34878D82A}">
                    <a16:rowId xmlns:a16="http://schemas.microsoft.com/office/drawing/2014/main" val="438850266"/>
                  </a:ext>
                </a:extLst>
              </a:tr>
              <a:tr h="74875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>
                          <a:solidFill>
                            <a:srgbClr val="1B8056"/>
                          </a:solidFill>
                        </a:rPr>
                        <a:t>Dörnyei’s L2 Motivational System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2009)</a:t>
                      </a:r>
                      <a:endParaRPr lang="en-US" sz="1800" dirty="0">
                        <a:solidFill>
                          <a:srgbClr val="1B8056"/>
                        </a:solidFill>
                      </a:endParaRPr>
                    </a:p>
                  </a:txBody>
                  <a:tcPr marL="65929" marR="65929" marT="32965" marB="3296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/>
                        <a:t>Motivation</a:t>
                      </a:r>
                      <a:r>
                        <a:rPr lang="en-US" sz="1800" dirty="0"/>
                        <a:t> influenced by </a:t>
                      </a:r>
                      <a:r>
                        <a:rPr lang="en-US" sz="1800" b="1" dirty="0"/>
                        <a:t>identity</a:t>
                      </a:r>
                      <a:r>
                        <a:rPr lang="en-US" sz="1800" dirty="0"/>
                        <a:t> (Ideal L2 Self), </a:t>
                      </a:r>
                      <a:r>
                        <a:rPr lang="en-US" sz="1800" b="1" dirty="0"/>
                        <a:t>task value</a:t>
                      </a:r>
                      <a:r>
                        <a:rPr lang="en-US" sz="1800" dirty="0"/>
                        <a:t>, and </a:t>
                      </a:r>
                      <a:r>
                        <a:rPr lang="en-US" sz="1800" b="1" dirty="0"/>
                        <a:t>self-regulation</a:t>
                      </a:r>
                    </a:p>
                  </a:txBody>
                  <a:tcPr marL="65929" marR="65929" marT="32965" marB="3296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ChatGPT can </a:t>
                      </a:r>
                      <a:r>
                        <a:rPr lang="en-US" sz="1800" b="1" dirty="0"/>
                        <a:t>increase</a:t>
                      </a:r>
                      <a:r>
                        <a:rPr lang="en-US" sz="1800" dirty="0"/>
                        <a:t> </a:t>
                      </a:r>
                      <a:r>
                        <a:rPr lang="en-US" sz="1800" b="1" dirty="0"/>
                        <a:t>motivation</a:t>
                      </a:r>
                      <a:r>
                        <a:rPr lang="en-US" sz="1800" dirty="0"/>
                        <a:t> and </a:t>
                      </a:r>
                      <a:r>
                        <a:rPr lang="en-US" sz="1800" b="1" dirty="0"/>
                        <a:t>engagement</a:t>
                      </a:r>
                      <a:r>
                        <a:rPr lang="en-US" sz="1800" dirty="0"/>
                        <a:t> if students </a:t>
                      </a:r>
                      <a:r>
                        <a:rPr lang="en-US" sz="1800" b="1" dirty="0"/>
                        <a:t>retain</a:t>
                      </a:r>
                      <a:r>
                        <a:rPr lang="en-US" sz="1800" dirty="0"/>
                        <a:t> </a:t>
                      </a:r>
                      <a:r>
                        <a:rPr lang="en-US" sz="1800" b="1" dirty="0"/>
                        <a:t>ownership</a:t>
                      </a:r>
                      <a:r>
                        <a:rPr lang="en-US" sz="1800" dirty="0"/>
                        <a:t> over the </a:t>
                      </a:r>
                      <a:r>
                        <a:rPr lang="en-US" sz="1800" b="1" dirty="0"/>
                        <a:t>task</a:t>
                      </a:r>
                      <a:r>
                        <a:rPr lang="en-US" sz="1800" dirty="0"/>
                        <a:t>.</a:t>
                      </a:r>
                    </a:p>
                  </a:txBody>
                  <a:tcPr marL="65929" marR="65929" marT="32965" marB="32965" anchor="ctr"/>
                </a:tc>
                <a:extLst>
                  <a:ext uri="{0D108BD9-81ED-4DB2-BD59-A6C34878D82A}">
                    <a16:rowId xmlns:a16="http://schemas.microsoft.com/office/drawing/2014/main" val="3724376596"/>
                  </a:ext>
                </a:extLst>
              </a:tr>
              <a:tr h="9733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>
                          <a:solidFill>
                            <a:srgbClr val="1B8056"/>
                          </a:solidFill>
                        </a:rPr>
                        <a:t>Vygotsky’s ZPD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1978)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5929" marR="65929" marT="32965" marB="3296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/>
                        <a:t>Learning</a:t>
                      </a:r>
                      <a:r>
                        <a:rPr lang="en-US" sz="1800" dirty="0"/>
                        <a:t> occurs </a:t>
                      </a:r>
                      <a:r>
                        <a:rPr lang="en-US" sz="1800" b="1" dirty="0"/>
                        <a:t>best</a:t>
                      </a:r>
                      <a:r>
                        <a:rPr lang="en-US" sz="1800" dirty="0"/>
                        <a:t> within the </a:t>
                      </a:r>
                      <a:r>
                        <a:rPr lang="en-US" sz="1800" b="1" dirty="0"/>
                        <a:t>zone</a:t>
                      </a:r>
                      <a:r>
                        <a:rPr lang="en-US" sz="1800" dirty="0"/>
                        <a:t> between </a:t>
                      </a:r>
                      <a:r>
                        <a:rPr lang="en-US" sz="1800" b="1" dirty="0"/>
                        <a:t>independent</a:t>
                      </a:r>
                      <a:r>
                        <a:rPr lang="en-US" sz="1800" dirty="0"/>
                        <a:t> ability and scaffolded </a:t>
                      </a:r>
                      <a:r>
                        <a:rPr lang="en-US" sz="1800" b="1" dirty="0"/>
                        <a:t>support</a:t>
                      </a:r>
                      <a:r>
                        <a:rPr lang="en-US" sz="1800" dirty="0"/>
                        <a:t>.</a:t>
                      </a:r>
                    </a:p>
                  </a:txBody>
                  <a:tcPr marL="65929" marR="65929" marT="32965" marB="3296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ChatGPT serves as a </a:t>
                      </a:r>
                      <a:r>
                        <a:rPr lang="en-US" sz="1800" b="1" dirty="0"/>
                        <a:t>scaffold </a:t>
                      </a:r>
                      <a:r>
                        <a:rPr lang="en-US" sz="1800" b="0" dirty="0"/>
                        <a:t>&gt;&lt;</a:t>
                      </a:r>
                      <a:r>
                        <a:rPr lang="en-US" sz="1800" dirty="0"/>
                        <a:t> </a:t>
                      </a:r>
                      <a:r>
                        <a:rPr lang="en-US" sz="1800" b="1" dirty="0"/>
                        <a:t>improper</a:t>
                      </a:r>
                      <a:r>
                        <a:rPr lang="en-US" sz="1800" dirty="0"/>
                        <a:t> </a:t>
                      </a:r>
                      <a:r>
                        <a:rPr lang="en-US" sz="1800" b="1" dirty="0"/>
                        <a:t>scaffolding</a:t>
                      </a:r>
                      <a:r>
                        <a:rPr lang="en-US" sz="1800" dirty="0"/>
                        <a:t> may </a:t>
                      </a:r>
                      <a:r>
                        <a:rPr lang="en-US" sz="1800" b="1" dirty="0"/>
                        <a:t>hinder</a:t>
                      </a:r>
                      <a:r>
                        <a:rPr lang="en-US" sz="1800" dirty="0"/>
                        <a:t> learner </a:t>
                      </a:r>
                      <a:r>
                        <a:rPr lang="en-US" sz="1800" b="1" dirty="0"/>
                        <a:t>autonomy</a:t>
                      </a:r>
                      <a:r>
                        <a:rPr lang="en-US" sz="1800" dirty="0"/>
                        <a:t> and long-term </a:t>
                      </a:r>
                      <a:r>
                        <a:rPr lang="en-US" sz="1800" b="1" dirty="0"/>
                        <a:t>development</a:t>
                      </a:r>
                      <a:r>
                        <a:rPr lang="en-US" sz="1800" dirty="0"/>
                        <a:t>.</a:t>
                      </a:r>
                    </a:p>
                  </a:txBody>
                  <a:tcPr marL="65929" marR="65929" marT="32965" marB="32965" anchor="ctr"/>
                </a:tc>
                <a:extLst>
                  <a:ext uri="{0D108BD9-81ED-4DB2-BD59-A6C34878D82A}">
                    <a16:rowId xmlns:a16="http://schemas.microsoft.com/office/drawing/2014/main" val="930299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086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2669</TotalTime>
  <Words>1694</Words>
  <Application>Microsoft Macintosh PowerPoint</Application>
  <PresentationFormat>Widescreen</PresentationFormat>
  <Paragraphs>284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Be Vietnam Pro</vt:lpstr>
      <vt:lpstr>-webkit-standard</vt:lpstr>
      <vt:lpstr>Aptos Display</vt:lpstr>
      <vt:lpstr>Aptos</vt:lpstr>
      <vt:lpstr>Arial</vt:lpstr>
      <vt:lpstr>Times New Roman</vt:lpstr>
      <vt:lpstr>Office Theme</vt:lpstr>
      <vt:lpstr>ChatGPT’s Impact on Metacognition and Motivation  in EFL Academic Writing</vt:lpstr>
      <vt:lpstr>ChatGPT’s Impact on Metacognition and Motivation in EFL Academic Writing</vt:lpstr>
      <vt:lpstr>Human or AI: Can You Spot the Difference?</vt:lpstr>
      <vt:lpstr>Read the two paragraphs and decide which one is written by a student, and which one is written by AI.</vt:lpstr>
      <vt:lpstr>Overview</vt:lpstr>
      <vt:lpstr>I. BACKGROUND  &amp;  RESEARCH GAP</vt:lpstr>
      <vt:lpstr>PowerPoint Presentation</vt:lpstr>
      <vt:lpstr>II. THEORETICAL FRAMEWORK</vt:lpstr>
      <vt:lpstr>PowerPoint Presentation</vt:lpstr>
      <vt:lpstr>III. RESEARCH QUESTIONS</vt:lpstr>
      <vt:lpstr>Research Questions </vt:lpstr>
      <vt:lpstr>IV. METHODOLOGY</vt:lpstr>
      <vt:lpstr>Participants</vt:lpstr>
      <vt:lpstr>Research design</vt:lpstr>
      <vt:lpstr>Research Procedures</vt:lpstr>
      <vt:lpstr>V. KEY FINDINGS</vt:lpstr>
      <vt:lpstr>1. Reliability of Metacognitive Strategy Measures</vt:lpstr>
      <vt:lpstr>2. Statistical Evidence of Strategic Writing Gains through ChatGPT Support</vt:lpstr>
      <vt:lpstr>3. Group Differences (B1 vs. B2) in Strategy Gains</vt:lpstr>
      <vt:lpstr>4. Pre-Post Gains in Motivation &amp; Self-Efficacy</vt:lpstr>
      <vt:lpstr>5. Correlation Between Motivation &amp; Self-Efficacy Gains</vt:lpstr>
      <vt:lpstr>6. Aligning Student Experiences with Statistical Evidence</vt:lpstr>
      <vt:lpstr>6. Aligning Student Experiences with Statistical Evidence</vt:lpstr>
      <vt:lpstr>VI. S.M.A.R.T. AI Framework</vt:lpstr>
      <vt:lpstr>PowerPoint Presentation</vt:lpstr>
      <vt:lpstr>VII. Conclusion &amp; Implications</vt:lpstr>
      <vt:lpstr>Conclusion</vt:lpstr>
      <vt:lpstr>Implications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banquyenphanmem3 banquyenphanmem3</dc:creator>
  <cp:lastModifiedBy>Lan Võ</cp:lastModifiedBy>
  <cp:revision>46</cp:revision>
  <dcterms:created xsi:type="dcterms:W3CDTF">2025-05-11T03:28:13Z</dcterms:created>
  <dcterms:modified xsi:type="dcterms:W3CDTF">2025-08-26T14:50:10Z</dcterms:modified>
</cp:coreProperties>
</file>