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56" r:id="rId3"/>
    <p:sldId id="257" r:id="rId4"/>
    <p:sldId id="285" r:id="rId5"/>
    <p:sldId id="286" r:id="rId6"/>
    <p:sldId id="258" r:id="rId7"/>
    <p:sldId id="273" r:id="rId8"/>
    <p:sldId id="279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63" r:id="rId23"/>
    <p:sldId id="280" r:id="rId24"/>
    <p:sldId id="281" r:id="rId25"/>
    <p:sldId id="283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31066-773E-40E9-8F4B-4564EAD9A14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0111E7-2B31-4542-B6E4-477B0D168A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If you gave a Nobel prize to someone in our class, who would you give? </a:t>
          </a:r>
        </a:p>
      </dgm:t>
    </dgm:pt>
    <dgm:pt modelId="{889E8D0E-1999-4D72-8985-FBF22D099E79}" type="parTrans" cxnId="{3D1D1CCF-0D19-441B-8A88-D14D508D740B}">
      <dgm:prSet/>
      <dgm:spPr/>
      <dgm:t>
        <a:bodyPr/>
        <a:lstStyle/>
        <a:p>
          <a:endParaRPr lang="en-US"/>
        </a:p>
      </dgm:t>
    </dgm:pt>
    <dgm:pt modelId="{3796F580-E859-4702-9787-97C6677B6C52}" type="sibTrans" cxnId="{3D1D1CCF-0D19-441B-8A88-D14D508D740B}">
      <dgm:prSet/>
      <dgm:spPr/>
      <dgm:t>
        <a:bodyPr/>
        <a:lstStyle/>
        <a:p>
          <a:endParaRPr lang="en-US"/>
        </a:p>
      </dgm:t>
    </dgm:pt>
    <dgm:pt modelId="{D1EF584F-F4F1-4CC4-A1D5-2074020657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Why?</a:t>
          </a:r>
        </a:p>
      </dgm:t>
    </dgm:pt>
    <dgm:pt modelId="{E4ABFAA3-3862-4B18-AA85-2EEFD10136CF}" type="parTrans" cxnId="{5126CDA8-0B19-4E57-944E-113C6D1E3341}">
      <dgm:prSet/>
      <dgm:spPr/>
      <dgm:t>
        <a:bodyPr/>
        <a:lstStyle/>
        <a:p>
          <a:endParaRPr lang="en-US"/>
        </a:p>
      </dgm:t>
    </dgm:pt>
    <dgm:pt modelId="{BD8F469A-229A-446E-8F06-B2E7548DBFA4}" type="sibTrans" cxnId="{5126CDA8-0B19-4E57-944E-113C6D1E3341}">
      <dgm:prSet/>
      <dgm:spPr/>
      <dgm:t>
        <a:bodyPr/>
        <a:lstStyle/>
        <a:p>
          <a:endParaRPr lang="en-US"/>
        </a:p>
      </dgm:t>
    </dgm:pt>
    <dgm:pt modelId="{324F58A3-4647-4E0E-925F-E86DFCDDA97E}" type="pres">
      <dgm:prSet presAssocID="{66731066-773E-40E9-8F4B-4564EAD9A142}" presName="root" presStyleCnt="0">
        <dgm:presLayoutVars>
          <dgm:dir/>
          <dgm:resizeHandles val="exact"/>
        </dgm:presLayoutVars>
      </dgm:prSet>
      <dgm:spPr/>
    </dgm:pt>
    <dgm:pt modelId="{F7403AF3-93E0-4112-95A1-F059FF554EB2}" type="pres">
      <dgm:prSet presAssocID="{FB0111E7-2B31-4542-B6E4-477B0D168ABA}" presName="compNode" presStyleCnt="0"/>
      <dgm:spPr/>
    </dgm:pt>
    <dgm:pt modelId="{53C3E1EF-587A-42B7-807B-12C92DAB4FB4}" type="pres">
      <dgm:prSet presAssocID="{FB0111E7-2B31-4542-B6E4-477B0D168AB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7F21667C-83A4-4B17-989A-9E18F7C30D78}" type="pres">
      <dgm:prSet presAssocID="{FB0111E7-2B31-4542-B6E4-477B0D168ABA}" presName="spaceRect" presStyleCnt="0"/>
      <dgm:spPr/>
    </dgm:pt>
    <dgm:pt modelId="{E562B8A9-B020-4FF6-BA31-31F66699F55B}" type="pres">
      <dgm:prSet presAssocID="{FB0111E7-2B31-4542-B6E4-477B0D168ABA}" presName="textRect" presStyleLbl="revTx" presStyleIdx="0" presStyleCnt="2" custScaleX="118074">
        <dgm:presLayoutVars>
          <dgm:chMax val="1"/>
          <dgm:chPref val="1"/>
        </dgm:presLayoutVars>
      </dgm:prSet>
      <dgm:spPr/>
    </dgm:pt>
    <dgm:pt modelId="{562A5C89-C5A8-48C2-AE38-306D3D1C94E9}" type="pres">
      <dgm:prSet presAssocID="{3796F580-E859-4702-9787-97C6677B6C52}" presName="sibTrans" presStyleCnt="0"/>
      <dgm:spPr/>
    </dgm:pt>
    <dgm:pt modelId="{7133952F-F018-490C-B2AA-72F90D16D884}" type="pres">
      <dgm:prSet presAssocID="{D1EF584F-F4F1-4CC4-A1D5-2074020657F6}" presName="compNode" presStyleCnt="0"/>
      <dgm:spPr/>
    </dgm:pt>
    <dgm:pt modelId="{90CABC77-9BA1-4D60-A0CB-72B15737BEA0}" type="pres">
      <dgm:prSet presAssocID="{D1EF584F-F4F1-4CC4-A1D5-2074020657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C880557-CD96-4C42-8B61-7942AB3963A7}" type="pres">
      <dgm:prSet presAssocID="{D1EF584F-F4F1-4CC4-A1D5-2074020657F6}" presName="spaceRect" presStyleCnt="0"/>
      <dgm:spPr/>
    </dgm:pt>
    <dgm:pt modelId="{B3E3D946-8B5A-4150-9B68-18015B6C257D}" type="pres">
      <dgm:prSet presAssocID="{D1EF584F-F4F1-4CC4-A1D5-2074020657F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B670D68-7B5A-402F-B750-51DBF0E55563}" type="presOf" srcId="{FB0111E7-2B31-4542-B6E4-477B0D168ABA}" destId="{E562B8A9-B020-4FF6-BA31-31F66699F55B}" srcOrd="0" destOrd="0" presId="urn:microsoft.com/office/officeart/2018/2/layout/IconLabelList"/>
    <dgm:cxn modelId="{AB2B078B-F4B4-47AB-8EB7-054E8DEDFDC7}" type="presOf" srcId="{66731066-773E-40E9-8F4B-4564EAD9A142}" destId="{324F58A3-4647-4E0E-925F-E86DFCDDA97E}" srcOrd="0" destOrd="0" presId="urn:microsoft.com/office/officeart/2018/2/layout/IconLabelList"/>
    <dgm:cxn modelId="{5126CDA8-0B19-4E57-944E-113C6D1E3341}" srcId="{66731066-773E-40E9-8F4B-4564EAD9A142}" destId="{D1EF584F-F4F1-4CC4-A1D5-2074020657F6}" srcOrd="1" destOrd="0" parTransId="{E4ABFAA3-3862-4B18-AA85-2EEFD10136CF}" sibTransId="{BD8F469A-229A-446E-8F06-B2E7548DBFA4}"/>
    <dgm:cxn modelId="{3D1D1CCF-0D19-441B-8A88-D14D508D740B}" srcId="{66731066-773E-40E9-8F4B-4564EAD9A142}" destId="{FB0111E7-2B31-4542-B6E4-477B0D168ABA}" srcOrd="0" destOrd="0" parTransId="{889E8D0E-1999-4D72-8985-FBF22D099E79}" sibTransId="{3796F580-E859-4702-9787-97C6677B6C52}"/>
    <dgm:cxn modelId="{865C79F8-982D-4C11-93BF-C39454464A0C}" type="presOf" srcId="{D1EF584F-F4F1-4CC4-A1D5-2074020657F6}" destId="{B3E3D946-8B5A-4150-9B68-18015B6C257D}" srcOrd="0" destOrd="0" presId="urn:microsoft.com/office/officeart/2018/2/layout/IconLabelList"/>
    <dgm:cxn modelId="{2D0DDD59-F2A9-43CD-A84C-6935412DD5D6}" type="presParOf" srcId="{324F58A3-4647-4E0E-925F-E86DFCDDA97E}" destId="{F7403AF3-93E0-4112-95A1-F059FF554EB2}" srcOrd="0" destOrd="0" presId="urn:microsoft.com/office/officeart/2018/2/layout/IconLabelList"/>
    <dgm:cxn modelId="{32A3C2CB-9AA6-4A70-9162-FA2124ED06F1}" type="presParOf" srcId="{F7403AF3-93E0-4112-95A1-F059FF554EB2}" destId="{53C3E1EF-587A-42B7-807B-12C92DAB4FB4}" srcOrd="0" destOrd="0" presId="urn:microsoft.com/office/officeart/2018/2/layout/IconLabelList"/>
    <dgm:cxn modelId="{EFBD462E-1621-43C3-8DB3-D3CA70A11CED}" type="presParOf" srcId="{F7403AF3-93E0-4112-95A1-F059FF554EB2}" destId="{7F21667C-83A4-4B17-989A-9E18F7C30D78}" srcOrd="1" destOrd="0" presId="urn:microsoft.com/office/officeart/2018/2/layout/IconLabelList"/>
    <dgm:cxn modelId="{53DF30EB-F368-431D-A9D8-41FA07FD0384}" type="presParOf" srcId="{F7403AF3-93E0-4112-95A1-F059FF554EB2}" destId="{E562B8A9-B020-4FF6-BA31-31F66699F55B}" srcOrd="2" destOrd="0" presId="urn:microsoft.com/office/officeart/2018/2/layout/IconLabelList"/>
    <dgm:cxn modelId="{43E1156A-1E39-4488-951D-1A944D2D8915}" type="presParOf" srcId="{324F58A3-4647-4E0E-925F-E86DFCDDA97E}" destId="{562A5C89-C5A8-48C2-AE38-306D3D1C94E9}" srcOrd="1" destOrd="0" presId="urn:microsoft.com/office/officeart/2018/2/layout/IconLabelList"/>
    <dgm:cxn modelId="{59B6C9C3-C67F-431B-9576-BA7E2A9EE338}" type="presParOf" srcId="{324F58A3-4647-4E0E-925F-E86DFCDDA97E}" destId="{7133952F-F018-490C-B2AA-72F90D16D884}" srcOrd="2" destOrd="0" presId="urn:microsoft.com/office/officeart/2018/2/layout/IconLabelList"/>
    <dgm:cxn modelId="{1CD55C3A-5C92-4E19-9227-4B95758A2D61}" type="presParOf" srcId="{7133952F-F018-490C-B2AA-72F90D16D884}" destId="{90CABC77-9BA1-4D60-A0CB-72B15737BEA0}" srcOrd="0" destOrd="0" presId="urn:microsoft.com/office/officeart/2018/2/layout/IconLabelList"/>
    <dgm:cxn modelId="{3E4B01AA-E139-4EEE-AD44-72A1665658D1}" type="presParOf" srcId="{7133952F-F018-490C-B2AA-72F90D16D884}" destId="{7C880557-CD96-4C42-8B61-7942AB3963A7}" srcOrd="1" destOrd="0" presId="urn:microsoft.com/office/officeart/2018/2/layout/IconLabelList"/>
    <dgm:cxn modelId="{2D24B52B-8434-4340-8E0F-8E7E920D4267}" type="presParOf" srcId="{7133952F-F018-490C-B2AA-72F90D16D884}" destId="{B3E3D946-8B5A-4150-9B68-18015B6C257D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3E1EF-587A-42B7-807B-12C92DAB4FB4}">
      <dsp:nvSpPr>
        <dsp:cNvPr id="0" name=""/>
        <dsp:cNvSpPr/>
      </dsp:nvSpPr>
      <dsp:spPr>
        <a:xfrm>
          <a:off x="1943744" y="13623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2B8A9-B020-4FF6-BA31-31F66699F55B}">
      <dsp:nvSpPr>
        <dsp:cNvPr id="0" name=""/>
        <dsp:cNvSpPr/>
      </dsp:nvSpPr>
      <dsp:spPr>
        <a:xfrm>
          <a:off x="365346" y="2653686"/>
          <a:ext cx="5100796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If you gave a Nobel prize to someone in our class, who would you give? </a:t>
          </a:r>
        </a:p>
      </dsp:txBody>
      <dsp:txXfrm>
        <a:off x="365346" y="2653686"/>
        <a:ext cx="5100796" cy="1305000"/>
      </dsp:txXfrm>
    </dsp:sp>
    <dsp:sp modelId="{90CABC77-9BA1-4D60-A0CB-72B15737BEA0}">
      <dsp:nvSpPr>
        <dsp:cNvPr id="0" name=""/>
        <dsp:cNvSpPr/>
      </dsp:nvSpPr>
      <dsp:spPr>
        <a:xfrm>
          <a:off x="7410143" y="13623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3D946-8B5A-4150-9B68-18015B6C257D}">
      <dsp:nvSpPr>
        <dsp:cNvPr id="0" name=""/>
        <dsp:cNvSpPr/>
      </dsp:nvSpPr>
      <dsp:spPr>
        <a:xfrm>
          <a:off x="6222143" y="2653686"/>
          <a:ext cx="4320000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Why?</a:t>
          </a:r>
        </a:p>
      </dsp:txBody>
      <dsp:txXfrm>
        <a:off x="6222143" y="2653686"/>
        <a:ext cx="4320000" cy="130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1180-8371-4AE4-81C8-1FE0CBF901E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DF15-0E15-421B-8A13-3230E6BDE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3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9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1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0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6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71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5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9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0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2ADF15-0E15-421B-8A13-3230E6BDE9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7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0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4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7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17C1C-09EA-4B5A-A794-6D4631815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0D937-80A6-43D1-8704-3052056A5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51492-0FC7-4826-8C06-D76F34C4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96540-97FE-4E4E-B091-644C288E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A98EB-30C6-489C-912D-72E1DECA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20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E07B-D7F9-47C5-847E-985D895D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768F2-69A5-4791-8809-E4439192C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B73A6-3D11-4C89-9298-730C01541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D9E3E-19B3-4EEE-8D03-19FD6FA9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060CA-D9C7-4D4A-9DF1-2B3854440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50BA-97C0-4365-8395-979CD175E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98A95-9673-44EB-9629-0712B1497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15DAB-B3AB-4771-BDAF-E3F16F2D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1B44F-89DF-43C5-93EF-432741E35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D57A2-3DC4-4564-B88B-19D43171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5FD4-8F43-426C-B364-76AEBA3C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DC4E-1376-400F-980E-7AC083CE7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47C84-9BA5-4786-980A-07D2B9F5A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1DAA3-B73B-44F2-B803-E88249A9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C208-05D5-46A8-A52E-7BDCE5AE9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F48F-C71C-49DF-8EF8-934D9161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76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C18D3-477D-4504-A753-5803DC0B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10CAC-7DE9-451E-90C5-755AB86F8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A97D7-7EA9-4C87-9343-23D966778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0C43F-FCF1-41D3-A7CA-1CEA5F86B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886970-083E-4324-A066-208012DB3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FAA2D-E3D4-4727-9FC4-B0A8E083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2131E-8BDF-4B9F-AC66-28A6FA4D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3CB85-EEE4-4123-9D31-494950E8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47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B744-61EB-4A7E-8134-1C148C1A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2FA28-3C15-4A99-BD3B-6AAC1708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FEBE1-9801-492B-8C41-98A30F46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4778C-F141-4C75-8590-657B38AD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77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BC4F2-FCCA-49C1-9CF9-B48B82F1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AA64D-471D-4312-9B32-F87722B9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7709E-B011-43AD-9584-F9F90B96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4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19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C979-B382-4380-ABD8-F62DE605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53E2D-B489-41A7-B17E-33C1C2F64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B1F22-F3BC-49F5-B607-6719F9236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22F0F-0C7D-489F-977F-B0BAD5E5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90F7C-6DCC-487B-9602-4C427BE0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021A5-E740-4ABE-9AB0-1C4549D5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7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1085D-85D1-47C9-BBDE-D8FEA31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1D2AD-9E7F-4B85-B293-E2CF789B1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E4CD69-8FAB-4892-A7BA-0B92468B9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BA60F-CAA6-4406-9EC5-5C4B5229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22A54-CD95-4585-8409-C64E1308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3546-C62A-49F6-817E-70A0184B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2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4E2D-AEF7-408D-A5DC-0EEB96F6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B6A82-0022-4202-B0AA-21B29274B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D6F58-3B18-4776-A8F7-888D3AA7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27A41-7202-4F91-82A6-C8D0005E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157B0-F43F-4051-B1F6-C1168F32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41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F22C4-9CA6-4CA9-A2EF-27EE57BB1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9856B-1F64-457B-8D35-6297F2F02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BC8C9-D30F-4346-8184-4888E0B4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8EA9-441B-4DE5-8BF1-DFE8D90E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D9838-F438-405D-94C8-FECD58214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0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1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4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4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9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2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D9822-ABC0-47AD-A14A-EB0ED8D5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7CEC2-BC72-4E2E-BBDA-46A818641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7AC42-0A68-400B-86C1-7101A403C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3A20E-0496-4C61-83FE-815C4D2BA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BA0A7-4747-4CDD-922B-1395AF89D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1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98FA01-FCC5-447C-AE05-0301D12AC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34" b="172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498F1-1BD9-44EB-B704-210DA029B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8986" y="3547277"/>
            <a:ext cx="4452181" cy="11933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br>
              <a:rPr lang="en-US" sz="4000" b="1"/>
            </a:br>
            <a:r>
              <a:rPr lang="en-US" sz="4000" b="1"/>
              <a:t>Peacemakers</a:t>
            </a:r>
            <a:br>
              <a:rPr lang="en-US" sz="4000" b="1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19836-2696-4345-AF34-4BD1BC32F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5110" y="4829160"/>
            <a:ext cx="3957144" cy="6467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2000" dirty="0"/>
              <a:t>Unit 7 ,page54</a:t>
            </a:r>
          </a:p>
        </p:txBody>
      </p:sp>
      <p:pic>
        <p:nvPicPr>
          <p:cNvPr id="2050" name="Picture 2" descr="White pigeon illustration, Fantail pigeon Columbidae Bird Release ...">
            <a:extLst>
              <a:ext uri="{FF2B5EF4-FFF2-40B4-BE49-F238E27FC236}">
                <a16:creationId xmlns:a16="http://schemas.microsoft.com/office/drawing/2014/main" id="{6623A1FD-F8D5-4911-8B21-8839DEB20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8000" y1="50278" x2="43111" y2="42917"/>
                        <a14:foregroundMark x1="43111" y1="42917" x2="47667" y2="1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5113" y="172015"/>
            <a:ext cx="4434096" cy="35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88 0.13473 L -0.06888 0.13496 C -0.06627 0.13959 -0.06406 0.14491 -0.06132 0.14931 C -0.06054 0.1507 -0.05924 0.1507 -0.05846 0.15186 C -0.04674 0.16968 -0.05572 0.16158 -0.04583 0.16899 C -0.04283 0.17454 -0.0388 0.18195 -0.03541 0.18635 C -0.03307 0.18936 -0.03033 0.19144 -0.02799 0.19422 C -0.02539 0.197 -0.02291 0.20024 -0.02057 0.20348 C -0.01822 0.20649 -0.01627 0.20996 -0.0138 0.21274 C -0.00885 0.21806 -0.00364 0.22246 0.00157 0.22709 C 0.00404 0.2294 0.00678 0.23102 0.00899 0.2338 C 0.0112 0.23635 0.01342 0.23936 0.01576 0.24167 C 0.02123 0.24746 0.02175 0.24676 0.02761 0.25093 C 0.03112 0.25348 0.03503 0.25487 0.03803 0.2588 C 0.04506 0.26829 0.0362 0.25695 0.04545 0.26667 C 0.04662 0.26783 0.0474 0.26968 0.04857 0.27061 C 0.04974 0.27176 0.05092 0.27246 0.05209 0.27338 C 0.05313 0.27408 0.0543 0.275 0.05508 0.27593 C 0.05586 0.27686 0.05664 0.27778 0.05743 0.27871 C 0.05821 0.27963 0.05938 0.28033 0.06029 0.28125 C 0.06185 0.28288 0.06329 0.28496 0.06472 0.28658 C 0.06641 0.2882 0.06823 0.28889 0.06993 0.29051 C 0.07123 0.29167 0.0724 0.29329 0.0737 0.29445 C 0.07474 0.29561 0.07774 0.29653 0.07878 0.297 C 0.0823 0.29885 0.08594 0.29977 0.0892 0.30232 C 0.09063 0.30348 0.09792 0.30973 0.10039 0.31019 C 0.10404 0.31135 0.10795 0.31112 0.11146 0.31158 C 0.13594 0.31875 0.10352 0.30973 0.17383 0.31551 L 0.18946 0.3169 C 0.19193 0.31737 0.19441 0.31783 0.19688 0.31829 C 0.20157 0.31875 0.20638 0.31852 0.21107 0.31945 C 0.21303 0.31991 0.21498 0.32153 0.21693 0.32223 C 0.21862 0.32269 0.22045 0.32315 0.22214 0.32362 C 0.23803 0.32315 0.25391 0.32338 0.26967 0.32223 C 0.27253 0.322 0.27344 0.31875 0.27566 0.3169 C 0.27839 0.31436 0.27943 0.31413 0.2823 0.31297 C 0.28399 0.31112 0.28594 0.30973 0.2875 0.30764 C 0.28933 0.30533 0.29011 0.30278 0.29128 0.29977 C 0.29219 0.29491 0.29323 0.28797 0.29493 0.2838 C 0.29545 0.28264 0.29649 0.28218 0.29714 0.28125 C 0.29766 0.27987 0.29805 0.27848 0.2987 0.27732 C 0.29935 0.27593 0.30026 0.275 0.30092 0.27338 C 0.30157 0.2713 0.3017 0.26875 0.30235 0.26667 C 0.30287 0.26528 0.30391 0.26413 0.30456 0.26274 C 0.30534 0.26112 0.30599 0.25903 0.30678 0.25741 C 0.31029 0.25139 0.30821 0.25926 0.31133 0.24954 C 0.31615 0.23403 0.30925 0.25139 0.31498 0.23774 C 0.3168 0.22778 0.31433 0.24005 0.31719 0.22987 C 0.31758 0.22848 0.31745 0.22686 0.31797 0.22593 C 0.31901 0.22338 0.32058 0.22176 0.32162 0.21922 C 0.32266 0.21713 0.32331 0.21204 0.32461 0.20996 C 0.3267 0.20695 0.32943 0.20556 0.33138 0.20209 C 0.33204 0.2007 0.33269 0.19908 0.3336 0.19815 C 0.33451 0.19723 0.33555 0.19723 0.33659 0.19676 C 0.33724 0.19538 0.3379 0.19399 0.33881 0.19283 C 0.33946 0.1919 0.34037 0.19144 0.34102 0.19028 C 0.34349 0.18565 0.34154 0.18565 0.34467 0.18102 C 0.34649 0.17825 0.35066 0.17431 0.35066 0.17454 C 0.35118 0.17315 0.35144 0.17153 0.35209 0.17038 C 0.35417 0.16713 0.35886 0.16112 0.35886 0.16135 C 0.36003 0.15255 0.35847 0.15857 0.36172 0.15325 C 0.36784 0.14375 0.36381 0.14676 0.36849 0.14399 C 0.36915 0.1426 0.37006 0.14144 0.37071 0.14005 C 0.37149 0.13843 0.37201 0.13635 0.37292 0.13473 C 0.37357 0.13357 0.37448 0.13311 0.37513 0.13218 C 0.37618 0.13079 0.37709 0.1294 0.37813 0.12825 C 0.37943 0.12338 0.37969 0.12176 0.38178 0.1176 C 0.38347 0.11436 0.38568 0.11204 0.38698 0.10834 C 0.39128 0.0963 0.38907 0.1007 0.39297 0.09375 C 0.39323 0.0926 0.39323 0.09098 0.39375 0.08982 C 0.39532 0.08565 0.39688 0.08565 0.39896 0.08195 C 0.40573 0.06991 0.39597 0.0838 0.40417 0.07153 C 0.40482 0.07038 0.4056 0.06991 0.40638 0.06875 C 0.40743 0.06713 0.40821 0.06505 0.40925 0.06343 C 0.41003 0.0625 0.41081 0.06181 0.41159 0.06088 C 0.4125 0.0595 0.41355 0.05834 0.41446 0.05695 C 0.41576 0.04769 0.41407 0.0544 0.41967 0.04769 C 0.42058 0.04653 0.4211 0.04491 0.42188 0.04375 C 0.42305 0.04213 0.42448 0.04121 0.42566 0.03982 C 0.42709 0.03797 0.42839 0.03542 0.43008 0.0345 C 0.43334 0.03264 0.43151 0.03357 0.43529 0.03195 C 0.44128 0.02477 0.43334 0.03357 0.4405 0.02778 C 0.4418 0.02686 0.44284 0.025 0.44428 0.02385 C 0.45248 0.01713 0.44558 0.02477 0.45092 0.01875 C 0.453 0.01945 0.45534 0.01945 0.45678 0.02269 C 0.45977 0.02894 0.45665 0.02732 0.46055 0.03311 C 0.4612 0.03403 0.46198 0.03403 0.46276 0.0345 C 0.46576 0.04491 0.46342 0.03889 0.4724 0.05024 C 0.47318 0.05116 0.47461 0.05301 0.47461 0.05325 C 0.47513 0.05417 0.47553 0.05579 0.47618 0.05695 C 0.47839 0.06088 0.47878 0.06065 0.48138 0.06227 C 0.48204 0.06389 0.48295 0.06575 0.4836 0.06737 C 0.48438 0.06968 0.4849 0.07223 0.48581 0.07408 C 0.48659 0.0757 0.48776 0.07663 0.48881 0.07801 C 0.49167 0.08588 0.48881 0.07848 0.49401 0.08982 C 0.4948 0.09167 0.49532 0.09375 0.49623 0.09514 C 0.49701 0.09653 0.49831 0.09676 0.49922 0.09792 C 0.5 0.09885 0.50053 0.1007 0.50144 0.10186 C 0.50209 0.10278 0.50287 0.10348 0.50365 0.1044 C 0.50795 0.11598 0.50092 0.09653 0.5073 0.1176 C 0.50795 0.11945 0.50886 0.12107 0.50951 0.12292 C 0.51303 0.13288 0.50847 0.12362 0.51407 0.13357 C 0.51589 0.14676 0.51303 0.13311 0.51693 0.14005 C 0.51967 0.14468 0.51758 0.14538 0.51928 0.1507 C 0.5198 0.15232 0.52071 0.15325 0.52149 0.15463 C 0.52279 0.15741 0.52409 0.16158 0.52592 0.16389 C 0.52657 0.16459 0.52735 0.16459 0.52813 0.16505 C 0.52917 0.16644 0.53008 0.16806 0.53112 0.16899 C 0.53178 0.16968 0.53282 0.16945 0.53334 0.17038 C 0.5392 0.18079 0.53321 0.17686 0.53933 0.17963 C 0.54102 0.1845 0.54219 0.18797 0.54519 0.19144 C 0.54948 0.19653 0.54532 0.19213 0.54961 0.19538 C 0.55066 0.1963 0.55157 0.19746 0.55261 0.19815 C 0.55482 0.19954 0.55717 0.2007 0.55938 0.20209 C 0.56407 0.2051 0.56303 0.20556 0.56901 0.20741 C 0.57292 0.20857 0.57696 0.2088 0.58086 0.20996 C 0.58516 0.21135 0.58933 0.21343 0.59349 0.21528 C 0.59662 0.21667 0.60638 0.22385 0.60756 0.22454 C 0.61303 0.22362 0.61849 0.22315 0.62396 0.222 C 0.62605 0.22153 0.62657 0.21968 0.62839 0.21783 C 0.6293 0.2169 0.63034 0.21598 0.63138 0.21528 C 0.63282 0.21413 0.63503 0.2132 0.63659 0.21274 C 0.63855 0.21389 0.64076 0.21459 0.64245 0.21667 C 0.64375 0.21806 0.64428 0.2213 0.64545 0.22315 C 0.64714 0.22616 0.64844 0.22616 0.65066 0.22709 C 0.65144 0.22848 0.65209 0.22987 0.65287 0.23102 C 0.65352 0.23218 0.65443 0.23264 0.65508 0.2338 C 0.65847 0.23982 0.65443 0.23658 0.65886 0.23913 C 0.65938 0.24028 0.65964 0.2419 0.66029 0.24306 C 0.66094 0.24422 0.66198 0.24445 0.6625 0.24561 C 0.66563 0.25232 0.66107 0.24769 0.66472 0.25093 L 0.66706 0.247 L 0.66329 0.25093 L 0.66407 0.24954 " pathEditMode="relative" rAng="0" ptsTypes="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97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FAE7B-6F66-44CF-8CA0-D984F6FB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233" y="1126002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 dirty="0"/>
              <a:t>Stop the Bus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A56532A-E2C5-4CF2-BBD0-DC1ED7C48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54" r="16438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1E0829-3FB4-4766-9477-D1228F4AA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820"/>
            <a:ext cx="4591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77 -0.01365 L -0.10677 -0.01365 C -0.02734 -0.00787 -0.08646 -0.0118 0.10781 -0.01365 C 0.11003 -0.01365 0.11198 -0.01458 0.11419 -0.01458 L 0.35495 -0.01666 L 0.59518 -0.01736 L 0.59518 -0.01736 L 0.59518 -0.01736 L 0.59518 -0.01736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9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0F50-5AF9-4911-8E4C-327A0D3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" y="4263574"/>
            <a:ext cx="3618390" cy="116182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admiration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2218-7CA5-49FB-B8FB-211B1534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0"/>
            <a:ext cx="10515600" cy="3859135"/>
          </a:xfr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They are all winners of the Nobel Peace Prize. But none of them would have received their prize and the </a:t>
            </a:r>
            <a:r>
              <a:rPr lang="en-US" sz="3600" b="1" dirty="0"/>
              <a:t>recognition</a:t>
            </a:r>
            <a:r>
              <a:rPr lang="en-US" sz="3600" dirty="0"/>
              <a:t> it brings.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CE678-73F3-4374-B4A9-E8FACB40D24C}"/>
              </a:ext>
            </a:extLst>
          </p:cNvPr>
          <p:cNvSpPr txBox="1">
            <a:spLocks/>
          </p:cNvSpPr>
          <p:nvPr/>
        </p:nvSpPr>
        <p:spPr>
          <a:xfrm>
            <a:off x="4305687" y="4264719"/>
            <a:ext cx="3618390" cy="116182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money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294FF-5837-4178-859A-1B5F757D5768}"/>
              </a:ext>
            </a:extLst>
          </p:cNvPr>
          <p:cNvSpPr txBox="1">
            <a:spLocks/>
          </p:cNvSpPr>
          <p:nvPr/>
        </p:nvSpPr>
        <p:spPr>
          <a:xfrm>
            <a:off x="8328700" y="4263573"/>
            <a:ext cx="3425335" cy="116182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c. ordeal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C80FE-61EA-400F-AB50-7594F41A4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23" y="2518120"/>
            <a:ext cx="2223271" cy="11531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90ADB-F6C1-4FF1-B6CF-82753DFAEB4B}"/>
              </a:ext>
            </a:extLst>
          </p:cNvPr>
          <p:cNvSpPr txBox="1">
            <a:spLocks/>
          </p:cNvSpPr>
          <p:nvPr/>
        </p:nvSpPr>
        <p:spPr>
          <a:xfrm>
            <a:off x="97653" y="5631878"/>
            <a:ext cx="11984855" cy="1028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/>
              <a:t>Recognition</a:t>
            </a:r>
            <a:r>
              <a:rPr lang="en-GB" sz="2400" dirty="0"/>
              <a:t>/ˌ</a:t>
            </a:r>
            <a:r>
              <a:rPr lang="en-GB" sz="2400" dirty="0" err="1"/>
              <a:t>rek.əgˈnɪʃ</a:t>
            </a:r>
            <a:r>
              <a:rPr lang="en-GB" sz="2400" dirty="0"/>
              <a:t>. ə n/ (n) </a:t>
            </a:r>
            <a:r>
              <a:rPr lang="en-US" sz="2400" b="1" dirty="0"/>
              <a:t>admiration and respect for someone’s achievement </a:t>
            </a:r>
          </a:p>
        </p:txBody>
      </p:sp>
      <p:pic>
        <p:nvPicPr>
          <p:cNvPr id="1026" name="Picture 2" descr="Correct PNG Images | Vector and PSD Files | Free Download on Pngtree">
            <a:extLst>
              <a:ext uri="{FF2B5EF4-FFF2-40B4-BE49-F238E27FC236}">
                <a16:creationId xmlns:a16="http://schemas.microsoft.com/office/drawing/2014/main" id="{631BA984-1879-4258-BD83-A87B524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3056" y1="42222" x2="46667" y2="49722"/>
                        <a14:foregroundMark x1="46667" y1="49722" x2="61111" y2="44167"/>
                        <a14:foregroundMark x1="61111" y1="44167" x2="6222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0858" r="23215" b="23814"/>
          <a:stretch/>
        </p:blipFill>
        <p:spPr bwMode="auto">
          <a:xfrm>
            <a:off x="3015190" y="3861763"/>
            <a:ext cx="885874" cy="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3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0F50-5AF9-4911-8E4C-327A0D3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" y="4263574"/>
            <a:ext cx="3618390" cy="116182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helicopters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2218-7CA5-49FB-B8FB-211B1534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0"/>
            <a:ext cx="10515600" cy="3859135"/>
          </a:xfrm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When Alfred joined the Nobel family company, it had been developing </a:t>
            </a:r>
            <a:r>
              <a:rPr lang="en-US" sz="3600" b="1" dirty="0"/>
              <a:t>explosives</a:t>
            </a:r>
            <a:r>
              <a:rPr lang="en-US" sz="3600" dirty="0"/>
              <a:t> for many years, working for the Russian army to produce landmines and sea mines.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CE678-73F3-4374-B4A9-E8FACB40D24C}"/>
              </a:ext>
            </a:extLst>
          </p:cNvPr>
          <p:cNvSpPr txBox="1">
            <a:spLocks/>
          </p:cNvSpPr>
          <p:nvPr/>
        </p:nvSpPr>
        <p:spPr>
          <a:xfrm>
            <a:off x="4305687" y="4264719"/>
            <a:ext cx="3618390" cy="116182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computers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294FF-5837-4178-859A-1B5F757D5768}"/>
              </a:ext>
            </a:extLst>
          </p:cNvPr>
          <p:cNvSpPr txBox="1">
            <a:spLocks/>
          </p:cNvSpPr>
          <p:nvPr/>
        </p:nvSpPr>
        <p:spPr>
          <a:xfrm>
            <a:off x="8328700" y="4263573"/>
            <a:ext cx="3425335" cy="116182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c. bombs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C80FE-61EA-400F-AB50-7594F41A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17" y="1617184"/>
            <a:ext cx="1967883" cy="102068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90ADB-F6C1-4FF1-B6CF-82753DFAEB4B}"/>
              </a:ext>
            </a:extLst>
          </p:cNvPr>
          <p:cNvSpPr txBox="1">
            <a:spLocks/>
          </p:cNvSpPr>
          <p:nvPr/>
        </p:nvSpPr>
        <p:spPr>
          <a:xfrm>
            <a:off x="124287" y="5748407"/>
            <a:ext cx="11967099" cy="8684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b="1" dirty="0"/>
              <a:t>Explosive</a:t>
            </a:r>
            <a:r>
              <a:rPr lang="en-GB" dirty="0"/>
              <a:t>/</a:t>
            </a:r>
            <a:r>
              <a:rPr lang="en-GB" dirty="0" err="1"/>
              <a:t>ɪkˈspləʊ.sɪv</a:t>
            </a:r>
            <a:r>
              <a:rPr lang="en-GB" dirty="0"/>
              <a:t>/ (n) </a:t>
            </a:r>
            <a:r>
              <a:rPr lang="en-US" b="1" dirty="0"/>
              <a:t> something that causes an explosion. Ex.: a bomb </a:t>
            </a:r>
            <a:endParaRPr lang="en-US" dirty="0"/>
          </a:p>
        </p:txBody>
      </p:sp>
      <p:pic>
        <p:nvPicPr>
          <p:cNvPr id="1026" name="Picture 2" descr="Correct PNG Images | Vector and PSD Files | Free Download on Pngtree">
            <a:extLst>
              <a:ext uri="{FF2B5EF4-FFF2-40B4-BE49-F238E27FC236}">
                <a16:creationId xmlns:a16="http://schemas.microsoft.com/office/drawing/2014/main" id="{631BA984-1879-4258-BD83-A87B524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056" y1="42222" x2="46667" y2="49722"/>
                        <a14:foregroundMark x1="46667" y1="49722" x2="61111" y2="44167"/>
                        <a14:foregroundMark x1="61111" y1="44167" x2="6222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0858" r="23215" b="23814"/>
          <a:stretch/>
        </p:blipFill>
        <p:spPr bwMode="auto">
          <a:xfrm>
            <a:off x="11113175" y="3940566"/>
            <a:ext cx="885874" cy="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0F50-5AF9-4911-8E4C-327A0D3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" y="4263574"/>
            <a:ext cx="3618390" cy="116182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2218-7CA5-49FB-B8FB-211B1534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0"/>
            <a:ext cx="10515600" cy="3859135"/>
          </a:xfr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He decided that he would use the great 	</a:t>
            </a:r>
            <a:r>
              <a:rPr lang="en-US" sz="3600" b="1" dirty="0"/>
              <a:t>fortune</a:t>
            </a:r>
            <a:r>
              <a:rPr lang="en-US" sz="3600" dirty="0"/>
              <a:t>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that he had made to reward people who had been working to promote good in society.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CE678-73F3-4374-B4A9-E8FACB40D24C}"/>
              </a:ext>
            </a:extLst>
          </p:cNvPr>
          <p:cNvSpPr txBox="1">
            <a:spLocks/>
          </p:cNvSpPr>
          <p:nvPr/>
        </p:nvSpPr>
        <p:spPr>
          <a:xfrm>
            <a:off x="4305687" y="4264719"/>
            <a:ext cx="3618390" cy="116182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money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294FF-5837-4178-859A-1B5F757D5768}"/>
              </a:ext>
            </a:extLst>
          </p:cNvPr>
          <p:cNvSpPr txBox="1">
            <a:spLocks/>
          </p:cNvSpPr>
          <p:nvPr/>
        </p:nvSpPr>
        <p:spPr>
          <a:xfrm>
            <a:off x="8328700" y="4263573"/>
            <a:ext cx="3425335" cy="116182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c. explosion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C80FE-61EA-400F-AB50-7594F41A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64" y="408709"/>
            <a:ext cx="2223271" cy="11531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90ADB-F6C1-4FF1-B6CF-82753DFAEB4B}"/>
              </a:ext>
            </a:extLst>
          </p:cNvPr>
          <p:cNvSpPr txBox="1">
            <a:spLocks/>
          </p:cNvSpPr>
          <p:nvPr/>
        </p:nvSpPr>
        <p:spPr>
          <a:xfrm>
            <a:off x="244910" y="5781678"/>
            <a:ext cx="11686678" cy="878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b="1" dirty="0"/>
              <a:t>Fortune</a:t>
            </a:r>
            <a:r>
              <a:rPr lang="en-GB" dirty="0"/>
              <a:t>/ˈ</a:t>
            </a:r>
            <a:r>
              <a:rPr lang="en-GB" dirty="0" err="1"/>
              <a:t>fɔ</a:t>
            </a:r>
            <a:r>
              <a:rPr lang="en-GB" dirty="0"/>
              <a:t>ː.</a:t>
            </a:r>
            <a:r>
              <a:rPr lang="en-GB" dirty="0" err="1"/>
              <a:t>tʃuːn</a:t>
            </a:r>
            <a:r>
              <a:rPr lang="en-GB" dirty="0"/>
              <a:t>/ (n) </a:t>
            </a:r>
            <a:r>
              <a:rPr lang="en-US" b="1" dirty="0"/>
              <a:t>large sum of money</a:t>
            </a:r>
          </a:p>
        </p:txBody>
      </p:sp>
      <p:pic>
        <p:nvPicPr>
          <p:cNvPr id="1026" name="Picture 2" descr="Correct PNG Images | Vector and PSD Files | Free Download on Pngtree">
            <a:extLst>
              <a:ext uri="{FF2B5EF4-FFF2-40B4-BE49-F238E27FC236}">
                <a16:creationId xmlns:a16="http://schemas.microsoft.com/office/drawing/2014/main" id="{631BA984-1879-4258-BD83-A87B524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056" y1="42222" x2="46667" y2="49722"/>
                        <a14:foregroundMark x1="46667" y1="49722" x2="61111" y2="44167"/>
                        <a14:foregroundMark x1="61111" y1="44167" x2="6222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0858" r="23215" b="23814"/>
          <a:stretch/>
        </p:blipFill>
        <p:spPr bwMode="auto">
          <a:xfrm>
            <a:off x="7038203" y="3976077"/>
            <a:ext cx="885874" cy="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0F50-5AF9-4911-8E4C-327A0D3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" y="4263574"/>
            <a:ext cx="3618390" cy="116182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successful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2218-7CA5-49FB-B8FB-211B1534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0"/>
            <a:ext cx="10515600" cy="3859135"/>
          </a:xfr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But the family made even more money by manufacturing nitroglycerine, which was an </a:t>
            </a:r>
            <a:r>
              <a:rPr lang="en-US" sz="3600" b="1" dirty="0"/>
              <a:t>effective </a:t>
            </a:r>
            <a:r>
              <a:rPr lang="en-US" sz="3600" dirty="0"/>
              <a:t>but dangerous explosive.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CE678-73F3-4374-B4A9-E8FACB40D24C}"/>
              </a:ext>
            </a:extLst>
          </p:cNvPr>
          <p:cNvSpPr txBox="1">
            <a:spLocks/>
          </p:cNvSpPr>
          <p:nvPr/>
        </p:nvSpPr>
        <p:spPr>
          <a:xfrm>
            <a:off x="4305687" y="4264719"/>
            <a:ext cx="3618390" cy="116182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harmful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294FF-5837-4178-859A-1B5F757D5768}"/>
              </a:ext>
            </a:extLst>
          </p:cNvPr>
          <p:cNvSpPr txBox="1">
            <a:spLocks/>
          </p:cNvSpPr>
          <p:nvPr/>
        </p:nvSpPr>
        <p:spPr>
          <a:xfrm>
            <a:off x="8328700" y="4263573"/>
            <a:ext cx="3425335" cy="116182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c. important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C80FE-61EA-400F-AB50-7594F41A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894" y="1497687"/>
            <a:ext cx="2161725" cy="11212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90ADB-F6C1-4FF1-B6CF-82753DFAEB4B}"/>
              </a:ext>
            </a:extLst>
          </p:cNvPr>
          <p:cNvSpPr txBox="1">
            <a:spLocks/>
          </p:cNvSpPr>
          <p:nvPr/>
        </p:nvSpPr>
        <p:spPr>
          <a:xfrm>
            <a:off x="97653" y="5761608"/>
            <a:ext cx="11913833" cy="99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/>
              <a:t>Effective</a:t>
            </a:r>
            <a:r>
              <a:rPr lang="en-GB" dirty="0"/>
              <a:t>/</a:t>
            </a:r>
            <a:r>
              <a:rPr lang="en-GB" dirty="0" err="1"/>
              <a:t>ɪˈfek.tɪv</a:t>
            </a:r>
            <a:r>
              <a:rPr lang="en-GB" dirty="0"/>
              <a:t>/ (</a:t>
            </a:r>
            <a:r>
              <a:rPr lang="en-GB" dirty="0" err="1"/>
              <a:t>adj</a:t>
            </a:r>
            <a:r>
              <a:rPr lang="en-GB" dirty="0"/>
              <a:t>) </a:t>
            </a:r>
            <a:r>
              <a:rPr lang="en-US" sz="3200" b="1" dirty="0"/>
              <a:t> successful or achieving something you want </a:t>
            </a:r>
          </a:p>
        </p:txBody>
      </p:sp>
      <p:pic>
        <p:nvPicPr>
          <p:cNvPr id="1026" name="Picture 2" descr="Correct PNG Images | Vector and PSD Files | Free Download on Pngtree">
            <a:extLst>
              <a:ext uri="{FF2B5EF4-FFF2-40B4-BE49-F238E27FC236}">
                <a16:creationId xmlns:a16="http://schemas.microsoft.com/office/drawing/2014/main" id="{631BA984-1879-4258-BD83-A87B524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056" y1="42222" x2="46667" y2="49722"/>
                        <a14:foregroundMark x1="46667" y1="49722" x2="61111" y2="44167"/>
                        <a14:foregroundMark x1="61111" y1="44167" x2="6222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0858" r="23215" b="23814"/>
          <a:stretch/>
        </p:blipFill>
        <p:spPr bwMode="auto">
          <a:xfrm>
            <a:off x="3015190" y="3907297"/>
            <a:ext cx="885874" cy="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0F50-5AF9-4911-8E4C-327A0D3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" y="4263574"/>
            <a:ext cx="3618390" cy="116182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explosive substance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2218-7CA5-49FB-B8FB-211B1534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0"/>
            <a:ext cx="10515600" cy="3859135"/>
          </a:xfr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Unfortunately, in the same year, the First World War started and, when it ended four years later, </a:t>
            </a:r>
            <a:r>
              <a:rPr lang="en-US" sz="3600" b="1" dirty="0"/>
              <a:t>dynamite </a:t>
            </a:r>
            <a:r>
              <a:rPr lang="en-US" sz="3600" dirty="0"/>
              <a:t>had been used to take away the lives of thousand men.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CE678-73F3-4374-B4A9-E8FACB40D24C}"/>
              </a:ext>
            </a:extLst>
          </p:cNvPr>
          <p:cNvSpPr txBox="1">
            <a:spLocks/>
          </p:cNvSpPr>
          <p:nvPr/>
        </p:nvSpPr>
        <p:spPr>
          <a:xfrm>
            <a:off x="4305687" y="4264719"/>
            <a:ext cx="3618390" cy="116182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power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294FF-5837-4178-859A-1B5F757D5768}"/>
              </a:ext>
            </a:extLst>
          </p:cNvPr>
          <p:cNvSpPr txBox="1">
            <a:spLocks/>
          </p:cNvSpPr>
          <p:nvPr/>
        </p:nvSpPr>
        <p:spPr>
          <a:xfrm>
            <a:off x="8328700" y="4263573"/>
            <a:ext cx="3425335" cy="116182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c. gun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C80FE-61EA-400F-AB50-7594F41A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04" y="1432600"/>
            <a:ext cx="2161725" cy="112122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90ADB-F6C1-4FF1-B6CF-82753DFAEB4B}"/>
              </a:ext>
            </a:extLst>
          </p:cNvPr>
          <p:cNvSpPr txBox="1">
            <a:spLocks/>
          </p:cNvSpPr>
          <p:nvPr/>
        </p:nvSpPr>
        <p:spPr>
          <a:xfrm>
            <a:off x="62143" y="5781678"/>
            <a:ext cx="12064753" cy="10008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sz="2400" b="1" dirty="0"/>
              <a:t>Dynamite</a:t>
            </a:r>
            <a:r>
              <a:rPr lang="en-GB" sz="2400" dirty="0"/>
              <a:t>/ˈ</a:t>
            </a:r>
            <a:r>
              <a:rPr lang="en-GB" sz="2400" dirty="0" err="1"/>
              <a:t>daɪ.nə.maɪt</a:t>
            </a:r>
            <a:r>
              <a:rPr lang="en-GB" sz="2400" dirty="0"/>
              <a:t>/ (n) </a:t>
            </a:r>
            <a:r>
              <a:rPr lang="en-US" sz="2400" b="1" dirty="0"/>
              <a:t> a substance that causes something to blow up/ explode</a:t>
            </a:r>
          </a:p>
        </p:txBody>
      </p:sp>
      <p:pic>
        <p:nvPicPr>
          <p:cNvPr id="1026" name="Picture 2" descr="Correct PNG Images | Vector and PSD Files | Free Download on Pngtree">
            <a:extLst>
              <a:ext uri="{FF2B5EF4-FFF2-40B4-BE49-F238E27FC236}">
                <a16:creationId xmlns:a16="http://schemas.microsoft.com/office/drawing/2014/main" id="{631BA984-1879-4258-BD83-A87B524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056" y1="42222" x2="46667" y2="49722"/>
                        <a14:foregroundMark x1="46667" y1="49722" x2="61111" y2="44167"/>
                        <a14:foregroundMark x1="61111" y1="44167" x2="6222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0858" r="23215" b="23814"/>
          <a:stretch/>
        </p:blipFill>
        <p:spPr bwMode="auto">
          <a:xfrm>
            <a:off x="3179738" y="3958642"/>
            <a:ext cx="885874" cy="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0F50-5AF9-4911-8E4C-327A0D3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" y="4263574"/>
            <a:ext cx="3618390" cy="116182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Circle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2218-7CA5-49FB-B8FB-211B1534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0"/>
            <a:ext cx="10515600" cy="3859135"/>
          </a:xfr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The </a:t>
            </a:r>
            <a:r>
              <a:rPr lang="en-US" sz="3600" b="1" dirty="0"/>
              <a:t>obituary</a:t>
            </a:r>
            <a:r>
              <a:rPr lang="en-US" sz="3600" dirty="0"/>
              <a:t> 	described Alfred as a man who had become rich by inventing a weapon of mass destruction.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CE678-73F3-4374-B4A9-E8FACB40D24C}"/>
              </a:ext>
            </a:extLst>
          </p:cNvPr>
          <p:cNvSpPr txBox="1">
            <a:spLocks/>
          </p:cNvSpPr>
          <p:nvPr/>
        </p:nvSpPr>
        <p:spPr>
          <a:xfrm>
            <a:off x="4305687" y="4264719"/>
            <a:ext cx="3618390" cy="116182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death report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294FF-5837-4178-859A-1B5F757D5768}"/>
              </a:ext>
            </a:extLst>
          </p:cNvPr>
          <p:cNvSpPr txBox="1">
            <a:spLocks/>
          </p:cNvSpPr>
          <p:nvPr/>
        </p:nvSpPr>
        <p:spPr>
          <a:xfrm>
            <a:off x="8328700" y="4263573"/>
            <a:ext cx="3425335" cy="116182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c. achievement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C80FE-61EA-400F-AB50-7594F41A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1" y="527268"/>
            <a:ext cx="1959364" cy="10162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90ADB-F6C1-4FF1-B6CF-82753DFAEB4B}"/>
              </a:ext>
            </a:extLst>
          </p:cNvPr>
          <p:cNvSpPr txBox="1">
            <a:spLocks/>
          </p:cNvSpPr>
          <p:nvPr/>
        </p:nvSpPr>
        <p:spPr>
          <a:xfrm>
            <a:off x="0" y="5620163"/>
            <a:ext cx="12192000" cy="11618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sz="1800" b="1" dirty="0"/>
              <a:t>Obituary</a:t>
            </a:r>
            <a:r>
              <a:rPr lang="en-GB" sz="1800" dirty="0"/>
              <a:t>/ə ʊ  ˈ</a:t>
            </a:r>
            <a:r>
              <a:rPr lang="en-GB" sz="1800" dirty="0" err="1"/>
              <a:t>bɪtʃ.ʊə.ri</a:t>
            </a:r>
            <a:r>
              <a:rPr lang="en-GB" sz="1800" dirty="0"/>
              <a:t>/ (n) </a:t>
            </a:r>
            <a:r>
              <a:rPr lang="en-US" sz="1200" b="1" dirty="0"/>
              <a:t> </a:t>
            </a:r>
            <a:r>
              <a:rPr lang="en-US" sz="1800" b="1" dirty="0"/>
              <a:t>a report, usually in a newspaper, which gives news of someone’s death and facts about their lives. </a:t>
            </a:r>
          </a:p>
        </p:txBody>
      </p:sp>
      <p:pic>
        <p:nvPicPr>
          <p:cNvPr id="1026" name="Picture 2" descr="Correct PNG Images | Vector and PSD Files | Free Download on Pngtree">
            <a:extLst>
              <a:ext uri="{FF2B5EF4-FFF2-40B4-BE49-F238E27FC236}">
                <a16:creationId xmlns:a16="http://schemas.microsoft.com/office/drawing/2014/main" id="{631BA984-1879-4258-BD83-A87B524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056" y1="42222" x2="46667" y2="49722"/>
                        <a14:foregroundMark x1="46667" y1="49722" x2="61111" y2="44167"/>
                        <a14:foregroundMark x1="61111" y1="44167" x2="6222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0858" r="23215" b="23814"/>
          <a:stretch/>
        </p:blipFill>
        <p:spPr bwMode="auto">
          <a:xfrm>
            <a:off x="7240515" y="3829368"/>
            <a:ext cx="885874" cy="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5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0F50-5AF9-4911-8E4C-327A0D3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" y="4263574"/>
            <a:ext cx="3618390" cy="116182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upset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2218-7CA5-49FB-B8FB-211B1534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0"/>
            <a:ext cx="10515600" cy="3859135"/>
          </a:xfr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When Alfred read this review of his life, he was </a:t>
            </a:r>
            <a:r>
              <a:rPr lang="en-US" sz="3600" b="1" dirty="0"/>
              <a:t>horrified</a:t>
            </a:r>
            <a:r>
              <a:rPr lang="en-US" sz="3600" dirty="0"/>
              <a:t> and decided to do something about it.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CE678-73F3-4374-B4A9-E8FACB40D24C}"/>
              </a:ext>
            </a:extLst>
          </p:cNvPr>
          <p:cNvSpPr txBox="1">
            <a:spLocks/>
          </p:cNvSpPr>
          <p:nvPr/>
        </p:nvSpPr>
        <p:spPr>
          <a:xfrm>
            <a:off x="4305687" y="4264719"/>
            <a:ext cx="3618390" cy="116182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horrible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294FF-5837-4178-859A-1B5F757D5768}"/>
              </a:ext>
            </a:extLst>
          </p:cNvPr>
          <p:cNvSpPr txBox="1">
            <a:spLocks/>
          </p:cNvSpPr>
          <p:nvPr/>
        </p:nvSpPr>
        <p:spPr>
          <a:xfrm>
            <a:off x="8328700" y="4263573"/>
            <a:ext cx="3425335" cy="116182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c. shocked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C80FE-61EA-400F-AB50-7594F41A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2" y="1548372"/>
            <a:ext cx="1698051" cy="8807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90ADB-F6C1-4FF1-B6CF-82753DFAEB4B}"/>
              </a:ext>
            </a:extLst>
          </p:cNvPr>
          <p:cNvSpPr txBox="1">
            <a:spLocks/>
          </p:cNvSpPr>
          <p:nvPr/>
        </p:nvSpPr>
        <p:spPr>
          <a:xfrm>
            <a:off x="142043" y="5726703"/>
            <a:ext cx="11857006" cy="10647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b="1" dirty="0"/>
              <a:t>Horrified</a:t>
            </a:r>
            <a:r>
              <a:rPr lang="en-GB" dirty="0"/>
              <a:t>/ˈ</a:t>
            </a:r>
            <a:r>
              <a:rPr lang="en-GB" dirty="0" err="1"/>
              <a:t>hɒr.ɪ.faɪd</a:t>
            </a:r>
            <a:r>
              <a:rPr lang="en-GB" dirty="0"/>
              <a:t>/ (</a:t>
            </a:r>
            <a:r>
              <a:rPr lang="en-GB" dirty="0" err="1"/>
              <a:t>adj</a:t>
            </a:r>
            <a:r>
              <a:rPr lang="en-GB" dirty="0"/>
              <a:t>) </a:t>
            </a:r>
            <a:r>
              <a:rPr lang="en-US" b="1" dirty="0"/>
              <a:t> to be very shocked</a:t>
            </a:r>
          </a:p>
        </p:txBody>
      </p:sp>
      <p:pic>
        <p:nvPicPr>
          <p:cNvPr id="1026" name="Picture 2" descr="Correct PNG Images | Vector and PSD Files | Free Download on Pngtree">
            <a:extLst>
              <a:ext uri="{FF2B5EF4-FFF2-40B4-BE49-F238E27FC236}">
                <a16:creationId xmlns:a16="http://schemas.microsoft.com/office/drawing/2014/main" id="{631BA984-1879-4258-BD83-A87B524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056" y1="42222" x2="46667" y2="49722"/>
                        <a14:foregroundMark x1="46667" y1="49722" x2="61111" y2="44167"/>
                        <a14:foregroundMark x1="61111" y1="44167" x2="6222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0858" r="23215" b="23814"/>
          <a:stretch/>
        </p:blipFill>
        <p:spPr bwMode="auto">
          <a:xfrm>
            <a:off x="11113175" y="3923048"/>
            <a:ext cx="885874" cy="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1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0F50-5AF9-4911-8E4C-327A0D3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" y="4263574"/>
            <a:ext cx="3618390" cy="116182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encourage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2218-7CA5-49FB-B8FB-211B1534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0"/>
            <a:ext cx="10515600" cy="3859135"/>
          </a:xfr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Peace Prize was awarded to the person who had done the most, or the best, work to 	</a:t>
            </a:r>
            <a:r>
              <a:rPr lang="en-US" sz="3600" b="1" dirty="0"/>
              <a:t>promote	</a:t>
            </a:r>
            <a:r>
              <a:rPr lang="en-US" sz="3600" dirty="0"/>
              <a:t> friendship between countries.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CE678-73F3-4374-B4A9-E8FACB40D24C}"/>
              </a:ext>
            </a:extLst>
          </p:cNvPr>
          <p:cNvSpPr txBox="1">
            <a:spLocks/>
          </p:cNvSpPr>
          <p:nvPr/>
        </p:nvSpPr>
        <p:spPr>
          <a:xfrm>
            <a:off x="4305687" y="4264719"/>
            <a:ext cx="3618390" cy="116182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discount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294FF-5837-4178-859A-1B5F757D5768}"/>
              </a:ext>
            </a:extLst>
          </p:cNvPr>
          <p:cNvSpPr txBox="1">
            <a:spLocks/>
          </p:cNvSpPr>
          <p:nvPr/>
        </p:nvSpPr>
        <p:spPr>
          <a:xfrm>
            <a:off x="8328700" y="4263573"/>
            <a:ext cx="3425335" cy="116182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c. join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C80FE-61EA-400F-AB50-7594F41A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19" y="1431454"/>
            <a:ext cx="2056516" cy="106665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90ADB-F6C1-4FF1-B6CF-82753DFAEB4B}"/>
              </a:ext>
            </a:extLst>
          </p:cNvPr>
          <p:cNvSpPr txBox="1">
            <a:spLocks/>
          </p:cNvSpPr>
          <p:nvPr/>
        </p:nvSpPr>
        <p:spPr>
          <a:xfrm>
            <a:off x="32552" y="5696173"/>
            <a:ext cx="12126896" cy="11312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b="1" dirty="0"/>
              <a:t>Promote</a:t>
            </a:r>
            <a:r>
              <a:rPr lang="en-GB" dirty="0"/>
              <a:t>/</a:t>
            </a:r>
            <a:r>
              <a:rPr lang="en-GB" dirty="0" err="1"/>
              <a:t>prəˈməʊt</a:t>
            </a:r>
            <a:r>
              <a:rPr lang="en-GB" dirty="0"/>
              <a:t>/ (v) </a:t>
            </a:r>
            <a:r>
              <a:rPr lang="en-US" b="1" dirty="0"/>
              <a:t> to encourage/persuade people to do support something</a:t>
            </a:r>
          </a:p>
        </p:txBody>
      </p:sp>
      <p:pic>
        <p:nvPicPr>
          <p:cNvPr id="1026" name="Picture 2" descr="Correct PNG Images | Vector and PSD Files | Free Download on Pngtree">
            <a:extLst>
              <a:ext uri="{FF2B5EF4-FFF2-40B4-BE49-F238E27FC236}">
                <a16:creationId xmlns:a16="http://schemas.microsoft.com/office/drawing/2014/main" id="{631BA984-1879-4258-BD83-A87B524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056" y1="42222" x2="46667" y2="49722"/>
                        <a14:foregroundMark x1="46667" y1="49722" x2="61111" y2="44167"/>
                        <a14:foregroundMark x1="61111" y1="44167" x2="6222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0858" r="23215" b="23814"/>
          <a:stretch/>
        </p:blipFill>
        <p:spPr bwMode="auto">
          <a:xfrm>
            <a:off x="3198620" y="4057095"/>
            <a:ext cx="885874" cy="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0F50-5AF9-4911-8E4C-327A0D3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" y="4263574"/>
            <a:ext cx="3618390" cy="116182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prizes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2218-7CA5-49FB-B8FB-211B1534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0"/>
            <a:ext cx="10515600" cy="3859135"/>
          </a:xfr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Peace Prize was awarded to abolish armies or to hold and promote peace </a:t>
            </a:r>
            <a:r>
              <a:rPr lang="en-US" sz="3600" b="1" dirty="0"/>
              <a:t>conferences</a:t>
            </a:r>
            <a:r>
              <a:rPr lang="en-US" sz="36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CE678-73F3-4374-B4A9-E8FACB40D24C}"/>
              </a:ext>
            </a:extLst>
          </p:cNvPr>
          <p:cNvSpPr txBox="1">
            <a:spLocks/>
          </p:cNvSpPr>
          <p:nvPr/>
        </p:nvSpPr>
        <p:spPr>
          <a:xfrm>
            <a:off x="4305687" y="4264719"/>
            <a:ext cx="3618390" cy="116182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meetings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294FF-5837-4178-859A-1B5F757D5768}"/>
              </a:ext>
            </a:extLst>
          </p:cNvPr>
          <p:cNvSpPr txBox="1">
            <a:spLocks/>
          </p:cNvSpPr>
          <p:nvPr/>
        </p:nvSpPr>
        <p:spPr>
          <a:xfrm>
            <a:off x="8328700" y="4263573"/>
            <a:ext cx="3425335" cy="116182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c. relationships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C80FE-61EA-400F-AB50-7594F41A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51" y="1405195"/>
            <a:ext cx="2785314" cy="14446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90ADB-F6C1-4FF1-B6CF-82753DFAEB4B}"/>
              </a:ext>
            </a:extLst>
          </p:cNvPr>
          <p:cNvSpPr txBox="1">
            <a:spLocks/>
          </p:cNvSpPr>
          <p:nvPr/>
        </p:nvSpPr>
        <p:spPr>
          <a:xfrm>
            <a:off x="115410" y="5726704"/>
            <a:ext cx="11922710" cy="10114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sz="3600" b="1" dirty="0"/>
              <a:t>Conferences</a:t>
            </a:r>
            <a:r>
              <a:rPr lang="en-GB" sz="3200" dirty="0"/>
              <a:t>/ˈ</a:t>
            </a:r>
            <a:r>
              <a:rPr lang="en-GB" sz="3200" dirty="0" err="1"/>
              <a:t>kɒn.f</a:t>
            </a:r>
            <a:r>
              <a:rPr lang="en-GB" sz="3200" dirty="0"/>
              <a:t> ə r. ə n t  s/ (n) </a:t>
            </a:r>
            <a:r>
              <a:rPr lang="en-US" sz="3600" b="1" dirty="0"/>
              <a:t>meetings</a:t>
            </a:r>
          </a:p>
        </p:txBody>
      </p:sp>
      <p:pic>
        <p:nvPicPr>
          <p:cNvPr id="1026" name="Picture 2" descr="Correct PNG Images | Vector and PSD Files | Free Download on Pngtree">
            <a:extLst>
              <a:ext uri="{FF2B5EF4-FFF2-40B4-BE49-F238E27FC236}">
                <a16:creationId xmlns:a16="http://schemas.microsoft.com/office/drawing/2014/main" id="{631BA984-1879-4258-BD83-A87B524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056" y1="42222" x2="46667" y2="49722"/>
                        <a14:foregroundMark x1="46667" y1="49722" x2="61111" y2="44167"/>
                        <a14:foregroundMark x1="61111" y1="44167" x2="6222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0858" r="23215" b="23814"/>
          <a:stretch/>
        </p:blipFill>
        <p:spPr bwMode="auto">
          <a:xfrm>
            <a:off x="7158061" y="4067077"/>
            <a:ext cx="885874" cy="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1E7609-3576-4110-886D-401A98D5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 fontScale="90000"/>
          </a:bodyPr>
          <a:lstStyle/>
          <a:p>
            <a:r>
              <a:rPr lang="en-US" sz="3300" b="1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recognize the people in the photos?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FEF2C-310A-4AED-A66D-76994830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256" y="3429000"/>
            <a:ext cx="3607930" cy="27224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</a:rPr>
              <a:t>What do you know about them?</a:t>
            </a:r>
          </a:p>
        </p:txBody>
      </p:sp>
      <p:sp>
        <p:nvSpPr>
          <p:cNvPr id="4" name="AutoShape 12" descr="Pope Francis officially declares Mother Teresa a saint">
            <a:extLst>
              <a:ext uri="{FF2B5EF4-FFF2-40B4-BE49-F238E27FC236}">
                <a16:creationId xmlns:a16="http://schemas.microsoft.com/office/drawing/2014/main" id="{02F75DD9-A096-4102-B13C-2FFCD33D52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9FDC810-171C-4258-A591-9FB0526CAC5A}"/>
              </a:ext>
            </a:extLst>
          </p:cNvPr>
          <p:cNvSpPr txBox="1">
            <a:spLocks/>
          </p:cNvSpPr>
          <p:nvPr/>
        </p:nvSpPr>
        <p:spPr>
          <a:xfrm>
            <a:off x="5262514" y="541538"/>
            <a:ext cx="3026589" cy="1602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FFFF"/>
                </a:solidFill>
              </a:rPr>
              <a:t>Martin Luther King Jr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Racism against Black in USA.</a:t>
            </a:r>
          </a:p>
        </p:txBody>
      </p:sp>
      <p:pic>
        <p:nvPicPr>
          <p:cNvPr id="1026" name="Picture 2" descr="Martin Luther King, Jr., Model of an American Patriot | The White ...">
            <a:extLst>
              <a:ext uri="{FF2B5EF4-FFF2-40B4-BE49-F238E27FC236}">
                <a16:creationId xmlns:a16="http://schemas.microsoft.com/office/drawing/2014/main" id="{1E728458-12A8-4237-9C58-D57AAC2B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8212" y="537982"/>
            <a:ext cx="3295192" cy="164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A0FE97-01A9-46D7-9895-13DE6DE2DDFA}"/>
              </a:ext>
            </a:extLst>
          </p:cNvPr>
          <p:cNvSpPr txBox="1">
            <a:spLocks/>
          </p:cNvSpPr>
          <p:nvPr/>
        </p:nvSpPr>
        <p:spPr>
          <a:xfrm>
            <a:off x="8874209" y="561444"/>
            <a:ext cx="3026589" cy="1602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FFFF"/>
                </a:solidFill>
              </a:rPr>
              <a:t>Nelson Mandela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President of South Africa, end racial inequality</a:t>
            </a:r>
          </a:p>
        </p:txBody>
      </p:sp>
      <p:pic>
        <p:nvPicPr>
          <p:cNvPr id="1028" name="Picture 4" descr="PROFILE: World recalls Nelson Mandela on 101st birth anniversary">
            <a:extLst>
              <a:ext uri="{FF2B5EF4-FFF2-40B4-BE49-F238E27FC236}">
                <a16:creationId xmlns:a16="http://schemas.microsoft.com/office/drawing/2014/main" id="{02A742C2-C373-4402-8AA7-D4A88F8F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4132" y="462456"/>
            <a:ext cx="3169090" cy="17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0CAF01-B262-412C-A926-BC13900574C7}"/>
              </a:ext>
            </a:extLst>
          </p:cNvPr>
          <p:cNvSpPr txBox="1">
            <a:spLocks/>
          </p:cNvSpPr>
          <p:nvPr/>
        </p:nvSpPr>
        <p:spPr>
          <a:xfrm>
            <a:off x="8874209" y="2616728"/>
            <a:ext cx="3026589" cy="1602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FFFF"/>
                </a:solidFill>
              </a:rPr>
              <a:t>Aung San Suu Kyi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Supporter of democracy in Myanmar.</a:t>
            </a:r>
          </a:p>
        </p:txBody>
      </p:sp>
      <p:pic>
        <p:nvPicPr>
          <p:cNvPr id="1030" name="Picture 6" descr="ichef.bbci.co.uk/news/660/cpsprodpb/C942/produc...">
            <a:extLst>
              <a:ext uri="{FF2B5EF4-FFF2-40B4-BE49-F238E27FC236}">
                <a16:creationId xmlns:a16="http://schemas.microsoft.com/office/drawing/2014/main" id="{8011138A-0491-40AB-93D4-B8E4F9620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1409" y="2466561"/>
            <a:ext cx="3132898" cy="17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3ECF2AD-7A98-454C-9ACF-D589D6525C69}"/>
              </a:ext>
            </a:extLst>
          </p:cNvPr>
          <p:cNvSpPr txBox="1">
            <a:spLocks/>
          </p:cNvSpPr>
          <p:nvPr/>
        </p:nvSpPr>
        <p:spPr>
          <a:xfrm>
            <a:off x="5212091" y="4782759"/>
            <a:ext cx="3026589" cy="1602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FFFF"/>
                </a:solidFill>
              </a:rPr>
              <a:t>Lech Walesa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Polish electrician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President in Poland</a:t>
            </a:r>
          </a:p>
        </p:txBody>
      </p:sp>
      <p:pic>
        <p:nvPicPr>
          <p:cNvPr id="1034" name="Picture 10" descr="New Documents Say Former Polish President and Solidarity Founder ...">
            <a:extLst>
              <a:ext uri="{FF2B5EF4-FFF2-40B4-BE49-F238E27FC236}">
                <a16:creationId xmlns:a16="http://schemas.microsoft.com/office/drawing/2014/main" id="{B06746F9-FB79-461B-8F65-C9CE7FB8B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r="6463"/>
          <a:stretch/>
        </p:blipFill>
        <p:spPr bwMode="auto">
          <a:xfrm>
            <a:off x="5179291" y="4657127"/>
            <a:ext cx="3092188" cy="18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BF6478-AB09-4B5E-81D3-CDC7DCC58CF2}"/>
              </a:ext>
            </a:extLst>
          </p:cNvPr>
          <p:cNvSpPr txBox="1">
            <a:spLocks/>
          </p:cNvSpPr>
          <p:nvPr/>
        </p:nvSpPr>
        <p:spPr>
          <a:xfrm>
            <a:off x="5261147" y="2576308"/>
            <a:ext cx="3026589" cy="1602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FFFF"/>
                </a:solidFill>
              </a:rPr>
              <a:t>Kofi Annan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Secretary General of the United Nations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Promote peace</a:t>
            </a:r>
          </a:p>
        </p:txBody>
      </p:sp>
      <p:pic>
        <p:nvPicPr>
          <p:cNvPr id="1032" name="Picture 8" descr="Faces of Africa - Kofi Annan Pt.1 - YouTube">
            <a:extLst>
              <a:ext uri="{FF2B5EF4-FFF2-40B4-BE49-F238E27FC236}">
                <a16:creationId xmlns:a16="http://schemas.microsoft.com/office/drawing/2014/main" id="{C5384391-4449-46DD-A064-C31B5C5A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9555" y="2503619"/>
            <a:ext cx="3211571" cy="18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9DDD14-1E8B-4DA9-9A1A-C88F4CD7B629}"/>
              </a:ext>
            </a:extLst>
          </p:cNvPr>
          <p:cNvSpPr txBox="1">
            <a:spLocks/>
          </p:cNvSpPr>
          <p:nvPr/>
        </p:nvSpPr>
        <p:spPr>
          <a:xfrm>
            <a:off x="8874209" y="4839300"/>
            <a:ext cx="2997748" cy="1567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FFFFFF"/>
                </a:solidFill>
              </a:rPr>
              <a:t>Mother Teresa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Catholic nun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Missionaries of Charity in India</a:t>
            </a:r>
          </a:p>
        </p:txBody>
      </p:sp>
      <p:pic>
        <p:nvPicPr>
          <p:cNvPr id="1038" name="Picture 14" descr="How do you get Mother Teresa to stop praying? | National Catholic ...">
            <a:extLst>
              <a:ext uri="{FF2B5EF4-FFF2-40B4-BE49-F238E27FC236}">
                <a16:creationId xmlns:a16="http://schemas.microsoft.com/office/drawing/2014/main" id="{84C83372-0D11-4B0A-AD31-7ADB3A99B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3389" y="4530545"/>
            <a:ext cx="3059388" cy="204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420DEE5-7FAE-4F4D-8078-062EFFF93396}"/>
              </a:ext>
            </a:extLst>
          </p:cNvPr>
          <p:cNvSpPr/>
          <p:nvPr/>
        </p:nvSpPr>
        <p:spPr>
          <a:xfrm>
            <a:off x="8041411" y="1818475"/>
            <a:ext cx="312663" cy="33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57F567-AEDE-40EE-AC1A-F5A0AED30130}"/>
              </a:ext>
            </a:extLst>
          </p:cNvPr>
          <p:cNvSpPr/>
          <p:nvPr/>
        </p:nvSpPr>
        <p:spPr>
          <a:xfrm>
            <a:off x="11559293" y="1849531"/>
            <a:ext cx="312663" cy="33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5A22A5F-1D58-49DE-932E-30A4E1ED5D52}"/>
              </a:ext>
            </a:extLst>
          </p:cNvPr>
          <p:cNvSpPr/>
          <p:nvPr/>
        </p:nvSpPr>
        <p:spPr>
          <a:xfrm>
            <a:off x="11630559" y="3880185"/>
            <a:ext cx="312663" cy="33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0150FA-D18F-4115-B251-7569E39F6F98}"/>
              </a:ext>
            </a:extLst>
          </p:cNvPr>
          <p:cNvSpPr/>
          <p:nvPr/>
        </p:nvSpPr>
        <p:spPr>
          <a:xfrm>
            <a:off x="8034519" y="3929314"/>
            <a:ext cx="312663" cy="33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165557-9791-4809-B2B8-09DFF9912867}"/>
              </a:ext>
            </a:extLst>
          </p:cNvPr>
          <p:cNvSpPr/>
          <p:nvPr/>
        </p:nvSpPr>
        <p:spPr>
          <a:xfrm>
            <a:off x="11661644" y="6263932"/>
            <a:ext cx="312663" cy="33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B4DEBB8-2E5D-452A-89B8-EF7487336C1D}"/>
              </a:ext>
            </a:extLst>
          </p:cNvPr>
          <p:cNvSpPr/>
          <p:nvPr/>
        </p:nvSpPr>
        <p:spPr>
          <a:xfrm>
            <a:off x="7991615" y="6109163"/>
            <a:ext cx="312663" cy="33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</a:p>
        </p:txBody>
      </p:sp>
      <p:pic>
        <p:nvPicPr>
          <p:cNvPr id="11" name="Picture 2" descr="Mother Teresa Quote: “Yesterday is gone. Tomorrow has not yet come. We have  only today. Let us begin.” (13 wallpapers) - Quotefancy">
            <a:extLst>
              <a:ext uri="{FF2B5EF4-FFF2-40B4-BE49-F238E27FC236}">
                <a16:creationId xmlns:a16="http://schemas.microsoft.com/office/drawing/2014/main" id="{8B138A3A-CC9B-4D99-9D72-63752EA17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4" t="20904" r="17798" b="23887"/>
          <a:stretch/>
        </p:blipFill>
        <p:spPr bwMode="auto">
          <a:xfrm>
            <a:off x="8614064" y="4730542"/>
            <a:ext cx="3518038" cy="16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0F50-5AF9-4911-8E4C-327A0D35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10" y="4263574"/>
            <a:ext cx="3618390" cy="1161827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a. famous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02218-7CA5-49FB-B8FB-211B1534B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0"/>
            <a:ext cx="10515600" cy="3859135"/>
          </a:xfr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/>
              <a:t>The result was dynamite, which became an </a:t>
            </a:r>
            <a:r>
              <a:rPr lang="en-US" sz="3600" b="1" dirty="0"/>
              <a:t>immediate </a:t>
            </a:r>
            <a:r>
              <a:rPr lang="en-US" sz="3600" dirty="0"/>
              <a:t>success all over the world.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9CE678-73F3-4374-B4A9-E8FACB40D24C}"/>
              </a:ext>
            </a:extLst>
          </p:cNvPr>
          <p:cNvSpPr txBox="1">
            <a:spLocks/>
          </p:cNvSpPr>
          <p:nvPr/>
        </p:nvSpPr>
        <p:spPr>
          <a:xfrm>
            <a:off x="4305687" y="4264719"/>
            <a:ext cx="3618390" cy="116182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b. medical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2294FF-5837-4178-859A-1B5F757D5768}"/>
              </a:ext>
            </a:extLst>
          </p:cNvPr>
          <p:cNvSpPr txBox="1">
            <a:spLocks/>
          </p:cNvSpPr>
          <p:nvPr/>
        </p:nvSpPr>
        <p:spPr>
          <a:xfrm>
            <a:off x="8328700" y="4263573"/>
            <a:ext cx="3425335" cy="116182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c. quick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FEC80FE-61EA-400F-AB50-7594F41A4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879" y="463683"/>
            <a:ext cx="2086975" cy="108245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190ADB-F6C1-4FF1-B6CF-82753DFAEB4B}"/>
              </a:ext>
            </a:extLst>
          </p:cNvPr>
          <p:cNvSpPr txBox="1">
            <a:spLocks/>
          </p:cNvSpPr>
          <p:nvPr/>
        </p:nvSpPr>
        <p:spPr>
          <a:xfrm>
            <a:off x="97654" y="5631878"/>
            <a:ext cx="12061004" cy="11312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/>
              <a:t>Immediate</a:t>
            </a:r>
            <a:r>
              <a:rPr lang="en-GB" dirty="0"/>
              <a:t>/</a:t>
            </a:r>
            <a:r>
              <a:rPr lang="en-GB" dirty="0" err="1"/>
              <a:t>ɪˈmi</a:t>
            </a:r>
            <a:r>
              <a:rPr lang="en-GB" dirty="0"/>
              <a:t>ː.</a:t>
            </a:r>
            <a:r>
              <a:rPr lang="en-GB" dirty="0" err="1"/>
              <a:t>di.ət</a:t>
            </a:r>
            <a:r>
              <a:rPr lang="en-GB" dirty="0"/>
              <a:t>/ (</a:t>
            </a:r>
            <a:r>
              <a:rPr lang="en-GB" dirty="0" err="1"/>
              <a:t>adj</a:t>
            </a:r>
            <a:r>
              <a:rPr lang="en-GB" dirty="0"/>
              <a:t>)</a:t>
            </a:r>
            <a:r>
              <a:rPr lang="en-US" b="1" dirty="0"/>
              <a:t> happening quickly or very soon after something else</a:t>
            </a:r>
          </a:p>
        </p:txBody>
      </p:sp>
      <p:pic>
        <p:nvPicPr>
          <p:cNvPr id="1026" name="Picture 2" descr="Correct PNG Images | Vector and PSD Files | Free Download on Pngtree">
            <a:extLst>
              <a:ext uri="{FF2B5EF4-FFF2-40B4-BE49-F238E27FC236}">
                <a16:creationId xmlns:a16="http://schemas.microsoft.com/office/drawing/2014/main" id="{631BA984-1879-4258-BD83-A87B524D1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056" y1="42222" x2="46667" y2="49722"/>
                        <a14:foregroundMark x1="46667" y1="49722" x2="61111" y2="44167"/>
                        <a14:foregroundMark x1="61111" y1="44167" x2="62222" y2="4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20858" r="23215" b="23814"/>
          <a:stretch/>
        </p:blipFill>
        <p:spPr bwMode="auto">
          <a:xfrm>
            <a:off x="11272784" y="3829368"/>
            <a:ext cx="885874" cy="86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E8D113-D2B9-4E0C-B036-EAE51BAF4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045925"/>
              </p:ext>
            </p:extLst>
          </p:nvPr>
        </p:nvGraphicFramePr>
        <p:xfrm>
          <a:off x="629854" y="1860604"/>
          <a:ext cx="10907490" cy="4094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Nobel Prize - Wikipedia">
            <a:extLst>
              <a:ext uri="{FF2B5EF4-FFF2-40B4-BE49-F238E27FC236}">
                <a16:creationId xmlns:a16="http://schemas.microsoft.com/office/drawing/2014/main" id="{6752A1E3-FD11-4B4B-BBE1-7A1DD724E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64" y="1569376"/>
            <a:ext cx="2687946" cy="264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82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3DBE-B194-4937-97CE-23FCB580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B67C-14F4-4EB2-A4A8-B364912D6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042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Write about someone that should be given a Nobel Prize! </a:t>
            </a:r>
          </a:p>
          <a:p>
            <a:pPr marL="0" indent="0">
              <a:buNone/>
            </a:pPr>
            <a:endParaRPr lang="en-US" sz="2000" dirty="0"/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Here are some questions you should consider: 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What is his/her name?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What did he or she do to promote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Peace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/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Physics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/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Chemistry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/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Medicine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 or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Literature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?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What do you think about him/her?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93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04D42D5-A3F1-4850-A715-D0C6AED684CB}"/>
              </a:ext>
            </a:extLst>
          </p:cNvPr>
          <p:cNvSpPr/>
          <p:nvPr/>
        </p:nvSpPr>
        <p:spPr>
          <a:xfrm>
            <a:off x="0" y="0"/>
            <a:ext cx="4189445" cy="6857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JK Rowling asks fans to stop tweeting about her death">
            <a:extLst>
              <a:ext uri="{FF2B5EF4-FFF2-40B4-BE49-F238E27FC236}">
                <a16:creationId xmlns:a16="http://schemas.microsoft.com/office/drawing/2014/main" id="{BAB2BE45-F368-4C70-B0CD-0E8CA6BAAF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286407"/>
            <a:ext cx="3124200" cy="195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op 10 Most Popular Nobel Laureates of All Times | Improb">
            <a:extLst>
              <a:ext uri="{FF2B5EF4-FFF2-40B4-BE49-F238E27FC236}">
                <a16:creationId xmlns:a16="http://schemas.microsoft.com/office/drawing/2014/main" id="{67B08FD7-5575-4668-B6FA-0572A0AF91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90" y="4172713"/>
            <a:ext cx="1771650" cy="198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amdech Sangkaraj Chuon Nath | Discography | Discogs">
            <a:extLst>
              <a:ext uri="{FF2B5EF4-FFF2-40B4-BE49-F238E27FC236}">
                <a16:creationId xmlns:a16="http://schemas.microsoft.com/office/drawing/2014/main" id="{06F99219-3E22-40B8-A110-F28EA7C772A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80" y="2526073"/>
            <a:ext cx="1614805" cy="1900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11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graffiti&#10;&#10;Description automatically generated">
            <a:extLst>
              <a:ext uri="{FF2B5EF4-FFF2-40B4-BE49-F238E27FC236}">
                <a16:creationId xmlns:a16="http://schemas.microsoft.com/office/drawing/2014/main" id="{85EFD1F6-C127-4911-AD7D-BEA93C391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42" y="643467"/>
            <a:ext cx="8466915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64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DE8EB-0609-4FD2-B9D0-264B4DF0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587" y="3886200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Challenge</a:t>
            </a:r>
            <a:endParaRPr lang="en-US" sz="8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7140D3EE-D7C4-48B7-9DAD-BD8176DC1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B56C897-5E26-467F-8897-E1D450F9212F}"/>
              </a:ext>
            </a:extLst>
          </p:cNvPr>
          <p:cNvSpPr txBox="1">
            <a:spLocks/>
          </p:cNvSpPr>
          <p:nvPr/>
        </p:nvSpPr>
        <p:spPr>
          <a:xfrm>
            <a:off x="6600082" y="5354582"/>
            <a:ext cx="4805996" cy="1063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True/False</a:t>
            </a:r>
          </a:p>
        </p:txBody>
      </p:sp>
    </p:spTree>
    <p:extLst>
      <p:ext uri="{BB962C8B-B14F-4D97-AF65-F5344CB8AC3E}">
        <p14:creationId xmlns:p14="http://schemas.microsoft.com/office/powerpoint/2010/main" val="3943178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09AA-D599-4FDE-8780-25373C94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482" y="219153"/>
            <a:ext cx="813046" cy="1325563"/>
          </a:xfrm>
          <a:noFill/>
        </p:spPr>
        <p:txBody>
          <a:bodyPr/>
          <a:lstStyle/>
          <a:p>
            <a:r>
              <a:rPr lang="en-US" b="1" dirty="0"/>
              <a:t>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21497-D6D1-4C83-87BD-494EA3184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816"/>
            <a:ext cx="11146654" cy="490047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________1. Alfred Nobel was the first winner of the Nobel Peace Prize.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________2. Alfred was the first member of his family to develop explosives.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________3. Dynamite was safer than nitroglycerine.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________4. Alfred Nobel was not a rich man.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________5. Alfred Nobel is still alive.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DE0128-5C62-484F-9040-33652F0305FA}"/>
              </a:ext>
            </a:extLst>
          </p:cNvPr>
          <p:cNvSpPr txBox="1">
            <a:spLocks/>
          </p:cNvSpPr>
          <p:nvPr/>
        </p:nvSpPr>
        <p:spPr>
          <a:xfrm>
            <a:off x="953610" y="1482572"/>
            <a:ext cx="1327952" cy="620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False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5075C-343F-46A6-9DC0-659620359BB9}"/>
              </a:ext>
            </a:extLst>
          </p:cNvPr>
          <p:cNvSpPr txBox="1">
            <a:spLocks/>
          </p:cNvSpPr>
          <p:nvPr/>
        </p:nvSpPr>
        <p:spPr>
          <a:xfrm>
            <a:off x="953610" y="3534454"/>
            <a:ext cx="1327952" cy="6202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True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2C3FED-0362-4D1E-9684-37D957E29A6F}"/>
              </a:ext>
            </a:extLst>
          </p:cNvPr>
          <p:cNvSpPr txBox="1">
            <a:spLocks/>
          </p:cNvSpPr>
          <p:nvPr/>
        </p:nvSpPr>
        <p:spPr>
          <a:xfrm>
            <a:off x="953610" y="4454311"/>
            <a:ext cx="1327952" cy="620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False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D8909B-862E-4CF4-A63D-1ADA0B338374}"/>
              </a:ext>
            </a:extLst>
          </p:cNvPr>
          <p:cNvSpPr txBox="1">
            <a:spLocks/>
          </p:cNvSpPr>
          <p:nvPr/>
        </p:nvSpPr>
        <p:spPr>
          <a:xfrm>
            <a:off x="953610" y="2508513"/>
            <a:ext cx="1327952" cy="620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False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062142-A0E6-4D72-85B2-BEA82A5A81CD}"/>
              </a:ext>
            </a:extLst>
          </p:cNvPr>
          <p:cNvSpPr txBox="1">
            <a:spLocks/>
          </p:cNvSpPr>
          <p:nvPr/>
        </p:nvSpPr>
        <p:spPr>
          <a:xfrm>
            <a:off x="953610" y="5405361"/>
            <a:ext cx="1327952" cy="620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False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8DD7AA-7D4D-479A-AB2A-A545F4367E57}"/>
              </a:ext>
            </a:extLst>
          </p:cNvPr>
          <p:cNvSpPr txBox="1">
            <a:spLocks/>
          </p:cNvSpPr>
          <p:nvPr/>
        </p:nvSpPr>
        <p:spPr>
          <a:xfrm>
            <a:off x="3323948" y="571786"/>
            <a:ext cx="1327952" cy="6202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True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0AF9B5B-57A4-4586-B684-E76572A9E224}"/>
              </a:ext>
            </a:extLst>
          </p:cNvPr>
          <p:cNvSpPr txBox="1">
            <a:spLocks/>
          </p:cNvSpPr>
          <p:nvPr/>
        </p:nvSpPr>
        <p:spPr>
          <a:xfrm>
            <a:off x="6279474" y="571786"/>
            <a:ext cx="1327952" cy="620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6289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2D26-8F4F-4D52-9546-5C52D2B6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19" y="159676"/>
            <a:ext cx="10587361" cy="71795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4AF2E-C2C5-4F31-BAFB-AA4801DA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579703" cy="6512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Nobel Prize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A26777-73BB-4F74-AF10-456789C7CEA2}"/>
              </a:ext>
            </a:extLst>
          </p:cNvPr>
          <p:cNvSpPr txBox="1">
            <a:spLocks/>
          </p:cNvSpPr>
          <p:nvPr/>
        </p:nvSpPr>
        <p:spPr>
          <a:xfrm>
            <a:off x="838199" y="3414038"/>
            <a:ext cx="2579703" cy="651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Explosive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F2E8E8-BAA8-4878-A919-102728B43B4E}"/>
              </a:ext>
            </a:extLst>
          </p:cNvPr>
          <p:cNvSpPr txBox="1">
            <a:spLocks/>
          </p:cNvSpPr>
          <p:nvPr/>
        </p:nvSpPr>
        <p:spPr>
          <a:xfrm>
            <a:off x="838199" y="4903205"/>
            <a:ext cx="2579703" cy="651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Dynamite</a:t>
            </a:r>
          </a:p>
        </p:txBody>
      </p:sp>
      <p:pic>
        <p:nvPicPr>
          <p:cNvPr id="1026" name="Picture 2" descr="TNT vs. Dynamite: What's the Difference? | Mental Floss">
            <a:extLst>
              <a:ext uri="{FF2B5EF4-FFF2-40B4-BE49-F238E27FC236}">
                <a16:creationId xmlns:a16="http://schemas.microsoft.com/office/drawing/2014/main" id="{B287EF52-E8B4-46E1-B832-70FD9CB2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027" y="1053152"/>
            <a:ext cx="2533401" cy="142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bel Prize - Wikipedia">
            <a:extLst>
              <a:ext uri="{FF2B5EF4-FFF2-40B4-BE49-F238E27FC236}">
                <a16:creationId xmlns:a16="http://schemas.microsoft.com/office/drawing/2014/main" id="{C8314A86-0A4E-4CEB-87D0-2489D3A8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61" y="4204269"/>
            <a:ext cx="1732549" cy="17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A39934-CCD2-4DC1-8DBF-64ABF813E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4237" y="2660625"/>
            <a:ext cx="3129563" cy="150682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96CF23C-D61C-406D-8948-0049E0231BB3}"/>
              </a:ext>
            </a:extLst>
          </p:cNvPr>
          <p:cNvSpPr/>
          <p:nvPr/>
        </p:nvSpPr>
        <p:spPr>
          <a:xfrm>
            <a:off x="3116062" y="1979720"/>
            <a:ext cx="168676" cy="1509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1B46C2-91B6-4129-97D0-9373A283D9C7}"/>
              </a:ext>
            </a:extLst>
          </p:cNvPr>
          <p:cNvSpPr/>
          <p:nvPr/>
        </p:nvSpPr>
        <p:spPr>
          <a:xfrm>
            <a:off x="7217546" y="1994911"/>
            <a:ext cx="168676" cy="1509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EAFE62-E6DE-4159-8411-FA9EE22EB901}"/>
              </a:ext>
            </a:extLst>
          </p:cNvPr>
          <p:cNvSpPr/>
          <p:nvPr/>
        </p:nvSpPr>
        <p:spPr>
          <a:xfrm>
            <a:off x="7221985" y="3581735"/>
            <a:ext cx="168676" cy="1509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6571BB-0ABB-4D59-A154-30CE99DF99AD}"/>
              </a:ext>
            </a:extLst>
          </p:cNvPr>
          <p:cNvSpPr/>
          <p:nvPr/>
        </p:nvSpPr>
        <p:spPr>
          <a:xfrm>
            <a:off x="7217546" y="5093098"/>
            <a:ext cx="168676" cy="1509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D58E4F-CB50-4A27-80F2-A9EDF7AA48CC}"/>
              </a:ext>
            </a:extLst>
          </p:cNvPr>
          <p:cNvSpPr/>
          <p:nvPr/>
        </p:nvSpPr>
        <p:spPr>
          <a:xfrm>
            <a:off x="3116062" y="1979720"/>
            <a:ext cx="168676" cy="1509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BC6EE2-E8DA-4548-AFA0-83BCF39DB744}"/>
              </a:ext>
            </a:extLst>
          </p:cNvPr>
          <p:cNvSpPr/>
          <p:nvPr/>
        </p:nvSpPr>
        <p:spPr>
          <a:xfrm>
            <a:off x="3120501" y="3566544"/>
            <a:ext cx="168676" cy="1509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98A8B1-5688-47C0-93A1-186EDECB8092}"/>
              </a:ext>
            </a:extLst>
          </p:cNvPr>
          <p:cNvSpPr/>
          <p:nvPr/>
        </p:nvSpPr>
        <p:spPr>
          <a:xfrm>
            <a:off x="3116062" y="5077907"/>
            <a:ext cx="168676" cy="1509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E30C3B-DF39-42E7-9C7D-1BBABB9A2A76}"/>
              </a:ext>
            </a:extLst>
          </p:cNvPr>
          <p:cNvCxnSpPr>
            <a:cxnSpLocks/>
            <a:endCxn id="13" idx="3"/>
          </p:cNvCxnSpPr>
          <p:nvPr/>
        </p:nvCxnSpPr>
        <p:spPr>
          <a:xfrm>
            <a:off x="3223297" y="2075788"/>
            <a:ext cx="4018951" cy="31461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E42C6A-342F-4B1F-843A-E41FD42A5E30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3223297" y="2145832"/>
            <a:ext cx="4078587" cy="147743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2429E8-139F-408E-A78F-B45A66671CFB}"/>
              </a:ext>
            </a:extLst>
          </p:cNvPr>
          <p:cNvCxnSpPr>
            <a:cxnSpLocks/>
          </p:cNvCxnSpPr>
          <p:nvPr/>
        </p:nvCxnSpPr>
        <p:spPr>
          <a:xfrm flipV="1">
            <a:off x="3160930" y="3690187"/>
            <a:ext cx="4078587" cy="147743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4F1EC217-FFAF-4B76-A2B3-2103C51E9229}"/>
              </a:ext>
            </a:extLst>
          </p:cNvPr>
          <p:cNvSpPr/>
          <p:nvPr/>
        </p:nvSpPr>
        <p:spPr>
          <a:xfrm>
            <a:off x="7521961" y="1900860"/>
            <a:ext cx="312663" cy="33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A2BF81E-A004-440B-BB51-D112060448D9}"/>
              </a:ext>
            </a:extLst>
          </p:cNvPr>
          <p:cNvSpPr/>
          <p:nvPr/>
        </p:nvSpPr>
        <p:spPr>
          <a:xfrm>
            <a:off x="7521961" y="3487684"/>
            <a:ext cx="312663" cy="33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3BE363-6097-48CE-8B19-2632AEA5383E}"/>
              </a:ext>
            </a:extLst>
          </p:cNvPr>
          <p:cNvSpPr/>
          <p:nvPr/>
        </p:nvSpPr>
        <p:spPr>
          <a:xfrm>
            <a:off x="7574180" y="5052406"/>
            <a:ext cx="312663" cy="339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317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C352-5D86-4E25-8346-7BD64628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9" y="105724"/>
            <a:ext cx="10515600" cy="5753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Meanings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D75E-2C06-4ECF-B946-9D16D70D2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752" y="2401351"/>
            <a:ext cx="3210017" cy="33957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Nobel Prize:</a:t>
            </a: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 a prize given to those who promote physics, chemistry, medicine, literature and most significantly, peace</a:t>
            </a:r>
            <a:endParaRPr lang="en-US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940460-3409-487A-815B-41557553D9FA}"/>
              </a:ext>
            </a:extLst>
          </p:cNvPr>
          <p:cNvSpPr txBox="1">
            <a:spLocks/>
          </p:cNvSpPr>
          <p:nvPr/>
        </p:nvSpPr>
        <p:spPr>
          <a:xfrm>
            <a:off x="4850907" y="1825625"/>
            <a:ext cx="32100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90459-BB66-4EC5-8BBF-845972D0AC25}"/>
              </a:ext>
            </a:extLst>
          </p:cNvPr>
          <p:cNvSpPr txBox="1">
            <a:spLocks/>
          </p:cNvSpPr>
          <p:nvPr/>
        </p:nvSpPr>
        <p:spPr>
          <a:xfrm>
            <a:off x="8339832" y="1825625"/>
            <a:ext cx="32100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8A66AF-7CFA-4467-A022-AAF71D1F21CF}"/>
              </a:ext>
            </a:extLst>
          </p:cNvPr>
          <p:cNvSpPr txBox="1">
            <a:spLocks/>
          </p:cNvSpPr>
          <p:nvPr/>
        </p:nvSpPr>
        <p:spPr>
          <a:xfrm>
            <a:off x="4571999" y="1825625"/>
            <a:ext cx="32100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41FA20-C5BF-4659-83C7-C93006CCDDF5}"/>
              </a:ext>
            </a:extLst>
          </p:cNvPr>
          <p:cNvSpPr txBox="1">
            <a:spLocks/>
          </p:cNvSpPr>
          <p:nvPr/>
        </p:nvSpPr>
        <p:spPr>
          <a:xfrm>
            <a:off x="4446173" y="2437748"/>
            <a:ext cx="3210017" cy="33593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Dynamite</a:t>
            </a: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 /ˈ</a:t>
            </a:r>
            <a:r>
              <a:rPr lang="en-GB" sz="2400" dirty="0" err="1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daɪ.nə.maɪt</a:t>
            </a: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/ (n) a substance that causes something to blow up or explode</a:t>
            </a:r>
            <a:endParaRPr lang="en-US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F73747-8154-486D-81C1-C50EE1600C62}"/>
              </a:ext>
            </a:extLst>
          </p:cNvPr>
          <p:cNvSpPr txBox="1">
            <a:spLocks/>
          </p:cNvSpPr>
          <p:nvPr/>
        </p:nvSpPr>
        <p:spPr>
          <a:xfrm>
            <a:off x="8177817" y="2437748"/>
            <a:ext cx="3210017" cy="33593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Explosive </a:t>
            </a: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/</a:t>
            </a:r>
            <a:r>
              <a:rPr lang="en-GB" sz="2400" dirty="0" err="1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ɪkˈspləʊ.sɪv</a:t>
            </a:r>
            <a:r>
              <a:rPr lang="en-GB" sz="2400" dirty="0">
                <a:effectLst/>
                <a:latin typeface="Arial" panose="020B0604020202020204" pitchFamily="34" charset="0"/>
                <a:ea typeface="Batang" panose="02030600000101010101" pitchFamily="18" charset="-127"/>
              </a:rPr>
              <a:t>/ (n) something that causes an explosion such as bombs</a:t>
            </a:r>
            <a:endParaRPr lang="en-US" sz="2400" dirty="0">
              <a:effectLst/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pic>
        <p:nvPicPr>
          <p:cNvPr id="11" name="Picture 2" descr="TNT vs. Dynamite: What's the Difference? | Mental Floss">
            <a:extLst>
              <a:ext uri="{FF2B5EF4-FFF2-40B4-BE49-F238E27FC236}">
                <a16:creationId xmlns:a16="http://schemas.microsoft.com/office/drawing/2014/main" id="{07A4EB72-10E2-492F-9712-5D185485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74" y="847534"/>
            <a:ext cx="2533401" cy="1423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obel Prize - Wikipedia">
            <a:extLst>
              <a:ext uri="{FF2B5EF4-FFF2-40B4-BE49-F238E27FC236}">
                <a16:creationId xmlns:a16="http://schemas.microsoft.com/office/drawing/2014/main" id="{7F0278F6-EFF9-4A4F-960A-AC5311A79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35" y="730905"/>
            <a:ext cx="1732549" cy="170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2EB243B-41E9-4FC0-A402-9CD4ADF19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3317" y="771944"/>
            <a:ext cx="3129563" cy="15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C633F-3375-4C38-B3CC-E5CAAFC1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29327" cy="1325563"/>
          </a:xfrm>
        </p:spPr>
        <p:txBody>
          <a:bodyPr/>
          <a:lstStyle/>
          <a:p>
            <a:r>
              <a:rPr lang="en-US" b="1" dirty="0"/>
              <a:t>b. Read the text and answer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1CFBA-1E66-4309-892F-D39E7B720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99" y="2165710"/>
            <a:ext cx="10102252" cy="33580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3B9775-0CB0-4A4C-8921-BDCE8766C019}"/>
              </a:ext>
            </a:extLst>
          </p:cNvPr>
          <p:cNvSpPr/>
          <p:nvPr/>
        </p:nvSpPr>
        <p:spPr>
          <a:xfrm>
            <a:off x="1324947" y="2771192"/>
            <a:ext cx="9619861" cy="765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F5BE1-A580-4DEA-B007-7AD58559E9F2}"/>
              </a:ext>
            </a:extLst>
          </p:cNvPr>
          <p:cNvSpPr/>
          <p:nvPr/>
        </p:nvSpPr>
        <p:spPr>
          <a:xfrm>
            <a:off x="1333825" y="3562936"/>
            <a:ext cx="9619861" cy="18879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lipart spyglass - Clip Art Library">
            <a:extLst>
              <a:ext uri="{FF2B5EF4-FFF2-40B4-BE49-F238E27FC236}">
                <a16:creationId xmlns:a16="http://schemas.microsoft.com/office/drawing/2014/main" id="{CE1BBDDC-5864-498B-84AA-031E0CFB59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623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bel Prize - Wikipedia">
            <a:extLst>
              <a:ext uri="{FF2B5EF4-FFF2-40B4-BE49-F238E27FC236}">
                <a16:creationId xmlns:a16="http://schemas.microsoft.com/office/drawing/2014/main" id="{37EC0395-110A-4133-B54F-2C127C654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r="7173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Rectangle 20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ame 20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5B54D-D0B8-4461-B720-F6A6D391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How to </a:t>
            </a:r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SCAN</a:t>
            </a:r>
            <a:r>
              <a:rPr lang="en-US" sz="3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effectively?</a:t>
            </a:r>
          </a:p>
        </p:txBody>
      </p:sp>
    </p:spTree>
    <p:extLst>
      <p:ext uri="{BB962C8B-B14F-4D97-AF65-F5344CB8AC3E}">
        <p14:creationId xmlns:p14="http://schemas.microsoft.com/office/powerpoint/2010/main" val="497834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A41307-DEDA-4DD4-883F-6B6B7F8A2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747" y="2047411"/>
            <a:ext cx="6393906" cy="200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286E-79C2-4822-9352-49D7F256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9" y="289865"/>
            <a:ext cx="10515600" cy="61899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Use </a:t>
            </a:r>
            <a:r>
              <a:rPr lang="en-US" b="1" dirty="0"/>
              <a:t>pens</a:t>
            </a:r>
            <a:r>
              <a:rPr lang="en-US" dirty="0"/>
              <a:t>, </a:t>
            </a:r>
            <a:r>
              <a:rPr lang="en-US" b="1" dirty="0"/>
              <a:t>pencils</a:t>
            </a:r>
            <a:r>
              <a:rPr lang="en-US" dirty="0"/>
              <a:t> or </a:t>
            </a:r>
            <a:r>
              <a:rPr lang="en-US" b="1" dirty="0"/>
              <a:t>fingers</a:t>
            </a:r>
            <a:r>
              <a:rPr lang="en-US" dirty="0"/>
              <a:t> to follow the lines you are reading! </a:t>
            </a:r>
          </a:p>
        </p:txBody>
      </p:sp>
      <p:pic>
        <p:nvPicPr>
          <p:cNvPr id="1028" name="Picture 4" descr="4 Ways to Improve Your Reading Skills - wikiHow">
            <a:extLst>
              <a:ext uri="{FF2B5EF4-FFF2-40B4-BE49-F238E27FC236}">
                <a16:creationId xmlns:a16="http://schemas.microsoft.com/office/drawing/2014/main" id="{ACBE3AF6-3D75-4E14-B9EA-64C2F3CDC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2" y="1471504"/>
            <a:ext cx="438150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2B33EA-DBBA-4B68-97A8-1ABDE3FDE340}"/>
              </a:ext>
            </a:extLst>
          </p:cNvPr>
          <p:cNvSpPr txBox="1">
            <a:spLocks/>
          </p:cNvSpPr>
          <p:nvPr/>
        </p:nvSpPr>
        <p:spPr>
          <a:xfrm>
            <a:off x="520959" y="5570991"/>
            <a:ext cx="10515600" cy="618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300" dirty="0"/>
              <a:t>2. </a:t>
            </a:r>
            <a:r>
              <a:rPr lang="en-GB" sz="3300" dirty="0">
                <a:effectLst/>
                <a:ea typeface="Batang" panose="02030600000101010101" pitchFamily="18" charset="-127"/>
              </a:rPr>
              <a:t>Pay attention to the </a:t>
            </a:r>
            <a:r>
              <a:rPr lang="en-GB" sz="3300" b="1" dirty="0">
                <a:effectLst/>
                <a:ea typeface="Batang" panose="02030600000101010101" pitchFamily="18" charset="-127"/>
              </a:rPr>
              <a:t>key words</a:t>
            </a:r>
            <a:r>
              <a:rPr lang="en-GB" sz="3300" dirty="0">
                <a:effectLst/>
                <a:ea typeface="Batang" panose="02030600000101010101" pitchFamily="18" charset="-127"/>
              </a:rPr>
              <a:t>, normally a unique or rare word!</a:t>
            </a:r>
            <a:r>
              <a:rPr lang="en-US" sz="4700" dirty="0"/>
              <a:t>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1FFB92-B337-4890-BB32-17DE5B876CD4}"/>
              </a:ext>
            </a:extLst>
          </p:cNvPr>
          <p:cNvCxnSpPr>
            <a:cxnSpLocks/>
          </p:cNvCxnSpPr>
          <p:nvPr/>
        </p:nvCxnSpPr>
        <p:spPr>
          <a:xfrm>
            <a:off x="8990471" y="3344662"/>
            <a:ext cx="2046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44938-4E42-4AF2-B556-EF943D98F24B}"/>
              </a:ext>
            </a:extLst>
          </p:cNvPr>
          <p:cNvCxnSpPr>
            <a:cxnSpLocks/>
          </p:cNvCxnSpPr>
          <p:nvPr/>
        </p:nvCxnSpPr>
        <p:spPr>
          <a:xfrm flipV="1">
            <a:off x="5560381" y="4057095"/>
            <a:ext cx="1461856" cy="77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4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3A6B2-D5ED-4414-B5B4-CC674B93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C. Add the sentences in the reading/</a:t>
            </a:r>
            <a:br>
              <a:rPr lang="en-US" b="1" dirty="0"/>
            </a:br>
            <a:r>
              <a:rPr lang="en-US" b="1" i="1" dirty="0"/>
              <a:t>Listen and check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CF8218-ACCC-4676-BD36-46B6FEBAD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32" y="2971504"/>
            <a:ext cx="8645534" cy="19404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526575-0CF3-4899-8B72-1E3A710E2A39}"/>
              </a:ext>
            </a:extLst>
          </p:cNvPr>
          <p:cNvSpPr/>
          <p:nvPr/>
        </p:nvSpPr>
        <p:spPr>
          <a:xfrm>
            <a:off x="1892303" y="3913453"/>
            <a:ext cx="895739" cy="765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53B8A-8CB4-4985-AF78-576D328BF7A3}"/>
              </a:ext>
            </a:extLst>
          </p:cNvPr>
          <p:cNvSpPr/>
          <p:nvPr/>
        </p:nvSpPr>
        <p:spPr>
          <a:xfrm>
            <a:off x="3441185" y="3913453"/>
            <a:ext cx="895739" cy="765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7A4178-B170-4ADC-A700-A08528FC248F}"/>
              </a:ext>
            </a:extLst>
          </p:cNvPr>
          <p:cNvSpPr/>
          <p:nvPr/>
        </p:nvSpPr>
        <p:spPr>
          <a:xfrm>
            <a:off x="4978041" y="3930424"/>
            <a:ext cx="895739" cy="765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AAC4AF-8DF7-4D10-9D9F-25F61AB5743A}"/>
              </a:ext>
            </a:extLst>
          </p:cNvPr>
          <p:cNvSpPr/>
          <p:nvPr/>
        </p:nvSpPr>
        <p:spPr>
          <a:xfrm>
            <a:off x="6594931" y="3965935"/>
            <a:ext cx="895739" cy="765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F0FFE5-15A8-4723-8FED-4B77B9FD24E2}"/>
              </a:ext>
            </a:extLst>
          </p:cNvPr>
          <p:cNvSpPr/>
          <p:nvPr/>
        </p:nvSpPr>
        <p:spPr>
          <a:xfrm>
            <a:off x="8279829" y="3965935"/>
            <a:ext cx="895739" cy="765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F8BC4-DD80-4640-814E-D923292C0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d. Order the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D23AD1-9C95-4C18-9EDC-2D6C67846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01" y="311449"/>
            <a:ext cx="6226249" cy="61795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6A88E0-7B45-4DA7-98E3-BD48C7F6648A}"/>
              </a:ext>
            </a:extLst>
          </p:cNvPr>
          <p:cNvSpPr/>
          <p:nvPr/>
        </p:nvSpPr>
        <p:spPr>
          <a:xfrm>
            <a:off x="10737328" y="831728"/>
            <a:ext cx="559837" cy="4758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7665B-4068-4631-B212-53A44767F8A2}"/>
              </a:ext>
            </a:extLst>
          </p:cNvPr>
          <p:cNvSpPr/>
          <p:nvPr/>
        </p:nvSpPr>
        <p:spPr>
          <a:xfrm>
            <a:off x="10733219" y="2748352"/>
            <a:ext cx="559837" cy="4758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D8DE6A-603C-4866-AECD-036A31FB0843}"/>
              </a:ext>
            </a:extLst>
          </p:cNvPr>
          <p:cNvSpPr/>
          <p:nvPr/>
        </p:nvSpPr>
        <p:spPr>
          <a:xfrm>
            <a:off x="10733218" y="4766015"/>
            <a:ext cx="559837" cy="4758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FBD28B-5BF0-4F19-9681-9CD0CE2F922A}"/>
              </a:ext>
            </a:extLst>
          </p:cNvPr>
          <p:cNvSpPr/>
          <p:nvPr/>
        </p:nvSpPr>
        <p:spPr>
          <a:xfrm>
            <a:off x="10733218" y="5720338"/>
            <a:ext cx="559837" cy="4758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9B7B42-02BF-4DF8-A2D0-1CB63A67A14D}"/>
              </a:ext>
            </a:extLst>
          </p:cNvPr>
          <p:cNvSpPr/>
          <p:nvPr/>
        </p:nvSpPr>
        <p:spPr>
          <a:xfrm>
            <a:off x="10733218" y="3700790"/>
            <a:ext cx="559837" cy="4758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A49625-B91B-4C88-9326-39FB8C12756E}"/>
              </a:ext>
            </a:extLst>
          </p:cNvPr>
          <p:cNvSpPr/>
          <p:nvPr/>
        </p:nvSpPr>
        <p:spPr>
          <a:xfrm>
            <a:off x="10733217" y="1739879"/>
            <a:ext cx="559837" cy="4758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ED586D-B334-47C6-94FC-054EA52B3926}"/>
              </a:ext>
            </a:extLst>
          </p:cNvPr>
          <p:cNvSpPr/>
          <p:nvPr/>
        </p:nvSpPr>
        <p:spPr>
          <a:xfrm>
            <a:off x="10733217" y="4233282"/>
            <a:ext cx="559837" cy="4758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0896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8361C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907</Words>
  <Application>Microsoft Office PowerPoint</Application>
  <PresentationFormat>Widescreen</PresentationFormat>
  <Paragraphs>137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Elephant</vt:lpstr>
      <vt:lpstr>BrushVTI</vt:lpstr>
      <vt:lpstr>Office Theme</vt:lpstr>
      <vt:lpstr> Peacemakers </vt:lpstr>
      <vt:lpstr>Do you recognize the people in the photos?</vt:lpstr>
      <vt:lpstr>Matching</vt:lpstr>
      <vt:lpstr>Meanings</vt:lpstr>
      <vt:lpstr>b. Read the text and answer</vt:lpstr>
      <vt:lpstr>How to SCAN effectively?</vt:lpstr>
      <vt:lpstr>PowerPoint Presentation</vt:lpstr>
      <vt:lpstr>C. Add the sentences in the reading/ Listen and check</vt:lpstr>
      <vt:lpstr>d. Order the events</vt:lpstr>
      <vt:lpstr>Stop the Bus</vt:lpstr>
      <vt:lpstr>a. admiration</vt:lpstr>
      <vt:lpstr>a. helicopters</vt:lpstr>
      <vt:lpstr>a. success</vt:lpstr>
      <vt:lpstr>a. successful</vt:lpstr>
      <vt:lpstr>a. explosive substance</vt:lpstr>
      <vt:lpstr>a. Circle </vt:lpstr>
      <vt:lpstr>a. upset</vt:lpstr>
      <vt:lpstr>a. encourage</vt:lpstr>
      <vt:lpstr>a. prizes</vt:lpstr>
      <vt:lpstr>a. famous</vt:lpstr>
      <vt:lpstr>PowerPoint Presentation</vt:lpstr>
      <vt:lpstr>Writing </vt:lpstr>
      <vt:lpstr>PowerPoint Presentation</vt:lpstr>
      <vt:lpstr>Challenge</vt:lpstr>
      <vt:lpstr>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Peacemakers</dc:title>
  <dc:creator>SRTeacher</dc:creator>
  <cp:lastModifiedBy>SRTeacher</cp:lastModifiedBy>
  <cp:revision>34</cp:revision>
  <dcterms:created xsi:type="dcterms:W3CDTF">2020-10-22T10:11:42Z</dcterms:created>
  <dcterms:modified xsi:type="dcterms:W3CDTF">2022-09-14T03:14:38Z</dcterms:modified>
</cp:coreProperties>
</file>