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5" r:id="rId2"/>
    <p:sldId id="257" r:id="rId3"/>
    <p:sldId id="258" r:id="rId4"/>
    <p:sldId id="260" r:id="rId5"/>
    <p:sldId id="261" r:id="rId6"/>
    <p:sldId id="262" r:id="rId7"/>
    <p:sldId id="270" r:id="rId8"/>
    <p:sldId id="267" r:id="rId9"/>
    <p:sldId id="268" r:id="rId10"/>
    <p:sldId id="271" r:id="rId11"/>
    <p:sldId id="272" r:id="rId12"/>
    <p:sldId id="273" r:id="rId13"/>
    <p:sldId id="263" r:id="rId14"/>
    <p:sldId id="274" r:id="rId15"/>
    <p:sldId id="264" r:id="rId16"/>
    <p:sldId id="259"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56" d="100"/>
          <a:sy n="56" d="100"/>
        </p:scale>
        <p:origin x="1296"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4B5F23-A854-400D-BD46-734AC507897C}" type="datetimeFigureOut">
              <a:rPr lang="en-AU" smtClean="0"/>
              <a:t>28/08/2025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915070-AE25-4404-8A22-73496C323E3E}" type="slidenum">
              <a:rPr lang="en-AU" smtClean="0"/>
              <a:t>‹#›</a:t>
            </a:fld>
            <a:endParaRPr lang="en-AU"/>
          </a:p>
        </p:txBody>
      </p:sp>
    </p:spTree>
    <p:extLst>
      <p:ext uri="{BB962C8B-B14F-4D97-AF65-F5344CB8AC3E}">
        <p14:creationId xmlns:p14="http://schemas.microsoft.com/office/powerpoint/2010/main" val="2290089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5915070-AE25-4404-8A22-73496C323E3E}" type="slidenum">
              <a:rPr lang="en-AU" smtClean="0"/>
              <a:t>2</a:t>
            </a:fld>
            <a:endParaRPr lang="en-AU"/>
          </a:p>
        </p:txBody>
      </p:sp>
    </p:spTree>
    <p:extLst>
      <p:ext uri="{BB962C8B-B14F-4D97-AF65-F5344CB8AC3E}">
        <p14:creationId xmlns:p14="http://schemas.microsoft.com/office/powerpoint/2010/main" val="3213111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5915070-AE25-4404-8A22-73496C323E3E}" type="slidenum">
              <a:rPr lang="en-AU" smtClean="0"/>
              <a:t>7</a:t>
            </a:fld>
            <a:endParaRPr lang="en-AU"/>
          </a:p>
        </p:txBody>
      </p:sp>
    </p:spTree>
    <p:extLst>
      <p:ext uri="{BB962C8B-B14F-4D97-AF65-F5344CB8AC3E}">
        <p14:creationId xmlns:p14="http://schemas.microsoft.com/office/powerpoint/2010/main" val="2094466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5915070-AE25-4404-8A22-73496C323E3E}" type="slidenum">
              <a:rPr lang="en-AU" smtClean="0"/>
              <a:t>16</a:t>
            </a:fld>
            <a:endParaRPr lang="en-AU"/>
          </a:p>
        </p:txBody>
      </p:sp>
    </p:spTree>
    <p:extLst>
      <p:ext uri="{BB962C8B-B14F-4D97-AF65-F5344CB8AC3E}">
        <p14:creationId xmlns:p14="http://schemas.microsoft.com/office/powerpoint/2010/main" val="4008409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FF110-8070-C804-1973-244D98E62B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87F563F-6625-757F-26C6-9CB67F0D3C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6B174A79-C1E0-D64D-67AF-7B9B05DB49AB}"/>
              </a:ext>
            </a:extLst>
          </p:cNvPr>
          <p:cNvSpPr>
            <a:spLocks noGrp="1"/>
          </p:cNvSpPr>
          <p:nvPr>
            <p:ph type="dt" sz="half" idx="10"/>
          </p:nvPr>
        </p:nvSpPr>
        <p:spPr/>
        <p:txBody>
          <a:bodyPr/>
          <a:lstStyle/>
          <a:p>
            <a:fld id="{DA68A4C9-E77C-4988-BD1E-542A35C39589}" type="datetimeFigureOut">
              <a:rPr lang="en-AU" smtClean="0"/>
              <a:t>28/08/2025</a:t>
            </a:fld>
            <a:endParaRPr lang="en-AU"/>
          </a:p>
        </p:txBody>
      </p:sp>
      <p:sp>
        <p:nvSpPr>
          <p:cNvPr id="5" name="Footer Placeholder 4">
            <a:extLst>
              <a:ext uri="{FF2B5EF4-FFF2-40B4-BE49-F238E27FC236}">
                <a16:creationId xmlns:a16="http://schemas.microsoft.com/office/drawing/2014/main" id="{8E90281B-1714-4F9F-C6DD-3C0DB1A8B0F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060E5A7-D820-6A9D-1F5B-C1B64478213F}"/>
              </a:ext>
            </a:extLst>
          </p:cNvPr>
          <p:cNvSpPr>
            <a:spLocks noGrp="1"/>
          </p:cNvSpPr>
          <p:nvPr>
            <p:ph type="sldNum" sz="quarter" idx="12"/>
          </p:nvPr>
        </p:nvSpPr>
        <p:spPr/>
        <p:txBody>
          <a:bodyPr/>
          <a:lstStyle/>
          <a:p>
            <a:fld id="{4E91EC1D-72A0-4693-9554-6A198B95E4BA}" type="slidenum">
              <a:rPr lang="en-AU" smtClean="0"/>
              <a:t>‹#›</a:t>
            </a:fld>
            <a:endParaRPr lang="en-AU"/>
          </a:p>
        </p:txBody>
      </p:sp>
    </p:spTree>
    <p:extLst>
      <p:ext uri="{BB962C8B-B14F-4D97-AF65-F5344CB8AC3E}">
        <p14:creationId xmlns:p14="http://schemas.microsoft.com/office/powerpoint/2010/main" val="2577840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B7B2F-92DD-A34F-4B3A-030CA662AAE9}"/>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A0647F6-E135-C615-FC10-93BBBD9E51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FDBFE14-5403-6D8D-C98F-0EF6F01D4C1B}"/>
              </a:ext>
            </a:extLst>
          </p:cNvPr>
          <p:cNvSpPr>
            <a:spLocks noGrp="1"/>
          </p:cNvSpPr>
          <p:nvPr>
            <p:ph type="dt" sz="half" idx="10"/>
          </p:nvPr>
        </p:nvSpPr>
        <p:spPr/>
        <p:txBody>
          <a:bodyPr/>
          <a:lstStyle/>
          <a:p>
            <a:fld id="{DA68A4C9-E77C-4988-BD1E-542A35C39589}" type="datetimeFigureOut">
              <a:rPr lang="en-AU" smtClean="0"/>
              <a:t>28/08/2025</a:t>
            </a:fld>
            <a:endParaRPr lang="en-AU"/>
          </a:p>
        </p:txBody>
      </p:sp>
      <p:sp>
        <p:nvSpPr>
          <p:cNvPr id="5" name="Footer Placeholder 4">
            <a:extLst>
              <a:ext uri="{FF2B5EF4-FFF2-40B4-BE49-F238E27FC236}">
                <a16:creationId xmlns:a16="http://schemas.microsoft.com/office/drawing/2014/main" id="{AF85B37F-92F8-9EC3-B44F-B4F1974AE82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293431C-FC82-4F7A-6E7E-0262868B835D}"/>
              </a:ext>
            </a:extLst>
          </p:cNvPr>
          <p:cNvSpPr>
            <a:spLocks noGrp="1"/>
          </p:cNvSpPr>
          <p:nvPr>
            <p:ph type="sldNum" sz="quarter" idx="12"/>
          </p:nvPr>
        </p:nvSpPr>
        <p:spPr/>
        <p:txBody>
          <a:bodyPr/>
          <a:lstStyle/>
          <a:p>
            <a:fld id="{4E91EC1D-72A0-4693-9554-6A198B95E4BA}" type="slidenum">
              <a:rPr lang="en-AU" smtClean="0"/>
              <a:t>‹#›</a:t>
            </a:fld>
            <a:endParaRPr lang="en-AU"/>
          </a:p>
        </p:txBody>
      </p:sp>
    </p:spTree>
    <p:extLst>
      <p:ext uri="{BB962C8B-B14F-4D97-AF65-F5344CB8AC3E}">
        <p14:creationId xmlns:p14="http://schemas.microsoft.com/office/powerpoint/2010/main" val="2393109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DFBFB9-CC01-B470-CE35-FE33F49CEA8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EC62879-9976-F95F-B0DB-A07916D17C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0D8EF6C-9597-3453-35E5-B36305C50B1F}"/>
              </a:ext>
            </a:extLst>
          </p:cNvPr>
          <p:cNvSpPr>
            <a:spLocks noGrp="1"/>
          </p:cNvSpPr>
          <p:nvPr>
            <p:ph type="dt" sz="half" idx="10"/>
          </p:nvPr>
        </p:nvSpPr>
        <p:spPr/>
        <p:txBody>
          <a:bodyPr/>
          <a:lstStyle/>
          <a:p>
            <a:fld id="{DA68A4C9-E77C-4988-BD1E-542A35C39589}" type="datetimeFigureOut">
              <a:rPr lang="en-AU" smtClean="0"/>
              <a:t>28/08/2025</a:t>
            </a:fld>
            <a:endParaRPr lang="en-AU"/>
          </a:p>
        </p:txBody>
      </p:sp>
      <p:sp>
        <p:nvSpPr>
          <p:cNvPr id="5" name="Footer Placeholder 4">
            <a:extLst>
              <a:ext uri="{FF2B5EF4-FFF2-40B4-BE49-F238E27FC236}">
                <a16:creationId xmlns:a16="http://schemas.microsoft.com/office/drawing/2014/main" id="{73EB433E-9B32-B28C-4C26-4E80A86CEB5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E0C355E-5BCA-D885-B364-E53AA2DFF07F}"/>
              </a:ext>
            </a:extLst>
          </p:cNvPr>
          <p:cNvSpPr>
            <a:spLocks noGrp="1"/>
          </p:cNvSpPr>
          <p:nvPr>
            <p:ph type="sldNum" sz="quarter" idx="12"/>
          </p:nvPr>
        </p:nvSpPr>
        <p:spPr/>
        <p:txBody>
          <a:bodyPr/>
          <a:lstStyle/>
          <a:p>
            <a:fld id="{4E91EC1D-72A0-4693-9554-6A198B95E4BA}" type="slidenum">
              <a:rPr lang="en-AU" smtClean="0"/>
              <a:t>‹#›</a:t>
            </a:fld>
            <a:endParaRPr lang="en-AU"/>
          </a:p>
        </p:txBody>
      </p:sp>
    </p:spTree>
    <p:extLst>
      <p:ext uri="{BB962C8B-B14F-4D97-AF65-F5344CB8AC3E}">
        <p14:creationId xmlns:p14="http://schemas.microsoft.com/office/powerpoint/2010/main" val="1480975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ing Slide 1">
    <p:spTree>
      <p:nvGrpSpPr>
        <p:cNvPr id="1" name=""/>
        <p:cNvGrpSpPr/>
        <p:nvPr/>
      </p:nvGrpSpPr>
      <p:grpSpPr>
        <a:xfrm>
          <a:off x="0" y="0"/>
          <a:ext cx="0" cy="0"/>
          <a:chOff x="0" y="0"/>
          <a:chExt cx="0" cy="0"/>
        </a:xfrm>
      </p:grpSpPr>
      <p:pic>
        <p:nvPicPr>
          <p:cNvPr id="8" name="Picture 7" descr="A orange and white cityscape&#10;&#10;AI-generated content may be incorrect.">
            <a:extLst>
              <a:ext uri="{FF2B5EF4-FFF2-40B4-BE49-F238E27FC236}">
                <a16:creationId xmlns:a16="http://schemas.microsoft.com/office/drawing/2014/main" id="{2BDF0F81-B8F0-8B5B-864F-5292935BCF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675CD8E-C2C2-CBC9-C54E-1C93576A7F87}"/>
              </a:ext>
            </a:extLst>
          </p:cNvPr>
          <p:cNvSpPr>
            <a:spLocks noGrp="1"/>
          </p:cNvSpPr>
          <p:nvPr>
            <p:ph type="ctrTitle"/>
          </p:nvPr>
        </p:nvSpPr>
        <p:spPr>
          <a:xfrm>
            <a:off x="1524000" y="1674627"/>
            <a:ext cx="9144000" cy="1835335"/>
          </a:xfrm>
        </p:spPr>
        <p:txBody>
          <a:bodyPr anchor="b">
            <a:normAutofit/>
          </a:bodyPr>
          <a:lstStyle>
            <a:lvl1pPr algn="ctr">
              <a:lnSpc>
                <a:spcPct val="100000"/>
              </a:lnSpc>
              <a:defRPr sz="4400" b="1">
                <a:solidFill>
                  <a:schemeClr val="bg1"/>
                </a:solidFill>
                <a:effectLst>
                  <a:outerShdw blurRad="50800" dist="38100" dir="2700000" algn="tl" rotWithShape="0">
                    <a:prstClr val="black">
                      <a:alpha val="40000"/>
                    </a:prstClr>
                  </a:outerShdw>
                </a:effectLst>
                <a:latin typeface="Be Vietnam Pro" pitchFamily="2" charset="-93"/>
              </a:defRPr>
            </a:lvl1pPr>
          </a:lstStyle>
          <a:p>
            <a:endParaRPr lang="vi-VN" dirty="0"/>
          </a:p>
        </p:txBody>
      </p:sp>
      <p:sp>
        <p:nvSpPr>
          <p:cNvPr id="3" name="Subtitle 2">
            <a:extLst>
              <a:ext uri="{FF2B5EF4-FFF2-40B4-BE49-F238E27FC236}">
                <a16:creationId xmlns:a16="http://schemas.microsoft.com/office/drawing/2014/main" id="{9CCFEFF8-7C99-6D16-AC01-E2E47B0872C0}"/>
              </a:ext>
            </a:extLst>
          </p:cNvPr>
          <p:cNvSpPr>
            <a:spLocks noGrp="1"/>
          </p:cNvSpPr>
          <p:nvPr>
            <p:ph type="subTitle" idx="1"/>
          </p:nvPr>
        </p:nvSpPr>
        <p:spPr>
          <a:xfrm>
            <a:off x="1524000" y="3602038"/>
            <a:ext cx="9144000" cy="725413"/>
          </a:xfrm>
        </p:spPr>
        <p:txBody>
          <a:bodyPr>
            <a:normAutofit/>
          </a:bodyPr>
          <a:lstStyle>
            <a:lvl1pPr marL="0" indent="0" algn="ctr">
              <a:buNone/>
              <a:defRPr sz="3200" b="1">
                <a:solidFill>
                  <a:srgbClr val="FFFF00"/>
                </a:solidFill>
                <a:effectLst>
                  <a:outerShdw blurRad="50800" dist="38100" dir="2700000" algn="tl" rotWithShape="0">
                    <a:prstClr val="black">
                      <a:alpha val="40000"/>
                    </a:prstClr>
                  </a:outerShdw>
                </a:effectLst>
                <a:latin typeface="Be Vietnam Pro" pitchFamily="2" charset="-9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vi-VN" dirty="0"/>
          </a:p>
        </p:txBody>
      </p:sp>
      <p:sp>
        <p:nvSpPr>
          <p:cNvPr id="4" name="Date Placeholder 3">
            <a:extLst>
              <a:ext uri="{FF2B5EF4-FFF2-40B4-BE49-F238E27FC236}">
                <a16:creationId xmlns:a16="http://schemas.microsoft.com/office/drawing/2014/main" id="{D97848C8-14C2-F8EF-B29D-F3EFC1205978}"/>
              </a:ext>
            </a:extLst>
          </p:cNvPr>
          <p:cNvSpPr>
            <a:spLocks noGrp="1"/>
          </p:cNvSpPr>
          <p:nvPr>
            <p:ph type="dt" sz="half" idx="10"/>
          </p:nvPr>
        </p:nvSpPr>
        <p:spPr/>
        <p:txBody>
          <a:bodyPr/>
          <a:lstStyle/>
          <a:p>
            <a:fld id="{1A3F2745-7F32-4FED-B394-DB26668DAD27}" type="datetime1">
              <a:rPr lang="vi-VN" smtClean="0"/>
              <a:t>28/08/2025</a:t>
            </a:fld>
            <a:endParaRPr lang="vi-VN"/>
          </a:p>
        </p:txBody>
      </p:sp>
      <p:sp>
        <p:nvSpPr>
          <p:cNvPr id="5" name="Footer Placeholder 4">
            <a:extLst>
              <a:ext uri="{FF2B5EF4-FFF2-40B4-BE49-F238E27FC236}">
                <a16:creationId xmlns:a16="http://schemas.microsoft.com/office/drawing/2014/main" id="{908676FF-A997-5ED4-251D-464A4EAB5FDD}"/>
              </a:ext>
            </a:extLst>
          </p:cNvPr>
          <p:cNvSpPr>
            <a:spLocks noGrp="1"/>
          </p:cNvSpPr>
          <p:nvPr>
            <p:ph type="ftr" sz="quarter" idx="11"/>
          </p:nvPr>
        </p:nvSpPr>
        <p:spPr/>
        <p:txBody>
          <a:bodyPr/>
          <a:lstStyle/>
          <a:p>
            <a:endParaRPr lang="vi-VN"/>
          </a:p>
        </p:txBody>
      </p:sp>
      <p:cxnSp>
        <p:nvCxnSpPr>
          <p:cNvPr id="10" name="Straight Connector 9">
            <a:extLst>
              <a:ext uri="{FF2B5EF4-FFF2-40B4-BE49-F238E27FC236}">
                <a16:creationId xmlns:a16="http://schemas.microsoft.com/office/drawing/2014/main" id="{652F7778-B5A3-4C14-2396-C0AE86DAF65E}"/>
              </a:ext>
            </a:extLst>
          </p:cNvPr>
          <p:cNvCxnSpPr>
            <a:cxnSpLocks/>
          </p:cNvCxnSpPr>
          <p:nvPr userDrawn="1"/>
        </p:nvCxnSpPr>
        <p:spPr>
          <a:xfrm>
            <a:off x="3889744" y="4470991"/>
            <a:ext cx="4412512" cy="0"/>
          </a:xfrm>
          <a:prstGeom prst="line">
            <a:avLst/>
          </a:prstGeom>
          <a:ln w="38100">
            <a:solidFill>
              <a:schemeClr val="bg1"/>
            </a:solidFill>
          </a:ln>
        </p:spPr>
        <p:style>
          <a:lnRef idx="1">
            <a:schemeClr val="accent6"/>
          </a:lnRef>
          <a:fillRef idx="0">
            <a:schemeClr val="accent6"/>
          </a:fillRef>
          <a:effectRef idx="0">
            <a:schemeClr val="accent6"/>
          </a:effectRef>
          <a:fontRef idx="minor">
            <a:schemeClr val="tx1"/>
          </a:fontRef>
        </p:style>
      </p:cxnSp>
      <p:sp>
        <p:nvSpPr>
          <p:cNvPr id="15" name="Text Placeholder 14">
            <a:extLst>
              <a:ext uri="{FF2B5EF4-FFF2-40B4-BE49-F238E27FC236}">
                <a16:creationId xmlns:a16="http://schemas.microsoft.com/office/drawing/2014/main" id="{0E79D3DD-0427-425D-3525-60A643557788}"/>
              </a:ext>
            </a:extLst>
          </p:cNvPr>
          <p:cNvSpPr>
            <a:spLocks noGrp="1"/>
          </p:cNvSpPr>
          <p:nvPr>
            <p:ph type="body" sz="quarter" idx="13" hasCustomPrompt="1"/>
          </p:nvPr>
        </p:nvSpPr>
        <p:spPr>
          <a:xfrm>
            <a:off x="1524000" y="4593266"/>
            <a:ext cx="9144000" cy="1608909"/>
          </a:xfrm>
        </p:spPr>
        <p:txBody>
          <a:bodyPr>
            <a:normAutofit/>
          </a:bodyPr>
          <a:lstStyle>
            <a:lvl1pPr marL="0" indent="0" algn="ctr">
              <a:buNone/>
              <a:defRPr sz="2000">
                <a:solidFill>
                  <a:schemeClr val="bg1"/>
                </a:solidFill>
                <a:latin typeface="Be Vietnam Pro" pitchFamily="2" charset="-93"/>
              </a:defRPr>
            </a:lvl1pPr>
          </a:lstStyle>
          <a:p>
            <a:pPr lvl="0"/>
            <a:r>
              <a:rPr lang="en-US" dirty="0"/>
              <a:t>Click to add presenter | Date</a:t>
            </a:r>
            <a:endParaRPr lang="vi-VN" dirty="0"/>
          </a:p>
        </p:txBody>
      </p:sp>
      <p:pic>
        <p:nvPicPr>
          <p:cNvPr id="17" name="Picture 16" descr="A blue diamond with white text&#10;&#10;AI-generated content may be incorrect.">
            <a:extLst>
              <a:ext uri="{FF2B5EF4-FFF2-40B4-BE49-F238E27FC236}">
                <a16:creationId xmlns:a16="http://schemas.microsoft.com/office/drawing/2014/main" id="{32243AF1-7B34-C36F-BC99-8AAD08FBB3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47776" y="233836"/>
            <a:ext cx="7896447" cy="1394753"/>
          </a:xfrm>
          <a:prstGeom prst="rect">
            <a:avLst/>
          </a:prstGeom>
        </p:spPr>
      </p:pic>
    </p:spTree>
    <p:extLst>
      <p:ext uri="{BB962C8B-B14F-4D97-AF65-F5344CB8AC3E}">
        <p14:creationId xmlns:p14="http://schemas.microsoft.com/office/powerpoint/2010/main" val="24735516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ean Layout 1">
    <p:spTree>
      <p:nvGrpSpPr>
        <p:cNvPr id="1" name=""/>
        <p:cNvGrpSpPr/>
        <p:nvPr/>
      </p:nvGrpSpPr>
      <p:grpSpPr>
        <a:xfrm>
          <a:off x="0" y="0"/>
          <a:ext cx="0" cy="0"/>
          <a:chOff x="0" y="0"/>
          <a:chExt cx="0" cy="0"/>
        </a:xfrm>
      </p:grpSpPr>
      <p:pic>
        <p:nvPicPr>
          <p:cNvPr id="8" name="Picture 7" descr="A group of buildings with a bridge and a bridge&#10;&#10;AI-generated content may be incorrect.">
            <a:extLst>
              <a:ext uri="{FF2B5EF4-FFF2-40B4-BE49-F238E27FC236}">
                <a16:creationId xmlns:a16="http://schemas.microsoft.com/office/drawing/2014/main" id="{220A291B-531D-5A7F-9E26-862D9D33A1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D97848C8-14C2-F8EF-B29D-F3EFC1205978}"/>
              </a:ext>
            </a:extLst>
          </p:cNvPr>
          <p:cNvSpPr>
            <a:spLocks noGrp="1"/>
          </p:cNvSpPr>
          <p:nvPr>
            <p:ph type="dt" sz="half" idx="10"/>
          </p:nvPr>
        </p:nvSpPr>
        <p:spPr/>
        <p:txBody>
          <a:bodyPr/>
          <a:lstStyle/>
          <a:p>
            <a:fld id="{86A5EAAF-464F-4842-9BEB-F2D57E7F2976}" type="datetime1">
              <a:rPr lang="vi-VN" smtClean="0"/>
              <a:t>28/08/2025</a:t>
            </a:fld>
            <a:endParaRPr lang="vi-VN"/>
          </a:p>
        </p:txBody>
      </p:sp>
      <p:sp>
        <p:nvSpPr>
          <p:cNvPr id="5" name="Footer Placeholder 4">
            <a:extLst>
              <a:ext uri="{FF2B5EF4-FFF2-40B4-BE49-F238E27FC236}">
                <a16:creationId xmlns:a16="http://schemas.microsoft.com/office/drawing/2014/main" id="{908676FF-A997-5ED4-251D-464A4EAB5FDD}"/>
              </a:ext>
            </a:extLst>
          </p:cNvPr>
          <p:cNvSpPr>
            <a:spLocks noGrp="1"/>
          </p:cNvSpPr>
          <p:nvPr>
            <p:ph type="ftr" sz="quarter" idx="11"/>
          </p:nvPr>
        </p:nvSpPr>
        <p:spPr/>
        <p:txBody>
          <a:bodyPr/>
          <a:lstStyle/>
          <a:p>
            <a:endParaRPr lang="vi-VN"/>
          </a:p>
        </p:txBody>
      </p:sp>
      <p:sp>
        <p:nvSpPr>
          <p:cNvPr id="7" name="Slide Number Placeholder 5">
            <a:extLst>
              <a:ext uri="{FF2B5EF4-FFF2-40B4-BE49-F238E27FC236}">
                <a16:creationId xmlns:a16="http://schemas.microsoft.com/office/drawing/2014/main" id="{57F83CDF-3997-CC48-7785-EDEE8F285255}"/>
              </a:ext>
            </a:extLst>
          </p:cNvPr>
          <p:cNvSpPr>
            <a:spLocks noGrp="1"/>
          </p:cNvSpPr>
          <p:nvPr>
            <p:ph type="sldNum" sz="quarter" idx="12"/>
          </p:nvPr>
        </p:nvSpPr>
        <p:spPr>
          <a:xfrm>
            <a:off x="11391900" y="6356350"/>
            <a:ext cx="685800" cy="365125"/>
          </a:xfrm>
          <a:solidFill>
            <a:srgbClr val="1B8056"/>
          </a:solidFill>
        </p:spPr>
        <p:txBody>
          <a:bodyPr/>
          <a:lstStyle>
            <a:lvl1pPr algn="ctr">
              <a:defRPr b="1">
                <a:solidFill>
                  <a:schemeClr val="bg1"/>
                </a:solidFill>
              </a:defRPr>
            </a:lvl1pPr>
          </a:lstStyle>
          <a:p>
            <a:fld id="{62B54EFE-F5F4-4674-A397-603D7A5E2AE8}" type="slidenum">
              <a:rPr lang="vi-VN" smtClean="0"/>
              <a:pPr/>
              <a:t>‹#›</a:t>
            </a:fld>
            <a:endParaRPr lang="vi-VN" dirty="0"/>
          </a:p>
        </p:txBody>
      </p:sp>
    </p:spTree>
    <p:extLst>
      <p:ext uri="{BB962C8B-B14F-4D97-AF65-F5344CB8AC3E}">
        <p14:creationId xmlns:p14="http://schemas.microsoft.com/office/powerpoint/2010/main" val="2473622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B5392-230C-AF6F-BAEB-EA5D9D84ABE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5DF6C31-9C18-702E-959F-15141B566B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B2748C7-3C94-3AF4-8B62-4114E24CD233}"/>
              </a:ext>
            </a:extLst>
          </p:cNvPr>
          <p:cNvSpPr>
            <a:spLocks noGrp="1"/>
          </p:cNvSpPr>
          <p:nvPr>
            <p:ph type="dt" sz="half" idx="10"/>
          </p:nvPr>
        </p:nvSpPr>
        <p:spPr/>
        <p:txBody>
          <a:bodyPr/>
          <a:lstStyle/>
          <a:p>
            <a:fld id="{DA68A4C9-E77C-4988-BD1E-542A35C39589}" type="datetimeFigureOut">
              <a:rPr lang="en-AU" smtClean="0"/>
              <a:t>28/08/2025</a:t>
            </a:fld>
            <a:endParaRPr lang="en-AU"/>
          </a:p>
        </p:txBody>
      </p:sp>
      <p:sp>
        <p:nvSpPr>
          <p:cNvPr id="5" name="Footer Placeholder 4">
            <a:extLst>
              <a:ext uri="{FF2B5EF4-FFF2-40B4-BE49-F238E27FC236}">
                <a16:creationId xmlns:a16="http://schemas.microsoft.com/office/drawing/2014/main" id="{4F527C59-95DC-69DF-6913-B1D07590318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FDFBEC9-8A56-19B1-4A71-3ACC3C819EA4}"/>
              </a:ext>
            </a:extLst>
          </p:cNvPr>
          <p:cNvSpPr>
            <a:spLocks noGrp="1"/>
          </p:cNvSpPr>
          <p:nvPr>
            <p:ph type="sldNum" sz="quarter" idx="12"/>
          </p:nvPr>
        </p:nvSpPr>
        <p:spPr/>
        <p:txBody>
          <a:bodyPr/>
          <a:lstStyle/>
          <a:p>
            <a:fld id="{4E91EC1D-72A0-4693-9554-6A198B95E4BA}" type="slidenum">
              <a:rPr lang="en-AU" smtClean="0"/>
              <a:t>‹#›</a:t>
            </a:fld>
            <a:endParaRPr lang="en-AU"/>
          </a:p>
        </p:txBody>
      </p:sp>
    </p:spTree>
    <p:extLst>
      <p:ext uri="{BB962C8B-B14F-4D97-AF65-F5344CB8AC3E}">
        <p14:creationId xmlns:p14="http://schemas.microsoft.com/office/powerpoint/2010/main" val="2862975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D475A-BD7D-4708-E2DC-E6E60105BD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A27719E6-1397-48B4-78D7-68686634150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15C503-0156-386E-3F8D-37438CB56ADD}"/>
              </a:ext>
            </a:extLst>
          </p:cNvPr>
          <p:cNvSpPr>
            <a:spLocks noGrp="1"/>
          </p:cNvSpPr>
          <p:nvPr>
            <p:ph type="dt" sz="half" idx="10"/>
          </p:nvPr>
        </p:nvSpPr>
        <p:spPr/>
        <p:txBody>
          <a:bodyPr/>
          <a:lstStyle/>
          <a:p>
            <a:fld id="{DA68A4C9-E77C-4988-BD1E-542A35C39589}" type="datetimeFigureOut">
              <a:rPr lang="en-AU" smtClean="0"/>
              <a:t>28/08/2025</a:t>
            </a:fld>
            <a:endParaRPr lang="en-AU"/>
          </a:p>
        </p:txBody>
      </p:sp>
      <p:sp>
        <p:nvSpPr>
          <p:cNvPr id="5" name="Footer Placeholder 4">
            <a:extLst>
              <a:ext uri="{FF2B5EF4-FFF2-40B4-BE49-F238E27FC236}">
                <a16:creationId xmlns:a16="http://schemas.microsoft.com/office/drawing/2014/main" id="{9F208977-648A-6107-C24E-58655F53B77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1646ED7-2400-5F2F-9F64-97EE06AC3C44}"/>
              </a:ext>
            </a:extLst>
          </p:cNvPr>
          <p:cNvSpPr>
            <a:spLocks noGrp="1"/>
          </p:cNvSpPr>
          <p:nvPr>
            <p:ph type="sldNum" sz="quarter" idx="12"/>
          </p:nvPr>
        </p:nvSpPr>
        <p:spPr/>
        <p:txBody>
          <a:bodyPr/>
          <a:lstStyle/>
          <a:p>
            <a:fld id="{4E91EC1D-72A0-4693-9554-6A198B95E4BA}" type="slidenum">
              <a:rPr lang="en-AU" smtClean="0"/>
              <a:t>‹#›</a:t>
            </a:fld>
            <a:endParaRPr lang="en-AU"/>
          </a:p>
        </p:txBody>
      </p:sp>
    </p:spTree>
    <p:extLst>
      <p:ext uri="{BB962C8B-B14F-4D97-AF65-F5344CB8AC3E}">
        <p14:creationId xmlns:p14="http://schemas.microsoft.com/office/powerpoint/2010/main" val="1468652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AA264-6D15-F838-E2BA-20D12AC4B48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CB9DE25-55CA-AC0A-8A83-EB85B68A15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7EF473B-664C-A920-E1A1-CAE676943E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D36BA1A-85DA-8CE5-56DC-6E014C0A3A1C}"/>
              </a:ext>
            </a:extLst>
          </p:cNvPr>
          <p:cNvSpPr>
            <a:spLocks noGrp="1"/>
          </p:cNvSpPr>
          <p:nvPr>
            <p:ph type="dt" sz="half" idx="10"/>
          </p:nvPr>
        </p:nvSpPr>
        <p:spPr/>
        <p:txBody>
          <a:bodyPr/>
          <a:lstStyle/>
          <a:p>
            <a:fld id="{DA68A4C9-E77C-4988-BD1E-542A35C39589}" type="datetimeFigureOut">
              <a:rPr lang="en-AU" smtClean="0"/>
              <a:t>28/08/2025</a:t>
            </a:fld>
            <a:endParaRPr lang="en-AU"/>
          </a:p>
        </p:txBody>
      </p:sp>
      <p:sp>
        <p:nvSpPr>
          <p:cNvPr id="6" name="Footer Placeholder 5">
            <a:extLst>
              <a:ext uri="{FF2B5EF4-FFF2-40B4-BE49-F238E27FC236}">
                <a16:creationId xmlns:a16="http://schemas.microsoft.com/office/drawing/2014/main" id="{CF54F267-C1AE-F2B9-1578-511D19950FF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6437609-34D8-2E03-CDD2-3B3D14A49636}"/>
              </a:ext>
            </a:extLst>
          </p:cNvPr>
          <p:cNvSpPr>
            <a:spLocks noGrp="1"/>
          </p:cNvSpPr>
          <p:nvPr>
            <p:ph type="sldNum" sz="quarter" idx="12"/>
          </p:nvPr>
        </p:nvSpPr>
        <p:spPr/>
        <p:txBody>
          <a:bodyPr/>
          <a:lstStyle/>
          <a:p>
            <a:fld id="{4E91EC1D-72A0-4693-9554-6A198B95E4BA}" type="slidenum">
              <a:rPr lang="en-AU" smtClean="0"/>
              <a:t>‹#›</a:t>
            </a:fld>
            <a:endParaRPr lang="en-AU"/>
          </a:p>
        </p:txBody>
      </p:sp>
    </p:spTree>
    <p:extLst>
      <p:ext uri="{BB962C8B-B14F-4D97-AF65-F5344CB8AC3E}">
        <p14:creationId xmlns:p14="http://schemas.microsoft.com/office/powerpoint/2010/main" val="4075730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1335B-A1C1-078F-1F75-6D5FCC02F151}"/>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19205D5-9504-CE0E-1FF3-B17217F922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0DD08B-3701-25CC-B687-F50A400368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FB6239E-E6F5-80C0-4A44-B238BC3B5F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FBD4FB-3363-5A63-2919-708DA2638A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B7B5D3B-EDEC-E837-3CFA-E0CBBED4A521}"/>
              </a:ext>
            </a:extLst>
          </p:cNvPr>
          <p:cNvSpPr>
            <a:spLocks noGrp="1"/>
          </p:cNvSpPr>
          <p:nvPr>
            <p:ph type="dt" sz="half" idx="10"/>
          </p:nvPr>
        </p:nvSpPr>
        <p:spPr/>
        <p:txBody>
          <a:bodyPr/>
          <a:lstStyle/>
          <a:p>
            <a:fld id="{DA68A4C9-E77C-4988-BD1E-542A35C39589}" type="datetimeFigureOut">
              <a:rPr lang="en-AU" smtClean="0"/>
              <a:t>28/08/2025</a:t>
            </a:fld>
            <a:endParaRPr lang="en-AU"/>
          </a:p>
        </p:txBody>
      </p:sp>
      <p:sp>
        <p:nvSpPr>
          <p:cNvPr id="8" name="Footer Placeholder 7">
            <a:extLst>
              <a:ext uri="{FF2B5EF4-FFF2-40B4-BE49-F238E27FC236}">
                <a16:creationId xmlns:a16="http://schemas.microsoft.com/office/drawing/2014/main" id="{21F0D48D-069D-D0A1-35DF-A5293FFD7E9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5892422A-E21E-4685-D15F-EFE1101D7A29}"/>
              </a:ext>
            </a:extLst>
          </p:cNvPr>
          <p:cNvSpPr>
            <a:spLocks noGrp="1"/>
          </p:cNvSpPr>
          <p:nvPr>
            <p:ph type="sldNum" sz="quarter" idx="12"/>
          </p:nvPr>
        </p:nvSpPr>
        <p:spPr/>
        <p:txBody>
          <a:bodyPr/>
          <a:lstStyle/>
          <a:p>
            <a:fld id="{4E91EC1D-72A0-4693-9554-6A198B95E4BA}" type="slidenum">
              <a:rPr lang="en-AU" smtClean="0"/>
              <a:t>‹#›</a:t>
            </a:fld>
            <a:endParaRPr lang="en-AU"/>
          </a:p>
        </p:txBody>
      </p:sp>
    </p:spTree>
    <p:extLst>
      <p:ext uri="{BB962C8B-B14F-4D97-AF65-F5344CB8AC3E}">
        <p14:creationId xmlns:p14="http://schemas.microsoft.com/office/powerpoint/2010/main" val="2934176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24B86-FB31-A44A-4962-4182E27E86D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02109AD-F11D-1732-C360-36FD29A92693}"/>
              </a:ext>
            </a:extLst>
          </p:cNvPr>
          <p:cNvSpPr>
            <a:spLocks noGrp="1"/>
          </p:cNvSpPr>
          <p:nvPr>
            <p:ph type="dt" sz="half" idx="10"/>
          </p:nvPr>
        </p:nvSpPr>
        <p:spPr/>
        <p:txBody>
          <a:bodyPr/>
          <a:lstStyle/>
          <a:p>
            <a:fld id="{DA68A4C9-E77C-4988-BD1E-542A35C39589}" type="datetimeFigureOut">
              <a:rPr lang="en-AU" smtClean="0"/>
              <a:t>28/08/2025</a:t>
            </a:fld>
            <a:endParaRPr lang="en-AU"/>
          </a:p>
        </p:txBody>
      </p:sp>
      <p:sp>
        <p:nvSpPr>
          <p:cNvPr id="4" name="Footer Placeholder 3">
            <a:extLst>
              <a:ext uri="{FF2B5EF4-FFF2-40B4-BE49-F238E27FC236}">
                <a16:creationId xmlns:a16="http://schemas.microsoft.com/office/drawing/2014/main" id="{87E7C122-ED11-D68E-E865-67960639385B}"/>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C6B3CF1B-F5FC-15B6-6033-737568DB54AF}"/>
              </a:ext>
            </a:extLst>
          </p:cNvPr>
          <p:cNvSpPr>
            <a:spLocks noGrp="1"/>
          </p:cNvSpPr>
          <p:nvPr>
            <p:ph type="sldNum" sz="quarter" idx="12"/>
          </p:nvPr>
        </p:nvSpPr>
        <p:spPr/>
        <p:txBody>
          <a:bodyPr/>
          <a:lstStyle/>
          <a:p>
            <a:fld id="{4E91EC1D-72A0-4693-9554-6A198B95E4BA}" type="slidenum">
              <a:rPr lang="en-AU" smtClean="0"/>
              <a:t>‹#›</a:t>
            </a:fld>
            <a:endParaRPr lang="en-AU"/>
          </a:p>
        </p:txBody>
      </p:sp>
    </p:spTree>
    <p:extLst>
      <p:ext uri="{BB962C8B-B14F-4D97-AF65-F5344CB8AC3E}">
        <p14:creationId xmlns:p14="http://schemas.microsoft.com/office/powerpoint/2010/main" val="3121069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46A484-384D-4A34-24DE-8AD8010E6012}"/>
              </a:ext>
            </a:extLst>
          </p:cNvPr>
          <p:cNvSpPr>
            <a:spLocks noGrp="1"/>
          </p:cNvSpPr>
          <p:nvPr>
            <p:ph type="dt" sz="half" idx="10"/>
          </p:nvPr>
        </p:nvSpPr>
        <p:spPr/>
        <p:txBody>
          <a:bodyPr/>
          <a:lstStyle/>
          <a:p>
            <a:fld id="{DA68A4C9-E77C-4988-BD1E-542A35C39589}" type="datetimeFigureOut">
              <a:rPr lang="en-AU" smtClean="0"/>
              <a:t>28/08/2025</a:t>
            </a:fld>
            <a:endParaRPr lang="en-AU"/>
          </a:p>
        </p:txBody>
      </p:sp>
      <p:sp>
        <p:nvSpPr>
          <p:cNvPr id="3" name="Footer Placeholder 2">
            <a:extLst>
              <a:ext uri="{FF2B5EF4-FFF2-40B4-BE49-F238E27FC236}">
                <a16:creationId xmlns:a16="http://schemas.microsoft.com/office/drawing/2014/main" id="{533795F8-08C9-A53D-4754-78C69819E525}"/>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8276FA5F-2877-6E92-2673-868E4DF4E069}"/>
              </a:ext>
            </a:extLst>
          </p:cNvPr>
          <p:cNvSpPr>
            <a:spLocks noGrp="1"/>
          </p:cNvSpPr>
          <p:nvPr>
            <p:ph type="sldNum" sz="quarter" idx="12"/>
          </p:nvPr>
        </p:nvSpPr>
        <p:spPr/>
        <p:txBody>
          <a:bodyPr/>
          <a:lstStyle/>
          <a:p>
            <a:fld id="{4E91EC1D-72A0-4693-9554-6A198B95E4BA}" type="slidenum">
              <a:rPr lang="en-AU" smtClean="0"/>
              <a:t>‹#›</a:t>
            </a:fld>
            <a:endParaRPr lang="en-AU"/>
          </a:p>
        </p:txBody>
      </p:sp>
    </p:spTree>
    <p:extLst>
      <p:ext uri="{BB962C8B-B14F-4D97-AF65-F5344CB8AC3E}">
        <p14:creationId xmlns:p14="http://schemas.microsoft.com/office/powerpoint/2010/main" val="390409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7B5B1-56F6-25EB-EA54-213D2497C4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7AC7040-7C20-04EF-85F6-8DFFB307AF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455830F-9EEF-1B2D-BAE2-E3CAA1E855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12630A-BED7-0AF1-7CB9-4CCC800F6C19}"/>
              </a:ext>
            </a:extLst>
          </p:cNvPr>
          <p:cNvSpPr>
            <a:spLocks noGrp="1"/>
          </p:cNvSpPr>
          <p:nvPr>
            <p:ph type="dt" sz="half" idx="10"/>
          </p:nvPr>
        </p:nvSpPr>
        <p:spPr/>
        <p:txBody>
          <a:bodyPr/>
          <a:lstStyle/>
          <a:p>
            <a:fld id="{DA68A4C9-E77C-4988-BD1E-542A35C39589}" type="datetimeFigureOut">
              <a:rPr lang="en-AU" smtClean="0"/>
              <a:t>28/08/2025</a:t>
            </a:fld>
            <a:endParaRPr lang="en-AU"/>
          </a:p>
        </p:txBody>
      </p:sp>
      <p:sp>
        <p:nvSpPr>
          <p:cNvPr id="6" name="Footer Placeholder 5">
            <a:extLst>
              <a:ext uri="{FF2B5EF4-FFF2-40B4-BE49-F238E27FC236}">
                <a16:creationId xmlns:a16="http://schemas.microsoft.com/office/drawing/2014/main" id="{22338482-A687-FDD9-A814-58BAED24BAB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13815E5-467F-89A8-D871-CB9154734FF5}"/>
              </a:ext>
            </a:extLst>
          </p:cNvPr>
          <p:cNvSpPr>
            <a:spLocks noGrp="1"/>
          </p:cNvSpPr>
          <p:nvPr>
            <p:ph type="sldNum" sz="quarter" idx="12"/>
          </p:nvPr>
        </p:nvSpPr>
        <p:spPr/>
        <p:txBody>
          <a:bodyPr/>
          <a:lstStyle/>
          <a:p>
            <a:fld id="{4E91EC1D-72A0-4693-9554-6A198B95E4BA}" type="slidenum">
              <a:rPr lang="en-AU" smtClean="0"/>
              <a:t>‹#›</a:t>
            </a:fld>
            <a:endParaRPr lang="en-AU"/>
          </a:p>
        </p:txBody>
      </p:sp>
    </p:spTree>
    <p:extLst>
      <p:ext uri="{BB962C8B-B14F-4D97-AF65-F5344CB8AC3E}">
        <p14:creationId xmlns:p14="http://schemas.microsoft.com/office/powerpoint/2010/main" val="701000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51EB1-1962-1D5A-617A-ABDC8D8EF7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BB1D02F0-C84C-A8BC-4405-ED4B694B81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C8434AE-5F64-5C1B-382E-291382222A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C129BC-93C0-57C6-05C8-F8F4E1F1F323}"/>
              </a:ext>
            </a:extLst>
          </p:cNvPr>
          <p:cNvSpPr>
            <a:spLocks noGrp="1"/>
          </p:cNvSpPr>
          <p:nvPr>
            <p:ph type="dt" sz="half" idx="10"/>
          </p:nvPr>
        </p:nvSpPr>
        <p:spPr/>
        <p:txBody>
          <a:bodyPr/>
          <a:lstStyle/>
          <a:p>
            <a:fld id="{DA68A4C9-E77C-4988-BD1E-542A35C39589}" type="datetimeFigureOut">
              <a:rPr lang="en-AU" smtClean="0"/>
              <a:t>28/08/2025</a:t>
            </a:fld>
            <a:endParaRPr lang="en-AU"/>
          </a:p>
        </p:txBody>
      </p:sp>
      <p:sp>
        <p:nvSpPr>
          <p:cNvPr id="6" name="Footer Placeholder 5">
            <a:extLst>
              <a:ext uri="{FF2B5EF4-FFF2-40B4-BE49-F238E27FC236}">
                <a16:creationId xmlns:a16="http://schemas.microsoft.com/office/drawing/2014/main" id="{7645CF72-86D8-0AAD-2EA5-8F5D5187D5F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C1DDEE1-40DE-0412-6065-424BBC9423FB}"/>
              </a:ext>
            </a:extLst>
          </p:cNvPr>
          <p:cNvSpPr>
            <a:spLocks noGrp="1"/>
          </p:cNvSpPr>
          <p:nvPr>
            <p:ph type="sldNum" sz="quarter" idx="12"/>
          </p:nvPr>
        </p:nvSpPr>
        <p:spPr/>
        <p:txBody>
          <a:bodyPr/>
          <a:lstStyle/>
          <a:p>
            <a:fld id="{4E91EC1D-72A0-4693-9554-6A198B95E4BA}" type="slidenum">
              <a:rPr lang="en-AU" smtClean="0"/>
              <a:t>‹#›</a:t>
            </a:fld>
            <a:endParaRPr lang="en-AU"/>
          </a:p>
        </p:txBody>
      </p:sp>
    </p:spTree>
    <p:extLst>
      <p:ext uri="{BB962C8B-B14F-4D97-AF65-F5344CB8AC3E}">
        <p14:creationId xmlns:p14="http://schemas.microsoft.com/office/powerpoint/2010/main" val="2909749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0A8E7D-D4FA-3C1C-6000-85C060D561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BF97A94-914D-F654-21DC-CE54C52530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DF89BF6-9E6A-970B-CADD-EFD19D701D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68A4C9-E77C-4988-BD1E-542A35C39589}" type="datetimeFigureOut">
              <a:rPr lang="en-AU" smtClean="0"/>
              <a:t>28/08/2025</a:t>
            </a:fld>
            <a:endParaRPr lang="en-AU"/>
          </a:p>
        </p:txBody>
      </p:sp>
      <p:sp>
        <p:nvSpPr>
          <p:cNvPr id="5" name="Footer Placeholder 4">
            <a:extLst>
              <a:ext uri="{FF2B5EF4-FFF2-40B4-BE49-F238E27FC236}">
                <a16:creationId xmlns:a16="http://schemas.microsoft.com/office/drawing/2014/main" id="{01C8376A-CA3C-4290-4652-F503459DA5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06B1C684-26F9-21A6-6931-8CC93DE647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E91EC1D-72A0-4693-9554-6A198B95E4BA}" type="slidenum">
              <a:rPr lang="en-AU" smtClean="0"/>
              <a:t>‹#›</a:t>
            </a:fld>
            <a:endParaRPr lang="en-AU"/>
          </a:p>
        </p:txBody>
      </p:sp>
    </p:spTree>
    <p:extLst>
      <p:ext uri="{BB962C8B-B14F-4D97-AF65-F5344CB8AC3E}">
        <p14:creationId xmlns:p14="http://schemas.microsoft.com/office/powerpoint/2010/main" val="2831289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080/09658416.2024.243643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BFAB7-7EE8-C38C-3631-AED8EBBE1F70}"/>
              </a:ext>
            </a:extLst>
          </p:cNvPr>
          <p:cNvSpPr>
            <a:spLocks noGrp="1"/>
          </p:cNvSpPr>
          <p:nvPr>
            <p:ph type="ctrTitle"/>
          </p:nvPr>
        </p:nvSpPr>
        <p:spPr>
          <a:xfrm>
            <a:off x="1524000" y="2417134"/>
            <a:ext cx="9144000" cy="1835335"/>
          </a:xfrm>
        </p:spPr>
        <p:txBody>
          <a:bodyPr>
            <a:normAutofit fontScale="90000"/>
          </a:bodyPr>
          <a:lstStyle/>
          <a:p>
            <a:r>
              <a:rPr lang="en-US" dirty="0"/>
              <a:t>EFL Teachers’ Learning to Integrate L2 Pragmatics into In-Use Textbooks: Insights from Self-Designed Instructional Activities</a:t>
            </a:r>
            <a:endParaRPr lang="vi-VN" dirty="0"/>
          </a:p>
        </p:txBody>
      </p:sp>
      <p:sp>
        <p:nvSpPr>
          <p:cNvPr id="4" name="Text Placeholder 3">
            <a:extLst>
              <a:ext uri="{FF2B5EF4-FFF2-40B4-BE49-F238E27FC236}">
                <a16:creationId xmlns:a16="http://schemas.microsoft.com/office/drawing/2014/main" id="{011E165B-DF9D-928E-4358-AC4822D0AC44}"/>
              </a:ext>
            </a:extLst>
          </p:cNvPr>
          <p:cNvSpPr>
            <a:spLocks noGrp="1"/>
          </p:cNvSpPr>
          <p:nvPr>
            <p:ph type="body" sz="quarter" idx="13"/>
          </p:nvPr>
        </p:nvSpPr>
        <p:spPr/>
        <p:txBody>
          <a:bodyPr>
            <a:normAutofit/>
          </a:bodyPr>
          <a:lstStyle/>
          <a:p>
            <a:pPr algn="l"/>
            <a:r>
              <a:rPr lang="en-AU" sz="2800" u="sng" dirty="0"/>
              <a:t>Presenter</a:t>
            </a:r>
            <a:r>
              <a:rPr lang="en-AU" sz="2800" dirty="0"/>
              <a:t>: Dr. Anh Ton-Nu, School of Foreign Languages, University of Economics Ho Chi Minh City (UEH), Vietnam</a:t>
            </a:r>
            <a:endParaRPr lang="vi-VN" sz="2800" dirty="0"/>
          </a:p>
        </p:txBody>
      </p:sp>
    </p:spTree>
    <p:extLst>
      <p:ext uri="{BB962C8B-B14F-4D97-AF65-F5344CB8AC3E}">
        <p14:creationId xmlns:p14="http://schemas.microsoft.com/office/powerpoint/2010/main" val="2850485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F7C8F-51EC-2979-FE82-DBF6D611D6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E37A64-CC24-9A82-21F7-D713DDCF67DE}"/>
              </a:ext>
            </a:extLst>
          </p:cNvPr>
          <p:cNvSpPr>
            <a:spLocks noGrp="1"/>
          </p:cNvSpPr>
          <p:nvPr>
            <p:ph type="title"/>
          </p:nvPr>
        </p:nvSpPr>
        <p:spPr>
          <a:xfrm>
            <a:off x="929140" y="972766"/>
            <a:ext cx="2835464" cy="1254868"/>
          </a:xfrm>
        </p:spPr>
        <p:txBody>
          <a:bodyPr anchor="b">
            <a:normAutofit/>
          </a:bodyPr>
          <a:lstStyle/>
          <a:p>
            <a:r>
              <a:rPr lang="en-AU" sz="2800" dirty="0">
                <a:solidFill>
                  <a:srgbClr val="262626"/>
                </a:solidFill>
              </a:rPr>
              <a:t>Findings (cont’d): </a:t>
            </a:r>
            <a:r>
              <a:rPr lang="en-AU" sz="2800" b="1" dirty="0">
                <a:solidFill>
                  <a:srgbClr val="262626"/>
                </a:solidFill>
              </a:rPr>
              <a:t>Poster 4</a:t>
            </a:r>
          </a:p>
        </p:txBody>
      </p:sp>
      <p:sp>
        <p:nvSpPr>
          <p:cNvPr id="8" name="Content Placeholder 7">
            <a:extLst>
              <a:ext uri="{FF2B5EF4-FFF2-40B4-BE49-F238E27FC236}">
                <a16:creationId xmlns:a16="http://schemas.microsoft.com/office/drawing/2014/main" id="{7F32F24C-0CC0-8EAA-B641-BD835A0260D0}"/>
              </a:ext>
            </a:extLst>
          </p:cNvPr>
          <p:cNvSpPr>
            <a:spLocks noGrp="1"/>
          </p:cNvSpPr>
          <p:nvPr>
            <p:ph idx="1"/>
          </p:nvPr>
        </p:nvSpPr>
        <p:spPr>
          <a:xfrm>
            <a:off x="929141" y="2430471"/>
            <a:ext cx="2835464" cy="3552039"/>
          </a:xfrm>
        </p:spPr>
        <p:txBody>
          <a:bodyPr>
            <a:normAutofit/>
          </a:bodyPr>
          <a:lstStyle/>
          <a:p>
            <a:r>
              <a:rPr lang="en-US" sz="2400" u="sng" dirty="0">
                <a:solidFill>
                  <a:srgbClr val="262626"/>
                </a:solidFill>
              </a:rPr>
              <a:t>Type of lesson:</a:t>
            </a:r>
            <a:r>
              <a:rPr lang="en-US" sz="2400" dirty="0">
                <a:solidFill>
                  <a:srgbClr val="262626"/>
                </a:solidFill>
              </a:rPr>
              <a:t> </a:t>
            </a:r>
            <a:r>
              <a:rPr lang="en-US" sz="2400" b="1" dirty="0">
                <a:solidFill>
                  <a:srgbClr val="262626"/>
                </a:solidFill>
              </a:rPr>
              <a:t>Speaking</a:t>
            </a:r>
          </a:p>
          <a:p>
            <a:r>
              <a:rPr lang="en-US" sz="2400" u="sng" dirty="0">
                <a:solidFill>
                  <a:srgbClr val="262626"/>
                </a:solidFill>
              </a:rPr>
              <a:t>Focused pragmatic knowledge:</a:t>
            </a:r>
            <a:r>
              <a:rPr lang="en-US" sz="2400" dirty="0">
                <a:solidFill>
                  <a:srgbClr val="262626"/>
                </a:solidFill>
              </a:rPr>
              <a:t> </a:t>
            </a:r>
            <a:r>
              <a:rPr lang="en-AU" sz="2400" b="1" dirty="0" err="1">
                <a:solidFill>
                  <a:srgbClr val="262626"/>
                </a:solidFill>
              </a:rPr>
              <a:t>sociopragmatic</a:t>
            </a:r>
            <a:r>
              <a:rPr lang="en-AU" sz="2400" b="1" dirty="0">
                <a:solidFill>
                  <a:srgbClr val="262626"/>
                </a:solidFill>
              </a:rPr>
              <a:t> knowledge about cultural diversity</a:t>
            </a:r>
            <a:endParaRPr lang="en-US" sz="1800" b="1" dirty="0">
              <a:solidFill>
                <a:srgbClr val="262626"/>
              </a:solidFill>
            </a:endParaRPr>
          </a:p>
        </p:txBody>
      </p:sp>
      <p:pic>
        <p:nvPicPr>
          <p:cNvPr id="3" name="Picture 2" descr="A white paper with writing on it&#10;&#10;Description automatically generated">
            <a:extLst>
              <a:ext uri="{FF2B5EF4-FFF2-40B4-BE49-F238E27FC236}">
                <a16:creationId xmlns:a16="http://schemas.microsoft.com/office/drawing/2014/main" id="{B32994DC-0804-FF01-99DC-34B9DCBA01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9693" y="779489"/>
            <a:ext cx="7198017" cy="5203021"/>
          </a:xfrm>
          <a:prstGeom prst="rect">
            <a:avLst/>
          </a:prstGeom>
          <a:noFill/>
          <a:ln>
            <a:noFill/>
          </a:ln>
        </p:spPr>
      </p:pic>
    </p:spTree>
    <p:extLst>
      <p:ext uri="{BB962C8B-B14F-4D97-AF65-F5344CB8AC3E}">
        <p14:creationId xmlns:p14="http://schemas.microsoft.com/office/powerpoint/2010/main" val="63149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73D14-FA64-75BC-DB2C-EB4231A9C2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A8C917-F08D-6013-822A-76517786FE07}"/>
              </a:ext>
            </a:extLst>
          </p:cNvPr>
          <p:cNvSpPr>
            <a:spLocks noGrp="1"/>
          </p:cNvSpPr>
          <p:nvPr>
            <p:ph type="title"/>
          </p:nvPr>
        </p:nvSpPr>
        <p:spPr>
          <a:xfrm>
            <a:off x="929140" y="972766"/>
            <a:ext cx="2835464" cy="1254868"/>
          </a:xfrm>
        </p:spPr>
        <p:txBody>
          <a:bodyPr anchor="b">
            <a:normAutofit/>
          </a:bodyPr>
          <a:lstStyle/>
          <a:p>
            <a:r>
              <a:rPr lang="en-AU" sz="2800" dirty="0">
                <a:solidFill>
                  <a:srgbClr val="262626"/>
                </a:solidFill>
              </a:rPr>
              <a:t>Findings (cont’d): </a:t>
            </a:r>
            <a:r>
              <a:rPr lang="en-AU" sz="2800" b="1" dirty="0">
                <a:solidFill>
                  <a:srgbClr val="262626"/>
                </a:solidFill>
              </a:rPr>
              <a:t>Poster 5</a:t>
            </a:r>
          </a:p>
        </p:txBody>
      </p:sp>
      <p:sp>
        <p:nvSpPr>
          <p:cNvPr id="8" name="Content Placeholder 7">
            <a:extLst>
              <a:ext uri="{FF2B5EF4-FFF2-40B4-BE49-F238E27FC236}">
                <a16:creationId xmlns:a16="http://schemas.microsoft.com/office/drawing/2014/main" id="{A9890700-4E5D-2AE2-AF2C-DDB1ADD32C33}"/>
              </a:ext>
            </a:extLst>
          </p:cNvPr>
          <p:cNvSpPr>
            <a:spLocks noGrp="1"/>
          </p:cNvSpPr>
          <p:nvPr>
            <p:ph idx="1"/>
          </p:nvPr>
        </p:nvSpPr>
        <p:spPr>
          <a:xfrm>
            <a:off x="929141" y="2430471"/>
            <a:ext cx="2835464" cy="3552039"/>
          </a:xfrm>
        </p:spPr>
        <p:txBody>
          <a:bodyPr>
            <a:normAutofit/>
          </a:bodyPr>
          <a:lstStyle/>
          <a:p>
            <a:r>
              <a:rPr lang="en-US" u="sng" dirty="0">
                <a:solidFill>
                  <a:srgbClr val="262626"/>
                </a:solidFill>
              </a:rPr>
              <a:t>Type of lesson:</a:t>
            </a:r>
            <a:r>
              <a:rPr lang="en-US" dirty="0">
                <a:solidFill>
                  <a:srgbClr val="262626"/>
                </a:solidFill>
              </a:rPr>
              <a:t> </a:t>
            </a:r>
            <a:r>
              <a:rPr lang="en-US" b="1" dirty="0">
                <a:solidFill>
                  <a:srgbClr val="262626"/>
                </a:solidFill>
              </a:rPr>
              <a:t>Speaking</a:t>
            </a:r>
          </a:p>
          <a:p>
            <a:r>
              <a:rPr lang="en-US" u="sng" dirty="0">
                <a:solidFill>
                  <a:srgbClr val="262626"/>
                </a:solidFill>
              </a:rPr>
              <a:t>Focused pragmatic knowledge:</a:t>
            </a:r>
            <a:r>
              <a:rPr lang="en-US" dirty="0">
                <a:solidFill>
                  <a:srgbClr val="262626"/>
                </a:solidFill>
              </a:rPr>
              <a:t> </a:t>
            </a:r>
            <a:r>
              <a:rPr lang="en-US" b="1" dirty="0">
                <a:solidFill>
                  <a:srgbClr val="262626"/>
                </a:solidFill>
              </a:rPr>
              <a:t>conversational skills</a:t>
            </a:r>
            <a:endParaRPr lang="en-US" sz="1800" dirty="0">
              <a:solidFill>
                <a:srgbClr val="262626"/>
              </a:solidFill>
            </a:endParaRPr>
          </a:p>
        </p:txBody>
      </p:sp>
      <p:pic>
        <p:nvPicPr>
          <p:cNvPr id="3" name="Picture 2" descr="A white board with writing on it&#10;&#10;Description automatically generated">
            <a:extLst>
              <a:ext uri="{FF2B5EF4-FFF2-40B4-BE49-F238E27FC236}">
                <a16:creationId xmlns:a16="http://schemas.microsoft.com/office/drawing/2014/main" id="{B1892153-AD76-AE65-5C39-95ED902E49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435910" y="666981"/>
            <a:ext cx="6098041" cy="5472991"/>
          </a:xfrm>
          <a:prstGeom prst="rect">
            <a:avLst/>
          </a:prstGeom>
          <a:noFill/>
        </p:spPr>
      </p:pic>
    </p:spTree>
    <p:extLst>
      <p:ext uri="{BB962C8B-B14F-4D97-AF65-F5344CB8AC3E}">
        <p14:creationId xmlns:p14="http://schemas.microsoft.com/office/powerpoint/2010/main" val="1788420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8DB03-53BC-D8C4-B1AB-EC48C047BB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DD7BC0-5227-8152-69D4-AA928F2AD42A}"/>
              </a:ext>
            </a:extLst>
          </p:cNvPr>
          <p:cNvSpPr>
            <a:spLocks noGrp="1"/>
          </p:cNvSpPr>
          <p:nvPr>
            <p:ph type="title"/>
          </p:nvPr>
        </p:nvSpPr>
        <p:spPr>
          <a:xfrm>
            <a:off x="929140" y="972766"/>
            <a:ext cx="2835464" cy="1254868"/>
          </a:xfrm>
        </p:spPr>
        <p:txBody>
          <a:bodyPr anchor="b">
            <a:normAutofit/>
          </a:bodyPr>
          <a:lstStyle/>
          <a:p>
            <a:r>
              <a:rPr lang="en-AU" sz="2800" dirty="0">
                <a:solidFill>
                  <a:srgbClr val="262626"/>
                </a:solidFill>
              </a:rPr>
              <a:t>Findings (cont’d): </a:t>
            </a:r>
            <a:r>
              <a:rPr lang="en-AU" sz="2800" b="1" dirty="0">
                <a:solidFill>
                  <a:srgbClr val="262626"/>
                </a:solidFill>
              </a:rPr>
              <a:t>Poster 6</a:t>
            </a:r>
          </a:p>
        </p:txBody>
      </p:sp>
      <p:sp>
        <p:nvSpPr>
          <p:cNvPr id="8" name="Content Placeholder 7">
            <a:extLst>
              <a:ext uri="{FF2B5EF4-FFF2-40B4-BE49-F238E27FC236}">
                <a16:creationId xmlns:a16="http://schemas.microsoft.com/office/drawing/2014/main" id="{54AD5262-B78F-3380-AAD6-9E77806DF330}"/>
              </a:ext>
            </a:extLst>
          </p:cNvPr>
          <p:cNvSpPr>
            <a:spLocks noGrp="1"/>
          </p:cNvSpPr>
          <p:nvPr>
            <p:ph idx="1"/>
          </p:nvPr>
        </p:nvSpPr>
        <p:spPr>
          <a:xfrm>
            <a:off x="929141" y="2430471"/>
            <a:ext cx="2835464" cy="3552039"/>
          </a:xfrm>
        </p:spPr>
        <p:txBody>
          <a:bodyPr>
            <a:normAutofit/>
          </a:bodyPr>
          <a:lstStyle/>
          <a:p>
            <a:r>
              <a:rPr lang="en-US" sz="2400" u="sng" dirty="0">
                <a:solidFill>
                  <a:srgbClr val="262626"/>
                </a:solidFill>
              </a:rPr>
              <a:t>Type of lesson:</a:t>
            </a:r>
            <a:r>
              <a:rPr lang="en-US" sz="2400" dirty="0">
                <a:solidFill>
                  <a:srgbClr val="262626"/>
                </a:solidFill>
              </a:rPr>
              <a:t> </a:t>
            </a:r>
            <a:r>
              <a:rPr lang="en-US" sz="2400" b="1" dirty="0">
                <a:solidFill>
                  <a:srgbClr val="262626"/>
                </a:solidFill>
              </a:rPr>
              <a:t>Speaking</a:t>
            </a:r>
          </a:p>
          <a:p>
            <a:r>
              <a:rPr lang="en-US" sz="2400" u="sng" dirty="0">
                <a:solidFill>
                  <a:srgbClr val="262626"/>
                </a:solidFill>
              </a:rPr>
              <a:t>Focused pragmatic knowledge:</a:t>
            </a:r>
            <a:r>
              <a:rPr lang="en-US" sz="2400" dirty="0">
                <a:solidFill>
                  <a:srgbClr val="262626"/>
                </a:solidFill>
              </a:rPr>
              <a:t> </a:t>
            </a:r>
            <a:r>
              <a:rPr lang="en-US" sz="2400" b="1" dirty="0" err="1">
                <a:solidFill>
                  <a:srgbClr val="262626"/>
                </a:solidFill>
              </a:rPr>
              <a:t>pragmalinguistic</a:t>
            </a:r>
            <a:r>
              <a:rPr lang="en-US" sz="2400" b="1" dirty="0">
                <a:solidFill>
                  <a:srgbClr val="262626"/>
                </a:solidFill>
              </a:rPr>
              <a:t> resources – speech acts</a:t>
            </a:r>
            <a:endParaRPr lang="en-US" sz="1800" dirty="0">
              <a:solidFill>
                <a:srgbClr val="262626"/>
              </a:solidFill>
            </a:endParaRPr>
          </a:p>
        </p:txBody>
      </p:sp>
      <p:pic>
        <p:nvPicPr>
          <p:cNvPr id="3" name="Picture 2" descr="A whiteboard with writing on it&#10;&#10;Description automatically generated">
            <a:extLst>
              <a:ext uri="{FF2B5EF4-FFF2-40B4-BE49-F238E27FC236}">
                <a16:creationId xmlns:a16="http://schemas.microsoft.com/office/drawing/2014/main" id="{2F741728-FF36-42A1-4652-F25290535DE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817" y="972766"/>
            <a:ext cx="7389042" cy="5009744"/>
          </a:xfrm>
          <a:prstGeom prst="rect">
            <a:avLst/>
          </a:prstGeom>
          <a:noFill/>
          <a:ln>
            <a:noFill/>
          </a:ln>
        </p:spPr>
      </p:pic>
    </p:spTree>
    <p:extLst>
      <p:ext uri="{BB962C8B-B14F-4D97-AF65-F5344CB8AC3E}">
        <p14:creationId xmlns:p14="http://schemas.microsoft.com/office/powerpoint/2010/main" val="780639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C65AC-4BE1-416D-BD52-CC398ED1F541}"/>
              </a:ext>
            </a:extLst>
          </p:cNvPr>
          <p:cNvSpPr>
            <a:spLocks noGrp="1"/>
          </p:cNvSpPr>
          <p:nvPr>
            <p:ph type="title"/>
          </p:nvPr>
        </p:nvSpPr>
        <p:spPr/>
        <p:txBody>
          <a:bodyPr/>
          <a:lstStyle/>
          <a:p>
            <a:r>
              <a:rPr lang="en-AU" dirty="0"/>
              <a:t>Discussion</a:t>
            </a:r>
          </a:p>
        </p:txBody>
      </p:sp>
      <p:sp>
        <p:nvSpPr>
          <p:cNvPr id="3" name="Content Placeholder 2">
            <a:extLst>
              <a:ext uri="{FF2B5EF4-FFF2-40B4-BE49-F238E27FC236}">
                <a16:creationId xmlns:a16="http://schemas.microsoft.com/office/drawing/2014/main" id="{B816900F-DD95-B1FB-6C96-D822B2FD984F}"/>
              </a:ext>
            </a:extLst>
          </p:cNvPr>
          <p:cNvSpPr>
            <a:spLocks noGrp="1"/>
          </p:cNvSpPr>
          <p:nvPr>
            <p:ph idx="1"/>
          </p:nvPr>
        </p:nvSpPr>
        <p:spPr/>
        <p:txBody>
          <a:bodyPr>
            <a:normAutofit lnSpcReduction="10000"/>
          </a:bodyPr>
          <a:lstStyle/>
          <a:p>
            <a:r>
              <a:rPr lang="en-US" dirty="0"/>
              <a:t>The findings indicate that the workshop was successful in enhancing participants’ understanding of L2 pragmatics and enabling them to make informed evaluations of the L2 pragmatic content in their textbooks. The workshop significantly raised the teachers’ awareness of the importance of teaching L2 pragmatics, and they began to demonstrate a better understanding of how to incorporate it into their lessons.</a:t>
            </a:r>
          </a:p>
          <a:p>
            <a:r>
              <a:rPr lang="en-US" dirty="0"/>
              <a:t>This highlights, firstly, the effectiveness of PD workshops in introducing new knowledge, as confirmed by previous studies (e.g. Borg &amp; Al-</a:t>
            </a:r>
            <a:r>
              <a:rPr lang="en-US" dirty="0" err="1"/>
              <a:t>Busaidi</a:t>
            </a:r>
            <a:r>
              <a:rPr lang="en-US" dirty="0"/>
              <a:t>, 2012; Ekanayake &amp; </a:t>
            </a:r>
            <a:r>
              <a:rPr lang="en-US" dirty="0" err="1"/>
              <a:t>wishart</a:t>
            </a:r>
            <a:r>
              <a:rPr lang="en-US" dirty="0"/>
              <a:t>, 2015; Ha &amp; Murray, 2021; Nguyen &amp; Newton, 2021).</a:t>
            </a:r>
            <a:endParaRPr lang="en-AU" dirty="0"/>
          </a:p>
        </p:txBody>
      </p:sp>
    </p:spTree>
    <p:extLst>
      <p:ext uri="{BB962C8B-B14F-4D97-AF65-F5344CB8AC3E}">
        <p14:creationId xmlns:p14="http://schemas.microsoft.com/office/powerpoint/2010/main" val="2601766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128BF-FD7A-6D66-F7BE-E7C96795C8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D50DC1-3E37-BBE6-6C65-AA7185F622E9}"/>
              </a:ext>
            </a:extLst>
          </p:cNvPr>
          <p:cNvSpPr>
            <a:spLocks noGrp="1"/>
          </p:cNvSpPr>
          <p:nvPr>
            <p:ph type="title"/>
          </p:nvPr>
        </p:nvSpPr>
        <p:spPr/>
        <p:txBody>
          <a:bodyPr/>
          <a:lstStyle/>
          <a:p>
            <a:r>
              <a:rPr lang="en-AU" dirty="0"/>
              <a:t>Discussion (cont’d)</a:t>
            </a:r>
          </a:p>
        </p:txBody>
      </p:sp>
      <p:sp>
        <p:nvSpPr>
          <p:cNvPr id="3" name="Content Placeholder 2">
            <a:extLst>
              <a:ext uri="{FF2B5EF4-FFF2-40B4-BE49-F238E27FC236}">
                <a16:creationId xmlns:a16="http://schemas.microsoft.com/office/drawing/2014/main" id="{3B9E4CCA-872D-47D0-FDB0-7FAEEA122A95}"/>
              </a:ext>
            </a:extLst>
          </p:cNvPr>
          <p:cNvSpPr>
            <a:spLocks noGrp="1"/>
          </p:cNvSpPr>
          <p:nvPr>
            <p:ph idx="1"/>
          </p:nvPr>
        </p:nvSpPr>
        <p:spPr/>
        <p:txBody>
          <a:bodyPr>
            <a:normAutofit lnSpcReduction="10000"/>
          </a:bodyPr>
          <a:lstStyle/>
          <a:p>
            <a:r>
              <a:rPr lang="en-US" dirty="0"/>
              <a:t>While training workshops have been criticized for positioning teachers as passive recipients of knowledge (Hoban, 2002; Kennedy, 2014), the model used in this study suggests that carefully designed workshops with effective PD features can still be highly beneficial.</a:t>
            </a:r>
          </a:p>
          <a:p>
            <a:r>
              <a:rPr lang="en-US" dirty="0"/>
              <a:t>A novel aspect of this PD event is that it relies solely on a one-day training workshop, unlike previous studies which featured longer durations and follow-up activities (Ekanayake &amp; </a:t>
            </a:r>
            <a:r>
              <a:rPr lang="en-US" dirty="0" err="1"/>
              <a:t>wishart</a:t>
            </a:r>
            <a:r>
              <a:rPr lang="en-US" dirty="0"/>
              <a:t>, 2015; Ha &amp; Murray, 2021; Nguyen &amp; Newton, 2021).</a:t>
            </a:r>
          </a:p>
          <a:p>
            <a:r>
              <a:rPr lang="en-US" dirty="0"/>
              <a:t>This study serves as an example of how in-service teachers could be initially introduced to L2 pragmatics teaching. </a:t>
            </a:r>
            <a:endParaRPr lang="en-AU" dirty="0"/>
          </a:p>
        </p:txBody>
      </p:sp>
    </p:spTree>
    <p:extLst>
      <p:ext uri="{BB962C8B-B14F-4D97-AF65-F5344CB8AC3E}">
        <p14:creationId xmlns:p14="http://schemas.microsoft.com/office/powerpoint/2010/main" val="631944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8863-CD0D-7861-41D8-6B1757296364}"/>
              </a:ext>
            </a:extLst>
          </p:cNvPr>
          <p:cNvSpPr>
            <a:spLocks noGrp="1"/>
          </p:cNvSpPr>
          <p:nvPr>
            <p:ph type="title"/>
          </p:nvPr>
        </p:nvSpPr>
        <p:spPr/>
        <p:txBody>
          <a:bodyPr/>
          <a:lstStyle/>
          <a:p>
            <a:r>
              <a:rPr lang="en-AU" dirty="0"/>
              <a:t>Conclusion and Implications</a:t>
            </a:r>
          </a:p>
        </p:txBody>
      </p:sp>
      <p:sp>
        <p:nvSpPr>
          <p:cNvPr id="3" name="Content Placeholder 2">
            <a:extLst>
              <a:ext uri="{FF2B5EF4-FFF2-40B4-BE49-F238E27FC236}">
                <a16:creationId xmlns:a16="http://schemas.microsoft.com/office/drawing/2014/main" id="{D215DF53-9490-3317-DC74-F5A88E304256}"/>
              </a:ext>
            </a:extLst>
          </p:cNvPr>
          <p:cNvSpPr>
            <a:spLocks noGrp="1"/>
          </p:cNvSpPr>
          <p:nvPr>
            <p:ph idx="1"/>
          </p:nvPr>
        </p:nvSpPr>
        <p:spPr/>
        <p:txBody>
          <a:bodyPr>
            <a:normAutofit fontScale="92500" lnSpcReduction="10000"/>
          </a:bodyPr>
          <a:lstStyle/>
          <a:p>
            <a:r>
              <a:rPr lang="en-US" dirty="0"/>
              <a:t>The participants’ positive feedback on this initial PD event in L2 pragmatics suggests a need for additional PD opportunities in this area for in-service </a:t>
            </a:r>
            <a:r>
              <a:rPr lang="en-US"/>
              <a:t>teachers.</a:t>
            </a:r>
            <a:endParaRPr lang="en-US" dirty="0"/>
          </a:p>
          <a:p>
            <a:r>
              <a:rPr lang="en-US" dirty="0"/>
              <a:t>The PD intervention in this study was an initial step in exploring Vietnamese EFL teachers’ awareness of L2 pragmatics and assessing the impact of this modest-scale event on their cognitions and practices. Future PD activities could incorporate other important content on L2 pragmatics and its teaching that was not covered in this PD event—such as alternative resources like the CARLA Project website, audio/video recordings of real-world interactions, corpora, and model expressions for teaching speech acts—to further enhance teachers’ knowledge of L2 pragmatics instruction.</a:t>
            </a:r>
            <a:endParaRPr lang="en-AU" dirty="0"/>
          </a:p>
        </p:txBody>
      </p:sp>
    </p:spTree>
    <p:extLst>
      <p:ext uri="{BB962C8B-B14F-4D97-AF65-F5344CB8AC3E}">
        <p14:creationId xmlns:p14="http://schemas.microsoft.com/office/powerpoint/2010/main" val="159031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64EDD9-D65E-06FA-D890-D0BC13EBDD88}"/>
              </a:ext>
            </a:extLst>
          </p:cNvPr>
          <p:cNvSpPr>
            <a:spLocks noGrp="1"/>
          </p:cNvSpPr>
          <p:nvPr>
            <p:ph type="title"/>
          </p:nvPr>
        </p:nvSpPr>
        <p:spPr>
          <a:xfrm>
            <a:off x="686834" y="1153572"/>
            <a:ext cx="3200400" cy="4461163"/>
          </a:xfrm>
        </p:spPr>
        <p:txBody>
          <a:bodyPr>
            <a:normAutofit/>
          </a:bodyPr>
          <a:lstStyle/>
          <a:p>
            <a:r>
              <a:rPr lang="en-AU">
                <a:solidFill>
                  <a:srgbClr val="FFFFFF"/>
                </a:solidFill>
              </a:rPr>
              <a:t>Reference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172C79A-3F96-8E42-CB88-AF5347FFE6A8}"/>
              </a:ext>
            </a:extLst>
          </p:cNvPr>
          <p:cNvSpPr>
            <a:spLocks noGrp="1"/>
          </p:cNvSpPr>
          <p:nvPr>
            <p:ph idx="1"/>
          </p:nvPr>
        </p:nvSpPr>
        <p:spPr>
          <a:xfrm>
            <a:off x="4447308" y="591344"/>
            <a:ext cx="6906491" cy="5585619"/>
          </a:xfrm>
        </p:spPr>
        <p:txBody>
          <a:bodyPr anchor="ctr">
            <a:normAutofit/>
          </a:bodyPr>
          <a:lstStyle/>
          <a:p>
            <a:pPr marL="0" indent="0">
              <a:buNone/>
            </a:pPr>
            <a:r>
              <a:rPr lang="da-DK" dirty="0"/>
              <a:t>Ton-Nu, A. (2024). Raising EFL teachers’ awareness of L2 pragmatic teaching via teacher professional development: The impact of an effective training workshop. </a:t>
            </a:r>
            <a:r>
              <a:rPr lang="da-DK" i="1" dirty="0"/>
              <a:t>Language Awareness</a:t>
            </a:r>
            <a:r>
              <a:rPr lang="da-DK" dirty="0"/>
              <a:t>. </a:t>
            </a:r>
            <a:r>
              <a:rPr lang="da-DK" u="sng" dirty="0">
                <a:hlinkClick r:id="rId3"/>
              </a:rPr>
              <a:t>https://doi.org/10.1080/09658416.2024.2436439</a:t>
            </a:r>
            <a:endParaRPr lang="en-AU" dirty="0"/>
          </a:p>
          <a:p>
            <a:pPr marL="0" indent="0">
              <a:buNone/>
            </a:pPr>
            <a:endParaRPr lang="en-AU" dirty="0"/>
          </a:p>
        </p:txBody>
      </p:sp>
    </p:spTree>
    <p:extLst>
      <p:ext uri="{BB962C8B-B14F-4D97-AF65-F5344CB8AC3E}">
        <p14:creationId xmlns:p14="http://schemas.microsoft.com/office/powerpoint/2010/main" val="345977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A5B160-FE97-1430-06C4-6942EC0A817D}"/>
              </a:ext>
            </a:extLst>
          </p:cNvPr>
          <p:cNvSpPr>
            <a:spLocks noGrp="1"/>
          </p:cNvSpPr>
          <p:nvPr>
            <p:ph type="sldNum" sz="quarter" idx="12"/>
          </p:nvPr>
        </p:nvSpPr>
        <p:spPr/>
        <p:txBody>
          <a:bodyPr/>
          <a:lstStyle/>
          <a:p>
            <a:fld id="{62B54EFE-F5F4-4674-A397-603D7A5E2AE8}" type="slidenum">
              <a:rPr lang="vi-VN" smtClean="0"/>
              <a:pPr/>
              <a:t>17</a:t>
            </a:fld>
            <a:endParaRPr lang="vi-VN" dirty="0"/>
          </a:p>
        </p:txBody>
      </p:sp>
      <p:sp>
        <p:nvSpPr>
          <p:cNvPr id="2" name="Title 1">
            <a:extLst>
              <a:ext uri="{FF2B5EF4-FFF2-40B4-BE49-F238E27FC236}">
                <a16:creationId xmlns:a16="http://schemas.microsoft.com/office/drawing/2014/main" id="{E86C4081-2722-8CA7-F395-89B30162CBE0}"/>
              </a:ext>
            </a:extLst>
          </p:cNvPr>
          <p:cNvSpPr>
            <a:spLocks noGrp="1"/>
          </p:cNvSpPr>
          <p:nvPr>
            <p:ph type="ctrTitle" idx="4294967295"/>
          </p:nvPr>
        </p:nvSpPr>
        <p:spPr>
          <a:xfrm>
            <a:off x="1135063" y="1050535"/>
            <a:ext cx="10256837" cy="839788"/>
          </a:xfrm>
        </p:spPr>
        <p:txBody>
          <a:bodyPr>
            <a:normAutofit/>
          </a:bodyPr>
          <a:lstStyle/>
          <a:p>
            <a:r>
              <a:rPr lang="en-US" sz="3600" b="1" dirty="0">
                <a:solidFill>
                  <a:schemeClr val="bg1"/>
                </a:solidFill>
                <a:latin typeface="Times New Roman" panose="02020603050405020304" pitchFamily="18" charset="0"/>
                <a:cs typeface="Times New Roman" panose="02020603050405020304" pitchFamily="18" charset="0"/>
              </a:rPr>
              <a:t>Thank you for your attention</a:t>
            </a:r>
            <a:endParaRPr lang="vi-VN" sz="3600" b="1" dirty="0">
              <a:solidFill>
                <a:schemeClr val="bg1"/>
              </a:solidFill>
              <a:latin typeface="Times New Roman" panose="02020603050405020304" pitchFamily="18" charset="0"/>
              <a:cs typeface="Times New Roman" panose="02020603050405020304" pitchFamily="18" charset="0"/>
            </a:endParaRPr>
          </a:p>
        </p:txBody>
      </p:sp>
      <p:pic>
        <p:nvPicPr>
          <p:cNvPr id="5" name="Graphic 4" descr="Badge Heart outline">
            <a:extLst>
              <a:ext uri="{FF2B5EF4-FFF2-40B4-BE49-F238E27FC236}">
                <a16:creationId xmlns:a16="http://schemas.microsoft.com/office/drawing/2014/main" id="{C05337DD-F5F4-BDCD-AD07-FE3C74CE3A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73970" y="1050535"/>
            <a:ext cx="914400" cy="914400"/>
          </a:xfrm>
          <a:prstGeom prst="rect">
            <a:avLst/>
          </a:prstGeom>
        </p:spPr>
      </p:pic>
    </p:spTree>
    <p:extLst>
      <p:ext uri="{BB962C8B-B14F-4D97-AF65-F5344CB8AC3E}">
        <p14:creationId xmlns:p14="http://schemas.microsoft.com/office/powerpoint/2010/main" val="17770252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71E4C-182D-D253-E95F-A3424F7AE951}"/>
              </a:ext>
            </a:extLst>
          </p:cNvPr>
          <p:cNvSpPr>
            <a:spLocks noGrp="1"/>
          </p:cNvSpPr>
          <p:nvPr>
            <p:ph type="title"/>
          </p:nvPr>
        </p:nvSpPr>
        <p:spPr>
          <a:xfrm>
            <a:off x="7141194" y="982132"/>
            <a:ext cx="3755403" cy="1303867"/>
          </a:xfrm>
        </p:spPr>
        <p:txBody>
          <a:bodyPr>
            <a:normAutofit/>
          </a:bodyPr>
          <a:lstStyle/>
          <a:p>
            <a:r>
              <a:rPr lang="en-AU" dirty="0">
                <a:solidFill>
                  <a:srgbClr val="262626"/>
                </a:solidFill>
              </a:rPr>
              <a:t>Introduction</a:t>
            </a:r>
          </a:p>
        </p:txBody>
      </p:sp>
      <p:pic>
        <p:nvPicPr>
          <p:cNvPr id="4" name="Content Placeholder 3" descr="C:\Users\45126291\Scanned textbook pages\Capture 22 from SB.PNG">
            <a:extLst>
              <a:ext uri="{FF2B5EF4-FFF2-40B4-BE49-F238E27FC236}">
                <a16:creationId xmlns:a16="http://schemas.microsoft.com/office/drawing/2014/main" id="{2A816EA4-2CB1-2D3D-BCA4-8A8F3571E80E}"/>
              </a:ext>
            </a:extLst>
          </p:cNvPr>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816307" y="327804"/>
            <a:ext cx="5279694" cy="6211019"/>
          </a:xfrm>
          <a:prstGeom prst="rect">
            <a:avLst/>
          </a:prstGeom>
        </p:spPr>
      </p:pic>
      <p:sp>
        <p:nvSpPr>
          <p:cNvPr id="8" name="Content Placeholder 7">
            <a:extLst>
              <a:ext uri="{FF2B5EF4-FFF2-40B4-BE49-F238E27FC236}">
                <a16:creationId xmlns:a16="http://schemas.microsoft.com/office/drawing/2014/main" id="{6712FBCE-621F-EB53-9A8A-3C5558CF96CE}"/>
              </a:ext>
            </a:extLst>
          </p:cNvPr>
          <p:cNvSpPr>
            <a:spLocks noGrp="1"/>
          </p:cNvSpPr>
          <p:nvPr>
            <p:ph idx="1"/>
          </p:nvPr>
        </p:nvSpPr>
        <p:spPr>
          <a:xfrm>
            <a:off x="7441515" y="2515280"/>
            <a:ext cx="3746288" cy="3318936"/>
          </a:xfrm>
        </p:spPr>
        <p:txBody>
          <a:bodyPr>
            <a:normAutofit/>
          </a:bodyPr>
          <a:lstStyle/>
          <a:p>
            <a:pPr marL="457200" indent="-457200">
              <a:buAutoNum type="arabicPeriod"/>
            </a:pPr>
            <a:r>
              <a:rPr lang="en-US" dirty="0">
                <a:solidFill>
                  <a:srgbClr val="262626"/>
                </a:solidFill>
              </a:rPr>
              <a:t>What is Pragmatics? </a:t>
            </a:r>
          </a:p>
          <a:p>
            <a:pPr marL="457200" indent="-457200">
              <a:buAutoNum type="arabicPeriod"/>
            </a:pPr>
            <a:r>
              <a:rPr lang="en-US" dirty="0">
                <a:solidFill>
                  <a:srgbClr val="262626"/>
                </a:solidFill>
              </a:rPr>
              <a:t>Why is its teaching important?</a:t>
            </a:r>
          </a:p>
        </p:txBody>
      </p:sp>
    </p:spTree>
    <p:extLst>
      <p:ext uri="{BB962C8B-B14F-4D97-AF65-F5344CB8AC3E}">
        <p14:creationId xmlns:p14="http://schemas.microsoft.com/office/powerpoint/2010/main" val="2156465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9E352-E357-0711-9DCC-99D71343E2D5}"/>
              </a:ext>
            </a:extLst>
          </p:cNvPr>
          <p:cNvSpPr>
            <a:spLocks noGrp="1"/>
          </p:cNvSpPr>
          <p:nvPr>
            <p:ph type="title"/>
          </p:nvPr>
        </p:nvSpPr>
        <p:spPr/>
        <p:txBody>
          <a:bodyPr/>
          <a:lstStyle/>
          <a:p>
            <a:r>
              <a:rPr lang="en-AU" dirty="0"/>
              <a:t>Literature Review</a:t>
            </a:r>
          </a:p>
        </p:txBody>
      </p:sp>
      <p:sp>
        <p:nvSpPr>
          <p:cNvPr id="3" name="Content Placeholder 2">
            <a:extLst>
              <a:ext uri="{FF2B5EF4-FFF2-40B4-BE49-F238E27FC236}">
                <a16:creationId xmlns:a16="http://schemas.microsoft.com/office/drawing/2014/main" id="{E9B5D829-3956-13C9-C470-307EBD600A55}"/>
              </a:ext>
            </a:extLst>
          </p:cNvPr>
          <p:cNvSpPr>
            <a:spLocks noGrp="1"/>
          </p:cNvSpPr>
          <p:nvPr>
            <p:ph idx="1"/>
          </p:nvPr>
        </p:nvSpPr>
        <p:spPr>
          <a:xfrm>
            <a:off x="1080656" y="1690687"/>
            <a:ext cx="10210800" cy="4802187"/>
          </a:xfrm>
        </p:spPr>
        <p:txBody>
          <a:bodyPr>
            <a:normAutofit fontScale="25000" lnSpcReduction="20000"/>
          </a:bodyPr>
          <a:lstStyle/>
          <a:p>
            <a:r>
              <a:rPr lang="en-US" sz="9600" dirty="0"/>
              <a:t>A long-standing neglect or exclusion of L2 pragmatics in ESL/ EFL teacher education (Ton-Nu, 2024; Ton-Nu &amp; Nguyen, 2023; Ishihara, 2011). </a:t>
            </a:r>
          </a:p>
          <a:p>
            <a:r>
              <a:rPr lang="en-US" sz="9600" dirty="0"/>
              <a:t>Insufficient L2 pragmatic input to help teachers facilitate the overall development of students’ communicative competence (Ton-Nu &amp; Murray, 2020; </a:t>
            </a:r>
            <a:r>
              <a:rPr lang="en-US" sz="9600" dirty="0" err="1"/>
              <a:t>McConachy</a:t>
            </a:r>
            <a:r>
              <a:rPr lang="en-US" sz="9600" dirty="0"/>
              <a:t> &amp; Hata, 2013; Ren &amp; Han, 2016).</a:t>
            </a:r>
          </a:p>
          <a:p>
            <a:r>
              <a:rPr lang="en-US" sz="9600" dirty="0"/>
              <a:t>The line of research into pre-service teacher education and in-service teacher professional development (henceforth PD) in L2 pragmatics is still limited </a:t>
            </a:r>
            <a:r>
              <a:rPr lang="en-AU" sz="9600" dirty="0"/>
              <a:t>(Cohen et al., 2023; Glaser, 2023; Ishihara, 2011; Ngai &amp; Janusch, 2018; Vellenga, 2011; Yates &amp; </a:t>
            </a:r>
            <a:r>
              <a:rPr lang="en-AU" sz="9600" dirty="0" err="1"/>
              <a:t>wigglesworth</a:t>
            </a:r>
            <a:r>
              <a:rPr lang="en-AU" sz="9600" dirty="0"/>
              <a:t>, 2005)</a:t>
            </a:r>
            <a:r>
              <a:rPr lang="en-US" sz="9600" dirty="0"/>
              <a:t>.</a:t>
            </a:r>
          </a:p>
          <a:p>
            <a:r>
              <a:rPr lang="en-US" sz="9600" dirty="0"/>
              <a:t>Among these, traditional training workshops have been shown to effectively raise participants’ awareness of the taught content, as demonstrated in the studies by Ishihara (2011) and Glaser (2023), and are also efficient in terms of time and cost, as noted by Yates and </a:t>
            </a:r>
            <a:r>
              <a:rPr lang="en-US" sz="9600" dirty="0" err="1"/>
              <a:t>wigglesworth</a:t>
            </a:r>
            <a:r>
              <a:rPr lang="en-US" sz="9600" dirty="0"/>
              <a:t> (2005). However, none of these studies </a:t>
            </a:r>
            <a:r>
              <a:rPr lang="en-US" sz="9600" dirty="0" err="1"/>
              <a:t>analysed</a:t>
            </a:r>
            <a:r>
              <a:rPr lang="en-US" sz="9600" dirty="0"/>
              <a:t> the features that contribute to the effectiveness of their PD workshops. </a:t>
            </a:r>
            <a:endParaRPr lang="en-US" sz="7200" dirty="0"/>
          </a:p>
          <a:p>
            <a:endParaRPr lang="en-US" dirty="0"/>
          </a:p>
          <a:p>
            <a:endParaRPr lang="en-US" dirty="0"/>
          </a:p>
          <a:p>
            <a:pPr marL="0" indent="0">
              <a:buNone/>
            </a:pPr>
            <a:endParaRPr lang="en-AU" dirty="0"/>
          </a:p>
        </p:txBody>
      </p:sp>
    </p:spTree>
    <p:extLst>
      <p:ext uri="{BB962C8B-B14F-4D97-AF65-F5344CB8AC3E}">
        <p14:creationId xmlns:p14="http://schemas.microsoft.com/office/powerpoint/2010/main" val="300563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B5745-2BD4-703D-64EC-B17671426447}"/>
              </a:ext>
            </a:extLst>
          </p:cNvPr>
          <p:cNvSpPr>
            <a:spLocks noGrp="1"/>
          </p:cNvSpPr>
          <p:nvPr>
            <p:ph type="title"/>
          </p:nvPr>
        </p:nvSpPr>
        <p:spPr/>
        <p:txBody>
          <a:bodyPr/>
          <a:lstStyle/>
          <a:p>
            <a:r>
              <a:rPr lang="en-AU" dirty="0"/>
              <a:t>Research Question</a:t>
            </a:r>
          </a:p>
        </p:txBody>
      </p:sp>
      <p:sp>
        <p:nvSpPr>
          <p:cNvPr id="3" name="Content Placeholder 2">
            <a:extLst>
              <a:ext uri="{FF2B5EF4-FFF2-40B4-BE49-F238E27FC236}">
                <a16:creationId xmlns:a16="http://schemas.microsoft.com/office/drawing/2014/main" id="{774422D8-A0CB-04EA-DB4A-23438C995B7F}"/>
              </a:ext>
            </a:extLst>
          </p:cNvPr>
          <p:cNvSpPr>
            <a:spLocks noGrp="1"/>
          </p:cNvSpPr>
          <p:nvPr>
            <p:ph idx="1"/>
          </p:nvPr>
        </p:nvSpPr>
        <p:spPr/>
        <p:txBody>
          <a:bodyPr/>
          <a:lstStyle/>
          <a:p>
            <a:pPr marL="0" indent="0">
              <a:buNone/>
            </a:pPr>
            <a:r>
              <a:rPr lang="en-US" dirty="0"/>
              <a:t>What impact did the training workshop, designed with effective PD features, have on participating teachers’ awareness and knowledge of L2 pragmatics and its teaching?</a:t>
            </a:r>
            <a:endParaRPr lang="en-AU" dirty="0"/>
          </a:p>
        </p:txBody>
      </p:sp>
    </p:spTree>
    <p:extLst>
      <p:ext uri="{BB962C8B-B14F-4D97-AF65-F5344CB8AC3E}">
        <p14:creationId xmlns:p14="http://schemas.microsoft.com/office/powerpoint/2010/main" val="2784621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326E7-9F78-7C28-571D-84D8CFC605A0}"/>
              </a:ext>
            </a:extLst>
          </p:cNvPr>
          <p:cNvSpPr>
            <a:spLocks noGrp="1"/>
          </p:cNvSpPr>
          <p:nvPr>
            <p:ph type="title"/>
          </p:nvPr>
        </p:nvSpPr>
        <p:spPr/>
        <p:txBody>
          <a:bodyPr/>
          <a:lstStyle/>
          <a:p>
            <a:r>
              <a:rPr lang="en-AU" dirty="0"/>
              <a:t>Research Methods</a:t>
            </a:r>
          </a:p>
        </p:txBody>
      </p:sp>
      <p:sp>
        <p:nvSpPr>
          <p:cNvPr id="3" name="Content Placeholder 2">
            <a:extLst>
              <a:ext uri="{FF2B5EF4-FFF2-40B4-BE49-F238E27FC236}">
                <a16:creationId xmlns:a16="http://schemas.microsoft.com/office/drawing/2014/main" id="{D3252CED-45E7-B1D4-F452-21C4F11039C8}"/>
              </a:ext>
            </a:extLst>
          </p:cNvPr>
          <p:cNvSpPr>
            <a:spLocks noGrp="1"/>
          </p:cNvSpPr>
          <p:nvPr>
            <p:ph idx="1"/>
          </p:nvPr>
        </p:nvSpPr>
        <p:spPr>
          <a:xfrm>
            <a:off x="1295401" y="1811547"/>
            <a:ext cx="9815944" cy="4242889"/>
          </a:xfrm>
        </p:spPr>
        <p:txBody>
          <a:bodyPr>
            <a:normAutofit fontScale="77500" lnSpcReduction="20000"/>
          </a:bodyPr>
          <a:lstStyle/>
          <a:p>
            <a:pPr>
              <a:buFont typeface="Wingdings" panose="05000000000000000000" pitchFamily="2" charset="2"/>
              <a:buChar char="Ø"/>
            </a:pPr>
            <a:r>
              <a:rPr lang="en-US" sz="3600" dirty="0"/>
              <a:t>The workshop in this study incorporated a type of experiment that fits within a case study framework, known as the ‘repeated measures design’ </a:t>
            </a:r>
            <a:r>
              <a:rPr lang="en-AU" sz="3600" dirty="0"/>
              <a:t>(Thomas, 2011, p. 132). </a:t>
            </a:r>
            <a:r>
              <a:rPr lang="en-US" sz="3600" dirty="0"/>
              <a:t>As such, the workshop was preceded and followed by a pre-workshop and a post-workshop questionnaire completion task.</a:t>
            </a:r>
            <a:endParaRPr lang="en-AU" sz="3600" dirty="0"/>
          </a:p>
          <a:p>
            <a:pPr>
              <a:buFont typeface="Wingdings" panose="05000000000000000000" pitchFamily="2" charset="2"/>
              <a:buChar char="Ø"/>
            </a:pPr>
            <a:r>
              <a:rPr lang="en-AU" sz="3600" dirty="0"/>
              <a:t>Participants: 43 Vietnamese EFL high-school teachers</a:t>
            </a:r>
          </a:p>
          <a:p>
            <a:pPr>
              <a:buFont typeface="Wingdings" panose="05000000000000000000" pitchFamily="2" charset="2"/>
              <a:buChar char="Ø"/>
            </a:pPr>
            <a:r>
              <a:rPr lang="en-AU" sz="3600" dirty="0"/>
              <a:t>Collected </a:t>
            </a:r>
            <a:r>
              <a:rPr lang="en-US" sz="3600" dirty="0"/>
              <a:t>data: </a:t>
            </a:r>
            <a:r>
              <a:rPr lang="en-US" sz="3600" b="1" dirty="0"/>
              <a:t>86 completed questionnaires</a:t>
            </a:r>
            <a:r>
              <a:rPr lang="en-US" sz="3600" dirty="0"/>
              <a:t> (43 pre-workshop and 43 post-workshop) and </a:t>
            </a:r>
            <a:r>
              <a:rPr lang="en-US" sz="3600" b="1" dirty="0"/>
              <a:t>six posters</a:t>
            </a:r>
            <a:r>
              <a:rPr lang="en-US" sz="3600" dirty="0"/>
              <a:t> showcasing self-designed L2 pragmatic activities created by the 43 participating teachers. (The teachers worked in six groups to design 10- to 20-minute activities that integrated L2 pragmatic knowledge into the lessons in their textbooks.)</a:t>
            </a:r>
            <a:endParaRPr lang="en-AU" dirty="0"/>
          </a:p>
          <a:p>
            <a:pPr marL="0" indent="0">
              <a:buNone/>
            </a:pPr>
            <a:endParaRPr lang="en-AU" dirty="0"/>
          </a:p>
          <a:p>
            <a:pPr>
              <a:buFont typeface="Wingdings" panose="05000000000000000000" pitchFamily="2" charset="2"/>
              <a:buChar char="Ø"/>
            </a:pPr>
            <a:endParaRPr lang="en-AU" dirty="0"/>
          </a:p>
          <a:p>
            <a:endParaRPr lang="en-AU" dirty="0"/>
          </a:p>
        </p:txBody>
      </p:sp>
    </p:spTree>
    <p:extLst>
      <p:ext uri="{BB962C8B-B14F-4D97-AF65-F5344CB8AC3E}">
        <p14:creationId xmlns:p14="http://schemas.microsoft.com/office/powerpoint/2010/main" val="213087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BE626-6852-2D0F-E25D-566FC6666F3A}"/>
              </a:ext>
            </a:extLst>
          </p:cNvPr>
          <p:cNvSpPr>
            <a:spLocks noGrp="1"/>
          </p:cNvSpPr>
          <p:nvPr>
            <p:ph type="title"/>
          </p:nvPr>
        </p:nvSpPr>
        <p:spPr/>
        <p:txBody>
          <a:bodyPr/>
          <a:lstStyle/>
          <a:p>
            <a:r>
              <a:rPr lang="en-AU" dirty="0"/>
              <a:t>Findings</a:t>
            </a:r>
          </a:p>
        </p:txBody>
      </p:sp>
      <p:sp>
        <p:nvSpPr>
          <p:cNvPr id="3" name="Content Placeholder 2">
            <a:extLst>
              <a:ext uri="{FF2B5EF4-FFF2-40B4-BE49-F238E27FC236}">
                <a16:creationId xmlns:a16="http://schemas.microsoft.com/office/drawing/2014/main" id="{E9BFD409-E947-7F83-97AD-8346F6BD4399}"/>
              </a:ext>
            </a:extLst>
          </p:cNvPr>
          <p:cNvSpPr>
            <a:spLocks noGrp="1"/>
          </p:cNvSpPr>
          <p:nvPr>
            <p:ph idx="1"/>
          </p:nvPr>
        </p:nvSpPr>
        <p:spPr>
          <a:xfrm>
            <a:off x="1295400" y="1690689"/>
            <a:ext cx="9926781" cy="4419166"/>
          </a:xfrm>
        </p:spPr>
        <p:txBody>
          <a:bodyPr>
            <a:normAutofit fontScale="85000" lnSpcReduction="20000"/>
          </a:bodyPr>
          <a:lstStyle/>
          <a:p>
            <a:r>
              <a:rPr lang="en-US" b="1" dirty="0"/>
              <a:t>The impact of the one-day training workshop:</a:t>
            </a:r>
          </a:p>
          <a:p>
            <a:pPr marL="457200" indent="-457200">
              <a:buAutoNum type="arabicParenBoth"/>
            </a:pPr>
            <a:r>
              <a:rPr lang="en-US" dirty="0"/>
              <a:t>Participants’ changes in their understanding of L2 pragmatics and their evaluation of L2 pragmatic content in their in-use textbooks. Evidence of change was based on teachers’ re-articulation of the aspects presented under the definition of L2 pragmatics and their evaluation of the usefulness of the in-use textbooks regarding L2 pragmatic content. The quality of evaluation was based on its alignment with the findings from the researcher’s investigation into L2 pragmatic content inclusion in the current Vietnamese EFL textbooks. The results from this study showed a general neglect of L2 pragmatics in these textbooks (Ton-Nu &amp; Murray, 2020); </a:t>
            </a:r>
          </a:p>
          <a:p>
            <a:pPr marL="457200" indent="-457200">
              <a:buAutoNum type="arabicParenBoth"/>
            </a:pPr>
            <a:r>
              <a:rPr lang="en-US" dirty="0"/>
              <a:t>Their statements of achievements after the workshop regarding knowledge, teaching skills, and other accomplishment from the workshop; </a:t>
            </a:r>
          </a:p>
          <a:p>
            <a:pPr marL="457200" indent="-457200">
              <a:buAutoNum type="arabicParenBoth"/>
            </a:pPr>
            <a:r>
              <a:rPr lang="en-US" dirty="0"/>
              <a:t>And their self-designed pragmatic activities.</a:t>
            </a:r>
            <a:endParaRPr lang="en-AU" dirty="0"/>
          </a:p>
        </p:txBody>
      </p:sp>
    </p:spTree>
    <p:extLst>
      <p:ext uri="{BB962C8B-B14F-4D97-AF65-F5344CB8AC3E}">
        <p14:creationId xmlns:p14="http://schemas.microsoft.com/office/powerpoint/2010/main" val="526693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246C6-DE48-5FFA-921C-DB77BF0B5976}"/>
              </a:ext>
            </a:extLst>
          </p:cNvPr>
          <p:cNvSpPr>
            <a:spLocks noGrp="1"/>
          </p:cNvSpPr>
          <p:nvPr>
            <p:ph type="title"/>
          </p:nvPr>
        </p:nvSpPr>
        <p:spPr>
          <a:xfrm>
            <a:off x="929140" y="972766"/>
            <a:ext cx="2835464" cy="1254868"/>
          </a:xfrm>
        </p:spPr>
        <p:txBody>
          <a:bodyPr anchor="b">
            <a:normAutofit/>
          </a:bodyPr>
          <a:lstStyle/>
          <a:p>
            <a:r>
              <a:rPr lang="en-AU" sz="2800" dirty="0">
                <a:solidFill>
                  <a:srgbClr val="262626"/>
                </a:solidFill>
              </a:rPr>
              <a:t>Findings (cont’d): </a:t>
            </a:r>
            <a:r>
              <a:rPr lang="en-AU" sz="2800" b="1" dirty="0">
                <a:solidFill>
                  <a:srgbClr val="262626"/>
                </a:solidFill>
              </a:rPr>
              <a:t>Poster 1</a:t>
            </a:r>
          </a:p>
        </p:txBody>
      </p:sp>
      <p:sp>
        <p:nvSpPr>
          <p:cNvPr id="8" name="Content Placeholder 7">
            <a:extLst>
              <a:ext uri="{FF2B5EF4-FFF2-40B4-BE49-F238E27FC236}">
                <a16:creationId xmlns:a16="http://schemas.microsoft.com/office/drawing/2014/main" id="{18588685-18D5-AD0E-E647-4EFDA3BFE7FE}"/>
              </a:ext>
            </a:extLst>
          </p:cNvPr>
          <p:cNvSpPr>
            <a:spLocks noGrp="1"/>
          </p:cNvSpPr>
          <p:nvPr>
            <p:ph idx="1"/>
          </p:nvPr>
        </p:nvSpPr>
        <p:spPr>
          <a:xfrm>
            <a:off x="929140" y="2430471"/>
            <a:ext cx="3142527" cy="3948914"/>
          </a:xfrm>
        </p:spPr>
        <p:txBody>
          <a:bodyPr>
            <a:normAutofit/>
          </a:bodyPr>
          <a:lstStyle/>
          <a:p>
            <a:r>
              <a:rPr lang="en-US" u="sng" dirty="0">
                <a:solidFill>
                  <a:srgbClr val="262626"/>
                </a:solidFill>
              </a:rPr>
              <a:t>Type of lesson:</a:t>
            </a:r>
            <a:r>
              <a:rPr lang="en-US" dirty="0">
                <a:solidFill>
                  <a:srgbClr val="262626"/>
                </a:solidFill>
              </a:rPr>
              <a:t> </a:t>
            </a:r>
            <a:r>
              <a:rPr lang="en-US" b="1" dirty="0">
                <a:solidFill>
                  <a:srgbClr val="262626"/>
                </a:solidFill>
              </a:rPr>
              <a:t>Speaking</a:t>
            </a:r>
          </a:p>
          <a:p>
            <a:r>
              <a:rPr lang="en-US" u="sng" dirty="0">
                <a:solidFill>
                  <a:srgbClr val="262626"/>
                </a:solidFill>
              </a:rPr>
              <a:t>Focused pragmatic knowledge:</a:t>
            </a:r>
            <a:r>
              <a:rPr lang="en-US" dirty="0">
                <a:solidFill>
                  <a:srgbClr val="262626"/>
                </a:solidFill>
              </a:rPr>
              <a:t> </a:t>
            </a:r>
            <a:r>
              <a:rPr lang="en-US" b="1" dirty="0" err="1">
                <a:solidFill>
                  <a:srgbClr val="262626"/>
                </a:solidFill>
              </a:rPr>
              <a:t>pragmalinguistic</a:t>
            </a:r>
            <a:r>
              <a:rPr lang="en-US" b="1" dirty="0">
                <a:solidFill>
                  <a:srgbClr val="262626"/>
                </a:solidFill>
              </a:rPr>
              <a:t> resources - formality</a:t>
            </a:r>
            <a:endParaRPr lang="en-US" sz="1800" b="1" dirty="0">
              <a:solidFill>
                <a:srgbClr val="262626"/>
              </a:solidFill>
            </a:endParaRPr>
          </a:p>
        </p:txBody>
      </p:sp>
      <p:pic>
        <p:nvPicPr>
          <p:cNvPr id="4" name="Content Placeholder 3" descr="A paper with writing on it&#10;&#10;Description automatically generated">
            <a:extLst>
              <a:ext uri="{FF2B5EF4-FFF2-40B4-BE49-F238E27FC236}">
                <a16:creationId xmlns:a16="http://schemas.microsoft.com/office/drawing/2014/main" id="{3CFD73EA-5968-4196-65D5-50C870DF43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056866" y="374755"/>
            <a:ext cx="6918769" cy="6004630"/>
          </a:xfrm>
          <a:prstGeom prst="rect">
            <a:avLst/>
          </a:prstGeom>
          <a:noFill/>
        </p:spPr>
      </p:pic>
    </p:spTree>
    <p:extLst>
      <p:ext uri="{BB962C8B-B14F-4D97-AF65-F5344CB8AC3E}">
        <p14:creationId xmlns:p14="http://schemas.microsoft.com/office/powerpoint/2010/main" val="3662089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9E0F6-706B-5B6A-E9D4-09C55CCCE6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ECA9E4-C0D4-45C9-618C-6EC954BB5A85}"/>
              </a:ext>
            </a:extLst>
          </p:cNvPr>
          <p:cNvSpPr>
            <a:spLocks noGrp="1"/>
          </p:cNvSpPr>
          <p:nvPr>
            <p:ph type="title"/>
          </p:nvPr>
        </p:nvSpPr>
        <p:spPr>
          <a:xfrm>
            <a:off x="929140" y="972766"/>
            <a:ext cx="2835464" cy="1254868"/>
          </a:xfrm>
        </p:spPr>
        <p:txBody>
          <a:bodyPr anchor="b">
            <a:normAutofit/>
          </a:bodyPr>
          <a:lstStyle/>
          <a:p>
            <a:r>
              <a:rPr lang="en-AU" sz="2800" dirty="0">
                <a:solidFill>
                  <a:srgbClr val="262626"/>
                </a:solidFill>
              </a:rPr>
              <a:t>Findings (cont’d): </a:t>
            </a:r>
            <a:r>
              <a:rPr lang="en-AU" sz="2800" b="1" dirty="0">
                <a:solidFill>
                  <a:srgbClr val="262626"/>
                </a:solidFill>
              </a:rPr>
              <a:t>Poster 2</a:t>
            </a:r>
          </a:p>
        </p:txBody>
      </p:sp>
      <p:sp>
        <p:nvSpPr>
          <p:cNvPr id="8" name="Content Placeholder 7">
            <a:extLst>
              <a:ext uri="{FF2B5EF4-FFF2-40B4-BE49-F238E27FC236}">
                <a16:creationId xmlns:a16="http://schemas.microsoft.com/office/drawing/2014/main" id="{C67F2F57-84CA-3A90-089A-FFD00B022059}"/>
              </a:ext>
            </a:extLst>
          </p:cNvPr>
          <p:cNvSpPr>
            <a:spLocks noGrp="1"/>
          </p:cNvSpPr>
          <p:nvPr>
            <p:ph idx="1"/>
          </p:nvPr>
        </p:nvSpPr>
        <p:spPr>
          <a:xfrm>
            <a:off x="929140" y="2430471"/>
            <a:ext cx="3349561" cy="3817930"/>
          </a:xfrm>
        </p:spPr>
        <p:txBody>
          <a:bodyPr>
            <a:normAutofit/>
          </a:bodyPr>
          <a:lstStyle/>
          <a:p>
            <a:r>
              <a:rPr lang="en-US" u="sng" dirty="0">
                <a:solidFill>
                  <a:srgbClr val="262626"/>
                </a:solidFill>
              </a:rPr>
              <a:t>Type of lesson:</a:t>
            </a:r>
            <a:r>
              <a:rPr lang="en-US" dirty="0">
                <a:solidFill>
                  <a:srgbClr val="262626"/>
                </a:solidFill>
              </a:rPr>
              <a:t> </a:t>
            </a:r>
            <a:r>
              <a:rPr lang="en-US" b="1" dirty="0">
                <a:solidFill>
                  <a:srgbClr val="262626"/>
                </a:solidFill>
              </a:rPr>
              <a:t>Speaking</a:t>
            </a:r>
          </a:p>
          <a:p>
            <a:r>
              <a:rPr lang="en-US" u="sng" dirty="0">
                <a:solidFill>
                  <a:srgbClr val="262626"/>
                </a:solidFill>
              </a:rPr>
              <a:t>Focused pragmatic knowledge:</a:t>
            </a:r>
            <a:r>
              <a:rPr lang="en-US" dirty="0">
                <a:solidFill>
                  <a:srgbClr val="262626"/>
                </a:solidFill>
              </a:rPr>
              <a:t> </a:t>
            </a:r>
            <a:r>
              <a:rPr lang="en-US" b="1" dirty="0" err="1">
                <a:solidFill>
                  <a:srgbClr val="262626"/>
                </a:solidFill>
              </a:rPr>
              <a:t>pragmalinguistic</a:t>
            </a:r>
            <a:r>
              <a:rPr lang="en-US" b="1" dirty="0">
                <a:solidFill>
                  <a:srgbClr val="262626"/>
                </a:solidFill>
              </a:rPr>
              <a:t> resources – Speech acts  &amp; formality</a:t>
            </a:r>
            <a:endParaRPr lang="en-US" sz="1800" dirty="0">
              <a:solidFill>
                <a:srgbClr val="262626"/>
              </a:solidFill>
            </a:endParaRPr>
          </a:p>
        </p:txBody>
      </p:sp>
      <p:pic>
        <p:nvPicPr>
          <p:cNvPr id="3" name="Picture 2" descr="A screen shot of a screen&#10;&#10;Description automatically generated">
            <a:extLst>
              <a:ext uri="{FF2B5EF4-FFF2-40B4-BE49-F238E27FC236}">
                <a16:creationId xmlns:a16="http://schemas.microsoft.com/office/drawing/2014/main" id="{96644721-3719-A31B-9A87-C19C40A658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435910" y="609602"/>
            <a:ext cx="6098041" cy="5638799"/>
          </a:xfrm>
          <a:prstGeom prst="rect">
            <a:avLst/>
          </a:prstGeom>
          <a:noFill/>
        </p:spPr>
      </p:pic>
    </p:spTree>
    <p:extLst>
      <p:ext uri="{BB962C8B-B14F-4D97-AF65-F5344CB8AC3E}">
        <p14:creationId xmlns:p14="http://schemas.microsoft.com/office/powerpoint/2010/main" val="3582348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E5C94-ABF6-C3B3-6729-B194248F92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9E16EF-7580-C174-4543-D6C8ED0A8E1A}"/>
              </a:ext>
            </a:extLst>
          </p:cNvPr>
          <p:cNvSpPr>
            <a:spLocks noGrp="1"/>
          </p:cNvSpPr>
          <p:nvPr>
            <p:ph type="title"/>
          </p:nvPr>
        </p:nvSpPr>
        <p:spPr>
          <a:xfrm>
            <a:off x="929140" y="972766"/>
            <a:ext cx="2835464" cy="1254868"/>
          </a:xfrm>
        </p:spPr>
        <p:txBody>
          <a:bodyPr anchor="b">
            <a:normAutofit/>
          </a:bodyPr>
          <a:lstStyle/>
          <a:p>
            <a:r>
              <a:rPr lang="en-AU" sz="2800" dirty="0">
                <a:solidFill>
                  <a:srgbClr val="262626"/>
                </a:solidFill>
              </a:rPr>
              <a:t>Findings (cont’d): </a:t>
            </a:r>
            <a:r>
              <a:rPr lang="en-AU" sz="2800" b="1" dirty="0">
                <a:solidFill>
                  <a:srgbClr val="262626"/>
                </a:solidFill>
              </a:rPr>
              <a:t>Poster 3</a:t>
            </a:r>
          </a:p>
        </p:txBody>
      </p:sp>
      <p:sp>
        <p:nvSpPr>
          <p:cNvPr id="8" name="Content Placeholder 7">
            <a:extLst>
              <a:ext uri="{FF2B5EF4-FFF2-40B4-BE49-F238E27FC236}">
                <a16:creationId xmlns:a16="http://schemas.microsoft.com/office/drawing/2014/main" id="{4959DBFE-D7C6-BB39-8B4C-6798CB8FDEA6}"/>
              </a:ext>
            </a:extLst>
          </p:cNvPr>
          <p:cNvSpPr>
            <a:spLocks noGrp="1"/>
          </p:cNvSpPr>
          <p:nvPr>
            <p:ph idx="1"/>
          </p:nvPr>
        </p:nvSpPr>
        <p:spPr>
          <a:xfrm>
            <a:off x="929141" y="2430471"/>
            <a:ext cx="2835464" cy="3552039"/>
          </a:xfrm>
        </p:spPr>
        <p:txBody>
          <a:bodyPr>
            <a:normAutofit/>
          </a:bodyPr>
          <a:lstStyle/>
          <a:p>
            <a:r>
              <a:rPr lang="en-US" sz="2400" u="sng" dirty="0">
                <a:solidFill>
                  <a:srgbClr val="262626"/>
                </a:solidFill>
              </a:rPr>
              <a:t>Type of lesson:</a:t>
            </a:r>
            <a:r>
              <a:rPr lang="en-US" sz="2400" dirty="0">
                <a:solidFill>
                  <a:srgbClr val="262626"/>
                </a:solidFill>
              </a:rPr>
              <a:t> </a:t>
            </a:r>
            <a:r>
              <a:rPr lang="en-US" sz="2400" b="1" dirty="0">
                <a:solidFill>
                  <a:srgbClr val="262626"/>
                </a:solidFill>
              </a:rPr>
              <a:t>Speaking</a:t>
            </a:r>
          </a:p>
          <a:p>
            <a:r>
              <a:rPr lang="en-US" sz="2400" u="sng" dirty="0">
                <a:solidFill>
                  <a:srgbClr val="262626"/>
                </a:solidFill>
              </a:rPr>
              <a:t>Focused pragmatic knowledge:</a:t>
            </a:r>
            <a:r>
              <a:rPr lang="en-US" sz="2400" dirty="0">
                <a:solidFill>
                  <a:srgbClr val="262626"/>
                </a:solidFill>
              </a:rPr>
              <a:t> </a:t>
            </a:r>
            <a:r>
              <a:rPr lang="en-US" sz="2400" b="1" dirty="0" err="1">
                <a:solidFill>
                  <a:srgbClr val="262626"/>
                </a:solidFill>
              </a:rPr>
              <a:t>pragmalinguistic</a:t>
            </a:r>
            <a:r>
              <a:rPr lang="en-US" sz="2400" b="1" dirty="0">
                <a:solidFill>
                  <a:srgbClr val="262626"/>
                </a:solidFill>
              </a:rPr>
              <a:t> resources &amp; conversational skills</a:t>
            </a:r>
            <a:endParaRPr lang="en-US" sz="1800" dirty="0">
              <a:solidFill>
                <a:srgbClr val="262626"/>
              </a:solidFill>
            </a:endParaRPr>
          </a:p>
        </p:txBody>
      </p:sp>
      <p:pic>
        <p:nvPicPr>
          <p:cNvPr id="3" name="Picture 2" descr="A white paper with writing on it&#10;&#10;Description automatically generated">
            <a:extLst>
              <a:ext uri="{FF2B5EF4-FFF2-40B4-BE49-F238E27FC236}">
                <a16:creationId xmlns:a16="http://schemas.microsoft.com/office/drawing/2014/main" id="{5F9B8DED-54FE-0965-1C2F-71DFF1859DD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7167" y="972766"/>
            <a:ext cx="6625653" cy="5009743"/>
          </a:xfrm>
          <a:prstGeom prst="rect">
            <a:avLst/>
          </a:prstGeom>
          <a:noFill/>
          <a:ln>
            <a:noFill/>
          </a:ln>
        </p:spPr>
      </p:pic>
    </p:spTree>
    <p:extLst>
      <p:ext uri="{BB962C8B-B14F-4D97-AF65-F5344CB8AC3E}">
        <p14:creationId xmlns:p14="http://schemas.microsoft.com/office/powerpoint/2010/main" val="2319218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559</TotalTime>
  <Words>1054</Words>
  <Application>Microsoft Office PowerPoint</Application>
  <PresentationFormat>Widescreen</PresentationFormat>
  <Paragraphs>58</Paragraphs>
  <Slides>17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Aptos Display</vt:lpstr>
      <vt:lpstr>Arial</vt:lpstr>
      <vt:lpstr>Be Vietnam Pro</vt:lpstr>
      <vt:lpstr>Times New Roman</vt:lpstr>
      <vt:lpstr>Wingdings</vt:lpstr>
      <vt:lpstr>Office Theme</vt:lpstr>
      <vt:lpstr>EFL Teachers’ Learning to Integrate L2 Pragmatics into In-Use Textbooks: Insights from Self-Designed Instructional Activities</vt:lpstr>
      <vt:lpstr>Introduction</vt:lpstr>
      <vt:lpstr>Literature Review</vt:lpstr>
      <vt:lpstr>Research Question</vt:lpstr>
      <vt:lpstr>Research Methods</vt:lpstr>
      <vt:lpstr>Findings</vt:lpstr>
      <vt:lpstr>Findings (cont’d): Poster 1</vt:lpstr>
      <vt:lpstr>Findings (cont’d): Poster 2</vt:lpstr>
      <vt:lpstr>Findings (cont’d): Poster 3</vt:lpstr>
      <vt:lpstr>Findings (cont’d): Poster 4</vt:lpstr>
      <vt:lpstr>Findings (cont’d): Poster 5</vt:lpstr>
      <vt:lpstr>Findings (cont’d): Poster 6</vt:lpstr>
      <vt:lpstr>Discussion</vt:lpstr>
      <vt:lpstr>Discussion (cont’d)</vt:lpstr>
      <vt:lpstr>Conclusion and Implications</vt:lpstr>
      <vt:lpstr>Reference</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Anh Ton-Nu</dc:creator>
  <cp:lastModifiedBy>Anh Ton-Nu</cp:lastModifiedBy>
  <cp:revision>5</cp:revision>
  <dcterms:created xsi:type="dcterms:W3CDTF">2025-08-28T03:04:21Z</dcterms:created>
  <dcterms:modified xsi:type="dcterms:W3CDTF">2025-08-28T12:24:00Z</dcterms:modified>
</cp:coreProperties>
</file>