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272" r:id="rId3"/>
    <p:sldId id="278" r:id="rId4"/>
    <p:sldId id="270" r:id="rId5"/>
    <p:sldId id="279" r:id="rId6"/>
    <p:sldId id="280" r:id="rId7"/>
    <p:sldId id="281" r:id="rId8"/>
    <p:sldId id="282" r:id="rId9"/>
    <p:sldId id="284" r:id="rId10"/>
    <p:sldId id="286" r:id="rId11"/>
    <p:sldId id="268" r:id="rId12"/>
  </p:sldIdLst>
  <p:sldSz cx="12192000" cy="6858000"/>
  <p:notesSz cx="6858000" cy="9144000"/>
  <p:embeddedFontLst>
    <p:embeddedFont>
      <p:font typeface="Be Vietnam Pro" pitchFamily="2" charset="77"/>
      <p:regular r:id="rId15"/>
      <p:bold r:id="rId16"/>
      <p:italic r:id="rId17"/>
      <p:boldItalic r:id="rId1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056"/>
    <a:srgbClr val="DE523B"/>
    <a:srgbClr val="FC9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2" autoAdjust="0"/>
    <p:restoredTop sz="94669"/>
  </p:normalViewPr>
  <p:slideViewPr>
    <p:cSldViewPr snapToGrid="0">
      <p:cViewPr>
        <p:scale>
          <a:sx n="104" d="100"/>
          <a:sy n="104" d="100"/>
        </p:scale>
        <p:origin x="105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739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D5C6F-0C18-B7F7-86CE-455427029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90984-0D88-EA9B-111A-CB9A335190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D25B-1B0A-4DD4-9BC2-5C7F3B24B655}" type="datetimeFigureOut">
              <a:rPr lang="vi-VN" smtClean="0"/>
              <a:t>27/8/25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EDC81-C20F-9880-552A-837938211D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3A598-988C-CE3F-63FE-83BAFEC30B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D532F-75AC-4707-8728-B8DA2842FF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178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5091-6D58-4164-A5CC-AD85EA696803}" type="datetimeFigureOut">
              <a:rPr lang="vi-VN" smtClean="0"/>
              <a:t>27/8/25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1EFB8-D0AE-4893-8CB1-3521AD4F2F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27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27/8/25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9" y="365125"/>
            <a:ext cx="6080050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3749" y="1825625"/>
            <a:ext cx="6080050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ACE2-D1EE-46E0-8ACE-ACFB8B2C921A}" type="datetime1">
              <a:rPr lang="vi-VN" smtClean="0"/>
              <a:t>27/8/25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56" y="750018"/>
            <a:ext cx="555775" cy="55577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5109EB-26C8-439D-B9BA-D81718A12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375298" cy="6858000"/>
          </a:xfrm>
        </p:spPr>
        <p:txBody>
          <a:bodyPr/>
          <a:lstStyle/>
          <a:p>
            <a:endParaRPr lang="vi-V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FB2F00-BDB3-6557-F07B-FBA67B0B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6063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EAAF-464F-4842-9BEB-F2D57E7F2976}" type="datetime1">
              <a:rPr lang="vi-VN" smtClean="0"/>
              <a:t>27/8/25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F83CDF-3997-CC48-7785-EDEE8F28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976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B91-D287-4D50-A5E4-178C6F6EF951}" type="datetime1">
              <a:rPr lang="vi-VN" smtClean="0"/>
              <a:t>27/8/25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C812A-4517-7B49-8AF5-98D75144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607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27/8/25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27/8/25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187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27/8/25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329426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70C8-1746-439B-8B53-CA486A5FB071}" type="datetime1">
              <a:rPr lang="vi-VN" smtClean="0"/>
              <a:t>27/8/25</a:t>
            </a:fld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" name="Picture 9" descr="A green and red circles&#10;&#10;AI-generated content may be incorrect.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9610-8DF6-C7CD-4CB2-F5E4A148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469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vi-VN" sz="3200" b="1" kern="1200" dirty="0">
                <a:solidFill>
                  <a:srgbClr val="DE523B"/>
                </a:solidFill>
                <a:effectLst/>
                <a:latin typeface="Be Vietnam Pro" pitchFamily="2" charset="-93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3E27-A415-4780-82DC-25AE9D77E40E}" type="datetime1">
              <a:rPr lang="vi-VN" smtClean="0"/>
              <a:t>27/8/25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CE66E2-EFFA-C296-B4FE-2CE3D412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860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uildings and boats&#10;&#10;AI-generated content may be incorrect.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6376-1666-4F67-8E20-1A49EE38BBD9}" type="datetime1">
              <a:rPr lang="vi-VN" smtClean="0"/>
              <a:t>27/8/25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D8957-A844-7229-6045-C3F3CE9A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971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79898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3079898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A05-4091-482F-9085-9C28C66206DB}" type="datetime1">
              <a:rPr lang="vi-VN" smtClean="0"/>
              <a:t>27/8/25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BBFD6B-521C-6CCC-AE68-E890A3356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5809" y="365124"/>
            <a:ext cx="7137991" cy="58118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Be Vietnam Pro" pitchFamily="2" charset="-93"/>
              </a:defRPr>
            </a:lvl1pPr>
            <a:lvl2pPr marL="457200" indent="0">
              <a:buFontTx/>
              <a:buNone/>
              <a:defRPr sz="2000">
                <a:latin typeface="Be Vietnam Pro" pitchFamily="2" charset="-93"/>
              </a:defRPr>
            </a:lvl2pPr>
            <a:lvl3pPr marL="914400" indent="0">
              <a:buFontTx/>
              <a:buNone/>
              <a:defRPr sz="2000">
                <a:latin typeface="Be Vietnam Pro" pitchFamily="2" charset="-93"/>
              </a:defRPr>
            </a:lvl3pPr>
            <a:lvl4pPr marL="1371600" indent="0">
              <a:buFontTx/>
              <a:buNone/>
              <a:defRPr sz="2000">
                <a:latin typeface="Be Vietnam Pro" pitchFamily="2" charset="-93"/>
              </a:defRPr>
            </a:lvl4pPr>
            <a:lvl5pPr marL="1828800" indent="0">
              <a:buFontTx/>
              <a:buNone/>
              <a:defRPr sz="20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AB9D00-94D4-BFEA-3519-113D4E6E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253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</p:spPr>
        <p:txBody>
          <a:bodyPr>
            <a:normAutofit/>
          </a:bodyPr>
          <a:lstStyle>
            <a:lvl1pPr algn="just">
              <a:defRPr lang="vi-VN" sz="32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CBBB-CEDB-4E92-BD6D-C7DDA4D7F57B}" type="datetime1">
              <a:rPr lang="vi-VN" smtClean="0"/>
              <a:t>27/8/25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5497455"/>
            <a:ext cx="555775" cy="5557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E66B-0335-BFD3-F3EE-44C9719DD0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126"/>
            <a:ext cx="10515600" cy="4749134"/>
          </a:xfr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vi-VN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DD3AEB-52F3-7D36-1A31-A6B7F212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160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F570B-FD22-048F-4CBB-1127FB4A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661B8-998C-284B-A778-49480348F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39D1-C430-DE4A-22DC-CBB6F039B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26499-C4B5-41A3-B02C-A55F1027F08C}" type="datetime1">
              <a:rPr lang="vi-VN" smtClean="0"/>
              <a:t>27/8/25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24FAA-972E-6DA4-FB27-CD686C04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3438-21B7-1C50-ACBE-71F18FC4A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54EFE-F5F4-4674-A397-603D7A5E2A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31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60" r:id="rId5"/>
    <p:sldLayoutId id="2147483662" r:id="rId6"/>
    <p:sldLayoutId id="2147483650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BFAB7-7EE8-C38C-3631-AED8EBBE1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219" y="1926078"/>
            <a:ext cx="9899561" cy="1835335"/>
          </a:xfrm>
        </p:spPr>
        <p:txBody>
          <a:bodyPr>
            <a:noAutofit/>
          </a:bodyPr>
          <a:lstStyle/>
          <a:p>
            <a:r>
              <a:rPr lang="en-US" sz="3200" dirty="0"/>
              <a:t>#981</a:t>
            </a:r>
            <a:br>
              <a:rPr lang="en-US" sz="3200" dirty="0"/>
            </a:br>
            <a:r>
              <a:rPr lang="en-US" sz="3200" dirty="0"/>
              <a:t>English-Only or Multilingual Support?</a:t>
            </a:r>
            <a:br>
              <a:rPr lang="en-US" sz="3200" dirty="0"/>
            </a:br>
            <a:r>
              <a:rPr lang="en-US" sz="3200" dirty="0"/>
              <a:t>Investigating Learner Tension Across Instructional Contexts in Tertiary Classrooms</a:t>
            </a:r>
            <a:endParaRPr lang="vi-VN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E165B-DF9D-928E-4358-AC4822D0A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3711" y="4687033"/>
            <a:ext cx="10028962" cy="1411234"/>
          </a:xfrm>
        </p:spPr>
        <p:txBody>
          <a:bodyPr>
            <a:normAutofit/>
          </a:bodyPr>
          <a:lstStyle/>
          <a:p>
            <a:pPr algn="l"/>
            <a:r>
              <a:rPr lang="en-VN" sz="3200" dirty="0">
                <a:solidFill>
                  <a:schemeClr val="bg1">
                    <a:lumMod val="95000"/>
                  </a:schemeClr>
                </a:solidFill>
              </a:rPr>
              <a:t>Trương Anh Khoa</a:t>
            </a:r>
            <a:r>
              <a:rPr lang="en-VN" sz="3200" baseline="30000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n-VN" sz="3200" dirty="0">
                <a:solidFill>
                  <a:schemeClr val="bg1">
                    <a:lumMod val="95000"/>
                  </a:schemeClr>
                </a:solidFill>
              </a:rPr>
              <a:t> – PhD Candidate in TESOL</a:t>
            </a:r>
          </a:p>
          <a:p>
            <a:pPr algn="l"/>
            <a:r>
              <a:rPr lang="en-VN" sz="3200" dirty="0">
                <a:solidFill>
                  <a:schemeClr val="bg1">
                    <a:lumMod val="95000"/>
                  </a:schemeClr>
                </a:solidFill>
              </a:rPr>
              <a:t>Lê Thị Thanh Tâm</a:t>
            </a:r>
            <a:r>
              <a:rPr lang="en-VN" sz="3200" baseline="30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VN" sz="3200" dirty="0">
                <a:solidFill>
                  <a:schemeClr val="bg1">
                    <a:lumMod val="95000"/>
                  </a:schemeClr>
                </a:solidFill>
              </a:rPr>
              <a:t> – Master of Education </a:t>
            </a:r>
          </a:p>
        </p:txBody>
      </p:sp>
    </p:spTree>
    <p:extLst>
      <p:ext uri="{BB962C8B-B14F-4D97-AF65-F5344CB8AC3E}">
        <p14:creationId xmlns:p14="http://schemas.microsoft.com/office/powerpoint/2010/main" val="285048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FFF33-8A89-EF7C-15AE-E7FF8F9EB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977F-B5A3-7E55-FF6C-DDEB3A0C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5967"/>
            <a:ext cx="4067033" cy="34542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dirty="0"/>
              <a:t>5. </a:t>
            </a:r>
            <a:br>
              <a:rPr lang="vi-VN" dirty="0"/>
            </a:br>
            <a:r>
              <a:rPr lang="vi-VN" dirty="0"/>
              <a:t>TEACHING IMPLICATIONS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26C75-34F5-FDBE-33FB-19530852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10</a:t>
            </a:fld>
            <a:endParaRPr lang="vi-VN" dirty="0"/>
          </a:p>
        </p:txBody>
      </p:sp>
      <p:sp>
        <p:nvSpPr>
          <p:cNvPr id="7" name="Google Shape;229;p15">
            <a:extLst>
              <a:ext uri="{FF2B5EF4-FFF2-40B4-BE49-F238E27FC236}">
                <a16:creationId xmlns:a16="http://schemas.microsoft.com/office/drawing/2014/main" id="{E3D70C78-9F43-9FAA-D73B-06F30D028F2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4067033" y="988259"/>
            <a:ext cx="8124967" cy="4352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100" b="1" dirty="0"/>
              <a:t>Balance Input and Support through Translanguaging: </a:t>
            </a:r>
            <a:r>
              <a:rPr lang="en-US" sz="2100" dirty="0"/>
              <a:t>Use English (TL) as the main medium but allow occasional use of L1 to scaffold complex concepts and support comprehension.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100" b="1" dirty="0"/>
              <a:t>Normalize Errors and Peer Support: </a:t>
            </a:r>
            <a:r>
              <a:rPr lang="en-US" sz="2100" dirty="0"/>
              <a:t>Encourage “safe talk zones” where making mistakes in TL is not penalized.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100" b="1" dirty="0"/>
              <a:t>Foster Gradual TL Confidence: </a:t>
            </a:r>
            <a:r>
              <a:rPr lang="en-US" sz="2100" dirty="0"/>
              <a:t>Begin with low-stakes activities where students can use L1 support if necessary, then progressively increase TL-only tasks as students’ comfort grows.</a:t>
            </a:r>
          </a:p>
        </p:txBody>
      </p:sp>
    </p:spTree>
    <p:extLst>
      <p:ext uri="{BB962C8B-B14F-4D97-AF65-F5344CB8AC3E}">
        <p14:creationId xmlns:p14="http://schemas.microsoft.com/office/powerpoint/2010/main" val="41165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6B466A-E8F9-E81C-560A-923EB99BE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94" y="135082"/>
            <a:ext cx="5978970" cy="1835335"/>
          </a:xfrm>
        </p:spPr>
        <p:txBody>
          <a:bodyPr>
            <a:noAutofit/>
          </a:bodyPr>
          <a:lstStyle/>
          <a:p>
            <a:pPr algn="l"/>
            <a:r>
              <a:rPr lang="en-US" sz="2000" b="0" dirty="0"/>
              <a:t>English-Only or Multilingual Support?</a:t>
            </a:r>
            <a:br>
              <a:rPr lang="en-US" sz="2000" b="0" dirty="0"/>
            </a:br>
            <a:r>
              <a:rPr lang="en-US" sz="2000" b="0" dirty="0"/>
              <a:t>Investigating Learner Tension Across Instructional Contexts in Tertiary Classrooms</a:t>
            </a:r>
            <a:endParaRPr lang="vi-VN" sz="2000" b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086F4-7A35-216D-B175-032B96B8AF2C}"/>
              </a:ext>
            </a:extLst>
          </p:cNvPr>
          <p:cNvSpPr/>
          <p:nvPr/>
        </p:nvSpPr>
        <p:spPr>
          <a:xfrm>
            <a:off x="463394" y="285951"/>
            <a:ext cx="1663290" cy="543516"/>
          </a:xfrm>
          <a:prstGeom prst="rect">
            <a:avLst/>
          </a:prstGeom>
          <a:solidFill>
            <a:srgbClr val="FC92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#</a:t>
            </a:r>
            <a:r>
              <a:rPr lang="vi-VN" sz="2000" b="1" dirty="0">
                <a:solidFill>
                  <a:schemeClr val="bg1"/>
                </a:solidFill>
                <a:latin typeface="Be Vietnam Pro" pitchFamily="2" charset="-93"/>
              </a:rPr>
              <a:t>981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F7CC8F-FD49-859F-8BBC-6765E67D11AC}"/>
              </a:ext>
            </a:extLst>
          </p:cNvPr>
          <p:cNvSpPr txBox="1">
            <a:spLocks/>
          </p:cNvSpPr>
          <p:nvPr/>
        </p:nvSpPr>
        <p:spPr>
          <a:xfrm>
            <a:off x="2739736" y="2630585"/>
            <a:ext cx="7110846" cy="1026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600" dirty="0"/>
              <a:t>Any questions?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68F2CD-DDCC-7B53-F064-749D6107F9AD}"/>
              </a:ext>
            </a:extLst>
          </p:cNvPr>
          <p:cNvSpPr txBox="1">
            <a:spLocks/>
          </p:cNvSpPr>
          <p:nvPr/>
        </p:nvSpPr>
        <p:spPr>
          <a:xfrm>
            <a:off x="1146219" y="4075646"/>
            <a:ext cx="9899561" cy="2078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/>
              <a:t>You can find me at:</a:t>
            </a:r>
          </a:p>
          <a:p>
            <a:pPr algn="ctr"/>
            <a:r>
              <a:rPr lang="en-US" sz="3200" b="0" dirty="0"/>
              <a:t>036 396 4844 </a:t>
            </a:r>
          </a:p>
          <a:p>
            <a:pPr algn="ctr"/>
            <a:r>
              <a:rPr lang="en-US" sz="3200" b="0" dirty="0"/>
              <a:t>anhkhoa090196@gmail.com</a:t>
            </a:r>
          </a:p>
        </p:txBody>
      </p:sp>
      <p:pic>
        <p:nvPicPr>
          <p:cNvPr id="9" name="Picture 8" descr="A cartoon of a person&#10;&#10;AI-generated content may be incorrect.">
            <a:extLst>
              <a:ext uri="{FF2B5EF4-FFF2-40B4-BE49-F238E27FC236}">
                <a16:creationId xmlns:a16="http://schemas.microsoft.com/office/drawing/2014/main" id="{538BF47F-809E-6FC7-589F-58A9F4980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4" y="4428356"/>
            <a:ext cx="1735139" cy="173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E65F-DDCC-23D6-062D-68998508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04" y="2400617"/>
            <a:ext cx="3079898" cy="1325563"/>
          </a:xfrm>
        </p:spPr>
        <p:txBody>
          <a:bodyPr>
            <a:noAutofit/>
          </a:bodyPr>
          <a:lstStyle/>
          <a:p>
            <a:pPr algn="ctr"/>
            <a:r>
              <a:rPr lang="vi-VN" dirty="0"/>
              <a:t>1. </a:t>
            </a:r>
            <a:br>
              <a:rPr lang="vi-VN" dirty="0"/>
            </a:br>
            <a:r>
              <a:rPr lang="vi-VN" dirty="0"/>
              <a:t>RATIONALE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22E9F-9460-87B6-DDDA-BD1D265C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</a:t>
            </a:fld>
            <a:endParaRPr lang="vi-VN" dirty="0"/>
          </a:p>
        </p:txBody>
      </p:sp>
      <p:sp>
        <p:nvSpPr>
          <p:cNvPr id="7" name="Google Shape;229;p15">
            <a:extLst>
              <a:ext uri="{FF2B5EF4-FFF2-40B4-BE49-F238E27FC236}">
                <a16:creationId xmlns:a16="http://schemas.microsoft.com/office/drawing/2014/main" id="{33B03CFF-C6A6-198B-8269-9A68D348F69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4215809" y="296290"/>
            <a:ext cx="7861891" cy="1440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en-US" sz="2400" b="1" i="1" dirty="0"/>
              <a:t>English-Only or Multilingual Support?</a:t>
            </a:r>
            <a:br>
              <a:rPr lang="en-US" sz="2400" b="1" i="1" dirty="0"/>
            </a:br>
            <a:r>
              <a:rPr lang="en-US" sz="2400" b="1" i="1" dirty="0"/>
              <a:t>Investigating Learner Tension Across Instructional Contexts in Tertiary Classrooms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3CA65-EE45-56EE-F5E8-EA61E49C1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6" b="18450"/>
          <a:stretch/>
        </p:blipFill>
        <p:spPr>
          <a:xfrm>
            <a:off x="7614884" y="1737105"/>
            <a:ext cx="4462816" cy="47557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D4DC6-0E6B-3FD3-FCDC-625F342FA4A2}"/>
              </a:ext>
            </a:extLst>
          </p:cNvPr>
          <p:cNvSpPr txBox="1"/>
          <p:nvPr/>
        </p:nvSpPr>
        <p:spPr>
          <a:xfrm>
            <a:off x="4658335" y="3456910"/>
            <a:ext cx="22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/>
              <a:t>28/11/2014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04706C-A8CE-0125-07E9-E68450356862}"/>
              </a:ext>
            </a:extLst>
          </p:cNvPr>
          <p:cNvSpPr/>
          <p:nvPr/>
        </p:nvSpPr>
        <p:spPr>
          <a:xfrm>
            <a:off x="7338060" y="4434078"/>
            <a:ext cx="2903220" cy="22873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n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998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92099-A083-CF6E-E3CE-FF0BB51F2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DC6E-BA08-B108-E527-26552BC0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5967"/>
            <a:ext cx="4067033" cy="34542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dirty="0"/>
              <a:t>2. </a:t>
            </a:r>
            <a:br>
              <a:rPr lang="vi-VN" dirty="0"/>
            </a:br>
            <a:r>
              <a:rPr lang="vi-VN" dirty="0"/>
              <a:t>HYPOTHESIS AND RESEARCH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17BEF-656B-5E54-E71B-BD47EEEC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3</a:t>
            </a:fld>
            <a:endParaRPr lang="vi-VN" dirty="0"/>
          </a:p>
        </p:txBody>
      </p:sp>
      <p:sp>
        <p:nvSpPr>
          <p:cNvPr id="7" name="Google Shape;229;p15">
            <a:extLst>
              <a:ext uri="{FF2B5EF4-FFF2-40B4-BE49-F238E27FC236}">
                <a16:creationId xmlns:a16="http://schemas.microsoft.com/office/drawing/2014/main" id="{1A5BB854-F2B5-E51C-FF35-55AB697BF95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4215809" y="365124"/>
            <a:ext cx="7861891" cy="5811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H1: There will be a significant difference in learner tension among the three instructional contexts in tertiary classrooms.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RQ1: How do different language uses influence the learning tension of English-majored tertiary students in terms of communication apprehension, test anxiety, and fear of negative evaluation?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RQ2: What are the emotional and academic experiences of English-majored tertiary students in different language-use contexts?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7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088BB-58ED-E4E0-9318-D33C999F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4</a:t>
            </a:fld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01F464-26D3-F165-C345-BFADC96CDE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728155" cy="1026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/>
              <a:t>3. RESEARCH 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68F30-696F-90DD-8FE5-E2B29F3E55DD}"/>
              </a:ext>
            </a:extLst>
          </p:cNvPr>
          <p:cNvSpPr txBox="1"/>
          <p:nvPr/>
        </p:nvSpPr>
        <p:spPr>
          <a:xfrm>
            <a:off x="1463040" y="1339287"/>
            <a:ext cx="108682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Research design: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mixed-method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Setting: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private university in an urban area in Ho Chi Minh City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Participants: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52 English-majored students</a:t>
            </a:r>
            <a:endParaRPr lang="en-V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11ED89-6C87-B2EE-6217-550FB00A1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39092"/>
              </p:ext>
            </p:extLst>
          </p:nvPr>
        </p:nvGraphicFramePr>
        <p:xfrm>
          <a:off x="209332" y="3629350"/>
          <a:ext cx="11743182" cy="2295652"/>
        </p:xfrm>
        <a:graphic>
          <a:graphicData uri="http://schemas.openxmlformats.org/drawingml/2006/table">
            <a:tbl>
              <a:tblPr firstRow="1" firstCol="1" bandRow="1"/>
              <a:tblGrid>
                <a:gridCol w="2067200">
                  <a:extLst>
                    <a:ext uri="{9D8B030D-6E8A-4147-A177-3AD203B41FA5}">
                      <a16:colId xmlns:a16="http://schemas.microsoft.com/office/drawing/2014/main" val="2449354226"/>
                    </a:ext>
                  </a:extLst>
                </a:gridCol>
                <a:gridCol w="1007343">
                  <a:extLst>
                    <a:ext uri="{9D8B030D-6E8A-4147-A177-3AD203B41FA5}">
                      <a16:colId xmlns:a16="http://schemas.microsoft.com/office/drawing/2014/main" val="1658032326"/>
                    </a:ext>
                  </a:extLst>
                </a:gridCol>
                <a:gridCol w="1198614">
                  <a:extLst>
                    <a:ext uri="{9D8B030D-6E8A-4147-A177-3AD203B41FA5}">
                      <a16:colId xmlns:a16="http://schemas.microsoft.com/office/drawing/2014/main" val="363800583"/>
                    </a:ext>
                  </a:extLst>
                </a:gridCol>
                <a:gridCol w="1229264">
                  <a:extLst>
                    <a:ext uri="{9D8B030D-6E8A-4147-A177-3AD203B41FA5}">
                      <a16:colId xmlns:a16="http://schemas.microsoft.com/office/drawing/2014/main" val="109083362"/>
                    </a:ext>
                  </a:extLst>
                </a:gridCol>
                <a:gridCol w="1206213">
                  <a:extLst>
                    <a:ext uri="{9D8B030D-6E8A-4147-A177-3AD203B41FA5}">
                      <a16:colId xmlns:a16="http://schemas.microsoft.com/office/drawing/2014/main" val="2380155885"/>
                    </a:ext>
                  </a:extLst>
                </a:gridCol>
                <a:gridCol w="1912679">
                  <a:extLst>
                    <a:ext uri="{9D8B030D-6E8A-4147-A177-3AD203B41FA5}">
                      <a16:colId xmlns:a16="http://schemas.microsoft.com/office/drawing/2014/main" val="2473181171"/>
                    </a:ext>
                  </a:extLst>
                </a:gridCol>
                <a:gridCol w="3121869">
                  <a:extLst>
                    <a:ext uri="{9D8B030D-6E8A-4147-A177-3AD203B41FA5}">
                      <a16:colId xmlns:a16="http://schemas.microsoft.com/office/drawing/2014/main" val="3706049267"/>
                    </a:ext>
                  </a:extLst>
                </a:gridCol>
              </a:tblGrid>
              <a:tr h="215900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i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Students’ demographics</a:t>
                      </a:r>
                      <a:endParaRPr lang="en-VN" sz="2400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07181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</a:t>
                      </a:r>
                      <a:endParaRPr lang="en-V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V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</a:t>
                      </a:r>
                      <a:endParaRPr lang="en-V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lang="en-VN" sz="2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Ethnicity</a:t>
                      </a:r>
                      <a:endParaRPr lang="en-V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 competence</a:t>
                      </a:r>
                      <a:endParaRPr lang="en-V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291848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  <a:endParaRPr lang="en-V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  <a:endParaRPr lang="en-VN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655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</a:t>
                      </a:r>
                      <a:endParaRPr lang="en-VN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VN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VN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VN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19-21</a:t>
                      </a:r>
                      <a:endParaRPr lang="en-VN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Vietnamese</a:t>
                      </a:r>
                      <a:endParaRPr lang="en-VN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intermediate</a:t>
                      </a:r>
                      <a:endParaRPr lang="en-VN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181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53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30AD7-FB1E-6C0D-6496-4ACFBBE9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9ED0D-8F1F-F70F-4D05-14FE322F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5</a:t>
            </a:fld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5F3DEF-C9E7-D351-727E-8B74146F93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728155" cy="1026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/>
              <a:t>3. RESEARCH METHOD</a:t>
            </a:r>
          </a:p>
        </p:txBody>
      </p:sp>
      <p:sp>
        <p:nvSpPr>
          <p:cNvPr id="2" name="Google Shape;442;p28">
            <a:extLst>
              <a:ext uri="{FF2B5EF4-FFF2-40B4-BE49-F238E27FC236}">
                <a16:creationId xmlns:a16="http://schemas.microsoft.com/office/drawing/2014/main" id="{EEB274CB-C96F-CB6E-97BB-0436309366B5}"/>
              </a:ext>
            </a:extLst>
          </p:cNvPr>
          <p:cNvSpPr txBox="1">
            <a:spLocks/>
          </p:cNvSpPr>
          <p:nvPr/>
        </p:nvSpPr>
        <p:spPr>
          <a:xfrm>
            <a:off x="775086" y="1026291"/>
            <a:ext cx="8355851" cy="76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Different language-use contexts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0EB2B-9B22-512F-D0B1-987791CFB2D8}"/>
              </a:ext>
            </a:extLst>
          </p:cNvPr>
          <p:cNvSpPr txBox="1"/>
          <p:nvPr/>
        </p:nvSpPr>
        <p:spPr>
          <a:xfrm>
            <a:off x="1395648" y="1879910"/>
            <a:ext cx="1058853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English-Only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L1 is totally avoided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supported by the Theory of Second Language Acquisition (Krashen, 1981)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Translanguaging</a:t>
            </a:r>
            <a:r>
              <a:rPr kumimoji="0" lang="en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L1 and L2 are switched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 foster students’ full linguistic repertoire of features and meanings, and facilitate a “decolonizing project” (opens spaces for social and cognitive justice) </a:t>
            </a:r>
            <a:r>
              <a:rPr kumimoji="0" lang="en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García &amp; Li Wei, 2022)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First-language focus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L1 is mainly used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to bring cognitive and sociolinguistic positions for the students (Campa &amp; Hossein, 2009; Macaro,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2009), with limited space for L2 (in professional-skills courses) 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31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B5FEB-8C47-3C9D-223D-AA3055CC2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E5617-1A89-9D59-894B-A2E4B177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6</a:t>
            </a:fld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15CB33-2E25-C01D-0949-6EDA80462F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728155" cy="1026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/>
              <a:t>3. RESEARCH METHOD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E7B3DD-07BA-511A-C3FF-A75CCF03A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48299"/>
              </p:ext>
            </p:extLst>
          </p:nvPr>
        </p:nvGraphicFramePr>
        <p:xfrm>
          <a:off x="326571" y="2135417"/>
          <a:ext cx="11751129" cy="3411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549">
                  <a:extLst>
                    <a:ext uri="{9D8B030D-6E8A-4147-A177-3AD203B41FA5}">
                      <a16:colId xmlns:a16="http://schemas.microsoft.com/office/drawing/2014/main" val="2176322809"/>
                    </a:ext>
                  </a:extLst>
                </a:gridCol>
                <a:gridCol w="3357154">
                  <a:extLst>
                    <a:ext uri="{9D8B030D-6E8A-4147-A177-3AD203B41FA5}">
                      <a16:colId xmlns:a16="http://schemas.microsoft.com/office/drawing/2014/main" val="1802371412"/>
                    </a:ext>
                  </a:extLst>
                </a:gridCol>
                <a:gridCol w="2116183">
                  <a:extLst>
                    <a:ext uri="{9D8B030D-6E8A-4147-A177-3AD203B41FA5}">
                      <a16:colId xmlns:a16="http://schemas.microsoft.com/office/drawing/2014/main" val="664045012"/>
                    </a:ext>
                  </a:extLst>
                </a:gridCol>
                <a:gridCol w="4501243">
                  <a:extLst>
                    <a:ext uri="{9D8B030D-6E8A-4147-A177-3AD203B41FA5}">
                      <a16:colId xmlns:a16="http://schemas.microsoft.com/office/drawing/2014/main" val="2757366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 for Collection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 for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68632"/>
                  </a:ext>
                </a:extLst>
              </a:tr>
              <a:tr h="550204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Foreign Language Classroom Anxiety Scale (FLCAS) by Horwitz et al. (1986)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SPSS version 27</a:t>
                      </a:r>
                      <a:endParaRPr lang="en-V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reliability analysis (</a:t>
                      </a:r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piloting)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 for normality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Non-parametric version of one-way ANOVA: Friedman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678785"/>
                  </a:ext>
                </a:extLst>
              </a:tr>
              <a:tr h="103359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semi-structured interviews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Quirkos version 2.5</a:t>
                      </a:r>
                      <a:r>
                        <a:rPr lang="en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V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thematic analysis</a:t>
                      </a:r>
                      <a:endParaRPr lang="en-V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2897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03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BBACD-81C2-E718-13C5-3E9124073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4A893-7B56-B9AD-BECA-39B34CDB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7</a:t>
            </a:fld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F66C6D-11CF-1411-ACF6-AE3FF9F95A87}"/>
              </a:ext>
            </a:extLst>
          </p:cNvPr>
          <p:cNvSpPr txBox="1">
            <a:spLocks/>
          </p:cNvSpPr>
          <p:nvPr/>
        </p:nvSpPr>
        <p:spPr>
          <a:xfrm>
            <a:off x="-342900" y="-197427"/>
            <a:ext cx="4634345" cy="1026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/>
              <a:t>4. RESULTS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DBD24-4255-721A-73A9-CE9502EA7411}"/>
              </a:ext>
            </a:extLst>
          </p:cNvPr>
          <p:cNvSpPr txBox="1">
            <a:spLocks/>
          </p:cNvSpPr>
          <p:nvPr/>
        </p:nvSpPr>
        <p:spPr>
          <a:xfrm>
            <a:off x="543789" y="472506"/>
            <a:ext cx="10203873" cy="1810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4.1 Reliability analysis (before the survey)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vi-VN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Cronbach’s Alpha = 0.795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vi-VN" sz="2800" b="0" dirty="0">
                <a:latin typeface="Calibri" panose="020F0502020204030204" pitchFamily="34" charset="0"/>
                <a:cs typeface="Calibri" panose="020F0502020204030204" pitchFamily="34" charset="0"/>
              </a:rPr>
              <a:t>Corrected Item-Total Correlation: 0.495-0.621</a:t>
            </a:r>
          </a:p>
          <a:p>
            <a:pPr>
              <a:spcBef>
                <a:spcPts val="0"/>
              </a:spcBef>
              <a:defRPr/>
            </a:pPr>
            <a:endParaRPr lang="vi-VN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F6122-AD8D-FB75-BEBE-B4903E417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7"/>
          <a:stretch>
            <a:fillRect/>
          </a:stretch>
        </p:blipFill>
        <p:spPr>
          <a:xfrm>
            <a:off x="37451" y="2767675"/>
            <a:ext cx="7167249" cy="1291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4D5DBC-BA56-EB6F-DAC2-88F874FE4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55" y="2728335"/>
            <a:ext cx="4901694" cy="374520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E582490-29ED-D3E1-A35B-7D579E8AC1EE}"/>
              </a:ext>
            </a:extLst>
          </p:cNvPr>
          <p:cNvSpPr/>
          <p:nvPr/>
        </p:nvSpPr>
        <p:spPr>
          <a:xfrm>
            <a:off x="3182017" y="3142682"/>
            <a:ext cx="1153391" cy="7204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5B534-7E47-F35A-ACF5-826D8E3B1272}"/>
              </a:ext>
            </a:extLst>
          </p:cNvPr>
          <p:cNvSpPr txBox="1"/>
          <p:nvPr/>
        </p:nvSpPr>
        <p:spPr>
          <a:xfrm>
            <a:off x="156636" y="4544410"/>
            <a:ext cx="704806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→ Data was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normally distributed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Friedman test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(non-parametric version) was selected to analyze data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D4CA16-851E-6F4C-A6F6-1DDA80A15DA2}"/>
              </a:ext>
            </a:extLst>
          </p:cNvPr>
          <p:cNvSpPr txBox="1">
            <a:spLocks/>
          </p:cNvSpPr>
          <p:nvPr/>
        </p:nvSpPr>
        <p:spPr>
          <a:xfrm>
            <a:off x="543788" y="1169899"/>
            <a:ext cx="10203873" cy="1810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vi-VN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4.2 Test for normality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(after the survey)</a:t>
            </a:r>
          </a:p>
          <a:p>
            <a:pPr>
              <a:spcBef>
                <a:spcPts val="0"/>
              </a:spcBef>
              <a:defRPr/>
            </a:pPr>
            <a:endParaRPr lang="vi-VN" sz="2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90C45-07FB-5E30-8B14-5F950DE6E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8D5BD-0605-37FF-7A9A-C3DF02ED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812" y="5975521"/>
            <a:ext cx="685800" cy="365125"/>
          </a:xfrm>
        </p:spPr>
        <p:txBody>
          <a:bodyPr/>
          <a:lstStyle/>
          <a:p>
            <a:fld id="{62B54EFE-F5F4-4674-A397-603D7A5E2AE8}" type="slidenum">
              <a:rPr lang="vi-VN" smtClean="0"/>
              <a:pPr/>
              <a:t>8</a:t>
            </a:fld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515C68-8769-0A97-08FD-5AD87E5A1960}"/>
              </a:ext>
            </a:extLst>
          </p:cNvPr>
          <p:cNvSpPr txBox="1">
            <a:spLocks/>
          </p:cNvSpPr>
          <p:nvPr/>
        </p:nvSpPr>
        <p:spPr>
          <a:xfrm>
            <a:off x="-342900" y="-197427"/>
            <a:ext cx="4634345" cy="1026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/>
              <a:t>4. RESULTS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EDED5-5359-7703-C524-861C113DA317}"/>
              </a:ext>
            </a:extLst>
          </p:cNvPr>
          <p:cNvSpPr txBox="1">
            <a:spLocks/>
          </p:cNvSpPr>
          <p:nvPr/>
        </p:nvSpPr>
        <p:spPr>
          <a:xfrm>
            <a:off x="135785" y="651014"/>
            <a:ext cx="3620797" cy="11906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4.3 Hypothesis testing</a:t>
            </a:r>
          </a:p>
          <a:p>
            <a:pPr lvl="0">
              <a:spcBef>
                <a:spcPts val="0"/>
              </a:spcBef>
              <a:defRPr/>
            </a:pP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(Friedman test)</a:t>
            </a:r>
            <a:endParaRPr lang="vi-V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1A3C1-400B-6B59-9079-2F1EA1EC2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7" y="364908"/>
            <a:ext cx="3225749" cy="24234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53B76B9-C459-F05E-4234-191B7A999421}"/>
              </a:ext>
            </a:extLst>
          </p:cNvPr>
          <p:cNvSpPr/>
          <p:nvPr/>
        </p:nvSpPr>
        <p:spPr>
          <a:xfrm>
            <a:off x="6096000" y="1884389"/>
            <a:ext cx="1153391" cy="54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B64955-81AD-DFE4-638F-82918890B982}"/>
              </a:ext>
            </a:extLst>
          </p:cNvPr>
          <p:cNvSpPr txBox="1"/>
          <p:nvPr/>
        </p:nvSpPr>
        <p:spPr>
          <a:xfrm>
            <a:off x="7489106" y="764784"/>
            <a:ext cx="4426868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→ statistically significant → reject H</a:t>
            </a:r>
            <a:r>
              <a:rPr lang="vi-VN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vi-VN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 H</a:t>
            </a:r>
            <a:r>
              <a:rPr lang="vi-VN" sz="22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(There is a significant difference in learner tension among the three instructional contexts in tertiary classrooms.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B95CEB4-52D3-1C75-8CF4-8F65BC8EE1D5}"/>
              </a:ext>
            </a:extLst>
          </p:cNvPr>
          <p:cNvSpPr txBox="1">
            <a:spLocks/>
          </p:cNvSpPr>
          <p:nvPr/>
        </p:nvSpPr>
        <p:spPr>
          <a:xfrm>
            <a:off x="135785" y="2391585"/>
            <a:ext cx="12069043" cy="875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4.4 Compare tension between groups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(post-hoc test: Wilcoxon signed-rank test)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689D92-DB0A-02A2-D79A-F49D3904CAEE}"/>
              </a:ext>
            </a:extLst>
          </p:cNvPr>
          <p:cNvSpPr txBox="1"/>
          <p:nvPr/>
        </p:nvSpPr>
        <p:spPr>
          <a:xfrm>
            <a:off x="135785" y="3737223"/>
            <a:ext cx="43780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Bonferroni Correction 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</a:rPr>
              <a:t>t</a:t>
            </a:r>
            <a:r>
              <a:rPr lang="en-US" sz="2400" dirty="0"/>
              <a:t>o avoid Type I error</a:t>
            </a:r>
            <a:r>
              <a:rPr lang="en-US" sz="2400" b="1" dirty="0">
                <a:solidFill>
                  <a:srgbClr val="000000"/>
                </a:solidFill>
              </a:rPr>
              <a:t>: 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</a:rPr>
              <a:t>α = 0.05 ÷ 3 = </a:t>
            </a:r>
            <a:r>
              <a:rPr lang="el-GR" sz="2400" b="1" i="0" u="none" strike="noStrike" dirty="0">
                <a:solidFill>
                  <a:srgbClr val="FF0000"/>
                </a:solidFill>
                <a:effectLst/>
              </a:rPr>
              <a:t>0.017</a:t>
            </a:r>
            <a:endParaRPr lang="el-GR" sz="2400" b="0" i="0" u="none" strike="noStrike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F6F55F6-C145-BDBF-A61F-B0E77323B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83478"/>
              </p:ext>
            </p:extLst>
          </p:nvPr>
        </p:nvGraphicFramePr>
        <p:xfrm>
          <a:off x="4648039" y="3338363"/>
          <a:ext cx="7352000" cy="2145394"/>
        </p:xfrm>
        <a:graphic>
          <a:graphicData uri="http://schemas.openxmlformats.org/drawingml/2006/table">
            <a:tbl>
              <a:tblPr/>
              <a:tblGrid>
                <a:gridCol w="1394546">
                  <a:extLst>
                    <a:ext uri="{9D8B030D-6E8A-4147-A177-3AD203B41FA5}">
                      <a16:colId xmlns:a16="http://schemas.microsoft.com/office/drawing/2014/main" val="1703813571"/>
                    </a:ext>
                  </a:extLst>
                </a:gridCol>
                <a:gridCol w="1849582">
                  <a:extLst>
                    <a:ext uri="{9D8B030D-6E8A-4147-A177-3AD203B41FA5}">
                      <a16:colId xmlns:a16="http://schemas.microsoft.com/office/drawing/2014/main" val="893900689"/>
                    </a:ext>
                  </a:extLst>
                </a:gridCol>
                <a:gridCol w="2213264">
                  <a:extLst>
                    <a:ext uri="{9D8B030D-6E8A-4147-A177-3AD203B41FA5}">
                      <a16:colId xmlns:a16="http://schemas.microsoft.com/office/drawing/2014/main" val="3800941961"/>
                    </a:ext>
                  </a:extLst>
                </a:gridCol>
                <a:gridCol w="1894608">
                  <a:extLst>
                    <a:ext uri="{9D8B030D-6E8A-4147-A177-3AD203B41FA5}">
                      <a16:colId xmlns:a16="http://schemas.microsoft.com/office/drawing/2014/main" val="2877117969"/>
                    </a:ext>
                  </a:extLst>
                </a:gridCol>
              </a:tblGrid>
              <a:tr h="277714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Wilcoxon signed-rank</a:t>
                      </a:r>
                      <a:endParaRPr lang="en-VN" sz="18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648436"/>
                  </a:ext>
                </a:extLst>
              </a:tr>
              <a:tr h="833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8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Translanguaging </a:t>
                      </a:r>
                    </a:p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vs </a:t>
                      </a:r>
                    </a:p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English-Only</a:t>
                      </a:r>
                      <a:endParaRPr lang="en-VN" sz="18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L1 Focus </a:t>
                      </a:r>
                    </a:p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vs </a:t>
                      </a:r>
                    </a:p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English-Only</a:t>
                      </a:r>
                      <a:endParaRPr lang="en-VN" sz="18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L1 Focus</a:t>
                      </a:r>
                    </a:p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vs </a:t>
                      </a:r>
                    </a:p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Translanguaging</a:t>
                      </a:r>
                      <a:endParaRPr lang="en-VN" sz="18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030860"/>
                  </a:ext>
                </a:extLst>
              </a:tr>
              <a:tr h="27771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VN" sz="18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-6.318</a:t>
                      </a:r>
                      <a:r>
                        <a:rPr lang="en-US" sz="1800" kern="100" baseline="300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VN" sz="18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-6.338</a:t>
                      </a:r>
                      <a:r>
                        <a:rPr lang="en-US" sz="1800" kern="100" baseline="300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VN" sz="18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-6.625</a:t>
                      </a:r>
                      <a:r>
                        <a:rPr lang="en-US" sz="1800" kern="100" baseline="300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VN" sz="18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01951"/>
                  </a:ext>
                </a:extLst>
              </a:tr>
              <a:tr h="55542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 err="1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Asymp</a:t>
                      </a:r>
                      <a:r>
                        <a:rPr lang="en-US" sz="1800" kern="100" dirty="0">
                          <a:solidFill>
                            <a:srgbClr val="264A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Sig. (2-tailed)</a:t>
                      </a:r>
                      <a:endParaRPr lang="en-VN" sz="18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&lt;.000</a:t>
                      </a:r>
                      <a:endParaRPr lang="en-VN" sz="18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&lt;.000</a:t>
                      </a:r>
                      <a:endParaRPr lang="en-VN" sz="18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&lt;.000</a:t>
                      </a:r>
                      <a:endParaRPr lang="en-VN" sz="18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020296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84633C16-76EA-8B6A-819C-82D1948BF64D}"/>
              </a:ext>
            </a:extLst>
          </p:cNvPr>
          <p:cNvSpPr/>
          <p:nvPr/>
        </p:nvSpPr>
        <p:spPr>
          <a:xfrm>
            <a:off x="6414655" y="4933871"/>
            <a:ext cx="1153391" cy="54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7D3893-886B-1281-3D1E-72EF1339A058}"/>
              </a:ext>
            </a:extLst>
          </p:cNvPr>
          <p:cNvSpPr/>
          <p:nvPr/>
        </p:nvSpPr>
        <p:spPr>
          <a:xfrm>
            <a:off x="8390951" y="4933871"/>
            <a:ext cx="1153391" cy="54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F1885F7-C091-44D1-D8FC-B527003A1919}"/>
              </a:ext>
            </a:extLst>
          </p:cNvPr>
          <p:cNvSpPr/>
          <p:nvPr/>
        </p:nvSpPr>
        <p:spPr>
          <a:xfrm>
            <a:off x="10553321" y="4933871"/>
            <a:ext cx="1153391" cy="54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5F2849-9AD7-2836-EBF7-9B435A2DDDD4}"/>
              </a:ext>
            </a:extLst>
          </p:cNvPr>
          <p:cNvSpPr txBox="1"/>
          <p:nvPr/>
        </p:nvSpPr>
        <p:spPr>
          <a:xfrm>
            <a:off x="1007223" y="5880520"/>
            <a:ext cx="9738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Conclusion: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English-only &gt; Translanguaging &gt; L1-focused</a:t>
            </a:r>
            <a:endParaRPr lang="en-VN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92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4" grpId="0" animBg="1"/>
      <p:bldP spid="15" grpId="0"/>
      <p:bldP spid="19" grpId="0"/>
      <p:bldP spid="21" grpId="0" animBg="1"/>
      <p:bldP spid="22" grpId="0" animBg="1"/>
      <p:bldP spid="23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AA20F-114E-A36E-1F41-7B34F331D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6FA3D-8B96-10B2-273E-B974E761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9</a:t>
            </a:fld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1076D0-02CD-B92B-C645-3CC89F33069C}"/>
              </a:ext>
            </a:extLst>
          </p:cNvPr>
          <p:cNvSpPr txBox="1">
            <a:spLocks/>
          </p:cNvSpPr>
          <p:nvPr/>
        </p:nvSpPr>
        <p:spPr>
          <a:xfrm>
            <a:off x="-342900" y="-197427"/>
            <a:ext cx="4634345" cy="1026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/>
              <a:t>4. RESULTS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FE679C8-75F0-6CDB-0650-84EDB3B2E8D3}"/>
              </a:ext>
            </a:extLst>
          </p:cNvPr>
          <p:cNvSpPr txBox="1">
            <a:spLocks/>
          </p:cNvSpPr>
          <p:nvPr/>
        </p:nvSpPr>
        <p:spPr>
          <a:xfrm>
            <a:off x="131615" y="828864"/>
            <a:ext cx="11946085" cy="875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4.5 Themes from 15 semi-structured interviews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(Thematic Analysis Framework, Braun &amp; Clarke, 2006, coded by Quirkos v2.6)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331D336-0694-2551-A5EE-B5F138263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09077"/>
              </p:ext>
            </p:extLst>
          </p:nvPr>
        </p:nvGraphicFramePr>
        <p:xfrm>
          <a:off x="79305" y="1704110"/>
          <a:ext cx="12050704" cy="465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4">
                  <a:extLst>
                    <a:ext uri="{9D8B030D-6E8A-4147-A177-3AD203B41FA5}">
                      <a16:colId xmlns:a16="http://schemas.microsoft.com/office/drawing/2014/main" val="3945021534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355566275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4044962287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4206445311"/>
                    </a:ext>
                  </a:extLst>
                </a:gridCol>
              </a:tblGrid>
              <a:tr h="42827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English-Only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600" dirty="0"/>
                        <a:t>Translanguaging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1600" dirty="0"/>
                        <a:t>L1-focus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79811"/>
                  </a:ext>
                </a:extLst>
              </a:tr>
              <a:tr h="1695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Communication Apprehension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alienation when language barriers exist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tension when listening to long lecture in English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confidence through flexible use of languages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positive sense of 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identity and belonging</a:t>
                      </a:r>
                      <a:endParaRPr lang="en-VN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active classroom discussions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faster comprehension of complex concepts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642540"/>
                  </a:ext>
                </a:extLst>
              </a:tr>
              <a:tr h="1119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Test Anxiety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familiar with tests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 of misunderstanding major concepts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better confidence in answering complex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limited exposure to </a:t>
                      </a:r>
                      <a:r>
                        <a:rPr lang="en-US" sz="1800" dirty="0" err="1"/>
                        <a:t>tl</a:t>
                      </a:r>
                      <a:r>
                        <a:rPr lang="en-US" sz="1800" dirty="0"/>
                        <a:t> input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risk of slowing down communicative competence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373104"/>
                  </a:ext>
                </a:extLst>
              </a:tr>
              <a:tr h="1407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Fear of Negative Evaluation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fear of making pronunciation mistakes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 judgment from classmates for low proficiency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immediate support in l1 from peers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pressure when producing </a:t>
                      </a:r>
                      <a:r>
                        <a:rPr lang="en-US" sz="1800" dirty="0" err="1"/>
                        <a:t>tl</a:t>
                      </a:r>
                      <a:r>
                        <a:rPr lang="en-US" sz="1800" dirty="0"/>
                        <a:t> output in high-stakes tasks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sense of safety in classroom interactions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willing to debate when evaluated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618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3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754</Words>
  <Application>Microsoft Macintosh PowerPoint</Application>
  <PresentationFormat>Widescreen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Courier New</vt:lpstr>
      <vt:lpstr>Aptos Display</vt:lpstr>
      <vt:lpstr>Aptos</vt:lpstr>
      <vt:lpstr>Arial</vt:lpstr>
      <vt:lpstr>Be Vietnam Pro</vt:lpstr>
      <vt:lpstr>Times New Roman</vt:lpstr>
      <vt:lpstr>Calibri</vt:lpstr>
      <vt:lpstr>Wingdings</vt:lpstr>
      <vt:lpstr>Office Theme</vt:lpstr>
      <vt:lpstr>#981 English-Only or Multilingual Support? Investigating Learner Tension Across Instructional Contexts in Tertiary Classrooms</vt:lpstr>
      <vt:lpstr>1.  RATIONALE</vt:lpstr>
      <vt:lpstr>2.  HYPOTHESIS AND RESEARCH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 TEACHING IMPLICATIONS</vt:lpstr>
      <vt:lpstr>English-Only or Multilingual Support? Investigating Learner Tension Across Instructional Contexts in Tertiary Classrooms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banquyenphanmem3 banquyenphanmem3</dc:creator>
  <cp:lastModifiedBy>Khoa Truong</cp:lastModifiedBy>
  <cp:revision>14</cp:revision>
  <dcterms:created xsi:type="dcterms:W3CDTF">2025-05-11T03:28:13Z</dcterms:created>
  <dcterms:modified xsi:type="dcterms:W3CDTF">2025-08-27T16:38:49Z</dcterms:modified>
</cp:coreProperties>
</file>