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5" r:id="rId2"/>
    <p:sldId id="287" r:id="rId3"/>
    <p:sldId id="266" r:id="rId4"/>
    <p:sldId id="267" r:id="rId5"/>
    <p:sldId id="268" r:id="rId6"/>
    <p:sldId id="269" r:id="rId7"/>
    <p:sldId id="270" r:id="rId8"/>
    <p:sldId id="271" r:id="rId9"/>
    <p:sldId id="278" r:id="rId10"/>
    <p:sldId id="273" r:id="rId11"/>
    <p:sldId id="279" r:id="rId12"/>
    <p:sldId id="280" r:id="rId13"/>
    <p:sldId id="282" r:id="rId14"/>
    <p:sldId id="281" r:id="rId15"/>
    <p:sldId id="286" r:id="rId16"/>
    <p:sldId id="283" r:id="rId17"/>
    <p:sldId id="284" r:id="rId18"/>
    <p:sldId id="272" r:id="rId19"/>
    <p:sldId id="285" r:id="rId20"/>
    <p:sldId id="276" r:id="rId21"/>
  </p:sldIdLst>
  <p:sldSz cx="12192000" cy="6858000"/>
  <p:notesSz cx="6858000" cy="9144000"/>
  <p:embeddedFontLst>
    <p:embeddedFont>
      <p:font typeface="Be Vietnam Pro" pitchFamily="2" charset="77"/>
      <p:regular r:id="rId24"/>
      <p:bold r:id="rId25"/>
      <p:italic r:id="rId26"/>
      <p:boldItalic r:id="rId27"/>
    </p:embeddedFont>
    <p:embeddedFont>
      <p:font typeface="Roboto Light" panose="020F0302020204030204" pitchFamily="34" charset="0"/>
      <p:regular r:id="rId28"/>
      <p:italic r:id="rId29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8056"/>
    <a:srgbClr val="DE523B"/>
    <a:srgbClr val="FC9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6" autoAdjust="0"/>
    <p:restoredTop sz="94255"/>
  </p:normalViewPr>
  <p:slideViewPr>
    <p:cSldViewPr snapToGrid="0">
      <p:cViewPr>
        <p:scale>
          <a:sx n="71" d="100"/>
          <a:sy n="71" d="100"/>
        </p:scale>
        <p:origin x="1720" y="8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739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BD5C6F-0C18-B7F7-86CE-455427029F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90984-0D88-EA9B-111A-CB9A335190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BD25B-1B0A-4DD4-9BC2-5C7F3B24B655}" type="datetimeFigureOut">
              <a:rPr lang="vi-VN" smtClean="0"/>
              <a:t>25/08/2025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EDC81-C20F-9880-552A-837938211D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3A598-988C-CE3F-63FE-83BAFEC30B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D532F-75AC-4707-8728-B8DA2842FF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3178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E5091-6D58-4164-A5CC-AD85EA696803}" type="datetimeFigureOut">
              <a:rPr lang="vi-VN" smtClean="0"/>
              <a:t>25/08/2025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1EFB8-D0AE-4893-8CB1-3521AD4F2F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327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orange and white cityscape&#10;&#10;AI-generated content may be incorrect.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745-7F32-4FED-B394-DB26668DAD27}" type="datetime1">
              <a:rPr lang="vi-VN" smtClean="0"/>
              <a:t>25/08/2025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  <a:endParaRPr lang="vi-VN" dirty="0"/>
          </a:p>
        </p:txBody>
      </p:sp>
      <p:pic>
        <p:nvPicPr>
          <p:cNvPr id="17" name="Picture 16" descr="A blue diamond with white text&#10;&#10;AI-generated content may be incorrect.">
            <a:extLst>
              <a:ext uri="{FF2B5EF4-FFF2-40B4-BE49-F238E27FC236}">
                <a16:creationId xmlns:a16="http://schemas.microsoft.com/office/drawing/2014/main" id="{32243AF1-7B34-C36F-BC99-8AAD08FBB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76" y="233836"/>
            <a:ext cx="7896447" cy="13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4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749" y="365125"/>
            <a:ext cx="6080050" cy="1325563"/>
          </a:xfrm>
        </p:spPr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73749" y="1825625"/>
            <a:ext cx="6080050" cy="4351338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4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ACE2-D1EE-46E0-8ACE-ACFB8B2C921A}" type="datetime1">
              <a:rPr lang="vi-VN" smtClean="0"/>
              <a:t>25/08/2025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56" y="750018"/>
            <a:ext cx="555775" cy="55577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5109EB-26C8-439D-B9BA-D81718A120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375298" cy="6858000"/>
          </a:xfrm>
        </p:spPr>
        <p:txBody>
          <a:bodyPr/>
          <a:lstStyle/>
          <a:p>
            <a:endParaRPr lang="vi-VN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FB2F00-BDB3-6557-F07B-FBA67B0B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6063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buildings with a bridge and a bridge&#10;&#10;AI-generated content may be incorrect.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EAAF-464F-4842-9BEB-F2D57E7F2976}" type="datetime1">
              <a:rPr lang="vi-VN" smtClean="0"/>
              <a:t>25/08/2025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F83CDF-3997-CC48-7785-EDEE8F28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0976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B91-D287-4D50-A5E4-178C6F6EF951}" type="datetime1">
              <a:rPr lang="vi-VN" smtClean="0"/>
              <a:t>25/08/2025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5C812A-4517-7B49-8AF5-98D75144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8607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rgbClr val="1B8056"/>
                </a:solidFill>
                <a:effectLst/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DE523B"/>
                </a:solidFill>
                <a:effectLst/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C120-EC01-4D2C-8CB7-49E55711A32F}" type="datetime1">
              <a:rPr lang="vi-VN" smtClean="0"/>
              <a:t>25/08/2025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rgbClr val="1B805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</a:p>
        </p:txBody>
      </p:sp>
      <p:pic>
        <p:nvPicPr>
          <p:cNvPr id="17" name="Picture 16" descr="A blue diamond with white text&#10;&#10;AI-generated content may be incorrect.">
            <a:extLst>
              <a:ext uri="{FF2B5EF4-FFF2-40B4-BE49-F238E27FC236}">
                <a16:creationId xmlns:a16="http://schemas.microsoft.com/office/drawing/2014/main" id="{32243AF1-7B34-C36F-BC99-8AAD08FBB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76" y="233836"/>
            <a:ext cx="7896447" cy="13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7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1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orange and white cityscape&#10;&#10;AI-generated content may be incorrect.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745-7F32-4FED-B394-DB26668DAD27}" type="datetime1">
              <a:rPr lang="vi-VN" smtClean="0"/>
              <a:t>25/08/2025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5187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2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rgbClr val="1B8056"/>
                </a:solidFill>
                <a:effectLst/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DE523B"/>
                </a:solidFill>
                <a:effectLst/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C120-EC01-4D2C-8CB7-49E55711A32F}" type="datetime1">
              <a:rPr lang="vi-VN" smtClean="0"/>
              <a:t>25/08/2025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rgbClr val="1B805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329426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buildings with a bridge and a bridge&#10;&#10;AI-generated content may be incorrect.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70C8-1746-439B-8B53-CA486A5FB071}" type="datetime1">
              <a:rPr lang="vi-VN" smtClean="0"/>
              <a:t>25/08/2025</a:t>
            </a:fld>
            <a:endParaRPr lang="vi-V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" name="Picture 9" descr="A green and red circles&#10;&#10;AI-generated content may be incorrect.">
            <a:extLst>
              <a:ext uri="{FF2B5EF4-FFF2-40B4-BE49-F238E27FC236}">
                <a16:creationId xmlns:a16="http://schemas.microsoft.com/office/drawing/2014/main" id="{12055759-5327-B0E0-F1D3-6EDD42484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4" y="2846387"/>
            <a:ext cx="663576" cy="66357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C9610-8DF6-C7CD-4CB2-F5E4A148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8469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vi-VN" sz="3200" b="1" kern="1200" dirty="0">
                <a:solidFill>
                  <a:srgbClr val="DE523B"/>
                </a:solidFill>
                <a:effectLst/>
                <a:latin typeface="Be Vietnam Pro" pitchFamily="2" charset="-93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3E27-A415-4780-82DC-25AE9D77E40E}" type="datetime1">
              <a:rPr lang="vi-VN" smtClean="0"/>
              <a:t>25/08/2025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055759-5327-B0E0-F1D3-6EDD42484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204" y="2846387"/>
            <a:ext cx="663576" cy="66357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CE66E2-EFFA-C296-B4FE-2CE3D412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8606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uildings and boats&#10;&#10;AI-generated content may be incorrect.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4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6376-1666-4F67-8E20-1A49EE38BBD9}" type="datetime1">
              <a:rPr lang="vi-VN" smtClean="0"/>
              <a:t>25/08/2025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750018"/>
            <a:ext cx="555775" cy="55577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D8957-A844-7229-6045-C3F3CE9A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971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79898" cy="1325563"/>
          </a:xfrm>
        </p:spPr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3079898" cy="4351338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4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4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subtitle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AA05-4091-482F-9085-9C28C66206DB}" type="datetime1">
              <a:rPr lang="vi-VN" smtClean="0"/>
              <a:t>25/08/2025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750018"/>
            <a:ext cx="555775" cy="555775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9BBFD6B-521C-6CCC-AE68-E890A3356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15809" y="365124"/>
            <a:ext cx="7137991" cy="58118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Be Vietnam Pro" pitchFamily="2" charset="-93"/>
              </a:defRPr>
            </a:lvl1pPr>
            <a:lvl2pPr marL="457200" indent="0">
              <a:buFontTx/>
              <a:buNone/>
              <a:defRPr sz="2000">
                <a:latin typeface="Be Vietnam Pro" pitchFamily="2" charset="-93"/>
              </a:defRPr>
            </a:lvl2pPr>
            <a:lvl3pPr marL="914400" indent="0">
              <a:buFontTx/>
              <a:buNone/>
              <a:defRPr sz="2000">
                <a:latin typeface="Be Vietnam Pro" pitchFamily="2" charset="-93"/>
              </a:defRPr>
            </a:lvl3pPr>
            <a:lvl4pPr marL="1371600" indent="0">
              <a:buFontTx/>
              <a:buNone/>
              <a:defRPr sz="2000">
                <a:latin typeface="Be Vietnam Pro" pitchFamily="2" charset="-93"/>
              </a:defRPr>
            </a:lvl4pPr>
            <a:lvl5pPr marL="1828800" indent="0">
              <a:buFontTx/>
              <a:buNone/>
              <a:defRPr sz="20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AB9D00-94D4-BFEA-3519-113D4E6E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2537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4260"/>
            <a:ext cx="10515600" cy="1427828"/>
          </a:xfrm>
        </p:spPr>
        <p:txBody>
          <a:bodyPr>
            <a:normAutofit/>
          </a:bodyPr>
          <a:lstStyle>
            <a:lvl1pPr algn="just">
              <a:defRPr lang="vi-VN" sz="32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CBBB-CEDB-4E92-BD6D-C7DDA4D7F57B}" type="datetime1">
              <a:rPr lang="vi-VN" smtClean="0"/>
              <a:t>25/08/2025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5497455"/>
            <a:ext cx="555775" cy="55577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D3E66B-0335-BFD3-F3EE-44C9719DD0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5126"/>
            <a:ext cx="10515600" cy="4749134"/>
          </a:xfrm>
        </p:spPr>
        <p:txBody>
          <a:bodyPr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vi-VN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9DD3AEB-52F3-7D36-1A31-A6B7F212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160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9F570B-FD22-048F-4CBB-1127FB4A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661B8-998C-284B-A778-49480348F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139D1-C430-DE4A-22DC-CBB6F039B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26499-C4B5-41A3-B02C-A55F1027F08C}" type="datetime1">
              <a:rPr lang="vi-VN" smtClean="0"/>
              <a:t>25/08/2025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24FAA-972E-6DA4-FB27-CD686C04A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83438-21B7-1C50-ACBE-71F18FC4A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B54EFE-F5F4-4674-A397-603D7A5E2A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731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9" r:id="rId4"/>
    <p:sldLayoutId id="2147483660" r:id="rId5"/>
    <p:sldLayoutId id="2147483662" r:id="rId6"/>
    <p:sldLayoutId id="2147483650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nhkhoa090196@gmail.com" TargetMode="External"/><Relationship Id="rId2" Type="http://schemas.openxmlformats.org/officeDocument/2006/relationships/hyperlink" Target="mailto:nguyenthidiep101009@gmail.com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BFAB7-7EE8-C38C-3631-AED8EBBE1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014" y="3255962"/>
            <a:ext cx="9144000" cy="1835335"/>
          </a:xfrm>
        </p:spPr>
        <p:txBody>
          <a:bodyPr>
            <a:normAutofit fontScale="90000"/>
          </a:bodyPr>
          <a:lstStyle/>
          <a:p>
            <a:r>
              <a:rPr lang="en-US" i="0" u="none" strike="noStrike" dirty="0">
                <a:solidFill>
                  <a:srgbClr val="0070C0"/>
                </a:solidFill>
                <a:effectLst/>
                <a:latin typeface="Roboto Light" panose="020F0302020204030204" pitchFamily="34" charset="0"/>
              </a:rPr>
              <a:t>The Impacts of ChatGPT-generated Corrective Feedback on Learning Autonomy of Tertiary Students in IELTS Writing Classes</a:t>
            </a:r>
            <a:br>
              <a:rPr lang="en-US" i="0" u="none" strike="noStrike" dirty="0">
                <a:solidFill>
                  <a:srgbClr val="0070C0"/>
                </a:solidFill>
                <a:effectLst/>
                <a:latin typeface="Roboto Light" panose="020F0302020204030204" pitchFamily="34" charset="0"/>
              </a:rPr>
            </a:br>
            <a:endParaRPr lang="vi-VN" dirty="0">
              <a:solidFill>
                <a:srgbClr val="0070C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E165B-DF9D-928E-4358-AC4822D0A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7369" y="4794744"/>
            <a:ext cx="9144000" cy="1608909"/>
          </a:xfrm>
        </p:spPr>
        <p:txBody>
          <a:bodyPr/>
          <a:lstStyle/>
          <a:p>
            <a:pPr algn="l"/>
            <a:r>
              <a:rPr lang="vi-VN" dirty="0"/>
              <a:t>Ms Diệp Nguyễn (Vietnam National University Ho Chi Minh city) </a:t>
            </a:r>
          </a:p>
          <a:p>
            <a:pPr algn="l"/>
            <a:r>
              <a:rPr lang="vi-VN" dirty="0"/>
              <a:t>Mr Khoa Trương (Nguyễn Tất Thành University)</a:t>
            </a:r>
          </a:p>
          <a:p>
            <a:pPr algn="r"/>
            <a:r>
              <a:rPr lang="vi-VN" dirty="0"/>
              <a:t>29th August, 2025</a:t>
            </a:r>
          </a:p>
        </p:txBody>
      </p:sp>
    </p:spTree>
    <p:extLst>
      <p:ext uri="{BB962C8B-B14F-4D97-AF65-F5344CB8AC3E}">
        <p14:creationId xmlns:p14="http://schemas.microsoft.com/office/powerpoint/2010/main" val="285048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3F3E3-E7F5-5FDD-AB57-FD68A43CF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vi-VN" b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D2D2B-A0B2-DA19-9AB6-F5D33C9874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3394129" cy="51142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endParaRPr lang="vi-VN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2DB28-D199-4A50-B486-ED6BE28C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fld id="{62B54EFE-F5F4-4674-A397-603D7A5E2AE8}" type="slidenum">
              <a:rPr lang="vi-VN" sz="3200" b="0" smtClean="0"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lnSpc>
                  <a:spcPct val="150000"/>
                </a:lnSpc>
              </a:pPr>
              <a:t>10</a:t>
            </a:fld>
            <a:endParaRPr lang="vi-VN" sz="32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7124F-5D57-1287-C765-3335C5D08530}"/>
              </a:ext>
            </a:extLst>
          </p:cNvPr>
          <p:cNvSpPr txBox="1"/>
          <p:nvPr/>
        </p:nvSpPr>
        <p:spPr>
          <a:xfrm>
            <a:off x="313622" y="0"/>
            <a:ext cx="12443848" cy="2970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u="sng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 DESIGN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Mixed-method design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Pre-experimental: one-group pre-test &amp; post-test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Semi-structured interviews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4EF6FC-9421-55D5-E8B2-4B3830F0E77D}"/>
              </a:ext>
            </a:extLst>
          </p:cNvPr>
          <p:cNvSpPr txBox="1"/>
          <p:nvPr/>
        </p:nvSpPr>
        <p:spPr>
          <a:xfrm>
            <a:off x="232796" y="2715485"/>
            <a:ext cx="11730926" cy="149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SETTING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- IELTS course at an English center in Ho Chi Minh 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C6D692-9024-4C24-2BBF-9462DC091581}"/>
              </a:ext>
            </a:extLst>
          </p:cNvPr>
          <p:cNvSpPr txBox="1"/>
          <p:nvPr/>
        </p:nvSpPr>
        <p:spPr>
          <a:xfrm>
            <a:off x="228278" y="4192812"/>
            <a:ext cx="11425478" cy="149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PARTICIPANTS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: 40 tertiary students </a:t>
            </a:r>
            <a:endParaRPr lang="en-VN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D2D7D5-672A-FCF6-4AE4-76B600667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77" y="5075709"/>
            <a:ext cx="9179193" cy="148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73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4C94F-CA1F-D99B-F760-1F64D91C7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A3A3-2896-8674-61E5-B3362170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vi-VN" sz="2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A323D-214B-2F30-ED5B-DD171D813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3394129" cy="511426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vi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3891E-3D39-1F5F-5F98-B6FB85E3F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z="2000" smtClean="0"/>
              <a:pPr/>
              <a:t>11</a:t>
            </a:fld>
            <a:endParaRPr lang="vi-VN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CE3B9D-6121-0D12-6DAC-DE412D1BB451}"/>
              </a:ext>
            </a:extLst>
          </p:cNvPr>
          <p:cNvSpPr txBox="1"/>
          <p:nvPr/>
        </p:nvSpPr>
        <p:spPr>
          <a:xfrm>
            <a:off x="800100" y="559743"/>
            <a:ext cx="10150098" cy="4554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 INSTRUMENTS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Learner Autonomy Perception Questionnaire ((Nguyen &amp; </a:t>
            </a:r>
            <a:r>
              <a:rPr lang="en-US" sz="2800" dirty="0" err="1"/>
              <a:t>Habók</a:t>
            </a:r>
            <a:r>
              <a:rPr lang="en-US" sz="2800" dirty="0"/>
              <a:t>, 2021)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Statistical Package for the Social Sciences (SPSS) version 27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Semi-structured interviews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Thematic coding and analysis using </a:t>
            </a:r>
            <a:r>
              <a:rPr lang="en-US" sz="2800" dirty="0" err="1"/>
              <a:t>Quirkos</a:t>
            </a:r>
            <a:r>
              <a:rPr lang="en-US" sz="2800" dirty="0"/>
              <a:t> v2.5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7889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118C4-FBB7-A48D-8102-E6F179C92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A248F-2C24-B69E-1F8C-DD085C398D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3394129" cy="511426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vi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FA58E-0E43-D332-6D28-3E57EB62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z="2000" smtClean="0"/>
              <a:pPr/>
              <a:t>12</a:t>
            </a:fld>
            <a:endParaRPr lang="vi-V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27E0E4-A834-7C4A-8E41-65DD7CD50412}"/>
              </a:ext>
            </a:extLst>
          </p:cNvPr>
          <p:cNvSpPr txBox="1"/>
          <p:nvPr/>
        </p:nvSpPr>
        <p:spPr>
          <a:xfrm>
            <a:off x="193235" y="154454"/>
            <a:ext cx="11884465" cy="6867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 INSTRUMENTS and PROCEDURE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Pre-test: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Administered the Learner Autonomy Perception Questionnaire to all 40 students.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Intervention (8 weeks)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In-class writing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ChatGPT feedback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Practice &amp; rewriting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At-home reinforcement </a:t>
            </a:r>
          </a:p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3. Post-test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Re-administered the Learner Autonomy Perception Questionnaire to measure changes in learner autonomy.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4. Interviews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Conducted semi-structured interviews with selected students. (12 collected students)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Collected qualitative insights into students’ perceptions of ChatGPT-generated feedback.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9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D6A68-95D6-A625-81D5-8D3C84B1B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BD64-1D19-8BD1-0279-4D58EBBA4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7101"/>
            <a:ext cx="9144000" cy="1835335"/>
          </a:xfrm>
        </p:spPr>
        <p:txBody>
          <a:bodyPr/>
          <a:lstStyle/>
          <a:p>
            <a:r>
              <a:rPr lang="vi-VN" dirty="0"/>
              <a:t>3. Results and Findings</a:t>
            </a:r>
          </a:p>
        </p:txBody>
      </p:sp>
    </p:spTree>
    <p:extLst>
      <p:ext uri="{BB962C8B-B14F-4D97-AF65-F5344CB8AC3E}">
        <p14:creationId xmlns:p14="http://schemas.microsoft.com/office/powerpoint/2010/main" val="4046748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EF2B3-AA40-8C86-73CB-A0700D6DD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0A774-86F9-9245-EE10-2DD83AEAF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vi-VN" sz="36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18A0A-1F90-4B4F-828E-8A6CB62FF5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3394129" cy="5114260"/>
          </a:xfrm>
        </p:spPr>
        <p:txBody>
          <a:bodyPr>
            <a:normAutofit/>
          </a:bodyPr>
          <a:lstStyle/>
          <a:p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vi-VN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775E0-E02E-BB57-D054-DFE23070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z="3600" b="0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14</a:t>
            </a:fld>
            <a:endParaRPr lang="vi-VN" sz="36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6BFB8E-0E39-E9F2-5529-30F0048CEB21}"/>
              </a:ext>
            </a:extLst>
          </p:cNvPr>
          <p:cNvSpPr txBox="1"/>
          <p:nvPr/>
        </p:nvSpPr>
        <p:spPr>
          <a:xfrm>
            <a:off x="187270" y="315912"/>
            <a:ext cx="98711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u="sng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 RESULTS AND FINDINGS- QUESTIONNAIRE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VN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D0B234-2ACA-93D0-EF67-32DDBC4C59A2}"/>
              </a:ext>
            </a:extLst>
          </p:cNvPr>
          <p:cNvSpPr txBox="1"/>
          <p:nvPr/>
        </p:nvSpPr>
        <p:spPr>
          <a:xfrm>
            <a:off x="2133600" y="1388015"/>
            <a:ext cx="11204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Results of paired-samples t-test (Pre-test vs. Post-test)</a:t>
            </a:r>
            <a:endParaRPr lang="en-VN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28BA3A-049B-9AD3-9B6D-FB415766FBA2}"/>
              </a:ext>
            </a:extLst>
          </p:cNvPr>
          <p:cNvSpPr txBox="1"/>
          <p:nvPr/>
        </p:nvSpPr>
        <p:spPr>
          <a:xfrm>
            <a:off x="815561" y="937347"/>
            <a:ext cx="10919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400" dirty="0">
                <a:solidFill>
                  <a:srgbClr val="1B80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Hypothesis testing:</a:t>
            </a:r>
            <a:endParaRPr lang="en-VN" sz="2400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D6417C-FCD9-2045-6CF1-F8B9D34EB965}"/>
              </a:ext>
            </a:extLst>
          </p:cNvPr>
          <p:cNvSpPr txBox="1"/>
          <p:nvPr/>
        </p:nvSpPr>
        <p:spPr>
          <a:xfrm>
            <a:off x="722284" y="3984676"/>
            <a:ext cx="11890429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kern="1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en-US" dirty="0"/>
              <a:t> </a:t>
            </a:r>
            <a:r>
              <a:rPr lang="en-US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differences are statistically significant </a:t>
            </a:r>
            <a:r>
              <a:rPr lang="vi-VN" sz="2800" kern="1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(p&lt;0.05)=&gt; </a:t>
            </a:r>
            <a:r>
              <a:rPr lang="en-US" sz="28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ChatGPT corrective feedback statistically enhanced learner autonomy in IELTS writing classes</a:t>
            </a:r>
            <a:endParaRPr lang="en-VN" sz="2800" b="1" kern="100" dirty="0">
              <a:solidFill>
                <a:srgbClr val="7030A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BD36C88-C98C-652B-D235-DDE16FC11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66" y="2099600"/>
            <a:ext cx="8208010" cy="172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0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64BA6-4E6C-3C6A-2FB3-0B86CA0AD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906B0-0E91-6BC7-C7D8-79333F23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vi-VN" sz="3600" b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E65DA-0BD0-514D-A0D0-4265C4B80C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3394129" cy="5114260"/>
          </a:xfrm>
        </p:spPr>
        <p:txBody>
          <a:bodyPr>
            <a:normAutofit/>
          </a:bodyPr>
          <a:lstStyle/>
          <a:p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vi-VN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FF53D-C3E8-FA66-362B-A752B311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z="3600" b="0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15</a:t>
            </a:fld>
            <a:endParaRPr lang="vi-VN" sz="36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2100C-8F96-02A2-9E98-8B7774A21ACA}"/>
              </a:ext>
            </a:extLst>
          </p:cNvPr>
          <p:cNvSpPr txBox="1"/>
          <p:nvPr/>
        </p:nvSpPr>
        <p:spPr>
          <a:xfrm>
            <a:off x="187270" y="315912"/>
            <a:ext cx="98711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u="sng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 RESULTS AND FINDINGS- QUESTIONNAIRE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VN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BCBA10-7379-5448-277B-6FF2F341A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2" y="2292121"/>
            <a:ext cx="11211124" cy="1933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F50808A-ADCD-AD04-E26E-EF78EB2A6031}"/>
              </a:ext>
            </a:extLst>
          </p:cNvPr>
          <p:cNvSpPr txBox="1"/>
          <p:nvPr/>
        </p:nvSpPr>
        <p:spPr>
          <a:xfrm>
            <a:off x="2133600" y="1842041"/>
            <a:ext cx="11204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Results of paired-samples t-test (Pre-test vs. Post-test)</a:t>
            </a:r>
            <a:endParaRPr lang="en-VN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B445E4-589A-DD09-BDBC-923AA016B714}"/>
              </a:ext>
            </a:extLst>
          </p:cNvPr>
          <p:cNvSpPr txBox="1"/>
          <p:nvPr/>
        </p:nvSpPr>
        <p:spPr>
          <a:xfrm>
            <a:off x="815561" y="937347"/>
            <a:ext cx="109192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400" dirty="0">
                <a:solidFill>
                  <a:srgbClr val="1B80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RQ1: </a:t>
            </a:r>
            <a:r>
              <a:rPr lang="en-US" sz="2400" dirty="0">
                <a:solidFill>
                  <a:srgbClr val="1B8056"/>
                </a:solidFill>
              </a:rPr>
              <a:t>How does the integration of ChatGPT-generated corrective feedback affect learner autonomy among students in IELTS writing classes?</a:t>
            </a:r>
          </a:p>
          <a:p>
            <a:r>
              <a:rPr lang="en-VN" sz="2400" dirty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917140-C76A-8AE2-4BDA-4E9FF33CB687}"/>
              </a:ext>
            </a:extLst>
          </p:cNvPr>
          <p:cNvSpPr txBox="1"/>
          <p:nvPr/>
        </p:nvSpPr>
        <p:spPr>
          <a:xfrm>
            <a:off x="187271" y="4162874"/>
            <a:ext cx="11890429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kern="1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*pre-test mean&lt; post-test mean =&gt; </a:t>
            </a:r>
            <a:r>
              <a:rPr lang="en-US" sz="28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ChatGPT corrective feedback significantly enhanced learner autonomy in IELTS writing classes</a:t>
            </a:r>
            <a:endParaRPr lang="en-VN" sz="2800" b="1" kern="100" dirty="0">
              <a:solidFill>
                <a:srgbClr val="7030A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1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BF7C0-3FCE-56BC-51C5-B1D046809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0C2E737-DF13-7338-E262-4BBC7E73FBB3}"/>
              </a:ext>
            </a:extLst>
          </p:cNvPr>
          <p:cNvSpPr txBox="1">
            <a:spLocks/>
          </p:cNvSpPr>
          <p:nvPr/>
        </p:nvSpPr>
        <p:spPr>
          <a:xfrm>
            <a:off x="11391900" y="6356350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B54EFE-F5F4-4674-A397-603D7A5E2AE8}" type="slidenum">
              <a:rPr lang="vi-VN" sz="2000" smtClean="0"/>
              <a:pPr/>
              <a:t>16</a:t>
            </a:fld>
            <a:endParaRPr lang="vi-VN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D041BF-BED6-D87D-1EE0-6FF3F4801797}"/>
              </a:ext>
            </a:extLst>
          </p:cNvPr>
          <p:cNvSpPr txBox="1"/>
          <p:nvPr/>
        </p:nvSpPr>
        <p:spPr>
          <a:xfrm>
            <a:off x="469469" y="695015"/>
            <a:ext cx="116082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B8056"/>
                </a:solidFill>
              </a:rPr>
              <a:t>RQ2: What are students’ perceptions of the benefits and limitations of using ChatGPT’s corrective feedback to enhance their learner autonomy in IELTS writing classes?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81A705-51B5-6D67-05A7-980D55DC6671}"/>
              </a:ext>
            </a:extLst>
          </p:cNvPr>
          <p:cNvSpPr txBox="1"/>
          <p:nvPr/>
        </p:nvSpPr>
        <p:spPr>
          <a:xfrm>
            <a:off x="592811" y="171795"/>
            <a:ext cx="10348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 RESULTS AND FINDINGS (SEMI-STRUCTURED INTERVIEW</a:t>
            </a:r>
            <a:r>
              <a:rPr lang="en-US" sz="2400" u="sng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DEEE54C-3B78-42CF-E448-5E14FF3EE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747097"/>
              </p:ext>
            </p:extLst>
          </p:nvPr>
        </p:nvGraphicFramePr>
        <p:xfrm>
          <a:off x="469470" y="2080322"/>
          <a:ext cx="11402232" cy="4276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9371">
                  <a:extLst>
                    <a:ext uri="{9D8B030D-6E8A-4147-A177-3AD203B41FA5}">
                      <a16:colId xmlns:a16="http://schemas.microsoft.com/office/drawing/2014/main" val="33425349"/>
                    </a:ext>
                  </a:extLst>
                </a:gridCol>
                <a:gridCol w="5842861">
                  <a:extLst>
                    <a:ext uri="{9D8B030D-6E8A-4147-A177-3AD203B41FA5}">
                      <a16:colId xmlns:a16="http://schemas.microsoft.com/office/drawing/2014/main" val="2182650355"/>
                    </a:ext>
                  </a:extLst>
                </a:gridCol>
              </a:tblGrid>
              <a:tr h="1848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i="0" u="sng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Greater Independence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Self-editing without teacher reliance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Learner control over revisions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i="0" u="sng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Enhanced Confidence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Reduced writing anxiety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Encouraged persistence in longer essays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349277"/>
                  </a:ext>
                </a:extLst>
              </a:tr>
              <a:tr h="24280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i="0" u="sng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Self-Monitoring &amp; Reflection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Awareness of recurring errors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Development of metacognitive skills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VN" sz="24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i="0" u="sng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Concerns of Over-Reliance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Dependence on AI may weaken exam performance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Risk of diminished ownership &amp; creativity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593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857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14309-3BDA-3518-8B1A-13DD14A6D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32AE-EB25-9EFA-656B-4685F28C9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7101"/>
            <a:ext cx="9144000" cy="1835335"/>
          </a:xfrm>
        </p:spPr>
        <p:txBody>
          <a:bodyPr/>
          <a:lstStyle/>
          <a:p>
            <a:r>
              <a:rPr lang="vi-VN" dirty="0"/>
              <a:t>4. Conclusion and Implication</a:t>
            </a:r>
          </a:p>
        </p:txBody>
      </p:sp>
    </p:spTree>
    <p:extLst>
      <p:ext uri="{BB962C8B-B14F-4D97-AF65-F5344CB8AC3E}">
        <p14:creationId xmlns:p14="http://schemas.microsoft.com/office/powerpoint/2010/main" val="1779169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22E9F-9460-87B6-DDDA-BD1D265C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z="2000" smtClean="0"/>
              <a:pPr/>
              <a:t>18</a:t>
            </a:fld>
            <a:endParaRPr lang="vi-VN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7A0FF9-AFC0-3EE2-A45C-BB88D69BF80C}"/>
              </a:ext>
            </a:extLst>
          </p:cNvPr>
          <p:cNvSpPr txBox="1"/>
          <p:nvPr/>
        </p:nvSpPr>
        <p:spPr>
          <a:xfrm>
            <a:off x="114301" y="2131754"/>
            <a:ext cx="41015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u="sng" dirty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5.CONCLUSION</a:t>
            </a:r>
            <a:endParaRPr lang="en-US" sz="4800" b="1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79E05D-492A-9316-077A-6619BCFF80F8}"/>
              </a:ext>
            </a:extLst>
          </p:cNvPr>
          <p:cNvSpPr txBox="1"/>
          <p:nvPr/>
        </p:nvSpPr>
        <p:spPr>
          <a:xfrm>
            <a:off x="3926541" y="371850"/>
            <a:ext cx="8265459" cy="5847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ChatGPT corrective feedback fostered </a:t>
            </a:r>
            <a:r>
              <a:rPr lang="en-US" sz="2800" b="1" dirty="0">
                <a:solidFill>
                  <a:schemeClr val="accent1"/>
                </a:solidFill>
              </a:rPr>
              <a:t>confidence, independence, and self-monitoring </a:t>
            </a:r>
            <a:r>
              <a:rPr lang="en-US" sz="2800" dirty="0"/>
              <a:t>(</a:t>
            </a:r>
            <a:r>
              <a:rPr lang="en-US" sz="2800" dirty="0" err="1"/>
              <a:t>Agustini</a:t>
            </a:r>
            <a:r>
              <a:rPr lang="en-US" sz="2800" dirty="0"/>
              <a:t>, 2023; Ali, 2023).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Contributed to </a:t>
            </a:r>
            <a:r>
              <a:rPr lang="en-US" sz="2800" b="1" dirty="0">
                <a:solidFill>
                  <a:schemeClr val="accent1"/>
                </a:solidFill>
              </a:rPr>
              <a:t>the enhancement of learner autonomy</a:t>
            </a:r>
            <a:r>
              <a:rPr lang="en-US" sz="2800" dirty="0"/>
              <a:t> in IELTS Writing (Burkhard, 2022; </a:t>
            </a:r>
            <a:r>
              <a:rPr lang="en-US" sz="2800" dirty="0" err="1"/>
              <a:t>Takallou</a:t>
            </a:r>
            <a:r>
              <a:rPr lang="en-US" sz="2800" dirty="0"/>
              <a:t>, 2025; Fuchs, 2023)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Challenges include </a:t>
            </a:r>
            <a:r>
              <a:rPr lang="en-US" sz="2800" b="1" dirty="0">
                <a:solidFill>
                  <a:srgbClr val="FF0000"/>
                </a:solidFill>
              </a:rPr>
              <a:t>potential over-reliance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reduced ownership of writing </a:t>
            </a:r>
            <a:r>
              <a:rPr lang="en-US" sz="2800" dirty="0"/>
              <a:t>(Phung et al., 2024).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66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2690C-025D-79E0-5315-3EE0BED9B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DEF83-30F3-E394-EE91-FF347E75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z="2000" smtClean="0"/>
              <a:pPr/>
              <a:t>19</a:t>
            </a:fld>
            <a:endParaRPr lang="vi-VN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74B48-C592-072D-AF9E-BCC2BE9D4D6E}"/>
              </a:ext>
            </a:extLst>
          </p:cNvPr>
          <p:cNvSpPr txBox="1"/>
          <p:nvPr/>
        </p:nvSpPr>
        <p:spPr>
          <a:xfrm>
            <a:off x="114301" y="2131754"/>
            <a:ext cx="41015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u="sng" dirty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5.Implication</a:t>
            </a:r>
            <a:endParaRPr lang="en-US" sz="4800" b="1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85AAF2-DDED-ED24-E2D8-86F13CCD25F4}"/>
              </a:ext>
            </a:extLst>
          </p:cNvPr>
          <p:cNvSpPr txBox="1"/>
          <p:nvPr/>
        </p:nvSpPr>
        <p:spPr>
          <a:xfrm>
            <a:off x="3992457" y="355981"/>
            <a:ext cx="8199543" cy="5847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Integrate ChatGPT as </a:t>
            </a:r>
            <a:r>
              <a:rPr lang="en-US" sz="2800" b="1" dirty="0">
                <a:solidFill>
                  <a:srgbClr val="FF0000"/>
                </a:solidFill>
              </a:rPr>
              <a:t>a complementary resource</a:t>
            </a:r>
            <a:r>
              <a:rPr lang="en-US" sz="2800" dirty="0"/>
              <a:t>, not a replacement for instruction.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Promote critical engagement with AI-generated feedback.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Incorporate </a:t>
            </a:r>
            <a:r>
              <a:rPr lang="en-US" sz="2800" b="1" dirty="0">
                <a:solidFill>
                  <a:srgbClr val="FF0000"/>
                </a:solidFill>
              </a:rPr>
              <a:t>reflective practices </a:t>
            </a:r>
            <a:r>
              <a:rPr lang="en-US" sz="2800" dirty="0"/>
              <a:t>(self-monitoring, error tracking).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Prepare students for exam contexts without AI support.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5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45000-D472-69EF-1ABB-6347CAC0D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A8F21-83A0-69CC-A078-28BB7A94A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49744"/>
            <a:ext cx="11761694" cy="1499487"/>
          </a:xfrm>
        </p:spPr>
        <p:txBody>
          <a:bodyPr>
            <a:normAutofit/>
          </a:bodyPr>
          <a:lstStyle/>
          <a:p>
            <a:r>
              <a:rPr lang="en-US" sz="28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Empirical Studies</a:t>
            </a:r>
            <a:endParaRPr lang="vi-VN" sz="28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AB9237-CEEC-E3F8-8775-9BFBBF28F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878590"/>
              </p:ext>
            </p:extLst>
          </p:nvPr>
        </p:nvGraphicFramePr>
        <p:xfrm>
          <a:off x="502023" y="749743"/>
          <a:ext cx="11259670" cy="4860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9835">
                  <a:extLst>
                    <a:ext uri="{9D8B030D-6E8A-4147-A177-3AD203B41FA5}">
                      <a16:colId xmlns:a16="http://schemas.microsoft.com/office/drawing/2014/main" val="946390464"/>
                    </a:ext>
                  </a:extLst>
                </a:gridCol>
                <a:gridCol w="5629835">
                  <a:extLst>
                    <a:ext uri="{9D8B030D-6E8A-4147-A177-3AD203B41FA5}">
                      <a16:colId xmlns:a16="http://schemas.microsoft.com/office/drawing/2014/main" val="3348527484"/>
                    </a:ext>
                  </a:extLst>
                </a:gridCol>
              </a:tblGrid>
              <a:tr h="600418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AI Corrective Feedback &amp; Learner Autonomy in Writing</a:t>
                      </a:r>
                      <a:endParaRPr lang="en-VN" sz="20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ChatGPT &amp; Autonomy</a:t>
                      </a:r>
                      <a:endParaRPr lang="en-VN" sz="20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124022"/>
                  </a:ext>
                </a:extLst>
              </a:tr>
              <a:tr h="31593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 Automated feedback tools (Grammarly, 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ProWritingAid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) 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enhance accuracy, coherence, vocabulary, and foster learner </a:t>
                      </a: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autonomy</a:t>
                      </a: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(Burkhard, 2022; </a:t>
                      </a:r>
                      <a:r>
                        <a:rPr lang="en-US" sz="2000" b="0" i="0" dirty="0" err="1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Takallou</a:t>
                      </a: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2025)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 AWCF 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encourages sustained, self-regulated improvement in writing </a:t>
                      </a: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(Burkhard, 2022)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 Grammarly users achieved 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higher writing quality and autonomy 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compared to peers </a:t>
                      </a: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</a:t>
                      </a:r>
                      <a:r>
                        <a:rPr lang="en-US" sz="2000" b="0" i="0" dirty="0" err="1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Takallou</a:t>
                      </a: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2025)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VN" sz="20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 Delivers 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immediate, personalized feedback </a:t>
                      </a: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</a:t>
                      </a:r>
                      <a:r>
                        <a:rPr lang="en-US" sz="2000" b="0" i="0" dirty="0" err="1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Agustini</a:t>
                      </a: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2023)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 Helps learners 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monitor grammar, vocabulary, and broader language skills 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independently </a:t>
                      </a: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(Ali, 2023; </a:t>
                      </a:r>
                      <a:r>
                        <a:rPr lang="en-US" sz="2000" b="0" i="0" dirty="0" err="1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Aljanabi</a:t>
                      </a: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2023; </a:t>
                      </a:r>
                      <a:r>
                        <a:rPr lang="en-US" sz="2000" b="0" i="0" dirty="0" err="1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Mogavi</a:t>
                      </a: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et al., 2023)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 Tailors 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learning plans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boosting 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motivation and satisfaction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(Fuchs, 2023; Zhai, 2022)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 Mixed results: </a:t>
                      </a:r>
                      <a:r>
                        <a:rPr lang="en-US" sz="2000" b="0" i="0" dirty="0">
                          <a:solidFill>
                            <a:schemeClr val="accent5"/>
                          </a:solidFill>
                          <a:highlight>
                            <a:srgbClr val="FFFF00"/>
                          </a:highligh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limited direct effect on autonomy </a:t>
                      </a:r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(Phung et al., 2024)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4952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33BC5B-36C0-6A1F-C246-A2BFE357FDEE}"/>
              </a:ext>
            </a:extLst>
          </p:cNvPr>
          <p:cNvSpPr txBox="1"/>
          <p:nvPr/>
        </p:nvSpPr>
        <p:spPr>
          <a:xfrm>
            <a:off x="502023" y="5754314"/>
            <a:ext cx="112596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=&gt; While ChatGPT is linked to learner autonomy, its impact on autonomy through corrective feedback, especially in high-stakes contexts like IELTS writing remains underexplored and inconclusive.</a:t>
            </a:r>
            <a:endParaRPr lang="en-VN" sz="20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46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854FC-FA24-6B90-6261-D92D51B6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z="3200" b="0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20</a:t>
            </a:fld>
            <a:endParaRPr lang="vi-VN" sz="32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Google Shape;524;p33">
            <a:extLst>
              <a:ext uri="{FF2B5EF4-FFF2-40B4-BE49-F238E27FC236}">
                <a16:creationId xmlns:a16="http://schemas.microsoft.com/office/drawing/2014/main" id="{71A691EC-591F-50ED-52DC-768866CD4161}"/>
              </a:ext>
            </a:extLst>
          </p:cNvPr>
          <p:cNvSpPr txBox="1">
            <a:spLocks/>
          </p:cNvSpPr>
          <p:nvPr/>
        </p:nvSpPr>
        <p:spPr>
          <a:xfrm>
            <a:off x="2409006" y="2531295"/>
            <a:ext cx="659370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88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THANKS!</a:t>
            </a:r>
          </a:p>
        </p:txBody>
      </p:sp>
      <p:sp>
        <p:nvSpPr>
          <p:cNvPr id="5" name="Google Shape;525;p33">
            <a:extLst>
              <a:ext uri="{FF2B5EF4-FFF2-40B4-BE49-F238E27FC236}">
                <a16:creationId xmlns:a16="http://schemas.microsoft.com/office/drawing/2014/main" id="{D98E0C8D-391D-AE80-7C31-A224B06261E1}"/>
              </a:ext>
            </a:extLst>
          </p:cNvPr>
          <p:cNvSpPr txBox="1">
            <a:spLocks/>
          </p:cNvSpPr>
          <p:nvPr/>
        </p:nvSpPr>
        <p:spPr>
          <a:xfrm>
            <a:off x="2500739" y="4396140"/>
            <a:ext cx="6593700" cy="1342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Any questions?</a:t>
            </a: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You can find me at 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nguyenthidiep101009@gmail.com</a:t>
            </a: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anhkhoa090196@gmail.com</a:t>
            </a: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ü"/>
            </a:pP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6" name="Google Shape;526;p33">
            <a:extLst>
              <a:ext uri="{FF2B5EF4-FFF2-40B4-BE49-F238E27FC236}">
                <a16:creationId xmlns:a16="http://schemas.microsoft.com/office/drawing/2014/main" id="{311EB745-6305-9990-A9D9-F4100AAFFE49}"/>
              </a:ext>
            </a:extLst>
          </p:cNvPr>
          <p:cNvGrpSpPr/>
          <p:nvPr/>
        </p:nvGrpSpPr>
        <p:grpSpPr>
          <a:xfrm>
            <a:off x="4978591" y="776165"/>
            <a:ext cx="1490190" cy="1470735"/>
            <a:chOff x="5972700" y="2330200"/>
            <a:chExt cx="411625" cy="387275"/>
          </a:xfrm>
        </p:grpSpPr>
        <p:sp>
          <p:nvSpPr>
            <p:cNvPr id="7" name="Google Shape;527;p33">
              <a:extLst>
                <a:ext uri="{FF2B5EF4-FFF2-40B4-BE49-F238E27FC236}">
                  <a16:creationId xmlns:a16="http://schemas.microsoft.com/office/drawing/2014/main" id="{68BBD1B5-0A8C-1089-FCCE-2A8583F4D8A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Google Shape;528;p33">
              <a:extLst>
                <a:ext uri="{FF2B5EF4-FFF2-40B4-BE49-F238E27FC236}">
                  <a16:creationId xmlns:a16="http://schemas.microsoft.com/office/drawing/2014/main" id="{57E8500D-0C8D-F3C2-64B1-B0B453725E73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86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3B58-82B3-8469-5C1B-BA75529B5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81027"/>
            <a:ext cx="9144000" cy="1835335"/>
          </a:xfrm>
        </p:spPr>
        <p:txBody>
          <a:bodyPr>
            <a:normAutofit fontScale="90000"/>
          </a:bodyPr>
          <a:lstStyle/>
          <a:p>
            <a:r>
              <a:rPr lang="en-US" i="0" u="none" strike="noStrike" dirty="0">
                <a:solidFill>
                  <a:schemeClr val="accent6"/>
                </a:solidFill>
                <a:effectLst/>
                <a:latin typeface="Roboto Light" panose="020F0302020204030204" pitchFamily="34" charset="0"/>
              </a:rPr>
              <a:t>The Impacts of ChatGPT-generated Corrective Feedback on Learning Autonomy of Tertiary Students in IELTS Writing Classes</a:t>
            </a:r>
            <a:br>
              <a:rPr lang="en-US" i="0" u="none" strike="noStrike" dirty="0">
                <a:solidFill>
                  <a:schemeClr val="accent6"/>
                </a:solidFill>
                <a:effectLst/>
                <a:latin typeface="Roboto Light" panose="020F0302020204030204" pitchFamily="34" charset="0"/>
              </a:rPr>
            </a:br>
            <a:endParaRPr lang="vi-VN" dirty="0">
              <a:solidFill>
                <a:schemeClr val="accent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DA552-362A-2E90-3CD5-7FD3E34D0C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4929" y="4748249"/>
            <a:ext cx="9144000" cy="1608909"/>
          </a:xfrm>
        </p:spPr>
        <p:txBody>
          <a:bodyPr/>
          <a:lstStyle/>
          <a:p>
            <a:pPr algn="l"/>
            <a:r>
              <a:rPr lang="vi-VN" dirty="0"/>
              <a:t>Ms Diệp Nguyễn (Vietnam National University Ho Chi Minh city) </a:t>
            </a:r>
          </a:p>
          <a:p>
            <a:pPr algn="l"/>
            <a:r>
              <a:rPr lang="vi-VN" dirty="0"/>
              <a:t>Mr Khoa Trương (Nguyễn Tất Thành University)</a:t>
            </a:r>
          </a:p>
          <a:p>
            <a:pPr algn="r"/>
            <a:r>
              <a:rPr lang="vi-VN" dirty="0"/>
              <a:t>       29 August, 2025</a:t>
            </a:r>
          </a:p>
        </p:txBody>
      </p:sp>
    </p:spTree>
    <p:extLst>
      <p:ext uri="{BB962C8B-B14F-4D97-AF65-F5344CB8AC3E}">
        <p14:creationId xmlns:p14="http://schemas.microsoft.com/office/powerpoint/2010/main" val="221170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29F4-BD36-BE21-8FB4-60769396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64217" y="-261843"/>
            <a:ext cx="9144000" cy="1835335"/>
          </a:xfrm>
        </p:spPr>
        <p:txBody>
          <a:bodyPr/>
          <a:lstStyle/>
          <a:p>
            <a:r>
              <a:rPr lang="vi-VN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B56FA-F8F9-0F94-BCCB-9F339D942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9945" y="1902027"/>
            <a:ext cx="9144000" cy="72541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vi-VN" dirty="0"/>
              <a:t>RESEARCH OBJECTIVES  </a:t>
            </a:r>
          </a:p>
          <a:p>
            <a:pPr marL="514350" indent="-514350" algn="l">
              <a:buAutoNum type="arabicPeriod"/>
            </a:pPr>
            <a:r>
              <a:rPr lang="vi-VN" dirty="0"/>
              <a:t>METHODS  </a:t>
            </a:r>
          </a:p>
          <a:p>
            <a:pPr marL="514350" indent="-514350" algn="l">
              <a:buAutoNum type="arabicPeriod"/>
            </a:pPr>
            <a:r>
              <a:rPr lang="vi-VN" dirty="0"/>
              <a:t>RESULTS &amp; FINDINGS </a:t>
            </a:r>
          </a:p>
          <a:p>
            <a:pPr marL="514350" indent="-514350" algn="l">
              <a:buAutoNum type="arabicPeriod"/>
            </a:pPr>
            <a:r>
              <a:rPr lang="vi-VN" dirty="0"/>
              <a:t> CONCLUSIONS &amp; IMPLICATIONS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604E7-7997-459E-A04C-F6E4D3109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647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26A94-3FFA-E8E4-F48E-0812CBB06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7101"/>
            <a:ext cx="9144000" cy="1835335"/>
          </a:xfrm>
        </p:spPr>
        <p:txBody>
          <a:bodyPr/>
          <a:lstStyle/>
          <a:p>
            <a:r>
              <a:rPr lang="vi-VN" dirty="0"/>
              <a:t>1. Research Objectives</a:t>
            </a:r>
          </a:p>
        </p:txBody>
      </p:sp>
    </p:spTree>
    <p:extLst>
      <p:ext uri="{BB962C8B-B14F-4D97-AF65-F5344CB8AC3E}">
        <p14:creationId xmlns:p14="http://schemas.microsoft.com/office/powerpoint/2010/main" val="4084138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4081-2722-8CA7-F395-89B30162C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0461" y="3429000"/>
            <a:ext cx="10967634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0" dirty="0"/>
              <a:t>- To investigate </a:t>
            </a:r>
            <a:r>
              <a:rPr lang="en-US" sz="2800" dirty="0">
                <a:solidFill>
                  <a:srgbClr val="7030A0"/>
                </a:solidFill>
              </a:rPr>
              <a:t>the impact of ChatGPT-generated corrective feedback on learner autonomy </a:t>
            </a:r>
            <a:r>
              <a:rPr lang="en-US" sz="2800" b="0" dirty="0"/>
              <a:t>among tertiary students in an IELTS writing course. </a:t>
            </a:r>
            <a:br>
              <a:rPr lang="en-US" sz="2800" b="0" dirty="0"/>
            </a:br>
            <a:br>
              <a:rPr lang="en-US" sz="2800" b="0" dirty="0"/>
            </a:br>
            <a:r>
              <a:rPr lang="en-US" sz="2800" b="0" dirty="0"/>
              <a:t>- To offer </a:t>
            </a:r>
            <a:r>
              <a:rPr lang="en-US" sz="2800" dirty="0">
                <a:solidFill>
                  <a:srgbClr val="7030A0"/>
                </a:solidFill>
              </a:rPr>
              <a:t>practical recommendations</a:t>
            </a:r>
            <a:r>
              <a:rPr lang="en-US" sz="2800" b="0" dirty="0"/>
              <a:t> for integrating AI-driven feedback into IELTS writing instruction to foster independent learning.</a:t>
            </a:r>
            <a:br>
              <a:rPr lang="en-US" sz="2800" b="0" dirty="0"/>
            </a:br>
            <a:endParaRPr lang="vi-VN" sz="28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5B160-FE97-1430-06C4-6942EC0A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7702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0FD1-5692-F7B3-65CA-9B40F14B0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1255" y="-337949"/>
            <a:ext cx="9144000" cy="2387600"/>
          </a:xfrm>
        </p:spPr>
        <p:txBody>
          <a:bodyPr/>
          <a:lstStyle/>
          <a:p>
            <a:r>
              <a:rPr lang="vi-VN" dirty="0"/>
              <a:t>Hypothesis (H1)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7BA6B-4357-D3C9-5B71-BBD959AB5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3697" y="2317746"/>
            <a:ext cx="11040607" cy="16557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b="0" dirty="0"/>
              <a:t>“The integration of ChatGPT-generated corrective feedback will lead to a statistically significant improvement in learner autonomy among students in IELTS writing classes.” </a:t>
            </a:r>
            <a:endParaRPr lang="vi-VN" sz="28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088BB-58ED-E4E0-9318-D33C999F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7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8453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964F-845F-48D4-5931-7EAFE019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B9EB5-4588-97DC-93DE-5625EE47F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RQ1:</a:t>
            </a:r>
            <a:r>
              <a:rPr lang="en-US" dirty="0"/>
              <a:t> How does the integration of ChatGPT-generated corrective feedback affect learner autonomy among students in IELTS writing classes?</a:t>
            </a:r>
          </a:p>
          <a:p>
            <a:endParaRPr lang="en-US" dirty="0"/>
          </a:p>
          <a:p>
            <a:r>
              <a:rPr lang="en-US" b="1" dirty="0"/>
              <a:t>RQ2:</a:t>
            </a:r>
            <a:r>
              <a:rPr lang="en-US" dirty="0"/>
              <a:t> What are students’ perceptions of the benefits and limitations of using ChatGPT’s corrective feedback to enhance their learner autonomy in IELTS writing classes?</a:t>
            </a:r>
          </a:p>
          <a:p>
            <a:endParaRPr lang="vi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AFD4-4A44-A44F-4319-B4466FB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8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66688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99395-5572-1C89-6A71-5DD27466B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AB02-02F3-3C46-5D4E-32E471D51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7101"/>
            <a:ext cx="9144000" cy="1835335"/>
          </a:xfrm>
        </p:spPr>
        <p:txBody>
          <a:bodyPr/>
          <a:lstStyle/>
          <a:p>
            <a:r>
              <a:rPr lang="vi-VN" dirty="0"/>
              <a:t>2. Method</a:t>
            </a:r>
          </a:p>
        </p:txBody>
      </p:sp>
    </p:spTree>
    <p:extLst>
      <p:ext uri="{BB962C8B-B14F-4D97-AF65-F5344CB8AC3E}">
        <p14:creationId xmlns:p14="http://schemas.microsoft.com/office/powerpoint/2010/main" val="2118605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4618</TotalTime>
  <Words>869</Words>
  <Application>Microsoft Macintosh PowerPoint</Application>
  <PresentationFormat>Widescreen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Wingdings</vt:lpstr>
      <vt:lpstr>Aptos Display</vt:lpstr>
      <vt:lpstr>Be Vietnam Pro</vt:lpstr>
      <vt:lpstr>Roboto Light</vt:lpstr>
      <vt:lpstr>Aptos</vt:lpstr>
      <vt:lpstr>Calibri Light</vt:lpstr>
      <vt:lpstr>Arial</vt:lpstr>
      <vt:lpstr>Times New Roman</vt:lpstr>
      <vt:lpstr>Office Theme</vt:lpstr>
      <vt:lpstr>The Impacts of ChatGPT-generated Corrective Feedback on Learning Autonomy of Tertiary Students in IELTS Writing Classes </vt:lpstr>
      <vt:lpstr>Empirical Studies</vt:lpstr>
      <vt:lpstr>The Impacts of ChatGPT-generated Corrective Feedback on Learning Autonomy of Tertiary Students in IELTS Writing Classes </vt:lpstr>
      <vt:lpstr>AGENDA</vt:lpstr>
      <vt:lpstr>1. Research Objectives</vt:lpstr>
      <vt:lpstr>- To investigate the impact of ChatGPT-generated corrective feedback on learner autonomy among tertiary students in an IELTS writing course.   - To offer practical recommendations for integrating AI-driven feedback into IELTS writing instruction to foster independent learning. </vt:lpstr>
      <vt:lpstr>Hypothesis (H1)</vt:lpstr>
      <vt:lpstr>Research questions</vt:lpstr>
      <vt:lpstr>2. Method</vt:lpstr>
      <vt:lpstr>PowerPoint Presentation</vt:lpstr>
      <vt:lpstr>PowerPoint Presentation</vt:lpstr>
      <vt:lpstr>PowerPoint Presentation</vt:lpstr>
      <vt:lpstr>3. Results and Findings</vt:lpstr>
      <vt:lpstr>PowerPoint Presentation</vt:lpstr>
      <vt:lpstr>PowerPoint Presentation</vt:lpstr>
      <vt:lpstr>PowerPoint Presentation</vt:lpstr>
      <vt:lpstr>4. Conclusion and Implication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banquyenphanmem3 banquyenphanmem3</dc:creator>
  <cp:lastModifiedBy>Diep Nguyen</cp:lastModifiedBy>
  <cp:revision>19</cp:revision>
  <dcterms:created xsi:type="dcterms:W3CDTF">2025-05-11T03:28:13Z</dcterms:created>
  <dcterms:modified xsi:type="dcterms:W3CDTF">2025-08-28T06:52:00Z</dcterms:modified>
</cp:coreProperties>
</file>