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60" r:id="rId6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2fc2a312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g372fc2a312c_0_2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/>
          <p:nvPr>
            <p:ph type="title"/>
          </p:nvPr>
        </p:nvSpPr>
        <p:spPr>
          <a:xfrm>
            <a:off x="838200" y="24796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97FF"/>
              </a:buClr>
              <a:buSzPts val="5400"/>
              <a:buFont typeface="Dosis Medium"/>
              <a:buNone/>
              <a:defRPr sz="5400" b="1" i="1">
                <a:solidFill>
                  <a:srgbClr val="2F97FF"/>
                </a:solidFill>
                <a:latin typeface="Dosis Medium"/>
                <a:ea typeface="Dosis Medium"/>
                <a:cs typeface="Dosis Medium"/>
                <a:sym typeface="Dosi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235325" y="2471420"/>
            <a:ext cx="6139815" cy="42779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800">
                <a:solidFill>
                  <a:schemeClr val="bg1"/>
                </a:solidFill>
                <a:sym typeface="+mn-ea"/>
              </a:rPr>
              <a:t>Presented by  </a:t>
            </a:r>
            <a:endParaRPr lang="en-US" altLang="en-US" sz="280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800">
                <a:solidFill>
                  <a:schemeClr val="bg1"/>
                </a:solidFill>
                <a:sym typeface="+mn-ea"/>
              </a:rPr>
              <a:t>Ms. Nguyen Yen Khoa </a:t>
            </a:r>
            <a:endParaRPr lang="en-US" altLang="en-US" sz="2800">
              <a:solidFill>
                <a:schemeClr val="bg1"/>
              </a:solidFill>
              <a:sym typeface="+mn-ea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altLang="en-US" sz="2800">
              <a:sym typeface="+mn-ea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800">
                <a:sym typeface="+mn-ea"/>
              </a:rPr>
              <a:t> </a:t>
            </a:r>
            <a:endParaRPr lang="en-US" altLang="en-US"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altLang="en-US"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altLang="en-US"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500">
                <a:solidFill>
                  <a:schemeClr val="accent1"/>
                </a:solidFill>
                <a:sym typeface="+mn-ea"/>
              </a:rPr>
              <a:t>M.A. (Applied Linguistics)  </a:t>
            </a:r>
            <a:endParaRPr lang="en-US" altLang="en-US" sz="2500">
              <a:solidFill>
                <a:schemeClr val="accen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500">
                <a:solidFill>
                  <a:schemeClr val="accent1"/>
                </a:solidFill>
                <a:sym typeface="+mn-ea"/>
              </a:rPr>
              <a:t>Faculty of Global Languages and Cultures</a:t>
            </a:r>
            <a:endParaRPr lang="en-US" altLang="en-US" sz="2500">
              <a:solidFill>
                <a:schemeClr val="accent1"/>
              </a:solidFill>
              <a:sym typeface="+mn-ea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altLang="en-US" sz="2500">
                <a:solidFill>
                  <a:schemeClr val="accent1"/>
                </a:solidFill>
                <a:sym typeface="+mn-ea"/>
              </a:rPr>
              <a:t>Hong Bang International University</a:t>
            </a:r>
            <a:endParaRPr lang="en-US" altLang="en-US" sz="2500">
              <a:solidFill>
                <a:schemeClr val="accent1"/>
              </a:solidFill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152525" y="764540"/>
            <a:ext cx="10305415" cy="170688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sz="3500">
                <a:solidFill>
                  <a:schemeClr val="bg1"/>
                </a:solidFill>
              </a:rPr>
              <a:t>Enhancing Reading Skills of Non-English Major University Students through the Flipped Classroom: A Literature Review</a:t>
            </a:r>
            <a:endParaRPr sz="3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255" y="27179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Implications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17855" y="1289050"/>
            <a:ext cx="10955655" cy="4757420"/>
          </a:xfrm>
          <a:prstGeom prst="rect">
            <a:avLst/>
          </a:prstGeom>
        </p:spPr>
        <p:txBody>
          <a:bodyPr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500"/>
              <a:t>Educators: blend technology with scaffolded reading tasks</a:t>
            </a:r>
            <a:endParaRPr lang="en-US" altLang="en-US" sz="35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500"/>
              <a:t>Curriculum designers: integrate flipped methods into syllabi</a:t>
            </a:r>
            <a:endParaRPr lang="en-US" altLang="en-US" sz="35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500"/>
              <a:t>Policy makers: invest in infrastructure + teacher training</a:t>
            </a:r>
            <a:endParaRPr lang="en-US" altLang="en-US" sz="35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500"/>
              <a:t>Researchers: expand studies to specific contexts and long-term outcomes</a:t>
            </a:r>
            <a:endParaRPr lang="en-US" altLang="en-US" sz="3500"/>
          </a:p>
        </p:txBody>
      </p:sp>
      <p:sp>
        <p:nvSpPr>
          <p:cNvPr id="3" name="Text Box 2"/>
          <p:cNvSpPr txBox="1"/>
          <p:nvPr/>
        </p:nvSpPr>
        <p:spPr>
          <a:xfrm>
            <a:off x="727710" y="6189980"/>
            <a:ext cx="12489180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1600" b="1"/>
              <a:t>References</a:t>
            </a:r>
            <a:r>
              <a:rPr lang="en-US" sz="1600"/>
              <a:t>: </a:t>
            </a:r>
            <a:r>
              <a:rPr sz="1600"/>
              <a:t>Bergmann &amp; Sams, 20</a:t>
            </a:r>
            <a:r>
              <a:rPr lang="en-US" sz="1600"/>
              <a:t>23</a:t>
            </a:r>
            <a:r>
              <a:rPr sz="1600"/>
              <a:t>; Tsai, 2021; Atabek, 2019; Kong, 2014; Darling-Hammond et al., 2017</a:t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890" y="11304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Conclusion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5245" y="1141095"/>
            <a:ext cx="11948160" cy="3321050"/>
          </a:xfrm>
          <a:prstGeom prst="rect">
            <a:avLst/>
          </a:prstGeom>
        </p:spPr>
        <p:txBody>
          <a:bodyPr>
            <a:noAutofit/>
          </a:bodyPr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300"/>
              <a:t>Flipped classroom → promising model for EFL reading skills</a:t>
            </a:r>
            <a:endParaRPr lang="en-US" altLang="en-US" sz="330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300"/>
              <a:t>Benefits include comprehension, vocabulary, and learner autonomy</a:t>
            </a:r>
            <a:endParaRPr lang="en-US" altLang="en-US" sz="330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300"/>
              <a:t>Challenges remain: technology, teacher readiness, institutional support</a:t>
            </a:r>
            <a:endParaRPr lang="en-US" altLang="en-US" sz="330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300"/>
              <a:t>More context-specific and longitudinal research is needed</a:t>
            </a:r>
            <a:endParaRPr lang="en-US" altLang="en-US" sz="3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288720" y="714880"/>
            <a:ext cx="11487900" cy="6552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Afdal, H. W., Spernes, K., &amp; Hoff-Jenssen, R. (2023). Academic reading as a social practice in higher education. Higher Education, 85(6), 1337–1355. 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https://doi.org/10.1007/s10734-022-00893-x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Aidoo, B., Tsyawo, J., Quansah, F., &amp; Boateng, S. K. (2022). Students’ learning experiences in a flipped classroom: A case study in Ghana. International Journal of Education and Development Using Information and Communication Technology (IJEDICT), 18(1), 67–85.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https://files.eric.ed.gov/fulltext/EJ1345826.pdf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Aidoo, B., Vesterinen, V. M., &amp; Macdonald, M. A. (2022). Perceptions of Ghanaian student teachers on benefits and challenges of the flipped classroom: A case study. Contemporary Educational Technology, 14(4). 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https://doi.org/10.30935/cedtech/12163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Anderson, L. W., &amp; Krathwohl, D. R. (Eds.). (2001). A taxonomy for learning, teaching, and assessing: A revision of Bloom’s taxonomy of educational objectives. Longman.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Atabek, O. (2019). Challenges in integrating technology into education. Turkish Studies - Information Technologies and Applied Sciences, 14(1), 1–19.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https://doi.org/10.7827/TurkishStudies.14810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Baig, M. I., &amp; Yadegaridehkordi, E. (2023). Flipped classroom in higher education: A systematic literature review and research challenges. International Journal of Educational Technology in Higher Education, 20(1), 61. 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https://doi.org/10.1186/s41239-023-00430-5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Bergmann, J., &amp; Sams, A. (2023). Flip your classroom, revised edition: Reach every student in every class every day. ASCD. https://files.ascd.org/pdfs/publications/books/Flip-Your-Classroom-Revised-Edition-sample-pages.pdf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Ç</a:t>
            </a: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ift</a:t>
            </a:r>
            <a:r>
              <a:rPr lang="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ç</a:t>
            </a: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 Aksoy, B. N., &amp; Takkac Tulgar, A. (2023). The effects of flipped classroom on EFL students’ autonomy and motivation [Los efectos del aula invertida en la autonomía y motivación de los estudiantes de EFL]. Gist Education and Learning Research Journal, (27), 9–37. 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https://files.eric.ed.gov/fulltext/EJ1448902.pdf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Darling-Hammond, L., Hyler, M. E., &amp; Gardner, M. (2017). Effective teacher professional development. Learning Policy Institute.</a:t>
            </a:r>
            <a:r>
              <a:rPr lang="en-US" altLang="en-US" u="sng">
                <a:solidFill>
                  <a:schemeClr val="accent2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https://learningpolicyinstitute.org/product/effective-teacher-professional-development-report</a:t>
            </a:r>
            <a:endParaRPr lang="en-US" altLang="en-US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-41670" y="-7365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References</a:t>
            </a:r>
            <a:endParaRPr 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155370" y="566925"/>
            <a:ext cx="11487900" cy="6875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Deng, R., Feng, S., &amp; Shen, S. (2024). Improving the effectiveness of video-based flipped classrooms with question-embedding. Education and Information Technologies, 29(10), 12677–12702.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https://doi.org/10.1007/s10639-023-12303-5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Ebadi, H., &amp; Khan, I. A. (2022). Investigating the effects of flipped vocabulary learning via an online dictionary on EFL learners' listening comprehension. Smart Learning Environments, 9(1), 1–15.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https://doi.org/10.1186/s40561-022-00209-7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Eriksson, L. (2022). Difficulties in academic reading for EFL students: An initial investigation. Language Teaching, 55(4), 585–596.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https://doi.org/10.1017/S0261444822000051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Fahmi, A., Mukminatien, N., Ginting, D., &amp; Kusumaningrum, S. R. (2024). The impact of flipping class intervention on reading comprehension: Different approaches and proficiency levels. PLOS ONE, 19(6), e0305041.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https://doi.org/10.1371/journal.pone.0305041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Galindo-Domínguez, H., &amp; Bezanilla, M.-J. (2025). A critical systematic review of the impact of the flipped classroom methodology on university students’ autonomy. Trends in Higher Education, 4(2), 22.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https://doi.org/10.3390/higheredu4020022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Hava, K. (2024). A systematic review of flipped learning in EFL education. Malaysian Online Journal of Educational Technology, 12(4), 175–188.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http://dx.doi.org/10.52380/mojet.2024.12.4.556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He, X., &amp; Li, R. (2019). A neural network-based approach to the approximation of probability densities. arXiv preprint arXiv:1909.01235.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https://doi.org/10.1103/PhysRevPhysEducRes.16.023101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Jalili, S., Khalaji, H., &amp; Ahmadi, H. (2020). Vocabulary learning in the mobile-assisted flipped classroom in an Iranian EFL context. Teaching English with Technology, 20(4), 82–95.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 http://www.tewtjournal.org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Jensen, J. L., Holt, E. A., Sowards, J. B., Ogden, T. H., &amp; West, R. E. (2018). Investigating strategies for pre-class content learning in a flipped classroom. Journal of Science Education and Technology, 27(6), 523–535.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 https://doi.org/10.1007/s10956-018-9740-6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Kne</a:t>
            </a:r>
            <a:r>
              <a:rPr lang="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ž</a:t>
            </a: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evi</a:t>
            </a:r>
            <a:r>
              <a:rPr lang="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ć</a:t>
            </a: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, L., Drakuli</a:t>
            </a:r>
            <a:r>
              <a:rPr lang="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ć</a:t>
            </a: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, V., &amp; Radulovi</a:t>
            </a:r>
            <a:r>
              <a:rPr lang="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ć</a:t>
            </a: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, B. (2020). Flipping the classroom to enhance academic vocabulary learning in an English for academic purposes (EAP) course. SAGE Open, 10(3), 1–15.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https://doi.org/10.1177/2158244020957052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Kong, S. C. (2014). Developing information literacy and critical thinking skills through domain knowledge learning in digital classrooms: An experience of practicing flipped classroom strategy. Computers &amp; Education, 78, 160–173. https://doi.org/10.1016/j.compedu.2014.05.011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Nguyen, S. V., &amp; Habók, A. (2021). Vietnamese non-English-major students' motivation to learn English: From activity theory perspective. Heliyon, 7(4), e06819.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https://doi.org/10.1016/j.heliyon.2021.e06819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Nsabayezu, E., Habimana, O., Nzabalirwa, W., &amp; Niyonzima, F. N. (2025). Using multimedia-supported flipped classrooms approach to modernize organic chemistry instruction: Exploring students’ and teachers’ challenges. Discover Education, 4(1), 267.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 https://doi.org/10.1007/s44217-025-00738-6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-41670" y="-7365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References</a:t>
            </a:r>
            <a:endParaRPr 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155370" y="799970"/>
            <a:ext cx="11487900" cy="5490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Pilu, R., Jabu, B., &amp; Sulaiman, I. (2025). Flipped learning and its challenges: Understanding students' struggles in Indonesian EFL contexts from teachers' viewpoint. Frontiers in Education, 10.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https://doi.org/10.3389/feduc.2025.1575385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Pratiwi, D. I., Fitriati, S. W., Yuliasri, I., &amp; Waluyo, B. (2024). Flipped classroom with gamified technology and paper-based method for teaching vocabulary. Asia-Pacific Journal of Second and Foreign Language Education, 9(1).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 https://doi.org/10.1186/s40862-023-00222-4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Soltanabadi, M. I., Izadpanah, S., &amp; Namaziandost, E. (2021). The effect of flipped classroom on Iranian adolescents: Elementary EFL learners’ vocabulary recall and retention. Journal of English Language Teaching and Learning, 13(2), 26–40.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https://doi.org/10.1155/2021/3798033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Tran, N. M. (2024). Factors influencing English learning motivation: A study of the perspectives of non-English majors at a public university in Hanoi, Vietnam. Dalat University Journal of Science, 14(2), 128–142.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 https://tckh.dlu.edu.vn/index.php/tckhdhdl/article/view/1177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Trần, Q., Verezub, E., &amp; Fisher, R. (2025). Flipping EFL reading comprehension classes: Students' learning achievement and perceptions. Teaching and Learning Inquiry, 13, 1–44.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https://doi.org/10.20343/teachlearninqu.13.13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Trần, T. T. T., Mai, H., Nguyễn, T. Q., &amp; Hoàng, T. P. T. (2022). Applying the flipped classroom model in teaching academic reading to Vietnamese students. International Journal of Educational Technology in Higher Education, 19(1), 1–18.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https://doi.org/10.1186/s41239-022-00209-7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Tsai, Y. R. (2021). Promotion of learner autonomy within the framework of a flipped EFL instructional model: Perception and perspectives. Computer Assisted Language Learning, 34(7), 979–1011.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https://doi.org/10.1080/09588221.2019.1650779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Tsai, Y. R. (2025). Enhancing EFL learner autonomy through flipped instruction: Effects on psychological, technical, social, and critical-political dimensions. TEFLIN Journal, 36(1), 153–171.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https://doi.org/10.15639/teflinjournal.v36i1.153-171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Yalew, G. D., &amp; Filate, A. Y. (2024). Effects of flipped explicit reading instruction on college EFL trainees' reading comprehension proficiency. Journal of Educational Technology Development and Exchange (JETDE), 17(2), 90–117.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https://aquila.usm.edu/jetde/vol17/iss2/1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Youhasan, P., Chen, Y., Lyndon, M., &amp; Henning, M. A. (2021). Assess the feasibility of flipped classroom pedagogy in undergraduate nursing education in Sri Lanka: A mixed-methods study. PLOS ONE, 16(11), e0259003.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https://doi.org/10.1371/journal.pone.0259003</a:t>
            </a:r>
            <a:endParaRPr lang="en-US" altLang="en-US" sz="1500" u="sng">
              <a:solidFill>
                <a:schemeClr val="accent2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500">
                <a:solidFill>
                  <a:srgbClr val="002060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Zhao, S.-R., &amp; Li, H. (2021). Unpacking peer collaborative experiences in pre-class learning of flipped classroom with a production-oriented approach. SAGE Open, 11(4). </a:t>
            </a:r>
            <a:r>
              <a:rPr lang="en-US" altLang="en-US" sz="1500" u="sng">
                <a:solidFill>
                  <a:schemeClr val="accent2"/>
                </a:solidFill>
                <a:latin typeface="Calibri" panose="020F0502020204030204" charset="0"/>
                <a:ea typeface="Calibri" panose="020F0502020204030204"/>
                <a:cs typeface="Calibri" panose="020F0502020204030204" charset="0"/>
                <a:sym typeface="Calibri" panose="020F0502020204030204"/>
              </a:rPr>
              <a:t>https://doi.org/10.1177/21582440211058203</a:t>
            </a: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500">
              <a:solidFill>
                <a:srgbClr val="002060"/>
              </a:solidFill>
              <a:latin typeface="Calibri" panose="020F0502020204030204" charset="0"/>
              <a:ea typeface="Calibri" panose="020F0502020204030204"/>
              <a:cs typeface="Calibri" panose="020F0502020204030204" charset="0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-41670" y="-7365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References</a:t>
            </a:r>
            <a:endParaRPr 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/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sz="8890" b="0" i="0">
                <a:latin typeface="Calibri" panose="020F0502020204030204" charset="0"/>
                <a:cs typeface="Calibri" panose="020F0502020204030204" charset="0"/>
              </a:rPr>
              <a:t>Thank you</a:t>
            </a:r>
            <a:br>
              <a:rPr lang="en-US" sz="8890" b="0" i="0">
                <a:latin typeface="Calibri" panose="020F0502020204030204" charset="0"/>
                <a:cs typeface="Calibri" panose="020F0502020204030204" charset="0"/>
              </a:rPr>
            </a:br>
            <a:r>
              <a:rPr lang="en-US" sz="3890" b="0" i="0">
                <a:latin typeface="Calibri" panose="020F0502020204030204" charset="0"/>
                <a:cs typeface="Calibri" panose="020F0502020204030204" charset="0"/>
              </a:rPr>
              <a:t>khoany@hiu.vn</a:t>
            </a:r>
            <a:endParaRPr lang="en-US" sz="3890" b="0" i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0" y="333375"/>
            <a:ext cx="10972800" cy="582613"/>
          </a:xfrm>
        </p:spPr>
        <p:txBody>
          <a:bodyPr/>
          <a:p>
            <a:pPr algn="ctr"/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Introduction</a:t>
            </a:r>
            <a:endParaRPr lang="en-US" sz="5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95" y="1355725"/>
            <a:ext cx="11865610" cy="5316855"/>
          </a:xfrm>
        </p:spPr>
        <p:txBody>
          <a:bodyPr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Reading: essential for academic learning in higher education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Non-English majors: often less motivated &amp; less proficient in English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Traditional teacher-centered methods → limited engagement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Need for new approaches to foster comprehension, vocabulary, and autonomy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700" b="1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altLang="en-US" sz="1700">
                <a:latin typeface="Arial" panose="020B0604020202020204" pitchFamily="34" charset="0"/>
                <a:cs typeface="Arial" panose="020B0604020202020204" pitchFamily="34" charset="0"/>
              </a:rPr>
              <a:t>: Eriksson, 2022; Afdal, Spernes, &amp; Hoff-Jenssen, 2023; Trinh, 2024; Nguyen &amp; Habók, 2021; Tsai, 2021.</a:t>
            </a:r>
            <a:endParaRPr lang="en-US" altLang="en-US" sz="1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Research Focus</a:t>
            </a:r>
            <a:endParaRPr lang="en-US" sz="5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35" y="1079500"/>
            <a:ext cx="11656695" cy="4953000"/>
          </a:xfrm>
        </p:spPr>
        <p:txBody>
          <a:bodyPr/>
          <a:p>
            <a:r>
              <a:rPr lang="en-US" altLang="en-US"/>
              <a:t>Aim: Explore how FC enhances reading skills of non-English majors</a:t>
            </a:r>
            <a:endParaRPr lang="en-US" altLang="en-US"/>
          </a:p>
          <a:p>
            <a:r>
              <a:rPr lang="en-US" altLang="en-US"/>
              <a:t>Scope: Literature review of international &amp; regional studies</a:t>
            </a:r>
            <a:endParaRPr lang="en-US" altLang="en-US"/>
          </a:p>
          <a:p>
            <a:r>
              <a:rPr lang="en-US" altLang="en-US"/>
              <a:t>Focus areas:</a:t>
            </a: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r>
              <a:rPr lang="en-US" altLang="en-US"/>
              <a:t>Reading comprehension</a:t>
            </a: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r>
              <a:rPr lang="en-US" altLang="en-US"/>
              <a:t>Vocabulary development</a:t>
            </a: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r>
              <a:rPr lang="en-US" altLang="en-US"/>
              <a:t>Learner autonomy</a:t>
            </a: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endParaRPr lang="en-US" altLang="en-US"/>
          </a:p>
          <a:p>
            <a:pPr lvl="1">
              <a:buFont typeface="Wingdings" panose="05000000000000000000" charset="0"/>
              <a:buChar char="ü"/>
            </a:pPr>
            <a:endParaRPr lang="en-US" altLang="en-US"/>
          </a:p>
          <a:p>
            <a:pPr marL="457200" lvl="1" indent="0">
              <a:buFont typeface="Wingdings" panose="05000000000000000000" charset="0"/>
              <a:buNone/>
            </a:pPr>
            <a:r>
              <a:rPr lang="en-US" altLang="en-US" sz="1700" b="1"/>
              <a:t>References:</a:t>
            </a:r>
            <a:r>
              <a:rPr lang="en-US" altLang="en-US" sz="1700"/>
              <a:t> Ebadi et al., 2022; Trần et al., 2025; Tsai, 2025</a:t>
            </a:r>
            <a:endParaRPr lang="en-US" altLang="en-US"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255" y="271790"/>
            <a:ext cx="118824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What is a Flipped Classroom?</a:t>
            </a:r>
            <a:endParaRPr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3" name="Google Shape;63;g372fc2a312c_0_22"/>
          <p:cNvSpPr txBox="1"/>
          <p:nvPr/>
        </p:nvSpPr>
        <p:spPr>
          <a:xfrm>
            <a:off x="247650" y="1230630"/>
            <a:ext cx="11692890" cy="5605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397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-US" sz="2400" b="1"/>
              <a:t>Definition</a:t>
            </a:r>
            <a:r>
              <a:rPr lang="en-US" sz="2400"/>
              <a:t>: A model where students learn new content outside class (via videos, readings) and apply knowledge during in-class activities</a:t>
            </a:r>
            <a:endParaRPr lang="en-US" sz="2400"/>
          </a:p>
          <a:p>
            <a:pPr marL="1397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 b="1"/>
              <a:t>Core Features</a:t>
            </a:r>
            <a:r>
              <a:rPr lang="en-US" sz="2400"/>
              <a:t>:</a:t>
            </a:r>
            <a:endParaRPr lang="en-US" sz="240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2400"/>
              <a:t>Pre-class learning</a:t>
            </a:r>
            <a:endParaRPr lang="en-US" sz="240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2400"/>
              <a:t>In-class active tasks</a:t>
            </a:r>
            <a:br>
              <a:rPr lang="en-US" sz="2400"/>
            </a:br>
            <a:r>
              <a:rPr lang="en-US" sz="2400"/>
              <a:t>Use of technology</a:t>
            </a:r>
            <a:endParaRPr lang="en-US" sz="2400"/>
          </a:p>
          <a:p>
            <a:pPr marL="1397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 b="1"/>
              <a:t>Benefits</a:t>
            </a:r>
            <a:r>
              <a:rPr lang="en-US" sz="2400"/>
              <a:t> (theoretical):</a:t>
            </a:r>
            <a:endParaRPr lang="en-US" sz="240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2400"/>
              <a:t>Learner autonomy</a:t>
            </a:r>
            <a:br>
              <a:rPr lang="en-US" sz="2400"/>
            </a:br>
            <a:r>
              <a:rPr lang="en-US" sz="2400"/>
              <a:t>Higher-order thinking skills (Bloom’s Taxonomy; Anderson &amp; Krathwohl, 2001)</a:t>
            </a:r>
            <a:endParaRPr lang="en-US" sz="240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2400"/>
              <a:t>Peer collaboration</a:t>
            </a:r>
            <a:endParaRPr lang="en-US" sz="240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lang="en-US"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700" b="1"/>
              <a:t>References:</a:t>
            </a:r>
            <a:r>
              <a:rPr lang="en-US" sz="1700"/>
              <a:t> </a:t>
            </a:r>
            <a:r>
              <a:rPr lang="en-US" sz="1700">
                <a:sym typeface="+mn-ea"/>
              </a:rPr>
              <a:t>Anderson &amp; Krathwohl, 2001; </a:t>
            </a:r>
            <a:r>
              <a:rPr lang="en-US" sz="1700"/>
              <a:t>Aidoo et al., 2022; Çiftçi Aksoy &amp; Takkac Tulgar, 2023; Zhao &amp; Li, 2021; Jensen et al., 2018</a:t>
            </a:r>
            <a:endParaRPr sz="1700" b="1" i="1"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-635" y="1326515"/>
            <a:ext cx="12003405" cy="4869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Pre-class: video lectures, digital reading platforms, guided reading tasks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57150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In-class: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1028700" lvl="1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Task-based learning (problem-solving, discussion)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1028700" lvl="1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Collaborative group projects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1028700" lvl="1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ü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Vocabulary-focused activities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57150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Technology-supported scaffolding (quizzes, apps, forums)</a:t>
            </a: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marL="57150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sz="36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  <a:p>
            <a:pPr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1700" b="1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References:</a:t>
            </a:r>
            <a:r>
              <a:rPr lang="en-US" altLang="en-US" sz="1700">
                <a:solidFill>
                  <a:schemeClr val="tx1"/>
                </a:solidFill>
                <a:latin typeface="+mj-lt"/>
                <a:ea typeface="Calibri" panose="020F0502020204030204"/>
                <a:cs typeface="+mj-lt"/>
                <a:sym typeface="Calibri" panose="020F0502020204030204"/>
              </a:rPr>
              <a:t> Deng et al., 2024; Ebadi &amp; Khan, 2022; Hava, 2024; Jalili et al., 2020; Pratiwi et al., 2024</a:t>
            </a:r>
            <a:endParaRPr lang="en-US" altLang="en-US" sz="1700">
              <a:solidFill>
                <a:schemeClr val="tx1"/>
              </a:solidFill>
              <a:latin typeface="+mj-lt"/>
              <a:ea typeface="Calibri" panose="020F0502020204030204"/>
              <a:cs typeface="+mj-lt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255" y="27179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Instructional Strategies Identified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" name="Text Box 0"/>
          <p:cNvSpPr txBox="1"/>
          <p:nvPr/>
        </p:nvSpPr>
        <p:spPr>
          <a:xfrm>
            <a:off x="1848485" y="66884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201930" y="528320"/>
            <a:ext cx="11990070" cy="639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Reading comprehension: deeper understanding through active use</a:t>
            </a: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Vocabulary: exposure + application improves retention</a:t>
            </a: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Learner autonomy: responsibility for pre-class work</a:t>
            </a: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Motivation: interactive tasks increase interest in reading</a:t>
            </a: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36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Time efficiency: classroom hours used for higher-order skills</a:t>
            </a: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sz="36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1700" b="1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References: </a:t>
            </a:r>
            <a:r>
              <a:rPr lang="en-US" altLang="en-US" sz="170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Ebadi &amp; Khan, 2022; Fahmi et al., 2024; Soltanabadi et al., 2021; Trần et al., 2025; Yalew &amp; Filate, 2024</a:t>
            </a:r>
            <a:endParaRPr lang="en-US" altLang="en-US" sz="170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240" y="1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Reported Benefits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890" y="128915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Challenges Identified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481330" y="682625"/>
            <a:ext cx="11710670" cy="5161915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en-US" sz="3500">
                <a:solidFill>
                  <a:schemeClr val="tx1"/>
                </a:solidFill>
              </a:rPr>
              <a:t>Student-related: unequal digital literacy, varying motivation</a:t>
            </a:r>
            <a:endParaRPr lang="en-US" altLang="en-US" sz="35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en-US" sz="3500">
                <a:solidFill>
                  <a:schemeClr val="tx1"/>
                </a:solidFill>
              </a:rPr>
              <a:t>Instructional design: inconsistency across courses</a:t>
            </a:r>
            <a:endParaRPr lang="en-US" altLang="en-US" sz="35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en-US" sz="3500">
                <a:solidFill>
                  <a:schemeClr val="tx1"/>
                </a:solidFill>
              </a:rPr>
              <a:t>Resources: limited internet &amp; technology access in some regions</a:t>
            </a:r>
            <a:endParaRPr lang="en-US" altLang="en-US" sz="35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en-US" sz="3500">
                <a:solidFill>
                  <a:schemeClr val="tx1"/>
                </a:solidFill>
              </a:rPr>
              <a:t>Teachers: need training in flipped pedagogy</a:t>
            </a:r>
            <a:endParaRPr lang="en-US" altLang="en-US" sz="35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en-US" sz="3500">
                <a:solidFill>
                  <a:schemeClr val="tx1"/>
                </a:solidFill>
              </a:rPr>
              <a:t>Institutions: lack of clear policies or infrastructure</a:t>
            </a:r>
            <a:endParaRPr lang="en-US" altLang="en-US" sz="3500">
              <a:solidFill>
                <a:schemeClr val="tx1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81330" y="6374130"/>
            <a:ext cx="11710670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1600" b="1"/>
              <a:t>References:</a:t>
            </a:r>
            <a:r>
              <a:rPr sz="1600"/>
              <a:t> Pilu et al., 2025; Aidoo et al., 2022; Youhasan et al., 2021; Atabek, 2019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890" y="1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Role of Teachers &amp; Institutions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14350" y="622300"/>
            <a:ext cx="11094085" cy="2806700"/>
          </a:xfrm>
          <a:prstGeom prst="rect">
            <a:avLst/>
          </a:prstGeom>
        </p:spPr>
        <p:txBody>
          <a:bodyPr>
            <a:no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/>
              <a:t>Teachers:</a:t>
            </a:r>
            <a:endParaRPr lang="en-US" altLang="en-US" sz="2800"/>
          </a:p>
          <a:p>
            <a:pPr marL="914400" lvl="1" indent="-4572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2800"/>
              <a:t>Readiness &amp; willingness to change methods</a:t>
            </a:r>
            <a:endParaRPr lang="en-US" altLang="en-US" sz="2800"/>
          </a:p>
          <a:p>
            <a:pPr marL="914400" lvl="1" indent="-4572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2800"/>
              <a:t>Skills in digital content design</a:t>
            </a:r>
            <a:endParaRPr lang="en-US" altLang="en-US" sz="280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/>
              <a:t>Institutions:</a:t>
            </a:r>
            <a:endParaRPr lang="en-US" altLang="en-US" sz="2800"/>
          </a:p>
          <a:p>
            <a:pPr marL="914400" lvl="1" indent="-4572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2800"/>
              <a:t>Provide ICT infrastructure</a:t>
            </a:r>
            <a:endParaRPr lang="en-US" altLang="en-US" sz="2800"/>
          </a:p>
          <a:p>
            <a:pPr marL="914400" lvl="1" indent="-4572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2800"/>
              <a:t>Offer professional development</a:t>
            </a:r>
            <a:endParaRPr lang="en-US" altLang="en-US" sz="2800"/>
          </a:p>
          <a:p>
            <a:pPr marL="914400" lvl="1" indent="-4572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2800"/>
              <a:t>Support blended-learning policies</a:t>
            </a:r>
            <a:endParaRPr lang="en-US" altLang="en-US" sz="280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/>
              <a:t>Success requires alignment between both levels</a:t>
            </a:r>
            <a:endParaRPr lang="en-US" altLang="en-US" sz="2800"/>
          </a:p>
        </p:txBody>
      </p:sp>
      <p:sp>
        <p:nvSpPr>
          <p:cNvPr id="3" name="Text Box 2"/>
          <p:cNvSpPr txBox="1"/>
          <p:nvPr/>
        </p:nvSpPr>
        <p:spPr>
          <a:xfrm>
            <a:off x="514350" y="6193155"/>
            <a:ext cx="10768330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1600" b="1"/>
              <a:t>References:</a:t>
            </a:r>
            <a:r>
              <a:rPr sz="1600"/>
              <a:t> Tsai, 2021; Baig &amp; Yadegaridehkordi, 2023; Nsabayezu et al., 2025; Aidoo et al., 2022.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2fc2a312c_0_22"/>
          <p:cNvSpPr txBox="1"/>
          <p:nvPr/>
        </p:nvSpPr>
        <p:spPr>
          <a:xfrm>
            <a:off x="452550" y="1728975"/>
            <a:ext cx="11487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g372fc2a312c_0_22"/>
          <p:cNvSpPr txBox="1"/>
          <p:nvPr/>
        </p:nvSpPr>
        <p:spPr>
          <a:xfrm>
            <a:off x="120255" y="271790"/>
            <a:ext cx="11882400" cy="873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5000" b="1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Gaps in Literature</a:t>
            </a:r>
            <a:endParaRPr lang="en-US" altLang="en-US" sz="5000" b="1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535305" y="1024890"/>
            <a:ext cx="11926570" cy="3750945"/>
          </a:xfrm>
          <a:prstGeom prst="rect">
            <a:avLst/>
          </a:prstGeom>
        </p:spPr>
        <p:txBody>
          <a:bodyPr>
            <a:noAutofit/>
          </a:bodyPr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600"/>
              <a:t>Few longitudinal studies (most are short-term)</a:t>
            </a:r>
            <a:endParaRPr lang="en-US" altLang="en-US" sz="360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600"/>
              <a:t>Limited evidence from Asian EFL, non-English majors</a:t>
            </a:r>
            <a:endParaRPr lang="en-US" altLang="en-US" sz="360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3600"/>
              <a:t>Under-researched areas:</a:t>
            </a:r>
            <a:endParaRPr lang="en-US" altLang="en-US" sz="3600"/>
          </a:p>
          <a:p>
            <a:pPr marL="1028700" lvl="1" indent="-5715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3600"/>
              <a:t>Equity in digital access</a:t>
            </a:r>
            <a:endParaRPr lang="en-US" altLang="en-US" sz="3600"/>
          </a:p>
          <a:p>
            <a:pPr marL="1028700" lvl="1" indent="-5715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3600"/>
              <a:t>Measuring long-term learner autonomy</a:t>
            </a:r>
            <a:endParaRPr lang="en-US" altLang="en-US" sz="3600"/>
          </a:p>
          <a:p>
            <a:pPr marL="1028700" lvl="1" indent="-57150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en-US" altLang="en-US" sz="3600"/>
              <a:t>Teacher training effectiveness</a:t>
            </a:r>
            <a:endParaRPr lang="en-US" altLang="en-US" sz="3600"/>
          </a:p>
        </p:txBody>
      </p:sp>
      <p:sp>
        <p:nvSpPr>
          <p:cNvPr id="3" name="Text Box 2"/>
          <p:cNvSpPr txBox="1"/>
          <p:nvPr/>
        </p:nvSpPr>
        <p:spPr>
          <a:xfrm>
            <a:off x="861695" y="6246495"/>
            <a:ext cx="10669905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1600" b="1"/>
              <a:t>References:</a:t>
            </a:r>
            <a:r>
              <a:rPr sz="1600"/>
              <a:t> Eriksson, 2022; Afdal et al., 2023; Atabek, 2019; Tsai, 2021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11818</Words>
  <Application>WPS Presentation</Application>
  <PresentationFormat>Widescreen</PresentationFormat>
  <Paragraphs>167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SimSun</vt:lpstr>
      <vt:lpstr>Wingdings</vt:lpstr>
      <vt:lpstr>Dosis Medium</vt:lpstr>
      <vt:lpstr>Segoe Print</vt:lpstr>
      <vt:lpstr>Calibri</vt:lpstr>
      <vt:lpstr>Wingdings</vt:lpstr>
      <vt:lpstr>Arial</vt:lpstr>
      <vt:lpstr>Microsoft YaHei</vt:lpstr>
      <vt:lpstr>Arial Unicode MS</vt:lpstr>
      <vt:lpstr>Arial Black</vt:lpstr>
      <vt:lpstr>Calibri</vt:lpstr>
      <vt:lpstr>Blue Waves</vt:lpstr>
      <vt:lpstr>PowerPoint 演示文稿</vt:lpstr>
      <vt:lpstr>Introduction</vt:lpstr>
      <vt:lpstr>Research Focus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 khoany@hiu.vn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Katie</dc:creator>
  <cp:lastModifiedBy>google1569085574</cp:lastModifiedBy>
  <cp:revision>62</cp:revision>
  <dcterms:created xsi:type="dcterms:W3CDTF">2025-08-21T15:39:00Z</dcterms:created>
  <dcterms:modified xsi:type="dcterms:W3CDTF">2025-08-27T16:02:27Z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859924392C7345FAA679EEED23B31E05_13</vt:lpwstr>
  </property>
  <property fmtid="{D5CDD505-2E9C-101B-9397-08002B2CF9AE}" pid="3" name="KSOProductBuildVer">
    <vt:lpwstr>1033-12.2.0.21931</vt:lpwstr>
  </property>
</Properties>
</file>