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79" r:id="rId3"/>
    <p:sldId id="271" r:id="rId4"/>
    <p:sldId id="280" r:id="rId5"/>
    <p:sldId id="281" r:id="rId6"/>
    <p:sldId id="282" r:id="rId7"/>
    <p:sldId id="283" r:id="rId8"/>
    <p:sldId id="285" r:id="rId9"/>
    <p:sldId id="287" r:id="rId10"/>
    <p:sldId id="288" r:id="rId11"/>
    <p:sldId id="290" r:id="rId12"/>
    <p:sldId id="291" r:id="rId13"/>
    <p:sldId id="293" r:id="rId14"/>
    <p:sldId id="294" r:id="rId15"/>
    <p:sldId id="297" r:id="rId16"/>
    <p:sldId id="295" r:id="rId17"/>
    <p:sldId id="298" r:id="rId18"/>
    <p:sldId id="301" r:id="rId19"/>
    <p:sldId id="299" r:id="rId20"/>
    <p:sldId id="300" r:id="rId21"/>
    <p:sldId id="302" r:id="rId22"/>
    <p:sldId id="303" r:id="rId23"/>
  </p:sldIdLst>
  <p:sldSz cx="12192000" cy="6858000"/>
  <p:notesSz cx="6858000" cy="9144000"/>
  <p:embeddedFontLst>
    <p:embeddedFont>
      <p:font typeface="Be Vietnam Pro" panose="020B0604020202020204" charset="0"/>
      <p:regular r:id="rId26"/>
      <p:bold r:id="rId27"/>
      <p:italic r:id="rId28"/>
      <p:boldItalic r:id="rId29"/>
    </p:embeddedFont>
    <p:embeddedFont>
      <p:font typeface="Bernard MT Condensed" panose="02050806060905020404" pitchFamily="18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23B"/>
    <a:srgbClr val="1B8056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53D6D-26F4-4168-82B1-9453FBC4538B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CC788A6F-8701-4D6A-882B-BE538A3D9EFA}">
      <dgm:prSet phldrT="[Text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 rot="5400000">
          <a:off x="5657585" y="-3438201"/>
          <a:ext cx="2330642" cy="9519141"/>
        </a:xfrm>
        <a:prstGeom prst="round2SameRect">
          <a:avLst/>
        </a:prstGeom>
        <a:solidFill>
          <a:sysClr val="window" lastClr="FFFFFF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vi-VN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   </a:t>
          </a:r>
          <a:r>
            <a:rPr lang="en-US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Digital assessment is the use of digital technologies to assess, evaluate, and measure student learning, competency, and skills. It is “</a:t>
          </a:r>
          <a:r>
            <a:rPr lang="en-US" sz="23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the use of any technological device to create, deliver, store, and/or report students</a:t>
          </a:r>
          <a:r>
            <a:rPr lang="vi-VN" sz="23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’</a:t>
          </a:r>
          <a:r>
            <a:rPr lang="en-US" sz="23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 assessment marks and feedback</a:t>
          </a:r>
          <a:r>
            <a:rPr lang="en-US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” (Appiah &amp; Van </a:t>
          </a:r>
          <a:r>
            <a:rPr lang="en-US" sz="23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Tonder</a:t>
          </a:r>
          <a:r>
            <a:rPr lang="en-US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, 2021, p. 1454). </a:t>
          </a:r>
          <a:endParaRPr lang="en-US" sz="23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97A04E1-E4A2-4768-8161-93D1A0345B1A}" type="parTrans" cxnId="{67486547-A9AA-426D-B62F-CE5EBE55C889}">
      <dgm:prSet/>
      <dgm:spPr/>
      <dgm:t>
        <a:bodyPr/>
        <a:lstStyle/>
        <a:p>
          <a:endParaRPr lang="en-US"/>
        </a:p>
      </dgm:t>
    </dgm:pt>
    <dgm:pt modelId="{B5C78E20-C321-494D-8167-B8E0571F2EBD}" type="sibTrans" cxnId="{67486547-A9AA-426D-B62F-CE5EBE55C889}">
      <dgm:prSet/>
      <dgm:spPr/>
      <dgm:t>
        <a:bodyPr/>
        <a:lstStyle/>
        <a:p>
          <a:endParaRPr lang="en-US"/>
        </a:p>
      </dgm:t>
    </dgm:pt>
    <dgm:pt modelId="{532604EA-F812-4E09-8070-8A5D00AE81C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xfrm>
          <a:off x="3797" y="1239"/>
          <a:ext cx="2166499" cy="2536018"/>
        </a:xfrm>
        <a:prstGeom prst="roundRect">
          <a:avLst/>
        </a:prstGeom>
        <a:solidFill>
          <a:srgbClr val="70AD47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vi-VN" sz="2600" b="1" dirty="0">
              <a:solidFill>
                <a:sysClr val="windowText" lastClr="000000"/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Digital assessment</a:t>
          </a:r>
          <a:endParaRPr lang="en-US" sz="26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3341062-7890-44EE-9C62-D928BFC6C23F}" type="sibTrans" cxnId="{B3CCA64D-16C3-4852-BFF6-A26F44123022}">
      <dgm:prSet/>
      <dgm:spPr/>
      <dgm:t>
        <a:bodyPr/>
        <a:lstStyle/>
        <a:p>
          <a:endParaRPr lang="en-US"/>
        </a:p>
      </dgm:t>
    </dgm:pt>
    <dgm:pt modelId="{1D689E22-F1F5-4134-9ED6-19667BA3148C}" type="parTrans" cxnId="{B3CCA64D-16C3-4852-BFF6-A26F44123022}">
      <dgm:prSet/>
      <dgm:spPr/>
      <dgm:t>
        <a:bodyPr/>
        <a:lstStyle/>
        <a:p>
          <a:endParaRPr lang="en-US"/>
        </a:p>
      </dgm:t>
    </dgm:pt>
    <dgm:pt modelId="{D4ED36C9-A116-4880-84D3-2C1A3663FA6D}" type="pres">
      <dgm:prSet presAssocID="{99853D6D-26F4-4168-82B1-9453FBC4538B}" presName="Name0" presStyleCnt="0">
        <dgm:presLayoutVars>
          <dgm:dir/>
          <dgm:animLvl val="lvl"/>
          <dgm:resizeHandles val="exact"/>
        </dgm:presLayoutVars>
      </dgm:prSet>
      <dgm:spPr/>
    </dgm:pt>
    <dgm:pt modelId="{851E8784-00CE-4ACB-BE21-B5CEFD1C0AAE}" type="pres">
      <dgm:prSet presAssocID="{532604EA-F812-4E09-8070-8A5D00AE81C7}" presName="linNode" presStyleCnt="0"/>
      <dgm:spPr/>
    </dgm:pt>
    <dgm:pt modelId="{FA609C37-E044-4B69-82A5-8B034B8B2A73}" type="pres">
      <dgm:prSet presAssocID="{532604EA-F812-4E09-8070-8A5D00AE81C7}" presName="parentText" presStyleLbl="node1" presStyleIdx="0" presStyleCnt="1" custScaleX="72292" custLinFactNeighborX="550" custLinFactNeighborY="-837">
        <dgm:presLayoutVars>
          <dgm:chMax val="1"/>
          <dgm:bulletEnabled val="1"/>
        </dgm:presLayoutVars>
      </dgm:prSet>
      <dgm:spPr/>
    </dgm:pt>
    <dgm:pt modelId="{4F071B00-ABF5-4E91-8BA4-0BECC05C5411}" type="pres">
      <dgm:prSet presAssocID="{532604EA-F812-4E09-8070-8A5D00AE81C7}" presName="descendantText" presStyleLbl="alignAccFollowNode1" presStyleIdx="0" presStyleCnt="1" custScaleX="144724" custScaleY="114877" custLinFactNeighborX="-2891" custLinFactNeighborY="2569">
        <dgm:presLayoutVars>
          <dgm:bulletEnabled val="1"/>
        </dgm:presLayoutVars>
      </dgm:prSet>
      <dgm:spPr/>
    </dgm:pt>
  </dgm:ptLst>
  <dgm:cxnLst>
    <dgm:cxn modelId="{67486547-A9AA-426D-B62F-CE5EBE55C889}" srcId="{532604EA-F812-4E09-8070-8A5D00AE81C7}" destId="{CC788A6F-8701-4D6A-882B-BE538A3D9EFA}" srcOrd="0" destOrd="0" parTransId="{B97A04E1-E4A2-4768-8161-93D1A0345B1A}" sibTransId="{B5C78E20-C321-494D-8167-B8E0571F2EBD}"/>
    <dgm:cxn modelId="{B3CCA64D-16C3-4852-BFF6-A26F44123022}" srcId="{99853D6D-26F4-4168-82B1-9453FBC4538B}" destId="{532604EA-F812-4E09-8070-8A5D00AE81C7}" srcOrd="0" destOrd="0" parTransId="{1D689E22-F1F5-4134-9ED6-19667BA3148C}" sibTransId="{E3341062-7890-44EE-9C62-D928BFC6C23F}"/>
    <dgm:cxn modelId="{1D505D83-10C7-48DC-95A1-992FFA1A3A6A}" type="presOf" srcId="{99853D6D-26F4-4168-82B1-9453FBC4538B}" destId="{D4ED36C9-A116-4880-84D3-2C1A3663FA6D}" srcOrd="0" destOrd="0" presId="urn:microsoft.com/office/officeart/2005/8/layout/vList5"/>
    <dgm:cxn modelId="{972A2784-7F3C-4190-A849-22D7A54F70EA}" type="presOf" srcId="{CC788A6F-8701-4D6A-882B-BE538A3D9EFA}" destId="{4F071B00-ABF5-4E91-8BA4-0BECC05C5411}" srcOrd="0" destOrd="0" presId="urn:microsoft.com/office/officeart/2005/8/layout/vList5"/>
    <dgm:cxn modelId="{662516A9-C056-4F52-89C0-CAED8D637F0F}" type="presOf" srcId="{532604EA-F812-4E09-8070-8A5D00AE81C7}" destId="{FA609C37-E044-4B69-82A5-8B034B8B2A73}" srcOrd="0" destOrd="0" presId="urn:microsoft.com/office/officeart/2005/8/layout/vList5"/>
    <dgm:cxn modelId="{A576D59B-097E-4C7C-8E5B-69316BA36BDF}" type="presParOf" srcId="{D4ED36C9-A116-4880-84D3-2C1A3663FA6D}" destId="{851E8784-00CE-4ACB-BE21-B5CEFD1C0AAE}" srcOrd="0" destOrd="0" presId="urn:microsoft.com/office/officeart/2005/8/layout/vList5"/>
    <dgm:cxn modelId="{4C3DFD60-16F8-4D63-9851-B97E4AF19604}" type="presParOf" srcId="{851E8784-00CE-4ACB-BE21-B5CEFD1C0AAE}" destId="{FA609C37-E044-4B69-82A5-8B034B8B2A73}" srcOrd="0" destOrd="0" presId="urn:microsoft.com/office/officeart/2005/8/layout/vList5"/>
    <dgm:cxn modelId="{18F3438C-F62F-4694-96FE-75ED9FB1C068}" type="presParOf" srcId="{851E8784-00CE-4ACB-BE21-B5CEFD1C0AAE}" destId="{4F071B00-ABF5-4E91-8BA4-0BECC05C54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53D6D-26F4-4168-82B1-9453FBC4538B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532604EA-F812-4E09-8070-8A5D00AE81C7}">
      <dgm:prSet phldrT="[Text]" phldr="0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0" y="0"/>
          <a:ext cx="2151068" cy="2538498"/>
        </a:xfrm>
        <a:prstGeom prst="roundRect">
          <a:avLst/>
        </a:prstGeom>
        <a:solidFill>
          <a:srgbClr val="ED7D31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1" dirty="0">
              <a:solidFill>
                <a:sysClr val="windowText" lastClr="000000"/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Perceptions</a:t>
          </a:r>
          <a:endParaRPr lang="en-US" sz="27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D689E22-F1F5-4134-9ED6-19667BA3148C}" type="parTrans" cxnId="{671C47A5-23A5-4CA4-A9C8-1EAAE2D1DCEE}">
      <dgm:prSet/>
      <dgm:spPr/>
      <dgm:t>
        <a:bodyPr/>
        <a:lstStyle/>
        <a:p>
          <a:endParaRPr lang="en-US"/>
        </a:p>
      </dgm:t>
    </dgm:pt>
    <dgm:pt modelId="{E3341062-7890-44EE-9C62-D928BFC6C23F}" type="sibTrans" cxnId="{671C47A5-23A5-4CA4-A9C8-1EAAE2D1DCEE}">
      <dgm:prSet/>
      <dgm:spPr/>
      <dgm:t>
        <a:bodyPr/>
        <a:lstStyle/>
        <a:p>
          <a:endParaRPr lang="en-US"/>
        </a:p>
      </dgm:t>
    </dgm:pt>
    <dgm:pt modelId="{CC788A6F-8701-4D6A-882B-BE538A3D9EFA}">
      <dgm:prSet phldrT="[Text]" phldr="0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 rot="5400000">
          <a:off x="5596636" y="-3449966"/>
          <a:ext cx="2436633" cy="9540295"/>
        </a:xfrm>
        <a:prstGeom prst="round2SameRect">
          <a:avLst/>
        </a:prstGeom>
        <a:solidFill>
          <a:sysClr val="window" lastClr="FFFFFF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+mn-cs"/>
            </a:rPr>
            <a:t>	</a:t>
          </a:r>
          <a:r>
            <a:rPr lang="vi-VN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Perception, according to Hornby (2000, p.1072), was “</a:t>
          </a:r>
          <a:r>
            <a:rPr lang="vi-VN" sz="23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an idea, belief, or an image that you have as a result of how you see and understand something.</a:t>
          </a:r>
          <a:r>
            <a:rPr lang="vi-VN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”</a:t>
          </a:r>
          <a:endParaRPr lang="vi-VN" sz="2300" dirty="0">
            <a:solidFill>
              <a:sysClr val="windowText" lastClr="000000"/>
            </a:solidFill>
            <a:latin typeface="Be Vietnam Pro" panose="020B0604020202020204" charset="0"/>
            <a:ea typeface="+mn-ea"/>
            <a:cs typeface="Times New Roman" panose="02020603050405020304" pitchFamily="18" charset="0"/>
          </a:endParaRPr>
        </a:p>
      </dgm:t>
    </dgm:pt>
    <dgm:pt modelId="{B97A04E1-E4A2-4768-8161-93D1A0345B1A}" type="parTrans" cxnId="{8349CF4A-F371-49A1-9662-474D41C13CE2}">
      <dgm:prSet/>
      <dgm:spPr/>
      <dgm:t>
        <a:bodyPr/>
        <a:lstStyle/>
        <a:p>
          <a:endParaRPr lang="en-US"/>
        </a:p>
      </dgm:t>
    </dgm:pt>
    <dgm:pt modelId="{B5C78E20-C321-494D-8167-B8E0571F2EBD}" type="sibTrans" cxnId="{8349CF4A-F371-49A1-9662-474D41C13CE2}">
      <dgm:prSet/>
      <dgm:spPr/>
      <dgm:t>
        <a:bodyPr/>
        <a:lstStyle/>
        <a:p>
          <a:endParaRPr lang="en-US"/>
        </a:p>
      </dgm:t>
    </dgm:pt>
    <dgm:pt modelId="{CD98AD4D-72A2-42FE-B655-0D903E83FC00}">
      <dgm:prSet phldr="0" custT="1"/>
      <dgm:spPr>
        <a:xfrm rot="5400000">
          <a:off x="5596636" y="-3449966"/>
          <a:ext cx="2436633" cy="9540295"/>
        </a:xfrm>
        <a:prstGeom prst="round2SameRect">
          <a:avLst/>
        </a:prstGeom>
        <a:solidFill>
          <a:sysClr val="window" lastClr="FFFFFF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Char char="•"/>
          </a:pPr>
          <a:endParaRPr lang="vi-VN" sz="24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Arial" panose="020B0604020202020204" pitchFamily="34" charset="0"/>
          </a:endParaRPr>
        </a:p>
      </dgm:t>
    </dgm:pt>
    <dgm:pt modelId="{A3F18C46-C1FF-4241-AF54-71040EA3C0CC}" type="parTrans" cxnId="{72C92A7A-826C-406D-A3B0-CC86330943C6}">
      <dgm:prSet/>
      <dgm:spPr/>
      <dgm:t>
        <a:bodyPr/>
        <a:lstStyle/>
        <a:p>
          <a:endParaRPr lang="en-US"/>
        </a:p>
      </dgm:t>
    </dgm:pt>
    <dgm:pt modelId="{66B131FB-DDBC-41BF-A06F-7339347D064D}" type="sibTrans" cxnId="{72C92A7A-826C-406D-A3B0-CC86330943C6}">
      <dgm:prSet/>
      <dgm:spPr/>
      <dgm:t>
        <a:bodyPr/>
        <a:lstStyle/>
        <a:p>
          <a:endParaRPr lang="en-US"/>
        </a:p>
      </dgm:t>
    </dgm:pt>
    <dgm:pt modelId="{D4ED36C9-A116-4880-84D3-2C1A3663FA6D}" type="pres">
      <dgm:prSet presAssocID="{99853D6D-26F4-4168-82B1-9453FBC4538B}" presName="Name0" presStyleCnt="0">
        <dgm:presLayoutVars>
          <dgm:dir/>
          <dgm:animLvl val="lvl"/>
          <dgm:resizeHandles val="exact"/>
        </dgm:presLayoutVars>
      </dgm:prSet>
      <dgm:spPr/>
    </dgm:pt>
    <dgm:pt modelId="{851E8784-00CE-4ACB-BE21-B5CEFD1C0AAE}" type="pres">
      <dgm:prSet presAssocID="{532604EA-F812-4E09-8070-8A5D00AE81C7}" presName="linNode" presStyleCnt="0"/>
      <dgm:spPr/>
    </dgm:pt>
    <dgm:pt modelId="{FA609C37-E044-4B69-82A5-8B034B8B2A73}" type="pres">
      <dgm:prSet presAssocID="{532604EA-F812-4E09-8070-8A5D00AE81C7}" presName="parentText" presStyleLbl="node1" presStyleIdx="0" presStyleCnt="1" custScaleX="78331" custLinFactNeighborX="-31">
        <dgm:presLayoutVars>
          <dgm:chMax val="1"/>
          <dgm:bulletEnabled val="1"/>
        </dgm:presLayoutVars>
      </dgm:prSet>
      <dgm:spPr/>
    </dgm:pt>
    <dgm:pt modelId="{4F071B00-ABF5-4E91-8BA4-0BECC05C5411}" type="pres">
      <dgm:prSet presAssocID="{532604EA-F812-4E09-8070-8A5D00AE81C7}" presName="descendantText" presStyleLbl="alignAccFollowNode1" presStyleIdx="0" presStyleCnt="1" custScaleX="144724" custScaleY="119984" custLinFactNeighborX="-2891" custLinFactNeighborY="2569">
        <dgm:presLayoutVars>
          <dgm:bulletEnabled val="1"/>
        </dgm:presLayoutVars>
      </dgm:prSet>
      <dgm:spPr/>
    </dgm:pt>
  </dgm:ptLst>
  <dgm:cxnLst>
    <dgm:cxn modelId="{8349CF4A-F371-49A1-9662-474D41C13CE2}" srcId="{532604EA-F812-4E09-8070-8A5D00AE81C7}" destId="{CC788A6F-8701-4D6A-882B-BE538A3D9EFA}" srcOrd="0" destOrd="0" parTransId="{B97A04E1-E4A2-4768-8161-93D1A0345B1A}" sibTransId="{B5C78E20-C321-494D-8167-B8E0571F2EBD}"/>
    <dgm:cxn modelId="{6052F66F-4582-4BC3-8C4A-D49223CCF132}" type="presOf" srcId="{CC788A6F-8701-4D6A-882B-BE538A3D9EFA}" destId="{4F071B00-ABF5-4E91-8BA4-0BECC05C5411}" srcOrd="0" destOrd="0" presId="urn:microsoft.com/office/officeart/2005/8/layout/vList5"/>
    <dgm:cxn modelId="{72C92A7A-826C-406D-A3B0-CC86330943C6}" srcId="{532604EA-F812-4E09-8070-8A5D00AE81C7}" destId="{CD98AD4D-72A2-42FE-B655-0D903E83FC00}" srcOrd="1" destOrd="0" parTransId="{A3F18C46-C1FF-4241-AF54-71040EA3C0CC}" sibTransId="{66B131FB-DDBC-41BF-A06F-7339347D064D}"/>
    <dgm:cxn modelId="{671C47A5-23A5-4CA4-A9C8-1EAAE2D1DCEE}" srcId="{99853D6D-26F4-4168-82B1-9453FBC4538B}" destId="{532604EA-F812-4E09-8070-8A5D00AE81C7}" srcOrd="0" destOrd="0" parTransId="{1D689E22-F1F5-4134-9ED6-19667BA3148C}" sibTransId="{E3341062-7890-44EE-9C62-D928BFC6C23F}"/>
    <dgm:cxn modelId="{D99F60AA-74C6-4806-95AF-B1723772AA5C}" type="presOf" srcId="{99853D6D-26F4-4168-82B1-9453FBC4538B}" destId="{D4ED36C9-A116-4880-84D3-2C1A3663FA6D}" srcOrd="0" destOrd="0" presId="urn:microsoft.com/office/officeart/2005/8/layout/vList5"/>
    <dgm:cxn modelId="{E60261C4-461C-4C21-BECA-BCDB0F763298}" type="presOf" srcId="{CD98AD4D-72A2-42FE-B655-0D903E83FC00}" destId="{4F071B00-ABF5-4E91-8BA4-0BECC05C5411}" srcOrd="0" destOrd="1" presId="urn:microsoft.com/office/officeart/2005/8/layout/vList5"/>
    <dgm:cxn modelId="{02D29DE2-D4F0-430F-9FE2-67687A5397ED}" type="presOf" srcId="{532604EA-F812-4E09-8070-8A5D00AE81C7}" destId="{FA609C37-E044-4B69-82A5-8B034B8B2A73}" srcOrd="0" destOrd="0" presId="urn:microsoft.com/office/officeart/2005/8/layout/vList5"/>
    <dgm:cxn modelId="{DAED6B19-BCE6-4DC3-BB5A-A59F10920C94}" type="presParOf" srcId="{D4ED36C9-A116-4880-84D3-2C1A3663FA6D}" destId="{851E8784-00CE-4ACB-BE21-B5CEFD1C0AAE}" srcOrd="0" destOrd="0" presId="urn:microsoft.com/office/officeart/2005/8/layout/vList5"/>
    <dgm:cxn modelId="{1A96DAEF-D352-41C3-B5B9-39435D350D63}" type="presParOf" srcId="{851E8784-00CE-4ACB-BE21-B5CEFD1C0AAE}" destId="{FA609C37-E044-4B69-82A5-8B034B8B2A73}" srcOrd="0" destOrd="0" presId="urn:microsoft.com/office/officeart/2005/8/layout/vList5"/>
    <dgm:cxn modelId="{483355C8-C9E9-4A7B-B30B-3A06887E8972}" type="presParOf" srcId="{851E8784-00CE-4ACB-BE21-B5CEFD1C0AAE}" destId="{4F071B00-ABF5-4E91-8BA4-0BECC05C54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71B00-ABF5-4E91-8BA4-0BECC05C5411}">
      <dsp:nvSpPr>
        <dsp:cNvPr id="0" name=""/>
        <dsp:cNvSpPr/>
      </dsp:nvSpPr>
      <dsp:spPr>
        <a:xfrm rot="5400000">
          <a:off x="5588584" y="-3092214"/>
          <a:ext cx="2220461" cy="8702232"/>
        </a:xfrm>
        <a:prstGeom prst="round2SameRect">
          <a:avLst/>
        </a:prstGeom>
        <a:solidFill>
          <a:sysClr val="window" lastClr="FFFFFF"/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vi-VN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   </a:t>
          </a: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Digital assessment is the use of digital technologies to assess, evaluate, and measure student learning, competency, and skills. It is “</a:t>
          </a:r>
          <a:r>
            <a:rPr lang="en-US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the use of any technological device to create, deliver, store, and/or report students</a:t>
          </a:r>
          <a:r>
            <a:rPr lang="vi-VN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’</a:t>
          </a:r>
          <a:r>
            <a:rPr lang="en-US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 assessment marks and feedback</a:t>
          </a: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” (Appiah &amp; Van </a:t>
          </a:r>
          <a:r>
            <a:rPr lang="en-US" sz="2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Tonder</a:t>
          </a:r>
          <a:r>
            <a:rPr lang="en-US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, 2021, p. 1454). </a:t>
          </a:r>
          <a:endParaRPr lang="en-US" sz="2300" kern="12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2347699" y="257065"/>
        <a:ext cx="8593838" cy="2003673"/>
      </dsp:txXfrm>
    </dsp:sp>
    <dsp:sp modelId="{FA609C37-E044-4B69-82A5-8B034B8B2A73}">
      <dsp:nvSpPr>
        <dsp:cNvPr id="0" name=""/>
        <dsp:cNvSpPr/>
      </dsp:nvSpPr>
      <dsp:spPr>
        <a:xfrm>
          <a:off x="33417" y="0"/>
          <a:ext cx="2445135" cy="2416129"/>
        </a:xfrm>
        <a:prstGeom prst="roundRect">
          <a:avLst/>
        </a:prstGeom>
        <a:solidFill>
          <a:srgbClr val="70AD47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ysClr val="windowText" lastClr="000000"/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Digital assessment</a:t>
          </a:r>
          <a:endParaRPr lang="en-US" sz="2600" kern="12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51363" y="117946"/>
        <a:ext cx="2209243" cy="2180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71B00-ABF5-4E91-8BA4-0BECC05C5411}">
      <dsp:nvSpPr>
        <dsp:cNvPr id="0" name=""/>
        <dsp:cNvSpPr/>
      </dsp:nvSpPr>
      <dsp:spPr>
        <a:xfrm rot="5400000">
          <a:off x="5573942" y="-2965503"/>
          <a:ext cx="2408507" cy="8540893"/>
        </a:xfrm>
        <a:prstGeom prst="round2SameRect">
          <a:avLst/>
        </a:prstGeom>
        <a:solidFill>
          <a:sysClr val="window" lastClr="FFFFFF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vi-VN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+mn-cs"/>
            </a:rPr>
            <a:t>	</a:t>
          </a:r>
          <a:r>
            <a:rPr lang="vi-VN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Perception, according to Hornby (2000, p.1072), was “</a:t>
          </a:r>
          <a:r>
            <a:rPr lang="vi-VN" sz="23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an idea, belief, or an image that you have as a result of how you see and understand something.</a:t>
          </a:r>
          <a:r>
            <a:rPr lang="vi-VN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e Vietnam Pro" panose="020B0604020202020204" charset="0"/>
              <a:ea typeface="+mn-ea"/>
              <a:cs typeface="+mn-cs"/>
            </a:rPr>
            <a:t>”</a:t>
          </a:r>
          <a:endParaRPr lang="vi-VN" sz="2300" kern="1200" dirty="0">
            <a:solidFill>
              <a:sysClr val="windowText" lastClr="000000"/>
            </a:solidFill>
            <a:latin typeface="Be Vietnam Pro" panose="020B0604020202020204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Char char="•"/>
          </a:pPr>
          <a:endParaRPr lang="vi-VN" sz="24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Arial" panose="020B0604020202020204" pitchFamily="34" charset="0"/>
          </a:endParaRPr>
        </a:p>
      </dsp:txBody>
      <dsp:txXfrm rot="-5400000">
        <a:off x="2507749" y="218264"/>
        <a:ext cx="8423319" cy="2173359"/>
      </dsp:txXfrm>
    </dsp:sp>
    <dsp:sp modelId="{FA609C37-E044-4B69-82A5-8B034B8B2A73}">
      <dsp:nvSpPr>
        <dsp:cNvPr id="0" name=""/>
        <dsp:cNvSpPr/>
      </dsp:nvSpPr>
      <dsp:spPr>
        <a:xfrm>
          <a:off x="1617" y="0"/>
          <a:ext cx="2600272" cy="2509197"/>
        </a:xfrm>
        <a:prstGeom prst="roundRect">
          <a:avLst/>
        </a:prstGeom>
        <a:solidFill>
          <a:srgbClr val="ED7D31"/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b="1" kern="1200" dirty="0">
              <a:solidFill>
                <a:sysClr val="windowText" lastClr="000000"/>
              </a:solidFill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rPr>
            <a:t>Perceptions</a:t>
          </a:r>
          <a:endParaRPr lang="en-US" sz="2700" kern="1200" dirty="0">
            <a:solidFill>
              <a:sysClr val="windowText" lastClr="000000"/>
            </a:solidFill>
            <a:latin typeface="Be Vietnam Pro" panose="020B0604020202020204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24106" y="122489"/>
        <a:ext cx="2355294" cy="226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24/08/2025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24/08/2025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24/08/2025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046102"/>
            <a:ext cx="11163299" cy="1835335"/>
          </a:xfrm>
        </p:spPr>
        <p:txBody>
          <a:bodyPr>
            <a:normAutofit fontScale="90000"/>
          </a:bodyPr>
          <a:lstStyle/>
          <a:p>
            <a:r>
              <a:rPr lang="vi-VN" dirty="0"/>
              <a:t>PRE – SERVICE TEACHERS’ PERCEPTIONS OF DIGITAL ASSESSMENT: A CASE AT A VIETNAMESE UNIVERSITY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A552-362A-2E90-3CD5-7FD3E34D0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4736141"/>
            <a:ext cx="9144000" cy="1608909"/>
          </a:xfrm>
        </p:spPr>
        <p:txBody>
          <a:bodyPr>
            <a:normAutofit/>
          </a:bodyPr>
          <a:lstStyle/>
          <a:p>
            <a:r>
              <a:rPr lang="vi-VN" sz="2500" dirty="0"/>
              <a:t>Nguyen Ngoc Minh Chau l August 29, 2025</a:t>
            </a:r>
          </a:p>
        </p:txBody>
      </p:sp>
    </p:spTree>
    <p:extLst>
      <p:ext uri="{BB962C8B-B14F-4D97-AF65-F5344CB8AC3E}">
        <p14:creationId xmlns:p14="http://schemas.microsoft.com/office/powerpoint/2010/main" val="22117076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05953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DATA COLLECTION INSTRUMENTS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1C755-5BCC-4560-8B35-106A10E7FC83}"/>
              </a:ext>
            </a:extLst>
          </p:cNvPr>
          <p:cNvSpPr txBox="1"/>
          <p:nvPr/>
        </p:nvSpPr>
        <p:spPr>
          <a:xfrm>
            <a:off x="2299675" y="1335138"/>
            <a:ext cx="7388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3.2.</a:t>
            </a:r>
            <a:endParaRPr lang="en-US" sz="2400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Cronbachs</a:t>
            </a:r>
            <a:r>
              <a:rPr lang="en-US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vi-VN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lpha</a:t>
            </a:r>
            <a:r>
              <a:rPr lang="en-US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questionnaire</a:t>
            </a:r>
            <a:endParaRPr lang="en-US" sz="2400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B25117-0458-474B-B928-886A516C5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68436"/>
              </p:ext>
            </p:extLst>
          </p:nvPr>
        </p:nvGraphicFramePr>
        <p:xfrm>
          <a:off x="1770188" y="2392820"/>
          <a:ext cx="8727824" cy="292875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514865">
                  <a:extLst>
                    <a:ext uri="{9D8B030D-6E8A-4147-A177-3AD203B41FA5}">
                      <a16:colId xmlns:a16="http://schemas.microsoft.com/office/drawing/2014/main" val="3156098237"/>
                    </a:ext>
                  </a:extLst>
                </a:gridCol>
                <a:gridCol w="4212959">
                  <a:extLst>
                    <a:ext uri="{9D8B030D-6E8A-4147-A177-3AD203B41FA5}">
                      <a16:colId xmlns:a16="http://schemas.microsoft.com/office/drawing/2014/main" val="94554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Factors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Cronbachs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’ Alpha index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73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Be Vietnam Pro" panose="020B0604020202020204" charset="0"/>
                        </a:rPr>
                        <a:t>Performance expectancy</a:t>
                      </a:r>
                      <a:endParaRPr lang="en-US" sz="24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0.914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931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vi-VN" sz="2400" b="0" dirty="0">
                          <a:effectLst/>
                          <a:latin typeface="Be Vietnam Pro" panose="020B0604020202020204" charset="0"/>
                        </a:rPr>
                        <a:t>ffort expectancy</a:t>
                      </a:r>
                      <a:endParaRPr lang="en-US" sz="24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0.</a:t>
                      </a: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857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465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Be Vietnam Pro" panose="020B0604020202020204" charset="0"/>
                        </a:rPr>
                        <a:t>Social influence</a:t>
                      </a:r>
                      <a:endParaRPr lang="en-US" sz="24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0</a:t>
                      </a: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.825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541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Be Vietnam Pro" panose="020B0604020202020204" charset="0"/>
                        </a:rPr>
                        <a:t>Facilitating conditions</a:t>
                      </a:r>
                      <a:endParaRPr lang="en-US" sz="24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0</a:t>
                      </a: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.804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59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dirty="0">
                          <a:effectLst/>
                          <a:latin typeface="Be Vietnam Pro" panose="020B0604020202020204" charset="0"/>
                        </a:rPr>
                        <a:t>Behavioural intentions</a:t>
                      </a:r>
                      <a:endParaRPr lang="en-US" sz="24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0.</a:t>
                      </a: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816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01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289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05953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DATA COLLECTION INSTRUMENTS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713BF-08D0-40DC-8FDC-F44553A407FA}"/>
              </a:ext>
            </a:extLst>
          </p:cNvPr>
          <p:cNvSpPr txBox="1"/>
          <p:nvPr/>
        </p:nvSpPr>
        <p:spPr>
          <a:xfrm>
            <a:off x="876300" y="893430"/>
            <a:ext cx="609407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300" b="1" dirty="0">
                <a:effectLst/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Table 3.3.</a:t>
            </a:r>
            <a:r>
              <a:rPr lang="vi-VN" sz="2300" b="1" dirty="0"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vi-VN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nterview</a:t>
            </a:r>
            <a:r>
              <a:rPr lang="en-US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2400" dirty="0">
              <a:latin typeface="Be Vietnam Pro" panose="020B060402020202020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F8C573-2D99-4132-ACF0-3569CF034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076967"/>
              </p:ext>
            </p:extLst>
          </p:nvPr>
        </p:nvGraphicFramePr>
        <p:xfrm>
          <a:off x="363288" y="1894153"/>
          <a:ext cx="11257079" cy="42214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467581">
                  <a:extLst>
                    <a:ext uri="{9D8B030D-6E8A-4147-A177-3AD203B41FA5}">
                      <a16:colId xmlns:a16="http://schemas.microsoft.com/office/drawing/2014/main" val="1341121682"/>
                    </a:ext>
                  </a:extLst>
                </a:gridCol>
                <a:gridCol w="2789498">
                  <a:extLst>
                    <a:ext uri="{9D8B030D-6E8A-4147-A177-3AD203B41FA5}">
                      <a16:colId xmlns:a16="http://schemas.microsoft.com/office/drawing/2014/main" val="305280157"/>
                    </a:ext>
                  </a:extLst>
                </a:gridCol>
              </a:tblGrid>
              <a:tr h="488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Interview questions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s to answer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321270774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IQ1: Do you think digital assessment makes the classroom more 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exciting</a:t>
                      </a: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 and engaging?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1408540969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IQ2: 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Can you design your own tests on digital assessment platforms?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2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4608409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IQ3: Are you influenced by your peers and teachers in using digital assessment?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1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414330363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IQ4: Is your school fully equipped with the necessary electronic devices?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640596559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IQ5: Are you concerned about issues such as cheating, loss of personal information, or technical errors when using digital assessment?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2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354582607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IQ6: If you have these concerns, do you still intend to use digital assessment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2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21528727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IQ7: Do you have any suggestions to improve the ability to use digital assessment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 for students</a:t>
                      </a: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1 + 2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21905072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IQ8: 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Do </a:t>
                      </a: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you </a:t>
                      </a:r>
                      <a:r>
                        <a:rPr lang="vi-VN" sz="1700" b="0" dirty="0">
                          <a:effectLst/>
                          <a:latin typeface="Be Vietnam Pro" panose="020B0604020202020204" charset="0"/>
                        </a:rPr>
                        <a:t>want</a:t>
                      </a:r>
                      <a:r>
                        <a:rPr lang="en-US" sz="1700" b="0" dirty="0">
                          <a:effectLst/>
                          <a:latin typeface="Be Vietnam Pro" panose="020B0604020202020204" charset="0"/>
                        </a:rPr>
                        <a:t> to participate in short courses on digital assessment?</a:t>
                      </a:r>
                      <a:endParaRPr lang="en-US" sz="1700" b="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e Vietnam Pro" panose="020B0604020202020204" charset="0"/>
                        </a:rPr>
                        <a:t>Research Question </a:t>
                      </a:r>
                      <a:r>
                        <a:rPr lang="vi-VN" sz="1700" dirty="0">
                          <a:effectLst/>
                          <a:latin typeface="Be Vietnam Pro" panose="020B0604020202020204" charset="0"/>
                        </a:rPr>
                        <a:t>1 + 2</a:t>
                      </a:r>
                      <a:endParaRPr lang="en-US" sz="17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047" marR="61047" marT="0" marB="0"/>
                </a:tc>
                <a:extLst>
                  <a:ext uri="{0D108BD9-81ED-4DB2-BD59-A6C34878D82A}">
                    <a16:rowId xmlns:a16="http://schemas.microsoft.com/office/drawing/2014/main" val="397233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3724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E3B9-654C-4276-8608-CFD217DE6CE8}"/>
              </a:ext>
            </a:extLst>
          </p:cNvPr>
          <p:cNvSpPr txBox="1"/>
          <p:nvPr/>
        </p:nvSpPr>
        <p:spPr>
          <a:xfrm>
            <a:off x="632145" y="1032954"/>
            <a:ext cx="5463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1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st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EF5A4D-2EFA-4A84-B055-65600CBF2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69185"/>
              </p:ext>
            </p:extLst>
          </p:nvPr>
        </p:nvGraphicFramePr>
        <p:xfrm>
          <a:off x="495804" y="2152650"/>
          <a:ext cx="11238996" cy="422055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199771">
                  <a:extLst>
                    <a:ext uri="{9D8B030D-6E8A-4147-A177-3AD203B41FA5}">
                      <a16:colId xmlns:a16="http://schemas.microsoft.com/office/drawing/2014/main" val="1338847762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1483062836"/>
                    </a:ext>
                  </a:extLst>
                </a:gridCol>
                <a:gridCol w="4357381">
                  <a:extLst>
                    <a:ext uri="{9D8B030D-6E8A-4147-A177-3AD203B41FA5}">
                      <a16:colId xmlns:a16="http://schemas.microsoft.com/office/drawing/2014/main" val="1346777973"/>
                    </a:ext>
                  </a:extLst>
                </a:gridCol>
                <a:gridCol w="1148069">
                  <a:extLst>
                    <a:ext uri="{9D8B030D-6E8A-4147-A177-3AD203B41FA5}">
                      <a16:colId xmlns:a16="http://schemas.microsoft.com/office/drawing/2014/main" val="2387835832"/>
                    </a:ext>
                  </a:extLst>
                </a:gridCol>
              </a:tblGrid>
              <a:tr h="30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Category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Subcategory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Topics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Codes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2540806017"/>
                  </a:ext>
                </a:extLst>
              </a:tr>
              <a:tr h="1873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Perceived benefits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a.Student</a:t>
                      </a:r>
                      <a:r>
                        <a:rPr lang="vi-VN" sz="2200" dirty="0">
                          <a:effectLst/>
                          <a:latin typeface="Be Vietnam Pro" panose="020B060402020202020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engagement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b.Teaching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 effectiveness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Gamified assessments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Active participation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Real-time feedback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Visual aids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1-a-i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1-a-ii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1-b-i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1-b-ii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1288266534"/>
                  </a:ext>
                </a:extLst>
              </a:tr>
              <a:tr h="1915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Digital competency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a. Ability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b. Training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Familiarity with digital assessment platforms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Applying digital assessment in teaching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Course integration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Resource sharing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2-a-i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2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2-a-ii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2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2-b-i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2-b-ii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27892504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60CE0B-9241-47A3-A562-69326413F866}"/>
              </a:ext>
            </a:extLst>
          </p:cNvPr>
          <p:cNvSpPr txBox="1"/>
          <p:nvPr/>
        </p:nvSpPr>
        <p:spPr>
          <a:xfrm>
            <a:off x="632145" y="1430161"/>
            <a:ext cx="9626280" cy="58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4.1. Coding schemes for interviews</a:t>
            </a:r>
            <a:endParaRPr lang="en-US" sz="2400" b="1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757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E3B9-654C-4276-8608-CFD217DE6CE8}"/>
              </a:ext>
            </a:extLst>
          </p:cNvPr>
          <p:cNvSpPr txBox="1"/>
          <p:nvPr/>
        </p:nvSpPr>
        <p:spPr>
          <a:xfrm>
            <a:off x="632145" y="1032954"/>
            <a:ext cx="5463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1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st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DB1EAF-55E3-4117-AB10-79E2221D4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83706"/>
              </p:ext>
            </p:extLst>
          </p:nvPr>
        </p:nvGraphicFramePr>
        <p:xfrm>
          <a:off x="535832" y="2105026"/>
          <a:ext cx="10856068" cy="408304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207368">
                  <a:extLst>
                    <a:ext uri="{9D8B030D-6E8A-4147-A177-3AD203B41FA5}">
                      <a16:colId xmlns:a16="http://schemas.microsoft.com/office/drawing/2014/main" val="1606148531"/>
                    </a:ext>
                  </a:extLst>
                </a:gridCol>
                <a:gridCol w="3013873">
                  <a:extLst>
                    <a:ext uri="{9D8B030D-6E8A-4147-A177-3AD203B41FA5}">
                      <a16:colId xmlns:a16="http://schemas.microsoft.com/office/drawing/2014/main" val="3205604728"/>
                    </a:ext>
                  </a:extLst>
                </a:gridCol>
                <a:gridCol w="3543380">
                  <a:extLst>
                    <a:ext uri="{9D8B030D-6E8A-4147-A177-3AD203B41FA5}">
                      <a16:colId xmlns:a16="http://schemas.microsoft.com/office/drawing/2014/main" val="4241953804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3617990276"/>
                    </a:ext>
                  </a:extLst>
                </a:gridCol>
              </a:tblGrid>
              <a:tr h="1371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Peer and institutional influence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a. Peer impact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b. School support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. Adoption from peer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ii. Peer learning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. Platform access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ii. Faculty guidance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3-a-i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3-a-ii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3-b-i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3-b-ii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3622174774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Infrastructure readiness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a. Technology access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b. Maintenance</a:t>
                      </a:r>
                      <a:endParaRPr lang="en-US" sz="2200" b="0" i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. Available devices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ii. Software access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. Condition of equipment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ii. Upgrade needs</a:t>
                      </a:r>
                      <a:endParaRPr lang="en-US" sz="2200" b="0" i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4-a-i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4-a-ii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4-b-i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4-b-ii</a:t>
                      </a:r>
                      <a:endParaRPr lang="en-US" sz="2200" b="0" i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737471374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Challenges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a. Privacy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b. Cheating risks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Data safety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Platform trust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. Lack of supervision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ii. Answer sharing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5-a-i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5-a-ii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5-b-i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Be Vietnam Pro" panose="020B0604020202020204" charset="0"/>
                        </a:rPr>
                        <a:t>5-b-ii</a:t>
                      </a:r>
                      <a:endParaRPr lang="en-US" sz="22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723" marR="15723" marT="0" marB="0"/>
                </a:tc>
                <a:extLst>
                  <a:ext uri="{0D108BD9-81ED-4DB2-BD59-A6C34878D82A}">
                    <a16:rowId xmlns:a16="http://schemas.microsoft.com/office/drawing/2014/main" val="10846777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1E2278-00B7-438B-93E6-C3310DD6B077}"/>
              </a:ext>
            </a:extLst>
          </p:cNvPr>
          <p:cNvSpPr txBox="1"/>
          <p:nvPr/>
        </p:nvSpPr>
        <p:spPr>
          <a:xfrm>
            <a:off x="632145" y="1485687"/>
            <a:ext cx="8254680" cy="58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4.1. Coding schemes for interviews</a:t>
            </a:r>
            <a:endParaRPr lang="en-US" sz="2400" b="1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66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14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E3B9-654C-4276-8608-CFD217DE6CE8}"/>
              </a:ext>
            </a:extLst>
          </p:cNvPr>
          <p:cNvSpPr txBox="1"/>
          <p:nvPr/>
        </p:nvSpPr>
        <p:spPr>
          <a:xfrm>
            <a:off x="632145" y="1032954"/>
            <a:ext cx="5463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1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st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0CE0B-9241-47A3-A562-69326413F866}"/>
              </a:ext>
            </a:extLst>
          </p:cNvPr>
          <p:cNvSpPr txBox="1"/>
          <p:nvPr/>
        </p:nvSpPr>
        <p:spPr>
          <a:xfrm>
            <a:off x="161925" y="1363878"/>
            <a:ext cx="12030075" cy="503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i="1" dirty="0">
                <a:effectLst/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Table 4.2. </a:t>
            </a:r>
            <a:r>
              <a:rPr lang="en-US" sz="2000" b="1" i="1" dirty="0">
                <a:effectLst/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One-way ANOVA results for year of study and perceptions of digital assessments</a:t>
            </a:r>
            <a:endParaRPr lang="en-US" sz="2000" b="1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F8A568-9660-439A-9D8F-069E1B1C2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30769"/>
              </p:ext>
            </p:extLst>
          </p:nvPr>
        </p:nvGraphicFramePr>
        <p:xfrm>
          <a:off x="1088019" y="1905280"/>
          <a:ext cx="9850057" cy="43180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048761">
                  <a:extLst>
                    <a:ext uri="{9D8B030D-6E8A-4147-A177-3AD203B41FA5}">
                      <a16:colId xmlns:a16="http://schemas.microsoft.com/office/drawing/2014/main" val="3598402978"/>
                    </a:ext>
                  </a:extLst>
                </a:gridCol>
                <a:gridCol w="2168645">
                  <a:extLst>
                    <a:ext uri="{9D8B030D-6E8A-4147-A177-3AD203B41FA5}">
                      <a16:colId xmlns:a16="http://schemas.microsoft.com/office/drawing/2014/main" val="3186826773"/>
                    </a:ext>
                  </a:extLst>
                </a:gridCol>
                <a:gridCol w="1604441">
                  <a:extLst>
                    <a:ext uri="{9D8B030D-6E8A-4147-A177-3AD203B41FA5}">
                      <a16:colId xmlns:a16="http://schemas.microsoft.com/office/drawing/2014/main" val="2330349915"/>
                    </a:ext>
                  </a:extLst>
                </a:gridCol>
                <a:gridCol w="408575">
                  <a:extLst>
                    <a:ext uri="{9D8B030D-6E8A-4147-A177-3AD203B41FA5}">
                      <a16:colId xmlns:a16="http://schemas.microsoft.com/office/drawing/2014/main" val="4286012663"/>
                    </a:ext>
                  </a:extLst>
                </a:gridCol>
                <a:gridCol w="1478318">
                  <a:extLst>
                    <a:ext uri="{9D8B030D-6E8A-4147-A177-3AD203B41FA5}">
                      <a16:colId xmlns:a16="http://schemas.microsoft.com/office/drawing/2014/main" val="3946815410"/>
                    </a:ext>
                  </a:extLst>
                </a:gridCol>
                <a:gridCol w="882229">
                  <a:extLst>
                    <a:ext uri="{9D8B030D-6E8A-4147-A177-3AD203B41FA5}">
                      <a16:colId xmlns:a16="http://schemas.microsoft.com/office/drawing/2014/main" val="1601013463"/>
                    </a:ext>
                  </a:extLst>
                </a:gridCol>
                <a:gridCol w="1259088">
                  <a:extLst>
                    <a:ext uri="{9D8B030D-6E8A-4147-A177-3AD203B41FA5}">
                      <a16:colId xmlns:a16="http://schemas.microsoft.com/office/drawing/2014/main" val="1798611852"/>
                    </a:ext>
                  </a:extLst>
                </a:gridCol>
              </a:tblGrid>
              <a:tr h="48564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 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Source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 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Sum of squares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Df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Mean Square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F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Sig.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9015229"/>
                  </a:ext>
                </a:extLst>
              </a:tr>
              <a:tr h="69479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Performance Expectancy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Between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Within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Total</a:t>
                      </a: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3.063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53.520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56.584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81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.021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.660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1.556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0.227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3621434820"/>
                  </a:ext>
                </a:extLst>
              </a:tr>
              <a:tr h="7284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ffort Expectancy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Between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Within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Total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2.912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52.311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55.623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81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.971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.646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1.470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.280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2252009738"/>
                  </a:ext>
                </a:extLst>
              </a:tr>
              <a:tr h="7284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Social Influence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Between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Within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Total</a:t>
                      </a: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0.827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47.318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48.146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81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.275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.585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.497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.691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2280338762"/>
                  </a:ext>
                </a:extLst>
              </a:tr>
              <a:tr h="7284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Facilitating Conditions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Between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Within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Total</a:t>
                      </a: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1.363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48.879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50.243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81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.454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.605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.754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.554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3840021794"/>
                  </a:ext>
                </a:extLst>
              </a:tr>
              <a:tr h="72847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Behavioural Intentions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Between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Within Groups</a:t>
                      </a:r>
                    </a:p>
                    <a:p>
                      <a:pPr marL="0" marR="0" algn="just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Total</a:t>
                      </a: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1.791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51.614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53.306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81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84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.597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.638</a:t>
                      </a:r>
                    </a:p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Be Vietnam Pro" panose="020B0604020202020204" charset="0"/>
                        </a:rPr>
                        <a:t> 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.985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.442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7" marR="48697" marT="0" marB="0"/>
                </a:tc>
                <a:extLst>
                  <a:ext uri="{0D108BD9-81ED-4DB2-BD59-A6C34878D82A}">
                    <a16:rowId xmlns:a16="http://schemas.microsoft.com/office/drawing/2014/main" val="319272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841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15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E3B9-654C-4276-8608-CFD217DE6CE8}"/>
              </a:ext>
            </a:extLst>
          </p:cNvPr>
          <p:cNvSpPr txBox="1"/>
          <p:nvPr/>
        </p:nvSpPr>
        <p:spPr>
          <a:xfrm>
            <a:off x="800100" y="1325563"/>
            <a:ext cx="5463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1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st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4DC21-2AF1-46AC-A476-7D85ADF8B95C}"/>
              </a:ext>
            </a:extLst>
          </p:cNvPr>
          <p:cNvSpPr txBox="1"/>
          <p:nvPr/>
        </p:nvSpPr>
        <p:spPr>
          <a:xfrm>
            <a:off x="361950" y="1905614"/>
            <a:ext cx="11715750" cy="4236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dirty="0">
                <a:latin typeface="Be Vietnam Pro" panose="020B0604020202020204" charset="0"/>
                <a:cs typeface="Times New Roman" panose="02020603050405020304" pitchFamily="18" charset="0"/>
              </a:rPr>
              <a:t>Most p</a:t>
            </a:r>
            <a:r>
              <a:rPr lang="en-US" sz="2300" dirty="0">
                <a:latin typeface="Be Vietnam Pro" panose="020B0604020202020204" charset="0"/>
                <a:cs typeface="Times New Roman" panose="02020603050405020304" pitchFamily="18" charset="0"/>
              </a:rPr>
              <a:t>re-service teachers perceive digital assessment as effective</a:t>
            </a:r>
            <a:r>
              <a:rPr lang="vi-VN" sz="2300" dirty="0">
                <a:latin typeface="Be Vietnam Pro" panose="020B0604020202020204" charset="0"/>
                <a:cs typeface="Times New Roman" panose="02020603050405020304" pitchFamily="18" charset="0"/>
              </a:rPr>
              <a:t> and time-saving</a:t>
            </a:r>
            <a:r>
              <a:rPr lang="en-US" sz="2300" dirty="0">
                <a:latin typeface="Be Vietnam Pro" panose="020B0604020202020204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300" dirty="0">
                <a:latin typeface="Be Vietnam Pro" panose="020B0604020202020204" charset="0"/>
                <a:cs typeface="Times New Roman" panose="02020603050405020304" pitchFamily="18" charset="0"/>
              </a:rPr>
              <a:t>In terms of feasibility, pre-service teachers characterize easy digital exam activities as user-friendly but find it difficult to use more advanced features. </a:t>
            </a:r>
            <a:endParaRPr lang="vi-VN" sz="2300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300" dirty="0">
                <a:latin typeface="Be Vietnam Pro" panose="020B0604020202020204" charset="0"/>
                <a:cs typeface="Times New Roman" panose="02020603050405020304" pitchFamily="18" charset="0"/>
              </a:rPr>
              <a:t>Regarding relevance, most participants acknowledge digital assessment as increasingly important in modern education</a:t>
            </a:r>
            <a:r>
              <a:rPr lang="vi-VN" sz="2300" dirty="0">
                <a:latin typeface="Be Vietnam Pro" panose="020B0604020202020204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Be Vietnam Pro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83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16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06772-085E-42BC-9CA1-956B002651E9}"/>
              </a:ext>
            </a:extLst>
          </p:cNvPr>
          <p:cNvSpPr txBox="1"/>
          <p:nvPr/>
        </p:nvSpPr>
        <p:spPr>
          <a:xfrm>
            <a:off x="684354" y="974500"/>
            <a:ext cx="7743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2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nd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676CB-674B-49E0-8FFF-9A49EFF67872}"/>
              </a:ext>
            </a:extLst>
          </p:cNvPr>
          <p:cNvSpPr txBox="1"/>
          <p:nvPr/>
        </p:nvSpPr>
        <p:spPr>
          <a:xfrm>
            <a:off x="0" y="1451554"/>
            <a:ext cx="13420725" cy="544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4.3. Overall results of factors that affect the pre-service teachers’ perceptions</a:t>
            </a:r>
            <a:endParaRPr lang="en-US" sz="2200" b="1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BB1710C-564A-415F-9233-8A0780BAA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97367"/>
              </p:ext>
            </p:extLst>
          </p:nvPr>
        </p:nvGraphicFramePr>
        <p:xfrm>
          <a:off x="684354" y="2247735"/>
          <a:ext cx="10291861" cy="347739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742717">
                  <a:extLst>
                    <a:ext uri="{9D8B030D-6E8A-4147-A177-3AD203B41FA5}">
                      <a16:colId xmlns:a16="http://schemas.microsoft.com/office/drawing/2014/main" val="2688132217"/>
                    </a:ext>
                  </a:extLst>
                </a:gridCol>
                <a:gridCol w="722278">
                  <a:extLst>
                    <a:ext uri="{9D8B030D-6E8A-4147-A177-3AD203B41FA5}">
                      <a16:colId xmlns:a16="http://schemas.microsoft.com/office/drawing/2014/main" val="3250077867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2412496725"/>
                    </a:ext>
                  </a:extLst>
                </a:gridCol>
                <a:gridCol w="1503233">
                  <a:extLst>
                    <a:ext uri="{9D8B030D-6E8A-4147-A177-3AD203B41FA5}">
                      <a16:colId xmlns:a16="http://schemas.microsoft.com/office/drawing/2014/main" val="1231439952"/>
                    </a:ext>
                  </a:extLst>
                </a:gridCol>
                <a:gridCol w="1621381">
                  <a:extLst>
                    <a:ext uri="{9D8B030D-6E8A-4147-A177-3AD203B41FA5}">
                      <a16:colId xmlns:a16="http://schemas.microsoft.com/office/drawing/2014/main" val="141922806"/>
                    </a:ext>
                  </a:extLst>
                </a:gridCol>
                <a:gridCol w="1622482">
                  <a:extLst>
                    <a:ext uri="{9D8B030D-6E8A-4147-A177-3AD203B41FA5}">
                      <a16:colId xmlns:a16="http://schemas.microsoft.com/office/drawing/2014/main" val="16537393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Factors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N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Mean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SD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Min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Max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7226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Performance expectancy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1.65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0.828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8458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ffort expectancy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1.85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0.809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1069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Social influence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1.86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0.756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0638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Facilitating conditions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2.02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0.772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446293"/>
                  </a:ext>
                </a:extLst>
              </a:tr>
              <a:tr h="3648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Behavioural intentions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85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1.97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Be Vietnam Pro" panose="020B0604020202020204" charset="0"/>
                        </a:rPr>
                        <a:t>0.796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1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4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2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87927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17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4. FINDINGS AND 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06772-085E-42BC-9CA1-956B002651E9}"/>
              </a:ext>
            </a:extLst>
          </p:cNvPr>
          <p:cNvSpPr txBox="1"/>
          <p:nvPr/>
        </p:nvSpPr>
        <p:spPr>
          <a:xfrm>
            <a:off x="684354" y="1325563"/>
            <a:ext cx="7743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2</a:t>
            </a:r>
            <a:r>
              <a:rPr lang="en-VN" sz="2500" baseline="300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nd</a:t>
            </a:r>
            <a:r>
              <a:rPr lang="en-VN" sz="2500" dirty="0">
                <a:solidFill>
                  <a:srgbClr val="455964"/>
                </a:solidFill>
                <a:latin typeface="Bernard MT Condensed" panose="02050806060905020404" pitchFamily="18" charset="77"/>
              </a:rPr>
              <a:t> RESEARCH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92485-C095-495C-A56D-59CBA8F0078C}"/>
              </a:ext>
            </a:extLst>
          </p:cNvPr>
          <p:cNvSpPr txBox="1"/>
          <p:nvPr/>
        </p:nvSpPr>
        <p:spPr>
          <a:xfrm>
            <a:off x="396240" y="1960839"/>
            <a:ext cx="11475720" cy="4120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</a:rPr>
              <a:t>Facilitating conditions </a:t>
            </a:r>
            <a:r>
              <a:rPr lang="vi-VN" sz="2700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</a:rPr>
              <a:t>emerged as the </a:t>
            </a:r>
            <a:r>
              <a:rPr lang="vi-VN" sz="2700" b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</a:rPr>
              <a:t>most influential factor </a:t>
            </a:r>
            <a:r>
              <a:rPr lang="vi-VN" sz="2700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</a:rPr>
              <a:t>affecting pre-service teachers’ perceptions of digital assessment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vi-VN" sz="2700" b="1" dirty="0">
                <a:solidFill>
                  <a:srgbClr val="000000"/>
                </a:solidFill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700" b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erformance expectancy </a:t>
            </a:r>
            <a:r>
              <a:rPr lang="vi-VN" sz="2700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</a:t>
            </a:r>
            <a:r>
              <a:rPr lang="vi-VN" sz="2700" b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</a:rPr>
              <a:t>least influential factor </a:t>
            </a:r>
            <a:r>
              <a:rPr lang="vi-VN" sz="2700" dirty="0">
                <a:effectLst/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700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Ø"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810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18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4997" y="1860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4400" dirty="0">
                <a:latin typeface="Be Vietnam Pro" panose="020B0604020202020204" charset="0"/>
              </a:rPr>
              <a:t>5. CONCLUSION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6CEFE8-A4D6-4082-A64A-D4C4BA36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5660" y="1702721"/>
            <a:ext cx="5835650" cy="58356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E2EB8C7-D469-406E-8432-AEDB2CC5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6350" y="136525"/>
            <a:ext cx="5835650" cy="58356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8076DB3-FB86-4654-8198-C3BB8323B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9150" y="268365"/>
            <a:ext cx="5835650" cy="58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658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19</a:t>
            </a:fld>
            <a:endParaRPr lang="vi-V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42760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IMPLICATIONS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396F1A4-D1A0-465D-A316-473EE68C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78789"/>
              </p:ext>
            </p:extLst>
          </p:nvPr>
        </p:nvGraphicFramePr>
        <p:xfrm>
          <a:off x="379112" y="1441307"/>
          <a:ext cx="11509976" cy="48142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49014">
                  <a:extLst>
                    <a:ext uri="{9D8B030D-6E8A-4147-A177-3AD203B41FA5}">
                      <a16:colId xmlns:a16="http://schemas.microsoft.com/office/drawing/2014/main" val="3650677597"/>
                    </a:ext>
                  </a:extLst>
                </a:gridCol>
                <a:gridCol w="3724303">
                  <a:extLst>
                    <a:ext uri="{9D8B030D-6E8A-4147-A177-3AD203B41FA5}">
                      <a16:colId xmlns:a16="http://schemas.microsoft.com/office/drawing/2014/main" val="3522962725"/>
                    </a:ext>
                  </a:extLst>
                </a:gridCol>
                <a:gridCol w="3836659">
                  <a:extLst>
                    <a:ext uri="{9D8B030D-6E8A-4147-A177-3AD203B41FA5}">
                      <a16:colId xmlns:a16="http://schemas.microsoft.com/office/drawing/2014/main" val="4035691156"/>
                    </a:ext>
                  </a:extLst>
                </a:gridCol>
              </a:tblGrid>
              <a:tr h="415727">
                <a:tc>
                  <a:txBody>
                    <a:bodyPr/>
                    <a:lstStyle/>
                    <a:p>
                      <a:pPr algn="ctr"/>
                      <a:r>
                        <a:rPr lang="en-VN" sz="2300" dirty="0">
                          <a:latin typeface="Be Vietnam Pro" panose="020B0604020202020204" charset="0"/>
                        </a:rPr>
                        <a:t>For 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300" dirty="0">
                          <a:latin typeface="Be Vietnam Pro" panose="020B0604020202020204" charset="0"/>
                        </a:rPr>
                        <a:t>For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300" dirty="0">
                          <a:latin typeface="Be Vietnam Pro" panose="020B0604020202020204" charset="0"/>
                        </a:rPr>
                        <a:t>For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  <a:latin typeface="Be Vietnam Pro" panose="020B0604020202020204" charset="0"/>
                        </a:rPr>
                        <a:t> </a:t>
                      </a:r>
                      <a:r>
                        <a:rPr lang="vi-VN" sz="2300" b="1" kern="12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administrators</a:t>
                      </a:r>
                      <a:endParaRPr lang="en-VN" sz="2300" dirty="0">
                        <a:solidFill>
                          <a:schemeClr val="tx1"/>
                        </a:solidFill>
                        <a:latin typeface="Be Vietnam Pro" panose="020B060402020202020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21767"/>
                  </a:ext>
                </a:extLst>
              </a:tr>
              <a:tr h="4372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Adopt a growth mindset and openness to technology.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latin typeface="Be Vietnam Pro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Apply tools in authentic teaching contexts.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Provide targeted instruction on test design.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latin typeface="Be Vietnam Pro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Integrate discussion and practical application.</a:t>
                      </a:r>
                      <a:endParaRPr lang="en-VN" sz="2300" dirty="0">
                        <a:latin typeface="Be Vietnam Pr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 - Provide infrastructure and resources.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Design stage-based digital assessment training.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300" dirty="0">
                          <a:latin typeface="Be Vietnam Pro" panose="020B0604020202020204" charset="0"/>
                        </a:rPr>
                        <a:t>- Offer hands-on experience and professional exposure.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8845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FEE32DE-5769-4A48-9574-383ACCB779AD}"/>
              </a:ext>
            </a:extLst>
          </p:cNvPr>
          <p:cNvSpPr txBox="1">
            <a:spLocks/>
          </p:cNvSpPr>
          <p:nvPr/>
        </p:nvSpPr>
        <p:spPr>
          <a:xfrm>
            <a:off x="876300" y="778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solidFill>
                <a:srgbClr val="DE523B"/>
              </a:solidFill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13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</a:t>
            </a:fld>
            <a:endParaRPr lang="vi-VN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F3ABDCF-FAF0-4B97-A5D2-D7090208ADCE}"/>
              </a:ext>
            </a:extLst>
          </p:cNvPr>
          <p:cNvGrpSpPr/>
          <p:nvPr/>
        </p:nvGrpSpPr>
        <p:grpSpPr>
          <a:xfrm>
            <a:off x="4305380" y="1907296"/>
            <a:ext cx="1148067" cy="313763"/>
            <a:chOff x="3905330" y="2274843"/>
            <a:chExt cx="1148067" cy="313763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9D8D6DE9-2A14-4E3B-9F9E-0138B7414AA0}"/>
                </a:ext>
              </a:extLst>
            </p:cNvPr>
            <p:cNvSpPr/>
            <p:nvPr/>
          </p:nvSpPr>
          <p:spPr>
            <a:xfrm>
              <a:off x="3905330" y="2444715"/>
              <a:ext cx="143891" cy="143891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C1E1EC6-459B-4520-9A8E-88E781963D02}"/>
                </a:ext>
              </a:extLst>
            </p:cNvPr>
            <p:cNvCxnSpPr>
              <a:cxnSpLocks/>
              <a:stCxn id="147" idx="7"/>
              <a:endCxn id="165" idx="3"/>
            </p:cNvCxnSpPr>
            <p:nvPr/>
          </p:nvCxnSpPr>
          <p:spPr>
            <a:xfrm flipV="1">
              <a:off x="4028149" y="2274843"/>
              <a:ext cx="1025248" cy="19094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FA82DD3-DB86-4E2E-9294-7040F3392789}"/>
              </a:ext>
            </a:extLst>
          </p:cNvPr>
          <p:cNvGrpSpPr/>
          <p:nvPr/>
        </p:nvGrpSpPr>
        <p:grpSpPr>
          <a:xfrm>
            <a:off x="4529153" y="2989506"/>
            <a:ext cx="1390177" cy="143891"/>
            <a:chOff x="4129103" y="3357053"/>
            <a:chExt cx="1390177" cy="143891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8A97298-A0C7-45D7-98B3-3392340B1063}"/>
                </a:ext>
              </a:extLst>
            </p:cNvPr>
            <p:cNvSpPr/>
            <p:nvPr/>
          </p:nvSpPr>
          <p:spPr>
            <a:xfrm>
              <a:off x="4129103" y="3357053"/>
              <a:ext cx="143891" cy="143891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42FB1A0-BB8E-426D-9FAF-F2A63ED370C0}"/>
                </a:ext>
              </a:extLst>
            </p:cNvPr>
            <p:cNvCxnSpPr>
              <a:cxnSpLocks/>
              <a:stCxn id="150" idx="6"/>
              <a:endCxn id="170" idx="2"/>
            </p:cNvCxnSpPr>
            <p:nvPr/>
          </p:nvCxnSpPr>
          <p:spPr>
            <a:xfrm flipV="1">
              <a:off x="4272994" y="3428998"/>
              <a:ext cx="1246286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55BAECC-BFE4-43BD-87AD-D13ADDF69500}"/>
              </a:ext>
            </a:extLst>
          </p:cNvPr>
          <p:cNvGrpSpPr/>
          <p:nvPr/>
        </p:nvGrpSpPr>
        <p:grpSpPr>
          <a:xfrm>
            <a:off x="4305380" y="3898634"/>
            <a:ext cx="1287615" cy="424367"/>
            <a:chOff x="3905330" y="4266181"/>
            <a:chExt cx="1287615" cy="424367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E89EEDD-0583-4E37-A89E-9E455ABF8058}"/>
                </a:ext>
              </a:extLst>
            </p:cNvPr>
            <p:cNvSpPr/>
            <p:nvPr/>
          </p:nvSpPr>
          <p:spPr>
            <a:xfrm>
              <a:off x="3905330" y="4266181"/>
              <a:ext cx="143891" cy="143891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DA96A79-3559-4530-9494-99EA9F808353}"/>
                </a:ext>
              </a:extLst>
            </p:cNvPr>
            <p:cNvCxnSpPr>
              <a:cxnSpLocks/>
              <a:stCxn id="153" idx="6"/>
              <a:endCxn id="175" idx="1"/>
            </p:cNvCxnSpPr>
            <p:nvPr/>
          </p:nvCxnSpPr>
          <p:spPr>
            <a:xfrm>
              <a:off x="4049221" y="4338127"/>
              <a:ext cx="1143724" cy="35242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BD426AF-EA98-4923-874F-7D4144B6A992}"/>
              </a:ext>
            </a:extLst>
          </p:cNvPr>
          <p:cNvGrpSpPr/>
          <p:nvPr/>
        </p:nvGrpSpPr>
        <p:grpSpPr>
          <a:xfrm>
            <a:off x="3610109" y="4654748"/>
            <a:ext cx="739066" cy="1041891"/>
            <a:chOff x="3210059" y="5022295"/>
            <a:chExt cx="739066" cy="1041891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E3675D-8F8C-4B33-9B05-F89151B85CBD}"/>
                </a:ext>
              </a:extLst>
            </p:cNvPr>
            <p:cNvSpPr/>
            <p:nvPr/>
          </p:nvSpPr>
          <p:spPr>
            <a:xfrm>
              <a:off x="3210059" y="5022295"/>
              <a:ext cx="143891" cy="143891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20E01D7-B626-4761-81FC-AE9D5D0673AB}"/>
                </a:ext>
              </a:extLst>
            </p:cNvPr>
            <p:cNvCxnSpPr>
              <a:cxnSpLocks/>
              <a:stCxn id="156" idx="5"/>
              <a:endCxn id="180" idx="1"/>
            </p:cNvCxnSpPr>
            <p:nvPr/>
          </p:nvCxnSpPr>
          <p:spPr>
            <a:xfrm>
              <a:off x="3332878" y="5145114"/>
              <a:ext cx="616247" cy="9190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F3576E2-5CB0-4AEC-8711-6B758B2BA5C3}"/>
              </a:ext>
            </a:extLst>
          </p:cNvPr>
          <p:cNvGrpSpPr/>
          <p:nvPr/>
        </p:nvGrpSpPr>
        <p:grpSpPr>
          <a:xfrm>
            <a:off x="4291929" y="136525"/>
            <a:ext cx="5971569" cy="714653"/>
            <a:chOff x="3124917" y="249910"/>
            <a:chExt cx="5971569" cy="714653"/>
          </a:xfrm>
        </p:grpSpPr>
        <p:sp>
          <p:nvSpPr>
            <p:cNvPr id="159" name="Rounded Rectangle 70">
              <a:extLst>
                <a:ext uri="{FF2B5EF4-FFF2-40B4-BE49-F238E27FC236}">
                  <a16:creationId xmlns:a16="http://schemas.microsoft.com/office/drawing/2014/main" id="{AA827981-5E21-4FE0-8AB4-A231137066A4}"/>
                </a:ext>
              </a:extLst>
            </p:cNvPr>
            <p:cNvSpPr/>
            <p:nvPr/>
          </p:nvSpPr>
          <p:spPr>
            <a:xfrm>
              <a:off x="3419384" y="249910"/>
              <a:ext cx="5677102" cy="714653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INTRODUCTION</a:t>
              </a: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0FA20A6-0DFD-4971-AC66-DA9F70FDB51A}"/>
                </a:ext>
              </a:extLst>
            </p:cNvPr>
            <p:cNvSpPr/>
            <p:nvPr/>
          </p:nvSpPr>
          <p:spPr>
            <a:xfrm>
              <a:off x="3136064" y="385974"/>
              <a:ext cx="461507" cy="46150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1" name="Graphic 160" descr="Head with gears">
              <a:extLst>
                <a:ext uri="{FF2B5EF4-FFF2-40B4-BE49-F238E27FC236}">
                  <a16:creationId xmlns:a16="http://schemas.microsoft.com/office/drawing/2014/main" id="{0365A9B1-3AAC-4722-BA4E-1B998519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53694" y="385974"/>
              <a:ext cx="502509" cy="502509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4D9A65E-C940-4863-A5D0-94276762816A}"/>
                </a:ext>
              </a:extLst>
            </p:cNvPr>
            <p:cNvSpPr txBox="1"/>
            <p:nvPr/>
          </p:nvSpPr>
          <p:spPr>
            <a:xfrm>
              <a:off x="3124917" y="41991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e Mono" panose="020B0509000000000004" pitchFamily="49" charset="0"/>
                </a:rPr>
                <a:t>01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4BEECF3-C174-4E0C-B402-E873D0C2D699}"/>
              </a:ext>
            </a:extLst>
          </p:cNvPr>
          <p:cNvGrpSpPr/>
          <p:nvPr/>
        </p:nvGrpSpPr>
        <p:grpSpPr>
          <a:xfrm>
            <a:off x="5370392" y="1337175"/>
            <a:ext cx="5953738" cy="714653"/>
            <a:chOff x="4188678" y="1704721"/>
            <a:chExt cx="5953738" cy="714653"/>
          </a:xfrm>
        </p:grpSpPr>
        <p:sp>
          <p:nvSpPr>
            <p:cNvPr id="164" name="Rounded Rectangle 75">
              <a:extLst>
                <a:ext uri="{FF2B5EF4-FFF2-40B4-BE49-F238E27FC236}">
                  <a16:creationId xmlns:a16="http://schemas.microsoft.com/office/drawing/2014/main" id="{80347EC7-02AE-4003-82CA-31A70DF90728}"/>
                </a:ext>
              </a:extLst>
            </p:cNvPr>
            <p:cNvSpPr/>
            <p:nvPr/>
          </p:nvSpPr>
          <p:spPr>
            <a:xfrm>
              <a:off x="4465314" y="1704721"/>
              <a:ext cx="5677102" cy="714653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LITERATURE REVIEW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A724017-D963-42EF-A5C3-9ACFD4578506}"/>
                </a:ext>
              </a:extLst>
            </p:cNvPr>
            <p:cNvSpPr/>
            <p:nvPr/>
          </p:nvSpPr>
          <p:spPr>
            <a:xfrm>
              <a:off x="4204147" y="1880921"/>
              <a:ext cx="461507" cy="46150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6" name="Graphic 165" descr="Books">
              <a:extLst>
                <a:ext uri="{FF2B5EF4-FFF2-40B4-BE49-F238E27FC236}">
                  <a16:creationId xmlns:a16="http://schemas.microsoft.com/office/drawing/2014/main" id="{AF34C781-AE24-4139-92B6-70FCE95C6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0322" y="1767189"/>
              <a:ext cx="566565" cy="566565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D1C1C36-5666-4730-B430-526B088E3485}"/>
                </a:ext>
              </a:extLst>
            </p:cNvPr>
            <p:cNvSpPr txBox="1"/>
            <p:nvPr/>
          </p:nvSpPr>
          <p:spPr>
            <a:xfrm>
              <a:off x="4188678" y="191459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e Mono" panose="020B0509000000000004" pitchFamily="49" charset="0"/>
                </a:rPr>
                <a:t>02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218F8A0-6A0D-40F3-9CD8-C74910C7CA70}"/>
              </a:ext>
            </a:extLst>
          </p:cNvPr>
          <p:cNvGrpSpPr/>
          <p:nvPr/>
        </p:nvGrpSpPr>
        <p:grpSpPr>
          <a:xfrm>
            <a:off x="5899663" y="2692959"/>
            <a:ext cx="5983015" cy="735845"/>
            <a:chOff x="4717949" y="3060505"/>
            <a:chExt cx="5983015" cy="735845"/>
          </a:xfrm>
        </p:grpSpPr>
        <p:sp>
          <p:nvSpPr>
            <p:cNvPr id="169" name="Rounded Rectangle 80">
              <a:extLst>
                <a:ext uri="{FF2B5EF4-FFF2-40B4-BE49-F238E27FC236}">
                  <a16:creationId xmlns:a16="http://schemas.microsoft.com/office/drawing/2014/main" id="{C26F3E9E-8167-4051-A025-40D90A7EC4B9}"/>
                </a:ext>
              </a:extLst>
            </p:cNvPr>
            <p:cNvSpPr/>
            <p:nvPr/>
          </p:nvSpPr>
          <p:spPr>
            <a:xfrm>
              <a:off x="5023862" y="3060505"/>
              <a:ext cx="5677102" cy="714653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METHODOLOGY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70F7504-6E51-4CC0-BB48-1DBE1E64766E}"/>
                </a:ext>
              </a:extLst>
            </p:cNvPr>
            <p:cNvSpPr/>
            <p:nvPr/>
          </p:nvSpPr>
          <p:spPr>
            <a:xfrm>
              <a:off x="4737616" y="3198243"/>
              <a:ext cx="461507" cy="46150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1" name="Graphic 170" descr="Circles with arrows">
              <a:extLst>
                <a:ext uri="{FF2B5EF4-FFF2-40B4-BE49-F238E27FC236}">
                  <a16:creationId xmlns:a16="http://schemas.microsoft.com/office/drawing/2014/main" id="{F659ECCC-F57D-4276-BCAF-160C9E81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15920" y="3111306"/>
              <a:ext cx="685044" cy="685044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33F0282B-E4F2-419D-AAA6-FF97B30E14C0}"/>
                </a:ext>
              </a:extLst>
            </p:cNvPr>
            <p:cNvSpPr txBox="1"/>
            <p:nvPr/>
          </p:nvSpPr>
          <p:spPr>
            <a:xfrm>
              <a:off x="4717949" y="322822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e Mono" panose="020B0509000000000004" pitchFamily="49" charset="0"/>
                </a:rPr>
                <a:t>03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CF66D24-4887-4AE0-9E79-62285058F29B}"/>
              </a:ext>
            </a:extLst>
          </p:cNvPr>
          <p:cNvGrpSpPr/>
          <p:nvPr/>
        </p:nvGrpSpPr>
        <p:grpSpPr>
          <a:xfrm>
            <a:off x="5502259" y="4087832"/>
            <a:ext cx="5968757" cy="714653"/>
            <a:chOff x="4320545" y="4455378"/>
            <a:chExt cx="5968757" cy="714653"/>
          </a:xfrm>
        </p:grpSpPr>
        <p:sp>
          <p:nvSpPr>
            <p:cNvPr id="174" name="Rounded Rectangle 85">
              <a:extLst>
                <a:ext uri="{FF2B5EF4-FFF2-40B4-BE49-F238E27FC236}">
                  <a16:creationId xmlns:a16="http://schemas.microsoft.com/office/drawing/2014/main" id="{A8837A3C-B453-49B0-BFEC-220412878678}"/>
                </a:ext>
              </a:extLst>
            </p:cNvPr>
            <p:cNvSpPr/>
            <p:nvPr/>
          </p:nvSpPr>
          <p:spPr>
            <a:xfrm>
              <a:off x="4612200" y="4455378"/>
              <a:ext cx="5677102" cy="714653"/>
            </a:xfrm>
            <a:prstGeom prst="roundRect">
              <a:avLst>
                <a:gd name="adj" fmla="val 50000"/>
              </a:avLst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FINDINGS AND DISCUSSION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9E5B7FF-3FE6-4B79-A968-217B59987907}"/>
                </a:ext>
              </a:extLst>
            </p:cNvPr>
            <p:cNvSpPr/>
            <p:nvPr/>
          </p:nvSpPr>
          <p:spPr>
            <a:xfrm>
              <a:off x="4343695" y="4622961"/>
              <a:ext cx="461507" cy="46150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6" name="Graphic 175" descr="Magnifying glass">
              <a:extLst>
                <a:ext uri="{FF2B5EF4-FFF2-40B4-BE49-F238E27FC236}">
                  <a16:creationId xmlns:a16="http://schemas.microsoft.com/office/drawing/2014/main" id="{124F1585-B82D-431D-981E-A2BFE8D3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85166" y="4581950"/>
              <a:ext cx="461507" cy="461507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C72B2E0-6D71-4FB9-ACD1-CB27FCF4E0E5}"/>
                </a:ext>
              </a:extLst>
            </p:cNvPr>
            <p:cNvSpPr txBox="1"/>
            <p:nvPr/>
          </p:nvSpPr>
          <p:spPr>
            <a:xfrm>
              <a:off x="4320545" y="466649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e Mono" panose="020B0509000000000004" pitchFamily="49" charset="0"/>
                </a:rPr>
                <a:t>04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C049F6-FC95-4C56-95B5-0094DECA3444}"/>
              </a:ext>
            </a:extLst>
          </p:cNvPr>
          <p:cNvGrpSpPr/>
          <p:nvPr/>
        </p:nvGrpSpPr>
        <p:grpSpPr>
          <a:xfrm>
            <a:off x="4255308" y="5473088"/>
            <a:ext cx="5950947" cy="714653"/>
            <a:chOff x="3073594" y="5840634"/>
            <a:chExt cx="5950947" cy="714653"/>
          </a:xfrm>
        </p:grpSpPr>
        <p:sp>
          <p:nvSpPr>
            <p:cNvPr id="179" name="Rounded Rectangle 90">
              <a:extLst>
                <a:ext uri="{FF2B5EF4-FFF2-40B4-BE49-F238E27FC236}">
                  <a16:creationId xmlns:a16="http://schemas.microsoft.com/office/drawing/2014/main" id="{D9FF5535-3713-409B-883D-EE9B831C1207}"/>
                </a:ext>
              </a:extLst>
            </p:cNvPr>
            <p:cNvSpPr/>
            <p:nvPr/>
          </p:nvSpPr>
          <p:spPr>
            <a:xfrm>
              <a:off x="3347439" y="5840634"/>
              <a:ext cx="5677102" cy="714653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2C0CC23-E8BA-4FF1-8C3E-C4FA32ABAB98}"/>
                </a:ext>
              </a:extLst>
            </p:cNvPr>
            <p:cNvSpPr/>
            <p:nvPr/>
          </p:nvSpPr>
          <p:spPr>
            <a:xfrm>
              <a:off x="3099875" y="5996599"/>
              <a:ext cx="461507" cy="461507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1" name="Graphic 180" descr="Lightbulb">
              <a:extLst>
                <a:ext uri="{FF2B5EF4-FFF2-40B4-BE49-F238E27FC236}">
                  <a16:creationId xmlns:a16="http://schemas.microsoft.com/office/drawing/2014/main" id="{9FFCC31F-B238-4902-8018-0E8FF5E45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42374" y="5960926"/>
              <a:ext cx="461507" cy="461507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580E1C3-FEFB-48DF-A863-93DB3701E84E}"/>
                </a:ext>
              </a:extLst>
            </p:cNvPr>
            <p:cNvSpPr txBox="1"/>
            <p:nvPr/>
          </p:nvSpPr>
          <p:spPr>
            <a:xfrm>
              <a:off x="3073594" y="604129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e Mono" panose="020B0509000000000004" pitchFamily="49" charset="0"/>
                </a:rPr>
                <a:t>05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B49A75A-2380-47B9-A35D-2A6913139941}"/>
              </a:ext>
            </a:extLst>
          </p:cNvPr>
          <p:cNvGrpSpPr/>
          <p:nvPr/>
        </p:nvGrpSpPr>
        <p:grpSpPr>
          <a:xfrm>
            <a:off x="3601600" y="666510"/>
            <a:ext cx="1169112" cy="1153497"/>
            <a:chOff x="3201550" y="666510"/>
            <a:chExt cx="1169112" cy="1153497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C8EB9BDD-857C-4C1A-81ED-BC781D7EE958}"/>
                </a:ext>
              </a:extLst>
            </p:cNvPr>
            <p:cNvCxnSpPr>
              <a:cxnSpLocks/>
              <a:endCxn id="160" idx="3"/>
            </p:cNvCxnSpPr>
            <p:nvPr/>
          </p:nvCxnSpPr>
          <p:spPr>
            <a:xfrm flipV="1">
              <a:off x="3714942" y="666510"/>
              <a:ext cx="655720" cy="66928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63B6B53-9B9A-4DFF-ABA6-CEB8811C5585}"/>
                </a:ext>
              </a:extLst>
            </p:cNvPr>
            <p:cNvSpPr/>
            <p:nvPr/>
          </p:nvSpPr>
          <p:spPr>
            <a:xfrm>
              <a:off x="3201550" y="1676116"/>
              <a:ext cx="143891" cy="143891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56E3CC7-C406-45C5-A99C-5BD5FEAD0219}"/>
              </a:ext>
            </a:extLst>
          </p:cNvPr>
          <p:cNvGrpSpPr/>
          <p:nvPr/>
        </p:nvGrpSpPr>
        <p:grpSpPr>
          <a:xfrm>
            <a:off x="1581687" y="1787853"/>
            <a:ext cx="2298748" cy="2526419"/>
            <a:chOff x="1181637" y="2155400"/>
            <a:chExt cx="2298748" cy="2526419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FBEBD2B-ECEE-4706-BDA2-3C0FDB4AB5ED}"/>
                </a:ext>
              </a:extLst>
            </p:cNvPr>
            <p:cNvGrpSpPr/>
            <p:nvPr/>
          </p:nvGrpSpPr>
          <p:grpSpPr>
            <a:xfrm>
              <a:off x="1181637" y="2155400"/>
              <a:ext cx="2298748" cy="2526419"/>
              <a:chOff x="464963" y="1949626"/>
              <a:chExt cx="2670152" cy="2934608"/>
            </a:xfrm>
          </p:grpSpPr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B78BCA7E-2030-4255-B13C-84A3666E9412}"/>
                  </a:ext>
                </a:extLst>
              </p:cNvPr>
              <p:cNvGrpSpPr/>
              <p:nvPr/>
            </p:nvGrpSpPr>
            <p:grpSpPr>
              <a:xfrm>
                <a:off x="1679881" y="1949626"/>
                <a:ext cx="1455234" cy="2934608"/>
                <a:chOff x="6096000" y="1949626"/>
                <a:chExt cx="1455234" cy="2934608"/>
              </a:xfrm>
            </p:grpSpPr>
            <p:sp>
              <p:nvSpPr>
                <p:cNvPr id="191" name="Freeform 99">
                  <a:extLst>
                    <a:ext uri="{FF2B5EF4-FFF2-40B4-BE49-F238E27FC236}">
                      <a16:creationId xmlns:a16="http://schemas.microsoft.com/office/drawing/2014/main" id="{9641F4E8-4F69-43F3-918A-AD9AB0991D49}"/>
                    </a:ext>
                  </a:extLst>
                </p:cNvPr>
                <p:cNvSpPr/>
                <p:nvPr/>
              </p:nvSpPr>
              <p:spPr>
                <a:xfrm>
                  <a:off x="6096000" y="1949626"/>
                  <a:ext cx="1455234" cy="1455235"/>
                </a:xfrm>
                <a:custGeom>
                  <a:avLst/>
                  <a:gdLst>
                    <a:gd name="connsiteX0" fmla="*/ 0 w 1455234"/>
                    <a:gd name="connsiteY0" fmla="*/ 0 h 1455234"/>
                    <a:gd name="connsiteX1" fmla="*/ 1455234 w 1455234"/>
                    <a:gd name="connsiteY1" fmla="*/ 1455234 h 1455234"/>
                    <a:gd name="connsiteX2" fmla="*/ 0 w 1455234"/>
                    <a:gd name="connsiteY2" fmla="*/ 1455234 h 145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5234" h="1455234">
                      <a:moveTo>
                        <a:pt x="0" y="0"/>
                      </a:moveTo>
                      <a:cubicBezTo>
                        <a:pt x="803704" y="0"/>
                        <a:pt x="1455234" y="651530"/>
                        <a:pt x="1455234" y="1455234"/>
                      </a:cubicBezTo>
                      <a:lnTo>
                        <a:pt x="0" y="1455234"/>
                      </a:lnTo>
                      <a:close/>
                    </a:path>
                  </a:pathLst>
                </a:custGeom>
                <a:solidFill>
                  <a:srgbClr val="5B9BD5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00">
                  <a:extLst>
                    <a:ext uri="{FF2B5EF4-FFF2-40B4-BE49-F238E27FC236}">
                      <a16:creationId xmlns:a16="http://schemas.microsoft.com/office/drawing/2014/main" id="{6179FED7-B2BD-480A-8074-962C3DE4304E}"/>
                    </a:ext>
                  </a:extLst>
                </p:cNvPr>
                <p:cNvSpPr/>
                <p:nvPr/>
              </p:nvSpPr>
              <p:spPr>
                <a:xfrm flipV="1">
                  <a:off x="6096000" y="3429000"/>
                  <a:ext cx="1455234" cy="1455234"/>
                </a:xfrm>
                <a:custGeom>
                  <a:avLst/>
                  <a:gdLst>
                    <a:gd name="connsiteX0" fmla="*/ 0 w 1455234"/>
                    <a:gd name="connsiteY0" fmla="*/ 0 h 1455234"/>
                    <a:gd name="connsiteX1" fmla="*/ 1455234 w 1455234"/>
                    <a:gd name="connsiteY1" fmla="*/ 1455234 h 1455234"/>
                    <a:gd name="connsiteX2" fmla="*/ 0 w 1455234"/>
                    <a:gd name="connsiteY2" fmla="*/ 1455234 h 145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5234" h="1455234">
                      <a:moveTo>
                        <a:pt x="0" y="0"/>
                      </a:moveTo>
                      <a:cubicBezTo>
                        <a:pt x="803704" y="0"/>
                        <a:pt x="1455234" y="651530"/>
                        <a:pt x="1455234" y="1455234"/>
                      </a:cubicBezTo>
                      <a:lnTo>
                        <a:pt x="0" y="1455234"/>
                      </a:lnTo>
                      <a:close/>
                    </a:path>
                  </a:pathLst>
                </a:custGeom>
                <a:solidFill>
                  <a:srgbClr val="4472C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4C13512-CB7A-4F72-85EC-7A7F402182B3}"/>
                  </a:ext>
                </a:extLst>
              </p:cNvPr>
              <p:cNvSpPr/>
              <p:nvPr/>
            </p:nvSpPr>
            <p:spPr>
              <a:xfrm>
                <a:off x="464963" y="2214082"/>
                <a:ext cx="2429836" cy="242983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dist="381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9E24A1D-0826-459A-A22F-8E69FA57F561}"/>
                </a:ext>
              </a:extLst>
            </p:cNvPr>
            <p:cNvSpPr txBox="1"/>
            <p:nvPr/>
          </p:nvSpPr>
          <p:spPr>
            <a:xfrm>
              <a:off x="1227218" y="2634035"/>
              <a:ext cx="21817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 Condensed" panose="02090606020004020304" pitchFamily="18" charset="77"/>
                  <a:ea typeface="Apple Symbols" panose="02000000000000000000" pitchFamily="2" charset="-79"/>
                  <a:cs typeface="Apple Symbols" panose="02000000000000000000" pitchFamily="2" charset="-79"/>
                </a:rPr>
                <a:t>TABLE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 Condensed" panose="02090606020004020304" pitchFamily="18" charset="77"/>
                  <a:ea typeface="Apple Symbols" panose="02000000000000000000" pitchFamily="2" charset="-79"/>
                  <a:cs typeface="Apple Symbols" panose="02000000000000000000" pitchFamily="2" charset="-79"/>
                </a:rPr>
                <a:t>OF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 Condensed" panose="02090606020004020304" pitchFamily="18" charset="77"/>
                  <a:ea typeface="Apple Symbols" panose="02000000000000000000" pitchFamily="2" charset="-79"/>
                  <a:cs typeface="Apple Symbols" panose="02000000000000000000" pitchFamily="2" charset="-79"/>
                </a:rPr>
                <a:t>CONTENT</a:t>
              </a:r>
              <a:r>
                <a:rPr lang="en-US" sz="2800" b="1" kern="0" dirty="0">
                  <a:solidFill>
                    <a:prstClr val="black"/>
                  </a:solidFill>
                  <a:latin typeface="American Typewriter Condensed" panose="02090606020004020304" pitchFamily="18" charset="77"/>
                  <a:ea typeface="Apple Symbols" panose="02000000000000000000" pitchFamily="2" charset="-79"/>
                  <a:cs typeface="Apple Symbols" panose="02000000000000000000" pitchFamily="2" charset="-79"/>
                </a:rPr>
                <a:t>S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 Condensed" panose="02090606020004020304" pitchFamily="18" charset="77"/>
                <a:ea typeface="Apple Symbols" panose="02000000000000000000" pitchFamily="2" charset="-79"/>
                <a:cs typeface="Apple Symbols" panose="020000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96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ED4459-4278-4C24-9731-49F65D409240}"/>
              </a:ext>
            </a:extLst>
          </p:cNvPr>
          <p:cNvGrpSpPr/>
          <p:nvPr/>
        </p:nvGrpSpPr>
        <p:grpSpPr>
          <a:xfrm>
            <a:off x="2507622" y="1743504"/>
            <a:ext cx="7601997" cy="2690844"/>
            <a:chOff x="3139" y="-273787"/>
            <a:chExt cx="6815506" cy="30607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599DE9-8CA1-4DCA-A817-BE5810954739}"/>
                </a:ext>
              </a:extLst>
            </p:cNvPr>
            <p:cNvSpPr/>
            <p:nvPr/>
          </p:nvSpPr>
          <p:spPr>
            <a:xfrm>
              <a:off x="3139" y="-273787"/>
              <a:ext cx="6432617" cy="30607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EB3E540-74E0-4755-9BD1-569D0BA0A094}"/>
                </a:ext>
              </a:extLst>
            </p:cNvPr>
            <p:cNvSpPr txBox="1"/>
            <p:nvPr/>
          </p:nvSpPr>
          <p:spPr>
            <a:xfrm>
              <a:off x="684858" y="-273787"/>
              <a:ext cx="6133787" cy="2761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vi-VN" sz="2800" kern="1200" dirty="0">
                <a:latin typeface="Be Vietnam Pro" panose="020B0604020202020204" charset="0"/>
                <a:cs typeface="Times New Roman" panose="02020603050405020304" pitchFamily="18" charset="0"/>
              </a:endParaRPr>
            </a:p>
            <a:p>
              <a:pPr marL="0" lvl="0" indent="0" algn="just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sz="2800" kern="1200" dirty="0">
                  <a:latin typeface="Be Vietnam Pro" panose="020B0604020202020204" charset="0"/>
                  <a:cs typeface="Times New Roman" panose="02020603050405020304" pitchFamily="18" charset="0"/>
                </a:rPr>
                <a:t>- Small research setting</a:t>
              </a:r>
            </a:p>
            <a:p>
              <a:pPr marL="0" lvl="0" indent="0" defTabSz="1244600">
                <a:spcBef>
                  <a:spcPct val="0"/>
                </a:spcBef>
                <a:buNone/>
              </a:pPr>
              <a:endParaRPr lang="en-US" sz="2800" kern="1200" dirty="0">
                <a:latin typeface="Be Vietnam Pro" panose="020B0604020202020204" charset="0"/>
                <a:cs typeface="Times New Roman" panose="02020603050405020304" pitchFamily="18" charset="0"/>
              </a:endParaRPr>
            </a:p>
            <a:p>
              <a:pPr marL="0" lvl="0" indent="0" defTabSz="1244600">
                <a:spcBef>
                  <a:spcPct val="0"/>
                </a:spcBef>
                <a:buNone/>
              </a:pPr>
              <a:r>
                <a:rPr lang="en-US" sz="2800" kern="1200" dirty="0">
                  <a:latin typeface="Be Vietnam Pro" panose="020B0604020202020204" charset="0"/>
                  <a:cs typeface="Times New Roman" panose="02020603050405020304" pitchFamily="18" charset="0"/>
                </a:rPr>
                <a:t>- Unexamined influencing factors</a:t>
              </a:r>
            </a:p>
            <a:p>
              <a:pPr marL="0" lvl="0" indent="0" defTabSz="1244600">
                <a:spcBef>
                  <a:spcPct val="0"/>
                </a:spcBef>
                <a:buNone/>
              </a:pPr>
              <a:endParaRPr lang="en-US" sz="2800" kern="1200" dirty="0">
                <a:latin typeface="Be Vietnam Pro" panose="020B060402020202020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20</a:t>
            </a:fld>
            <a:endParaRPr lang="vi-V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08A04C-58A9-4118-827D-071AC386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771" y="280003"/>
            <a:ext cx="3802627" cy="1325563"/>
          </a:xfrm>
        </p:spPr>
        <p:txBody>
          <a:bodyPr/>
          <a:lstStyle/>
          <a:p>
            <a:pPr algn="ctr"/>
            <a:r>
              <a:rPr lang="vi-VN" dirty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878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ED4459-4278-4C24-9731-49F65D409240}"/>
              </a:ext>
            </a:extLst>
          </p:cNvPr>
          <p:cNvGrpSpPr/>
          <p:nvPr/>
        </p:nvGrpSpPr>
        <p:grpSpPr>
          <a:xfrm>
            <a:off x="2507623" y="1792665"/>
            <a:ext cx="7174924" cy="3605245"/>
            <a:chOff x="3140" y="-217867"/>
            <a:chExt cx="6432617" cy="30607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599DE9-8CA1-4DCA-A817-BE5810954739}"/>
                </a:ext>
              </a:extLst>
            </p:cNvPr>
            <p:cNvSpPr/>
            <p:nvPr/>
          </p:nvSpPr>
          <p:spPr>
            <a:xfrm>
              <a:off x="3140" y="-217867"/>
              <a:ext cx="6432617" cy="30607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EB3E540-74E0-4755-9BD1-569D0BA0A094}"/>
                </a:ext>
              </a:extLst>
            </p:cNvPr>
            <p:cNvSpPr txBox="1"/>
            <p:nvPr/>
          </p:nvSpPr>
          <p:spPr>
            <a:xfrm>
              <a:off x="301970" y="-217867"/>
              <a:ext cx="6133787" cy="2792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vi-VN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2800" dirty="0">
                  <a:latin typeface="Be Vietnam Pro" panose="020B0604020202020204" charset="0"/>
                  <a:cs typeface="Times New Roman" panose="02020603050405020304" pitchFamily="18" charset="0"/>
                </a:rPr>
                <a:t>- Study on digital assessment with different factors affecting perceptions.</a:t>
              </a:r>
              <a:endParaRPr lang="vi-VN" sz="2800" dirty="0">
                <a:latin typeface="Be Vietnam Pro" panose="020B0604020202020204" charset="0"/>
                <a:cs typeface="Times New Roman" panose="02020603050405020304" pitchFamily="18" charset="0"/>
              </a:endParaRPr>
            </a:p>
            <a:p>
              <a:pPr lvl="0"/>
              <a:endParaRPr lang="en-US" sz="2800" dirty="0">
                <a:latin typeface="Be Vietnam Pro" panose="020B0604020202020204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2800" dirty="0">
                  <a:latin typeface="Be Vietnam Pro" panose="020B0604020202020204" charset="0"/>
                  <a:cs typeface="Times New Roman" panose="02020603050405020304" pitchFamily="18" charset="0"/>
                </a:rPr>
                <a:t>- Conduct another research with students from different universities.</a:t>
              </a:r>
            </a:p>
            <a:p>
              <a:pPr marL="0" lvl="0" indent="0" defTabSz="1244600">
                <a:spcBef>
                  <a:spcPct val="0"/>
                </a:spcBef>
                <a:buNone/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21</a:t>
            </a:fld>
            <a:endParaRPr lang="vi-V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08A04C-58A9-4118-827D-071AC386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609" y="280003"/>
            <a:ext cx="5962952" cy="1325563"/>
          </a:xfrm>
        </p:spPr>
        <p:txBody>
          <a:bodyPr/>
          <a:lstStyle/>
          <a:p>
            <a:pPr algn="ctr"/>
            <a:r>
              <a:rPr lang="vi-VN" dirty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3745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3B58-82B3-8469-5C1B-BA75529B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593665"/>
            <a:ext cx="11163299" cy="1835335"/>
          </a:xfrm>
        </p:spPr>
        <p:txBody>
          <a:bodyPr>
            <a:normAutofit/>
          </a:bodyPr>
          <a:lstStyle/>
          <a:p>
            <a:r>
              <a:rPr lang="vi-VN" dirty="0"/>
              <a:t>THANK YOU FOR YOUR ATTENTION!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DA552-362A-2E90-3CD5-7FD3E34D0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4736141"/>
            <a:ext cx="9144000" cy="1608909"/>
          </a:xfrm>
        </p:spPr>
        <p:txBody>
          <a:bodyPr>
            <a:normAutofit/>
          </a:bodyPr>
          <a:lstStyle/>
          <a:p>
            <a:r>
              <a:rPr lang="vi-VN" sz="2500" dirty="0"/>
              <a:t>Nguyen Ngoc Minh Chau l August 29, 2025</a:t>
            </a:r>
          </a:p>
        </p:txBody>
      </p:sp>
    </p:spTree>
    <p:extLst>
      <p:ext uri="{BB962C8B-B14F-4D97-AF65-F5344CB8AC3E}">
        <p14:creationId xmlns:p14="http://schemas.microsoft.com/office/powerpoint/2010/main" val="10807293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1.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9EB5-4588-97DC-93DE-5625EE47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457200" indent="-457200" algn="just">
              <a:buFontTx/>
              <a:buChar char="-"/>
            </a:pPr>
            <a:r>
              <a:rPr lang="en-US" sz="27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Hung </a:t>
            </a:r>
            <a:r>
              <a:rPr lang="en-US" sz="2700" dirty="0" err="1">
                <a:effectLst/>
                <a:latin typeface="Be Vietnam Pro" panose="020B0604020202020204" charset="0"/>
                <a:ea typeface="SimSun" panose="02010600030101010101" pitchFamily="2" charset="-122"/>
              </a:rPr>
              <a:t>Vuong</a:t>
            </a:r>
            <a:r>
              <a:rPr lang="en-US" sz="27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 University has started using online testing software for multiple-choice exams, English proficiency tests, and computer skills assessments based on student learning outcomes. </a:t>
            </a:r>
            <a:endParaRPr lang="vi-VN" sz="2700" dirty="0">
              <a:effectLst/>
              <a:latin typeface="Be Vietnam Pro" panose="020B0604020202020204" charset="0"/>
              <a:ea typeface="SimSun" panose="02010600030101010101" pitchFamily="2" charset="-122"/>
            </a:endParaRPr>
          </a:p>
          <a:p>
            <a:pPr marL="457200" indent="-457200" algn="just">
              <a:buFontTx/>
              <a:buChar char="-"/>
            </a:pPr>
            <a:r>
              <a:rPr lang="vi-VN" sz="2700" dirty="0">
                <a:latin typeface="Be Vietnam Pro" panose="020B0604020202020204" charset="0"/>
                <a:ea typeface="SimSun" panose="02010600030101010101" pitchFamily="2" charset="-122"/>
              </a:rPr>
              <a:t>M</a:t>
            </a:r>
            <a:r>
              <a:rPr lang="en-US" sz="27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any English Teacher Education students still face difficulties using </a:t>
            </a:r>
            <a:r>
              <a:rPr lang="vi-VN" sz="27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digital assessment</a:t>
            </a:r>
            <a:r>
              <a:rPr lang="en-US" sz="27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 effectively. </a:t>
            </a:r>
            <a:endParaRPr lang="vi-VN" sz="2700" dirty="0">
              <a:effectLst/>
              <a:latin typeface="Be Vietnam Pro" panose="020B0604020202020204" charset="0"/>
              <a:ea typeface="SimSun" panose="02010600030101010101" pitchFamily="2" charset="-122"/>
            </a:endParaRPr>
          </a:p>
          <a:p>
            <a:pPr marL="457200" indent="-457200" algn="just">
              <a:buFontTx/>
              <a:buChar char="-"/>
            </a:pPr>
            <a:endParaRPr lang="vi-VN" sz="2700" dirty="0">
              <a:effectLst/>
              <a:latin typeface="Be Vietnam Pro" panose="020B0604020202020204" charset="0"/>
              <a:ea typeface="SimSun" panose="02010600030101010101" pitchFamily="2" charset="-122"/>
            </a:endParaRPr>
          </a:p>
          <a:p>
            <a:pPr algn="just"/>
            <a:r>
              <a:rPr lang="vi-VN" sz="2700" b="1" dirty="0">
                <a:solidFill>
                  <a:srgbClr val="FF0000"/>
                </a:solidFill>
                <a:latin typeface="Be Vietnam Pro" panose="020B0604020202020204" charset="0"/>
                <a:ea typeface="SimSun" panose="02010600030101010101" pitchFamily="2" charset="-122"/>
              </a:rPr>
              <a:t>-&gt; </a:t>
            </a:r>
            <a:r>
              <a:rPr lang="en-US" sz="2700" b="1" dirty="0">
                <a:solidFill>
                  <a:srgbClr val="FF0000"/>
                </a:solidFill>
                <a:effectLst/>
                <a:latin typeface="Be Vietnam Pro" panose="020B0604020202020204" charset="0"/>
                <a:ea typeface="SimSun" panose="02010600030101010101" pitchFamily="2" charset="-122"/>
              </a:rPr>
              <a:t>This shows the need for more support to improve their digital literacy for future teaching careers.</a:t>
            </a:r>
            <a:endParaRPr lang="en-US" sz="2700" b="1" dirty="0">
              <a:solidFill>
                <a:srgbClr val="FF0000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endParaRPr lang="vi-VN" sz="2700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66881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00062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RESEARCH PURPOSES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4</a:t>
            </a:fld>
            <a:endParaRPr lang="vi-V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4F4EC-E78B-4D69-8538-2E51B6BD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</a:pPr>
            <a:r>
              <a:rPr lang="vi-VN" sz="2700" dirty="0">
                <a:latin typeface="Be Vietnam Pro" panose="020B0604020202020204" charset="0"/>
              </a:rPr>
              <a:t>- Identify HVU pre-service teachers’ perceptions of digital assessment</a:t>
            </a:r>
            <a:r>
              <a:rPr lang="en-US" sz="2700" dirty="0">
                <a:latin typeface="Be Vietnam Pro" panose="020B0604020202020204" charset="0"/>
              </a:rPr>
              <a:t>.</a:t>
            </a:r>
            <a:endParaRPr lang="vi-VN" sz="2700" dirty="0">
              <a:latin typeface="Be Vietnam Pro" panose="020B0604020202020204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</a:pPr>
            <a:endParaRPr lang="vi-VN" sz="2700" dirty="0">
              <a:latin typeface="Be Vietnam Pro" panose="020B0604020202020204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</a:pPr>
            <a:r>
              <a:rPr lang="vi-VN" sz="2700" dirty="0">
                <a:latin typeface="Be Vietnam Pro" panose="020B0604020202020204" charset="0"/>
              </a:rPr>
              <a:t>- Find out how they perceive 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effectiveness, feasibility, and relevance</a:t>
            </a:r>
            <a:r>
              <a:rPr lang="vi-VN" sz="2700" dirty="0">
                <a:latin typeface="Be Vietnam Pro" panose="020B0604020202020204" charset="0"/>
                <a:cs typeface="Times New Roman" panose="02020603050405020304" pitchFamily="18" charset="0"/>
              </a:rPr>
              <a:t> of digital assessment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.</a:t>
            </a:r>
            <a:endParaRPr lang="vi-VN" sz="2700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</a:pPr>
            <a:endParaRPr lang="vi-VN" sz="2700" dirty="0"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</a:pPr>
            <a:r>
              <a:rPr lang="vi-VN" sz="2700" dirty="0">
                <a:latin typeface="Be Vietnam Pro" panose="020B0604020202020204" charset="0"/>
                <a:cs typeface="Times New Roman" panose="02020603050405020304" pitchFamily="18" charset="0"/>
              </a:rPr>
              <a:t>- Help administrators create effective learning strategies. </a:t>
            </a:r>
            <a:endParaRPr lang="vi-VN" sz="2700" dirty="0">
              <a:latin typeface="Be Vietnam Pro" panose="020B0604020202020204" charset="0"/>
            </a:endParaRPr>
          </a:p>
          <a:p>
            <a:endParaRPr lang="en-US" sz="2700" dirty="0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811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00062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RESEARCH </a:t>
            </a:r>
            <a:r>
              <a:rPr lang="vi-VN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QUESTIONS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4F4EC-E78B-4D69-8538-2E51B6BD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vi-VN" sz="2700" dirty="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How do </a:t>
            </a:r>
            <a:r>
              <a:rPr lang="vi-VN" sz="2700" dirty="0">
                <a:latin typeface="Be Vietnam Pro" panose="020B0604020202020204" charset="0"/>
                <a:cs typeface="Times New Roman" panose="02020603050405020304" pitchFamily="18" charset="0"/>
              </a:rPr>
              <a:t>pre-service teachers at Hung Vuong university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 perceive effectiveness, feasibility, and relevance</a:t>
            </a:r>
            <a:r>
              <a:rPr lang="vi-VN" sz="2700" dirty="0">
                <a:latin typeface="Be Vietnam Pro" panose="020B0604020202020204" charset="0"/>
                <a:cs typeface="Times New Roman" panose="02020603050405020304" pitchFamily="18" charset="0"/>
              </a:rPr>
              <a:t> of digital assessment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 in their teaching</a:t>
            </a:r>
            <a:r>
              <a:rPr lang="vi-VN" sz="2700" dirty="0">
                <a:latin typeface="Be Vietnam Pro" panose="020B0604020202020204" charset="0"/>
                <a:cs typeface="Times New Roman" panose="02020603050405020304" pitchFamily="18" charset="0"/>
              </a:rPr>
              <a:t> and learning</a:t>
            </a:r>
            <a:r>
              <a:rPr lang="en-US" sz="2700" dirty="0">
                <a:latin typeface="Be Vietnam Pro" panose="020B0604020202020204" charset="0"/>
                <a:cs typeface="Times New Roman" panose="02020603050405020304" pitchFamily="18" charset="0"/>
              </a:rPr>
              <a:t> context?</a:t>
            </a:r>
            <a:endParaRPr lang="vi-VN" sz="2700" dirty="0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vi-VN" sz="2700" dirty="0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vi-VN" sz="2700" dirty="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2</a:t>
            </a:r>
            <a:r>
              <a:rPr lang="vi-VN" sz="2700" i="1" dirty="0">
                <a:solidFill>
                  <a:schemeClr val="tx1"/>
                </a:solidFill>
                <a:latin typeface="Be Vietnam Pro" panose="020B0604020202020204" charset="0"/>
                <a:cs typeface="Times New Roman" panose="02020603050405020304" pitchFamily="18" charset="0"/>
              </a:rPr>
              <a:t>. </a:t>
            </a:r>
            <a:r>
              <a:rPr lang="vi-VN" sz="2700" dirty="0">
                <a:latin typeface="Be Vietnam Pro" panose="020B0604020202020204" charset="0"/>
              </a:rPr>
              <a:t>What factors influence pre-service teachers’ attitudes toward the implemention of digital assessment in English language education?</a:t>
            </a:r>
            <a:endParaRPr lang="vi-VN" sz="2700" dirty="0">
              <a:solidFill>
                <a:schemeClr val="tx1"/>
              </a:solidFill>
              <a:latin typeface="Be Vietnam Pro" panose="020B0604020202020204" charset="0"/>
              <a:cs typeface="Times New Roman" panose="02020603050405020304" pitchFamily="18" charset="0"/>
            </a:endParaRPr>
          </a:p>
          <a:p>
            <a:endParaRPr lang="en-US" sz="2700" dirty="0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35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56488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2. LITERATURE REVIEW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3E09C00-D029-4CA5-9316-107A5E59A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808462"/>
              </p:ext>
            </p:extLst>
          </p:nvPr>
        </p:nvGraphicFramePr>
        <p:xfrm>
          <a:off x="586740" y="1367259"/>
          <a:ext cx="11148060" cy="241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9AAAC1-304E-4232-BFAD-00DF976B5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654978"/>
              </p:ext>
            </p:extLst>
          </p:nvPr>
        </p:nvGraphicFramePr>
        <p:xfrm>
          <a:off x="586740" y="3785750"/>
          <a:ext cx="11148060" cy="250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5252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CONCEPTUALIZED </a:t>
            </a:r>
            <a:r>
              <a:rPr lang="vi-VN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FRAMEWORK</a:t>
            </a:r>
            <a:br>
              <a:rPr lang="en-US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en-US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5CF27AC-92B1-4424-8A17-6E8C68C81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42453"/>
              </p:ext>
            </p:extLst>
          </p:nvPr>
        </p:nvGraphicFramePr>
        <p:xfrm>
          <a:off x="706693" y="1518903"/>
          <a:ext cx="10854813" cy="46580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18271">
                  <a:extLst>
                    <a:ext uri="{9D8B030D-6E8A-4147-A177-3AD203B41FA5}">
                      <a16:colId xmlns:a16="http://schemas.microsoft.com/office/drawing/2014/main" val="3639167239"/>
                    </a:ext>
                  </a:extLst>
                </a:gridCol>
                <a:gridCol w="3618271">
                  <a:extLst>
                    <a:ext uri="{9D8B030D-6E8A-4147-A177-3AD203B41FA5}">
                      <a16:colId xmlns:a16="http://schemas.microsoft.com/office/drawing/2014/main" val="1727454200"/>
                    </a:ext>
                  </a:extLst>
                </a:gridCol>
                <a:gridCol w="3618271">
                  <a:extLst>
                    <a:ext uri="{9D8B030D-6E8A-4147-A177-3AD203B41FA5}">
                      <a16:colId xmlns:a16="http://schemas.microsoft.com/office/drawing/2014/main" val="1685532599"/>
                    </a:ext>
                  </a:extLst>
                </a:gridCol>
              </a:tblGrid>
              <a:tr h="93161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Pre-service teachers’ perceptions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6587" marR="86587" marT="43293" marB="432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Performance </a:t>
                      </a: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xpectancy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Perceived usefulness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Outcome expectations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/>
                </a:tc>
                <a:extLst>
                  <a:ext uri="{0D108BD9-81ED-4DB2-BD59-A6C34878D82A}">
                    <a16:rowId xmlns:a16="http://schemas.microsoft.com/office/drawing/2014/main" val="2499629101"/>
                  </a:ext>
                </a:extLst>
              </a:tr>
              <a:tr h="931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Effort 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xpectancy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Ease of use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Effort required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/>
                </a:tc>
                <a:extLst>
                  <a:ext uri="{0D108BD9-81ED-4DB2-BD59-A6C34878D82A}">
                    <a16:rowId xmlns:a16="http://schemas.microsoft.com/office/drawing/2014/main" val="620027164"/>
                  </a:ext>
                </a:extLst>
              </a:tr>
              <a:tr h="931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Social 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nfluence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Peer pressure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Institution influence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/>
                </a:tc>
                <a:extLst>
                  <a:ext uri="{0D108BD9-81ED-4DB2-BD59-A6C34878D82A}">
                    <a16:rowId xmlns:a16="http://schemas.microsoft.com/office/drawing/2014/main" val="2644022171"/>
                  </a:ext>
                </a:extLst>
              </a:tr>
              <a:tr h="931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Facilitating 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c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onditions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Technical influence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Institution support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/>
                </a:tc>
                <a:extLst>
                  <a:ext uri="{0D108BD9-81ED-4DB2-BD59-A6C34878D82A}">
                    <a16:rowId xmlns:a16="http://schemas.microsoft.com/office/drawing/2014/main" val="291134821"/>
                  </a:ext>
                </a:extLst>
              </a:tr>
              <a:tr h="931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Behavioural intentions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Risks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Use intention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940" marR="64940" marT="0" marB="0"/>
                </a:tc>
                <a:extLst>
                  <a:ext uri="{0D108BD9-81ED-4DB2-BD59-A6C34878D82A}">
                    <a16:rowId xmlns:a16="http://schemas.microsoft.com/office/drawing/2014/main" val="315216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0431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0513" y="22288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dirty="0">
                <a:latin typeface="Be Vietnam Pro" panose="020B0604020202020204" charset="0"/>
              </a:rPr>
              <a:t> 3. </a:t>
            </a:r>
            <a:r>
              <a:rPr lang="vi-VN" sz="3200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METHODOLOGY</a:t>
            </a:r>
            <a:br>
              <a:rPr lang="en-US" sz="32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sz="3200" dirty="0"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0F9E7C-A930-46B3-9F43-537F1A78091C}"/>
              </a:ext>
            </a:extLst>
          </p:cNvPr>
          <p:cNvSpPr/>
          <p:nvPr/>
        </p:nvSpPr>
        <p:spPr>
          <a:xfrm flipH="1">
            <a:off x="5122300" y="136525"/>
            <a:ext cx="6026250" cy="85622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Design: </a:t>
            </a:r>
            <a:r>
              <a: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ixed-method approach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15BB8A-7BBB-4631-8B08-EAFE961F18EB}"/>
              </a:ext>
            </a:extLst>
          </p:cNvPr>
          <p:cNvSpPr/>
          <p:nvPr/>
        </p:nvSpPr>
        <p:spPr>
          <a:xfrm>
            <a:off x="5464731" y="1159497"/>
            <a:ext cx="5221889" cy="17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Data collection instruments: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Students’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Question</a:t>
            </a:r>
            <a:r>
              <a:rPr lang="vi-VN" sz="2400" kern="0" dirty="0">
                <a:solidFill>
                  <a:prstClr val="black"/>
                </a:solidFill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n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  <a:sym typeface="+mn-ea"/>
              </a:rPr>
              <a:t>aire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Semi-structured interview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1CDCF0-9992-4BA4-BF14-201DE4E13AF7}"/>
              </a:ext>
            </a:extLst>
          </p:cNvPr>
          <p:cNvSpPr/>
          <p:nvPr/>
        </p:nvSpPr>
        <p:spPr>
          <a:xfrm>
            <a:off x="4753589" y="4765486"/>
            <a:ext cx="6394961" cy="16805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Participants: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85 K19, K20, K21, and K22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 Vietnam Pro" panose="020B0604020202020204" charset="0"/>
                <a:ea typeface="SimSun" panose="02010600030101010101" pitchFamily="2" charset="-122"/>
              </a:rPr>
              <a:t>English Language Teacher Education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students at </a:t>
            </a:r>
            <a:r>
              <a: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FLD, HVU.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BB9BC5-A239-48C4-B5EA-3F159393BD03}"/>
              </a:ext>
            </a:extLst>
          </p:cNvPr>
          <p:cNvSpPr/>
          <p:nvPr/>
        </p:nvSpPr>
        <p:spPr>
          <a:xfrm>
            <a:off x="4207803" y="1231319"/>
            <a:ext cx="126992" cy="1269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D8E06A6-49BA-4433-82AA-9D5EABD8F5F0}"/>
              </a:ext>
            </a:extLst>
          </p:cNvPr>
          <p:cNvSpPr/>
          <p:nvPr/>
        </p:nvSpPr>
        <p:spPr>
          <a:xfrm>
            <a:off x="4494920" y="1847976"/>
            <a:ext cx="126992" cy="1269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0CDB21C-9938-4ABC-BE6B-DF8CEACB4928}"/>
              </a:ext>
            </a:extLst>
          </p:cNvPr>
          <p:cNvSpPr/>
          <p:nvPr/>
        </p:nvSpPr>
        <p:spPr>
          <a:xfrm>
            <a:off x="3749136" y="4453748"/>
            <a:ext cx="126992" cy="1269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Elbow Connector 10">
            <a:extLst>
              <a:ext uri="{FF2B5EF4-FFF2-40B4-BE49-F238E27FC236}">
                <a16:creationId xmlns:a16="http://schemas.microsoft.com/office/drawing/2014/main" id="{5771B9CC-73C6-4CFE-90F1-BF4842C44DE0}"/>
              </a:ext>
            </a:extLst>
          </p:cNvPr>
          <p:cNvCxnSpPr/>
          <p:nvPr/>
        </p:nvCxnSpPr>
        <p:spPr>
          <a:xfrm flipV="1">
            <a:off x="4302811" y="561592"/>
            <a:ext cx="798191" cy="733223"/>
          </a:xfrm>
          <a:prstGeom prst="bentConnector3">
            <a:avLst>
              <a:gd name="adj1" fmla="val 50000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94908-1A96-44DA-B98F-5E3E8525DFB1}"/>
              </a:ext>
            </a:extLst>
          </p:cNvPr>
          <p:cNvCxnSpPr/>
          <p:nvPr/>
        </p:nvCxnSpPr>
        <p:spPr>
          <a:xfrm>
            <a:off x="4688668" y="1922035"/>
            <a:ext cx="776063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E0F40687-8E02-4206-B375-82A62E990FE1}"/>
              </a:ext>
            </a:extLst>
          </p:cNvPr>
          <p:cNvSpPr/>
          <p:nvPr/>
        </p:nvSpPr>
        <p:spPr>
          <a:xfrm rot="2964575">
            <a:off x="15529" y="520192"/>
            <a:ext cx="4190190" cy="4764610"/>
          </a:xfrm>
          <a:prstGeom prst="arc">
            <a:avLst>
              <a:gd name="adj1" fmla="val 15367806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D930C-4B08-42DA-A1F1-4CEDFDD8C60A}"/>
              </a:ext>
            </a:extLst>
          </p:cNvPr>
          <p:cNvCxnSpPr/>
          <p:nvPr/>
        </p:nvCxnSpPr>
        <p:spPr>
          <a:xfrm>
            <a:off x="4453858" y="3557880"/>
            <a:ext cx="776063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05FA96-67F1-414C-B99F-ADA6C70D4657}"/>
              </a:ext>
            </a:extLst>
          </p:cNvPr>
          <p:cNvCxnSpPr/>
          <p:nvPr/>
        </p:nvCxnSpPr>
        <p:spPr>
          <a:xfrm>
            <a:off x="3898315" y="4580740"/>
            <a:ext cx="723597" cy="6206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BEBE7864-3E94-41E7-BD50-5F9E19270140}"/>
              </a:ext>
            </a:extLst>
          </p:cNvPr>
          <p:cNvSpPr/>
          <p:nvPr/>
        </p:nvSpPr>
        <p:spPr>
          <a:xfrm>
            <a:off x="4334795" y="3516507"/>
            <a:ext cx="126992" cy="126992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8C7291-73E8-4FE9-9AD9-1572EE4EDA2F}"/>
              </a:ext>
            </a:extLst>
          </p:cNvPr>
          <p:cNvSpPr/>
          <p:nvPr/>
        </p:nvSpPr>
        <p:spPr>
          <a:xfrm flipH="1">
            <a:off x="5179888" y="3112532"/>
            <a:ext cx="6026250" cy="14974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ata analysis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B8056"/>
                </a:solidFill>
                <a:effectLst/>
                <a:uLnTx/>
                <a:uFillTx/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1B8056"/>
              </a:solidFill>
              <a:effectLst/>
              <a:uLnTx/>
              <a:uFillTx/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vi-VN" sz="24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Descriptive analysis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vi-VN" sz="2400" dirty="0">
                <a:effectLst/>
                <a:latin typeface="Be Vietnam Pro" panose="020B0604020202020204" charset="0"/>
                <a:ea typeface="SimSun" panose="02010600030101010101" pitchFamily="2" charset="-122"/>
              </a:rPr>
              <a:t>Inferential analysis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e Vietnam Pro" panose="020B0604020202020204" charset="0"/>
                <a:ea typeface="SimSun" panose="02010600030101010101" pitchFamily="2" charset="-122"/>
                <a:cs typeface="Times New Roman" panose="02020603050405020304" pitchFamily="18" charset="0"/>
              </a:rPr>
              <a:t>Themetic analysis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anose="020B060402020202020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578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4D62F-7930-40DE-8297-92F38C2A0C89}"/>
              </a:ext>
            </a:extLst>
          </p:cNvPr>
          <p:cNvSpPr txBox="1"/>
          <p:nvPr/>
        </p:nvSpPr>
        <p:spPr>
          <a:xfrm>
            <a:off x="640519" y="1251537"/>
            <a:ext cx="12541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effectLst/>
                <a:latin typeface="Be Vietnam Pro" panose="020B0604020202020204" charset="0"/>
                <a:ea typeface="Yu Mincho" panose="02020400000000000000" pitchFamily="18" charset="-128"/>
                <a:cs typeface="Times New Roman" panose="02020603050405020304" pitchFamily="18" charset="0"/>
              </a:rPr>
              <a:t>Table 3.1.</a:t>
            </a:r>
            <a:endParaRPr lang="en-US" sz="2000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 of questionnaire on </a:t>
            </a:r>
            <a:r>
              <a:rPr lang="vi-VN" sz="2000" i="1" dirty="0">
                <a:solidFill>
                  <a:srgbClr val="000000"/>
                </a:solidFill>
                <a:effectLst/>
                <a:latin typeface="Be Vietnam Pr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pre-service teachers’ perceptions of digital assessments</a:t>
            </a:r>
            <a:endParaRPr lang="en-US" sz="2000" dirty="0">
              <a:effectLst/>
              <a:latin typeface="Be Vietnam Pro" panose="020B060402020202020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2F318B-5183-479F-85F0-9237BFC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881" y="219859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latin typeface="Be Vietnam Pro" panose="020B0604020202020204" charset="0"/>
              </a:rPr>
              <a:t> </a:t>
            </a:r>
            <a:r>
              <a:rPr lang="vi-VN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  <a:t>DATA COLLECTION INSTRUMENTS</a:t>
            </a:r>
            <a:br>
              <a:rPr lang="en-US" sz="3600" b="1" dirty="0">
                <a:latin typeface="Be Vietnam Pro" panose="020B060402020202020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vi-VN" dirty="0">
              <a:latin typeface="Be Vietnam Pro" panose="020B060402020202020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150114-1DC7-4679-A9EA-0394816CB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98008"/>
              </p:ext>
            </p:extLst>
          </p:nvPr>
        </p:nvGraphicFramePr>
        <p:xfrm>
          <a:off x="0" y="2100168"/>
          <a:ext cx="12217093" cy="397469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289766">
                  <a:extLst>
                    <a:ext uri="{9D8B030D-6E8A-4147-A177-3AD203B41FA5}">
                      <a16:colId xmlns:a16="http://schemas.microsoft.com/office/drawing/2014/main" val="75219626"/>
                    </a:ext>
                  </a:extLst>
                </a:gridCol>
                <a:gridCol w="3562486">
                  <a:extLst>
                    <a:ext uri="{9D8B030D-6E8A-4147-A177-3AD203B41FA5}">
                      <a16:colId xmlns:a16="http://schemas.microsoft.com/office/drawing/2014/main" val="647918380"/>
                    </a:ext>
                  </a:extLst>
                </a:gridCol>
                <a:gridCol w="4364841">
                  <a:extLst>
                    <a:ext uri="{9D8B030D-6E8A-4147-A177-3AD203B41FA5}">
                      <a16:colId xmlns:a16="http://schemas.microsoft.com/office/drawing/2014/main" val="2274629257"/>
                    </a:ext>
                  </a:extLst>
                </a:gridCol>
              </a:tblGrid>
              <a:tr h="71513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Be Vietnam Pro" panose="020B0604020202020204" charset="0"/>
                        </a:rPr>
                        <a:t>Pre-service teachers’ perceptions</a:t>
                      </a:r>
                      <a:endParaRPr lang="en-US" sz="24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5373" marR="85373" marT="42686" marB="4268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Performance </a:t>
                      </a: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xpectancy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Perceived usefulness ( Item 1, 2, 3)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1"/>
                          </a:solidFill>
                          <a:effectLst/>
                          <a:latin typeface="Be Vietnam Pro" panose="020B0604020202020204" charset="0"/>
                        </a:rPr>
                        <a:t>+  Outcome expectations (Item 4, 5)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/>
                </a:tc>
                <a:extLst>
                  <a:ext uri="{0D108BD9-81ED-4DB2-BD59-A6C34878D82A}">
                    <a16:rowId xmlns:a16="http://schemas.microsoft.com/office/drawing/2014/main" val="1617733574"/>
                  </a:ext>
                </a:extLst>
              </a:tr>
              <a:tr h="565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Effort </a:t>
                      </a: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e</a:t>
                      </a:r>
                      <a:r>
                        <a:rPr lang="en-US" sz="1800" dirty="0" err="1">
                          <a:effectLst/>
                          <a:latin typeface="Be Vietnam Pro" panose="020B0604020202020204" charset="0"/>
                        </a:rPr>
                        <a:t>xpectancy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Ease of use ( Item 6, 7, 8)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Effort required ( Item 9, 10)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/>
                </a:tc>
                <a:extLst>
                  <a:ext uri="{0D108BD9-81ED-4DB2-BD59-A6C34878D82A}">
                    <a16:rowId xmlns:a16="http://schemas.microsoft.com/office/drawing/2014/main" val="720756466"/>
                  </a:ext>
                </a:extLst>
              </a:tr>
              <a:tr h="62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Social </a:t>
                      </a: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i</a:t>
                      </a:r>
                      <a:r>
                        <a:rPr lang="en-US" sz="1800" dirty="0" err="1">
                          <a:effectLst/>
                          <a:latin typeface="Be Vietnam Pro" panose="020B0604020202020204" charset="0"/>
                        </a:rPr>
                        <a:t>nfluence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Peer Pressure ( Item 11, 12, 13)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Institution influence (Item 14, 15)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/>
                </a:tc>
                <a:extLst>
                  <a:ext uri="{0D108BD9-81ED-4DB2-BD59-A6C34878D82A}">
                    <a16:rowId xmlns:a16="http://schemas.microsoft.com/office/drawing/2014/main" val="1952939211"/>
                  </a:ext>
                </a:extLst>
              </a:tr>
              <a:tr h="768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Be Vietnam Pro" panose="020B0604020202020204" charset="0"/>
                        </a:rPr>
                        <a:t>Facilitating </a:t>
                      </a: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c</a:t>
                      </a:r>
                      <a:r>
                        <a:rPr lang="en-US" sz="1800" dirty="0" err="1">
                          <a:effectLst/>
                          <a:latin typeface="Be Vietnam Pro" panose="020B0604020202020204" charset="0"/>
                        </a:rPr>
                        <a:t>onditions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Technical influence (Item 16, 17)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Institution support (Item 18, 19, 20)</a:t>
                      </a:r>
                    </a:p>
                  </a:txBody>
                  <a:tcPr marL="64030" marR="64030" marT="0" marB="0"/>
                </a:tc>
                <a:extLst>
                  <a:ext uri="{0D108BD9-81ED-4DB2-BD59-A6C34878D82A}">
                    <a16:rowId xmlns:a16="http://schemas.microsoft.com/office/drawing/2014/main" val="1340559150"/>
                  </a:ext>
                </a:extLst>
              </a:tr>
              <a:tr h="86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Behavioural intentions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Risks (Item 21, 22)</a:t>
                      </a:r>
                      <a:endParaRPr lang="en-US" sz="1800" dirty="0">
                        <a:effectLst/>
                        <a:latin typeface="Be Vietnam Pro" panose="020B060402020202020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Be Vietnam Pro" panose="020B0604020202020204" charset="0"/>
                        </a:rPr>
                        <a:t>+ Use intention (Item 23, 24, 25)</a:t>
                      </a:r>
                      <a:endParaRPr lang="en-US" sz="1800" dirty="0">
                        <a:effectLst/>
                        <a:latin typeface="Be Vietnam Pro" panose="020B060402020202020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30" marR="64030" marT="0" marB="0"/>
                </a:tc>
                <a:extLst>
                  <a:ext uri="{0D108BD9-81ED-4DB2-BD59-A6C34878D82A}">
                    <a16:rowId xmlns:a16="http://schemas.microsoft.com/office/drawing/2014/main" val="135659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6877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1379</Words>
  <Application>Microsoft Office PowerPoint</Application>
  <PresentationFormat>Widescreen</PresentationFormat>
  <Paragraphs>361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Tahoma</vt:lpstr>
      <vt:lpstr>Bernard MT Condensed</vt:lpstr>
      <vt:lpstr>Aptos Display</vt:lpstr>
      <vt:lpstr>Calibri</vt:lpstr>
      <vt:lpstr>Aptos</vt:lpstr>
      <vt:lpstr>Arial</vt:lpstr>
      <vt:lpstr>Wingdings</vt:lpstr>
      <vt:lpstr>American Typewriter Condensed</vt:lpstr>
      <vt:lpstr>Times New Roman</vt:lpstr>
      <vt:lpstr>Andale Mono</vt:lpstr>
      <vt:lpstr>Be Vietnam Pro</vt:lpstr>
      <vt:lpstr>Office Theme</vt:lpstr>
      <vt:lpstr>PRE – SERVICE TEACHERS’ PERCEPTIONS OF DIGITAL ASSESSMENT: A CASE AT A VIETNAMESE UNIVERSITY</vt:lpstr>
      <vt:lpstr>PowerPoint Presentation</vt:lpstr>
      <vt:lpstr>1. INTRODUCTION</vt:lpstr>
      <vt:lpstr> RESEARCH PURPOSES </vt:lpstr>
      <vt:lpstr> RESEARCH QUESTIONS </vt:lpstr>
      <vt:lpstr> 2. LITERATURE REVIEW </vt:lpstr>
      <vt:lpstr>CONCEPTUALIZED FRAMEWORK  </vt:lpstr>
      <vt:lpstr> 3. METHODOLOGY </vt:lpstr>
      <vt:lpstr> DATA COLLECTION INSTRUMENTS </vt:lpstr>
      <vt:lpstr> DATA COLLECTION INSTRUMENTS </vt:lpstr>
      <vt:lpstr> DATA COLLECTION INSTRUMENTS </vt:lpstr>
      <vt:lpstr>4. FINDINGS AND DISCUSSION</vt:lpstr>
      <vt:lpstr>4. FINDINGS AND DISCUSSION</vt:lpstr>
      <vt:lpstr>4. FINDINGS AND DISCUSSION</vt:lpstr>
      <vt:lpstr>4. FINDINGS AND DISCUSSION</vt:lpstr>
      <vt:lpstr>4. FINDINGS AND DISCUSSION</vt:lpstr>
      <vt:lpstr>4. FINDINGS AND DISCUSSION</vt:lpstr>
      <vt:lpstr>5. CONCLUSION</vt:lpstr>
      <vt:lpstr>IMPLICATIONS</vt:lpstr>
      <vt:lpstr>LIMITATIONS</vt:lpstr>
      <vt:lpstr>RECOMMENDATIONS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– SERVICE TEACHERS’ PERCEPTIONS OF DIGITAL ASSESSMENT: A CASE AT A VIETNAMESE UNIVERSITY</dc:title>
  <dc:creator>banquyenphanmem3 banquyenphanmem3</dc:creator>
  <cp:lastModifiedBy>NGUYỄN NGỌC MINH CHÂU (215D280011)</cp:lastModifiedBy>
  <cp:revision>18</cp:revision>
  <dcterms:created xsi:type="dcterms:W3CDTF">2025-05-11T03:28:13Z</dcterms:created>
  <dcterms:modified xsi:type="dcterms:W3CDTF">2025-08-24T07:36:21Z</dcterms:modified>
</cp:coreProperties>
</file>