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handoutMasterIdLst>
    <p:handoutMasterId r:id="rId22"/>
  </p:handoutMasterIdLst>
  <p:sldIdLst>
    <p:sldId id="265" r:id="rId3"/>
    <p:sldId id="266" r:id="rId4"/>
    <p:sldId id="267" r:id="rId5"/>
    <p:sldId id="268" r:id="rId7"/>
    <p:sldId id="269" r:id="rId8"/>
    <p:sldId id="270" r:id="rId9"/>
    <p:sldId id="271" r:id="rId10"/>
    <p:sldId id="272" r:id="rId11"/>
    <p:sldId id="273" r:id="rId12"/>
    <p:sldId id="275" r:id="rId13"/>
    <p:sldId id="274" r:id="rId14"/>
    <p:sldId id="276" r:id="rId15"/>
    <p:sldId id="279" r:id="rId16"/>
    <p:sldId id="280" r:id="rId17"/>
    <p:sldId id="281" r:id="rId18"/>
    <p:sldId id="283" r:id="rId19"/>
    <p:sldId id="284" r:id="rId20"/>
    <p:sldId id="286" r:id="rId21"/>
  </p:sldIdLst>
  <p:sldSz cx="12192000" cy="6858000"/>
  <p:notesSz cx="6858000" cy="9144000"/>
  <p:embeddedFontLst>
    <p:embeddedFont>
      <p:font typeface="Be Vietnam Pro" pitchFamily="2" charset="-93"/>
      <p:regular r:id="rId26"/>
      <p:bold r:id="rId27"/>
      <p:italic r:id="rId28"/>
      <p:boldItalic r:id="rId29"/>
    </p:embeddedFont>
    <p:embeddedFont>
      <p:font typeface="Tahoma" panose="020B0604030504040204" pitchFamily="34" charset="0"/>
      <p:regular r:id="rId30"/>
      <p:bold r:id="rId31"/>
    </p:embeddedFont>
    <p:embeddedFont>
      <p:font typeface="Calibri" panose="020F0502020204030204" charset="0"/>
      <p:regular r:id="rId32"/>
      <p:bold r:id="rId33"/>
      <p:italic r:id="rId34"/>
      <p:boldItalic r:id="rId35"/>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056"/>
    <a:srgbClr val="DE523B"/>
    <a:srgbClr val="FC92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showGuides="1">
      <p:cViewPr varScale="1">
        <p:scale>
          <a:sx n="107" d="100"/>
          <a:sy n="107" d="100"/>
        </p:scale>
        <p:origin x="941" y="302"/>
      </p:cViewPr>
      <p:guideLst>
        <p:guide orient="horz" pos="2164"/>
        <p:guide pos="3840"/>
      </p:guideLst>
    </p:cSldViewPr>
  </p:slideViewPr>
  <p:notesTextViewPr>
    <p:cViewPr>
      <p:scale>
        <a:sx n="1" d="1"/>
        <a:sy n="1" d="1"/>
      </p:scale>
      <p:origin x="0" y="0"/>
    </p:cViewPr>
  </p:notesTextViewPr>
  <p:notesViewPr>
    <p:cSldViewPr snapToGrid="0">
      <p:cViewPr varScale="1">
        <p:scale>
          <a:sx n="71" d="100"/>
          <a:sy n="71" d="100"/>
        </p:scale>
        <p:origin x="2739" y="6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920" b="1"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r>
              <a:rPr lang="vi-VN" altLang="en-US" sz="192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Chart 4.2: </a:t>
            </a:r>
            <a:r>
              <a:rPr sz="192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Effectiveness of Reading Activities</a:t>
            </a:r>
            <a:endParaRPr sz="1920">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c:rich>
      </c:tx>
      <c:layout/>
      <c:overlay val="0"/>
      <c:spPr>
        <a:noFill/>
        <a:ln>
          <a:noFill/>
        </a:ln>
        <a:effectLst/>
      </c:spPr>
    </c:title>
    <c:autoTitleDeleted val="0"/>
    <c:view3D>
      <c:rotX val="30"/>
      <c:rotY val="0"/>
      <c:depthPercent val="100"/>
      <c:rAngAx val="0"/>
    </c:view3D>
    <c:floor>
      <c:thickness val="0"/>
      <c:spPr>
        <a:noFill/>
        <a:effectLst/>
      </c:spPr>
    </c:floor>
    <c:sideWall>
      <c:thickness val="0"/>
      <c:spPr>
        <a:noFill/>
        <a:effectLst/>
      </c:spPr>
    </c:sideWall>
    <c:backWall>
      <c:thickness val="0"/>
      <c:spPr>
        <a:noFill/>
        <a:effectLst/>
      </c:spPr>
    </c:backWall>
    <c:plotArea>
      <c:layout>
        <c:manualLayout>
          <c:layoutTarget val="inner"/>
          <c:xMode val="edge"/>
          <c:yMode val="edge"/>
          <c:x val="0.0132850241545894"/>
          <c:y val="0.0437796374356577"/>
          <c:w val="0.984903381642512"/>
          <c:h val="0.643560670304169"/>
        </c:manualLayout>
      </c:layout>
      <c:pie3DChart>
        <c:varyColors val="1"/>
        <c:ser>
          <c:idx val="0"/>
          <c:order val="0"/>
          <c:tx>
            <c:strRef>
              <c:f>Sheet1!$B$1</c:f>
              <c:strCache>
                <c:ptCount val="1"/>
                <c:pt idx="0">
                  <c:v>Effectiveness of Reading Activities</c:v>
                </c:pt>
              </c:strCache>
            </c:strRef>
          </c:tx>
          <c:spPr>
            <a:scene3d>
              <a:camera prst="orthographicFront"/>
              <a:lightRig rig="threePt" dir="t"/>
            </a:scene3d>
            <a:sp3d contourW="9525"/>
          </c:spPr>
          <c:explosion val="0"/>
          <c:dPt>
            <c:idx val="0"/>
            <c:bubble3D val="0"/>
            <c:spPr>
              <a:solidFill>
                <a:schemeClr val="accent1"/>
              </a:solidFill>
              <a:ln>
                <a:solidFill>
                  <a:schemeClr val="bg1"/>
                </a:solidFill>
              </a:ln>
              <a:effectLst/>
              <a:scene3d>
                <a:camera prst="orthographicFront"/>
                <a:lightRig rig="threePt" dir="t"/>
              </a:scene3d>
              <a:sp3d contourW="9525"/>
            </c:spPr>
          </c:dPt>
          <c:dPt>
            <c:idx val="1"/>
            <c:bubble3D val="0"/>
            <c:spPr>
              <a:solidFill>
                <a:schemeClr val="accent2"/>
              </a:solidFill>
              <a:ln>
                <a:solidFill>
                  <a:schemeClr val="bg1"/>
                </a:solidFill>
              </a:ln>
              <a:effectLst/>
              <a:scene3d>
                <a:camera prst="orthographicFront"/>
                <a:lightRig rig="threePt" dir="t"/>
              </a:scene3d>
              <a:sp3d contourW="9525"/>
            </c:spPr>
          </c:dPt>
          <c:dPt>
            <c:idx val="2"/>
            <c:bubble3D val="0"/>
            <c:spPr>
              <a:solidFill>
                <a:schemeClr val="accent3"/>
              </a:solidFill>
              <a:ln>
                <a:solidFill>
                  <a:schemeClr val="bg1"/>
                </a:solidFill>
              </a:ln>
              <a:effectLst/>
              <a:scene3d>
                <a:camera prst="orthographicFront"/>
                <a:lightRig rig="threePt" dir="t"/>
              </a:scene3d>
              <a:sp3d contourW="9525"/>
            </c:spPr>
          </c:dPt>
          <c:dPt>
            <c:idx val="3"/>
            <c:bubble3D val="0"/>
            <c:spPr>
              <a:solidFill>
                <a:schemeClr val="accent5">
                  <a:lumMod val="50000"/>
                </a:schemeClr>
              </a:solidFill>
              <a:ln>
                <a:solidFill>
                  <a:schemeClr val="bg1"/>
                </a:solidFill>
              </a:ln>
              <a:effectLst/>
              <a:scene3d>
                <a:camera prst="orthographicFront"/>
                <a:lightRig rig="threePt" dir="t"/>
              </a:scene3d>
              <a:sp3d contourW="9525"/>
            </c:spPr>
          </c:dPt>
          <c:dPt>
            <c:idx val="4"/>
            <c:bubble3D val="0"/>
            <c:spPr>
              <a:solidFill>
                <a:schemeClr val="accent5"/>
              </a:solidFill>
              <a:ln>
                <a:solidFill>
                  <a:schemeClr val="bg1"/>
                </a:solidFill>
              </a:ln>
              <a:effectLst/>
              <a:scene3d>
                <a:camera prst="orthographicFront"/>
                <a:lightRig rig="threePt" dir="t"/>
              </a:scene3d>
              <a:sp3d contourW="9525"/>
            </c:spPr>
          </c:dPt>
          <c:dPt>
            <c:idx val="5"/>
            <c:bubble3D val="0"/>
            <c:spPr>
              <a:solidFill>
                <a:schemeClr val="accent6"/>
              </a:solidFill>
              <a:ln>
                <a:solidFill>
                  <a:schemeClr val="bg1"/>
                </a:solidFill>
              </a:ln>
              <a:effectLst/>
              <a:scene3d>
                <a:camera prst="orthographicFront"/>
                <a:lightRig rig="threePt" dir="t"/>
              </a:scene3d>
              <a:sp3d contourW="9525"/>
            </c:spPr>
          </c:dPt>
          <c:dPt>
            <c:idx val="6"/>
            <c:bubble3D val="0"/>
            <c:spPr>
              <a:solidFill>
                <a:schemeClr val="accent1">
                  <a:lumMod val="60000"/>
                </a:schemeClr>
              </a:solidFill>
              <a:ln>
                <a:solidFill>
                  <a:schemeClr val="bg1"/>
                </a:solidFill>
              </a:ln>
              <a:effectLst/>
              <a:scene3d>
                <a:camera prst="orthographicFront"/>
                <a:lightRig rig="threePt" dir="t"/>
              </a:scene3d>
              <a:sp3d contourW="9525"/>
            </c:spPr>
          </c:dPt>
          <c:dLbls>
            <c:dLbl>
              <c:idx val="6"/>
              <c:delete val="1"/>
            </c:dLbl>
            <c:spPr>
              <a:noFill/>
              <a:ln>
                <a:noFill/>
              </a:ln>
              <a:effectLst/>
            </c:spPr>
            <c:txPr>
              <a:bodyPr rot="0" spcFirstLastPara="0" vertOverflow="ellipsis" vert="horz" wrap="square" lIns="38100" tIns="19050" rIns="38100" bIns="19050" anchor="ctr" anchorCtr="1"/>
              <a:lstStyle/>
              <a:p>
                <a:pPr>
                  <a:defRPr lang="en-US" sz="1600" b="0" i="0" u="none" strike="noStrike" kern="1200" baseline="0">
                    <a:solidFill>
                      <a:schemeClr val="tx1">
                        <a:lumMod val="75000"/>
                        <a:lumOff val="2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dLblPos val="inEnd"/>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Skimming and scanning exercises</c:v>
                </c:pt>
                <c:pt idx="1">
                  <c:v>Vocabulary building activities</c:v>
                </c:pt>
                <c:pt idx="2">
                  <c:v>Critical thinking questions</c:v>
                </c:pt>
                <c:pt idx="3">
                  <c:v>Pair or group discussion</c:v>
                </c:pt>
                <c:pt idx="4">
                  <c:v>Summary writing</c:v>
                </c:pt>
                <c:pt idx="5">
                  <c:v>Graphic organizers (e.g., mind maps, charts)</c:v>
                </c:pt>
                <c:pt idx="6">
                  <c:v>Others</c:v>
                </c:pt>
              </c:strCache>
            </c:strRef>
          </c:cat>
          <c:val>
            <c:numRef>
              <c:f>Sheet1!$B$2:$B$8</c:f>
              <c:numCache>
                <c:formatCode>General</c:formatCode>
                <c:ptCount val="7"/>
                <c:pt idx="0">
                  <c:v>43</c:v>
                </c:pt>
                <c:pt idx="1">
                  <c:v>65</c:v>
                </c:pt>
                <c:pt idx="2">
                  <c:v>45</c:v>
                </c:pt>
                <c:pt idx="3">
                  <c:v>42</c:v>
                </c:pt>
                <c:pt idx="4">
                  <c:v>40</c:v>
                </c:pt>
                <c:pt idx="5">
                  <c:v>40</c:v>
                </c:pt>
                <c:pt idx="6">
                  <c:v>2</c:v>
                </c:pt>
              </c:numCache>
            </c:numRef>
          </c:val>
        </c:ser>
        <c:dLbls>
          <c:showLegendKey val="0"/>
          <c:showVal val="0"/>
          <c:showCatName val="0"/>
          <c:showSerName val="0"/>
          <c:showPercent val="1"/>
          <c:showBubbleSize val="0"/>
        </c:dLbls>
      </c:pie3DChart>
      <c:spPr>
        <a:noFill/>
        <a:ln>
          <a:noFill/>
        </a:ln>
        <a:effectLst/>
      </c:spPr>
    </c:plotArea>
    <c:legend>
      <c:legendPos val="b"/>
      <c:legendEntry>
        <c:idx val="0"/>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1"/>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2"/>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3"/>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4"/>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5"/>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egendEntry>
        <c:idx val="6"/>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Entry>
      <c:layout/>
      <c:overlay val="0"/>
      <c:spPr>
        <a:noFill/>
        <a:ln>
          <a:noFill/>
        </a:ln>
        <a:effectLst/>
      </c:spPr>
      <c:txPr>
        <a:bodyPr rot="0" spcFirstLastPara="0" vertOverflow="ellipsis" vert="horz" wrap="square" anchor="ctr" anchorCtr="1"/>
        <a:lstStyle/>
        <a:p>
          <a:pPr>
            <a:defRPr lang="en-US" sz="1600" b="0" i="0" u="none" strike="noStrike" kern="1200" baseline="0">
              <a:solidFill>
                <a:schemeClr val="tx1">
                  <a:lumMod val="65000"/>
                  <a:lumOff val="35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legend>
    <c:plotVisOnly val="1"/>
    <c:dispBlanksAs val="gap"/>
    <c:showDLblsOverMax val="0"/>
    <c:extLst>
      <c:ext uri="{0b15fc19-7d7d-44ad-8c2d-2c3a37ce22c3}">
        <chartProps xmlns="https://web.wps.cn/et/2018/main" chartId="{73541003-7ba6-4e14-b01f-ce333c2a2e75}"/>
      </c:ext>
    </c:extLst>
  </c:chart>
  <c:spPr>
    <a:noFill/>
    <a:ln>
      <a:noFill/>
    </a:ln>
    <a:effectLst/>
  </c:spPr>
  <c:txPr>
    <a:bodyPr/>
    <a:lstStyle/>
    <a:p>
      <a:pPr>
        <a:defRPr lang="en-US" sz="1600">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9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styleClr val="auto"/>
    </cs:lnRef>
    <cs:fillRef idx="1">
      <cs:styleClr val="auto"/>
    </cs:fillRef>
    <cs:effectRef idx="0"/>
    <cs:fontRef idx="minor">
      <a:schemeClr val="dk1"/>
    </cs:fontRef>
    <cs:spPr>
      <a:ln>
        <a:solidFill>
          <a:schemeClr val="bg1"/>
        </a:solidFill>
      </a:ln>
      <a:effectLst/>
      <a:scene3d>
        <a:camera prst="orthographicFront"/>
        <a:lightRig rig="threePt" dir="t"/>
      </a:scene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9853D6D-26F4-4168-82B1-9453FBC4538B}" type="doc">
      <dgm:prSet loTypeId="list" loCatId="list" qsTypeId="urn:microsoft.com/office/officeart/2005/8/quickstyle/simple3" qsCatId="simple" csTypeId="urn:microsoft.com/office/officeart/2005/8/colors/accent6_3" csCatId="accent1" phldr="1"/>
      <dgm:spPr/>
      <dgm:t>
        <a:bodyPr/>
        <a:lstStyle/>
        <a:p>
          <a:endParaRPr lang="en-US"/>
        </a:p>
      </dgm:t>
    </dgm:pt>
    <dgm:pt modelId="{CC788A6F-8701-4D6A-882B-BE538A3D9EFA}">
      <dgm:prSet phldrT="[Text]" phldr="0" custT="1"/>
      <dgm:spPr/>
      <dgm:t>
        <a:bodyPr vert="horz" wrap="square"/>
        <a:p>
          <a:pPr algn="just">
            <a:lnSpc>
              <a:spcPct val="100000"/>
            </a:lnSpc>
            <a:spcBef>
              <a:spcPct val="0"/>
            </a:spcBef>
            <a:spcAft>
              <a:spcPts val="0"/>
            </a:spcAft>
            <a:buFontTx/>
          </a:pPr>
          <a:r>
            <a:rPr lang="vi-VN" altLang="en-US" sz="3200" dirty="0">
              <a:latin typeface="Arial" panose="020B0604020202020204" pitchFamily="34" charset="0"/>
              <a:ea typeface="Tahoma" panose="020B0604030504040204" pitchFamily="34" charset="0"/>
              <a:cs typeface="Arial" panose="020B0604020202020204" pitchFamily="34" charset="0"/>
            </a:rPr>
            <a:t>- </a:t>
          </a:r>
          <a:r>
            <a:rPr lang="vi-VN" altLang="en-US" sz="3200" dirty="0">
              <a:latin typeface="Arial" panose="020B0604020202020204" pitchFamily="34" charset="0"/>
              <a:ea typeface="Tahoma" panose="020B0604030504040204" pitchFamily="34" charset="0"/>
              <a:cs typeface="Arial" panose="020B0604020202020204" pitchFamily="34" charset="0"/>
            </a:rPr>
            <a:t>T</a:t>
          </a:r>
          <a:r>
            <a:rPr lang="en-US" sz="3200" dirty="0">
              <a:latin typeface="Arial" panose="020B0604020202020204" pitchFamily="34" charset="0"/>
              <a:ea typeface="Tahoma" panose="020B0604030504040204" pitchFamily="34" charset="0"/>
              <a:cs typeface="Arial" panose="020B0604020202020204" pitchFamily="34" charset="0"/>
            </a:rPr>
            <a:t>o identify the strengths and weaknesses of the Inside Reading Textbook 1 currently used for English linguistic students at Hung Vuong University. </a:t>
          </a:r>
          <a:r>
            <a:rPr lang="en-US" sz="3200" dirty="0">
              <a:latin typeface="Arial" panose="020B0604020202020204" pitchFamily="34" charset="0"/>
              <a:ea typeface="Tahoma" panose="020B0604030504040204" pitchFamily="34" charset="0"/>
              <a:cs typeface="Arial" panose="020B0604020202020204" pitchFamily="34" charset="0"/>
            </a:rPr>
            <a:t/>
          </a:r>
          <a:endParaRPr lang="en-US" sz="3200" dirty="0">
            <a:latin typeface="Arial" panose="020B0604020202020204" pitchFamily="34" charset="0"/>
            <a:ea typeface="Tahoma" panose="020B0604030504040204" pitchFamily="34" charset="0"/>
            <a:cs typeface="Arial" panose="020B0604020202020204" pitchFamily="34" charset="0"/>
          </a:endParaRPr>
        </a:p>
        <a:p>
          <a:pPr algn="just">
            <a:lnSpc>
              <a:spcPct val="100000"/>
            </a:lnSpc>
            <a:spcBef>
              <a:spcPct val="0"/>
            </a:spcBef>
            <a:spcAft>
              <a:spcPts val="0"/>
            </a:spcAft>
            <a:buFontTx/>
          </a:pPr>
          <a:r>
            <a:rPr lang="vi-VN" altLang="en-US" sz="3200" dirty="0">
              <a:latin typeface="Arial" panose="020B0604020202020204" pitchFamily="34" charset="0"/>
              <a:ea typeface="Tahoma" panose="020B0604030504040204" pitchFamily="34" charset="0"/>
              <a:cs typeface="Arial" panose="020B0604020202020204" pitchFamily="34" charset="0"/>
            </a:rPr>
            <a:t>- </a:t>
          </a:r>
          <a:r>
            <a:rPr lang="vi-VN" altLang="en-US" sz="3200" dirty="0">
              <a:latin typeface="Arial" panose="020B0604020202020204" pitchFamily="34" charset="0"/>
              <a:ea typeface="Tahoma" panose="020B0604030504040204" pitchFamily="34" charset="0"/>
              <a:cs typeface="Arial" panose="020B0604020202020204" pitchFamily="34" charset="0"/>
            </a:rPr>
            <a:t>To </a:t>
          </a:r>
          <a:r>
            <a:rPr lang="vi-VN" altLang="en-US" sz="3200" dirty="0">
              <a:latin typeface="Arial" panose="020B0604020202020204" pitchFamily="34" charset="0"/>
              <a:ea typeface="Tahoma" panose="020B0604030504040204" pitchFamily="34" charset="0"/>
              <a:cs typeface="Arial" panose="020B0604020202020204" pitchFamily="34" charset="0"/>
            </a:rPr>
            <a:t>d</a:t>
          </a:r>
          <a:r>
            <a:rPr lang="en-US" sz="3200" dirty="0">
              <a:latin typeface="Arial" panose="020B0604020202020204" pitchFamily="34" charset="0"/>
              <a:ea typeface="Tahoma" panose="020B0604030504040204" pitchFamily="34" charset="0"/>
              <a:cs typeface="Arial" panose="020B0604020202020204" pitchFamily="34" charset="0"/>
            </a:rPr>
            <a:t>evelop reading comprehension activities to address the limitations.</a:t>
          </a:r>
          <a:r>
            <a:rPr lang="en-US" sz="3200" dirty="0">
              <a:latin typeface="Arial" panose="020B0604020202020204" pitchFamily="34" charset="0"/>
              <a:ea typeface="Tahoma" panose="020B0604030504040204" pitchFamily="34" charset="0"/>
              <a:cs typeface="Arial" panose="020B0604020202020204" pitchFamily="34" charset="0"/>
            </a:rPr>
            <a:t/>
          </a:r>
          <a:endParaRPr lang="en-US" sz="3200" dirty="0">
            <a:latin typeface="Arial" panose="020B0604020202020204" pitchFamily="34" charset="0"/>
            <a:ea typeface="Tahoma" panose="020B0604030504040204" pitchFamily="34" charset="0"/>
            <a:cs typeface="Arial" panose="020B0604020202020204" pitchFamily="34" charset="0"/>
          </a:endParaRPr>
        </a:p>
      </dgm:t>
    </dgm:pt>
    <dgm:pt modelId="{B97A04E1-E4A2-4768-8161-93D1A0345B1A}" cxnId="{6D0D3532-B8EF-4528-8FA3-75082E69D886}" type="parTrans">
      <dgm:prSet/>
      <dgm:spPr/>
      <dgm:t>
        <a:bodyPr/>
        <a:lstStyle/>
        <a:p>
          <a:endParaRPr lang="en-US"/>
        </a:p>
      </dgm:t>
    </dgm:pt>
    <dgm:pt modelId="{B5C78E20-C321-494D-8167-B8E0571F2EBD}" cxnId="{6D0D3532-B8EF-4528-8FA3-75082E69D886}" type="sibTrans">
      <dgm:prSet/>
      <dgm:spPr/>
      <dgm:t>
        <a:bodyPr/>
        <a:lstStyle/>
        <a:p>
          <a:endParaRPr lang="en-US"/>
        </a:p>
      </dgm:t>
    </dgm:pt>
    <dgm:pt modelId="{D4ED36C9-A116-4880-84D3-2C1A3663FA6D}" type="pres">
      <dgm:prSet presAssocID="{99853D6D-26F4-4168-82B1-9453FBC4538B}" presName="Name0" presStyleCnt="0">
        <dgm:presLayoutVars>
          <dgm:dir/>
          <dgm:animLvl val="lvl"/>
          <dgm:resizeHandles val="exact"/>
        </dgm:presLayoutVars>
      </dgm:prSet>
      <dgm:spPr/>
    </dgm:pt>
    <dgm:pt modelId="{D84BBDAC-3BCE-4B35-8DB0-95800174CA41}" type="pres">
      <dgm:prSet presAssocID="{CC788A6F-8701-4D6A-882B-BE538A3D9EFA}" presName="linNode" presStyleCnt="0"/>
      <dgm:spPr/>
    </dgm:pt>
    <dgm:pt modelId="{0E12D6C9-DD1D-471F-B541-AB68DD60403A}" type="pres">
      <dgm:prSet presAssocID="{CC788A6F-8701-4D6A-882B-BE538A3D9EFA}" presName="parentText" presStyleLbl="node1" presStyleIdx="0" presStyleCnt="1" custScaleX="259401" custScaleY="81198" custLinFactNeighborX="-12" custLinFactNeighborY="-17">
        <dgm:presLayoutVars>
          <dgm:chMax val="1"/>
          <dgm:bulletEnabled val="1"/>
        </dgm:presLayoutVars>
      </dgm:prSet>
      <dgm:spPr/>
    </dgm:pt>
  </dgm:ptLst>
  <dgm:cxnLst>
    <dgm:cxn modelId="{6D0D3532-B8EF-4528-8FA3-75082E69D886}" srcId="{99853D6D-26F4-4168-82B1-9453FBC4538B}" destId="{CC788A6F-8701-4D6A-882B-BE538A3D9EFA}" srcOrd="0" destOrd="0" parTransId="{B97A04E1-E4A2-4768-8161-93D1A0345B1A}" sibTransId="{B5C78E20-C321-494D-8167-B8E0571F2EBD}"/>
    <dgm:cxn modelId="{B6136C06-B108-4548-A36D-F417903433F9}" type="presOf" srcId="{99853D6D-26F4-4168-82B1-9453FBC4538B}" destId="{D4ED36C9-A116-4880-84D3-2C1A3663FA6D}" srcOrd="0" destOrd="0" presId="urn:microsoft.com/office/officeart/2005/8/layout/vList5"/>
    <dgm:cxn modelId="{17471AA8-36AF-49C9-9E5C-3BAEB0AE74AF}" type="presParOf" srcId="{D4ED36C9-A116-4880-84D3-2C1A3663FA6D}" destId="{D84BBDAC-3BCE-4B35-8DB0-95800174CA41}" srcOrd="0" destOrd="0" presId="urn:microsoft.com/office/officeart/2005/8/layout/vList5"/>
    <dgm:cxn modelId="{F2FD8CF1-F7AB-4F60-94E9-C45476CBFCF5}" type="presParOf" srcId="{D84BBDAC-3BCE-4B35-8DB0-95800174CA41}" destId="{0E12D6C9-DD1D-471F-B541-AB68DD60403A}" srcOrd="0" destOrd="0" presId="urn:microsoft.com/office/officeart/2005/8/layout/vList5"/>
    <dgm:cxn modelId="{DF9F499A-67C5-497B-9398-4859F047D1EA}" type="presOf" srcId="{CC788A6F-8701-4D6A-882B-BE538A3D9EFA}" destId="{0E12D6C9-DD1D-471F-B541-AB68DD60403A}"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53D6D-26F4-4168-82B1-9453FBC4538B}" type="doc">
      <dgm:prSet loTypeId="list" loCatId="list" qsTypeId="urn:microsoft.com/office/officeart/2005/8/quickstyle/simple1" qsCatId="simple" csTypeId="urn:microsoft.com/office/officeart/2005/8/colors/accent1_2" csCatId="accent1" phldr="1"/>
      <dgm:spPr/>
      <dgm:t>
        <a:bodyPr/>
        <a:lstStyle/>
        <a:p>
          <a:endParaRPr lang="en-US"/>
        </a:p>
      </dgm:t>
    </dgm:pt>
    <dgm:pt modelId="{CC788A6F-8701-4D6A-882B-BE538A3D9EFA}">
      <dgm:prSet phldrT="[Text]" phldr="0" custT="1">
        <dgm:style>
          <a:lnRef idx="2">
            <a:schemeClr val="accent2"/>
          </a:lnRef>
          <a:fillRef idx="1">
            <a:schemeClr val="lt1"/>
          </a:fillRef>
          <a:effectRef idx="0">
            <a:schemeClr val="accent2"/>
          </a:effectRef>
          <a:fontRef idx="minor">
            <a:schemeClr val="dk1"/>
          </a:fontRef>
        </dgm:style>
      </dgm:prSet>
      <dgm:spPr/>
      <dgm:t>
        <a:bodyPr vert="horz" wrap="square"/>
        <a:p>
          <a:pPr algn="just">
            <a:lnSpc>
              <a:spcPct val="100000"/>
            </a:lnSpc>
            <a:spcBef>
              <a:spcPct val="0"/>
            </a:spcBef>
            <a:spcAft>
              <a:spcPts val="0"/>
            </a:spcAft>
            <a:buFontTx/>
          </a:pPr>
          <a:r>
            <a:rPr lang="vi-VN" sz="3200" dirty="0">
              <a:solidFill>
                <a:schemeClr val="tx1"/>
              </a:solidFill>
              <a:latin typeface="Arial" panose="020B0604020202020204" pitchFamily="34" charset="0"/>
              <a:cs typeface="Arial" panose="020B0604020202020204" pitchFamily="34" charset="0"/>
            </a:rPr>
            <a:t>1. </a:t>
          </a:r>
          <a:r>
            <a:rPr lang="vi-VN" sz="3200" dirty="0">
              <a:solidFill>
                <a:schemeClr val="tx1"/>
              </a:solidFill>
              <a:latin typeface="Arial" panose="020B0604020202020204" pitchFamily="34" charset="0"/>
              <a:cs typeface="Arial" panose="020B0604020202020204" pitchFamily="34" charset="0"/>
            </a:rPr>
            <a:t>What are the perceived strengths and weaknesses of the Insides Reading 1 Textbook, partic</a:t>
          </a:r>
          <a:r>
            <a:rPr lang="vi-VN" sz="3200" dirty="0">
              <a:solidFill>
                <a:schemeClr val="tx1"/>
              </a:solidFill>
              <a:latin typeface="Arial" panose="020B0604020202020204" pitchFamily="34" charset="0"/>
              <a:cs typeface="Arial" panose="020B0604020202020204" pitchFamily="34" charset="0"/>
            </a:rPr>
            <a:t>u</a:t>
          </a:r>
          <a:r>
            <a:rPr lang="vi-VN" sz="3200" dirty="0">
              <a:solidFill>
                <a:schemeClr val="tx1"/>
              </a:solidFill>
              <a:latin typeface="Arial" panose="020B0604020202020204" pitchFamily="34" charset="0"/>
              <a:cs typeface="Arial" panose="020B0604020202020204" pitchFamily="34" charset="0"/>
            </a:rPr>
            <a:t>larly in relation to its reading comprehension activities?</a:t>
          </a:r>
          <a:r>
            <a:rPr lang="vi-VN" sz="3200" dirty="0">
              <a:solidFill>
                <a:schemeClr val="tx1"/>
              </a:solidFill>
              <a:latin typeface="Arial" panose="020B0604020202020204" pitchFamily="34" charset="0"/>
              <a:cs typeface="Arial" panose="020B0604020202020204" pitchFamily="34" charset="0"/>
            </a:rPr>
            <a:t/>
          </a:r>
          <a:endParaRPr lang="vi-VN" sz="3200" dirty="0">
            <a:solidFill>
              <a:schemeClr val="tx1"/>
            </a:solidFill>
            <a:latin typeface="Arial" panose="020B0604020202020204" pitchFamily="34" charset="0"/>
            <a:cs typeface="Arial" panose="020B0604020202020204" pitchFamily="34" charset="0"/>
          </a:endParaRPr>
        </a:p>
        <a:p>
          <a:pPr algn="just">
            <a:lnSpc>
              <a:spcPct val="100000"/>
            </a:lnSpc>
            <a:spcBef>
              <a:spcPct val="0"/>
            </a:spcBef>
            <a:spcAft>
              <a:spcPts val="0"/>
            </a:spcAft>
            <a:buFontTx/>
          </a:pPr>
          <a:r>
            <a:rPr lang="vi-VN" sz="3200" dirty="0">
              <a:solidFill>
                <a:schemeClr val="tx1"/>
              </a:solidFill>
              <a:latin typeface="Arial" panose="020B0604020202020204" pitchFamily="34" charset="0"/>
              <a:cs typeface="Arial" panose="020B0604020202020204" pitchFamily="34" charset="0"/>
            </a:rPr>
            <a:t/>
          </a:r>
          <a:endParaRPr lang="vi-VN" sz="3200" dirty="0">
            <a:solidFill>
              <a:schemeClr val="tx1"/>
            </a:solidFill>
            <a:latin typeface="Arial" panose="020B0604020202020204" pitchFamily="34" charset="0"/>
            <a:cs typeface="Arial" panose="020B0604020202020204" pitchFamily="34" charset="0"/>
          </a:endParaRPr>
        </a:p>
        <a:p>
          <a:pPr algn="just">
            <a:lnSpc>
              <a:spcPct val="100000"/>
            </a:lnSpc>
            <a:spcBef>
              <a:spcPct val="0"/>
            </a:spcBef>
            <a:spcAft>
              <a:spcPts val="0"/>
            </a:spcAft>
            <a:buFontTx/>
          </a:pPr>
          <a:r>
            <a:rPr lang="vi-VN" sz="3200" dirty="0">
              <a:solidFill>
                <a:schemeClr val="tx1"/>
              </a:solidFill>
              <a:latin typeface="Arial" panose="020B0604020202020204" pitchFamily="34" charset="0"/>
              <a:cs typeface="Arial" panose="020B0604020202020204" pitchFamily="34" charset="0"/>
              <a:sym typeface="+mn-ea"/>
            </a:rPr>
            <a:t>2</a:t>
          </a:r>
          <a:r>
            <a:rPr lang="vi-VN" sz="3200" i="1" dirty="0">
              <a:solidFill>
                <a:schemeClr val="tx1"/>
              </a:solidFill>
              <a:latin typeface="Arial" panose="020B0604020202020204" pitchFamily="34" charset="0"/>
              <a:cs typeface="Arial" panose="020B0604020202020204" pitchFamily="34" charset="0"/>
              <a:sym typeface="+mn-ea"/>
            </a:rPr>
            <a:t>. </a:t>
          </a:r>
          <a:r>
            <a:rPr lang="vi-VN" sz="3200" dirty="0">
              <a:solidFill>
                <a:schemeClr val="tx1"/>
              </a:solidFill>
              <a:latin typeface="Arial" panose="020B0604020202020204" pitchFamily="34" charset="0"/>
              <a:cs typeface="Arial" panose="020B0604020202020204" pitchFamily="34" charset="0"/>
              <a:sym typeface="+mn-ea"/>
            </a:rPr>
            <a:t>What types of supplementary reading comprehension activities can be developed to address the limitations?</a:t>
          </a:r>
          <a:r>
            <a:rPr lang="vi-VN" sz="3200" dirty="0">
              <a:solidFill>
                <a:schemeClr val="tx1"/>
              </a:solidFill>
              <a:latin typeface="Arial" panose="020B0604020202020204" pitchFamily="34" charset="0"/>
              <a:cs typeface="Arial" panose="020B0604020202020204" pitchFamily="34" charset="0"/>
              <a:sym typeface="+mn-ea"/>
            </a:rPr>
            <a:t/>
          </a:r>
          <a:endParaRPr lang="vi-VN" sz="3200" dirty="0">
            <a:solidFill>
              <a:schemeClr val="tx1"/>
            </a:solidFill>
            <a:latin typeface="Arial" panose="020B0604020202020204" pitchFamily="34" charset="0"/>
            <a:cs typeface="Arial" panose="020B0604020202020204" pitchFamily="34" charset="0"/>
            <a:sym typeface="+mn-ea"/>
          </a:endParaRPr>
        </a:p>
      </dgm:t>
    </dgm:pt>
    <dgm:pt modelId="{B97A04E1-E4A2-4768-8161-93D1A0345B1A}" cxnId="{F889F54B-4A32-40DA-B270-4F44703CE5ED}" type="parTrans">
      <dgm:prSet/>
      <dgm:spPr/>
      <dgm:t>
        <a:bodyPr/>
        <a:lstStyle/>
        <a:p>
          <a:endParaRPr lang="en-US"/>
        </a:p>
      </dgm:t>
    </dgm:pt>
    <dgm:pt modelId="{B5C78E20-C321-494D-8167-B8E0571F2EBD}" cxnId="{F889F54B-4A32-40DA-B270-4F44703CE5ED}" type="sibTrans">
      <dgm:prSet/>
      <dgm:spPr/>
      <dgm:t>
        <a:bodyPr/>
        <a:lstStyle/>
        <a:p>
          <a:endParaRPr lang="en-US"/>
        </a:p>
      </dgm:t>
    </dgm:pt>
    <dgm:pt modelId="{D4ED36C9-A116-4880-84D3-2C1A3663FA6D}" type="pres">
      <dgm:prSet presAssocID="{99853D6D-26F4-4168-82B1-9453FBC4538B}" presName="Name0" presStyleCnt="0">
        <dgm:presLayoutVars>
          <dgm:dir/>
          <dgm:animLvl val="lvl"/>
          <dgm:resizeHandles val="exact"/>
        </dgm:presLayoutVars>
      </dgm:prSet>
      <dgm:spPr/>
    </dgm:pt>
    <dgm:pt modelId="{99012F90-36F4-438B-91E5-36302BD6E75E}" type="pres">
      <dgm:prSet presAssocID="{CC788A6F-8701-4D6A-882B-BE538A3D9EFA}" presName="linNode" presStyleCnt="0"/>
      <dgm:spPr/>
    </dgm:pt>
    <dgm:pt modelId="{514A874C-10A5-49ED-A2EA-E7FE8FAFC854}" type="pres">
      <dgm:prSet presAssocID="{CC788A6F-8701-4D6A-882B-BE538A3D9EFA}" presName="parentText" presStyleLbl="node1" presStyleIdx="0" presStyleCnt="1" custScaleX="277792" custScaleY="99972" custLinFactNeighborX="-5076">
        <dgm:presLayoutVars>
          <dgm:chMax val="1"/>
          <dgm:bulletEnabled val="1"/>
        </dgm:presLayoutVars>
      </dgm:prSet>
      <dgm:spPr/>
    </dgm:pt>
  </dgm:ptLst>
  <dgm:cxnLst>
    <dgm:cxn modelId="{F889F54B-4A32-40DA-B270-4F44703CE5ED}" srcId="{99853D6D-26F4-4168-82B1-9453FBC4538B}" destId="{CC788A6F-8701-4D6A-882B-BE538A3D9EFA}" srcOrd="0" destOrd="0" parTransId="{B97A04E1-E4A2-4768-8161-93D1A0345B1A}" sibTransId="{B5C78E20-C321-494D-8167-B8E0571F2EBD}"/>
    <dgm:cxn modelId="{87DF7685-2803-4439-9151-06DCCAAC2FA0}" type="presOf" srcId="{99853D6D-26F4-4168-82B1-9453FBC4538B}" destId="{D4ED36C9-A116-4880-84D3-2C1A3663FA6D}" srcOrd="0" destOrd="0" presId="urn:microsoft.com/office/officeart/2005/8/layout/vList5"/>
    <dgm:cxn modelId="{34DFE33E-D6BE-4AC0-9E9D-CBDF8A214A15}" type="presParOf" srcId="{D4ED36C9-A116-4880-84D3-2C1A3663FA6D}" destId="{99012F90-36F4-438B-91E5-36302BD6E75E}" srcOrd="0" destOrd="0" presId="urn:microsoft.com/office/officeart/2005/8/layout/vList5"/>
    <dgm:cxn modelId="{CD7D4356-2C5E-43C5-9D89-5F14797D5172}" type="presParOf" srcId="{99012F90-36F4-438B-91E5-36302BD6E75E}" destId="{514A874C-10A5-49ED-A2EA-E7FE8FAFC854}" srcOrd="0" destOrd="0" presId="urn:microsoft.com/office/officeart/2005/8/layout/vList5"/>
    <dgm:cxn modelId="{6144CEBD-00B3-447D-A500-053FF3756F35}" type="presOf" srcId="{CC788A6F-8701-4D6A-882B-BE538A3D9EFA}" destId="{514A874C-10A5-49ED-A2EA-E7FE8FAFC854}"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53D6D-26F4-4168-82B1-9453FBC4538B}" type="doc">
      <dgm:prSet loTypeId="list" loCatId="list" qsTypeId="urn:microsoft.com/office/officeart/2005/8/quickstyle/simple1" qsCatId="simple" csTypeId="urn:microsoft.com/office/officeart/2005/8/colors/accent1_2" csCatId="accent1" phldr="1"/>
      <dgm:spPr/>
      <dgm:t>
        <a:bodyPr/>
        <a:lstStyle/>
        <a:p>
          <a:endParaRPr lang="en-US"/>
        </a:p>
      </dgm:t>
    </dgm:pt>
    <dgm:pt modelId="{532604EA-F812-4E09-8070-8A5D00AE81C7}">
      <dgm:prSet phldrT="[Text]" phldr="0" custT="1">
        <dgm:style>
          <a:lnRef idx="3">
            <a:schemeClr val="lt1"/>
          </a:lnRef>
          <a:fillRef idx="1">
            <a:schemeClr val="accent6"/>
          </a:fillRef>
          <a:effectRef idx="1">
            <a:schemeClr val="accent6"/>
          </a:effectRef>
          <a:fontRef idx="minor">
            <a:schemeClr val="lt1"/>
          </a:fontRef>
        </dgm:style>
      </dgm:prSet>
      <dgm:spPr/>
      <dgm:t>
        <a:bodyPr vert="horz" wrap="square"/>
        <a:p>
          <a:pPr>
            <a:lnSpc>
              <a:spcPct val="100000"/>
            </a:lnSpc>
            <a:spcBef>
              <a:spcPct val="0"/>
            </a:spcBef>
            <a:spcAft>
              <a:spcPct val="35000"/>
            </a:spcAft>
          </a:pPr>
          <a:r>
            <a:rPr lang="vi-VN" altLang="en-US" sz="2600" b="1" dirty="0">
              <a:solidFill>
                <a:schemeClr val="tx1"/>
              </a:solidFill>
              <a:latin typeface="Arial" panose="020B0604020202020204" pitchFamily="34" charset="0"/>
              <a:ea typeface="Tahoma" panose="020B0604030504040204" pitchFamily="34" charset="0"/>
              <a:cs typeface="Arial" panose="020B0604020202020204" pitchFamily="34" charset="0"/>
            </a:rPr>
            <a:t>Design</a:t>
          </a:r>
          <a:r>
            <a:rPr lang="vi-VN" altLang="en-US" sz="2600" b="1" dirty="0">
              <a:solidFill>
                <a:schemeClr val="tx1"/>
              </a:solidFill>
              <a:latin typeface="Arial" panose="020B0604020202020204" pitchFamily="34" charset="0"/>
              <a:ea typeface="Tahoma" panose="020B0604030504040204" pitchFamily="34" charset="0"/>
              <a:cs typeface="Arial" panose="020B0604020202020204" pitchFamily="34" charset="0"/>
            </a:rPr>
            <a:t/>
          </a:r>
          <a:endParaRPr lang="vi-VN" altLang="en-US" sz="2600" b="1" dirty="0">
            <a:solidFill>
              <a:schemeClr val="tx1"/>
            </a:solidFill>
            <a:latin typeface="Arial" panose="020B0604020202020204" pitchFamily="34" charset="0"/>
            <a:ea typeface="Tahoma" panose="020B0604030504040204" pitchFamily="34" charset="0"/>
            <a:cs typeface="Arial" panose="020B0604020202020204" pitchFamily="34" charset="0"/>
          </a:endParaRPr>
        </a:p>
      </dgm:t>
    </dgm:pt>
    <dgm:pt modelId="{1D689E22-F1F5-4134-9ED6-19667BA3148C}" cxnId="{588B9D1A-7163-4B03-9768-AB967CBAD35A}" type="parTrans">
      <dgm:prSet/>
      <dgm:spPr/>
      <dgm:t>
        <a:bodyPr/>
        <a:lstStyle/>
        <a:p>
          <a:endParaRPr lang="en-US"/>
        </a:p>
      </dgm:t>
    </dgm:pt>
    <dgm:pt modelId="{E3341062-7890-44EE-9C62-D928BFC6C23F}" cxnId="{588B9D1A-7163-4B03-9768-AB967CBAD35A}" type="sibTrans">
      <dgm:prSet/>
      <dgm:spPr/>
      <dgm:t>
        <a:bodyPr/>
        <a:lstStyle/>
        <a:p>
          <a:endParaRPr lang="en-US"/>
        </a:p>
      </dgm:t>
    </dgm:pt>
    <dgm:pt modelId="{CC788A6F-8701-4D6A-882B-BE538A3D9EFA}">
      <dgm:prSet phldrT="[Text]" phldr="0" custT="1">
        <dgm:style>
          <a:lnRef idx="2">
            <a:schemeClr val="accent6"/>
          </a:lnRef>
          <a:fillRef idx="1">
            <a:schemeClr val="lt1"/>
          </a:fillRef>
          <a:effectRef idx="0">
            <a:schemeClr val="accent6"/>
          </a:effectRef>
          <a:fontRef idx="minor">
            <a:schemeClr val="dk1"/>
          </a:fontRef>
        </dgm:style>
      </dgm:prSet>
      <dgm:spPr/>
      <dgm:t>
        <a:bodyPr vert="horz" wrap="square"/>
        <a:p>
          <a:pPr algn="just">
            <a:lnSpc>
              <a:spcPct val="100000"/>
            </a:lnSpc>
            <a:spcBef>
              <a:spcPct val="0"/>
            </a:spcBef>
            <a:spcAft>
              <a:spcPts val="0"/>
            </a:spcAft>
            <a:buFontTx/>
          </a:pP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rPr>
            <a:t>Mixed-</a:t>
          </a: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rPr>
            <a:t>method </a:t>
          </a: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rPr>
            <a:t>approach </a:t>
          </a: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rPr>
            <a:t/>
          </a:r>
          <a:endPar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endParaRPr>
        </a:p>
      </dgm:t>
    </dgm:pt>
    <dgm:pt modelId="{B97A04E1-E4A2-4768-8161-93D1A0345B1A}" cxnId="{4CD51EAA-7704-4F10-A590-1226CA3AE994}" type="parTrans">
      <dgm:prSet/>
      <dgm:spPr/>
      <dgm:t>
        <a:bodyPr/>
        <a:lstStyle/>
        <a:p>
          <a:endParaRPr lang="en-US"/>
        </a:p>
      </dgm:t>
    </dgm:pt>
    <dgm:pt modelId="{B5C78E20-C321-494D-8167-B8E0571F2EBD}" cxnId="{4CD51EAA-7704-4F10-A590-1226CA3AE994}" type="sibTrans">
      <dgm:prSet/>
      <dgm:spPr/>
      <dgm:t>
        <a:bodyPr/>
        <a:lstStyle/>
        <a:p>
          <a:endParaRPr lang="en-US"/>
        </a:p>
      </dgm:t>
    </dgm:pt>
    <dgm:pt modelId="{D4ED36C9-A116-4880-84D3-2C1A3663FA6D}" type="pres">
      <dgm:prSet presAssocID="{99853D6D-26F4-4168-82B1-9453FBC4538B}" presName="Name0" presStyleCnt="0">
        <dgm:presLayoutVars>
          <dgm:dir/>
          <dgm:animLvl val="lvl"/>
          <dgm:resizeHandles val="exact"/>
        </dgm:presLayoutVars>
      </dgm:prSet>
      <dgm:spPr/>
    </dgm:pt>
    <dgm:pt modelId="{851E8784-00CE-4ACB-BE21-B5CEFD1C0AAE}" type="pres">
      <dgm:prSet presAssocID="{532604EA-F812-4E09-8070-8A5D00AE81C7}" presName="linNode" presStyleCnt="0"/>
      <dgm:spPr/>
    </dgm:pt>
    <dgm:pt modelId="{FA609C37-E044-4B69-82A5-8B034B8B2A73}" type="pres">
      <dgm:prSet presAssocID="{532604EA-F812-4E09-8070-8A5D00AE81C7}" presName="parentText" presStyleLbl="node1" presStyleIdx="0" presStyleCnt="1" custScaleX="60784" custScaleY="99968">
        <dgm:presLayoutVars>
          <dgm:chMax val="1"/>
          <dgm:bulletEnabled val="1"/>
        </dgm:presLayoutVars>
      </dgm:prSet>
      <dgm:spPr/>
    </dgm:pt>
    <dgm:pt modelId="{4F071B00-ABF5-4E91-8BA4-0BECC05C5411}" type="pres">
      <dgm:prSet presAssocID="{532604EA-F812-4E09-8070-8A5D00AE81C7}" presName="descendantText" presStyleLbl="alignAccFollowNode1" presStyleIdx="0" presStyleCnt="1" custScaleX="144724" custScaleY="114877" custLinFactNeighborX="-2891" custLinFactNeighborY="2569">
        <dgm:presLayoutVars>
          <dgm:bulletEnabled val="1"/>
        </dgm:presLayoutVars>
      </dgm:prSet>
      <dgm:spPr/>
    </dgm:pt>
  </dgm:ptLst>
  <dgm:cxnLst>
    <dgm:cxn modelId="{588B9D1A-7163-4B03-9768-AB967CBAD35A}" srcId="{99853D6D-26F4-4168-82B1-9453FBC4538B}" destId="{532604EA-F812-4E09-8070-8A5D00AE81C7}" srcOrd="0" destOrd="0" parTransId="{1D689E22-F1F5-4134-9ED6-19667BA3148C}" sibTransId="{E3341062-7890-44EE-9C62-D928BFC6C23F}"/>
    <dgm:cxn modelId="{4CD51EAA-7704-4F10-A590-1226CA3AE994}" srcId="{532604EA-F812-4E09-8070-8A5D00AE81C7}" destId="{CC788A6F-8701-4D6A-882B-BE538A3D9EFA}" srcOrd="0" destOrd="0" parTransId="{B97A04E1-E4A2-4768-8161-93D1A0345B1A}" sibTransId="{B5C78E20-C321-494D-8167-B8E0571F2EBD}"/>
    <dgm:cxn modelId="{3AAB44F2-6336-489F-A854-B4754485C2F3}" type="presOf" srcId="{99853D6D-26F4-4168-82B1-9453FBC4538B}" destId="{D4ED36C9-A116-4880-84D3-2C1A3663FA6D}" srcOrd="0" destOrd="0" presId="urn:microsoft.com/office/officeart/2005/8/layout/vList5"/>
    <dgm:cxn modelId="{B9C84D68-E96C-453B-81E3-2A94F99FE8BE}" type="presParOf" srcId="{D4ED36C9-A116-4880-84D3-2C1A3663FA6D}" destId="{851E8784-00CE-4ACB-BE21-B5CEFD1C0AAE}" srcOrd="0" destOrd="0" presId="urn:microsoft.com/office/officeart/2005/8/layout/vList5"/>
    <dgm:cxn modelId="{B429FD3B-8E49-464B-9FEE-35034EFA93C4}" type="presParOf" srcId="{851E8784-00CE-4ACB-BE21-B5CEFD1C0AAE}" destId="{FA609C37-E044-4B69-82A5-8B034B8B2A73}" srcOrd="0" destOrd="0" presId="urn:microsoft.com/office/officeart/2005/8/layout/vList5"/>
    <dgm:cxn modelId="{7D63B8E2-56A1-43A9-BA06-AA32E67E270B}" type="presOf" srcId="{532604EA-F812-4E09-8070-8A5D00AE81C7}" destId="{FA609C37-E044-4B69-82A5-8B034B8B2A73}" srcOrd="0" destOrd="0" presId="urn:microsoft.com/office/officeart/2005/8/layout/vList5"/>
    <dgm:cxn modelId="{2BAFCC76-7F8D-4E18-B10D-4E3BA201E342}" type="presParOf" srcId="{851E8784-00CE-4ACB-BE21-B5CEFD1C0AAE}" destId="{4F071B00-ABF5-4E91-8BA4-0BECC05C5411}" srcOrd="1" destOrd="0" presId="urn:microsoft.com/office/officeart/2005/8/layout/vList5"/>
    <dgm:cxn modelId="{FD7DAA25-46AC-4A07-A332-B58A8EB275C9}" type="presOf" srcId="{CC788A6F-8701-4D6A-882B-BE538A3D9EFA}" destId="{4F071B00-ABF5-4E91-8BA4-0BECC05C5411}" srcOrd="0"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853D6D-26F4-4168-82B1-9453FBC4538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32604EA-F812-4E09-8070-8A5D00AE81C7}">
      <dgm:prSet phldrT="[Text]" phldr="0" custT="1">
        <dgm:style>
          <a:lnRef idx="3">
            <a:schemeClr val="lt1"/>
          </a:lnRef>
          <a:fillRef idx="1">
            <a:schemeClr val="accent2"/>
          </a:fillRef>
          <a:effectRef idx="1">
            <a:schemeClr val="accent2"/>
          </a:effectRef>
          <a:fontRef idx="minor">
            <a:schemeClr val="lt1"/>
          </a:fontRef>
        </dgm:style>
      </dgm:prSet>
      <dgm:spPr/>
      <dgm:t>
        <a:bodyPr vert="horz" wrap="square"/>
        <a:p>
          <a:pPr algn="ctr">
            <a:lnSpc>
              <a:spcPct val="100000"/>
            </a:lnSpc>
            <a:spcBef>
              <a:spcPct val="0"/>
            </a:spcBef>
            <a:spcAft>
              <a:spcPct val="35000"/>
            </a:spcAft>
          </a:pPr>
          <a:r>
            <a:rPr lang="vi-VN" altLang="en-US" sz="2400" b="1" dirty="0">
              <a:solidFill>
                <a:schemeClr val="tx1"/>
              </a:solidFill>
              <a:latin typeface="Arial" panose="020B0604020202020204" pitchFamily="34" charset="0"/>
              <a:ea typeface="Tahoma" panose="020B0604030504040204" pitchFamily="34" charset="0"/>
              <a:cs typeface="Arial" panose="020B0604020202020204" pitchFamily="34" charset="0"/>
            </a:rPr>
            <a:t>Instruments</a:t>
          </a:r>
          <a:r>
            <a:rPr lang="vi-VN" altLang="en-US" sz="2400" b="1" dirty="0">
              <a:solidFill>
                <a:schemeClr val="tx1"/>
              </a:solidFill>
              <a:latin typeface="Arial" panose="020B0604020202020204" pitchFamily="34" charset="0"/>
              <a:ea typeface="Tahoma" panose="020B0604030504040204" pitchFamily="34" charset="0"/>
              <a:cs typeface="Arial" panose="020B0604020202020204" pitchFamily="34" charset="0"/>
            </a:rPr>
            <a:t/>
          </a:r>
          <a:endParaRPr lang="vi-VN" altLang="en-US" sz="2400" b="1" dirty="0">
            <a:solidFill>
              <a:schemeClr val="tx1"/>
            </a:solidFill>
            <a:latin typeface="Arial" panose="020B0604020202020204" pitchFamily="34" charset="0"/>
            <a:ea typeface="Tahoma" panose="020B0604030504040204" pitchFamily="34" charset="0"/>
            <a:cs typeface="Arial" panose="020B0604020202020204" pitchFamily="34" charset="0"/>
          </a:endParaRPr>
        </a:p>
      </dgm:t>
    </dgm:pt>
    <dgm:pt modelId="{1D689E22-F1F5-4134-9ED6-19667BA3148C}" cxnId="{A1E8F671-31D9-4F34-BB28-F9734A682F1E}" type="parTrans">
      <dgm:prSet/>
      <dgm:spPr/>
      <dgm:t>
        <a:bodyPr/>
        <a:lstStyle/>
        <a:p>
          <a:endParaRPr lang="en-US"/>
        </a:p>
      </dgm:t>
    </dgm:pt>
    <dgm:pt modelId="{E3341062-7890-44EE-9C62-D928BFC6C23F}" cxnId="{A1E8F671-31D9-4F34-BB28-F9734A682F1E}" type="sibTrans">
      <dgm:prSet/>
      <dgm:spPr/>
      <dgm:t>
        <a:bodyPr/>
        <a:lstStyle/>
        <a:p>
          <a:endParaRPr lang="en-US"/>
        </a:p>
      </dgm:t>
    </dgm:pt>
    <dgm:pt modelId="{CC788A6F-8701-4D6A-882B-BE538A3D9EFA}">
      <dgm:prSet phldrT="[Text]" phldr="0" custT="1">
        <dgm:style>
          <a:lnRef idx="2">
            <a:schemeClr val="accent2"/>
          </a:lnRef>
          <a:fillRef idx="1">
            <a:schemeClr val="lt1"/>
          </a:fillRef>
          <a:effectRef idx="0">
            <a:schemeClr val="accent2"/>
          </a:effectRef>
          <a:fontRef idx="minor">
            <a:schemeClr val="dk1"/>
          </a:fontRef>
        </dgm:style>
      </dgm:prSet>
      <dgm:spPr/>
      <dgm:t>
        <a:bodyPr vert="horz" wrap="square"/>
        <a:p>
          <a:pPr algn="l">
            <a:lnSpc>
              <a:spcPct val="100000"/>
            </a:lnSpc>
            <a:spcBef>
              <a:spcPct val="0"/>
            </a:spcBef>
            <a:spcAft>
              <a:spcPts val="0"/>
            </a:spcAft>
            <a:buFontTx/>
          </a:pP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sym typeface="+mn-ea"/>
            </a:rPr>
            <a:t>Students’ </a:t>
          </a:r>
          <a:r>
            <a:rPr 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Questionaire</a:t>
          </a:r>
          <a:r>
            <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s</a:t>
          </a:r>
          <a:r>
            <a:rPr lang="en-US" sz="2800" dirty="0">
              <a:solidFill>
                <a:schemeClr val="tx1"/>
              </a:solidFill>
              <a:latin typeface="Arial" panose="020B0604020202020204" pitchFamily="34" charset="0"/>
              <a:ea typeface="Tahoma" panose="020B0604030504040204" pitchFamily="34" charset="0"/>
              <a:cs typeface="Arial" panose="020B0604020202020204" pitchFamily="34" charset="0"/>
            </a:rPr>
            <a:t/>
          </a:r>
          <a:endParaRPr lang="en-US" sz="2800" dirty="0">
            <a:solidFill>
              <a:schemeClr val="tx1"/>
            </a:solidFill>
            <a:latin typeface="Arial" panose="020B0604020202020204" pitchFamily="34" charset="0"/>
            <a:ea typeface="Tahoma" panose="020B0604030504040204" pitchFamily="34" charset="0"/>
            <a:cs typeface="Arial" panose="020B0604020202020204" pitchFamily="34" charset="0"/>
          </a:endParaRPr>
        </a:p>
      </dgm:t>
    </dgm:pt>
    <dgm:pt modelId="{B97A04E1-E4A2-4768-8161-93D1A0345B1A}" cxnId="{AF823D2D-6848-4F67-B2F8-0630237E0AFA}" type="parTrans">
      <dgm:prSet/>
      <dgm:spPr/>
      <dgm:t>
        <a:bodyPr/>
        <a:lstStyle/>
        <a:p>
          <a:endParaRPr lang="en-US"/>
        </a:p>
      </dgm:t>
    </dgm:pt>
    <dgm:pt modelId="{B5C78E20-C321-494D-8167-B8E0571F2EBD}" cxnId="{AF823D2D-6848-4F67-B2F8-0630237E0AFA}" type="sibTrans">
      <dgm:prSet/>
      <dgm:spPr/>
      <dgm:t>
        <a:bodyPr/>
        <a:lstStyle/>
        <a:p>
          <a:endParaRPr lang="en-US"/>
        </a:p>
      </dgm:t>
    </dgm:pt>
    <dgm:pt modelId="{E9730EF9-B652-49BA-86B8-1ED6144F60F0}">
      <dgm:prSet phldr="0" custT="1"/>
      <dgm:spPr/>
      <dgm:t>
        <a:bodyPr vert="horz" wrap="square"/>
        <a:p>
          <a:pPr algn="l">
            <a:lnSpc>
              <a:spcPct val="100000"/>
            </a:lnSpc>
            <a:spcBef>
              <a:spcPct val="0"/>
            </a:spcBef>
            <a:spcAft>
              <a:spcPts val="0"/>
            </a:spcAft>
            <a:buFontTx/>
          </a:pPr>
          <a:r>
            <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Semi-structured Teachers’ Interview</a:t>
          </a:r>
          <a:r>
            <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s</a:t>
          </a:r>
          <a:r>
            <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
          </a:r>
          <a:endPar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endParaRPr>
        </a:p>
      </dgm:t>
    </dgm:pt>
    <dgm:pt modelId="{EE1A0524-089F-46FA-95EB-CA233681F5FF}" cxnId="{003EE337-E314-4B4A-98CA-7C6DB370D440}" type="parTrans">
      <dgm:prSet/>
      <dgm:spPr/>
    </dgm:pt>
    <dgm:pt modelId="{95CEBC95-776F-4F4F-A218-5495BC33A87B}" cxnId="{003EE337-E314-4B4A-98CA-7C6DB370D440}" type="sibTrans">
      <dgm:prSet/>
      <dgm:spPr/>
    </dgm:pt>
    <dgm:pt modelId="{D4ED36C9-A116-4880-84D3-2C1A3663FA6D}" type="pres">
      <dgm:prSet presAssocID="{99853D6D-26F4-4168-82B1-9453FBC4538B}" presName="Name0" presStyleCnt="0">
        <dgm:presLayoutVars>
          <dgm:dir/>
          <dgm:animLvl val="lvl"/>
          <dgm:resizeHandles val="exact"/>
        </dgm:presLayoutVars>
      </dgm:prSet>
      <dgm:spPr/>
    </dgm:pt>
    <dgm:pt modelId="{851E8784-00CE-4ACB-BE21-B5CEFD1C0AAE}" type="pres">
      <dgm:prSet presAssocID="{532604EA-F812-4E09-8070-8A5D00AE81C7}" presName="linNode" presStyleCnt="0"/>
      <dgm:spPr/>
    </dgm:pt>
    <dgm:pt modelId="{FA609C37-E044-4B69-82A5-8B034B8B2A73}" type="pres">
      <dgm:prSet presAssocID="{532604EA-F812-4E09-8070-8A5D00AE81C7}" presName="parentText" presStyleLbl="node1" presStyleIdx="0" presStyleCnt="1" custScaleX="64568" custScaleY="90103" custLinFactNeighborY="-6">
        <dgm:presLayoutVars>
          <dgm:chMax val="1"/>
          <dgm:bulletEnabled val="1"/>
        </dgm:presLayoutVars>
      </dgm:prSet>
      <dgm:spPr/>
    </dgm:pt>
    <dgm:pt modelId="{4F071B00-ABF5-4E91-8BA4-0BECC05C5411}" type="pres">
      <dgm:prSet presAssocID="{532604EA-F812-4E09-8070-8A5D00AE81C7}" presName="descendantText" presStyleLbl="alignAccFollowNode1" presStyleIdx="0" presStyleCnt="1" custScaleX="144724" custScaleY="104041" custLinFactNeighborX="-3229" custLinFactNeighborY="2506">
        <dgm:presLayoutVars>
          <dgm:bulletEnabled val="1"/>
        </dgm:presLayoutVars>
      </dgm:prSet>
      <dgm:spPr/>
    </dgm:pt>
  </dgm:ptLst>
  <dgm:cxnLst>
    <dgm:cxn modelId="{A1E8F671-31D9-4F34-BB28-F9734A682F1E}" srcId="{99853D6D-26F4-4168-82B1-9453FBC4538B}" destId="{532604EA-F812-4E09-8070-8A5D00AE81C7}" srcOrd="0" destOrd="0" parTransId="{1D689E22-F1F5-4134-9ED6-19667BA3148C}" sibTransId="{E3341062-7890-44EE-9C62-D928BFC6C23F}"/>
    <dgm:cxn modelId="{AF823D2D-6848-4F67-B2F8-0630237E0AFA}" srcId="{532604EA-F812-4E09-8070-8A5D00AE81C7}" destId="{CC788A6F-8701-4D6A-882B-BE538A3D9EFA}" srcOrd="0" destOrd="0" parTransId="{B97A04E1-E4A2-4768-8161-93D1A0345B1A}" sibTransId="{B5C78E20-C321-494D-8167-B8E0571F2EBD}"/>
    <dgm:cxn modelId="{003EE337-E314-4B4A-98CA-7C6DB370D440}" srcId="{532604EA-F812-4E09-8070-8A5D00AE81C7}" destId="{E9730EF9-B652-49BA-86B8-1ED6144F60F0}" srcOrd="1" destOrd="0" parTransId="{EE1A0524-089F-46FA-95EB-CA233681F5FF}" sibTransId="{95CEBC95-776F-4F4F-A218-5495BC33A87B}"/>
    <dgm:cxn modelId="{393D31D5-043C-4698-AE2B-31FB9B9857EB}" type="presOf" srcId="{99853D6D-26F4-4168-82B1-9453FBC4538B}" destId="{D4ED36C9-A116-4880-84D3-2C1A3663FA6D}" srcOrd="0" destOrd="0" presId="urn:microsoft.com/office/officeart/2005/8/layout/vList5"/>
    <dgm:cxn modelId="{A71EADEE-6D5D-4184-95C4-33E2BFC54722}" type="presParOf" srcId="{D4ED36C9-A116-4880-84D3-2C1A3663FA6D}" destId="{851E8784-00CE-4ACB-BE21-B5CEFD1C0AAE}" srcOrd="0" destOrd="0" presId="urn:microsoft.com/office/officeart/2005/8/layout/vList5"/>
    <dgm:cxn modelId="{CB7130C2-0B7D-46DE-992C-C671C0E17449}" type="presParOf" srcId="{851E8784-00CE-4ACB-BE21-B5CEFD1C0AAE}" destId="{FA609C37-E044-4B69-82A5-8B034B8B2A73}" srcOrd="0" destOrd="0" presId="urn:microsoft.com/office/officeart/2005/8/layout/vList5"/>
    <dgm:cxn modelId="{8098059A-41C5-4822-ADAC-1D7D6C0D29B7}" type="presOf" srcId="{532604EA-F812-4E09-8070-8A5D00AE81C7}" destId="{FA609C37-E044-4B69-82A5-8B034B8B2A73}" srcOrd="0" destOrd="0" presId="urn:microsoft.com/office/officeart/2005/8/layout/vList5"/>
    <dgm:cxn modelId="{F9E55448-9060-4C55-9DE9-6EF25AEC4A17}" type="presParOf" srcId="{851E8784-00CE-4ACB-BE21-B5CEFD1C0AAE}" destId="{4F071B00-ABF5-4E91-8BA4-0BECC05C5411}" srcOrd="1" destOrd="0" presId="urn:microsoft.com/office/officeart/2005/8/layout/vList5"/>
    <dgm:cxn modelId="{ECE5E3B3-568F-4A63-84EC-AACF833661F5}" type="presOf" srcId="{CC788A6F-8701-4D6A-882B-BE538A3D9EFA}" destId="{4F071B00-ABF5-4E91-8BA4-0BECC05C5411}" srcOrd="0" destOrd="0" presId="urn:microsoft.com/office/officeart/2005/8/layout/vList5"/>
    <dgm:cxn modelId="{43197291-521A-4783-A1A6-460208B67080}" type="presOf" srcId="{E9730EF9-B652-49BA-86B8-1ED6144F60F0}" destId="{4F071B00-ABF5-4E91-8BA4-0BECC05C5411}" srcOrd="0" destOrd="1"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794365" cy="3072130"/>
        <a:chOff x="0" y="0"/>
        <a:chExt cx="10794365" cy="3072130"/>
      </a:xfrm>
    </dsp:grpSpPr>
    <dsp:sp modelId="{0E12D6C9-DD1D-471F-B541-AB68DD60403A}">
      <dsp:nvSpPr>
        <dsp:cNvPr id="3" name="Rounded Rectangle 2"/>
        <dsp:cNvSpPr/>
      </dsp:nvSpPr>
      <dsp:spPr bwMode="white">
        <a:xfrm>
          <a:off x="356592" y="288289"/>
          <a:ext cx="10080249" cy="2494508"/>
        </a:xfrm>
        <a:prstGeom prst="roundRect">
          <a:avLst/>
        </a:prstGeom>
        <a:sp3d prstMaterial="dkEdge">
          <a:bevelT w="8200" h="38100"/>
        </a:sp3d>
      </dsp:spPr>
      <dsp:style>
        <a:lnRef idx="0">
          <a:schemeClr val="lt1"/>
        </a:lnRef>
        <a:fillRef idx="2">
          <a:schemeClr val="accent6">
            <a:shade val="80000"/>
          </a:schemeClr>
        </a:fillRef>
        <a:effectRef idx="1">
          <a:scrgbClr r="0" g="0" b="0"/>
        </a:effectRef>
        <a:fontRef idx="minor">
          <a:schemeClr val="dk1"/>
        </a:fontRef>
      </dsp:style>
      <dsp:txBody>
        <a:bodyPr vert="horz" wrap="square"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ts val="0"/>
            </a:spcAft>
            <a:buFontTx/>
            <a:buNone/>
          </a:pPr>
          <a:r>
            <a:rPr lang="vi-VN" altLang="en-US" sz="3200" dirty="0">
              <a:latin typeface="Arial" panose="020B0604020202020204" pitchFamily="34" charset="0"/>
              <a:ea typeface="Tahoma" panose="020B0604030504040204" pitchFamily="34" charset="0"/>
              <a:cs typeface="Arial" panose="020B0604020202020204" pitchFamily="34" charset="0"/>
            </a:rPr>
            <a:t>- </a:t>
          </a:r>
          <a:r>
            <a:rPr lang="vi-VN" altLang="en-US" sz="3200" dirty="0">
              <a:latin typeface="Arial" panose="020B0604020202020204" pitchFamily="34" charset="0"/>
              <a:ea typeface="Tahoma" panose="020B0604030504040204" pitchFamily="34" charset="0"/>
              <a:cs typeface="Arial" panose="020B0604020202020204" pitchFamily="34" charset="0"/>
            </a:rPr>
            <a:t>T</a:t>
          </a:r>
          <a:r>
            <a:rPr lang="en-US" sz="3200" dirty="0">
              <a:latin typeface="Arial" panose="020B0604020202020204" pitchFamily="34" charset="0"/>
              <a:ea typeface="Tahoma" panose="020B0604030504040204" pitchFamily="34" charset="0"/>
              <a:cs typeface="Arial" panose="020B0604020202020204" pitchFamily="34" charset="0"/>
            </a:rPr>
            <a:t>o identify the strengths and weaknesses of the Inside Reading Textbook 1 currently used for English linguistic students at Hung Vuong University. </a:t>
          </a:r>
          <a:endParaRPr lang="en-US" sz="3200" dirty="0">
            <a:latin typeface="Arial" panose="020B0604020202020204" pitchFamily="34" charset="0"/>
            <a:ea typeface="Tahoma" panose="020B0604030504040204" pitchFamily="34" charset="0"/>
            <a:cs typeface="Arial" panose="020B0604020202020204" pitchFamily="34" charset="0"/>
          </a:endParaRPr>
        </a:p>
        <a:p>
          <a:pPr lvl="0" algn="just">
            <a:lnSpc>
              <a:spcPct val="100000"/>
            </a:lnSpc>
            <a:spcBef>
              <a:spcPct val="0"/>
            </a:spcBef>
            <a:spcAft>
              <a:spcPts val="0"/>
            </a:spcAft>
            <a:buFontTx/>
            <a:buNone/>
          </a:pPr>
          <a:r>
            <a:rPr lang="vi-VN" altLang="en-US" sz="3200" dirty="0">
              <a:latin typeface="Arial" panose="020B0604020202020204" pitchFamily="34" charset="0"/>
              <a:ea typeface="Tahoma" panose="020B0604030504040204" pitchFamily="34" charset="0"/>
              <a:cs typeface="Arial" panose="020B0604020202020204" pitchFamily="34" charset="0"/>
            </a:rPr>
            <a:t>- </a:t>
          </a:r>
          <a:r>
            <a:rPr lang="vi-VN" altLang="en-US" sz="3200" dirty="0">
              <a:latin typeface="Arial" panose="020B0604020202020204" pitchFamily="34" charset="0"/>
              <a:ea typeface="Tahoma" panose="020B0604030504040204" pitchFamily="34" charset="0"/>
              <a:cs typeface="Arial" panose="020B0604020202020204" pitchFamily="34" charset="0"/>
            </a:rPr>
            <a:t>To </a:t>
          </a:r>
          <a:r>
            <a:rPr lang="vi-VN" altLang="en-US" sz="3200" dirty="0">
              <a:latin typeface="Arial" panose="020B0604020202020204" pitchFamily="34" charset="0"/>
              <a:ea typeface="Tahoma" panose="020B0604030504040204" pitchFamily="34" charset="0"/>
              <a:cs typeface="Arial" panose="020B0604020202020204" pitchFamily="34" charset="0"/>
            </a:rPr>
            <a:t>d</a:t>
          </a:r>
          <a:r>
            <a:rPr lang="en-US" sz="3200" dirty="0">
              <a:latin typeface="Arial" panose="020B0604020202020204" pitchFamily="34" charset="0"/>
              <a:ea typeface="Tahoma" panose="020B0604030504040204" pitchFamily="34" charset="0"/>
              <a:cs typeface="Arial" panose="020B0604020202020204" pitchFamily="34" charset="0"/>
            </a:rPr>
            <a:t>evelop reading comprehension activities to address the limitations.</a:t>
          </a:r>
          <a:endParaRPr lang="en-US" sz="3200" dirty="0">
            <a:latin typeface="Arial" panose="020B0604020202020204" pitchFamily="34" charset="0"/>
            <a:ea typeface="Tahoma" panose="020B0604030504040204" pitchFamily="34" charset="0"/>
            <a:cs typeface="Arial" panose="020B0604020202020204" pitchFamily="34" charset="0"/>
          </a:endParaRPr>
        </a:p>
      </dsp:txBody>
      <dsp:txXfrm>
        <a:off x="356592" y="288289"/>
        <a:ext cx="10080249" cy="2494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913745" cy="3171825"/>
        <a:chOff x="0" y="0"/>
        <a:chExt cx="10913745" cy="3171825"/>
      </a:xfrm>
    </dsp:grpSpPr>
    <dsp:sp modelId="{514A874C-10A5-49ED-A2EA-E7FE8FAFC854}">
      <dsp:nvSpPr>
        <dsp:cNvPr id="3" name="Rounded Rectangle 2"/>
        <dsp:cNvSpPr/>
      </dsp:nvSpPr>
      <dsp:spPr bwMode="white">
        <a:xfrm>
          <a:off x="0" y="444"/>
          <a:ext cx="10913745" cy="3170937"/>
        </a:xfrm>
        <a:prstGeom prst="roundRect">
          <a:avLst/>
        </a:prstGeom>
      </dsp:spPr>
      <dsp:style>
        <a:lnRef idx="2">
          <a:schemeClr val="accent2"/>
        </a:lnRef>
        <a:fillRef idx="1">
          <a:schemeClr val="lt1"/>
        </a:fillRef>
        <a:effectRef idx="0">
          <a:schemeClr val="accent2"/>
        </a:effectRef>
        <a:fontRef idx="minor">
          <a:schemeClr val="dk1"/>
        </a:fontRef>
      </dsp:style>
      <dsp:txBody>
        <a:bodyPr vert="horz" wrap="square" lIns="121920" tIns="60960" rIns="12192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just">
            <a:lnSpc>
              <a:spcPct val="100000"/>
            </a:lnSpc>
            <a:spcBef>
              <a:spcPct val="0"/>
            </a:spcBef>
            <a:spcAft>
              <a:spcPts val="0"/>
            </a:spcAft>
            <a:buFontTx/>
          </a:pPr>
          <a:r>
            <a:rPr lang="vi-VN" sz="3200" dirty="0">
              <a:solidFill>
                <a:schemeClr val="tx1"/>
              </a:solidFill>
              <a:latin typeface="Arial" panose="020B0604020202020204" pitchFamily="34" charset="0"/>
              <a:cs typeface="Arial" panose="020B0604020202020204" pitchFamily="34" charset="0"/>
            </a:rPr>
            <a:t>1. </a:t>
          </a:r>
          <a:r>
            <a:rPr lang="vi-VN" sz="3200" dirty="0">
              <a:solidFill>
                <a:schemeClr val="tx1"/>
              </a:solidFill>
              <a:latin typeface="Arial" panose="020B0604020202020204" pitchFamily="34" charset="0"/>
              <a:cs typeface="Arial" panose="020B0604020202020204" pitchFamily="34" charset="0"/>
            </a:rPr>
            <a:t>What are the perceived strengths and weaknesses of the Insides Reading 1 Textbook, partic</a:t>
          </a:r>
          <a:r>
            <a:rPr lang="vi-VN" sz="3200" dirty="0">
              <a:solidFill>
                <a:schemeClr val="tx1"/>
              </a:solidFill>
              <a:latin typeface="Arial" panose="020B0604020202020204" pitchFamily="34" charset="0"/>
              <a:cs typeface="Arial" panose="020B0604020202020204" pitchFamily="34" charset="0"/>
            </a:rPr>
            <a:t>u</a:t>
          </a:r>
          <a:r>
            <a:rPr lang="vi-VN" sz="3200" dirty="0">
              <a:solidFill>
                <a:schemeClr val="tx1"/>
              </a:solidFill>
              <a:latin typeface="Arial" panose="020B0604020202020204" pitchFamily="34" charset="0"/>
              <a:cs typeface="Arial" panose="020B0604020202020204" pitchFamily="34" charset="0"/>
            </a:rPr>
            <a:t>larly in relation to its reading comprehension activities?</a:t>
          </a:r>
          <a:endParaRPr lang="vi-VN" sz="3200" dirty="0">
            <a:solidFill>
              <a:schemeClr val="tx1"/>
            </a:solidFill>
            <a:latin typeface="Arial" panose="020B0604020202020204" pitchFamily="34" charset="0"/>
            <a:cs typeface="Arial" panose="020B0604020202020204" pitchFamily="34" charset="0"/>
          </a:endParaRPr>
        </a:p>
        <a:p>
          <a:pPr lvl="0" algn="just">
            <a:lnSpc>
              <a:spcPct val="100000"/>
            </a:lnSpc>
            <a:spcBef>
              <a:spcPct val="0"/>
            </a:spcBef>
            <a:spcAft>
              <a:spcPts val="0"/>
            </a:spcAft>
            <a:buFontTx/>
          </a:pPr>
          <a:endParaRPr lang="vi-VN" sz="3200" dirty="0">
            <a:solidFill>
              <a:schemeClr val="tx1"/>
            </a:solidFill>
            <a:latin typeface="Arial" panose="020B0604020202020204" pitchFamily="34" charset="0"/>
            <a:cs typeface="Arial" panose="020B0604020202020204" pitchFamily="34" charset="0"/>
          </a:endParaRPr>
        </a:p>
        <a:p>
          <a:pPr lvl="0" algn="just">
            <a:lnSpc>
              <a:spcPct val="100000"/>
            </a:lnSpc>
            <a:spcBef>
              <a:spcPct val="0"/>
            </a:spcBef>
            <a:spcAft>
              <a:spcPts val="0"/>
            </a:spcAft>
            <a:buFontTx/>
          </a:pPr>
          <a:r>
            <a:rPr lang="vi-VN" sz="3200" dirty="0">
              <a:solidFill>
                <a:schemeClr val="tx1"/>
              </a:solidFill>
              <a:latin typeface="Arial" panose="020B0604020202020204" pitchFamily="34" charset="0"/>
              <a:cs typeface="Arial" panose="020B0604020202020204" pitchFamily="34" charset="0"/>
              <a:sym typeface="+mn-ea"/>
            </a:rPr>
            <a:t>2</a:t>
          </a:r>
          <a:r>
            <a:rPr lang="vi-VN" sz="3200" i="1" dirty="0">
              <a:solidFill>
                <a:schemeClr val="tx1"/>
              </a:solidFill>
              <a:latin typeface="Arial" panose="020B0604020202020204" pitchFamily="34" charset="0"/>
              <a:cs typeface="Arial" panose="020B0604020202020204" pitchFamily="34" charset="0"/>
              <a:sym typeface="+mn-ea"/>
            </a:rPr>
            <a:t>. </a:t>
          </a:r>
          <a:r>
            <a:rPr lang="vi-VN" sz="3200" dirty="0">
              <a:solidFill>
                <a:schemeClr val="tx1"/>
              </a:solidFill>
              <a:latin typeface="Arial" panose="020B0604020202020204" pitchFamily="34" charset="0"/>
              <a:cs typeface="Arial" panose="020B0604020202020204" pitchFamily="34" charset="0"/>
              <a:sym typeface="+mn-ea"/>
            </a:rPr>
            <a:t>What types of supplementary reading comprehension activities can be developed to address the limitations?</a:t>
          </a:r>
          <a:endParaRPr lang="vi-VN" sz="3200" dirty="0">
            <a:solidFill>
              <a:schemeClr val="tx1"/>
            </a:solidFill>
            <a:latin typeface="Arial" panose="020B0604020202020204" pitchFamily="34" charset="0"/>
            <a:cs typeface="Arial" panose="020B0604020202020204" pitchFamily="34" charset="0"/>
            <a:sym typeface="+mn-ea"/>
          </a:endParaRPr>
        </a:p>
      </dsp:txBody>
      <dsp:txXfrm>
        <a:off x="0" y="444"/>
        <a:ext cx="10913745" cy="317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794356" cy="1991115"/>
        <a:chOff x="0" y="0"/>
        <a:chExt cx="10794356" cy="1991115"/>
      </a:xfrm>
    </dsp:grpSpPr>
    <dsp:sp modelId="{4F071B00-ABF5-4E91-8BA4-0BECC05C5411}">
      <dsp:nvSpPr>
        <dsp:cNvPr id="4" name="Round Same Side Corner Rectangle 3"/>
        <dsp:cNvSpPr/>
      </dsp:nvSpPr>
      <dsp:spPr bwMode="white">
        <a:xfrm rot="5400000">
          <a:off x="5415544" y="-3329288"/>
          <a:ext cx="1829867" cy="8731534"/>
        </a:xfrm>
        <a:prstGeom prst="round2SameRect">
          <a:avLst/>
        </a:prstGeom>
      </dsp:spPr>
      <dsp:style>
        <a:lnRef idx="2">
          <a:schemeClr val="accent6"/>
        </a:lnRef>
        <a:fillRef idx="1">
          <a:schemeClr val="lt1"/>
        </a:fillRef>
        <a:effectRef idx="0">
          <a:schemeClr val="accent6"/>
        </a:effectRef>
        <a:fontRef idx="minor">
          <a:schemeClr val="dk1"/>
        </a:fontRef>
      </dsp:style>
      <dsp:txBody>
        <a:bodyPr rot="-5400000" vert="horz" wrap="square"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just">
            <a:lnSpc>
              <a:spcPct val="100000"/>
            </a:lnSpc>
            <a:spcBef>
              <a:spcPct val="0"/>
            </a:spcBef>
            <a:spcAft>
              <a:spcPts val="0"/>
            </a:spcAft>
            <a:buFontTx/>
            <a:buChar char="•"/>
          </a:pP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rPr>
            <a:t>Mixed-</a:t>
          </a: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rPr>
            <a:t>method </a:t>
          </a: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rPr>
            <a:t>approach </a:t>
          </a:r>
          <a:endPar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endParaRPr>
        </a:p>
      </dsp:txBody>
      <dsp:txXfrm rot="5400000">
        <a:off x="5415544" y="-3329288"/>
        <a:ext cx="1829867" cy="8731534"/>
      </dsp:txXfrm>
    </dsp:sp>
    <dsp:sp modelId="{FA609C37-E044-4B69-82A5-8B034B8B2A73}">
      <dsp:nvSpPr>
        <dsp:cNvPr id="3" name="Rounded Rectangle 2"/>
        <dsp:cNvSpPr/>
      </dsp:nvSpPr>
      <dsp:spPr bwMode="white">
        <a:xfrm>
          <a:off x="0" y="319"/>
          <a:ext cx="2062822" cy="1990478"/>
        </a:xfrm>
        <a:prstGeom prst="roundRect">
          <a:avLst/>
        </a:prstGeom>
      </dsp:spPr>
      <dsp:style>
        <a:lnRef idx="3">
          <a:schemeClr val="lt1"/>
        </a:lnRef>
        <a:fillRef idx="1">
          <a:schemeClr val="accent6"/>
        </a:fillRef>
        <a:effectRef idx="1">
          <a:schemeClr val="accent6"/>
        </a:effectRef>
        <a:fontRef idx="minor">
          <a:schemeClr val="lt1"/>
        </a:fontRef>
      </dsp:style>
      <dsp:txBody>
        <a:bodyPr vert="horz" wrap="square" lIns="99060" tIns="49530" rIns="99060" bIns="4953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vi-VN" altLang="en-US" sz="2600" b="1" dirty="0">
              <a:solidFill>
                <a:schemeClr val="tx1"/>
              </a:solidFill>
              <a:latin typeface="Arial" panose="020B0604020202020204" pitchFamily="34" charset="0"/>
              <a:ea typeface="Tahoma" panose="020B0604030504040204" pitchFamily="34" charset="0"/>
              <a:cs typeface="Arial" panose="020B0604020202020204" pitchFamily="34" charset="0"/>
            </a:rPr>
            <a:t>Design</a:t>
          </a:r>
          <a:endParaRPr lang="vi-VN" altLang="en-US" sz="2600" b="1" dirty="0">
            <a:solidFill>
              <a:schemeClr val="tx1"/>
            </a:solidFill>
            <a:latin typeface="Arial" panose="020B0604020202020204" pitchFamily="34" charset="0"/>
            <a:ea typeface="Tahoma" panose="020B0604030504040204" pitchFamily="34" charset="0"/>
            <a:cs typeface="Arial" panose="020B0604020202020204" pitchFamily="34" charset="0"/>
          </a:endParaRPr>
        </a:p>
      </dsp:txBody>
      <dsp:txXfrm>
        <a:off x="0" y="319"/>
        <a:ext cx="2062822" cy="1990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914058" cy="2310115"/>
        <a:chOff x="0" y="0"/>
        <a:chExt cx="10914058" cy="2310115"/>
      </a:xfrm>
    </dsp:grpSpPr>
    <dsp:sp modelId="{4F071B00-ABF5-4E91-8BA4-0BECC05C5411}">
      <dsp:nvSpPr>
        <dsp:cNvPr id="4" name="Round Same Side Corner Rectangle 3"/>
        <dsp:cNvSpPr/>
      </dsp:nvSpPr>
      <dsp:spPr bwMode="white">
        <a:xfrm rot="5400000">
          <a:off x="5480893" y="-3160913"/>
          <a:ext cx="1922773" cy="8724567"/>
        </a:xfrm>
        <a:prstGeom prst="round2SameRect">
          <a:avLst/>
        </a:prstGeom>
      </dsp:spPr>
      <dsp:style>
        <a:lnRef idx="2">
          <a:schemeClr val="accent2"/>
        </a:lnRef>
        <a:fillRef idx="1">
          <a:schemeClr val="lt1"/>
        </a:fillRef>
        <a:effectRef idx="0">
          <a:schemeClr val="accent2"/>
        </a:effectRef>
        <a:fontRef idx="minor">
          <a:schemeClr val="dk1"/>
        </a:fontRef>
      </dsp:style>
      <dsp:txBody>
        <a:bodyPr rot="-5400000" vert="horz" wrap="square"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l">
            <a:lnSpc>
              <a:spcPct val="100000"/>
            </a:lnSpc>
            <a:spcBef>
              <a:spcPct val="0"/>
            </a:spcBef>
            <a:spcAft>
              <a:spcPts val="0"/>
            </a:spcAft>
            <a:buFontTx/>
            <a:buChar char="•"/>
          </a:pPr>
          <a:r>
            <a:rPr lang="vi-VN" altLang="en-US" sz="2800" dirty="0">
              <a:solidFill>
                <a:schemeClr val="tx1"/>
              </a:solidFill>
              <a:latin typeface="Arial" panose="020B0604020202020204" pitchFamily="34" charset="0"/>
              <a:ea typeface="Tahoma" panose="020B0604030504040204" pitchFamily="34" charset="0"/>
              <a:cs typeface="Arial" panose="020B0604020202020204" pitchFamily="34" charset="0"/>
              <a:sym typeface="+mn-ea"/>
            </a:rPr>
            <a:t>Students’ </a:t>
          </a:r>
          <a:r>
            <a:rPr 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Questionaire</a:t>
          </a:r>
          <a:r>
            <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s</a:t>
          </a:r>
          <a:endParaRPr lang="en-US" sz="2800" dirty="0">
            <a:solidFill>
              <a:schemeClr val="tx1"/>
            </a:solidFill>
            <a:latin typeface="Arial" panose="020B0604020202020204" pitchFamily="34" charset="0"/>
            <a:ea typeface="Tahoma" panose="020B0604030504040204" pitchFamily="34" charset="0"/>
            <a:cs typeface="Arial" panose="020B0604020202020204" pitchFamily="34" charset="0"/>
          </a:endParaRPr>
        </a:p>
        <a:p>
          <a:pPr marL="285750" lvl="1" indent="-285750" algn="l">
            <a:lnSpc>
              <a:spcPct val="100000"/>
            </a:lnSpc>
            <a:spcBef>
              <a:spcPct val="0"/>
            </a:spcBef>
            <a:spcAft>
              <a:spcPts val="0"/>
            </a:spcAft>
            <a:buFontTx/>
            <a:buChar char="•"/>
          </a:pPr>
          <a:r>
            <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Semi-structured Teachers’ Interview</a:t>
          </a:r>
          <a:r>
            <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rPr>
            <a:t>s</a:t>
          </a:r>
          <a:endParaRPr lang="vi-VN" altLang="en-US" sz="2800" dirty="0" err="1">
            <a:solidFill>
              <a:schemeClr val="tx1"/>
            </a:solidFill>
            <a:latin typeface="Arial" panose="020B0604020202020204" pitchFamily="34" charset="0"/>
            <a:ea typeface="Tahoma" panose="020B0604030504040204" pitchFamily="34" charset="0"/>
            <a:cs typeface="Arial" panose="020B0604020202020204" pitchFamily="34" charset="0"/>
            <a:sym typeface="+mn-ea"/>
          </a:endParaRPr>
        </a:p>
      </dsp:txBody>
      <dsp:txXfrm rot="5400000">
        <a:off x="5480893" y="-3160913"/>
        <a:ext cx="1922773" cy="8724567"/>
      </dsp:txXfrm>
    </dsp:sp>
    <dsp:sp modelId="{FA609C37-E044-4B69-82A5-8B034B8B2A73}">
      <dsp:nvSpPr>
        <dsp:cNvPr id="3" name="Rounded Rectangle 2"/>
        <dsp:cNvSpPr/>
      </dsp:nvSpPr>
      <dsp:spPr bwMode="white">
        <a:xfrm>
          <a:off x="0" y="114177"/>
          <a:ext cx="2189491" cy="2081483"/>
        </a:xfrm>
        <a:prstGeom prst="roundRect">
          <a:avLst/>
        </a:prstGeom>
      </dsp:spPr>
      <dsp:style>
        <a:lnRef idx="3">
          <a:schemeClr val="lt1"/>
        </a:lnRef>
        <a:fillRef idx="1">
          <a:schemeClr val="accent2"/>
        </a:fillRef>
        <a:effectRef idx="1">
          <a:schemeClr val="accent2"/>
        </a:effectRef>
        <a:fontRef idx="minor">
          <a:schemeClr val="lt1"/>
        </a:fontRef>
      </dsp:style>
      <dsp:txBody>
        <a:bodyPr vert="horz" wrap="square" lIns="91439" tIns="45719" rIns="9143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vi-VN" altLang="en-US" sz="2400" b="1" dirty="0">
              <a:solidFill>
                <a:schemeClr val="tx1"/>
              </a:solidFill>
              <a:latin typeface="Arial" panose="020B0604020202020204" pitchFamily="34" charset="0"/>
              <a:ea typeface="Tahoma" panose="020B0604030504040204" pitchFamily="34" charset="0"/>
              <a:cs typeface="Arial" panose="020B0604020202020204" pitchFamily="34" charset="0"/>
            </a:rPr>
            <a:t>Instruments</a:t>
          </a:r>
          <a:endParaRPr lang="vi-VN" altLang="en-US" sz="2400" b="1" dirty="0">
            <a:solidFill>
              <a:schemeClr val="tx1"/>
            </a:solidFill>
            <a:latin typeface="Arial" panose="020B0604020202020204" pitchFamily="34" charset="0"/>
            <a:ea typeface="Tahoma" panose="020B0604030504040204" pitchFamily="34" charset="0"/>
            <a:cs typeface="Arial" panose="020B0604020202020204" pitchFamily="34" charset="0"/>
          </a:endParaRPr>
        </a:p>
      </dsp:txBody>
      <dsp:txXfrm>
        <a:off x="0" y="114177"/>
        <a:ext cx="2189491" cy="20814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BD25B-1B0A-4DD4-9BC2-5C7F3B24B655}" type="datetimeFigureOut">
              <a:rPr lang="vi-VN" smtClean="0"/>
            </a:fld>
            <a:endParaRPr lang="vi-V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AD532F-75AC-4707-8728-B8DA2842FF13}" type="slidenum">
              <a:rPr lang="vi-VN" smtClean="0"/>
            </a:fld>
            <a:endParaRPr 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E5091-6D58-4164-A5CC-AD85EA696803}" type="datetimeFigureOut">
              <a:rPr lang="vi-VN" smtClean="0"/>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21EFB8-D0AE-4893-8CB1-3521AD4F2FD3}" type="slidenum">
              <a:rPr lang="vi-VN" smtClean="0"/>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Let’s start with the Rationale of Textbook Evaluation,</a:t>
            </a:r>
            <a:r>
              <a:rPr lang="vi-VN" altLang="en-US"/>
              <a:t> </a:t>
            </a:r>
            <a:r>
              <a:rPr lang="en-US" altLang="en-US"/>
              <a:t>English is now essential for both personal development and global competitiveness in areas like trade, technology, and education.</a:t>
            </a: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sym typeface="+mn-ea"/>
              </a:rPr>
              <a:t>However, in chart 4.2, students expressed a need for more variety.To meet B1 PET standards, tasks like multiple-choice and gap-fill exercises are necessary to deepen engagement and enhance reading comprehension.</a:t>
            </a:r>
            <a:endParaRPr lang="en-US" alt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Now let’s move on the Supplementary Activities Design. </a:t>
            </a:r>
            <a:endParaRPr lang="en-US" altLang="en-US"/>
          </a:p>
          <a:p>
            <a:r>
              <a:rPr lang="en-US" altLang="en-US"/>
              <a:t>There are 5 principles for designing supplementary activities:</a:t>
            </a: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To address the limitations, I propose the following supplementary activities:</a:t>
            </a: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The findings of this study have several implications:	</a:t>
            </a: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To sum up, this study shows that while the textbook is a useful resource, it cannot fully meet learners’ needs without teacher adaptation. By evaluating the textbook carefully and designing supplementary activities, we can make reading lessons more engaging, effective, and communicative.</a:t>
            </a:r>
            <a:endParaRPr lang="en-US" altLang="en-US"/>
          </a:p>
          <a:p>
            <a:r>
              <a:rPr lang="en-US" altLang="en-US"/>
              <a:t>I hope that my findings can offer practical guidance for instructors and materials developers, and also contribute to the improvement of EFL reading instruction in Vietnam.</a:t>
            </a:r>
            <a:endParaRPr lang="en-US" altLang="en-US"/>
          </a:p>
          <a:p>
            <a:r>
              <a:rPr lang="en-US" altLang="en-US"/>
              <a:t>Thank you very much for your attention. I’m happy to take any questions.</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Therefore, this study aims to: </a:t>
            </a:r>
            <a:r>
              <a:rPr lang="vi-VN" altLang="en-US"/>
              <a:t>... </a:t>
            </a:r>
            <a:r>
              <a:rPr lang="en-US" altLang="en-US"/>
              <a:t>and meet the requirements of B1 level.</a:t>
            </a: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To achieve the proposed objectives, the study addresses the following two research questions:</a:t>
            </a: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In my study, the framework of Aydin (2009) for Textbook Evaluation has been applied. This framework is aimed to evaluate effectiveness of reading textbooks in developing reading comprehension skills at B1 level. There are 4 Keys Components of Aydin's Framework: </a:t>
            </a:r>
            <a:endParaRPr lang="en-US" altLang="en-US"/>
          </a:p>
          <a:p>
            <a:r>
              <a:rPr lang="en-US" altLang="en-US"/>
              <a:t>The reason for choosing this framework is as </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Next is the Methodology, this study used both quantitative and qualitative methods to collect data for the research. There are 2 data collection instruments: Students’ Questionnaires:  adapted from Aydin’s framework consists of five sections: Overall textbook Evaluation; Pre-reading Activities; While-reading Activities; Post-reading Activities and  Student Preferences and Activity Effectiveness. </a:t>
            </a:r>
            <a:endParaRPr lang="en-US" altLang="en-US"/>
          </a:p>
          <a:p>
            <a:r>
              <a:rPr lang="en-US" altLang="en-US"/>
              <a:t>The second tool is Teachers’ Interviews. The interview consists of four sections, mirroring the structure of the student questionnaires: Pre-reading Activities; While-reading Activities; Post-reading Activities and Suggestions for Improvements.</a:t>
            </a: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Participants of the study are 60 English linguistics students from</a:t>
            </a:r>
            <a:r>
              <a:rPr lang="vi-VN" altLang="en-US"/>
              <a:t> </a:t>
            </a:r>
            <a:r>
              <a:rPr lang="en-US" altLang="en-US"/>
              <a:t>FLD, HVU who have used the Insides Reading 1 textbook. And 4 teachers who are in charge of teaching this reading textbook series also participate in the study.</a:t>
            </a: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Now, I will present to you the data findings. There are 3 main findings from this study: </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From the data, several strengths of Inside Reading 1 emerged:</a:t>
            </a:r>
            <a:endParaRPr lang="en-US" altLang="en-US"/>
          </a:p>
          <a:p>
            <a:r>
              <a:rPr lang="en-US" altLang="en-US"/>
              <a:t>However, there are some notable limitations:</a:t>
            </a:r>
            <a:endParaRPr lang="en-US" altLang="en-US"/>
          </a:p>
          <a:p>
            <a:r>
              <a:rPr lang="en-US" altLang="en-US">
                <a:sym typeface="+mn-ea"/>
              </a:rPr>
              <a:t>oLimited to basic comprehension tasks (e.g., true/false statements)</a:t>
            </a:r>
            <a:endParaRPr lang="en-US" altLang="en-US"/>
          </a:p>
          <a:p>
            <a:r>
              <a:rPr lang="en-US" altLang="en-US">
                <a:sym typeface="+mn-ea"/>
              </a:rPr>
              <a:t>oLack of deeper analytical activities (e.g., identifying main ideas, text structures)</a:t>
            </a:r>
            <a:endParaRPr lang="en-US" altLang="en-US"/>
          </a:p>
          <a:p>
            <a:r>
              <a:rPr lang="en-US" altLang="en-US">
                <a:sym typeface="+mn-ea"/>
              </a:rPr>
              <a:t>Need for more complex tasks like multiple-choice, gap-fill, and sentence insertion</a:t>
            </a:r>
            <a:endParaRPr lang="en-US" altLang="en-US"/>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en-US" altLang="en-US"/>
              <a:t>Statistically, in the Chart 4.1, The chart shows that True/False and matching tasks make up 19% of exercises in Inside Reading 1, focusing on basic comprehension.</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1">
    <p:spTree>
      <p:nvGrpSpPr>
        <p:cNvPr id="1" name=""/>
        <p:cNvGrpSpPr/>
        <p:nvPr/>
      </p:nvGrpSpPr>
      <p:grpSpPr>
        <a:xfrm>
          <a:off x="0" y="0"/>
          <a:ext cx="0" cy="0"/>
          <a:chOff x="0" y="0"/>
          <a:chExt cx="0" cy="0"/>
        </a:xfrm>
      </p:grpSpPr>
      <p:pic>
        <p:nvPicPr>
          <p:cNvPr id="8" name="Picture 7" descr="A orange and white cityscape&#10;&#10;AI-generated content may be incorr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p:cNvSpPr>
            <a:spLocks noGrp="1"/>
          </p:cNvSpPr>
          <p:nvPr>
            <p:ph type="dt" sz="half" idx="10"/>
          </p:nvPr>
        </p:nvSpPr>
        <p:spPr/>
        <p:txBody>
          <a:bodyPr/>
          <a:lstStyle/>
          <a:p>
            <a:fld id="{1A3F2745-7F32-4FED-B394-DB26668DAD27}"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cxnSp>
        <p:nvCxnSpPr>
          <p:cNvPr id="10" name="Straight Connector 9"/>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pic>
        <p:nvPicPr>
          <p:cNvPr id="17" name="Picture 16" descr="A blue diamond with white text&#10;&#10;AI-generated content may be incorrec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 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p:spPr>
      </p:pic>
      <p:sp>
        <p:nvSpPr>
          <p:cNvPr id="2" name="Title 1"/>
          <p:cNvSpPr>
            <a:spLocks noGrp="1"/>
          </p:cNvSpPr>
          <p:nvPr>
            <p:ph type="title"/>
          </p:nvPr>
        </p:nvSpPr>
        <p:spPr>
          <a:xfrm>
            <a:off x="5273749" y="365125"/>
            <a:ext cx="6080050"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p:cNvSpPr>
            <a:spLocks noGrp="1"/>
          </p:cNvSpPr>
          <p:nvPr>
            <p:ph idx="1" hasCustomPrompt="1"/>
          </p:nvPr>
        </p:nvSpPr>
        <p:spPr>
          <a:xfrm>
            <a:off x="5273749" y="1825625"/>
            <a:ext cx="6080050" cy="4351338"/>
          </a:xfrm>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p:cNvSpPr>
            <a:spLocks noGrp="1"/>
          </p:cNvSpPr>
          <p:nvPr>
            <p:ph type="dt" sz="half" idx="10"/>
          </p:nvPr>
        </p:nvSpPr>
        <p:spPr/>
        <p:txBody>
          <a:bodyPr/>
          <a:lstStyle/>
          <a:p>
            <a:fld id="{89ABACE2-D1EE-46E0-8ACE-ACFB8B2C921A}"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pic>
        <p:nvPicPr>
          <p:cNvPr id="12" name="Picture 11" descr="A green and orange circles&#10;&#10;AI-generated content may be incorrec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0356" y="750018"/>
            <a:ext cx="555775" cy="555775"/>
          </a:xfrm>
          <a:prstGeom prst="rect">
            <a:avLst/>
          </a:prstGeom>
        </p:spPr>
      </p:pic>
      <p:sp>
        <p:nvSpPr>
          <p:cNvPr id="9" name="Picture Placeholder 8"/>
          <p:cNvSpPr>
            <a:spLocks noGrp="1"/>
          </p:cNvSpPr>
          <p:nvPr>
            <p:ph type="pic" sz="quarter" idx="13"/>
          </p:nvPr>
        </p:nvSpPr>
        <p:spPr>
          <a:xfrm>
            <a:off x="0" y="1"/>
            <a:ext cx="4375298" cy="6858000"/>
          </a:xfrm>
        </p:spPr>
        <p:txBody>
          <a:bodyPr/>
          <a:lstStyle/>
          <a:p>
            <a:endParaRPr lang="vi-VN"/>
          </a:p>
        </p:txBody>
      </p:sp>
      <p:sp>
        <p:nvSpPr>
          <p:cNvPr id="10" name="Slide Number Placeholder 5"/>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ean Layout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6A5EAAF-464F-4842-9BEB-F2D57E7F2976}"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7" name="Slide Number Placeholder 5"/>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fld>
            <a:endParaRPr lang="vi-V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ean Layou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p:spPr>
      </p:pic>
      <p:sp>
        <p:nvSpPr>
          <p:cNvPr id="4" name="Date Placeholder 3"/>
          <p:cNvSpPr>
            <a:spLocks noGrp="1"/>
          </p:cNvSpPr>
          <p:nvPr>
            <p:ph type="dt" sz="half" idx="10"/>
          </p:nvPr>
        </p:nvSpPr>
        <p:spPr/>
        <p:txBody>
          <a:bodyPr/>
          <a:lstStyle/>
          <a:p>
            <a:fld id="{1D89BB91-D287-4D50-A5E4-178C6F6EF951}"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7" name="Slide Number Placeholder 5"/>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fld>
            <a:endParaRPr lang="vi-V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1626499-C4B5-41A3-B02C-A55F1027F08C}"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2B54EFE-F5F4-4674-A397-603D7A5E2AE8}"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p:spPr>
      </p:pic>
      <p:sp>
        <p:nvSpPr>
          <p:cNvPr id="2" name="Title 1"/>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p:cNvSpPr>
            <a:spLocks noGrp="1"/>
          </p:cNvSpPr>
          <p:nvPr>
            <p:ph type="dt" sz="half" idx="10"/>
          </p:nvPr>
        </p:nvSpPr>
        <p:spPr/>
        <p:txBody>
          <a:bodyPr/>
          <a:lstStyle/>
          <a:p>
            <a:fld id="{F4EFC120-EC01-4D2C-8CB7-49E55711A32F}"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cxnSp>
        <p:nvCxnSpPr>
          <p:cNvPr id="10" name="Straight Connector 9"/>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endParaRPr lang="en-US" dirty="0"/>
          </a:p>
        </p:txBody>
      </p:sp>
      <p:pic>
        <p:nvPicPr>
          <p:cNvPr id="17" name="Picture 16" descr="A blue diamond with white text&#10;&#10;AI-generated content may be incorrec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7776" y="233836"/>
            <a:ext cx="7896447" cy="13947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1 - no logo">
    <p:spTree>
      <p:nvGrpSpPr>
        <p:cNvPr id="1" name=""/>
        <p:cNvGrpSpPr/>
        <p:nvPr/>
      </p:nvGrpSpPr>
      <p:grpSpPr>
        <a:xfrm>
          <a:off x="0" y="0"/>
          <a:ext cx="0" cy="0"/>
          <a:chOff x="0" y="0"/>
          <a:chExt cx="0" cy="0"/>
        </a:xfrm>
      </p:grpSpPr>
      <p:pic>
        <p:nvPicPr>
          <p:cNvPr id="8" name="Picture 7" descr="A orange and white cityscape&#10;&#10;AI-generated content may be incorr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674627"/>
            <a:ext cx="9144000" cy="1835335"/>
          </a:xfrm>
        </p:spPr>
        <p:txBody>
          <a:bodyPr anchor="b">
            <a:normAutofit/>
          </a:bodyPr>
          <a:lstStyle>
            <a:lvl1pPr algn="ctr">
              <a:lnSpc>
                <a:spcPct val="100000"/>
              </a:lnSpc>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p:cNvSpPr>
            <a:spLocks noGrp="1"/>
          </p:cNvSpPr>
          <p:nvPr>
            <p:ph type="subTitle" idx="1"/>
          </p:nvPr>
        </p:nvSpPr>
        <p:spPr>
          <a:xfrm>
            <a:off x="1524000" y="3602038"/>
            <a:ext cx="9144000" cy="725413"/>
          </a:xfrm>
        </p:spPr>
        <p:txBody>
          <a:bodyPr>
            <a:normAutofit/>
          </a:bodyPr>
          <a:lstStyle>
            <a:lvl1pPr marL="0" indent="0" algn="ctr">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p:cNvSpPr>
            <a:spLocks noGrp="1"/>
          </p:cNvSpPr>
          <p:nvPr>
            <p:ph type="dt" sz="half" idx="10"/>
          </p:nvPr>
        </p:nvSpPr>
        <p:spPr/>
        <p:txBody>
          <a:bodyPr/>
          <a:lstStyle/>
          <a:p>
            <a:fld id="{1A3F2745-7F32-4FED-B394-DB26668DAD27}"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cxnSp>
        <p:nvCxnSpPr>
          <p:cNvPr id="10" name="Straight Connector 9"/>
          <p:cNvCxnSpPr/>
          <p:nvPr userDrawn="1"/>
        </p:nvCxnSpPr>
        <p:spPr>
          <a:xfrm>
            <a:off x="3889744" y="4470991"/>
            <a:ext cx="4412512" cy="0"/>
          </a:xfrm>
          <a:prstGeom prst="line">
            <a:avLst/>
          </a:prstGeom>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5" name="Text Placeholder 14"/>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bg1"/>
                </a:solidFill>
                <a:latin typeface="Be Vietnam Pro" pitchFamily="2" charset="-93"/>
              </a:defRPr>
            </a:lvl1pPr>
          </a:lstStyle>
          <a:p>
            <a:pPr lvl="0"/>
            <a:r>
              <a:rPr lang="en-US" dirty="0"/>
              <a:t>Click to add presenter | Date</a:t>
            </a:r>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Slide 2 - no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p:spPr>
      </p:pic>
      <p:sp>
        <p:nvSpPr>
          <p:cNvPr id="2" name="Title 1"/>
          <p:cNvSpPr>
            <a:spLocks noGrp="1"/>
          </p:cNvSpPr>
          <p:nvPr>
            <p:ph type="ctrTitle"/>
          </p:nvPr>
        </p:nvSpPr>
        <p:spPr>
          <a:xfrm>
            <a:off x="1524000" y="1674627"/>
            <a:ext cx="9144000" cy="1835335"/>
          </a:xfrm>
        </p:spPr>
        <p:txBody>
          <a:bodyPr anchor="b">
            <a:normAutofit/>
          </a:bodyPr>
          <a:lstStyle>
            <a:lvl1pPr algn="ctr">
              <a:lnSpc>
                <a:spcPct val="100000"/>
              </a:lnSpc>
              <a:defRPr sz="4400" b="1">
                <a:solidFill>
                  <a:srgbClr val="1B8056"/>
                </a:solidFill>
                <a:effectLst/>
                <a:latin typeface="Be Vietnam Pro" pitchFamily="2" charset="-93"/>
              </a:defRPr>
            </a:lvl1pPr>
          </a:lstStyle>
          <a:p>
            <a:endParaRPr lang="vi-VN" dirty="0"/>
          </a:p>
        </p:txBody>
      </p:sp>
      <p:sp>
        <p:nvSpPr>
          <p:cNvPr id="3" name="Subtitle 2"/>
          <p:cNvSpPr>
            <a:spLocks noGrp="1"/>
          </p:cNvSpPr>
          <p:nvPr>
            <p:ph type="subTitle" idx="1"/>
          </p:nvPr>
        </p:nvSpPr>
        <p:spPr>
          <a:xfrm>
            <a:off x="1524000" y="3602038"/>
            <a:ext cx="9144000" cy="725413"/>
          </a:xfrm>
        </p:spPr>
        <p:txBody>
          <a:bodyPr>
            <a:normAutofit/>
          </a:bodyPr>
          <a:lstStyle>
            <a:lvl1pPr marL="0" indent="0" algn="ctr">
              <a:buNone/>
              <a:defRPr sz="3200" b="1">
                <a:solidFill>
                  <a:srgbClr val="DE523B"/>
                </a:solidFill>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p:cNvSpPr>
            <a:spLocks noGrp="1"/>
          </p:cNvSpPr>
          <p:nvPr>
            <p:ph type="dt" sz="half" idx="10"/>
          </p:nvPr>
        </p:nvSpPr>
        <p:spPr/>
        <p:txBody>
          <a:bodyPr/>
          <a:lstStyle/>
          <a:p>
            <a:fld id="{F4EFC120-EC01-4D2C-8CB7-49E55711A32F}"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cxnSp>
        <p:nvCxnSpPr>
          <p:cNvPr id="10" name="Straight Connector 9"/>
          <p:cNvCxnSpPr/>
          <p:nvPr userDrawn="1"/>
        </p:nvCxnSpPr>
        <p:spPr>
          <a:xfrm>
            <a:off x="3889744" y="4470991"/>
            <a:ext cx="4412512" cy="0"/>
          </a:xfrm>
          <a:prstGeom prst="line">
            <a:avLst/>
          </a:prstGeom>
          <a:ln w="38100">
            <a:solidFill>
              <a:srgbClr val="1B8056"/>
            </a:solidFill>
          </a:ln>
        </p:spPr>
        <p:style>
          <a:lnRef idx="1">
            <a:schemeClr val="accent6"/>
          </a:lnRef>
          <a:fillRef idx="0">
            <a:schemeClr val="accent6"/>
          </a:fillRef>
          <a:effectRef idx="0">
            <a:schemeClr val="accent6"/>
          </a:effectRef>
          <a:fontRef idx="minor">
            <a:schemeClr val="tx1"/>
          </a:fontRef>
        </p:style>
      </p:cxnSp>
      <p:sp>
        <p:nvSpPr>
          <p:cNvPr id="15" name="Text Placeholder 14"/>
          <p:cNvSpPr>
            <a:spLocks noGrp="1"/>
          </p:cNvSpPr>
          <p:nvPr>
            <p:ph type="body" sz="quarter" idx="13" hasCustomPrompt="1"/>
          </p:nvPr>
        </p:nvSpPr>
        <p:spPr>
          <a:xfrm>
            <a:off x="1524000" y="4593266"/>
            <a:ext cx="9144000" cy="1608909"/>
          </a:xfrm>
        </p:spPr>
        <p:txBody>
          <a:bodyPr>
            <a:normAutofit/>
          </a:bodyPr>
          <a:lstStyle>
            <a:lvl1pPr marL="0" indent="0" algn="ctr">
              <a:buNone/>
              <a:defRPr sz="2000">
                <a:solidFill>
                  <a:schemeClr val="tx1"/>
                </a:solidFill>
                <a:latin typeface="Be Vietnam Pro" pitchFamily="2" charset="-93"/>
              </a:defRPr>
            </a:lvl1pPr>
          </a:lstStyle>
          <a:p>
            <a:pPr lvl="0"/>
            <a:r>
              <a:rPr lang="en-US" dirty="0"/>
              <a:t>Click to add presenter | Date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8" name="Picture 7" descr="A group of buildings with a bridge and a bridge&#10;&#10;AI-generated content may be incorr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4400" b="1">
                <a:solidFill>
                  <a:schemeClr val="bg1"/>
                </a:solidFill>
                <a:effectLst>
                  <a:outerShdw blurRad="50800" dist="38100" dir="2700000" algn="tl" rotWithShape="0">
                    <a:prstClr val="black">
                      <a:alpha val="40000"/>
                    </a:prstClr>
                  </a:outerShdw>
                </a:effectLst>
                <a:latin typeface="Be Vietnam Pro" pitchFamily="2" charset="-93"/>
              </a:defRPr>
            </a:lvl1pPr>
          </a:lstStyle>
          <a:p>
            <a:endParaRPr lang="vi-VN"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l">
              <a:buNone/>
              <a:defRPr sz="3200" b="1">
                <a:solidFill>
                  <a:srgbClr val="FFFF00"/>
                </a:solidFill>
                <a:effectLst>
                  <a:outerShdw blurRad="50800" dist="38100" dir="2700000" algn="tl" rotWithShape="0">
                    <a:prstClr val="black">
                      <a:alpha val="40000"/>
                    </a:prstClr>
                  </a:outerShdw>
                </a:effectLst>
                <a:latin typeface="Be Vietnam Pro" pitchFamily="2" charset="-9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p:cNvSpPr>
            <a:spLocks noGrp="1"/>
          </p:cNvSpPr>
          <p:nvPr>
            <p:ph type="dt" sz="half" idx="10"/>
          </p:nvPr>
        </p:nvSpPr>
        <p:spPr/>
        <p:txBody>
          <a:bodyPr/>
          <a:lstStyle/>
          <a:p>
            <a:fld id="{7E2670C8-1746-439B-8B53-CA486A5FB071}" type="datetime1">
              <a:rPr lang="vi-VN" smtClean="0"/>
            </a:fld>
            <a:endParaRPr lang="vi-VN" dirty="0"/>
          </a:p>
        </p:txBody>
      </p:sp>
      <p:sp>
        <p:nvSpPr>
          <p:cNvPr id="5" name="Footer Placeholder 4"/>
          <p:cNvSpPr>
            <a:spLocks noGrp="1"/>
          </p:cNvSpPr>
          <p:nvPr>
            <p:ph type="ftr" sz="quarter" idx="11"/>
          </p:nvPr>
        </p:nvSpPr>
        <p:spPr/>
        <p:txBody>
          <a:bodyPr/>
          <a:lstStyle/>
          <a:p>
            <a:endParaRPr lang="vi-VN" dirty="0"/>
          </a:p>
        </p:txBody>
      </p:sp>
      <p:pic>
        <p:nvPicPr>
          <p:cNvPr id="10" name="Picture 9" descr="A green and red circles&#10;&#10;AI-generated content may be incorrec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204" y="2846387"/>
            <a:ext cx="663576" cy="663576"/>
          </a:xfrm>
          <a:prstGeom prst="rect">
            <a:avLst/>
          </a:prstGeom>
        </p:spPr>
      </p:pic>
      <p:sp>
        <p:nvSpPr>
          <p:cNvPr id="6" name="Slide Number Placeholder 5"/>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defTabSz="914400" rtl="0" eaLnBrk="1" latinLnBrk="0" hangingPunct="1">
              <a:lnSpc>
                <a:spcPct val="100000"/>
              </a:lnSpc>
              <a:spcBef>
                <a:spcPct val="0"/>
              </a:spcBef>
              <a:buNone/>
              <a:defRPr lang="vi-VN" sz="4400" b="1" kern="1200" dirty="0">
                <a:solidFill>
                  <a:srgbClr val="1B8056"/>
                </a:solidFill>
                <a:effectLst/>
                <a:latin typeface="Be Vietnam Pro" pitchFamily="2" charset="-93"/>
                <a:ea typeface="+mj-ea"/>
                <a:cs typeface="+mj-cs"/>
              </a:defRPr>
            </a:lvl1pPr>
          </a:lstStyle>
          <a:p>
            <a:endParaRPr lang="vi-VN"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vi-VN" sz="3200" b="1" kern="1200" dirty="0">
                <a:solidFill>
                  <a:srgbClr val="DE523B"/>
                </a:solidFill>
                <a:effectLst/>
                <a:latin typeface="Be Vietnam Pro" pitchFamily="2" charset="-93"/>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vi-VN" dirty="0"/>
          </a:p>
        </p:txBody>
      </p:sp>
      <p:sp>
        <p:nvSpPr>
          <p:cNvPr id="4" name="Date Placeholder 3"/>
          <p:cNvSpPr>
            <a:spLocks noGrp="1"/>
          </p:cNvSpPr>
          <p:nvPr>
            <p:ph type="dt" sz="half" idx="10"/>
          </p:nvPr>
        </p:nvSpPr>
        <p:spPr/>
        <p:txBody>
          <a:bodyPr/>
          <a:lstStyle/>
          <a:p>
            <a:fld id="{FD1C3E27-A415-4780-82DC-25AE9D77E40E}"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40204" y="2846387"/>
            <a:ext cx="663576" cy="663576"/>
          </a:xfrm>
          <a:prstGeom prst="rect">
            <a:avLst/>
          </a:prstGeom>
        </p:spPr>
      </p:pic>
      <p:sp>
        <p:nvSpPr>
          <p:cNvPr id="7" name="Slide Number Placeholder 5"/>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pic>
        <p:nvPicPr>
          <p:cNvPr id="8" name="Picture 7" descr="A white background with buildings and boats&#10;&#10;AI-generated content may be incorr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p:cNvSpPr>
            <a:spLocks noGrp="1"/>
          </p:cNvSpPr>
          <p:nvPr>
            <p:ph idx="1" hasCustomPrompt="1"/>
          </p:nvPr>
        </p:nvSpPr>
        <p:spPr/>
        <p:txBody>
          <a:bodyPr>
            <a:normAutofit/>
          </a:bodyPr>
          <a:lstStyle>
            <a:lvl1pPr marL="0" indent="0" algn="just">
              <a:lnSpc>
                <a:spcPct val="100000"/>
              </a:lnSpc>
              <a:buNone/>
              <a:defRPr sz="2400">
                <a:latin typeface="Be Vietnam Pro" pitchFamily="2" charset="-93"/>
              </a:defRPr>
            </a:lvl1pPr>
            <a:lvl2pPr marL="457200" indent="0" algn="just">
              <a:lnSpc>
                <a:spcPct val="100000"/>
              </a:lnSpc>
              <a:buNone/>
              <a:defRPr sz="2000">
                <a:latin typeface="Be Vietnam Pro" pitchFamily="2" charset="-93"/>
              </a:defRPr>
            </a:lvl2pPr>
            <a:lvl3pPr marL="914400" indent="0" algn="just">
              <a:lnSpc>
                <a:spcPct val="100000"/>
              </a:lnSpc>
              <a:buNone/>
              <a:defRPr sz="1800">
                <a:latin typeface="Be Vietnam Pro" pitchFamily="2" charset="-93"/>
              </a:defRPr>
            </a:lvl3pPr>
            <a:lvl4pPr marL="1371600" indent="0" algn="just">
              <a:lnSpc>
                <a:spcPct val="100000"/>
              </a:lnSpc>
              <a:buNone/>
              <a:defRPr sz="1600">
                <a:latin typeface="Be Vietnam Pro" pitchFamily="2" charset="-93"/>
              </a:defRPr>
            </a:lvl4pPr>
            <a:lvl5pPr marL="1828800" indent="0" algn="just">
              <a:lnSpc>
                <a:spcPct val="100000"/>
              </a:lnSpc>
              <a:buNone/>
              <a:defRPr sz="1600">
                <a:latin typeface="Be Vietnam Pro" pitchFamily="2" charset="-93"/>
              </a:defRPr>
            </a:lvl5pPr>
          </a:lstStyle>
          <a:p>
            <a:pPr lvl="0"/>
            <a:r>
              <a:rPr lang="en-US" dirty="0"/>
              <a:t>Click to add content</a:t>
            </a:r>
            <a:endParaRPr lang="vi-VN" dirty="0"/>
          </a:p>
        </p:txBody>
      </p:sp>
      <p:sp>
        <p:nvSpPr>
          <p:cNvPr id="4" name="Date Placeholder 3"/>
          <p:cNvSpPr>
            <a:spLocks noGrp="1"/>
          </p:cNvSpPr>
          <p:nvPr>
            <p:ph type="dt" sz="half" idx="10"/>
          </p:nvPr>
        </p:nvSpPr>
        <p:spPr/>
        <p:txBody>
          <a:bodyPr/>
          <a:lstStyle/>
          <a:p>
            <a:fld id="{FF746376-1666-4F67-8E20-1A49EE38BBD9}"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pic>
        <p:nvPicPr>
          <p:cNvPr id="12" name="Picture 11" descr="A green and orange circles&#10;&#10;AI-generated content may be incorrec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3" name="Slide Number Placeholder 5"/>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1999" cy="6858000"/>
          </a:xfrm>
          <a:prstGeom prst="rect">
            <a:avLst/>
          </a:prstGeom>
        </p:spPr>
      </p:pic>
      <p:sp>
        <p:nvSpPr>
          <p:cNvPr id="2" name="Title 1"/>
          <p:cNvSpPr>
            <a:spLocks noGrp="1"/>
          </p:cNvSpPr>
          <p:nvPr>
            <p:ph type="title"/>
          </p:nvPr>
        </p:nvSpPr>
        <p:spPr>
          <a:xfrm>
            <a:off x="838200" y="365125"/>
            <a:ext cx="3079898" cy="1325563"/>
          </a:xfrm>
        </p:spPr>
        <p:txBody>
          <a:bodyPr>
            <a:normAutofit/>
          </a:bodyPr>
          <a:lstStyle>
            <a:lvl1pPr algn="just">
              <a:defRPr lang="vi-VN" sz="3600" b="1" kern="1200" dirty="0">
                <a:solidFill>
                  <a:srgbClr val="1B8056"/>
                </a:solidFill>
                <a:effectLst/>
                <a:latin typeface="Be Vietnam Pro" pitchFamily="2" charset="-93"/>
                <a:ea typeface="+mj-ea"/>
                <a:cs typeface="+mj-cs"/>
              </a:defRPr>
            </a:lvl1pPr>
          </a:lstStyle>
          <a:p>
            <a:endParaRPr lang="vi-VN" dirty="0"/>
          </a:p>
        </p:txBody>
      </p:sp>
      <p:sp>
        <p:nvSpPr>
          <p:cNvPr id="3" name="Content Placeholder 2"/>
          <p:cNvSpPr>
            <a:spLocks noGrp="1"/>
          </p:cNvSpPr>
          <p:nvPr>
            <p:ph idx="1" hasCustomPrompt="1"/>
          </p:nvPr>
        </p:nvSpPr>
        <p:spPr>
          <a:xfrm>
            <a:off x="838200" y="1825625"/>
            <a:ext cx="3079898" cy="4351338"/>
          </a:xfrm>
        </p:spPr>
        <p:txBody>
          <a:bodyPr>
            <a:normAutofit/>
          </a:bodyPr>
          <a:lstStyle>
            <a:lvl1pPr marL="0" indent="0" algn="just">
              <a:lnSpc>
                <a:spcPct val="100000"/>
              </a:lnSpc>
              <a:buNone/>
              <a:defRPr sz="2000">
                <a:latin typeface="Be Vietnam Pro" pitchFamily="2" charset="-93"/>
              </a:defRPr>
            </a:lvl1pPr>
            <a:lvl2pPr marL="457200" indent="0" algn="just">
              <a:lnSpc>
                <a:spcPct val="100000"/>
              </a:lnSpc>
              <a:buNone/>
              <a:defRPr sz="1800">
                <a:latin typeface="Be Vietnam Pro" pitchFamily="2" charset="-93"/>
              </a:defRPr>
            </a:lvl2pPr>
            <a:lvl3pPr marL="914400" indent="0" algn="just">
              <a:lnSpc>
                <a:spcPct val="100000"/>
              </a:lnSpc>
              <a:buNone/>
              <a:defRPr sz="1600">
                <a:latin typeface="Be Vietnam Pro" pitchFamily="2" charset="-93"/>
              </a:defRPr>
            </a:lvl3pPr>
            <a:lvl4pPr marL="1371600" indent="0" algn="just">
              <a:lnSpc>
                <a:spcPct val="100000"/>
              </a:lnSpc>
              <a:buNone/>
              <a:defRPr sz="1400">
                <a:latin typeface="Be Vietnam Pro" pitchFamily="2" charset="-93"/>
              </a:defRPr>
            </a:lvl4pPr>
            <a:lvl5pPr marL="1828800" indent="0" algn="just">
              <a:lnSpc>
                <a:spcPct val="100000"/>
              </a:lnSpc>
              <a:buNone/>
              <a:defRPr sz="1400">
                <a:latin typeface="Be Vietnam Pro" pitchFamily="2" charset="-93"/>
              </a:defRPr>
            </a:lvl5pPr>
          </a:lstStyle>
          <a:p>
            <a:pPr lvl="0"/>
            <a:r>
              <a:rPr lang="en-US" dirty="0"/>
              <a:t>Click to add subtitle</a:t>
            </a:r>
            <a:endParaRPr lang="vi-VN" dirty="0"/>
          </a:p>
        </p:txBody>
      </p:sp>
      <p:sp>
        <p:nvSpPr>
          <p:cNvPr id="4" name="Date Placeholder 3"/>
          <p:cNvSpPr>
            <a:spLocks noGrp="1"/>
          </p:cNvSpPr>
          <p:nvPr>
            <p:ph type="dt" sz="half" idx="10"/>
          </p:nvPr>
        </p:nvSpPr>
        <p:spPr/>
        <p:txBody>
          <a:bodyPr/>
          <a:lstStyle/>
          <a:p>
            <a:fld id="{9408AA05-4091-482F-9085-9C28C66206DB}"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pic>
        <p:nvPicPr>
          <p:cNvPr id="12" name="Picture 11" descr="A green and orange circles&#10;&#10;AI-generated content may be incorrec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750018"/>
            <a:ext cx="555775" cy="555775"/>
          </a:xfrm>
          <a:prstGeom prst="rect">
            <a:avLst/>
          </a:prstGeom>
        </p:spPr>
      </p:pic>
      <p:sp>
        <p:nvSpPr>
          <p:cNvPr id="14" name="Text Placeholder 13"/>
          <p:cNvSpPr>
            <a:spLocks noGrp="1"/>
          </p:cNvSpPr>
          <p:nvPr>
            <p:ph type="body" sz="quarter" idx="15" hasCustomPrompt="1"/>
          </p:nvPr>
        </p:nvSpPr>
        <p:spPr>
          <a:xfrm>
            <a:off x="4215809" y="365124"/>
            <a:ext cx="7137991" cy="5811839"/>
          </a:xfrm>
        </p:spPr>
        <p:txBody>
          <a:bodyPr>
            <a:normAutofit/>
          </a:bodyPr>
          <a:lstStyle>
            <a:lvl1pPr marL="0" indent="0">
              <a:buFontTx/>
              <a:buNone/>
              <a:defRPr sz="2000">
                <a:latin typeface="Be Vietnam Pro" pitchFamily="2" charset="-93"/>
              </a:defRPr>
            </a:lvl1pPr>
            <a:lvl2pPr marL="457200" indent="0">
              <a:buFontTx/>
              <a:buNone/>
              <a:defRPr sz="2000">
                <a:latin typeface="Be Vietnam Pro" pitchFamily="2" charset="-93"/>
              </a:defRPr>
            </a:lvl2pPr>
            <a:lvl3pPr marL="914400" indent="0">
              <a:buFontTx/>
              <a:buNone/>
              <a:defRPr sz="2000">
                <a:latin typeface="Be Vietnam Pro" pitchFamily="2" charset="-93"/>
              </a:defRPr>
            </a:lvl3pPr>
            <a:lvl4pPr marL="1371600" indent="0">
              <a:buFontTx/>
              <a:buNone/>
              <a:defRPr sz="2000">
                <a:latin typeface="Be Vietnam Pro" pitchFamily="2" charset="-93"/>
              </a:defRPr>
            </a:lvl4pPr>
            <a:lvl5pPr marL="1828800" indent="0">
              <a:buFontTx/>
              <a:buNone/>
              <a:defRPr sz="2000">
                <a:latin typeface="Be Vietnam Pro" pitchFamily="2" charset="-93"/>
              </a:defRPr>
            </a:lvl5pPr>
          </a:lstStyle>
          <a:p>
            <a:pPr lvl="0"/>
            <a:r>
              <a:rPr lang="en-US" dirty="0"/>
              <a:t>Click to add content</a:t>
            </a:r>
            <a:endParaRPr lang="vi-VN" dirty="0"/>
          </a:p>
        </p:txBody>
      </p:sp>
      <p:sp>
        <p:nvSpPr>
          <p:cNvPr id="15" name="Slide Number Placeholder 5"/>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1999" cy="6857999"/>
          </a:xfrm>
          <a:prstGeom prst="rect">
            <a:avLst/>
          </a:prstGeom>
        </p:spPr>
      </p:pic>
      <p:sp>
        <p:nvSpPr>
          <p:cNvPr id="2" name="Title 1"/>
          <p:cNvSpPr>
            <a:spLocks noGrp="1"/>
          </p:cNvSpPr>
          <p:nvPr>
            <p:ph type="title"/>
          </p:nvPr>
        </p:nvSpPr>
        <p:spPr>
          <a:xfrm>
            <a:off x="838200" y="5114260"/>
            <a:ext cx="10515600" cy="1427828"/>
          </a:xfrm>
        </p:spPr>
        <p:txBody>
          <a:bodyPr>
            <a:normAutofit/>
          </a:bodyPr>
          <a:lstStyle>
            <a:lvl1pPr algn="just">
              <a:defRPr lang="vi-VN" sz="3200" b="1" kern="1200" dirty="0">
                <a:solidFill>
                  <a:srgbClr val="1B8056"/>
                </a:solidFill>
                <a:effectLst/>
                <a:latin typeface="Be Vietnam Pro" pitchFamily="2" charset="-93"/>
                <a:ea typeface="+mj-ea"/>
                <a:cs typeface="+mj-cs"/>
              </a:defRPr>
            </a:lvl1pPr>
          </a:lstStyle>
          <a:p>
            <a:endParaRPr lang="vi-VN" dirty="0"/>
          </a:p>
        </p:txBody>
      </p:sp>
      <p:sp>
        <p:nvSpPr>
          <p:cNvPr id="4" name="Date Placeholder 3"/>
          <p:cNvSpPr>
            <a:spLocks noGrp="1"/>
          </p:cNvSpPr>
          <p:nvPr>
            <p:ph type="dt" sz="half" idx="10"/>
          </p:nvPr>
        </p:nvSpPr>
        <p:spPr/>
        <p:txBody>
          <a:bodyPr/>
          <a:lstStyle/>
          <a:p>
            <a:fld id="{4D1FCBBB-CEDB-4E92-BD6D-C7DDA4D7F57B}" type="datetime1">
              <a:rPr lang="vi-VN" smtClean="0"/>
            </a:fld>
            <a:endParaRPr lang="vi-VN"/>
          </a:p>
        </p:txBody>
      </p:sp>
      <p:sp>
        <p:nvSpPr>
          <p:cNvPr id="5" name="Footer Placeholder 4"/>
          <p:cNvSpPr>
            <a:spLocks noGrp="1"/>
          </p:cNvSpPr>
          <p:nvPr>
            <p:ph type="ftr" sz="quarter" idx="11"/>
          </p:nvPr>
        </p:nvSpPr>
        <p:spPr/>
        <p:txBody>
          <a:bodyPr/>
          <a:lstStyle/>
          <a:p>
            <a:endParaRPr lang="vi-VN"/>
          </a:p>
        </p:txBody>
      </p:sp>
      <p:pic>
        <p:nvPicPr>
          <p:cNvPr id="12" name="Picture 11" descr="A green and orange circles&#10;&#10;AI-generated content may be incorrec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1213" y="5497455"/>
            <a:ext cx="555775" cy="555775"/>
          </a:xfrm>
          <a:prstGeom prst="rect">
            <a:avLst/>
          </a:prstGeom>
        </p:spPr>
      </p:pic>
      <p:sp>
        <p:nvSpPr>
          <p:cNvPr id="13" name="Text Placeholder 12"/>
          <p:cNvSpPr>
            <a:spLocks noGrp="1"/>
          </p:cNvSpPr>
          <p:nvPr>
            <p:ph type="body" sz="quarter" idx="14" hasCustomPrompt="1"/>
          </p:nvPr>
        </p:nvSpPr>
        <p:spPr>
          <a:xfrm>
            <a:off x="838199" y="365126"/>
            <a:ext cx="10515600" cy="4749134"/>
          </a:xfrm>
        </p:spPr>
        <p:txBody>
          <a:bodyPr>
            <a:normAutofit/>
          </a:bodyPr>
          <a:lstStyle>
            <a:lvl1pPr marL="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1pPr>
            <a:lvl2pPr marL="4572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2pPr>
            <a:lvl3pPr marL="9144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3pPr>
            <a:lvl4pPr marL="1371600" indent="0" algn="just" defTabSz="914400" rtl="0" eaLnBrk="1" latinLnBrk="0" hangingPunct="1">
              <a:lnSpc>
                <a:spcPct val="100000"/>
              </a:lnSpc>
              <a:buFont typeface="Arial" panose="020B0604020202020204" pitchFamily="34" charset="0"/>
              <a:buNone/>
              <a:defRPr lang="en-US" sz="2000" kern="1200" dirty="0" smtClean="0">
                <a:solidFill>
                  <a:schemeClr val="tx1"/>
                </a:solidFill>
                <a:latin typeface="Be Vietnam Pro" pitchFamily="2" charset="-93"/>
                <a:ea typeface="+mn-ea"/>
                <a:cs typeface="+mn-cs"/>
              </a:defRPr>
            </a:lvl4pPr>
            <a:lvl5pPr marL="1828800" indent="0" algn="just" defTabSz="914400" rtl="0" eaLnBrk="1" latinLnBrk="0" hangingPunct="1">
              <a:lnSpc>
                <a:spcPct val="100000"/>
              </a:lnSpc>
              <a:buFont typeface="Arial" panose="020B0604020202020204" pitchFamily="34" charset="0"/>
              <a:buNone/>
              <a:defRPr lang="vi-VN" sz="2000" kern="1200" dirty="0" smtClean="0">
                <a:solidFill>
                  <a:schemeClr val="tx1"/>
                </a:solidFill>
                <a:latin typeface="Be Vietnam Pro" pitchFamily="2" charset="-93"/>
                <a:ea typeface="+mn-ea"/>
                <a:cs typeface="+mn-cs"/>
              </a:defRPr>
            </a:lvl5pPr>
          </a:lstStyle>
          <a:p>
            <a:pPr lvl="0"/>
            <a:r>
              <a:rPr lang="en-US" dirty="0"/>
              <a:t>Click to add content</a:t>
            </a:r>
            <a:endParaRPr lang="vi-VN" dirty="0"/>
          </a:p>
        </p:txBody>
      </p:sp>
      <p:sp>
        <p:nvSpPr>
          <p:cNvPr id="14" name="Slide Number Placeholder 5"/>
          <p:cNvSpPr>
            <a:spLocks noGrp="1"/>
          </p:cNvSpPr>
          <p:nvPr>
            <p:ph type="sldNum" sz="quarter" idx="12"/>
          </p:nvPr>
        </p:nvSpPr>
        <p:spPr>
          <a:xfrm>
            <a:off x="11391900" y="6356350"/>
            <a:ext cx="685800" cy="365125"/>
          </a:xfrm>
          <a:solidFill>
            <a:srgbClr val="1B8056"/>
          </a:solidFill>
        </p:spPr>
        <p:txBody>
          <a:bodyPr/>
          <a:lstStyle>
            <a:lvl1pPr algn="ctr">
              <a:defRPr b="1">
                <a:solidFill>
                  <a:schemeClr val="bg1"/>
                </a:solidFill>
              </a:defRPr>
            </a:lvl1pPr>
          </a:lstStyle>
          <a:p>
            <a:fld id="{62B54EFE-F5F4-4674-A397-603D7A5E2AE8}" type="slidenum">
              <a:rPr lang="vi-VN" smtClean="0"/>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626499-C4B5-41A3-B02C-A55F1027F08C}" type="datetime1">
              <a:rPr lang="vi-VN" smtClean="0"/>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B54EFE-F5F4-4674-A397-603D7A5E2AE8}"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8" Type="http://schemas.openxmlformats.org/officeDocument/2006/relationships/slideLayout" Target="../slideLayouts/slideLayout2.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9" Type="http://schemas.openxmlformats.org/officeDocument/2006/relationships/diagramColors" Target="../diagrams/colors4.xml"/><Relationship Id="rId8" Type="http://schemas.openxmlformats.org/officeDocument/2006/relationships/diagramQuickStyle" Target="../diagrams/quickStyle4.xml"/><Relationship Id="rId7" Type="http://schemas.openxmlformats.org/officeDocument/2006/relationships/diagramLayout" Target="../diagrams/layout4.xml"/><Relationship Id="rId6" Type="http://schemas.openxmlformats.org/officeDocument/2006/relationships/diagramData" Target="../diagrams/data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microsoft.com/office/2007/relationships/diagramDrawing" Target="../diagrams/drawing4.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115" y="1578610"/>
            <a:ext cx="11622405" cy="1965960"/>
          </a:xfrm>
        </p:spPr>
        <p:txBody>
          <a:bodyPr>
            <a:normAutofit fontScale="90000"/>
          </a:bodyPr>
          <a:lstStyle/>
          <a:p>
            <a:r>
              <a:rPr lang="en-US" altLang="en-US" dirty="0"/>
              <a:t>Evaluating an English Language Textbook and Developing Supplementary Activities for EFL Learners</a:t>
            </a:r>
            <a:endParaRPr lang="en-US" altLang="en-US" dirty="0"/>
          </a:p>
        </p:txBody>
      </p:sp>
      <p:sp>
        <p:nvSpPr>
          <p:cNvPr id="3" name="Subtitle 2"/>
          <p:cNvSpPr>
            <a:spLocks noGrp="1"/>
          </p:cNvSpPr>
          <p:nvPr>
            <p:ph type="subTitle" idx="1"/>
          </p:nvPr>
        </p:nvSpPr>
        <p:spPr/>
        <p:txBody>
          <a:bodyPr/>
          <a:lstStyle/>
          <a:p>
            <a:r>
              <a:rPr lang="en-US" altLang="vi-VN"/>
              <a:t>Na Nguyen Thi Le</a:t>
            </a:r>
            <a:endParaRPr lang="en-US" altLang="vi-VN"/>
          </a:p>
        </p:txBody>
      </p:sp>
      <p:sp>
        <p:nvSpPr>
          <p:cNvPr id="4" name="Text Placeholder 3"/>
          <p:cNvSpPr>
            <a:spLocks noGrp="1"/>
          </p:cNvSpPr>
          <p:nvPr>
            <p:ph type="body" sz="quarter" idx="13"/>
          </p:nvPr>
        </p:nvSpPr>
        <p:spPr>
          <a:xfrm>
            <a:off x="1524000" y="4919021"/>
            <a:ext cx="9144000" cy="1608909"/>
          </a:xfrm>
        </p:spPr>
        <p:txBody>
          <a:bodyPr/>
          <a:lstStyle/>
          <a:p>
            <a:r>
              <a:rPr lang="en-US" altLang="vi-VN" b="1"/>
              <a:t>Can Tho</a:t>
            </a:r>
            <a:r>
              <a:rPr lang="vi-VN" b="1"/>
              <a:t>   29.08.2025</a:t>
            </a:r>
            <a:endParaRPr lang="vi-VN" b="1"/>
          </a:p>
        </p:txBody>
      </p:sp>
      <p:cxnSp>
        <p:nvCxnSpPr>
          <p:cNvPr id="5" name="Straight Connector 4"/>
          <p:cNvCxnSpPr/>
          <p:nvPr/>
        </p:nvCxnSpPr>
        <p:spPr>
          <a:xfrm>
            <a:off x="5893435" y="4918710"/>
            <a:ext cx="3175" cy="293370"/>
          </a:xfrm>
          <a:prstGeom prst="line">
            <a:avLst/>
          </a:prstGeom>
          <a:ln>
            <a:solidFill>
              <a:schemeClr val="bg1"/>
            </a:solidFill>
          </a:ln>
        </p:spPr>
        <p:style>
          <a:lnRef idx="3">
            <a:schemeClr val="accent1"/>
          </a:lnRef>
          <a:fillRef idx="0">
            <a:srgbClr val="FFFFFF"/>
          </a:fillRef>
          <a:effectRef idx="0">
            <a:srgbClr val="FFFFFF"/>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B54EFE-F5F4-4674-A397-603D7A5E2AE8}" type="slidenum">
              <a:rPr lang="vi-VN" smtClean="0"/>
            </a:fld>
            <a:endParaRPr lang="vi-VN" dirty="0"/>
          </a:p>
        </p:txBody>
      </p:sp>
      <p:sp>
        <p:nvSpPr>
          <p:cNvPr id="6" name="Title 1"/>
          <p:cNvSpPr>
            <a:spLocks noGrp="1"/>
          </p:cNvSpPr>
          <p:nvPr>
            <p:ph type="title"/>
          </p:nvPr>
        </p:nvSpPr>
        <p:spPr>
          <a:xfrm>
            <a:off x="838200" y="70"/>
            <a:ext cx="10515600" cy="1325563"/>
          </a:xfrm>
        </p:spPr>
        <p:txBody>
          <a:bodyPr>
            <a:normAutofit/>
          </a:bodyPr>
          <a:lstStyle/>
          <a:p>
            <a:pPr algn="ctr"/>
            <a:r>
              <a:rPr lang="vi-VN" altLang="en-US" sz="3600" b="1" dirty="0">
                <a:solidFill>
                  <a:schemeClr val="accent3"/>
                </a:solidFill>
                <a:effectLst/>
                <a:latin typeface="Arial" panose="020B0604020202020204" pitchFamily="34" charset="0"/>
                <a:ea typeface="Calibri" panose="020F0502020204030204" charset="0"/>
                <a:cs typeface="Arial" panose="020B0604020202020204" pitchFamily="34" charset="0"/>
                <a:sym typeface="+mn-ea"/>
              </a:rPr>
              <a:t>Overall Findings of Inside Reading Textbook 1</a:t>
            </a:r>
            <a:endParaRPr lang="vi-VN" altLang="en-US" sz="3600" b="1" dirty="0">
              <a:solidFill>
                <a:schemeClr val="accent3"/>
              </a:solidFill>
              <a:effectLst/>
              <a:latin typeface="Arial" panose="020B0604020202020204" pitchFamily="34" charset="0"/>
              <a:ea typeface="Calibri" panose="020F0502020204030204" charset="0"/>
              <a:cs typeface="Arial" panose="020B0604020202020204" pitchFamily="34" charset="0"/>
              <a:sym typeface="+mn-ea"/>
            </a:endParaRPr>
          </a:p>
        </p:txBody>
      </p:sp>
      <p:sp>
        <p:nvSpPr>
          <p:cNvPr id="8" name="Rounded Rectangle 7"/>
          <p:cNvSpPr/>
          <p:nvPr/>
        </p:nvSpPr>
        <p:spPr>
          <a:xfrm>
            <a:off x="838200" y="1325245"/>
            <a:ext cx="4852035" cy="5019675"/>
          </a:xfrm>
          <a:prstGeom prst="roundRect">
            <a:avLst/>
          </a:prstGeom>
          <a:solidFill>
            <a:schemeClr val="accent2">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400" b="1">
                <a:solidFill>
                  <a:schemeClr val="tx1"/>
                </a:solidFill>
                <a:latin typeface="Arial" panose="020B0604020202020204" pitchFamily="34" charset="0"/>
                <a:cs typeface="Arial" panose="020B0604020202020204" pitchFamily="34" charset="0"/>
              </a:rPr>
              <a:t>Strengths</a:t>
            </a: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l"/>
            <a:r>
              <a:rPr lang="en-US" sz="2000" b="1" i="1">
                <a:solidFill>
                  <a:schemeClr val="tx1"/>
                </a:solidFill>
                <a:latin typeface="Arial" panose="020B0604020202020204" pitchFamily="34" charset="0"/>
                <a:cs typeface="Arial" panose="020B0604020202020204" pitchFamily="34" charset="0"/>
              </a:rPr>
              <a:t>Pre-reading Activities</a:t>
            </a:r>
            <a:endParaRPr lang="en-US" sz="2000" b="1" i="1">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Activate students' background knowledge</a:t>
            </a:r>
            <a:r>
              <a:rPr lang="vi-VN" altLang="en-US" sz="2000">
                <a:solidFill>
                  <a:schemeClr val="tx1"/>
                </a:solidFill>
                <a:latin typeface="Arial" panose="020B0604020202020204" pitchFamily="34" charset="0"/>
                <a:cs typeface="Arial" panose="020B0604020202020204" pitchFamily="34" charset="0"/>
              </a:rPr>
              <a:t> </a:t>
            </a:r>
            <a:r>
              <a:rPr lang="en-US" sz="2000">
                <a:solidFill>
                  <a:schemeClr val="tx1"/>
                </a:solidFill>
                <a:latin typeface="Arial" panose="020B0604020202020204" pitchFamily="34" charset="0"/>
                <a:cs typeface="Arial" panose="020B0604020202020204" pitchFamily="34" charset="0"/>
                <a:sym typeface="+mn-ea"/>
              </a:rPr>
              <a:t>and boost motivation</a:t>
            </a:r>
            <a:endParaRPr lang="en-US" sz="200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Introduce key vocabulary in context</a:t>
            </a:r>
            <a:endParaRPr lang="en-US" sz="200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No need for supplementary materials</a:t>
            </a:r>
            <a:endParaRPr lang="en-US" sz="2000">
              <a:solidFill>
                <a:schemeClr val="tx1"/>
              </a:solidFill>
              <a:latin typeface="Arial" panose="020B0604020202020204" pitchFamily="34" charset="0"/>
              <a:cs typeface="Arial" panose="020B0604020202020204" pitchFamily="34" charset="0"/>
            </a:endParaRPr>
          </a:p>
          <a:p>
            <a:pPr indent="0" algn="l">
              <a:buFont typeface="Arial" panose="020B0604020202020204" pitchFamily="34" charset="0"/>
              <a:buNone/>
            </a:pPr>
            <a:r>
              <a:rPr sz="2000" b="1" i="1">
                <a:solidFill>
                  <a:schemeClr val="tx1"/>
                </a:solidFill>
                <a:latin typeface="Arial" panose="020B0604020202020204" pitchFamily="34" charset="0"/>
                <a:cs typeface="Arial" panose="020B0604020202020204" pitchFamily="34" charset="0"/>
              </a:rPr>
              <a:t>Vocabulary Development</a:t>
            </a:r>
            <a:endParaRPr sz="2000" b="1" i="1">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sz="2000">
                <a:solidFill>
                  <a:schemeClr val="tx1"/>
                </a:solidFill>
                <a:latin typeface="Arial" panose="020B0604020202020204" pitchFamily="34" charset="0"/>
                <a:cs typeface="Arial" panose="020B0604020202020204" pitchFamily="34" charset="0"/>
              </a:rPr>
              <a:t>Effective vocabulary acquisition through pre-reading tasks</a:t>
            </a:r>
            <a:endParaRPr sz="200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sz="2000">
                <a:solidFill>
                  <a:schemeClr val="tx1"/>
                </a:solidFill>
                <a:latin typeface="Arial" panose="020B0604020202020204" pitchFamily="34" charset="0"/>
                <a:cs typeface="Arial" panose="020B0604020202020204" pitchFamily="34" charset="0"/>
              </a:rPr>
              <a:t>Essential for reading comprehension at B1 level</a:t>
            </a:r>
            <a:endParaRPr sz="200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6501765" y="1325880"/>
            <a:ext cx="4852035" cy="5019040"/>
          </a:xfrm>
          <a:prstGeom prst="roundRect">
            <a:avLst/>
          </a:prstGeom>
          <a:solidFill>
            <a:schemeClr val="accent6">
              <a:lumMod val="60000"/>
              <a:lumOff val="40000"/>
            </a:schemeClr>
          </a:solidFill>
          <a:ln>
            <a:solidFill>
              <a:schemeClr val="tx2">
                <a:lumMod val="60000"/>
                <a:lumOff val="4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sz="2400" b="1">
                <a:solidFill>
                  <a:schemeClr val="tx1"/>
                </a:solidFill>
                <a:latin typeface="Arial" panose="020B0604020202020204" pitchFamily="34" charset="0"/>
                <a:cs typeface="Arial" panose="020B0604020202020204" pitchFamily="34" charset="0"/>
              </a:rPr>
              <a:t>Limitations</a:t>
            </a:r>
            <a:endParaRPr lang="en-US" sz="2400" b="1">
              <a:solidFill>
                <a:schemeClr val="tx1"/>
              </a:solidFill>
              <a:latin typeface="Arial" panose="020B0604020202020204" pitchFamily="34" charset="0"/>
              <a:cs typeface="Arial" panose="020B0604020202020204" pitchFamily="34" charset="0"/>
            </a:endParaRPr>
          </a:p>
          <a:p>
            <a:pPr algn="ctr"/>
            <a:endParaRPr lang="en-US" sz="2400" b="1">
              <a:solidFill>
                <a:schemeClr val="tx1"/>
              </a:solidFill>
              <a:latin typeface="Arial" panose="020B0604020202020204" pitchFamily="34" charset="0"/>
              <a:cs typeface="Arial" panose="020B0604020202020204" pitchFamily="34" charset="0"/>
            </a:endParaRPr>
          </a:p>
          <a:p>
            <a:pPr algn="l"/>
            <a:r>
              <a:rPr lang="en-US" sz="2000" b="1" i="1">
                <a:solidFill>
                  <a:schemeClr val="tx1"/>
                </a:solidFill>
                <a:latin typeface="Arial" panose="020B0604020202020204" pitchFamily="34" charset="0"/>
                <a:cs typeface="Arial" panose="020B0604020202020204" pitchFamily="34" charset="0"/>
              </a:rPr>
              <a:t>While-reading Activities</a:t>
            </a:r>
            <a:endParaRPr lang="en-US">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Limited to basic comprehension tasks (</a:t>
            </a:r>
            <a:r>
              <a:rPr lang="vi-VN" altLang="en-US">
                <a:solidFill>
                  <a:schemeClr val="tx1"/>
                </a:solidFill>
                <a:latin typeface="Arial" panose="020B0604020202020204" pitchFamily="34" charset="0"/>
                <a:cs typeface="Arial" panose="020B0604020202020204" pitchFamily="34" charset="0"/>
              </a:rPr>
              <a:t>only</a:t>
            </a:r>
            <a:r>
              <a:rPr lang="en-US">
                <a:solidFill>
                  <a:schemeClr val="tx1"/>
                </a:solidFill>
                <a:latin typeface="Arial" panose="020B0604020202020204" pitchFamily="34" charset="0"/>
                <a:cs typeface="Arial" panose="020B0604020202020204" pitchFamily="34" charset="0"/>
              </a:rPr>
              <a:t> true/false statements</a:t>
            </a:r>
            <a:r>
              <a:rPr lang="vi-VN" altLang="en-US">
                <a:solidFill>
                  <a:schemeClr val="tx1"/>
                </a:solidFill>
                <a:latin typeface="Arial" panose="020B0604020202020204" pitchFamily="34" charset="0"/>
                <a:cs typeface="Arial" panose="020B0604020202020204" pitchFamily="34" charset="0"/>
              </a:rPr>
              <a:t> tasks</a:t>
            </a:r>
            <a:r>
              <a:rPr lang="en-US">
                <a:solidFill>
                  <a:schemeClr val="tx1"/>
                </a:solidFill>
                <a:latin typeface="Arial" panose="020B0604020202020204" pitchFamily="34" charset="0"/>
                <a:cs typeface="Arial" panose="020B0604020202020204" pitchFamily="34" charset="0"/>
              </a:rPr>
              <a:t>)</a:t>
            </a:r>
            <a:endParaRPr lang="en-US">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Lack of deeper analytical activities (e.g., identifying main ideas, text structures)</a:t>
            </a:r>
            <a:endParaRPr lang="en-US">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Need for more complex tasks</a:t>
            </a:r>
            <a:endParaRPr lang="en-US">
              <a:solidFill>
                <a:schemeClr val="tx1"/>
              </a:solidFill>
              <a:latin typeface="Arial" panose="020B0604020202020204" pitchFamily="34" charset="0"/>
              <a:cs typeface="Arial" panose="020B0604020202020204" pitchFamily="34" charset="0"/>
            </a:endParaRPr>
          </a:p>
          <a:p>
            <a:pPr indent="0" algn="l">
              <a:buFont typeface="Arial" panose="020B0604020202020204" pitchFamily="34" charset="0"/>
              <a:buNone/>
            </a:pPr>
            <a:r>
              <a:rPr lang="en-US" sz="2000" b="1" i="1">
                <a:solidFill>
                  <a:schemeClr val="tx1"/>
                </a:solidFill>
                <a:latin typeface="Arial" panose="020B0604020202020204" pitchFamily="34" charset="0"/>
                <a:cs typeface="Arial" panose="020B0604020202020204" pitchFamily="34" charset="0"/>
              </a:rPr>
              <a:t>Post-reading Activities</a:t>
            </a:r>
            <a:endParaRPr lang="en-US">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Lack of critical thinking or real-world application of knowledge</a:t>
            </a:r>
            <a:endParaRPr lang="en-US">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Need for more collaborative, reflective, and analysis-based tasks</a:t>
            </a:r>
            <a:endParaRPr lang="en-US">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70"/>
            <a:ext cx="10515600" cy="1325563"/>
          </a:xfrm>
        </p:spPr>
        <p:txBody>
          <a:bodyPr>
            <a:normAutofit/>
          </a:bodyPr>
          <a:p>
            <a:pPr algn="ctr"/>
            <a:r>
              <a:rPr lang="vi-VN" altLang="en-US" sz="3600" b="1" dirty="0">
                <a:solidFill>
                  <a:schemeClr val="accent3"/>
                </a:solidFill>
                <a:effectLst/>
                <a:latin typeface="Arial" panose="020B0604020202020204" pitchFamily="34" charset="0"/>
                <a:ea typeface="Calibri" panose="020F0502020204030204" charset="0"/>
                <a:cs typeface="Arial" panose="020B0604020202020204" pitchFamily="34" charset="0"/>
                <a:sym typeface="+mn-ea"/>
              </a:rPr>
              <a:t>Student Feedback on Limitations</a:t>
            </a:r>
            <a:endParaRPr lang="vi-VN" altLang="en-US" sz="3600" b="1" dirty="0">
              <a:solidFill>
                <a:schemeClr val="accent3"/>
              </a:solidFill>
              <a:effectLst/>
              <a:latin typeface="Arial" panose="020B0604020202020204" pitchFamily="34" charset="0"/>
              <a:ea typeface="Calibri" panose="020F0502020204030204" charset="0"/>
              <a:cs typeface="Arial" panose="020B0604020202020204" pitchFamily="34" charset="0"/>
              <a:sym typeface="+mn-ea"/>
            </a:endParaRPr>
          </a:p>
        </p:txBody>
      </p:sp>
      <p:pic>
        <p:nvPicPr>
          <p:cNvPr id="13" name="image1.png" descr="Points scored"/>
          <p:cNvPicPr preferRelativeResize="0"/>
          <p:nvPr/>
        </p:nvPicPr>
        <p:blipFill>
          <a:blip r:embed="rId1"/>
          <a:srcRect/>
          <a:stretch>
            <a:fillRect/>
          </a:stretch>
        </p:blipFill>
        <p:spPr>
          <a:xfrm>
            <a:off x="1123315" y="1073150"/>
            <a:ext cx="8893810" cy="4410710"/>
          </a:xfrm>
          <a:prstGeom prst="rect">
            <a:avLst/>
          </a:prstGeom>
        </p:spPr>
      </p:pic>
      <p:sp>
        <p:nvSpPr>
          <p:cNvPr id="14" name="Text Box 13"/>
          <p:cNvSpPr txBox="1"/>
          <p:nvPr/>
        </p:nvSpPr>
        <p:spPr>
          <a:xfrm>
            <a:off x="1562100" y="5754370"/>
            <a:ext cx="9070340" cy="398780"/>
          </a:xfrm>
          <a:prstGeom prst="rect">
            <a:avLst/>
          </a:prstGeom>
          <a:noFill/>
        </p:spPr>
        <p:txBody>
          <a:bodyPr wrap="square" rtlCol="0">
            <a:spAutoFit/>
          </a:bodyPr>
          <a:p>
            <a:pPr algn="ctr"/>
            <a:r>
              <a:rPr lang="en-US" sz="2000" b="1">
                <a:solidFill>
                  <a:schemeClr val="accent3"/>
                </a:solidFill>
                <a:latin typeface="Arial" panose="020B0604020202020204" pitchFamily="34" charset="0"/>
                <a:cs typeface="Arial" panose="020B0604020202020204" pitchFamily="34" charset="0"/>
              </a:rPr>
              <a:t>Chart </a:t>
            </a:r>
            <a:r>
              <a:rPr lang="vi-VN" altLang="en-US" sz="2000" b="1">
                <a:solidFill>
                  <a:schemeClr val="accent3"/>
                </a:solidFill>
                <a:latin typeface="Arial" panose="020B0604020202020204" pitchFamily="34" charset="0"/>
                <a:cs typeface="Arial" panose="020B0604020202020204" pitchFamily="34" charset="0"/>
              </a:rPr>
              <a:t>4</a:t>
            </a:r>
            <a:r>
              <a:rPr lang="en-US" sz="2000" b="1">
                <a:solidFill>
                  <a:schemeClr val="accent3"/>
                </a:solidFill>
                <a:latin typeface="Arial" panose="020B0604020202020204" pitchFamily="34" charset="0"/>
                <a:cs typeface="Arial" panose="020B0604020202020204" pitchFamily="34" charset="0"/>
              </a:rPr>
              <a:t>.1: Distribution of Task Types in the Inside Reading Textbook</a:t>
            </a:r>
            <a:endParaRPr lang="en-US" sz="2000" b="1">
              <a:solidFill>
                <a:schemeClr val="accent3"/>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B54EFE-F5F4-4674-A397-603D7A5E2AE8}" type="slidenum">
              <a:rPr lang="vi-VN" smtClean="0"/>
            </a:fld>
            <a:endParaRPr lang="vi-VN" dirty="0"/>
          </a:p>
        </p:txBody>
      </p:sp>
      <p:graphicFrame>
        <p:nvGraphicFramePr>
          <p:cNvPr id="5" name="Content Placeholder 4"/>
          <p:cNvGraphicFramePr/>
          <p:nvPr>
            <p:ph idx="1"/>
          </p:nvPr>
        </p:nvGraphicFramePr>
        <p:xfrm>
          <a:off x="419100" y="1513840"/>
          <a:ext cx="11353800" cy="4712335"/>
        </p:xfrm>
        <a:graphic>
          <a:graphicData uri="http://schemas.openxmlformats.org/drawingml/2006/chart">
            <c:chart xmlns:c="http://schemas.openxmlformats.org/drawingml/2006/chart" xmlns:r="http://schemas.openxmlformats.org/officeDocument/2006/relationships" r:id="rId1"/>
          </a:graphicData>
        </a:graphic>
      </p:graphicFrame>
      <p:sp>
        <p:nvSpPr>
          <p:cNvPr id="4" name="Title 1"/>
          <p:cNvSpPr>
            <a:spLocks noGrp="1"/>
          </p:cNvSpPr>
          <p:nvPr>
            <p:ph type="title"/>
          </p:nvPr>
        </p:nvSpPr>
        <p:spPr>
          <a:xfrm>
            <a:off x="838200" y="70"/>
            <a:ext cx="10515600" cy="1325563"/>
          </a:xfrm>
        </p:spPr>
        <p:txBody>
          <a:bodyPr>
            <a:normAutofit/>
          </a:bodyPr>
          <a:p>
            <a:pPr algn="ctr"/>
            <a:r>
              <a:rPr lang="vi-VN" altLang="en-US" sz="3600" b="1" dirty="0">
                <a:solidFill>
                  <a:schemeClr val="accent3"/>
                </a:solidFill>
                <a:effectLst/>
                <a:latin typeface="Arial" panose="020B0604020202020204" pitchFamily="34" charset="0"/>
                <a:ea typeface="Calibri" panose="020F0502020204030204" charset="0"/>
                <a:cs typeface="Arial" panose="020B0604020202020204" pitchFamily="34" charset="0"/>
                <a:sym typeface="+mn-ea"/>
              </a:rPr>
              <a:t>Student Feedback on Limitations</a:t>
            </a:r>
            <a:endParaRPr lang="vi-VN" altLang="en-US" sz="3600" b="1" dirty="0">
              <a:solidFill>
                <a:schemeClr val="accent3"/>
              </a:solidFill>
              <a:effectLst/>
              <a:latin typeface="Arial" panose="020B0604020202020204" pitchFamily="34" charset="0"/>
              <a:ea typeface="Calibri" panose="020F0502020204030204" charset="0"/>
              <a:cs typeface="Arial" panose="020B0604020202020204" pitchFamily="3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62B54EFE-F5F4-4674-A397-603D7A5E2AE8}" type="slidenum">
              <a:rPr lang="vi-VN" smtClean="0"/>
            </a:fld>
            <a:endParaRPr lang="vi-VN"/>
          </a:p>
        </p:txBody>
      </p:sp>
      <p:sp>
        <p:nvSpPr>
          <p:cNvPr id="10" name="Title 1"/>
          <p:cNvSpPr>
            <a:spLocks noGrp="1"/>
          </p:cNvSpPr>
          <p:nvPr>
            <p:ph type="title"/>
          </p:nvPr>
        </p:nvSpPr>
        <p:spPr>
          <a:xfrm>
            <a:off x="-492760" y="2628900"/>
            <a:ext cx="5394325" cy="1325880"/>
          </a:xfrm>
        </p:spPr>
        <p:txBody>
          <a:bodyPr>
            <a:normAutofit/>
          </a:bodyPr>
          <a:lstStyle/>
          <a:p>
            <a:pPr algn="ctr">
              <a:lnSpc>
                <a:spcPct val="100000"/>
              </a:lnSpc>
            </a:pPr>
            <a:r>
              <a:rPr lang="vi-VN" altLang="en-US" sz="3600" b="1" dirty="0">
                <a:latin typeface="Arial" panose="020B0604020202020204" pitchFamily="34" charset="0"/>
                <a:ea typeface="Tahoma" panose="020B0604030504040204" pitchFamily="34" charset="0"/>
                <a:cs typeface="Arial" panose="020B0604020202020204" pitchFamily="34" charset="0"/>
              </a:rPr>
              <a:t>Supplementary Activities </a:t>
            </a:r>
            <a:r>
              <a:rPr lang="vi-VN" altLang="en-US" sz="3600" b="1" dirty="0">
                <a:latin typeface="Arial" panose="020B0604020202020204" pitchFamily="34" charset="0"/>
                <a:ea typeface="Tahoma" panose="020B0604030504040204" pitchFamily="34" charset="0"/>
                <a:cs typeface="Arial" panose="020B0604020202020204" pitchFamily="34" charset="0"/>
              </a:rPr>
              <a:t>Design</a:t>
            </a:r>
            <a:endParaRPr lang="vi-VN" altLang="en-US" sz="3600" b="1" dirty="0">
              <a:latin typeface="Arial" panose="020B0604020202020204" pitchFamily="34" charset="0"/>
              <a:ea typeface="Tahoma" panose="020B0604030504040204" pitchFamily="34" charset="0"/>
              <a:cs typeface="Arial" panose="020B0604020202020204" pitchFamily="34" charset="0"/>
            </a:endParaRPr>
          </a:p>
        </p:txBody>
      </p:sp>
      <p:sp>
        <p:nvSpPr>
          <p:cNvPr id="11" name="TextBox 6"/>
          <p:cNvSpPr txBox="1"/>
          <p:nvPr/>
        </p:nvSpPr>
        <p:spPr>
          <a:xfrm>
            <a:off x="4398010" y="1463675"/>
            <a:ext cx="9561830" cy="3931285"/>
          </a:xfrm>
          <a:prstGeom prst="rect">
            <a:avLst/>
          </a:prstGeom>
          <a:noFill/>
        </p:spPr>
        <p:txBody>
          <a:bodyPr wrap="square">
            <a:noAutofit/>
          </a:bodyPr>
          <a:lstStyle/>
          <a:p>
            <a:pPr marL="0" marR="0" algn="just">
              <a:lnSpc>
                <a:spcPct val="107000"/>
              </a:lnSpc>
              <a:spcBef>
                <a:spcPts val="0"/>
              </a:spcBef>
              <a:spcAft>
                <a:spcPts val="0"/>
              </a:spcAft>
              <a:tabLst>
                <a:tab pos="1428750" algn="l"/>
              </a:tabLst>
            </a:pPr>
            <a:r>
              <a:rPr lang="vi-VN" sz="2800" b="1" dirty="0">
                <a:solidFill>
                  <a:schemeClr val="accent2"/>
                </a:solidFill>
                <a:effectLst/>
                <a:latin typeface="Arial" panose="020B0604020202020204" pitchFamily="34" charset="0"/>
                <a:ea typeface="Times New Roman" panose="02020603050405020304" charset="0"/>
                <a:cs typeface="Arial" panose="020B0604020202020204" pitchFamily="34" charset="0"/>
              </a:rPr>
              <a:t>Design Principles</a:t>
            </a:r>
            <a:endParaRPr lang="vi-VN" sz="2800" b="1" dirty="0">
              <a:solidFill>
                <a:schemeClr val="accent2"/>
              </a:solidFill>
              <a:effectLst/>
              <a:latin typeface="Arial" panose="020B0604020202020204" pitchFamily="34" charset="0"/>
              <a:ea typeface="Times New Roman" panose="02020603050405020304" charset="0"/>
              <a:cs typeface="Arial" panose="020B0604020202020204" pitchFamily="34" charset="0"/>
            </a:endParaRPr>
          </a:p>
          <a:p>
            <a:pPr marL="0" marR="0" algn="just">
              <a:lnSpc>
                <a:spcPct val="107000"/>
              </a:lnSpc>
              <a:spcBef>
                <a:spcPts val="0"/>
              </a:spcBef>
              <a:spcAft>
                <a:spcPts val="0"/>
              </a:spcAft>
              <a:tabLst>
                <a:tab pos="1428750" algn="l"/>
              </a:tabLst>
            </a:pPr>
            <a:endParaRPr lang="vi-VN" sz="2800" b="1"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rPr>
              <a:t>Relevance and Practical Application</a:t>
            </a:r>
            <a:endParaRPr lang="vi-VN" sz="2800"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rPr>
              <a:t>Clarity and Accessibility</a:t>
            </a:r>
            <a:endParaRPr lang="vi-VN" sz="2800"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rPr>
              <a:t>Scaffolded Progression</a:t>
            </a:r>
            <a:endParaRPr lang="vi-VN" sz="2800"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rPr>
              <a:t>Alignment with B1 Competencies</a:t>
            </a:r>
            <a:endParaRPr lang="vi-VN" sz="2800"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rPr>
              <a:t>Collaborative and Interactive Learning</a:t>
            </a:r>
            <a:endParaRPr lang="vi-VN" sz="2800" dirty="0">
              <a:effectLst/>
              <a:latin typeface="Arial" panose="020B0604020202020204" pitchFamily="34" charset="0"/>
              <a:ea typeface="Times New Roman" panose="0202060305040502030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62B54EFE-F5F4-4674-A397-603D7A5E2AE8}" type="slidenum">
              <a:rPr lang="vi-VN" smtClean="0"/>
            </a:fld>
            <a:endParaRPr lang="vi-VN"/>
          </a:p>
        </p:txBody>
      </p:sp>
      <p:sp>
        <p:nvSpPr>
          <p:cNvPr id="9" name="Title 1"/>
          <p:cNvSpPr>
            <a:spLocks noGrp="1"/>
          </p:cNvSpPr>
          <p:nvPr>
            <p:ph type="title"/>
          </p:nvPr>
        </p:nvSpPr>
        <p:spPr>
          <a:xfrm>
            <a:off x="838200" y="197"/>
            <a:ext cx="10515600" cy="1325563"/>
          </a:xfrm>
        </p:spPr>
        <p:txBody>
          <a:bodyPr>
            <a:normAutofit/>
          </a:bodyPr>
          <a:lstStyle/>
          <a:p>
            <a:pPr algn="ctr"/>
            <a:r>
              <a:rPr lang="vi-VN" altLang="en-US" sz="3600" b="1" dirty="0">
                <a:latin typeface="Arial" panose="020B0604020202020204" pitchFamily="34" charset="0"/>
                <a:ea typeface="Tahoma" panose="020B0604030504040204" pitchFamily="34" charset="0"/>
                <a:cs typeface="Arial" panose="020B0604020202020204" pitchFamily="34" charset="0"/>
              </a:rPr>
              <a:t>Supplementary Activities </a:t>
            </a:r>
            <a:r>
              <a:rPr lang="vi-VN" altLang="en-US" sz="3600" b="1" dirty="0">
                <a:latin typeface="Arial" panose="020B0604020202020204" pitchFamily="34" charset="0"/>
                <a:ea typeface="Tahoma" panose="020B0604030504040204" pitchFamily="34" charset="0"/>
                <a:cs typeface="Arial" panose="020B0604020202020204" pitchFamily="34" charset="0"/>
              </a:rPr>
              <a:t>Design</a:t>
            </a:r>
            <a:endParaRPr lang="vi-VN" altLang="en-US" sz="3600" b="1" dirty="0">
              <a:latin typeface="Arial" panose="020B0604020202020204" pitchFamily="34" charset="0"/>
              <a:ea typeface="Tahoma" panose="020B0604030504040204" pitchFamily="34" charset="0"/>
              <a:cs typeface="Arial" panose="020B0604020202020204" pitchFamily="34" charset="0"/>
            </a:endParaRPr>
          </a:p>
        </p:txBody>
      </p:sp>
      <p:sp>
        <p:nvSpPr>
          <p:cNvPr id="10" name="TextBox 6"/>
          <p:cNvSpPr txBox="1"/>
          <p:nvPr/>
        </p:nvSpPr>
        <p:spPr>
          <a:xfrm>
            <a:off x="1176655" y="1325880"/>
            <a:ext cx="7785735" cy="3931285"/>
          </a:xfrm>
          <a:prstGeom prst="rect">
            <a:avLst/>
          </a:prstGeom>
          <a:noFill/>
        </p:spPr>
        <p:txBody>
          <a:bodyPr wrap="square">
            <a:noAutofit/>
          </a:bodyPr>
          <a:lstStyle/>
          <a:p>
            <a:pPr marL="0" marR="0" algn="just">
              <a:lnSpc>
                <a:spcPct val="107000"/>
              </a:lnSpc>
              <a:spcBef>
                <a:spcPts val="0"/>
              </a:spcBef>
              <a:spcAft>
                <a:spcPts val="0"/>
              </a:spcAft>
              <a:tabLst>
                <a:tab pos="1428750" algn="l"/>
              </a:tabLst>
            </a:pPr>
            <a:r>
              <a:rPr lang="vi-VN" sz="2800" b="1" dirty="0">
                <a:effectLst/>
                <a:latin typeface="Arial" panose="020B0604020202020204" pitchFamily="34" charset="0"/>
                <a:ea typeface="Times New Roman" panose="02020603050405020304" charset="0"/>
                <a:cs typeface="Arial" panose="020B0604020202020204" pitchFamily="34" charset="0"/>
                <a:sym typeface="+mn-ea"/>
              </a:rPr>
              <a:t>Proposed Activities for While-reading</a:t>
            </a:r>
            <a:endParaRPr lang="vi-VN" sz="2800" b="1"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sym typeface="+mn-ea"/>
              </a:rPr>
              <a:t>Multiple-Choice Questions</a:t>
            </a:r>
            <a:endParaRPr lang="vi-VN" sz="2800"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sym typeface="+mn-ea"/>
              </a:rPr>
              <a:t>Fill-in-the-Gap Activities</a:t>
            </a:r>
            <a:endParaRPr lang="vi-VN" sz="2800"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sym typeface="+mn-ea"/>
              </a:rPr>
              <a:t>Choose the Correct Sentence for the Gap</a:t>
            </a:r>
            <a:endParaRPr lang="vi-VN" sz="2800"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sym typeface="+mn-ea"/>
              </a:rPr>
              <a:t>Skimming and Scanning Exercises</a:t>
            </a:r>
            <a:endParaRPr lang="vi-VN" sz="2800" dirty="0">
              <a:effectLst/>
              <a:latin typeface="Arial" panose="020B0604020202020204" pitchFamily="34" charset="0"/>
              <a:ea typeface="Times New Roman" panose="02020603050405020304" charset="0"/>
              <a:cs typeface="Arial" panose="020B0604020202020204" pitchFamily="34" charset="0"/>
              <a:sym typeface="+mn-ea"/>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endParaRPr lang="vi-VN" sz="2800" dirty="0">
              <a:effectLst/>
              <a:latin typeface="Arial" panose="020B0604020202020204" pitchFamily="34" charset="0"/>
              <a:ea typeface="Times New Roman" panose="02020603050405020304" charset="0"/>
              <a:cs typeface="Arial" panose="020B0604020202020204" pitchFamily="34" charset="0"/>
              <a:sym typeface="+mn-ea"/>
            </a:endParaRPr>
          </a:p>
          <a:p>
            <a:pPr marL="0" marR="0" algn="just">
              <a:lnSpc>
                <a:spcPct val="107000"/>
              </a:lnSpc>
              <a:spcBef>
                <a:spcPts val="0"/>
              </a:spcBef>
              <a:spcAft>
                <a:spcPts val="0"/>
              </a:spcAft>
              <a:tabLst>
                <a:tab pos="1428750" algn="l"/>
              </a:tabLst>
            </a:pPr>
            <a:r>
              <a:rPr lang="vi-VN" sz="2800" b="1" dirty="0">
                <a:effectLst/>
                <a:latin typeface="Arial" panose="020B0604020202020204" pitchFamily="34" charset="0"/>
                <a:ea typeface="Times New Roman" panose="02020603050405020304" charset="0"/>
                <a:cs typeface="Arial" panose="020B0604020202020204" pitchFamily="34" charset="0"/>
                <a:sym typeface="+mn-ea"/>
              </a:rPr>
              <a:t>Proposed Activities for </a:t>
            </a:r>
            <a:r>
              <a:rPr lang="vi-VN" sz="2800" b="1" dirty="0">
                <a:effectLst/>
                <a:latin typeface="Arial" panose="020B0604020202020204" pitchFamily="34" charset="0"/>
                <a:ea typeface="Times New Roman" panose="02020603050405020304" charset="0"/>
                <a:cs typeface="Arial" panose="020B0604020202020204" pitchFamily="34" charset="0"/>
                <a:sym typeface="+mn-ea"/>
              </a:rPr>
              <a:t>Post-reading</a:t>
            </a:r>
            <a:endParaRPr lang="vi-VN" sz="2800" b="1" dirty="0">
              <a:effectLst/>
              <a:latin typeface="Arial" panose="020B0604020202020204" pitchFamily="34" charset="0"/>
              <a:ea typeface="Times New Roman" panose="020206030504050203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sym typeface="+mn-ea"/>
              </a:rPr>
              <a:t>Collaborative Projects</a:t>
            </a:r>
            <a:endParaRPr lang="vi-VN" sz="2800" dirty="0">
              <a:effectLst/>
              <a:latin typeface="Arial" panose="020B0604020202020204" pitchFamily="34" charset="0"/>
              <a:ea typeface="Times New Roman" panose="02020603050405020304" charset="0"/>
              <a:cs typeface="Arial" panose="020B0604020202020204" pitchFamily="34" charset="0"/>
              <a:sym typeface="+mn-ea"/>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sym typeface="+mn-ea"/>
              </a:rPr>
              <a:t>Guided Passage Summaries</a:t>
            </a:r>
            <a:endParaRPr lang="vi-VN" sz="2800" dirty="0">
              <a:effectLst/>
              <a:latin typeface="Arial" panose="020B0604020202020204" pitchFamily="34" charset="0"/>
              <a:ea typeface="Times New Roman" panose="02020603050405020304" charset="0"/>
              <a:cs typeface="Arial" panose="020B0604020202020204" pitchFamily="34" charset="0"/>
              <a:sym typeface="+mn-ea"/>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vi-VN" sz="2800" dirty="0">
                <a:effectLst/>
                <a:latin typeface="Arial" panose="020B0604020202020204" pitchFamily="34" charset="0"/>
                <a:ea typeface="Times New Roman" panose="02020603050405020304" charset="0"/>
                <a:cs typeface="Arial" panose="020B0604020202020204" pitchFamily="34" charset="0"/>
                <a:sym typeface="+mn-ea"/>
              </a:rPr>
              <a:t>Structured Group Discussions</a:t>
            </a:r>
            <a:endParaRPr lang="vi-VN" sz="2800" dirty="0">
              <a:effectLst/>
              <a:latin typeface="Arial" panose="020B0604020202020204" pitchFamily="34" charset="0"/>
              <a:ea typeface="Times New Roman" panose="02020603050405020304" charset="0"/>
              <a:cs typeface="Arial" panose="020B0604020202020204" pitchFamily="34" charset="0"/>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62B54EFE-F5F4-4674-A397-603D7A5E2AE8}" type="slidenum">
              <a:rPr lang="vi-VN" smtClean="0"/>
            </a:fld>
            <a:endParaRPr lang="vi-VN"/>
          </a:p>
        </p:txBody>
      </p:sp>
      <p:pic>
        <p:nvPicPr>
          <p:cNvPr id="8" name="Picture 7"/>
          <p:cNvPicPr>
            <a:picLocks noChangeAspect="1"/>
          </p:cNvPicPr>
          <p:nvPr/>
        </p:nvPicPr>
        <p:blipFill>
          <a:blip r:embed="rId1"/>
          <a:stretch>
            <a:fillRect/>
          </a:stretch>
        </p:blipFill>
        <p:spPr>
          <a:xfrm>
            <a:off x="1023620" y="1108710"/>
            <a:ext cx="5044440" cy="5549900"/>
          </a:xfrm>
          <a:prstGeom prst="rect">
            <a:avLst/>
          </a:prstGeom>
        </p:spPr>
      </p:pic>
      <p:sp>
        <p:nvSpPr>
          <p:cNvPr id="9" name="Title 4"/>
          <p:cNvSpPr>
            <a:spLocks noGrp="1"/>
          </p:cNvSpPr>
          <p:nvPr/>
        </p:nvSpPr>
        <p:spPr>
          <a:xfrm>
            <a:off x="3065145" y="29210"/>
            <a:ext cx="6755765" cy="10795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90000"/>
              </a:lnSpc>
              <a:spcBef>
                <a:spcPts val="0"/>
              </a:spcBef>
              <a:spcAft>
                <a:spcPts val="0"/>
              </a:spcAft>
            </a:pPr>
            <a:r>
              <a:rPr lang="vi-VN" altLang="en-US" sz="3000" b="1">
                <a:solidFill>
                  <a:schemeClr val="accent3"/>
                </a:solidFill>
                <a:latin typeface="Arial" panose="020B0604020202020204" pitchFamily="34" charset="0"/>
                <a:cs typeface="Arial" panose="020B0604020202020204" pitchFamily="34" charset="0"/>
              </a:rPr>
              <a:t>Example of Supplementary Activities</a:t>
            </a:r>
            <a:endParaRPr lang="vi-VN" altLang="en-US" sz="3000" b="1">
              <a:solidFill>
                <a:schemeClr val="accent3"/>
              </a:solidFill>
              <a:latin typeface="Arial" panose="020B0604020202020204" pitchFamily="34" charset="0"/>
              <a:cs typeface="Arial" panose="020B0604020202020204" pitchFamily="34" charset="0"/>
            </a:endParaRPr>
          </a:p>
          <a:p>
            <a:pPr algn="ctr">
              <a:lnSpc>
                <a:spcPct val="90000"/>
              </a:lnSpc>
              <a:spcBef>
                <a:spcPts val="0"/>
              </a:spcBef>
              <a:spcAft>
                <a:spcPts val="0"/>
              </a:spcAft>
            </a:pPr>
            <a:r>
              <a:rPr lang="vi-VN" altLang="en-US" sz="3000" b="1">
                <a:solidFill>
                  <a:schemeClr val="accent2"/>
                </a:solidFill>
                <a:latin typeface="Arial" panose="020B0604020202020204" pitchFamily="34" charset="0"/>
                <a:cs typeface="Arial" panose="020B0604020202020204" pitchFamily="34" charset="0"/>
              </a:rPr>
              <a:t>UNIT 2: FIGHTING DISEASE</a:t>
            </a:r>
            <a:endParaRPr lang="vi-VN" altLang="en-US" sz="3000" b="1">
              <a:solidFill>
                <a:schemeClr val="accent2"/>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6573520" y="1022985"/>
            <a:ext cx="4401820" cy="58350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62B54EFE-F5F4-4674-A397-603D7A5E2AE8}" type="slidenum">
              <a:rPr lang="vi-VN" smtClean="0"/>
            </a:fld>
            <a:endParaRPr lang="vi-VN"/>
          </a:p>
        </p:txBody>
      </p:sp>
      <p:sp>
        <p:nvSpPr>
          <p:cNvPr id="5" name="Rounded Rectangle 4"/>
          <p:cNvSpPr/>
          <p:nvPr/>
        </p:nvSpPr>
        <p:spPr>
          <a:xfrm>
            <a:off x="587375" y="1669415"/>
            <a:ext cx="6175375" cy="4519930"/>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sz="2000" b="1">
                <a:solidFill>
                  <a:schemeClr val="tx1"/>
                </a:solidFill>
                <a:latin typeface="Arial" panose="020B0604020202020204" pitchFamily="34" charset="0"/>
                <a:cs typeface="Arial" panose="020B0604020202020204" pitchFamily="34" charset="0"/>
                <a:sym typeface="+mn-ea"/>
              </a:rPr>
              <a:t>Task 2: Imagine you are a scientist working in a rainforest. Present the steps you would take to collaborate with indigenous healers to discover new medicines. </a:t>
            </a:r>
            <a:endParaRPr lang="en-US" sz="2000" b="1">
              <a:solidFill>
                <a:schemeClr val="tx1"/>
              </a:solidFill>
              <a:latin typeface="Arial" panose="020B0604020202020204" pitchFamily="34" charset="0"/>
              <a:cs typeface="Arial" panose="020B0604020202020204" pitchFamily="34" charset="0"/>
              <a:sym typeface="+mn-ea"/>
            </a:endParaRPr>
          </a:p>
          <a:p>
            <a:pPr algn="l"/>
            <a:r>
              <a:rPr lang="en-US" sz="2000" b="1">
                <a:solidFill>
                  <a:schemeClr val="tx1"/>
                </a:solidFill>
                <a:latin typeface="Arial" panose="020B0604020202020204" pitchFamily="34" charset="0"/>
                <a:cs typeface="Arial" panose="020B0604020202020204" pitchFamily="34" charset="0"/>
                <a:sym typeface="+mn-ea"/>
              </a:rPr>
              <a:t>What challenges do you think you would face, and how would you overcome them? </a:t>
            </a:r>
            <a:endParaRPr lang="en-US" sz="2000" b="1">
              <a:solidFill>
                <a:schemeClr val="tx1"/>
              </a:solidFill>
              <a:latin typeface="Arial" panose="020B0604020202020204" pitchFamily="34" charset="0"/>
              <a:cs typeface="Arial" panose="020B0604020202020204" pitchFamily="34" charset="0"/>
              <a:sym typeface="+mn-ea"/>
            </a:endParaRPr>
          </a:p>
          <a:p>
            <a:pPr algn="l"/>
            <a:endParaRPr lang="en-US">
              <a:solidFill>
                <a:schemeClr val="tx1"/>
              </a:solidFill>
              <a:latin typeface="Arial" panose="020B0604020202020204" pitchFamily="34" charset="0"/>
              <a:cs typeface="Arial" panose="020B0604020202020204" pitchFamily="34" charset="0"/>
              <a:sym typeface="+mn-ea"/>
            </a:endParaRPr>
          </a:p>
          <a:p>
            <a:pPr algn="just"/>
            <a:r>
              <a:rPr lang="en-US" sz="2000" i="1">
                <a:solidFill>
                  <a:schemeClr val="tx1"/>
                </a:solidFill>
                <a:latin typeface="Arial" panose="020B0604020202020204" pitchFamily="34" charset="0"/>
                <a:cs typeface="Arial" panose="020B0604020202020204" pitchFamily="34" charset="0"/>
                <a:sym typeface="+mn-ea"/>
              </a:rPr>
              <a:t>Tip for Students: Consider the ethical issues, the potential cultural misunderstandings, and the role of modern science versus traditional knowledge.</a:t>
            </a:r>
            <a:endParaRPr lang="en-US" sz="2000" i="1">
              <a:solidFill>
                <a:schemeClr val="tx1"/>
              </a:solidFill>
              <a:latin typeface="Arial" panose="020B0604020202020204" pitchFamily="34" charset="0"/>
              <a:cs typeface="Arial" panose="020B0604020202020204" pitchFamily="34" charset="0"/>
              <a:sym typeface="+mn-ea"/>
            </a:endParaRPr>
          </a:p>
        </p:txBody>
      </p:sp>
      <p:pic>
        <p:nvPicPr>
          <p:cNvPr id="6" name="Picture 5"/>
          <p:cNvPicPr/>
          <p:nvPr/>
        </p:nvPicPr>
        <p:blipFill>
          <a:blip r:embed="rId1"/>
          <a:stretch>
            <a:fillRect/>
          </a:stretch>
        </p:blipFill>
        <p:spPr>
          <a:xfrm>
            <a:off x="6844030" y="2239010"/>
            <a:ext cx="5233035" cy="2910205"/>
          </a:xfrm>
          <a:prstGeom prst="rect">
            <a:avLst/>
          </a:prstGeom>
        </p:spPr>
      </p:pic>
      <p:sp>
        <p:nvSpPr>
          <p:cNvPr id="7" name="Title 4"/>
          <p:cNvSpPr>
            <a:spLocks noGrp="1"/>
          </p:cNvSpPr>
          <p:nvPr/>
        </p:nvSpPr>
        <p:spPr>
          <a:xfrm>
            <a:off x="3065145" y="29210"/>
            <a:ext cx="6755765" cy="10795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90000"/>
              </a:lnSpc>
              <a:spcBef>
                <a:spcPts val="0"/>
              </a:spcBef>
              <a:spcAft>
                <a:spcPts val="0"/>
              </a:spcAft>
            </a:pPr>
            <a:r>
              <a:rPr lang="vi-VN" altLang="en-US" sz="3000" b="1">
                <a:solidFill>
                  <a:schemeClr val="accent3"/>
                </a:solidFill>
                <a:latin typeface="Arial" panose="020B0604020202020204" pitchFamily="34" charset="0"/>
                <a:cs typeface="Arial" panose="020B0604020202020204" pitchFamily="34" charset="0"/>
              </a:rPr>
              <a:t>Example of Supplementary Activities</a:t>
            </a:r>
            <a:endParaRPr lang="vi-VN" altLang="en-US" sz="3000" b="1">
              <a:solidFill>
                <a:schemeClr val="accent3"/>
              </a:solidFill>
              <a:latin typeface="Arial" panose="020B0604020202020204" pitchFamily="34" charset="0"/>
              <a:cs typeface="Arial" panose="020B0604020202020204" pitchFamily="34" charset="0"/>
            </a:endParaRPr>
          </a:p>
          <a:p>
            <a:pPr algn="ctr">
              <a:lnSpc>
                <a:spcPct val="90000"/>
              </a:lnSpc>
              <a:spcBef>
                <a:spcPts val="0"/>
              </a:spcBef>
              <a:spcAft>
                <a:spcPts val="0"/>
              </a:spcAft>
            </a:pPr>
            <a:r>
              <a:rPr lang="vi-VN" altLang="en-US" sz="3000" b="1">
                <a:solidFill>
                  <a:schemeClr val="accent2"/>
                </a:solidFill>
                <a:latin typeface="Arial" panose="020B0604020202020204" pitchFamily="34" charset="0"/>
                <a:cs typeface="Arial" panose="020B0604020202020204" pitchFamily="34" charset="0"/>
              </a:rPr>
              <a:t>UNIT 2: FIGHTING DISEASE</a:t>
            </a:r>
            <a:endParaRPr lang="vi-VN" altLang="en-US" sz="3000" b="1">
              <a:solidFill>
                <a:schemeClr val="accent2"/>
              </a:solidFill>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Slide Number Placeholder 3"/>
          <p:cNvSpPr>
            <a:spLocks noGrp="1"/>
          </p:cNvSpPr>
          <p:nvPr>
            <p:ph type="sldNum" sz="quarter" idx="12"/>
          </p:nvPr>
        </p:nvSpPr>
        <p:spPr/>
        <p:txBody>
          <a:bodyPr/>
          <a:p>
            <a:fld id="{62B54EFE-F5F4-4674-A397-603D7A5E2AE8}" type="slidenum">
              <a:rPr lang="vi-VN" smtClean="0"/>
            </a:fld>
            <a:endParaRPr lang="vi-VN"/>
          </a:p>
        </p:txBody>
      </p:sp>
      <p:sp>
        <p:nvSpPr>
          <p:cNvPr id="8" name="Title 1"/>
          <p:cNvSpPr txBox="1"/>
          <p:nvPr/>
        </p:nvSpPr>
        <p:spPr>
          <a:xfrm>
            <a:off x="838200" y="-673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3600" b="1" dirty="0">
                <a:solidFill>
                  <a:schemeClr val="accent3"/>
                </a:solidFill>
                <a:latin typeface="Arial" panose="020B0604020202020204" pitchFamily="34" charset="0"/>
                <a:ea typeface="Tahoma" panose="020B0604030504040204" pitchFamily="34" charset="0"/>
                <a:cs typeface="Arial" panose="020B0604020202020204" pitchFamily="34" charset="0"/>
              </a:rPr>
              <a:t>PEDAGOGICAL </a:t>
            </a:r>
            <a:r>
              <a:rPr lang="en-US" sz="3600" b="1" dirty="0">
                <a:solidFill>
                  <a:schemeClr val="accent3"/>
                </a:solidFill>
                <a:latin typeface="Arial" panose="020B0604020202020204" pitchFamily="34" charset="0"/>
                <a:ea typeface="Tahoma" panose="020B0604030504040204" pitchFamily="34" charset="0"/>
                <a:cs typeface="Arial" panose="020B0604020202020204" pitchFamily="34" charset="0"/>
              </a:rPr>
              <a:t>IMPLICATIONS</a:t>
            </a:r>
            <a:endParaRPr lang="en-US" sz="3600" b="1" dirty="0">
              <a:solidFill>
                <a:schemeClr val="accent3"/>
              </a:solidFill>
              <a:latin typeface="Arial" panose="020B0604020202020204" pitchFamily="34" charset="0"/>
              <a:ea typeface="Tahoma" panose="020B0604030504040204" pitchFamily="34" charset="0"/>
              <a:cs typeface="Arial" panose="020B0604020202020204" pitchFamily="34" charset="0"/>
            </a:endParaRPr>
          </a:p>
        </p:txBody>
      </p:sp>
      <p:sp>
        <p:nvSpPr>
          <p:cNvPr id="9" name="Content Placeholder 2"/>
          <p:cNvSpPr>
            <a:spLocks noGrp="1"/>
          </p:cNvSpPr>
          <p:nvPr>
            <p:ph idx="1"/>
          </p:nvPr>
        </p:nvSpPr>
        <p:spPr>
          <a:xfrm>
            <a:off x="1069340" y="1258570"/>
            <a:ext cx="10727690" cy="4747260"/>
          </a:xfrm>
        </p:spPr>
        <p:txBody>
          <a:bodyPr>
            <a:noAutofit/>
          </a:bodyPr>
          <a:lstStyle/>
          <a:p>
            <a:pPr marL="457200" indent="-457200" algn="just">
              <a:buFont typeface="Arial" panose="020B0604020202020204" pitchFamily="34" charset="0"/>
              <a:buChar char="•"/>
            </a:pPr>
            <a:r>
              <a:rPr lang="en-US" altLang="en-US" sz="2600" dirty="0">
                <a:latin typeface="Arial" panose="020B0604020202020204" pitchFamily="34" charset="0"/>
                <a:ea typeface="Tahoma" panose="020B0604030504040204" pitchFamily="34" charset="0"/>
                <a:cs typeface="Arial" panose="020B0604020202020204" pitchFamily="34" charset="0"/>
              </a:rPr>
              <a:t>Teachers should not rely solely on the textbook. They need to adapt and supplement it to meet students’ needs. Activities that promote critical thinking, group interaction, and higher-order reading skills should be added.</a:t>
            </a:r>
            <a:endParaRPr lang="en-US" altLang="en-US" sz="2600" dirty="0">
              <a:latin typeface="Arial" panose="020B0604020202020204" pitchFamily="34" charset="0"/>
              <a:ea typeface="Tahoma" panose="020B0604030504040204" pitchFamily="34" charset="0"/>
              <a:cs typeface="Arial" panose="020B0604020202020204" pitchFamily="34" charset="0"/>
            </a:endParaRPr>
          </a:p>
          <a:p>
            <a:pPr marL="457200" indent="-457200" algn="just">
              <a:buFont typeface="Arial" panose="020B0604020202020204" pitchFamily="34" charset="0"/>
              <a:buChar char="•"/>
            </a:pPr>
            <a:r>
              <a:rPr lang="en-US" altLang="en-US" sz="2600" dirty="0">
                <a:latin typeface="Arial" panose="020B0604020202020204" pitchFamily="34" charset="0"/>
                <a:ea typeface="Tahoma" panose="020B0604030504040204" pitchFamily="34" charset="0"/>
                <a:cs typeface="Arial" panose="020B0604020202020204" pitchFamily="34" charset="0"/>
              </a:rPr>
              <a:t>Students are encouraged to take a more active role in learning, rather than depending only on the textbook. Supplementary activities can help them improve not only reading but also communication and analytical skills.</a:t>
            </a:r>
            <a:endParaRPr lang="en-US" altLang="en-US" sz="2600" dirty="0">
              <a:latin typeface="Arial" panose="020B0604020202020204" pitchFamily="34" charset="0"/>
              <a:ea typeface="Tahoma" panose="020B0604030504040204" pitchFamily="34" charset="0"/>
              <a:cs typeface="Arial" panose="020B0604020202020204" pitchFamily="34" charset="0"/>
            </a:endParaRPr>
          </a:p>
          <a:p>
            <a:pPr marL="457200" indent="-457200" algn="just">
              <a:buFont typeface="Arial" panose="020B0604020202020204" pitchFamily="34" charset="0"/>
              <a:buChar char="•"/>
            </a:pPr>
            <a:r>
              <a:rPr lang="en-US" altLang="en-US" sz="2600" dirty="0">
                <a:latin typeface="Arial" panose="020B0604020202020204" pitchFamily="34" charset="0"/>
                <a:ea typeface="Tahoma" panose="020B0604030504040204" pitchFamily="34" charset="0"/>
                <a:cs typeface="Arial" panose="020B0604020202020204" pitchFamily="34" charset="0"/>
              </a:rPr>
              <a:t>Textbook writers should consider cultural context and practical classroom use. More extended tasks are needed to support academic reading and communication skills.</a:t>
            </a:r>
            <a:endParaRPr lang="en-US" altLang="en-US" sz="2600" dirty="0">
              <a:latin typeface="Arial" panose="020B0604020202020204" pitchFamily="34" charset="0"/>
              <a:ea typeface="Tahoma" panose="020B060403050404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ctrTitle"/>
          </p:nvPr>
        </p:nvSpPr>
        <p:spPr/>
        <p:txBody>
          <a:bodyPr/>
          <a:p>
            <a:r>
              <a:rPr lang="en-US" sz="6600"/>
              <a:t>THANK YOU </a:t>
            </a:r>
            <a:endParaRPr lang="en-US" sz="6600"/>
          </a:p>
        </p:txBody>
      </p:sp>
      <p:sp>
        <p:nvSpPr>
          <p:cNvPr id="6" name="Subtitle 5"/>
          <p:cNvSpPr>
            <a:spLocks noGrp="1"/>
          </p:cNvSpPr>
          <p:nvPr>
            <p:ph type="subTitle" idx="1"/>
          </p:nvPr>
        </p:nvSpPr>
        <p:spPr/>
        <p:txBody>
          <a:bodyPr>
            <a:noAutofit/>
          </a:bodyPr>
          <a:p>
            <a:r>
              <a:rPr lang="en-US" sz="4800">
                <a:sym typeface="+mn-ea"/>
              </a:rPr>
              <a:t>FOR YOUR ATTENTION</a:t>
            </a:r>
            <a:endParaRPr lang="en-US" sz="4800">
              <a:sym typeface="+mn-ea"/>
            </a:endParaRPr>
          </a:p>
        </p:txBody>
      </p:sp>
      <p:sp>
        <p:nvSpPr>
          <p:cNvPr id="4" name="Slide Number Placeholder 3"/>
          <p:cNvSpPr>
            <a:spLocks noGrp="1"/>
          </p:cNvSpPr>
          <p:nvPr>
            <p:ph type="sldNum" sz="quarter" idx="4294967295"/>
          </p:nvPr>
        </p:nvSpPr>
        <p:spPr>
          <a:xfrm>
            <a:off x="9448800" y="6356350"/>
            <a:ext cx="2743200" cy="365125"/>
          </a:xfrm>
        </p:spPr>
        <p:txBody>
          <a:bodyPr/>
          <a:p>
            <a:fld id="{62B54EFE-F5F4-4674-A397-603D7A5E2AE8}" type="slidenum">
              <a:rPr lang="vi-VN" smtClean="0"/>
            </a:fld>
            <a:endParaRPr lang="vi-V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custDataLst>
              <p:tags r:id="rId1"/>
            </p:custDataLst>
          </p:nvPr>
        </p:nvGrpSpPr>
        <p:grpSpPr>
          <a:xfrm>
            <a:off x="1219835" y="2479675"/>
            <a:ext cx="9399270" cy="3275330"/>
            <a:chOff x="1921" y="3650"/>
            <a:chExt cx="14802" cy="5158"/>
          </a:xfrm>
        </p:grpSpPr>
        <p:grpSp>
          <p:nvGrpSpPr>
            <p:cNvPr id="13" name="Group 12"/>
            <p:cNvGrpSpPr/>
            <p:nvPr>
              <p:custDataLst>
                <p:tags r:id="rId2"/>
              </p:custDataLst>
            </p:nvPr>
          </p:nvGrpSpPr>
          <p:grpSpPr>
            <a:xfrm>
              <a:off x="1921" y="3650"/>
              <a:ext cx="11080" cy="994"/>
              <a:chOff x="2095" y="2880"/>
              <a:chExt cx="11080" cy="994"/>
            </a:xfrm>
          </p:grpSpPr>
          <p:sp>
            <p:nvSpPr>
              <p:cNvPr id="86" name="Flowchart: Connector 85"/>
              <p:cNvSpPr/>
              <p:nvPr>
                <p:custDataLst>
                  <p:tags r:id="rId3"/>
                </p:custDataLst>
              </p:nvPr>
            </p:nvSpPr>
            <p:spPr>
              <a:xfrm>
                <a:off x="2095" y="2880"/>
                <a:ext cx="960" cy="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0" lang="en-US" sz="2300" b="1" i="0" u="none" strike="noStrike" kern="1200" cap="none" spc="0" normalizeH="0" baseline="0" noProof="0" dirty="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rPr>
                  <a:t>1</a:t>
                </a:r>
                <a:endParaRPr kumimoji="0" lang="en-US" sz="2300" b="1" i="0" u="none" strike="noStrike" kern="1200" cap="none" spc="0" normalizeH="0" baseline="0" noProof="0" dirty="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p:txBody>
          </p:sp>
          <p:sp>
            <p:nvSpPr>
              <p:cNvPr id="90" name="Flowchart: Connector 89"/>
              <p:cNvSpPr/>
              <p:nvPr>
                <p:custDataLst>
                  <p:tags r:id="rId4"/>
                </p:custDataLst>
              </p:nvPr>
            </p:nvSpPr>
            <p:spPr>
              <a:xfrm>
                <a:off x="6943" y="2880"/>
                <a:ext cx="960" cy="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rPr>
                  <a:t>2</a:t>
                </a:r>
                <a:endPar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96" name="Flowchart: Connector 95"/>
              <p:cNvSpPr/>
              <p:nvPr>
                <p:custDataLst>
                  <p:tags r:id="rId5"/>
                </p:custDataLst>
              </p:nvPr>
            </p:nvSpPr>
            <p:spPr>
              <a:xfrm>
                <a:off x="12215" y="2936"/>
                <a:ext cx="960" cy="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rPr>
                  <a:t>3</a:t>
                </a:r>
                <a:endPar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12" name="Group 11"/>
            <p:cNvGrpSpPr/>
            <p:nvPr>
              <p:custDataLst>
                <p:tags r:id="rId6"/>
              </p:custDataLst>
            </p:nvPr>
          </p:nvGrpSpPr>
          <p:grpSpPr>
            <a:xfrm>
              <a:off x="2095" y="3992"/>
              <a:ext cx="14629" cy="4817"/>
              <a:chOff x="2095" y="3370"/>
              <a:chExt cx="14629" cy="4817"/>
            </a:xfrm>
          </p:grpSpPr>
          <p:grpSp>
            <p:nvGrpSpPr>
              <p:cNvPr id="52" name="Group 39"/>
              <p:cNvGrpSpPr/>
              <p:nvPr>
                <p:custDataLst>
                  <p:tags r:id="rId7"/>
                </p:custDataLst>
              </p:nvPr>
            </p:nvGrpSpPr>
            <p:grpSpPr>
              <a:xfrm>
                <a:off x="2635" y="3370"/>
                <a:ext cx="3959" cy="2030"/>
                <a:chOff x="1609819" y="5072067"/>
                <a:chExt cx="3229716" cy="555674"/>
              </a:xfrm>
              <a:solidFill>
                <a:schemeClr val="accent1">
                  <a:lumMod val="40000"/>
                  <a:lumOff val="60000"/>
                </a:schemeClr>
              </a:solidFill>
            </p:grpSpPr>
            <p:sp>
              <p:nvSpPr>
                <p:cNvPr id="53" name="Rectangle: Rounded Corners 40"/>
                <p:cNvSpPr/>
                <p:nvPr>
                  <p:custDataLst>
                    <p:tags r:id="rId8"/>
                  </p:custDataLst>
                </p:nvPr>
              </p:nvSpPr>
              <p:spPr>
                <a:xfrm>
                  <a:off x="1609819" y="5072067"/>
                  <a:ext cx="3229716" cy="555674"/>
                </a:xfrm>
                <a:prstGeom prst="roundRect">
                  <a:avLst>
                    <a:gd name="adj" fmla="val 21776"/>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3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55" name="Rectangle 43"/>
                <p:cNvSpPr/>
                <p:nvPr>
                  <p:custDataLst>
                    <p:tags r:id="rId9"/>
                  </p:custDataLst>
                </p:nvPr>
              </p:nvSpPr>
              <p:spPr>
                <a:xfrm>
                  <a:off x="1809432" y="5242388"/>
                  <a:ext cx="2830488" cy="191885"/>
                </a:xfrm>
                <a:prstGeom prst="rect">
                  <a:avLst/>
                </a:prstGeom>
                <a:grpFill/>
              </p:spPr>
              <p:txBody>
                <a:bodyPr wrap="square">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Introduction</a:t>
                  </a:r>
                  <a:endParaRPr kumimoji="0" 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grpSp>
          <p:grpSp>
            <p:nvGrpSpPr>
              <p:cNvPr id="87" name="Group 39"/>
              <p:cNvGrpSpPr/>
              <p:nvPr>
                <p:custDataLst>
                  <p:tags r:id="rId10"/>
                </p:custDataLst>
              </p:nvPr>
            </p:nvGrpSpPr>
            <p:grpSpPr>
              <a:xfrm>
                <a:off x="7483" y="3370"/>
                <a:ext cx="3959" cy="1985"/>
                <a:chOff x="1609819" y="5072067"/>
                <a:chExt cx="3229716" cy="543397"/>
              </a:xfrm>
              <a:solidFill>
                <a:schemeClr val="accent2">
                  <a:lumMod val="60000"/>
                  <a:lumOff val="40000"/>
                </a:schemeClr>
              </a:solidFill>
            </p:grpSpPr>
            <p:sp>
              <p:nvSpPr>
                <p:cNvPr id="88" name="Rectangle: Rounded Corners 40"/>
                <p:cNvSpPr/>
                <p:nvPr>
                  <p:custDataLst>
                    <p:tags r:id="rId11"/>
                  </p:custDataLst>
                </p:nvPr>
              </p:nvSpPr>
              <p:spPr>
                <a:xfrm>
                  <a:off x="1609819" y="5072067"/>
                  <a:ext cx="3229716" cy="543397"/>
                </a:xfrm>
                <a:prstGeom prst="roundRect">
                  <a:avLst>
                    <a:gd name="adj" fmla="val 21776"/>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3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89" name="Rectangle 43"/>
                <p:cNvSpPr/>
                <p:nvPr>
                  <p:custDataLst>
                    <p:tags r:id="rId12"/>
                  </p:custDataLst>
                </p:nvPr>
              </p:nvSpPr>
              <p:spPr>
                <a:xfrm>
                  <a:off x="1866067" y="5156383"/>
                  <a:ext cx="2830488" cy="344380"/>
                </a:xfrm>
                <a:prstGeom prst="rect">
                  <a:avLst/>
                </a:prstGeom>
                <a:grpFill/>
              </p:spPr>
              <p:txBody>
                <a:bodyPr wrap="square">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vi-VN" alt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Research </a:t>
                  </a:r>
                  <a:r>
                    <a:rPr kumimoji="0" lang="vi-VN" alt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Questions</a:t>
                  </a:r>
                  <a:endParaRPr kumimoji="0" lang="vi-VN" alt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grpSp>
          <p:grpSp>
            <p:nvGrpSpPr>
              <p:cNvPr id="93" name="Group 39"/>
              <p:cNvGrpSpPr/>
              <p:nvPr>
                <p:custDataLst>
                  <p:tags r:id="rId13"/>
                </p:custDataLst>
              </p:nvPr>
            </p:nvGrpSpPr>
            <p:grpSpPr>
              <a:xfrm>
                <a:off x="12756" y="3426"/>
                <a:ext cx="3959" cy="1985"/>
                <a:chOff x="1609819" y="5072067"/>
                <a:chExt cx="3229716" cy="543397"/>
              </a:xfrm>
              <a:solidFill>
                <a:schemeClr val="accent3">
                  <a:lumMod val="60000"/>
                  <a:lumOff val="40000"/>
                </a:schemeClr>
              </a:solidFill>
            </p:grpSpPr>
            <p:sp>
              <p:nvSpPr>
                <p:cNvPr id="94" name="Rectangle: Rounded Corners 40"/>
                <p:cNvSpPr/>
                <p:nvPr>
                  <p:custDataLst>
                    <p:tags r:id="rId14"/>
                  </p:custDataLst>
                </p:nvPr>
              </p:nvSpPr>
              <p:spPr>
                <a:xfrm>
                  <a:off x="1609819" y="5072067"/>
                  <a:ext cx="3229716" cy="543397"/>
                </a:xfrm>
                <a:prstGeom prst="roundRect">
                  <a:avLst>
                    <a:gd name="adj" fmla="val 21776"/>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3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95" name="Rectangle 43"/>
                <p:cNvSpPr/>
                <p:nvPr>
                  <p:custDataLst>
                    <p:tags r:id="rId15"/>
                  </p:custDataLst>
                </p:nvPr>
              </p:nvSpPr>
              <p:spPr>
                <a:xfrm>
                  <a:off x="1809432" y="5235139"/>
                  <a:ext cx="2830488" cy="191900"/>
                </a:xfrm>
                <a:prstGeom prst="rect">
                  <a:avLst/>
                </a:prstGeom>
                <a:grpFill/>
              </p:spPr>
              <p:txBody>
                <a:bodyPr wrap="square">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Methodology</a:t>
                  </a:r>
                  <a:endParaRPr kumimoji="0" 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grpSp>
          <p:grpSp>
            <p:nvGrpSpPr>
              <p:cNvPr id="97" name="Group 39"/>
              <p:cNvGrpSpPr/>
              <p:nvPr>
                <p:custDataLst>
                  <p:tags r:id="rId16"/>
                </p:custDataLst>
              </p:nvPr>
            </p:nvGrpSpPr>
            <p:grpSpPr>
              <a:xfrm>
                <a:off x="2635" y="6157"/>
                <a:ext cx="3959" cy="2030"/>
                <a:chOff x="1609816" y="5041881"/>
                <a:chExt cx="3229716" cy="555674"/>
              </a:xfrm>
              <a:solidFill>
                <a:schemeClr val="accent4">
                  <a:lumMod val="60000"/>
                  <a:lumOff val="40000"/>
                </a:schemeClr>
              </a:solidFill>
            </p:grpSpPr>
            <p:sp>
              <p:nvSpPr>
                <p:cNvPr id="98" name="Rectangle: Rounded Corners 40"/>
                <p:cNvSpPr/>
                <p:nvPr>
                  <p:custDataLst>
                    <p:tags r:id="rId17"/>
                  </p:custDataLst>
                </p:nvPr>
              </p:nvSpPr>
              <p:spPr>
                <a:xfrm>
                  <a:off x="1609816" y="5041881"/>
                  <a:ext cx="3229716" cy="555674"/>
                </a:xfrm>
                <a:prstGeom prst="roundRect">
                  <a:avLst>
                    <a:gd name="adj" fmla="val 21776"/>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3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99" name="Rectangle 43"/>
                <p:cNvSpPr/>
                <p:nvPr>
                  <p:custDataLst>
                    <p:tags r:id="rId18"/>
                  </p:custDataLst>
                </p:nvPr>
              </p:nvSpPr>
              <p:spPr>
                <a:xfrm>
                  <a:off x="1809432" y="5203043"/>
                  <a:ext cx="2830488" cy="191885"/>
                </a:xfrm>
                <a:prstGeom prst="rect">
                  <a:avLst/>
                </a:prstGeom>
                <a:grpFill/>
              </p:spPr>
              <p:txBody>
                <a:bodyPr wrap="square">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Data Findings</a:t>
                  </a:r>
                  <a:endParaRPr kumimoji="0" 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100" name="Flowchart: Connector 99"/>
              <p:cNvSpPr/>
              <p:nvPr>
                <p:custDataLst>
                  <p:tags r:id="rId19"/>
                </p:custDataLst>
              </p:nvPr>
            </p:nvSpPr>
            <p:spPr>
              <a:xfrm>
                <a:off x="2095" y="5808"/>
                <a:ext cx="960" cy="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rPr>
                  <a:t>4</a:t>
                </a:r>
                <a:endPar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grpSp>
            <p:nvGrpSpPr>
              <p:cNvPr id="105" name="Group 39"/>
              <p:cNvGrpSpPr/>
              <p:nvPr>
                <p:custDataLst>
                  <p:tags r:id="rId20"/>
                </p:custDataLst>
              </p:nvPr>
            </p:nvGrpSpPr>
            <p:grpSpPr>
              <a:xfrm>
                <a:off x="7483" y="6153"/>
                <a:ext cx="3959" cy="2030"/>
                <a:chOff x="-677662" y="5033395"/>
                <a:chExt cx="3229716" cy="555674"/>
              </a:xfrm>
              <a:solidFill>
                <a:schemeClr val="accent6">
                  <a:lumMod val="60000"/>
                  <a:lumOff val="40000"/>
                </a:schemeClr>
              </a:solidFill>
            </p:grpSpPr>
            <p:sp>
              <p:nvSpPr>
                <p:cNvPr id="106" name="Rectangle: Rounded Corners 40"/>
                <p:cNvSpPr/>
                <p:nvPr>
                  <p:custDataLst>
                    <p:tags r:id="rId21"/>
                  </p:custDataLst>
                </p:nvPr>
              </p:nvSpPr>
              <p:spPr>
                <a:xfrm>
                  <a:off x="-677662" y="5033395"/>
                  <a:ext cx="3229716" cy="555674"/>
                </a:xfrm>
                <a:prstGeom prst="roundRect">
                  <a:avLst>
                    <a:gd name="adj" fmla="val 21776"/>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3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07" name="Rectangle 43"/>
                <p:cNvSpPr/>
                <p:nvPr>
                  <p:custDataLst>
                    <p:tags r:id="rId22"/>
                  </p:custDataLst>
                </p:nvPr>
              </p:nvSpPr>
              <p:spPr>
                <a:xfrm>
                  <a:off x="-677662" y="5147815"/>
                  <a:ext cx="3140795" cy="344354"/>
                </a:xfrm>
                <a:prstGeom prst="rect">
                  <a:avLst/>
                </a:prstGeom>
                <a:grpFill/>
              </p:spPr>
              <p:txBody>
                <a:bodyPr wrap="square">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Supplementary Design</a:t>
                  </a:r>
                  <a:endParaRPr kumimoji="0" lang="en-US" alt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108" name="Flowchart: Connector 107"/>
              <p:cNvSpPr/>
              <p:nvPr>
                <p:custDataLst>
                  <p:tags r:id="rId23"/>
                </p:custDataLst>
              </p:nvPr>
            </p:nvSpPr>
            <p:spPr>
              <a:xfrm>
                <a:off x="6943" y="5808"/>
                <a:ext cx="960" cy="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rPr>
                  <a:t>5</a:t>
                </a:r>
                <a:endPar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grpSp>
            <p:nvGrpSpPr>
              <p:cNvPr id="8" name="Group 39"/>
              <p:cNvGrpSpPr/>
              <p:nvPr>
                <p:custDataLst>
                  <p:tags r:id="rId24"/>
                </p:custDataLst>
              </p:nvPr>
            </p:nvGrpSpPr>
            <p:grpSpPr>
              <a:xfrm>
                <a:off x="12766" y="6153"/>
                <a:ext cx="3959" cy="2030"/>
                <a:chOff x="-677662" y="5033395"/>
                <a:chExt cx="3229716" cy="555674"/>
              </a:xfrm>
              <a:solidFill>
                <a:schemeClr val="accent4">
                  <a:lumMod val="20000"/>
                  <a:lumOff val="80000"/>
                </a:schemeClr>
              </a:solidFill>
            </p:grpSpPr>
            <p:sp>
              <p:nvSpPr>
                <p:cNvPr id="9" name="Rectangle: Rounded Corners 40"/>
                <p:cNvSpPr/>
                <p:nvPr>
                  <p:custDataLst>
                    <p:tags r:id="rId25"/>
                  </p:custDataLst>
                </p:nvPr>
              </p:nvSpPr>
              <p:spPr>
                <a:xfrm>
                  <a:off x="-677662" y="5033395"/>
                  <a:ext cx="3229716" cy="555674"/>
                </a:xfrm>
                <a:prstGeom prst="roundRect">
                  <a:avLst>
                    <a:gd name="adj" fmla="val 21776"/>
                  </a:avLst>
                </a:pr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300"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sp>
              <p:nvSpPr>
                <p:cNvPr id="10" name="Rectangle 43"/>
                <p:cNvSpPr/>
                <p:nvPr>
                  <p:custDataLst>
                    <p:tags r:id="rId26"/>
                  </p:custDataLst>
                </p:nvPr>
              </p:nvSpPr>
              <p:spPr>
                <a:xfrm>
                  <a:off x="-596899" y="5223912"/>
                  <a:ext cx="3140795" cy="191885"/>
                </a:xfrm>
                <a:prstGeom prst="rect">
                  <a:avLst/>
                </a:prstGeom>
                <a:grpFill/>
              </p:spPr>
              <p:txBody>
                <a:bodyPr wrap="square">
                  <a:spAutoFit/>
                </a:bodyPr>
                <a:p>
                  <a:pPr marL="0" marR="0" lvl="0" indent="0" algn="ctr" defTabSz="457200" rtl="0" eaLnBrk="1" fontAlgn="auto" latinLnBrk="0" hangingPunct="1">
                    <a:lnSpc>
                      <a:spcPct val="100000"/>
                    </a:lnSpc>
                    <a:spcBef>
                      <a:spcPts val="0"/>
                    </a:spcBef>
                    <a:spcAft>
                      <a:spcPts val="0"/>
                    </a:spcAft>
                    <a:buClrTx/>
                    <a:buSzTx/>
                    <a:buFontTx/>
                    <a:buNone/>
                    <a:defRPr/>
                  </a:pPr>
                  <a:r>
                    <a:rPr kumimoji="0" 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rPr>
                    <a:t>Conclusion</a:t>
                  </a:r>
                  <a:endParaRPr kumimoji="0" lang="en-US" altLang="en-US" sz="2300" b="1" i="0" u="none" strike="noStrike" kern="1200" cap="none" spc="0" normalizeH="0" baseline="0" noProof="0" dirty="0">
                    <a:ln>
                      <a:noFill/>
                    </a:ln>
                    <a:effectLst/>
                    <a:uLnTx/>
                    <a:uFillTx/>
                    <a:latin typeface="Arial" panose="020B0604020202020204" pitchFamily="34" charset="0"/>
                    <a:ea typeface="Tahoma" panose="020B0604030504040204" pitchFamily="34" charset="0"/>
                    <a:cs typeface="Arial" panose="020B0604020202020204" pitchFamily="34" charset="0"/>
                  </a:endParaRPr>
                </a:p>
              </p:txBody>
            </p:sp>
          </p:grpSp>
          <p:sp>
            <p:nvSpPr>
              <p:cNvPr id="11" name="Flowchart: Connector 10"/>
              <p:cNvSpPr/>
              <p:nvPr>
                <p:custDataLst>
                  <p:tags r:id="rId27"/>
                </p:custDataLst>
              </p:nvPr>
            </p:nvSpPr>
            <p:spPr>
              <a:xfrm>
                <a:off x="12222" y="5808"/>
                <a:ext cx="960" cy="93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rPr>
                  <a:t>6</a:t>
                </a:r>
                <a:endParaRPr lang="en-US" sz="2300" b="1" dirty="0">
                  <a:solidFill>
                    <a:schemeClr val="tx1"/>
                  </a:solidFill>
                  <a:latin typeface="Arial" panose="020B0604020202020204" pitchFamily="34" charset="0"/>
                  <a:ea typeface="Tahoma" panose="020B0604030504040204" pitchFamily="34" charset="0"/>
                  <a:cs typeface="Arial" panose="020B0604020202020204" pitchFamily="34" charset="0"/>
                </a:endParaRPr>
              </a:p>
            </p:txBody>
          </p:sp>
        </p:grpSp>
      </p:grpSp>
      <p:sp>
        <p:nvSpPr>
          <p:cNvPr id="14" name="Title 1"/>
          <p:cNvSpPr txBox="1"/>
          <p:nvPr/>
        </p:nvSpPr>
        <p:spPr>
          <a:xfrm>
            <a:off x="716280" y="12447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rgbClr val="FFC000"/>
                </a:solidFill>
                <a:latin typeface="Arial" panose="020B0604020202020204" pitchFamily="34" charset="0"/>
                <a:ea typeface="Tahoma" panose="020B0604030504040204" pitchFamily="34" charset="0"/>
                <a:cs typeface="Arial" panose="020B0604020202020204" pitchFamily="34" charset="0"/>
              </a:rPr>
              <a:t>OUTLINE OF PRESENTATION</a:t>
            </a:r>
            <a:endParaRPr lang="en-US" sz="3000" b="1" dirty="0">
              <a:solidFill>
                <a:srgbClr val="FFC000"/>
              </a:solidFill>
              <a:latin typeface="Arial" panose="020B0604020202020204" pitchFamily="34" charset="0"/>
              <a:ea typeface="Tahoma" panose="020B060403050404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grpSp>
        <p:nvGrpSpPr>
          <p:cNvPr id="10" name="Group 9"/>
          <p:cNvGrpSpPr/>
          <p:nvPr/>
        </p:nvGrpSpPr>
        <p:grpSpPr>
          <a:xfrm>
            <a:off x="208280" y="-100965"/>
            <a:ext cx="11694160" cy="5869940"/>
            <a:chOff x="328" y="-159"/>
            <a:chExt cx="18416" cy="9244"/>
          </a:xfrm>
        </p:grpSpPr>
        <p:sp>
          <p:nvSpPr>
            <p:cNvPr id="5" name="Title 1"/>
            <p:cNvSpPr txBox="1"/>
            <p:nvPr/>
          </p:nvSpPr>
          <p:spPr>
            <a:xfrm>
              <a:off x="1320" y="-159"/>
              <a:ext cx="16560" cy="2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Arial" panose="020B0604020202020204" pitchFamily="34" charset="0"/>
                  <a:ea typeface="Tahoma" panose="020B0604030504040204" pitchFamily="34" charset="0"/>
                  <a:cs typeface="Arial" panose="020B0604020202020204" pitchFamily="34" charset="0"/>
                </a:rPr>
                <a:t>1. INTRODUCTION</a:t>
              </a:r>
              <a:endParaRPr lang="en-US" sz="3200" b="1" dirty="0">
                <a:latin typeface="Arial" panose="020B0604020202020204" pitchFamily="34" charset="0"/>
                <a:ea typeface="Tahoma" panose="020B0604030504040204" pitchFamily="34" charset="0"/>
                <a:cs typeface="Arial" panose="020B0604020202020204" pitchFamily="34" charset="0"/>
              </a:endParaRPr>
            </a:p>
          </p:txBody>
        </p:sp>
        <p:sp>
          <p:nvSpPr>
            <p:cNvPr id="34" name="Flowchart: Alternate Process 33"/>
            <p:cNvSpPr/>
            <p:nvPr/>
          </p:nvSpPr>
          <p:spPr>
            <a:xfrm>
              <a:off x="328" y="4356"/>
              <a:ext cx="2977" cy="2088"/>
            </a:xfrm>
            <a:prstGeom prst="flowChartAlternateProcess">
              <a:avLst/>
            </a:prstGeom>
            <a:solidFill>
              <a:schemeClr val="accent3">
                <a:lumMod val="60000"/>
                <a:lumOff val="40000"/>
              </a:schemeClr>
            </a:solidFill>
            <a:ln>
              <a:solidFill>
                <a:schemeClr val="accent3">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prstClr val="black"/>
                  </a:solidFill>
                  <a:latin typeface="Arial" panose="020B0604020202020204" pitchFamily="34" charset="0"/>
                  <a:ea typeface="Tahoma" panose="020B0604030504040204" pitchFamily="34" charset="0"/>
                  <a:cs typeface="Arial" panose="020B0604020202020204" pitchFamily="34" charset="0"/>
                </a:rPr>
                <a:t>Rationale</a:t>
              </a:r>
              <a:endParaRPr lang="en-US" sz="2400" dirty="0">
                <a:latin typeface="Arial" panose="020B0604020202020204" pitchFamily="34" charset="0"/>
                <a:ea typeface="Tahoma" panose="020B0604030504040204" pitchFamily="34" charset="0"/>
                <a:cs typeface="Arial" panose="020B0604020202020204" pitchFamily="34" charset="0"/>
              </a:endParaRPr>
            </a:p>
          </p:txBody>
        </p:sp>
        <p:sp>
          <p:nvSpPr>
            <p:cNvPr id="39" name="Flowchart: Preparation 6"/>
            <p:cNvSpPr/>
            <p:nvPr/>
          </p:nvSpPr>
          <p:spPr>
            <a:xfrm>
              <a:off x="3504" y="4522"/>
              <a:ext cx="15240" cy="1922"/>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1" fmla="*/ 0 w 8752"/>
                <a:gd name="connsiteY0-2" fmla="*/ 4353 h 10000"/>
                <a:gd name="connsiteX1-3" fmla="*/ 752 w 8752"/>
                <a:gd name="connsiteY1-4" fmla="*/ 0 h 10000"/>
                <a:gd name="connsiteX2-5" fmla="*/ 6752 w 8752"/>
                <a:gd name="connsiteY2-6" fmla="*/ 0 h 10000"/>
                <a:gd name="connsiteX3-7" fmla="*/ 8752 w 8752"/>
                <a:gd name="connsiteY3-8" fmla="*/ 5000 h 10000"/>
                <a:gd name="connsiteX4-9" fmla="*/ 6752 w 8752"/>
                <a:gd name="connsiteY4-10" fmla="*/ 10000 h 10000"/>
                <a:gd name="connsiteX5-11" fmla="*/ 752 w 8752"/>
                <a:gd name="connsiteY5-12" fmla="*/ 10000 h 10000"/>
                <a:gd name="connsiteX6-13" fmla="*/ 0 w 8752"/>
                <a:gd name="connsiteY6-14" fmla="*/ 4353 h 10000"/>
                <a:gd name="connsiteX0-15" fmla="*/ 0 w 8268"/>
                <a:gd name="connsiteY0-16" fmla="*/ 4353 h 10000"/>
                <a:gd name="connsiteX1-17" fmla="*/ 859 w 8268"/>
                <a:gd name="connsiteY1-18" fmla="*/ 0 h 10000"/>
                <a:gd name="connsiteX2-19" fmla="*/ 7715 w 8268"/>
                <a:gd name="connsiteY2-20" fmla="*/ 0 h 10000"/>
                <a:gd name="connsiteX3-21" fmla="*/ 8268 w 8268"/>
                <a:gd name="connsiteY3-22" fmla="*/ 4515 h 10000"/>
                <a:gd name="connsiteX4-23" fmla="*/ 7715 w 8268"/>
                <a:gd name="connsiteY4-24" fmla="*/ 10000 h 10000"/>
                <a:gd name="connsiteX5-25" fmla="*/ 859 w 8268"/>
                <a:gd name="connsiteY5-26" fmla="*/ 10000 h 10000"/>
                <a:gd name="connsiteX6-27" fmla="*/ 0 w 8268"/>
                <a:gd name="connsiteY6-28" fmla="*/ 4353 h 10000"/>
                <a:gd name="connsiteX0-29" fmla="*/ 0 w 10277"/>
                <a:gd name="connsiteY0-30" fmla="*/ 4353 h 10000"/>
                <a:gd name="connsiteX1-31" fmla="*/ 1039 w 10277"/>
                <a:gd name="connsiteY1-32" fmla="*/ 0 h 10000"/>
                <a:gd name="connsiteX2-33" fmla="*/ 9331 w 10277"/>
                <a:gd name="connsiteY2-34" fmla="*/ 0 h 10000"/>
                <a:gd name="connsiteX3-35" fmla="*/ 10277 w 10277"/>
                <a:gd name="connsiteY3-36" fmla="*/ 4353 h 10000"/>
                <a:gd name="connsiteX4-37" fmla="*/ 9331 w 10277"/>
                <a:gd name="connsiteY4-38" fmla="*/ 10000 h 10000"/>
                <a:gd name="connsiteX5-39" fmla="*/ 1039 w 10277"/>
                <a:gd name="connsiteY5-40" fmla="*/ 10000 h 10000"/>
                <a:gd name="connsiteX6-41" fmla="*/ 0 w 10277"/>
                <a:gd name="connsiteY6-42" fmla="*/ 435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277" h="10000">
                  <a:moveTo>
                    <a:pt x="0" y="4353"/>
                  </a:moveTo>
                  <a:lnTo>
                    <a:pt x="1039" y="0"/>
                  </a:lnTo>
                  <a:lnTo>
                    <a:pt x="9331" y="0"/>
                  </a:lnTo>
                  <a:cubicBezTo>
                    <a:pt x="9554" y="1505"/>
                    <a:pt x="10054" y="2848"/>
                    <a:pt x="10277" y="4353"/>
                  </a:cubicBezTo>
                  <a:cubicBezTo>
                    <a:pt x="10054" y="6181"/>
                    <a:pt x="9554" y="8172"/>
                    <a:pt x="9331" y="10000"/>
                  </a:cubicBezTo>
                  <a:lnTo>
                    <a:pt x="1039" y="10000"/>
                  </a:lnTo>
                  <a:cubicBezTo>
                    <a:pt x="692" y="8118"/>
                    <a:pt x="347" y="6235"/>
                    <a:pt x="0" y="4353"/>
                  </a:cubicBez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50" dirty="0">
                  <a:solidFill>
                    <a:prstClr val="black"/>
                  </a:solidFill>
                  <a:latin typeface="Arial" panose="020B0604020202020204" pitchFamily="34" charset="0"/>
                  <a:ea typeface="Tahoma" panose="020B0604030504040204" pitchFamily="34" charset="0"/>
                  <a:cs typeface="Arial" panose="020B0604020202020204" pitchFamily="34" charset="0"/>
                </a:rPr>
                <a:t>Textbooks</a:t>
              </a:r>
              <a:r>
                <a:rPr lang="vi-VN" altLang="en-US" sz="225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sz="2250" dirty="0">
                  <a:solidFill>
                    <a:prstClr val="black"/>
                  </a:solidFill>
                  <a:latin typeface="Arial" panose="020B0604020202020204" pitchFamily="34" charset="0"/>
                  <a:ea typeface="Tahoma" panose="020B0604030504040204" pitchFamily="34" charset="0"/>
                  <a:cs typeface="Arial" panose="020B0604020202020204" pitchFamily="34" charset="0"/>
                </a:rPr>
                <a:t>are integral to the learning process</a:t>
              </a:r>
              <a:r>
                <a:rPr lang="vi-VN" altLang="en-US" sz="2250" dirty="0">
                  <a:solidFill>
                    <a:prstClr val="black"/>
                  </a:solidFill>
                  <a:latin typeface="Arial" panose="020B0604020202020204" pitchFamily="34" charset="0"/>
                  <a:ea typeface="Tahoma" panose="020B0604030504040204" pitchFamily="34" charset="0"/>
                  <a:cs typeface="Arial" panose="020B0604020202020204" pitchFamily="34" charset="0"/>
                </a:rPr>
                <a:t>; </a:t>
              </a:r>
              <a:r>
                <a:rPr lang="en-US" sz="2250" dirty="0">
                  <a:solidFill>
                    <a:prstClr val="black"/>
                  </a:solidFill>
                  <a:latin typeface="Arial" panose="020B0604020202020204" pitchFamily="34" charset="0"/>
                  <a:ea typeface="Tahoma" panose="020B0604030504040204" pitchFamily="34" charset="0"/>
                  <a:cs typeface="Arial" panose="020B0604020202020204" pitchFamily="34" charset="0"/>
                </a:rPr>
                <a:t>provide structured content, activities, and resources for students to engage with the target language. </a:t>
              </a:r>
              <a:endParaRPr lang="en-US" sz="225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6" name="Flowchart: Preparation 6"/>
            <p:cNvSpPr/>
            <p:nvPr/>
          </p:nvSpPr>
          <p:spPr>
            <a:xfrm>
              <a:off x="3504" y="7295"/>
              <a:ext cx="15240" cy="1791"/>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1" fmla="*/ 0 w 8752"/>
                <a:gd name="connsiteY0-2" fmla="*/ 4353 h 10000"/>
                <a:gd name="connsiteX1-3" fmla="*/ 752 w 8752"/>
                <a:gd name="connsiteY1-4" fmla="*/ 0 h 10000"/>
                <a:gd name="connsiteX2-5" fmla="*/ 6752 w 8752"/>
                <a:gd name="connsiteY2-6" fmla="*/ 0 h 10000"/>
                <a:gd name="connsiteX3-7" fmla="*/ 8752 w 8752"/>
                <a:gd name="connsiteY3-8" fmla="*/ 5000 h 10000"/>
                <a:gd name="connsiteX4-9" fmla="*/ 6752 w 8752"/>
                <a:gd name="connsiteY4-10" fmla="*/ 10000 h 10000"/>
                <a:gd name="connsiteX5-11" fmla="*/ 752 w 8752"/>
                <a:gd name="connsiteY5-12" fmla="*/ 10000 h 10000"/>
                <a:gd name="connsiteX6-13" fmla="*/ 0 w 8752"/>
                <a:gd name="connsiteY6-14" fmla="*/ 4353 h 10000"/>
                <a:gd name="connsiteX0-15" fmla="*/ 0 w 8268"/>
                <a:gd name="connsiteY0-16" fmla="*/ 4353 h 10000"/>
                <a:gd name="connsiteX1-17" fmla="*/ 859 w 8268"/>
                <a:gd name="connsiteY1-18" fmla="*/ 0 h 10000"/>
                <a:gd name="connsiteX2-19" fmla="*/ 7715 w 8268"/>
                <a:gd name="connsiteY2-20" fmla="*/ 0 h 10000"/>
                <a:gd name="connsiteX3-21" fmla="*/ 8268 w 8268"/>
                <a:gd name="connsiteY3-22" fmla="*/ 4515 h 10000"/>
                <a:gd name="connsiteX4-23" fmla="*/ 7715 w 8268"/>
                <a:gd name="connsiteY4-24" fmla="*/ 10000 h 10000"/>
                <a:gd name="connsiteX5-25" fmla="*/ 859 w 8268"/>
                <a:gd name="connsiteY5-26" fmla="*/ 10000 h 10000"/>
                <a:gd name="connsiteX6-27" fmla="*/ 0 w 8268"/>
                <a:gd name="connsiteY6-28" fmla="*/ 4353 h 10000"/>
                <a:gd name="connsiteX0-29" fmla="*/ 0 w 10277"/>
                <a:gd name="connsiteY0-30" fmla="*/ 4353 h 10000"/>
                <a:gd name="connsiteX1-31" fmla="*/ 1039 w 10277"/>
                <a:gd name="connsiteY1-32" fmla="*/ 0 h 10000"/>
                <a:gd name="connsiteX2-33" fmla="*/ 9331 w 10277"/>
                <a:gd name="connsiteY2-34" fmla="*/ 0 h 10000"/>
                <a:gd name="connsiteX3-35" fmla="*/ 10277 w 10277"/>
                <a:gd name="connsiteY3-36" fmla="*/ 4353 h 10000"/>
                <a:gd name="connsiteX4-37" fmla="*/ 9331 w 10277"/>
                <a:gd name="connsiteY4-38" fmla="*/ 10000 h 10000"/>
                <a:gd name="connsiteX5-39" fmla="*/ 1039 w 10277"/>
                <a:gd name="connsiteY5-40" fmla="*/ 10000 h 10000"/>
                <a:gd name="connsiteX6-41" fmla="*/ 0 w 10277"/>
                <a:gd name="connsiteY6-42" fmla="*/ 435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277" h="10000">
                  <a:moveTo>
                    <a:pt x="0" y="4353"/>
                  </a:moveTo>
                  <a:lnTo>
                    <a:pt x="1039" y="0"/>
                  </a:lnTo>
                  <a:lnTo>
                    <a:pt x="9331" y="0"/>
                  </a:lnTo>
                  <a:cubicBezTo>
                    <a:pt x="9554" y="1505"/>
                    <a:pt x="10054" y="2848"/>
                    <a:pt x="10277" y="4353"/>
                  </a:cubicBezTo>
                  <a:cubicBezTo>
                    <a:pt x="10054" y="6181"/>
                    <a:pt x="9554" y="8172"/>
                    <a:pt x="9331" y="10000"/>
                  </a:cubicBezTo>
                  <a:lnTo>
                    <a:pt x="1039" y="10000"/>
                  </a:lnTo>
                  <a:cubicBezTo>
                    <a:pt x="692" y="8118"/>
                    <a:pt x="347" y="6235"/>
                    <a:pt x="0" y="4353"/>
                  </a:cubicBez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50" dirty="0">
                  <a:solidFill>
                    <a:prstClr val="black"/>
                  </a:solidFill>
                  <a:latin typeface="Arial" panose="020B0604020202020204" pitchFamily="34" charset="0"/>
                  <a:ea typeface="Tahoma" panose="020B0604030504040204" pitchFamily="34" charset="0"/>
                  <a:cs typeface="Arial" panose="020B0604020202020204" pitchFamily="34" charset="0"/>
                </a:rPr>
                <a:t>Despite being used for several terms, the </a:t>
              </a:r>
              <a:endParaRPr lang="en-US" sz="225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algn="ctr"/>
              <a:r>
                <a:rPr lang="en-US" sz="2250" dirty="0">
                  <a:solidFill>
                    <a:prstClr val="black"/>
                  </a:solidFill>
                  <a:latin typeface="Arial" panose="020B0604020202020204" pitchFamily="34" charset="0"/>
                  <a:ea typeface="Tahoma" panose="020B0604030504040204" pitchFamily="34" charset="0"/>
                  <a:cs typeface="Arial" panose="020B0604020202020204" pitchFamily="34" charset="0"/>
                </a:rPr>
                <a:t>effectiveness of the "Inside Reading 1" </a:t>
              </a:r>
              <a:r>
                <a:rPr lang="vi-VN" altLang="en-US" sz="2250" dirty="0">
                  <a:solidFill>
                    <a:prstClr val="black"/>
                  </a:solidFill>
                  <a:latin typeface="Arial" panose="020B0604020202020204" pitchFamily="34" charset="0"/>
                  <a:ea typeface="Tahoma" panose="020B0604030504040204" pitchFamily="34" charset="0"/>
                  <a:cs typeface="Arial" panose="020B0604020202020204" pitchFamily="34" charset="0"/>
                </a:rPr>
                <a:t>Textbook</a:t>
              </a:r>
              <a:r>
                <a:rPr lang="en-US" sz="2250" dirty="0">
                  <a:solidFill>
                    <a:prstClr val="black"/>
                  </a:solidFill>
                  <a:latin typeface="Arial" panose="020B0604020202020204" pitchFamily="34" charset="0"/>
                  <a:ea typeface="Tahoma" panose="020B0604030504040204" pitchFamily="34" charset="0"/>
                  <a:cs typeface="Arial" panose="020B0604020202020204" pitchFamily="34" charset="0"/>
                </a:rPr>
                <a:t> at HVU has NOT been formally </a:t>
              </a:r>
              <a:r>
                <a:rPr lang="en-US" sz="2250" u="sng" dirty="0">
                  <a:solidFill>
                    <a:prstClr val="black"/>
                  </a:solidFill>
                  <a:latin typeface="Arial" panose="020B0604020202020204" pitchFamily="34" charset="0"/>
                  <a:ea typeface="Tahoma" panose="020B0604030504040204" pitchFamily="34" charset="0"/>
                  <a:cs typeface="Arial" panose="020B0604020202020204" pitchFamily="34" charset="0"/>
                </a:rPr>
                <a:t>evaluated</a:t>
              </a:r>
              <a:r>
                <a:rPr lang="en-US" sz="2250" dirty="0">
                  <a:solidFill>
                    <a:prstClr val="black"/>
                  </a:solidFill>
                  <a:latin typeface="Arial" panose="020B0604020202020204" pitchFamily="34" charset="0"/>
                  <a:ea typeface="Tahoma" panose="020B0604030504040204" pitchFamily="34" charset="0"/>
                  <a:cs typeface="Arial" panose="020B0604020202020204" pitchFamily="34" charset="0"/>
                </a:rPr>
                <a:t>. </a:t>
              </a:r>
              <a:endParaRPr lang="en-US" sz="225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7" name="Flowchart: Preparation 6"/>
            <p:cNvSpPr/>
            <p:nvPr/>
          </p:nvSpPr>
          <p:spPr>
            <a:xfrm>
              <a:off x="3305" y="1928"/>
              <a:ext cx="15438" cy="1818"/>
            </a:xfrm>
            <a:custGeom>
              <a:avLst/>
              <a:gdLst>
                <a:gd name="connsiteX0" fmla="*/ 0 w 10000"/>
                <a:gd name="connsiteY0" fmla="*/ 5000 h 10000"/>
                <a:gd name="connsiteX1" fmla="*/ 2000 w 10000"/>
                <a:gd name="connsiteY1" fmla="*/ 0 h 10000"/>
                <a:gd name="connsiteX2" fmla="*/ 8000 w 10000"/>
                <a:gd name="connsiteY2" fmla="*/ 0 h 10000"/>
                <a:gd name="connsiteX3" fmla="*/ 10000 w 10000"/>
                <a:gd name="connsiteY3" fmla="*/ 5000 h 10000"/>
                <a:gd name="connsiteX4" fmla="*/ 8000 w 10000"/>
                <a:gd name="connsiteY4" fmla="*/ 10000 h 10000"/>
                <a:gd name="connsiteX5" fmla="*/ 2000 w 10000"/>
                <a:gd name="connsiteY5" fmla="*/ 10000 h 10000"/>
                <a:gd name="connsiteX6" fmla="*/ 0 w 10000"/>
                <a:gd name="connsiteY6" fmla="*/ 5000 h 10000"/>
                <a:gd name="connsiteX0-1" fmla="*/ 0 w 8752"/>
                <a:gd name="connsiteY0-2" fmla="*/ 4353 h 10000"/>
                <a:gd name="connsiteX1-3" fmla="*/ 752 w 8752"/>
                <a:gd name="connsiteY1-4" fmla="*/ 0 h 10000"/>
                <a:gd name="connsiteX2-5" fmla="*/ 6752 w 8752"/>
                <a:gd name="connsiteY2-6" fmla="*/ 0 h 10000"/>
                <a:gd name="connsiteX3-7" fmla="*/ 8752 w 8752"/>
                <a:gd name="connsiteY3-8" fmla="*/ 5000 h 10000"/>
                <a:gd name="connsiteX4-9" fmla="*/ 6752 w 8752"/>
                <a:gd name="connsiteY4-10" fmla="*/ 10000 h 10000"/>
                <a:gd name="connsiteX5-11" fmla="*/ 752 w 8752"/>
                <a:gd name="connsiteY5-12" fmla="*/ 10000 h 10000"/>
                <a:gd name="connsiteX6-13" fmla="*/ 0 w 8752"/>
                <a:gd name="connsiteY6-14" fmla="*/ 4353 h 10000"/>
                <a:gd name="connsiteX0-15" fmla="*/ 0 w 8268"/>
                <a:gd name="connsiteY0-16" fmla="*/ 4353 h 10000"/>
                <a:gd name="connsiteX1-17" fmla="*/ 859 w 8268"/>
                <a:gd name="connsiteY1-18" fmla="*/ 0 h 10000"/>
                <a:gd name="connsiteX2-19" fmla="*/ 7715 w 8268"/>
                <a:gd name="connsiteY2-20" fmla="*/ 0 h 10000"/>
                <a:gd name="connsiteX3-21" fmla="*/ 8268 w 8268"/>
                <a:gd name="connsiteY3-22" fmla="*/ 4515 h 10000"/>
                <a:gd name="connsiteX4-23" fmla="*/ 7715 w 8268"/>
                <a:gd name="connsiteY4-24" fmla="*/ 10000 h 10000"/>
                <a:gd name="connsiteX5-25" fmla="*/ 859 w 8268"/>
                <a:gd name="connsiteY5-26" fmla="*/ 10000 h 10000"/>
                <a:gd name="connsiteX6-27" fmla="*/ 0 w 8268"/>
                <a:gd name="connsiteY6-28" fmla="*/ 4353 h 10000"/>
                <a:gd name="connsiteX0-29" fmla="*/ 0 w 10277"/>
                <a:gd name="connsiteY0-30" fmla="*/ 4353 h 10000"/>
                <a:gd name="connsiteX1-31" fmla="*/ 1039 w 10277"/>
                <a:gd name="connsiteY1-32" fmla="*/ 0 h 10000"/>
                <a:gd name="connsiteX2-33" fmla="*/ 9331 w 10277"/>
                <a:gd name="connsiteY2-34" fmla="*/ 0 h 10000"/>
                <a:gd name="connsiteX3-35" fmla="*/ 10277 w 10277"/>
                <a:gd name="connsiteY3-36" fmla="*/ 4353 h 10000"/>
                <a:gd name="connsiteX4-37" fmla="*/ 9331 w 10277"/>
                <a:gd name="connsiteY4-38" fmla="*/ 10000 h 10000"/>
                <a:gd name="connsiteX5-39" fmla="*/ 1039 w 10277"/>
                <a:gd name="connsiteY5-40" fmla="*/ 10000 h 10000"/>
                <a:gd name="connsiteX6-41" fmla="*/ 0 w 10277"/>
                <a:gd name="connsiteY6-42" fmla="*/ 435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277" h="10000">
                  <a:moveTo>
                    <a:pt x="0" y="4353"/>
                  </a:moveTo>
                  <a:lnTo>
                    <a:pt x="1039" y="0"/>
                  </a:lnTo>
                  <a:lnTo>
                    <a:pt x="9331" y="0"/>
                  </a:lnTo>
                  <a:cubicBezTo>
                    <a:pt x="9554" y="1505"/>
                    <a:pt x="10054" y="2848"/>
                    <a:pt x="10277" y="4353"/>
                  </a:cubicBezTo>
                  <a:cubicBezTo>
                    <a:pt x="10054" y="6181"/>
                    <a:pt x="9554" y="8172"/>
                    <a:pt x="9331" y="10000"/>
                  </a:cubicBezTo>
                  <a:lnTo>
                    <a:pt x="1039" y="10000"/>
                  </a:lnTo>
                  <a:cubicBezTo>
                    <a:pt x="692" y="8118"/>
                    <a:pt x="347" y="6235"/>
                    <a:pt x="0" y="4353"/>
                  </a:cubicBezTo>
                  <a:close/>
                </a:path>
              </a:pathLst>
            </a:cu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250" dirty="0">
                  <a:solidFill>
                    <a:prstClr val="black"/>
                  </a:solidFill>
                  <a:latin typeface="Arial" panose="020B0604020202020204" pitchFamily="34" charset="0"/>
                  <a:ea typeface="Tahoma" panose="020B0604030504040204" pitchFamily="34" charset="0"/>
                  <a:cs typeface="Arial" panose="020B0604020202020204" pitchFamily="34" charset="0"/>
                </a:rPr>
                <a:t>Higher education institutions, including Hung Vuong University, are focused on improving English language skills. </a:t>
              </a:r>
              <a:endParaRPr lang="en-US" sz="225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p:nvPr/>
        </p:nvSpPr>
        <p:spPr>
          <a:xfrm>
            <a:off x="838200" y="3375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3200" b="1" dirty="0">
                <a:solidFill>
                  <a:schemeClr val="accent3"/>
                </a:solidFill>
                <a:latin typeface="Arial" panose="020B0604020202020204" pitchFamily="34" charset="0"/>
                <a:ea typeface="Tahoma" panose="020B0604030504040204" pitchFamily="34" charset="0"/>
                <a:cs typeface="Arial" panose="020B0604020202020204" pitchFamily="34" charset="0"/>
              </a:rPr>
              <a:t>RESEARCH PURPOSE</a:t>
            </a:r>
            <a:endParaRPr lang="vi-VN" altLang="en-US" sz="3200" b="1" dirty="0">
              <a:solidFill>
                <a:schemeClr val="accent3"/>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9" name="Diagram 8"/>
          <p:cNvGraphicFramePr/>
          <p:nvPr/>
        </p:nvGraphicFramePr>
        <p:xfrm>
          <a:off x="895350" y="1730375"/>
          <a:ext cx="10794365" cy="30721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sp>
        <p:nvSpPr>
          <p:cNvPr id="4" name="Slide Number Placeholder 3"/>
          <p:cNvSpPr>
            <a:spLocks noGrp="1"/>
          </p:cNvSpPr>
          <p:nvPr>
            <p:ph type="sldNum" sz="quarter" idx="12"/>
          </p:nvPr>
        </p:nvSpPr>
        <p:spPr/>
        <p:txBody>
          <a:bodyPr/>
          <a:lstStyle/>
          <a:p>
            <a:fld id="{62B54EFE-F5F4-4674-A397-603D7A5E2AE8}" type="slidenum">
              <a:rPr lang="vi-VN" smtClean="0"/>
            </a:fld>
            <a:endParaRPr lang="vi-VN" dirty="0"/>
          </a:p>
        </p:txBody>
      </p:sp>
      <p:graphicFrame>
        <p:nvGraphicFramePr>
          <p:cNvPr id="14" name="Diagram 13"/>
          <p:cNvGraphicFramePr/>
          <p:nvPr/>
        </p:nvGraphicFramePr>
        <p:xfrm>
          <a:off x="838200" y="1688465"/>
          <a:ext cx="10913745" cy="31718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itle 1"/>
          <p:cNvSpPr txBox="1"/>
          <p:nvPr/>
        </p:nvSpPr>
        <p:spPr>
          <a:xfrm>
            <a:off x="838200" y="3623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3200" b="1" dirty="0">
                <a:solidFill>
                  <a:schemeClr val="accent3"/>
                </a:solidFill>
                <a:latin typeface="Arial" panose="020B0604020202020204" pitchFamily="34" charset="0"/>
                <a:ea typeface="Tahoma" panose="020B0604030504040204" pitchFamily="34" charset="0"/>
                <a:cs typeface="Arial" panose="020B0604020202020204" pitchFamily="34" charset="0"/>
              </a:rPr>
              <a:t>RESEARCH QUESTION</a:t>
            </a:r>
            <a:r>
              <a:rPr lang="vi-VN" altLang="en-US" sz="3200" b="1" dirty="0">
                <a:solidFill>
                  <a:schemeClr val="accent3"/>
                </a:solidFill>
                <a:latin typeface="Arial" panose="020B0604020202020204" pitchFamily="34" charset="0"/>
                <a:ea typeface="Tahoma" panose="020B0604030504040204" pitchFamily="34" charset="0"/>
                <a:cs typeface="Arial" panose="020B0604020202020204" pitchFamily="34" charset="0"/>
              </a:rPr>
              <a:t>S</a:t>
            </a:r>
            <a:endParaRPr lang="vi-VN" altLang="en-US" sz="3200" b="1" dirty="0">
              <a:solidFill>
                <a:schemeClr val="accent3"/>
              </a:solidFill>
              <a:latin typeface="Arial" panose="020B0604020202020204" pitchFamily="34" charset="0"/>
              <a:ea typeface="Tahoma" panose="020B060403050404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B54EFE-F5F4-4674-A397-603D7A5E2AE8}" type="slidenum">
              <a:rPr lang="vi-VN" smtClean="0"/>
            </a:fld>
            <a:endParaRPr lang="vi-VN" dirty="0"/>
          </a:p>
        </p:txBody>
      </p:sp>
      <p:sp>
        <p:nvSpPr>
          <p:cNvPr id="6" name="Content Placeholder 2"/>
          <p:cNvSpPr>
            <a:spLocks noGrp="1"/>
          </p:cNvSpPr>
          <p:nvPr>
            <p:ph idx="1"/>
          </p:nvPr>
        </p:nvSpPr>
        <p:spPr>
          <a:xfrm>
            <a:off x="975360" y="1216025"/>
            <a:ext cx="10378440" cy="4958715"/>
          </a:xfrm>
        </p:spPr>
        <p:txBody>
          <a:bodyPr>
            <a:noAutofit/>
          </a:bodyPr>
          <a:lstStyle/>
          <a:p>
            <a:pPr algn="just"/>
            <a:r>
              <a:rPr lang="vi-VN" altLang="en-US" sz="2400">
                <a:latin typeface="Arial" panose="020B0604020202020204" pitchFamily="34" charset="0"/>
                <a:cs typeface="Arial" panose="020B0604020202020204" pitchFamily="34" charset="0"/>
              </a:rPr>
              <a:t>To e</a:t>
            </a:r>
            <a:r>
              <a:rPr lang="en-US" sz="2400">
                <a:latin typeface="Arial" panose="020B0604020202020204" pitchFamily="34" charset="0"/>
                <a:cs typeface="Arial" panose="020B0604020202020204" pitchFamily="34" charset="0"/>
              </a:rPr>
              <a:t>valuati</a:t>
            </a:r>
            <a:r>
              <a:rPr lang="vi-VN" altLang="en-US" sz="2400">
                <a:latin typeface="Arial" panose="020B0604020202020204" pitchFamily="34" charset="0"/>
                <a:cs typeface="Arial" panose="020B0604020202020204" pitchFamily="34" charset="0"/>
              </a:rPr>
              <a:t>e</a:t>
            </a:r>
            <a:r>
              <a:rPr lang="en-US" sz="2400">
                <a:latin typeface="Arial" panose="020B0604020202020204" pitchFamily="34" charset="0"/>
                <a:cs typeface="Arial" panose="020B0604020202020204" pitchFamily="34" charset="0"/>
              </a:rPr>
              <a:t> effectiveness of reading textbooks in developing reading comprehension skills at B1 level</a:t>
            </a:r>
            <a:r>
              <a:rPr lang="vi-VN" altLang="en-US" sz="240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a:p>
            <a:pPr algn="just"/>
            <a:r>
              <a:rPr lang="en-US" sz="2400">
                <a:latin typeface="Arial" panose="020B0604020202020204" pitchFamily="34" charset="0"/>
                <a:cs typeface="Arial" panose="020B0604020202020204" pitchFamily="34" charset="0"/>
              </a:rPr>
              <a:t>Key Components of Aydin's Framework:</a:t>
            </a:r>
            <a:endParaRPr lang="en-US" sz="2400">
              <a:latin typeface="Arial" panose="020B0604020202020204" pitchFamily="34" charset="0"/>
              <a:cs typeface="Arial" panose="020B0604020202020204" pitchFamily="34" charset="0"/>
            </a:endParaRPr>
          </a:p>
          <a:p>
            <a:pPr marL="0" indent="0" algn="just">
              <a:buNone/>
            </a:pPr>
            <a:endParaRPr lang="en-US" sz="2400">
              <a:latin typeface="Arial" panose="020B0604020202020204" pitchFamily="34" charset="0"/>
              <a:cs typeface="Arial" panose="020B0604020202020204" pitchFamily="34" charset="0"/>
            </a:endParaRPr>
          </a:p>
          <a:p>
            <a:pPr marL="0" indent="0" algn="just">
              <a:buNone/>
            </a:pPr>
            <a:endParaRPr lang="vi-VN" altLang="en-US" sz="2400">
              <a:latin typeface="Arial" panose="020B0604020202020204" pitchFamily="34" charset="0"/>
              <a:cs typeface="Arial" panose="020B0604020202020204" pitchFamily="34" charset="0"/>
            </a:endParaRPr>
          </a:p>
          <a:p>
            <a:pPr marL="0" indent="0" algn="just">
              <a:buNone/>
            </a:pPr>
            <a:endParaRPr lang="vi-VN" altLang="en-US" sz="2400">
              <a:latin typeface="Arial" panose="020B0604020202020204" pitchFamily="34" charset="0"/>
              <a:cs typeface="Arial" panose="020B0604020202020204" pitchFamily="34" charset="0"/>
            </a:endParaRPr>
          </a:p>
          <a:p>
            <a:pPr marL="0" indent="0" algn="just">
              <a:buNone/>
            </a:pPr>
            <a:endParaRPr lang="vi-VN" altLang="en-US" sz="2400">
              <a:latin typeface="Arial" panose="020B0604020202020204" pitchFamily="34" charset="0"/>
              <a:cs typeface="Arial" panose="020B0604020202020204" pitchFamily="34" charset="0"/>
            </a:endParaRPr>
          </a:p>
          <a:p>
            <a:pPr marL="0" indent="0" algn="just">
              <a:buNone/>
            </a:pPr>
            <a:endParaRPr lang="vi-VN" altLang="en-US" sz="2400">
              <a:latin typeface="Arial" panose="020B0604020202020204" pitchFamily="34" charset="0"/>
              <a:cs typeface="Arial" panose="020B0604020202020204" pitchFamily="34" charset="0"/>
            </a:endParaRPr>
          </a:p>
          <a:p>
            <a:pPr marL="0" indent="0" algn="just">
              <a:buNone/>
            </a:pPr>
            <a:r>
              <a:rPr lang="vi-VN" altLang="en-US" sz="2400">
                <a:latin typeface="Arial" panose="020B0604020202020204" pitchFamily="34" charset="0"/>
                <a:cs typeface="Arial" panose="020B0604020202020204" pitchFamily="34" charset="0"/>
              </a:rPr>
              <a:t>This framework f</a:t>
            </a:r>
            <a:r>
              <a:rPr lang="en-US" sz="2400">
                <a:latin typeface="Arial" panose="020B0604020202020204" pitchFamily="34" charset="0"/>
                <a:cs typeface="Arial" panose="020B0604020202020204" pitchFamily="34" charset="0"/>
              </a:rPr>
              <a:t>ocuses on developing critical reading skills, student autonomy, and the alignment of textbook content with educational objectives.</a:t>
            </a:r>
            <a:endParaRPr lang="en-US" sz="2400">
              <a:latin typeface="Arial" panose="020B0604020202020204" pitchFamily="34" charset="0"/>
              <a:cs typeface="Arial" panose="020B0604020202020204" pitchFamily="34" charset="0"/>
            </a:endParaRPr>
          </a:p>
        </p:txBody>
      </p:sp>
      <p:sp>
        <p:nvSpPr>
          <p:cNvPr id="5" name="Title 1"/>
          <p:cNvSpPr txBox="1"/>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ctr">
              <a:buNone/>
            </a:pPr>
            <a:r>
              <a:rPr lang="en-US" sz="2800" b="1" dirty="0">
                <a:solidFill>
                  <a:schemeClr val="accent6">
                    <a:lumMod val="75000"/>
                  </a:schemeClr>
                </a:solidFill>
                <a:latin typeface="Arial" panose="020B0604020202020204" pitchFamily="34" charset="0"/>
                <a:cs typeface="Arial" panose="020B0604020202020204" pitchFamily="34" charset="0"/>
                <a:sym typeface="+mn-ea"/>
              </a:rPr>
              <a:t>Aydin's (2009) Framework for Textbook Evaluation</a:t>
            </a:r>
            <a:endParaRPr lang="en-US" sz="28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sym typeface="+mn-ea"/>
            </a:endParaRPr>
          </a:p>
        </p:txBody>
      </p:sp>
      <p:sp>
        <p:nvSpPr>
          <p:cNvPr id="9" name="Rounded Rectangle 8"/>
          <p:cNvSpPr/>
          <p:nvPr/>
        </p:nvSpPr>
        <p:spPr>
          <a:xfrm>
            <a:off x="1325245" y="3175000"/>
            <a:ext cx="2141220" cy="1041400"/>
          </a:xfrm>
          <a:prstGeom prst="roundRect">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b="1">
                <a:solidFill>
                  <a:schemeClr val="bg2"/>
                </a:solidFill>
                <a:latin typeface="Arial" panose="020B0604020202020204" pitchFamily="34" charset="0"/>
                <a:cs typeface="Arial" panose="020B0604020202020204" pitchFamily="34" charset="0"/>
                <a:sym typeface="+mn-ea"/>
              </a:rPr>
              <a:t>Content Relevance to Reading Development</a:t>
            </a:r>
            <a:endParaRPr lang="en-US" b="1">
              <a:solidFill>
                <a:schemeClr val="bg2"/>
              </a:solidFill>
              <a:latin typeface="Arial" panose="020B0604020202020204" pitchFamily="34" charset="0"/>
              <a:cs typeface="Arial" panose="020B0604020202020204" pitchFamily="34" charset="0"/>
              <a:sym typeface="+mn-ea"/>
            </a:endParaRPr>
          </a:p>
        </p:txBody>
      </p:sp>
      <p:sp>
        <p:nvSpPr>
          <p:cNvPr id="10" name="Rounded Rectangle 9"/>
          <p:cNvSpPr/>
          <p:nvPr/>
        </p:nvSpPr>
        <p:spPr>
          <a:xfrm>
            <a:off x="3858260" y="3174365"/>
            <a:ext cx="2141220" cy="1042035"/>
          </a:xfrm>
          <a:prstGeom prst="roundRect">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b="1">
                <a:solidFill>
                  <a:schemeClr val="bg2"/>
                </a:solidFill>
                <a:latin typeface="Arial" panose="020B0604020202020204" pitchFamily="34" charset="0"/>
                <a:cs typeface="Arial" panose="020B0604020202020204" pitchFamily="34" charset="0"/>
                <a:sym typeface="+mn-ea"/>
              </a:rPr>
              <a:t>Methodological Clarity and Support</a:t>
            </a:r>
            <a:endParaRPr lang="en-US" b="1">
              <a:solidFill>
                <a:schemeClr val="bg2"/>
              </a:solidFill>
              <a:latin typeface="Arial" panose="020B0604020202020204" pitchFamily="34" charset="0"/>
              <a:cs typeface="Arial" panose="020B0604020202020204" pitchFamily="34" charset="0"/>
              <a:sym typeface="+mn-ea"/>
            </a:endParaRPr>
          </a:p>
        </p:txBody>
      </p:sp>
      <p:sp>
        <p:nvSpPr>
          <p:cNvPr id="11" name="Rounded Rectangle 10"/>
          <p:cNvSpPr/>
          <p:nvPr/>
        </p:nvSpPr>
        <p:spPr>
          <a:xfrm>
            <a:off x="6391275" y="3174365"/>
            <a:ext cx="2141220" cy="1042035"/>
          </a:xfrm>
          <a:prstGeom prst="roundRect">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b="1">
                <a:solidFill>
                  <a:schemeClr val="bg2"/>
                </a:solidFill>
                <a:latin typeface="Arial" panose="020B0604020202020204" pitchFamily="34" charset="0"/>
                <a:cs typeface="Arial" panose="020B0604020202020204" pitchFamily="34" charset="0"/>
                <a:sym typeface="+mn-ea"/>
              </a:rPr>
              <a:t>Task Engagement and Student Autonomy</a:t>
            </a:r>
            <a:endParaRPr lang="en-US" b="1">
              <a:solidFill>
                <a:schemeClr val="bg2"/>
              </a:solidFill>
              <a:latin typeface="Arial" panose="020B0604020202020204" pitchFamily="34" charset="0"/>
              <a:cs typeface="Arial" panose="020B0604020202020204" pitchFamily="34" charset="0"/>
              <a:sym typeface="+mn-ea"/>
            </a:endParaRPr>
          </a:p>
        </p:txBody>
      </p:sp>
      <p:sp>
        <p:nvSpPr>
          <p:cNvPr id="12" name="Rounded Rectangle 11"/>
          <p:cNvSpPr/>
          <p:nvPr/>
        </p:nvSpPr>
        <p:spPr>
          <a:xfrm>
            <a:off x="8924290" y="3174365"/>
            <a:ext cx="2141220" cy="1042035"/>
          </a:xfrm>
          <a:prstGeom prst="roundRect">
            <a:avLst/>
          </a:prstGeom>
          <a:solidFill>
            <a:schemeClr val="accent2"/>
          </a:solidFill>
          <a:ln>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0" indent="0" algn="ctr">
              <a:buNone/>
            </a:pPr>
            <a:r>
              <a:rPr lang="en-US" b="1">
                <a:solidFill>
                  <a:schemeClr val="bg2"/>
                </a:solidFill>
                <a:latin typeface="Arial" panose="020B0604020202020204" pitchFamily="34" charset="0"/>
                <a:cs typeface="Arial" panose="020B0604020202020204" pitchFamily="34" charset="0"/>
                <a:sym typeface="+mn-ea"/>
              </a:rPr>
              <a:t>Practicality and Teacher Support</a:t>
            </a:r>
            <a:endParaRPr lang="en-US" b="1">
              <a:solidFill>
                <a:schemeClr val="bg2"/>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B54EFE-F5F4-4674-A397-603D7A5E2AE8}" type="slidenum">
              <a:rPr lang="vi-VN" smtClean="0"/>
            </a:fld>
            <a:endParaRPr lang="vi-VN" dirty="0"/>
          </a:p>
        </p:txBody>
      </p:sp>
      <p:graphicFrame>
        <p:nvGraphicFramePr>
          <p:cNvPr id="7" name="Diagram 6"/>
          <p:cNvGraphicFramePr/>
          <p:nvPr/>
        </p:nvGraphicFramePr>
        <p:xfrm>
          <a:off x="709386" y="1026405"/>
          <a:ext cx="10794356" cy="19911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Title 1"/>
          <p:cNvSpPr txBox="1"/>
          <p:nvPr/>
        </p:nvSpPr>
        <p:spPr>
          <a:xfrm>
            <a:off x="838200" y="-1012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32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Methodology</a:t>
            </a:r>
            <a:endParaRPr lang="vi-VN" altLang="en-US" sz="32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p:txBody>
      </p:sp>
      <p:graphicFrame>
        <p:nvGraphicFramePr>
          <p:cNvPr id="14" name="Diagram 13"/>
          <p:cNvGraphicFramePr/>
          <p:nvPr/>
        </p:nvGraphicFramePr>
        <p:xfrm>
          <a:off x="698822" y="3521480"/>
          <a:ext cx="10914058" cy="23101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2B54EFE-F5F4-4674-A397-603D7A5E2AE8}" type="slidenum">
              <a:rPr lang="vi-VN" smtClean="0"/>
            </a:fld>
            <a:endParaRPr lang="vi-VN" dirty="0"/>
          </a:p>
        </p:txBody>
      </p:sp>
      <p:sp>
        <p:nvSpPr>
          <p:cNvPr id="27" name="Rectangle: Rounded Corners 26"/>
          <p:cNvSpPr/>
          <p:nvPr/>
        </p:nvSpPr>
        <p:spPr>
          <a:xfrm>
            <a:off x="5066030" y="1587500"/>
            <a:ext cx="6779895" cy="3138170"/>
          </a:xfrm>
          <a:prstGeom prst="roundRect">
            <a:avLst/>
          </a:prstGeom>
          <a:solidFill>
            <a:schemeClr val="accent6">
              <a:lumMod val="60000"/>
              <a:lumOff val="40000"/>
            </a:schemeClr>
          </a:solidFill>
        </p:spPr>
        <p:style>
          <a:lnRef idx="1">
            <a:schemeClr val="accent4"/>
          </a:lnRef>
          <a:fillRef idx="3">
            <a:schemeClr val="accent4"/>
          </a:fillRef>
          <a:effectRef idx="2">
            <a:schemeClr val="accent4"/>
          </a:effectRef>
          <a:fontRef idx="minor">
            <a:schemeClr val="lt1"/>
          </a:fontRef>
        </p:style>
        <p:txBody>
          <a:bodyPr rtlCol="0" anchor="ctr"/>
          <a:lstStyle/>
          <a:p>
            <a:pPr marL="342900" indent="-342900">
              <a:lnSpc>
                <a:spcPct val="150000"/>
              </a:lnSpc>
              <a:buFont typeface="Arial" panose="020B0604020202020204" pitchFamily="34" charset="0"/>
              <a:buChar char="•"/>
            </a:pPr>
            <a:r>
              <a:rPr lang="vi-VN" altLang="en-US" sz="2800" b="1" dirty="0">
                <a:solidFill>
                  <a:prstClr val="black"/>
                </a:solidFill>
                <a:latin typeface="Arial" panose="020B0604020202020204" pitchFamily="34" charset="0"/>
                <a:ea typeface="Tahoma" panose="020B0604030504040204" pitchFamily="34" charset="0"/>
                <a:cs typeface="Arial" panose="020B0604020202020204" pitchFamily="34" charset="0"/>
              </a:rPr>
              <a:t>60 English Linguistics</a:t>
            </a:r>
            <a:r>
              <a:rPr lang="en-US" sz="2800" b="1" dirty="0">
                <a:solidFill>
                  <a:prstClr val="black"/>
                </a:solidFill>
                <a:latin typeface="Arial" panose="020B0604020202020204" pitchFamily="34" charset="0"/>
                <a:ea typeface="Tahoma" panose="020B0604030504040204" pitchFamily="34" charset="0"/>
                <a:cs typeface="Arial" panose="020B0604020202020204" pitchFamily="34" charset="0"/>
              </a:rPr>
              <a:t> students </a:t>
            </a:r>
            <a:r>
              <a:rPr lang="en-US" sz="2800" dirty="0">
                <a:solidFill>
                  <a:prstClr val="black"/>
                </a:solidFill>
                <a:latin typeface="Arial" panose="020B0604020202020204" pitchFamily="34" charset="0"/>
                <a:ea typeface="Tahoma" panose="020B0604030504040204" pitchFamily="34" charset="0"/>
                <a:cs typeface="Arial" panose="020B0604020202020204" pitchFamily="34" charset="0"/>
              </a:rPr>
              <a:t>at </a:t>
            </a:r>
            <a:r>
              <a:rPr lang="vi-VN" altLang="en-US" sz="2800" dirty="0">
                <a:solidFill>
                  <a:prstClr val="black"/>
                </a:solidFill>
                <a:latin typeface="Arial" panose="020B0604020202020204" pitchFamily="34" charset="0"/>
                <a:ea typeface="Tahoma" panose="020B0604030504040204" pitchFamily="34" charset="0"/>
                <a:cs typeface="Arial" panose="020B0604020202020204" pitchFamily="34" charset="0"/>
              </a:rPr>
              <a:t>F</a:t>
            </a:r>
            <a:r>
              <a:rPr lang="en-US" altLang="vi-VN" sz="2800" dirty="0">
                <a:solidFill>
                  <a:prstClr val="black"/>
                </a:solidFill>
                <a:latin typeface="Arial" panose="020B0604020202020204" pitchFamily="34" charset="0"/>
                <a:ea typeface="Tahoma" panose="020B0604030504040204" pitchFamily="34" charset="0"/>
                <a:cs typeface="Arial" panose="020B0604020202020204" pitchFamily="34" charset="0"/>
              </a:rPr>
              <a:t>oreign </a:t>
            </a:r>
            <a:r>
              <a:rPr lang="vi-VN" altLang="en-US" sz="2800" dirty="0">
                <a:solidFill>
                  <a:prstClr val="black"/>
                </a:solidFill>
                <a:latin typeface="Arial" panose="020B0604020202020204" pitchFamily="34" charset="0"/>
                <a:ea typeface="Tahoma" panose="020B0604030504040204" pitchFamily="34" charset="0"/>
                <a:cs typeface="Arial" panose="020B0604020202020204" pitchFamily="34" charset="0"/>
              </a:rPr>
              <a:t>L</a:t>
            </a:r>
            <a:r>
              <a:rPr lang="en-US" altLang="vi-VN" sz="2800" dirty="0">
                <a:solidFill>
                  <a:prstClr val="black"/>
                </a:solidFill>
                <a:latin typeface="Arial" panose="020B0604020202020204" pitchFamily="34" charset="0"/>
                <a:ea typeface="Tahoma" panose="020B0604030504040204" pitchFamily="34" charset="0"/>
                <a:cs typeface="Arial" panose="020B0604020202020204" pitchFamily="34" charset="0"/>
              </a:rPr>
              <a:t>anguage </a:t>
            </a:r>
            <a:r>
              <a:rPr lang="vi-VN" altLang="en-US" sz="2800" dirty="0">
                <a:solidFill>
                  <a:prstClr val="black"/>
                </a:solidFill>
                <a:latin typeface="Arial" panose="020B0604020202020204" pitchFamily="34" charset="0"/>
                <a:ea typeface="Tahoma" panose="020B0604030504040204" pitchFamily="34" charset="0"/>
                <a:cs typeface="Arial" panose="020B0604020202020204" pitchFamily="34" charset="0"/>
              </a:rPr>
              <a:t>D</a:t>
            </a:r>
            <a:r>
              <a:rPr lang="en-US" altLang="vi-VN" sz="2800" dirty="0">
                <a:solidFill>
                  <a:prstClr val="black"/>
                </a:solidFill>
                <a:latin typeface="Arial" panose="020B0604020202020204" pitchFamily="34" charset="0"/>
                <a:ea typeface="Tahoma" panose="020B0604030504040204" pitchFamily="34" charset="0"/>
                <a:cs typeface="Arial" panose="020B0604020202020204" pitchFamily="34" charset="0"/>
              </a:rPr>
              <a:t>epartment</a:t>
            </a:r>
            <a:r>
              <a:rPr lang="vi-VN" altLang="en-US" sz="2800" dirty="0">
                <a:solidFill>
                  <a:prstClr val="black"/>
                </a:solidFill>
                <a:latin typeface="Arial" panose="020B0604020202020204" pitchFamily="34" charset="0"/>
                <a:ea typeface="Tahoma" panose="020B0604030504040204" pitchFamily="34" charset="0"/>
                <a:cs typeface="Arial" panose="020B0604020202020204" pitchFamily="34" charset="0"/>
              </a:rPr>
              <a:t>, HVU </a:t>
            </a:r>
            <a:endParaRPr lang="vi-VN" altLang="en-US" sz="2800" dirty="0">
              <a:solidFill>
                <a:prstClr val="black"/>
              </a:solidFill>
              <a:latin typeface="Arial" panose="020B0604020202020204" pitchFamily="34" charset="0"/>
              <a:ea typeface="Tahoma" panose="020B0604030504040204" pitchFamily="34" charset="0"/>
              <a:cs typeface="Arial" panose="020B0604020202020204" pitchFamily="34" charset="0"/>
            </a:endParaRPr>
          </a:p>
          <a:p>
            <a:pPr marL="342900" indent="-342900">
              <a:lnSpc>
                <a:spcPct val="150000"/>
              </a:lnSpc>
              <a:buFont typeface="Arial" panose="020B0604020202020204" pitchFamily="34" charset="0"/>
              <a:buChar char="•"/>
            </a:pPr>
            <a:r>
              <a:rPr lang="vi-VN" altLang="en-US" sz="2800" b="1" dirty="0">
                <a:solidFill>
                  <a:prstClr val="black"/>
                </a:solidFill>
                <a:latin typeface="Arial" panose="020B0604020202020204" pitchFamily="34" charset="0"/>
                <a:ea typeface="Tahoma" panose="020B0604030504040204" pitchFamily="34" charset="0"/>
                <a:cs typeface="Arial" panose="020B0604020202020204" pitchFamily="34" charset="0"/>
              </a:rPr>
              <a:t>4 teachers</a:t>
            </a:r>
            <a:r>
              <a:rPr lang="vi-VN" altLang="en-US" sz="2800" dirty="0">
                <a:solidFill>
                  <a:prstClr val="black"/>
                </a:solidFill>
                <a:latin typeface="Arial" panose="020B0604020202020204" pitchFamily="34" charset="0"/>
                <a:ea typeface="Tahoma" panose="020B0604030504040204" pitchFamily="34" charset="0"/>
                <a:cs typeface="Arial" panose="020B0604020202020204" pitchFamily="34" charset="0"/>
              </a:rPr>
              <a:t> in charge of teaching Reading Course</a:t>
            </a:r>
            <a:endParaRPr lang="vi-VN" altLang="en-US" sz="28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
        <p:nvSpPr>
          <p:cNvPr id="29" name="Title 1"/>
          <p:cNvSpPr txBox="1"/>
          <p:nvPr/>
        </p:nvSpPr>
        <p:spPr>
          <a:xfrm>
            <a:off x="594824" y="2494045"/>
            <a:ext cx="37260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3600" b="1" dirty="0">
                <a:solidFill>
                  <a:schemeClr val="accent3"/>
                </a:solidFill>
                <a:latin typeface="Arial" panose="020B0604020202020204" pitchFamily="34" charset="0"/>
                <a:ea typeface="Tahoma" panose="020B0604030504040204" pitchFamily="34" charset="0"/>
                <a:cs typeface="Arial" panose="020B0604020202020204" pitchFamily="34" charset="0"/>
              </a:rPr>
              <a:t>PARTICIPANTS</a:t>
            </a:r>
            <a:endParaRPr lang="vi-VN" altLang="en-US" sz="3600" b="1" dirty="0">
              <a:solidFill>
                <a:schemeClr val="accent3"/>
              </a:solidFill>
              <a:latin typeface="Arial" panose="020B0604020202020204" pitchFamily="34" charset="0"/>
              <a:ea typeface="Tahoma" panose="020B0604030504040204" pitchFamily="34" charset="0"/>
              <a:cs typeface="Arial" panose="020B0604020202020204" pitchFamily="34" charset="0"/>
            </a:endParaRPr>
          </a:p>
        </p:txBody>
      </p:sp>
      <p:sp>
        <p:nvSpPr>
          <p:cNvPr id="6" name="Arc 5"/>
          <p:cNvSpPr/>
          <p:nvPr/>
        </p:nvSpPr>
        <p:spPr>
          <a:xfrm rot="2964575">
            <a:off x="1046964" y="1495661"/>
            <a:ext cx="3240363" cy="3542212"/>
          </a:xfrm>
          <a:prstGeom prst="arc">
            <a:avLst>
              <a:gd name="adj1" fmla="val 15367806"/>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230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B54EFE-F5F4-4674-A397-603D7A5E2AE8}" type="slidenum">
              <a:rPr lang="vi-VN" smtClean="0"/>
            </a:fld>
            <a:endParaRPr lang="vi-VN" dirty="0"/>
          </a:p>
        </p:txBody>
      </p:sp>
      <p:sp>
        <p:nvSpPr>
          <p:cNvPr id="6" name="Title 1"/>
          <p:cNvSpPr>
            <a:spLocks noGrp="1"/>
          </p:cNvSpPr>
          <p:nvPr/>
        </p:nvSpPr>
        <p:spPr>
          <a:xfrm>
            <a:off x="838200" y="45739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rPr>
              <a:t>FINDINGS</a:t>
            </a:r>
            <a:endParaRPr lang="en-US" sz="4800" b="1" dirty="0">
              <a:solidFill>
                <a:schemeClr val="accent6">
                  <a:lumMod val="75000"/>
                </a:schemeClr>
              </a:solidFill>
              <a:latin typeface="Arial" panose="020B0604020202020204" pitchFamily="34" charset="0"/>
              <a:ea typeface="Tahoma" panose="020B0604030504040204" pitchFamily="34" charset="0"/>
              <a:cs typeface="Arial" panose="020B0604020202020204" pitchFamily="34" charset="0"/>
            </a:endParaRPr>
          </a:p>
        </p:txBody>
      </p:sp>
      <p:sp>
        <p:nvSpPr>
          <p:cNvPr id="7" name="TextBox 6"/>
          <p:cNvSpPr txBox="1"/>
          <p:nvPr/>
        </p:nvSpPr>
        <p:spPr>
          <a:xfrm>
            <a:off x="1629221" y="2288899"/>
            <a:ext cx="12107799" cy="2857500"/>
          </a:xfrm>
          <a:prstGeom prst="rect">
            <a:avLst/>
          </a:prstGeom>
          <a:noFill/>
        </p:spPr>
        <p:txBody>
          <a:bodyPr wrap="square">
            <a:spAutoFit/>
          </a:bodyPr>
          <a:lstStyle/>
          <a:p>
            <a:pPr marL="457200" marR="0" indent="-457200" algn="just">
              <a:lnSpc>
                <a:spcPct val="107000"/>
              </a:lnSpc>
              <a:spcBef>
                <a:spcPts val="0"/>
              </a:spcBef>
              <a:spcAft>
                <a:spcPts val="0"/>
              </a:spcAft>
              <a:buFont typeface="Arial" panose="020B0604020202020204" pitchFamily="34" charset="0"/>
              <a:buChar char="•"/>
              <a:tabLst>
                <a:tab pos="1428750" algn="l"/>
              </a:tabLst>
            </a:pPr>
            <a:r>
              <a:rPr lang="en-US" sz="2800" b="1" dirty="0">
                <a:solidFill>
                  <a:srgbClr val="000000"/>
                </a:solidFill>
                <a:effectLst/>
                <a:latin typeface="Arial" panose="020B0604020202020204" pitchFamily="34" charset="0"/>
                <a:ea typeface="Calibri" panose="020F0502020204030204" charset="0"/>
                <a:cs typeface="Arial" panose="020B0604020202020204" pitchFamily="34" charset="0"/>
              </a:rPr>
              <a:t>Strengths of Inside Reading 1</a:t>
            </a:r>
            <a:r>
              <a:rPr lang="vi-VN" altLang="en-US" sz="2800" b="1" dirty="0">
                <a:solidFill>
                  <a:srgbClr val="000000"/>
                </a:solidFill>
                <a:effectLst/>
                <a:latin typeface="Arial" panose="020B0604020202020204" pitchFamily="34" charset="0"/>
                <a:ea typeface="Calibri" panose="020F0502020204030204" charset="0"/>
                <a:cs typeface="Arial" panose="020B0604020202020204" pitchFamily="34" charset="0"/>
              </a:rPr>
              <a:t> Textbook</a:t>
            </a:r>
            <a:endParaRPr lang="en-US" sz="2800" b="1" dirty="0">
              <a:solidFill>
                <a:srgbClr val="000000"/>
              </a:solidFill>
              <a:effectLst/>
              <a:latin typeface="Arial" panose="020B0604020202020204" pitchFamily="34" charset="0"/>
              <a:ea typeface="Calibri" panose="020F0502020204030204" charset="0"/>
              <a:cs typeface="Arial" panose="020B0604020202020204" pitchFamily="34" charset="0"/>
            </a:endParaRPr>
          </a:p>
          <a:p>
            <a:pPr marL="0" marR="0" algn="just">
              <a:lnSpc>
                <a:spcPct val="107000"/>
              </a:lnSpc>
              <a:spcBef>
                <a:spcPts val="0"/>
              </a:spcBef>
              <a:spcAft>
                <a:spcPts val="0"/>
              </a:spcAft>
              <a:tabLst>
                <a:tab pos="1428750" algn="l"/>
              </a:tabLst>
            </a:pPr>
            <a:endParaRPr lang="en-US" sz="2800" b="1" dirty="0">
              <a:solidFill>
                <a:srgbClr val="000000"/>
              </a:solidFill>
              <a:effectLst/>
              <a:latin typeface="Arial" panose="020B0604020202020204" pitchFamily="34" charset="0"/>
              <a:ea typeface="Calibri" panose="020F05020202040302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en-US" sz="2800" b="1" dirty="0">
                <a:solidFill>
                  <a:srgbClr val="000000"/>
                </a:solidFill>
                <a:effectLst/>
                <a:latin typeface="Arial" panose="020B0604020202020204" pitchFamily="34" charset="0"/>
                <a:ea typeface="Calibri" panose="020F0502020204030204" charset="0"/>
                <a:cs typeface="Arial" panose="020B0604020202020204" pitchFamily="34" charset="0"/>
              </a:rPr>
              <a:t>Identified Weaknesses</a:t>
            </a:r>
            <a:endParaRPr lang="en-US" sz="2800" b="1" dirty="0">
              <a:solidFill>
                <a:srgbClr val="000000"/>
              </a:solidFill>
              <a:effectLst/>
              <a:latin typeface="Arial" panose="020B0604020202020204" pitchFamily="34" charset="0"/>
              <a:ea typeface="Calibri" panose="020F0502020204030204" charset="0"/>
              <a:cs typeface="Arial" panose="020B0604020202020204" pitchFamily="34" charset="0"/>
            </a:endParaRPr>
          </a:p>
          <a:p>
            <a:pPr marL="0" marR="0" algn="just">
              <a:lnSpc>
                <a:spcPct val="107000"/>
              </a:lnSpc>
              <a:spcBef>
                <a:spcPts val="0"/>
              </a:spcBef>
              <a:spcAft>
                <a:spcPts val="0"/>
              </a:spcAft>
              <a:tabLst>
                <a:tab pos="1428750" algn="l"/>
              </a:tabLst>
            </a:pPr>
            <a:endParaRPr lang="en-US" sz="2800" b="1" dirty="0">
              <a:solidFill>
                <a:srgbClr val="000000"/>
              </a:solidFill>
              <a:effectLst/>
              <a:latin typeface="Arial" panose="020B0604020202020204" pitchFamily="34" charset="0"/>
              <a:ea typeface="Calibri" panose="020F0502020204030204" charset="0"/>
              <a:cs typeface="Arial" panose="020B0604020202020204" pitchFamily="34" charset="0"/>
            </a:endParaRPr>
          </a:p>
          <a:p>
            <a:pPr marL="457200" marR="0" indent="-457200" algn="just">
              <a:lnSpc>
                <a:spcPct val="107000"/>
              </a:lnSpc>
              <a:spcBef>
                <a:spcPts val="0"/>
              </a:spcBef>
              <a:spcAft>
                <a:spcPts val="0"/>
              </a:spcAft>
              <a:buFont typeface="Arial" panose="020B0604020202020204" pitchFamily="34" charset="0"/>
              <a:buChar char="•"/>
              <a:tabLst>
                <a:tab pos="1428750" algn="l"/>
              </a:tabLst>
            </a:pPr>
            <a:r>
              <a:rPr lang="en-US" sz="2800" b="1" dirty="0">
                <a:solidFill>
                  <a:srgbClr val="000000"/>
                </a:solidFill>
                <a:effectLst/>
                <a:latin typeface="Arial" panose="020B0604020202020204" pitchFamily="34" charset="0"/>
                <a:ea typeface="Calibri" panose="020F0502020204030204" charset="0"/>
                <a:cs typeface="Arial" panose="020B0604020202020204" pitchFamily="34" charset="0"/>
              </a:rPr>
              <a:t>Recommendations for Supplementary Materials</a:t>
            </a:r>
            <a:endParaRPr lang="en-US" sz="2800" b="1" dirty="0">
              <a:solidFill>
                <a:srgbClr val="000000"/>
              </a:solidFill>
              <a:effectLst/>
              <a:latin typeface="Arial" panose="020B0604020202020204" pitchFamily="34" charset="0"/>
              <a:ea typeface="Calibri" panose="020F0502020204030204" charset="0"/>
              <a:cs typeface="Arial" panose="020B0604020202020204" pitchFamily="34" charset="0"/>
            </a:endParaRPr>
          </a:p>
          <a:p>
            <a:pPr marL="0" marR="0" algn="just">
              <a:lnSpc>
                <a:spcPct val="107000"/>
              </a:lnSpc>
              <a:spcBef>
                <a:spcPts val="0"/>
              </a:spcBef>
              <a:spcAft>
                <a:spcPts val="0"/>
              </a:spcAft>
              <a:tabLst>
                <a:tab pos="1428750" algn="l"/>
              </a:tabLst>
            </a:pPr>
            <a:endParaRPr lang="vi-VN" sz="2800" b="1" dirty="0">
              <a:effectLst/>
              <a:latin typeface="Arial" panose="020B0604020202020204" pitchFamily="34" charset="0"/>
              <a:ea typeface="Times New Roman" panose="02020603050405020304" charset="0"/>
              <a:cs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KSO_WM_DIAGRAM_VIRTUALLY_FRAME" val="{&quot;height&quot;:270.65,&quot;left&quot;:96.05,&quot;top&quot;:182.5,&quot;width&quot;:740.1}"/>
</p:tagLst>
</file>

<file path=ppt/tags/tag10.xml><?xml version="1.0" encoding="utf-8"?>
<p:tagLst xmlns:p="http://schemas.openxmlformats.org/presentationml/2006/main">
  <p:tag name="KSO_WM_DIAGRAM_VIRTUALLY_FRAME" val="{&quot;height&quot;:265.35,&quot;left&quot;:104.75,&quot;top&quot;:144,&quot;width&quot;:731.5}"/>
</p:tagLst>
</file>

<file path=ppt/tags/tag11.xml><?xml version="1.0" encoding="utf-8"?>
<p:tagLst xmlns:p="http://schemas.openxmlformats.org/presentationml/2006/main">
  <p:tag name="KSO_WM_DIAGRAM_VIRTUALLY_FRAME" val="{&quot;height&quot;:270.65,&quot;left&quot;:96.05,&quot;top&quot;:182.5,&quot;width&quot;:740.1}"/>
</p:tagLst>
</file>

<file path=ppt/tags/tag12.xml><?xml version="1.0" encoding="utf-8"?>
<p:tagLst xmlns:p="http://schemas.openxmlformats.org/presentationml/2006/main">
  <p:tag name="KSO_WM_DIAGRAM_VIRTUALLY_FRAME" val="{&quot;height&quot;:270.65,&quot;left&quot;:96.05,&quot;top&quot;:182.5,&quot;width&quot;:740.1}"/>
</p:tagLst>
</file>

<file path=ppt/tags/tag13.xml><?xml version="1.0" encoding="utf-8"?>
<p:tagLst xmlns:p="http://schemas.openxmlformats.org/presentationml/2006/main">
  <p:tag name="KSO_WM_DIAGRAM_VIRTUALLY_FRAME" val="{&quot;height&quot;:265.35,&quot;left&quot;:104.75,&quot;top&quot;:144,&quot;width&quot;:731.5}"/>
</p:tagLst>
</file>

<file path=ppt/tags/tag14.xml><?xml version="1.0" encoding="utf-8"?>
<p:tagLst xmlns:p="http://schemas.openxmlformats.org/presentationml/2006/main">
  <p:tag name="KSO_WM_DIAGRAM_VIRTUALLY_FRAME" val="{&quot;height&quot;:270.65,&quot;left&quot;:96.05,&quot;top&quot;:182.5,&quot;width&quot;:740.1}"/>
</p:tagLst>
</file>

<file path=ppt/tags/tag15.xml><?xml version="1.0" encoding="utf-8"?>
<p:tagLst xmlns:p="http://schemas.openxmlformats.org/presentationml/2006/main">
  <p:tag name="KSO_WM_DIAGRAM_VIRTUALLY_FRAME" val="{&quot;height&quot;:270.65,&quot;left&quot;:96.05,&quot;top&quot;:182.5,&quot;width&quot;:740.1}"/>
</p:tagLst>
</file>

<file path=ppt/tags/tag16.xml><?xml version="1.0" encoding="utf-8"?>
<p:tagLst xmlns:p="http://schemas.openxmlformats.org/presentationml/2006/main">
  <p:tag name="KSO_WM_DIAGRAM_VIRTUALLY_FRAME" val="{&quot;height&quot;:265.35,&quot;left&quot;:104.75,&quot;top&quot;:144,&quot;width&quot;:731.5}"/>
</p:tagLst>
</file>

<file path=ppt/tags/tag17.xml><?xml version="1.0" encoding="utf-8"?>
<p:tagLst xmlns:p="http://schemas.openxmlformats.org/presentationml/2006/main">
  <p:tag name="KSO_WM_DIAGRAM_VIRTUALLY_FRAME" val="{&quot;height&quot;:270.65,&quot;left&quot;:96.05,&quot;top&quot;:182.5,&quot;width&quot;:740.1}"/>
</p:tagLst>
</file>

<file path=ppt/tags/tag18.xml><?xml version="1.0" encoding="utf-8"?>
<p:tagLst xmlns:p="http://schemas.openxmlformats.org/presentationml/2006/main">
  <p:tag name="KSO_WM_DIAGRAM_VIRTUALLY_FRAME" val="{&quot;height&quot;:270.65,&quot;left&quot;:96.05,&quot;top&quot;:182.5,&quot;width&quot;:740.1}"/>
</p:tagLst>
</file>

<file path=ppt/tags/tag19.xml><?xml version="1.0" encoding="utf-8"?>
<p:tagLst xmlns:p="http://schemas.openxmlformats.org/presentationml/2006/main">
  <p:tag name="KSO_WM_DIAGRAM_VIRTUALLY_FRAME" val="{&quot;height&quot;:270.65,&quot;left&quot;:96.05,&quot;top&quot;:182.5,&quot;width&quot;:740.1}"/>
</p:tagLst>
</file>

<file path=ppt/tags/tag2.xml><?xml version="1.0" encoding="utf-8"?>
<p:tagLst xmlns:p="http://schemas.openxmlformats.org/presentationml/2006/main">
  <p:tag name="KSO_WM_DIAGRAM_VIRTUALLY_FRAME" val="{&quot;height&quot;:296.45,&quot;left&quot;:104.75,&quot;top&quot;:144,&quot;width&quot;:731.5}"/>
</p:tagLst>
</file>

<file path=ppt/tags/tag20.xml><?xml version="1.0" encoding="utf-8"?>
<p:tagLst xmlns:p="http://schemas.openxmlformats.org/presentationml/2006/main">
  <p:tag name="KSO_WM_DIAGRAM_VIRTUALLY_FRAME" val="{&quot;height&quot;:265.35,&quot;left&quot;:104.75,&quot;top&quot;:144,&quot;width&quot;:731.5}"/>
</p:tagLst>
</file>

<file path=ppt/tags/tag21.xml><?xml version="1.0" encoding="utf-8"?>
<p:tagLst xmlns:p="http://schemas.openxmlformats.org/presentationml/2006/main">
  <p:tag name="KSO_WM_DIAGRAM_VIRTUALLY_FRAME" val="{&quot;height&quot;:270.65,&quot;left&quot;:96.05,&quot;top&quot;:182.5,&quot;width&quot;:740.1}"/>
</p:tagLst>
</file>

<file path=ppt/tags/tag22.xml><?xml version="1.0" encoding="utf-8"?>
<p:tagLst xmlns:p="http://schemas.openxmlformats.org/presentationml/2006/main">
  <p:tag name="KSO_WM_DIAGRAM_VIRTUALLY_FRAME" val="{&quot;height&quot;:270.65,&quot;left&quot;:96.05,&quot;top&quot;:182.5,&quot;width&quot;:740.1}"/>
</p:tagLst>
</file>

<file path=ppt/tags/tag23.xml><?xml version="1.0" encoding="utf-8"?>
<p:tagLst xmlns:p="http://schemas.openxmlformats.org/presentationml/2006/main">
  <p:tag name="KSO_WM_DIAGRAM_VIRTUALLY_FRAME" val="{&quot;height&quot;:270.65,&quot;left&quot;:96.05,&quot;top&quot;:182.5,&quot;width&quot;:740.1}"/>
</p:tagLst>
</file>

<file path=ppt/tags/tag24.xml><?xml version="1.0" encoding="utf-8"?>
<p:tagLst xmlns:p="http://schemas.openxmlformats.org/presentationml/2006/main">
  <p:tag name="KSO_WM_DIAGRAM_VIRTUALLY_FRAME" val="{&quot;height&quot;:265.35,&quot;left&quot;:104.75,&quot;top&quot;:144,&quot;width&quot;:731.5}"/>
</p:tagLst>
</file>

<file path=ppt/tags/tag25.xml><?xml version="1.0" encoding="utf-8"?>
<p:tagLst xmlns:p="http://schemas.openxmlformats.org/presentationml/2006/main">
  <p:tag name="KSO_WM_DIAGRAM_VIRTUALLY_FRAME" val="{&quot;height&quot;:270.65,&quot;left&quot;:96.05,&quot;top&quot;:182.5,&quot;width&quot;:740.1}"/>
</p:tagLst>
</file>

<file path=ppt/tags/tag26.xml><?xml version="1.0" encoding="utf-8"?>
<p:tagLst xmlns:p="http://schemas.openxmlformats.org/presentationml/2006/main">
  <p:tag name="KSO_WM_DIAGRAM_VIRTUALLY_FRAME" val="{&quot;height&quot;:270.65,&quot;left&quot;:96.05,&quot;top&quot;:182.5,&quot;width&quot;:740.1}"/>
</p:tagLst>
</file>

<file path=ppt/tags/tag27.xml><?xml version="1.0" encoding="utf-8"?>
<p:tagLst xmlns:p="http://schemas.openxmlformats.org/presentationml/2006/main">
  <p:tag name="KSO_WM_DIAGRAM_VIRTUALLY_FRAME" val="{&quot;height&quot;:270.65,&quot;left&quot;:96.05,&quot;top&quot;:182.5,&quot;width&quot;:740.1}"/>
</p:tagLst>
</file>

<file path=ppt/tags/tag3.xml><?xml version="1.0" encoding="utf-8"?>
<p:tagLst xmlns:p="http://schemas.openxmlformats.org/presentationml/2006/main">
  <p:tag name="KSO_WM_DIAGRAM_VIRTUALLY_FRAME" val="{&quot;height&quot;:270.65,&quot;left&quot;:96.05,&quot;top&quot;:182.5,&quot;width&quot;:740.1}"/>
</p:tagLst>
</file>

<file path=ppt/tags/tag4.xml><?xml version="1.0" encoding="utf-8"?>
<p:tagLst xmlns:p="http://schemas.openxmlformats.org/presentationml/2006/main">
  <p:tag name="KSO_WM_DIAGRAM_VIRTUALLY_FRAME" val="{&quot;height&quot;:270.65,&quot;left&quot;:96.05,&quot;top&quot;:182.5,&quot;width&quot;:740.1}"/>
</p:tagLst>
</file>

<file path=ppt/tags/tag5.xml><?xml version="1.0" encoding="utf-8"?>
<p:tagLst xmlns:p="http://schemas.openxmlformats.org/presentationml/2006/main">
  <p:tag name="KSO_WM_DIAGRAM_VIRTUALLY_FRAME" val="{&quot;height&quot;:270.65,&quot;left&quot;:96.05,&quot;top&quot;:182.5,&quot;width&quot;:740.1}"/>
</p:tagLst>
</file>

<file path=ppt/tags/tag6.xml><?xml version="1.0" encoding="utf-8"?>
<p:tagLst xmlns:p="http://schemas.openxmlformats.org/presentationml/2006/main">
  <p:tag name="KSO_WM_DIAGRAM_VIRTUALLY_FRAME" val="{&quot;height&quot;:296.45,&quot;left&quot;:104.75,&quot;top&quot;:144,&quot;width&quot;:731.5}"/>
</p:tagLst>
</file>

<file path=ppt/tags/tag7.xml><?xml version="1.0" encoding="utf-8"?>
<p:tagLst xmlns:p="http://schemas.openxmlformats.org/presentationml/2006/main">
  <p:tag name="KSO_WM_DIAGRAM_VIRTUALLY_FRAME" val="{&quot;height&quot;:265.35,&quot;left&quot;:104.75,&quot;top&quot;:144,&quot;width&quot;:731.5}"/>
</p:tagLst>
</file>

<file path=ppt/tags/tag8.xml><?xml version="1.0" encoding="utf-8"?>
<p:tagLst xmlns:p="http://schemas.openxmlformats.org/presentationml/2006/main">
  <p:tag name="KSO_WM_DIAGRAM_VIRTUALLY_FRAME" val="{&quot;height&quot;:270.65,&quot;left&quot;:96.05,&quot;top&quot;:182.5,&quot;width&quot;:740.1}"/>
</p:tagLst>
</file>

<file path=ppt/tags/tag9.xml><?xml version="1.0" encoding="utf-8"?>
<p:tagLst xmlns:p="http://schemas.openxmlformats.org/presentationml/2006/main">
  <p:tag name="KSO_WM_DIAGRAM_VIRTUALLY_FRAME" val="{&quot;height&quot;:270.65,&quot;left&quot;:96.05,&quot;top&quot;:182.5,&quot;width&quot;:74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3922</Words>
  <Application>WPS Presentation</Application>
  <PresentationFormat>Widescreen</PresentationFormat>
  <Paragraphs>180</Paragraphs>
  <Slides>18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18</vt:i4>
      </vt:variant>
    </vt:vector>
  </HeadingPairs>
  <TitlesOfParts>
    <vt:vector size="32" baseType="lpstr">
      <vt:lpstr>Arial</vt:lpstr>
      <vt:lpstr>SimSun</vt:lpstr>
      <vt:lpstr>Wingdings</vt:lpstr>
      <vt:lpstr>Be Vietnam Pro</vt:lpstr>
      <vt:lpstr>Tahoma</vt:lpstr>
      <vt:lpstr>Calibri</vt:lpstr>
      <vt:lpstr>Times New Roman</vt:lpstr>
      <vt:lpstr>Microsoft YaHei</vt:lpstr>
      <vt:lpstr>Arial Unicode MS</vt:lpstr>
      <vt:lpstr>Aptos Display</vt:lpstr>
      <vt:lpstr>Segoe UI Variable Display</vt:lpstr>
      <vt:lpstr>Aptos</vt:lpstr>
      <vt:lpstr>Segoe UI</vt:lpstr>
      <vt:lpstr>Office Theme</vt:lpstr>
      <vt:lpstr>Evaluating an English Language Textbook and Developing Supplementary Activities for EFL Learners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Overall Findings of Inside Reading Textbook 1</vt:lpstr>
      <vt:lpstr>Student Feedback on Limitations</vt:lpstr>
      <vt:lpstr>Student Feedback on Limitations</vt:lpstr>
      <vt:lpstr>Supplementary Activities Design</vt:lpstr>
      <vt:lpstr>Supplementary Activities Design</vt:lpstr>
      <vt:lpstr>PowerPoint 演示文稿</vt:lpstr>
      <vt:lpstr>PowerPoint 演示文稿</vt:lpstr>
      <vt:lpstr>PowerPoint 演示文稿</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banquyenphanmem3 banquyenphanmem3</dc:creator>
  <cp:lastModifiedBy>Lê Na Nguyễn</cp:lastModifiedBy>
  <cp:revision>15</cp:revision>
  <dcterms:created xsi:type="dcterms:W3CDTF">2025-05-11T03:28:00Z</dcterms:created>
  <dcterms:modified xsi:type="dcterms:W3CDTF">2025-08-28T18:02:00Z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21B27B85BAAB4509935870F765035A4E_12</vt:lpwstr>
  </property>
  <property fmtid="{D5CDD505-2E9C-101B-9397-08002B2CF9AE}" pid="3" name="KSOProductBuildVer">
    <vt:lpwstr>1033-12.2.0.21936</vt:lpwstr>
  </property>
</Properties>
</file>