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5" r:id="rId2"/>
    <p:sldId id="266" r:id="rId3"/>
    <p:sldId id="271" r:id="rId4"/>
    <p:sldId id="268" r:id="rId5"/>
    <p:sldId id="279" r:id="rId6"/>
    <p:sldId id="270" r:id="rId7"/>
    <p:sldId id="272" r:id="rId8"/>
    <p:sldId id="278" r:id="rId9"/>
    <p:sldId id="280" r:id="rId10"/>
    <p:sldId id="273" r:id="rId11"/>
    <p:sldId id="281" r:id="rId12"/>
    <p:sldId id="282" r:id="rId13"/>
    <p:sldId id="283" r:id="rId14"/>
    <p:sldId id="284" r:id="rId15"/>
    <p:sldId id="276" r:id="rId16"/>
    <p:sldId id="286" r:id="rId17"/>
    <p:sldId id="287" r:id="rId18"/>
    <p:sldId id="288" r:id="rId19"/>
  </p:sldIdLst>
  <p:sldSz cx="12192000" cy="6858000"/>
  <p:notesSz cx="6858000" cy="9144000"/>
  <p:embeddedFontLst>
    <p:embeddedFont>
      <p:font typeface="Be Vietnam Pro" panose="020B0604020202020204" charset="-93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8056"/>
    <a:srgbClr val="DE523B"/>
    <a:srgbClr val="FC92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70204" autoAdjust="0"/>
  </p:normalViewPr>
  <p:slideViewPr>
    <p:cSldViewPr snapToGrid="0">
      <p:cViewPr varScale="1">
        <p:scale>
          <a:sx n="46" d="100"/>
          <a:sy n="46" d="100"/>
        </p:scale>
        <p:origin x="1076" y="44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2739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BD5C6F-0C18-B7F7-86CE-455427029F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090984-0D88-EA9B-111A-CB9A335190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BD25B-1B0A-4DD4-9BC2-5C7F3B24B655}" type="datetimeFigureOut">
              <a:rPr lang="vi-VN" smtClean="0"/>
              <a:t>29/08/2025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8EDC81-C20F-9880-552A-837938211D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3A598-988C-CE3F-63FE-83BAFEC30B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D532F-75AC-4707-8728-B8DA2842FF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3178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E5091-6D58-4164-A5CC-AD85EA696803}" type="datetimeFigureOut">
              <a:rPr lang="vi-VN" smtClean="0"/>
              <a:t>29/08/2025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1EFB8-D0AE-4893-8CB1-3521AD4F2FD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3275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1EFB8-D0AE-4893-8CB1-3521AD4F2FD3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3778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1EFB8-D0AE-4893-8CB1-3521AD4F2FD3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288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CDE0B-56D2-8FD2-2A4B-7806F52DB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3B8F382E-3492-B52B-C997-2EE7AA165D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723E84B5-45E4-A940-7838-2244F41DBC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B84EF3E-4272-D2A5-6B86-A5DEA4A0EA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1EFB8-D0AE-4893-8CB1-3521AD4F2FD3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6595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0A692-BDB5-2CC2-CD00-1EB8CF4FD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DA357589-7958-544F-04F3-654DAA72AF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CF3D2553-9FBF-0AD8-7C63-07EDEE7108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5EC73D5-225B-3580-D33D-49B7498818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1EFB8-D0AE-4893-8CB1-3521AD4F2FD3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6603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09E27-41A1-8E9E-1B10-3D07D9167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C85E2661-9BDB-ED5B-0A69-EBD48DA43C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0A0F3047-E25A-C126-5A65-ABD9BE17A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682EB98-672E-169E-6103-4866DAAADF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1EFB8-D0AE-4893-8CB1-3521AD4F2FD3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9568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06F7B-8499-5B67-DEF1-3DF8E37B6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F2ECB6BE-F2DA-3EC1-6828-6A1E281A27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123D7DF6-E0B6-FCDC-A2F0-C47328E056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027A950-29E3-B81D-BF87-8BE66D65EC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1EFB8-D0AE-4893-8CB1-3521AD4F2FD3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8154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1EFB8-D0AE-4893-8CB1-3521AD4F2FD3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3743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1EFB8-D0AE-4893-8CB1-3521AD4F2FD3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7928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1EFB8-D0AE-4893-8CB1-3521AD4F2FD3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2765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1EFB8-D0AE-4893-8CB1-3521AD4F2FD3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8923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1EFB8-D0AE-4893-8CB1-3521AD4F2FD3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3507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1EFB8-D0AE-4893-8CB1-3521AD4F2FD3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6856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1EFB8-D0AE-4893-8CB1-3521AD4F2FD3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6983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1EFB8-D0AE-4893-8CB1-3521AD4F2FD3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9503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3A22E-7BAA-C67A-DF3B-9072D00CC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87F27B62-3B39-3F95-746A-7D737D3774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A196258D-1C65-2399-17A4-6FE64D9DA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1BCBEDF-1C2C-5D31-D56B-0F2E0B925B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1EFB8-D0AE-4893-8CB1-3521AD4F2FD3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7102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C6027-8576-796D-91AA-0923D86E1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BDD3B8C2-BBF3-58F1-43D5-2E66C0AD60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99AAD867-8009-84F6-7110-A300A8F8AC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EA567D3-3522-9CD1-EAD8-684259F43B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1EFB8-D0AE-4893-8CB1-3521AD4F2FD3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180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orange and white cityscape&#10;&#10;AI-generated content may be incorrect.">
            <a:extLst>
              <a:ext uri="{FF2B5EF4-FFF2-40B4-BE49-F238E27FC236}">
                <a16:creationId xmlns:a16="http://schemas.microsoft.com/office/drawing/2014/main" id="{2BDF0F81-B8F0-8B5B-864F-5292935BC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2745-7F32-4FED-B394-DB26668DAD27}" type="datetime1">
              <a:rPr lang="vi-VN" smtClean="0"/>
              <a:t>29/08/2025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F7778-B5A3-4C14-2396-C0AE86DAF65E}"/>
              </a:ext>
            </a:extLst>
          </p:cNvPr>
          <p:cNvCxnSpPr>
            <a:cxnSpLocks/>
          </p:cNvCxnSpPr>
          <p:nvPr userDrawn="1"/>
        </p:nvCxnSpPr>
        <p:spPr>
          <a:xfrm>
            <a:off x="3889744" y="4470991"/>
            <a:ext cx="44125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79D3DD-0427-425D-3525-60A643557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593266"/>
            <a:ext cx="9144000" cy="160890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Be Vietnam Pro" pitchFamily="2" charset="-93"/>
              </a:defRPr>
            </a:lvl1pPr>
          </a:lstStyle>
          <a:p>
            <a:pPr lvl="0"/>
            <a:r>
              <a:rPr lang="en-US" dirty="0"/>
              <a:t>Click to add presenter | Date</a:t>
            </a:r>
            <a:endParaRPr lang="vi-VN" dirty="0"/>
          </a:p>
        </p:txBody>
      </p:sp>
      <p:pic>
        <p:nvPicPr>
          <p:cNvPr id="17" name="Picture 16" descr="A blue diamond with white text&#10;&#10;AI-generated content may be incorrect.">
            <a:extLst>
              <a:ext uri="{FF2B5EF4-FFF2-40B4-BE49-F238E27FC236}">
                <a16:creationId xmlns:a16="http://schemas.microsoft.com/office/drawing/2014/main" id="{32243AF1-7B34-C36F-BC99-8AAD08FBB3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76" y="233836"/>
            <a:ext cx="7896447" cy="139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4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F6E981-0B33-4BBE-11D2-464DAFB1F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674306-08F6-6622-585B-7C5015F9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749" y="365125"/>
            <a:ext cx="6080050" cy="1325563"/>
          </a:xfrm>
        </p:spPr>
        <p:txBody>
          <a:bodyPr>
            <a:normAutofit/>
          </a:bodyPr>
          <a:lstStyle>
            <a:lvl1pPr algn="just">
              <a:defRPr lang="vi-VN" sz="36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0B225-3832-D984-60CE-39603CA60F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73749" y="1825625"/>
            <a:ext cx="6080050" cy="4351338"/>
          </a:xfrm>
        </p:spPr>
        <p:txBody>
          <a:bodyPr>
            <a:normAutofit/>
          </a:bodyPr>
          <a:lstStyle>
            <a:lvl1pPr marL="0" indent="0" algn="just">
              <a:lnSpc>
                <a:spcPct val="100000"/>
              </a:lnSpc>
              <a:buNone/>
              <a:defRPr sz="2400">
                <a:latin typeface="Be Vietnam Pro" pitchFamily="2" charset="-93"/>
              </a:defRPr>
            </a:lvl1pPr>
            <a:lvl2pPr marL="457200" indent="0" algn="just">
              <a:lnSpc>
                <a:spcPct val="100000"/>
              </a:lnSpc>
              <a:buNone/>
              <a:defRPr sz="2000">
                <a:latin typeface="Be Vietnam Pro" pitchFamily="2" charset="-93"/>
              </a:defRPr>
            </a:lvl2pPr>
            <a:lvl3pPr marL="914400" indent="0" algn="just">
              <a:lnSpc>
                <a:spcPct val="100000"/>
              </a:lnSpc>
              <a:buNone/>
              <a:defRPr sz="1800">
                <a:latin typeface="Be Vietnam Pro" pitchFamily="2" charset="-93"/>
              </a:defRPr>
            </a:lvl3pPr>
            <a:lvl4pPr marL="13716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4pPr>
            <a:lvl5pPr marL="18288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5pPr>
          </a:lstStyle>
          <a:p>
            <a:pPr lvl="0"/>
            <a:r>
              <a:rPr lang="en-US" dirty="0"/>
              <a:t>Click to add content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91551-28DB-4AE5-3A0D-7BE9F80A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ACE2-D1EE-46E0-8ACE-ACFB8B2C921A}" type="datetime1">
              <a:rPr lang="vi-VN" smtClean="0"/>
              <a:t>29/08/2025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AD34-9522-3238-DE39-4DA2AFE7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" name="Picture 11" descr="A green and orange circles&#10;&#10;AI-generated content may be incorrect.">
            <a:extLst>
              <a:ext uri="{FF2B5EF4-FFF2-40B4-BE49-F238E27FC236}">
                <a16:creationId xmlns:a16="http://schemas.microsoft.com/office/drawing/2014/main" id="{3EB63D08-BDF6-AFBB-BB26-D90803C5E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356" y="750018"/>
            <a:ext cx="555775" cy="555775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5109EB-26C8-439D-B9BA-D81718A120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375298" cy="6858000"/>
          </a:xfrm>
        </p:spPr>
        <p:txBody>
          <a:bodyPr/>
          <a:lstStyle/>
          <a:p>
            <a:endParaRPr lang="vi-VN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FB2F00-BDB3-6557-F07B-FBA67B0BA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96063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buildings with a bridge and a bridge&#10;&#10;AI-generated content may be incorrect.">
            <a:extLst>
              <a:ext uri="{FF2B5EF4-FFF2-40B4-BE49-F238E27FC236}">
                <a16:creationId xmlns:a16="http://schemas.microsoft.com/office/drawing/2014/main" id="{220A291B-531D-5A7F-9E26-862D9D33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EAAF-464F-4842-9BEB-F2D57E7F2976}" type="datetime1">
              <a:rPr lang="vi-VN" smtClean="0"/>
              <a:t>29/08/2025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F83CDF-3997-CC48-7785-EDEE8F285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09760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0A291B-531D-5A7F-9E26-862D9D33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BB91-D287-4D50-A5E4-178C6F6EF951}" type="datetime1">
              <a:rPr lang="vi-VN" smtClean="0"/>
              <a:t>29/08/2025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5C812A-4517-7B49-8AF5-98D751448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8607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DF0F81-B8F0-8B5B-864F-5292935BC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rgbClr val="1B8056"/>
                </a:solidFill>
                <a:effectLst/>
                <a:latin typeface="Be Vietnam Pro" pitchFamily="2" charset="-93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DE523B"/>
                </a:solidFill>
                <a:effectLst/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C120-EC01-4D2C-8CB7-49E55711A32F}" type="datetime1">
              <a:rPr lang="vi-VN" smtClean="0"/>
              <a:t>29/08/2025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F7778-B5A3-4C14-2396-C0AE86DAF65E}"/>
              </a:ext>
            </a:extLst>
          </p:cNvPr>
          <p:cNvCxnSpPr>
            <a:cxnSpLocks/>
          </p:cNvCxnSpPr>
          <p:nvPr userDrawn="1"/>
        </p:nvCxnSpPr>
        <p:spPr>
          <a:xfrm>
            <a:off x="3889744" y="4470991"/>
            <a:ext cx="4412512" cy="0"/>
          </a:xfrm>
          <a:prstGeom prst="line">
            <a:avLst/>
          </a:prstGeom>
          <a:ln w="38100">
            <a:solidFill>
              <a:srgbClr val="1B805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79D3DD-0427-425D-3525-60A643557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593266"/>
            <a:ext cx="9144000" cy="160890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Be Vietnam Pro" pitchFamily="2" charset="-93"/>
              </a:defRPr>
            </a:lvl1pPr>
          </a:lstStyle>
          <a:p>
            <a:pPr lvl="0"/>
            <a:r>
              <a:rPr lang="en-US" dirty="0"/>
              <a:t>Click to add presenter | Date</a:t>
            </a:r>
          </a:p>
        </p:txBody>
      </p:sp>
      <p:pic>
        <p:nvPicPr>
          <p:cNvPr id="17" name="Picture 16" descr="A blue diamond with white text&#10;&#10;AI-generated content may be incorrect.">
            <a:extLst>
              <a:ext uri="{FF2B5EF4-FFF2-40B4-BE49-F238E27FC236}">
                <a16:creationId xmlns:a16="http://schemas.microsoft.com/office/drawing/2014/main" id="{32243AF1-7B34-C36F-BC99-8AAD08FBB3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76" y="233836"/>
            <a:ext cx="7896447" cy="139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7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1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orange and white cityscape&#10;&#10;AI-generated content may be incorrect.">
            <a:extLst>
              <a:ext uri="{FF2B5EF4-FFF2-40B4-BE49-F238E27FC236}">
                <a16:creationId xmlns:a16="http://schemas.microsoft.com/office/drawing/2014/main" id="{2BDF0F81-B8F0-8B5B-864F-5292935BC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2745-7F32-4FED-B394-DB26668DAD27}" type="datetime1">
              <a:rPr lang="vi-VN" smtClean="0"/>
              <a:t>29/08/2025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F7778-B5A3-4C14-2396-C0AE86DAF65E}"/>
              </a:ext>
            </a:extLst>
          </p:cNvPr>
          <p:cNvCxnSpPr>
            <a:cxnSpLocks/>
          </p:cNvCxnSpPr>
          <p:nvPr userDrawn="1"/>
        </p:nvCxnSpPr>
        <p:spPr>
          <a:xfrm>
            <a:off x="3889744" y="4470991"/>
            <a:ext cx="44125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79D3DD-0427-425D-3525-60A643557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593266"/>
            <a:ext cx="9144000" cy="160890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Be Vietnam Pro" pitchFamily="2" charset="-93"/>
              </a:defRPr>
            </a:lvl1pPr>
          </a:lstStyle>
          <a:p>
            <a:pPr lvl="0"/>
            <a:r>
              <a:rPr lang="en-US" dirty="0"/>
              <a:t>Click to add presenter | Date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5187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2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DF0F81-B8F0-8B5B-864F-5292935BC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rgbClr val="1B8056"/>
                </a:solidFill>
                <a:effectLst/>
                <a:latin typeface="Be Vietnam Pro" pitchFamily="2" charset="-93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DE523B"/>
                </a:solidFill>
                <a:effectLst/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C120-EC01-4D2C-8CB7-49E55711A32F}" type="datetime1">
              <a:rPr lang="vi-VN" smtClean="0"/>
              <a:t>29/08/2025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F7778-B5A3-4C14-2396-C0AE86DAF65E}"/>
              </a:ext>
            </a:extLst>
          </p:cNvPr>
          <p:cNvCxnSpPr>
            <a:cxnSpLocks/>
          </p:cNvCxnSpPr>
          <p:nvPr userDrawn="1"/>
        </p:nvCxnSpPr>
        <p:spPr>
          <a:xfrm>
            <a:off x="3889744" y="4470991"/>
            <a:ext cx="4412512" cy="0"/>
          </a:xfrm>
          <a:prstGeom prst="line">
            <a:avLst/>
          </a:prstGeom>
          <a:ln w="38100">
            <a:solidFill>
              <a:srgbClr val="1B805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79D3DD-0427-425D-3525-60A643557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593266"/>
            <a:ext cx="9144000" cy="160890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Be Vietnam Pro" pitchFamily="2" charset="-93"/>
              </a:defRPr>
            </a:lvl1pPr>
          </a:lstStyle>
          <a:p>
            <a:pPr lvl="0"/>
            <a:r>
              <a:rPr lang="en-US" dirty="0"/>
              <a:t>Click to add presenter | Date</a:t>
            </a:r>
          </a:p>
        </p:txBody>
      </p:sp>
    </p:spTree>
    <p:extLst>
      <p:ext uri="{BB962C8B-B14F-4D97-AF65-F5344CB8AC3E}">
        <p14:creationId xmlns:p14="http://schemas.microsoft.com/office/powerpoint/2010/main" val="329426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buildings with a bridge and a bridge&#10;&#10;AI-generated content may be incorrect.">
            <a:extLst>
              <a:ext uri="{FF2B5EF4-FFF2-40B4-BE49-F238E27FC236}">
                <a16:creationId xmlns:a16="http://schemas.microsoft.com/office/drawing/2014/main" id="{220A291B-531D-5A7F-9E26-862D9D33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70C8-1746-439B-8B53-CA486A5FB071}" type="datetime1">
              <a:rPr lang="vi-VN" smtClean="0"/>
              <a:t>29/08/2025</a:t>
            </a:fld>
            <a:endParaRPr lang="vi-V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0" name="Picture 9" descr="A green and red circles&#10;&#10;AI-generated content may be incorrect.">
            <a:extLst>
              <a:ext uri="{FF2B5EF4-FFF2-40B4-BE49-F238E27FC236}">
                <a16:creationId xmlns:a16="http://schemas.microsoft.com/office/drawing/2014/main" id="{12055759-5327-B0E0-F1D3-6EDD424849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4" y="2846387"/>
            <a:ext cx="663576" cy="66357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C9610-8DF6-C7CD-4CB2-F5E4A148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8469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0A291B-531D-5A7F-9E26-862D9D33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vi-VN" sz="44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vi-VN" sz="3200" b="1" kern="1200" dirty="0">
                <a:solidFill>
                  <a:srgbClr val="DE523B"/>
                </a:solidFill>
                <a:effectLst/>
                <a:latin typeface="Be Vietnam Pro" pitchFamily="2" charset="-93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3E27-A415-4780-82DC-25AE9D77E40E}" type="datetime1">
              <a:rPr lang="vi-VN" smtClean="0"/>
              <a:t>29/08/2025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055759-5327-B0E0-F1D3-6EDD424849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204" y="2846387"/>
            <a:ext cx="663576" cy="66357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CE66E2-EFFA-C296-B4FE-2CE3D412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8606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buildings and boats&#10;&#10;AI-generated content may be incorrect.">
            <a:extLst>
              <a:ext uri="{FF2B5EF4-FFF2-40B4-BE49-F238E27FC236}">
                <a16:creationId xmlns:a16="http://schemas.microsoft.com/office/drawing/2014/main" id="{13F6E981-0B33-4BBE-11D2-464DAFB1F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674306-08F6-6622-585B-7C5015F9F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just">
              <a:defRPr lang="vi-VN" sz="36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0B225-3832-D984-60CE-39603CA60FD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 algn="just">
              <a:lnSpc>
                <a:spcPct val="100000"/>
              </a:lnSpc>
              <a:buNone/>
              <a:defRPr sz="2400">
                <a:latin typeface="Be Vietnam Pro" pitchFamily="2" charset="-93"/>
              </a:defRPr>
            </a:lvl1pPr>
            <a:lvl2pPr marL="457200" indent="0" algn="just">
              <a:lnSpc>
                <a:spcPct val="100000"/>
              </a:lnSpc>
              <a:buNone/>
              <a:defRPr sz="2000">
                <a:latin typeface="Be Vietnam Pro" pitchFamily="2" charset="-93"/>
              </a:defRPr>
            </a:lvl2pPr>
            <a:lvl3pPr marL="914400" indent="0" algn="just">
              <a:lnSpc>
                <a:spcPct val="100000"/>
              </a:lnSpc>
              <a:buNone/>
              <a:defRPr sz="1800">
                <a:latin typeface="Be Vietnam Pro" pitchFamily="2" charset="-93"/>
              </a:defRPr>
            </a:lvl3pPr>
            <a:lvl4pPr marL="13716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4pPr>
            <a:lvl5pPr marL="18288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5pPr>
          </a:lstStyle>
          <a:p>
            <a:pPr lvl="0"/>
            <a:r>
              <a:rPr lang="en-US" dirty="0"/>
              <a:t>Click to add content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91551-28DB-4AE5-3A0D-7BE9F80A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6376-1666-4F67-8E20-1A49EE38BBD9}" type="datetime1">
              <a:rPr lang="vi-VN" smtClean="0"/>
              <a:t>29/08/2025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AD34-9522-3238-DE39-4DA2AFE7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" name="Picture 11" descr="A green and orange circles&#10;&#10;AI-generated content may be incorrect.">
            <a:extLst>
              <a:ext uri="{FF2B5EF4-FFF2-40B4-BE49-F238E27FC236}">
                <a16:creationId xmlns:a16="http://schemas.microsoft.com/office/drawing/2014/main" id="{3EB63D08-BDF6-AFBB-BB26-D90803C5E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3" y="750018"/>
            <a:ext cx="555775" cy="555775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BD8957-A844-7229-6045-C3F3CE9A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0971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F6E981-0B33-4BBE-11D2-464DAFB1F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674306-08F6-6622-585B-7C5015F9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079898" cy="1325563"/>
          </a:xfrm>
        </p:spPr>
        <p:txBody>
          <a:bodyPr>
            <a:normAutofit/>
          </a:bodyPr>
          <a:lstStyle>
            <a:lvl1pPr algn="just">
              <a:defRPr lang="vi-VN" sz="36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0B225-3832-D984-60CE-39603CA60F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3079898" cy="4351338"/>
          </a:xfrm>
        </p:spPr>
        <p:txBody>
          <a:bodyPr>
            <a:normAutofit/>
          </a:bodyPr>
          <a:lstStyle>
            <a:lvl1pPr marL="0" indent="0" algn="just">
              <a:lnSpc>
                <a:spcPct val="100000"/>
              </a:lnSpc>
              <a:buNone/>
              <a:defRPr sz="2000">
                <a:latin typeface="Be Vietnam Pro" pitchFamily="2" charset="-93"/>
              </a:defRPr>
            </a:lvl1pPr>
            <a:lvl2pPr marL="457200" indent="0" algn="just">
              <a:lnSpc>
                <a:spcPct val="100000"/>
              </a:lnSpc>
              <a:buNone/>
              <a:defRPr sz="1800">
                <a:latin typeface="Be Vietnam Pro" pitchFamily="2" charset="-93"/>
              </a:defRPr>
            </a:lvl2pPr>
            <a:lvl3pPr marL="9144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3pPr>
            <a:lvl4pPr marL="1371600" indent="0" algn="just">
              <a:lnSpc>
                <a:spcPct val="100000"/>
              </a:lnSpc>
              <a:buNone/>
              <a:defRPr sz="1400">
                <a:latin typeface="Be Vietnam Pro" pitchFamily="2" charset="-93"/>
              </a:defRPr>
            </a:lvl4pPr>
            <a:lvl5pPr marL="1828800" indent="0" algn="just">
              <a:lnSpc>
                <a:spcPct val="100000"/>
              </a:lnSpc>
              <a:buNone/>
              <a:defRPr sz="1400">
                <a:latin typeface="Be Vietnam Pro" pitchFamily="2" charset="-93"/>
              </a:defRPr>
            </a:lvl5pPr>
          </a:lstStyle>
          <a:p>
            <a:pPr lvl="0"/>
            <a:r>
              <a:rPr lang="en-US" dirty="0"/>
              <a:t>Click to add subtitle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91551-28DB-4AE5-3A0D-7BE9F80A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AA05-4091-482F-9085-9C28C66206DB}" type="datetime1">
              <a:rPr lang="vi-VN" smtClean="0"/>
              <a:t>29/08/2025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AD34-9522-3238-DE39-4DA2AFE7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" name="Picture 11" descr="A green and orange circles&#10;&#10;AI-generated content may be incorrect.">
            <a:extLst>
              <a:ext uri="{FF2B5EF4-FFF2-40B4-BE49-F238E27FC236}">
                <a16:creationId xmlns:a16="http://schemas.microsoft.com/office/drawing/2014/main" id="{3EB63D08-BDF6-AFBB-BB26-D90803C5E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3" y="750018"/>
            <a:ext cx="555775" cy="555775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9BBFD6B-521C-6CCC-AE68-E890A33564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15809" y="365124"/>
            <a:ext cx="7137991" cy="58118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Be Vietnam Pro" pitchFamily="2" charset="-93"/>
              </a:defRPr>
            </a:lvl1pPr>
            <a:lvl2pPr marL="457200" indent="0">
              <a:buFontTx/>
              <a:buNone/>
              <a:defRPr sz="2000">
                <a:latin typeface="Be Vietnam Pro" pitchFamily="2" charset="-93"/>
              </a:defRPr>
            </a:lvl2pPr>
            <a:lvl3pPr marL="914400" indent="0">
              <a:buFontTx/>
              <a:buNone/>
              <a:defRPr sz="2000">
                <a:latin typeface="Be Vietnam Pro" pitchFamily="2" charset="-93"/>
              </a:defRPr>
            </a:lvl3pPr>
            <a:lvl4pPr marL="1371600" indent="0">
              <a:buFontTx/>
              <a:buNone/>
              <a:defRPr sz="2000">
                <a:latin typeface="Be Vietnam Pro" pitchFamily="2" charset="-93"/>
              </a:defRPr>
            </a:lvl4pPr>
            <a:lvl5pPr marL="1828800" indent="0">
              <a:buFontTx/>
              <a:buNone/>
              <a:defRPr sz="2000">
                <a:latin typeface="Be Vietnam Pro" pitchFamily="2" charset="-93"/>
              </a:defRPr>
            </a:lvl5pPr>
          </a:lstStyle>
          <a:p>
            <a:pPr lvl="0"/>
            <a:r>
              <a:rPr lang="en-US" dirty="0"/>
              <a:t>Click to add content</a:t>
            </a:r>
            <a:endParaRPr lang="vi-VN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DAB9D00-94D4-BFEA-3519-113D4E6E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2537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F6E981-0B33-4BBE-11D2-464DAFB1F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674306-08F6-6622-585B-7C5015F9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14260"/>
            <a:ext cx="10515600" cy="1427828"/>
          </a:xfrm>
        </p:spPr>
        <p:txBody>
          <a:bodyPr>
            <a:normAutofit/>
          </a:bodyPr>
          <a:lstStyle>
            <a:lvl1pPr algn="just">
              <a:defRPr lang="vi-VN" sz="32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91551-28DB-4AE5-3A0D-7BE9F80A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CBBB-CEDB-4E92-BD6D-C7DDA4D7F57B}" type="datetime1">
              <a:rPr lang="vi-VN" smtClean="0"/>
              <a:t>29/08/2025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AD34-9522-3238-DE39-4DA2AFE7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" name="Picture 11" descr="A green and orange circles&#10;&#10;AI-generated content may be incorrect.">
            <a:extLst>
              <a:ext uri="{FF2B5EF4-FFF2-40B4-BE49-F238E27FC236}">
                <a16:creationId xmlns:a16="http://schemas.microsoft.com/office/drawing/2014/main" id="{3EB63D08-BDF6-AFBB-BB26-D90803C5E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3" y="5497455"/>
            <a:ext cx="555775" cy="555775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5D3E66B-0335-BFD3-F3EE-44C9719DD0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5126"/>
            <a:ext cx="10515600" cy="4749134"/>
          </a:xfrm>
        </p:spPr>
        <p:txBody>
          <a:bodyPr>
            <a:norm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3pPr>
            <a:lvl4pPr marL="137160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4pPr>
            <a:lvl5pPr marL="182880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vi-VN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content</a:t>
            </a:r>
            <a:endParaRPr lang="vi-VN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9DD3AEB-52F3-7D36-1A31-A6B7F2128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160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9F570B-FD22-048F-4CBB-1127FB4A6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661B8-998C-284B-A778-49480348F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139D1-C430-DE4A-22DC-CBB6F039B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626499-C4B5-41A3-B02C-A55F1027F08C}" type="datetime1">
              <a:rPr lang="vi-VN" smtClean="0"/>
              <a:t>29/08/2025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24FAA-972E-6DA4-FB27-CD686C04A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83438-21B7-1C50-ACBE-71F18FC4A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B54EFE-F5F4-4674-A397-603D7A5E2A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731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8" r:id="rId3"/>
    <p:sldLayoutId id="2147483669" r:id="rId4"/>
    <p:sldLayoutId id="2147483660" r:id="rId5"/>
    <p:sldLayoutId id="2147483662" r:id="rId6"/>
    <p:sldLayoutId id="2147483650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BFAB7-7EE8-C38C-3631-AED8EBBE1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6930" y="2546696"/>
            <a:ext cx="9575800" cy="1835335"/>
          </a:xfrm>
        </p:spPr>
        <p:txBody>
          <a:bodyPr>
            <a:normAutofit/>
          </a:bodyPr>
          <a:lstStyle/>
          <a:p>
            <a:r>
              <a:rPr lang="en-US" sz="3500" dirty="0"/>
              <a:t>AN ANALYSIS OF CULTURAL CONTENTS IN ENGLISH TEXTBOOK </a:t>
            </a:r>
            <a:br>
              <a:rPr lang="en-US" sz="3500" dirty="0"/>
            </a:br>
            <a:r>
              <a:rPr lang="en-US" sz="3500" dirty="0"/>
              <a:t>FOR SIXTH GRADERS IN VIETNAM</a:t>
            </a:r>
            <a:endParaRPr lang="vi-VN" sz="35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1E165B-DF9D-928E-4358-AC4822D0AC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THI MINH NGOC VO, ULIS-VNU | August 29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vi-VN" dirty="0"/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98F90F9-88FF-A119-B29E-6FD95AD99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966" y="5804339"/>
            <a:ext cx="948558" cy="94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85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2DB28-D199-4A50-B486-ED6BE28C4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10</a:t>
            </a:fld>
            <a:endParaRPr lang="vi-VN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687665-E326-7F07-0E0F-F3180B157217}"/>
              </a:ext>
            </a:extLst>
          </p:cNvPr>
          <p:cNvSpPr txBox="1">
            <a:spLocks/>
          </p:cNvSpPr>
          <p:nvPr/>
        </p:nvSpPr>
        <p:spPr>
          <a:xfrm>
            <a:off x="872141" y="4617617"/>
            <a:ext cx="2934428" cy="1754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36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/>
              <a:t>Findings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A51663E-15B0-4684-60C4-27D5905F2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1" y="5201940"/>
            <a:ext cx="5905500" cy="46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Be Vietnam Pro" panose="020B0604020202020204" charset="-93"/>
              </a:rPr>
              <a:t>Total cultural activities: 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effectLst/>
                <a:latin typeface="Be Vietnam Pro" panose="020B0604020202020204" charset="-93"/>
              </a:rPr>
              <a:t>253/449  (56.34%)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0057416-14E6-F6A5-86FF-107A2E616B98}"/>
              </a:ext>
            </a:extLst>
          </p:cNvPr>
          <p:cNvSpPr txBox="1"/>
          <p:nvPr/>
        </p:nvSpPr>
        <p:spPr>
          <a:xfrm>
            <a:off x="982979" y="5805745"/>
            <a:ext cx="10336879" cy="605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500" b="1" i="0" u="none" strike="noStrike" cap="none" normalizeH="0" baseline="0" dirty="0">
                <a:ln>
                  <a:noFill/>
                </a:ln>
                <a:solidFill>
                  <a:srgbClr val="FC921C"/>
                </a:solidFill>
                <a:effectLst/>
                <a:latin typeface="Be Vietnam Pro" panose="020B0604020202020204" charset="-93"/>
              </a:rPr>
              <a:t>Integration of cultural contents in English 6 Global Success </a:t>
            </a:r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BB3618B7-E725-DED1-5E2F-7B4CDC0356CC}"/>
              </a:ext>
            </a:extLst>
          </p:cNvPr>
          <p:cNvSpPr/>
          <p:nvPr/>
        </p:nvSpPr>
        <p:spPr>
          <a:xfrm>
            <a:off x="1465163" y="50800"/>
            <a:ext cx="9372509" cy="5009321"/>
          </a:xfrm>
          <a:custGeom>
            <a:avLst/>
            <a:gdLst/>
            <a:ahLst/>
            <a:cxnLst/>
            <a:rect l="l" t="t" r="r" b="b"/>
            <a:pathLst>
              <a:path w="9496401" h="5181754">
                <a:moveTo>
                  <a:pt x="0" y="0"/>
                </a:moveTo>
                <a:lnTo>
                  <a:pt x="9496401" y="0"/>
                </a:lnTo>
                <a:lnTo>
                  <a:pt x="9496401" y="5181754"/>
                </a:lnTo>
                <a:lnTo>
                  <a:pt x="0" y="51817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A345D2D2-5BFC-79AE-ED63-B9B8713400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966" y="5804339"/>
            <a:ext cx="948558" cy="94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73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8B880-0579-B1C6-B18B-D110EBD22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740F4-0859-FE70-3745-DB3FE80C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11</a:t>
            </a:fld>
            <a:endParaRPr lang="vi-VN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EBD1F0-C3DA-03FB-0675-B79D4B6990DD}"/>
              </a:ext>
            </a:extLst>
          </p:cNvPr>
          <p:cNvSpPr txBox="1">
            <a:spLocks/>
          </p:cNvSpPr>
          <p:nvPr/>
        </p:nvSpPr>
        <p:spPr>
          <a:xfrm>
            <a:off x="872141" y="4617617"/>
            <a:ext cx="2934428" cy="1754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36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/>
              <a:t>Findings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65FDDB0-CBE5-947E-3609-CF6C27E16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1" y="5201940"/>
            <a:ext cx="5905500" cy="46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Be Vietnam Pro" panose="020B0604020202020204" charset="-93"/>
              </a:rPr>
              <a:t>Total cultural activities: 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effectLst/>
                <a:latin typeface="Be Vietnam Pro" panose="020B0604020202020204" charset="-93"/>
              </a:rPr>
              <a:t>253/449  (56.34%)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7A04A24-0A5D-0472-93D3-5FC49243C462}"/>
              </a:ext>
            </a:extLst>
          </p:cNvPr>
          <p:cNvSpPr txBox="1"/>
          <p:nvPr/>
        </p:nvSpPr>
        <p:spPr>
          <a:xfrm>
            <a:off x="982979" y="5805745"/>
            <a:ext cx="10336879" cy="605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500" b="1" i="0" u="none" strike="noStrike" cap="none" normalizeH="0" baseline="0" dirty="0">
                <a:ln>
                  <a:noFill/>
                </a:ln>
                <a:solidFill>
                  <a:srgbClr val="FC921C"/>
                </a:solidFill>
                <a:effectLst/>
                <a:latin typeface="Be Vietnam Pro" panose="020B0604020202020204" charset="-93"/>
              </a:rPr>
              <a:t>Integration of cultural contents in English 6 Global Success </a:t>
            </a:r>
          </a:p>
        </p:txBody>
      </p:sp>
      <p:sp>
        <p:nvSpPr>
          <p:cNvPr id="2" name="Freeform 10">
            <a:extLst>
              <a:ext uri="{FF2B5EF4-FFF2-40B4-BE49-F238E27FC236}">
                <a16:creationId xmlns:a16="http://schemas.microsoft.com/office/drawing/2014/main" id="{C7A98A46-27C1-C8D8-2452-2EDBA5DC3FB2}"/>
              </a:ext>
            </a:extLst>
          </p:cNvPr>
          <p:cNvSpPr/>
          <p:nvPr/>
        </p:nvSpPr>
        <p:spPr>
          <a:xfrm>
            <a:off x="1136565" y="104657"/>
            <a:ext cx="9353635" cy="4955464"/>
          </a:xfrm>
          <a:custGeom>
            <a:avLst/>
            <a:gdLst/>
            <a:ahLst/>
            <a:cxnLst/>
            <a:rect l="l" t="t" r="r" b="b"/>
            <a:pathLst>
              <a:path w="10415462" h="5537617">
                <a:moveTo>
                  <a:pt x="0" y="0"/>
                </a:moveTo>
                <a:lnTo>
                  <a:pt x="10415462" y="0"/>
                </a:lnTo>
                <a:lnTo>
                  <a:pt x="10415462" y="5537617"/>
                </a:lnTo>
                <a:lnTo>
                  <a:pt x="0" y="55376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74" r="-7030"/>
            </a:stretch>
          </a:blipFill>
        </p:spPr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F9DE72D4-0F84-5563-A0AE-744A0ECC7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966" y="5804339"/>
            <a:ext cx="948558" cy="94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16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C96D6-82E2-C43F-8A8A-F71A36A6B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257D7-6FA2-9B2E-DB98-EBC4A28EA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12</a:t>
            </a:fld>
            <a:endParaRPr lang="vi-VN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D245D8-4DE7-4AC8-C365-DFC368B30DF0}"/>
              </a:ext>
            </a:extLst>
          </p:cNvPr>
          <p:cNvSpPr txBox="1">
            <a:spLocks/>
          </p:cNvSpPr>
          <p:nvPr/>
        </p:nvSpPr>
        <p:spPr>
          <a:xfrm>
            <a:off x="872141" y="4617617"/>
            <a:ext cx="2934428" cy="1754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36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/>
              <a:t>Findings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A81C2F9-7FB0-0EDD-0610-BC101F889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1" y="5201940"/>
            <a:ext cx="5905500" cy="46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Be Vietnam Pro" panose="020B0604020202020204" charset="-93"/>
              </a:rPr>
              <a:t>Total cultural activities: 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effectLst/>
                <a:latin typeface="Be Vietnam Pro" panose="020B0604020202020204" charset="-93"/>
              </a:rPr>
              <a:t>253/449  (56.34%)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A990D12-B4D0-73A0-C370-DA5F4F0C6086}"/>
              </a:ext>
            </a:extLst>
          </p:cNvPr>
          <p:cNvSpPr txBox="1"/>
          <p:nvPr/>
        </p:nvSpPr>
        <p:spPr>
          <a:xfrm>
            <a:off x="982979" y="5805745"/>
            <a:ext cx="10336879" cy="605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500" b="1" i="0" u="none" strike="noStrike" cap="none" normalizeH="0" baseline="0" dirty="0">
                <a:ln>
                  <a:noFill/>
                </a:ln>
                <a:solidFill>
                  <a:srgbClr val="FC921C"/>
                </a:solidFill>
                <a:effectLst/>
                <a:latin typeface="Be Vietnam Pro" panose="020B0604020202020204" charset="-93"/>
              </a:rPr>
              <a:t>Integration of cultural contents in English 6 Global Success </a:t>
            </a:r>
          </a:p>
        </p:txBody>
      </p:sp>
      <p:sp>
        <p:nvSpPr>
          <p:cNvPr id="3" name="Freeform 11">
            <a:extLst>
              <a:ext uri="{FF2B5EF4-FFF2-40B4-BE49-F238E27FC236}">
                <a16:creationId xmlns:a16="http://schemas.microsoft.com/office/drawing/2014/main" id="{97AD4C6B-92DA-C557-FA3F-BAB0B02479F7}"/>
              </a:ext>
            </a:extLst>
          </p:cNvPr>
          <p:cNvSpPr/>
          <p:nvPr/>
        </p:nvSpPr>
        <p:spPr>
          <a:xfrm>
            <a:off x="1637716" y="185273"/>
            <a:ext cx="8382584" cy="4785947"/>
          </a:xfrm>
          <a:custGeom>
            <a:avLst/>
            <a:gdLst/>
            <a:ahLst/>
            <a:cxnLst/>
            <a:rect l="l" t="t" r="r" b="b"/>
            <a:pathLst>
              <a:path w="12239738" h="7067803">
                <a:moveTo>
                  <a:pt x="0" y="0"/>
                </a:moveTo>
                <a:lnTo>
                  <a:pt x="12239738" y="0"/>
                </a:lnTo>
                <a:lnTo>
                  <a:pt x="12239738" y="7067803"/>
                </a:lnTo>
                <a:lnTo>
                  <a:pt x="0" y="70678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414"/>
            </a:stretch>
          </a:blipFill>
        </p:spPr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D0D91A9B-8D5B-77BC-AD73-FD024698BD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966" y="5804339"/>
            <a:ext cx="948558" cy="94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88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C2EC9-5A18-540D-AA0E-5FE079023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F8656-D74A-2772-D90E-6D608ACE3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13</a:t>
            </a:fld>
            <a:endParaRPr lang="vi-VN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ECA591E-522C-54DA-643A-D96E199F63B5}"/>
              </a:ext>
            </a:extLst>
          </p:cNvPr>
          <p:cNvSpPr txBox="1">
            <a:spLocks/>
          </p:cNvSpPr>
          <p:nvPr/>
        </p:nvSpPr>
        <p:spPr>
          <a:xfrm>
            <a:off x="872141" y="4617617"/>
            <a:ext cx="2934428" cy="1754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36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/>
              <a:t>Findings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44E1BB6-CCAB-FA85-D529-C2775DCD9D71}"/>
              </a:ext>
            </a:extLst>
          </p:cNvPr>
          <p:cNvSpPr txBox="1"/>
          <p:nvPr/>
        </p:nvSpPr>
        <p:spPr>
          <a:xfrm>
            <a:off x="982979" y="5805745"/>
            <a:ext cx="10336879" cy="605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500" b="1" i="0" u="none" strike="noStrike" cap="none" normalizeH="0" baseline="0" dirty="0">
                <a:ln>
                  <a:noFill/>
                </a:ln>
                <a:solidFill>
                  <a:srgbClr val="FC921C"/>
                </a:solidFill>
                <a:effectLst/>
                <a:latin typeface="Be Vietnam Pro" panose="020B0604020202020204" charset="-93"/>
              </a:rPr>
              <a:t>Alignment with 2018 Curriculum (MOET)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6CD6305-77EA-E46F-3C9E-C57F886C934E}"/>
              </a:ext>
            </a:extLst>
          </p:cNvPr>
          <p:cNvSpPr txBox="1"/>
          <p:nvPr/>
        </p:nvSpPr>
        <p:spPr>
          <a:xfrm>
            <a:off x="741218" y="1119892"/>
            <a:ext cx="11247582" cy="3458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en-US" sz="2300" b="1" dirty="0">
                <a:latin typeface="Be Vietnam Pro" panose="020B0604020202020204" charset="-93"/>
              </a:rPr>
              <a:t>Alignment with 2018 General Curriculum (MOET)</a:t>
            </a:r>
            <a:endParaRPr lang="en-US" sz="2300" dirty="0">
              <a:latin typeface="Be Vietnam Pro" panose="020B0604020202020204" charset="-93"/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300" b="1" dirty="0">
                <a:latin typeface="Be Vietnam Pro" panose="020B0604020202020204" charset="-93"/>
              </a:rPr>
              <a:t>Strong alignment</a:t>
            </a:r>
            <a:r>
              <a:rPr lang="en-US" sz="2300" dirty="0">
                <a:latin typeface="Be Vietnam Pro" panose="020B0604020202020204" charset="-93"/>
              </a:rPr>
              <a:t>:</a:t>
            </a: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latin typeface="Be Vietnam Pro" panose="020B0604020202020204" charset="-93"/>
              </a:rPr>
              <a:t>Promotes pride in national culture (82.2% SC-based activities)</a:t>
            </a: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latin typeface="Be Vietnam Pro" panose="020B0604020202020204" charset="-93"/>
              </a:rPr>
              <a:t>Relatable contexts for Grade 6 learners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300" b="1" dirty="0">
                <a:latin typeface="Be Vietnam Pro" panose="020B0604020202020204" charset="-93"/>
              </a:rPr>
              <a:t>Weak alignment</a:t>
            </a:r>
            <a:r>
              <a:rPr lang="en-US" sz="2300" dirty="0">
                <a:latin typeface="Be Vietnam Pro" panose="020B0604020202020204" charset="-93"/>
              </a:rPr>
              <a:t>:</a:t>
            </a: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latin typeface="Be Vietnam Pro" panose="020B0604020202020204" charset="-93"/>
              </a:rPr>
              <a:t>Limited exposure to Target &amp; International cultures (14.6% combined)</a:t>
            </a: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latin typeface="Be Vietnam Pro" panose="020B0604020202020204" charset="-93"/>
              </a:rPr>
              <a:t>Risks insufficient preparation for global communication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latin typeface="Be Vietnam Pro" panose="020B0604020202020204" charset="-93"/>
              </a:rPr>
              <a:t>Overall: Supports national identity, but limited in fostering global citizenship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4D46EA8E-B237-F22E-6563-2C570D746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966" y="5804339"/>
            <a:ext cx="948558" cy="94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70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EC7F3-A979-A613-0E72-90D04E1A7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586D5-CF88-5621-DAFC-643B2AB63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14</a:t>
            </a:fld>
            <a:endParaRPr lang="vi-VN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2C8B33B-258D-3F1A-6559-502EFD247AC5}"/>
              </a:ext>
            </a:extLst>
          </p:cNvPr>
          <p:cNvSpPr txBox="1">
            <a:spLocks/>
          </p:cNvSpPr>
          <p:nvPr/>
        </p:nvSpPr>
        <p:spPr>
          <a:xfrm>
            <a:off x="1215040" y="5264478"/>
            <a:ext cx="8970360" cy="709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36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/>
              <a:t>Discussion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87589F-EF6C-AE76-3C4E-582D74B34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615388"/>
            <a:ext cx="10414000" cy="40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Cultural presence = 56.34% → higher than some intl. studies (e.g., </a:t>
            </a:r>
            <a:r>
              <a:rPr kumimoji="0" lang="en-US" altLang="en-US" sz="2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Syahri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 &amp; Susanti, 2016)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Strong focus on SC (82.2%) vs. more TC-focused findings elsewhere (Faris, 2014)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Focus on everyday categories (Cate 5, 2, 1)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Very limited “Social &amp; political institutions” (Cate 4)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500" dirty="0">
                <a:latin typeface="Be Vietnam Pro" panose="020B0604020202020204" charset="-93"/>
              </a:rPr>
              <a:t>→ age-appropriate (proposed in 2018 Curriculum)</a:t>
            </a:r>
            <a:endParaRPr kumimoji="0" lang="en-US" altLang="en-US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 Vietnam Pro" panose="020B0604020202020204" charset="-93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E6864F0-7934-854E-AD21-1988599AF1DB}"/>
              </a:ext>
            </a:extLst>
          </p:cNvPr>
          <p:cNvSpPr txBox="1"/>
          <p:nvPr/>
        </p:nvSpPr>
        <p:spPr>
          <a:xfrm>
            <a:off x="1215040" y="5974090"/>
            <a:ext cx="60960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DE523B"/>
                </a:solidFill>
                <a:latin typeface="Be Vietnam Pro" panose="020B0604020202020204" charset="-93"/>
              </a:rPr>
              <a:t>Comparison &amp; Interpretation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EB8778B9-E6AB-76E7-CAA3-41CFFAB44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966" y="5804339"/>
            <a:ext cx="948558" cy="94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94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B854FC-FA24-6B90-6261-D92D51B6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15</a:t>
            </a:fld>
            <a:endParaRPr lang="vi-VN" dirty="0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A101AAE-06EE-8F20-731A-D15E95ED67A4}"/>
              </a:ext>
            </a:extLst>
          </p:cNvPr>
          <p:cNvSpPr txBox="1"/>
          <p:nvPr/>
        </p:nvSpPr>
        <p:spPr>
          <a:xfrm>
            <a:off x="4622800" y="67893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1B8056"/>
                </a:solidFill>
                <a:latin typeface="Be Vietnam Pro" panose="020B0604020202020204" charset="-93"/>
              </a:rPr>
              <a:t>Conclusion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6602070-A280-FFC3-87B3-A27C50E2C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835825"/>
            <a:ext cx="11531600" cy="349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56.34% of textbook activities include cultural content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Strong emphasis on Source Culture (SC + Mix SC = 82.2%)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Limited representation of Target (6.7%) &amp; International cultures (7.9%)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Most frequent category: Socialization &amp; life cycle (Cate 5)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Predominant mode: Integrated cultural engagement (Group 1 – 56.5%)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Alignment: Good for national pride, weak for global citizenship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A62E8D6F-2FDF-F3A4-F158-B5B571C3E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966" y="5804339"/>
            <a:ext cx="948558" cy="94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61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AF538C05-864E-3DC4-795A-2F7235FD1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16</a:t>
            </a:fld>
            <a:endParaRPr lang="vi-VN" dirty="0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4614E7C-EC9B-98FE-EC5D-69F6277B0CCE}"/>
              </a:ext>
            </a:extLst>
          </p:cNvPr>
          <p:cNvSpPr txBox="1"/>
          <p:nvPr/>
        </p:nvSpPr>
        <p:spPr>
          <a:xfrm>
            <a:off x="3949700" y="395575"/>
            <a:ext cx="4889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1B8056"/>
                </a:solidFill>
                <a:latin typeface="Be Vietnam Pro" panose="020B0604020202020204" charset="-93"/>
              </a:rPr>
              <a:t>Recommendations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43A932A-FB6C-4F56-9EEA-FA8523016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123981"/>
            <a:ext cx="11252200" cy="559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For textbook developers:</a:t>
            </a:r>
            <a:endParaRPr kumimoji="0" lang="en-US" altLang="en-US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 Vietnam Pro" panose="020B0604020202020204" charset="-93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Increase &amp; diversify Target and International culture content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Go beyond “surface culture” → include values, daily practices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Develop hybrid cultural content (Mix SC, Mix IC-TC)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For teachers:</a:t>
            </a:r>
            <a:endParaRPr kumimoji="0" lang="en-US" altLang="en-US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 Vietnam Pro" panose="020B0604020202020204" charset="-93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Supplement with authentic global cultural materials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Adapt activities to encourage reflection &amp; comparison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Need professional development in cultural pedagogy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For policymakers (MOET):</a:t>
            </a:r>
            <a:endParaRPr kumimoji="0" lang="en-US" altLang="en-US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 Vietnam Pro" panose="020B0604020202020204" charset="-93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Provide clearer guidelines on balance of SC–TC–IC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Invest in teacher training for intercultural teaching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 Vietnam Pro" panose="020B0604020202020204" charset="-93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FBDAA9AB-3D61-5D96-0127-037976F67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966" y="5804339"/>
            <a:ext cx="948558" cy="94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78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598C51AF-1414-ECAC-BD35-8AA7F375F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17</a:t>
            </a:fld>
            <a:endParaRPr lang="vi-VN" dirty="0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9E9F9AC-AC0A-5BF9-0086-BC523C52C08B}"/>
              </a:ext>
            </a:extLst>
          </p:cNvPr>
          <p:cNvSpPr txBox="1"/>
          <p:nvPr/>
        </p:nvSpPr>
        <p:spPr>
          <a:xfrm>
            <a:off x="4828408" y="122307"/>
            <a:ext cx="25351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1B8056"/>
                </a:solidFill>
                <a:latin typeface="Be Vietnam Pro" panose="020B0604020202020204" charset="-93"/>
              </a:rPr>
              <a:t>Reference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2FB8675-6A1B-F8DE-4C71-5FB0651FE4AC}"/>
              </a:ext>
            </a:extLst>
          </p:cNvPr>
          <p:cNvSpPr txBox="1"/>
          <p:nvPr/>
        </p:nvSpPr>
        <p:spPr>
          <a:xfrm>
            <a:off x="304799" y="1002955"/>
            <a:ext cx="11887201" cy="4717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indent="-539750" algn="just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</a:pPr>
            <a:r>
              <a:rPr lang="vi-VN" sz="1300" dirty="0" err="1">
                <a:latin typeface="Be Vietnam Pro" panose="020B0604020202020204" charset="-93"/>
              </a:rPr>
              <a:t>Baldwin</a:t>
            </a:r>
            <a:r>
              <a:rPr lang="vi-VN" sz="1300" dirty="0">
                <a:latin typeface="Be Vietnam Pro" panose="020B0604020202020204" charset="-93"/>
              </a:rPr>
              <a:t>, J. R., </a:t>
            </a:r>
            <a:r>
              <a:rPr lang="vi-VN" sz="1300" dirty="0" err="1">
                <a:latin typeface="Be Vietnam Pro" panose="020B0604020202020204" charset="-93"/>
              </a:rPr>
              <a:t>Coleman</a:t>
            </a:r>
            <a:r>
              <a:rPr lang="vi-VN" sz="1300" dirty="0">
                <a:latin typeface="Be Vietnam Pro" panose="020B0604020202020204" charset="-93"/>
              </a:rPr>
              <a:t>, R. R. M., </a:t>
            </a:r>
            <a:r>
              <a:rPr lang="vi-VN" sz="1300" dirty="0" err="1">
                <a:latin typeface="Be Vietnam Pro" panose="020B0604020202020204" charset="-93"/>
              </a:rPr>
              <a:t>González</a:t>
            </a:r>
            <a:r>
              <a:rPr lang="vi-VN" sz="1300" dirty="0">
                <a:latin typeface="Be Vietnam Pro" panose="020B0604020202020204" charset="-93"/>
              </a:rPr>
              <a:t>, A., &amp; </a:t>
            </a:r>
            <a:r>
              <a:rPr lang="vi-VN" sz="1300" dirty="0" err="1">
                <a:latin typeface="Be Vietnam Pro" panose="020B0604020202020204" charset="-93"/>
              </a:rPr>
              <a:t>Shenoy-Packer</a:t>
            </a:r>
            <a:r>
              <a:rPr lang="vi-VN" sz="1300" dirty="0">
                <a:latin typeface="Be Vietnam Pro" panose="020B0604020202020204" charset="-93"/>
              </a:rPr>
              <a:t>, S. (2014). </a:t>
            </a:r>
            <a:r>
              <a:rPr lang="vi-VN" sz="1300" i="1" dirty="0" err="1">
                <a:latin typeface="Be Vietnam Pro" panose="020B0604020202020204" charset="-93"/>
              </a:rPr>
              <a:t>Intercultural</a:t>
            </a:r>
            <a:r>
              <a:rPr lang="vi-VN" sz="1300" i="1" dirty="0">
                <a:latin typeface="Be Vietnam Pro" panose="020B0604020202020204" charset="-93"/>
              </a:rPr>
              <a:t> </a:t>
            </a:r>
            <a:r>
              <a:rPr lang="vi-VN" sz="1300" i="1" dirty="0" err="1">
                <a:latin typeface="Be Vietnam Pro" panose="020B0604020202020204" charset="-93"/>
              </a:rPr>
              <a:t>communication</a:t>
            </a:r>
            <a:r>
              <a:rPr lang="vi-VN" sz="1300" i="1" dirty="0">
                <a:latin typeface="Be Vietnam Pro" panose="020B0604020202020204" charset="-93"/>
              </a:rPr>
              <a:t> </a:t>
            </a:r>
            <a:r>
              <a:rPr lang="vi-VN" sz="1300" i="1" dirty="0" err="1">
                <a:latin typeface="Be Vietnam Pro" panose="020B0604020202020204" charset="-93"/>
              </a:rPr>
              <a:t>for</a:t>
            </a:r>
            <a:r>
              <a:rPr lang="vi-VN" sz="1300" i="1" dirty="0">
                <a:latin typeface="Be Vietnam Pro" panose="020B0604020202020204" charset="-93"/>
              </a:rPr>
              <a:t> </a:t>
            </a:r>
            <a:r>
              <a:rPr lang="vi-VN" sz="1300" i="1" dirty="0" err="1">
                <a:latin typeface="Be Vietnam Pro" panose="020B0604020202020204" charset="-93"/>
              </a:rPr>
              <a:t>everyday</a:t>
            </a:r>
            <a:r>
              <a:rPr lang="vi-VN" sz="1300" i="1" dirty="0">
                <a:latin typeface="Be Vietnam Pro" panose="020B0604020202020204" charset="-93"/>
              </a:rPr>
              <a:t> </a:t>
            </a:r>
            <a:r>
              <a:rPr lang="vi-VN" sz="1300" i="1" dirty="0" err="1">
                <a:latin typeface="Be Vietnam Pro" panose="020B0604020202020204" charset="-93"/>
              </a:rPr>
              <a:t>life</a:t>
            </a:r>
            <a:r>
              <a:rPr lang="vi-VN" sz="1300" dirty="0">
                <a:latin typeface="Be Vietnam Pro" panose="020B0604020202020204" charset="-93"/>
              </a:rPr>
              <a:t>. </a:t>
            </a:r>
            <a:r>
              <a:rPr lang="vi-VN" sz="1300" dirty="0" err="1">
                <a:latin typeface="Be Vietnam Pro" panose="020B0604020202020204" charset="-93"/>
              </a:rPr>
              <a:t>John</a:t>
            </a:r>
            <a:r>
              <a:rPr lang="vi-VN" sz="1300" dirty="0">
                <a:latin typeface="Be Vietnam Pro" panose="020B0604020202020204" charset="-93"/>
              </a:rPr>
              <a:t> </a:t>
            </a:r>
            <a:r>
              <a:rPr lang="vi-VN" sz="1300" dirty="0" err="1">
                <a:latin typeface="Be Vietnam Pro" panose="020B0604020202020204" charset="-93"/>
              </a:rPr>
              <a:t>Wiley</a:t>
            </a:r>
            <a:r>
              <a:rPr lang="vi-VN" sz="1300" dirty="0">
                <a:latin typeface="Be Vietnam Pro" panose="020B0604020202020204" charset="-93"/>
              </a:rPr>
              <a:t> &amp;</a:t>
            </a:r>
            <a:r>
              <a:rPr lang="en-US" sz="1300" dirty="0">
                <a:latin typeface="Be Vietnam Pro" panose="020B0604020202020204" charset="-93"/>
              </a:rPr>
              <a:t> </a:t>
            </a:r>
            <a:r>
              <a:rPr lang="vi-VN" sz="1300" dirty="0" err="1">
                <a:latin typeface="Be Vietnam Pro" panose="020B0604020202020204" charset="-93"/>
              </a:rPr>
              <a:t>Sons</a:t>
            </a:r>
            <a:r>
              <a:rPr lang="vi-VN" sz="1300" dirty="0">
                <a:latin typeface="Be Vietnam Pro" panose="020B0604020202020204" charset="-93"/>
              </a:rPr>
              <a:t>.</a:t>
            </a:r>
            <a:endParaRPr lang="en-US" sz="1300" dirty="0">
              <a:latin typeface="Be Vietnam Pro" panose="020B0604020202020204" charset="-93"/>
            </a:endParaRPr>
          </a:p>
          <a:p>
            <a:pPr marL="539750" indent="-539750" algn="just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</a:pPr>
            <a:r>
              <a:rPr lang="vi-VN" sz="1300" dirty="0" err="1">
                <a:latin typeface="Be Vietnam Pro" panose="020B0604020202020204" charset="-93"/>
              </a:rPr>
              <a:t>Brown</a:t>
            </a:r>
            <a:r>
              <a:rPr lang="vi-VN" sz="1300" dirty="0">
                <a:latin typeface="Be Vietnam Pro" panose="020B0604020202020204" charset="-93"/>
              </a:rPr>
              <a:t>, H. D. (2007). </a:t>
            </a:r>
            <a:r>
              <a:rPr lang="vi-VN" sz="1300" i="1" dirty="0" err="1">
                <a:latin typeface="Be Vietnam Pro" panose="020B0604020202020204" charset="-93"/>
              </a:rPr>
              <a:t>Principles</a:t>
            </a:r>
            <a:r>
              <a:rPr lang="vi-VN" sz="1300" i="1" dirty="0">
                <a:latin typeface="Be Vietnam Pro" panose="020B0604020202020204" charset="-93"/>
              </a:rPr>
              <a:t> </a:t>
            </a:r>
            <a:r>
              <a:rPr lang="vi-VN" sz="1300" i="1" dirty="0" err="1">
                <a:latin typeface="Be Vietnam Pro" panose="020B0604020202020204" charset="-93"/>
              </a:rPr>
              <a:t>of</a:t>
            </a:r>
            <a:r>
              <a:rPr lang="vi-VN" sz="1300" i="1" dirty="0">
                <a:latin typeface="Be Vietnam Pro" panose="020B0604020202020204" charset="-93"/>
              </a:rPr>
              <a:t> </a:t>
            </a:r>
            <a:r>
              <a:rPr lang="vi-VN" sz="1300" i="1" dirty="0" err="1">
                <a:latin typeface="Be Vietnam Pro" panose="020B0604020202020204" charset="-93"/>
              </a:rPr>
              <a:t>language</a:t>
            </a:r>
            <a:r>
              <a:rPr lang="vi-VN" sz="1300" i="1" dirty="0">
                <a:latin typeface="Be Vietnam Pro" panose="020B0604020202020204" charset="-93"/>
              </a:rPr>
              <a:t> </a:t>
            </a:r>
            <a:r>
              <a:rPr lang="vi-VN" sz="1300" i="1" dirty="0" err="1">
                <a:latin typeface="Be Vietnam Pro" panose="020B0604020202020204" charset="-93"/>
              </a:rPr>
              <a:t>learning</a:t>
            </a:r>
            <a:r>
              <a:rPr lang="vi-VN" sz="1300" i="1" dirty="0">
                <a:latin typeface="Be Vietnam Pro" panose="020B0604020202020204" charset="-93"/>
              </a:rPr>
              <a:t> </a:t>
            </a:r>
            <a:r>
              <a:rPr lang="vi-VN" sz="1300" i="1" dirty="0" err="1">
                <a:latin typeface="Be Vietnam Pro" panose="020B0604020202020204" charset="-93"/>
              </a:rPr>
              <a:t>and</a:t>
            </a:r>
            <a:r>
              <a:rPr lang="vi-VN" sz="1300" i="1" dirty="0">
                <a:latin typeface="Be Vietnam Pro" panose="020B0604020202020204" charset="-93"/>
              </a:rPr>
              <a:t> </a:t>
            </a:r>
            <a:r>
              <a:rPr lang="vi-VN" sz="1300" i="1" dirty="0" err="1">
                <a:latin typeface="Be Vietnam Pro" panose="020B0604020202020204" charset="-93"/>
              </a:rPr>
              <a:t>teaching</a:t>
            </a:r>
            <a:r>
              <a:rPr lang="vi-VN" sz="1300" dirty="0">
                <a:latin typeface="Be Vietnam Pro" panose="020B0604020202020204" charset="-93"/>
              </a:rPr>
              <a:t> (5th </a:t>
            </a:r>
            <a:r>
              <a:rPr lang="vi-VN" sz="1300" dirty="0" err="1">
                <a:latin typeface="Be Vietnam Pro" panose="020B0604020202020204" charset="-93"/>
              </a:rPr>
              <a:t>ed</a:t>
            </a:r>
            <a:r>
              <a:rPr lang="vi-VN" sz="1300" dirty="0">
                <a:latin typeface="Be Vietnam Pro" panose="020B0604020202020204" charset="-93"/>
              </a:rPr>
              <a:t>.). </a:t>
            </a:r>
            <a:r>
              <a:rPr lang="vi-VN" sz="1300" dirty="0" err="1">
                <a:latin typeface="Be Vietnam Pro" panose="020B0604020202020204" charset="-93"/>
              </a:rPr>
              <a:t>Pearson</a:t>
            </a:r>
            <a:r>
              <a:rPr lang="vi-VN" sz="1300" dirty="0">
                <a:latin typeface="Be Vietnam Pro" panose="020B0604020202020204" charset="-93"/>
              </a:rPr>
              <a:t> </a:t>
            </a:r>
            <a:r>
              <a:rPr lang="vi-VN" sz="1300" dirty="0" err="1">
                <a:latin typeface="Be Vietnam Pro" panose="020B0604020202020204" charset="-93"/>
              </a:rPr>
              <a:t>Education</a:t>
            </a:r>
            <a:r>
              <a:rPr lang="vi-VN" sz="1300" dirty="0">
                <a:latin typeface="Be Vietnam Pro" panose="020B0604020202020204" charset="-93"/>
              </a:rPr>
              <a:t>.</a:t>
            </a:r>
            <a:endParaRPr lang="en-US" sz="1300" dirty="0">
              <a:latin typeface="Be Vietnam Pro" panose="020B0604020202020204" charset="-93"/>
            </a:endParaRPr>
          </a:p>
          <a:p>
            <a:pPr marL="539750" indent="-539750" algn="just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</a:pPr>
            <a:r>
              <a:rPr lang="vi-VN" sz="1300" dirty="0" err="1">
                <a:latin typeface="Be Vietnam Pro" panose="020B0604020202020204" charset="-93"/>
              </a:rPr>
              <a:t>Byram</a:t>
            </a:r>
            <a:r>
              <a:rPr lang="vi-VN" sz="1300" dirty="0">
                <a:latin typeface="Be Vietnam Pro" panose="020B0604020202020204" charset="-93"/>
              </a:rPr>
              <a:t>, M. (1993). </a:t>
            </a:r>
            <a:r>
              <a:rPr lang="vi-VN" sz="1300" dirty="0" err="1">
                <a:latin typeface="Be Vietnam Pro" panose="020B0604020202020204" charset="-93"/>
              </a:rPr>
              <a:t>Language</a:t>
            </a:r>
            <a:r>
              <a:rPr lang="vi-VN" sz="1300" dirty="0">
                <a:latin typeface="Be Vietnam Pro" panose="020B0604020202020204" charset="-93"/>
              </a:rPr>
              <a:t> </a:t>
            </a:r>
            <a:r>
              <a:rPr lang="vi-VN" sz="1300" dirty="0" err="1">
                <a:latin typeface="Be Vietnam Pro" panose="020B0604020202020204" charset="-93"/>
              </a:rPr>
              <a:t>and</a:t>
            </a:r>
            <a:r>
              <a:rPr lang="vi-VN" sz="1300" dirty="0">
                <a:latin typeface="Be Vietnam Pro" panose="020B0604020202020204" charset="-93"/>
              </a:rPr>
              <a:t> </a:t>
            </a:r>
            <a:r>
              <a:rPr lang="vi-VN" sz="1300" dirty="0" err="1">
                <a:latin typeface="Be Vietnam Pro" panose="020B0604020202020204" charset="-93"/>
              </a:rPr>
              <a:t>culture</a:t>
            </a:r>
            <a:r>
              <a:rPr lang="vi-VN" sz="1300" dirty="0">
                <a:latin typeface="Be Vietnam Pro" panose="020B0604020202020204" charset="-93"/>
              </a:rPr>
              <a:t> </a:t>
            </a:r>
            <a:r>
              <a:rPr lang="vi-VN" sz="1300" dirty="0" err="1">
                <a:latin typeface="Be Vietnam Pro" panose="020B0604020202020204" charset="-93"/>
              </a:rPr>
              <a:t>learning</a:t>
            </a:r>
            <a:r>
              <a:rPr lang="vi-VN" sz="1300" dirty="0">
                <a:latin typeface="Be Vietnam Pro" panose="020B0604020202020204" charset="-93"/>
              </a:rPr>
              <a:t>: The </a:t>
            </a:r>
            <a:r>
              <a:rPr lang="vi-VN" sz="1300" dirty="0" err="1">
                <a:latin typeface="Be Vietnam Pro" panose="020B0604020202020204" charset="-93"/>
              </a:rPr>
              <a:t>need</a:t>
            </a:r>
            <a:r>
              <a:rPr lang="vi-VN" sz="1300" dirty="0">
                <a:latin typeface="Be Vietnam Pro" panose="020B0604020202020204" charset="-93"/>
              </a:rPr>
              <a:t> </a:t>
            </a:r>
            <a:r>
              <a:rPr lang="vi-VN" sz="1300" dirty="0" err="1">
                <a:latin typeface="Be Vietnam Pro" panose="020B0604020202020204" charset="-93"/>
              </a:rPr>
              <a:t>for</a:t>
            </a:r>
            <a:r>
              <a:rPr lang="vi-VN" sz="1300" dirty="0">
                <a:latin typeface="Be Vietnam Pro" panose="020B0604020202020204" charset="-93"/>
              </a:rPr>
              <a:t> </a:t>
            </a:r>
            <a:r>
              <a:rPr lang="vi-VN" sz="1300" dirty="0" err="1">
                <a:latin typeface="Be Vietnam Pro" panose="020B0604020202020204" charset="-93"/>
              </a:rPr>
              <a:t>integration</a:t>
            </a:r>
            <a:r>
              <a:rPr lang="vi-VN" sz="1300" dirty="0">
                <a:latin typeface="Be Vietnam Pro" panose="020B0604020202020204" charset="-93"/>
              </a:rPr>
              <a:t>. In M. </a:t>
            </a:r>
            <a:r>
              <a:rPr lang="vi-VN" sz="1300" dirty="0" err="1">
                <a:latin typeface="Be Vietnam Pro" panose="020B0604020202020204" charset="-93"/>
              </a:rPr>
              <a:t>Byram</a:t>
            </a:r>
            <a:r>
              <a:rPr lang="vi-VN" sz="1300" dirty="0">
                <a:latin typeface="Be Vietnam Pro" panose="020B0604020202020204" charset="-93"/>
              </a:rPr>
              <a:t> (</a:t>
            </a:r>
            <a:r>
              <a:rPr lang="vi-VN" sz="1300" dirty="0" err="1">
                <a:latin typeface="Be Vietnam Pro" panose="020B0604020202020204" charset="-93"/>
              </a:rPr>
              <a:t>Ed</a:t>
            </a:r>
            <a:r>
              <a:rPr lang="vi-VN" sz="1300" dirty="0">
                <a:latin typeface="Be Vietnam Pro" panose="020B0604020202020204" charset="-93"/>
              </a:rPr>
              <a:t>.), </a:t>
            </a:r>
            <a:r>
              <a:rPr lang="vi-VN" sz="1300" i="1" dirty="0" err="1">
                <a:latin typeface="Be Vietnam Pro" panose="020B0604020202020204" charset="-93"/>
              </a:rPr>
              <a:t>Germany</a:t>
            </a:r>
            <a:r>
              <a:rPr lang="vi-VN" sz="1300" i="1" dirty="0">
                <a:latin typeface="Be Vietnam Pro" panose="020B0604020202020204" charset="-93"/>
              </a:rPr>
              <a:t>, </a:t>
            </a:r>
            <a:r>
              <a:rPr lang="vi-VN" sz="1300" i="1" dirty="0" err="1">
                <a:latin typeface="Be Vietnam Pro" panose="020B0604020202020204" charset="-93"/>
              </a:rPr>
              <a:t>its</a:t>
            </a:r>
            <a:r>
              <a:rPr lang="vi-VN" sz="1300" i="1" dirty="0">
                <a:latin typeface="Be Vietnam Pro" panose="020B0604020202020204" charset="-93"/>
              </a:rPr>
              <a:t> </a:t>
            </a:r>
            <a:r>
              <a:rPr lang="vi-VN" sz="1300" i="1" dirty="0" err="1">
                <a:latin typeface="Be Vietnam Pro" panose="020B0604020202020204" charset="-93"/>
              </a:rPr>
              <a:t>representation</a:t>
            </a:r>
            <a:r>
              <a:rPr lang="vi-VN" sz="1300" i="1" dirty="0">
                <a:latin typeface="Be Vietnam Pro" panose="020B0604020202020204" charset="-93"/>
              </a:rPr>
              <a:t> in </a:t>
            </a:r>
            <a:r>
              <a:rPr lang="vi-VN" sz="1300" i="1" dirty="0" err="1">
                <a:latin typeface="Be Vietnam Pro" panose="020B0604020202020204" charset="-93"/>
              </a:rPr>
              <a:t>textbooks</a:t>
            </a:r>
            <a:r>
              <a:rPr lang="vi-VN" sz="1300" i="1" dirty="0">
                <a:latin typeface="Be Vietnam Pro" panose="020B0604020202020204" charset="-93"/>
              </a:rPr>
              <a:t> </a:t>
            </a:r>
            <a:r>
              <a:rPr lang="vi-VN" sz="1300" i="1" dirty="0" err="1">
                <a:latin typeface="Be Vietnam Pro" panose="020B0604020202020204" charset="-93"/>
              </a:rPr>
              <a:t>for</a:t>
            </a:r>
            <a:endParaRPr lang="en-US" sz="1300" i="1" dirty="0">
              <a:latin typeface="Be Vietnam Pro" panose="020B0604020202020204" charset="-93"/>
            </a:endParaRPr>
          </a:p>
          <a:p>
            <a:pPr marL="539750" indent="-539750" algn="just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</a:pPr>
            <a:r>
              <a:rPr lang="vi-VN" sz="1300" i="1" dirty="0" err="1">
                <a:latin typeface="Be Vietnam Pro" panose="020B0604020202020204" charset="-93"/>
              </a:rPr>
              <a:t>teaching</a:t>
            </a:r>
            <a:r>
              <a:rPr lang="vi-VN" sz="1300" i="1" dirty="0">
                <a:latin typeface="Be Vietnam Pro" panose="020B0604020202020204" charset="-93"/>
              </a:rPr>
              <a:t> </a:t>
            </a:r>
            <a:r>
              <a:rPr lang="vi-VN" sz="1300" i="1" dirty="0" err="1">
                <a:latin typeface="Be Vietnam Pro" panose="020B0604020202020204" charset="-93"/>
              </a:rPr>
              <a:t>German</a:t>
            </a:r>
            <a:r>
              <a:rPr lang="vi-VN" sz="1300" i="1" dirty="0">
                <a:latin typeface="Be Vietnam Pro" panose="020B0604020202020204" charset="-93"/>
              </a:rPr>
              <a:t> in </a:t>
            </a:r>
            <a:r>
              <a:rPr lang="vi-VN" sz="1300" i="1" dirty="0" err="1">
                <a:latin typeface="Be Vietnam Pro" panose="020B0604020202020204" charset="-93"/>
              </a:rPr>
              <a:t>Great</a:t>
            </a:r>
            <a:r>
              <a:rPr lang="vi-VN" sz="1300" i="1" dirty="0">
                <a:latin typeface="Be Vietnam Pro" panose="020B0604020202020204" charset="-93"/>
              </a:rPr>
              <a:t> </a:t>
            </a:r>
            <a:r>
              <a:rPr lang="vi-VN" sz="1300" i="1" dirty="0" err="1">
                <a:latin typeface="Be Vietnam Pro" panose="020B0604020202020204" charset="-93"/>
              </a:rPr>
              <a:t>Britain</a:t>
            </a:r>
            <a:r>
              <a:rPr lang="vi-VN" sz="1300" dirty="0">
                <a:latin typeface="Be Vietnam Pro" panose="020B0604020202020204" charset="-93"/>
              </a:rPr>
              <a:t> (</a:t>
            </a:r>
            <a:r>
              <a:rPr lang="vi-VN" sz="1300" dirty="0" err="1">
                <a:latin typeface="Be Vietnam Pro" panose="020B0604020202020204" charset="-93"/>
              </a:rPr>
              <a:t>pp</a:t>
            </a:r>
            <a:r>
              <a:rPr lang="vi-VN" sz="1300" dirty="0">
                <a:latin typeface="Be Vietnam Pro" panose="020B0604020202020204" charset="-93"/>
              </a:rPr>
              <a:t>. 3-16). </a:t>
            </a:r>
            <a:r>
              <a:rPr lang="vi-VN" sz="1300" dirty="0" err="1">
                <a:latin typeface="Be Vietnam Pro" panose="020B0604020202020204" charset="-93"/>
              </a:rPr>
              <a:t>Peter</a:t>
            </a:r>
            <a:r>
              <a:rPr lang="vi-VN" sz="1300" dirty="0">
                <a:latin typeface="Be Vietnam Pro" panose="020B0604020202020204" charset="-93"/>
              </a:rPr>
              <a:t> Lang.</a:t>
            </a:r>
            <a:endParaRPr lang="en-US" sz="1300" dirty="0">
              <a:latin typeface="Be Vietnam Pro" panose="020B0604020202020204" charset="-93"/>
            </a:endParaRPr>
          </a:p>
          <a:p>
            <a:pPr marL="539750" indent="-539750" algn="just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</a:pPr>
            <a:r>
              <a:rPr lang="vi-VN" sz="1300" dirty="0" err="1">
                <a:latin typeface="Be Vietnam Pro" panose="020B0604020202020204" charset="-93"/>
              </a:rPr>
              <a:t>Byram</a:t>
            </a:r>
            <a:r>
              <a:rPr lang="vi-VN" sz="1300" dirty="0">
                <a:latin typeface="Be Vietnam Pro" panose="020B0604020202020204" charset="-93"/>
              </a:rPr>
              <a:t>, M. (1997). </a:t>
            </a:r>
            <a:r>
              <a:rPr lang="vi-VN" sz="1300" i="1" dirty="0" err="1">
                <a:latin typeface="Be Vietnam Pro" panose="020B0604020202020204" charset="-93"/>
              </a:rPr>
              <a:t>Teaching</a:t>
            </a:r>
            <a:r>
              <a:rPr lang="vi-VN" sz="1300" i="1" dirty="0">
                <a:latin typeface="Be Vietnam Pro" panose="020B0604020202020204" charset="-93"/>
              </a:rPr>
              <a:t> </a:t>
            </a:r>
            <a:r>
              <a:rPr lang="vi-VN" sz="1300" i="1" dirty="0" err="1">
                <a:latin typeface="Be Vietnam Pro" panose="020B0604020202020204" charset="-93"/>
              </a:rPr>
              <a:t>and</a:t>
            </a:r>
            <a:r>
              <a:rPr lang="vi-VN" sz="1300" i="1" dirty="0">
                <a:latin typeface="Be Vietnam Pro" panose="020B0604020202020204" charset="-93"/>
              </a:rPr>
              <a:t> </a:t>
            </a:r>
            <a:r>
              <a:rPr lang="vi-VN" sz="1300" i="1" dirty="0" err="1">
                <a:latin typeface="Be Vietnam Pro" panose="020B0604020202020204" charset="-93"/>
              </a:rPr>
              <a:t>assessing</a:t>
            </a:r>
            <a:r>
              <a:rPr lang="vi-VN" sz="1300" i="1" dirty="0">
                <a:latin typeface="Be Vietnam Pro" panose="020B0604020202020204" charset="-93"/>
              </a:rPr>
              <a:t> </a:t>
            </a:r>
            <a:r>
              <a:rPr lang="vi-VN" sz="1300" i="1" dirty="0" err="1">
                <a:latin typeface="Be Vietnam Pro" panose="020B0604020202020204" charset="-93"/>
              </a:rPr>
              <a:t>intercultural</a:t>
            </a:r>
            <a:r>
              <a:rPr lang="vi-VN" sz="1300" i="1" dirty="0">
                <a:latin typeface="Be Vietnam Pro" panose="020B0604020202020204" charset="-93"/>
              </a:rPr>
              <a:t> </a:t>
            </a:r>
            <a:r>
              <a:rPr lang="vi-VN" sz="1300" i="1" dirty="0" err="1">
                <a:latin typeface="Be Vietnam Pro" panose="020B0604020202020204" charset="-93"/>
              </a:rPr>
              <a:t>communicative</a:t>
            </a:r>
            <a:r>
              <a:rPr lang="vi-VN" sz="1300" i="1" dirty="0">
                <a:latin typeface="Be Vietnam Pro" panose="020B0604020202020204" charset="-93"/>
              </a:rPr>
              <a:t> </a:t>
            </a:r>
            <a:r>
              <a:rPr lang="vi-VN" sz="1300" i="1" dirty="0" err="1">
                <a:latin typeface="Be Vietnam Pro" panose="020B0604020202020204" charset="-93"/>
              </a:rPr>
              <a:t>competence</a:t>
            </a:r>
            <a:r>
              <a:rPr lang="vi-VN" sz="1300" dirty="0">
                <a:latin typeface="Be Vietnam Pro" panose="020B0604020202020204" charset="-93"/>
              </a:rPr>
              <a:t>. </a:t>
            </a:r>
            <a:r>
              <a:rPr lang="vi-VN" sz="1300" dirty="0" err="1">
                <a:latin typeface="Be Vietnam Pro" panose="020B0604020202020204" charset="-93"/>
              </a:rPr>
              <a:t>Multilingual</a:t>
            </a:r>
            <a:r>
              <a:rPr lang="vi-VN" sz="1300" dirty="0">
                <a:latin typeface="Be Vietnam Pro" panose="020B0604020202020204" charset="-93"/>
              </a:rPr>
              <a:t> </a:t>
            </a:r>
            <a:r>
              <a:rPr lang="vi-VN" sz="1300" dirty="0" err="1">
                <a:latin typeface="Be Vietnam Pro" panose="020B0604020202020204" charset="-93"/>
              </a:rPr>
              <a:t>Matters</a:t>
            </a:r>
            <a:r>
              <a:rPr lang="vi-VN" sz="1300" dirty="0">
                <a:latin typeface="Be Vietnam Pro" panose="020B0604020202020204" charset="-93"/>
              </a:rPr>
              <a:t>.</a:t>
            </a:r>
            <a:endParaRPr lang="en-US" sz="1300" dirty="0">
              <a:latin typeface="Be Vietnam Pro" panose="020B0604020202020204" charset="-93"/>
            </a:endParaRPr>
          </a:p>
          <a:p>
            <a:pPr marL="539750" indent="-539750" algn="just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</a:pPr>
            <a:r>
              <a:rPr lang="vi-VN" sz="1300" dirty="0" err="1">
                <a:latin typeface="Be Vietnam Pro" panose="020B0604020202020204" charset="-93"/>
              </a:rPr>
              <a:t>Cortazzi</a:t>
            </a:r>
            <a:r>
              <a:rPr lang="vi-VN" sz="1300" dirty="0">
                <a:latin typeface="Be Vietnam Pro" panose="020B0604020202020204" charset="-93"/>
              </a:rPr>
              <a:t>, M., &amp; </a:t>
            </a:r>
            <a:r>
              <a:rPr lang="vi-VN" sz="1300" dirty="0" err="1">
                <a:latin typeface="Be Vietnam Pro" panose="020B0604020202020204" charset="-93"/>
              </a:rPr>
              <a:t>Jin</a:t>
            </a:r>
            <a:r>
              <a:rPr lang="vi-VN" sz="1300" dirty="0">
                <a:latin typeface="Be Vietnam Pro" panose="020B0604020202020204" charset="-93"/>
              </a:rPr>
              <a:t>, L. (1999). </a:t>
            </a:r>
            <a:r>
              <a:rPr lang="vi-VN" sz="1300" dirty="0" err="1">
                <a:latin typeface="Be Vietnam Pro" panose="020B0604020202020204" charset="-93"/>
              </a:rPr>
              <a:t>Cultural</a:t>
            </a:r>
            <a:r>
              <a:rPr lang="vi-VN" sz="1300" dirty="0">
                <a:latin typeface="Be Vietnam Pro" panose="020B0604020202020204" charset="-93"/>
              </a:rPr>
              <a:t> </a:t>
            </a:r>
            <a:r>
              <a:rPr lang="vi-VN" sz="1300" dirty="0" err="1">
                <a:latin typeface="Be Vietnam Pro" panose="020B0604020202020204" charset="-93"/>
              </a:rPr>
              <a:t>mirrors</a:t>
            </a:r>
            <a:r>
              <a:rPr lang="vi-VN" sz="1300" dirty="0">
                <a:latin typeface="Be Vietnam Pro" panose="020B0604020202020204" charset="-93"/>
              </a:rPr>
              <a:t>: </a:t>
            </a:r>
            <a:r>
              <a:rPr lang="vi-VN" sz="1300" dirty="0" err="1">
                <a:latin typeface="Be Vietnam Pro" panose="020B0604020202020204" charset="-93"/>
              </a:rPr>
              <a:t>Materials</a:t>
            </a:r>
            <a:r>
              <a:rPr lang="vi-VN" sz="1300" dirty="0">
                <a:latin typeface="Be Vietnam Pro" panose="020B0604020202020204" charset="-93"/>
              </a:rPr>
              <a:t> </a:t>
            </a:r>
            <a:r>
              <a:rPr lang="vi-VN" sz="1300" dirty="0" err="1">
                <a:latin typeface="Be Vietnam Pro" panose="020B0604020202020204" charset="-93"/>
              </a:rPr>
              <a:t>and</a:t>
            </a:r>
            <a:r>
              <a:rPr lang="vi-VN" sz="1300" dirty="0">
                <a:latin typeface="Be Vietnam Pro" panose="020B0604020202020204" charset="-93"/>
              </a:rPr>
              <a:t> </a:t>
            </a:r>
            <a:r>
              <a:rPr lang="vi-VN" sz="1300" dirty="0" err="1">
                <a:latin typeface="Be Vietnam Pro" panose="020B0604020202020204" charset="-93"/>
              </a:rPr>
              <a:t>methods</a:t>
            </a:r>
            <a:r>
              <a:rPr lang="vi-VN" sz="1300" dirty="0">
                <a:latin typeface="Be Vietnam Pro" panose="020B0604020202020204" charset="-93"/>
              </a:rPr>
              <a:t> in the EFL </a:t>
            </a:r>
            <a:r>
              <a:rPr lang="vi-VN" sz="1300" dirty="0" err="1">
                <a:latin typeface="Be Vietnam Pro" panose="020B0604020202020204" charset="-93"/>
              </a:rPr>
              <a:t>classroom</a:t>
            </a:r>
            <a:r>
              <a:rPr lang="vi-VN" sz="1300" dirty="0">
                <a:latin typeface="Be Vietnam Pro" panose="020B0604020202020204" charset="-93"/>
              </a:rPr>
              <a:t>. In E. </a:t>
            </a:r>
            <a:r>
              <a:rPr lang="vi-VN" sz="1300" dirty="0" err="1">
                <a:latin typeface="Be Vietnam Pro" panose="020B0604020202020204" charset="-93"/>
              </a:rPr>
              <a:t>Hinkel</a:t>
            </a:r>
            <a:r>
              <a:rPr lang="vi-VN" sz="1300" dirty="0">
                <a:latin typeface="Be Vietnam Pro" panose="020B0604020202020204" charset="-93"/>
              </a:rPr>
              <a:t> (</a:t>
            </a:r>
            <a:r>
              <a:rPr lang="vi-VN" sz="1300" dirty="0" err="1">
                <a:latin typeface="Be Vietnam Pro" panose="020B0604020202020204" charset="-93"/>
              </a:rPr>
              <a:t>Ed</a:t>
            </a:r>
            <a:r>
              <a:rPr lang="vi-VN" sz="1300" dirty="0">
                <a:latin typeface="Be Vietnam Pro" panose="020B0604020202020204" charset="-93"/>
              </a:rPr>
              <a:t>.), </a:t>
            </a:r>
            <a:r>
              <a:rPr lang="vi-VN" sz="1300" i="1" dirty="0" err="1">
                <a:latin typeface="Be Vietnam Pro" panose="020B0604020202020204" charset="-93"/>
              </a:rPr>
              <a:t>Culture</a:t>
            </a:r>
            <a:r>
              <a:rPr lang="vi-VN" sz="1300" i="1" dirty="0">
                <a:latin typeface="Be Vietnam Pro" panose="020B0604020202020204" charset="-93"/>
              </a:rPr>
              <a:t> in </a:t>
            </a:r>
            <a:r>
              <a:rPr lang="vi-VN" sz="1300" i="1" dirty="0" err="1">
                <a:latin typeface="Be Vietnam Pro" panose="020B0604020202020204" charset="-93"/>
              </a:rPr>
              <a:t>second</a:t>
            </a:r>
            <a:r>
              <a:rPr lang="vi-VN" sz="1300" i="1" dirty="0">
                <a:latin typeface="Be Vietnam Pro" panose="020B0604020202020204" charset="-93"/>
              </a:rPr>
              <a:t> </a:t>
            </a:r>
            <a:r>
              <a:rPr lang="vi-VN" sz="1300" i="1" dirty="0" err="1">
                <a:latin typeface="Be Vietnam Pro" panose="020B0604020202020204" charset="-93"/>
              </a:rPr>
              <a:t>language</a:t>
            </a:r>
            <a:r>
              <a:rPr lang="vi-VN" sz="1300" i="1" dirty="0">
                <a:latin typeface="Be Vietnam Pro" panose="020B0604020202020204" charset="-93"/>
              </a:rPr>
              <a:t> </a:t>
            </a:r>
            <a:r>
              <a:rPr lang="vi-VN" sz="1300" i="1" dirty="0" err="1">
                <a:latin typeface="Be Vietnam Pro" panose="020B0604020202020204" charset="-93"/>
              </a:rPr>
              <a:t>teaching</a:t>
            </a:r>
            <a:endParaRPr lang="en-US" sz="1300" i="1" dirty="0">
              <a:latin typeface="Be Vietnam Pro" panose="020B0604020202020204" charset="-93"/>
            </a:endParaRPr>
          </a:p>
          <a:p>
            <a:pPr marL="539750" indent="-539750" algn="just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</a:pPr>
            <a:r>
              <a:rPr lang="vi-VN" sz="1300" i="1" dirty="0" err="1">
                <a:latin typeface="Be Vietnam Pro" panose="020B0604020202020204" charset="-93"/>
              </a:rPr>
              <a:t>and</a:t>
            </a:r>
            <a:r>
              <a:rPr lang="vi-VN" sz="1300" i="1" dirty="0">
                <a:latin typeface="Be Vietnam Pro" panose="020B0604020202020204" charset="-93"/>
              </a:rPr>
              <a:t> </a:t>
            </a:r>
            <a:r>
              <a:rPr lang="vi-VN" sz="1300" i="1" dirty="0" err="1">
                <a:latin typeface="Be Vietnam Pro" panose="020B0604020202020204" charset="-93"/>
              </a:rPr>
              <a:t>learning</a:t>
            </a:r>
            <a:r>
              <a:rPr lang="vi-VN" sz="1300" dirty="0">
                <a:latin typeface="Be Vietnam Pro" panose="020B0604020202020204" charset="-93"/>
              </a:rPr>
              <a:t> (</a:t>
            </a:r>
            <a:r>
              <a:rPr lang="vi-VN" sz="1300" dirty="0" err="1">
                <a:latin typeface="Be Vietnam Pro" panose="020B0604020202020204" charset="-93"/>
              </a:rPr>
              <a:t>pp</a:t>
            </a:r>
            <a:r>
              <a:rPr lang="vi-VN" sz="1300" dirty="0">
                <a:latin typeface="Be Vietnam Pro" panose="020B0604020202020204" charset="-93"/>
              </a:rPr>
              <a:t>. 196-219). </a:t>
            </a:r>
            <a:r>
              <a:rPr lang="vi-VN" sz="1300" dirty="0" err="1">
                <a:latin typeface="Be Vietnam Pro" panose="020B0604020202020204" charset="-93"/>
              </a:rPr>
              <a:t>Cambridge</a:t>
            </a:r>
            <a:r>
              <a:rPr lang="vi-VN" sz="1300" dirty="0">
                <a:latin typeface="Be Vietnam Pro" panose="020B0604020202020204" charset="-93"/>
              </a:rPr>
              <a:t> </a:t>
            </a:r>
            <a:r>
              <a:rPr lang="vi-VN" sz="1300" dirty="0" err="1">
                <a:latin typeface="Be Vietnam Pro" panose="020B0604020202020204" charset="-93"/>
              </a:rPr>
              <a:t>University</a:t>
            </a:r>
            <a:r>
              <a:rPr lang="vi-VN" sz="1300" dirty="0">
                <a:latin typeface="Be Vietnam Pro" panose="020B0604020202020204" charset="-93"/>
              </a:rPr>
              <a:t> </a:t>
            </a:r>
            <a:r>
              <a:rPr lang="vi-VN" sz="1300" dirty="0" err="1">
                <a:latin typeface="Be Vietnam Pro" panose="020B0604020202020204" charset="-93"/>
              </a:rPr>
              <a:t>Press</a:t>
            </a:r>
            <a:r>
              <a:rPr lang="vi-VN" sz="1300" dirty="0">
                <a:latin typeface="Be Vietnam Pro" panose="020B0604020202020204" charset="-93"/>
              </a:rPr>
              <a:t>.</a:t>
            </a:r>
            <a:endParaRPr lang="en-US" sz="1300" dirty="0">
              <a:latin typeface="Be Vietnam Pro" panose="020B0604020202020204" charset="-93"/>
            </a:endParaRPr>
          </a:p>
          <a:p>
            <a:pPr marL="539750" indent="-539750" algn="just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</a:pPr>
            <a:r>
              <a:rPr lang="vi-VN" sz="1300" dirty="0" err="1">
                <a:latin typeface="Be Vietnam Pro" panose="020B0604020202020204" charset="-93"/>
              </a:rPr>
              <a:t>Hall</a:t>
            </a:r>
            <a:r>
              <a:rPr lang="vi-VN" sz="1300" dirty="0">
                <a:latin typeface="Be Vietnam Pro" panose="020B0604020202020204" charset="-93"/>
              </a:rPr>
              <a:t>, E. T. (1976). </a:t>
            </a:r>
            <a:r>
              <a:rPr lang="vi-VN" sz="1300" i="1" dirty="0" err="1">
                <a:latin typeface="Be Vietnam Pro" panose="020B0604020202020204" charset="-93"/>
              </a:rPr>
              <a:t>Beyond</a:t>
            </a:r>
            <a:r>
              <a:rPr lang="vi-VN" sz="1300" i="1" dirty="0">
                <a:latin typeface="Be Vietnam Pro" panose="020B0604020202020204" charset="-93"/>
              </a:rPr>
              <a:t> </a:t>
            </a:r>
            <a:r>
              <a:rPr lang="vi-VN" sz="1300" i="1" dirty="0" err="1">
                <a:latin typeface="Be Vietnam Pro" panose="020B0604020202020204" charset="-93"/>
              </a:rPr>
              <a:t>culture</a:t>
            </a:r>
            <a:r>
              <a:rPr lang="vi-VN" sz="1300" dirty="0">
                <a:latin typeface="Be Vietnam Pro" panose="020B0604020202020204" charset="-93"/>
              </a:rPr>
              <a:t>. </a:t>
            </a:r>
            <a:r>
              <a:rPr lang="vi-VN" sz="1300" dirty="0" err="1">
                <a:latin typeface="Be Vietnam Pro" panose="020B0604020202020204" charset="-93"/>
              </a:rPr>
              <a:t>Anchor</a:t>
            </a:r>
            <a:r>
              <a:rPr lang="vi-VN" sz="1300" dirty="0">
                <a:latin typeface="Be Vietnam Pro" panose="020B0604020202020204" charset="-93"/>
              </a:rPr>
              <a:t> </a:t>
            </a:r>
            <a:r>
              <a:rPr lang="vi-VN" sz="1300" dirty="0" err="1">
                <a:latin typeface="Be Vietnam Pro" panose="020B0604020202020204" charset="-93"/>
              </a:rPr>
              <a:t>Books</a:t>
            </a:r>
            <a:r>
              <a:rPr lang="vi-VN" sz="1300" dirty="0">
                <a:latin typeface="Be Vietnam Pro" panose="020B0604020202020204" charset="-93"/>
              </a:rPr>
              <a:t>.</a:t>
            </a:r>
            <a:endParaRPr lang="en-US" sz="1300" dirty="0">
              <a:latin typeface="Be Vietnam Pro" panose="020B0604020202020204" charset="-93"/>
            </a:endParaRPr>
          </a:p>
          <a:p>
            <a:pPr marL="539750" marR="0" indent="-539750" algn="just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vi-VN" sz="1300" dirty="0" err="1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Kramsch</a:t>
            </a:r>
            <a:r>
              <a:rPr lang="vi-VN" sz="1300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, C. (1988). The </a:t>
            </a:r>
            <a:r>
              <a:rPr lang="vi-VN" sz="1300" dirty="0" err="1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cultural</a:t>
            </a:r>
            <a:r>
              <a:rPr lang="vi-VN" sz="1300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 </a:t>
            </a:r>
            <a:r>
              <a:rPr lang="vi-VN" sz="1300" dirty="0" err="1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discourse</a:t>
            </a:r>
            <a:r>
              <a:rPr lang="vi-VN" sz="1300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 </a:t>
            </a:r>
            <a:r>
              <a:rPr lang="vi-VN" sz="1300" dirty="0" err="1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of</a:t>
            </a:r>
            <a:r>
              <a:rPr lang="vi-VN" sz="1300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 </a:t>
            </a:r>
            <a:r>
              <a:rPr lang="vi-VN" sz="1300" dirty="0" err="1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foreign</a:t>
            </a:r>
            <a:r>
              <a:rPr lang="vi-VN" sz="1300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 </a:t>
            </a:r>
            <a:r>
              <a:rPr lang="vi-VN" sz="1300" dirty="0" err="1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language</a:t>
            </a:r>
            <a:r>
              <a:rPr lang="vi-VN" sz="1300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 </a:t>
            </a:r>
            <a:r>
              <a:rPr lang="vi-VN" sz="1300" dirty="0" err="1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textbooks</a:t>
            </a:r>
            <a:r>
              <a:rPr lang="vi-VN" sz="1300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. In A. </a:t>
            </a:r>
            <a:r>
              <a:rPr lang="vi-VN" sz="1300" dirty="0" err="1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Valdman</a:t>
            </a:r>
            <a:r>
              <a:rPr lang="vi-VN" sz="1300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 (</a:t>
            </a:r>
            <a:r>
              <a:rPr lang="vi-VN" sz="1300" dirty="0" err="1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Ed</a:t>
            </a:r>
            <a:r>
              <a:rPr lang="vi-VN" sz="1300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.), </a:t>
            </a:r>
            <a:r>
              <a:rPr lang="vi-VN" sz="1300" i="1" dirty="0" err="1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Proceedings</a:t>
            </a:r>
            <a:r>
              <a:rPr lang="vi-VN" sz="1300" i="1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 </a:t>
            </a:r>
            <a:r>
              <a:rPr lang="vi-VN" sz="1300" i="1" dirty="0" err="1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of</a:t>
            </a:r>
            <a:r>
              <a:rPr lang="vi-VN" sz="1300" i="1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 the </a:t>
            </a:r>
            <a:r>
              <a:rPr lang="vi-VN" sz="1300" i="1" dirty="0" err="1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Symposium</a:t>
            </a:r>
            <a:r>
              <a:rPr lang="vi-VN" sz="1300" i="1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 </a:t>
            </a:r>
            <a:r>
              <a:rPr lang="vi-VN" sz="1300" i="1" dirty="0" err="1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on</a:t>
            </a:r>
            <a:r>
              <a:rPr lang="vi-VN" sz="1300" i="1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 the </a:t>
            </a:r>
            <a:r>
              <a:rPr lang="vi-VN" sz="1300" i="1" dirty="0" err="1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Evaluation</a:t>
            </a:r>
            <a:r>
              <a:rPr lang="vi-VN" sz="1300" i="1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 </a:t>
            </a:r>
            <a:r>
              <a:rPr lang="vi-VN" sz="1300" i="1" dirty="0" err="1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of</a:t>
            </a:r>
            <a:endParaRPr lang="en-US" sz="1300" i="1" dirty="0">
              <a:latin typeface="Be Vietnam Pro" panose="020B0604020202020204" charset="-93"/>
              <a:ea typeface="Times New Roman" panose="02020603050405020304" pitchFamily="18" charset="0"/>
            </a:endParaRPr>
          </a:p>
          <a:p>
            <a:pPr marL="539750" marR="0" indent="-539750" algn="just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vi-VN" sz="1300" i="1" dirty="0" err="1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Foreign</a:t>
            </a:r>
            <a:r>
              <a:rPr lang="vi-VN" sz="1300" i="1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 </a:t>
            </a:r>
            <a:r>
              <a:rPr lang="vi-VN" sz="1300" i="1" dirty="0" err="1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Language</a:t>
            </a:r>
            <a:r>
              <a:rPr lang="vi-VN" sz="1300" i="1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 </a:t>
            </a:r>
            <a:r>
              <a:rPr lang="vi-VN" sz="1300" i="1" dirty="0" err="1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Textbooks</a:t>
            </a:r>
            <a:r>
              <a:rPr lang="vi-VN" sz="1300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 (</a:t>
            </a:r>
            <a:r>
              <a:rPr lang="vi-VN" sz="1300" dirty="0" err="1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pp</a:t>
            </a:r>
            <a:r>
              <a:rPr lang="vi-VN" sz="1300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. 63-88). </a:t>
            </a:r>
            <a:r>
              <a:rPr lang="vi-VN" sz="1300" dirty="0" err="1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Indiana</a:t>
            </a:r>
            <a:r>
              <a:rPr lang="vi-VN" sz="1300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 </a:t>
            </a:r>
            <a:r>
              <a:rPr lang="vi-VN" sz="1300" dirty="0" err="1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University</a:t>
            </a:r>
            <a:r>
              <a:rPr lang="vi-VN" sz="1300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 </a:t>
            </a:r>
            <a:r>
              <a:rPr lang="vi-VN" sz="1300" dirty="0" err="1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Press</a:t>
            </a:r>
            <a:r>
              <a:rPr lang="vi-VN" sz="1300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.</a:t>
            </a:r>
            <a:endParaRPr lang="en-US" sz="1300" dirty="0">
              <a:effectLst/>
              <a:latin typeface="Be Vietnam Pro" panose="020B0604020202020204" charset="-93"/>
              <a:ea typeface="Times New Roman" panose="02020603050405020304" pitchFamily="18" charset="0"/>
            </a:endParaRPr>
          </a:p>
          <a:p>
            <a:pPr marL="539750" indent="-539750" algn="just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</a:pPr>
            <a:r>
              <a:rPr lang="vi-VN" sz="1300" dirty="0" err="1">
                <a:latin typeface="Be Vietnam Pro" panose="020B0604020202020204" charset="-93"/>
              </a:rPr>
              <a:t>Kramsch</a:t>
            </a:r>
            <a:r>
              <a:rPr lang="vi-VN" sz="1300" dirty="0">
                <a:latin typeface="Be Vietnam Pro" panose="020B0604020202020204" charset="-93"/>
              </a:rPr>
              <a:t>, C. (2014). </a:t>
            </a:r>
            <a:r>
              <a:rPr lang="vi-VN" sz="1300" dirty="0" err="1">
                <a:latin typeface="Be Vietnam Pro" panose="020B0604020202020204" charset="-93"/>
              </a:rPr>
              <a:t>Teaching</a:t>
            </a:r>
            <a:r>
              <a:rPr lang="vi-VN" sz="1300" dirty="0">
                <a:latin typeface="Be Vietnam Pro" panose="020B0604020202020204" charset="-93"/>
              </a:rPr>
              <a:t> </a:t>
            </a:r>
            <a:r>
              <a:rPr lang="vi-VN" sz="1300" dirty="0" err="1">
                <a:latin typeface="Be Vietnam Pro" panose="020B0604020202020204" charset="-93"/>
              </a:rPr>
              <a:t>foreign</a:t>
            </a:r>
            <a:r>
              <a:rPr lang="vi-VN" sz="1300" dirty="0">
                <a:latin typeface="Be Vietnam Pro" panose="020B0604020202020204" charset="-93"/>
              </a:rPr>
              <a:t> </a:t>
            </a:r>
            <a:r>
              <a:rPr lang="vi-VN" sz="1300" dirty="0" err="1">
                <a:latin typeface="Be Vietnam Pro" panose="020B0604020202020204" charset="-93"/>
              </a:rPr>
              <a:t>languages</a:t>
            </a:r>
            <a:r>
              <a:rPr lang="vi-VN" sz="1300" dirty="0">
                <a:latin typeface="Be Vietnam Pro" panose="020B0604020202020204" charset="-93"/>
              </a:rPr>
              <a:t> in an </a:t>
            </a:r>
            <a:r>
              <a:rPr lang="vi-VN" sz="1300" dirty="0" err="1">
                <a:latin typeface="Be Vietnam Pro" panose="020B0604020202020204" charset="-93"/>
              </a:rPr>
              <a:t>era</a:t>
            </a:r>
            <a:r>
              <a:rPr lang="vi-VN" sz="1300" dirty="0">
                <a:latin typeface="Be Vietnam Pro" panose="020B0604020202020204" charset="-93"/>
              </a:rPr>
              <a:t> </a:t>
            </a:r>
            <a:r>
              <a:rPr lang="vi-VN" sz="1300" dirty="0" err="1">
                <a:latin typeface="Be Vietnam Pro" panose="020B0604020202020204" charset="-93"/>
              </a:rPr>
              <a:t>of</a:t>
            </a:r>
            <a:r>
              <a:rPr lang="vi-VN" sz="1300" dirty="0">
                <a:latin typeface="Be Vietnam Pro" panose="020B0604020202020204" charset="-93"/>
              </a:rPr>
              <a:t> </a:t>
            </a:r>
            <a:r>
              <a:rPr lang="vi-VN" sz="1300" dirty="0" err="1">
                <a:latin typeface="Be Vietnam Pro" panose="020B0604020202020204" charset="-93"/>
              </a:rPr>
              <a:t>globalization</a:t>
            </a:r>
            <a:r>
              <a:rPr lang="vi-VN" sz="1300" dirty="0">
                <a:latin typeface="Be Vietnam Pro" panose="020B0604020202020204" charset="-93"/>
              </a:rPr>
              <a:t>: </a:t>
            </a:r>
            <a:r>
              <a:rPr lang="vi-VN" sz="1300" dirty="0" err="1">
                <a:latin typeface="Be Vietnam Pro" panose="020B0604020202020204" charset="-93"/>
              </a:rPr>
              <a:t>Introduction</a:t>
            </a:r>
            <a:r>
              <a:rPr lang="vi-VN" sz="1300" dirty="0">
                <a:latin typeface="Be Vietnam Pro" panose="020B0604020202020204" charset="-93"/>
              </a:rPr>
              <a:t>. </a:t>
            </a:r>
            <a:r>
              <a:rPr lang="vi-VN" sz="1300" i="1" dirty="0" err="1">
                <a:latin typeface="Be Vietnam Pro" panose="020B0604020202020204" charset="-93"/>
              </a:rPr>
              <a:t>Modern</a:t>
            </a:r>
            <a:r>
              <a:rPr lang="vi-VN" sz="1300" i="1" dirty="0">
                <a:latin typeface="Be Vietnam Pro" panose="020B0604020202020204" charset="-93"/>
              </a:rPr>
              <a:t> </a:t>
            </a:r>
            <a:r>
              <a:rPr lang="vi-VN" sz="1300" i="1" dirty="0" err="1">
                <a:latin typeface="Be Vietnam Pro" panose="020B0604020202020204" charset="-93"/>
              </a:rPr>
              <a:t>Language</a:t>
            </a:r>
            <a:r>
              <a:rPr lang="vi-VN" sz="1300" i="1" dirty="0">
                <a:latin typeface="Be Vietnam Pro" panose="020B0604020202020204" charset="-93"/>
              </a:rPr>
              <a:t> </a:t>
            </a:r>
            <a:r>
              <a:rPr lang="vi-VN" sz="1300" i="1" dirty="0" err="1">
                <a:latin typeface="Be Vietnam Pro" panose="020B0604020202020204" charset="-93"/>
              </a:rPr>
              <a:t>Journal</a:t>
            </a:r>
            <a:r>
              <a:rPr lang="vi-VN" sz="1300" i="1" dirty="0">
                <a:latin typeface="Be Vietnam Pro" panose="020B0604020202020204" charset="-93"/>
              </a:rPr>
              <a:t>, 98</a:t>
            </a:r>
            <a:r>
              <a:rPr lang="vi-VN" sz="1300" dirty="0">
                <a:latin typeface="Be Vietnam Pro" panose="020B0604020202020204" charset="-93"/>
              </a:rPr>
              <a:t>(1), 296-311.</a:t>
            </a:r>
            <a:endParaRPr lang="en-US" sz="1300" dirty="0">
              <a:effectLst/>
              <a:latin typeface="Be Vietnam Pro" panose="020B0604020202020204" charset="-93"/>
              <a:ea typeface="Arial" panose="020B0604020202020204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D1388EB3-5CEF-69BE-5D29-2D7A7AF6C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966" y="5804339"/>
            <a:ext cx="948558" cy="94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54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ACEBBE1E-A5A7-A218-066A-DCE116037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18</a:t>
            </a:fld>
            <a:endParaRPr lang="vi-VN" dirty="0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15132D9-2969-E14B-F085-7D285276A83B}"/>
              </a:ext>
            </a:extLst>
          </p:cNvPr>
          <p:cNvSpPr txBox="1"/>
          <p:nvPr/>
        </p:nvSpPr>
        <p:spPr>
          <a:xfrm>
            <a:off x="709446" y="963822"/>
            <a:ext cx="10773105" cy="5894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indent="-539750" algn="just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</a:pPr>
            <a:r>
              <a:rPr lang="vi-VN" sz="1500" dirty="0">
                <a:latin typeface="Be Vietnam Pro" panose="020B0604020202020204" charset="-93"/>
              </a:rPr>
              <a:t>Hoa, C. T. H., Tran, L. B., &amp; Tan, K. H. (2024). ANALYZING CULTURAL REPRESENTATION IN AN</a:t>
            </a:r>
            <a:r>
              <a:rPr lang="en-US" sz="1500" dirty="0">
                <a:latin typeface="Be Vietnam Pro" panose="020B0604020202020204" charset="-93"/>
              </a:rPr>
              <a:t> </a:t>
            </a:r>
            <a:r>
              <a:rPr lang="vi-VN" sz="1500" dirty="0">
                <a:latin typeface="Be Vietnam Pro" panose="020B0604020202020204" charset="-93"/>
              </a:rPr>
              <a:t>EFL COURSE BOOK </a:t>
            </a:r>
            <a:endParaRPr lang="en-US" sz="1500" dirty="0">
              <a:latin typeface="Be Vietnam Pro" panose="020B0604020202020204" charset="-93"/>
            </a:endParaRPr>
          </a:p>
          <a:p>
            <a:pPr marL="539750" indent="-539750" algn="just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</a:pPr>
            <a:r>
              <a:rPr lang="vi-VN" sz="1500" dirty="0">
                <a:latin typeface="Be Vietnam Pro" panose="020B0604020202020204" charset="-93"/>
              </a:rPr>
              <a:t>NEWLY APPLIED IN VIETNAM SECONDARY EDUCATION. </a:t>
            </a:r>
            <a:r>
              <a:rPr lang="vi-VN" sz="1500" i="1" dirty="0" err="1">
                <a:latin typeface="Be Vietnam Pro" panose="020B0604020202020204" charset="-93"/>
              </a:rPr>
              <a:t>Arts</a:t>
            </a:r>
            <a:r>
              <a:rPr lang="vi-VN" sz="1500" i="1" dirty="0">
                <a:latin typeface="Be Vietnam Pro" panose="020B0604020202020204" charset="-93"/>
              </a:rPr>
              <a:t> </a:t>
            </a:r>
            <a:r>
              <a:rPr lang="vi-VN" sz="1500" i="1" dirty="0" err="1">
                <a:latin typeface="Be Vietnam Pro" panose="020B0604020202020204" charset="-93"/>
              </a:rPr>
              <a:t>Educa</a:t>
            </a:r>
            <a:r>
              <a:rPr lang="vi-VN" sz="1500" i="1" dirty="0">
                <a:latin typeface="Be Vietnam Pro" panose="020B0604020202020204" charset="-93"/>
              </a:rPr>
              <a:t>, 38</a:t>
            </a:r>
            <a:r>
              <a:rPr lang="vi-VN" sz="1500" dirty="0">
                <a:latin typeface="Be Vietnam Pro" panose="020B0604020202020204" charset="-93"/>
              </a:rPr>
              <a:t>.</a:t>
            </a:r>
            <a:endParaRPr lang="en-US" sz="1500" dirty="0">
              <a:latin typeface="Be Vietnam Pro" panose="020B0604020202020204" charset="-93"/>
            </a:endParaRPr>
          </a:p>
          <a:p>
            <a:pPr marL="539750" indent="-539750" algn="just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</a:pPr>
            <a:r>
              <a:rPr lang="vi-VN" sz="1500" dirty="0" err="1">
                <a:latin typeface="Be Vietnam Pro" panose="020B0604020202020204" charset="-93"/>
              </a:rPr>
              <a:t>Ministry</a:t>
            </a:r>
            <a:r>
              <a:rPr lang="vi-VN" sz="1500" dirty="0">
                <a:latin typeface="Be Vietnam Pro" panose="020B0604020202020204" charset="-93"/>
              </a:rPr>
              <a:t> </a:t>
            </a:r>
            <a:r>
              <a:rPr lang="vi-VN" sz="1500" dirty="0" err="1">
                <a:latin typeface="Be Vietnam Pro" panose="020B0604020202020204" charset="-93"/>
              </a:rPr>
              <a:t>of</a:t>
            </a:r>
            <a:r>
              <a:rPr lang="vi-VN" sz="1500" dirty="0">
                <a:latin typeface="Be Vietnam Pro" panose="020B0604020202020204" charset="-93"/>
              </a:rPr>
              <a:t> </a:t>
            </a:r>
            <a:r>
              <a:rPr lang="vi-VN" sz="1500" dirty="0" err="1">
                <a:latin typeface="Be Vietnam Pro" panose="020B0604020202020204" charset="-93"/>
              </a:rPr>
              <a:t>Education</a:t>
            </a:r>
            <a:r>
              <a:rPr lang="vi-VN" sz="1500" dirty="0">
                <a:latin typeface="Be Vietnam Pro" panose="020B0604020202020204" charset="-93"/>
              </a:rPr>
              <a:t> </a:t>
            </a:r>
            <a:r>
              <a:rPr lang="vi-VN" sz="1500" dirty="0" err="1">
                <a:latin typeface="Be Vietnam Pro" panose="020B0604020202020204" charset="-93"/>
              </a:rPr>
              <a:t>and</a:t>
            </a:r>
            <a:r>
              <a:rPr lang="vi-VN" sz="1500" dirty="0">
                <a:latin typeface="Be Vietnam Pro" panose="020B0604020202020204" charset="-93"/>
              </a:rPr>
              <a:t> </a:t>
            </a:r>
            <a:r>
              <a:rPr lang="vi-VN" sz="1500" dirty="0" err="1">
                <a:latin typeface="Be Vietnam Pro" panose="020B0604020202020204" charset="-93"/>
              </a:rPr>
              <a:t>Training</a:t>
            </a:r>
            <a:r>
              <a:rPr lang="vi-VN" sz="1500" dirty="0">
                <a:latin typeface="Be Vietnam Pro" panose="020B0604020202020204" charset="-93"/>
              </a:rPr>
              <a:t>. (2018). </a:t>
            </a:r>
            <a:r>
              <a:rPr lang="vi-VN" sz="1500" i="1" dirty="0">
                <a:latin typeface="Be Vietnam Pro" panose="020B0604020202020204" charset="-93"/>
              </a:rPr>
              <a:t>Chương trình giáo dục phổ thông môn Tiếng Anh (Ban</a:t>
            </a:r>
            <a:r>
              <a:rPr lang="en-US" sz="1500" i="1" dirty="0">
                <a:latin typeface="Be Vietnam Pro" panose="020B0604020202020204" charset="-93"/>
              </a:rPr>
              <a:t> </a:t>
            </a:r>
            <a:r>
              <a:rPr lang="vi-VN" sz="1500" i="1" dirty="0">
                <a:latin typeface="Be Vietnam Pro" panose="020B0604020202020204" charset="-93"/>
              </a:rPr>
              <a:t>hành kèm theo </a:t>
            </a:r>
            <a:endParaRPr lang="en-US" sz="1500" i="1" dirty="0">
              <a:latin typeface="Be Vietnam Pro" panose="020B0604020202020204" charset="-93"/>
            </a:endParaRPr>
          </a:p>
          <a:p>
            <a:pPr marL="539750" indent="-539750" algn="just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</a:pPr>
            <a:r>
              <a:rPr lang="vi-VN" sz="1500" i="1" dirty="0">
                <a:latin typeface="Be Vietnam Pro" panose="020B0604020202020204" charset="-93"/>
              </a:rPr>
              <a:t>Thông tư số 32/2018/TT-BGDĐT ngày 26 tháng 12 năm 2018 của Bộ trưởng Bộ Giáo dục và Đào tạo)</a:t>
            </a:r>
            <a:r>
              <a:rPr lang="vi-VN" sz="1500" dirty="0">
                <a:latin typeface="Be Vietnam Pro" panose="020B0604020202020204" charset="-93"/>
              </a:rPr>
              <a:t> [</a:t>
            </a:r>
            <a:r>
              <a:rPr lang="vi-VN" sz="1500" dirty="0" err="1">
                <a:latin typeface="Be Vietnam Pro" panose="020B0604020202020204" charset="-93"/>
              </a:rPr>
              <a:t>General</a:t>
            </a:r>
            <a:r>
              <a:rPr lang="vi-VN" sz="1500" dirty="0">
                <a:latin typeface="Be Vietnam Pro" panose="020B0604020202020204" charset="-93"/>
              </a:rPr>
              <a:t> </a:t>
            </a:r>
            <a:endParaRPr lang="en-US" sz="1500" dirty="0">
              <a:latin typeface="Be Vietnam Pro" panose="020B0604020202020204" charset="-93"/>
            </a:endParaRPr>
          </a:p>
          <a:p>
            <a:pPr marL="539750" indent="-539750" algn="just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</a:pPr>
            <a:r>
              <a:rPr lang="vi-VN" sz="1500" dirty="0" err="1">
                <a:latin typeface="Be Vietnam Pro" panose="020B0604020202020204" charset="-93"/>
              </a:rPr>
              <a:t>education</a:t>
            </a:r>
            <a:r>
              <a:rPr lang="vi-VN" sz="1500" dirty="0">
                <a:latin typeface="Be Vietnam Pro" panose="020B0604020202020204" charset="-93"/>
              </a:rPr>
              <a:t> </a:t>
            </a:r>
            <a:r>
              <a:rPr lang="vi-VN" sz="1500" dirty="0" err="1">
                <a:latin typeface="Be Vietnam Pro" panose="020B0604020202020204" charset="-93"/>
              </a:rPr>
              <a:t>program</a:t>
            </a:r>
            <a:r>
              <a:rPr lang="vi-VN" sz="1500" dirty="0">
                <a:latin typeface="Be Vietnam Pro" panose="020B0604020202020204" charset="-93"/>
              </a:rPr>
              <a:t> - </a:t>
            </a:r>
            <a:r>
              <a:rPr lang="vi-VN" sz="1500" dirty="0" err="1">
                <a:latin typeface="Be Vietnam Pro" panose="020B0604020202020204" charset="-93"/>
              </a:rPr>
              <a:t>English</a:t>
            </a:r>
            <a:r>
              <a:rPr lang="vi-VN" sz="1500" dirty="0">
                <a:latin typeface="Be Vietnam Pro" panose="020B0604020202020204" charset="-93"/>
              </a:rPr>
              <a:t> </a:t>
            </a:r>
            <a:r>
              <a:rPr lang="vi-VN" sz="1500" dirty="0" err="1">
                <a:latin typeface="Be Vietnam Pro" panose="020B0604020202020204" charset="-93"/>
              </a:rPr>
              <a:t>language</a:t>
            </a:r>
            <a:r>
              <a:rPr lang="vi-VN" sz="1500" dirty="0">
                <a:latin typeface="Be Vietnam Pro" panose="020B0604020202020204" charset="-93"/>
              </a:rPr>
              <a:t> </a:t>
            </a:r>
            <a:r>
              <a:rPr lang="vi-VN" sz="1500" dirty="0" err="1">
                <a:latin typeface="Be Vietnam Pro" panose="020B0604020202020204" charset="-93"/>
              </a:rPr>
              <a:t>subject</a:t>
            </a:r>
            <a:r>
              <a:rPr lang="vi-VN" sz="1500" dirty="0">
                <a:latin typeface="Be Vietnam Pro" panose="020B0604020202020204" charset="-93"/>
              </a:rPr>
              <a:t> (</a:t>
            </a:r>
            <a:r>
              <a:rPr lang="vi-VN" sz="1500" dirty="0" err="1">
                <a:latin typeface="Be Vietnam Pro" panose="020B0604020202020204" charset="-93"/>
              </a:rPr>
              <a:t>Issued</a:t>
            </a:r>
            <a:r>
              <a:rPr lang="vi-VN" sz="1500" dirty="0">
                <a:latin typeface="Be Vietnam Pro" panose="020B0604020202020204" charset="-93"/>
              </a:rPr>
              <a:t> </a:t>
            </a:r>
            <a:r>
              <a:rPr lang="vi-VN" sz="1500" dirty="0" err="1">
                <a:latin typeface="Be Vietnam Pro" panose="020B0604020202020204" charset="-93"/>
              </a:rPr>
              <a:t>with</a:t>
            </a:r>
            <a:r>
              <a:rPr lang="vi-VN" sz="1500" dirty="0">
                <a:latin typeface="Be Vietnam Pro" panose="020B0604020202020204" charset="-93"/>
              </a:rPr>
              <a:t> </a:t>
            </a:r>
            <a:r>
              <a:rPr lang="vi-VN" sz="1500" dirty="0" err="1">
                <a:latin typeface="Be Vietnam Pro" panose="020B0604020202020204" charset="-93"/>
              </a:rPr>
              <a:t>Circular</a:t>
            </a:r>
            <a:r>
              <a:rPr lang="vi-VN" sz="1500" dirty="0">
                <a:latin typeface="Be Vietnam Pro" panose="020B0604020202020204" charset="-93"/>
              </a:rPr>
              <a:t> No. 32/2018/TT-BGDĐT </a:t>
            </a:r>
            <a:r>
              <a:rPr lang="vi-VN" sz="1500" dirty="0" err="1">
                <a:latin typeface="Be Vietnam Pro" panose="020B0604020202020204" charset="-93"/>
              </a:rPr>
              <a:t>dated</a:t>
            </a:r>
            <a:r>
              <a:rPr lang="vi-VN" sz="1500" dirty="0">
                <a:latin typeface="Be Vietnam Pro" panose="020B0604020202020204" charset="-93"/>
              </a:rPr>
              <a:t> </a:t>
            </a:r>
            <a:r>
              <a:rPr lang="vi-VN" sz="1500" dirty="0" err="1">
                <a:latin typeface="Be Vietnam Pro" panose="020B0604020202020204" charset="-93"/>
              </a:rPr>
              <a:t>December</a:t>
            </a:r>
            <a:r>
              <a:rPr lang="vi-VN" sz="1500" dirty="0">
                <a:latin typeface="Be Vietnam Pro" panose="020B0604020202020204" charset="-93"/>
              </a:rPr>
              <a:t> </a:t>
            </a:r>
            <a:endParaRPr lang="en-US" sz="1500" dirty="0">
              <a:latin typeface="Be Vietnam Pro" panose="020B0604020202020204" charset="-93"/>
            </a:endParaRPr>
          </a:p>
          <a:p>
            <a:pPr marL="539750" indent="-539750" algn="just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</a:pPr>
            <a:r>
              <a:rPr lang="vi-VN" sz="1500" dirty="0">
                <a:latin typeface="Be Vietnam Pro" panose="020B0604020202020204" charset="-93"/>
              </a:rPr>
              <a:t>26, 2018, </a:t>
            </a:r>
            <a:r>
              <a:rPr lang="vi-VN" sz="1500" dirty="0" err="1">
                <a:latin typeface="Be Vietnam Pro" panose="020B0604020202020204" charset="-93"/>
              </a:rPr>
              <a:t>by</a:t>
            </a:r>
            <a:r>
              <a:rPr lang="vi-VN" sz="1500" dirty="0">
                <a:latin typeface="Be Vietnam Pro" panose="020B0604020202020204" charset="-93"/>
              </a:rPr>
              <a:t> the </a:t>
            </a:r>
            <a:r>
              <a:rPr lang="vi-VN" sz="1500" dirty="0" err="1">
                <a:latin typeface="Be Vietnam Pro" panose="020B0604020202020204" charset="-93"/>
              </a:rPr>
              <a:t>Minister</a:t>
            </a:r>
            <a:r>
              <a:rPr lang="vi-VN" sz="1500" dirty="0">
                <a:latin typeface="Be Vietnam Pro" panose="020B0604020202020204" charset="-93"/>
              </a:rPr>
              <a:t> </a:t>
            </a:r>
            <a:r>
              <a:rPr lang="vi-VN" sz="1500" dirty="0" err="1">
                <a:latin typeface="Be Vietnam Pro" panose="020B0604020202020204" charset="-93"/>
              </a:rPr>
              <a:t>of</a:t>
            </a:r>
            <a:r>
              <a:rPr lang="vi-VN" sz="1500" dirty="0">
                <a:latin typeface="Be Vietnam Pro" panose="020B0604020202020204" charset="-93"/>
              </a:rPr>
              <a:t> </a:t>
            </a:r>
            <a:r>
              <a:rPr lang="vi-VN" sz="1500" dirty="0" err="1">
                <a:latin typeface="Be Vietnam Pro" panose="020B0604020202020204" charset="-93"/>
              </a:rPr>
              <a:t>Education</a:t>
            </a:r>
            <a:r>
              <a:rPr lang="vi-VN" sz="1500" dirty="0">
                <a:latin typeface="Be Vietnam Pro" panose="020B0604020202020204" charset="-93"/>
              </a:rPr>
              <a:t> </a:t>
            </a:r>
            <a:r>
              <a:rPr lang="vi-VN" sz="1500" dirty="0" err="1">
                <a:latin typeface="Be Vietnam Pro" panose="020B0604020202020204" charset="-93"/>
              </a:rPr>
              <a:t>and</a:t>
            </a:r>
            <a:r>
              <a:rPr lang="vi-VN" sz="1500" dirty="0">
                <a:latin typeface="Be Vietnam Pro" panose="020B0604020202020204" charset="-93"/>
              </a:rPr>
              <a:t> </a:t>
            </a:r>
            <a:r>
              <a:rPr lang="vi-VN" sz="1500" dirty="0" err="1">
                <a:latin typeface="Be Vietnam Pro" panose="020B0604020202020204" charset="-93"/>
              </a:rPr>
              <a:t>Training</a:t>
            </a:r>
            <a:r>
              <a:rPr lang="vi-VN" sz="1500" dirty="0">
                <a:latin typeface="Be Vietnam Pro" panose="020B0604020202020204" charset="-93"/>
              </a:rPr>
              <a:t>)].</a:t>
            </a:r>
            <a:endParaRPr lang="en-US" sz="1500" dirty="0">
              <a:latin typeface="Be Vietnam Pro" panose="020B0604020202020204" charset="-93"/>
            </a:endParaRPr>
          </a:p>
          <a:p>
            <a:pPr marL="539750" indent="-539750" algn="just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</a:pPr>
            <a:r>
              <a:rPr lang="vi-VN" sz="1500" dirty="0" err="1">
                <a:latin typeface="Be Vietnam Pro" panose="020B0604020202020204" charset="-93"/>
              </a:rPr>
              <a:t>Nguyen</a:t>
            </a:r>
            <a:r>
              <a:rPr lang="vi-VN" sz="1500" dirty="0">
                <a:latin typeface="Be Vietnam Pro" panose="020B0604020202020204" charset="-93"/>
              </a:rPr>
              <a:t>, T. H. H. (2018). </a:t>
            </a:r>
            <a:r>
              <a:rPr lang="vi-VN" sz="1500" i="1" dirty="0">
                <a:latin typeface="Be Vietnam Pro" panose="020B0604020202020204" charset="-93"/>
              </a:rPr>
              <a:t>A </a:t>
            </a:r>
            <a:r>
              <a:rPr lang="vi-VN" sz="1500" i="1" dirty="0" err="1">
                <a:latin typeface="Be Vietnam Pro" panose="020B0604020202020204" charset="-93"/>
              </a:rPr>
              <a:t>study</a:t>
            </a:r>
            <a:r>
              <a:rPr lang="vi-VN" sz="1500" i="1" dirty="0">
                <a:latin typeface="Be Vietnam Pro" panose="020B0604020202020204" charset="-93"/>
              </a:rPr>
              <a:t> </a:t>
            </a:r>
            <a:r>
              <a:rPr lang="vi-VN" sz="1500" i="1" dirty="0" err="1">
                <a:latin typeface="Be Vietnam Pro" panose="020B0604020202020204" charset="-93"/>
              </a:rPr>
              <a:t>on</a:t>
            </a:r>
            <a:r>
              <a:rPr lang="vi-VN" sz="1500" i="1" dirty="0">
                <a:latin typeface="Be Vietnam Pro" panose="020B0604020202020204" charset="-93"/>
              </a:rPr>
              <a:t> the </a:t>
            </a:r>
            <a:r>
              <a:rPr lang="vi-VN" sz="1500" i="1" dirty="0" err="1">
                <a:latin typeface="Be Vietnam Pro" panose="020B0604020202020204" charset="-93"/>
              </a:rPr>
              <a:t>Features</a:t>
            </a:r>
            <a:r>
              <a:rPr lang="vi-VN" sz="1500" i="1" dirty="0">
                <a:latin typeface="Be Vietnam Pro" panose="020B0604020202020204" charset="-93"/>
              </a:rPr>
              <a:t> </a:t>
            </a:r>
            <a:r>
              <a:rPr lang="vi-VN" sz="1500" i="1" dirty="0" err="1">
                <a:latin typeface="Be Vietnam Pro" panose="020B0604020202020204" charset="-93"/>
              </a:rPr>
              <a:t>of</a:t>
            </a:r>
            <a:r>
              <a:rPr lang="vi-VN" sz="1500" i="1" dirty="0">
                <a:latin typeface="Be Vietnam Pro" panose="020B0604020202020204" charset="-93"/>
              </a:rPr>
              <a:t> </a:t>
            </a:r>
            <a:r>
              <a:rPr lang="vi-VN" sz="1500" i="1" dirty="0" err="1">
                <a:latin typeface="Be Vietnam Pro" panose="020B0604020202020204" charset="-93"/>
              </a:rPr>
              <a:t>Source</a:t>
            </a:r>
            <a:r>
              <a:rPr lang="vi-VN" sz="1500" i="1" dirty="0">
                <a:latin typeface="Be Vietnam Pro" panose="020B0604020202020204" charset="-93"/>
              </a:rPr>
              <a:t> </a:t>
            </a:r>
            <a:r>
              <a:rPr lang="vi-VN" sz="1500" i="1" dirty="0" err="1">
                <a:latin typeface="Be Vietnam Pro" panose="020B0604020202020204" charset="-93"/>
              </a:rPr>
              <a:t>culture</a:t>
            </a:r>
            <a:r>
              <a:rPr lang="vi-VN" sz="1500" i="1" dirty="0">
                <a:latin typeface="Be Vietnam Pro" panose="020B0604020202020204" charset="-93"/>
              </a:rPr>
              <a:t>, </a:t>
            </a:r>
            <a:r>
              <a:rPr lang="vi-VN" sz="1500" i="1" dirty="0" err="1">
                <a:latin typeface="Be Vietnam Pro" panose="020B0604020202020204" charset="-93"/>
              </a:rPr>
              <a:t>Target</a:t>
            </a:r>
            <a:r>
              <a:rPr lang="vi-VN" sz="1500" i="1" dirty="0">
                <a:latin typeface="Be Vietnam Pro" panose="020B0604020202020204" charset="-93"/>
              </a:rPr>
              <a:t> </a:t>
            </a:r>
            <a:r>
              <a:rPr lang="vi-VN" sz="1500" i="1" dirty="0" err="1">
                <a:latin typeface="Be Vietnam Pro" panose="020B0604020202020204" charset="-93"/>
              </a:rPr>
              <a:t>culture</a:t>
            </a:r>
            <a:r>
              <a:rPr lang="vi-VN" sz="1500" i="1" dirty="0">
                <a:latin typeface="Be Vietnam Pro" panose="020B0604020202020204" charset="-93"/>
              </a:rPr>
              <a:t> </a:t>
            </a:r>
            <a:r>
              <a:rPr lang="vi-VN" sz="1500" i="1" dirty="0" err="1">
                <a:latin typeface="Be Vietnam Pro" panose="020B0604020202020204" charset="-93"/>
              </a:rPr>
              <a:t>and</a:t>
            </a:r>
            <a:r>
              <a:rPr lang="vi-VN" sz="1500" i="1" dirty="0">
                <a:latin typeface="Be Vietnam Pro" panose="020B0604020202020204" charset="-93"/>
              </a:rPr>
              <a:t> </a:t>
            </a:r>
            <a:r>
              <a:rPr lang="vi-VN" sz="1500" i="1" dirty="0" err="1">
                <a:latin typeface="Be Vietnam Pro" panose="020B0604020202020204" charset="-93"/>
              </a:rPr>
              <a:t>International</a:t>
            </a:r>
            <a:r>
              <a:rPr lang="vi-VN" sz="1500" i="1" dirty="0">
                <a:latin typeface="Be Vietnam Pro" panose="020B0604020202020204" charset="-93"/>
              </a:rPr>
              <a:t> </a:t>
            </a:r>
            <a:r>
              <a:rPr lang="vi-VN" sz="1500" i="1" dirty="0" err="1">
                <a:latin typeface="Be Vietnam Pro" panose="020B0604020202020204" charset="-93"/>
              </a:rPr>
              <a:t>culture</a:t>
            </a:r>
            <a:r>
              <a:rPr lang="vi-VN" sz="1500" i="1" dirty="0">
                <a:latin typeface="Be Vietnam Pro" panose="020B0604020202020204" charset="-93"/>
              </a:rPr>
              <a:t> </a:t>
            </a:r>
            <a:endParaRPr lang="en-US" sz="1500" i="1" dirty="0">
              <a:latin typeface="Be Vietnam Pro" panose="020B0604020202020204" charset="-93"/>
            </a:endParaRPr>
          </a:p>
          <a:p>
            <a:pPr marL="539750" indent="-539750" algn="just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</a:pPr>
            <a:r>
              <a:rPr lang="vi-VN" sz="1500" i="1" dirty="0" err="1">
                <a:latin typeface="Be Vietnam Pro" panose="020B0604020202020204" charset="-93"/>
              </a:rPr>
              <a:t>Represented</a:t>
            </a:r>
            <a:r>
              <a:rPr lang="vi-VN" sz="1500" i="1" dirty="0">
                <a:latin typeface="Be Vietnam Pro" panose="020B0604020202020204" charset="-93"/>
              </a:rPr>
              <a:t> in </a:t>
            </a:r>
            <a:r>
              <a:rPr lang="vi-VN" sz="1500" i="1" dirty="0" err="1">
                <a:latin typeface="Be Vietnam Pro" panose="020B0604020202020204" charset="-93"/>
              </a:rPr>
              <a:t>textbook</a:t>
            </a:r>
            <a:r>
              <a:rPr lang="vi-VN" sz="1500" i="1" dirty="0">
                <a:latin typeface="Be Vietnam Pro" panose="020B0604020202020204" charset="-93"/>
              </a:rPr>
              <a:t> Tiếng Anh 10, Tiếng Anh 11 </a:t>
            </a:r>
            <a:r>
              <a:rPr lang="vi-VN" sz="1500" i="1" dirty="0" err="1">
                <a:latin typeface="Be Vietnam Pro" panose="020B0604020202020204" charset="-93"/>
              </a:rPr>
              <a:t>and</a:t>
            </a:r>
            <a:r>
              <a:rPr lang="vi-VN" sz="1500" i="1" dirty="0">
                <a:latin typeface="Be Vietnam Pro" panose="020B0604020202020204" charset="-93"/>
              </a:rPr>
              <a:t> Tiếng Anh 12 </a:t>
            </a:r>
            <a:r>
              <a:rPr lang="vi-VN" sz="1500" i="1" dirty="0" err="1">
                <a:latin typeface="Be Vietnam Pro" panose="020B0604020202020204" charset="-93"/>
              </a:rPr>
              <a:t>of</a:t>
            </a:r>
            <a:r>
              <a:rPr lang="vi-VN" sz="1500" i="1" dirty="0">
                <a:latin typeface="Be Vietnam Pro" panose="020B0604020202020204" charset="-93"/>
              </a:rPr>
              <a:t> the 10-Year</a:t>
            </a:r>
            <a:r>
              <a:rPr lang="en-US" sz="1500" i="1" dirty="0">
                <a:latin typeface="Be Vietnam Pro" panose="020B0604020202020204" charset="-93"/>
              </a:rPr>
              <a:t> </a:t>
            </a:r>
            <a:r>
              <a:rPr lang="vi-VN" sz="1500" i="1" dirty="0" err="1">
                <a:latin typeface="Be Vietnam Pro" panose="020B0604020202020204" charset="-93"/>
              </a:rPr>
              <a:t>Curriculum</a:t>
            </a:r>
            <a:r>
              <a:rPr lang="vi-VN" sz="1500" dirty="0">
                <a:latin typeface="Be Vietnam Pro" panose="020B0604020202020204" charset="-93"/>
              </a:rPr>
              <a:t> [Nghiên cứu những </a:t>
            </a:r>
            <a:endParaRPr lang="en-US" sz="1500" dirty="0">
              <a:latin typeface="Be Vietnam Pro" panose="020B0604020202020204" charset="-93"/>
            </a:endParaRPr>
          </a:p>
          <a:p>
            <a:pPr marL="539750" indent="-539750" algn="just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</a:pPr>
            <a:r>
              <a:rPr lang="vi-VN" sz="1500" dirty="0">
                <a:latin typeface="Be Vietnam Pro" panose="020B0604020202020204" charset="-93"/>
              </a:rPr>
              <a:t>biểu hiện văn hóa nguồn, văn hóa đích và văn hóa quốc tế trong sách giáo khoa Tiếng Anh 10, Tiếng Anh 11 và </a:t>
            </a:r>
            <a:endParaRPr lang="en-US" sz="1500" dirty="0">
              <a:latin typeface="Be Vietnam Pro" panose="020B0604020202020204" charset="-93"/>
            </a:endParaRPr>
          </a:p>
          <a:p>
            <a:pPr marL="539750" indent="-539750" algn="just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</a:pPr>
            <a:r>
              <a:rPr lang="vi-VN" sz="1500" dirty="0">
                <a:latin typeface="Be Vietnam Pro" panose="020B0604020202020204" charset="-93"/>
              </a:rPr>
              <a:t>Tiếng Anh 12 chương trình 10 năm] </a:t>
            </a:r>
            <a:endParaRPr lang="en-US" sz="1500" dirty="0">
              <a:latin typeface="Be Vietnam Pro" panose="020B0604020202020204" charset="-93"/>
            </a:endParaRPr>
          </a:p>
          <a:p>
            <a:pPr marL="539750" indent="-539750" algn="just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</a:pPr>
            <a:r>
              <a:rPr lang="vi-VN" sz="1500" dirty="0" err="1">
                <a:latin typeface="Be Vietnam Pro" panose="020B0604020202020204" charset="-93"/>
              </a:rPr>
              <a:t>Syahri</a:t>
            </a:r>
            <a:r>
              <a:rPr lang="vi-VN" sz="1500" dirty="0">
                <a:latin typeface="Be Vietnam Pro" panose="020B0604020202020204" charset="-93"/>
              </a:rPr>
              <a:t>, I., &amp; </a:t>
            </a:r>
            <a:r>
              <a:rPr lang="vi-VN" sz="1500" dirty="0" err="1">
                <a:latin typeface="Be Vietnam Pro" panose="020B0604020202020204" charset="-93"/>
              </a:rPr>
              <a:t>Susanti</a:t>
            </a:r>
            <a:r>
              <a:rPr lang="vi-VN" sz="1500" dirty="0">
                <a:latin typeface="Be Vietnam Pro" panose="020B0604020202020204" charset="-93"/>
              </a:rPr>
              <a:t>, R. (2016). An </a:t>
            </a:r>
            <a:r>
              <a:rPr lang="vi-VN" sz="1500" dirty="0" err="1">
                <a:latin typeface="Be Vietnam Pro" panose="020B0604020202020204" charset="-93"/>
              </a:rPr>
              <a:t>analysis</a:t>
            </a:r>
            <a:r>
              <a:rPr lang="vi-VN" sz="1500" dirty="0">
                <a:latin typeface="Be Vietnam Pro" panose="020B0604020202020204" charset="-93"/>
              </a:rPr>
              <a:t> </a:t>
            </a:r>
            <a:r>
              <a:rPr lang="vi-VN" sz="1500" dirty="0" err="1">
                <a:latin typeface="Be Vietnam Pro" panose="020B0604020202020204" charset="-93"/>
              </a:rPr>
              <a:t>of</a:t>
            </a:r>
            <a:r>
              <a:rPr lang="vi-VN" sz="1500" dirty="0">
                <a:latin typeface="Be Vietnam Pro" panose="020B0604020202020204" charset="-93"/>
              </a:rPr>
              <a:t> </a:t>
            </a:r>
            <a:r>
              <a:rPr lang="vi-VN" sz="1500" dirty="0" err="1">
                <a:latin typeface="Be Vietnam Pro" panose="020B0604020202020204" charset="-93"/>
              </a:rPr>
              <a:t>local</a:t>
            </a:r>
            <a:r>
              <a:rPr lang="vi-VN" sz="1500" dirty="0">
                <a:latin typeface="Be Vietnam Pro" panose="020B0604020202020204" charset="-93"/>
              </a:rPr>
              <a:t> </a:t>
            </a:r>
            <a:r>
              <a:rPr lang="vi-VN" sz="1500" dirty="0" err="1">
                <a:latin typeface="Be Vietnam Pro" panose="020B0604020202020204" charset="-93"/>
              </a:rPr>
              <a:t>and</a:t>
            </a:r>
            <a:r>
              <a:rPr lang="vi-VN" sz="1500" dirty="0">
                <a:latin typeface="Be Vietnam Pro" panose="020B0604020202020204" charset="-93"/>
              </a:rPr>
              <a:t> </a:t>
            </a:r>
            <a:r>
              <a:rPr lang="vi-VN" sz="1500" dirty="0" err="1">
                <a:latin typeface="Be Vietnam Pro" panose="020B0604020202020204" charset="-93"/>
              </a:rPr>
              <a:t>target</a:t>
            </a:r>
            <a:r>
              <a:rPr lang="vi-VN" sz="1500" dirty="0">
                <a:latin typeface="Be Vietnam Pro" panose="020B0604020202020204" charset="-93"/>
              </a:rPr>
              <a:t> </a:t>
            </a:r>
            <a:r>
              <a:rPr lang="vi-VN" sz="1500" dirty="0" err="1">
                <a:latin typeface="Be Vietnam Pro" panose="020B0604020202020204" charset="-93"/>
              </a:rPr>
              <a:t>culture</a:t>
            </a:r>
            <a:r>
              <a:rPr lang="vi-VN" sz="1500" dirty="0">
                <a:latin typeface="Be Vietnam Pro" panose="020B0604020202020204" charset="-93"/>
              </a:rPr>
              <a:t> </a:t>
            </a:r>
            <a:r>
              <a:rPr lang="vi-VN" sz="1500" dirty="0" err="1">
                <a:latin typeface="Be Vietnam Pro" panose="020B0604020202020204" charset="-93"/>
              </a:rPr>
              <a:t>integration</a:t>
            </a:r>
            <a:r>
              <a:rPr lang="vi-VN" sz="1500" dirty="0">
                <a:latin typeface="Be Vietnam Pro" panose="020B0604020202020204" charset="-93"/>
              </a:rPr>
              <a:t> in the </a:t>
            </a:r>
            <a:r>
              <a:rPr lang="vi-VN" sz="1500" dirty="0" err="1">
                <a:latin typeface="Be Vietnam Pro" panose="020B0604020202020204" charset="-93"/>
              </a:rPr>
              <a:t>English</a:t>
            </a:r>
            <a:r>
              <a:rPr lang="vi-VN" sz="1500" dirty="0">
                <a:latin typeface="Be Vietnam Pro" panose="020B0604020202020204" charset="-93"/>
              </a:rPr>
              <a:t> </a:t>
            </a:r>
            <a:r>
              <a:rPr lang="vi-VN" sz="1500" dirty="0" err="1">
                <a:latin typeface="Be Vietnam Pro" panose="020B0604020202020204" charset="-93"/>
              </a:rPr>
              <a:t>textbooks</a:t>
            </a:r>
            <a:r>
              <a:rPr lang="vi-VN" sz="1500" dirty="0">
                <a:latin typeface="Be Vietnam Pro" panose="020B0604020202020204" charset="-93"/>
              </a:rPr>
              <a:t> </a:t>
            </a:r>
            <a:r>
              <a:rPr lang="vi-VN" sz="1500" dirty="0" err="1">
                <a:latin typeface="Be Vietnam Pro" panose="020B0604020202020204" charset="-93"/>
              </a:rPr>
              <a:t>for</a:t>
            </a:r>
            <a:r>
              <a:rPr lang="vi-VN" sz="1500" dirty="0">
                <a:latin typeface="Be Vietnam Pro" panose="020B0604020202020204" charset="-93"/>
              </a:rPr>
              <a:t> </a:t>
            </a:r>
            <a:endParaRPr lang="en-US" sz="1500" dirty="0">
              <a:latin typeface="Be Vietnam Pro" panose="020B0604020202020204" charset="-93"/>
            </a:endParaRPr>
          </a:p>
          <a:p>
            <a:pPr marL="539750" indent="-539750" algn="just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</a:pPr>
            <a:r>
              <a:rPr lang="vi-VN" sz="1500" dirty="0" err="1">
                <a:latin typeface="Be Vietnam Pro" panose="020B0604020202020204" charset="-93"/>
              </a:rPr>
              <a:t>senior</a:t>
            </a:r>
            <a:r>
              <a:rPr lang="vi-VN" sz="1500" dirty="0">
                <a:latin typeface="Be Vietnam Pro" panose="020B0604020202020204" charset="-93"/>
              </a:rPr>
              <a:t> </a:t>
            </a:r>
            <a:r>
              <a:rPr lang="vi-VN" sz="1500" dirty="0" err="1">
                <a:latin typeface="Be Vietnam Pro" panose="020B0604020202020204" charset="-93"/>
              </a:rPr>
              <a:t>high</a:t>
            </a:r>
            <a:r>
              <a:rPr lang="vi-VN" sz="1500" dirty="0">
                <a:latin typeface="Be Vietnam Pro" panose="020B0604020202020204" charset="-93"/>
              </a:rPr>
              <a:t> </a:t>
            </a:r>
            <a:r>
              <a:rPr lang="vi-VN" sz="1500" dirty="0" err="1">
                <a:latin typeface="Be Vietnam Pro" panose="020B0604020202020204" charset="-93"/>
              </a:rPr>
              <a:t>school</a:t>
            </a:r>
            <a:r>
              <a:rPr lang="vi-VN" sz="1500" dirty="0">
                <a:latin typeface="Be Vietnam Pro" panose="020B0604020202020204" charset="-93"/>
              </a:rPr>
              <a:t> in </a:t>
            </a:r>
            <a:r>
              <a:rPr lang="vi-VN" sz="1500" dirty="0" err="1">
                <a:latin typeface="Be Vietnam Pro" panose="020B0604020202020204" charset="-93"/>
              </a:rPr>
              <a:t>Palembang</a:t>
            </a:r>
            <a:r>
              <a:rPr lang="vi-VN" sz="1500" dirty="0">
                <a:latin typeface="Be Vietnam Pro" panose="020B0604020202020204" charset="-93"/>
              </a:rPr>
              <a:t>. </a:t>
            </a:r>
            <a:r>
              <a:rPr lang="vi-VN" sz="1500" i="1" dirty="0" err="1">
                <a:latin typeface="Be Vietnam Pro" panose="020B0604020202020204" charset="-93"/>
              </a:rPr>
              <a:t>Journal</a:t>
            </a:r>
            <a:r>
              <a:rPr lang="vi-VN" sz="1500" i="1" dirty="0">
                <a:latin typeface="Be Vietnam Pro" panose="020B0604020202020204" charset="-93"/>
              </a:rPr>
              <a:t> </a:t>
            </a:r>
            <a:r>
              <a:rPr lang="vi-VN" sz="1500" i="1" dirty="0" err="1">
                <a:latin typeface="Be Vietnam Pro" panose="020B0604020202020204" charset="-93"/>
              </a:rPr>
              <a:t>of</a:t>
            </a:r>
            <a:r>
              <a:rPr lang="vi-VN" sz="1500" i="1" dirty="0">
                <a:latin typeface="Be Vietnam Pro" panose="020B0604020202020204" charset="-93"/>
              </a:rPr>
              <a:t> </a:t>
            </a:r>
            <a:r>
              <a:rPr lang="vi-VN" sz="1500" i="1" dirty="0" err="1">
                <a:latin typeface="Be Vietnam Pro" panose="020B0604020202020204" charset="-93"/>
              </a:rPr>
              <a:t>Education</a:t>
            </a:r>
            <a:r>
              <a:rPr lang="vi-VN" sz="1500" i="1" dirty="0">
                <a:latin typeface="Be Vietnam Pro" panose="020B0604020202020204" charset="-93"/>
              </a:rPr>
              <a:t> </a:t>
            </a:r>
            <a:r>
              <a:rPr lang="vi-VN" sz="1500" i="1" dirty="0" err="1">
                <a:latin typeface="Be Vietnam Pro" panose="020B0604020202020204" charset="-93"/>
              </a:rPr>
              <a:t>and</a:t>
            </a:r>
            <a:r>
              <a:rPr lang="vi-VN" sz="1500" i="1" dirty="0">
                <a:latin typeface="Be Vietnam Pro" panose="020B0604020202020204" charset="-93"/>
              </a:rPr>
              <a:t> </a:t>
            </a:r>
            <a:r>
              <a:rPr lang="vi-VN" sz="1500" i="1" dirty="0" err="1">
                <a:latin typeface="Be Vietnam Pro" panose="020B0604020202020204" charset="-93"/>
              </a:rPr>
              <a:t>Human</a:t>
            </a:r>
            <a:r>
              <a:rPr lang="vi-VN" sz="1500" i="1" dirty="0">
                <a:latin typeface="Be Vietnam Pro" panose="020B0604020202020204" charset="-93"/>
              </a:rPr>
              <a:t> </a:t>
            </a:r>
            <a:r>
              <a:rPr lang="vi-VN" sz="1500" i="1" dirty="0" err="1">
                <a:latin typeface="Be Vietnam Pro" panose="020B0604020202020204" charset="-93"/>
              </a:rPr>
              <a:t>Development</a:t>
            </a:r>
            <a:r>
              <a:rPr lang="vi-VN" sz="1500" i="1" dirty="0">
                <a:latin typeface="Be Vietnam Pro" panose="020B0604020202020204" charset="-93"/>
              </a:rPr>
              <a:t>, 5</a:t>
            </a:r>
            <a:r>
              <a:rPr lang="vi-VN" sz="1500" dirty="0">
                <a:latin typeface="Be Vietnam Pro" panose="020B0604020202020204" charset="-93"/>
              </a:rPr>
              <a:t>(2), 97-102.</a:t>
            </a:r>
            <a:endParaRPr lang="en-US" sz="1500" dirty="0">
              <a:latin typeface="Be Vietnam Pro" panose="020B0604020202020204" charset="-93"/>
            </a:endParaRPr>
          </a:p>
          <a:p>
            <a:pPr marL="539750" indent="-539750" algn="just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</a:pPr>
            <a:endParaRPr lang="en-US" sz="1500" dirty="0">
              <a:latin typeface="Be Vietnam Pro" panose="020B0604020202020204" charset="-93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4D71C10-47B6-2623-15B1-F8151FD30A9A}"/>
              </a:ext>
            </a:extLst>
          </p:cNvPr>
          <p:cNvSpPr txBox="1"/>
          <p:nvPr/>
        </p:nvSpPr>
        <p:spPr>
          <a:xfrm>
            <a:off x="4828408" y="122307"/>
            <a:ext cx="25351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1B8056"/>
                </a:solidFill>
                <a:latin typeface="Be Vietnam Pro" panose="020B0604020202020204" charset="-93"/>
              </a:rPr>
              <a:t>Reference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41A9442-4F95-C319-0D00-08D483210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966" y="5804339"/>
            <a:ext cx="948558" cy="94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86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73B58-82B3-8469-5C1B-BA75529B5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6235"/>
            <a:ext cx="9144000" cy="725413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09D7DE-CB1D-8E0B-6EAE-259094E71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842" y="2462071"/>
            <a:ext cx="11550316" cy="505718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500" b="0" dirty="0">
                <a:solidFill>
                  <a:schemeClr val="tx1"/>
                </a:solidFill>
                <a:latin typeface="Be Vietnam Pro" panose="020B0604020202020204" charset="-93"/>
              </a:rPr>
              <a:t>Language and culture are inseparable in education (</a:t>
            </a:r>
            <a:r>
              <a:rPr lang="en-US" sz="2500" b="0" dirty="0" err="1">
                <a:solidFill>
                  <a:schemeClr val="tx1"/>
                </a:solidFill>
                <a:latin typeface="Be Vietnam Pro" panose="020B0604020202020204" charset="-93"/>
              </a:rPr>
              <a:t>Kramsch</a:t>
            </a:r>
            <a:r>
              <a:rPr lang="en-US" sz="2500" b="0" dirty="0">
                <a:solidFill>
                  <a:schemeClr val="tx1"/>
                </a:solidFill>
                <a:latin typeface="Be Vietnam Pro" panose="020B0604020202020204" charset="-93"/>
              </a:rPr>
              <a:t>, 2014)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4AD52F7-8C3D-8BE9-33B9-866362C66914}"/>
              </a:ext>
            </a:extLst>
          </p:cNvPr>
          <p:cNvSpPr txBox="1"/>
          <p:nvPr/>
        </p:nvSpPr>
        <p:spPr>
          <a:xfrm>
            <a:off x="320843" y="3022103"/>
            <a:ext cx="11389894" cy="49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vi-VN" sz="2500" dirty="0" err="1">
                <a:latin typeface="Be Vietnam Pro" panose="020B0604020202020204" charset="-93"/>
              </a:rPr>
              <a:t>Culture</a:t>
            </a:r>
            <a:r>
              <a:rPr lang="vi-VN" sz="2500" dirty="0">
                <a:latin typeface="Be Vietnam Pro" panose="020B0604020202020204" charset="-93"/>
              </a:rPr>
              <a:t> </a:t>
            </a:r>
            <a:r>
              <a:rPr lang="vi-VN" sz="2500" dirty="0" err="1">
                <a:latin typeface="Be Vietnam Pro" panose="020B0604020202020204" charset="-93"/>
              </a:rPr>
              <a:t>as</a:t>
            </a:r>
            <a:r>
              <a:rPr lang="vi-VN" sz="2500" dirty="0">
                <a:latin typeface="Be Vietnam Pro" panose="020B0604020202020204" charset="-93"/>
              </a:rPr>
              <a:t> the “</a:t>
            </a:r>
            <a:r>
              <a:rPr lang="vi-VN" sz="2500" dirty="0" err="1">
                <a:latin typeface="Be Vietnam Pro" panose="020B0604020202020204" charset="-93"/>
              </a:rPr>
              <a:t>fifth</a:t>
            </a:r>
            <a:r>
              <a:rPr lang="vi-VN" sz="2500" dirty="0">
                <a:latin typeface="Be Vietnam Pro" panose="020B0604020202020204" charset="-93"/>
              </a:rPr>
              <a:t> </a:t>
            </a:r>
            <a:r>
              <a:rPr lang="vi-VN" sz="2500" dirty="0" err="1">
                <a:latin typeface="Be Vietnam Pro" panose="020B0604020202020204" charset="-93"/>
              </a:rPr>
              <a:t>skill</a:t>
            </a:r>
            <a:r>
              <a:rPr lang="vi-VN" sz="2500" dirty="0">
                <a:latin typeface="Be Vietnam Pro" panose="020B0604020202020204" charset="-93"/>
              </a:rPr>
              <a:t>” in </a:t>
            </a:r>
            <a:r>
              <a:rPr lang="vi-VN" sz="2500" dirty="0" err="1">
                <a:latin typeface="Be Vietnam Pro" panose="020B0604020202020204" charset="-93"/>
              </a:rPr>
              <a:t>language</a:t>
            </a:r>
            <a:r>
              <a:rPr lang="vi-VN" sz="2500" dirty="0">
                <a:latin typeface="Be Vietnam Pro" panose="020B0604020202020204" charset="-93"/>
              </a:rPr>
              <a:t> </a:t>
            </a:r>
            <a:r>
              <a:rPr lang="vi-VN" sz="2500" dirty="0" err="1">
                <a:latin typeface="Be Vietnam Pro" panose="020B0604020202020204" charset="-93"/>
              </a:rPr>
              <a:t>learning</a:t>
            </a:r>
            <a:r>
              <a:rPr lang="vi-VN" sz="2500" dirty="0">
                <a:latin typeface="Be Vietnam Pro" panose="020B0604020202020204" charset="-93"/>
              </a:rPr>
              <a:t> (</a:t>
            </a:r>
            <a:r>
              <a:rPr lang="vi-VN" sz="2500" dirty="0" err="1">
                <a:latin typeface="Be Vietnam Pro" panose="020B0604020202020204" charset="-93"/>
              </a:rPr>
              <a:t>Kramsch</a:t>
            </a:r>
            <a:r>
              <a:rPr lang="vi-VN" sz="2500" dirty="0">
                <a:latin typeface="Be Vietnam Pro" panose="020B0604020202020204" charset="-93"/>
              </a:rPr>
              <a:t>, 2014)</a:t>
            </a:r>
            <a:endParaRPr lang="en-US" sz="2500" dirty="0">
              <a:latin typeface="Be Vietnam Pro" panose="020B0604020202020204" charset="-93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5E79F92-2E15-FD1D-AB5C-BDCF6A8C946F}"/>
              </a:ext>
            </a:extLst>
          </p:cNvPr>
          <p:cNvSpPr txBox="1"/>
          <p:nvPr/>
        </p:nvSpPr>
        <p:spPr>
          <a:xfrm>
            <a:off x="320842" y="3539980"/>
            <a:ext cx="11389894" cy="913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vi-VN" sz="2500" dirty="0" err="1">
                <a:latin typeface="Be Vietnam Pro" panose="020B0604020202020204" charset="-93"/>
              </a:rPr>
              <a:t>Vietnam’s</a:t>
            </a:r>
            <a:r>
              <a:rPr lang="vi-VN" sz="2500" dirty="0">
                <a:latin typeface="Be Vietnam Pro" panose="020B0604020202020204" charset="-93"/>
              </a:rPr>
              <a:t> 2018 </a:t>
            </a:r>
            <a:r>
              <a:rPr lang="vi-VN" sz="2500" dirty="0" err="1">
                <a:latin typeface="Be Vietnam Pro" panose="020B0604020202020204" charset="-93"/>
              </a:rPr>
              <a:t>English</a:t>
            </a:r>
            <a:r>
              <a:rPr lang="vi-VN" sz="2500" dirty="0">
                <a:latin typeface="Be Vietnam Pro" panose="020B0604020202020204" charset="-93"/>
              </a:rPr>
              <a:t> </a:t>
            </a:r>
            <a:r>
              <a:rPr lang="vi-VN" sz="2500" dirty="0" err="1">
                <a:latin typeface="Be Vietnam Pro" panose="020B0604020202020204" charset="-93"/>
              </a:rPr>
              <a:t>Curriculum</a:t>
            </a:r>
            <a:r>
              <a:rPr lang="vi-VN" sz="2500" dirty="0">
                <a:latin typeface="Be Vietnam Pro" panose="020B0604020202020204" charset="-93"/>
              </a:rPr>
              <a:t> </a:t>
            </a:r>
            <a:r>
              <a:rPr lang="vi-VN" sz="2500" dirty="0" err="1">
                <a:latin typeface="Be Vietnam Pro" panose="020B0604020202020204" charset="-93"/>
              </a:rPr>
              <a:t>emphasizes</a:t>
            </a:r>
            <a:r>
              <a:rPr lang="vi-VN" sz="2500" dirty="0">
                <a:latin typeface="Be Vietnam Pro" panose="020B0604020202020204" charset="-93"/>
              </a:rPr>
              <a:t> </a:t>
            </a:r>
            <a:r>
              <a:rPr lang="vi-VN" sz="2500" dirty="0" err="1">
                <a:latin typeface="Be Vietnam Pro" panose="020B0604020202020204" charset="-93"/>
              </a:rPr>
              <a:t>intercultural</a:t>
            </a:r>
            <a:r>
              <a:rPr lang="vi-VN" sz="2500" dirty="0">
                <a:latin typeface="Be Vietnam Pro" panose="020B0604020202020204" charset="-93"/>
              </a:rPr>
              <a:t> </a:t>
            </a:r>
            <a:r>
              <a:rPr lang="vi-VN" sz="2500" dirty="0" err="1">
                <a:latin typeface="Be Vietnam Pro" panose="020B0604020202020204" charset="-93"/>
              </a:rPr>
              <a:t>communicative</a:t>
            </a:r>
            <a:r>
              <a:rPr lang="vi-VN" sz="2500" dirty="0">
                <a:latin typeface="Be Vietnam Pro" panose="020B0604020202020204" charset="-93"/>
              </a:rPr>
              <a:t> </a:t>
            </a:r>
            <a:r>
              <a:rPr lang="vi-VN" sz="2500" dirty="0" err="1">
                <a:latin typeface="Be Vietnam Pro" panose="020B0604020202020204" charset="-93"/>
              </a:rPr>
              <a:t>competence</a:t>
            </a:r>
            <a:r>
              <a:rPr lang="vi-VN" sz="2500" dirty="0">
                <a:latin typeface="Be Vietnam Pro" panose="020B0604020202020204" charset="-93"/>
              </a:rPr>
              <a:t> – ICC (MOET, 2018)</a:t>
            </a:r>
            <a:endParaRPr lang="en-US" sz="2500" dirty="0">
              <a:latin typeface="Be Vietnam Pro" panose="020B0604020202020204" charset="-93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030515A1-5A39-ABA1-6691-00EEBBD5430D}"/>
              </a:ext>
            </a:extLst>
          </p:cNvPr>
          <p:cNvSpPr txBox="1"/>
          <p:nvPr/>
        </p:nvSpPr>
        <p:spPr>
          <a:xfrm>
            <a:off x="320842" y="4493621"/>
            <a:ext cx="11389894" cy="913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vi-VN" sz="2500" dirty="0" err="1">
                <a:latin typeface="Be Vietnam Pro" panose="020B0604020202020204" charset="-93"/>
              </a:rPr>
              <a:t>English</a:t>
            </a:r>
            <a:r>
              <a:rPr lang="vi-VN" sz="2500" dirty="0">
                <a:latin typeface="Be Vietnam Pro" panose="020B0604020202020204" charset="-93"/>
              </a:rPr>
              <a:t> 6 – </a:t>
            </a:r>
            <a:r>
              <a:rPr lang="vi-VN" sz="2500" dirty="0" err="1">
                <a:latin typeface="Be Vietnam Pro" panose="020B0604020202020204" charset="-93"/>
              </a:rPr>
              <a:t>Global</a:t>
            </a:r>
            <a:r>
              <a:rPr lang="vi-VN" sz="2500" dirty="0">
                <a:latin typeface="Be Vietnam Pro" panose="020B0604020202020204" charset="-93"/>
              </a:rPr>
              <a:t> </a:t>
            </a:r>
            <a:r>
              <a:rPr lang="vi-VN" sz="2500" dirty="0" err="1">
                <a:latin typeface="Be Vietnam Pro" panose="020B0604020202020204" charset="-93"/>
              </a:rPr>
              <a:t>Success</a:t>
            </a:r>
            <a:r>
              <a:rPr lang="vi-VN" sz="2500" dirty="0">
                <a:latin typeface="Be Vietnam Pro" panose="020B0604020202020204" charset="-93"/>
              </a:rPr>
              <a:t> </a:t>
            </a:r>
            <a:r>
              <a:rPr lang="vi-VN" sz="2500" dirty="0" err="1">
                <a:latin typeface="Be Vietnam Pro" panose="020B0604020202020204" charset="-93"/>
              </a:rPr>
              <a:t>textbook</a:t>
            </a:r>
            <a:r>
              <a:rPr lang="vi-VN" sz="2500" dirty="0">
                <a:latin typeface="Be Vietnam Pro" panose="020B0604020202020204" charset="-93"/>
              </a:rPr>
              <a:t>: </a:t>
            </a:r>
            <a:r>
              <a:rPr lang="vi-VN" sz="2500" dirty="0" err="1">
                <a:latin typeface="Be Vietnam Pro" panose="020B0604020202020204" charset="-93"/>
              </a:rPr>
              <a:t>widely</a:t>
            </a:r>
            <a:r>
              <a:rPr lang="vi-VN" sz="2500" dirty="0">
                <a:latin typeface="Be Vietnam Pro" panose="020B0604020202020204" charset="-93"/>
              </a:rPr>
              <a:t> </a:t>
            </a:r>
            <a:r>
              <a:rPr lang="vi-VN" sz="2500" dirty="0" err="1">
                <a:latin typeface="Be Vietnam Pro" panose="020B0604020202020204" charset="-93"/>
              </a:rPr>
              <a:t>used</a:t>
            </a:r>
            <a:r>
              <a:rPr lang="vi-VN" sz="2500" dirty="0">
                <a:latin typeface="Be Vietnam Pro" panose="020B0604020202020204" charset="-93"/>
              </a:rPr>
              <a:t>, </a:t>
            </a:r>
            <a:r>
              <a:rPr lang="vi-VN" sz="2500" dirty="0" err="1">
                <a:latin typeface="Be Vietnam Pro" panose="020B0604020202020204" charset="-93"/>
              </a:rPr>
              <a:t>transitional</a:t>
            </a:r>
            <a:r>
              <a:rPr lang="vi-VN" sz="2500" dirty="0">
                <a:latin typeface="Be Vietnam Pro" panose="020B0604020202020204" charset="-93"/>
              </a:rPr>
              <a:t> </a:t>
            </a:r>
            <a:r>
              <a:rPr lang="vi-VN" sz="2500" dirty="0" err="1">
                <a:latin typeface="Be Vietnam Pro" panose="020B0604020202020204" charset="-93"/>
              </a:rPr>
              <a:t>grade</a:t>
            </a:r>
            <a:r>
              <a:rPr lang="vi-VN" sz="2500" dirty="0">
                <a:latin typeface="Be Vietnam Pro" panose="020B0604020202020204" charset="-93"/>
              </a:rPr>
              <a:t> </a:t>
            </a:r>
            <a:r>
              <a:rPr lang="vi-VN" sz="2500" dirty="0" err="1">
                <a:latin typeface="Be Vietnam Pro" panose="020B0604020202020204" charset="-93"/>
              </a:rPr>
              <a:t>level</a:t>
            </a:r>
            <a:r>
              <a:rPr lang="vi-VN" sz="2500" dirty="0">
                <a:latin typeface="Be Vietnam Pro" panose="020B0604020202020204" charset="-93"/>
              </a:rPr>
              <a:t> (Hoa </a:t>
            </a:r>
            <a:r>
              <a:rPr lang="vi-VN" sz="2500" dirty="0" err="1">
                <a:latin typeface="Be Vietnam Pro" panose="020B0604020202020204" charset="-93"/>
              </a:rPr>
              <a:t>et</a:t>
            </a:r>
            <a:r>
              <a:rPr lang="vi-VN" sz="2500" dirty="0">
                <a:latin typeface="Be Vietnam Pro" panose="020B0604020202020204" charset="-93"/>
              </a:rPr>
              <a:t> </a:t>
            </a:r>
            <a:r>
              <a:rPr lang="vi-VN" sz="2500" dirty="0" err="1">
                <a:latin typeface="Be Vietnam Pro" panose="020B0604020202020204" charset="-93"/>
              </a:rPr>
              <a:t>al</a:t>
            </a:r>
            <a:r>
              <a:rPr lang="vi-VN" sz="2500" dirty="0">
                <a:latin typeface="Be Vietnam Pro" panose="020B0604020202020204" charset="-93"/>
              </a:rPr>
              <a:t>., 2024)</a:t>
            </a:r>
            <a:endParaRPr lang="en-US" sz="2500" dirty="0">
              <a:latin typeface="Be Vietnam Pro" panose="020B0604020202020204" charset="-93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5F5FDD0-5D04-FE69-7D39-58F6F1C814FD}"/>
              </a:ext>
            </a:extLst>
          </p:cNvPr>
          <p:cNvSpPr txBox="1"/>
          <p:nvPr/>
        </p:nvSpPr>
        <p:spPr>
          <a:xfrm>
            <a:off x="320841" y="5404007"/>
            <a:ext cx="13571621" cy="49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vi-VN" sz="2500" dirty="0" err="1">
                <a:latin typeface="Be Vietnam Pro" panose="020B0604020202020204" charset="-93"/>
              </a:rPr>
              <a:t>Need</a:t>
            </a:r>
            <a:r>
              <a:rPr lang="vi-VN" sz="2500" dirty="0">
                <a:latin typeface="Be Vietnam Pro" panose="020B0604020202020204" charset="-93"/>
              </a:rPr>
              <a:t> to </a:t>
            </a:r>
            <a:r>
              <a:rPr lang="vi-VN" sz="2500" dirty="0" err="1">
                <a:latin typeface="Be Vietnam Pro" panose="020B0604020202020204" charset="-93"/>
              </a:rPr>
              <a:t>evaluate</a:t>
            </a:r>
            <a:r>
              <a:rPr lang="vi-VN" sz="2500" dirty="0">
                <a:latin typeface="Be Vietnam Pro" panose="020B0604020202020204" charset="-93"/>
              </a:rPr>
              <a:t> </a:t>
            </a:r>
            <a:r>
              <a:rPr lang="vi-VN" sz="2500" dirty="0" err="1">
                <a:latin typeface="Be Vietnam Pro" panose="020B0604020202020204" charset="-93"/>
              </a:rPr>
              <a:t>cultural</a:t>
            </a:r>
            <a:r>
              <a:rPr lang="vi-VN" sz="2500" dirty="0">
                <a:latin typeface="Be Vietnam Pro" panose="020B0604020202020204" charset="-93"/>
              </a:rPr>
              <a:t> </a:t>
            </a:r>
            <a:r>
              <a:rPr lang="vi-VN" sz="2500" dirty="0" err="1">
                <a:latin typeface="Be Vietnam Pro" panose="020B0604020202020204" charset="-93"/>
              </a:rPr>
              <a:t>content</a:t>
            </a:r>
            <a:r>
              <a:rPr lang="vi-VN" sz="2500" dirty="0">
                <a:latin typeface="Be Vietnam Pro" panose="020B0604020202020204" charset="-93"/>
              </a:rPr>
              <a:t> </a:t>
            </a:r>
            <a:r>
              <a:rPr lang="vi-VN" sz="2500" dirty="0" err="1">
                <a:latin typeface="Be Vietnam Pro" panose="020B0604020202020204" charset="-93"/>
              </a:rPr>
              <a:t>integration</a:t>
            </a:r>
            <a:endParaRPr lang="vi-VN" sz="2500" dirty="0">
              <a:latin typeface="Be Vietnam Pro" panose="020B0604020202020204" charset="-93"/>
            </a:endParaRP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EF93547E-A6BD-48E0-2FFA-27264378C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966" y="5804339"/>
            <a:ext cx="948558" cy="94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0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C964F-845F-48D4-5931-7EAFE0197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021" y="18255"/>
            <a:ext cx="6623957" cy="1325563"/>
          </a:xfrm>
        </p:spPr>
        <p:txBody>
          <a:bodyPr/>
          <a:lstStyle/>
          <a:p>
            <a:r>
              <a:rPr lang="vi-VN" dirty="0" err="1"/>
              <a:t>Research</a:t>
            </a:r>
            <a:r>
              <a:rPr lang="vi-VN" dirty="0"/>
              <a:t> </a:t>
            </a:r>
            <a:r>
              <a:rPr lang="vi-VN" dirty="0" err="1"/>
              <a:t>Aims</a:t>
            </a:r>
            <a:r>
              <a:rPr lang="vi-VN" dirty="0"/>
              <a:t> &amp; </a:t>
            </a:r>
            <a:r>
              <a:rPr lang="vi-VN" dirty="0" err="1"/>
              <a:t>Questions</a:t>
            </a:r>
            <a:endParaRPr lang="vi-V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AAFD4-4A44-A44F-4319-B4466FBD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fld id="{62B54EFE-F5F4-4674-A397-603D7A5E2AE8}" type="slidenum">
              <a:rPr lang="vi-VN" smtClean="0"/>
              <a:pPr>
                <a:lnSpc>
                  <a:spcPct val="110000"/>
                </a:lnSpc>
              </a:pPr>
              <a:t>3</a:t>
            </a:fld>
            <a:endParaRPr lang="vi-VN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98B115F-C575-DCDF-227D-24BC234B5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4997"/>
            <a:ext cx="12271308" cy="118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Aim: 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Examine how cultural content is presented in </a:t>
            </a:r>
            <a:r>
              <a:rPr kumimoji="0" lang="en-US" altLang="en-US" sz="2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English 6 – Global Success</a:t>
            </a:r>
            <a:endParaRPr kumimoji="0" lang="en-US" altLang="en-US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 Vietnam Pro" panose="020B0604020202020204" charset="-93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Focus: 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Alignment with 2018 General Education Curriculum (MOET, 2018)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6C7CB58-DEC0-83FB-F526-8A0FDC78FA9E}"/>
              </a:ext>
            </a:extLst>
          </p:cNvPr>
          <p:cNvSpPr txBox="1"/>
          <p:nvPr/>
        </p:nvSpPr>
        <p:spPr>
          <a:xfrm>
            <a:off x="114300" y="3231292"/>
            <a:ext cx="12157008" cy="2336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500" b="1" dirty="0">
                <a:latin typeface="Be Vietnam Pro" panose="020B0604020202020204" charset="-93"/>
              </a:rPr>
              <a:t>Research Questions: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500" dirty="0">
                <a:latin typeface="Be Vietnam Pro" panose="020B0604020202020204" charset="-93"/>
              </a:rPr>
              <a:t>How have cultural contents been integrated into </a:t>
            </a:r>
            <a:r>
              <a:rPr lang="en-US" sz="2500" i="1" dirty="0">
                <a:latin typeface="Be Vietnam Pro" panose="020B0604020202020204" charset="-93"/>
              </a:rPr>
              <a:t>English 6 Global Success</a:t>
            </a:r>
            <a:r>
              <a:rPr lang="en-US" sz="2500" dirty="0">
                <a:latin typeface="Be Vietnam Pro" panose="020B0604020202020204" charset="-93"/>
              </a:rPr>
              <a:t>?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500" dirty="0">
                <a:latin typeface="Be Vietnam Pro" panose="020B0604020202020204" charset="-93"/>
              </a:rPr>
              <a:t>To what extent does the textbook align with MOET (2018) objectives on cultural awareness?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D4FDE30A-626D-1562-449B-4298EA3D0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966" y="5804339"/>
            <a:ext cx="948558" cy="94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5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E4271A4-AD01-3227-0601-FBABA7855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6498"/>
            <a:ext cx="9144000" cy="613462"/>
          </a:xfrm>
        </p:spPr>
        <p:txBody>
          <a:bodyPr>
            <a:normAutofit fontScale="90000"/>
          </a:bodyPr>
          <a:lstStyle/>
          <a:p>
            <a:r>
              <a:rPr lang="en-US" dirty="0"/>
              <a:t>Literature review</a:t>
            </a:r>
            <a:endParaRPr lang="vi-VN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AF6FED1-550C-7D3E-2479-0793005DB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842" y="2462071"/>
            <a:ext cx="12546072" cy="490327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2500" b="0" dirty="0">
                <a:solidFill>
                  <a:schemeClr val="tx1"/>
                </a:solidFill>
                <a:latin typeface="Be Vietnam Pro" panose="020B0604020202020204" charset="-93"/>
              </a:rPr>
              <a:t>8 categories of culture in textbooks:</a:t>
            </a:r>
            <a:endParaRPr lang="en-US" sz="2500" b="0" dirty="0">
              <a:solidFill>
                <a:schemeClr val="tx1"/>
              </a:solidFill>
              <a:effectLst/>
              <a:latin typeface="Be Vietnam Pro" panose="020B060402020202020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4E5A066-AF31-70FD-4220-8216517CFDAC}"/>
              </a:ext>
            </a:extLst>
          </p:cNvPr>
          <p:cNvSpPr txBox="1"/>
          <p:nvPr/>
        </p:nvSpPr>
        <p:spPr>
          <a:xfrm>
            <a:off x="23429" y="3228506"/>
            <a:ext cx="5622757" cy="49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Be Vietnam Pro" panose="020B0604020202020204" charset="-93"/>
              </a:rPr>
              <a:t>Cate 1: Social identity &amp; groups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09EB9F1-2B5A-DFA4-F8A7-A6891138E2E9}"/>
              </a:ext>
            </a:extLst>
          </p:cNvPr>
          <p:cNvSpPr txBox="1"/>
          <p:nvPr/>
        </p:nvSpPr>
        <p:spPr>
          <a:xfrm>
            <a:off x="23429" y="3974991"/>
            <a:ext cx="4911558" cy="49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Be Vietnam Pro" panose="020B0604020202020204" charset="-93"/>
              </a:rPr>
              <a:t>Cate 2: Social interaction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C94185B-7D2E-BE39-E535-3CA7B52D1BA4}"/>
              </a:ext>
            </a:extLst>
          </p:cNvPr>
          <p:cNvSpPr txBox="1"/>
          <p:nvPr/>
        </p:nvSpPr>
        <p:spPr>
          <a:xfrm>
            <a:off x="23429" y="4656846"/>
            <a:ext cx="5965658" cy="49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Be Vietnam Pro" panose="020B0604020202020204" charset="-93"/>
              </a:rPr>
              <a:t>Cate 3: Beliefs &amp; behaviors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7A0D1BF-381C-3C65-15B0-D1CEDB1127EE}"/>
              </a:ext>
            </a:extLst>
          </p:cNvPr>
          <p:cNvSpPr txBox="1"/>
          <p:nvPr/>
        </p:nvSpPr>
        <p:spPr>
          <a:xfrm>
            <a:off x="23429" y="5403331"/>
            <a:ext cx="6930858" cy="49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Be Vietnam Pro" panose="020B0604020202020204" charset="-93"/>
              </a:rPr>
              <a:t>Cate 4: Social &amp; political institutions</a:t>
            </a:r>
            <a:endParaRPr lang="vi-VN" sz="2500" dirty="0">
              <a:latin typeface="Be Vietnam Pro" panose="020B0604020202020204" charset="-93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E22ACB5-4A67-3590-C5BA-C5F442A10A6F}"/>
              </a:ext>
            </a:extLst>
          </p:cNvPr>
          <p:cNvSpPr txBox="1"/>
          <p:nvPr/>
        </p:nvSpPr>
        <p:spPr>
          <a:xfrm>
            <a:off x="892968" y="1369794"/>
            <a:ext cx="104060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C921C"/>
                </a:solidFill>
                <a:latin typeface="Be Vietnam Pro" panose="020B0604020202020204" charset="-93"/>
              </a:rPr>
              <a:t>Framework – Byram’s checklist (1993)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0C9937A1-95B9-4380-4BE1-AD8CD8607689}"/>
              </a:ext>
            </a:extLst>
          </p:cNvPr>
          <p:cNvSpPr txBox="1"/>
          <p:nvPr/>
        </p:nvSpPr>
        <p:spPr>
          <a:xfrm>
            <a:off x="6371642" y="3191024"/>
            <a:ext cx="6190472" cy="49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Be Vietnam Pro" panose="020B0604020202020204" charset="-93"/>
              </a:rPr>
              <a:t>Cate 5: Socialization &amp; life cycle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D4ABEAC-0D3D-512C-7BCD-C132C3D85561}"/>
              </a:ext>
            </a:extLst>
          </p:cNvPr>
          <p:cNvSpPr txBox="1"/>
          <p:nvPr/>
        </p:nvSpPr>
        <p:spPr>
          <a:xfrm>
            <a:off x="6371642" y="3912807"/>
            <a:ext cx="6428287" cy="49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Be Vietnam Pro" panose="020B0604020202020204" charset="-93"/>
              </a:rPr>
              <a:t>Cate 6: National history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9C6639F-7472-AB52-AC3E-E2C353A08669}"/>
              </a:ext>
            </a:extLst>
          </p:cNvPr>
          <p:cNvSpPr txBox="1"/>
          <p:nvPr/>
        </p:nvSpPr>
        <p:spPr>
          <a:xfrm>
            <a:off x="6371642" y="4637420"/>
            <a:ext cx="7228387" cy="49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Be Vietnam Pro" panose="020B0604020202020204" charset="-93"/>
              </a:rPr>
              <a:t>Cate 7: National geography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F149591-C617-808D-9949-0A465CFF82C5}"/>
              </a:ext>
            </a:extLst>
          </p:cNvPr>
          <p:cNvSpPr txBox="1"/>
          <p:nvPr/>
        </p:nvSpPr>
        <p:spPr>
          <a:xfrm>
            <a:off x="6371642" y="5403331"/>
            <a:ext cx="5492129" cy="913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Be Vietnam Pro" panose="020B0604020202020204" charset="-93"/>
              </a:rPr>
              <a:t>Cate 8: Stereotypes &amp; national identity</a:t>
            </a:r>
            <a:endParaRPr lang="vi-VN" sz="2500" dirty="0">
              <a:latin typeface="Be Vietnam Pro" panose="020B0604020202020204" charset="-93"/>
            </a:endParaRP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77113418-EF50-88CF-63F5-A8579069D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966" y="145128"/>
            <a:ext cx="948558" cy="94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3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2A9052D-D8C4-0318-C98E-B3868760D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0" y="353845"/>
            <a:ext cx="4762500" cy="60526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1B8056"/>
                </a:solidFill>
              </a:rPr>
              <a:t>Literature review</a:t>
            </a:r>
            <a:endParaRPr lang="vi-VN" dirty="0">
              <a:solidFill>
                <a:srgbClr val="1B8056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94A4753-0D7C-49F5-F314-A15AFDA01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6904" y="1775923"/>
            <a:ext cx="5273464" cy="490327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2500" b="0" dirty="0" err="1">
                <a:solidFill>
                  <a:schemeClr val="tx1"/>
                </a:solidFill>
                <a:effectLst/>
                <a:latin typeface="Be Vietnam Pro" panose="020B0604020202020204" charset="-93"/>
              </a:rPr>
              <a:t>Cortazzi</a:t>
            </a:r>
            <a:r>
              <a:rPr lang="en-US" sz="2500" b="0" dirty="0">
                <a:solidFill>
                  <a:schemeClr val="tx1"/>
                </a:solidFill>
                <a:effectLst/>
                <a:latin typeface="Be Vietnam Pro" panose="020B0604020202020204" charset="-93"/>
              </a:rPr>
              <a:t> &amp; Jin’s Cultural Sources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671EDCF-0C01-ACD2-4C55-D3058836AB08}"/>
              </a:ext>
            </a:extLst>
          </p:cNvPr>
          <p:cNvSpPr txBox="1"/>
          <p:nvPr/>
        </p:nvSpPr>
        <p:spPr>
          <a:xfrm>
            <a:off x="180060" y="906770"/>
            <a:ext cx="12192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DE523B"/>
                </a:solidFill>
                <a:latin typeface="Be Vietnam Pro" panose="020B0604020202020204" charset="-93"/>
              </a:rPr>
              <a:t>Framework - </a:t>
            </a:r>
            <a:r>
              <a:rPr lang="en-US" sz="3500" b="1" dirty="0" err="1">
                <a:solidFill>
                  <a:srgbClr val="DE523B"/>
                </a:solidFill>
                <a:latin typeface="Be Vietnam Pro" panose="020B0604020202020204" charset="-93"/>
              </a:rPr>
              <a:t>Cortazzi</a:t>
            </a:r>
            <a:r>
              <a:rPr lang="en-US" sz="3500" b="1" dirty="0">
                <a:solidFill>
                  <a:srgbClr val="DE523B"/>
                </a:solidFill>
                <a:latin typeface="Be Vietnam Pro" panose="020B0604020202020204" charset="-93"/>
              </a:rPr>
              <a:t> &amp; Jin’s Model (1999, adapted)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1EA8D0B-882C-1B94-DF42-6ADEAC9F159A}"/>
              </a:ext>
            </a:extLst>
          </p:cNvPr>
          <p:cNvSpPr txBox="1"/>
          <p:nvPr/>
        </p:nvSpPr>
        <p:spPr>
          <a:xfrm>
            <a:off x="180060" y="2266250"/>
            <a:ext cx="11929635" cy="2183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en-US" sz="2500" b="1" dirty="0">
                <a:latin typeface="Be Vietnam Pro" panose="020B0604020202020204" charset="-93"/>
              </a:rPr>
              <a:t>Original model (1999):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Be Vietnam Pro" panose="020B0604020202020204" charset="-93"/>
              </a:rPr>
              <a:t>Source Culture (SC): learners’ own national or local culture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Be Vietnam Pro" panose="020B0604020202020204" charset="-93"/>
              </a:rPr>
              <a:t>Target Culture (TC): cultures of countries where English is 1</a:t>
            </a:r>
            <a:r>
              <a:rPr lang="en-US" sz="2500" baseline="30000" dirty="0">
                <a:latin typeface="Be Vietnam Pro" panose="020B0604020202020204" charset="-93"/>
              </a:rPr>
              <a:t>st</a:t>
            </a:r>
            <a:r>
              <a:rPr lang="en-US" sz="2500" dirty="0">
                <a:latin typeface="Be Vietnam Pro" panose="020B0604020202020204" charset="-93"/>
              </a:rPr>
              <a:t>/2</a:t>
            </a:r>
            <a:r>
              <a:rPr lang="en-US" sz="2500" baseline="30000" dirty="0">
                <a:latin typeface="Be Vietnam Pro" panose="020B0604020202020204" charset="-93"/>
              </a:rPr>
              <a:t>nd</a:t>
            </a:r>
            <a:r>
              <a:rPr lang="en-US" sz="2500" dirty="0">
                <a:latin typeface="Be Vietnam Pro" panose="020B0604020202020204" charset="-93"/>
              </a:rPr>
              <a:t> language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Be Vietnam Pro" panose="020B0604020202020204" charset="-93"/>
              </a:rPr>
              <a:t>International Culture (IC): cultures from countries where English is used as an international language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0E24E25-5801-E8D9-C373-E743F6DA760D}"/>
              </a:ext>
            </a:extLst>
          </p:cNvPr>
          <p:cNvSpPr txBox="1"/>
          <p:nvPr/>
        </p:nvSpPr>
        <p:spPr>
          <a:xfrm>
            <a:off x="262364" y="4449348"/>
            <a:ext cx="8941990" cy="1759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en-US" sz="2500" b="1" dirty="0">
                <a:latin typeface="Be Vietnam Pro" panose="020B0604020202020204" charset="-93"/>
              </a:rPr>
              <a:t>Adapted in this study:</a:t>
            </a:r>
            <a:endParaRPr lang="en-US" sz="2500" dirty="0">
              <a:latin typeface="Be Vietnam Pro" panose="020B0604020202020204" charset="-93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Be Vietnam Pro" panose="020B0604020202020204" charset="-93"/>
              </a:rPr>
              <a:t>Pure SC, Pure TC, Pure IC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Be Vietnam Pro" panose="020B0604020202020204" charset="-93"/>
              </a:rPr>
              <a:t>Mix SC (SC + TC/IC)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Be Vietnam Pro" panose="020B0604020202020204" charset="-93"/>
              </a:rPr>
              <a:t>Mix IC-TC (IC + TC)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6F59FE0D-E562-FBAB-8E28-F7527B1A3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966" y="5804339"/>
            <a:ext cx="948558" cy="94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0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088BB-58ED-E4E0-9318-D33C999FE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6</a:t>
            </a:fld>
            <a:endParaRPr lang="vi-VN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72EFEF-53DD-2F6F-88BB-8957E4B47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9979" y="676498"/>
            <a:ext cx="5091953" cy="693296"/>
          </a:xfrm>
        </p:spPr>
        <p:txBody>
          <a:bodyPr>
            <a:normAutofit fontScale="90000"/>
          </a:bodyPr>
          <a:lstStyle/>
          <a:p>
            <a:r>
              <a:rPr lang="en-US" dirty="0"/>
              <a:t>Literature review</a:t>
            </a:r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4909883-1576-08ED-9721-F821B57E0EBF}"/>
              </a:ext>
            </a:extLst>
          </p:cNvPr>
          <p:cNvSpPr txBox="1"/>
          <p:nvPr/>
        </p:nvSpPr>
        <p:spPr>
          <a:xfrm>
            <a:off x="543346" y="1369794"/>
            <a:ext cx="115052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C921C"/>
                </a:solidFill>
                <a:latin typeface="Be Vietnam Pro" panose="020B0604020202020204" charset="-93"/>
              </a:rPr>
              <a:t>Trimodal Cultural Integration Model (TCIM)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ED86BF2-1BFC-634D-A06F-ED8E0D85D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046" y="2816614"/>
            <a:ext cx="1123737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Group 1: Integrated engagement → cultural info + required interaction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 Vietnam Pro" panose="020B0604020202020204" charset="-93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DE3C23E-60E7-5C33-7EEC-11F178BAB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346" y="3678388"/>
            <a:ext cx="1079494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Group 2: Open-ended exploration → prompts for further discovery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 Vietnam Pro" panose="020B0604020202020204" charset="-93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8F69B8-9A1A-8143-94FE-CF369D2BE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046" y="4586482"/>
            <a:ext cx="1126302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Group 3: Passive exposure → cultural info without active engagement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 Vietnam Pro" panose="020B0604020202020204" charset="-93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9BBBB5E8-5220-4245-32BB-FB06400C3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966" y="5804339"/>
            <a:ext cx="948558" cy="94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3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891572B-2BBA-0A14-8133-8EFB6D9CC954}"/>
              </a:ext>
            </a:extLst>
          </p:cNvPr>
          <p:cNvSpPr txBox="1">
            <a:spLocks/>
          </p:cNvSpPr>
          <p:nvPr/>
        </p:nvSpPr>
        <p:spPr>
          <a:xfrm>
            <a:off x="1810566" y="142583"/>
            <a:ext cx="7284005" cy="1754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36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/>
              <a:t>Research approach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3C2DB9CE-2B20-AE30-4E45-B99C36414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903" y="2145934"/>
            <a:ext cx="9630032" cy="291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Mixed-methods design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Qualitative content analysis: coding cultural categories (Forman &amp; Damschroder, 2007)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Quantitative analysis: frequency counts &amp; percentages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Combines interpretation + measurement</a:t>
            </a: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5542054E-EB41-9AB8-B397-C42279174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966" y="5804339"/>
            <a:ext cx="948558" cy="94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66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E120E-61EE-9050-0560-5BD4E7216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3D4BC45-67CC-B439-45D5-22F30AD79A0D}"/>
              </a:ext>
            </a:extLst>
          </p:cNvPr>
          <p:cNvSpPr txBox="1">
            <a:spLocks/>
          </p:cNvSpPr>
          <p:nvPr/>
        </p:nvSpPr>
        <p:spPr>
          <a:xfrm>
            <a:off x="846741" y="204367"/>
            <a:ext cx="2934428" cy="1754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36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/>
              <a:t>Data collection &amp; analysis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8C64A9-1CFC-D146-90C6-5E0D3E45F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151" y="1308387"/>
            <a:ext cx="7792995" cy="406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500" b="1" i="0" u="none" strike="noStrike" cap="none" normalizeH="0" baseline="0" dirty="0">
                <a:ln>
                  <a:noFill/>
                </a:ln>
                <a:solidFill>
                  <a:srgbClr val="FC921C"/>
                </a:solidFill>
                <a:effectLst/>
                <a:latin typeface="Be Vietnam Pro" panose="020B0604020202020204" charset="-93"/>
              </a:rPr>
              <a:t>Phase 1 - Pilot evaluation of Unit 1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Coding frameworks: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Cortazzi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 &amp; Jin (SC, TC, IC, Mix SC, Mix IC-TC)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Byram (Cate 1–8)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TCIM (Group 1–3)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Inter-rater reliability 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tested (</a:t>
            </a:r>
            <a:r>
              <a:rPr kumimoji="0" lang="en-US" altLang="en-US" sz="2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Holsti’s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 formula)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-93"/>
              </a:rPr>
              <a:t>Agreement rate: 0.972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Bảng 2">
                <a:extLst>
                  <a:ext uri="{FF2B5EF4-FFF2-40B4-BE49-F238E27FC236}">
                    <a16:creationId xmlns:a16="http://schemas.microsoft.com/office/drawing/2014/main" id="{3302C626-B4B2-DACF-7B0B-84ED4A0C1D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6921994"/>
                  </p:ext>
                </p:extLst>
              </p:nvPr>
            </p:nvGraphicFramePr>
            <p:xfrm>
              <a:off x="98854" y="2823000"/>
              <a:ext cx="3855308" cy="82367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855308">
                      <a:extLst>
                        <a:ext uri="{9D8B030D-6E8A-4147-A177-3AD203B41FA5}">
                          <a16:colId xmlns:a16="http://schemas.microsoft.com/office/drawing/2014/main" val="1210813732"/>
                        </a:ext>
                      </a:extLst>
                    </a:gridCol>
                  </a:tblGrid>
                  <a:tr h="823671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  <a:latin typeface="Be Vietnam Pro" panose="020B0604020202020204" charset="-93"/>
                            </a:rPr>
                            <a:t> </a:t>
                          </a:r>
                          <a:r>
                            <a:rPr lang="vi-VN" sz="1800" b="0" dirty="0" err="1">
                              <a:solidFill>
                                <a:schemeClr val="tx1"/>
                              </a:solidFill>
                              <a:effectLst/>
                              <a:latin typeface="Be Vietnam Pro" panose="020B0604020202020204" charset="-93"/>
                            </a:rPr>
                            <a:t>Coefficient</a:t>
                          </a:r>
                          <a:r>
                            <a:rPr lang="vi-VN" sz="1800" b="0" dirty="0">
                              <a:solidFill>
                                <a:schemeClr val="tx1"/>
                              </a:solidFill>
                              <a:effectLst/>
                              <a:latin typeface="Be Vietnam Pro" panose="020B0604020202020204" charset="-93"/>
                            </a:rPr>
                            <a:t> </a:t>
                          </a:r>
                          <a:r>
                            <a:rPr lang="vi-VN" sz="1800" b="0" dirty="0" err="1">
                              <a:solidFill>
                                <a:schemeClr val="tx1"/>
                              </a:solidFill>
                              <a:effectLst/>
                              <a:latin typeface="Be Vietnam Pro" panose="020B0604020202020204" charset="-93"/>
                            </a:rPr>
                            <a:t>of</a:t>
                          </a:r>
                          <a:r>
                            <a:rPr lang="vi-VN" sz="1800" b="0" dirty="0">
                              <a:solidFill>
                                <a:schemeClr val="tx1"/>
                              </a:solidFill>
                              <a:effectLst/>
                              <a:latin typeface="Be Vietnam Pro" panose="020B0604020202020204" charset="-93"/>
                            </a:rPr>
                            <a:t> </a:t>
                          </a:r>
                          <a:r>
                            <a:rPr lang="vi-VN" sz="1800" b="0" dirty="0" err="1">
                              <a:solidFill>
                                <a:schemeClr val="tx1"/>
                              </a:solidFill>
                              <a:effectLst/>
                              <a:latin typeface="Be Vietnam Pro" panose="020B0604020202020204" charset="-93"/>
                            </a:rPr>
                            <a:t>Reliability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  <a:latin typeface="Be Vietnam Pro" panose="020B0604020202020204" charset="-93"/>
                            </a:rPr>
                            <a:t> =</a:t>
                          </a:r>
                          <a:r>
                            <a:rPr lang="vi-VN" sz="1800" b="0" dirty="0">
                              <a:solidFill>
                                <a:schemeClr val="tx1"/>
                              </a:solidFill>
                              <a:effectLst/>
                              <a:latin typeface="Be Vietnam Pro" panose="020B0604020202020204" charset="-93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en-US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18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1+ </m:t>
                                  </m:r>
                                  <m:r>
                                    <a:rPr lang="en-US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18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  <a:latin typeface="Be Vietnam Pro" panose="020B0604020202020204" charset="-93"/>
                          </a:endParaRPr>
                        </a:p>
                      </a:txBody>
                      <a:tcPr marL="10795" marR="10795" marT="10795" marB="10795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123994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Bảng 2">
                <a:extLst>
                  <a:ext uri="{FF2B5EF4-FFF2-40B4-BE49-F238E27FC236}">
                    <a16:creationId xmlns:a16="http://schemas.microsoft.com/office/drawing/2014/main" id="{3302C626-B4B2-DACF-7B0B-84ED4A0C1D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6921994"/>
                  </p:ext>
                </p:extLst>
              </p:nvPr>
            </p:nvGraphicFramePr>
            <p:xfrm>
              <a:off x="98854" y="2823000"/>
              <a:ext cx="3855308" cy="82367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855308">
                      <a:extLst>
                        <a:ext uri="{9D8B030D-6E8A-4147-A177-3AD203B41FA5}">
                          <a16:colId xmlns:a16="http://schemas.microsoft.com/office/drawing/2014/main" val="1210813732"/>
                        </a:ext>
                      </a:extLst>
                    </a:gridCol>
                  </a:tblGrid>
                  <a:tr h="8236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795" marR="10795" marT="10795" marB="10795" anchor="ctr">
                        <a:blipFill>
                          <a:blip r:embed="rId3"/>
                          <a:stretch>
                            <a:fillRect l="-158" t="-735" r="-632" b="-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123994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B4295E6-0004-E1AB-7CF0-A9C51BAAFAD4}"/>
              </a:ext>
            </a:extLst>
          </p:cNvPr>
          <p:cNvSpPr txBox="1"/>
          <p:nvPr/>
        </p:nvSpPr>
        <p:spPr>
          <a:xfrm>
            <a:off x="-49427" y="3948500"/>
            <a:ext cx="4040660" cy="1775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705" marR="0" indent="-89535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vi-VN" sz="1400" b="1" i="1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M (</a:t>
            </a:r>
            <a:r>
              <a:rPr lang="vi-VN" sz="1400" b="1" i="1" dirty="0" err="1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activities</a:t>
            </a:r>
            <a:r>
              <a:rPr lang="vi-VN" sz="1400" b="1" i="1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): </a:t>
            </a:r>
            <a:r>
              <a:rPr lang="vi-VN" sz="1400" i="1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The </a:t>
            </a:r>
            <a:r>
              <a:rPr lang="vi-VN" sz="1400" i="1" dirty="0" err="1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number</a:t>
            </a:r>
            <a:r>
              <a:rPr lang="vi-VN" sz="1400" i="1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 </a:t>
            </a:r>
            <a:r>
              <a:rPr lang="vi-VN" sz="1400" i="1" dirty="0" err="1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of</a:t>
            </a:r>
            <a:r>
              <a:rPr lang="vi-VN" sz="1400" i="1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 </a:t>
            </a:r>
            <a:r>
              <a:rPr lang="vi-VN" sz="1400" i="1" dirty="0" err="1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observed</a:t>
            </a:r>
            <a:r>
              <a:rPr lang="vi-VN" sz="1400" i="1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 </a:t>
            </a:r>
            <a:r>
              <a:rPr lang="vi-VN" sz="1400" i="1" dirty="0" err="1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indicators</a:t>
            </a:r>
            <a:r>
              <a:rPr lang="vi-VN" sz="1400" i="1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 </a:t>
            </a:r>
            <a:r>
              <a:rPr lang="vi-VN" sz="1400" i="1" dirty="0" err="1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agreed</a:t>
            </a:r>
            <a:r>
              <a:rPr lang="vi-VN" sz="1400" i="1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 </a:t>
            </a:r>
            <a:r>
              <a:rPr lang="vi-VN" sz="1400" i="1" dirty="0" err="1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by</a:t>
            </a:r>
            <a:r>
              <a:rPr lang="vi-VN" sz="1400" i="1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 </a:t>
            </a:r>
            <a:r>
              <a:rPr lang="vi-VN" sz="1400" i="1" dirty="0" err="1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Coder</a:t>
            </a:r>
            <a:r>
              <a:rPr lang="vi-VN" sz="1400" i="1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 1 </a:t>
            </a:r>
            <a:r>
              <a:rPr lang="vi-VN" sz="1400" i="1" dirty="0" err="1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and</a:t>
            </a:r>
            <a:r>
              <a:rPr lang="vi-VN" sz="1400" i="1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 </a:t>
            </a:r>
            <a:r>
              <a:rPr lang="vi-VN" sz="1400" i="1" dirty="0" err="1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Coder</a:t>
            </a:r>
            <a:r>
              <a:rPr lang="vi-VN" sz="1400" i="1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 2.</a:t>
            </a:r>
            <a:endParaRPr lang="en-US" sz="1400" dirty="0">
              <a:latin typeface="Be Vietnam Pro" panose="020B0604020202020204" charset="-93"/>
              <a:ea typeface="Times New Roman" panose="02020603050405020304" pitchFamily="18" charset="0"/>
            </a:endParaRPr>
          </a:p>
          <a:p>
            <a:pPr marL="179705" marR="0" indent="-89535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en-US" sz="1400" i="1" dirty="0">
              <a:effectLst/>
              <a:latin typeface="Be Vietnam Pro" panose="020B0604020202020204" charset="-93"/>
              <a:ea typeface="Times New Roman" panose="02020603050405020304" pitchFamily="18" charset="0"/>
            </a:endParaRPr>
          </a:p>
          <a:p>
            <a:pPr marL="179705" marR="0" indent="-89535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vi-VN" sz="1400" b="1" i="1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N1, N2: </a:t>
            </a:r>
            <a:r>
              <a:rPr lang="vi-VN" sz="1400" i="1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The </a:t>
            </a:r>
            <a:r>
              <a:rPr lang="vi-VN" sz="1400" i="1" dirty="0" err="1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number</a:t>
            </a:r>
            <a:r>
              <a:rPr lang="vi-VN" sz="1400" i="1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 </a:t>
            </a:r>
            <a:r>
              <a:rPr lang="vi-VN" sz="1400" i="1" dirty="0" err="1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of</a:t>
            </a:r>
            <a:r>
              <a:rPr lang="vi-VN" sz="1400" i="1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 </a:t>
            </a:r>
            <a:r>
              <a:rPr lang="vi-VN" sz="1400" i="1" dirty="0" err="1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observed</a:t>
            </a:r>
            <a:r>
              <a:rPr lang="vi-VN" sz="1400" i="1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 </a:t>
            </a:r>
            <a:r>
              <a:rPr lang="vi-VN" sz="1400" i="1" dirty="0" err="1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indicators</a:t>
            </a:r>
            <a:r>
              <a:rPr lang="vi-VN" sz="1400" i="1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 in </a:t>
            </a:r>
            <a:r>
              <a:rPr lang="vi-VN" sz="1400" i="1" dirty="0" err="1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each</a:t>
            </a:r>
            <a:r>
              <a:rPr lang="vi-VN" sz="1400" i="1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 </a:t>
            </a:r>
            <a:r>
              <a:rPr lang="vi-VN" sz="1400" i="1" dirty="0" err="1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Coder</a:t>
            </a:r>
            <a:endParaRPr lang="en-US" sz="1400" dirty="0">
              <a:latin typeface="Be Vietnam Pro" panose="020B0604020202020204" charset="-93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2DC2AC0-4E2E-92C4-4A30-4B693B177B19}"/>
              </a:ext>
            </a:extLst>
          </p:cNvPr>
          <p:cNvSpPr txBox="1"/>
          <p:nvPr/>
        </p:nvSpPr>
        <p:spPr>
          <a:xfrm>
            <a:off x="-27803" y="2122163"/>
            <a:ext cx="43032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dirty="0" err="1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Holsti’s</a:t>
            </a:r>
            <a:r>
              <a:rPr lang="vi-VN" sz="1800" b="1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formula</a:t>
            </a:r>
            <a:r>
              <a:rPr lang="vi-VN" sz="1800" b="1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 (</a:t>
            </a:r>
            <a:r>
              <a:rPr lang="vi-VN" sz="1800" b="1" dirty="0" err="1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Neuendorf</a:t>
            </a:r>
            <a:r>
              <a:rPr lang="vi-VN" sz="1800" b="1" dirty="0">
                <a:effectLst/>
                <a:latin typeface="Be Vietnam Pro" panose="020B0604020202020204" charset="-93"/>
                <a:ea typeface="Times New Roman" panose="02020603050405020304" pitchFamily="18" charset="0"/>
              </a:rPr>
              <a:t>, 2017) </a:t>
            </a:r>
            <a:endParaRPr lang="en-US" b="1" dirty="0">
              <a:latin typeface="Be Vietnam Pro" panose="020B0604020202020204" charset="-93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DDC25318-EF0A-5F36-5D64-4B32F235E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966" y="5804339"/>
            <a:ext cx="948558" cy="94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9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283D9-F506-2B9A-DF3C-2941C410D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89E0778-2BDC-AAFF-D0C4-CFCD3631F26B}"/>
              </a:ext>
            </a:extLst>
          </p:cNvPr>
          <p:cNvSpPr txBox="1">
            <a:spLocks/>
          </p:cNvSpPr>
          <p:nvPr/>
        </p:nvSpPr>
        <p:spPr>
          <a:xfrm>
            <a:off x="846741" y="204367"/>
            <a:ext cx="2934428" cy="1754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36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/>
              <a:t>Data collection &amp; analysis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82C54E-3AFA-7379-3A4D-AA985F21B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3471" y="685587"/>
            <a:ext cx="7891849" cy="522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500" b="1" i="0" u="none" strike="noStrike" cap="none" normalizeH="0" baseline="0" dirty="0">
                <a:ln>
                  <a:noFill/>
                </a:ln>
                <a:solidFill>
                  <a:srgbClr val="FC921C"/>
                </a:solidFill>
                <a:effectLst/>
                <a:latin typeface="Be Vietnam Pro" panose="020B0604020202020204" charset="-93"/>
              </a:rPr>
              <a:t>Phase 2 – Full evaluation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500" i="0" u="none" strike="noStrike" cap="none" normalizeH="0" baseline="0" dirty="0">
                <a:ln>
                  <a:noFill/>
                </a:ln>
                <a:effectLst/>
                <a:latin typeface="Be Vietnam Pro" panose="020B0604020202020204" charset="-93"/>
              </a:rPr>
              <a:t>Full evaluation of both volumes of English 6 Global Success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500" i="0" u="none" strike="noStrike" cap="none" normalizeH="0" baseline="0" dirty="0">
                <a:ln>
                  <a:noFill/>
                </a:ln>
                <a:effectLst/>
                <a:latin typeface="Be Vietnam Pro" panose="020B0604020202020204" charset="-93"/>
              </a:rPr>
              <a:t>Expert consulted for accuracy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500" i="0" u="none" strike="noStrike" cap="none" normalizeH="0" baseline="0" dirty="0">
                <a:ln>
                  <a:noFill/>
                </a:ln>
                <a:effectLst/>
                <a:latin typeface="Be Vietnam Pro" panose="020B0604020202020204" charset="-93"/>
              </a:rPr>
              <a:t>At least 1 page in every 2 units double-checked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500" i="0" u="none" strike="noStrike" cap="none" normalizeH="0" baseline="0" dirty="0">
                <a:ln>
                  <a:noFill/>
                </a:ln>
                <a:effectLst/>
                <a:latin typeface="Be Vietnam Pro" panose="020B0604020202020204" charset="-93"/>
              </a:rPr>
              <a:t>Results synthesized in Excel → converted into percentages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500" i="0" u="none" strike="noStrike" cap="none" normalizeH="0" baseline="0" dirty="0">
                <a:ln>
                  <a:noFill/>
                </a:ln>
                <a:effectLst/>
                <a:latin typeface="Be Vietnam Pro" panose="020B0604020202020204" charset="-93"/>
              </a:rPr>
              <a:t>Categories: cultural source, cultural category, TCIM group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DCAD9CDA-3FF3-5BDE-58AD-83F18DB8E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966" y="5804339"/>
            <a:ext cx="948558" cy="94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57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</TotalTime>
  <Words>1402</Words>
  <Application>Microsoft Office PowerPoint</Application>
  <PresentationFormat>Màn hình rộng</PresentationFormat>
  <Paragraphs>163</Paragraphs>
  <Slides>18</Slides>
  <Notes>16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5" baseType="lpstr">
      <vt:lpstr>Be Vietnam Pro</vt:lpstr>
      <vt:lpstr>Arial</vt:lpstr>
      <vt:lpstr>Aptos Display</vt:lpstr>
      <vt:lpstr>Cambria Math</vt:lpstr>
      <vt:lpstr>Times New Roman</vt:lpstr>
      <vt:lpstr>Aptos</vt:lpstr>
      <vt:lpstr>Office Theme</vt:lpstr>
      <vt:lpstr>AN ANALYSIS OF CULTURAL CONTENTS IN ENGLISH TEXTBOOK  FOR SIXTH GRADERS IN VIETNAM</vt:lpstr>
      <vt:lpstr>Introduction</vt:lpstr>
      <vt:lpstr>Research Aims &amp; Questions</vt:lpstr>
      <vt:lpstr>Literature review</vt:lpstr>
      <vt:lpstr>Literature review</vt:lpstr>
      <vt:lpstr>Literature review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banquyenphanmem3 banquyenphanmem3</dc:creator>
  <cp:lastModifiedBy>admin</cp:lastModifiedBy>
  <cp:revision>11</cp:revision>
  <dcterms:created xsi:type="dcterms:W3CDTF">2025-05-11T03:28:13Z</dcterms:created>
  <dcterms:modified xsi:type="dcterms:W3CDTF">2025-08-29T08:09:17Z</dcterms:modified>
</cp:coreProperties>
</file>