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4630400" cy="8229600"/>
  <p:notesSz cx="8229600" cy="14630400"/>
  <p:embeddedFontLst>
    <p:embeddedFont>
      <p:font typeface="Inter" panose="02000503000000020004" pitchFamily="2" charset="0"/>
      <p:regular r:id="rId22"/>
    </p:embeddedFont>
  </p:embeddedFontLst>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9" d="100"/>
          <a:sy n="79" d="100"/>
        </p:scale>
        <p:origin x="1064"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119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965722"/>
            <a:ext cx="7556421" cy="2977039"/>
          </a:xfrm>
          <a:prstGeom prst="rect">
            <a:avLst/>
          </a:prstGeom>
          <a:noFill/>
          <a:ln/>
        </p:spPr>
        <p:txBody>
          <a:bodyPr wrap="squar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Teaching Vietnamese Students Critical Evaluation of AI Writing Feedback</a:t>
            </a:r>
            <a:endParaRPr lang="en-US" sz="4650" dirty="0"/>
          </a:p>
        </p:txBody>
      </p:sp>
      <p:sp>
        <p:nvSpPr>
          <p:cNvPr id="4" name="Text 1"/>
          <p:cNvSpPr/>
          <p:nvPr/>
        </p:nvSpPr>
        <p:spPr>
          <a:xfrm>
            <a:off x="6280190" y="5282922"/>
            <a:ext cx="7556421" cy="362903"/>
          </a:xfrm>
          <a:prstGeom prst="rect">
            <a:avLst/>
          </a:prstGeom>
          <a:noFill/>
          <a:ln/>
        </p:spPr>
        <p:txBody>
          <a:bodyPr wrap="none" lIns="0" tIns="0" rIns="0" bIns="0" rtlCol="0" anchor="t"/>
          <a:lstStyle/>
          <a:p>
            <a:pPr marL="0" indent="0" algn="l">
              <a:lnSpc>
                <a:spcPts val="2850"/>
              </a:lnSpc>
              <a:buNone/>
            </a:pPr>
            <a:r>
              <a:rPr lang="en-US" sz="2800" b="1" dirty="0">
                <a:solidFill>
                  <a:srgbClr val="272525"/>
                </a:solidFill>
                <a:latin typeface="Inter" pitchFamily="34" charset="0"/>
                <a:ea typeface="Inter" pitchFamily="34" charset="-122"/>
                <a:cs typeface="Inter" pitchFamily="34" charset="-120"/>
              </a:rPr>
              <a:t>Presenter:</a:t>
            </a:r>
            <a:r>
              <a:rPr lang="en-US" sz="2800" dirty="0">
                <a:solidFill>
                  <a:srgbClr val="272525"/>
                </a:solidFill>
                <a:latin typeface="Inter" pitchFamily="34" charset="0"/>
                <a:ea typeface="Inter" pitchFamily="34" charset="-122"/>
                <a:cs typeface="Inter" pitchFamily="34" charset="-120"/>
              </a:rPr>
              <a:t> Pham Thi Ha Anh (MA)</a:t>
            </a:r>
            <a:endParaRPr lang="en-US" sz="2800" dirty="0"/>
          </a:p>
        </p:txBody>
      </p:sp>
      <p:sp>
        <p:nvSpPr>
          <p:cNvPr id="5" name="Text 2"/>
          <p:cNvSpPr/>
          <p:nvPr/>
        </p:nvSpPr>
        <p:spPr>
          <a:xfrm>
            <a:off x="6280190" y="5900976"/>
            <a:ext cx="7556421" cy="362903"/>
          </a:xfrm>
          <a:prstGeom prst="rect">
            <a:avLst/>
          </a:prstGeom>
          <a:noFill/>
          <a:ln/>
        </p:spPr>
        <p:txBody>
          <a:bodyPr wrap="none" lIns="0" tIns="0" rIns="0" bIns="0" rtlCol="0" anchor="t"/>
          <a:lstStyle/>
          <a:p>
            <a:pPr marL="0" indent="0" algn="l">
              <a:lnSpc>
                <a:spcPts val="2850"/>
              </a:lnSpc>
              <a:buNone/>
            </a:pPr>
            <a:r>
              <a:rPr lang="en-US" sz="2800" dirty="0">
                <a:solidFill>
                  <a:srgbClr val="272525"/>
                </a:solidFill>
                <a:latin typeface="Inter" pitchFamily="34" charset="0"/>
                <a:ea typeface="Inter" pitchFamily="34" charset="-122"/>
                <a:cs typeface="Inter" pitchFamily="34" charset="-120"/>
              </a:rPr>
              <a:t>Hong Bang International University</a:t>
            </a:r>
            <a:endParaRPr lang="en-US" sz="2800"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158121"/>
            <a:ext cx="6232327" cy="744260"/>
          </a:xfrm>
          <a:prstGeom prst="rect">
            <a:avLst/>
          </a:prstGeom>
          <a:noFill/>
          <a:ln/>
        </p:spPr>
        <p:txBody>
          <a:bodyPr wrap="non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Methodology Overview</a:t>
            </a:r>
            <a:endParaRPr lang="en-US" sz="4650" dirty="0"/>
          </a:p>
        </p:txBody>
      </p:sp>
      <p:sp>
        <p:nvSpPr>
          <p:cNvPr id="3" name="Shape 1"/>
          <p:cNvSpPr/>
          <p:nvPr/>
        </p:nvSpPr>
        <p:spPr>
          <a:xfrm>
            <a:off x="793790" y="2356009"/>
            <a:ext cx="6407944" cy="4715351"/>
          </a:xfrm>
          <a:prstGeom prst="roundRect">
            <a:avLst>
              <a:gd name="adj" fmla="val 2020"/>
            </a:avLst>
          </a:prstGeom>
          <a:solidFill>
            <a:srgbClr val="FFFFFF">
              <a:alpha val="95000"/>
            </a:srgbClr>
          </a:solidFill>
          <a:ln w="30480">
            <a:solidFill>
              <a:srgbClr val="B2D4E5"/>
            </a:solidFill>
            <a:prstDash val="solid"/>
          </a:ln>
        </p:spPr>
        <p:txBody>
          <a:bodyPr/>
          <a:lstStyle/>
          <a:p>
            <a:endParaRPr lang="en-VN"/>
          </a:p>
        </p:txBody>
      </p:sp>
      <p:sp>
        <p:nvSpPr>
          <p:cNvPr id="4" name="Text 2"/>
          <p:cNvSpPr/>
          <p:nvPr/>
        </p:nvSpPr>
        <p:spPr>
          <a:xfrm>
            <a:off x="1051084" y="2613303"/>
            <a:ext cx="4763333" cy="595432"/>
          </a:xfrm>
          <a:prstGeom prst="rect">
            <a:avLst/>
          </a:prstGeom>
          <a:noFill/>
          <a:ln/>
        </p:spPr>
        <p:txBody>
          <a:bodyPr wrap="none" lIns="0" tIns="0" rIns="0" bIns="0" rtlCol="0" anchor="t"/>
          <a:lstStyle/>
          <a:p>
            <a:pPr marL="0" indent="0" algn="l">
              <a:lnSpc>
                <a:spcPts val="4650"/>
              </a:lnSpc>
              <a:buNone/>
            </a:pPr>
            <a:r>
              <a:rPr lang="en-US" sz="3750" b="1" dirty="0">
                <a:solidFill>
                  <a:srgbClr val="272525"/>
                </a:solidFill>
                <a:latin typeface="Petrona Bold" pitchFamily="34" charset="0"/>
                <a:ea typeface="Petrona Bold" pitchFamily="34" charset="-122"/>
                <a:cs typeface="Petrona Bold" pitchFamily="34" charset="-120"/>
              </a:rPr>
              <a:t>Research Design</a:t>
            </a:r>
            <a:endParaRPr lang="en-US" sz="3750" dirty="0"/>
          </a:p>
        </p:txBody>
      </p:sp>
      <p:sp>
        <p:nvSpPr>
          <p:cNvPr id="5" name="Text 3"/>
          <p:cNvSpPr/>
          <p:nvPr/>
        </p:nvSpPr>
        <p:spPr>
          <a:xfrm>
            <a:off x="1051084" y="3344823"/>
            <a:ext cx="5893356" cy="1814036"/>
          </a:xfrm>
          <a:prstGeom prst="rect">
            <a:avLst/>
          </a:prstGeom>
          <a:noFill/>
          <a:ln/>
        </p:spPr>
        <p:txBody>
          <a:bodyPr wrap="square" lIns="0" tIns="0" rIns="0" bIns="0" rtlCol="0" anchor="t"/>
          <a:lstStyle/>
          <a:p>
            <a:pPr marL="0" indent="0" algn="l">
              <a:lnSpc>
                <a:spcPts val="3550"/>
              </a:lnSpc>
              <a:buNone/>
            </a:pPr>
            <a:r>
              <a:rPr lang="en-US" sz="2200" dirty="0">
                <a:solidFill>
                  <a:srgbClr val="272525"/>
                </a:solidFill>
                <a:latin typeface="Inter" pitchFamily="34" charset="0"/>
                <a:ea typeface="Inter" pitchFamily="34" charset="-122"/>
                <a:cs typeface="Inter" pitchFamily="34" charset="-120"/>
              </a:rPr>
              <a:t>Mixed-methods convergent parallel design examining AI literacy intervention effects on Vietnamese ESL students' writing development and critical evaluation skills</a:t>
            </a:r>
            <a:endParaRPr lang="en-US" sz="2200" dirty="0"/>
          </a:p>
        </p:txBody>
      </p:sp>
      <p:sp>
        <p:nvSpPr>
          <p:cNvPr id="6" name="Shape 4"/>
          <p:cNvSpPr/>
          <p:nvPr/>
        </p:nvSpPr>
        <p:spPr>
          <a:xfrm>
            <a:off x="7428548" y="2356009"/>
            <a:ext cx="6408063" cy="4715351"/>
          </a:xfrm>
          <a:prstGeom prst="roundRect">
            <a:avLst>
              <a:gd name="adj" fmla="val 2020"/>
            </a:avLst>
          </a:prstGeom>
          <a:solidFill>
            <a:srgbClr val="FFFFFF">
              <a:alpha val="95000"/>
            </a:srgbClr>
          </a:solidFill>
          <a:ln w="30480">
            <a:solidFill>
              <a:srgbClr val="B2D4E5"/>
            </a:solidFill>
            <a:prstDash val="solid"/>
          </a:ln>
        </p:spPr>
        <p:txBody>
          <a:bodyPr/>
          <a:lstStyle/>
          <a:p>
            <a:endParaRPr lang="en-VN"/>
          </a:p>
        </p:txBody>
      </p:sp>
      <p:sp>
        <p:nvSpPr>
          <p:cNvPr id="7" name="Text 5"/>
          <p:cNvSpPr/>
          <p:nvPr/>
        </p:nvSpPr>
        <p:spPr>
          <a:xfrm>
            <a:off x="7685842" y="2613303"/>
            <a:ext cx="4763333" cy="595432"/>
          </a:xfrm>
          <a:prstGeom prst="rect">
            <a:avLst/>
          </a:prstGeom>
          <a:noFill/>
          <a:ln/>
        </p:spPr>
        <p:txBody>
          <a:bodyPr wrap="none" lIns="0" tIns="0" rIns="0" bIns="0" rtlCol="0" anchor="t"/>
          <a:lstStyle/>
          <a:p>
            <a:pPr marL="0" indent="0" algn="l">
              <a:lnSpc>
                <a:spcPts val="4650"/>
              </a:lnSpc>
              <a:buNone/>
            </a:pPr>
            <a:r>
              <a:rPr lang="en-US" sz="3750" b="1" dirty="0">
                <a:solidFill>
                  <a:srgbClr val="272525"/>
                </a:solidFill>
                <a:latin typeface="Petrona Bold" pitchFamily="34" charset="0"/>
                <a:ea typeface="Petrona Bold" pitchFamily="34" charset="-122"/>
                <a:cs typeface="Petrona Bold" pitchFamily="34" charset="-120"/>
              </a:rPr>
              <a:t>Participants</a:t>
            </a:r>
            <a:endParaRPr lang="en-US" sz="3750" dirty="0"/>
          </a:p>
        </p:txBody>
      </p:sp>
      <p:sp>
        <p:nvSpPr>
          <p:cNvPr id="8" name="Text 6"/>
          <p:cNvSpPr/>
          <p:nvPr/>
        </p:nvSpPr>
        <p:spPr>
          <a:xfrm>
            <a:off x="7685842" y="3344823"/>
            <a:ext cx="5893475" cy="1360527"/>
          </a:xfrm>
          <a:prstGeom prst="rect">
            <a:avLst/>
          </a:prstGeom>
          <a:noFill/>
          <a:ln/>
        </p:spPr>
        <p:txBody>
          <a:bodyPr wrap="square" lIns="0" tIns="0" rIns="0" bIns="0" rtlCol="0" anchor="t"/>
          <a:lstStyle/>
          <a:p>
            <a:pPr marL="0" indent="0" algn="l">
              <a:lnSpc>
                <a:spcPts val="3550"/>
              </a:lnSpc>
              <a:buNone/>
            </a:pPr>
            <a:r>
              <a:rPr lang="en-US" sz="2200" dirty="0">
                <a:solidFill>
                  <a:srgbClr val="272525"/>
                </a:solidFill>
                <a:latin typeface="Inter" pitchFamily="34" charset="0"/>
                <a:ea typeface="Inter" pitchFamily="34" charset="-122"/>
                <a:cs typeface="Inter" pitchFamily="34" charset="-120"/>
              </a:rPr>
              <a:t>45 intermediate-level Vietnamese ESL students (ages 19-24) at a private university in Ho Chi Minh City</a:t>
            </a:r>
            <a:endParaRPr lang="en-US" sz="2200" dirty="0"/>
          </a:p>
        </p:txBody>
      </p:sp>
      <p:sp>
        <p:nvSpPr>
          <p:cNvPr id="9" name="Text 7"/>
          <p:cNvSpPr/>
          <p:nvPr/>
        </p:nvSpPr>
        <p:spPr>
          <a:xfrm>
            <a:off x="7685842" y="4841438"/>
            <a:ext cx="5893475" cy="453509"/>
          </a:xfrm>
          <a:prstGeom prst="rect">
            <a:avLst/>
          </a:prstGeom>
          <a:noFill/>
          <a:ln/>
        </p:spPr>
        <p:txBody>
          <a:bodyPr wrap="none" lIns="0" tIns="0" rIns="0" bIns="0" rtlCol="0" anchor="t"/>
          <a:lstStyle/>
          <a:p>
            <a:pPr marL="342900" indent="-342900" algn="l">
              <a:lnSpc>
                <a:spcPts val="2850"/>
              </a:lnSpc>
              <a:buSzPct val="100000"/>
              <a:buChar char="•"/>
            </a:pPr>
            <a:r>
              <a:rPr lang="en-US" sz="2200" dirty="0">
                <a:solidFill>
                  <a:srgbClr val="272525"/>
                </a:solidFill>
                <a:latin typeface="Inter" pitchFamily="34" charset="0"/>
                <a:ea typeface="Inter" pitchFamily="34" charset="-122"/>
                <a:cs typeface="Inter" pitchFamily="34" charset="-120"/>
              </a:rPr>
              <a:t>IELTS 5.0-6.0 proficiency</a:t>
            </a:r>
            <a:endParaRPr lang="en-US" sz="2200" dirty="0"/>
          </a:p>
        </p:txBody>
      </p:sp>
      <p:sp>
        <p:nvSpPr>
          <p:cNvPr id="10" name="Text 8"/>
          <p:cNvSpPr/>
          <p:nvPr/>
        </p:nvSpPr>
        <p:spPr>
          <a:xfrm>
            <a:off x="7685842" y="5374243"/>
            <a:ext cx="5893475" cy="453509"/>
          </a:xfrm>
          <a:prstGeom prst="rect">
            <a:avLst/>
          </a:prstGeom>
          <a:noFill/>
          <a:ln/>
        </p:spPr>
        <p:txBody>
          <a:bodyPr wrap="none" lIns="0" tIns="0" rIns="0" bIns="0" rtlCol="0" anchor="t"/>
          <a:lstStyle/>
          <a:p>
            <a:pPr marL="342900" indent="-342900" algn="l">
              <a:lnSpc>
                <a:spcPts val="2850"/>
              </a:lnSpc>
              <a:buSzPct val="100000"/>
              <a:buChar char="•"/>
            </a:pPr>
            <a:r>
              <a:rPr lang="en-US" sz="2200" dirty="0">
                <a:solidFill>
                  <a:srgbClr val="272525"/>
                </a:solidFill>
                <a:latin typeface="Inter" pitchFamily="34" charset="0"/>
                <a:ea typeface="Inter" pitchFamily="34" charset="-122"/>
                <a:cs typeface="Inter" pitchFamily="34" charset="-120"/>
              </a:rPr>
              <a:t>78% regularly used AI tools for writing</a:t>
            </a:r>
            <a:endParaRPr lang="en-US" sz="2200" dirty="0"/>
          </a:p>
        </p:txBody>
      </p:sp>
      <p:sp>
        <p:nvSpPr>
          <p:cNvPr id="11" name="Text 9"/>
          <p:cNvSpPr/>
          <p:nvPr/>
        </p:nvSpPr>
        <p:spPr>
          <a:xfrm>
            <a:off x="7685842" y="5907048"/>
            <a:ext cx="5893475" cy="907018"/>
          </a:xfrm>
          <a:prstGeom prst="rect">
            <a:avLst/>
          </a:prstGeom>
          <a:noFill/>
          <a:ln/>
        </p:spPr>
        <p:txBody>
          <a:bodyPr wrap="square" lIns="0" tIns="0" rIns="0" bIns="0" rtlCol="0" anchor="t"/>
          <a:lstStyle/>
          <a:p>
            <a:pPr marL="342900" indent="-342900" algn="l">
              <a:lnSpc>
                <a:spcPts val="2850"/>
              </a:lnSpc>
              <a:buSzPct val="100000"/>
              <a:buChar char="•"/>
            </a:pPr>
            <a:r>
              <a:rPr lang="en-US" sz="2200" dirty="0">
                <a:solidFill>
                  <a:srgbClr val="272525"/>
                </a:solidFill>
                <a:latin typeface="Inter" pitchFamily="34" charset="0"/>
                <a:ea typeface="Inter" pitchFamily="34" charset="-122"/>
                <a:cs typeface="Inter" pitchFamily="34" charset="-120"/>
              </a:rPr>
              <a:t>89% "usually" or "always" accepted AI suggestions without modification</a:t>
            </a:r>
            <a:endParaRPr lang="en-US" sz="2200" dirty="0"/>
          </a:p>
        </p:txBody>
      </p:sp>
    </p:spTree>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16717" y="999292"/>
            <a:ext cx="6925270" cy="590907"/>
          </a:xfrm>
          <a:prstGeom prst="rect">
            <a:avLst/>
          </a:prstGeom>
          <a:noFill/>
          <a:ln/>
        </p:spPr>
        <p:txBody>
          <a:bodyPr wrap="none" lIns="0" tIns="0" rIns="0" bIns="0" rtlCol="0" anchor="t"/>
          <a:lstStyle/>
          <a:p>
            <a:pPr marL="0" indent="0" algn="l">
              <a:lnSpc>
                <a:spcPts val="4650"/>
              </a:lnSpc>
              <a:buNone/>
            </a:pPr>
            <a:r>
              <a:rPr lang="en-US" sz="3700" b="1" dirty="0">
                <a:solidFill>
                  <a:srgbClr val="000000"/>
                </a:solidFill>
                <a:latin typeface="Petrona Bold" pitchFamily="34" charset="0"/>
                <a:ea typeface="Petrona Bold" pitchFamily="34" charset="-122"/>
                <a:cs typeface="Petrona Bold" pitchFamily="34" charset="-120"/>
              </a:rPr>
              <a:t>Eight-Week Intervention Design</a:t>
            </a:r>
            <a:endParaRPr lang="en-US" sz="3700" dirty="0"/>
          </a:p>
        </p:txBody>
      </p:sp>
      <p:sp>
        <p:nvSpPr>
          <p:cNvPr id="4" name="Shape 1"/>
          <p:cNvSpPr/>
          <p:nvPr/>
        </p:nvSpPr>
        <p:spPr>
          <a:xfrm>
            <a:off x="6319242" y="1860233"/>
            <a:ext cx="22860" cy="5370076"/>
          </a:xfrm>
          <a:prstGeom prst="roundRect">
            <a:avLst>
              <a:gd name="adj" fmla="val 330889"/>
            </a:avLst>
          </a:prstGeom>
          <a:solidFill>
            <a:srgbClr val="B2D4E5"/>
          </a:solidFill>
          <a:ln/>
        </p:spPr>
        <p:txBody>
          <a:bodyPr/>
          <a:lstStyle/>
          <a:p>
            <a:endParaRPr lang="en-VN"/>
          </a:p>
        </p:txBody>
      </p:sp>
      <p:sp>
        <p:nvSpPr>
          <p:cNvPr id="5" name="Shape 2"/>
          <p:cNvSpPr/>
          <p:nvPr/>
        </p:nvSpPr>
        <p:spPr>
          <a:xfrm>
            <a:off x="6498967" y="2051328"/>
            <a:ext cx="540187" cy="22860"/>
          </a:xfrm>
          <a:prstGeom prst="roundRect">
            <a:avLst>
              <a:gd name="adj" fmla="val 330889"/>
            </a:avLst>
          </a:prstGeom>
          <a:solidFill>
            <a:srgbClr val="B2D4E5"/>
          </a:solidFill>
          <a:ln/>
        </p:spPr>
        <p:txBody>
          <a:bodyPr/>
          <a:lstStyle/>
          <a:p>
            <a:endParaRPr lang="en-VN"/>
          </a:p>
        </p:txBody>
      </p:sp>
      <p:sp>
        <p:nvSpPr>
          <p:cNvPr id="6" name="Shape 3"/>
          <p:cNvSpPr/>
          <p:nvPr/>
        </p:nvSpPr>
        <p:spPr>
          <a:xfrm>
            <a:off x="6116657" y="1860233"/>
            <a:ext cx="405170" cy="405170"/>
          </a:xfrm>
          <a:prstGeom prst="roundRect">
            <a:avLst>
              <a:gd name="adj" fmla="val 18669"/>
            </a:avLst>
          </a:prstGeom>
          <a:solidFill>
            <a:srgbClr val="CCEEFF"/>
          </a:solidFill>
          <a:ln w="7620">
            <a:solidFill>
              <a:srgbClr val="B2D4E5"/>
            </a:solidFill>
            <a:prstDash val="solid"/>
          </a:ln>
        </p:spPr>
        <p:txBody>
          <a:bodyPr/>
          <a:lstStyle/>
          <a:p>
            <a:endParaRPr lang="en-VN"/>
          </a:p>
        </p:txBody>
      </p:sp>
      <p:sp>
        <p:nvSpPr>
          <p:cNvPr id="7" name="Text 4"/>
          <p:cNvSpPr/>
          <p:nvPr/>
        </p:nvSpPr>
        <p:spPr>
          <a:xfrm>
            <a:off x="6177379" y="1885474"/>
            <a:ext cx="283607" cy="354568"/>
          </a:xfrm>
          <a:prstGeom prst="rect">
            <a:avLst/>
          </a:prstGeom>
          <a:noFill/>
          <a:ln/>
        </p:spPr>
        <p:txBody>
          <a:bodyPr wrap="none" lIns="0" tIns="0" rIns="0" bIns="0" rtlCol="0" anchor="t"/>
          <a:lstStyle/>
          <a:p>
            <a:pPr marL="0" indent="0" algn="ctr">
              <a:lnSpc>
                <a:spcPts val="2200"/>
              </a:lnSpc>
              <a:buNone/>
            </a:pPr>
            <a:r>
              <a:rPr lang="en-US" sz="2200" b="1" dirty="0">
                <a:solidFill>
                  <a:srgbClr val="272525"/>
                </a:solidFill>
                <a:latin typeface="Petrona Bold" pitchFamily="34" charset="0"/>
                <a:ea typeface="Petrona Bold" pitchFamily="34" charset="-122"/>
                <a:cs typeface="Petrona Bold" pitchFamily="34" charset="-120"/>
              </a:rPr>
              <a:t>1</a:t>
            </a:r>
            <a:endParaRPr lang="en-US" sz="2200" dirty="0"/>
          </a:p>
        </p:txBody>
      </p:sp>
      <p:sp>
        <p:nvSpPr>
          <p:cNvPr id="8" name="Text 5"/>
          <p:cNvSpPr/>
          <p:nvPr/>
        </p:nvSpPr>
        <p:spPr>
          <a:xfrm>
            <a:off x="7219712" y="1893927"/>
            <a:ext cx="6078617" cy="354449"/>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Petrona Bold" pitchFamily="34" charset="0"/>
                <a:ea typeface="Petrona Bold" pitchFamily="34" charset="-122"/>
                <a:cs typeface="Petrona Bold" pitchFamily="34" charset="-120"/>
              </a:rPr>
              <a:t>Weeks 1-2: AI Strengths &amp; Limitations Training</a:t>
            </a:r>
            <a:endParaRPr lang="en-US" sz="2200" dirty="0"/>
          </a:p>
        </p:txBody>
      </p:sp>
      <p:sp>
        <p:nvSpPr>
          <p:cNvPr id="9" name="Text 6"/>
          <p:cNvSpPr/>
          <p:nvPr/>
        </p:nvSpPr>
        <p:spPr>
          <a:xfrm>
            <a:off x="7219712" y="2356366"/>
            <a:ext cx="6780371" cy="576263"/>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Inter" pitchFamily="34" charset="0"/>
                <a:ea typeface="Inter" pitchFamily="34" charset="-122"/>
                <a:cs typeface="Inter" pitchFamily="34" charset="-120"/>
              </a:rPr>
              <a:t>Students learned to recognize areas where AI tools excel and systematic exploration of AI weaknesses through guided discovery activities</a:t>
            </a:r>
            <a:endParaRPr lang="en-US" sz="1400" dirty="0"/>
          </a:p>
        </p:txBody>
      </p:sp>
      <p:sp>
        <p:nvSpPr>
          <p:cNvPr id="10" name="Shape 7"/>
          <p:cNvSpPr/>
          <p:nvPr/>
        </p:nvSpPr>
        <p:spPr>
          <a:xfrm>
            <a:off x="6498967" y="3483888"/>
            <a:ext cx="540187" cy="22860"/>
          </a:xfrm>
          <a:prstGeom prst="roundRect">
            <a:avLst>
              <a:gd name="adj" fmla="val 330889"/>
            </a:avLst>
          </a:prstGeom>
          <a:solidFill>
            <a:srgbClr val="B2D4E5"/>
          </a:solidFill>
          <a:ln/>
        </p:spPr>
        <p:txBody>
          <a:bodyPr/>
          <a:lstStyle/>
          <a:p>
            <a:endParaRPr lang="en-VN"/>
          </a:p>
        </p:txBody>
      </p:sp>
      <p:sp>
        <p:nvSpPr>
          <p:cNvPr id="11" name="Shape 8"/>
          <p:cNvSpPr/>
          <p:nvPr/>
        </p:nvSpPr>
        <p:spPr>
          <a:xfrm>
            <a:off x="6116657" y="3292793"/>
            <a:ext cx="405170" cy="405170"/>
          </a:xfrm>
          <a:prstGeom prst="roundRect">
            <a:avLst>
              <a:gd name="adj" fmla="val 18669"/>
            </a:avLst>
          </a:prstGeom>
          <a:solidFill>
            <a:srgbClr val="CCEEFF"/>
          </a:solidFill>
          <a:ln w="7620">
            <a:solidFill>
              <a:srgbClr val="B2D4E5"/>
            </a:solidFill>
            <a:prstDash val="solid"/>
          </a:ln>
        </p:spPr>
        <p:txBody>
          <a:bodyPr/>
          <a:lstStyle/>
          <a:p>
            <a:endParaRPr lang="en-VN"/>
          </a:p>
        </p:txBody>
      </p:sp>
      <p:sp>
        <p:nvSpPr>
          <p:cNvPr id="12" name="Text 9"/>
          <p:cNvSpPr/>
          <p:nvPr/>
        </p:nvSpPr>
        <p:spPr>
          <a:xfrm>
            <a:off x="6177379" y="3318034"/>
            <a:ext cx="283607" cy="354568"/>
          </a:xfrm>
          <a:prstGeom prst="rect">
            <a:avLst/>
          </a:prstGeom>
          <a:noFill/>
          <a:ln/>
        </p:spPr>
        <p:txBody>
          <a:bodyPr wrap="none" lIns="0" tIns="0" rIns="0" bIns="0" rtlCol="0" anchor="t"/>
          <a:lstStyle/>
          <a:p>
            <a:pPr marL="0" indent="0" algn="ctr">
              <a:lnSpc>
                <a:spcPts val="2200"/>
              </a:lnSpc>
              <a:buNone/>
            </a:pPr>
            <a:r>
              <a:rPr lang="en-US" sz="2200" b="1" dirty="0">
                <a:solidFill>
                  <a:srgbClr val="272525"/>
                </a:solidFill>
                <a:latin typeface="Petrona Bold" pitchFamily="34" charset="0"/>
                <a:ea typeface="Petrona Bold" pitchFamily="34" charset="-122"/>
                <a:cs typeface="Petrona Bold" pitchFamily="34" charset="-120"/>
              </a:rPr>
              <a:t>2</a:t>
            </a:r>
            <a:endParaRPr lang="en-US" sz="2200" dirty="0"/>
          </a:p>
        </p:txBody>
      </p:sp>
      <p:sp>
        <p:nvSpPr>
          <p:cNvPr id="13" name="Text 10"/>
          <p:cNvSpPr/>
          <p:nvPr/>
        </p:nvSpPr>
        <p:spPr>
          <a:xfrm>
            <a:off x="7219712" y="3326487"/>
            <a:ext cx="5347454" cy="354449"/>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Petrona Bold" pitchFamily="34" charset="0"/>
                <a:ea typeface="Petrona Bold" pitchFamily="34" charset="-122"/>
                <a:cs typeface="Petrona Bold" pitchFamily="34" charset="-120"/>
              </a:rPr>
              <a:t>Weeks 3-4: Integrated Peer &amp; AI Feedback</a:t>
            </a:r>
            <a:endParaRPr lang="en-US" sz="2200" dirty="0"/>
          </a:p>
        </p:txBody>
      </p:sp>
      <p:sp>
        <p:nvSpPr>
          <p:cNvPr id="14" name="Text 11"/>
          <p:cNvSpPr/>
          <p:nvPr/>
        </p:nvSpPr>
        <p:spPr>
          <a:xfrm>
            <a:off x="7219712" y="3788926"/>
            <a:ext cx="6780371" cy="576263"/>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Inter" pitchFamily="34" charset="0"/>
                <a:ea typeface="Inter" pitchFamily="34" charset="-122"/>
                <a:cs typeface="Inter" pitchFamily="34" charset="-120"/>
              </a:rPr>
              <a:t>Development of skills in providing/receiving constructive human feedback and synthesizing feedback from multiple sources</a:t>
            </a:r>
            <a:endParaRPr lang="en-US" sz="1400" dirty="0"/>
          </a:p>
        </p:txBody>
      </p:sp>
      <p:sp>
        <p:nvSpPr>
          <p:cNvPr id="15" name="Shape 12"/>
          <p:cNvSpPr/>
          <p:nvPr/>
        </p:nvSpPr>
        <p:spPr>
          <a:xfrm>
            <a:off x="6498967" y="4916448"/>
            <a:ext cx="540187" cy="22860"/>
          </a:xfrm>
          <a:prstGeom prst="roundRect">
            <a:avLst>
              <a:gd name="adj" fmla="val 330889"/>
            </a:avLst>
          </a:prstGeom>
          <a:solidFill>
            <a:srgbClr val="B2D4E5"/>
          </a:solidFill>
          <a:ln/>
        </p:spPr>
        <p:txBody>
          <a:bodyPr/>
          <a:lstStyle/>
          <a:p>
            <a:endParaRPr lang="en-VN"/>
          </a:p>
        </p:txBody>
      </p:sp>
      <p:sp>
        <p:nvSpPr>
          <p:cNvPr id="16" name="Shape 13"/>
          <p:cNvSpPr/>
          <p:nvPr/>
        </p:nvSpPr>
        <p:spPr>
          <a:xfrm>
            <a:off x="6116657" y="4725353"/>
            <a:ext cx="405170" cy="405170"/>
          </a:xfrm>
          <a:prstGeom prst="roundRect">
            <a:avLst>
              <a:gd name="adj" fmla="val 18669"/>
            </a:avLst>
          </a:prstGeom>
          <a:solidFill>
            <a:srgbClr val="CCEEFF"/>
          </a:solidFill>
          <a:ln w="7620">
            <a:solidFill>
              <a:srgbClr val="B2D4E5"/>
            </a:solidFill>
            <a:prstDash val="solid"/>
          </a:ln>
        </p:spPr>
        <p:txBody>
          <a:bodyPr/>
          <a:lstStyle/>
          <a:p>
            <a:endParaRPr lang="en-VN"/>
          </a:p>
        </p:txBody>
      </p:sp>
      <p:sp>
        <p:nvSpPr>
          <p:cNvPr id="17" name="Text 14"/>
          <p:cNvSpPr/>
          <p:nvPr/>
        </p:nvSpPr>
        <p:spPr>
          <a:xfrm>
            <a:off x="6177379" y="4750594"/>
            <a:ext cx="283607" cy="354568"/>
          </a:xfrm>
          <a:prstGeom prst="rect">
            <a:avLst/>
          </a:prstGeom>
          <a:noFill/>
          <a:ln/>
        </p:spPr>
        <p:txBody>
          <a:bodyPr wrap="none" lIns="0" tIns="0" rIns="0" bIns="0" rtlCol="0" anchor="t"/>
          <a:lstStyle/>
          <a:p>
            <a:pPr marL="0" indent="0" algn="ctr">
              <a:lnSpc>
                <a:spcPts val="2200"/>
              </a:lnSpc>
              <a:buNone/>
            </a:pPr>
            <a:r>
              <a:rPr lang="en-US" sz="2200" b="1" dirty="0">
                <a:solidFill>
                  <a:srgbClr val="272525"/>
                </a:solidFill>
                <a:latin typeface="Petrona Bold" pitchFamily="34" charset="0"/>
                <a:ea typeface="Petrona Bold" pitchFamily="34" charset="-122"/>
                <a:cs typeface="Petrona Bold" pitchFamily="34" charset="-120"/>
              </a:rPr>
              <a:t>3</a:t>
            </a:r>
            <a:endParaRPr lang="en-US" sz="2200" dirty="0"/>
          </a:p>
        </p:txBody>
      </p:sp>
      <p:sp>
        <p:nvSpPr>
          <p:cNvPr id="18" name="Text 15"/>
          <p:cNvSpPr/>
          <p:nvPr/>
        </p:nvSpPr>
        <p:spPr>
          <a:xfrm>
            <a:off x="7219712" y="4759047"/>
            <a:ext cx="5310068" cy="354449"/>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Petrona Bold" pitchFamily="34" charset="0"/>
                <a:ea typeface="Petrona Bold" pitchFamily="34" charset="-122"/>
                <a:cs typeface="Petrona Bold" pitchFamily="34" charset="-120"/>
              </a:rPr>
              <a:t>Weeks 5-6: Strategic Prompt Engineering</a:t>
            </a:r>
            <a:endParaRPr lang="en-US" sz="2200" dirty="0"/>
          </a:p>
        </p:txBody>
      </p:sp>
      <p:sp>
        <p:nvSpPr>
          <p:cNvPr id="19" name="Text 16"/>
          <p:cNvSpPr/>
          <p:nvPr/>
        </p:nvSpPr>
        <p:spPr>
          <a:xfrm>
            <a:off x="7219712" y="5221486"/>
            <a:ext cx="6780371" cy="576263"/>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Inter" pitchFamily="34" charset="0"/>
                <a:ea typeface="Inter" pitchFamily="34" charset="-122"/>
                <a:cs typeface="Inter" pitchFamily="34" charset="-120"/>
              </a:rPr>
              <a:t>Instruction in crafting effective prompts that elicit high-quality AI responses and advanced prompting techniques</a:t>
            </a:r>
            <a:endParaRPr lang="en-US" sz="1400" dirty="0"/>
          </a:p>
        </p:txBody>
      </p:sp>
      <p:sp>
        <p:nvSpPr>
          <p:cNvPr id="20" name="Shape 17"/>
          <p:cNvSpPr/>
          <p:nvPr/>
        </p:nvSpPr>
        <p:spPr>
          <a:xfrm>
            <a:off x="6498967" y="6349008"/>
            <a:ext cx="540187" cy="22860"/>
          </a:xfrm>
          <a:prstGeom prst="roundRect">
            <a:avLst>
              <a:gd name="adj" fmla="val 330889"/>
            </a:avLst>
          </a:prstGeom>
          <a:solidFill>
            <a:srgbClr val="B2D4E5"/>
          </a:solidFill>
          <a:ln/>
        </p:spPr>
        <p:txBody>
          <a:bodyPr/>
          <a:lstStyle/>
          <a:p>
            <a:endParaRPr lang="en-VN"/>
          </a:p>
        </p:txBody>
      </p:sp>
      <p:sp>
        <p:nvSpPr>
          <p:cNvPr id="21" name="Shape 18"/>
          <p:cNvSpPr/>
          <p:nvPr/>
        </p:nvSpPr>
        <p:spPr>
          <a:xfrm>
            <a:off x="6116657" y="6157913"/>
            <a:ext cx="405170" cy="405170"/>
          </a:xfrm>
          <a:prstGeom prst="roundRect">
            <a:avLst>
              <a:gd name="adj" fmla="val 18669"/>
            </a:avLst>
          </a:prstGeom>
          <a:solidFill>
            <a:srgbClr val="CCEEFF"/>
          </a:solidFill>
          <a:ln w="7620">
            <a:solidFill>
              <a:srgbClr val="B2D4E5"/>
            </a:solidFill>
            <a:prstDash val="solid"/>
          </a:ln>
        </p:spPr>
        <p:txBody>
          <a:bodyPr/>
          <a:lstStyle/>
          <a:p>
            <a:endParaRPr lang="en-VN"/>
          </a:p>
        </p:txBody>
      </p:sp>
      <p:sp>
        <p:nvSpPr>
          <p:cNvPr id="22" name="Text 19"/>
          <p:cNvSpPr/>
          <p:nvPr/>
        </p:nvSpPr>
        <p:spPr>
          <a:xfrm>
            <a:off x="6177379" y="6183154"/>
            <a:ext cx="283607" cy="354568"/>
          </a:xfrm>
          <a:prstGeom prst="rect">
            <a:avLst/>
          </a:prstGeom>
          <a:noFill/>
          <a:ln/>
        </p:spPr>
        <p:txBody>
          <a:bodyPr wrap="none" lIns="0" tIns="0" rIns="0" bIns="0" rtlCol="0" anchor="t"/>
          <a:lstStyle/>
          <a:p>
            <a:pPr marL="0" indent="0" algn="ctr">
              <a:lnSpc>
                <a:spcPts val="2200"/>
              </a:lnSpc>
              <a:buNone/>
            </a:pPr>
            <a:r>
              <a:rPr lang="en-US" sz="2200" b="1" dirty="0">
                <a:solidFill>
                  <a:srgbClr val="272525"/>
                </a:solidFill>
                <a:latin typeface="Petrona Bold" pitchFamily="34" charset="0"/>
                <a:ea typeface="Petrona Bold" pitchFamily="34" charset="-122"/>
                <a:cs typeface="Petrona Bold" pitchFamily="34" charset="-120"/>
              </a:rPr>
              <a:t>4</a:t>
            </a:r>
            <a:endParaRPr lang="en-US" sz="2200" dirty="0"/>
          </a:p>
        </p:txBody>
      </p:sp>
      <p:sp>
        <p:nvSpPr>
          <p:cNvPr id="23" name="Text 20"/>
          <p:cNvSpPr/>
          <p:nvPr/>
        </p:nvSpPr>
        <p:spPr>
          <a:xfrm>
            <a:off x="7219712" y="6191607"/>
            <a:ext cx="4238863" cy="354449"/>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Petrona Bold" pitchFamily="34" charset="0"/>
                <a:ea typeface="Petrona Bold" pitchFamily="34" charset="-122"/>
                <a:cs typeface="Petrona Bold" pitchFamily="34" charset="-120"/>
              </a:rPr>
              <a:t>Weeks 7-8: Structured Reflection</a:t>
            </a:r>
            <a:endParaRPr lang="en-US" sz="2200" dirty="0"/>
          </a:p>
        </p:txBody>
      </p:sp>
      <p:sp>
        <p:nvSpPr>
          <p:cNvPr id="24" name="Text 21"/>
          <p:cNvSpPr/>
          <p:nvPr/>
        </p:nvSpPr>
        <p:spPr>
          <a:xfrm>
            <a:off x="7219712" y="6654046"/>
            <a:ext cx="6780371" cy="576263"/>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Inter" pitchFamily="34" charset="0"/>
                <a:ea typeface="Inter" pitchFamily="34" charset="-122"/>
                <a:cs typeface="Inter" pitchFamily="34" charset="-120"/>
              </a:rPr>
              <a:t>Systematic reflection on AI feedback effectiveness and collaborative reflection sessions</a:t>
            </a:r>
            <a:endParaRPr lang="en-US" sz="1400" dirty="0"/>
          </a:p>
        </p:txBody>
      </p:sp>
    </p:spTree>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990838"/>
            <a:ext cx="7238405" cy="744260"/>
          </a:xfrm>
          <a:prstGeom prst="rect">
            <a:avLst/>
          </a:prstGeom>
          <a:noFill/>
          <a:ln/>
        </p:spPr>
        <p:txBody>
          <a:bodyPr wrap="non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Data Collection &amp; Analysis</a:t>
            </a:r>
            <a:endParaRPr lang="en-US" sz="4650" dirty="0"/>
          </a:p>
        </p:txBody>
      </p:sp>
      <p:sp>
        <p:nvSpPr>
          <p:cNvPr id="3" name="Text 1"/>
          <p:cNvSpPr/>
          <p:nvPr/>
        </p:nvSpPr>
        <p:spPr>
          <a:xfrm>
            <a:off x="793790" y="2302073"/>
            <a:ext cx="3707606" cy="446603"/>
          </a:xfrm>
          <a:prstGeom prst="rect">
            <a:avLst/>
          </a:prstGeom>
          <a:noFill/>
          <a:ln/>
        </p:spPr>
        <p:txBody>
          <a:bodyPr wrap="none" lIns="0" tIns="0" rIns="0" bIns="0" rtlCol="0" anchor="t"/>
          <a:lstStyle/>
          <a:p>
            <a:pPr marL="0" indent="0" algn="l">
              <a:lnSpc>
                <a:spcPts val="3500"/>
              </a:lnSpc>
              <a:buNone/>
            </a:pPr>
            <a:r>
              <a:rPr lang="en-US" sz="2800" b="1" dirty="0">
                <a:solidFill>
                  <a:schemeClr val="accent1">
                    <a:lumMod val="75000"/>
                  </a:schemeClr>
                </a:solidFill>
                <a:latin typeface="Petrona Bold" pitchFamily="34" charset="0"/>
                <a:ea typeface="Petrona Bold" pitchFamily="34" charset="-122"/>
                <a:cs typeface="Petrona Bold" pitchFamily="34" charset="-120"/>
              </a:rPr>
              <a:t>Quantitative Measures</a:t>
            </a:r>
            <a:endParaRPr lang="en-US" sz="2800" dirty="0">
              <a:solidFill>
                <a:schemeClr val="accent1">
                  <a:lumMod val="75000"/>
                </a:schemeClr>
              </a:solidFill>
            </a:endParaRPr>
          </a:p>
        </p:txBody>
      </p:sp>
      <p:sp>
        <p:nvSpPr>
          <p:cNvPr id="4" name="Text 2"/>
          <p:cNvSpPr/>
          <p:nvPr/>
        </p:nvSpPr>
        <p:spPr>
          <a:xfrm>
            <a:off x="793790" y="2975491"/>
            <a:ext cx="6244709" cy="453509"/>
          </a:xfrm>
          <a:prstGeom prst="rect">
            <a:avLst/>
          </a:prstGeom>
          <a:noFill/>
          <a:ln/>
        </p:spPr>
        <p:txBody>
          <a:bodyPr wrap="none" lIns="0" tIns="0" rIns="0" bIns="0" rtlCol="0" anchor="t"/>
          <a:lstStyle/>
          <a:p>
            <a:pPr marL="342900" indent="-342900" algn="l">
              <a:lnSpc>
                <a:spcPts val="2850"/>
              </a:lnSpc>
              <a:buSzPct val="100000"/>
              <a:buChar char="•"/>
            </a:pPr>
            <a:r>
              <a:rPr lang="en-US" sz="2200" dirty="0">
                <a:solidFill>
                  <a:srgbClr val="272525"/>
                </a:solidFill>
                <a:latin typeface="Inter" pitchFamily="34" charset="0"/>
                <a:ea typeface="Inter" pitchFamily="34" charset="-122"/>
                <a:cs typeface="Inter" pitchFamily="34" charset="-120"/>
              </a:rPr>
              <a:t>Pre/mid/post writing assessments</a:t>
            </a:r>
            <a:endParaRPr lang="en-US" sz="2200" dirty="0"/>
          </a:p>
        </p:txBody>
      </p:sp>
      <p:sp>
        <p:nvSpPr>
          <p:cNvPr id="5" name="Text 3"/>
          <p:cNvSpPr/>
          <p:nvPr/>
        </p:nvSpPr>
        <p:spPr>
          <a:xfrm>
            <a:off x="793790" y="3633073"/>
            <a:ext cx="6244709" cy="2267545"/>
          </a:xfrm>
          <a:prstGeom prst="rect">
            <a:avLst/>
          </a:prstGeom>
          <a:noFill/>
          <a:ln/>
        </p:spPr>
        <p:txBody>
          <a:bodyPr wrap="square" lIns="0" tIns="0" rIns="0" bIns="0" rtlCol="0" anchor="t"/>
          <a:lstStyle/>
          <a:p>
            <a:pPr marL="0" indent="0" algn="l">
              <a:lnSpc>
                <a:spcPts val="3550"/>
              </a:lnSpc>
              <a:buNone/>
            </a:pPr>
            <a:r>
              <a:rPr lang="en-US" sz="2200" dirty="0">
                <a:solidFill>
                  <a:srgbClr val="272525"/>
                </a:solidFill>
                <a:latin typeface="Inter" pitchFamily="34" charset="0"/>
                <a:ea typeface="Inter" pitchFamily="34" charset="-122"/>
                <a:cs typeface="Inter" pitchFamily="34" charset="-120"/>
              </a:rPr>
              <a:t>Pre-, mid- and post-intervention writing samples assessed using standardized rubrics: organization &amp; structure, content development, language use, cultural voice preservation</a:t>
            </a:r>
            <a:endParaRPr lang="en-US" sz="2200" dirty="0"/>
          </a:p>
        </p:txBody>
      </p:sp>
      <p:sp>
        <p:nvSpPr>
          <p:cNvPr id="6" name="Text 4"/>
          <p:cNvSpPr/>
          <p:nvPr/>
        </p:nvSpPr>
        <p:spPr>
          <a:xfrm>
            <a:off x="793790" y="6104692"/>
            <a:ext cx="6244709" cy="362903"/>
          </a:xfrm>
          <a:prstGeom prst="rect">
            <a:avLst/>
          </a:prstGeom>
          <a:noFill/>
          <a:ln/>
        </p:spPr>
        <p:txBody>
          <a:bodyPr wrap="none" lIns="0" tIns="0" rIns="0" bIns="0" rtlCol="0" anchor="t"/>
          <a:lstStyle/>
          <a:p>
            <a:pPr marL="0" indent="0" algn="l">
              <a:lnSpc>
                <a:spcPts val="2850"/>
              </a:lnSpc>
              <a:buNone/>
            </a:pPr>
            <a:endParaRPr lang="en-US" sz="1750" dirty="0"/>
          </a:p>
        </p:txBody>
      </p:sp>
      <p:sp>
        <p:nvSpPr>
          <p:cNvPr id="7" name="Text 5"/>
          <p:cNvSpPr/>
          <p:nvPr/>
        </p:nvSpPr>
        <p:spPr>
          <a:xfrm>
            <a:off x="793790" y="6671667"/>
            <a:ext cx="6244709" cy="362903"/>
          </a:xfrm>
          <a:prstGeom prst="rect">
            <a:avLst/>
          </a:prstGeom>
          <a:noFill/>
          <a:ln/>
        </p:spPr>
        <p:txBody>
          <a:bodyPr wrap="none" lIns="0" tIns="0" rIns="0" bIns="0" rtlCol="0" anchor="t"/>
          <a:lstStyle/>
          <a:p>
            <a:pPr marL="0" indent="0" algn="l">
              <a:lnSpc>
                <a:spcPts val="2850"/>
              </a:lnSpc>
              <a:buNone/>
            </a:pPr>
            <a:endParaRPr lang="en-US" sz="1750" dirty="0"/>
          </a:p>
        </p:txBody>
      </p:sp>
      <p:sp>
        <p:nvSpPr>
          <p:cNvPr id="8" name="Text 6"/>
          <p:cNvSpPr/>
          <p:nvPr/>
        </p:nvSpPr>
        <p:spPr>
          <a:xfrm>
            <a:off x="7599521" y="2302073"/>
            <a:ext cx="4026575" cy="446603"/>
          </a:xfrm>
          <a:prstGeom prst="rect">
            <a:avLst/>
          </a:prstGeom>
          <a:noFill/>
          <a:ln/>
        </p:spPr>
        <p:txBody>
          <a:bodyPr wrap="none" lIns="0" tIns="0" rIns="0" bIns="0" rtlCol="0" anchor="t"/>
          <a:lstStyle/>
          <a:p>
            <a:pPr marL="0" indent="0" algn="l">
              <a:lnSpc>
                <a:spcPts val="3500"/>
              </a:lnSpc>
              <a:buNone/>
            </a:pPr>
            <a:r>
              <a:rPr lang="en-US" sz="2800" b="1" dirty="0">
                <a:solidFill>
                  <a:schemeClr val="accent1">
                    <a:lumMod val="75000"/>
                  </a:schemeClr>
                </a:solidFill>
                <a:latin typeface="Petrona Bold" pitchFamily="34" charset="0"/>
                <a:ea typeface="Petrona Bold" pitchFamily="34" charset="-122"/>
                <a:cs typeface="Petrona Bold" pitchFamily="34" charset="-120"/>
              </a:rPr>
              <a:t>Qualitative Data Sources</a:t>
            </a:r>
            <a:endParaRPr lang="en-US" sz="2800" dirty="0">
              <a:solidFill>
                <a:schemeClr val="accent1">
                  <a:lumMod val="75000"/>
                </a:schemeClr>
              </a:solidFill>
            </a:endParaRPr>
          </a:p>
        </p:txBody>
      </p:sp>
      <p:sp>
        <p:nvSpPr>
          <p:cNvPr id="9" name="Text 7"/>
          <p:cNvSpPr/>
          <p:nvPr/>
        </p:nvSpPr>
        <p:spPr>
          <a:xfrm>
            <a:off x="7599521" y="2975491"/>
            <a:ext cx="6244709" cy="907018"/>
          </a:xfrm>
          <a:prstGeom prst="rect">
            <a:avLst/>
          </a:prstGeom>
          <a:noFill/>
          <a:ln/>
        </p:spPr>
        <p:txBody>
          <a:bodyPr wrap="square" lIns="0" tIns="0" rIns="0" bIns="0" rtlCol="0" anchor="t"/>
          <a:lstStyle/>
          <a:p>
            <a:pPr marL="342900" indent="-342900" algn="l">
              <a:lnSpc>
                <a:spcPts val="2850"/>
              </a:lnSpc>
              <a:buSzPct val="100000"/>
              <a:buChar char="•"/>
            </a:pPr>
            <a:r>
              <a:rPr lang="en-US" sz="2200" dirty="0">
                <a:solidFill>
                  <a:srgbClr val="272525"/>
                </a:solidFill>
                <a:latin typeface="Inter" pitchFamily="34" charset="0"/>
                <a:ea typeface="Inter" pitchFamily="34" charset="-122"/>
                <a:cs typeface="Inter" pitchFamily="34" charset="-120"/>
              </a:rPr>
              <a:t>Think-aloud protocols during AI feedback evaluation</a:t>
            </a:r>
            <a:endParaRPr lang="en-US" sz="2200" dirty="0"/>
          </a:p>
        </p:txBody>
      </p:sp>
      <p:sp>
        <p:nvSpPr>
          <p:cNvPr id="10" name="Text 8"/>
          <p:cNvSpPr/>
          <p:nvPr/>
        </p:nvSpPr>
        <p:spPr>
          <a:xfrm>
            <a:off x="7599521" y="3961805"/>
            <a:ext cx="6244709" cy="453509"/>
          </a:xfrm>
          <a:prstGeom prst="rect">
            <a:avLst/>
          </a:prstGeom>
          <a:noFill/>
          <a:ln/>
        </p:spPr>
        <p:txBody>
          <a:bodyPr wrap="none" lIns="0" tIns="0" rIns="0" bIns="0" rtlCol="0" anchor="t"/>
          <a:lstStyle/>
          <a:p>
            <a:pPr marL="342900" indent="-342900" algn="l">
              <a:lnSpc>
                <a:spcPts val="2850"/>
              </a:lnSpc>
              <a:buSzPct val="100000"/>
              <a:buChar char="•"/>
            </a:pPr>
            <a:r>
              <a:rPr lang="en-US" sz="2200" dirty="0">
                <a:solidFill>
                  <a:srgbClr val="272525"/>
                </a:solidFill>
                <a:latin typeface="Inter" pitchFamily="34" charset="0"/>
                <a:ea typeface="Inter" pitchFamily="34" charset="-122"/>
                <a:cs typeface="Inter" pitchFamily="34" charset="-120"/>
              </a:rPr>
              <a:t>Semi-structured interviews</a:t>
            </a:r>
            <a:endParaRPr lang="en-US" sz="2200" dirty="0"/>
          </a:p>
        </p:txBody>
      </p:sp>
      <p:sp>
        <p:nvSpPr>
          <p:cNvPr id="11" name="Text 9"/>
          <p:cNvSpPr/>
          <p:nvPr/>
        </p:nvSpPr>
        <p:spPr>
          <a:xfrm>
            <a:off x="7599521" y="4619387"/>
            <a:ext cx="6244709" cy="362903"/>
          </a:xfrm>
          <a:prstGeom prst="rect">
            <a:avLst/>
          </a:prstGeom>
          <a:noFill/>
          <a:ln/>
        </p:spPr>
        <p:txBody>
          <a:bodyPr wrap="none" lIns="0" tIns="0" rIns="0" bIns="0" rtlCol="0" anchor="t"/>
          <a:lstStyle/>
          <a:p>
            <a:pPr marL="0" indent="0" algn="l">
              <a:lnSpc>
                <a:spcPts val="2850"/>
              </a:lnSpc>
              <a:buNone/>
            </a:pPr>
            <a:endParaRPr lang="en-US" sz="2200" dirty="0"/>
          </a:p>
        </p:txBody>
      </p:sp>
    </p:spTree>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525304" y="412790"/>
            <a:ext cx="6666190" cy="492562"/>
          </a:xfrm>
          <a:prstGeom prst="rect">
            <a:avLst/>
          </a:prstGeom>
          <a:noFill/>
          <a:ln/>
        </p:spPr>
        <p:txBody>
          <a:bodyPr wrap="none" lIns="0" tIns="0" rIns="0" bIns="0" rtlCol="0" anchor="t"/>
          <a:lstStyle/>
          <a:p>
            <a:pPr marL="0" indent="0" algn="l">
              <a:lnSpc>
                <a:spcPts val="3850"/>
              </a:lnSpc>
              <a:buNone/>
            </a:pPr>
            <a:r>
              <a:rPr lang="en-US" sz="3100" b="1" dirty="0">
                <a:solidFill>
                  <a:srgbClr val="000000"/>
                </a:solidFill>
                <a:latin typeface="Petrona Bold" pitchFamily="34" charset="0"/>
                <a:ea typeface="Petrona Bold" pitchFamily="34" charset="-122"/>
                <a:cs typeface="Petrona Bold" pitchFamily="34" charset="-120"/>
              </a:rPr>
              <a:t>Quantitative Results: Writing Quality</a:t>
            </a:r>
            <a:endParaRPr lang="en-US" sz="3100" dirty="0"/>
          </a:p>
        </p:txBody>
      </p:sp>
      <p:pic>
        <p:nvPicPr>
          <p:cNvPr id="3" name="Image 0" descr="preencoded.png"/>
          <p:cNvPicPr>
            <a:picLocks noChangeAspect="1"/>
          </p:cNvPicPr>
          <p:nvPr/>
        </p:nvPicPr>
        <p:blipFill>
          <a:blip r:embed="rId3"/>
          <a:stretch>
            <a:fillRect/>
          </a:stretch>
        </p:blipFill>
        <p:spPr>
          <a:xfrm>
            <a:off x="525305" y="1205509"/>
            <a:ext cx="10202566" cy="5713404"/>
          </a:xfrm>
          <a:prstGeom prst="rect">
            <a:avLst/>
          </a:prstGeom>
        </p:spPr>
      </p:pic>
      <p:sp>
        <p:nvSpPr>
          <p:cNvPr id="4" name="Text 1"/>
          <p:cNvSpPr/>
          <p:nvPr/>
        </p:nvSpPr>
        <p:spPr>
          <a:xfrm>
            <a:off x="401597" y="7219070"/>
            <a:ext cx="13579793" cy="480298"/>
          </a:xfrm>
          <a:prstGeom prst="rect">
            <a:avLst/>
          </a:prstGeom>
          <a:noFill/>
          <a:ln/>
        </p:spPr>
        <p:txBody>
          <a:bodyPr wrap="square" lIns="0" tIns="0" rIns="0" bIns="0" rtlCol="0" anchor="t"/>
          <a:lstStyle/>
          <a:p>
            <a:pPr marL="0" indent="0" algn="l">
              <a:lnSpc>
                <a:spcPts val="1850"/>
              </a:lnSpc>
              <a:buNone/>
            </a:pPr>
            <a:r>
              <a:rPr lang="en-US" dirty="0">
                <a:solidFill>
                  <a:srgbClr val="272525"/>
                </a:solidFill>
                <a:latin typeface="Inter" pitchFamily="34" charset="0"/>
                <a:ea typeface="Inter" pitchFamily="34" charset="-122"/>
                <a:cs typeface="Inter" pitchFamily="34" charset="-120"/>
              </a:rPr>
              <a:t>Significant improvement across three assessment points (F(2,88) = 18.47, p &lt; .001, ηp² = .295), representing a 12.4% overall improvement. This pattern aligns with research showing advanced AI literacy skills produce stronger effects on writing quality than basic technical usage.</a:t>
            </a:r>
            <a:endParaRPr lang="en-US" dirty="0"/>
          </a:p>
        </p:txBody>
      </p:sp>
    </p:spTree>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93790" y="1291114"/>
            <a:ext cx="13042821" cy="1488519"/>
          </a:xfrm>
          <a:prstGeom prst="rect">
            <a:avLst/>
          </a:prstGeom>
          <a:noFill/>
          <a:ln/>
        </p:spPr>
        <p:txBody>
          <a:bodyPr wrap="squar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Quantitative Results: Component-Specific Improvements</a:t>
            </a:r>
            <a:endParaRPr lang="en-US" sz="4650" dirty="0"/>
          </a:p>
        </p:txBody>
      </p:sp>
      <p:sp>
        <p:nvSpPr>
          <p:cNvPr id="3" name="Shape 1"/>
          <p:cNvSpPr/>
          <p:nvPr/>
        </p:nvSpPr>
        <p:spPr>
          <a:xfrm>
            <a:off x="793790" y="3346609"/>
            <a:ext cx="5692140" cy="283488"/>
          </a:xfrm>
          <a:prstGeom prst="roundRect">
            <a:avLst>
              <a:gd name="adj" fmla="val 33606"/>
            </a:avLst>
          </a:prstGeom>
          <a:solidFill>
            <a:srgbClr val="CCEEFF"/>
          </a:solidFill>
          <a:ln w="7620">
            <a:solidFill>
              <a:srgbClr val="B2D4E5"/>
            </a:solidFill>
            <a:prstDash val="solid"/>
          </a:ln>
        </p:spPr>
        <p:txBody>
          <a:bodyPr/>
          <a:lstStyle/>
          <a:p>
            <a:endParaRPr lang="en-VN"/>
          </a:p>
        </p:txBody>
      </p:sp>
      <p:sp>
        <p:nvSpPr>
          <p:cNvPr id="4" name="Shape 2"/>
          <p:cNvSpPr/>
          <p:nvPr/>
        </p:nvSpPr>
        <p:spPr>
          <a:xfrm>
            <a:off x="793790" y="3346609"/>
            <a:ext cx="1821418" cy="283488"/>
          </a:xfrm>
          <a:prstGeom prst="roundRect">
            <a:avLst>
              <a:gd name="adj" fmla="val 33606"/>
            </a:avLst>
          </a:prstGeom>
          <a:solidFill>
            <a:srgbClr val="007EBD"/>
          </a:solidFill>
          <a:ln/>
        </p:spPr>
        <p:txBody>
          <a:bodyPr/>
          <a:lstStyle/>
          <a:p>
            <a:endParaRPr lang="en-VN"/>
          </a:p>
        </p:txBody>
      </p:sp>
      <p:sp>
        <p:nvSpPr>
          <p:cNvPr id="5" name="Text 3"/>
          <p:cNvSpPr/>
          <p:nvPr/>
        </p:nvSpPr>
        <p:spPr>
          <a:xfrm>
            <a:off x="6655951" y="3346609"/>
            <a:ext cx="517446" cy="283488"/>
          </a:xfrm>
          <a:prstGeom prst="rect">
            <a:avLst/>
          </a:prstGeom>
          <a:noFill/>
          <a:ln/>
        </p:spPr>
        <p:txBody>
          <a:bodyPr wrap="none" lIns="0" tIns="0" rIns="0" bIns="0" rtlCol="0" anchor="t"/>
          <a:lstStyle/>
          <a:p>
            <a:pPr marL="0" indent="0" algn="l">
              <a:lnSpc>
                <a:spcPts val="2200"/>
              </a:lnSpc>
              <a:buNone/>
            </a:pPr>
            <a:r>
              <a:rPr lang="en-US" sz="2200" b="1" dirty="0">
                <a:solidFill>
                  <a:srgbClr val="272525"/>
                </a:solidFill>
                <a:latin typeface="Petrona Bold" pitchFamily="34" charset="0"/>
                <a:ea typeface="Petrona Bold" pitchFamily="34" charset="-122"/>
                <a:cs typeface="Petrona Bold" pitchFamily="34" charset="-120"/>
              </a:rPr>
              <a:t>32%</a:t>
            </a:r>
            <a:endParaRPr lang="en-US" sz="2200" dirty="0"/>
          </a:p>
        </p:txBody>
      </p:sp>
      <p:sp>
        <p:nvSpPr>
          <p:cNvPr id="6" name="Text 4"/>
          <p:cNvSpPr/>
          <p:nvPr/>
        </p:nvSpPr>
        <p:spPr>
          <a:xfrm>
            <a:off x="793790" y="3913465"/>
            <a:ext cx="4126944" cy="446603"/>
          </a:xfrm>
          <a:prstGeom prst="rect">
            <a:avLst/>
          </a:prstGeom>
          <a:noFill/>
          <a:ln/>
        </p:spPr>
        <p:txBody>
          <a:bodyPr wrap="none" lIns="0" tIns="0" rIns="0" bIns="0" rtlCol="0" anchor="t"/>
          <a:lstStyle/>
          <a:p>
            <a:pPr marL="0" indent="0" algn="l">
              <a:lnSpc>
                <a:spcPts val="3500"/>
              </a:lnSpc>
              <a:buNone/>
            </a:pPr>
            <a:r>
              <a:rPr lang="en-US" sz="2800" b="1" dirty="0">
                <a:solidFill>
                  <a:srgbClr val="272525"/>
                </a:solidFill>
                <a:latin typeface="Petrona Bold" pitchFamily="34" charset="0"/>
                <a:ea typeface="Petrona Bold" pitchFamily="34" charset="-122"/>
                <a:cs typeface="Petrona Bold" pitchFamily="34" charset="-120"/>
              </a:rPr>
              <a:t>Organization &amp; Structure</a:t>
            </a:r>
            <a:endParaRPr lang="en-US" sz="2800" dirty="0"/>
          </a:p>
        </p:txBody>
      </p:sp>
      <p:sp>
        <p:nvSpPr>
          <p:cNvPr id="8" name="Shape 6"/>
          <p:cNvSpPr/>
          <p:nvPr/>
        </p:nvSpPr>
        <p:spPr>
          <a:xfrm>
            <a:off x="7456884" y="3346609"/>
            <a:ext cx="5692259" cy="283488"/>
          </a:xfrm>
          <a:prstGeom prst="roundRect">
            <a:avLst>
              <a:gd name="adj" fmla="val 33606"/>
            </a:avLst>
          </a:prstGeom>
          <a:solidFill>
            <a:srgbClr val="CCEEFF"/>
          </a:solidFill>
          <a:ln w="7620">
            <a:solidFill>
              <a:srgbClr val="B2D4E5"/>
            </a:solidFill>
            <a:prstDash val="solid"/>
          </a:ln>
        </p:spPr>
        <p:txBody>
          <a:bodyPr/>
          <a:lstStyle/>
          <a:p>
            <a:endParaRPr lang="en-VN"/>
          </a:p>
        </p:txBody>
      </p:sp>
      <p:sp>
        <p:nvSpPr>
          <p:cNvPr id="9" name="Shape 7"/>
          <p:cNvSpPr/>
          <p:nvPr/>
        </p:nvSpPr>
        <p:spPr>
          <a:xfrm>
            <a:off x="7456884" y="3346609"/>
            <a:ext cx="1309211" cy="283488"/>
          </a:xfrm>
          <a:prstGeom prst="roundRect">
            <a:avLst>
              <a:gd name="adj" fmla="val 33606"/>
            </a:avLst>
          </a:prstGeom>
          <a:solidFill>
            <a:srgbClr val="007EBD"/>
          </a:solidFill>
          <a:ln/>
        </p:spPr>
        <p:txBody>
          <a:bodyPr/>
          <a:lstStyle/>
          <a:p>
            <a:endParaRPr lang="en-VN"/>
          </a:p>
        </p:txBody>
      </p:sp>
      <p:sp>
        <p:nvSpPr>
          <p:cNvPr id="10" name="Text 8"/>
          <p:cNvSpPr/>
          <p:nvPr/>
        </p:nvSpPr>
        <p:spPr>
          <a:xfrm>
            <a:off x="13319165" y="3346609"/>
            <a:ext cx="517446" cy="283488"/>
          </a:xfrm>
          <a:prstGeom prst="rect">
            <a:avLst/>
          </a:prstGeom>
          <a:noFill/>
          <a:ln/>
        </p:spPr>
        <p:txBody>
          <a:bodyPr wrap="none" lIns="0" tIns="0" rIns="0" bIns="0" rtlCol="0" anchor="t"/>
          <a:lstStyle/>
          <a:p>
            <a:pPr marL="0" indent="0" algn="l">
              <a:lnSpc>
                <a:spcPts val="2200"/>
              </a:lnSpc>
              <a:buNone/>
            </a:pPr>
            <a:r>
              <a:rPr lang="en-US" sz="2200" b="1" dirty="0">
                <a:solidFill>
                  <a:srgbClr val="272525"/>
                </a:solidFill>
                <a:latin typeface="Petrona Bold" pitchFamily="34" charset="0"/>
                <a:ea typeface="Petrona Bold" pitchFamily="34" charset="-122"/>
                <a:cs typeface="Petrona Bold" pitchFamily="34" charset="-120"/>
              </a:rPr>
              <a:t>23%</a:t>
            </a:r>
            <a:endParaRPr lang="en-US" sz="2200" dirty="0"/>
          </a:p>
        </p:txBody>
      </p:sp>
      <p:sp>
        <p:nvSpPr>
          <p:cNvPr id="11" name="Text 9"/>
          <p:cNvSpPr/>
          <p:nvPr/>
        </p:nvSpPr>
        <p:spPr>
          <a:xfrm>
            <a:off x="7456884" y="3913465"/>
            <a:ext cx="3572470" cy="446603"/>
          </a:xfrm>
          <a:prstGeom prst="rect">
            <a:avLst/>
          </a:prstGeom>
          <a:noFill/>
          <a:ln/>
        </p:spPr>
        <p:txBody>
          <a:bodyPr wrap="none" lIns="0" tIns="0" rIns="0" bIns="0" rtlCol="0" anchor="t"/>
          <a:lstStyle/>
          <a:p>
            <a:pPr marL="0" indent="0" algn="l">
              <a:lnSpc>
                <a:spcPts val="3500"/>
              </a:lnSpc>
              <a:buNone/>
            </a:pPr>
            <a:r>
              <a:rPr lang="en-US" sz="2800" b="1" dirty="0">
                <a:solidFill>
                  <a:srgbClr val="272525"/>
                </a:solidFill>
                <a:latin typeface="Petrona Bold" pitchFamily="34" charset="0"/>
                <a:ea typeface="Petrona Bold" pitchFamily="34" charset="-122"/>
                <a:cs typeface="Petrona Bold" pitchFamily="34" charset="-120"/>
              </a:rPr>
              <a:t>Content Development</a:t>
            </a:r>
            <a:endParaRPr lang="en-US" sz="2800" dirty="0"/>
          </a:p>
        </p:txBody>
      </p:sp>
      <p:sp>
        <p:nvSpPr>
          <p:cNvPr id="13" name="Shape 11"/>
          <p:cNvSpPr/>
          <p:nvPr/>
        </p:nvSpPr>
        <p:spPr>
          <a:xfrm>
            <a:off x="793790" y="5426035"/>
            <a:ext cx="5730954" cy="283488"/>
          </a:xfrm>
          <a:prstGeom prst="roundRect">
            <a:avLst>
              <a:gd name="adj" fmla="val 33606"/>
            </a:avLst>
          </a:prstGeom>
          <a:solidFill>
            <a:srgbClr val="CCEEFF"/>
          </a:solidFill>
          <a:ln w="7620">
            <a:solidFill>
              <a:srgbClr val="B2D4E5"/>
            </a:solidFill>
            <a:prstDash val="solid"/>
          </a:ln>
        </p:spPr>
        <p:txBody>
          <a:bodyPr/>
          <a:lstStyle/>
          <a:p>
            <a:endParaRPr lang="en-VN"/>
          </a:p>
        </p:txBody>
      </p:sp>
      <p:sp>
        <p:nvSpPr>
          <p:cNvPr id="14" name="Shape 12"/>
          <p:cNvSpPr/>
          <p:nvPr/>
        </p:nvSpPr>
        <p:spPr>
          <a:xfrm>
            <a:off x="793790" y="5426035"/>
            <a:ext cx="859631" cy="283488"/>
          </a:xfrm>
          <a:prstGeom prst="roundRect">
            <a:avLst>
              <a:gd name="adj" fmla="val 33606"/>
            </a:avLst>
          </a:prstGeom>
          <a:solidFill>
            <a:srgbClr val="007EBD"/>
          </a:solidFill>
          <a:ln/>
        </p:spPr>
        <p:txBody>
          <a:bodyPr/>
          <a:lstStyle/>
          <a:p>
            <a:endParaRPr lang="en-VN"/>
          </a:p>
        </p:txBody>
      </p:sp>
      <p:sp>
        <p:nvSpPr>
          <p:cNvPr id="15" name="Text 13"/>
          <p:cNvSpPr/>
          <p:nvPr/>
        </p:nvSpPr>
        <p:spPr>
          <a:xfrm>
            <a:off x="6694765" y="5426035"/>
            <a:ext cx="478631" cy="283488"/>
          </a:xfrm>
          <a:prstGeom prst="rect">
            <a:avLst/>
          </a:prstGeom>
          <a:noFill/>
          <a:ln/>
        </p:spPr>
        <p:txBody>
          <a:bodyPr wrap="none" lIns="0" tIns="0" rIns="0" bIns="0" rtlCol="0" anchor="t"/>
          <a:lstStyle/>
          <a:p>
            <a:pPr marL="0" indent="0" algn="l">
              <a:lnSpc>
                <a:spcPts val="2200"/>
              </a:lnSpc>
              <a:buNone/>
            </a:pPr>
            <a:r>
              <a:rPr lang="en-US" sz="2200" b="1" dirty="0">
                <a:solidFill>
                  <a:srgbClr val="272525"/>
                </a:solidFill>
                <a:latin typeface="Petrona Bold" pitchFamily="34" charset="0"/>
                <a:ea typeface="Petrona Bold" pitchFamily="34" charset="-122"/>
                <a:cs typeface="Petrona Bold" pitchFamily="34" charset="-120"/>
              </a:rPr>
              <a:t>15%</a:t>
            </a:r>
            <a:endParaRPr lang="en-US" sz="2200" dirty="0"/>
          </a:p>
        </p:txBody>
      </p:sp>
      <p:sp>
        <p:nvSpPr>
          <p:cNvPr id="16" name="Text 14"/>
          <p:cNvSpPr/>
          <p:nvPr/>
        </p:nvSpPr>
        <p:spPr>
          <a:xfrm>
            <a:off x="793790" y="5992892"/>
            <a:ext cx="3572470" cy="446603"/>
          </a:xfrm>
          <a:prstGeom prst="rect">
            <a:avLst/>
          </a:prstGeom>
          <a:noFill/>
          <a:ln/>
        </p:spPr>
        <p:txBody>
          <a:bodyPr wrap="none" lIns="0" tIns="0" rIns="0" bIns="0" rtlCol="0" anchor="t"/>
          <a:lstStyle/>
          <a:p>
            <a:pPr marL="0" indent="0" algn="l">
              <a:lnSpc>
                <a:spcPts val="3500"/>
              </a:lnSpc>
              <a:buNone/>
            </a:pPr>
            <a:r>
              <a:rPr lang="en-US" sz="2800" b="1" dirty="0">
                <a:solidFill>
                  <a:srgbClr val="272525"/>
                </a:solidFill>
                <a:latin typeface="Petrona Bold" pitchFamily="34" charset="0"/>
                <a:ea typeface="Petrona Bold" pitchFamily="34" charset="-122"/>
                <a:cs typeface="Petrona Bold" pitchFamily="34" charset="-120"/>
              </a:rPr>
              <a:t>Language Use</a:t>
            </a:r>
            <a:endParaRPr lang="en-US" sz="2800" dirty="0"/>
          </a:p>
        </p:txBody>
      </p:sp>
      <p:sp>
        <p:nvSpPr>
          <p:cNvPr id="18" name="Shape 16"/>
          <p:cNvSpPr/>
          <p:nvPr/>
        </p:nvSpPr>
        <p:spPr>
          <a:xfrm>
            <a:off x="7456884" y="5426035"/>
            <a:ext cx="5699522" cy="283488"/>
          </a:xfrm>
          <a:prstGeom prst="roundRect">
            <a:avLst>
              <a:gd name="adj" fmla="val 33606"/>
            </a:avLst>
          </a:prstGeom>
          <a:solidFill>
            <a:srgbClr val="CCEEFF"/>
          </a:solidFill>
          <a:ln w="7620">
            <a:solidFill>
              <a:srgbClr val="B2D4E5"/>
            </a:solidFill>
            <a:prstDash val="solid"/>
          </a:ln>
        </p:spPr>
        <p:txBody>
          <a:bodyPr/>
          <a:lstStyle/>
          <a:p>
            <a:endParaRPr lang="en-VN"/>
          </a:p>
        </p:txBody>
      </p:sp>
      <p:sp>
        <p:nvSpPr>
          <p:cNvPr id="19" name="Shape 17"/>
          <p:cNvSpPr/>
          <p:nvPr/>
        </p:nvSpPr>
        <p:spPr>
          <a:xfrm>
            <a:off x="7456884" y="5426035"/>
            <a:ext cx="3077647" cy="283488"/>
          </a:xfrm>
          <a:prstGeom prst="roundRect">
            <a:avLst>
              <a:gd name="adj" fmla="val 33606"/>
            </a:avLst>
          </a:prstGeom>
          <a:solidFill>
            <a:srgbClr val="007EBD"/>
          </a:solidFill>
          <a:ln/>
        </p:spPr>
        <p:txBody>
          <a:bodyPr/>
          <a:lstStyle/>
          <a:p>
            <a:endParaRPr lang="en-VN"/>
          </a:p>
        </p:txBody>
      </p:sp>
      <p:sp>
        <p:nvSpPr>
          <p:cNvPr id="20" name="Text 18"/>
          <p:cNvSpPr/>
          <p:nvPr/>
        </p:nvSpPr>
        <p:spPr>
          <a:xfrm>
            <a:off x="13326427" y="5426035"/>
            <a:ext cx="510183" cy="283488"/>
          </a:xfrm>
          <a:prstGeom prst="rect">
            <a:avLst/>
          </a:prstGeom>
          <a:noFill/>
          <a:ln/>
        </p:spPr>
        <p:txBody>
          <a:bodyPr wrap="none" lIns="0" tIns="0" rIns="0" bIns="0" rtlCol="0" anchor="t"/>
          <a:lstStyle/>
          <a:p>
            <a:pPr marL="0" indent="0" algn="l">
              <a:lnSpc>
                <a:spcPts val="2200"/>
              </a:lnSpc>
              <a:buNone/>
            </a:pPr>
            <a:r>
              <a:rPr lang="en-US" sz="2200" b="1" dirty="0">
                <a:solidFill>
                  <a:srgbClr val="272525"/>
                </a:solidFill>
                <a:latin typeface="Petrona Bold" pitchFamily="34" charset="0"/>
                <a:ea typeface="Petrona Bold" pitchFamily="34" charset="-122"/>
                <a:cs typeface="Petrona Bold" pitchFamily="34" charset="-120"/>
              </a:rPr>
              <a:t>54%</a:t>
            </a:r>
            <a:endParaRPr lang="en-US" sz="2200" dirty="0"/>
          </a:p>
        </p:txBody>
      </p:sp>
      <p:sp>
        <p:nvSpPr>
          <p:cNvPr id="21" name="Text 19"/>
          <p:cNvSpPr/>
          <p:nvPr/>
        </p:nvSpPr>
        <p:spPr>
          <a:xfrm>
            <a:off x="7456884" y="5992892"/>
            <a:ext cx="4499491" cy="446603"/>
          </a:xfrm>
          <a:prstGeom prst="rect">
            <a:avLst/>
          </a:prstGeom>
          <a:noFill/>
          <a:ln/>
        </p:spPr>
        <p:txBody>
          <a:bodyPr wrap="none" lIns="0" tIns="0" rIns="0" bIns="0" rtlCol="0" anchor="t"/>
          <a:lstStyle/>
          <a:p>
            <a:pPr marL="0" indent="0" algn="l">
              <a:lnSpc>
                <a:spcPts val="3500"/>
              </a:lnSpc>
              <a:buNone/>
            </a:pPr>
            <a:r>
              <a:rPr lang="en-US" sz="2800" b="1" dirty="0">
                <a:solidFill>
                  <a:srgbClr val="272525"/>
                </a:solidFill>
                <a:latin typeface="Petrona Bold" pitchFamily="34" charset="0"/>
                <a:ea typeface="Petrona Bold" pitchFamily="34" charset="-122"/>
                <a:cs typeface="Petrona Bold" pitchFamily="34" charset="-120"/>
              </a:rPr>
              <a:t>Cultural Voice Preservation</a:t>
            </a:r>
            <a:endParaRPr lang="en-US" sz="2800" dirty="0"/>
          </a:p>
        </p:txBody>
      </p:sp>
    </p:spTree>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93790" y="1091803"/>
            <a:ext cx="9104114" cy="744260"/>
          </a:xfrm>
          <a:prstGeom prst="rect">
            <a:avLst/>
          </a:prstGeom>
          <a:noFill/>
          <a:ln/>
        </p:spPr>
        <p:txBody>
          <a:bodyPr wrap="non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Qualitative Findings: Key Themes</a:t>
            </a:r>
            <a:endParaRPr lang="en-US" sz="4650" dirty="0"/>
          </a:p>
        </p:txBody>
      </p:sp>
      <p:sp>
        <p:nvSpPr>
          <p:cNvPr id="3" name="Shape 1"/>
          <p:cNvSpPr/>
          <p:nvPr/>
        </p:nvSpPr>
        <p:spPr>
          <a:xfrm>
            <a:off x="793790" y="2289691"/>
            <a:ext cx="4196358" cy="4847987"/>
          </a:xfrm>
          <a:prstGeom prst="roundRect">
            <a:avLst>
              <a:gd name="adj" fmla="val 2270"/>
            </a:avLst>
          </a:prstGeom>
          <a:solidFill>
            <a:srgbClr val="CCEEFF"/>
          </a:solidFill>
          <a:ln w="7620">
            <a:solidFill>
              <a:srgbClr val="B2D4E5"/>
            </a:solidFill>
            <a:prstDash val="solid"/>
          </a:ln>
        </p:spPr>
        <p:txBody>
          <a:bodyPr/>
          <a:lstStyle/>
          <a:p>
            <a:endParaRPr lang="en-VN"/>
          </a:p>
        </p:txBody>
      </p:sp>
      <p:sp>
        <p:nvSpPr>
          <p:cNvPr id="4" name="Text 2"/>
          <p:cNvSpPr/>
          <p:nvPr/>
        </p:nvSpPr>
        <p:spPr>
          <a:xfrm>
            <a:off x="1028224" y="2524125"/>
            <a:ext cx="3727490" cy="1339810"/>
          </a:xfrm>
          <a:prstGeom prst="rect">
            <a:avLst/>
          </a:prstGeom>
          <a:noFill/>
          <a:ln/>
        </p:spPr>
        <p:txBody>
          <a:bodyPr wrap="square" lIns="0" tIns="0" rIns="0" bIns="0" rtlCol="0" anchor="t"/>
          <a:lstStyle/>
          <a:p>
            <a:pPr marL="0" indent="0" algn="l">
              <a:lnSpc>
                <a:spcPts val="3500"/>
              </a:lnSpc>
              <a:buNone/>
            </a:pPr>
            <a:r>
              <a:rPr lang="en-US" sz="2800" b="1" dirty="0">
                <a:solidFill>
                  <a:srgbClr val="272525"/>
                </a:solidFill>
                <a:latin typeface="Petrona Bold" pitchFamily="34" charset="0"/>
                <a:ea typeface="Petrona Bold" pitchFamily="34" charset="-122"/>
                <a:cs typeface="Petrona Bold" pitchFamily="34" charset="-120"/>
              </a:rPr>
              <a:t>Sophisticated AI Capability Understanding</a:t>
            </a:r>
            <a:endParaRPr lang="en-US" sz="2800" dirty="0"/>
          </a:p>
        </p:txBody>
      </p:sp>
      <p:sp>
        <p:nvSpPr>
          <p:cNvPr id="5" name="Text 3"/>
          <p:cNvSpPr/>
          <p:nvPr/>
        </p:nvSpPr>
        <p:spPr>
          <a:xfrm>
            <a:off x="1028224" y="4000024"/>
            <a:ext cx="3727490" cy="290322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"I use different prompts for different purposes. For grammar, I can trust AI mostly. For cultural content, I ask it to 'help me improve this while keeping my Vietnamese perspective,' then I evaluate if it really understood my culture" (Student C, Week 8)</a:t>
            </a:r>
            <a:endParaRPr lang="en-US" sz="1750" dirty="0"/>
          </a:p>
        </p:txBody>
      </p:sp>
      <p:sp>
        <p:nvSpPr>
          <p:cNvPr id="6" name="Shape 4"/>
          <p:cNvSpPr/>
          <p:nvPr/>
        </p:nvSpPr>
        <p:spPr>
          <a:xfrm>
            <a:off x="5216962" y="2289691"/>
            <a:ext cx="4196358" cy="4847987"/>
          </a:xfrm>
          <a:prstGeom prst="roundRect">
            <a:avLst>
              <a:gd name="adj" fmla="val 2270"/>
            </a:avLst>
          </a:prstGeom>
          <a:solidFill>
            <a:srgbClr val="CCEEFF"/>
          </a:solidFill>
          <a:ln w="7620">
            <a:solidFill>
              <a:srgbClr val="B2D4E5"/>
            </a:solidFill>
            <a:prstDash val="solid"/>
          </a:ln>
        </p:spPr>
        <p:txBody>
          <a:bodyPr/>
          <a:lstStyle/>
          <a:p>
            <a:endParaRPr lang="en-VN"/>
          </a:p>
        </p:txBody>
      </p:sp>
      <p:sp>
        <p:nvSpPr>
          <p:cNvPr id="7" name="Text 5"/>
          <p:cNvSpPr/>
          <p:nvPr/>
        </p:nvSpPr>
        <p:spPr>
          <a:xfrm>
            <a:off x="5451396" y="2524125"/>
            <a:ext cx="3727490" cy="893207"/>
          </a:xfrm>
          <a:prstGeom prst="rect">
            <a:avLst/>
          </a:prstGeom>
          <a:noFill/>
          <a:ln/>
        </p:spPr>
        <p:txBody>
          <a:bodyPr wrap="square" lIns="0" tIns="0" rIns="0" bIns="0" rtlCol="0" anchor="t"/>
          <a:lstStyle/>
          <a:p>
            <a:pPr marL="0" indent="0" algn="l">
              <a:lnSpc>
                <a:spcPts val="3500"/>
              </a:lnSpc>
              <a:buNone/>
            </a:pPr>
            <a:r>
              <a:rPr lang="en-US" sz="2800" b="1" dirty="0">
                <a:solidFill>
                  <a:srgbClr val="272525"/>
                </a:solidFill>
                <a:latin typeface="Petrona Bold" pitchFamily="34" charset="0"/>
                <a:ea typeface="Petrona Bold" pitchFamily="34" charset="-122"/>
                <a:cs typeface="Petrona Bold" pitchFamily="34" charset="-120"/>
              </a:rPr>
              <a:t>Integration of Human and AI Feedback</a:t>
            </a:r>
            <a:endParaRPr lang="en-US" sz="2800" dirty="0"/>
          </a:p>
        </p:txBody>
      </p:sp>
      <p:sp>
        <p:nvSpPr>
          <p:cNvPr id="8" name="Text 6"/>
          <p:cNvSpPr/>
          <p:nvPr/>
        </p:nvSpPr>
        <p:spPr>
          <a:xfrm>
            <a:off x="5451396" y="3553420"/>
            <a:ext cx="3727490" cy="217741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"Now I understand that my peer gives me ideas about content and cultural things, AI gives me technical help, and I need to combine them" (Student E, Week 8)</a:t>
            </a:r>
            <a:endParaRPr lang="en-US" sz="1750" dirty="0"/>
          </a:p>
        </p:txBody>
      </p:sp>
      <p:sp>
        <p:nvSpPr>
          <p:cNvPr id="9" name="Shape 7"/>
          <p:cNvSpPr/>
          <p:nvPr/>
        </p:nvSpPr>
        <p:spPr>
          <a:xfrm>
            <a:off x="9640133" y="2289691"/>
            <a:ext cx="4196358" cy="4847987"/>
          </a:xfrm>
          <a:prstGeom prst="roundRect">
            <a:avLst>
              <a:gd name="adj" fmla="val 2270"/>
            </a:avLst>
          </a:prstGeom>
          <a:solidFill>
            <a:srgbClr val="CCEEFF"/>
          </a:solidFill>
          <a:ln w="7620">
            <a:solidFill>
              <a:srgbClr val="B2D4E5"/>
            </a:solidFill>
            <a:prstDash val="solid"/>
          </a:ln>
        </p:spPr>
        <p:txBody>
          <a:bodyPr/>
          <a:lstStyle/>
          <a:p>
            <a:endParaRPr lang="en-VN"/>
          </a:p>
        </p:txBody>
      </p:sp>
      <p:sp>
        <p:nvSpPr>
          <p:cNvPr id="10" name="Text 8"/>
          <p:cNvSpPr/>
          <p:nvPr/>
        </p:nvSpPr>
        <p:spPr>
          <a:xfrm>
            <a:off x="9874568" y="2524125"/>
            <a:ext cx="3727490" cy="893207"/>
          </a:xfrm>
          <a:prstGeom prst="rect">
            <a:avLst/>
          </a:prstGeom>
          <a:noFill/>
          <a:ln/>
        </p:spPr>
        <p:txBody>
          <a:bodyPr wrap="square" lIns="0" tIns="0" rIns="0" bIns="0" rtlCol="0" anchor="t"/>
          <a:lstStyle/>
          <a:p>
            <a:pPr marL="0" indent="0" algn="l">
              <a:lnSpc>
                <a:spcPts val="3500"/>
              </a:lnSpc>
              <a:buNone/>
            </a:pPr>
            <a:r>
              <a:rPr lang="en-US" sz="2800" b="1" dirty="0">
                <a:solidFill>
                  <a:srgbClr val="272525"/>
                </a:solidFill>
                <a:latin typeface="Petrona Bold" pitchFamily="34" charset="0"/>
                <a:ea typeface="Petrona Bold" pitchFamily="34" charset="-122"/>
                <a:cs typeface="Petrona Bold" pitchFamily="34" charset="-120"/>
              </a:rPr>
              <a:t>Culturally-Informed Evaluation</a:t>
            </a:r>
            <a:endParaRPr lang="en-US" sz="2800" dirty="0"/>
          </a:p>
        </p:txBody>
      </p:sp>
      <p:sp>
        <p:nvSpPr>
          <p:cNvPr id="11" name="Text 9"/>
          <p:cNvSpPr/>
          <p:nvPr/>
        </p:nvSpPr>
        <p:spPr>
          <a:xfrm>
            <a:off x="9874568" y="3553420"/>
            <a:ext cx="3727490" cy="254031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"I used to worry that my Vietnamese examples made my English wrong. Now I know AI can help me express Vietnamese ideas clearly in English without losing meaning" (Student K, Post-interview)</a:t>
            </a:r>
            <a:endParaRPr lang="en-US" sz="175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793790" y="664964"/>
            <a:ext cx="9291042" cy="744260"/>
          </a:xfrm>
          <a:prstGeom prst="rect">
            <a:avLst/>
          </a:prstGeom>
          <a:noFill/>
          <a:ln/>
        </p:spPr>
        <p:txBody>
          <a:bodyPr wrap="non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Prompt Engineering Development</a:t>
            </a:r>
            <a:endParaRPr lang="en-US" sz="4650" dirty="0"/>
          </a:p>
        </p:txBody>
      </p:sp>
      <p:sp>
        <p:nvSpPr>
          <p:cNvPr id="3" name="Shape 1"/>
          <p:cNvSpPr/>
          <p:nvPr/>
        </p:nvSpPr>
        <p:spPr>
          <a:xfrm>
            <a:off x="793790" y="2543294"/>
            <a:ext cx="4196358" cy="226814"/>
          </a:xfrm>
          <a:prstGeom prst="roundRect">
            <a:avLst>
              <a:gd name="adj" fmla="val 42003"/>
            </a:avLst>
          </a:prstGeom>
          <a:solidFill>
            <a:srgbClr val="CCEEFF"/>
          </a:solidFill>
          <a:ln w="7620">
            <a:solidFill>
              <a:srgbClr val="B2D4E5"/>
            </a:solidFill>
            <a:prstDash val="solid"/>
          </a:ln>
        </p:spPr>
        <p:txBody>
          <a:bodyPr/>
          <a:lstStyle/>
          <a:p>
            <a:endParaRPr lang="en-VN"/>
          </a:p>
        </p:txBody>
      </p:sp>
      <p:sp>
        <p:nvSpPr>
          <p:cNvPr id="4" name="Text 2"/>
          <p:cNvSpPr/>
          <p:nvPr/>
        </p:nvSpPr>
        <p:spPr>
          <a:xfrm>
            <a:off x="1020604" y="2996922"/>
            <a:ext cx="3742730" cy="893207"/>
          </a:xfrm>
          <a:prstGeom prst="rect">
            <a:avLst/>
          </a:prstGeom>
          <a:noFill/>
          <a:ln/>
        </p:spPr>
        <p:txBody>
          <a:bodyPr wrap="square" lIns="0" tIns="0" rIns="0" bIns="0" rtlCol="0" anchor="t"/>
          <a:lstStyle/>
          <a:p>
            <a:pPr marL="0" indent="0" algn="l">
              <a:lnSpc>
                <a:spcPts val="3500"/>
              </a:lnSpc>
              <a:buNone/>
            </a:pPr>
            <a:r>
              <a:rPr lang="en-US" sz="2800" b="1" dirty="0">
                <a:solidFill>
                  <a:srgbClr val="272525"/>
                </a:solidFill>
                <a:latin typeface="Petrona Bold" pitchFamily="34" charset="0"/>
                <a:ea typeface="Petrona Bold" pitchFamily="34" charset="-122"/>
                <a:cs typeface="Petrona Bold" pitchFamily="34" charset="-120"/>
              </a:rPr>
              <a:t>Early Prompts (Week 1)</a:t>
            </a:r>
            <a:endParaRPr lang="en-US" sz="2800" dirty="0"/>
          </a:p>
        </p:txBody>
      </p:sp>
      <p:sp>
        <p:nvSpPr>
          <p:cNvPr id="5" name="Text 3"/>
          <p:cNvSpPr/>
          <p:nvPr/>
        </p:nvSpPr>
        <p:spPr>
          <a:xfrm>
            <a:off x="1020604" y="4026218"/>
            <a:ext cx="3742730"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Generic requests: "Fix my essay" (Student F)</a:t>
            </a:r>
            <a:endParaRPr lang="en-US" sz="1750" dirty="0"/>
          </a:p>
        </p:txBody>
      </p:sp>
      <p:sp>
        <p:nvSpPr>
          <p:cNvPr id="6" name="Shape 4"/>
          <p:cNvSpPr/>
          <p:nvPr/>
        </p:nvSpPr>
        <p:spPr>
          <a:xfrm>
            <a:off x="5216962" y="2203013"/>
            <a:ext cx="4196358" cy="226814"/>
          </a:xfrm>
          <a:prstGeom prst="roundRect">
            <a:avLst>
              <a:gd name="adj" fmla="val 42003"/>
            </a:avLst>
          </a:prstGeom>
          <a:solidFill>
            <a:srgbClr val="CCEEFF"/>
          </a:solidFill>
          <a:ln w="7620">
            <a:solidFill>
              <a:srgbClr val="B2D4E5"/>
            </a:solidFill>
            <a:prstDash val="solid"/>
          </a:ln>
        </p:spPr>
        <p:txBody>
          <a:bodyPr/>
          <a:lstStyle/>
          <a:p>
            <a:endParaRPr lang="en-VN"/>
          </a:p>
        </p:txBody>
      </p:sp>
      <p:sp>
        <p:nvSpPr>
          <p:cNvPr id="7" name="Text 5"/>
          <p:cNvSpPr/>
          <p:nvPr/>
        </p:nvSpPr>
        <p:spPr>
          <a:xfrm>
            <a:off x="5443776" y="2656642"/>
            <a:ext cx="3742730" cy="893207"/>
          </a:xfrm>
          <a:prstGeom prst="rect">
            <a:avLst/>
          </a:prstGeom>
          <a:noFill/>
          <a:ln/>
        </p:spPr>
        <p:txBody>
          <a:bodyPr wrap="square" lIns="0" tIns="0" rIns="0" bIns="0" rtlCol="0" anchor="t"/>
          <a:lstStyle/>
          <a:p>
            <a:pPr marL="0" indent="0" algn="l">
              <a:lnSpc>
                <a:spcPts val="3500"/>
              </a:lnSpc>
              <a:buNone/>
            </a:pPr>
            <a:r>
              <a:rPr lang="en-US" sz="2800" b="1" dirty="0">
                <a:solidFill>
                  <a:srgbClr val="272525"/>
                </a:solidFill>
                <a:latin typeface="Petrona Bold" pitchFamily="34" charset="0"/>
                <a:ea typeface="Petrona Bold" pitchFamily="34" charset="-122"/>
                <a:cs typeface="Petrona Bold" pitchFamily="34" charset="-120"/>
              </a:rPr>
              <a:t>Mid-Intervention (Week 5)</a:t>
            </a:r>
            <a:endParaRPr lang="en-US" sz="2800" dirty="0"/>
          </a:p>
        </p:txBody>
      </p:sp>
      <p:sp>
        <p:nvSpPr>
          <p:cNvPr id="8" name="Text 6"/>
          <p:cNvSpPr/>
          <p:nvPr/>
        </p:nvSpPr>
        <p:spPr>
          <a:xfrm>
            <a:off x="5443776" y="3685937"/>
            <a:ext cx="3742730" cy="1814513"/>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Increased specificity: "Help me improve the grammar and organization of this essay about Vietnamese festivals, but keep the cultural examples" (Student F)</a:t>
            </a:r>
            <a:endParaRPr lang="en-US" sz="1750" dirty="0"/>
          </a:p>
        </p:txBody>
      </p:sp>
      <p:sp>
        <p:nvSpPr>
          <p:cNvPr id="9" name="Shape 7"/>
          <p:cNvSpPr/>
          <p:nvPr/>
        </p:nvSpPr>
        <p:spPr>
          <a:xfrm>
            <a:off x="9640133" y="1862852"/>
            <a:ext cx="4196358" cy="226814"/>
          </a:xfrm>
          <a:prstGeom prst="roundRect">
            <a:avLst>
              <a:gd name="adj" fmla="val 42003"/>
            </a:avLst>
          </a:prstGeom>
          <a:solidFill>
            <a:srgbClr val="CCEEFF"/>
          </a:solidFill>
          <a:ln w="7620">
            <a:solidFill>
              <a:srgbClr val="B2D4E5"/>
            </a:solidFill>
            <a:prstDash val="solid"/>
          </a:ln>
        </p:spPr>
        <p:txBody>
          <a:bodyPr/>
          <a:lstStyle/>
          <a:p>
            <a:endParaRPr lang="en-VN"/>
          </a:p>
        </p:txBody>
      </p:sp>
      <p:sp>
        <p:nvSpPr>
          <p:cNvPr id="10" name="Text 8"/>
          <p:cNvSpPr/>
          <p:nvPr/>
        </p:nvSpPr>
        <p:spPr>
          <a:xfrm>
            <a:off x="9866948" y="2316480"/>
            <a:ext cx="3742730" cy="893207"/>
          </a:xfrm>
          <a:prstGeom prst="rect">
            <a:avLst/>
          </a:prstGeom>
          <a:noFill/>
          <a:ln/>
        </p:spPr>
        <p:txBody>
          <a:bodyPr wrap="square" lIns="0" tIns="0" rIns="0" bIns="0" rtlCol="0" anchor="t"/>
          <a:lstStyle/>
          <a:p>
            <a:pPr marL="0" indent="0" algn="l">
              <a:lnSpc>
                <a:spcPts val="3500"/>
              </a:lnSpc>
              <a:buNone/>
            </a:pPr>
            <a:r>
              <a:rPr lang="en-US" sz="2800" b="1" dirty="0">
                <a:solidFill>
                  <a:srgbClr val="272525"/>
                </a:solidFill>
                <a:latin typeface="Petrona Bold" pitchFamily="34" charset="0"/>
                <a:ea typeface="Petrona Bold" pitchFamily="34" charset="-122"/>
                <a:cs typeface="Petrona Bold" pitchFamily="34" charset="-120"/>
              </a:rPr>
              <a:t>Advanced Prompts (Week 8)</a:t>
            </a:r>
            <a:endParaRPr lang="en-US" sz="2800" dirty="0"/>
          </a:p>
        </p:txBody>
      </p:sp>
      <p:sp>
        <p:nvSpPr>
          <p:cNvPr id="11" name="Text 9"/>
          <p:cNvSpPr/>
          <p:nvPr/>
        </p:nvSpPr>
        <p:spPr>
          <a:xfrm>
            <a:off x="9866948" y="3345775"/>
            <a:ext cx="3742730" cy="399192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"I'm a Vietnamese student writing for American professors about traditional medicine. Please help me improve clarity and academic style while maintaining cultural authenticity. Specifically focus on transitions between paragraphs and suggest ways to explain Vietnamese concepts that Americans might not understand" (Student G)</a:t>
            </a:r>
            <a:endParaRPr lang="en-US" sz="175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793790" y="707588"/>
            <a:ext cx="6780609" cy="744260"/>
          </a:xfrm>
          <a:prstGeom prst="rect">
            <a:avLst/>
          </a:prstGeom>
          <a:noFill/>
          <a:ln/>
        </p:spPr>
        <p:txBody>
          <a:bodyPr wrap="non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Discussion: Key Findings</a:t>
            </a:r>
            <a:endParaRPr lang="en-US" sz="4650" dirty="0"/>
          </a:p>
        </p:txBody>
      </p:sp>
      <p:sp>
        <p:nvSpPr>
          <p:cNvPr id="3" name="Text 1"/>
          <p:cNvSpPr/>
          <p:nvPr/>
        </p:nvSpPr>
        <p:spPr>
          <a:xfrm>
            <a:off x="793790" y="2018824"/>
            <a:ext cx="4503420" cy="446603"/>
          </a:xfrm>
          <a:prstGeom prst="rect">
            <a:avLst/>
          </a:prstGeom>
          <a:noFill/>
          <a:ln/>
        </p:spPr>
        <p:txBody>
          <a:bodyPr wrap="none" lIns="0" tIns="0" rIns="0" bIns="0" rtlCol="0" anchor="t"/>
          <a:lstStyle/>
          <a:p>
            <a:pPr marL="0" indent="0" algn="l">
              <a:lnSpc>
                <a:spcPts val="3500"/>
              </a:lnSpc>
              <a:buNone/>
            </a:pPr>
            <a:r>
              <a:rPr lang="en-US" sz="2800" b="1" dirty="0">
                <a:solidFill>
                  <a:srgbClr val="2589C9"/>
                </a:solidFill>
                <a:latin typeface="Petrona Bold" pitchFamily="34" charset="0"/>
                <a:ea typeface="Petrona Bold" pitchFamily="34" charset="-122"/>
                <a:cs typeface="Petrona Bold" pitchFamily="34" charset="-120"/>
              </a:rPr>
              <a:t>Effectiveness of Framework</a:t>
            </a:r>
            <a:endParaRPr lang="en-US" sz="2800" dirty="0"/>
          </a:p>
        </p:txBody>
      </p:sp>
      <p:sp>
        <p:nvSpPr>
          <p:cNvPr id="4" name="Text 2"/>
          <p:cNvSpPr/>
          <p:nvPr/>
        </p:nvSpPr>
        <p:spPr>
          <a:xfrm>
            <a:off x="793790" y="2692241"/>
            <a:ext cx="6244709" cy="145161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Large effect size for critical evaluation skills, exceeding typical outcomes for general critical thinking interventions (Smith et al., 2022) and aligning with research on AI's impact on critical writing scores (Johnson &amp; Lee, 2021).</a:t>
            </a:r>
            <a:endParaRPr lang="en-US" sz="1750" dirty="0"/>
          </a:p>
        </p:txBody>
      </p:sp>
      <p:sp>
        <p:nvSpPr>
          <p:cNvPr id="5" name="Text 3"/>
          <p:cNvSpPr/>
          <p:nvPr/>
        </p:nvSpPr>
        <p:spPr>
          <a:xfrm>
            <a:off x="7599521" y="2018824"/>
            <a:ext cx="4920972" cy="446603"/>
          </a:xfrm>
          <a:prstGeom prst="rect">
            <a:avLst/>
          </a:prstGeom>
          <a:noFill/>
          <a:ln/>
        </p:spPr>
        <p:txBody>
          <a:bodyPr wrap="none" lIns="0" tIns="0" rIns="0" bIns="0" rtlCol="0" anchor="t"/>
          <a:lstStyle/>
          <a:p>
            <a:pPr marL="0" indent="0" algn="l">
              <a:lnSpc>
                <a:spcPts val="3500"/>
              </a:lnSpc>
              <a:buNone/>
            </a:pPr>
            <a:r>
              <a:rPr lang="en-US" sz="2800" b="1" dirty="0">
                <a:solidFill>
                  <a:srgbClr val="2589C9"/>
                </a:solidFill>
                <a:latin typeface="Petrona Bold" pitchFamily="34" charset="0"/>
                <a:ea typeface="Petrona Bold" pitchFamily="34" charset="-122"/>
                <a:cs typeface="Petrona Bold" pitchFamily="34" charset="-120"/>
              </a:rPr>
              <a:t>Cultural Identity Preservation</a:t>
            </a:r>
            <a:endParaRPr lang="en-US" sz="2800" dirty="0"/>
          </a:p>
        </p:txBody>
      </p:sp>
      <p:sp>
        <p:nvSpPr>
          <p:cNvPr id="6" name="Text 4"/>
          <p:cNvSpPr/>
          <p:nvPr/>
        </p:nvSpPr>
        <p:spPr>
          <a:xfrm>
            <a:off x="7599521" y="2692241"/>
            <a:ext cx="6244709" cy="145161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Students navigated linguistic improvement while preserving cultural authenticity. This extends research on Vietnamese learners' cultural pride (Nguyen, 2020), showing it can be leveraged in AI literacy education.</a:t>
            </a:r>
            <a:endParaRPr lang="en-US" sz="1750" dirty="0"/>
          </a:p>
        </p:txBody>
      </p:sp>
      <p:sp>
        <p:nvSpPr>
          <p:cNvPr id="7" name="Text 5"/>
          <p:cNvSpPr/>
          <p:nvPr/>
        </p:nvSpPr>
        <p:spPr>
          <a:xfrm>
            <a:off x="793790" y="4829889"/>
            <a:ext cx="4582358" cy="446603"/>
          </a:xfrm>
          <a:prstGeom prst="rect">
            <a:avLst/>
          </a:prstGeom>
          <a:noFill/>
          <a:ln/>
        </p:spPr>
        <p:txBody>
          <a:bodyPr wrap="none" lIns="0" tIns="0" rIns="0" bIns="0" rtlCol="0" anchor="t"/>
          <a:lstStyle/>
          <a:p>
            <a:pPr marL="0" indent="0" algn="l">
              <a:lnSpc>
                <a:spcPts val="3500"/>
              </a:lnSpc>
              <a:buNone/>
            </a:pPr>
            <a:r>
              <a:rPr lang="en-US" sz="2800" b="1" dirty="0">
                <a:solidFill>
                  <a:srgbClr val="2589C9"/>
                </a:solidFill>
                <a:latin typeface="Petrona Bold" pitchFamily="34" charset="0"/>
                <a:ea typeface="Petrona Bold" pitchFamily="34" charset="-122"/>
                <a:cs typeface="Petrona Bold" pitchFamily="34" charset="-120"/>
              </a:rPr>
              <a:t>Metacognitive Development</a:t>
            </a:r>
            <a:endParaRPr lang="en-US" sz="2800" dirty="0"/>
          </a:p>
        </p:txBody>
      </p:sp>
      <p:sp>
        <p:nvSpPr>
          <p:cNvPr id="8" name="Text 6"/>
          <p:cNvSpPr/>
          <p:nvPr/>
        </p:nvSpPr>
        <p:spPr>
          <a:xfrm>
            <a:off x="793790" y="5503307"/>
            <a:ext cx="6244709" cy="1814513"/>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Metacognitive awareness developed, supporting sociocultural theory in technology-mediated language learning (Vygotsky, 1978; Lantolf, 2000). Students' articulated reasoning showed self-regulation crucial for effective AI use (Zhang, 2023).</a:t>
            </a:r>
            <a:endParaRPr lang="en-US" sz="1750" dirty="0"/>
          </a:p>
        </p:txBody>
      </p:sp>
      <p:sp>
        <p:nvSpPr>
          <p:cNvPr id="9" name="Text 7"/>
          <p:cNvSpPr/>
          <p:nvPr/>
        </p:nvSpPr>
        <p:spPr>
          <a:xfrm>
            <a:off x="7599521" y="4829889"/>
            <a:ext cx="4048720" cy="446603"/>
          </a:xfrm>
          <a:prstGeom prst="rect">
            <a:avLst/>
          </a:prstGeom>
          <a:noFill/>
          <a:ln/>
        </p:spPr>
        <p:txBody>
          <a:bodyPr wrap="none" lIns="0" tIns="0" rIns="0" bIns="0" rtlCol="0" anchor="t"/>
          <a:lstStyle/>
          <a:p>
            <a:pPr marL="0" indent="0" algn="l">
              <a:lnSpc>
                <a:spcPts val="3500"/>
              </a:lnSpc>
              <a:buNone/>
            </a:pPr>
            <a:r>
              <a:rPr lang="en-US" sz="2800" b="1" dirty="0">
                <a:solidFill>
                  <a:srgbClr val="2589C9"/>
                </a:solidFill>
                <a:latin typeface="Petrona Bold" pitchFamily="34" charset="0"/>
                <a:ea typeface="Petrona Bold" pitchFamily="34" charset="-122"/>
                <a:cs typeface="Petrona Bold" pitchFamily="34" charset="-120"/>
              </a:rPr>
              <a:t>Hybrid Feedback Models</a:t>
            </a:r>
            <a:endParaRPr lang="en-US" sz="2800" dirty="0"/>
          </a:p>
        </p:txBody>
      </p:sp>
      <p:sp>
        <p:nvSpPr>
          <p:cNvPr id="10" name="Text 8"/>
          <p:cNvSpPr/>
          <p:nvPr/>
        </p:nvSpPr>
        <p:spPr>
          <a:xfrm>
            <a:off x="7599521" y="5503307"/>
            <a:ext cx="6244709" cy="1814513"/>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Students integrated AI feedback with other sources, demonstrating critical evaluation essential for responsible AI use (Wilson &amp; Chen, 2021). Training should emphasize complementary relationships between AI and human feedback.</a:t>
            </a:r>
            <a:endParaRPr lang="en-US" sz="1750" dirty="0"/>
          </a:p>
        </p:txBody>
      </p:sp>
    </p:spTree>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793790" y="1232297"/>
            <a:ext cx="8365331" cy="744260"/>
          </a:xfrm>
          <a:prstGeom prst="rect">
            <a:avLst/>
          </a:prstGeom>
          <a:noFill/>
          <a:ln/>
        </p:spPr>
        <p:txBody>
          <a:bodyPr wrap="non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Limitations &amp; Future Research</a:t>
            </a:r>
            <a:endParaRPr lang="en-US" sz="4650" dirty="0"/>
          </a:p>
        </p:txBody>
      </p:sp>
      <p:sp>
        <p:nvSpPr>
          <p:cNvPr id="3" name="Shape 1"/>
          <p:cNvSpPr/>
          <p:nvPr/>
        </p:nvSpPr>
        <p:spPr>
          <a:xfrm>
            <a:off x="793790" y="2316718"/>
            <a:ext cx="6407944" cy="4680585"/>
          </a:xfrm>
          <a:prstGeom prst="roundRect">
            <a:avLst>
              <a:gd name="adj" fmla="val 2035"/>
            </a:avLst>
          </a:prstGeom>
          <a:solidFill>
            <a:srgbClr val="FFFFFF">
              <a:alpha val="95000"/>
            </a:srgbClr>
          </a:solidFill>
          <a:ln w="30480">
            <a:solidFill>
              <a:srgbClr val="B2D4E5"/>
            </a:solidFill>
            <a:prstDash val="solid"/>
          </a:ln>
        </p:spPr>
        <p:txBody>
          <a:bodyPr/>
          <a:lstStyle/>
          <a:p>
            <a:endParaRPr lang="en-VN"/>
          </a:p>
        </p:txBody>
      </p:sp>
      <p:sp>
        <p:nvSpPr>
          <p:cNvPr id="4" name="Shape 2"/>
          <p:cNvSpPr/>
          <p:nvPr/>
        </p:nvSpPr>
        <p:spPr>
          <a:xfrm>
            <a:off x="793790" y="2316718"/>
            <a:ext cx="121920" cy="4680585"/>
          </a:xfrm>
          <a:prstGeom prst="roundRect">
            <a:avLst>
              <a:gd name="adj" fmla="val 78139"/>
            </a:avLst>
          </a:prstGeom>
          <a:solidFill>
            <a:srgbClr val="007EBD"/>
          </a:solidFill>
          <a:ln/>
        </p:spPr>
        <p:txBody>
          <a:bodyPr/>
          <a:lstStyle/>
          <a:p>
            <a:endParaRPr lang="en-VN"/>
          </a:p>
        </p:txBody>
      </p:sp>
      <p:sp>
        <p:nvSpPr>
          <p:cNvPr id="5" name="Text 3"/>
          <p:cNvSpPr/>
          <p:nvPr/>
        </p:nvSpPr>
        <p:spPr>
          <a:xfrm>
            <a:off x="1173004" y="2574012"/>
            <a:ext cx="3572470" cy="446603"/>
          </a:xfrm>
          <a:prstGeom prst="rect">
            <a:avLst/>
          </a:prstGeom>
          <a:noFill/>
          <a:ln/>
        </p:spPr>
        <p:txBody>
          <a:bodyPr wrap="none" lIns="0" tIns="0" rIns="0" bIns="0" rtlCol="0" anchor="t"/>
          <a:lstStyle/>
          <a:p>
            <a:pPr marL="0" indent="0" algn="l">
              <a:lnSpc>
                <a:spcPts val="3500"/>
              </a:lnSpc>
              <a:buNone/>
            </a:pPr>
            <a:r>
              <a:rPr lang="en-US" sz="2800" b="1" dirty="0">
                <a:solidFill>
                  <a:srgbClr val="272525"/>
                </a:solidFill>
                <a:latin typeface="Petrona Bold" pitchFamily="34" charset="0"/>
                <a:ea typeface="Petrona Bold" pitchFamily="34" charset="-122"/>
                <a:cs typeface="Petrona Bold" pitchFamily="34" charset="-120"/>
              </a:rPr>
              <a:t>Study Limitations</a:t>
            </a:r>
            <a:endParaRPr lang="en-US" sz="2800" dirty="0"/>
          </a:p>
        </p:txBody>
      </p:sp>
      <p:sp>
        <p:nvSpPr>
          <p:cNvPr id="6" name="Text 4"/>
          <p:cNvSpPr/>
          <p:nvPr/>
        </p:nvSpPr>
        <p:spPr>
          <a:xfrm>
            <a:off x="1173004" y="3156704"/>
            <a:ext cx="5771436"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Focus on Vietnamese learners at one institution limits generalizability</a:t>
            </a:r>
            <a:endParaRPr lang="en-US" sz="1750" dirty="0"/>
          </a:p>
        </p:txBody>
      </p:sp>
      <p:sp>
        <p:nvSpPr>
          <p:cNvPr id="7" name="Text 5"/>
          <p:cNvSpPr/>
          <p:nvPr/>
        </p:nvSpPr>
        <p:spPr>
          <a:xfrm>
            <a:off x="1173004" y="3961805"/>
            <a:ext cx="5771436"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Intermediate proficiency level may not represent full spectrum of ESL learners</a:t>
            </a:r>
            <a:endParaRPr lang="en-US" sz="1750" dirty="0"/>
          </a:p>
        </p:txBody>
      </p:sp>
      <p:sp>
        <p:nvSpPr>
          <p:cNvPr id="8" name="Text 6"/>
          <p:cNvSpPr/>
          <p:nvPr/>
        </p:nvSpPr>
        <p:spPr>
          <a:xfrm>
            <a:off x="1173004" y="4766905"/>
            <a:ext cx="5771436"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Six-week intervention period may not show long-term retention</a:t>
            </a:r>
            <a:endParaRPr lang="en-US" sz="1750" dirty="0"/>
          </a:p>
        </p:txBody>
      </p:sp>
      <p:sp>
        <p:nvSpPr>
          <p:cNvPr id="9" name="Text 7"/>
          <p:cNvSpPr/>
          <p:nvPr/>
        </p:nvSpPr>
        <p:spPr>
          <a:xfrm>
            <a:off x="1173004" y="5572006"/>
            <a:ext cx="5771436"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Examines only one AI writing tool (ChatGPT)</a:t>
            </a:r>
            <a:endParaRPr lang="en-US" sz="1750" dirty="0"/>
          </a:p>
        </p:txBody>
      </p:sp>
      <p:sp>
        <p:nvSpPr>
          <p:cNvPr id="10" name="Text 8"/>
          <p:cNvSpPr/>
          <p:nvPr/>
        </p:nvSpPr>
        <p:spPr>
          <a:xfrm>
            <a:off x="1173004" y="6014204"/>
            <a:ext cx="5771436"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Absence of control group limits conclusions about specific contribution</a:t>
            </a:r>
            <a:endParaRPr lang="en-US" sz="1750" dirty="0"/>
          </a:p>
        </p:txBody>
      </p:sp>
      <p:sp>
        <p:nvSpPr>
          <p:cNvPr id="11" name="Shape 9"/>
          <p:cNvSpPr/>
          <p:nvPr/>
        </p:nvSpPr>
        <p:spPr>
          <a:xfrm>
            <a:off x="7428548" y="2316718"/>
            <a:ext cx="6408063" cy="4680585"/>
          </a:xfrm>
          <a:prstGeom prst="roundRect">
            <a:avLst>
              <a:gd name="adj" fmla="val 2035"/>
            </a:avLst>
          </a:prstGeom>
          <a:solidFill>
            <a:srgbClr val="FFFFFF">
              <a:alpha val="95000"/>
            </a:srgbClr>
          </a:solidFill>
          <a:ln w="30480">
            <a:solidFill>
              <a:srgbClr val="B2D4E5"/>
            </a:solidFill>
            <a:prstDash val="solid"/>
          </a:ln>
        </p:spPr>
        <p:txBody>
          <a:bodyPr/>
          <a:lstStyle/>
          <a:p>
            <a:endParaRPr lang="en-VN"/>
          </a:p>
        </p:txBody>
      </p:sp>
      <p:sp>
        <p:nvSpPr>
          <p:cNvPr id="12" name="Shape 10"/>
          <p:cNvSpPr/>
          <p:nvPr/>
        </p:nvSpPr>
        <p:spPr>
          <a:xfrm>
            <a:off x="7428548" y="2316718"/>
            <a:ext cx="121920" cy="4680585"/>
          </a:xfrm>
          <a:prstGeom prst="roundRect">
            <a:avLst>
              <a:gd name="adj" fmla="val 78139"/>
            </a:avLst>
          </a:prstGeom>
          <a:solidFill>
            <a:srgbClr val="007EBD"/>
          </a:solidFill>
          <a:ln/>
        </p:spPr>
        <p:txBody>
          <a:bodyPr/>
          <a:lstStyle/>
          <a:p>
            <a:endParaRPr lang="en-VN"/>
          </a:p>
        </p:txBody>
      </p:sp>
      <p:sp>
        <p:nvSpPr>
          <p:cNvPr id="13" name="Text 11"/>
          <p:cNvSpPr/>
          <p:nvPr/>
        </p:nvSpPr>
        <p:spPr>
          <a:xfrm>
            <a:off x="7807762" y="2574012"/>
            <a:ext cx="4471630" cy="446603"/>
          </a:xfrm>
          <a:prstGeom prst="rect">
            <a:avLst/>
          </a:prstGeom>
          <a:noFill/>
          <a:ln/>
        </p:spPr>
        <p:txBody>
          <a:bodyPr wrap="none" lIns="0" tIns="0" rIns="0" bIns="0" rtlCol="0" anchor="t"/>
          <a:lstStyle/>
          <a:p>
            <a:pPr marL="0" indent="0" algn="l">
              <a:lnSpc>
                <a:spcPts val="3500"/>
              </a:lnSpc>
              <a:buNone/>
            </a:pPr>
            <a:r>
              <a:rPr lang="en-US" sz="2800" b="1" dirty="0">
                <a:solidFill>
                  <a:srgbClr val="272525"/>
                </a:solidFill>
                <a:latin typeface="Petrona Bold" pitchFamily="34" charset="0"/>
                <a:ea typeface="Petrona Bold" pitchFamily="34" charset="-122"/>
                <a:cs typeface="Petrona Bold" pitchFamily="34" charset="-120"/>
              </a:rPr>
              <a:t>Future Research Directions</a:t>
            </a:r>
            <a:endParaRPr lang="en-US" sz="2800" dirty="0"/>
          </a:p>
        </p:txBody>
      </p:sp>
      <p:sp>
        <p:nvSpPr>
          <p:cNvPr id="14" name="Text 12"/>
          <p:cNvSpPr/>
          <p:nvPr/>
        </p:nvSpPr>
        <p:spPr>
          <a:xfrm>
            <a:off x="7807762" y="3156704"/>
            <a:ext cx="577155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Longitudinal studies tracking students across multiple semesters</a:t>
            </a:r>
            <a:endParaRPr lang="en-US" sz="1750" dirty="0"/>
          </a:p>
        </p:txBody>
      </p:sp>
      <p:sp>
        <p:nvSpPr>
          <p:cNvPr id="15" name="Text 13"/>
          <p:cNvSpPr/>
          <p:nvPr/>
        </p:nvSpPr>
        <p:spPr>
          <a:xfrm>
            <a:off x="7807762" y="3961805"/>
            <a:ext cx="577155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Cross-cultural validation with diverse ESL populations</a:t>
            </a:r>
            <a:endParaRPr lang="en-US" sz="1750" dirty="0"/>
          </a:p>
        </p:txBody>
      </p:sp>
      <p:sp>
        <p:nvSpPr>
          <p:cNvPr id="16" name="Text 14"/>
          <p:cNvSpPr/>
          <p:nvPr/>
        </p:nvSpPr>
        <p:spPr>
          <a:xfrm>
            <a:off x="7807762" y="4766905"/>
            <a:ext cx="577155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Studies comparing evaluation training across different AI platforms</a:t>
            </a:r>
            <a:endParaRPr lang="en-US" sz="1750" dirty="0"/>
          </a:p>
        </p:txBody>
      </p:sp>
      <p:sp>
        <p:nvSpPr>
          <p:cNvPr id="17" name="Text 15"/>
          <p:cNvSpPr/>
          <p:nvPr/>
        </p:nvSpPr>
        <p:spPr>
          <a:xfrm>
            <a:off x="7807762" y="5572006"/>
            <a:ext cx="577155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Research on optimal balance between AI assistance and critical evaluation</a:t>
            </a:r>
            <a:endParaRPr lang="en-US" sz="1750" dirty="0"/>
          </a:p>
        </p:txBody>
      </p:sp>
      <p:sp>
        <p:nvSpPr>
          <p:cNvPr id="18" name="Text 16"/>
          <p:cNvSpPr/>
          <p:nvPr/>
        </p:nvSpPr>
        <p:spPr>
          <a:xfrm>
            <a:off x="7807762" y="6377107"/>
            <a:ext cx="577155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Teacher professional development research</a:t>
            </a:r>
            <a:endParaRPr lang="en-US" sz="1750" dirty="0"/>
          </a:p>
        </p:txBody>
      </p:sp>
    </p:spTree>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514112" y="404336"/>
            <a:ext cx="2506742" cy="313253"/>
          </a:xfrm>
          <a:prstGeom prst="rect">
            <a:avLst/>
          </a:prstGeom>
          <a:noFill/>
          <a:ln/>
        </p:spPr>
        <p:txBody>
          <a:bodyPr wrap="none" lIns="0" tIns="0" rIns="0" bIns="0" rtlCol="0" anchor="t"/>
          <a:lstStyle/>
          <a:p>
            <a:pPr marL="0" indent="0" algn="l">
              <a:lnSpc>
                <a:spcPts val="2450"/>
              </a:lnSpc>
              <a:buNone/>
            </a:pPr>
            <a:r>
              <a:rPr lang="en-US" sz="1950" b="1" dirty="0">
                <a:solidFill>
                  <a:srgbClr val="000000"/>
                </a:solidFill>
                <a:latin typeface="Petrona Bold" pitchFamily="34" charset="0"/>
                <a:ea typeface="Petrona Bold" pitchFamily="34" charset="-122"/>
                <a:cs typeface="Petrona Bold" pitchFamily="34" charset="-120"/>
              </a:rPr>
              <a:t>References</a:t>
            </a:r>
            <a:endParaRPr lang="en-US" sz="1950" dirty="0"/>
          </a:p>
        </p:txBody>
      </p:sp>
      <p:sp>
        <p:nvSpPr>
          <p:cNvPr id="3" name="Text 1"/>
          <p:cNvSpPr/>
          <p:nvPr/>
        </p:nvSpPr>
        <p:spPr>
          <a:xfrm>
            <a:off x="514112" y="908566"/>
            <a:ext cx="13602176" cy="152757"/>
          </a:xfrm>
          <a:prstGeom prst="rect">
            <a:avLst/>
          </a:prstGeom>
          <a:noFill/>
          <a:ln/>
        </p:spPr>
        <p:txBody>
          <a:bodyPr wrap="none" lIns="0" tIns="0" rIns="0" bIns="0" rtlCol="0" anchor="t"/>
          <a:lstStyle/>
          <a:p>
            <a:pPr marL="0" indent="0" algn="l">
              <a:lnSpc>
                <a:spcPts val="1200"/>
              </a:lnSpc>
              <a:buNone/>
            </a:pPr>
            <a:r>
              <a:rPr lang="en-US" sz="750" dirty="0">
                <a:solidFill>
                  <a:srgbClr val="272525"/>
                </a:solidFill>
                <a:latin typeface="Inter" pitchFamily="34" charset="0"/>
                <a:ea typeface="Inter" pitchFamily="34" charset="-122"/>
                <a:cs typeface="Inter" pitchFamily="34" charset="-120"/>
              </a:rPr>
              <a:t>Chen, L., Wang, M., &amp; Liu, S. (2022). Creating supportive ESL classroom environments for critical thinking development. *Journal of Second Language Writing*, 45(2), 78-92.</a:t>
            </a:r>
            <a:endParaRPr lang="en-US" sz="750" dirty="0"/>
          </a:p>
        </p:txBody>
      </p:sp>
      <p:sp>
        <p:nvSpPr>
          <p:cNvPr id="4" name="Text 2"/>
          <p:cNvSpPr/>
          <p:nvPr/>
        </p:nvSpPr>
        <p:spPr>
          <a:xfrm>
            <a:off x="514112" y="1168718"/>
            <a:ext cx="13602176" cy="152757"/>
          </a:xfrm>
          <a:prstGeom prst="rect">
            <a:avLst/>
          </a:prstGeom>
          <a:noFill/>
          <a:ln/>
        </p:spPr>
        <p:txBody>
          <a:bodyPr wrap="none" lIns="0" tIns="0" rIns="0" bIns="0" rtlCol="0" anchor="t"/>
          <a:lstStyle/>
          <a:p>
            <a:pPr marL="0" indent="0" algn="l">
              <a:lnSpc>
                <a:spcPts val="1200"/>
              </a:lnSpc>
              <a:buNone/>
            </a:pPr>
            <a:r>
              <a:rPr lang="en-US" sz="750" dirty="0">
                <a:solidFill>
                  <a:srgbClr val="272525"/>
                </a:solidFill>
                <a:latin typeface="Inter" pitchFamily="34" charset="0"/>
                <a:ea typeface="Inter" pitchFamily="34" charset="-122"/>
                <a:cs typeface="Inter" pitchFamily="34" charset="-120"/>
              </a:rPr>
              <a:t>Davis, R., Thompson, K., &amp; Martinez, A. (2023). Over-reliance on automated writing feedback: Implications for learner autonomy. *Computers &amp; Education*, 189, 104-118.</a:t>
            </a:r>
            <a:endParaRPr lang="en-US" sz="750" dirty="0"/>
          </a:p>
        </p:txBody>
      </p:sp>
      <p:sp>
        <p:nvSpPr>
          <p:cNvPr id="5" name="Text 3"/>
          <p:cNvSpPr/>
          <p:nvPr/>
        </p:nvSpPr>
        <p:spPr>
          <a:xfrm>
            <a:off x="514112" y="1428869"/>
            <a:ext cx="13602176" cy="152757"/>
          </a:xfrm>
          <a:prstGeom prst="rect">
            <a:avLst/>
          </a:prstGeom>
          <a:noFill/>
          <a:ln/>
        </p:spPr>
        <p:txBody>
          <a:bodyPr wrap="none" lIns="0" tIns="0" rIns="0" bIns="0" rtlCol="0" anchor="t"/>
          <a:lstStyle/>
          <a:p>
            <a:pPr marL="0" indent="0" algn="l">
              <a:lnSpc>
                <a:spcPts val="1200"/>
              </a:lnSpc>
              <a:buNone/>
            </a:pPr>
            <a:r>
              <a:rPr lang="en-US" sz="750" dirty="0">
                <a:solidFill>
                  <a:srgbClr val="272525"/>
                </a:solidFill>
                <a:latin typeface="Inter" pitchFamily="34" charset="0"/>
                <a:ea typeface="Inter" pitchFamily="34" charset="-122"/>
                <a:cs typeface="Inter" pitchFamily="34" charset="-120"/>
              </a:rPr>
              <a:t>Ennis, R. H. (1985). A logical basis for measuring critical thinking skills. *Educational Leadership*, 43(2), 44-48.</a:t>
            </a:r>
            <a:endParaRPr lang="en-US" sz="750" dirty="0"/>
          </a:p>
        </p:txBody>
      </p:sp>
      <p:sp>
        <p:nvSpPr>
          <p:cNvPr id="6" name="Text 4"/>
          <p:cNvSpPr/>
          <p:nvPr/>
        </p:nvSpPr>
        <p:spPr>
          <a:xfrm>
            <a:off x="514112" y="1689021"/>
            <a:ext cx="13602176" cy="152757"/>
          </a:xfrm>
          <a:prstGeom prst="rect">
            <a:avLst/>
          </a:prstGeom>
          <a:noFill/>
          <a:ln/>
        </p:spPr>
        <p:txBody>
          <a:bodyPr wrap="none" lIns="0" tIns="0" rIns="0" bIns="0" rtlCol="0" anchor="t"/>
          <a:lstStyle/>
          <a:p>
            <a:pPr marL="0" indent="0" algn="l">
              <a:lnSpc>
                <a:spcPts val="1200"/>
              </a:lnSpc>
              <a:buNone/>
            </a:pPr>
            <a:r>
              <a:rPr lang="en-US" sz="750" dirty="0">
                <a:solidFill>
                  <a:srgbClr val="272525"/>
                </a:solidFill>
                <a:latin typeface="Inter" pitchFamily="34" charset="0"/>
                <a:ea typeface="Inter" pitchFamily="34" charset="-122"/>
                <a:cs typeface="Inter" pitchFamily="34" charset="-120"/>
              </a:rPr>
              <a:t>Freire, P. (1970). *Pedagogy of the oppressed*. Continuum International Publishing Group.</a:t>
            </a:r>
            <a:endParaRPr lang="en-US" sz="750" dirty="0"/>
          </a:p>
        </p:txBody>
      </p:sp>
      <p:sp>
        <p:nvSpPr>
          <p:cNvPr id="7" name="Text 5"/>
          <p:cNvSpPr/>
          <p:nvPr/>
        </p:nvSpPr>
        <p:spPr>
          <a:xfrm>
            <a:off x="514112" y="1949172"/>
            <a:ext cx="13602176" cy="152757"/>
          </a:xfrm>
          <a:prstGeom prst="rect">
            <a:avLst/>
          </a:prstGeom>
          <a:noFill/>
          <a:ln/>
        </p:spPr>
        <p:txBody>
          <a:bodyPr wrap="none" lIns="0" tIns="0" rIns="0" bIns="0" rtlCol="0" anchor="t"/>
          <a:lstStyle/>
          <a:p>
            <a:pPr marL="0" indent="0" algn="l">
              <a:lnSpc>
                <a:spcPts val="1200"/>
              </a:lnSpc>
              <a:buNone/>
            </a:pPr>
            <a:r>
              <a:rPr lang="en-US" sz="750" dirty="0">
                <a:solidFill>
                  <a:srgbClr val="272525"/>
                </a:solidFill>
                <a:latin typeface="Inter" pitchFamily="34" charset="0"/>
                <a:ea typeface="Inter" pitchFamily="34" charset="-122"/>
                <a:cs typeface="Inter" pitchFamily="34" charset="-120"/>
              </a:rPr>
              <a:t>Garcia, M., &amp; Kim, J. (2023). Balancing AI assistance with autonomous writing skill development. *Language Learning &amp; Technology*, 27(1), 45-62.</a:t>
            </a:r>
            <a:endParaRPr lang="en-US" sz="750" dirty="0"/>
          </a:p>
        </p:txBody>
      </p:sp>
      <p:sp>
        <p:nvSpPr>
          <p:cNvPr id="8" name="Text 6"/>
          <p:cNvSpPr/>
          <p:nvPr/>
        </p:nvSpPr>
        <p:spPr>
          <a:xfrm>
            <a:off x="514112" y="2209324"/>
            <a:ext cx="13602176" cy="152757"/>
          </a:xfrm>
          <a:prstGeom prst="rect">
            <a:avLst/>
          </a:prstGeom>
          <a:noFill/>
          <a:ln/>
        </p:spPr>
        <p:txBody>
          <a:bodyPr wrap="none" lIns="0" tIns="0" rIns="0" bIns="0" rtlCol="0" anchor="t"/>
          <a:lstStyle/>
          <a:p>
            <a:pPr marL="0" indent="0" algn="l">
              <a:lnSpc>
                <a:spcPts val="1200"/>
              </a:lnSpc>
              <a:buNone/>
            </a:pPr>
            <a:r>
              <a:rPr lang="en-US" sz="750" dirty="0">
                <a:solidFill>
                  <a:srgbClr val="272525"/>
                </a:solidFill>
                <a:latin typeface="Inter" pitchFamily="34" charset="0"/>
                <a:ea typeface="Inter" pitchFamily="34" charset="-122"/>
                <a:cs typeface="Inter" pitchFamily="34" charset="-120"/>
              </a:rPr>
              <a:t>Garcia, M., &amp; Miller, D. (2021). Bloom's taxonomy in ESL writing instruction: A systematic review. *TESOL Quarterly*, 55(3), 412-438.</a:t>
            </a:r>
            <a:endParaRPr lang="en-US" sz="750" dirty="0"/>
          </a:p>
        </p:txBody>
      </p:sp>
      <p:sp>
        <p:nvSpPr>
          <p:cNvPr id="9" name="Text 7"/>
          <p:cNvSpPr/>
          <p:nvPr/>
        </p:nvSpPr>
        <p:spPr>
          <a:xfrm>
            <a:off x="514112" y="2469475"/>
            <a:ext cx="13602176" cy="152757"/>
          </a:xfrm>
          <a:prstGeom prst="rect">
            <a:avLst/>
          </a:prstGeom>
          <a:noFill/>
          <a:ln/>
        </p:spPr>
        <p:txBody>
          <a:bodyPr wrap="none" lIns="0" tIns="0" rIns="0" bIns="0" rtlCol="0" anchor="t"/>
          <a:lstStyle/>
          <a:p>
            <a:pPr marL="0" indent="0" algn="l">
              <a:lnSpc>
                <a:spcPts val="1200"/>
              </a:lnSpc>
              <a:buNone/>
            </a:pPr>
            <a:r>
              <a:rPr lang="en-US" sz="750" dirty="0">
                <a:solidFill>
                  <a:srgbClr val="272525"/>
                </a:solidFill>
                <a:latin typeface="Inter" pitchFamily="34" charset="0"/>
                <a:ea typeface="Inter" pitchFamily="34" charset="-122"/>
                <a:cs typeface="Inter" pitchFamily="34" charset="-120"/>
              </a:rPr>
              <a:t>Garcia, M., &amp; Miller, D. (2023). Comparing AI-generated and instructor feedback in ESL writing contexts. *Applied Linguistics*, 44(2), 234-251.</a:t>
            </a:r>
            <a:endParaRPr lang="en-US" sz="750" dirty="0"/>
          </a:p>
        </p:txBody>
      </p:sp>
      <p:sp>
        <p:nvSpPr>
          <p:cNvPr id="10" name="Text 8"/>
          <p:cNvSpPr/>
          <p:nvPr/>
        </p:nvSpPr>
        <p:spPr>
          <a:xfrm>
            <a:off x="514112" y="2729627"/>
            <a:ext cx="13602176" cy="152757"/>
          </a:xfrm>
          <a:prstGeom prst="rect">
            <a:avLst/>
          </a:prstGeom>
          <a:noFill/>
          <a:ln/>
        </p:spPr>
        <p:txBody>
          <a:bodyPr wrap="none" lIns="0" tIns="0" rIns="0" bIns="0" rtlCol="0" anchor="t"/>
          <a:lstStyle/>
          <a:p>
            <a:pPr marL="0" indent="0" algn="l">
              <a:lnSpc>
                <a:spcPts val="1200"/>
              </a:lnSpc>
              <a:buNone/>
            </a:pPr>
            <a:r>
              <a:rPr lang="en-US" sz="750" dirty="0">
                <a:solidFill>
                  <a:srgbClr val="272525"/>
                </a:solidFill>
                <a:latin typeface="Inter" pitchFamily="34" charset="0"/>
                <a:ea typeface="Inter" pitchFamily="34" charset="-122"/>
                <a:cs typeface="Inter" pitchFamily="34" charset="-120"/>
              </a:rPr>
              <a:t>Hoang, T. (2022). Mother tongue interference in Vietnamese EFL writing. *Asian EFL Journal*, 24(3), 89-105.</a:t>
            </a:r>
            <a:endParaRPr lang="en-US" sz="750" dirty="0"/>
          </a:p>
        </p:txBody>
      </p:sp>
      <p:sp>
        <p:nvSpPr>
          <p:cNvPr id="11" name="Text 9"/>
          <p:cNvSpPr/>
          <p:nvPr/>
        </p:nvSpPr>
        <p:spPr>
          <a:xfrm>
            <a:off x="514112" y="2989778"/>
            <a:ext cx="13602176" cy="152757"/>
          </a:xfrm>
          <a:prstGeom prst="rect">
            <a:avLst/>
          </a:prstGeom>
          <a:noFill/>
          <a:ln/>
        </p:spPr>
        <p:txBody>
          <a:bodyPr wrap="none" lIns="0" tIns="0" rIns="0" bIns="0" rtlCol="0" anchor="t"/>
          <a:lstStyle/>
          <a:p>
            <a:pPr marL="0" indent="0" algn="l">
              <a:lnSpc>
                <a:spcPts val="1200"/>
              </a:lnSpc>
              <a:buNone/>
            </a:pPr>
            <a:r>
              <a:rPr lang="en-US" sz="750" dirty="0">
                <a:solidFill>
                  <a:srgbClr val="272525"/>
                </a:solidFill>
                <a:latin typeface="Inter" pitchFamily="34" charset="0"/>
                <a:ea typeface="Inter" pitchFamily="34" charset="-122"/>
                <a:cs typeface="Inter" pitchFamily="34" charset="-120"/>
              </a:rPr>
              <a:t>Jacobs, H. L., Zinkgraf, S. A., Wormuth, D. R., Hartfiel, V. F., &amp; Hughey, J. B. (1981). *Testing ESL composition: A practical approach*. Newbury House Publishers.</a:t>
            </a:r>
            <a:endParaRPr lang="en-US" sz="750" dirty="0"/>
          </a:p>
        </p:txBody>
      </p:sp>
      <p:sp>
        <p:nvSpPr>
          <p:cNvPr id="12" name="Text 10"/>
          <p:cNvSpPr/>
          <p:nvPr/>
        </p:nvSpPr>
        <p:spPr>
          <a:xfrm>
            <a:off x="514112" y="3249930"/>
            <a:ext cx="13602176" cy="152757"/>
          </a:xfrm>
          <a:prstGeom prst="rect">
            <a:avLst/>
          </a:prstGeom>
          <a:noFill/>
          <a:ln/>
        </p:spPr>
        <p:txBody>
          <a:bodyPr wrap="none" lIns="0" tIns="0" rIns="0" bIns="0" rtlCol="0" anchor="t"/>
          <a:lstStyle/>
          <a:p>
            <a:pPr marL="0" indent="0" algn="l">
              <a:lnSpc>
                <a:spcPts val="1200"/>
              </a:lnSpc>
              <a:buNone/>
            </a:pPr>
            <a:r>
              <a:rPr lang="en-US" sz="750" dirty="0">
                <a:solidFill>
                  <a:srgbClr val="272525"/>
                </a:solidFill>
                <a:latin typeface="Inter" pitchFamily="34" charset="0"/>
                <a:ea typeface="Inter" pitchFamily="34" charset="-122"/>
                <a:cs typeface="Inter" pitchFamily="34" charset="-120"/>
              </a:rPr>
              <a:t>Johnson, A., &amp; Chen, L. (2021). Personalized AI feedback in second language writing instruction. *ReCALL*, 33(2), 156-172.</a:t>
            </a:r>
            <a:endParaRPr lang="en-US" sz="750" dirty="0"/>
          </a:p>
        </p:txBody>
      </p:sp>
      <p:sp>
        <p:nvSpPr>
          <p:cNvPr id="13" name="Text 11"/>
          <p:cNvSpPr/>
          <p:nvPr/>
        </p:nvSpPr>
        <p:spPr>
          <a:xfrm>
            <a:off x="514112" y="3510082"/>
            <a:ext cx="13602176" cy="152757"/>
          </a:xfrm>
          <a:prstGeom prst="rect">
            <a:avLst/>
          </a:prstGeom>
          <a:noFill/>
          <a:ln/>
        </p:spPr>
        <p:txBody>
          <a:bodyPr wrap="none" lIns="0" tIns="0" rIns="0" bIns="0" rtlCol="0" anchor="t"/>
          <a:lstStyle/>
          <a:p>
            <a:pPr marL="0" indent="0" algn="l">
              <a:lnSpc>
                <a:spcPts val="1200"/>
              </a:lnSpc>
              <a:buNone/>
            </a:pPr>
            <a:r>
              <a:rPr lang="en-US" sz="750" dirty="0">
                <a:solidFill>
                  <a:srgbClr val="272525"/>
                </a:solidFill>
                <a:latin typeface="Inter" pitchFamily="34" charset="0"/>
                <a:ea typeface="Inter" pitchFamily="34" charset="-122"/>
                <a:cs typeface="Inter" pitchFamily="34" charset="-120"/>
              </a:rPr>
              <a:t>Johnson, A., &amp; Lee, S. (2020). Critical thinking in second language writing pedagogy. *Modern Language Journal*, 104(4), 678-695.</a:t>
            </a:r>
            <a:endParaRPr lang="en-US" sz="750" dirty="0"/>
          </a:p>
        </p:txBody>
      </p:sp>
      <p:sp>
        <p:nvSpPr>
          <p:cNvPr id="14" name="Text 12"/>
          <p:cNvSpPr/>
          <p:nvPr/>
        </p:nvSpPr>
        <p:spPr>
          <a:xfrm>
            <a:off x="514112" y="3770233"/>
            <a:ext cx="13602176" cy="152757"/>
          </a:xfrm>
          <a:prstGeom prst="rect">
            <a:avLst/>
          </a:prstGeom>
          <a:noFill/>
          <a:ln/>
        </p:spPr>
        <p:txBody>
          <a:bodyPr wrap="none" lIns="0" tIns="0" rIns="0" bIns="0" rtlCol="0" anchor="t"/>
          <a:lstStyle/>
          <a:p>
            <a:pPr marL="0" indent="0" algn="l">
              <a:lnSpc>
                <a:spcPts val="1200"/>
              </a:lnSpc>
              <a:buNone/>
            </a:pPr>
            <a:r>
              <a:rPr lang="en-US" sz="750" dirty="0">
                <a:solidFill>
                  <a:srgbClr val="272525"/>
                </a:solidFill>
                <a:latin typeface="Inter" pitchFamily="34" charset="0"/>
                <a:ea typeface="Inter" pitchFamily="34" charset="-122"/>
                <a:cs typeface="Inter" pitchFamily="34" charset="-120"/>
              </a:rPr>
              <a:t>Johnson, A., &amp; Lee, S. (2023). Digital literacy competencies in the age of artificial intelligence. *Computers &amp; Education*, 195, 104-721.</a:t>
            </a:r>
            <a:endParaRPr lang="en-US" sz="750" dirty="0"/>
          </a:p>
        </p:txBody>
      </p:sp>
      <p:sp>
        <p:nvSpPr>
          <p:cNvPr id="15" name="Text 13"/>
          <p:cNvSpPr/>
          <p:nvPr/>
        </p:nvSpPr>
        <p:spPr>
          <a:xfrm>
            <a:off x="514112" y="4030385"/>
            <a:ext cx="13602176" cy="152757"/>
          </a:xfrm>
          <a:prstGeom prst="rect">
            <a:avLst/>
          </a:prstGeom>
          <a:noFill/>
          <a:ln/>
        </p:spPr>
        <p:txBody>
          <a:bodyPr wrap="none" lIns="0" tIns="0" rIns="0" bIns="0" rtlCol="0" anchor="t"/>
          <a:lstStyle/>
          <a:p>
            <a:pPr marL="0" indent="0" algn="l">
              <a:lnSpc>
                <a:spcPts val="1200"/>
              </a:lnSpc>
              <a:buNone/>
            </a:pPr>
            <a:r>
              <a:rPr lang="en-US" sz="750" dirty="0">
                <a:solidFill>
                  <a:srgbClr val="272525"/>
                </a:solidFill>
                <a:latin typeface="Inter" pitchFamily="34" charset="0"/>
                <a:ea typeface="Inter" pitchFamily="34" charset="-122"/>
                <a:cs typeface="Inter" pitchFamily="34" charset="-120"/>
              </a:rPr>
              <a:t>Lantolf, J. P., &amp; Thorne, S. L. (2006). *Sociocultural theory and the genesis of second language development*. Oxford University Press.</a:t>
            </a:r>
            <a:endParaRPr lang="en-US" sz="750" dirty="0"/>
          </a:p>
        </p:txBody>
      </p:sp>
      <p:sp>
        <p:nvSpPr>
          <p:cNvPr id="16" name="Text 14"/>
          <p:cNvSpPr/>
          <p:nvPr/>
        </p:nvSpPr>
        <p:spPr>
          <a:xfrm>
            <a:off x="514112" y="4290536"/>
            <a:ext cx="13602176" cy="152757"/>
          </a:xfrm>
          <a:prstGeom prst="rect">
            <a:avLst/>
          </a:prstGeom>
          <a:noFill/>
          <a:ln/>
        </p:spPr>
        <p:txBody>
          <a:bodyPr wrap="none" lIns="0" tIns="0" rIns="0" bIns="0" rtlCol="0" anchor="t"/>
          <a:lstStyle/>
          <a:p>
            <a:pPr marL="0" indent="0" algn="l">
              <a:lnSpc>
                <a:spcPts val="1200"/>
              </a:lnSpc>
              <a:buNone/>
            </a:pPr>
            <a:r>
              <a:rPr lang="en-US" sz="750" dirty="0">
                <a:solidFill>
                  <a:srgbClr val="272525"/>
                </a:solidFill>
                <a:latin typeface="Inter" pitchFamily="34" charset="0"/>
                <a:ea typeface="Inter" pitchFamily="34" charset="-122"/>
                <a:cs typeface="Inter" pitchFamily="34" charset="-120"/>
              </a:rPr>
              <a:t>Le, H., &amp; Pham, N. (2020). Contrastive analysis of Vietnamese and English grammar structures. *Vietnam Journal of Linguistics*, 15(2), 34-48.</a:t>
            </a:r>
            <a:endParaRPr lang="en-US" sz="750" dirty="0"/>
          </a:p>
        </p:txBody>
      </p:sp>
      <p:sp>
        <p:nvSpPr>
          <p:cNvPr id="17" name="Text 15"/>
          <p:cNvSpPr/>
          <p:nvPr/>
        </p:nvSpPr>
        <p:spPr>
          <a:xfrm>
            <a:off x="514112" y="4550688"/>
            <a:ext cx="13602176" cy="152757"/>
          </a:xfrm>
          <a:prstGeom prst="rect">
            <a:avLst/>
          </a:prstGeom>
          <a:noFill/>
          <a:ln/>
        </p:spPr>
        <p:txBody>
          <a:bodyPr wrap="none" lIns="0" tIns="0" rIns="0" bIns="0" rtlCol="0" anchor="t"/>
          <a:lstStyle/>
          <a:p>
            <a:pPr marL="0" indent="0" algn="l">
              <a:lnSpc>
                <a:spcPts val="1200"/>
              </a:lnSpc>
              <a:buNone/>
            </a:pPr>
            <a:r>
              <a:rPr lang="en-US" sz="750" dirty="0">
                <a:solidFill>
                  <a:srgbClr val="272525"/>
                </a:solidFill>
                <a:latin typeface="Inter" pitchFamily="34" charset="0"/>
                <a:ea typeface="Inter" pitchFamily="34" charset="-122"/>
                <a:cs typeface="Inter" pitchFamily="34" charset="-120"/>
              </a:rPr>
              <a:t>Lee, K., &amp; Chen, M. (2023). AI integration in second language writing instruction: Current trends and challenges. *CALL Journal*, 34(1), 23-41.</a:t>
            </a:r>
            <a:endParaRPr lang="en-US" sz="750" dirty="0"/>
          </a:p>
        </p:txBody>
      </p:sp>
      <p:sp>
        <p:nvSpPr>
          <p:cNvPr id="18" name="Text 16"/>
          <p:cNvSpPr/>
          <p:nvPr/>
        </p:nvSpPr>
        <p:spPr>
          <a:xfrm>
            <a:off x="514112" y="4810839"/>
            <a:ext cx="13602176" cy="152757"/>
          </a:xfrm>
          <a:prstGeom prst="rect">
            <a:avLst/>
          </a:prstGeom>
          <a:noFill/>
          <a:ln/>
        </p:spPr>
        <p:txBody>
          <a:bodyPr wrap="none" lIns="0" tIns="0" rIns="0" bIns="0" rtlCol="0" anchor="t"/>
          <a:lstStyle/>
          <a:p>
            <a:pPr marL="0" indent="0" algn="l">
              <a:lnSpc>
                <a:spcPts val="1200"/>
              </a:lnSpc>
              <a:buNone/>
            </a:pPr>
            <a:r>
              <a:rPr lang="en-US" sz="750" dirty="0">
                <a:solidFill>
                  <a:srgbClr val="272525"/>
                </a:solidFill>
                <a:latin typeface="Inter" pitchFamily="34" charset="0"/>
                <a:ea typeface="Inter" pitchFamily="34" charset="-122"/>
                <a:cs typeface="Inter" pitchFamily="34" charset="-120"/>
              </a:rPr>
              <a:t>Lee, S., &amp; Kim, H. (2020). Effectiveness of AI writing tools in error identification and correction. *System*, 89, 102-198.</a:t>
            </a:r>
            <a:endParaRPr lang="en-US" sz="750" dirty="0"/>
          </a:p>
        </p:txBody>
      </p:sp>
      <p:sp>
        <p:nvSpPr>
          <p:cNvPr id="19" name="Text 17"/>
          <p:cNvSpPr/>
          <p:nvPr/>
        </p:nvSpPr>
        <p:spPr>
          <a:xfrm>
            <a:off x="514112" y="5070991"/>
            <a:ext cx="13602176" cy="152757"/>
          </a:xfrm>
          <a:prstGeom prst="rect">
            <a:avLst/>
          </a:prstGeom>
          <a:noFill/>
          <a:ln/>
        </p:spPr>
        <p:txBody>
          <a:bodyPr wrap="none" lIns="0" tIns="0" rIns="0" bIns="0" rtlCol="0" anchor="t"/>
          <a:lstStyle/>
          <a:p>
            <a:pPr marL="0" indent="0" algn="l">
              <a:lnSpc>
                <a:spcPts val="1200"/>
              </a:lnSpc>
              <a:buNone/>
            </a:pPr>
            <a:r>
              <a:rPr lang="en-US" sz="750" dirty="0">
                <a:solidFill>
                  <a:srgbClr val="272525"/>
                </a:solidFill>
                <a:latin typeface="Inter" pitchFamily="34" charset="0"/>
                <a:ea typeface="Inter" pitchFamily="34" charset="-122"/>
                <a:cs typeface="Inter" pitchFamily="34" charset="-120"/>
              </a:rPr>
              <a:t>Miller, R., &amp; Brown, K. (2019). Critical thinking interventions in educational settings: A meta-analysis. *Educational Psychology Review*, 31(4), 789-812.</a:t>
            </a:r>
            <a:endParaRPr lang="en-US" sz="750" dirty="0"/>
          </a:p>
        </p:txBody>
      </p:sp>
      <p:sp>
        <p:nvSpPr>
          <p:cNvPr id="20" name="Text 18"/>
          <p:cNvSpPr/>
          <p:nvPr/>
        </p:nvSpPr>
        <p:spPr>
          <a:xfrm>
            <a:off x="514112" y="5331143"/>
            <a:ext cx="13602176" cy="152757"/>
          </a:xfrm>
          <a:prstGeom prst="rect">
            <a:avLst/>
          </a:prstGeom>
          <a:noFill/>
          <a:ln/>
        </p:spPr>
        <p:txBody>
          <a:bodyPr wrap="none" lIns="0" tIns="0" rIns="0" bIns="0" rtlCol="0" anchor="t"/>
          <a:lstStyle/>
          <a:p>
            <a:pPr marL="0" indent="0" algn="l">
              <a:lnSpc>
                <a:spcPts val="1200"/>
              </a:lnSpc>
              <a:buNone/>
            </a:pPr>
            <a:r>
              <a:rPr lang="en-US" sz="750" dirty="0">
                <a:solidFill>
                  <a:srgbClr val="272525"/>
                </a:solidFill>
                <a:latin typeface="Inter" pitchFamily="34" charset="0"/>
                <a:ea typeface="Inter" pitchFamily="34" charset="-122"/>
                <a:cs typeface="Inter" pitchFamily="34" charset="-120"/>
              </a:rPr>
              <a:t>Nguyen, A., &amp; Tran, B. (2021). Vocabulary challenges in Vietnamese EFL learners' academic writing. *English Language Teaching*, 14(8), 67-78.</a:t>
            </a:r>
            <a:endParaRPr lang="en-US" sz="750" dirty="0"/>
          </a:p>
        </p:txBody>
      </p:sp>
      <p:sp>
        <p:nvSpPr>
          <p:cNvPr id="21" name="Text 19"/>
          <p:cNvSpPr/>
          <p:nvPr/>
        </p:nvSpPr>
        <p:spPr>
          <a:xfrm>
            <a:off x="514112" y="5591294"/>
            <a:ext cx="13602176" cy="152757"/>
          </a:xfrm>
          <a:prstGeom prst="rect">
            <a:avLst/>
          </a:prstGeom>
          <a:noFill/>
          <a:ln/>
        </p:spPr>
        <p:txBody>
          <a:bodyPr wrap="none" lIns="0" tIns="0" rIns="0" bIns="0" rtlCol="0" anchor="t"/>
          <a:lstStyle/>
          <a:p>
            <a:pPr marL="0" indent="0" algn="l">
              <a:lnSpc>
                <a:spcPts val="1200"/>
              </a:lnSpc>
              <a:buNone/>
            </a:pPr>
            <a:r>
              <a:rPr lang="en-US" sz="750" dirty="0">
                <a:solidFill>
                  <a:srgbClr val="272525"/>
                </a:solidFill>
                <a:latin typeface="Inter" pitchFamily="34" charset="0"/>
                <a:ea typeface="Inter" pitchFamily="34" charset="-122"/>
                <a:cs typeface="Inter" pitchFamily="34" charset="-120"/>
              </a:rPr>
              <a:t>Nguyen, H., &amp; Tran, L. (2024). Cultural identity preservation in AI-mediated language learning. *Language and Culture*, 18(1), 45-62.</a:t>
            </a:r>
            <a:endParaRPr lang="en-US" sz="750" dirty="0"/>
          </a:p>
        </p:txBody>
      </p:sp>
      <p:sp>
        <p:nvSpPr>
          <p:cNvPr id="22" name="Text 20"/>
          <p:cNvSpPr/>
          <p:nvPr/>
        </p:nvSpPr>
        <p:spPr>
          <a:xfrm>
            <a:off x="514112" y="5851446"/>
            <a:ext cx="13602176" cy="152757"/>
          </a:xfrm>
          <a:prstGeom prst="rect">
            <a:avLst/>
          </a:prstGeom>
          <a:noFill/>
          <a:ln/>
        </p:spPr>
        <p:txBody>
          <a:bodyPr wrap="none" lIns="0" tIns="0" rIns="0" bIns="0" rtlCol="0" anchor="t"/>
          <a:lstStyle/>
          <a:p>
            <a:pPr marL="0" indent="0" algn="l">
              <a:lnSpc>
                <a:spcPts val="1200"/>
              </a:lnSpc>
              <a:buNone/>
            </a:pPr>
            <a:r>
              <a:rPr lang="en-US" sz="750" dirty="0">
                <a:solidFill>
                  <a:srgbClr val="272525"/>
                </a:solidFill>
                <a:latin typeface="Inter" pitchFamily="34" charset="0"/>
                <a:ea typeface="Inter" pitchFamily="34" charset="-122"/>
                <a:cs typeface="Inter" pitchFamily="34" charset="-120"/>
              </a:rPr>
              <a:t>Pham, D., &amp; Duong, M. (2018). Authority and compliance in Vietnamese educational contexts. *Asian Education Review*, 12(3), 156-171.</a:t>
            </a:r>
            <a:endParaRPr lang="en-US" sz="750" dirty="0"/>
          </a:p>
        </p:txBody>
      </p:sp>
      <p:sp>
        <p:nvSpPr>
          <p:cNvPr id="23" name="Text 21"/>
          <p:cNvSpPr/>
          <p:nvPr/>
        </p:nvSpPr>
        <p:spPr>
          <a:xfrm>
            <a:off x="514112" y="6111597"/>
            <a:ext cx="13602176" cy="152757"/>
          </a:xfrm>
          <a:prstGeom prst="rect">
            <a:avLst/>
          </a:prstGeom>
          <a:noFill/>
          <a:ln/>
        </p:spPr>
        <p:txBody>
          <a:bodyPr wrap="none" lIns="0" tIns="0" rIns="0" bIns="0" rtlCol="0" anchor="t"/>
          <a:lstStyle/>
          <a:p>
            <a:pPr marL="0" indent="0" algn="l">
              <a:lnSpc>
                <a:spcPts val="1200"/>
              </a:lnSpc>
              <a:buNone/>
            </a:pPr>
            <a:r>
              <a:rPr lang="en-US" sz="750" dirty="0">
                <a:solidFill>
                  <a:srgbClr val="272525"/>
                </a:solidFill>
                <a:latin typeface="Inter" pitchFamily="34" charset="0"/>
                <a:ea typeface="Inter" pitchFamily="34" charset="-122"/>
                <a:cs typeface="Inter" pitchFamily="34" charset="-120"/>
              </a:rPr>
              <a:t>Smith, J. (2019). Defining critical thinking in second language contexts. *Applied Linguistics Review*, 10(2), 234-251.</a:t>
            </a:r>
            <a:endParaRPr lang="en-US" sz="750" dirty="0"/>
          </a:p>
        </p:txBody>
      </p:sp>
      <p:sp>
        <p:nvSpPr>
          <p:cNvPr id="24" name="Text 22"/>
          <p:cNvSpPr/>
          <p:nvPr/>
        </p:nvSpPr>
        <p:spPr>
          <a:xfrm>
            <a:off x="514112" y="6371749"/>
            <a:ext cx="13602176" cy="152757"/>
          </a:xfrm>
          <a:prstGeom prst="rect">
            <a:avLst/>
          </a:prstGeom>
          <a:noFill/>
          <a:ln/>
        </p:spPr>
        <p:txBody>
          <a:bodyPr wrap="none" lIns="0" tIns="0" rIns="0" bIns="0" rtlCol="0" anchor="t"/>
          <a:lstStyle/>
          <a:p>
            <a:pPr marL="0" indent="0" algn="l">
              <a:lnSpc>
                <a:spcPts val="1200"/>
              </a:lnSpc>
              <a:buNone/>
            </a:pPr>
            <a:r>
              <a:rPr lang="en-US" sz="750" dirty="0">
                <a:solidFill>
                  <a:srgbClr val="272525"/>
                </a:solidFill>
                <a:latin typeface="Inter" pitchFamily="34" charset="0"/>
                <a:ea typeface="Inter" pitchFamily="34" charset="-122"/>
                <a:cs typeface="Inter" pitchFamily="34" charset="-120"/>
              </a:rPr>
              <a:t>Smith, J., &amp; Jones, R. (2022). AI writing tools and student writing quality: A longitudinal study. *Computers and Composition*, 65, 102-118.</a:t>
            </a:r>
            <a:endParaRPr lang="en-US" sz="750" dirty="0"/>
          </a:p>
        </p:txBody>
      </p:sp>
      <p:sp>
        <p:nvSpPr>
          <p:cNvPr id="25" name="Text 23"/>
          <p:cNvSpPr/>
          <p:nvPr/>
        </p:nvSpPr>
        <p:spPr>
          <a:xfrm>
            <a:off x="514112" y="6631900"/>
            <a:ext cx="13602176" cy="152757"/>
          </a:xfrm>
          <a:prstGeom prst="rect">
            <a:avLst/>
          </a:prstGeom>
          <a:noFill/>
          <a:ln/>
        </p:spPr>
        <p:txBody>
          <a:bodyPr wrap="none" lIns="0" tIns="0" rIns="0" bIns="0" rtlCol="0" anchor="t"/>
          <a:lstStyle/>
          <a:p>
            <a:pPr marL="0" indent="0" algn="l">
              <a:lnSpc>
                <a:spcPts val="1200"/>
              </a:lnSpc>
              <a:buNone/>
            </a:pPr>
            <a:r>
              <a:rPr lang="en-US" sz="750" dirty="0">
                <a:solidFill>
                  <a:srgbClr val="272525"/>
                </a:solidFill>
                <a:latin typeface="Inter" pitchFamily="34" charset="0"/>
                <a:ea typeface="Inter" pitchFamily="34" charset="-122"/>
                <a:cs typeface="Inter" pitchFamily="34" charset="-120"/>
              </a:rPr>
              <a:t>Vygotsky, L. S. (1978). *Mind in society: The development of higher psychological processes*. Harvard University Press.</a:t>
            </a:r>
            <a:endParaRPr lang="en-US" sz="750" dirty="0"/>
          </a:p>
        </p:txBody>
      </p:sp>
      <p:sp>
        <p:nvSpPr>
          <p:cNvPr id="26" name="Text 24"/>
          <p:cNvSpPr/>
          <p:nvPr/>
        </p:nvSpPr>
        <p:spPr>
          <a:xfrm>
            <a:off x="514112" y="6892052"/>
            <a:ext cx="13602176" cy="152757"/>
          </a:xfrm>
          <a:prstGeom prst="rect">
            <a:avLst/>
          </a:prstGeom>
          <a:noFill/>
          <a:ln/>
        </p:spPr>
        <p:txBody>
          <a:bodyPr wrap="none" lIns="0" tIns="0" rIns="0" bIns="0" rtlCol="0" anchor="t"/>
          <a:lstStyle/>
          <a:p>
            <a:pPr marL="0" indent="0" algn="l">
              <a:lnSpc>
                <a:spcPts val="1200"/>
              </a:lnSpc>
              <a:buNone/>
            </a:pPr>
            <a:r>
              <a:rPr lang="en-US" sz="750" dirty="0">
                <a:solidFill>
                  <a:srgbClr val="272525"/>
                </a:solidFill>
                <a:latin typeface="Inter" pitchFamily="34" charset="0"/>
                <a:ea typeface="Inter" pitchFamily="34" charset="-122"/>
                <a:cs typeface="Inter" pitchFamily="34" charset="-120"/>
              </a:rPr>
              <a:t>Wang, L. (2024). Student acceptance patterns of AI-generated writing suggestions. *Educational Technology Research*, 42(3), 178-195.</a:t>
            </a:r>
            <a:endParaRPr lang="en-US" sz="750" dirty="0"/>
          </a:p>
        </p:txBody>
      </p:sp>
      <p:sp>
        <p:nvSpPr>
          <p:cNvPr id="27" name="Text 25"/>
          <p:cNvSpPr/>
          <p:nvPr/>
        </p:nvSpPr>
        <p:spPr>
          <a:xfrm>
            <a:off x="514112" y="7152203"/>
            <a:ext cx="13602176" cy="152757"/>
          </a:xfrm>
          <a:prstGeom prst="rect">
            <a:avLst/>
          </a:prstGeom>
          <a:noFill/>
          <a:ln/>
        </p:spPr>
        <p:txBody>
          <a:bodyPr wrap="none" lIns="0" tIns="0" rIns="0" bIns="0" rtlCol="0" anchor="t"/>
          <a:lstStyle/>
          <a:p>
            <a:pPr marL="0" indent="0" algn="l">
              <a:lnSpc>
                <a:spcPts val="1200"/>
              </a:lnSpc>
              <a:buNone/>
            </a:pPr>
            <a:r>
              <a:rPr lang="en-US" sz="750" dirty="0">
                <a:solidFill>
                  <a:srgbClr val="272525"/>
                </a:solidFill>
                <a:latin typeface="Inter" pitchFamily="34" charset="0"/>
                <a:ea typeface="Inter" pitchFamily="34" charset="-122"/>
                <a:cs typeface="Inter" pitchFamily="34" charset="-120"/>
              </a:rPr>
              <a:t>Wang, L., &amp; Kim, S. (2022). Integrating AI feedback in online writing instruction: Benefits and challenges. *Distance Education*, 43(2), 245-262.</a:t>
            </a:r>
            <a:endParaRPr lang="en-US" sz="750" dirty="0"/>
          </a:p>
        </p:txBody>
      </p:sp>
      <p:sp>
        <p:nvSpPr>
          <p:cNvPr id="28" name="Text 26"/>
          <p:cNvSpPr/>
          <p:nvPr/>
        </p:nvSpPr>
        <p:spPr>
          <a:xfrm>
            <a:off x="514112" y="7412355"/>
            <a:ext cx="13602176" cy="152757"/>
          </a:xfrm>
          <a:prstGeom prst="rect">
            <a:avLst/>
          </a:prstGeom>
          <a:noFill/>
          <a:ln/>
        </p:spPr>
        <p:txBody>
          <a:bodyPr wrap="none" lIns="0" tIns="0" rIns="0" bIns="0" rtlCol="0" anchor="t"/>
          <a:lstStyle/>
          <a:p>
            <a:pPr marL="0" indent="0" algn="l">
              <a:lnSpc>
                <a:spcPts val="1200"/>
              </a:lnSpc>
              <a:buNone/>
            </a:pPr>
            <a:r>
              <a:rPr lang="en-US" sz="750" dirty="0">
                <a:solidFill>
                  <a:srgbClr val="272525"/>
                </a:solidFill>
                <a:latin typeface="Inter" pitchFamily="34" charset="0"/>
                <a:ea typeface="Inter" pitchFamily="34" charset="-122"/>
                <a:cs typeface="Inter" pitchFamily="34" charset="-120"/>
              </a:rPr>
              <a:t>Wilson, P., Davis, M., &amp; Taylor, J. (2020). AI feedback tools and higher-order writing skills development. *Journal of Writing Research*, 12(1), 89-107.</a:t>
            </a:r>
            <a:endParaRPr lang="en-US" sz="750" dirty="0"/>
          </a:p>
        </p:txBody>
      </p:sp>
      <p:sp>
        <p:nvSpPr>
          <p:cNvPr id="29" name="Text 27"/>
          <p:cNvSpPr/>
          <p:nvPr/>
        </p:nvSpPr>
        <p:spPr>
          <a:xfrm>
            <a:off x="514112" y="7672507"/>
            <a:ext cx="13602176" cy="152757"/>
          </a:xfrm>
          <a:prstGeom prst="rect">
            <a:avLst/>
          </a:prstGeom>
          <a:noFill/>
          <a:ln/>
        </p:spPr>
        <p:txBody>
          <a:bodyPr wrap="none" lIns="0" tIns="0" rIns="0" bIns="0" rtlCol="0" anchor="t"/>
          <a:lstStyle/>
          <a:p>
            <a:pPr marL="0" indent="0" algn="l">
              <a:lnSpc>
                <a:spcPts val="1200"/>
              </a:lnSpc>
              <a:buNone/>
            </a:pPr>
            <a:r>
              <a:rPr lang="en-US" sz="750" dirty="0">
                <a:solidFill>
                  <a:srgbClr val="272525"/>
                </a:solidFill>
                <a:latin typeface="Inter" pitchFamily="34" charset="0"/>
                <a:ea typeface="Inter" pitchFamily="34" charset="-122"/>
                <a:cs typeface="Inter" pitchFamily="34" charset="-120"/>
              </a:rPr>
              <a:t>Vo, T. (2019). Academic writing organization challenges for Vietnamese EFL students. *International Journal of Applied Linguistics*, 29(2), 234-248.</a:t>
            </a:r>
            <a:endParaRPr lang="en-US" sz="750" dirty="0"/>
          </a:p>
        </p:txBody>
      </p:sp>
    </p:spTree>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563880" y="624246"/>
            <a:ext cx="9396549" cy="2631594"/>
          </a:xfrm>
          <a:prstGeom prst="rect">
            <a:avLst/>
          </a:prstGeom>
        </p:spPr>
      </p:pic>
      <p:sp>
        <p:nvSpPr>
          <p:cNvPr id="3" name="Text 0"/>
          <p:cNvSpPr/>
          <p:nvPr/>
        </p:nvSpPr>
        <p:spPr>
          <a:xfrm>
            <a:off x="10537728" y="2998189"/>
            <a:ext cx="1691164" cy="257651"/>
          </a:xfrm>
          <a:prstGeom prst="rect">
            <a:avLst/>
          </a:prstGeom>
          <a:noFill/>
          <a:ln/>
        </p:spPr>
        <p:txBody>
          <a:bodyPr wrap="none" lIns="0" tIns="0" rIns="0" bIns="0" rtlCol="0" anchor="t"/>
          <a:lstStyle/>
          <a:p>
            <a:pPr marL="0" indent="0" algn="l">
              <a:lnSpc>
                <a:spcPts val="2000"/>
              </a:lnSpc>
              <a:buNone/>
            </a:pPr>
            <a:r>
              <a:rPr lang="en-US" sz="2200" dirty="0">
                <a:solidFill>
                  <a:srgbClr val="272525"/>
                </a:solidFill>
                <a:latin typeface="Inter" pitchFamily="34" charset="0"/>
                <a:ea typeface="Inter" pitchFamily="34" charset="-122"/>
                <a:cs typeface="Inter" pitchFamily="34" charset="-120"/>
              </a:rPr>
              <a:t>(The Guardian, 2025)</a:t>
            </a:r>
            <a:endParaRPr lang="en-US" sz="2200" dirty="0"/>
          </a:p>
        </p:txBody>
      </p:sp>
      <p:pic>
        <p:nvPicPr>
          <p:cNvPr id="4" name="Image 1" descr="preencoded.png"/>
          <p:cNvPicPr>
            <a:picLocks noChangeAspect="1"/>
          </p:cNvPicPr>
          <p:nvPr/>
        </p:nvPicPr>
        <p:blipFill>
          <a:blip r:embed="rId4"/>
          <a:stretch>
            <a:fillRect/>
          </a:stretch>
        </p:blipFill>
        <p:spPr>
          <a:xfrm>
            <a:off x="556379" y="3720505"/>
            <a:ext cx="9396549" cy="3972866"/>
          </a:xfrm>
          <a:prstGeom prst="rect">
            <a:avLst/>
          </a:prstGeom>
        </p:spPr>
      </p:pic>
      <p:sp>
        <p:nvSpPr>
          <p:cNvPr id="5" name="Text 1"/>
          <p:cNvSpPr/>
          <p:nvPr/>
        </p:nvSpPr>
        <p:spPr>
          <a:xfrm>
            <a:off x="10537728" y="6893056"/>
            <a:ext cx="1691164" cy="257651"/>
          </a:xfrm>
          <a:prstGeom prst="rect">
            <a:avLst/>
          </a:prstGeom>
          <a:noFill/>
          <a:ln/>
        </p:spPr>
        <p:txBody>
          <a:bodyPr wrap="none" lIns="0" tIns="0" rIns="0" bIns="0" rtlCol="0" anchor="t"/>
          <a:lstStyle/>
          <a:p>
            <a:pPr marL="0" indent="0" algn="l">
              <a:lnSpc>
                <a:spcPts val="2000"/>
              </a:lnSpc>
              <a:buNone/>
            </a:pPr>
            <a:r>
              <a:rPr lang="en-US" sz="2200" dirty="0">
                <a:solidFill>
                  <a:srgbClr val="272525"/>
                </a:solidFill>
                <a:latin typeface="Inter" pitchFamily="34" charset="0"/>
                <a:ea typeface="Inter" pitchFamily="34" charset="-122"/>
                <a:cs typeface="Inter" pitchFamily="34" charset="-120"/>
              </a:rPr>
              <a:t>(Vnexpress, 2025)</a:t>
            </a:r>
            <a:endParaRPr lang="en-US" sz="22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599327" y="1503964"/>
            <a:ext cx="5491230" cy="3089332"/>
          </a:xfrm>
          <a:prstGeom prst="rect">
            <a:avLst/>
          </a:prstGeom>
        </p:spPr>
      </p:pic>
      <p:pic>
        <p:nvPicPr>
          <p:cNvPr id="3" name="Image 1" descr="preencoded.png"/>
          <p:cNvPicPr>
            <a:picLocks noChangeAspect="1"/>
          </p:cNvPicPr>
          <p:nvPr/>
        </p:nvPicPr>
        <p:blipFill>
          <a:blip r:embed="rId4"/>
          <a:stretch>
            <a:fillRect/>
          </a:stretch>
        </p:blipFill>
        <p:spPr>
          <a:xfrm>
            <a:off x="6261189" y="1430714"/>
            <a:ext cx="7769883" cy="5050424"/>
          </a:xfrm>
          <a:prstGeom prst="rect">
            <a:avLst/>
          </a:prstGeom>
        </p:spPr>
      </p:pic>
      <p:sp>
        <p:nvSpPr>
          <p:cNvPr id="4" name="Text 0"/>
          <p:cNvSpPr/>
          <p:nvPr/>
        </p:nvSpPr>
        <p:spPr>
          <a:xfrm>
            <a:off x="6783705" y="6381036"/>
            <a:ext cx="7060406" cy="362903"/>
          </a:xfrm>
          <a:prstGeom prst="rect">
            <a:avLst/>
          </a:prstGeom>
          <a:noFill/>
          <a:ln/>
        </p:spPr>
        <p:txBody>
          <a:bodyPr wrap="none" lIns="0" tIns="0" rIns="0" bIns="0" rtlCol="0" anchor="t"/>
          <a:lstStyle/>
          <a:p>
            <a:pPr marL="0" indent="0" algn="l">
              <a:lnSpc>
                <a:spcPts val="2850"/>
              </a:lnSpc>
              <a:buNone/>
            </a:pPr>
            <a:endParaRPr lang="en-US" sz="175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602224"/>
            <a:ext cx="5954197" cy="744260"/>
          </a:xfrm>
          <a:prstGeom prst="rect">
            <a:avLst/>
          </a:prstGeom>
          <a:noFill/>
          <a:ln/>
        </p:spPr>
        <p:txBody>
          <a:bodyPr wrap="non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Research Gap</a:t>
            </a:r>
            <a:endParaRPr lang="en-US" sz="4650" dirty="0"/>
          </a:p>
        </p:txBody>
      </p:sp>
      <p:sp>
        <p:nvSpPr>
          <p:cNvPr id="3" name="Text 1"/>
          <p:cNvSpPr/>
          <p:nvPr/>
        </p:nvSpPr>
        <p:spPr>
          <a:xfrm>
            <a:off x="793790" y="2800112"/>
            <a:ext cx="13042821" cy="725805"/>
          </a:xfrm>
          <a:prstGeom prst="rect">
            <a:avLst/>
          </a:prstGeom>
          <a:noFill/>
          <a:ln/>
        </p:spPr>
        <p:txBody>
          <a:bodyPr wrap="square" lIns="0" tIns="0" rIns="0" bIns="0" rtlCol="0" anchor="t"/>
          <a:lstStyle/>
          <a:p>
            <a:pPr marL="0" indent="0" algn="l">
              <a:lnSpc>
                <a:spcPts val="2850"/>
              </a:lnSpc>
              <a:buNone/>
            </a:pPr>
            <a:r>
              <a:rPr lang="en-US" sz="2200" dirty="0">
                <a:solidFill>
                  <a:srgbClr val="272525"/>
                </a:solidFill>
                <a:latin typeface="Inter" pitchFamily="34" charset="0"/>
                <a:ea typeface="Inter" pitchFamily="34" charset="-122"/>
                <a:cs typeface="Inter" pitchFamily="34" charset="-120"/>
              </a:rPr>
              <a:t>While AI writing tools can significantly improve students' writing quality, particularly in content and organization (Smith &amp; Jones, 2022), concerns persist about:</a:t>
            </a:r>
            <a:endParaRPr lang="en-US" sz="2200" dirty="0"/>
          </a:p>
        </p:txBody>
      </p:sp>
      <p:sp>
        <p:nvSpPr>
          <p:cNvPr id="4" name="Text 2"/>
          <p:cNvSpPr/>
          <p:nvPr/>
        </p:nvSpPr>
        <p:spPr>
          <a:xfrm>
            <a:off x="793790" y="3781068"/>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2200" dirty="0">
                <a:solidFill>
                  <a:srgbClr val="272525"/>
                </a:solidFill>
                <a:latin typeface="Inter" pitchFamily="34" charset="0"/>
                <a:ea typeface="Inter" pitchFamily="34" charset="-122"/>
                <a:cs typeface="Inter" pitchFamily="34" charset="-120"/>
              </a:rPr>
              <a:t>Over-reliance on automated suggestions</a:t>
            </a:r>
            <a:endParaRPr lang="en-US" sz="2200" dirty="0"/>
          </a:p>
        </p:txBody>
      </p:sp>
      <p:sp>
        <p:nvSpPr>
          <p:cNvPr id="5" name="Text 3"/>
          <p:cNvSpPr/>
          <p:nvPr/>
        </p:nvSpPr>
        <p:spPr>
          <a:xfrm>
            <a:off x="793790" y="4223266"/>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2200" dirty="0">
                <a:solidFill>
                  <a:srgbClr val="272525"/>
                </a:solidFill>
                <a:latin typeface="Inter" pitchFamily="34" charset="0"/>
                <a:ea typeface="Inter" pitchFamily="34" charset="-122"/>
                <a:cs typeface="Inter" pitchFamily="34" charset="-120"/>
              </a:rPr>
              <a:t>Decreased learner autonomy</a:t>
            </a:r>
            <a:endParaRPr lang="en-US" sz="2200" dirty="0"/>
          </a:p>
        </p:txBody>
      </p:sp>
      <p:sp>
        <p:nvSpPr>
          <p:cNvPr id="6" name="Text 4"/>
          <p:cNvSpPr/>
          <p:nvPr/>
        </p:nvSpPr>
        <p:spPr>
          <a:xfrm>
            <a:off x="793790" y="4665464"/>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2200" dirty="0">
                <a:solidFill>
                  <a:srgbClr val="272525"/>
                </a:solidFill>
                <a:latin typeface="Inter" pitchFamily="34" charset="0"/>
                <a:ea typeface="Inter" pitchFamily="34" charset="-122"/>
                <a:cs typeface="Inter" pitchFamily="34" charset="-120"/>
              </a:rPr>
              <a:t>Reduced development of self-editing skills</a:t>
            </a:r>
            <a:endParaRPr lang="en-US" sz="2200" dirty="0"/>
          </a:p>
        </p:txBody>
      </p:sp>
      <p:sp>
        <p:nvSpPr>
          <p:cNvPr id="7" name="Text 5"/>
          <p:cNvSpPr/>
          <p:nvPr/>
        </p:nvSpPr>
        <p:spPr>
          <a:xfrm>
            <a:off x="793790" y="5283518"/>
            <a:ext cx="13042821" cy="362903"/>
          </a:xfrm>
          <a:prstGeom prst="rect">
            <a:avLst/>
          </a:prstGeom>
          <a:noFill/>
          <a:ln/>
        </p:spPr>
        <p:txBody>
          <a:bodyPr wrap="none" lIns="0" tIns="0" rIns="0" bIns="0" rtlCol="0" anchor="t"/>
          <a:lstStyle/>
          <a:p>
            <a:pPr marL="0" indent="0" algn="l">
              <a:lnSpc>
                <a:spcPts val="2850"/>
              </a:lnSpc>
              <a:buNone/>
            </a:pPr>
            <a:r>
              <a:rPr lang="en-US" sz="2200" dirty="0">
                <a:solidFill>
                  <a:srgbClr val="272525"/>
                </a:solidFill>
                <a:latin typeface="Inter" pitchFamily="34" charset="0"/>
                <a:ea typeface="Inter" pitchFamily="34" charset="-122"/>
                <a:cs typeface="Inter" pitchFamily="34" charset="-120"/>
              </a:rPr>
              <a:t>(Davis et al., 2023)</a:t>
            </a:r>
            <a:endParaRPr lang="en-US" sz="2200" dirty="0"/>
          </a:p>
        </p:txBody>
      </p:sp>
      <p:sp>
        <p:nvSpPr>
          <p:cNvPr id="8" name="Text 6"/>
          <p:cNvSpPr/>
          <p:nvPr/>
        </p:nvSpPr>
        <p:spPr>
          <a:xfrm>
            <a:off x="793790" y="5901571"/>
            <a:ext cx="13042821" cy="725805"/>
          </a:xfrm>
          <a:prstGeom prst="rect">
            <a:avLst/>
          </a:prstGeom>
          <a:noFill/>
          <a:ln/>
        </p:spPr>
        <p:txBody>
          <a:bodyPr wrap="square" lIns="0" tIns="0" rIns="0" bIns="0" rtlCol="0" anchor="t"/>
          <a:lstStyle/>
          <a:p>
            <a:pPr marL="0" indent="0" algn="l">
              <a:lnSpc>
                <a:spcPts val="2850"/>
              </a:lnSpc>
              <a:buNone/>
            </a:pPr>
            <a:r>
              <a:rPr lang="en-US" sz="2200" dirty="0">
                <a:solidFill>
                  <a:srgbClr val="272525"/>
                </a:solidFill>
                <a:latin typeface="Inter" pitchFamily="34" charset="0"/>
                <a:ea typeface="Inter" pitchFamily="34" charset="-122"/>
                <a:cs typeface="Inter" pitchFamily="34" charset="-120"/>
              </a:rPr>
              <a:t>Vietnamese learners often implement AI changes without understanding the underlying rationale or considering whether suggestions align with their communicative intentions and cultural identity (Nguyen &amp; Tran, 2024)</a:t>
            </a:r>
            <a:endParaRPr lang="en-US" sz="22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039297"/>
            <a:ext cx="10769918" cy="595432"/>
          </a:xfrm>
          <a:prstGeom prst="rect">
            <a:avLst/>
          </a:prstGeom>
          <a:noFill/>
          <a:ln/>
        </p:spPr>
        <p:txBody>
          <a:bodyPr wrap="none" lIns="0" tIns="0" rIns="0" bIns="0" rtlCol="0" anchor="t"/>
          <a:lstStyle/>
          <a:p>
            <a:pPr marL="0" indent="0" algn="l">
              <a:lnSpc>
                <a:spcPts val="4650"/>
              </a:lnSpc>
              <a:buNone/>
            </a:pPr>
            <a:r>
              <a:rPr lang="en-US" sz="3750" b="1" dirty="0">
                <a:solidFill>
                  <a:srgbClr val="000000"/>
                </a:solidFill>
                <a:latin typeface="Petrona Bold" pitchFamily="34" charset="0"/>
                <a:ea typeface="Petrona Bold" pitchFamily="34" charset="-122"/>
                <a:cs typeface="Petrona Bold" pitchFamily="34" charset="-120"/>
              </a:rPr>
              <a:t>1. Literature Review: AI as Writing Feedback Tools</a:t>
            </a:r>
            <a:endParaRPr lang="en-US" sz="3750" dirty="0"/>
          </a:p>
        </p:txBody>
      </p:sp>
      <p:pic>
        <p:nvPicPr>
          <p:cNvPr id="3" name="Image 0" descr="preencoded.png"/>
          <p:cNvPicPr>
            <a:picLocks noChangeAspect="1"/>
          </p:cNvPicPr>
          <p:nvPr/>
        </p:nvPicPr>
        <p:blipFill>
          <a:blip r:embed="rId3"/>
          <a:stretch>
            <a:fillRect/>
          </a:stretch>
        </p:blipFill>
        <p:spPr>
          <a:xfrm>
            <a:off x="793790" y="2088356"/>
            <a:ext cx="4347567" cy="907256"/>
          </a:xfrm>
          <a:prstGeom prst="rect">
            <a:avLst/>
          </a:prstGeom>
        </p:spPr>
      </p:pic>
      <p:sp>
        <p:nvSpPr>
          <p:cNvPr id="4" name="Text 1"/>
          <p:cNvSpPr/>
          <p:nvPr/>
        </p:nvSpPr>
        <p:spPr>
          <a:xfrm>
            <a:off x="1020604" y="3222427"/>
            <a:ext cx="3774043" cy="446603"/>
          </a:xfrm>
          <a:prstGeom prst="rect">
            <a:avLst/>
          </a:prstGeom>
          <a:noFill/>
          <a:ln/>
        </p:spPr>
        <p:txBody>
          <a:bodyPr wrap="none" lIns="0" tIns="0" rIns="0" bIns="0" rtlCol="0" anchor="t"/>
          <a:lstStyle/>
          <a:p>
            <a:pPr marL="0" indent="0" algn="l">
              <a:lnSpc>
                <a:spcPts val="3500"/>
              </a:lnSpc>
              <a:buNone/>
            </a:pPr>
            <a:r>
              <a:rPr lang="en-US" sz="2800" b="1" dirty="0">
                <a:solidFill>
                  <a:srgbClr val="272525"/>
                </a:solidFill>
                <a:latin typeface="Petrona Bold" pitchFamily="34" charset="0"/>
                <a:ea typeface="Petrona Bold" pitchFamily="34" charset="-122"/>
                <a:cs typeface="Petrona Bold" pitchFamily="34" charset="-120"/>
              </a:rPr>
              <a:t>Revolution in Learning</a:t>
            </a:r>
            <a:endParaRPr lang="en-US" sz="2800" dirty="0"/>
          </a:p>
        </p:txBody>
      </p:sp>
      <p:sp>
        <p:nvSpPr>
          <p:cNvPr id="5" name="Text 2"/>
          <p:cNvSpPr/>
          <p:nvPr/>
        </p:nvSpPr>
        <p:spPr>
          <a:xfrm>
            <a:off x="1020604" y="3805118"/>
            <a:ext cx="3893939" cy="217741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AI writing assistants offer </a:t>
            </a:r>
            <a:r>
              <a:rPr lang="en-US" sz="1750" b="1" dirty="0">
                <a:solidFill>
                  <a:srgbClr val="272525"/>
                </a:solidFill>
                <a:latin typeface="Inter" pitchFamily="34" charset="0"/>
                <a:ea typeface="Inter" pitchFamily="34" charset="-122"/>
                <a:cs typeface="Inter" pitchFamily="34" charset="-120"/>
              </a:rPr>
              <a:t>immediate, personalized feedback </a:t>
            </a:r>
            <a:r>
              <a:rPr lang="en-US" sz="1750" dirty="0">
                <a:solidFill>
                  <a:srgbClr val="272525"/>
                </a:solidFill>
                <a:latin typeface="Inter" pitchFamily="34" charset="0"/>
                <a:ea typeface="Inter" pitchFamily="34" charset="-122"/>
                <a:cs typeface="Inter" pitchFamily="34" charset="-120"/>
              </a:rPr>
              <a:t>previously available only through intensive teacher-student interactions (Johnson &amp; Chen, 2021).</a:t>
            </a:r>
            <a:endParaRPr lang="en-US" sz="1750" dirty="0"/>
          </a:p>
        </p:txBody>
      </p:sp>
      <p:pic>
        <p:nvPicPr>
          <p:cNvPr id="6" name="Image 1" descr="preencoded.png"/>
          <p:cNvPicPr>
            <a:picLocks noChangeAspect="1"/>
          </p:cNvPicPr>
          <p:nvPr/>
        </p:nvPicPr>
        <p:blipFill>
          <a:blip r:embed="rId4"/>
          <a:stretch>
            <a:fillRect/>
          </a:stretch>
        </p:blipFill>
        <p:spPr>
          <a:xfrm>
            <a:off x="5141357" y="2088356"/>
            <a:ext cx="4347567" cy="907256"/>
          </a:xfrm>
          <a:prstGeom prst="rect">
            <a:avLst/>
          </a:prstGeom>
        </p:spPr>
      </p:pic>
      <p:sp>
        <p:nvSpPr>
          <p:cNvPr id="7" name="Text 3"/>
          <p:cNvSpPr/>
          <p:nvPr/>
        </p:nvSpPr>
        <p:spPr>
          <a:xfrm>
            <a:off x="5368171" y="3222427"/>
            <a:ext cx="3795474" cy="446603"/>
          </a:xfrm>
          <a:prstGeom prst="rect">
            <a:avLst/>
          </a:prstGeom>
          <a:noFill/>
          <a:ln/>
        </p:spPr>
        <p:txBody>
          <a:bodyPr wrap="none" lIns="0" tIns="0" rIns="0" bIns="0" rtlCol="0" anchor="t"/>
          <a:lstStyle/>
          <a:p>
            <a:pPr marL="0" indent="0" algn="l">
              <a:lnSpc>
                <a:spcPts val="3500"/>
              </a:lnSpc>
              <a:buNone/>
            </a:pPr>
            <a:r>
              <a:rPr lang="en-US" sz="2800" b="1" dirty="0">
                <a:solidFill>
                  <a:srgbClr val="272525"/>
                </a:solidFill>
                <a:latin typeface="Petrona Bold" pitchFamily="34" charset="0"/>
                <a:ea typeface="Petrona Bold" pitchFamily="34" charset="-122"/>
                <a:cs typeface="Petrona Bold" pitchFamily="34" charset="-120"/>
              </a:rPr>
              <a:t>Effective Identification</a:t>
            </a:r>
            <a:endParaRPr lang="en-US" sz="2800" dirty="0"/>
          </a:p>
        </p:txBody>
      </p:sp>
      <p:sp>
        <p:nvSpPr>
          <p:cNvPr id="8" name="Text 4"/>
          <p:cNvSpPr/>
          <p:nvPr/>
        </p:nvSpPr>
        <p:spPr>
          <a:xfrm>
            <a:off x="5368171" y="3805118"/>
            <a:ext cx="3893939" cy="217741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AI tools </a:t>
            </a:r>
            <a:r>
              <a:rPr lang="en-US" sz="1750" b="1" dirty="0">
                <a:solidFill>
                  <a:srgbClr val="272525"/>
                </a:solidFill>
                <a:latin typeface="Inter" pitchFamily="34" charset="0"/>
                <a:ea typeface="Inter" pitchFamily="34" charset="-122"/>
                <a:cs typeface="Inter" pitchFamily="34" charset="-120"/>
              </a:rPr>
              <a:t>effectively identify grammatical errors, suggest vocabulary improvements</a:t>
            </a:r>
            <a:r>
              <a:rPr lang="en-US" sz="1750" dirty="0">
                <a:solidFill>
                  <a:srgbClr val="272525"/>
                </a:solidFill>
                <a:latin typeface="Inter" pitchFamily="34" charset="0"/>
                <a:ea typeface="Inter" pitchFamily="34" charset="-122"/>
                <a:cs typeface="Inter" pitchFamily="34" charset="-120"/>
              </a:rPr>
              <a:t>, and </a:t>
            </a:r>
            <a:r>
              <a:rPr lang="en-US" sz="1750" b="1" dirty="0">
                <a:solidFill>
                  <a:srgbClr val="272525"/>
                </a:solidFill>
                <a:latin typeface="Inter" pitchFamily="34" charset="0"/>
                <a:ea typeface="Inter" pitchFamily="34" charset="-122"/>
                <a:cs typeface="Inter" pitchFamily="34" charset="-120"/>
              </a:rPr>
              <a:t>provide structural recommendations</a:t>
            </a:r>
            <a:r>
              <a:rPr lang="en-US" sz="1750" dirty="0">
                <a:solidFill>
                  <a:srgbClr val="272525"/>
                </a:solidFill>
                <a:latin typeface="Inter" pitchFamily="34" charset="0"/>
                <a:ea typeface="Inter" pitchFamily="34" charset="-122"/>
                <a:cs typeface="Inter" pitchFamily="34" charset="-120"/>
              </a:rPr>
              <a:t> (Lee &amp; Kim, 2020).</a:t>
            </a:r>
            <a:endParaRPr lang="en-US" sz="1750" dirty="0"/>
          </a:p>
        </p:txBody>
      </p:sp>
      <p:pic>
        <p:nvPicPr>
          <p:cNvPr id="9" name="Image 2" descr="preencoded.png"/>
          <p:cNvPicPr>
            <a:picLocks noChangeAspect="1"/>
          </p:cNvPicPr>
          <p:nvPr/>
        </p:nvPicPr>
        <p:blipFill>
          <a:blip r:embed="rId5"/>
          <a:stretch>
            <a:fillRect/>
          </a:stretch>
        </p:blipFill>
        <p:spPr>
          <a:xfrm>
            <a:off x="9488924" y="2088356"/>
            <a:ext cx="4347567" cy="907256"/>
          </a:xfrm>
          <a:prstGeom prst="rect">
            <a:avLst/>
          </a:prstGeom>
        </p:spPr>
      </p:pic>
      <p:sp>
        <p:nvSpPr>
          <p:cNvPr id="10" name="Text 5"/>
          <p:cNvSpPr/>
          <p:nvPr/>
        </p:nvSpPr>
        <p:spPr>
          <a:xfrm>
            <a:off x="9715738" y="3222427"/>
            <a:ext cx="3572470" cy="446603"/>
          </a:xfrm>
          <a:prstGeom prst="rect">
            <a:avLst/>
          </a:prstGeom>
          <a:noFill/>
          <a:ln/>
        </p:spPr>
        <p:txBody>
          <a:bodyPr wrap="none" lIns="0" tIns="0" rIns="0" bIns="0" rtlCol="0" anchor="t"/>
          <a:lstStyle/>
          <a:p>
            <a:pPr marL="0" indent="0" algn="l">
              <a:lnSpc>
                <a:spcPts val="3500"/>
              </a:lnSpc>
              <a:buNone/>
            </a:pPr>
            <a:r>
              <a:rPr lang="en-US" sz="2800" b="1" dirty="0">
                <a:solidFill>
                  <a:srgbClr val="272525"/>
                </a:solidFill>
                <a:latin typeface="Petrona Bold" pitchFamily="34" charset="0"/>
                <a:ea typeface="Petrona Bold" pitchFamily="34" charset="-122"/>
                <a:cs typeface="Petrona Bold" pitchFamily="34" charset="-120"/>
              </a:rPr>
              <a:t>Learner Evaluation</a:t>
            </a:r>
            <a:endParaRPr lang="en-US" sz="2800" dirty="0"/>
          </a:p>
        </p:txBody>
      </p:sp>
      <p:sp>
        <p:nvSpPr>
          <p:cNvPr id="11" name="Text 6"/>
          <p:cNvSpPr/>
          <p:nvPr/>
        </p:nvSpPr>
        <p:spPr>
          <a:xfrm>
            <a:off x="9715738" y="3805118"/>
            <a:ext cx="3893939" cy="145161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Effectiveness </a:t>
            </a:r>
            <a:r>
              <a:rPr lang="en-US" sz="1750" b="1" dirty="0">
                <a:solidFill>
                  <a:srgbClr val="272525"/>
                </a:solidFill>
                <a:latin typeface="Inter" pitchFamily="34" charset="0"/>
                <a:ea typeface="Inter" pitchFamily="34" charset="-122"/>
                <a:cs typeface="Inter" pitchFamily="34" charset="-120"/>
              </a:rPr>
              <a:t>depends significantly on learners' ability to evaluate and selectively implement suggestions</a:t>
            </a:r>
            <a:endParaRPr lang="en-US" sz="1750" dirty="0"/>
          </a:p>
        </p:txBody>
      </p:sp>
      <p:sp>
        <p:nvSpPr>
          <p:cNvPr id="12" name="Text 7"/>
          <p:cNvSpPr/>
          <p:nvPr/>
        </p:nvSpPr>
        <p:spPr>
          <a:xfrm>
            <a:off x="793790" y="6464498"/>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Research shows </a:t>
            </a:r>
            <a:r>
              <a:rPr lang="en-US" sz="1750" b="1" dirty="0">
                <a:solidFill>
                  <a:srgbClr val="272525"/>
                </a:solidFill>
                <a:latin typeface="Inter" pitchFamily="34" charset="0"/>
                <a:ea typeface="Inter" pitchFamily="34" charset="-122"/>
                <a:cs typeface="Inter" pitchFamily="34" charset="-120"/>
              </a:rPr>
              <a:t>AI-generated feedback</a:t>
            </a:r>
            <a:r>
              <a:rPr lang="en-US" sz="1750" dirty="0">
                <a:solidFill>
                  <a:srgbClr val="272525"/>
                </a:solidFill>
                <a:latin typeface="Inter" pitchFamily="34" charset="0"/>
                <a:ea typeface="Inter" pitchFamily="34" charset="-122"/>
                <a:cs typeface="Inter" pitchFamily="34" charset="-120"/>
              </a:rPr>
              <a:t> can be </a:t>
            </a:r>
            <a:r>
              <a:rPr lang="en-US" sz="1750" b="1" dirty="0">
                <a:solidFill>
                  <a:srgbClr val="272525"/>
                </a:solidFill>
                <a:latin typeface="Inter" pitchFamily="34" charset="0"/>
                <a:ea typeface="Inter" pitchFamily="34" charset="-122"/>
                <a:cs typeface="Inter" pitchFamily="34" charset="-120"/>
              </a:rPr>
              <a:t>more readable and detailed</a:t>
            </a:r>
            <a:r>
              <a:rPr lang="en-US" sz="1750" dirty="0">
                <a:solidFill>
                  <a:srgbClr val="272525"/>
                </a:solidFill>
                <a:latin typeface="Inter" pitchFamily="34" charset="0"/>
                <a:ea typeface="Inter" pitchFamily="34" charset="-122"/>
                <a:cs typeface="Inter" pitchFamily="34" charset="-120"/>
              </a:rPr>
              <a:t> than instructor feedback, while maintaining </a:t>
            </a:r>
            <a:r>
              <a:rPr lang="en-US" sz="1750" b="1" dirty="0">
                <a:solidFill>
                  <a:srgbClr val="272525"/>
                </a:solidFill>
                <a:latin typeface="Inter" pitchFamily="34" charset="0"/>
                <a:ea typeface="Inter" pitchFamily="34" charset="-122"/>
                <a:cs typeface="Inter" pitchFamily="34" charset="-120"/>
              </a:rPr>
              <a:t>high agreement levels with instructor feedback </a:t>
            </a:r>
            <a:r>
              <a:rPr lang="en-US" sz="1750" dirty="0">
                <a:solidFill>
                  <a:srgbClr val="272525"/>
                </a:solidFill>
                <a:latin typeface="Inter" pitchFamily="34" charset="0"/>
                <a:ea typeface="Inter" pitchFamily="34" charset="-122"/>
                <a:cs typeface="Inter" pitchFamily="34" charset="-120"/>
              </a:rPr>
              <a:t>on certain aspects of student writing (Garcia &amp; Miller, 2023).</a:t>
            </a:r>
            <a:endParaRPr lang="en-US" sz="175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2254925"/>
            <a:ext cx="12489656" cy="744260"/>
          </a:xfrm>
          <a:prstGeom prst="rect">
            <a:avLst/>
          </a:prstGeom>
          <a:noFill/>
          <a:ln/>
        </p:spPr>
        <p:txBody>
          <a:bodyPr wrap="non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To effectively use AI as a writing feedback tool</a:t>
            </a:r>
            <a:endParaRPr lang="en-US" sz="4650" dirty="0"/>
          </a:p>
        </p:txBody>
      </p:sp>
      <p:pic>
        <p:nvPicPr>
          <p:cNvPr id="3" name="Image 0" descr="preencoded.png"/>
          <p:cNvPicPr>
            <a:picLocks noChangeAspect="1"/>
          </p:cNvPicPr>
          <p:nvPr/>
        </p:nvPicPr>
        <p:blipFill>
          <a:blip r:embed="rId3"/>
          <a:stretch>
            <a:fillRect/>
          </a:stretch>
        </p:blipFill>
        <p:spPr>
          <a:xfrm>
            <a:off x="793790" y="3452813"/>
            <a:ext cx="566976" cy="566976"/>
          </a:xfrm>
          <a:prstGeom prst="rect">
            <a:avLst/>
          </a:prstGeom>
        </p:spPr>
      </p:pic>
      <p:sp>
        <p:nvSpPr>
          <p:cNvPr id="4" name="Text 1"/>
          <p:cNvSpPr/>
          <p:nvPr/>
        </p:nvSpPr>
        <p:spPr>
          <a:xfrm>
            <a:off x="793790" y="4303276"/>
            <a:ext cx="4757738" cy="446603"/>
          </a:xfrm>
          <a:prstGeom prst="rect">
            <a:avLst/>
          </a:prstGeom>
          <a:noFill/>
          <a:ln/>
        </p:spPr>
        <p:txBody>
          <a:bodyPr wrap="none" lIns="0" tIns="0" rIns="0" bIns="0" rtlCol="0" anchor="t"/>
          <a:lstStyle/>
          <a:p>
            <a:pPr marL="0" indent="0" algn="l">
              <a:lnSpc>
                <a:spcPts val="3500"/>
              </a:lnSpc>
              <a:buNone/>
            </a:pPr>
            <a:r>
              <a:rPr lang="en-US" sz="2800" b="1" dirty="0">
                <a:solidFill>
                  <a:srgbClr val="272525"/>
                </a:solidFill>
                <a:latin typeface="Petrona Bold" pitchFamily="34" charset="0"/>
                <a:ea typeface="Petrona Bold" pitchFamily="34" charset="-122"/>
                <a:cs typeface="Petrona Bold" pitchFamily="34" charset="-120"/>
              </a:rPr>
              <a:t>Cultivating Critical Thinking</a:t>
            </a:r>
            <a:endParaRPr lang="en-US" sz="2800" dirty="0"/>
          </a:p>
        </p:txBody>
      </p:sp>
      <p:sp>
        <p:nvSpPr>
          <p:cNvPr id="5" name="Text 2"/>
          <p:cNvSpPr/>
          <p:nvPr/>
        </p:nvSpPr>
        <p:spPr>
          <a:xfrm>
            <a:off x="793790" y="4885968"/>
            <a:ext cx="6379607"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Students must develop critical thinking skills to evaluate AI-generated feedback and apply suggestions thoughtfully.</a:t>
            </a:r>
            <a:endParaRPr lang="en-US" sz="1750" dirty="0"/>
          </a:p>
        </p:txBody>
      </p:sp>
      <p:pic>
        <p:nvPicPr>
          <p:cNvPr id="6" name="Image 1" descr="preencoded.png"/>
          <p:cNvPicPr>
            <a:picLocks noChangeAspect="1"/>
          </p:cNvPicPr>
          <p:nvPr/>
        </p:nvPicPr>
        <p:blipFill>
          <a:blip r:embed="rId4"/>
          <a:stretch>
            <a:fillRect/>
          </a:stretch>
        </p:blipFill>
        <p:spPr>
          <a:xfrm>
            <a:off x="7456884" y="3452813"/>
            <a:ext cx="566976" cy="566976"/>
          </a:xfrm>
          <a:prstGeom prst="rect">
            <a:avLst/>
          </a:prstGeom>
        </p:spPr>
      </p:pic>
      <p:sp>
        <p:nvSpPr>
          <p:cNvPr id="7" name="Text 3"/>
          <p:cNvSpPr/>
          <p:nvPr/>
        </p:nvSpPr>
        <p:spPr>
          <a:xfrm>
            <a:off x="7456884" y="4303276"/>
            <a:ext cx="4019788" cy="446603"/>
          </a:xfrm>
          <a:prstGeom prst="rect">
            <a:avLst/>
          </a:prstGeom>
          <a:noFill/>
          <a:ln/>
        </p:spPr>
        <p:txBody>
          <a:bodyPr wrap="none" lIns="0" tIns="0" rIns="0" bIns="0" rtlCol="0" anchor="t"/>
          <a:lstStyle/>
          <a:p>
            <a:pPr marL="0" indent="0" algn="l">
              <a:lnSpc>
                <a:spcPts val="3500"/>
              </a:lnSpc>
              <a:buNone/>
            </a:pPr>
            <a:r>
              <a:rPr lang="en-US" sz="2800" b="1" dirty="0">
                <a:solidFill>
                  <a:srgbClr val="272525"/>
                </a:solidFill>
                <a:latin typeface="Petrona Bold" pitchFamily="34" charset="0"/>
                <a:ea typeface="Petrona Bold" pitchFamily="34" charset="-122"/>
                <a:cs typeface="Petrona Bold" pitchFamily="34" charset="-120"/>
              </a:rPr>
              <a:t>Building Digital Literacy</a:t>
            </a:r>
            <a:endParaRPr lang="en-US" sz="2800" dirty="0"/>
          </a:p>
        </p:txBody>
      </p:sp>
      <p:sp>
        <p:nvSpPr>
          <p:cNvPr id="8" name="Text 4"/>
          <p:cNvSpPr/>
          <p:nvPr/>
        </p:nvSpPr>
        <p:spPr>
          <a:xfrm>
            <a:off x="7456884" y="4885968"/>
            <a:ext cx="6379726"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Digital literacy is essential for students to effectively navigate, utilize, and understand the capabilities of AI technologies.</a:t>
            </a:r>
            <a:endParaRPr lang="en-US" sz="1750" dirty="0"/>
          </a:p>
        </p:txBody>
      </p:sp>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239798"/>
            <a:ext cx="12540853" cy="744260"/>
          </a:xfrm>
          <a:prstGeom prst="rect">
            <a:avLst/>
          </a:prstGeom>
          <a:noFill/>
          <a:ln/>
        </p:spPr>
        <p:txBody>
          <a:bodyPr wrap="non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Critical Thinking in Second Language Writing</a:t>
            </a:r>
            <a:endParaRPr lang="en-US" sz="4650" dirty="0"/>
          </a:p>
        </p:txBody>
      </p:sp>
      <p:sp>
        <p:nvSpPr>
          <p:cNvPr id="3" name="Text 1"/>
          <p:cNvSpPr/>
          <p:nvPr/>
        </p:nvSpPr>
        <p:spPr>
          <a:xfrm>
            <a:off x="793790" y="2437686"/>
            <a:ext cx="13042821" cy="453509"/>
          </a:xfrm>
          <a:prstGeom prst="rect">
            <a:avLst/>
          </a:prstGeom>
          <a:noFill/>
          <a:ln/>
        </p:spPr>
        <p:txBody>
          <a:bodyPr wrap="none" lIns="0" tIns="0" rIns="0" bIns="0" rtlCol="0" anchor="t"/>
          <a:lstStyle/>
          <a:p>
            <a:pPr marL="0" indent="0" algn="l">
              <a:lnSpc>
                <a:spcPts val="3550"/>
              </a:lnSpc>
              <a:buNone/>
            </a:pPr>
            <a:r>
              <a:rPr lang="en-US" sz="2200" b="1" dirty="0">
                <a:solidFill>
                  <a:srgbClr val="272525"/>
                </a:solidFill>
                <a:latin typeface="Inter" pitchFamily="34" charset="0"/>
                <a:ea typeface="Inter" pitchFamily="34" charset="-122"/>
                <a:cs typeface="Inter" pitchFamily="34" charset="-120"/>
              </a:rPr>
              <a:t>Critical thinking in second language writing </a:t>
            </a:r>
            <a:r>
              <a:rPr lang="en-US" sz="2200" dirty="0">
                <a:solidFill>
                  <a:srgbClr val="272525"/>
                </a:solidFill>
                <a:latin typeface="Inter" pitchFamily="34" charset="0"/>
                <a:ea typeface="Inter" pitchFamily="34" charset="-122"/>
                <a:cs typeface="Inter" pitchFamily="34" charset="-120"/>
              </a:rPr>
              <a:t>encompasses:</a:t>
            </a:r>
            <a:endParaRPr lang="en-US" sz="2200" dirty="0"/>
          </a:p>
        </p:txBody>
      </p:sp>
      <p:sp>
        <p:nvSpPr>
          <p:cNvPr id="4" name="Text 2"/>
          <p:cNvSpPr/>
          <p:nvPr/>
        </p:nvSpPr>
        <p:spPr>
          <a:xfrm>
            <a:off x="793790" y="3146346"/>
            <a:ext cx="13042821" cy="453509"/>
          </a:xfrm>
          <a:prstGeom prst="rect">
            <a:avLst/>
          </a:prstGeom>
          <a:noFill/>
          <a:ln/>
        </p:spPr>
        <p:txBody>
          <a:bodyPr wrap="none" lIns="0" tIns="0" rIns="0" bIns="0" rtlCol="0" anchor="t"/>
          <a:lstStyle/>
          <a:p>
            <a:pPr marL="342900" indent="-342900" algn="l">
              <a:lnSpc>
                <a:spcPts val="2850"/>
              </a:lnSpc>
              <a:buSzPct val="100000"/>
              <a:buChar char="•"/>
            </a:pPr>
            <a:r>
              <a:rPr lang="en-US" sz="2200" dirty="0">
                <a:solidFill>
                  <a:srgbClr val="272525"/>
                </a:solidFill>
                <a:latin typeface="Inter" pitchFamily="34" charset="0"/>
                <a:ea typeface="Inter" pitchFamily="34" charset="-122"/>
                <a:cs typeface="Inter" pitchFamily="34" charset="-120"/>
              </a:rPr>
              <a:t>Ability to </a:t>
            </a:r>
            <a:r>
              <a:rPr lang="en-US" sz="2200" b="1" dirty="0">
                <a:solidFill>
                  <a:srgbClr val="272525"/>
                </a:solidFill>
                <a:latin typeface="Inter" pitchFamily="34" charset="0"/>
                <a:ea typeface="Inter" pitchFamily="34" charset="-122"/>
                <a:cs typeface="Inter" pitchFamily="34" charset="-120"/>
              </a:rPr>
              <a:t>analyze, evaluate, and synthesize </a:t>
            </a:r>
            <a:r>
              <a:rPr lang="en-US" sz="2200" dirty="0">
                <a:solidFill>
                  <a:srgbClr val="272525"/>
                </a:solidFill>
                <a:latin typeface="Inter" pitchFamily="34" charset="0"/>
                <a:ea typeface="Inter" pitchFamily="34" charset="-122"/>
                <a:cs typeface="Inter" pitchFamily="34" charset="-120"/>
              </a:rPr>
              <a:t>information (Smith, 2019)</a:t>
            </a:r>
            <a:endParaRPr lang="en-US" sz="2200" dirty="0"/>
          </a:p>
        </p:txBody>
      </p:sp>
      <p:sp>
        <p:nvSpPr>
          <p:cNvPr id="5" name="Text 3"/>
          <p:cNvSpPr/>
          <p:nvPr/>
        </p:nvSpPr>
        <p:spPr>
          <a:xfrm>
            <a:off x="793790" y="3679150"/>
            <a:ext cx="13042821" cy="907018"/>
          </a:xfrm>
          <a:prstGeom prst="rect">
            <a:avLst/>
          </a:prstGeom>
          <a:noFill/>
          <a:ln/>
        </p:spPr>
        <p:txBody>
          <a:bodyPr wrap="square" lIns="0" tIns="0" rIns="0" bIns="0" rtlCol="0" anchor="t"/>
          <a:lstStyle/>
          <a:p>
            <a:pPr marL="342900" indent="-342900" algn="l">
              <a:lnSpc>
                <a:spcPts val="2850"/>
              </a:lnSpc>
              <a:buSzPct val="100000"/>
              <a:buChar char="•"/>
            </a:pPr>
            <a:r>
              <a:rPr lang="en-US" sz="2200" b="1" dirty="0">
                <a:solidFill>
                  <a:srgbClr val="272525"/>
                </a:solidFill>
                <a:latin typeface="Inter" pitchFamily="34" charset="0"/>
                <a:ea typeface="Inter" pitchFamily="34" charset="-122"/>
                <a:cs typeface="Inter" pitchFamily="34" charset="-120"/>
              </a:rPr>
              <a:t>Making informed decisions</a:t>
            </a:r>
            <a:r>
              <a:rPr lang="en-US" sz="2200" dirty="0">
                <a:solidFill>
                  <a:srgbClr val="272525"/>
                </a:solidFill>
                <a:latin typeface="Inter" pitchFamily="34" charset="0"/>
                <a:ea typeface="Inter" pitchFamily="34" charset="-122"/>
                <a:cs typeface="Inter" pitchFamily="34" charset="-120"/>
              </a:rPr>
              <a:t> about language use and content organization (Johnson &amp; Lee, 2020)</a:t>
            </a:r>
            <a:endParaRPr lang="en-US" sz="2200" dirty="0"/>
          </a:p>
        </p:txBody>
      </p:sp>
      <p:sp>
        <p:nvSpPr>
          <p:cNvPr id="6" name="Text 4"/>
          <p:cNvSpPr/>
          <p:nvPr/>
        </p:nvSpPr>
        <p:spPr>
          <a:xfrm>
            <a:off x="793790" y="4841319"/>
            <a:ext cx="13042821" cy="907018"/>
          </a:xfrm>
          <a:prstGeom prst="rect">
            <a:avLst/>
          </a:prstGeom>
          <a:noFill/>
          <a:ln/>
        </p:spPr>
        <p:txBody>
          <a:bodyPr wrap="square" lIns="0" tIns="0" rIns="0" bIns="0" rtlCol="0" anchor="t"/>
          <a:lstStyle/>
          <a:p>
            <a:pPr marL="0" indent="0" algn="l">
              <a:lnSpc>
                <a:spcPts val="3550"/>
              </a:lnSpc>
              <a:buNone/>
            </a:pPr>
            <a:r>
              <a:rPr lang="en-US" sz="2200" dirty="0">
                <a:solidFill>
                  <a:srgbClr val="272525"/>
                </a:solidFill>
                <a:latin typeface="Inter" pitchFamily="34" charset="0"/>
                <a:ea typeface="Inter" pitchFamily="34" charset="-122"/>
                <a:cs typeface="Inter" pitchFamily="34" charset="-120"/>
              </a:rPr>
              <a:t>Research applying</a:t>
            </a:r>
            <a:r>
              <a:rPr lang="en-US" sz="2200" b="1" dirty="0">
                <a:solidFill>
                  <a:srgbClr val="272525"/>
                </a:solidFill>
                <a:latin typeface="Inter" pitchFamily="34" charset="0"/>
                <a:ea typeface="Inter" pitchFamily="34" charset="-122"/>
                <a:cs typeface="Inter" pitchFamily="34" charset="-120"/>
              </a:rPr>
              <a:t> Bloom's taxonomy</a:t>
            </a:r>
            <a:r>
              <a:rPr lang="en-US" sz="2200" dirty="0">
                <a:solidFill>
                  <a:srgbClr val="272525"/>
                </a:solidFill>
                <a:latin typeface="Inter" pitchFamily="34" charset="0"/>
                <a:ea typeface="Inter" pitchFamily="34" charset="-122"/>
                <a:cs typeface="Inter" pitchFamily="34" charset="-120"/>
              </a:rPr>
              <a:t> to ESL writing instruction shows that when teachers create </a:t>
            </a:r>
            <a:r>
              <a:rPr lang="en-US" sz="2200" b="1" dirty="0">
                <a:solidFill>
                  <a:srgbClr val="272525"/>
                </a:solidFill>
                <a:latin typeface="Inter" pitchFamily="34" charset="0"/>
                <a:ea typeface="Inter" pitchFamily="34" charset="-122"/>
                <a:cs typeface="Inter" pitchFamily="34" charset="-120"/>
              </a:rPr>
              <a:t>innovative settings </a:t>
            </a:r>
            <a:r>
              <a:rPr lang="en-US" sz="2200" dirty="0">
                <a:solidFill>
                  <a:srgbClr val="272525"/>
                </a:solidFill>
                <a:latin typeface="Inter" pitchFamily="34" charset="0"/>
                <a:ea typeface="Inter" pitchFamily="34" charset="-122"/>
                <a:cs typeface="Inter" pitchFamily="34" charset="-120"/>
              </a:rPr>
              <a:t>leading learners through</a:t>
            </a:r>
            <a:r>
              <a:rPr lang="en-US" sz="2200" b="1" dirty="0">
                <a:solidFill>
                  <a:srgbClr val="272525"/>
                </a:solidFill>
                <a:latin typeface="Inter" pitchFamily="34" charset="0"/>
                <a:ea typeface="Inter" pitchFamily="34" charset="-122"/>
                <a:cs typeface="Inter" pitchFamily="34" charset="-120"/>
              </a:rPr>
              <a:t> all critical thinking stages</a:t>
            </a:r>
            <a:r>
              <a:rPr lang="en-US" sz="2200" dirty="0">
                <a:solidFill>
                  <a:srgbClr val="272525"/>
                </a:solidFill>
                <a:latin typeface="Inter" pitchFamily="34" charset="0"/>
                <a:ea typeface="Inter" pitchFamily="34" charset="-122"/>
                <a:cs typeface="Inter" pitchFamily="34" charset="-120"/>
              </a:rPr>
              <a:t>, students demonstrate:</a:t>
            </a:r>
            <a:endParaRPr lang="en-US" sz="2200" dirty="0"/>
          </a:p>
        </p:txBody>
      </p:sp>
      <p:sp>
        <p:nvSpPr>
          <p:cNvPr id="7" name="Text 5"/>
          <p:cNvSpPr/>
          <p:nvPr/>
        </p:nvSpPr>
        <p:spPr>
          <a:xfrm>
            <a:off x="793790" y="6003488"/>
            <a:ext cx="13042821" cy="453509"/>
          </a:xfrm>
          <a:prstGeom prst="rect">
            <a:avLst/>
          </a:prstGeom>
          <a:noFill/>
          <a:ln/>
        </p:spPr>
        <p:txBody>
          <a:bodyPr wrap="none" lIns="0" tIns="0" rIns="0" bIns="0" rtlCol="0" anchor="t"/>
          <a:lstStyle/>
          <a:p>
            <a:pPr marL="342900" indent="-342900" algn="l">
              <a:lnSpc>
                <a:spcPts val="2850"/>
              </a:lnSpc>
              <a:buSzPct val="100000"/>
              <a:buChar char="•"/>
            </a:pPr>
            <a:r>
              <a:rPr lang="en-US" sz="2200" dirty="0">
                <a:solidFill>
                  <a:srgbClr val="272525"/>
                </a:solidFill>
                <a:latin typeface="Inter" pitchFamily="34" charset="0"/>
                <a:ea typeface="Inter" pitchFamily="34" charset="-122"/>
                <a:cs typeface="Inter" pitchFamily="34" charset="-120"/>
              </a:rPr>
              <a:t>Widened scope with more enjoyment after brainstorming</a:t>
            </a:r>
            <a:endParaRPr lang="en-US" sz="2200" dirty="0"/>
          </a:p>
        </p:txBody>
      </p:sp>
      <p:sp>
        <p:nvSpPr>
          <p:cNvPr id="8" name="Text 6"/>
          <p:cNvSpPr/>
          <p:nvPr/>
        </p:nvSpPr>
        <p:spPr>
          <a:xfrm>
            <a:off x="793790" y="6536293"/>
            <a:ext cx="13042821" cy="453509"/>
          </a:xfrm>
          <a:prstGeom prst="rect">
            <a:avLst/>
          </a:prstGeom>
          <a:noFill/>
          <a:ln/>
        </p:spPr>
        <p:txBody>
          <a:bodyPr wrap="none" lIns="0" tIns="0" rIns="0" bIns="0" rtlCol="0" anchor="t"/>
          <a:lstStyle/>
          <a:p>
            <a:pPr marL="342900" indent="-342900" algn="l">
              <a:lnSpc>
                <a:spcPts val="2850"/>
              </a:lnSpc>
              <a:buSzPct val="100000"/>
              <a:buChar char="•"/>
            </a:pPr>
            <a:r>
              <a:rPr lang="en-US" sz="2200" dirty="0">
                <a:solidFill>
                  <a:srgbClr val="272525"/>
                </a:solidFill>
                <a:latin typeface="Inter" pitchFamily="34" charset="0"/>
                <a:ea typeface="Inter" pitchFamily="34" charset="-122"/>
                <a:cs typeface="Inter" pitchFamily="34" charset="-120"/>
              </a:rPr>
              <a:t>Better learning outcomes in writing (Garcia &amp; Miller, 2021)</a:t>
            </a:r>
            <a:endParaRPr lang="en-US" sz="2200" dirty="0"/>
          </a:p>
        </p:txBody>
      </p:sp>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818198"/>
            <a:ext cx="7635954" cy="669846"/>
          </a:xfrm>
          <a:prstGeom prst="rect">
            <a:avLst/>
          </a:prstGeom>
          <a:noFill/>
          <a:ln/>
        </p:spPr>
        <p:txBody>
          <a:bodyPr wrap="none" lIns="0" tIns="0" rIns="0" bIns="0" rtlCol="0" anchor="t"/>
          <a:lstStyle/>
          <a:p>
            <a:pPr marL="0" indent="0" algn="l">
              <a:lnSpc>
                <a:spcPts val="5250"/>
              </a:lnSpc>
              <a:buNone/>
            </a:pPr>
            <a:r>
              <a:rPr lang="en-US" sz="4200" b="1" dirty="0">
                <a:solidFill>
                  <a:srgbClr val="000000"/>
                </a:solidFill>
                <a:latin typeface="Petrona Bold" pitchFamily="34" charset="0"/>
                <a:ea typeface="Petrona Bold" pitchFamily="34" charset="-122"/>
                <a:cs typeface="Petrona Bold" pitchFamily="34" charset="-120"/>
              </a:rPr>
              <a:t>Digital Literacy in the Age of AI</a:t>
            </a:r>
            <a:endParaRPr lang="en-US" sz="4200" dirty="0"/>
          </a:p>
        </p:txBody>
      </p:sp>
      <p:sp>
        <p:nvSpPr>
          <p:cNvPr id="3" name="Text 1"/>
          <p:cNvSpPr/>
          <p:nvPr/>
        </p:nvSpPr>
        <p:spPr>
          <a:xfrm>
            <a:off x="336589" y="1912382"/>
            <a:ext cx="13042821" cy="408146"/>
          </a:xfrm>
          <a:prstGeom prst="rect">
            <a:avLst/>
          </a:prstGeom>
          <a:noFill/>
          <a:ln/>
        </p:spPr>
        <p:txBody>
          <a:bodyPr wrap="none" lIns="0" tIns="0" rIns="0" bIns="0" rtlCol="0" anchor="t"/>
          <a:lstStyle/>
          <a:p>
            <a:pPr marL="0" indent="0" algn="l">
              <a:lnSpc>
                <a:spcPts val="3200"/>
              </a:lnSpc>
              <a:buNone/>
            </a:pPr>
            <a:r>
              <a:rPr lang="en-US" sz="2200" b="1" dirty="0">
                <a:solidFill>
                  <a:srgbClr val="272525"/>
                </a:solidFill>
                <a:latin typeface="Inter" pitchFamily="34" charset="0"/>
                <a:ea typeface="Inter" pitchFamily="34" charset="-122"/>
                <a:cs typeface="Inter" pitchFamily="34" charset="-120"/>
              </a:rPr>
              <a:t>Digital literacy</a:t>
            </a:r>
            <a:r>
              <a:rPr lang="en-US" sz="2200" dirty="0">
                <a:solidFill>
                  <a:srgbClr val="272525"/>
                </a:solidFill>
                <a:latin typeface="Inter" pitchFamily="34" charset="0"/>
                <a:ea typeface="Inter" pitchFamily="34" charset="-122"/>
                <a:cs typeface="Inter" pitchFamily="34" charset="-120"/>
              </a:rPr>
              <a:t> extends beyond basic technological competency to include:</a:t>
            </a:r>
            <a:endParaRPr lang="en-US" sz="2200" dirty="0"/>
          </a:p>
        </p:txBody>
      </p:sp>
      <p:sp>
        <p:nvSpPr>
          <p:cNvPr id="4" name="Text 2"/>
          <p:cNvSpPr/>
          <p:nvPr/>
        </p:nvSpPr>
        <p:spPr>
          <a:xfrm>
            <a:off x="793790" y="2534007"/>
            <a:ext cx="13042821" cy="408146"/>
          </a:xfrm>
          <a:prstGeom prst="rect">
            <a:avLst/>
          </a:prstGeom>
          <a:noFill/>
          <a:ln/>
        </p:spPr>
        <p:txBody>
          <a:bodyPr wrap="none" lIns="0" tIns="0" rIns="0" bIns="0" rtlCol="0" anchor="t"/>
          <a:lstStyle/>
          <a:p>
            <a:pPr marL="342900" indent="-342900" algn="l">
              <a:lnSpc>
                <a:spcPts val="2550"/>
              </a:lnSpc>
              <a:buSzPct val="100000"/>
              <a:buChar char="•"/>
            </a:pPr>
            <a:r>
              <a:rPr lang="en-US" sz="2200" dirty="0">
                <a:solidFill>
                  <a:srgbClr val="272525"/>
                </a:solidFill>
                <a:latin typeface="Inter" pitchFamily="34" charset="0"/>
                <a:ea typeface="Inter" pitchFamily="34" charset="-122"/>
                <a:cs typeface="Inter" pitchFamily="34" charset="-120"/>
              </a:rPr>
              <a:t>Ability to </a:t>
            </a:r>
            <a:r>
              <a:rPr lang="en-US" sz="2200" b="1" dirty="0">
                <a:solidFill>
                  <a:srgbClr val="272525"/>
                </a:solidFill>
                <a:latin typeface="Inter" pitchFamily="34" charset="0"/>
                <a:ea typeface="Inter" pitchFamily="34" charset="-122"/>
                <a:cs typeface="Inter" pitchFamily="34" charset="-120"/>
              </a:rPr>
              <a:t>critically evaluate AI-generated content</a:t>
            </a:r>
            <a:endParaRPr lang="en-US" sz="2200" dirty="0"/>
          </a:p>
        </p:txBody>
      </p:sp>
      <p:sp>
        <p:nvSpPr>
          <p:cNvPr id="5" name="Text 3"/>
          <p:cNvSpPr/>
          <p:nvPr/>
        </p:nvSpPr>
        <p:spPr>
          <a:xfrm>
            <a:off x="793790" y="3013591"/>
            <a:ext cx="13042821" cy="408146"/>
          </a:xfrm>
          <a:prstGeom prst="rect">
            <a:avLst/>
          </a:prstGeom>
          <a:noFill/>
          <a:ln/>
        </p:spPr>
        <p:txBody>
          <a:bodyPr wrap="none" lIns="0" tIns="0" rIns="0" bIns="0" rtlCol="0" anchor="t"/>
          <a:lstStyle/>
          <a:p>
            <a:pPr marL="342900" indent="-342900" algn="l">
              <a:lnSpc>
                <a:spcPts val="2550"/>
              </a:lnSpc>
              <a:buSzPct val="100000"/>
              <a:buChar char="•"/>
            </a:pPr>
            <a:r>
              <a:rPr lang="en-US" sz="2200" b="1" dirty="0">
                <a:solidFill>
                  <a:srgbClr val="272525"/>
                </a:solidFill>
                <a:latin typeface="Inter" pitchFamily="34" charset="0"/>
                <a:ea typeface="Inter" pitchFamily="34" charset="-122"/>
                <a:cs typeface="Inter" pitchFamily="34" charset="-120"/>
              </a:rPr>
              <a:t>Understanding limitations</a:t>
            </a:r>
            <a:r>
              <a:rPr lang="en-US" sz="2200" dirty="0">
                <a:solidFill>
                  <a:srgbClr val="272525"/>
                </a:solidFill>
                <a:latin typeface="Inter" pitchFamily="34" charset="0"/>
                <a:ea typeface="Inter" pitchFamily="34" charset="-122"/>
                <a:cs typeface="Inter" pitchFamily="34" charset="-120"/>
              </a:rPr>
              <a:t> of automated systems</a:t>
            </a:r>
            <a:endParaRPr lang="en-US" sz="2200" dirty="0"/>
          </a:p>
        </p:txBody>
      </p:sp>
      <p:sp>
        <p:nvSpPr>
          <p:cNvPr id="6" name="Text 4"/>
          <p:cNvSpPr/>
          <p:nvPr/>
        </p:nvSpPr>
        <p:spPr>
          <a:xfrm>
            <a:off x="793790" y="3493175"/>
            <a:ext cx="13042821" cy="408146"/>
          </a:xfrm>
          <a:prstGeom prst="rect">
            <a:avLst/>
          </a:prstGeom>
          <a:noFill/>
          <a:ln/>
        </p:spPr>
        <p:txBody>
          <a:bodyPr wrap="none" lIns="0" tIns="0" rIns="0" bIns="0" rtlCol="0" anchor="t"/>
          <a:lstStyle/>
          <a:p>
            <a:pPr marL="342900" indent="-342900" algn="l">
              <a:lnSpc>
                <a:spcPts val="2550"/>
              </a:lnSpc>
              <a:buSzPct val="100000"/>
              <a:buChar char="•"/>
            </a:pPr>
            <a:r>
              <a:rPr lang="en-US" sz="2200" b="1" dirty="0">
                <a:solidFill>
                  <a:srgbClr val="272525"/>
                </a:solidFill>
                <a:latin typeface="Inter" pitchFamily="34" charset="0"/>
                <a:ea typeface="Inter" pitchFamily="34" charset="-122"/>
                <a:cs typeface="Inter" pitchFamily="34" charset="-120"/>
              </a:rPr>
              <a:t>Balancing AI assistance with human judgment</a:t>
            </a:r>
            <a:endParaRPr lang="en-US" sz="2200" dirty="0"/>
          </a:p>
        </p:txBody>
      </p:sp>
      <p:sp>
        <p:nvSpPr>
          <p:cNvPr id="7" name="Text 5"/>
          <p:cNvSpPr/>
          <p:nvPr/>
        </p:nvSpPr>
        <p:spPr>
          <a:xfrm>
            <a:off x="793790" y="4130873"/>
            <a:ext cx="13042821" cy="408146"/>
          </a:xfrm>
          <a:prstGeom prst="rect">
            <a:avLst/>
          </a:prstGeom>
          <a:noFill/>
          <a:ln/>
        </p:spPr>
        <p:txBody>
          <a:bodyPr wrap="none" lIns="0" tIns="0" rIns="0" bIns="0" rtlCol="0" anchor="t"/>
          <a:lstStyle/>
          <a:p>
            <a:pPr marL="0" indent="0" algn="l">
              <a:lnSpc>
                <a:spcPts val="3200"/>
              </a:lnSpc>
              <a:buNone/>
            </a:pPr>
            <a:r>
              <a:rPr lang="en-US" sz="2200" dirty="0">
                <a:solidFill>
                  <a:srgbClr val="272525"/>
                </a:solidFill>
                <a:latin typeface="Inter" pitchFamily="34" charset="0"/>
                <a:ea typeface="Inter" pitchFamily="34" charset="-122"/>
                <a:cs typeface="Inter" pitchFamily="34" charset="-120"/>
              </a:rPr>
              <a:t>(Johnson &amp; Lee, 2023)</a:t>
            </a:r>
            <a:endParaRPr lang="en-US" sz="2200" dirty="0"/>
          </a:p>
        </p:txBody>
      </p:sp>
      <p:sp>
        <p:nvSpPr>
          <p:cNvPr id="8" name="Text 6"/>
          <p:cNvSpPr/>
          <p:nvPr/>
        </p:nvSpPr>
        <p:spPr>
          <a:xfrm>
            <a:off x="336590" y="4807864"/>
            <a:ext cx="13042821" cy="408146"/>
          </a:xfrm>
          <a:prstGeom prst="rect">
            <a:avLst/>
          </a:prstGeom>
          <a:noFill/>
          <a:ln/>
        </p:spPr>
        <p:txBody>
          <a:bodyPr wrap="none" lIns="0" tIns="0" rIns="0" bIns="0" rtlCol="0" anchor="t"/>
          <a:lstStyle/>
          <a:p>
            <a:pPr marL="0" indent="0" algn="l">
              <a:lnSpc>
                <a:spcPts val="3200"/>
              </a:lnSpc>
              <a:buNone/>
            </a:pPr>
            <a:r>
              <a:rPr lang="en-US" sz="2200" dirty="0">
                <a:solidFill>
                  <a:srgbClr val="272525"/>
                </a:solidFill>
                <a:latin typeface="Inter" pitchFamily="34" charset="0"/>
                <a:ea typeface="Inter" pitchFamily="34" charset="-122"/>
                <a:cs typeface="Inter" pitchFamily="34" charset="-120"/>
              </a:rPr>
              <a:t>Studies show </a:t>
            </a:r>
            <a:r>
              <a:rPr lang="en-US" sz="2200" b="1" dirty="0">
                <a:solidFill>
                  <a:srgbClr val="272525"/>
                </a:solidFill>
                <a:latin typeface="Inter" pitchFamily="34" charset="0"/>
                <a:ea typeface="Inter" pitchFamily="34" charset="-122"/>
                <a:cs typeface="Inter" pitchFamily="34" charset="-120"/>
              </a:rPr>
              <a:t>integrating AI feedback into online writing instruction</a:t>
            </a:r>
            <a:r>
              <a:rPr lang="en-US" sz="2200" dirty="0">
                <a:solidFill>
                  <a:srgbClr val="272525"/>
                </a:solidFill>
                <a:latin typeface="Inter" pitchFamily="34" charset="0"/>
                <a:ea typeface="Inter" pitchFamily="34" charset="-122"/>
                <a:cs typeface="Inter" pitchFamily="34" charset="-120"/>
              </a:rPr>
              <a:t> can </a:t>
            </a:r>
            <a:r>
              <a:rPr lang="en-US" sz="2200" b="1" dirty="0">
                <a:solidFill>
                  <a:srgbClr val="272525"/>
                </a:solidFill>
                <a:latin typeface="Inter" pitchFamily="34" charset="0"/>
                <a:ea typeface="Inter" pitchFamily="34" charset="-122"/>
                <a:cs typeface="Inter" pitchFamily="34" charset="-120"/>
              </a:rPr>
              <a:t>substantially benefit</a:t>
            </a:r>
            <a:r>
              <a:rPr lang="en-US" sz="2200" dirty="0">
                <a:solidFill>
                  <a:srgbClr val="272525"/>
                </a:solidFill>
                <a:latin typeface="Inter" pitchFamily="34" charset="0"/>
                <a:ea typeface="Inter" pitchFamily="34" charset="-122"/>
                <a:cs typeface="Inter" pitchFamily="34" charset="-120"/>
              </a:rPr>
              <a:t> learners by:</a:t>
            </a:r>
            <a:endParaRPr lang="en-US" sz="2200" dirty="0"/>
          </a:p>
        </p:txBody>
      </p:sp>
      <p:sp>
        <p:nvSpPr>
          <p:cNvPr id="9" name="Text 7"/>
          <p:cNvSpPr/>
          <p:nvPr/>
        </p:nvSpPr>
        <p:spPr>
          <a:xfrm>
            <a:off x="793790" y="5406271"/>
            <a:ext cx="13042821" cy="408146"/>
          </a:xfrm>
          <a:prstGeom prst="rect">
            <a:avLst/>
          </a:prstGeom>
          <a:noFill/>
          <a:ln/>
        </p:spPr>
        <p:txBody>
          <a:bodyPr wrap="none" lIns="0" tIns="0" rIns="0" bIns="0" rtlCol="0" anchor="t"/>
          <a:lstStyle/>
          <a:p>
            <a:pPr marL="342900" indent="-342900" algn="l">
              <a:lnSpc>
                <a:spcPts val="2550"/>
              </a:lnSpc>
              <a:buSzPct val="100000"/>
              <a:buChar char="•"/>
            </a:pPr>
            <a:r>
              <a:rPr lang="en-US" sz="2200" dirty="0">
                <a:solidFill>
                  <a:srgbClr val="272525"/>
                </a:solidFill>
                <a:latin typeface="Inter" pitchFamily="34" charset="0"/>
                <a:ea typeface="Inter" pitchFamily="34" charset="-122"/>
                <a:cs typeface="Inter" pitchFamily="34" charset="-120"/>
              </a:rPr>
              <a:t>Offering more </a:t>
            </a:r>
            <a:r>
              <a:rPr lang="en-US" sz="2200" b="1" dirty="0">
                <a:solidFill>
                  <a:srgbClr val="272525"/>
                </a:solidFill>
                <a:latin typeface="Inter" pitchFamily="34" charset="0"/>
                <a:ea typeface="Inter" pitchFamily="34" charset="-122"/>
                <a:cs typeface="Inter" pitchFamily="34" charset="-120"/>
              </a:rPr>
              <a:t>supportive learning contexts</a:t>
            </a:r>
            <a:endParaRPr lang="en-US" sz="2200" dirty="0"/>
          </a:p>
        </p:txBody>
      </p:sp>
      <p:sp>
        <p:nvSpPr>
          <p:cNvPr id="10" name="Text 8"/>
          <p:cNvSpPr/>
          <p:nvPr/>
        </p:nvSpPr>
        <p:spPr>
          <a:xfrm>
            <a:off x="793790" y="5885855"/>
            <a:ext cx="13042821" cy="408146"/>
          </a:xfrm>
          <a:prstGeom prst="rect">
            <a:avLst/>
          </a:prstGeom>
          <a:noFill/>
          <a:ln/>
        </p:spPr>
        <p:txBody>
          <a:bodyPr wrap="none" lIns="0" tIns="0" rIns="0" bIns="0" rtlCol="0" anchor="t"/>
          <a:lstStyle/>
          <a:p>
            <a:pPr marL="342900" indent="-342900" algn="l">
              <a:lnSpc>
                <a:spcPts val="2550"/>
              </a:lnSpc>
              <a:buSzPct val="100000"/>
              <a:buChar char="•"/>
            </a:pPr>
            <a:r>
              <a:rPr lang="en-US" sz="2200" dirty="0">
                <a:solidFill>
                  <a:srgbClr val="272525"/>
                </a:solidFill>
                <a:latin typeface="Inter" pitchFamily="34" charset="0"/>
                <a:ea typeface="Inter" pitchFamily="34" charset="-122"/>
                <a:cs typeface="Inter" pitchFamily="34" charset="-120"/>
              </a:rPr>
              <a:t>Fostering </a:t>
            </a:r>
            <a:r>
              <a:rPr lang="en-US" sz="2200" b="1" dirty="0">
                <a:solidFill>
                  <a:srgbClr val="272525"/>
                </a:solidFill>
                <a:latin typeface="Inter" pitchFamily="34" charset="0"/>
                <a:ea typeface="Inter" pitchFamily="34" charset="-122"/>
                <a:cs typeface="Inter" pitchFamily="34" charset="-120"/>
              </a:rPr>
              <a:t>motivation and confidence</a:t>
            </a:r>
            <a:endParaRPr lang="en-US" sz="2200" dirty="0"/>
          </a:p>
        </p:txBody>
      </p:sp>
      <p:sp>
        <p:nvSpPr>
          <p:cNvPr id="11" name="Text 9"/>
          <p:cNvSpPr/>
          <p:nvPr/>
        </p:nvSpPr>
        <p:spPr>
          <a:xfrm>
            <a:off x="793790" y="6365438"/>
            <a:ext cx="13042821" cy="408146"/>
          </a:xfrm>
          <a:prstGeom prst="rect">
            <a:avLst/>
          </a:prstGeom>
          <a:noFill/>
          <a:ln/>
        </p:spPr>
        <p:txBody>
          <a:bodyPr wrap="none" lIns="0" tIns="0" rIns="0" bIns="0" rtlCol="0" anchor="t"/>
          <a:lstStyle/>
          <a:p>
            <a:pPr marL="342900" indent="-342900" algn="l">
              <a:lnSpc>
                <a:spcPts val="2550"/>
              </a:lnSpc>
              <a:buSzPct val="100000"/>
              <a:buChar char="•"/>
            </a:pPr>
            <a:r>
              <a:rPr lang="en-US" sz="2200" dirty="0">
                <a:solidFill>
                  <a:srgbClr val="272525"/>
                </a:solidFill>
                <a:latin typeface="Inter" pitchFamily="34" charset="0"/>
                <a:ea typeface="Inter" pitchFamily="34" charset="-122"/>
                <a:cs typeface="Inter" pitchFamily="34" charset="-120"/>
              </a:rPr>
              <a:t>Improving </a:t>
            </a:r>
            <a:r>
              <a:rPr lang="en-US" sz="2200" b="1" dirty="0">
                <a:solidFill>
                  <a:srgbClr val="272525"/>
                </a:solidFill>
                <a:latin typeface="Inter" pitchFamily="34" charset="0"/>
                <a:ea typeface="Inter" pitchFamily="34" charset="-122"/>
                <a:cs typeface="Inter" pitchFamily="34" charset="-120"/>
              </a:rPr>
              <a:t>writing proficiency</a:t>
            </a:r>
            <a:endParaRPr lang="en-US" sz="2200" dirty="0"/>
          </a:p>
        </p:txBody>
      </p:sp>
      <p:sp>
        <p:nvSpPr>
          <p:cNvPr id="12" name="Text 10"/>
          <p:cNvSpPr/>
          <p:nvPr/>
        </p:nvSpPr>
        <p:spPr>
          <a:xfrm>
            <a:off x="793790" y="7003137"/>
            <a:ext cx="13042821" cy="408146"/>
          </a:xfrm>
          <a:prstGeom prst="rect">
            <a:avLst/>
          </a:prstGeom>
          <a:noFill/>
          <a:ln/>
        </p:spPr>
        <p:txBody>
          <a:bodyPr wrap="none" lIns="0" tIns="0" rIns="0" bIns="0" rtlCol="0" anchor="t"/>
          <a:lstStyle/>
          <a:p>
            <a:pPr marL="0" indent="0" algn="l">
              <a:lnSpc>
                <a:spcPts val="3200"/>
              </a:lnSpc>
              <a:buNone/>
            </a:pPr>
            <a:r>
              <a:rPr lang="en-US" sz="2200" dirty="0">
                <a:solidFill>
                  <a:srgbClr val="272525"/>
                </a:solidFill>
                <a:latin typeface="Inter" pitchFamily="34" charset="0"/>
                <a:ea typeface="Inter" pitchFamily="34" charset="-122"/>
                <a:cs typeface="Inter" pitchFamily="34" charset="-120"/>
              </a:rPr>
              <a:t>(Wang &amp; Kim, 2022)</a:t>
            </a:r>
            <a:endParaRPr lang="en-US" sz="2200" dirty="0"/>
          </a:p>
        </p:txBody>
      </p:sp>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742831"/>
            <a:ext cx="9832777" cy="744260"/>
          </a:xfrm>
          <a:prstGeom prst="rect">
            <a:avLst/>
          </a:prstGeom>
          <a:noFill/>
          <a:ln/>
        </p:spPr>
        <p:txBody>
          <a:bodyPr wrap="non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Challenges for Vietnamese Students</a:t>
            </a:r>
            <a:endParaRPr lang="en-US" sz="4650" dirty="0"/>
          </a:p>
        </p:txBody>
      </p:sp>
      <p:sp>
        <p:nvSpPr>
          <p:cNvPr id="3" name="Text 1"/>
          <p:cNvSpPr/>
          <p:nvPr/>
        </p:nvSpPr>
        <p:spPr>
          <a:xfrm>
            <a:off x="923449" y="2230993"/>
            <a:ext cx="3769043" cy="446603"/>
          </a:xfrm>
          <a:prstGeom prst="rect">
            <a:avLst/>
          </a:prstGeom>
          <a:noFill/>
          <a:ln/>
        </p:spPr>
        <p:txBody>
          <a:bodyPr wrap="none" lIns="0" tIns="0" rIns="0" bIns="0" rtlCol="0" anchor="t"/>
          <a:lstStyle/>
          <a:p>
            <a:pPr marL="0" indent="0" algn="r">
              <a:lnSpc>
                <a:spcPts val="3500"/>
              </a:lnSpc>
              <a:buNone/>
            </a:pPr>
            <a:r>
              <a:rPr lang="en-US" sz="2800" b="1" dirty="0">
                <a:solidFill>
                  <a:srgbClr val="272525"/>
                </a:solidFill>
                <a:latin typeface="Petrona Bold" pitchFamily="34" charset="0"/>
                <a:ea typeface="Petrona Bold" pitchFamily="34" charset="-122"/>
                <a:cs typeface="Petrona Bold" pitchFamily="34" charset="-120"/>
              </a:rPr>
              <a:t>Vocabulary Difficulties</a:t>
            </a:r>
            <a:endParaRPr lang="en-US" sz="2800" dirty="0"/>
          </a:p>
        </p:txBody>
      </p:sp>
      <p:sp>
        <p:nvSpPr>
          <p:cNvPr id="4" name="Text 2"/>
          <p:cNvSpPr/>
          <p:nvPr/>
        </p:nvSpPr>
        <p:spPr>
          <a:xfrm>
            <a:off x="793790" y="2813685"/>
            <a:ext cx="3898702" cy="725805"/>
          </a:xfrm>
          <a:prstGeom prst="rect">
            <a:avLst/>
          </a:prstGeom>
          <a:noFill/>
          <a:ln/>
        </p:spPr>
        <p:txBody>
          <a:bodyPr wrap="square" lIns="0" tIns="0" rIns="0" bIns="0" rtlCol="0" anchor="t"/>
          <a:lstStyle/>
          <a:p>
            <a:pPr marL="0" indent="0" algn="r">
              <a:lnSpc>
                <a:spcPts val="2850"/>
              </a:lnSpc>
              <a:buNone/>
            </a:pPr>
            <a:r>
              <a:rPr lang="en-US" sz="1750" dirty="0">
                <a:solidFill>
                  <a:srgbClr val="272525"/>
                </a:solidFill>
                <a:latin typeface="Inter" pitchFamily="34" charset="0"/>
                <a:ea typeface="Inter" pitchFamily="34" charset="-122"/>
                <a:cs typeface="Inter" pitchFamily="34" charset="-120"/>
              </a:rPr>
              <a:t>Limited English vocabulary restricts expression (Nguyen &amp; Tran, 2021)</a:t>
            </a:r>
            <a:endParaRPr lang="en-US" sz="1750" dirty="0"/>
          </a:p>
        </p:txBody>
      </p:sp>
      <p:pic>
        <p:nvPicPr>
          <p:cNvPr id="5" name="Image 0" descr="preencoded.png"/>
          <p:cNvPicPr>
            <a:picLocks noChangeAspect="1"/>
          </p:cNvPicPr>
          <p:nvPr/>
        </p:nvPicPr>
        <p:blipFill>
          <a:blip r:embed="rId3"/>
          <a:stretch>
            <a:fillRect/>
          </a:stretch>
        </p:blipFill>
        <p:spPr>
          <a:xfrm>
            <a:off x="5032653" y="1940719"/>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015633" y="2881193"/>
            <a:ext cx="339328" cy="424220"/>
          </a:xfrm>
          <a:prstGeom prst="rect">
            <a:avLst/>
          </a:prstGeom>
        </p:spPr>
      </p:pic>
      <p:sp>
        <p:nvSpPr>
          <p:cNvPr id="7" name="Text 3"/>
          <p:cNvSpPr/>
          <p:nvPr/>
        </p:nvSpPr>
        <p:spPr>
          <a:xfrm>
            <a:off x="9937790" y="2049542"/>
            <a:ext cx="3572470" cy="446603"/>
          </a:xfrm>
          <a:prstGeom prst="rect">
            <a:avLst/>
          </a:prstGeom>
          <a:noFill/>
          <a:ln/>
        </p:spPr>
        <p:txBody>
          <a:bodyPr wrap="none" lIns="0" tIns="0" rIns="0" bIns="0" rtlCol="0" anchor="t"/>
          <a:lstStyle/>
          <a:p>
            <a:pPr marL="0" indent="0" algn="l">
              <a:lnSpc>
                <a:spcPts val="3500"/>
              </a:lnSpc>
              <a:buNone/>
            </a:pPr>
            <a:r>
              <a:rPr lang="en-US" sz="2800" b="1" dirty="0">
                <a:solidFill>
                  <a:srgbClr val="272525"/>
                </a:solidFill>
                <a:latin typeface="Petrona Bold" pitchFamily="34" charset="0"/>
                <a:ea typeface="Petrona Bold" pitchFamily="34" charset="-122"/>
                <a:cs typeface="Petrona Bold" pitchFamily="34" charset="-120"/>
              </a:rPr>
              <a:t>Grammar Problems</a:t>
            </a:r>
            <a:endParaRPr lang="en-US" sz="2800" dirty="0"/>
          </a:p>
        </p:txBody>
      </p:sp>
      <p:sp>
        <p:nvSpPr>
          <p:cNvPr id="8" name="Text 4"/>
          <p:cNvSpPr/>
          <p:nvPr/>
        </p:nvSpPr>
        <p:spPr>
          <a:xfrm>
            <a:off x="9937790" y="2632234"/>
            <a:ext cx="3898821"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Significant differences between Vietnamese and English grammar structures (Le &amp; Pham, 2020)</a:t>
            </a:r>
            <a:endParaRPr lang="en-US" sz="1750" dirty="0"/>
          </a:p>
        </p:txBody>
      </p:sp>
      <p:pic>
        <p:nvPicPr>
          <p:cNvPr id="9" name="Image 2" descr="preencoded.png"/>
          <p:cNvPicPr>
            <a:picLocks noChangeAspect="1"/>
          </p:cNvPicPr>
          <p:nvPr/>
        </p:nvPicPr>
        <p:blipFill>
          <a:blip r:embed="rId5"/>
          <a:stretch>
            <a:fillRect/>
          </a:stretch>
        </p:blipFill>
        <p:spPr>
          <a:xfrm>
            <a:off x="5032653" y="1940719"/>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8275201" y="2881193"/>
            <a:ext cx="339328" cy="424220"/>
          </a:xfrm>
          <a:prstGeom prst="rect">
            <a:avLst/>
          </a:prstGeom>
        </p:spPr>
      </p:pic>
      <p:sp>
        <p:nvSpPr>
          <p:cNvPr id="11" name="Text 5"/>
          <p:cNvSpPr/>
          <p:nvPr/>
        </p:nvSpPr>
        <p:spPr>
          <a:xfrm>
            <a:off x="9937790" y="4683562"/>
            <a:ext cx="3572470" cy="446603"/>
          </a:xfrm>
          <a:prstGeom prst="rect">
            <a:avLst/>
          </a:prstGeom>
          <a:noFill/>
          <a:ln/>
        </p:spPr>
        <p:txBody>
          <a:bodyPr wrap="none" lIns="0" tIns="0" rIns="0" bIns="0" rtlCol="0" anchor="t"/>
          <a:lstStyle/>
          <a:p>
            <a:pPr marL="0" indent="0" algn="l">
              <a:lnSpc>
                <a:spcPts val="3500"/>
              </a:lnSpc>
              <a:buNone/>
            </a:pPr>
            <a:r>
              <a:rPr lang="en-US" sz="2800" b="1" dirty="0">
                <a:solidFill>
                  <a:srgbClr val="272525"/>
                </a:solidFill>
                <a:latin typeface="Petrona Bold" pitchFamily="34" charset="0"/>
                <a:ea typeface="Petrona Bold" pitchFamily="34" charset="-122"/>
                <a:cs typeface="Petrona Bold" pitchFamily="34" charset="-120"/>
              </a:rPr>
              <a:t>Organization Issues</a:t>
            </a:r>
            <a:endParaRPr lang="en-US" sz="2800" dirty="0"/>
          </a:p>
        </p:txBody>
      </p:sp>
      <p:sp>
        <p:nvSpPr>
          <p:cNvPr id="12" name="Text 6"/>
          <p:cNvSpPr/>
          <p:nvPr/>
        </p:nvSpPr>
        <p:spPr>
          <a:xfrm>
            <a:off x="9937790" y="5266253"/>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Troubles organizing ideas in English academic writing (Vo, 2019)</a:t>
            </a:r>
            <a:endParaRPr lang="en-US" sz="1750" dirty="0"/>
          </a:p>
        </p:txBody>
      </p:sp>
      <p:pic>
        <p:nvPicPr>
          <p:cNvPr id="13" name="Image 4" descr="preencoded.png"/>
          <p:cNvPicPr>
            <a:picLocks noChangeAspect="1"/>
          </p:cNvPicPr>
          <p:nvPr/>
        </p:nvPicPr>
        <p:blipFill>
          <a:blip r:embed="rId7"/>
          <a:stretch>
            <a:fillRect/>
          </a:stretch>
        </p:blipFill>
        <p:spPr>
          <a:xfrm>
            <a:off x="5032653" y="1940719"/>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8275201" y="5140762"/>
            <a:ext cx="339328" cy="424220"/>
          </a:xfrm>
          <a:prstGeom prst="rect">
            <a:avLst/>
          </a:prstGeom>
        </p:spPr>
      </p:pic>
      <p:sp>
        <p:nvSpPr>
          <p:cNvPr id="15" name="Text 7"/>
          <p:cNvSpPr/>
          <p:nvPr/>
        </p:nvSpPr>
        <p:spPr>
          <a:xfrm>
            <a:off x="793790" y="4278749"/>
            <a:ext cx="3898702" cy="893207"/>
          </a:xfrm>
          <a:prstGeom prst="rect">
            <a:avLst/>
          </a:prstGeom>
          <a:noFill/>
          <a:ln/>
        </p:spPr>
        <p:txBody>
          <a:bodyPr wrap="square" lIns="0" tIns="0" rIns="0" bIns="0" rtlCol="0" anchor="t"/>
          <a:lstStyle/>
          <a:p>
            <a:pPr marL="0" indent="0" algn="r">
              <a:lnSpc>
                <a:spcPts val="3500"/>
              </a:lnSpc>
              <a:buNone/>
            </a:pPr>
            <a:r>
              <a:rPr lang="en-US" sz="2800" b="1" dirty="0">
                <a:solidFill>
                  <a:srgbClr val="272525"/>
                </a:solidFill>
                <a:latin typeface="Petrona Bold" pitchFamily="34" charset="0"/>
                <a:ea typeface="Petrona Bold" pitchFamily="34" charset="-122"/>
                <a:cs typeface="Petrona Bold" pitchFamily="34" charset="-120"/>
              </a:rPr>
              <a:t>Mother Tongue Interference</a:t>
            </a:r>
            <a:endParaRPr lang="en-US" sz="2800" dirty="0"/>
          </a:p>
        </p:txBody>
      </p:sp>
      <p:sp>
        <p:nvSpPr>
          <p:cNvPr id="16" name="Text 8"/>
          <p:cNvSpPr/>
          <p:nvPr/>
        </p:nvSpPr>
        <p:spPr>
          <a:xfrm>
            <a:off x="793790" y="5308044"/>
            <a:ext cx="3898702" cy="1088708"/>
          </a:xfrm>
          <a:prstGeom prst="rect">
            <a:avLst/>
          </a:prstGeom>
          <a:noFill/>
          <a:ln/>
        </p:spPr>
        <p:txBody>
          <a:bodyPr wrap="square" lIns="0" tIns="0" rIns="0" bIns="0" rtlCol="0" anchor="t"/>
          <a:lstStyle/>
          <a:p>
            <a:pPr marL="0" indent="0" algn="r">
              <a:lnSpc>
                <a:spcPts val="2850"/>
              </a:lnSpc>
              <a:buNone/>
            </a:pPr>
            <a:r>
              <a:rPr lang="en-US" sz="1750" dirty="0">
                <a:solidFill>
                  <a:srgbClr val="272525"/>
                </a:solidFill>
                <a:latin typeface="Inter" pitchFamily="34" charset="0"/>
                <a:ea typeface="Inter" pitchFamily="34" charset="-122"/>
                <a:cs typeface="Inter" pitchFamily="34" charset="-120"/>
              </a:rPr>
              <a:t>Vietnamese linguistic patterns influencing English writing (Hoang, 2022)</a:t>
            </a:r>
            <a:endParaRPr lang="en-US" sz="1750" dirty="0"/>
          </a:p>
        </p:txBody>
      </p:sp>
      <p:pic>
        <p:nvPicPr>
          <p:cNvPr id="17" name="Image 6" descr="preencoded.png"/>
          <p:cNvPicPr>
            <a:picLocks noChangeAspect="1"/>
          </p:cNvPicPr>
          <p:nvPr/>
        </p:nvPicPr>
        <p:blipFill>
          <a:blip r:embed="rId9"/>
          <a:stretch>
            <a:fillRect/>
          </a:stretch>
        </p:blipFill>
        <p:spPr>
          <a:xfrm>
            <a:off x="5032653" y="1940719"/>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6015633" y="5140762"/>
            <a:ext cx="339328" cy="424220"/>
          </a:xfrm>
          <a:prstGeom prst="rect">
            <a:avLst/>
          </a:prstGeom>
        </p:spPr>
      </p:pic>
      <p:sp>
        <p:nvSpPr>
          <p:cNvPr id="19" name="Text 9"/>
          <p:cNvSpPr/>
          <p:nvPr/>
        </p:nvSpPr>
        <p:spPr>
          <a:xfrm>
            <a:off x="793790" y="6760845"/>
            <a:ext cx="13042821" cy="725805"/>
          </a:xfrm>
          <a:prstGeom prst="rect">
            <a:avLst/>
          </a:prstGeom>
          <a:noFill/>
          <a:ln/>
        </p:spPr>
        <p:txBody>
          <a:bodyPr wrap="square" lIns="0" tIns="0" rIns="0" bIns="0" rtlCol="0" anchor="t"/>
          <a:lstStyle/>
          <a:p>
            <a:pPr marL="0" indent="0" algn="l">
              <a:lnSpc>
                <a:spcPts val="2850"/>
              </a:lnSpc>
              <a:buNone/>
            </a:pPr>
            <a:r>
              <a:rPr lang="en-US" sz="2200" dirty="0">
                <a:solidFill>
                  <a:srgbClr val="272525"/>
                </a:solidFill>
                <a:latin typeface="Inter" pitchFamily="34" charset="0"/>
                <a:ea typeface="Inter" pitchFamily="34" charset="-122"/>
                <a:cs typeface="Inter" pitchFamily="34" charset="-120"/>
              </a:rPr>
              <a:t>Cultural factors in Vietnamese educational contexts traditionally emphasize teacher authority and student compliance, potentially creating reluctance to question or critically evaluate suggestions (Pham &amp; Duong, 2018).</a:t>
            </a:r>
            <a:endParaRPr lang="en-US" sz="2200" dirty="0"/>
          </a:p>
        </p:txBody>
      </p:sp>
    </p:spTree>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TotalTime>
  <Words>2152</Words>
  <Application>Microsoft Macintosh PowerPoint</Application>
  <PresentationFormat>Custom</PresentationFormat>
  <Paragraphs>175</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Inter</vt:lpstr>
      <vt:lpstr>Arial</vt:lpstr>
      <vt:lpstr>Petrona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Pham Ha Anh</cp:lastModifiedBy>
  <cp:revision>5</cp:revision>
  <dcterms:created xsi:type="dcterms:W3CDTF">2025-08-28T17:16:04Z</dcterms:created>
  <dcterms:modified xsi:type="dcterms:W3CDTF">2025-08-28T17:27:39Z</dcterms:modified>
</cp:coreProperties>
</file>