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6" r:id="rId2"/>
  </p:sldIdLst>
  <p:sldSz cx="30267275" cy="427942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E3F3"/>
    <a:srgbClr val="232262"/>
    <a:srgbClr val="D722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033" autoAdjust="0"/>
  </p:normalViewPr>
  <p:slideViewPr>
    <p:cSldViewPr snapToGrid="0">
      <p:cViewPr varScale="1">
        <p:scale>
          <a:sx n="10" d="100"/>
          <a:sy n="10" d="100"/>
        </p:scale>
        <p:origin x="2200" y="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o Thu Huong" userId="0efdd61a-bade-402e-9d3c-e6c701c60907" providerId="ADAL" clId="{B1DD07B5-B187-4F99-81C5-2424CA925D3E}"/>
    <pc:docChg chg="modSld">
      <pc:chgData name="Dao Thu Huong" userId="0efdd61a-bade-402e-9d3c-e6c701c60907" providerId="ADAL" clId="{B1DD07B5-B187-4F99-81C5-2424CA925D3E}" dt="2026-08-27T15:09:13.070" v="248" actId="1036"/>
      <pc:docMkLst>
        <pc:docMk/>
      </pc:docMkLst>
      <pc:sldChg chg="modSp mod">
        <pc:chgData name="Dao Thu Huong" userId="0efdd61a-bade-402e-9d3c-e6c701c60907" providerId="ADAL" clId="{B1DD07B5-B187-4F99-81C5-2424CA925D3E}" dt="2026-08-27T15:09:13.070" v="248" actId="1036"/>
        <pc:sldMkLst>
          <pc:docMk/>
          <pc:sldMk cId="2923128242" sldId="256"/>
        </pc:sldMkLst>
        <pc:spChg chg="mod">
          <ac:chgData name="Dao Thu Huong" userId="0efdd61a-bade-402e-9d3c-e6c701c60907" providerId="ADAL" clId="{B1DD07B5-B187-4F99-81C5-2424CA925D3E}" dt="2026-08-27T14:55:04.491" v="133" actId="1036"/>
          <ac:spMkLst>
            <pc:docMk/>
            <pc:sldMk cId="2923128242" sldId="256"/>
            <ac:spMk id="6" creationId="{E8478DB4-FB7A-40E0-A273-C797FE8709CC}"/>
          </ac:spMkLst>
        </pc:spChg>
        <pc:spChg chg="mod">
          <ac:chgData name="Dao Thu Huong" userId="0efdd61a-bade-402e-9d3c-e6c701c60907" providerId="ADAL" clId="{B1DD07B5-B187-4F99-81C5-2424CA925D3E}" dt="2026-08-27T14:33:22.939" v="72" actId="1036"/>
          <ac:spMkLst>
            <pc:docMk/>
            <pc:sldMk cId="2923128242" sldId="256"/>
            <ac:spMk id="22" creationId="{D046B0D8-4918-DEFB-851F-76BB47411DB9}"/>
          </ac:spMkLst>
        </pc:spChg>
        <pc:spChg chg="mod">
          <ac:chgData name="Dao Thu Huong" userId="0efdd61a-bade-402e-9d3c-e6c701c60907" providerId="ADAL" clId="{B1DD07B5-B187-4F99-81C5-2424CA925D3E}" dt="2026-08-27T14:36:15.624" v="81" actId="1035"/>
          <ac:spMkLst>
            <pc:docMk/>
            <pc:sldMk cId="2923128242" sldId="256"/>
            <ac:spMk id="34" creationId="{F768C0FC-5D69-2110-3610-3054C4FDC8DA}"/>
          </ac:spMkLst>
        </pc:spChg>
        <pc:spChg chg="mod">
          <ac:chgData name="Dao Thu Huong" userId="0efdd61a-bade-402e-9d3c-e6c701c60907" providerId="ADAL" clId="{B1DD07B5-B187-4F99-81C5-2424CA925D3E}" dt="2026-08-27T14:17:22.445" v="3" actId="1036"/>
          <ac:spMkLst>
            <pc:docMk/>
            <pc:sldMk cId="2923128242" sldId="256"/>
            <ac:spMk id="37" creationId="{271CD7F0-72E7-E3A9-8817-F92B6417DC11}"/>
          </ac:spMkLst>
        </pc:spChg>
        <pc:spChg chg="mod">
          <ac:chgData name="Dao Thu Huong" userId="0efdd61a-bade-402e-9d3c-e6c701c60907" providerId="ADAL" clId="{B1DD07B5-B187-4F99-81C5-2424CA925D3E}" dt="2026-08-27T14:36:49.931" v="83" actId="1035"/>
          <ac:spMkLst>
            <pc:docMk/>
            <pc:sldMk cId="2923128242" sldId="256"/>
            <ac:spMk id="48" creationId="{063F67A4-0DFA-9252-625D-00C12332780B}"/>
          </ac:spMkLst>
        </pc:spChg>
        <pc:spChg chg="mod">
          <ac:chgData name="Dao Thu Huong" userId="0efdd61a-bade-402e-9d3c-e6c701c60907" providerId="ADAL" clId="{B1DD07B5-B187-4F99-81C5-2424CA925D3E}" dt="2026-08-27T14:40:30.555" v="91" actId="1035"/>
          <ac:spMkLst>
            <pc:docMk/>
            <pc:sldMk cId="2923128242" sldId="256"/>
            <ac:spMk id="49" creationId="{CDBE4D35-8DE1-CFB8-EE54-B8F35B2DE6A7}"/>
          </ac:spMkLst>
        </pc:spChg>
        <pc:spChg chg="mod">
          <ac:chgData name="Dao Thu Huong" userId="0efdd61a-bade-402e-9d3c-e6c701c60907" providerId="ADAL" clId="{B1DD07B5-B187-4F99-81C5-2424CA925D3E}" dt="2026-08-27T14:43:12.911" v="100" actId="1036"/>
          <ac:spMkLst>
            <pc:docMk/>
            <pc:sldMk cId="2923128242" sldId="256"/>
            <ac:spMk id="51" creationId="{B4FD62FE-6B7F-57A7-05D9-A276B374EF3B}"/>
          </ac:spMkLst>
        </pc:spChg>
        <pc:spChg chg="mod">
          <ac:chgData name="Dao Thu Huong" userId="0efdd61a-bade-402e-9d3c-e6c701c60907" providerId="ADAL" clId="{B1DD07B5-B187-4F99-81C5-2424CA925D3E}" dt="2026-08-27T14:44:29.236" v="103" actId="1036"/>
          <ac:spMkLst>
            <pc:docMk/>
            <pc:sldMk cId="2923128242" sldId="256"/>
            <ac:spMk id="53" creationId="{FBE4D9B7-E3D0-E01B-97F6-184DFCE7154C}"/>
          </ac:spMkLst>
        </pc:spChg>
        <pc:spChg chg="mod">
          <ac:chgData name="Dao Thu Huong" userId="0efdd61a-bade-402e-9d3c-e6c701c60907" providerId="ADAL" clId="{B1DD07B5-B187-4F99-81C5-2424CA925D3E}" dt="2026-08-27T14:44:56.188" v="105" actId="1036"/>
          <ac:spMkLst>
            <pc:docMk/>
            <pc:sldMk cId="2923128242" sldId="256"/>
            <ac:spMk id="58" creationId="{5CE410BA-7C96-7ADB-E1C2-ECFD283705E1}"/>
          </ac:spMkLst>
        </pc:spChg>
        <pc:spChg chg="mod">
          <ac:chgData name="Dao Thu Huong" userId="0efdd61a-bade-402e-9d3c-e6c701c60907" providerId="ADAL" clId="{B1DD07B5-B187-4F99-81C5-2424CA925D3E}" dt="2026-08-27T14:46:03.352" v="109" actId="1035"/>
          <ac:spMkLst>
            <pc:docMk/>
            <pc:sldMk cId="2923128242" sldId="256"/>
            <ac:spMk id="95" creationId="{81FE05E5-4C6C-A32D-0AB9-E80D94B99FCC}"/>
          </ac:spMkLst>
        </pc:spChg>
        <pc:graphicFrameChg chg="mod">
          <ac:chgData name="Dao Thu Huong" userId="0efdd61a-bade-402e-9d3c-e6c701c60907" providerId="ADAL" clId="{B1DD07B5-B187-4F99-81C5-2424CA925D3E}" dt="2026-08-27T14:46:10.715" v="110" actId="1038"/>
          <ac:graphicFrameMkLst>
            <pc:docMk/>
            <pc:sldMk cId="2923128242" sldId="256"/>
            <ac:graphicFrameMk id="96" creationId="{19A18307-79A2-954E-C5F7-58830168EE12}"/>
          </ac:graphicFrameMkLst>
        </pc:graphicFrameChg>
        <pc:picChg chg="mod">
          <ac:chgData name="Dao Thu Huong" userId="0efdd61a-bade-402e-9d3c-e6c701c60907" providerId="ADAL" clId="{B1DD07B5-B187-4F99-81C5-2424CA925D3E}" dt="2026-08-27T14:56:31.339" v="138" actId="1036"/>
          <ac:picMkLst>
            <pc:docMk/>
            <pc:sldMk cId="2923128242" sldId="256"/>
            <ac:picMk id="10" creationId="{A4835EE4-FB6A-4123-B576-D2B0FFCC3C6B}"/>
          </ac:picMkLst>
        </pc:picChg>
        <pc:picChg chg="mod">
          <ac:chgData name="Dao Thu Huong" userId="0efdd61a-bade-402e-9d3c-e6c701c60907" providerId="ADAL" clId="{B1DD07B5-B187-4F99-81C5-2424CA925D3E}" dt="2026-08-27T15:09:13.070" v="248" actId="1036"/>
          <ac:picMkLst>
            <pc:docMk/>
            <pc:sldMk cId="2923128242" sldId="256"/>
            <ac:picMk id="11" creationId="{0D0F92A5-2F92-4690-8918-2A8728B1A7BD}"/>
          </ac:picMkLst>
        </pc:picChg>
        <pc:picChg chg="mod">
          <ac:chgData name="Dao Thu Huong" userId="0efdd61a-bade-402e-9d3c-e6c701c60907" providerId="ADAL" clId="{B1DD07B5-B187-4F99-81C5-2424CA925D3E}" dt="2026-08-27T14:52:26.233" v="115" actId="1036"/>
          <ac:picMkLst>
            <pc:docMk/>
            <pc:sldMk cId="2923128242" sldId="256"/>
            <ac:picMk id="99" creationId="{8F88BC08-0ABD-6DE7-14EA-8941C23654E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A3C99E-2752-4738-A5D0-BE8F1EC46085}" type="datetimeFigureOut">
              <a:rPr lang="vi-VN" smtClean="0"/>
              <a:t>27/08/2026</a:t>
            </a:fld>
            <a:endParaRPr lang="vi-VN"/>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3D4171-766D-48E5-B48B-A11E03FB152F}" type="slidenum">
              <a:rPr lang="vi-VN" smtClean="0"/>
              <a:t>‹#›</a:t>
            </a:fld>
            <a:endParaRPr lang="vi-VN"/>
          </a:p>
        </p:txBody>
      </p:sp>
    </p:spTree>
    <p:extLst>
      <p:ext uri="{BB962C8B-B14F-4D97-AF65-F5344CB8AC3E}">
        <p14:creationId xmlns:p14="http://schemas.microsoft.com/office/powerpoint/2010/main" val="30172479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5"/>
          </p:nvPr>
        </p:nvSpPr>
        <p:spPr/>
        <p:txBody>
          <a:bodyPr/>
          <a:lstStyle/>
          <a:p>
            <a:fld id="{D63D4171-766D-48E5-B48B-A11E03FB152F}" type="slidenum">
              <a:rPr lang="vi-VN" smtClean="0"/>
              <a:t>1</a:t>
            </a:fld>
            <a:endParaRPr lang="vi-VN"/>
          </a:p>
        </p:txBody>
      </p:sp>
    </p:spTree>
    <p:extLst>
      <p:ext uri="{BB962C8B-B14F-4D97-AF65-F5344CB8AC3E}">
        <p14:creationId xmlns:p14="http://schemas.microsoft.com/office/powerpoint/2010/main" val="16944298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70046" y="7003597"/>
            <a:ext cx="25727184" cy="14898735"/>
          </a:xfrm>
        </p:spPr>
        <p:txBody>
          <a:bodyPr anchor="b"/>
          <a:lstStyle>
            <a:lvl1pPr algn="ctr">
              <a:defRPr sz="19861"/>
            </a:lvl1pPr>
          </a:lstStyle>
          <a:p>
            <a:r>
              <a:rPr lang="en-US"/>
              <a:t>Click to edit Master title style</a:t>
            </a:r>
            <a:endParaRPr lang="en-US" dirty="0"/>
          </a:p>
        </p:txBody>
      </p:sp>
      <p:sp>
        <p:nvSpPr>
          <p:cNvPr id="3" name="Subtitle 2"/>
          <p:cNvSpPr>
            <a:spLocks noGrp="1"/>
          </p:cNvSpPr>
          <p:nvPr>
            <p:ph type="subTitle" idx="1"/>
          </p:nvPr>
        </p:nvSpPr>
        <p:spPr>
          <a:xfrm>
            <a:off x="3783410" y="22476884"/>
            <a:ext cx="22700456" cy="10332032"/>
          </a:xfrm>
        </p:spPr>
        <p:txBody>
          <a:bodyPr/>
          <a:lstStyle>
            <a:lvl1pPr marL="0" indent="0" algn="ctr">
              <a:buNone/>
              <a:defRPr sz="7944"/>
            </a:lvl1pPr>
            <a:lvl2pPr marL="1513378" indent="0" algn="ctr">
              <a:buNone/>
              <a:defRPr sz="6620"/>
            </a:lvl2pPr>
            <a:lvl3pPr marL="3026755" indent="0" algn="ctr">
              <a:buNone/>
              <a:defRPr sz="5958"/>
            </a:lvl3pPr>
            <a:lvl4pPr marL="4540133" indent="0" algn="ctr">
              <a:buNone/>
              <a:defRPr sz="5296"/>
            </a:lvl4pPr>
            <a:lvl5pPr marL="6053511" indent="0" algn="ctr">
              <a:buNone/>
              <a:defRPr sz="5296"/>
            </a:lvl5pPr>
            <a:lvl6pPr marL="7566889" indent="0" algn="ctr">
              <a:buNone/>
              <a:defRPr sz="5296"/>
            </a:lvl6pPr>
            <a:lvl7pPr marL="9080266" indent="0" algn="ctr">
              <a:buNone/>
              <a:defRPr sz="5296"/>
            </a:lvl7pPr>
            <a:lvl8pPr marL="10593644" indent="0" algn="ctr">
              <a:buNone/>
              <a:defRPr sz="5296"/>
            </a:lvl8pPr>
            <a:lvl9pPr marL="12107022" indent="0" algn="ctr">
              <a:buNone/>
              <a:defRPr sz="5296"/>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4C2DDD-1F5C-4197-9B2F-80A7F2B9210C}" type="datetimeFigureOut">
              <a:rPr lang="vi-VN" smtClean="0"/>
              <a:t>27/08/2026</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44286AF3-F49B-4E39-939D-40A3BDE02972}" type="slidenum">
              <a:rPr lang="vi-VN" smtClean="0"/>
              <a:t>‹#›</a:t>
            </a:fld>
            <a:endParaRPr lang="vi-VN"/>
          </a:p>
        </p:txBody>
      </p:sp>
    </p:spTree>
    <p:extLst>
      <p:ext uri="{BB962C8B-B14F-4D97-AF65-F5344CB8AC3E}">
        <p14:creationId xmlns:p14="http://schemas.microsoft.com/office/powerpoint/2010/main" val="18986176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4C2DDD-1F5C-4197-9B2F-80A7F2B9210C}" type="datetimeFigureOut">
              <a:rPr lang="vi-VN" smtClean="0"/>
              <a:t>27/08/2026</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44286AF3-F49B-4E39-939D-40A3BDE02972}" type="slidenum">
              <a:rPr lang="vi-VN" smtClean="0"/>
              <a:t>‹#›</a:t>
            </a:fld>
            <a:endParaRPr lang="vi-VN"/>
          </a:p>
        </p:txBody>
      </p:sp>
    </p:spTree>
    <p:extLst>
      <p:ext uri="{BB962C8B-B14F-4D97-AF65-F5344CB8AC3E}">
        <p14:creationId xmlns:p14="http://schemas.microsoft.com/office/powerpoint/2010/main" val="708810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660020" y="2278397"/>
            <a:ext cx="6526381" cy="3626613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080877" y="2278397"/>
            <a:ext cx="19200803" cy="362661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4C2DDD-1F5C-4197-9B2F-80A7F2B9210C}" type="datetimeFigureOut">
              <a:rPr lang="vi-VN" smtClean="0"/>
              <a:t>27/08/2026</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44286AF3-F49B-4E39-939D-40A3BDE02972}" type="slidenum">
              <a:rPr lang="vi-VN" smtClean="0"/>
              <a:t>‹#›</a:t>
            </a:fld>
            <a:endParaRPr lang="vi-VN"/>
          </a:p>
        </p:txBody>
      </p:sp>
    </p:spTree>
    <p:extLst>
      <p:ext uri="{BB962C8B-B14F-4D97-AF65-F5344CB8AC3E}">
        <p14:creationId xmlns:p14="http://schemas.microsoft.com/office/powerpoint/2010/main" val="1178456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4C2DDD-1F5C-4197-9B2F-80A7F2B9210C}" type="datetimeFigureOut">
              <a:rPr lang="vi-VN" smtClean="0"/>
              <a:t>27/08/2026</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44286AF3-F49B-4E39-939D-40A3BDE02972}" type="slidenum">
              <a:rPr lang="vi-VN" smtClean="0"/>
              <a:t>‹#›</a:t>
            </a:fld>
            <a:endParaRPr lang="vi-VN"/>
          </a:p>
        </p:txBody>
      </p:sp>
    </p:spTree>
    <p:extLst>
      <p:ext uri="{BB962C8B-B14F-4D97-AF65-F5344CB8AC3E}">
        <p14:creationId xmlns:p14="http://schemas.microsoft.com/office/powerpoint/2010/main" val="695592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65112" y="10668854"/>
            <a:ext cx="26105525" cy="17801211"/>
          </a:xfrm>
        </p:spPr>
        <p:txBody>
          <a:bodyPr anchor="b"/>
          <a:lstStyle>
            <a:lvl1pPr>
              <a:defRPr sz="19861"/>
            </a:lvl1pPr>
          </a:lstStyle>
          <a:p>
            <a:r>
              <a:rPr lang="en-US"/>
              <a:t>Click to edit Master title style</a:t>
            </a:r>
            <a:endParaRPr lang="en-US" dirty="0"/>
          </a:p>
        </p:txBody>
      </p:sp>
      <p:sp>
        <p:nvSpPr>
          <p:cNvPr id="3" name="Text Placeholder 2"/>
          <p:cNvSpPr>
            <a:spLocks noGrp="1"/>
          </p:cNvSpPr>
          <p:nvPr>
            <p:ph type="body" idx="1"/>
          </p:nvPr>
        </p:nvSpPr>
        <p:spPr>
          <a:xfrm>
            <a:off x="2065112" y="28638472"/>
            <a:ext cx="26105525" cy="9361236"/>
          </a:xfrm>
        </p:spPr>
        <p:txBody>
          <a:bodyPr/>
          <a:lstStyle>
            <a:lvl1pPr marL="0" indent="0">
              <a:buNone/>
              <a:defRPr sz="7944">
                <a:solidFill>
                  <a:schemeClr val="tx1"/>
                </a:solidFill>
              </a:defRPr>
            </a:lvl1pPr>
            <a:lvl2pPr marL="1513378" indent="0">
              <a:buNone/>
              <a:defRPr sz="6620">
                <a:solidFill>
                  <a:schemeClr val="tx1">
                    <a:tint val="75000"/>
                  </a:schemeClr>
                </a:solidFill>
              </a:defRPr>
            </a:lvl2pPr>
            <a:lvl3pPr marL="3026755" indent="0">
              <a:buNone/>
              <a:defRPr sz="5958">
                <a:solidFill>
                  <a:schemeClr val="tx1">
                    <a:tint val="75000"/>
                  </a:schemeClr>
                </a:solidFill>
              </a:defRPr>
            </a:lvl3pPr>
            <a:lvl4pPr marL="4540133" indent="0">
              <a:buNone/>
              <a:defRPr sz="5296">
                <a:solidFill>
                  <a:schemeClr val="tx1">
                    <a:tint val="75000"/>
                  </a:schemeClr>
                </a:solidFill>
              </a:defRPr>
            </a:lvl4pPr>
            <a:lvl5pPr marL="6053511" indent="0">
              <a:buNone/>
              <a:defRPr sz="5296">
                <a:solidFill>
                  <a:schemeClr val="tx1">
                    <a:tint val="75000"/>
                  </a:schemeClr>
                </a:solidFill>
              </a:defRPr>
            </a:lvl5pPr>
            <a:lvl6pPr marL="7566889" indent="0">
              <a:buNone/>
              <a:defRPr sz="5296">
                <a:solidFill>
                  <a:schemeClr val="tx1">
                    <a:tint val="75000"/>
                  </a:schemeClr>
                </a:solidFill>
              </a:defRPr>
            </a:lvl6pPr>
            <a:lvl7pPr marL="9080266" indent="0">
              <a:buNone/>
              <a:defRPr sz="5296">
                <a:solidFill>
                  <a:schemeClr val="tx1">
                    <a:tint val="75000"/>
                  </a:schemeClr>
                </a:solidFill>
              </a:defRPr>
            </a:lvl7pPr>
            <a:lvl8pPr marL="10593644" indent="0">
              <a:buNone/>
              <a:defRPr sz="5296">
                <a:solidFill>
                  <a:schemeClr val="tx1">
                    <a:tint val="75000"/>
                  </a:schemeClr>
                </a:solidFill>
              </a:defRPr>
            </a:lvl8pPr>
            <a:lvl9pPr marL="12107022" indent="0">
              <a:buNone/>
              <a:defRPr sz="5296">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4C2DDD-1F5C-4197-9B2F-80A7F2B9210C}" type="datetimeFigureOut">
              <a:rPr lang="vi-VN" smtClean="0"/>
              <a:t>27/08/2026</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44286AF3-F49B-4E39-939D-40A3BDE02972}" type="slidenum">
              <a:rPr lang="vi-VN" smtClean="0"/>
              <a:t>‹#›</a:t>
            </a:fld>
            <a:endParaRPr lang="vi-VN"/>
          </a:p>
        </p:txBody>
      </p:sp>
    </p:spTree>
    <p:extLst>
      <p:ext uri="{BB962C8B-B14F-4D97-AF65-F5344CB8AC3E}">
        <p14:creationId xmlns:p14="http://schemas.microsoft.com/office/powerpoint/2010/main" val="42680513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080875" y="11391985"/>
            <a:ext cx="12863592" cy="271525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5322808" y="11391985"/>
            <a:ext cx="12863592" cy="271525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4C2DDD-1F5C-4197-9B2F-80A7F2B9210C}" type="datetimeFigureOut">
              <a:rPr lang="vi-VN" smtClean="0"/>
              <a:t>27/08/2026</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44286AF3-F49B-4E39-939D-40A3BDE02972}" type="slidenum">
              <a:rPr lang="vi-VN" smtClean="0"/>
              <a:t>‹#›</a:t>
            </a:fld>
            <a:endParaRPr lang="vi-VN"/>
          </a:p>
        </p:txBody>
      </p:sp>
    </p:spTree>
    <p:extLst>
      <p:ext uri="{BB962C8B-B14F-4D97-AF65-F5344CB8AC3E}">
        <p14:creationId xmlns:p14="http://schemas.microsoft.com/office/powerpoint/2010/main" val="11995527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084817" y="2278406"/>
            <a:ext cx="26105525" cy="8271575"/>
          </a:xfrm>
        </p:spPr>
        <p:txBody>
          <a:bodyPr/>
          <a:lstStyle/>
          <a:p>
            <a:r>
              <a:rPr lang="en-US"/>
              <a:t>Click to edit Master title style</a:t>
            </a:r>
            <a:endParaRPr lang="en-US" dirty="0"/>
          </a:p>
        </p:txBody>
      </p:sp>
      <p:sp>
        <p:nvSpPr>
          <p:cNvPr id="3" name="Text Placeholder 2"/>
          <p:cNvSpPr>
            <a:spLocks noGrp="1"/>
          </p:cNvSpPr>
          <p:nvPr>
            <p:ph type="body" idx="1"/>
          </p:nvPr>
        </p:nvSpPr>
        <p:spPr>
          <a:xfrm>
            <a:off x="2084821" y="10490535"/>
            <a:ext cx="12804474" cy="5141249"/>
          </a:xfrm>
        </p:spPr>
        <p:txBody>
          <a:bodyPr anchor="b"/>
          <a:lstStyle>
            <a:lvl1pPr marL="0" indent="0">
              <a:buNone/>
              <a:defRPr sz="7944" b="1"/>
            </a:lvl1pPr>
            <a:lvl2pPr marL="1513378" indent="0">
              <a:buNone/>
              <a:defRPr sz="6620" b="1"/>
            </a:lvl2pPr>
            <a:lvl3pPr marL="3026755" indent="0">
              <a:buNone/>
              <a:defRPr sz="5958" b="1"/>
            </a:lvl3pPr>
            <a:lvl4pPr marL="4540133" indent="0">
              <a:buNone/>
              <a:defRPr sz="5296" b="1"/>
            </a:lvl4pPr>
            <a:lvl5pPr marL="6053511" indent="0">
              <a:buNone/>
              <a:defRPr sz="5296" b="1"/>
            </a:lvl5pPr>
            <a:lvl6pPr marL="7566889" indent="0">
              <a:buNone/>
              <a:defRPr sz="5296" b="1"/>
            </a:lvl6pPr>
            <a:lvl7pPr marL="9080266" indent="0">
              <a:buNone/>
              <a:defRPr sz="5296" b="1"/>
            </a:lvl7pPr>
            <a:lvl8pPr marL="10593644" indent="0">
              <a:buNone/>
              <a:defRPr sz="5296" b="1"/>
            </a:lvl8pPr>
            <a:lvl9pPr marL="12107022" indent="0">
              <a:buNone/>
              <a:defRPr sz="5296" b="1"/>
            </a:lvl9pPr>
          </a:lstStyle>
          <a:p>
            <a:pPr lvl="0"/>
            <a:r>
              <a:rPr lang="en-US"/>
              <a:t>Click to edit Master text styles</a:t>
            </a:r>
          </a:p>
        </p:txBody>
      </p:sp>
      <p:sp>
        <p:nvSpPr>
          <p:cNvPr id="4" name="Content Placeholder 3"/>
          <p:cNvSpPr>
            <a:spLocks noGrp="1"/>
          </p:cNvSpPr>
          <p:nvPr>
            <p:ph sz="half" idx="2"/>
          </p:nvPr>
        </p:nvSpPr>
        <p:spPr>
          <a:xfrm>
            <a:off x="2084821" y="15631784"/>
            <a:ext cx="12804474" cy="2299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5322810" y="10490535"/>
            <a:ext cx="12867534" cy="5141249"/>
          </a:xfrm>
        </p:spPr>
        <p:txBody>
          <a:bodyPr anchor="b"/>
          <a:lstStyle>
            <a:lvl1pPr marL="0" indent="0">
              <a:buNone/>
              <a:defRPr sz="7944" b="1"/>
            </a:lvl1pPr>
            <a:lvl2pPr marL="1513378" indent="0">
              <a:buNone/>
              <a:defRPr sz="6620" b="1"/>
            </a:lvl2pPr>
            <a:lvl3pPr marL="3026755" indent="0">
              <a:buNone/>
              <a:defRPr sz="5958" b="1"/>
            </a:lvl3pPr>
            <a:lvl4pPr marL="4540133" indent="0">
              <a:buNone/>
              <a:defRPr sz="5296" b="1"/>
            </a:lvl4pPr>
            <a:lvl5pPr marL="6053511" indent="0">
              <a:buNone/>
              <a:defRPr sz="5296" b="1"/>
            </a:lvl5pPr>
            <a:lvl6pPr marL="7566889" indent="0">
              <a:buNone/>
              <a:defRPr sz="5296" b="1"/>
            </a:lvl6pPr>
            <a:lvl7pPr marL="9080266" indent="0">
              <a:buNone/>
              <a:defRPr sz="5296" b="1"/>
            </a:lvl7pPr>
            <a:lvl8pPr marL="10593644" indent="0">
              <a:buNone/>
              <a:defRPr sz="5296" b="1"/>
            </a:lvl8pPr>
            <a:lvl9pPr marL="12107022" indent="0">
              <a:buNone/>
              <a:defRPr sz="5296" b="1"/>
            </a:lvl9pPr>
          </a:lstStyle>
          <a:p>
            <a:pPr lvl="0"/>
            <a:r>
              <a:rPr lang="en-US"/>
              <a:t>Click to edit Master text styles</a:t>
            </a:r>
          </a:p>
        </p:txBody>
      </p:sp>
      <p:sp>
        <p:nvSpPr>
          <p:cNvPr id="6" name="Content Placeholder 5"/>
          <p:cNvSpPr>
            <a:spLocks noGrp="1"/>
          </p:cNvSpPr>
          <p:nvPr>
            <p:ph sz="quarter" idx="4"/>
          </p:nvPr>
        </p:nvSpPr>
        <p:spPr>
          <a:xfrm>
            <a:off x="15322810" y="15631784"/>
            <a:ext cx="12867534" cy="2299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4C2DDD-1F5C-4197-9B2F-80A7F2B9210C}" type="datetimeFigureOut">
              <a:rPr lang="vi-VN" smtClean="0"/>
              <a:t>27/08/2026</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44286AF3-F49B-4E39-939D-40A3BDE02972}" type="slidenum">
              <a:rPr lang="vi-VN" smtClean="0"/>
              <a:t>‹#›</a:t>
            </a:fld>
            <a:endParaRPr lang="vi-VN"/>
          </a:p>
        </p:txBody>
      </p:sp>
    </p:spTree>
    <p:extLst>
      <p:ext uri="{BB962C8B-B14F-4D97-AF65-F5344CB8AC3E}">
        <p14:creationId xmlns:p14="http://schemas.microsoft.com/office/powerpoint/2010/main" val="2269306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4C2DDD-1F5C-4197-9B2F-80A7F2B9210C}" type="datetimeFigureOut">
              <a:rPr lang="vi-VN" smtClean="0"/>
              <a:t>27/08/2026</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44286AF3-F49B-4E39-939D-40A3BDE02972}" type="slidenum">
              <a:rPr lang="vi-VN" smtClean="0"/>
              <a:t>‹#›</a:t>
            </a:fld>
            <a:endParaRPr lang="vi-VN"/>
          </a:p>
        </p:txBody>
      </p:sp>
    </p:spTree>
    <p:extLst>
      <p:ext uri="{BB962C8B-B14F-4D97-AF65-F5344CB8AC3E}">
        <p14:creationId xmlns:p14="http://schemas.microsoft.com/office/powerpoint/2010/main" val="3137349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4C2DDD-1F5C-4197-9B2F-80A7F2B9210C}" type="datetimeFigureOut">
              <a:rPr lang="vi-VN" smtClean="0"/>
              <a:t>27/08/2026</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44286AF3-F49B-4E39-939D-40A3BDE02972}" type="slidenum">
              <a:rPr lang="vi-VN" smtClean="0"/>
              <a:t>‹#›</a:t>
            </a:fld>
            <a:endParaRPr lang="vi-VN"/>
          </a:p>
        </p:txBody>
      </p:sp>
    </p:spTree>
    <p:extLst>
      <p:ext uri="{BB962C8B-B14F-4D97-AF65-F5344CB8AC3E}">
        <p14:creationId xmlns:p14="http://schemas.microsoft.com/office/powerpoint/2010/main" val="2255616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4817" y="2852949"/>
            <a:ext cx="9761984" cy="9985322"/>
          </a:xfrm>
        </p:spPr>
        <p:txBody>
          <a:bodyPr anchor="b"/>
          <a:lstStyle>
            <a:lvl1pPr>
              <a:defRPr sz="10592"/>
            </a:lvl1pPr>
          </a:lstStyle>
          <a:p>
            <a:r>
              <a:rPr lang="en-US"/>
              <a:t>Click to edit Master title style</a:t>
            </a:r>
            <a:endParaRPr lang="en-US" dirty="0"/>
          </a:p>
        </p:txBody>
      </p:sp>
      <p:sp>
        <p:nvSpPr>
          <p:cNvPr id="3" name="Content Placeholder 2"/>
          <p:cNvSpPr>
            <a:spLocks noGrp="1"/>
          </p:cNvSpPr>
          <p:nvPr>
            <p:ph idx="1"/>
          </p:nvPr>
        </p:nvSpPr>
        <p:spPr>
          <a:xfrm>
            <a:off x="12867534" y="6161587"/>
            <a:ext cx="15322808" cy="30411646"/>
          </a:xfrm>
        </p:spPr>
        <p:txBody>
          <a:bodyPr/>
          <a:lstStyle>
            <a:lvl1pPr>
              <a:defRPr sz="10592"/>
            </a:lvl1pPr>
            <a:lvl2pPr>
              <a:defRPr sz="9268"/>
            </a:lvl2pPr>
            <a:lvl3pPr>
              <a:defRPr sz="7944"/>
            </a:lvl3pPr>
            <a:lvl4pPr>
              <a:defRPr sz="6620"/>
            </a:lvl4pPr>
            <a:lvl5pPr>
              <a:defRPr sz="6620"/>
            </a:lvl5pPr>
            <a:lvl6pPr>
              <a:defRPr sz="6620"/>
            </a:lvl6pPr>
            <a:lvl7pPr>
              <a:defRPr sz="6620"/>
            </a:lvl7pPr>
            <a:lvl8pPr>
              <a:defRPr sz="6620"/>
            </a:lvl8pPr>
            <a:lvl9pPr>
              <a:defRPr sz="66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084817" y="12838271"/>
            <a:ext cx="9761984" cy="23784486"/>
          </a:xfrm>
        </p:spPr>
        <p:txBody>
          <a:bodyPr/>
          <a:lstStyle>
            <a:lvl1pPr marL="0" indent="0">
              <a:buNone/>
              <a:defRPr sz="5296"/>
            </a:lvl1pPr>
            <a:lvl2pPr marL="1513378" indent="0">
              <a:buNone/>
              <a:defRPr sz="4634"/>
            </a:lvl2pPr>
            <a:lvl3pPr marL="3026755" indent="0">
              <a:buNone/>
              <a:defRPr sz="3972"/>
            </a:lvl3pPr>
            <a:lvl4pPr marL="4540133" indent="0">
              <a:buNone/>
              <a:defRPr sz="3310"/>
            </a:lvl4pPr>
            <a:lvl5pPr marL="6053511" indent="0">
              <a:buNone/>
              <a:defRPr sz="3310"/>
            </a:lvl5pPr>
            <a:lvl6pPr marL="7566889" indent="0">
              <a:buNone/>
              <a:defRPr sz="3310"/>
            </a:lvl6pPr>
            <a:lvl7pPr marL="9080266" indent="0">
              <a:buNone/>
              <a:defRPr sz="3310"/>
            </a:lvl7pPr>
            <a:lvl8pPr marL="10593644" indent="0">
              <a:buNone/>
              <a:defRPr sz="3310"/>
            </a:lvl8pPr>
            <a:lvl9pPr marL="12107022" indent="0">
              <a:buNone/>
              <a:defRPr sz="3310"/>
            </a:lvl9pPr>
          </a:lstStyle>
          <a:p>
            <a:pPr lvl="0"/>
            <a:r>
              <a:rPr lang="en-US"/>
              <a:t>Click to edit Master text styles</a:t>
            </a:r>
          </a:p>
        </p:txBody>
      </p:sp>
      <p:sp>
        <p:nvSpPr>
          <p:cNvPr id="5" name="Date Placeholder 4"/>
          <p:cNvSpPr>
            <a:spLocks noGrp="1"/>
          </p:cNvSpPr>
          <p:nvPr>
            <p:ph type="dt" sz="half" idx="10"/>
          </p:nvPr>
        </p:nvSpPr>
        <p:spPr/>
        <p:txBody>
          <a:bodyPr/>
          <a:lstStyle/>
          <a:p>
            <a:fld id="{5B4C2DDD-1F5C-4197-9B2F-80A7F2B9210C}" type="datetimeFigureOut">
              <a:rPr lang="vi-VN" smtClean="0"/>
              <a:t>27/08/2026</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44286AF3-F49B-4E39-939D-40A3BDE02972}" type="slidenum">
              <a:rPr lang="vi-VN" smtClean="0"/>
              <a:t>‹#›</a:t>
            </a:fld>
            <a:endParaRPr lang="vi-VN"/>
          </a:p>
        </p:txBody>
      </p:sp>
    </p:spTree>
    <p:extLst>
      <p:ext uri="{BB962C8B-B14F-4D97-AF65-F5344CB8AC3E}">
        <p14:creationId xmlns:p14="http://schemas.microsoft.com/office/powerpoint/2010/main" val="1971619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4817" y="2852949"/>
            <a:ext cx="9761984" cy="9985322"/>
          </a:xfrm>
        </p:spPr>
        <p:txBody>
          <a:bodyPr anchor="b"/>
          <a:lstStyle>
            <a:lvl1pPr>
              <a:defRPr sz="10592"/>
            </a:lvl1pPr>
          </a:lstStyle>
          <a:p>
            <a:r>
              <a:rPr lang="en-US"/>
              <a:t>Click to edit Master title style</a:t>
            </a:r>
            <a:endParaRPr lang="en-US" dirty="0"/>
          </a:p>
        </p:txBody>
      </p:sp>
      <p:sp>
        <p:nvSpPr>
          <p:cNvPr id="3" name="Picture Placeholder 2"/>
          <p:cNvSpPr>
            <a:spLocks noGrp="1" noChangeAspect="1"/>
          </p:cNvSpPr>
          <p:nvPr>
            <p:ph type="pic" idx="1"/>
          </p:nvPr>
        </p:nvSpPr>
        <p:spPr>
          <a:xfrm>
            <a:off x="12867534" y="6161587"/>
            <a:ext cx="15322808" cy="30411646"/>
          </a:xfrm>
        </p:spPr>
        <p:txBody>
          <a:bodyPr anchor="t"/>
          <a:lstStyle>
            <a:lvl1pPr marL="0" indent="0">
              <a:buNone/>
              <a:defRPr sz="10592"/>
            </a:lvl1pPr>
            <a:lvl2pPr marL="1513378" indent="0">
              <a:buNone/>
              <a:defRPr sz="9268"/>
            </a:lvl2pPr>
            <a:lvl3pPr marL="3026755" indent="0">
              <a:buNone/>
              <a:defRPr sz="7944"/>
            </a:lvl3pPr>
            <a:lvl4pPr marL="4540133" indent="0">
              <a:buNone/>
              <a:defRPr sz="6620"/>
            </a:lvl4pPr>
            <a:lvl5pPr marL="6053511" indent="0">
              <a:buNone/>
              <a:defRPr sz="6620"/>
            </a:lvl5pPr>
            <a:lvl6pPr marL="7566889" indent="0">
              <a:buNone/>
              <a:defRPr sz="6620"/>
            </a:lvl6pPr>
            <a:lvl7pPr marL="9080266" indent="0">
              <a:buNone/>
              <a:defRPr sz="6620"/>
            </a:lvl7pPr>
            <a:lvl8pPr marL="10593644" indent="0">
              <a:buNone/>
              <a:defRPr sz="6620"/>
            </a:lvl8pPr>
            <a:lvl9pPr marL="12107022" indent="0">
              <a:buNone/>
              <a:defRPr sz="6620"/>
            </a:lvl9pPr>
          </a:lstStyle>
          <a:p>
            <a:r>
              <a:rPr lang="en-US"/>
              <a:t>Click icon to add picture</a:t>
            </a:r>
            <a:endParaRPr lang="en-US" dirty="0"/>
          </a:p>
        </p:txBody>
      </p:sp>
      <p:sp>
        <p:nvSpPr>
          <p:cNvPr id="4" name="Text Placeholder 3"/>
          <p:cNvSpPr>
            <a:spLocks noGrp="1"/>
          </p:cNvSpPr>
          <p:nvPr>
            <p:ph type="body" sz="half" idx="2"/>
          </p:nvPr>
        </p:nvSpPr>
        <p:spPr>
          <a:xfrm>
            <a:off x="2084817" y="12838271"/>
            <a:ext cx="9761984" cy="23784486"/>
          </a:xfrm>
        </p:spPr>
        <p:txBody>
          <a:bodyPr/>
          <a:lstStyle>
            <a:lvl1pPr marL="0" indent="0">
              <a:buNone/>
              <a:defRPr sz="5296"/>
            </a:lvl1pPr>
            <a:lvl2pPr marL="1513378" indent="0">
              <a:buNone/>
              <a:defRPr sz="4634"/>
            </a:lvl2pPr>
            <a:lvl3pPr marL="3026755" indent="0">
              <a:buNone/>
              <a:defRPr sz="3972"/>
            </a:lvl3pPr>
            <a:lvl4pPr marL="4540133" indent="0">
              <a:buNone/>
              <a:defRPr sz="3310"/>
            </a:lvl4pPr>
            <a:lvl5pPr marL="6053511" indent="0">
              <a:buNone/>
              <a:defRPr sz="3310"/>
            </a:lvl5pPr>
            <a:lvl6pPr marL="7566889" indent="0">
              <a:buNone/>
              <a:defRPr sz="3310"/>
            </a:lvl6pPr>
            <a:lvl7pPr marL="9080266" indent="0">
              <a:buNone/>
              <a:defRPr sz="3310"/>
            </a:lvl7pPr>
            <a:lvl8pPr marL="10593644" indent="0">
              <a:buNone/>
              <a:defRPr sz="3310"/>
            </a:lvl8pPr>
            <a:lvl9pPr marL="12107022" indent="0">
              <a:buNone/>
              <a:defRPr sz="3310"/>
            </a:lvl9pPr>
          </a:lstStyle>
          <a:p>
            <a:pPr lvl="0"/>
            <a:r>
              <a:rPr lang="en-US"/>
              <a:t>Click to edit Master text styles</a:t>
            </a:r>
          </a:p>
        </p:txBody>
      </p:sp>
      <p:sp>
        <p:nvSpPr>
          <p:cNvPr id="5" name="Date Placeholder 4"/>
          <p:cNvSpPr>
            <a:spLocks noGrp="1"/>
          </p:cNvSpPr>
          <p:nvPr>
            <p:ph type="dt" sz="half" idx="10"/>
          </p:nvPr>
        </p:nvSpPr>
        <p:spPr/>
        <p:txBody>
          <a:bodyPr/>
          <a:lstStyle/>
          <a:p>
            <a:fld id="{5B4C2DDD-1F5C-4197-9B2F-80A7F2B9210C}" type="datetimeFigureOut">
              <a:rPr lang="vi-VN" smtClean="0"/>
              <a:t>27/08/2026</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44286AF3-F49B-4E39-939D-40A3BDE02972}" type="slidenum">
              <a:rPr lang="vi-VN" smtClean="0"/>
              <a:t>‹#›</a:t>
            </a:fld>
            <a:endParaRPr lang="vi-VN"/>
          </a:p>
        </p:txBody>
      </p:sp>
    </p:spTree>
    <p:extLst>
      <p:ext uri="{BB962C8B-B14F-4D97-AF65-F5344CB8AC3E}">
        <p14:creationId xmlns:p14="http://schemas.microsoft.com/office/powerpoint/2010/main" val="258992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80875" y="2278406"/>
            <a:ext cx="26105525" cy="827157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080875" y="11391985"/>
            <a:ext cx="26105525" cy="2715255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080875" y="39663928"/>
            <a:ext cx="6810137" cy="2278397"/>
          </a:xfrm>
          <a:prstGeom prst="rect">
            <a:avLst/>
          </a:prstGeom>
        </p:spPr>
        <p:txBody>
          <a:bodyPr vert="horz" lIns="91440" tIns="45720" rIns="91440" bIns="45720" rtlCol="0" anchor="ctr"/>
          <a:lstStyle>
            <a:lvl1pPr algn="l">
              <a:defRPr sz="3972">
                <a:solidFill>
                  <a:schemeClr val="tx1">
                    <a:tint val="75000"/>
                  </a:schemeClr>
                </a:solidFill>
              </a:defRPr>
            </a:lvl1pPr>
          </a:lstStyle>
          <a:p>
            <a:fld id="{5B4C2DDD-1F5C-4197-9B2F-80A7F2B9210C}" type="datetimeFigureOut">
              <a:rPr lang="vi-VN" smtClean="0"/>
              <a:t>27/08/2026</a:t>
            </a:fld>
            <a:endParaRPr lang="vi-VN"/>
          </a:p>
        </p:txBody>
      </p:sp>
      <p:sp>
        <p:nvSpPr>
          <p:cNvPr id="5" name="Footer Placeholder 4"/>
          <p:cNvSpPr>
            <a:spLocks noGrp="1"/>
          </p:cNvSpPr>
          <p:nvPr>
            <p:ph type="ftr" sz="quarter" idx="3"/>
          </p:nvPr>
        </p:nvSpPr>
        <p:spPr>
          <a:xfrm>
            <a:off x="10026035" y="39663928"/>
            <a:ext cx="10215205" cy="2278397"/>
          </a:xfrm>
          <a:prstGeom prst="rect">
            <a:avLst/>
          </a:prstGeom>
        </p:spPr>
        <p:txBody>
          <a:bodyPr vert="horz" lIns="91440" tIns="45720" rIns="91440" bIns="45720" rtlCol="0" anchor="ctr"/>
          <a:lstStyle>
            <a:lvl1pPr algn="ctr">
              <a:defRPr sz="3972">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21376263" y="39663928"/>
            <a:ext cx="6810137" cy="2278397"/>
          </a:xfrm>
          <a:prstGeom prst="rect">
            <a:avLst/>
          </a:prstGeom>
        </p:spPr>
        <p:txBody>
          <a:bodyPr vert="horz" lIns="91440" tIns="45720" rIns="91440" bIns="45720" rtlCol="0" anchor="ctr"/>
          <a:lstStyle>
            <a:lvl1pPr algn="r">
              <a:defRPr sz="3972">
                <a:solidFill>
                  <a:schemeClr val="tx1">
                    <a:tint val="75000"/>
                  </a:schemeClr>
                </a:solidFill>
              </a:defRPr>
            </a:lvl1pPr>
          </a:lstStyle>
          <a:p>
            <a:fld id="{44286AF3-F49B-4E39-939D-40A3BDE02972}" type="slidenum">
              <a:rPr lang="vi-VN" smtClean="0"/>
              <a:t>‹#›</a:t>
            </a:fld>
            <a:endParaRPr lang="vi-VN"/>
          </a:p>
        </p:txBody>
      </p:sp>
    </p:spTree>
    <p:extLst>
      <p:ext uri="{BB962C8B-B14F-4D97-AF65-F5344CB8AC3E}">
        <p14:creationId xmlns:p14="http://schemas.microsoft.com/office/powerpoint/2010/main" val="22598933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3026755" rtl="0" eaLnBrk="1" latinLnBrk="0" hangingPunct="1">
        <a:lnSpc>
          <a:spcPct val="90000"/>
        </a:lnSpc>
        <a:spcBef>
          <a:spcPct val="0"/>
        </a:spcBef>
        <a:buNone/>
        <a:defRPr sz="14564" kern="1200">
          <a:solidFill>
            <a:schemeClr val="tx1"/>
          </a:solidFill>
          <a:latin typeface="+mj-lt"/>
          <a:ea typeface="+mj-ea"/>
          <a:cs typeface="+mj-cs"/>
        </a:defRPr>
      </a:lvl1pPr>
    </p:titleStyle>
    <p:bodyStyle>
      <a:lvl1pPr marL="756689" indent="-756689" algn="l" defTabSz="3026755" rtl="0" eaLnBrk="1" latinLnBrk="0" hangingPunct="1">
        <a:lnSpc>
          <a:spcPct val="90000"/>
        </a:lnSpc>
        <a:spcBef>
          <a:spcPts val="3310"/>
        </a:spcBef>
        <a:buFont typeface="Arial" panose="020B0604020202020204" pitchFamily="34" charset="0"/>
        <a:buChar char="•"/>
        <a:defRPr sz="9268" kern="1200">
          <a:solidFill>
            <a:schemeClr val="tx1"/>
          </a:solidFill>
          <a:latin typeface="+mn-lt"/>
          <a:ea typeface="+mn-ea"/>
          <a:cs typeface="+mn-cs"/>
        </a:defRPr>
      </a:lvl1pPr>
      <a:lvl2pPr marL="2270067" indent="-756689" algn="l" defTabSz="3026755" rtl="0" eaLnBrk="1" latinLnBrk="0" hangingPunct="1">
        <a:lnSpc>
          <a:spcPct val="90000"/>
        </a:lnSpc>
        <a:spcBef>
          <a:spcPts val="1655"/>
        </a:spcBef>
        <a:buFont typeface="Arial" panose="020B0604020202020204" pitchFamily="34" charset="0"/>
        <a:buChar char="•"/>
        <a:defRPr sz="7944" kern="1200">
          <a:solidFill>
            <a:schemeClr val="tx1"/>
          </a:solidFill>
          <a:latin typeface="+mn-lt"/>
          <a:ea typeface="+mn-ea"/>
          <a:cs typeface="+mn-cs"/>
        </a:defRPr>
      </a:lvl2pPr>
      <a:lvl3pPr marL="3783444" indent="-756689" algn="l" defTabSz="3026755" rtl="0" eaLnBrk="1" latinLnBrk="0" hangingPunct="1">
        <a:lnSpc>
          <a:spcPct val="90000"/>
        </a:lnSpc>
        <a:spcBef>
          <a:spcPts val="1655"/>
        </a:spcBef>
        <a:buFont typeface="Arial" panose="020B0604020202020204" pitchFamily="34" charset="0"/>
        <a:buChar char="•"/>
        <a:defRPr sz="6620" kern="1200">
          <a:solidFill>
            <a:schemeClr val="tx1"/>
          </a:solidFill>
          <a:latin typeface="+mn-lt"/>
          <a:ea typeface="+mn-ea"/>
          <a:cs typeface="+mn-cs"/>
        </a:defRPr>
      </a:lvl3pPr>
      <a:lvl4pPr marL="5296822" indent="-756689" algn="l" defTabSz="3026755" rtl="0" eaLnBrk="1" latinLnBrk="0" hangingPunct="1">
        <a:lnSpc>
          <a:spcPct val="90000"/>
        </a:lnSpc>
        <a:spcBef>
          <a:spcPts val="1655"/>
        </a:spcBef>
        <a:buFont typeface="Arial" panose="020B0604020202020204" pitchFamily="34" charset="0"/>
        <a:buChar char="•"/>
        <a:defRPr sz="5958" kern="1200">
          <a:solidFill>
            <a:schemeClr val="tx1"/>
          </a:solidFill>
          <a:latin typeface="+mn-lt"/>
          <a:ea typeface="+mn-ea"/>
          <a:cs typeface="+mn-cs"/>
        </a:defRPr>
      </a:lvl4pPr>
      <a:lvl5pPr marL="6810200" indent="-756689" algn="l" defTabSz="3026755" rtl="0" eaLnBrk="1" latinLnBrk="0" hangingPunct="1">
        <a:lnSpc>
          <a:spcPct val="90000"/>
        </a:lnSpc>
        <a:spcBef>
          <a:spcPts val="1655"/>
        </a:spcBef>
        <a:buFont typeface="Arial" panose="020B0604020202020204" pitchFamily="34" charset="0"/>
        <a:buChar char="•"/>
        <a:defRPr sz="5958" kern="1200">
          <a:solidFill>
            <a:schemeClr val="tx1"/>
          </a:solidFill>
          <a:latin typeface="+mn-lt"/>
          <a:ea typeface="+mn-ea"/>
          <a:cs typeface="+mn-cs"/>
        </a:defRPr>
      </a:lvl5pPr>
      <a:lvl6pPr marL="8323577" indent="-756689" algn="l" defTabSz="3026755" rtl="0" eaLnBrk="1" latinLnBrk="0" hangingPunct="1">
        <a:lnSpc>
          <a:spcPct val="90000"/>
        </a:lnSpc>
        <a:spcBef>
          <a:spcPts val="1655"/>
        </a:spcBef>
        <a:buFont typeface="Arial" panose="020B0604020202020204" pitchFamily="34" charset="0"/>
        <a:buChar char="•"/>
        <a:defRPr sz="5958" kern="1200">
          <a:solidFill>
            <a:schemeClr val="tx1"/>
          </a:solidFill>
          <a:latin typeface="+mn-lt"/>
          <a:ea typeface="+mn-ea"/>
          <a:cs typeface="+mn-cs"/>
        </a:defRPr>
      </a:lvl6pPr>
      <a:lvl7pPr marL="9836955" indent="-756689" algn="l" defTabSz="3026755" rtl="0" eaLnBrk="1" latinLnBrk="0" hangingPunct="1">
        <a:lnSpc>
          <a:spcPct val="90000"/>
        </a:lnSpc>
        <a:spcBef>
          <a:spcPts val="1655"/>
        </a:spcBef>
        <a:buFont typeface="Arial" panose="020B0604020202020204" pitchFamily="34" charset="0"/>
        <a:buChar char="•"/>
        <a:defRPr sz="5958" kern="1200">
          <a:solidFill>
            <a:schemeClr val="tx1"/>
          </a:solidFill>
          <a:latin typeface="+mn-lt"/>
          <a:ea typeface="+mn-ea"/>
          <a:cs typeface="+mn-cs"/>
        </a:defRPr>
      </a:lvl7pPr>
      <a:lvl8pPr marL="11350333" indent="-756689" algn="l" defTabSz="3026755" rtl="0" eaLnBrk="1" latinLnBrk="0" hangingPunct="1">
        <a:lnSpc>
          <a:spcPct val="90000"/>
        </a:lnSpc>
        <a:spcBef>
          <a:spcPts val="1655"/>
        </a:spcBef>
        <a:buFont typeface="Arial" panose="020B0604020202020204" pitchFamily="34" charset="0"/>
        <a:buChar char="•"/>
        <a:defRPr sz="5958" kern="1200">
          <a:solidFill>
            <a:schemeClr val="tx1"/>
          </a:solidFill>
          <a:latin typeface="+mn-lt"/>
          <a:ea typeface="+mn-ea"/>
          <a:cs typeface="+mn-cs"/>
        </a:defRPr>
      </a:lvl8pPr>
      <a:lvl9pPr marL="12863711" indent="-756689" algn="l" defTabSz="3026755" rtl="0" eaLnBrk="1" latinLnBrk="0" hangingPunct="1">
        <a:lnSpc>
          <a:spcPct val="90000"/>
        </a:lnSpc>
        <a:spcBef>
          <a:spcPts val="1655"/>
        </a:spcBef>
        <a:buFont typeface="Arial" panose="020B0604020202020204" pitchFamily="34" charset="0"/>
        <a:buChar char="•"/>
        <a:defRPr sz="5958" kern="1200">
          <a:solidFill>
            <a:schemeClr val="tx1"/>
          </a:solidFill>
          <a:latin typeface="+mn-lt"/>
          <a:ea typeface="+mn-ea"/>
          <a:cs typeface="+mn-cs"/>
        </a:defRPr>
      </a:lvl9pPr>
    </p:bodyStyle>
    <p:otherStyle>
      <a:defPPr>
        <a:defRPr lang="en-US"/>
      </a:defPPr>
      <a:lvl1pPr marL="0" algn="l" defTabSz="3026755" rtl="0" eaLnBrk="1" latinLnBrk="0" hangingPunct="1">
        <a:defRPr sz="5958" kern="1200">
          <a:solidFill>
            <a:schemeClr val="tx1"/>
          </a:solidFill>
          <a:latin typeface="+mn-lt"/>
          <a:ea typeface="+mn-ea"/>
          <a:cs typeface="+mn-cs"/>
        </a:defRPr>
      </a:lvl1pPr>
      <a:lvl2pPr marL="1513378" algn="l" defTabSz="3026755" rtl="0" eaLnBrk="1" latinLnBrk="0" hangingPunct="1">
        <a:defRPr sz="5958" kern="1200">
          <a:solidFill>
            <a:schemeClr val="tx1"/>
          </a:solidFill>
          <a:latin typeface="+mn-lt"/>
          <a:ea typeface="+mn-ea"/>
          <a:cs typeface="+mn-cs"/>
        </a:defRPr>
      </a:lvl2pPr>
      <a:lvl3pPr marL="3026755" algn="l" defTabSz="3026755" rtl="0" eaLnBrk="1" latinLnBrk="0" hangingPunct="1">
        <a:defRPr sz="5958" kern="1200">
          <a:solidFill>
            <a:schemeClr val="tx1"/>
          </a:solidFill>
          <a:latin typeface="+mn-lt"/>
          <a:ea typeface="+mn-ea"/>
          <a:cs typeface="+mn-cs"/>
        </a:defRPr>
      </a:lvl3pPr>
      <a:lvl4pPr marL="4540133" algn="l" defTabSz="3026755" rtl="0" eaLnBrk="1" latinLnBrk="0" hangingPunct="1">
        <a:defRPr sz="5958" kern="1200">
          <a:solidFill>
            <a:schemeClr val="tx1"/>
          </a:solidFill>
          <a:latin typeface="+mn-lt"/>
          <a:ea typeface="+mn-ea"/>
          <a:cs typeface="+mn-cs"/>
        </a:defRPr>
      </a:lvl4pPr>
      <a:lvl5pPr marL="6053511" algn="l" defTabSz="3026755" rtl="0" eaLnBrk="1" latinLnBrk="0" hangingPunct="1">
        <a:defRPr sz="5958" kern="1200">
          <a:solidFill>
            <a:schemeClr val="tx1"/>
          </a:solidFill>
          <a:latin typeface="+mn-lt"/>
          <a:ea typeface="+mn-ea"/>
          <a:cs typeface="+mn-cs"/>
        </a:defRPr>
      </a:lvl5pPr>
      <a:lvl6pPr marL="7566889" algn="l" defTabSz="3026755" rtl="0" eaLnBrk="1" latinLnBrk="0" hangingPunct="1">
        <a:defRPr sz="5958" kern="1200">
          <a:solidFill>
            <a:schemeClr val="tx1"/>
          </a:solidFill>
          <a:latin typeface="+mn-lt"/>
          <a:ea typeface="+mn-ea"/>
          <a:cs typeface="+mn-cs"/>
        </a:defRPr>
      </a:lvl6pPr>
      <a:lvl7pPr marL="9080266" algn="l" defTabSz="3026755" rtl="0" eaLnBrk="1" latinLnBrk="0" hangingPunct="1">
        <a:defRPr sz="5958" kern="1200">
          <a:solidFill>
            <a:schemeClr val="tx1"/>
          </a:solidFill>
          <a:latin typeface="+mn-lt"/>
          <a:ea typeface="+mn-ea"/>
          <a:cs typeface="+mn-cs"/>
        </a:defRPr>
      </a:lvl7pPr>
      <a:lvl8pPr marL="10593644" algn="l" defTabSz="3026755" rtl="0" eaLnBrk="1" latinLnBrk="0" hangingPunct="1">
        <a:defRPr sz="5958" kern="1200">
          <a:solidFill>
            <a:schemeClr val="tx1"/>
          </a:solidFill>
          <a:latin typeface="+mn-lt"/>
          <a:ea typeface="+mn-ea"/>
          <a:cs typeface="+mn-cs"/>
        </a:defRPr>
      </a:lvl8pPr>
      <a:lvl9pPr marL="12107022" algn="l" defTabSz="3026755" rtl="0" eaLnBrk="1" latinLnBrk="0" hangingPunct="1">
        <a:defRPr sz="595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mailto:dao.thu.huong@undp.org" TargetMode="External"/><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966E5E5-58C0-4884-B34B-FB9EE2C8FD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1" y="32998036"/>
            <a:ext cx="31152177" cy="8566848"/>
          </a:xfrm>
          <a:prstGeom prst="rect">
            <a:avLst/>
          </a:prstGeom>
        </p:spPr>
      </p:pic>
      <p:sp>
        <p:nvSpPr>
          <p:cNvPr id="5" name="Rectangle 4">
            <a:extLst>
              <a:ext uri="{FF2B5EF4-FFF2-40B4-BE49-F238E27FC236}">
                <a16:creationId xmlns:a16="http://schemas.microsoft.com/office/drawing/2014/main" id="{637ACF58-3D72-401D-9C72-5A57D535CBD4}"/>
              </a:ext>
            </a:extLst>
          </p:cNvPr>
          <p:cNvSpPr/>
          <p:nvPr/>
        </p:nvSpPr>
        <p:spPr>
          <a:xfrm>
            <a:off x="-1" y="41224835"/>
            <a:ext cx="30267275" cy="1670130"/>
          </a:xfrm>
          <a:prstGeom prst="rect">
            <a:avLst/>
          </a:prstGeom>
          <a:solidFill>
            <a:srgbClr val="D621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6" name="Rectangle 5">
            <a:extLst>
              <a:ext uri="{FF2B5EF4-FFF2-40B4-BE49-F238E27FC236}">
                <a16:creationId xmlns:a16="http://schemas.microsoft.com/office/drawing/2014/main" id="{E8478DB4-FB7A-40E0-A273-C797FE8709CC}"/>
              </a:ext>
            </a:extLst>
          </p:cNvPr>
          <p:cNvSpPr/>
          <p:nvPr/>
        </p:nvSpPr>
        <p:spPr>
          <a:xfrm>
            <a:off x="-1" y="42773595"/>
            <a:ext cx="30267275" cy="1308843"/>
          </a:xfrm>
          <a:prstGeom prst="rect">
            <a:avLst/>
          </a:prstGeom>
          <a:solidFill>
            <a:srgbClr val="2322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7" name="Picture 6">
            <a:extLst>
              <a:ext uri="{FF2B5EF4-FFF2-40B4-BE49-F238E27FC236}">
                <a16:creationId xmlns:a16="http://schemas.microsoft.com/office/drawing/2014/main" id="{C30D6708-63A8-40BE-9254-F82D53774F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591400" y="494953"/>
            <a:ext cx="5419453" cy="2893706"/>
          </a:xfrm>
          <a:prstGeom prst="rect">
            <a:avLst/>
          </a:prstGeom>
        </p:spPr>
      </p:pic>
      <p:pic>
        <p:nvPicPr>
          <p:cNvPr id="8" name="Picture 7">
            <a:extLst>
              <a:ext uri="{FF2B5EF4-FFF2-40B4-BE49-F238E27FC236}">
                <a16:creationId xmlns:a16="http://schemas.microsoft.com/office/drawing/2014/main" id="{8B03BA91-70B9-4B08-8F49-FF6833368F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186529" y="463918"/>
            <a:ext cx="6607118" cy="3052028"/>
          </a:xfrm>
          <a:prstGeom prst="rect">
            <a:avLst/>
          </a:prstGeom>
        </p:spPr>
      </p:pic>
      <p:pic>
        <p:nvPicPr>
          <p:cNvPr id="9" name="Picture 8">
            <a:extLst>
              <a:ext uri="{FF2B5EF4-FFF2-40B4-BE49-F238E27FC236}">
                <a16:creationId xmlns:a16="http://schemas.microsoft.com/office/drawing/2014/main" id="{4A8F8FC8-B7AA-4361-8397-BDD0B559173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524743" y="359389"/>
            <a:ext cx="6218198" cy="3052028"/>
          </a:xfrm>
          <a:prstGeom prst="rect">
            <a:avLst/>
          </a:prstGeom>
        </p:spPr>
      </p:pic>
      <p:pic>
        <p:nvPicPr>
          <p:cNvPr id="10" name="Picture 9">
            <a:extLst>
              <a:ext uri="{FF2B5EF4-FFF2-40B4-BE49-F238E27FC236}">
                <a16:creationId xmlns:a16="http://schemas.microsoft.com/office/drawing/2014/main" id="{A4835EE4-FB6A-4123-B576-D2B0FFCC3C6B}"/>
              </a:ext>
            </a:extLst>
          </p:cNvPr>
          <p:cNvPicPr>
            <a:picLocks noChangeAspect="1"/>
          </p:cNvPicPr>
          <p:nvPr/>
        </p:nvPicPr>
        <p:blipFill rotWithShape="1">
          <a:blip r:embed="rId7">
            <a:extLst>
              <a:ext uri="{28A0092B-C50C-407E-A947-70E740481C1C}">
                <a14:useLocalDpi xmlns:a14="http://schemas.microsoft.com/office/drawing/2010/main" val="0"/>
              </a:ext>
            </a:extLst>
          </a:blip>
          <a:srcRect l="1131" t="32822" r="1444" b="27978"/>
          <a:stretch/>
        </p:blipFill>
        <p:spPr>
          <a:xfrm>
            <a:off x="2390360" y="2206282"/>
            <a:ext cx="8101175" cy="956289"/>
          </a:xfrm>
          <a:prstGeom prst="rect">
            <a:avLst/>
          </a:prstGeom>
        </p:spPr>
      </p:pic>
      <p:pic>
        <p:nvPicPr>
          <p:cNvPr id="11" name="Picture 10">
            <a:extLst>
              <a:ext uri="{FF2B5EF4-FFF2-40B4-BE49-F238E27FC236}">
                <a16:creationId xmlns:a16="http://schemas.microsoft.com/office/drawing/2014/main" id="{0D0F92A5-2F92-4690-8918-2A8728B1A7BD}"/>
              </a:ext>
            </a:extLst>
          </p:cNvPr>
          <p:cNvPicPr>
            <a:picLocks noChangeAspect="1"/>
          </p:cNvPicPr>
          <p:nvPr/>
        </p:nvPicPr>
        <p:blipFill rotWithShape="1">
          <a:blip r:embed="rId7">
            <a:extLst>
              <a:ext uri="{28A0092B-C50C-407E-A947-70E740481C1C}">
                <a14:useLocalDpi xmlns:a14="http://schemas.microsoft.com/office/drawing/2010/main" val="0"/>
              </a:ext>
            </a:extLst>
          </a:blip>
          <a:srcRect l="1131" t="-2164" r="1444" b="66450"/>
          <a:stretch/>
        </p:blipFill>
        <p:spPr>
          <a:xfrm>
            <a:off x="-104920" y="1894000"/>
            <a:ext cx="13228021" cy="1422607"/>
          </a:xfrm>
          <a:prstGeom prst="rect">
            <a:avLst/>
          </a:prstGeom>
        </p:spPr>
      </p:pic>
      <p:pic>
        <p:nvPicPr>
          <p:cNvPr id="12" name="Picture 11">
            <a:extLst>
              <a:ext uri="{FF2B5EF4-FFF2-40B4-BE49-F238E27FC236}">
                <a16:creationId xmlns:a16="http://schemas.microsoft.com/office/drawing/2014/main" id="{FF6A16DD-34C4-47F7-9780-773C6F829237}"/>
              </a:ext>
            </a:extLst>
          </p:cNvPr>
          <p:cNvPicPr>
            <a:picLocks noChangeAspect="1"/>
          </p:cNvPicPr>
          <p:nvPr/>
        </p:nvPicPr>
        <p:blipFill rotWithShape="1">
          <a:blip r:embed="rId7">
            <a:extLst>
              <a:ext uri="{28A0092B-C50C-407E-A947-70E740481C1C}">
                <a14:useLocalDpi xmlns:a14="http://schemas.microsoft.com/office/drawing/2010/main" val="0"/>
              </a:ext>
            </a:extLst>
          </a:blip>
          <a:srcRect l="1131" t="79398" r="1444" b="5626"/>
          <a:stretch/>
        </p:blipFill>
        <p:spPr>
          <a:xfrm>
            <a:off x="2390360" y="2959767"/>
            <a:ext cx="8101175" cy="365348"/>
          </a:xfrm>
          <a:prstGeom prst="rect">
            <a:avLst/>
          </a:prstGeom>
        </p:spPr>
      </p:pic>
      <p:sp>
        <p:nvSpPr>
          <p:cNvPr id="15" name="TextBox 14">
            <a:extLst>
              <a:ext uri="{FF2B5EF4-FFF2-40B4-BE49-F238E27FC236}">
                <a16:creationId xmlns:a16="http://schemas.microsoft.com/office/drawing/2014/main" id="{B4CBFCF2-06E9-4030-8643-2E88D1BE6B8A}"/>
              </a:ext>
            </a:extLst>
          </p:cNvPr>
          <p:cNvSpPr txBox="1"/>
          <p:nvPr/>
        </p:nvSpPr>
        <p:spPr>
          <a:xfrm>
            <a:off x="1937590" y="4279329"/>
            <a:ext cx="26696893" cy="1569660"/>
          </a:xfrm>
          <a:prstGeom prst="rect">
            <a:avLst/>
          </a:prstGeom>
          <a:noFill/>
        </p:spPr>
        <p:txBody>
          <a:bodyPr wrap="square" rtlCol="0">
            <a:spAutoFit/>
          </a:bodyPr>
          <a:lstStyle/>
          <a:p>
            <a:pPr algn="ctr"/>
            <a:r>
              <a:rPr lang="en-GB" sz="4800" dirty="0">
                <a:solidFill>
                  <a:srgbClr val="31346E"/>
                </a:solidFill>
                <a:latin typeface="Aharoni" panose="02010803020104030203" pitchFamily="2" charset="-79"/>
                <a:cs typeface="Aharoni" panose="02010803020104030203" pitchFamily="2" charset="-79"/>
              </a:rPr>
              <a:t>Towards Accessible English Language Learning and Assessment: Perspectives of People with Visual Impairments and English Teachers in Viet Nam</a:t>
            </a:r>
          </a:p>
        </p:txBody>
      </p:sp>
      <p:sp>
        <p:nvSpPr>
          <p:cNvPr id="16" name="TextBox 15">
            <a:extLst>
              <a:ext uri="{FF2B5EF4-FFF2-40B4-BE49-F238E27FC236}">
                <a16:creationId xmlns:a16="http://schemas.microsoft.com/office/drawing/2014/main" id="{88F28AB6-25CE-4510-8CAD-3EF32083A1A3}"/>
              </a:ext>
            </a:extLst>
          </p:cNvPr>
          <p:cNvSpPr txBox="1"/>
          <p:nvPr/>
        </p:nvSpPr>
        <p:spPr>
          <a:xfrm>
            <a:off x="1632789" y="5912533"/>
            <a:ext cx="27001694" cy="1015663"/>
          </a:xfrm>
          <a:prstGeom prst="rect">
            <a:avLst/>
          </a:prstGeom>
          <a:noFill/>
        </p:spPr>
        <p:txBody>
          <a:bodyPr wrap="square" rtlCol="0">
            <a:spAutoFit/>
          </a:bodyPr>
          <a:lstStyle/>
          <a:p>
            <a:pPr algn="ctr"/>
            <a:r>
              <a:rPr lang="vi-VN" sz="3200" dirty="0">
                <a:solidFill>
                  <a:srgbClr val="31346E"/>
                </a:solidFill>
                <a:latin typeface="Aharoni" panose="02010803020104030203" pitchFamily="2" charset="-79"/>
                <a:cs typeface="Aharoni" panose="02010803020104030203" pitchFamily="2" charset="-79"/>
              </a:rPr>
              <a:t>Thu Huong Dao, Cam Giang Vo, Truong Gia Han Pham, Minh Truong La (</a:t>
            </a:r>
            <a:r>
              <a:rPr lang="vi-VN" sz="3200" dirty="0">
                <a:solidFill>
                  <a:srgbClr val="31346E"/>
                </a:solidFill>
                <a:latin typeface="Aharoni" panose="02010803020104030203" pitchFamily="2" charset="-79"/>
                <a:cs typeface="Aharoni" panose="02010803020104030203" pitchFamily="2" charset="-79"/>
                <a:hlinkClick r:id="rId8"/>
              </a:rPr>
              <a:t>dao.thu.huong@undp.org</a:t>
            </a:r>
            <a:r>
              <a:rPr lang="vi-VN" sz="3200" dirty="0">
                <a:solidFill>
                  <a:srgbClr val="31346E"/>
                </a:solidFill>
                <a:latin typeface="Aharoni" panose="02010803020104030203" pitchFamily="2" charset="-79"/>
                <a:cs typeface="Aharoni" panose="02010803020104030203" pitchFamily="2" charset="-79"/>
              </a:rPr>
              <a:t>) </a:t>
            </a:r>
            <a:br>
              <a:rPr lang="vi-VN" sz="2800" dirty="0">
                <a:solidFill>
                  <a:srgbClr val="31346E"/>
                </a:solidFill>
                <a:latin typeface="Aharoni" panose="02010803020104030203" pitchFamily="2" charset="-79"/>
                <a:cs typeface="Aharoni" panose="02010803020104030203" pitchFamily="2" charset="-79"/>
              </a:rPr>
            </a:br>
            <a:r>
              <a:rPr lang="vi-VN" sz="2800" i="1" dirty="0">
                <a:solidFill>
                  <a:srgbClr val="31346E"/>
                </a:solidFill>
                <a:latin typeface="Aharoni" panose="02010803020104030203" pitchFamily="2" charset="-79"/>
                <a:cs typeface="Aharoni" panose="02010803020104030203" pitchFamily="2" charset="-79"/>
              </a:rPr>
              <a:t>United </a:t>
            </a:r>
            <a:r>
              <a:rPr lang="fi-FI" sz="2800" i="1" dirty="0" err="1">
                <a:solidFill>
                  <a:srgbClr val="31346E"/>
                </a:solidFill>
                <a:latin typeface="Aharoni" panose="02010803020104030203" pitchFamily="2" charset="-79"/>
                <a:cs typeface="Aharoni" panose="02010803020104030203" pitchFamily="2" charset="-79"/>
              </a:rPr>
              <a:t>Nations</a:t>
            </a:r>
            <a:r>
              <a:rPr lang="en-US" sz="2800" i="1" dirty="0">
                <a:solidFill>
                  <a:srgbClr val="31346E"/>
                </a:solidFill>
                <a:latin typeface="Aharoni" panose="02010803020104030203" pitchFamily="2" charset="-79"/>
                <a:cs typeface="Aharoni" panose="02010803020104030203" pitchFamily="2" charset="-79"/>
              </a:rPr>
              <a:t> Development Programme (UNDP) in Vietnam</a:t>
            </a:r>
            <a:endParaRPr lang="en-VN" sz="2800" i="1" dirty="0">
              <a:solidFill>
                <a:srgbClr val="31346E"/>
              </a:solidFill>
              <a:latin typeface="Aharoni" panose="02010803020104030203" pitchFamily="2" charset="-79"/>
              <a:cs typeface="Aharoni" panose="02010803020104030203" pitchFamily="2" charset="-79"/>
            </a:endParaRPr>
          </a:p>
        </p:txBody>
      </p:sp>
      <p:sp>
        <p:nvSpPr>
          <p:cNvPr id="63" name="Rectangle 62">
            <a:extLst>
              <a:ext uri="{FF2B5EF4-FFF2-40B4-BE49-F238E27FC236}">
                <a16:creationId xmlns:a16="http://schemas.microsoft.com/office/drawing/2014/main" id="{3FDCB924-B976-9293-3504-94C306CAD92D}"/>
              </a:ext>
            </a:extLst>
          </p:cNvPr>
          <p:cNvSpPr/>
          <p:nvPr/>
        </p:nvSpPr>
        <p:spPr>
          <a:xfrm>
            <a:off x="672671" y="7534753"/>
            <a:ext cx="14186646" cy="10520233"/>
          </a:xfrm>
          <a:prstGeom prst="rect">
            <a:avLst/>
          </a:prstGeom>
          <a:noFill/>
          <a:ln>
            <a:solidFill>
              <a:srgbClr val="23226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Rectangle 64">
            <a:extLst>
              <a:ext uri="{FF2B5EF4-FFF2-40B4-BE49-F238E27FC236}">
                <a16:creationId xmlns:a16="http://schemas.microsoft.com/office/drawing/2014/main" id="{94AF6FC8-AD2C-F834-B196-4C0D1A3F6D28}"/>
              </a:ext>
            </a:extLst>
          </p:cNvPr>
          <p:cNvSpPr/>
          <p:nvPr/>
        </p:nvSpPr>
        <p:spPr>
          <a:xfrm>
            <a:off x="672669" y="7522933"/>
            <a:ext cx="14186646" cy="1144684"/>
          </a:xfrm>
          <a:prstGeom prst="rect">
            <a:avLst/>
          </a:prstGeom>
          <a:solidFill>
            <a:srgbClr val="2322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4400" b="1" dirty="0">
                <a:latin typeface="Calibri" panose="020F0502020204030204" pitchFamily="34" charset="0"/>
                <a:ea typeface="Calibri" panose="020F0502020204030204" pitchFamily="34" charset="0"/>
                <a:cs typeface="Calibri" panose="020F0502020204030204" pitchFamily="34" charset="0"/>
              </a:rPr>
              <a:t>I. </a:t>
            </a:r>
            <a:r>
              <a:rPr lang="vi-VN" sz="4400" b="1" dirty="0">
                <a:latin typeface="Calibri" panose="020F0502020204030204" pitchFamily="34" charset="0"/>
                <a:ea typeface="Calibri" panose="020F0502020204030204" pitchFamily="34" charset="0"/>
                <a:cs typeface="Calibri" panose="020F0502020204030204" pitchFamily="34" charset="0"/>
              </a:rPr>
              <a:t>INTRODUCTION</a:t>
            </a:r>
            <a:endParaRPr lang="en-US" sz="4400" b="1" dirty="0">
              <a:latin typeface="Calibri" panose="020F0502020204030204" pitchFamily="34" charset="0"/>
              <a:ea typeface="Calibri" panose="020F0502020204030204" pitchFamily="34" charset="0"/>
              <a:cs typeface="Calibri" panose="020F0502020204030204" pitchFamily="34" charset="0"/>
            </a:endParaRPr>
          </a:p>
        </p:txBody>
      </p:sp>
      <p:sp>
        <p:nvSpPr>
          <p:cNvPr id="70" name="Rectangle 69">
            <a:extLst>
              <a:ext uri="{FF2B5EF4-FFF2-40B4-BE49-F238E27FC236}">
                <a16:creationId xmlns:a16="http://schemas.microsoft.com/office/drawing/2014/main" id="{622C3673-846B-95B4-186C-2C412CF108E0}"/>
              </a:ext>
            </a:extLst>
          </p:cNvPr>
          <p:cNvSpPr/>
          <p:nvPr/>
        </p:nvSpPr>
        <p:spPr>
          <a:xfrm>
            <a:off x="15549887" y="7534753"/>
            <a:ext cx="14186646" cy="7390785"/>
          </a:xfrm>
          <a:prstGeom prst="rect">
            <a:avLst/>
          </a:prstGeom>
          <a:noFill/>
          <a:ln>
            <a:solidFill>
              <a:srgbClr val="23226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a:extLst>
              <a:ext uri="{FF2B5EF4-FFF2-40B4-BE49-F238E27FC236}">
                <a16:creationId xmlns:a16="http://schemas.microsoft.com/office/drawing/2014/main" id="{C3B0CF65-D7B0-B1CF-2CCD-EA1C7A183194}"/>
              </a:ext>
            </a:extLst>
          </p:cNvPr>
          <p:cNvSpPr/>
          <p:nvPr/>
        </p:nvSpPr>
        <p:spPr>
          <a:xfrm>
            <a:off x="15549885" y="7522933"/>
            <a:ext cx="14186646" cy="1144684"/>
          </a:xfrm>
          <a:prstGeom prst="rect">
            <a:avLst/>
          </a:prstGeom>
          <a:solidFill>
            <a:srgbClr val="2322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4400" b="1" dirty="0">
                <a:cs typeface="Arial" panose="020B0604020202020204" pitchFamily="34" charset="0"/>
              </a:rPr>
              <a:t>IV. METHODOLOGY</a:t>
            </a:r>
          </a:p>
        </p:txBody>
      </p:sp>
      <p:sp>
        <p:nvSpPr>
          <p:cNvPr id="76" name="Rectangle 75">
            <a:extLst>
              <a:ext uri="{FF2B5EF4-FFF2-40B4-BE49-F238E27FC236}">
                <a16:creationId xmlns:a16="http://schemas.microsoft.com/office/drawing/2014/main" id="{6ECF4418-ABE7-5453-209E-3143991791C9}"/>
              </a:ext>
            </a:extLst>
          </p:cNvPr>
          <p:cNvSpPr/>
          <p:nvPr/>
        </p:nvSpPr>
        <p:spPr>
          <a:xfrm>
            <a:off x="625039" y="18453398"/>
            <a:ext cx="14248568" cy="8566848"/>
          </a:xfrm>
          <a:prstGeom prst="rect">
            <a:avLst/>
          </a:prstGeom>
          <a:noFill/>
          <a:ln>
            <a:solidFill>
              <a:srgbClr val="23226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a:extLst>
              <a:ext uri="{FF2B5EF4-FFF2-40B4-BE49-F238E27FC236}">
                <a16:creationId xmlns:a16="http://schemas.microsoft.com/office/drawing/2014/main" id="{ACDA6F2F-A950-441A-E79F-7FA131975D32}"/>
              </a:ext>
            </a:extLst>
          </p:cNvPr>
          <p:cNvSpPr/>
          <p:nvPr/>
        </p:nvSpPr>
        <p:spPr>
          <a:xfrm>
            <a:off x="644093" y="18461575"/>
            <a:ext cx="14288787" cy="1144684"/>
          </a:xfrm>
          <a:prstGeom prst="rect">
            <a:avLst/>
          </a:prstGeom>
          <a:solidFill>
            <a:srgbClr val="2322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4400" b="1" dirty="0">
                <a:latin typeface="Calibri" panose="020F0502020204030204" pitchFamily="34" charset="0"/>
                <a:ea typeface="Calibri" panose="020F0502020204030204" pitchFamily="34" charset="0"/>
                <a:cs typeface="Calibri" panose="020F0502020204030204" pitchFamily="34" charset="0"/>
              </a:rPr>
              <a:t>II. THEORETICAL FRAMEWORK</a:t>
            </a:r>
          </a:p>
        </p:txBody>
      </p:sp>
      <p:sp>
        <p:nvSpPr>
          <p:cNvPr id="2" name="TextBox 1">
            <a:extLst>
              <a:ext uri="{FF2B5EF4-FFF2-40B4-BE49-F238E27FC236}">
                <a16:creationId xmlns:a16="http://schemas.microsoft.com/office/drawing/2014/main" id="{588F660E-4313-6947-C1E8-2876DE876F9A}"/>
              </a:ext>
            </a:extLst>
          </p:cNvPr>
          <p:cNvSpPr txBox="1"/>
          <p:nvPr/>
        </p:nvSpPr>
        <p:spPr>
          <a:xfrm>
            <a:off x="686960" y="8775845"/>
            <a:ext cx="14186646" cy="6124754"/>
          </a:xfrm>
          <a:prstGeom prst="rect">
            <a:avLst/>
          </a:prstGeom>
          <a:noFill/>
        </p:spPr>
        <p:txBody>
          <a:bodyPr wrap="square" rtlCol="0">
            <a:spAutoFit/>
          </a:bodyPr>
          <a:lstStyle/>
          <a:p>
            <a:pPr marL="457200" indent="-457200" algn="just">
              <a:buFont typeface="Arial" panose="020B0604020202020204" pitchFamily="34" charset="0"/>
              <a:buChar char="•"/>
            </a:pPr>
            <a:r>
              <a:rPr lang="en-GB" sz="2800" b="1" dirty="0">
                <a:solidFill>
                  <a:srgbClr val="0F172A"/>
                </a:solidFill>
                <a:latin typeface="Inter SemiBold"/>
              </a:rPr>
              <a:t>Universal Right &amp; Social Responsibility:</a:t>
            </a:r>
            <a:r>
              <a:rPr lang="en-GB" sz="2800" dirty="0">
                <a:solidFill>
                  <a:srgbClr val="334155"/>
                </a:solidFill>
                <a:latin typeface="Inter"/>
              </a:rPr>
              <a:t> Education is a fundamental human right (UDHR; UN CRPD). In language teaching, access must be universal. Modern applied linguistics has shifted from a deficit-focused </a:t>
            </a:r>
            <a:r>
              <a:rPr lang="en-GB" sz="2800" i="1" dirty="0">
                <a:solidFill>
                  <a:srgbClr val="334155"/>
                </a:solidFill>
                <a:latin typeface="Inter"/>
              </a:rPr>
              <a:t>medical model</a:t>
            </a:r>
            <a:r>
              <a:rPr lang="en-GB" sz="2800" dirty="0">
                <a:solidFill>
                  <a:srgbClr val="334155"/>
                </a:solidFill>
                <a:latin typeface="Inter"/>
              </a:rPr>
              <a:t> to a structural </a:t>
            </a:r>
            <a:r>
              <a:rPr lang="en-GB" sz="2800" i="1" dirty="0">
                <a:solidFill>
                  <a:srgbClr val="334155"/>
                </a:solidFill>
                <a:latin typeface="Inter"/>
              </a:rPr>
              <a:t>social model</a:t>
            </a:r>
            <a:r>
              <a:rPr lang="en-GB" sz="2800" dirty="0">
                <a:solidFill>
                  <a:srgbClr val="334155"/>
                </a:solidFill>
                <a:latin typeface="Inter"/>
              </a:rPr>
              <a:t>, where individuals are disabled by environmental and systemic barriers rather than sensory conditions (Inoue &amp; Taylor, 2025).</a:t>
            </a:r>
            <a:endParaRPr lang="en-GB" sz="2800" dirty="0">
              <a:solidFill>
                <a:srgbClr val="334155"/>
              </a:solidFill>
              <a:latin typeface="Calibri" panose="020F0502020204030204" pitchFamily="34" charset="0"/>
              <a:ea typeface="Calibri" panose="020F0502020204030204" pitchFamily="34" charset="0"/>
              <a:cs typeface="Calibri" panose="020F0502020204030204" pitchFamily="34" charset="0"/>
            </a:endParaRPr>
          </a:p>
          <a:p>
            <a:pPr marL="457200" indent="-457200" algn="just">
              <a:buFont typeface="Arial" panose="020B0604020202020204" pitchFamily="34" charset="0"/>
              <a:buChar char="•"/>
            </a:pPr>
            <a:r>
              <a:rPr lang="en-GB" sz="2800" b="1" dirty="0">
                <a:solidFill>
                  <a:srgbClr val="0F172A"/>
                </a:solidFill>
                <a:latin typeface="Inter SemiBold"/>
              </a:rPr>
              <a:t>Print-Dominant Classroom Barrier:</a:t>
            </a:r>
            <a:r>
              <a:rPr lang="en-GB" sz="2800" b="1" dirty="0">
                <a:solidFill>
                  <a:srgbClr val="334155"/>
                </a:solidFill>
                <a:latin typeface="Inter"/>
              </a:rPr>
              <a:t> </a:t>
            </a:r>
            <a:r>
              <a:rPr lang="en-GB" sz="2800" dirty="0">
                <a:solidFill>
                  <a:srgbClr val="334155"/>
                </a:solidFill>
                <a:latin typeface="Inter"/>
              </a:rPr>
              <a:t>Printed materials, visual layouts, and graphics serve as major obstacles for visually impaired learners (Dolan &amp; Hall, 2001). Many visually impaired individuals—especially those with progressive sight loss—are illiterate in Braille, necessitating digital accessibility via Assistive Technologies (AT) like TTS screen readers and magnifiers.</a:t>
            </a:r>
          </a:p>
          <a:p>
            <a:pPr marL="457200" indent="-457200" algn="just">
              <a:buFont typeface="Arial" panose="020B0604020202020204" pitchFamily="34" charset="0"/>
              <a:buChar char="•"/>
            </a:pPr>
            <a:r>
              <a:rPr lang="en-GB" sz="2800" b="1" dirty="0">
                <a:solidFill>
                  <a:srgbClr val="0F172A"/>
                </a:solidFill>
                <a:latin typeface="Inter SemiBold"/>
              </a:rPr>
              <a:t>Safeguarding Test Validity:</a:t>
            </a:r>
            <a:r>
              <a:rPr lang="en-GB" sz="2800" dirty="0">
                <a:solidFill>
                  <a:srgbClr val="334155"/>
                </a:solidFill>
                <a:latin typeface="Inter"/>
              </a:rPr>
              <a:t> Standardized tests developed for sighted candidates introduce </a:t>
            </a:r>
            <a:r>
              <a:rPr lang="en-GB" sz="2800" i="1" dirty="0">
                <a:solidFill>
                  <a:srgbClr val="334155"/>
                </a:solidFill>
                <a:latin typeface="Inter"/>
              </a:rPr>
              <a:t>construct-irrelevant variance</a:t>
            </a:r>
            <a:r>
              <a:rPr lang="en-GB" sz="2800" dirty="0">
                <a:solidFill>
                  <a:srgbClr val="334155"/>
                </a:solidFill>
                <a:latin typeface="Inter"/>
              </a:rPr>
              <a:t> (Li &amp; Suen, 2012) when measuring sensory access rather than linguistic competence. Test accommodations (e.g., extra time, screen reader compatibility) level the playing field without altering the underlying construct being assessed.</a:t>
            </a:r>
          </a:p>
          <a:p>
            <a:pPr marL="457200" indent="-457200" algn="just">
              <a:buFont typeface="Arial" panose="020B0604020202020204" pitchFamily="34" charset="0"/>
              <a:buChar char="•"/>
            </a:pPr>
            <a:endParaRPr lang="en-GB" sz="2800" dirty="0">
              <a:solidFill>
                <a:srgbClr val="334155"/>
              </a:solidFill>
              <a:latin typeface="Inter"/>
            </a:endParaRPr>
          </a:p>
        </p:txBody>
      </p:sp>
      <p:sp>
        <p:nvSpPr>
          <p:cNvPr id="31" name="Rectangle 30">
            <a:extLst>
              <a:ext uri="{FF2B5EF4-FFF2-40B4-BE49-F238E27FC236}">
                <a16:creationId xmlns:a16="http://schemas.microsoft.com/office/drawing/2014/main" id="{0132AD6A-15B4-3F2B-35CA-3F071CAF03F5}"/>
              </a:ext>
            </a:extLst>
          </p:cNvPr>
          <p:cNvSpPr/>
          <p:nvPr/>
        </p:nvSpPr>
        <p:spPr>
          <a:xfrm>
            <a:off x="15549885" y="15329783"/>
            <a:ext cx="14183328" cy="10368425"/>
          </a:xfrm>
          <a:prstGeom prst="rect">
            <a:avLst/>
          </a:prstGeom>
          <a:noFill/>
          <a:ln>
            <a:solidFill>
              <a:srgbClr val="23226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D1DD4031-7C69-D617-9E7B-0452BD499707}"/>
              </a:ext>
            </a:extLst>
          </p:cNvPr>
          <p:cNvSpPr/>
          <p:nvPr/>
        </p:nvSpPr>
        <p:spPr>
          <a:xfrm>
            <a:off x="15549885" y="15375676"/>
            <a:ext cx="14183328" cy="1144684"/>
          </a:xfrm>
          <a:prstGeom prst="rect">
            <a:avLst/>
          </a:prstGeom>
          <a:solidFill>
            <a:srgbClr val="2322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4400" b="1" dirty="0">
                <a:latin typeface="Calibri" panose="020F0502020204030204" pitchFamily="34" charset="0"/>
                <a:ea typeface="Calibri" panose="020F0502020204030204" pitchFamily="34" charset="0"/>
                <a:cs typeface="Calibri" panose="020F0502020204030204" pitchFamily="34" charset="0"/>
              </a:rPr>
              <a:t>V. FINDINGS: PROFILES &amp; BARRIERS (RQ1)</a:t>
            </a:r>
          </a:p>
        </p:txBody>
      </p:sp>
      <p:sp>
        <p:nvSpPr>
          <p:cNvPr id="37" name="TextBox 36">
            <a:extLst>
              <a:ext uri="{FF2B5EF4-FFF2-40B4-BE49-F238E27FC236}">
                <a16:creationId xmlns:a16="http://schemas.microsoft.com/office/drawing/2014/main" id="{271CD7F0-72E7-E3A9-8817-F92B6417DC11}"/>
              </a:ext>
            </a:extLst>
          </p:cNvPr>
          <p:cNvSpPr txBox="1"/>
          <p:nvPr/>
        </p:nvSpPr>
        <p:spPr>
          <a:xfrm>
            <a:off x="15573706" y="16904407"/>
            <a:ext cx="14173320" cy="954107"/>
          </a:xfrm>
          <a:prstGeom prst="rect">
            <a:avLst/>
          </a:prstGeom>
          <a:noFill/>
        </p:spPr>
        <p:txBody>
          <a:bodyPr wrap="square" rtlCol="0">
            <a:spAutoFit/>
          </a:bodyPr>
          <a:lstStyle/>
          <a:p>
            <a:pPr marL="571500" indent="-571500">
              <a:buFont typeface="Arial" panose="020B0604020202020204" pitchFamily="34" charset="0"/>
              <a:buChar char="•"/>
            </a:pPr>
            <a:r>
              <a:rPr lang="vi-VN" sz="2800" b="1" dirty="0">
                <a:latin typeface="Calibri" panose="020F0502020204030204" pitchFamily="34" charset="0"/>
                <a:ea typeface="Calibri" panose="020F0502020204030204" pitchFamily="34" charset="0"/>
                <a:cs typeface="Calibri" panose="020F0502020204030204" pitchFamily="34" charset="0"/>
              </a:rPr>
              <a:t>Demographics &amp; Visual Status:</a:t>
            </a:r>
            <a:r>
              <a:rPr lang="vi-VN" sz="2800" dirty="0">
                <a:latin typeface="Calibri" panose="020F0502020204030204" pitchFamily="34" charset="0"/>
                <a:ea typeface="Calibri" panose="020F0502020204030204" pitchFamily="34" charset="0"/>
                <a:cs typeface="Calibri" panose="020F0502020204030204" pitchFamily="34" charset="0"/>
              </a:rPr>
              <a:t> </a:t>
            </a:r>
            <a:r>
              <a:rPr lang="vi-VN" sz="2800" b="1" dirty="0">
                <a:latin typeface="Calibri" panose="020F0502020204030204" pitchFamily="34" charset="0"/>
                <a:ea typeface="Calibri" panose="020F0502020204030204" pitchFamily="34" charset="0"/>
                <a:cs typeface="Calibri" panose="020F0502020204030204" pitchFamily="34" charset="0"/>
              </a:rPr>
              <a:t>18</a:t>
            </a:r>
            <a:r>
              <a:rPr lang="vi-VN" sz="2800" dirty="0">
                <a:latin typeface="Calibri" panose="020F0502020204030204" pitchFamily="34" charset="0"/>
                <a:ea typeface="Calibri" panose="020F0502020204030204" pitchFamily="34" charset="0"/>
                <a:cs typeface="Calibri" panose="020F0502020204030204" pitchFamily="34" charset="0"/>
              </a:rPr>
              <a:t> Male, </a:t>
            </a:r>
            <a:r>
              <a:rPr lang="vi-VN" sz="2800" b="1" dirty="0">
                <a:latin typeface="Calibri" panose="020F0502020204030204" pitchFamily="34" charset="0"/>
                <a:ea typeface="Calibri" panose="020F0502020204030204" pitchFamily="34" charset="0"/>
                <a:cs typeface="Calibri" panose="020F0502020204030204" pitchFamily="34" charset="0"/>
              </a:rPr>
              <a:t>14 </a:t>
            </a:r>
            <a:r>
              <a:rPr lang="vi-VN" sz="2800" dirty="0">
                <a:latin typeface="Calibri" panose="020F0502020204030204" pitchFamily="34" charset="0"/>
                <a:ea typeface="Calibri" panose="020F0502020204030204" pitchFamily="34" charset="0"/>
                <a:cs typeface="Calibri" panose="020F0502020204030204" pitchFamily="34" charset="0"/>
              </a:rPr>
              <a:t>Female (</a:t>
            </a:r>
            <a:r>
              <a:rPr lang="vi-VN" sz="2800" i="1" dirty="0">
                <a:latin typeface="Calibri" panose="020F0502020204030204" pitchFamily="34" charset="0"/>
                <a:ea typeface="Calibri" panose="020F0502020204030204" pitchFamily="34" charset="0"/>
                <a:cs typeface="Calibri" panose="020F0502020204030204" pitchFamily="34" charset="0"/>
              </a:rPr>
              <a:t>24 aged 20–25</a:t>
            </a:r>
            <a:r>
              <a:rPr lang="vi-VN" sz="2800" dirty="0">
                <a:latin typeface="Calibri" panose="020F0502020204030204" pitchFamily="34" charset="0"/>
                <a:ea typeface="Calibri" panose="020F0502020204030204" pitchFamily="34" charset="0"/>
                <a:cs typeface="Calibri" panose="020F0502020204030204" pitchFamily="34" charset="0"/>
              </a:rPr>
              <a:t>). Urban concentration: Ho Chi Minh City (15), Ha Noi (9).</a:t>
            </a:r>
            <a:endParaRPr lang="en-US" sz="2800" dirty="0">
              <a:latin typeface="Calibri" panose="020F0502020204030204" pitchFamily="34" charset="0"/>
              <a:ea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D046B0D8-4918-DEFB-851F-76BB47411DB9}"/>
              </a:ext>
            </a:extLst>
          </p:cNvPr>
          <p:cNvSpPr txBox="1"/>
          <p:nvPr/>
        </p:nvSpPr>
        <p:spPr>
          <a:xfrm>
            <a:off x="658382" y="19412613"/>
            <a:ext cx="14186646" cy="2246769"/>
          </a:xfrm>
          <a:prstGeom prst="rect">
            <a:avLst/>
          </a:prstGeom>
          <a:noFill/>
        </p:spPr>
        <p:txBody>
          <a:bodyPr wrap="square" rtlCol="0">
            <a:spAutoFit/>
          </a:bodyPr>
          <a:lstStyle/>
          <a:p>
            <a:pPr marL="457200" indent="-457200" algn="just">
              <a:buFont typeface="Arial" panose="020B0604020202020204" pitchFamily="34" charset="0"/>
              <a:buChar char="•"/>
            </a:pPr>
            <a:r>
              <a:rPr lang="en-GB" sz="2800" b="1" dirty="0"/>
              <a:t>Dual Stakeholder Perspective &amp; Context</a:t>
            </a:r>
            <a:r>
              <a:rPr lang="en-GB" sz="2800" dirty="0"/>
              <a:t>: Aligned with the CRPD principle "Nothing about us without us," this study explores the lived experiences of learners with visual impairments alongside English teachers to bridge global theories (UDL, CRPD) with local realities in Viet Nam.</a:t>
            </a:r>
          </a:p>
          <a:p>
            <a:pPr marL="457200" indent="-457200" algn="just">
              <a:buFont typeface="Arial" panose="020B0604020202020204" pitchFamily="34" charset="0"/>
              <a:buChar char="•"/>
            </a:pPr>
            <a:endParaRPr lang="en-US" sz="2800" dirty="0"/>
          </a:p>
        </p:txBody>
      </p:sp>
      <p:sp>
        <p:nvSpPr>
          <p:cNvPr id="30" name="TextBox 29">
            <a:extLst>
              <a:ext uri="{FF2B5EF4-FFF2-40B4-BE49-F238E27FC236}">
                <a16:creationId xmlns:a16="http://schemas.microsoft.com/office/drawing/2014/main" id="{3A50FF5E-B123-CD21-E8BD-648938DD27A3}"/>
              </a:ext>
            </a:extLst>
          </p:cNvPr>
          <p:cNvSpPr txBox="1"/>
          <p:nvPr/>
        </p:nvSpPr>
        <p:spPr>
          <a:xfrm>
            <a:off x="2009381" y="14509980"/>
            <a:ext cx="11644720" cy="1532334"/>
          </a:xfrm>
          <a:prstGeom prst="roundRect">
            <a:avLst/>
          </a:prstGeom>
          <a:solidFill>
            <a:schemeClr val="accent1">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n-GB" sz="2800" b="1" i="1" dirty="0"/>
              <a:t>Reconceptualizing Reading:</a:t>
            </a:r>
            <a:r>
              <a:rPr lang="en-GB" sz="2800" i="1" dirty="0"/>
              <a:t> Accessing text via screen readers (auditory channel) in digital environments represents an alternative mode of reading, not a modification into a listening test (Inoue &amp; Taylor, 2025).</a:t>
            </a:r>
          </a:p>
        </p:txBody>
      </p:sp>
      <p:sp>
        <p:nvSpPr>
          <p:cNvPr id="34" name="TextBox 33">
            <a:extLst>
              <a:ext uri="{FF2B5EF4-FFF2-40B4-BE49-F238E27FC236}">
                <a16:creationId xmlns:a16="http://schemas.microsoft.com/office/drawing/2014/main" id="{F768C0FC-5D69-2110-3610-3054C4FDC8DA}"/>
              </a:ext>
            </a:extLst>
          </p:cNvPr>
          <p:cNvSpPr txBox="1"/>
          <p:nvPr/>
        </p:nvSpPr>
        <p:spPr>
          <a:xfrm>
            <a:off x="1754879" y="20260092"/>
            <a:ext cx="12936295" cy="2077164"/>
          </a:xfrm>
          <a:prstGeom prst="roundRect">
            <a:avLst/>
          </a:prstGeom>
          <a:solidFill>
            <a:schemeClr val="accent1">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3200" b="1" i="1" dirty="0"/>
              <a:t>Social Model of Disabilty</a:t>
            </a:r>
            <a:endParaRPr lang="en-GB" sz="2800" i="1" dirty="0"/>
          </a:p>
          <a:p>
            <a:pPr algn="just"/>
            <a:r>
              <a:rPr lang="en-GB" sz="2800" dirty="0"/>
              <a:t>Shifts focus from individual impairment to social, institutional, and environmental barriers (Oliver, 1990, 2013). Disability is produced when visually dependent materials and platforms fail to accommodate human diversity.</a:t>
            </a:r>
          </a:p>
        </p:txBody>
      </p:sp>
      <p:sp>
        <p:nvSpPr>
          <p:cNvPr id="48" name="TextBox 47">
            <a:extLst>
              <a:ext uri="{FF2B5EF4-FFF2-40B4-BE49-F238E27FC236}">
                <a16:creationId xmlns:a16="http://schemas.microsoft.com/office/drawing/2014/main" id="{063F67A4-0DFA-9252-625D-00C12332780B}"/>
              </a:ext>
            </a:extLst>
          </p:cNvPr>
          <p:cNvSpPr txBox="1"/>
          <p:nvPr/>
        </p:nvSpPr>
        <p:spPr>
          <a:xfrm>
            <a:off x="715884" y="20387834"/>
            <a:ext cx="1036210" cy="1168539"/>
          </a:xfrm>
          <a:prstGeom prst="ellipse">
            <a:avLst/>
          </a:prstGeom>
          <a:solidFill>
            <a:srgbClr val="232262"/>
          </a:solidFill>
        </p:spPr>
        <p:txBody>
          <a:bodyPr wrap="square" rtlCol="0">
            <a:spAutoFit/>
          </a:bodyPr>
          <a:lstStyle/>
          <a:p>
            <a:pPr algn="ctr"/>
            <a:r>
              <a:rPr lang="en-US" sz="4800" b="1" dirty="0">
                <a:solidFill>
                  <a:schemeClr val="bg1"/>
                </a:solidFill>
              </a:rPr>
              <a:t>1</a:t>
            </a:r>
          </a:p>
        </p:txBody>
      </p:sp>
      <p:sp>
        <p:nvSpPr>
          <p:cNvPr id="49" name="TextBox 48">
            <a:extLst>
              <a:ext uri="{FF2B5EF4-FFF2-40B4-BE49-F238E27FC236}">
                <a16:creationId xmlns:a16="http://schemas.microsoft.com/office/drawing/2014/main" id="{CDBE4D35-8DE1-CFB8-EE54-B8F35B2DE6A7}"/>
              </a:ext>
            </a:extLst>
          </p:cNvPr>
          <p:cNvSpPr txBox="1"/>
          <p:nvPr/>
        </p:nvSpPr>
        <p:spPr>
          <a:xfrm>
            <a:off x="1754879" y="22603929"/>
            <a:ext cx="12936295" cy="2077164"/>
          </a:xfrm>
          <a:prstGeom prst="roundRect">
            <a:avLst/>
          </a:prstGeom>
          <a:solidFill>
            <a:schemeClr val="accent1">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3200" b="1" i="1" dirty="0"/>
              <a:t>Universal Design for Learning (UDL)</a:t>
            </a:r>
            <a:endParaRPr lang="en-GB" sz="2800" i="1" dirty="0"/>
          </a:p>
          <a:p>
            <a:pPr algn="just"/>
            <a:r>
              <a:rPr lang="en-GB" sz="2800" dirty="0"/>
              <a:t>Proactively reduces barriers by anticipating learner variability (CAST, 2024). Emphasizes multiple means of engagement, representation, and expression. Supports screen-reader compatible digital materials from the outset rather than retrofitting.</a:t>
            </a:r>
          </a:p>
        </p:txBody>
      </p:sp>
      <p:sp>
        <p:nvSpPr>
          <p:cNvPr id="50" name="TextBox 49">
            <a:extLst>
              <a:ext uri="{FF2B5EF4-FFF2-40B4-BE49-F238E27FC236}">
                <a16:creationId xmlns:a16="http://schemas.microsoft.com/office/drawing/2014/main" id="{354840EF-01A7-E78F-0392-6E816A68DF43}"/>
              </a:ext>
            </a:extLst>
          </p:cNvPr>
          <p:cNvSpPr txBox="1"/>
          <p:nvPr/>
        </p:nvSpPr>
        <p:spPr>
          <a:xfrm>
            <a:off x="682200" y="23035348"/>
            <a:ext cx="1036210" cy="1168539"/>
          </a:xfrm>
          <a:prstGeom prst="ellipse">
            <a:avLst/>
          </a:prstGeom>
          <a:solidFill>
            <a:srgbClr val="232262"/>
          </a:solidFill>
        </p:spPr>
        <p:txBody>
          <a:bodyPr wrap="square" rtlCol="0">
            <a:spAutoFit/>
          </a:bodyPr>
          <a:lstStyle/>
          <a:p>
            <a:pPr algn="ctr"/>
            <a:r>
              <a:rPr lang="en-US" sz="4800" b="1" dirty="0">
                <a:solidFill>
                  <a:schemeClr val="bg1"/>
                </a:solidFill>
              </a:rPr>
              <a:t>2</a:t>
            </a:r>
          </a:p>
        </p:txBody>
      </p:sp>
      <p:sp>
        <p:nvSpPr>
          <p:cNvPr id="51" name="TextBox 50">
            <a:extLst>
              <a:ext uri="{FF2B5EF4-FFF2-40B4-BE49-F238E27FC236}">
                <a16:creationId xmlns:a16="http://schemas.microsoft.com/office/drawing/2014/main" id="{B4FD62FE-6B7F-57A7-05D9-A276B374EF3B}"/>
              </a:ext>
            </a:extLst>
          </p:cNvPr>
          <p:cNvSpPr txBox="1"/>
          <p:nvPr/>
        </p:nvSpPr>
        <p:spPr>
          <a:xfrm>
            <a:off x="1755621" y="25307614"/>
            <a:ext cx="12936295" cy="2077164"/>
          </a:xfrm>
          <a:prstGeom prst="roundRect">
            <a:avLst/>
          </a:prstGeom>
          <a:solidFill>
            <a:schemeClr val="accent1">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3200" b="1" i="1" dirty="0"/>
              <a:t>Test Validity &amp; Fairness</a:t>
            </a:r>
            <a:endParaRPr lang="en-GB" sz="2800" i="1" dirty="0"/>
          </a:p>
          <a:p>
            <a:pPr algn="just"/>
            <a:r>
              <a:rPr lang="en-GB" sz="2800" dirty="0"/>
              <a:t>Ensures assessments measure intended language constructs without introducing construct-irrelevant variance (AERA et al., 2014). Accommodations must remove irrelevant access barriers while preserving performance standards.</a:t>
            </a:r>
          </a:p>
        </p:txBody>
      </p:sp>
      <p:sp>
        <p:nvSpPr>
          <p:cNvPr id="52" name="TextBox 51">
            <a:extLst>
              <a:ext uri="{FF2B5EF4-FFF2-40B4-BE49-F238E27FC236}">
                <a16:creationId xmlns:a16="http://schemas.microsoft.com/office/drawing/2014/main" id="{431061D0-2C1C-2809-6B61-C85937542020}"/>
              </a:ext>
            </a:extLst>
          </p:cNvPr>
          <p:cNvSpPr txBox="1"/>
          <p:nvPr/>
        </p:nvSpPr>
        <p:spPr>
          <a:xfrm>
            <a:off x="715884" y="25174100"/>
            <a:ext cx="1036210" cy="1168539"/>
          </a:xfrm>
          <a:prstGeom prst="ellipse">
            <a:avLst/>
          </a:prstGeom>
          <a:solidFill>
            <a:srgbClr val="232262"/>
          </a:solidFill>
        </p:spPr>
        <p:txBody>
          <a:bodyPr wrap="square" rtlCol="0">
            <a:spAutoFit/>
          </a:bodyPr>
          <a:lstStyle/>
          <a:p>
            <a:pPr algn="ctr"/>
            <a:r>
              <a:rPr lang="vi-VN" sz="4800" b="1" dirty="0">
                <a:solidFill>
                  <a:schemeClr val="bg1"/>
                </a:solidFill>
                <a:latin typeface="Calibri" panose="020F0502020204030204" pitchFamily="34" charset="0"/>
                <a:ea typeface="Calibri" panose="020F0502020204030204" pitchFamily="34" charset="0"/>
                <a:cs typeface="Calibri" panose="020F0502020204030204" pitchFamily="34" charset="0"/>
              </a:rPr>
              <a:t>3</a:t>
            </a:r>
            <a:endParaRPr lang="en-US" sz="48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3" name="Rectangle 52">
            <a:extLst>
              <a:ext uri="{FF2B5EF4-FFF2-40B4-BE49-F238E27FC236}">
                <a16:creationId xmlns:a16="http://schemas.microsoft.com/office/drawing/2014/main" id="{FBE4D9B7-E3D0-E01B-97F6-184DFCE7154C}"/>
              </a:ext>
            </a:extLst>
          </p:cNvPr>
          <p:cNvSpPr/>
          <p:nvPr/>
        </p:nvSpPr>
        <p:spPr>
          <a:xfrm>
            <a:off x="625040" y="27501456"/>
            <a:ext cx="14219739" cy="8983767"/>
          </a:xfrm>
          <a:prstGeom prst="rect">
            <a:avLst/>
          </a:prstGeom>
          <a:noFill/>
          <a:ln>
            <a:solidFill>
              <a:srgbClr val="23226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Rectangle 53">
            <a:extLst>
              <a:ext uri="{FF2B5EF4-FFF2-40B4-BE49-F238E27FC236}">
                <a16:creationId xmlns:a16="http://schemas.microsoft.com/office/drawing/2014/main" id="{16BC9A63-1C03-2CA9-7E60-A179A9581E48}"/>
              </a:ext>
            </a:extLst>
          </p:cNvPr>
          <p:cNvSpPr/>
          <p:nvPr/>
        </p:nvSpPr>
        <p:spPr>
          <a:xfrm>
            <a:off x="625038" y="27424322"/>
            <a:ext cx="14219739" cy="1144684"/>
          </a:xfrm>
          <a:prstGeom prst="rect">
            <a:avLst/>
          </a:prstGeom>
          <a:solidFill>
            <a:srgbClr val="2322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4400" b="1" dirty="0">
                <a:cs typeface="Arial" panose="020B0604020202020204" pitchFamily="34" charset="0"/>
              </a:rPr>
              <a:t>III. RESEARCH QUESTIONS</a:t>
            </a:r>
          </a:p>
        </p:txBody>
      </p:sp>
      <p:sp>
        <p:nvSpPr>
          <p:cNvPr id="58" name="TextBox 57">
            <a:extLst>
              <a:ext uri="{FF2B5EF4-FFF2-40B4-BE49-F238E27FC236}">
                <a16:creationId xmlns:a16="http://schemas.microsoft.com/office/drawing/2014/main" id="{5CE410BA-7C96-7ADB-E1C2-ECFD283705E1}"/>
              </a:ext>
            </a:extLst>
          </p:cNvPr>
          <p:cNvSpPr txBox="1"/>
          <p:nvPr/>
        </p:nvSpPr>
        <p:spPr>
          <a:xfrm>
            <a:off x="846577" y="29005176"/>
            <a:ext cx="13802583" cy="2077164"/>
          </a:xfrm>
          <a:prstGeom prst="roundRect">
            <a:avLst/>
          </a:prstGeom>
          <a:solidFill>
            <a:schemeClr val="accent5">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3200" b="1" i="1" dirty="0"/>
              <a:t>RQ1. Barriers Experienced</a:t>
            </a:r>
            <a:endParaRPr lang="en-GB" sz="2800" i="1" dirty="0"/>
          </a:p>
          <a:p>
            <a:pPr algn="just"/>
            <a:r>
              <a:rPr lang="en-GB" sz="2800" dirty="0"/>
              <a:t>What physical, informational, pedagogical, technological, financial, and institutional barriers do people with visual impairments experience in learning English and obtaining English proficiency certification?</a:t>
            </a:r>
          </a:p>
        </p:txBody>
      </p:sp>
      <p:sp>
        <p:nvSpPr>
          <p:cNvPr id="60" name="TextBox 59">
            <a:extLst>
              <a:ext uri="{FF2B5EF4-FFF2-40B4-BE49-F238E27FC236}">
                <a16:creationId xmlns:a16="http://schemas.microsoft.com/office/drawing/2014/main" id="{6A221BE8-8EF6-8DA5-2035-4E5EA89B0B22}"/>
              </a:ext>
            </a:extLst>
          </p:cNvPr>
          <p:cNvSpPr txBox="1"/>
          <p:nvPr/>
        </p:nvSpPr>
        <p:spPr>
          <a:xfrm>
            <a:off x="823071" y="31228105"/>
            <a:ext cx="13802583" cy="2077164"/>
          </a:xfrm>
          <a:prstGeom prst="roundRect">
            <a:avLst/>
          </a:prstGeom>
          <a:solidFill>
            <a:schemeClr val="accent5">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3200" b="1" i="1" dirty="0"/>
              <a:t>RQ2. Effectiveness of Accommodations</a:t>
            </a:r>
            <a:endParaRPr lang="en-GB" sz="2800" i="1" dirty="0"/>
          </a:p>
          <a:p>
            <a:pPr algn="just"/>
            <a:r>
              <a:rPr lang="en-GB" sz="2800" dirty="0"/>
              <a:t>To what extent do current English proficiency examination arrangements and reasonable accommodations enable people with visual impairments to participate and demonstrate their English language competence on an equal basis?</a:t>
            </a:r>
          </a:p>
        </p:txBody>
      </p:sp>
      <p:sp>
        <p:nvSpPr>
          <p:cNvPr id="62" name="TextBox 61">
            <a:extLst>
              <a:ext uri="{FF2B5EF4-FFF2-40B4-BE49-F238E27FC236}">
                <a16:creationId xmlns:a16="http://schemas.microsoft.com/office/drawing/2014/main" id="{9AC76321-7D2A-4C57-8B53-5ED22C8A533B}"/>
              </a:ext>
            </a:extLst>
          </p:cNvPr>
          <p:cNvSpPr txBox="1"/>
          <p:nvPr/>
        </p:nvSpPr>
        <p:spPr>
          <a:xfrm>
            <a:off x="846577" y="33606707"/>
            <a:ext cx="13802583" cy="2553891"/>
          </a:xfrm>
          <a:prstGeom prst="roundRect">
            <a:avLst/>
          </a:prstGeom>
          <a:solidFill>
            <a:schemeClr val="accent5">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3200" b="1" i="1" dirty="0"/>
              <a:t>RQ3. Systemic Changes Needed</a:t>
            </a:r>
            <a:endParaRPr lang="en-GB" sz="2800" i="1" dirty="0"/>
          </a:p>
          <a:p>
            <a:pPr algn="just"/>
            <a:r>
              <a:rPr lang="en-GB" sz="2800" dirty="0"/>
              <a:t>What changes in policy, institutional practice, teaching and learning, examination arrangements, assistive technology, and stakeholder capacity are needed to make English language learning and proficiency assessment more accessible and equitable for people with visual impairments in Viet Nam?</a:t>
            </a:r>
          </a:p>
        </p:txBody>
      </p:sp>
      <p:graphicFrame>
        <p:nvGraphicFramePr>
          <p:cNvPr id="67" name="Table 66">
            <a:extLst>
              <a:ext uri="{FF2B5EF4-FFF2-40B4-BE49-F238E27FC236}">
                <a16:creationId xmlns:a16="http://schemas.microsoft.com/office/drawing/2014/main" id="{DE49181F-0045-BA77-A20C-07061EB15249}"/>
              </a:ext>
            </a:extLst>
          </p:cNvPr>
          <p:cNvGraphicFramePr>
            <a:graphicFrameLocks noGrp="1"/>
          </p:cNvGraphicFramePr>
          <p:nvPr>
            <p:extLst>
              <p:ext uri="{D42A27DB-BD31-4B8C-83A1-F6EECF244321}">
                <p14:modId xmlns:p14="http://schemas.microsoft.com/office/powerpoint/2010/main" val="880439859"/>
              </p:ext>
            </p:extLst>
          </p:nvPr>
        </p:nvGraphicFramePr>
        <p:xfrm>
          <a:off x="15540358" y="8602140"/>
          <a:ext cx="14206668" cy="6323398"/>
        </p:xfrm>
        <a:graphic>
          <a:graphicData uri="http://schemas.openxmlformats.org/drawingml/2006/table">
            <a:tbl>
              <a:tblPr firstRow="1" bandRow="1">
                <a:tableStyleId>{2D5ABB26-0587-4C30-8999-92F81FD0307C}</a:tableStyleId>
              </a:tblPr>
              <a:tblGrid>
                <a:gridCol w="4017823">
                  <a:extLst>
                    <a:ext uri="{9D8B030D-6E8A-4147-A177-3AD203B41FA5}">
                      <a16:colId xmlns:a16="http://schemas.microsoft.com/office/drawing/2014/main" val="2295715392"/>
                    </a:ext>
                  </a:extLst>
                </a:gridCol>
                <a:gridCol w="10188845">
                  <a:extLst>
                    <a:ext uri="{9D8B030D-6E8A-4147-A177-3AD203B41FA5}">
                      <a16:colId xmlns:a16="http://schemas.microsoft.com/office/drawing/2014/main" val="2328186188"/>
                    </a:ext>
                  </a:extLst>
                </a:gridCol>
              </a:tblGrid>
              <a:tr h="1104299">
                <a:tc>
                  <a:txBody>
                    <a:bodyPr/>
                    <a:lstStyle/>
                    <a:p>
                      <a:r>
                        <a:rPr lang="en-US" sz="2800" b="1" dirty="0">
                          <a:solidFill>
                            <a:schemeClr val="bg1"/>
                          </a:solidFill>
                        </a:rPr>
                        <a:t>Design Details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32262"/>
                    </a:solidFill>
                  </a:tcPr>
                </a:tc>
                <a:tc>
                  <a:txBody>
                    <a:bodyPr/>
                    <a:lstStyle/>
                    <a:p>
                      <a:pPr algn="just"/>
                      <a:r>
                        <a:rPr lang="en-GB" sz="2800" b="1" dirty="0"/>
                        <a:t>Sequential Mixed-Methods Design</a:t>
                      </a:r>
                      <a:r>
                        <a:rPr lang="en-GB" sz="2800" dirty="0"/>
                        <a:t>: Combined quantitative survey data with qualitative semi-structured interviews to triangulate findings across multiple stakeholder perspectives.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28072031"/>
                  </a:ext>
                </a:extLst>
              </a:tr>
              <a:tr h="1104299">
                <a:tc>
                  <a:txBody>
                    <a:bodyPr/>
                    <a:lstStyle/>
                    <a:p>
                      <a:r>
                        <a:rPr lang="en-US" sz="2800" b="1" dirty="0">
                          <a:solidFill>
                            <a:schemeClr val="bg1"/>
                          </a:solidFill>
                        </a:rPr>
                        <a:t>Sample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32262"/>
                    </a:solidFill>
                  </a:tcPr>
                </a:tc>
                <a:tc>
                  <a:txBody>
                    <a:bodyPr/>
                    <a:lstStyle/>
                    <a:p>
                      <a:pPr algn="just"/>
                      <a:endParaRPr lang="en-US"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45955385"/>
                  </a:ext>
                </a:extLst>
              </a:tr>
              <a:tr h="1104299">
                <a:tc>
                  <a:txBody>
                    <a:bodyPr/>
                    <a:lstStyle/>
                    <a:p>
                      <a:r>
                        <a:rPr lang="en-US" sz="2800" b="1" dirty="0">
                          <a:solidFill>
                            <a:schemeClr val="bg1"/>
                          </a:solidFill>
                        </a:rPr>
                        <a:t>Quantitative Phase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32262"/>
                    </a:solidFill>
                  </a:tcPr>
                </a:tc>
                <a:tc>
                  <a:txBody>
                    <a:bodyPr/>
                    <a:lstStyle/>
                    <a:p>
                      <a:pPr algn="just"/>
                      <a:r>
                        <a:rPr lang="en-GB" sz="2800" b="1" dirty="0">
                          <a:solidFill>
                            <a:schemeClr val="tx1"/>
                          </a:solidFill>
                          <a:latin typeface="+mn-lt"/>
                        </a:rPr>
                        <a:t>21-item</a:t>
                      </a:r>
                      <a:r>
                        <a:rPr lang="en-GB" sz="2800" dirty="0">
                          <a:solidFill>
                            <a:schemeClr val="tx1"/>
                          </a:solidFill>
                          <a:latin typeface="+mn-lt"/>
                        </a:rPr>
                        <a:t> accessible online Google Forms questionnaire targeting undergraduates/graduates with visual impairments who took standardized exams (IELTS, VSTEP, TOEIC)</a:t>
                      </a:r>
                      <a:endParaRPr lang="en-US" sz="280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46101364"/>
                  </a:ext>
                </a:extLst>
              </a:tr>
              <a:tr h="1104299">
                <a:tc>
                  <a:txBody>
                    <a:bodyPr/>
                    <a:lstStyle/>
                    <a:p>
                      <a:r>
                        <a:rPr lang="en-US" sz="2800" b="1" dirty="0">
                          <a:solidFill>
                            <a:schemeClr val="bg1"/>
                          </a:solidFill>
                        </a:rPr>
                        <a:t>Qualitative Phase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32262"/>
                    </a:solidFill>
                  </a:tcPr>
                </a:tc>
                <a:tc>
                  <a:txBody>
                    <a:bodyPr/>
                    <a:lstStyle/>
                    <a:p>
                      <a:pPr algn="just"/>
                      <a:r>
                        <a:rPr lang="en-GB" sz="2800" b="1" dirty="0"/>
                        <a:t>12</a:t>
                      </a:r>
                      <a:r>
                        <a:rPr lang="en-GB" sz="2800" dirty="0"/>
                        <a:t> online semi-structured interviews (45–60 mins) exploring lived experiences, AT usage, exam accommodations, and pedagogical adaptations.</a:t>
                      </a:r>
                      <a:endParaRPr lang="en-US"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21103024"/>
                  </a:ext>
                </a:extLst>
              </a:tr>
              <a:tr h="1104299">
                <a:tc>
                  <a:txBody>
                    <a:bodyPr/>
                    <a:lstStyle/>
                    <a:p>
                      <a:r>
                        <a:rPr lang="en-US" sz="2800" b="1" dirty="0">
                          <a:solidFill>
                            <a:schemeClr val="bg1"/>
                          </a:solidFill>
                        </a:rPr>
                        <a:t>Analysis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32262"/>
                    </a:solidFill>
                  </a:tcPr>
                </a:tc>
                <a:tc>
                  <a:txBody>
                    <a:bodyPr/>
                    <a:lstStyle/>
                    <a:p>
                      <a:pPr algn="just"/>
                      <a:r>
                        <a:rPr lang="en-GB" sz="2800" b="1" dirty="0"/>
                        <a:t>Descriptive statistics</a:t>
                      </a:r>
                      <a:r>
                        <a:rPr lang="en-GB" sz="2800" dirty="0"/>
                        <a:t> in Excel; </a:t>
                      </a:r>
                      <a:r>
                        <a:rPr lang="en-GB" sz="2800" b="1" dirty="0"/>
                        <a:t>thematic analysis </a:t>
                      </a:r>
                      <a:r>
                        <a:rPr lang="en-GB" sz="2800" dirty="0"/>
                        <a:t>for transcripts; qualitative-quantitative triangulation for explanatory depth.</a:t>
                      </a:r>
                      <a:endParaRPr lang="en-US"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16855645"/>
                  </a:ext>
                </a:extLst>
              </a:tr>
            </a:tbl>
          </a:graphicData>
        </a:graphic>
      </p:graphicFrame>
      <p:sp>
        <p:nvSpPr>
          <p:cNvPr id="93" name="TextBox 92">
            <a:extLst>
              <a:ext uri="{FF2B5EF4-FFF2-40B4-BE49-F238E27FC236}">
                <a16:creationId xmlns:a16="http://schemas.microsoft.com/office/drawing/2014/main" id="{59841295-232E-CB15-5C4B-8F18DDD3A1F2}"/>
              </a:ext>
            </a:extLst>
          </p:cNvPr>
          <p:cNvSpPr txBox="1"/>
          <p:nvPr/>
        </p:nvSpPr>
        <p:spPr>
          <a:xfrm>
            <a:off x="19839313" y="10089617"/>
            <a:ext cx="2981959" cy="919401"/>
          </a:xfrm>
          <a:prstGeom prst="roundRect">
            <a:avLst/>
          </a:prstGeom>
          <a:solidFill>
            <a:schemeClr val="accent1">
              <a:lumMod val="40000"/>
              <a:lumOff val="60000"/>
            </a:schemeClr>
          </a:solidFill>
        </p:spPr>
        <p:txBody>
          <a:bodyPr wrap="square" rtlCol="0">
            <a:spAutoFit/>
          </a:bodyPr>
          <a:lstStyle/>
          <a:p>
            <a:pPr algn="ctr"/>
            <a:r>
              <a:rPr lang="en-US" sz="2400" b="1" dirty="0"/>
              <a:t>N=32</a:t>
            </a:r>
          </a:p>
          <a:p>
            <a:pPr algn="ctr"/>
            <a:r>
              <a:rPr lang="en-US" sz="2400" dirty="0"/>
              <a:t>Survey Respondents</a:t>
            </a:r>
          </a:p>
        </p:txBody>
      </p:sp>
      <p:sp>
        <p:nvSpPr>
          <p:cNvPr id="94" name="TextBox 93">
            <a:extLst>
              <a:ext uri="{FF2B5EF4-FFF2-40B4-BE49-F238E27FC236}">
                <a16:creationId xmlns:a16="http://schemas.microsoft.com/office/drawing/2014/main" id="{957B272C-92CD-C83B-7EE8-A9DCB7689DCD}"/>
              </a:ext>
            </a:extLst>
          </p:cNvPr>
          <p:cNvSpPr txBox="1"/>
          <p:nvPr/>
        </p:nvSpPr>
        <p:spPr>
          <a:xfrm>
            <a:off x="23140388" y="10089616"/>
            <a:ext cx="2981959" cy="919401"/>
          </a:xfrm>
          <a:prstGeom prst="roundRect">
            <a:avLst/>
          </a:prstGeom>
          <a:solidFill>
            <a:schemeClr val="accent1">
              <a:lumMod val="40000"/>
              <a:lumOff val="60000"/>
            </a:schemeClr>
          </a:solidFill>
        </p:spPr>
        <p:txBody>
          <a:bodyPr wrap="square" rtlCol="0">
            <a:spAutoFit/>
          </a:bodyPr>
          <a:lstStyle/>
          <a:p>
            <a:pPr algn="ctr"/>
            <a:r>
              <a:rPr lang="en-US" sz="2400" b="1" dirty="0"/>
              <a:t>N=10</a:t>
            </a:r>
          </a:p>
          <a:p>
            <a:pPr algn="ctr"/>
            <a:r>
              <a:rPr lang="en-US" sz="2400" dirty="0"/>
              <a:t>Student Interviews</a:t>
            </a:r>
          </a:p>
        </p:txBody>
      </p:sp>
      <p:sp>
        <p:nvSpPr>
          <p:cNvPr id="95" name="TextBox 94">
            <a:extLst>
              <a:ext uri="{FF2B5EF4-FFF2-40B4-BE49-F238E27FC236}">
                <a16:creationId xmlns:a16="http://schemas.microsoft.com/office/drawing/2014/main" id="{81FE05E5-4C6C-A32D-0AB9-E80D94B99FCC}"/>
              </a:ext>
            </a:extLst>
          </p:cNvPr>
          <p:cNvSpPr txBox="1"/>
          <p:nvPr/>
        </p:nvSpPr>
        <p:spPr>
          <a:xfrm>
            <a:off x="26441463" y="10188353"/>
            <a:ext cx="2981959" cy="919401"/>
          </a:xfrm>
          <a:prstGeom prst="roundRect">
            <a:avLst/>
          </a:prstGeom>
          <a:solidFill>
            <a:schemeClr val="accent1">
              <a:lumMod val="40000"/>
              <a:lumOff val="60000"/>
            </a:schemeClr>
          </a:solidFill>
        </p:spPr>
        <p:txBody>
          <a:bodyPr wrap="square" rtlCol="0">
            <a:spAutoFit/>
          </a:bodyPr>
          <a:lstStyle/>
          <a:p>
            <a:pPr algn="ctr"/>
            <a:r>
              <a:rPr lang="en-US" sz="2400" b="1" dirty="0"/>
              <a:t>N=2</a:t>
            </a:r>
          </a:p>
          <a:p>
            <a:pPr algn="ctr"/>
            <a:r>
              <a:rPr lang="en-US" sz="2400" dirty="0"/>
              <a:t>Teacher Interviews</a:t>
            </a:r>
          </a:p>
        </p:txBody>
      </p:sp>
      <p:graphicFrame>
        <p:nvGraphicFramePr>
          <p:cNvPr id="96" name="Table 95">
            <a:extLst>
              <a:ext uri="{FF2B5EF4-FFF2-40B4-BE49-F238E27FC236}">
                <a16:creationId xmlns:a16="http://schemas.microsoft.com/office/drawing/2014/main" id="{19A18307-79A2-954E-C5F7-58830168EE12}"/>
              </a:ext>
            </a:extLst>
          </p:cNvPr>
          <p:cNvGraphicFramePr>
            <a:graphicFrameLocks noGrp="1"/>
          </p:cNvGraphicFramePr>
          <p:nvPr>
            <p:extLst>
              <p:ext uri="{D42A27DB-BD31-4B8C-83A1-F6EECF244321}">
                <p14:modId xmlns:p14="http://schemas.microsoft.com/office/powerpoint/2010/main" val="3852981597"/>
              </p:ext>
            </p:extLst>
          </p:nvPr>
        </p:nvGraphicFramePr>
        <p:xfrm>
          <a:off x="15629488" y="17644728"/>
          <a:ext cx="14182852" cy="2498852"/>
        </p:xfrm>
        <a:graphic>
          <a:graphicData uri="http://schemas.openxmlformats.org/drawingml/2006/table">
            <a:tbl>
              <a:tblPr firstRow="1" bandRow="1"/>
              <a:tblGrid>
                <a:gridCol w="9924751">
                  <a:extLst>
                    <a:ext uri="{9D8B030D-6E8A-4147-A177-3AD203B41FA5}">
                      <a16:colId xmlns:a16="http://schemas.microsoft.com/office/drawing/2014/main" val="1645365394"/>
                    </a:ext>
                  </a:extLst>
                </a:gridCol>
                <a:gridCol w="4258101">
                  <a:extLst>
                    <a:ext uri="{9D8B030D-6E8A-4147-A177-3AD203B41FA5}">
                      <a16:colId xmlns:a16="http://schemas.microsoft.com/office/drawing/2014/main" val="3417093950"/>
                    </a:ext>
                  </a:extLst>
                </a:gridCol>
              </a:tblGrid>
              <a:tr h="370840">
                <a:tc>
                  <a:txBody>
                    <a:bodyPr/>
                    <a:lstStyle/>
                    <a:p>
                      <a:pPr algn="l">
                        <a:lnSpc>
                          <a:spcPct val="150000"/>
                        </a:lnSpc>
                      </a:pPr>
                      <a:r>
                        <a:rPr sz="2800" b="1" i="0" u="none" dirty="0">
                          <a:solidFill>
                            <a:schemeClr val="tx1"/>
                          </a:solidFill>
                          <a:latin typeface="+mn-lt"/>
                        </a:rPr>
                        <a:t>Visual Status Category</a:t>
                      </a:r>
                    </a:p>
                  </a:txBody>
                  <a:tcPr marL="63500" marR="63500" marT="25400" marB="25400" anchor="ctr">
                    <a:solidFill>
                      <a:srgbClr val="DAE3F3"/>
                    </a:solidFill>
                  </a:tcPr>
                </a:tc>
                <a:tc>
                  <a:txBody>
                    <a:bodyPr/>
                    <a:lstStyle/>
                    <a:p>
                      <a:pPr algn="l">
                        <a:lnSpc>
                          <a:spcPct val="150000"/>
                        </a:lnSpc>
                      </a:pPr>
                      <a:r>
                        <a:rPr sz="2800" b="1" i="0" u="none" dirty="0">
                          <a:solidFill>
                            <a:schemeClr val="tx1"/>
                          </a:solidFill>
                          <a:latin typeface="+mn-lt"/>
                        </a:rPr>
                        <a:t>Participants (N=32)</a:t>
                      </a:r>
                    </a:p>
                  </a:txBody>
                  <a:tcPr marL="63500" marR="63500" marT="25400" marB="25400" anchor="ctr">
                    <a:solidFill>
                      <a:srgbClr val="DAE3F3"/>
                    </a:solidFill>
                  </a:tcPr>
                </a:tc>
                <a:extLst>
                  <a:ext uri="{0D108BD9-81ED-4DB2-BD59-A6C34878D82A}">
                    <a16:rowId xmlns:a16="http://schemas.microsoft.com/office/drawing/2014/main" val="3544957602"/>
                  </a:ext>
                </a:extLst>
              </a:tr>
              <a:tr h="370840">
                <a:tc>
                  <a:txBody>
                    <a:bodyPr/>
                    <a:lstStyle/>
                    <a:p>
                      <a:pPr algn="l">
                        <a:lnSpc>
                          <a:spcPct val="150000"/>
                        </a:lnSpc>
                      </a:pPr>
                      <a:r>
                        <a:rPr sz="2800" b="0" i="0" u="none">
                          <a:solidFill>
                            <a:schemeClr val="tx1"/>
                          </a:solidFill>
                          <a:latin typeface="+mn-lt"/>
                        </a:rPr>
                        <a:t>Completely blind / Light perception only</a:t>
                      </a:r>
                    </a:p>
                  </a:txBody>
                  <a:tcPr marL="63500" marR="63500" marT="25400" marB="25400" anchor="ctr"/>
                </a:tc>
                <a:tc>
                  <a:txBody>
                    <a:bodyPr/>
                    <a:lstStyle/>
                    <a:p>
                      <a:pPr algn="l">
                        <a:lnSpc>
                          <a:spcPct val="150000"/>
                        </a:lnSpc>
                      </a:pPr>
                      <a:r>
                        <a:rPr sz="2800" b="1" i="0" u="none">
                          <a:solidFill>
                            <a:schemeClr val="tx1"/>
                          </a:solidFill>
                          <a:latin typeface="+mn-lt"/>
                        </a:rPr>
                        <a:t>20</a:t>
                      </a:r>
                      <a:r>
                        <a:rPr sz="2800" b="0" i="0" u="none">
                          <a:solidFill>
                            <a:schemeClr val="tx1"/>
                          </a:solidFill>
                          <a:latin typeface="+mn-lt"/>
                        </a:rPr>
                        <a:t> (62.5%)</a:t>
                      </a:r>
                    </a:p>
                  </a:txBody>
                  <a:tcPr marL="63500" marR="63500" marT="25400" marB="25400" anchor="ctr"/>
                </a:tc>
                <a:extLst>
                  <a:ext uri="{0D108BD9-81ED-4DB2-BD59-A6C34878D82A}">
                    <a16:rowId xmlns:a16="http://schemas.microsoft.com/office/drawing/2014/main" val="7580566"/>
                  </a:ext>
                </a:extLst>
              </a:tr>
              <a:tr h="370840">
                <a:tc>
                  <a:txBody>
                    <a:bodyPr/>
                    <a:lstStyle/>
                    <a:p>
                      <a:pPr algn="l">
                        <a:lnSpc>
                          <a:spcPct val="150000"/>
                        </a:lnSpc>
                      </a:pPr>
                      <a:r>
                        <a:rPr sz="2800" b="0" i="0" u="none" dirty="0">
                          <a:solidFill>
                            <a:schemeClr val="tx1"/>
                          </a:solidFill>
                          <a:latin typeface="+mn-lt"/>
                        </a:rPr>
                        <a:t>Limited acuity (hand movements &lt;1m)</a:t>
                      </a:r>
                    </a:p>
                  </a:txBody>
                  <a:tcPr marL="63500" marR="63500" marT="25400" marB="25400" anchor="ctr"/>
                </a:tc>
                <a:tc>
                  <a:txBody>
                    <a:bodyPr/>
                    <a:lstStyle/>
                    <a:p>
                      <a:pPr algn="l">
                        <a:lnSpc>
                          <a:spcPct val="150000"/>
                        </a:lnSpc>
                      </a:pPr>
                      <a:r>
                        <a:rPr sz="2800" b="1" i="0" u="none">
                          <a:solidFill>
                            <a:schemeClr val="tx1"/>
                          </a:solidFill>
                          <a:latin typeface="+mn-lt"/>
                        </a:rPr>
                        <a:t>5</a:t>
                      </a:r>
                      <a:r>
                        <a:rPr sz="2800" b="0" i="0" u="none">
                          <a:solidFill>
                            <a:schemeClr val="tx1"/>
                          </a:solidFill>
                          <a:latin typeface="+mn-lt"/>
                        </a:rPr>
                        <a:t> (15.6%)</a:t>
                      </a:r>
                    </a:p>
                  </a:txBody>
                  <a:tcPr marL="63500" marR="63500" marT="25400" marB="25400" anchor="ctr"/>
                </a:tc>
                <a:extLst>
                  <a:ext uri="{0D108BD9-81ED-4DB2-BD59-A6C34878D82A}">
                    <a16:rowId xmlns:a16="http://schemas.microsoft.com/office/drawing/2014/main" val="1336064813"/>
                  </a:ext>
                </a:extLst>
              </a:tr>
              <a:tr h="370840">
                <a:tc>
                  <a:txBody>
                    <a:bodyPr/>
                    <a:lstStyle/>
                    <a:p>
                      <a:pPr algn="l">
                        <a:lnSpc>
                          <a:spcPct val="150000"/>
                        </a:lnSpc>
                      </a:pPr>
                      <a:r>
                        <a:rPr sz="2800" b="0" i="0" u="none">
                          <a:solidFill>
                            <a:schemeClr val="tx1"/>
                          </a:solidFill>
                          <a:latin typeface="+mn-lt"/>
                        </a:rPr>
                        <a:t>Low vision (reads large print/magnifier)</a:t>
                      </a:r>
                    </a:p>
                  </a:txBody>
                  <a:tcPr marL="63500" marR="63500" marT="25400" marB="25400" anchor="ctr"/>
                </a:tc>
                <a:tc>
                  <a:txBody>
                    <a:bodyPr/>
                    <a:lstStyle/>
                    <a:p>
                      <a:pPr algn="l">
                        <a:lnSpc>
                          <a:spcPct val="150000"/>
                        </a:lnSpc>
                      </a:pPr>
                      <a:r>
                        <a:rPr sz="2800" b="1" i="0" u="none" dirty="0">
                          <a:solidFill>
                            <a:schemeClr val="tx1"/>
                          </a:solidFill>
                          <a:latin typeface="+mn-lt"/>
                        </a:rPr>
                        <a:t>7</a:t>
                      </a:r>
                      <a:r>
                        <a:rPr sz="2800" b="0" i="0" u="none" dirty="0">
                          <a:solidFill>
                            <a:schemeClr val="tx1"/>
                          </a:solidFill>
                          <a:latin typeface="+mn-lt"/>
                        </a:rPr>
                        <a:t> (21.9%)</a:t>
                      </a:r>
                    </a:p>
                  </a:txBody>
                  <a:tcPr marL="63500" marR="63500" marT="25400" marB="25400" anchor="ctr"/>
                </a:tc>
                <a:extLst>
                  <a:ext uri="{0D108BD9-81ED-4DB2-BD59-A6C34878D82A}">
                    <a16:rowId xmlns:a16="http://schemas.microsoft.com/office/drawing/2014/main" val="3273880650"/>
                  </a:ext>
                </a:extLst>
              </a:tr>
            </a:tbl>
          </a:graphicData>
        </a:graphic>
      </p:graphicFrame>
      <p:sp>
        <p:nvSpPr>
          <p:cNvPr id="97" name="TextBox 96">
            <a:extLst>
              <a:ext uri="{FF2B5EF4-FFF2-40B4-BE49-F238E27FC236}">
                <a16:creationId xmlns:a16="http://schemas.microsoft.com/office/drawing/2014/main" id="{1C24DB5B-EAAE-D906-B490-FBD297C5241A}"/>
              </a:ext>
            </a:extLst>
          </p:cNvPr>
          <p:cNvSpPr txBox="1"/>
          <p:nvPr/>
        </p:nvSpPr>
        <p:spPr>
          <a:xfrm>
            <a:off x="15490088" y="20217047"/>
            <a:ext cx="14173320" cy="954107"/>
          </a:xfrm>
          <a:prstGeom prst="rect">
            <a:avLst/>
          </a:prstGeom>
          <a:noFill/>
        </p:spPr>
        <p:txBody>
          <a:bodyPr wrap="square" rtlCol="0">
            <a:spAutoFit/>
          </a:bodyPr>
          <a:lstStyle/>
          <a:p>
            <a:pPr marL="571500" indent="-571500">
              <a:buFont typeface="Arial" panose="020B0604020202020204" pitchFamily="34" charset="0"/>
              <a:buChar char="•"/>
            </a:pPr>
            <a:r>
              <a:rPr lang="vi-VN" sz="2800" b="1" dirty="0">
                <a:latin typeface="Calibri" panose="020F0502020204030204" pitchFamily="34" charset="0"/>
                <a:ea typeface="Calibri" panose="020F0502020204030204" pitchFamily="34" charset="0"/>
                <a:cs typeface="Calibri" panose="020F0502020204030204" pitchFamily="34" charset="0"/>
              </a:rPr>
              <a:t>Assistive Technology Reliance</a:t>
            </a:r>
            <a:r>
              <a:rPr lang="vi-VN" sz="2800" dirty="0">
                <a:latin typeface="Calibri" panose="020F0502020204030204" pitchFamily="34" charset="0"/>
                <a:ea typeface="Calibri" panose="020F0502020204030204" pitchFamily="34" charset="0"/>
                <a:cs typeface="Calibri" panose="020F0502020204030204" pitchFamily="34" charset="0"/>
              </a:rPr>
              <a:t>: Smartphone screen readers VoiceOver/TalkBack (27/32), Computer screen readers NVDA/JAWS (24/32), Printed Braille (11/32), Magnifiers (7/32).</a:t>
            </a:r>
          </a:p>
        </p:txBody>
      </p:sp>
      <p:pic>
        <p:nvPicPr>
          <p:cNvPr id="99" name="Picture 98" descr="image.png">
            <a:extLst>
              <a:ext uri="{FF2B5EF4-FFF2-40B4-BE49-F238E27FC236}">
                <a16:creationId xmlns:a16="http://schemas.microsoft.com/office/drawing/2014/main" id="{8F88BC08-0ABD-6DE7-14EA-8941C23654E6}"/>
              </a:ext>
            </a:extLst>
          </p:cNvPr>
          <p:cNvPicPr>
            <a:picLocks noChangeAspect="1"/>
          </p:cNvPicPr>
          <p:nvPr/>
        </p:nvPicPr>
        <p:blipFill>
          <a:blip r:embed="rId9"/>
          <a:stretch>
            <a:fillRect/>
          </a:stretch>
        </p:blipFill>
        <p:spPr>
          <a:xfrm>
            <a:off x="23064399" y="21516547"/>
            <a:ext cx="6115896" cy="2416049"/>
          </a:xfrm>
          <a:prstGeom prst="rect">
            <a:avLst/>
          </a:prstGeom>
        </p:spPr>
      </p:pic>
      <p:sp>
        <p:nvSpPr>
          <p:cNvPr id="100" name="TextBox 99">
            <a:extLst>
              <a:ext uri="{FF2B5EF4-FFF2-40B4-BE49-F238E27FC236}">
                <a16:creationId xmlns:a16="http://schemas.microsoft.com/office/drawing/2014/main" id="{67ED7E88-C0B0-0CC0-A1EA-CF23D1BFA34C}"/>
              </a:ext>
            </a:extLst>
          </p:cNvPr>
          <p:cNvSpPr txBox="1"/>
          <p:nvPr/>
        </p:nvSpPr>
        <p:spPr>
          <a:xfrm>
            <a:off x="15549885" y="21456364"/>
            <a:ext cx="7148519" cy="523220"/>
          </a:xfrm>
          <a:prstGeom prst="rect">
            <a:avLst/>
          </a:prstGeom>
          <a:noFill/>
        </p:spPr>
        <p:txBody>
          <a:bodyPr wrap="square" rtlCol="0">
            <a:spAutoFit/>
          </a:bodyPr>
          <a:lstStyle/>
          <a:p>
            <a:r>
              <a:rPr lang="en-US" sz="2800" b="1" dirty="0">
                <a:latin typeface="Calibri" panose="020F0502020204030204" pitchFamily="34" charset="0"/>
                <a:ea typeface="Calibri" panose="020F0502020204030204" pitchFamily="34" charset="0"/>
                <a:cs typeface="Calibri" panose="020F0502020204030204" pitchFamily="34" charset="0"/>
              </a:rPr>
              <a:t>Systemic Barriers Identified:</a:t>
            </a:r>
          </a:p>
        </p:txBody>
      </p:sp>
      <p:sp>
        <p:nvSpPr>
          <p:cNvPr id="101" name="TextBox 100">
            <a:extLst>
              <a:ext uri="{FF2B5EF4-FFF2-40B4-BE49-F238E27FC236}">
                <a16:creationId xmlns:a16="http://schemas.microsoft.com/office/drawing/2014/main" id="{1684F604-45AC-B116-48EB-93AA042FF163}"/>
              </a:ext>
            </a:extLst>
          </p:cNvPr>
          <p:cNvSpPr txBox="1"/>
          <p:nvPr/>
        </p:nvSpPr>
        <p:spPr>
          <a:xfrm>
            <a:off x="15573706" y="22049915"/>
            <a:ext cx="7148519" cy="1815882"/>
          </a:xfrm>
          <a:prstGeom prst="rect">
            <a:avLst/>
          </a:prstGeom>
          <a:noFill/>
        </p:spPr>
        <p:txBody>
          <a:bodyPr wrap="square" rtlCol="0">
            <a:spAutoFit/>
          </a:bodyPr>
          <a:lstStyle/>
          <a:p>
            <a:pPr marL="457200" indent="-457200">
              <a:buFont typeface="Arial" panose="020B0604020202020204" pitchFamily="34" charset="0"/>
              <a:buChar char="•"/>
            </a:pPr>
            <a:r>
              <a:rPr lang="en-US" sz="2800" b="1" dirty="0">
                <a:ea typeface="Calibri" panose="020F0502020204030204" pitchFamily="34" charset="0"/>
                <a:cs typeface="Calibri" panose="020F0502020204030204" pitchFamily="34" charset="0"/>
              </a:rPr>
              <a:t>I</a:t>
            </a:r>
            <a:r>
              <a:rPr lang="en-GB" sz="2800" b="1" dirty="0" err="1"/>
              <a:t>naccessible</a:t>
            </a:r>
            <a:r>
              <a:rPr lang="en-GB" sz="2800" b="1" dirty="0"/>
              <a:t> Materials</a:t>
            </a:r>
            <a:r>
              <a:rPr lang="en-GB" sz="2800" dirty="0"/>
              <a:t>: Scanned image PDFs lock out screen readers. Complex multi-column coursebook layouts cause extreme confusion when magnified.</a:t>
            </a:r>
          </a:p>
        </p:txBody>
      </p:sp>
      <p:sp>
        <p:nvSpPr>
          <p:cNvPr id="102" name="TextBox 101">
            <a:extLst>
              <a:ext uri="{FF2B5EF4-FFF2-40B4-BE49-F238E27FC236}">
                <a16:creationId xmlns:a16="http://schemas.microsoft.com/office/drawing/2014/main" id="{47587313-E77E-EFD0-602B-B566E4C4FEDC}"/>
              </a:ext>
            </a:extLst>
          </p:cNvPr>
          <p:cNvSpPr txBox="1"/>
          <p:nvPr/>
        </p:nvSpPr>
        <p:spPr>
          <a:xfrm>
            <a:off x="15611793" y="23882326"/>
            <a:ext cx="14181217" cy="1815882"/>
          </a:xfrm>
          <a:prstGeom prst="rect">
            <a:avLst/>
          </a:prstGeom>
          <a:noFill/>
        </p:spPr>
        <p:txBody>
          <a:bodyPr wrap="square" rtlCol="0">
            <a:spAutoFit/>
          </a:bodyPr>
          <a:lstStyle/>
          <a:p>
            <a:pPr marL="457200" indent="-457200" algn="just">
              <a:buFont typeface="Arial" panose="020B0604020202020204" pitchFamily="34" charset="0"/>
              <a:buChar char="•"/>
            </a:pPr>
            <a:r>
              <a:rPr lang="en-GB" sz="2800" b="1" dirty="0">
                <a:ea typeface="Calibri" panose="020F0502020204030204" pitchFamily="34" charset="0"/>
                <a:cs typeface="Calibri" panose="020F0502020204030204" pitchFamily="34" charset="0"/>
              </a:rPr>
              <a:t>Institutional Rejection: </a:t>
            </a:r>
            <a:r>
              <a:rPr lang="en-GB" sz="2800" dirty="0">
                <a:ea typeface="Calibri" panose="020F0502020204030204" pitchFamily="34" charset="0"/>
                <a:cs typeface="Calibri" panose="020F0502020204030204" pitchFamily="34" charset="0"/>
              </a:rPr>
              <a:t>Commercial </a:t>
            </a:r>
            <a:r>
              <a:rPr lang="en-GB" sz="2800" dirty="0" err="1">
                <a:ea typeface="Calibri" panose="020F0502020204030204" pitchFamily="34" charset="0"/>
                <a:cs typeface="Calibri" panose="020F0502020204030204" pitchFamily="34" charset="0"/>
              </a:rPr>
              <a:t>centers</a:t>
            </a:r>
            <a:r>
              <a:rPr lang="en-GB" sz="2800" dirty="0">
                <a:ea typeface="Calibri" panose="020F0502020204030204" pitchFamily="34" charset="0"/>
                <a:cs typeface="Calibri" panose="020F0502020204030204" pitchFamily="34" charset="0"/>
              </a:rPr>
              <a:t> flatly refused entry or forced withdrawal (8/32 students) due to teacher panic and reliance on "board and chalk".</a:t>
            </a:r>
          </a:p>
          <a:p>
            <a:pPr marL="457200" indent="-457200" algn="just">
              <a:buFont typeface="Arial" panose="020B0604020202020204" pitchFamily="34" charset="0"/>
              <a:buChar char="•"/>
            </a:pPr>
            <a:r>
              <a:rPr lang="en-GB" sz="2800" b="1" dirty="0">
                <a:ea typeface="Calibri" panose="020F0502020204030204" pitchFamily="34" charset="0"/>
                <a:cs typeface="Calibri" panose="020F0502020204030204" pitchFamily="34" charset="0"/>
              </a:rPr>
              <a:t>Physical &amp; Financial Friction</a:t>
            </a:r>
            <a:r>
              <a:rPr lang="en-GB" sz="2800" dirty="0">
                <a:ea typeface="Calibri" panose="020F0502020204030204" pitchFamily="34" charset="0"/>
                <a:cs typeface="Calibri" panose="020F0502020204030204" pitchFamily="34" charset="0"/>
              </a:rPr>
              <a:t>: High travel costs to urban test </a:t>
            </a:r>
            <a:r>
              <a:rPr lang="en-GB" sz="2800" dirty="0" err="1">
                <a:ea typeface="Calibri" panose="020F0502020204030204" pitchFamily="34" charset="0"/>
                <a:cs typeface="Calibri" panose="020F0502020204030204" pitchFamily="34" charset="0"/>
              </a:rPr>
              <a:t>centers</a:t>
            </a:r>
            <a:r>
              <a:rPr lang="en-GB" sz="2800" dirty="0">
                <a:ea typeface="Calibri" panose="020F0502020204030204" pitchFamily="34" charset="0"/>
                <a:cs typeface="Calibri" panose="020F0502020204030204" pitchFamily="34" charset="0"/>
              </a:rPr>
              <a:t>; heavy expenses translating/notarizing ophthalmic medical records into English.</a:t>
            </a:r>
          </a:p>
        </p:txBody>
      </p:sp>
      <p:sp>
        <p:nvSpPr>
          <p:cNvPr id="104" name="Rectangle 103">
            <a:extLst>
              <a:ext uri="{FF2B5EF4-FFF2-40B4-BE49-F238E27FC236}">
                <a16:creationId xmlns:a16="http://schemas.microsoft.com/office/drawing/2014/main" id="{4F916381-6726-632E-8248-63A990A1EAAA}"/>
              </a:ext>
            </a:extLst>
          </p:cNvPr>
          <p:cNvSpPr/>
          <p:nvPr/>
        </p:nvSpPr>
        <p:spPr>
          <a:xfrm>
            <a:off x="15549885" y="26103052"/>
            <a:ext cx="14183328" cy="8983767"/>
          </a:xfrm>
          <a:prstGeom prst="rect">
            <a:avLst/>
          </a:prstGeom>
          <a:noFill/>
          <a:ln>
            <a:solidFill>
              <a:srgbClr val="23226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a:extLst>
              <a:ext uri="{FF2B5EF4-FFF2-40B4-BE49-F238E27FC236}">
                <a16:creationId xmlns:a16="http://schemas.microsoft.com/office/drawing/2014/main" id="{CE0C5A49-463D-2B85-017D-915087A1E5B4}"/>
              </a:ext>
            </a:extLst>
          </p:cNvPr>
          <p:cNvSpPr/>
          <p:nvPr/>
        </p:nvSpPr>
        <p:spPr>
          <a:xfrm>
            <a:off x="15549885" y="26118465"/>
            <a:ext cx="14183328" cy="1144684"/>
          </a:xfrm>
          <a:prstGeom prst="rect">
            <a:avLst/>
          </a:prstGeom>
          <a:solidFill>
            <a:srgbClr val="2322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4400" b="1" dirty="0">
                <a:latin typeface="Calibri" panose="020F0502020204030204" pitchFamily="34" charset="0"/>
                <a:ea typeface="Calibri" panose="020F0502020204030204" pitchFamily="34" charset="0"/>
                <a:cs typeface="Calibri" panose="020F0502020204030204" pitchFamily="34" charset="0"/>
              </a:rPr>
              <a:t>V. FINDINGS: EXAM ACCOMMODATIONS (RQ2)</a:t>
            </a:r>
          </a:p>
        </p:txBody>
      </p:sp>
      <p:sp>
        <p:nvSpPr>
          <p:cNvPr id="106" name="TextBox 105">
            <a:extLst>
              <a:ext uri="{FF2B5EF4-FFF2-40B4-BE49-F238E27FC236}">
                <a16:creationId xmlns:a16="http://schemas.microsoft.com/office/drawing/2014/main" id="{0B62C59D-3CAD-0085-BCBF-A2976C9399B8}"/>
              </a:ext>
            </a:extLst>
          </p:cNvPr>
          <p:cNvSpPr txBox="1"/>
          <p:nvPr/>
        </p:nvSpPr>
        <p:spPr>
          <a:xfrm>
            <a:off x="15573706" y="27416420"/>
            <a:ext cx="14173320" cy="954107"/>
          </a:xfrm>
          <a:prstGeom prst="rect">
            <a:avLst/>
          </a:prstGeom>
          <a:noFill/>
        </p:spPr>
        <p:txBody>
          <a:bodyPr wrap="square" rtlCol="0">
            <a:spAutoFit/>
          </a:bodyPr>
          <a:lstStyle/>
          <a:p>
            <a:pPr marL="571500" indent="-571500">
              <a:buFont typeface="Arial" panose="020B0604020202020204" pitchFamily="34" charset="0"/>
              <a:buChar char="•"/>
            </a:pPr>
            <a:r>
              <a:rPr lang="vi-VN" sz="2800" b="1" dirty="0">
                <a:latin typeface="Calibri" panose="020F0502020204030204" pitchFamily="34" charset="0"/>
                <a:ea typeface="Calibri" panose="020F0502020204030204" pitchFamily="34" charset="0"/>
                <a:cs typeface="Calibri" panose="020F0502020204030204" pitchFamily="34" charset="0"/>
              </a:rPr>
              <a:t>Demographics &amp; Visual Status:</a:t>
            </a:r>
            <a:r>
              <a:rPr lang="vi-VN" sz="2800" dirty="0">
                <a:latin typeface="Calibri" panose="020F0502020204030204" pitchFamily="34" charset="0"/>
                <a:ea typeface="Calibri" panose="020F0502020204030204" pitchFamily="34" charset="0"/>
                <a:cs typeface="Calibri" panose="020F0502020204030204" pitchFamily="34" charset="0"/>
              </a:rPr>
              <a:t> </a:t>
            </a:r>
            <a:r>
              <a:rPr lang="vi-VN" sz="2800" b="1" dirty="0">
                <a:latin typeface="Calibri" panose="020F0502020204030204" pitchFamily="34" charset="0"/>
                <a:ea typeface="Calibri" panose="020F0502020204030204" pitchFamily="34" charset="0"/>
                <a:cs typeface="Calibri" panose="020F0502020204030204" pitchFamily="34" charset="0"/>
              </a:rPr>
              <a:t>18</a:t>
            </a:r>
            <a:r>
              <a:rPr lang="vi-VN" sz="2800" dirty="0">
                <a:latin typeface="Calibri" panose="020F0502020204030204" pitchFamily="34" charset="0"/>
                <a:ea typeface="Calibri" panose="020F0502020204030204" pitchFamily="34" charset="0"/>
                <a:cs typeface="Calibri" panose="020F0502020204030204" pitchFamily="34" charset="0"/>
              </a:rPr>
              <a:t> Male, </a:t>
            </a:r>
            <a:r>
              <a:rPr lang="vi-VN" sz="2800" b="1" dirty="0">
                <a:latin typeface="Calibri" panose="020F0502020204030204" pitchFamily="34" charset="0"/>
                <a:ea typeface="Calibri" panose="020F0502020204030204" pitchFamily="34" charset="0"/>
                <a:cs typeface="Calibri" panose="020F0502020204030204" pitchFamily="34" charset="0"/>
              </a:rPr>
              <a:t>14 </a:t>
            </a:r>
            <a:r>
              <a:rPr lang="vi-VN" sz="2800" dirty="0">
                <a:latin typeface="Calibri" panose="020F0502020204030204" pitchFamily="34" charset="0"/>
                <a:ea typeface="Calibri" panose="020F0502020204030204" pitchFamily="34" charset="0"/>
                <a:cs typeface="Calibri" panose="020F0502020204030204" pitchFamily="34" charset="0"/>
              </a:rPr>
              <a:t>Female (</a:t>
            </a:r>
            <a:r>
              <a:rPr lang="vi-VN" sz="2800" i="1" dirty="0">
                <a:latin typeface="Calibri" panose="020F0502020204030204" pitchFamily="34" charset="0"/>
                <a:ea typeface="Calibri" panose="020F0502020204030204" pitchFamily="34" charset="0"/>
                <a:cs typeface="Calibri" panose="020F0502020204030204" pitchFamily="34" charset="0"/>
              </a:rPr>
              <a:t>24 aged 20–25</a:t>
            </a:r>
            <a:r>
              <a:rPr lang="vi-VN" sz="2800" dirty="0">
                <a:latin typeface="Calibri" panose="020F0502020204030204" pitchFamily="34" charset="0"/>
                <a:ea typeface="Calibri" panose="020F0502020204030204" pitchFamily="34" charset="0"/>
                <a:cs typeface="Calibri" panose="020F0502020204030204" pitchFamily="34" charset="0"/>
              </a:rPr>
              <a:t>). Urban concentration: Ho Chi Minh City (15), Ha Noi (9).</a:t>
            </a:r>
            <a:endParaRPr lang="en-US" sz="28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107" name="Table 106">
            <a:extLst>
              <a:ext uri="{FF2B5EF4-FFF2-40B4-BE49-F238E27FC236}">
                <a16:creationId xmlns:a16="http://schemas.microsoft.com/office/drawing/2014/main" id="{F81912ED-EA3D-F492-7FEC-D957AC2DB11F}"/>
              </a:ext>
            </a:extLst>
          </p:cNvPr>
          <p:cNvGraphicFramePr>
            <a:graphicFrameLocks noGrp="1"/>
          </p:cNvGraphicFramePr>
          <p:nvPr>
            <p:extLst>
              <p:ext uri="{D42A27DB-BD31-4B8C-83A1-F6EECF244321}">
                <p14:modId xmlns:p14="http://schemas.microsoft.com/office/powerpoint/2010/main" val="1669968347"/>
              </p:ext>
            </p:extLst>
          </p:nvPr>
        </p:nvGraphicFramePr>
        <p:xfrm>
          <a:off x="15536072" y="28424251"/>
          <a:ext cx="14182852" cy="2433193"/>
        </p:xfrm>
        <a:graphic>
          <a:graphicData uri="http://schemas.openxmlformats.org/drawingml/2006/table">
            <a:tbl>
              <a:tblPr firstRow="1" bandRow="1"/>
              <a:tblGrid>
                <a:gridCol w="3087208">
                  <a:extLst>
                    <a:ext uri="{9D8B030D-6E8A-4147-A177-3AD203B41FA5}">
                      <a16:colId xmlns:a16="http://schemas.microsoft.com/office/drawing/2014/main" val="1645365394"/>
                    </a:ext>
                  </a:extLst>
                </a:gridCol>
                <a:gridCol w="11095644">
                  <a:extLst>
                    <a:ext uri="{9D8B030D-6E8A-4147-A177-3AD203B41FA5}">
                      <a16:colId xmlns:a16="http://schemas.microsoft.com/office/drawing/2014/main" val="3417093950"/>
                    </a:ext>
                  </a:extLst>
                </a:gridCol>
              </a:tblGrid>
              <a:tr h="370840">
                <a:tc>
                  <a:txBody>
                    <a:bodyPr/>
                    <a:lstStyle/>
                    <a:p>
                      <a:pPr algn="l">
                        <a:lnSpc>
                          <a:spcPct val="150000"/>
                        </a:lnSpc>
                      </a:pPr>
                      <a:r>
                        <a:rPr lang="en-US" sz="2800" b="1" i="0" u="none" dirty="0">
                          <a:solidFill>
                            <a:schemeClr val="tx1"/>
                          </a:solidFill>
                          <a:latin typeface="+mn-lt"/>
                        </a:rPr>
                        <a:t>Exam Type</a:t>
                      </a:r>
                      <a:endParaRPr sz="2800" b="1" i="0" u="none" dirty="0">
                        <a:solidFill>
                          <a:schemeClr val="tx1"/>
                        </a:solidFill>
                        <a:latin typeface="+mn-lt"/>
                      </a:endParaRPr>
                    </a:p>
                  </a:txBody>
                  <a:tcPr marL="63500" marR="63500" marT="25400" marB="25400" anchor="ctr">
                    <a:solidFill>
                      <a:srgbClr val="DAE3F3"/>
                    </a:solidFill>
                  </a:tcPr>
                </a:tc>
                <a:tc>
                  <a:txBody>
                    <a:bodyPr/>
                    <a:lstStyle/>
                    <a:p>
                      <a:pPr algn="l">
                        <a:lnSpc>
                          <a:spcPct val="150000"/>
                        </a:lnSpc>
                      </a:pPr>
                      <a:r>
                        <a:rPr lang="en-US" sz="2800" b="1" i="0" u="none" dirty="0">
                          <a:solidFill>
                            <a:schemeClr val="tx1"/>
                          </a:solidFill>
                          <a:latin typeface="+mn-lt"/>
                        </a:rPr>
                        <a:t>Accommodations &amp; Status</a:t>
                      </a:r>
                      <a:endParaRPr sz="2800" b="1" i="0" u="none" dirty="0">
                        <a:solidFill>
                          <a:schemeClr val="tx1"/>
                        </a:solidFill>
                        <a:latin typeface="+mn-lt"/>
                      </a:endParaRPr>
                    </a:p>
                  </a:txBody>
                  <a:tcPr marL="63500" marR="63500" marT="25400" marB="25400" anchor="ctr">
                    <a:solidFill>
                      <a:srgbClr val="DAE3F3"/>
                    </a:solidFill>
                  </a:tcPr>
                </a:tc>
                <a:extLst>
                  <a:ext uri="{0D108BD9-81ED-4DB2-BD59-A6C34878D82A}">
                    <a16:rowId xmlns:a16="http://schemas.microsoft.com/office/drawing/2014/main" val="3544957602"/>
                  </a:ext>
                </a:extLst>
              </a:tr>
              <a:tr h="370840">
                <a:tc>
                  <a:txBody>
                    <a:bodyPr/>
                    <a:lstStyle/>
                    <a:p>
                      <a:pPr algn="l">
                        <a:lnSpc>
                          <a:spcPct val="100000"/>
                        </a:lnSpc>
                      </a:pPr>
                      <a:r>
                        <a:rPr lang="en-US" sz="2800" b="1" i="0" u="none" dirty="0">
                          <a:solidFill>
                            <a:schemeClr val="tx1"/>
                          </a:solidFill>
                          <a:latin typeface="+mn-lt"/>
                        </a:rPr>
                        <a:t>IELTS </a:t>
                      </a:r>
                      <a:r>
                        <a:rPr lang="en-US" sz="2800" b="0" i="0" u="none" dirty="0">
                          <a:solidFill>
                            <a:schemeClr val="tx1"/>
                          </a:solidFill>
                          <a:latin typeface="+mn-lt"/>
                        </a:rPr>
                        <a:t>(International)</a:t>
                      </a:r>
                      <a:endParaRPr sz="2800" b="1" i="0" u="none" dirty="0">
                        <a:solidFill>
                          <a:schemeClr val="tx1"/>
                        </a:solidFill>
                        <a:latin typeface="+mn-lt"/>
                      </a:endParaRPr>
                    </a:p>
                  </a:txBody>
                  <a:tcPr marL="63500" marR="63500" marT="25400" marB="25400" anchor="ctr"/>
                </a:tc>
                <a:tc>
                  <a:txBody>
                    <a:bodyPr/>
                    <a:lstStyle/>
                    <a:p>
                      <a:pPr algn="l">
                        <a:lnSpc>
                          <a:spcPct val="100000"/>
                        </a:lnSpc>
                      </a:pPr>
                      <a:r>
                        <a:rPr lang="en-GB" sz="2800" b="0" i="0" u="none" dirty="0">
                          <a:solidFill>
                            <a:schemeClr val="tx1"/>
                          </a:solidFill>
                          <a:latin typeface="+mn-lt"/>
                        </a:rPr>
                        <a:t>Plain-text Word files, visual tasks converted to text tables, double time, private room, screen reader allowed. Highly rated.</a:t>
                      </a:r>
                    </a:p>
                  </a:txBody>
                  <a:tcPr marL="63500" marR="63500" marT="25400" marB="25400" anchor="ctr"/>
                </a:tc>
                <a:extLst>
                  <a:ext uri="{0D108BD9-81ED-4DB2-BD59-A6C34878D82A}">
                    <a16:rowId xmlns:a16="http://schemas.microsoft.com/office/drawing/2014/main" val="1336064813"/>
                  </a:ext>
                </a:extLst>
              </a:tr>
              <a:tr h="370840">
                <a:tc>
                  <a:txBody>
                    <a:bodyPr/>
                    <a:lstStyle/>
                    <a:p>
                      <a:pPr algn="l">
                        <a:lnSpc>
                          <a:spcPct val="150000"/>
                        </a:lnSpc>
                      </a:pPr>
                      <a:r>
                        <a:rPr lang="en-US" sz="2800" b="1" i="0" u="none" dirty="0">
                          <a:solidFill>
                            <a:schemeClr val="tx1"/>
                          </a:solidFill>
                          <a:latin typeface="+mn-lt"/>
                        </a:rPr>
                        <a:t>VSTEP </a:t>
                      </a:r>
                      <a:r>
                        <a:rPr lang="en-US" sz="2800" b="0" i="0" u="none" dirty="0">
                          <a:solidFill>
                            <a:schemeClr val="tx1"/>
                          </a:solidFill>
                          <a:latin typeface="+mn-lt"/>
                        </a:rPr>
                        <a:t>(Domestic)</a:t>
                      </a:r>
                      <a:endParaRPr sz="2800" b="1" i="0" u="none" dirty="0">
                        <a:solidFill>
                          <a:schemeClr val="tx1"/>
                        </a:solidFill>
                        <a:latin typeface="+mn-lt"/>
                      </a:endParaRPr>
                    </a:p>
                  </a:txBody>
                  <a:tcPr marL="63500" marR="63500" marT="25400" marB="25400" anchor="ctr"/>
                </a:tc>
                <a:tc>
                  <a:txBody>
                    <a:bodyPr/>
                    <a:lstStyle/>
                    <a:p>
                      <a:pPr algn="l">
                        <a:lnSpc>
                          <a:spcPct val="100000"/>
                        </a:lnSpc>
                      </a:pPr>
                      <a:r>
                        <a:rPr lang="en-GB" sz="2800" b="0" i="0" u="none" dirty="0">
                          <a:solidFill>
                            <a:schemeClr val="tx1"/>
                          </a:solidFill>
                          <a:latin typeface="+mn-lt"/>
                        </a:rPr>
                        <a:t>Rigid security settings lock out personal laptops/screen readers. Frequent outright refusal to register candidates with visual impairments</a:t>
                      </a:r>
                      <a:endParaRPr sz="2800" b="0" i="0" u="none" dirty="0">
                        <a:solidFill>
                          <a:schemeClr val="tx1"/>
                        </a:solidFill>
                        <a:latin typeface="+mn-lt"/>
                      </a:endParaRPr>
                    </a:p>
                  </a:txBody>
                  <a:tcPr marL="63500" marR="63500" marT="25400" marB="25400" anchor="ctr"/>
                </a:tc>
                <a:extLst>
                  <a:ext uri="{0D108BD9-81ED-4DB2-BD59-A6C34878D82A}">
                    <a16:rowId xmlns:a16="http://schemas.microsoft.com/office/drawing/2014/main" val="3273880650"/>
                  </a:ext>
                </a:extLst>
              </a:tr>
            </a:tbl>
          </a:graphicData>
        </a:graphic>
      </p:graphicFrame>
      <p:sp>
        <p:nvSpPr>
          <p:cNvPr id="113" name="TextBox 112">
            <a:extLst>
              <a:ext uri="{FF2B5EF4-FFF2-40B4-BE49-F238E27FC236}">
                <a16:creationId xmlns:a16="http://schemas.microsoft.com/office/drawing/2014/main" id="{8FC39687-7294-7BAF-676E-1CA87A8E7986}"/>
              </a:ext>
            </a:extLst>
          </p:cNvPr>
          <p:cNvSpPr txBox="1"/>
          <p:nvPr/>
        </p:nvSpPr>
        <p:spPr>
          <a:xfrm>
            <a:off x="15611744" y="30889934"/>
            <a:ext cx="14173320" cy="1384995"/>
          </a:xfrm>
          <a:prstGeom prst="rect">
            <a:avLst/>
          </a:prstGeom>
          <a:noFill/>
        </p:spPr>
        <p:txBody>
          <a:bodyPr wrap="square" rtlCol="0">
            <a:spAutoFit/>
          </a:bodyPr>
          <a:lstStyle/>
          <a:p>
            <a:pPr marL="571500" indent="-571500">
              <a:buFont typeface="Arial" panose="020B0604020202020204" pitchFamily="34" charset="0"/>
              <a:buChar char="•"/>
            </a:pPr>
            <a:r>
              <a:rPr lang="en-GB" sz="2800" b="1" dirty="0">
                <a:latin typeface="Calibri" panose="020F0502020204030204" pitchFamily="34" charset="0"/>
                <a:ea typeface="Calibri" panose="020F0502020204030204" pitchFamily="34" charset="0"/>
                <a:cs typeface="Calibri" panose="020F0502020204030204" pitchFamily="34" charset="0"/>
              </a:rPr>
              <a:t>Construct Alterations in Universities: </a:t>
            </a:r>
            <a:r>
              <a:rPr lang="en-GB" sz="2800" dirty="0">
                <a:latin typeface="Calibri" panose="020F0502020204030204" pitchFamily="34" charset="0"/>
                <a:ea typeface="Calibri" panose="020F0502020204030204" pitchFamily="34" charset="0"/>
                <a:cs typeface="Calibri" panose="020F0502020204030204" pitchFamily="34" charset="0"/>
              </a:rPr>
              <a:t>Domestic universities frequently reduce 4-skill exams to a single Speaking viva. While allowing graduation, this leaves students with severe "hollow knowledge" and literacy deficits in Reading/Writing.</a:t>
            </a:r>
          </a:p>
        </p:txBody>
      </p:sp>
      <p:sp>
        <p:nvSpPr>
          <p:cNvPr id="114" name="TextBox 113">
            <a:extLst>
              <a:ext uri="{FF2B5EF4-FFF2-40B4-BE49-F238E27FC236}">
                <a16:creationId xmlns:a16="http://schemas.microsoft.com/office/drawing/2014/main" id="{85A5C9BD-3A6E-5798-DF58-914AAA592558}"/>
              </a:ext>
            </a:extLst>
          </p:cNvPr>
          <p:cNvSpPr txBox="1"/>
          <p:nvPr/>
        </p:nvSpPr>
        <p:spPr>
          <a:xfrm>
            <a:off x="15611744" y="32307419"/>
            <a:ext cx="7148519" cy="523220"/>
          </a:xfrm>
          <a:prstGeom prst="rect">
            <a:avLst/>
          </a:prstGeom>
          <a:noFill/>
        </p:spPr>
        <p:txBody>
          <a:bodyPr wrap="square" rtlCol="0">
            <a:spAutoFit/>
          </a:bodyPr>
          <a:lstStyle/>
          <a:p>
            <a:r>
              <a:rPr lang="en-US" sz="2800" b="1" dirty="0">
                <a:latin typeface="Calibri" panose="020F0502020204030204" pitchFamily="34" charset="0"/>
                <a:ea typeface="Calibri" panose="020F0502020204030204" pitchFamily="34" charset="0"/>
                <a:cs typeface="Calibri" panose="020F0502020204030204" pitchFamily="34" charset="0"/>
              </a:rPr>
              <a:t>Sources of Construct-Irrelevant Variance:</a:t>
            </a:r>
          </a:p>
        </p:txBody>
      </p:sp>
      <p:sp>
        <p:nvSpPr>
          <p:cNvPr id="115" name="TextBox 114">
            <a:extLst>
              <a:ext uri="{FF2B5EF4-FFF2-40B4-BE49-F238E27FC236}">
                <a16:creationId xmlns:a16="http://schemas.microsoft.com/office/drawing/2014/main" id="{51419957-54FF-AAD9-5C06-021F392AAB1A}"/>
              </a:ext>
            </a:extLst>
          </p:cNvPr>
          <p:cNvSpPr txBox="1"/>
          <p:nvPr/>
        </p:nvSpPr>
        <p:spPr>
          <a:xfrm>
            <a:off x="15611744" y="32714282"/>
            <a:ext cx="14173320" cy="2246769"/>
          </a:xfrm>
          <a:prstGeom prst="rect">
            <a:avLst/>
          </a:prstGeom>
          <a:noFill/>
        </p:spPr>
        <p:txBody>
          <a:bodyPr wrap="square" rtlCol="0">
            <a:spAutoFit/>
          </a:bodyPr>
          <a:lstStyle/>
          <a:p>
            <a:pPr marL="571500" indent="-571500">
              <a:buFont typeface="Arial" panose="020B0604020202020204" pitchFamily="34" charset="0"/>
              <a:buChar char="•"/>
            </a:pPr>
            <a:r>
              <a:rPr lang="en-GB" sz="2800" b="1" dirty="0">
                <a:latin typeface="Calibri" panose="020F0502020204030204" pitchFamily="34" charset="0"/>
                <a:ea typeface="Calibri" panose="020F0502020204030204" pitchFamily="34" charset="0"/>
                <a:cs typeface="Calibri" panose="020F0502020204030204" pitchFamily="34" charset="0"/>
              </a:rPr>
              <a:t>Split-Attention Auditory Interference:</a:t>
            </a:r>
            <a:r>
              <a:rPr lang="en-GB" sz="2800" dirty="0">
                <a:latin typeface="Calibri" panose="020F0502020204030204" pitchFamily="34" charset="0"/>
                <a:ea typeface="Calibri" panose="020F0502020204030204" pitchFamily="34" charset="0"/>
                <a:cs typeface="Calibri" panose="020F0502020204030204" pitchFamily="34" charset="0"/>
              </a:rPr>
              <a:t> Candidates must process dual audio streams simultaneously during Listening tests (target audio + technical screen reader voice). Solved when </a:t>
            </a:r>
            <a:r>
              <a:rPr lang="en-GB" sz="2800" dirty="0" err="1">
                <a:latin typeface="Calibri" panose="020F0502020204030204" pitchFamily="34" charset="0"/>
                <a:ea typeface="Calibri" panose="020F0502020204030204" pitchFamily="34" charset="0"/>
                <a:cs typeface="Calibri" panose="020F0502020204030204" pitchFamily="34" charset="0"/>
              </a:rPr>
              <a:t>centers</a:t>
            </a:r>
            <a:r>
              <a:rPr lang="en-GB" sz="2800" dirty="0">
                <a:latin typeface="Calibri" panose="020F0502020204030204" pitchFamily="34" charset="0"/>
                <a:ea typeface="Calibri" panose="020F0502020204030204" pitchFamily="34" charset="0"/>
                <a:cs typeface="Calibri" panose="020F0502020204030204" pitchFamily="34" charset="0"/>
              </a:rPr>
              <a:t> allow audio pauses.</a:t>
            </a:r>
          </a:p>
          <a:p>
            <a:pPr marL="571500" indent="-571500">
              <a:buFont typeface="Arial" panose="020B0604020202020204" pitchFamily="34" charset="0"/>
              <a:buChar char="•"/>
            </a:pPr>
            <a:r>
              <a:rPr lang="en-GB" sz="2800" b="1" dirty="0">
                <a:latin typeface="Calibri" panose="020F0502020204030204" pitchFamily="34" charset="0"/>
                <a:ea typeface="Calibri" panose="020F0502020204030204" pitchFamily="34" charset="0"/>
                <a:cs typeface="Calibri" panose="020F0502020204030204" pitchFamily="34" charset="0"/>
              </a:rPr>
              <a:t>Formatting Interference: </a:t>
            </a:r>
            <a:r>
              <a:rPr lang="en-GB" sz="2800" dirty="0">
                <a:solidFill>
                  <a:srgbClr val="334155"/>
                </a:solidFill>
                <a:latin typeface="Inter"/>
              </a:rPr>
              <a:t>Gap-fill ellipses (.....) cause continuous verbal stuttering in screen readers. Solved by replacing blanks with numbered parentheses like (1).</a:t>
            </a:r>
            <a:endParaRPr lang="en-GB" sz="2800" dirty="0">
              <a:latin typeface="Calibri" panose="020F0502020204030204" pitchFamily="34" charset="0"/>
              <a:ea typeface="Calibri" panose="020F0502020204030204" pitchFamily="34" charset="0"/>
              <a:cs typeface="Calibri" panose="020F0502020204030204" pitchFamily="34" charset="0"/>
            </a:endParaRPr>
          </a:p>
        </p:txBody>
      </p:sp>
      <p:sp>
        <p:nvSpPr>
          <p:cNvPr id="158" name="Rectangle 157">
            <a:extLst>
              <a:ext uri="{FF2B5EF4-FFF2-40B4-BE49-F238E27FC236}">
                <a16:creationId xmlns:a16="http://schemas.microsoft.com/office/drawing/2014/main" id="{50CDD525-62F5-B988-F43F-C26B0F1286DF}"/>
              </a:ext>
            </a:extLst>
          </p:cNvPr>
          <p:cNvSpPr/>
          <p:nvPr/>
        </p:nvSpPr>
        <p:spPr>
          <a:xfrm>
            <a:off x="15520847" y="35432238"/>
            <a:ext cx="14183328" cy="5447178"/>
          </a:xfrm>
          <a:prstGeom prst="rect">
            <a:avLst/>
          </a:prstGeom>
          <a:noFill/>
          <a:ln>
            <a:solidFill>
              <a:srgbClr val="23226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9" name="Rectangle 158">
            <a:extLst>
              <a:ext uri="{FF2B5EF4-FFF2-40B4-BE49-F238E27FC236}">
                <a16:creationId xmlns:a16="http://schemas.microsoft.com/office/drawing/2014/main" id="{283B2B78-5E1C-4B51-BD94-C7ECCE07CF1E}"/>
              </a:ext>
            </a:extLst>
          </p:cNvPr>
          <p:cNvSpPr/>
          <p:nvPr/>
        </p:nvSpPr>
        <p:spPr>
          <a:xfrm>
            <a:off x="15535596" y="35441104"/>
            <a:ext cx="14183328" cy="1037043"/>
          </a:xfrm>
          <a:prstGeom prst="rect">
            <a:avLst/>
          </a:prstGeom>
          <a:solidFill>
            <a:srgbClr val="2322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4400" b="1" dirty="0">
                <a:latin typeface="Calibri" panose="020F0502020204030204" pitchFamily="34" charset="0"/>
                <a:ea typeface="Calibri" panose="020F0502020204030204" pitchFamily="34" charset="0"/>
                <a:cs typeface="Calibri" panose="020F0502020204030204" pitchFamily="34" charset="0"/>
              </a:rPr>
              <a:t>V. IMPLICATIONS &amp; RECOMMENDATIONS (RQ3)</a:t>
            </a:r>
          </a:p>
        </p:txBody>
      </p:sp>
      <p:sp>
        <p:nvSpPr>
          <p:cNvPr id="160" name="Rectangle 159">
            <a:extLst>
              <a:ext uri="{FF2B5EF4-FFF2-40B4-BE49-F238E27FC236}">
                <a16:creationId xmlns:a16="http://schemas.microsoft.com/office/drawing/2014/main" id="{A67533C5-E1CC-53E4-2496-29EDCA07639F}"/>
              </a:ext>
            </a:extLst>
          </p:cNvPr>
          <p:cNvSpPr/>
          <p:nvPr/>
        </p:nvSpPr>
        <p:spPr>
          <a:xfrm>
            <a:off x="658382" y="36765328"/>
            <a:ext cx="14183328" cy="4018570"/>
          </a:xfrm>
          <a:prstGeom prst="rect">
            <a:avLst/>
          </a:prstGeom>
          <a:noFill/>
          <a:ln>
            <a:solidFill>
              <a:srgbClr val="23226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1" name="Rectangle 160">
            <a:extLst>
              <a:ext uri="{FF2B5EF4-FFF2-40B4-BE49-F238E27FC236}">
                <a16:creationId xmlns:a16="http://schemas.microsoft.com/office/drawing/2014/main" id="{0E1BCD54-E20C-450F-AFD4-7069C0E494D4}"/>
              </a:ext>
            </a:extLst>
          </p:cNvPr>
          <p:cNvSpPr/>
          <p:nvPr/>
        </p:nvSpPr>
        <p:spPr>
          <a:xfrm>
            <a:off x="673131" y="36774194"/>
            <a:ext cx="14183328" cy="1037043"/>
          </a:xfrm>
          <a:prstGeom prst="rect">
            <a:avLst/>
          </a:prstGeom>
          <a:solidFill>
            <a:srgbClr val="2322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4400" b="1" dirty="0">
                <a:latin typeface="Calibri" panose="020F0502020204030204" pitchFamily="34" charset="0"/>
                <a:ea typeface="Calibri" panose="020F0502020204030204" pitchFamily="34" charset="0"/>
                <a:cs typeface="Calibri" panose="020F0502020204030204" pitchFamily="34" charset="0"/>
              </a:rPr>
              <a:t>VI. SELECTED REFERENCES</a:t>
            </a:r>
          </a:p>
        </p:txBody>
      </p:sp>
      <p:graphicFrame>
        <p:nvGraphicFramePr>
          <p:cNvPr id="162" name="Table 161">
            <a:extLst>
              <a:ext uri="{FF2B5EF4-FFF2-40B4-BE49-F238E27FC236}">
                <a16:creationId xmlns:a16="http://schemas.microsoft.com/office/drawing/2014/main" id="{0D4DB1ED-D62C-E8CE-A4BB-7E88F17F37A1}"/>
              </a:ext>
            </a:extLst>
          </p:cNvPr>
          <p:cNvGraphicFramePr>
            <a:graphicFrameLocks noGrp="1"/>
          </p:cNvGraphicFramePr>
          <p:nvPr>
            <p:extLst>
              <p:ext uri="{D42A27DB-BD31-4B8C-83A1-F6EECF244321}">
                <p14:modId xmlns:p14="http://schemas.microsoft.com/office/powerpoint/2010/main" val="3410580692"/>
              </p:ext>
            </p:extLst>
          </p:nvPr>
        </p:nvGraphicFramePr>
        <p:xfrm>
          <a:off x="15540358" y="36419337"/>
          <a:ext cx="14163818" cy="4487840"/>
        </p:xfrm>
        <a:graphic>
          <a:graphicData uri="http://schemas.openxmlformats.org/drawingml/2006/table">
            <a:tbl>
              <a:tblPr firstRow="1" bandRow="1"/>
              <a:tblGrid>
                <a:gridCol w="7081909">
                  <a:extLst>
                    <a:ext uri="{9D8B030D-6E8A-4147-A177-3AD203B41FA5}">
                      <a16:colId xmlns:a16="http://schemas.microsoft.com/office/drawing/2014/main" val="4177693788"/>
                    </a:ext>
                  </a:extLst>
                </a:gridCol>
                <a:gridCol w="7081909">
                  <a:extLst>
                    <a:ext uri="{9D8B030D-6E8A-4147-A177-3AD203B41FA5}">
                      <a16:colId xmlns:a16="http://schemas.microsoft.com/office/drawing/2014/main" val="1881359407"/>
                    </a:ext>
                  </a:extLst>
                </a:gridCol>
              </a:tblGrid>
              <a:tr h="2243920">
                <a:tc>
                  <a:txBody>
                    <a:bodyPr/>
                    <a:lstStyle/>
                    <a:p>
                      <a:pPr marL="514350" indent="-514350" algn="just">
                        <a:buAutoNum type="arabicPeriod"/>
                      </a:pPr>
                      <a:r>
                        <a:rPr lang="en-US" sz="2800" b="1" dirty="0"/>
                        <a:t>Standardized Testing Guidelines: </a:t>
                      </a:r>
                    </a:p>
                    <a:p>
                      <a:pPr marL="0" indent="0" algn="just">
                        <a:buNone/>
                      </a:pPr>
                      <a:r>
                        <a:rPr lang="en-GB" sz="2800" b="0" dirty="0"/>
                        <a:t>Establish nationwide regulations for VSTEP and HEIs mandating screen-reader compatibility, double time, plain-text visual descriptions, and personal AT usage.</a:t>
                      </a:r>
                      <a:endParaRPr lang="en-US" sz="2800" b="0" dirty="0"/>
                    </a:p>
                  </a:txBody>
                  <a:tcPr>
                    <a:solidFill>
                      <a:srgbClr val="DAE3F3"/>
                    </a:solidFill>
                  </a:tcPr>
                </a:tc>
                <a:tc>
                  <a:txBody>
                    <a:bodyPr/>
                    <a:lstStyle/>
                    <a:p>
                      <a:pPr algn="just"/>
                      <a:r>
                        <a:rPr lang="en-GB" sz="2800" b="1" dirty="0"/>
                        <a:t>2. Proactive UDL Material Design: </a:t>
                      </a:r>
                    </a:p>
                    <a:p>
                      <a:pPr algn="just"/>
                      <a:r>
                        <a:rPr lang="en-GB" sz="2800" b="0" dirty="0"/>
                        <a:t>Publishers and </a:t>
                      </a:r>
                      <a:r>
                        <a:rPr lang="en-GB" sz="2800" b="0" dirty="0" err="1"/>
                        <a:t>MoET</a:t>
                      </a:r>
                      <a:r>
                        <a:rPr lang="en-GB" sz="2800" b="0" dirty="0"/>
                        <a:t> must provide structured Word/digital Braille files from the outset, eliminating scanned image PDFs and screen-reader interfering formatting (e.g., ellipses).</a:t>
                      </a:r>
                    </a:p>
                  </a:txBody>
                  <a:tcPr>
                    <a:solidFill>
                      <a:srgbClr val="DAE3F3"/>
                    </a:solidFill>
                  </a:tcPr>
                </a:tc>
                <a:extLst>
                  <a:ext uri="{0D108BD9-81ED-4DB2-BD59-A6C34878D82A}">
                    <a16:rowId xmlns:a16="http://schemas.microsoft.com/office/drawing/2014/main" val="1288294587"/>
                  </a:ext>
                </a:extLst>
              </a:tr>
              <a:tr h="2243920">
                <a:tc>
                  <a:txBody>
                    <a:bodyPr/>
                    <a:lstStyle/>
                    <a:p>
                      <a:pPr algn="just"/>
                      <a:r>
                        <a:rPr lang="en-GB" sz="2800" b="1" dirty="0"/>
                        <a:t>3. Preserve 4-Skill Construct: </a:t>
                      </a:r>
                    </a:p>
                    <a:p>
                      <a:pPr algn="just"/>
                      <a:r>
                        <a:rPr lang="en-GB" sz="2800" b="0" dirty="0"/>
                        <a:t>Eliminate the practice of reducing exams to Speaking-only vivas. Utilize screen-reader accessible digital reading formats to evaluate true literacy.</a:t>
                      </a:r>
                    </a:p>
                  </a:txBody>
                  <a:tcPr>
                    <a:solidFill>
                      <a:srgbClr val="DAE3F3"/>
                    </a:solidFill>
                  </a:tcPr>
                </a:tc>
                <a:tc>
                  <a:txBody>
                    <a:bodyPr/>
                    <a:lstStyle/>
                    <a:p>
                      <a:pPr algn="just"/>
                      <a:r>
                        <a:rPr lang="en-GB" sz="2800" b="1" dirty="0"/>
                        <a:t>4. Teacher Training &amp; Institutional Capacity: </a:t>
                      </a:r>
                      <a:r>
                        <a:rPr lang="en-GB" sz="2800" b="0" dirty="0"/>
                        <a:t>Train ELT educators on disability inclusion, AT navigation, and UDL strategies to prevent student rejection in commercial and public institutions.</a:t>
                      </a:r>
                    </a:p>
                  </a:txBody>
                  <a:tcPr>
                    <a:solidFill>
                      <a:srgbClr val="DAE3F3"/>
                    </a:solidFill>
                  </a:tcPr>
                </a:tc>
                <a:extLst>
                  <a:ext uri="{0D108BD9-81ED-4DB2-BD59-A6C34878D82A}">
                    <a16:rowId xmlns:a16="http://schemas.microsoft.com/office/drawing/2014/main" val="3721716150"/>
                  </a:ext>
                </a:extLst>
              </a:tr>
            </a:tbl>
          </a:graphicData>
        </a:graphic>
      </p:graphicFrame>
      <p:sp>
        <p:nvSpPr>
          <p:cNvPr id="169" name="TextBox 168">
            <a:extLst>
              <a:ext uri="{FF2B5EF4-FFF2-40B4-BE49-F238E27FC236}">
                <a16:creationId xmlns:a16="http://schemas.microsoft.com/office/drawing/2014/main" id="{C70A9DB9-DA97-EAF6-7FC7-351489112674}"/>
              </a:ext>
            </a:extLst>
          </p:cNvPr>
          <p:cNvSpPr txBox="1"/>
          <p:nvPr/>
        </p:nvSpPr>
        <p:spPr>
          <a:xfrm>
            <a:off x="759560" y="37961009"/>
            <a:ext cx="14173320" cy="2677656"/>
          </a:xfrm>
          <a:prstGeom prst="rect">
            <a:avLst/>
          </a:prstGeom>
          <a:noFill/>
        </p:spPr>
        <p:txBody>
          <a:bodyPr wrap="square" rtlCol="0">
            <a:spAutoFit/>
          </a:bodyPr>
          <a:lstStyle/>
          <a:p>
            <a:pPr marL="457200" indent="-457200">
              <a:buFont typeface="Arial" panose="020B0604020202020204" pitchFamily="34" charset="0"/>
              <a:buChar char="•"/>
            </a:pPr>
            <a:r>
              <a:rPr lang="en-GB" sz="2800" dirty="0">
                <a:latin typeface="Calibri" panose="020F0502020204030204" pitchFamily="34" charset="0"/>
                <a:ea typeface="Calibri" panose="020F0502020204030204" pitchFamily="34" charset="0"/>
                <a:cs typeface="Calibri" panose="020F0502020204030204" pitchFamily="34" charset="0"/>
              </a:rPr>
              <a:t>AERA, APA, &amp; NCME. (2014). Standards for educational and psychological testing. AERA.</a:t>
            </a:r>
          </a:p>
          <a:p>
            <a:pPr marL="457200" indent="-457200">
              <a:buFont typeface="Arial" panose="020B0604020202020204" pitchFamily="34" charset="0"/>
              <a:buChar char="•"/>
            </a:pPr>
            <a:r>
              <a:rPr lang="en-GB" sz="2800" dirty="0">
                <a:latin typeface="Calibri" panose="020F0502020204030204" pitchFamily="34" charset="0"/>
                <a:ea typeface="Calibri" panose="020F0502020204030204" pitchFamily="34" charset="0"/>
                <a:cs typeface="Calibri" panose="020F0502020204030204" pitchFamily="34" charset="0"/>
              </a:rPr>
              <a:t>CAST. (2024). Universal Design for Learning Guidelines version 3.0. CAST.</a:t>
            </a:r>
          </a:p>
          <a:p>
            <a:pPr marL="457200" indent="-457200">
              <a:buFont typeface="Arial" panose="020B0604020202020204" pitchFamily="34" charset="0"/>
              <a:buChar char="•"/>
            </a:pPr>
            <a:r>
              <a:rPr lang="en-GB" sz="2800" dirty="0">
                <a:latin typeface="Calibri" panose="020F0502020204030204" pitchFamily="34" charset="0"/>
                <a:ea typeface="Calibri" panose="020F0502020204030204" pitchFamily="34" charset="0"/>
                <a:cs typeface="Calibri" panose="020F0502020204030204" pitchFamily="34" charset="0"/>
              </a:rPr>
              <a:t>Inoue, C., &amp; Taylor, L. (2025). </a:t>
            </a:r>
            <a:r>
              <a:rPr lang="en-GB" sz="2800" i="1" dirty="0">
                <a:latin typeface="Calibri" panose="020F0502020204030204" pitchFamily="34" charset="0"/>
                <a:ea typeface="Calibri" panose="020F0502020204030204" pitchFamily="34" charset="0"/>
                <a:cs typeface="Calibri" panose="020F0502020204030204" pitchFamily="34" charset="0"/>
              </a:rPr>
              <a:t>Equality, diversity and inclusion in language assessment</a:t>
            </a:r>
            <a:r>
              <a:rPr lang="en-GB" sz="2800" dirty="0">
                <a:latin typeface="Calibri" panose="020F0502020204030204" pitchFamily="34" charset="0"/>
                <a:ea typeface="Calibri" panose="020F0502020204030204" pitchFamily="34" charset="0"/>
                <a:cs typeface="Calibri" panose="020F0502020204030204" pitchFamily="34" charset="0"/>
              </a:rPr>
              <a:t>. Language Testing, 42(1), 15–32.</a:t>
            </a:r>
          </a:p>
          <a:p>
            <a:pPr marL="457200" indent="-457200">
              <a:buFont typeface="Arial" panose="020B0604020202020204" pitchFamily="34" charset="0"/>
              <a:buChar char="•"/>
            </a:pPr>
            <a:r>
              <a:rPr lang="en-GB" sz="2800" dirty="0">
                <a:latin typeface="Calibri" panose="020F0502020204030204" pitchFamily="34" charset="0"/>
                <a:ea typeface="Calibri" panose="020F0502020204030204" pitchFamily="34" charset="0"/>
                <a:cs typeface="Calibri" panose="020F0502020204030204" pitchFamily="34" charset="0"/>
              </a:rPr>
              <a:t>Li, H., &amp; Suen, H. K. (2012). </a:t>
            </a:r>
            <a:r>
              <a:rPr lang="en-GB" sz="2800" i="1" dirty="0">
                <a:latin typeface="Calibri" panose="020F0502020204030204" pitchFamily="34" charset="0"/>
                <a:ea typeface="Calibri" panose="020F0502020204030204" pitchFamily="34" charset="0"/>
                <a:cs typeface="Calibri" panose="020F0502020204030204" pitchFamily="34" charset="0"/>
              </a:rPr>
              <a:t>Construct-irrelevant variance in accommodation.</a:t>
            </a:r>
            <a:r>
              <a:rPr lang="en-GB" sz="2800" dirty="0">
                <a:latin typeface="Calibri" panose="020F0502020204030204" pitchFamily="34" charset="0"/>
                <a:ea typeface="Calibri" panose="020F0502020204030204" pitchFamily="34" charset="0"/>
                <a:cs typeface="Calibri" panose="020F0502020204030204" pitchFamily="34" charset="0"/>
              </a:rPr>
              <a:t> Applied Measurement, 25, 290–305.</a:t>
            </a:r>
          </a:p>
        </p:txBody>
      </p:sp>
    </p:spTree>
    <p:extLst>
      <p:ext uri="{BB962C8B-B14F-4D97-AF65-F5344CB8AC3E}">
        <p14:creationId xmlns:p14="http://schemas.microsoft.com/office/powerpoint/2010/main" val="292312824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437</TotalTime>
  <Words>1280</Words>
  <Application>Microsoft Office PowerPoint</Application>
  <PresentationFormat>Custom</PresentationFormat>
  <Paragraphs>82</Paragraphs>
  <Slides>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Aharoni</vt:lpstr>
      <vt:lpstr>Aptos</vt:lpstr>
      <vt:lpstr>Arial</vt:lpstr>
      <vt:lpstr>Calibri</vt:lpstr>
      <vt:lpstr>Calibri Light</vt:lpstr>
      <vt:lpstr>Inter</vt:lpstr>
      <vt:lpstr>Inter SemiBold</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Dao Thu Huong</cp:lastModifiedBy>
  <cp:revision>9</cp:revision>
  <dcterms:created xsi:type="dcterms:W3CDTF">2026-06-16T08:42:39Z</dcterms:created>
  <dcterms:modified xsi:type="dcterms:W3CDTF">2026-08-27T15:09:14Z</dcterms:modified>
</cp:coreProperties>
</file>