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5" r:id="rId20"/>
    <p:sldId id="276" r:id="rId21"/>
    <p:sldId id="279" r:id="rId22"/>
    <p:sldId id="277" r:id="rId23"/>
    <p:sldId id="278" r:id="rId24"/>
    <p:sldId id="280" r:id="rId25"/>
    <p:sldId id="281" r:id="rId26"/>
    <p:sldId id="282" r:id="rId27"/>
    <p:sldId id="28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9FB"/>
    <a:srgbClr val="FFFFFF"/>
    <a:srgbClr val="000000"/>
    <a:srgbClr val="FFFD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935" autoAdjust="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Standard IELTS Rubric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Fluency and Coherence</c:v>
                </c:pt>
                <c:pt idx="1">
                  <c:v>Pronunciation</c:v>
                </c:pt>
                <c:pt idx="2">
                  <c:v>Grammatical Range and Accuracy</c:v>
                </c:pt>
                <c:pt idx="3">
                  <c:v>Lexical Resource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25</c:v>
                </c:pt>
                <c:pt idx="1">
                  <c:v>25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BD-4EDB-A0E8-66F770D15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Student-oriented</a:t>
            </a:r>
            <a:r>
              <a:rPr lang="en-US" baseline="0" dirty="0"/>
              <a:t> Rubric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94-4808-A32A-724E09A8EB1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294-4808-A32A-724E09A8EB1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294-4808-A32A-724E09A8EB1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294-4808-A32A-724E09A8EB17}"/>
              </c:ext>
            </c:extLst>
          </c:dPt>
          <c:dLbls>
            <c:spPr>
              <a:solidFill>
                <a:prstClr val="white"/>
              </a:solidFill>
              <a:ln>
                <a:solidFill>
                  <a:prstClr val="black">
                    <a:lumMod val="25000"/>
                    <a:lumOff val="75000"/>
                  </a:prst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Sheet1!$A$2:$A$5</c:f>
              <c:strCache>
                <c:ptCount val="4"/>
                <c:pt idx="0">
                  <c:v>Fluency and Coherence</c:v>
                </c:pt>
                <c:pt idx="1">
                  <c:v>Pronunciation</c:v>
                </c:pt>
                <c:pt idx="2">
                  <c:v>Grammatical Range and Accuracy</c:v>
                </c:pt>
                <c:pt idx="3">
                  <c:v>Lexical Resource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50</c:v>
                </c:pt>
                <c:pt idx="2">
                  <c:v>25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BD-4EDB-A0E8-66F770D156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205AA5-2B0F-4D3B-9545-3F79C27655B3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C079A-C6D3-4F37-A5C0-97D37EB056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433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C079A-C6D3-4F37-A5C0-97D37EB056A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859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C079A-C6D3-4F37-A5C0-97D37EB056A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57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6060F-A585-B065-F78A-7008CFB2C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376366-F180-CAC4-43D1-8700D4C340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10A7F0-B294-51A1-FB8F-E9688038BB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DE5062-3FFF-43A2-38B9-98F120269BA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C079A-C6D3-4F37-A5C0-97D37EB056A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649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C079A-C6D3-4F37-A5C0-97D37EB056A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120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F3D93-1412-C4C2-4F4D-23D05490F4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982935-96BC-164D-D22E-913654E812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1B348-3B00-5329-7F01-5D83452E1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49EA1E-F0D3-F2C8-CAF5-3987554EF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550CF0-4D7C-9262-008C-E4A9F46EC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53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FAA58-278C-37A2-7948-DB299CA9C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A8F6A4-66BA-66F4-DBBE-87DDB1785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903F4A-90B7-E3D4-090D-863B046365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CBA39B-AFC5-DF98-E0BA-39689B888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4FFDC3-85EC-3910-FF5B-FF6282FA64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840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2F67074-2C47-D327-CA28-4CDEBE900E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0F6BA4-C5D7-8938-C88D-8ABA7353FA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155D57-57D9-5E1A-5E73-FB5CE2A41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F31883-4427-BF9A-6CBC-7201ADC36D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141EA-37AF-7A38-3852-BF0CE43B78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7034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D9938-8D60-C89C-A543-ADE412693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7EB69-34F6-8C9B-90E1-C58AB5A663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5BD85-335C-3985-9AD5-5CC8BA329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844F4-AFFE-3B5A-0A92-B5D26B55A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8EA49-AF70-6079-3ECE-8F68DD3CC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02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8E86-8B9F-3BEE-F708-BAF4B0EDA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CEB50F-C9D1-BCAF-1422-DA47C20253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D21475-8EDB-5CA4-4ABA-3D18501DD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8EE60-10E2-F58E-A820-D558FEA1D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25D45-22C0-5B50-78CB-3D71825A8D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639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27CD50-9CEC-2652-95C7-7EFA80508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1627A-EDB4-5B0B-2F57-8C7D495331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E680DA-EAB1-33C9-E6F7-69AC3FBAE7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676CE3-BAE6-EBFB-666C-9CFA99DB3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248B82-4703-7D8B-4FF8-4AA6DFA75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CD4D4E-AC5C-102B-9086-178151F3C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075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0AD5D8-939A-ACE6-8FA0-024175EA1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F312B5-32E1-D93F-6CC6-CB1E43CBC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7CF75E-4B9E-A007-5CAD-380C4AB391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92F35-2404-5EAE-697A-71266BB049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FCA4E8C-88F6-E614-F6D1-DEE6387F6C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4EA4D08-4C25-E4E6-ECAE-F2E05A1A3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162AA0-BAC7-8D96-2736-05E507973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835588-727A-2A0E-6828-DCEEEA889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46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4E1B9-519C-53B9-45C6-977EEA30B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A48F6C-0614-A9C9-190C-18BF6171A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4F7716-0A69-384F-39C7-DA28874FE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D00E5B-B0CC-44A1-81BE-10306E97C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669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4CE7F8-3EA9-B910-96FA-93DBDBA61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44B80C-1B2F-1F15-B0D7-5723537B18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5CD565-BE93-542C-C99A-9C88E49FB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79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1ED6DE-975B-2702-2FAB-8DF531D9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9D34C-5E5C-8FA6-22E8-72A218696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88219F6-C194-1B24-F6B0-8F924E6E99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911CCD-8B19-C2F7-A67D-C518184E0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AAD8CBD-F471-9DAF-8044-E56EF97A4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D6A5DE-D63C-BA63-D03A-B64009FD5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371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CF235-E726-FB01-109C-1A7A9B881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21DC47-EBA7-8A94-D4B8-382AA3DA62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793C96-650C-35C9-18BF-594EA7BFC3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E3076A-29F1-3843-6896-0F1C3461C2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AB458A-6D44-1FED-028A-25FA9A78D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A8092A-B275-60FF-9EFA-849D235B5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9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CF3645F-6D21-1D15-3290-39EAC1C04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710CF-F655-86F1-CCFF-14285E34C6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24FAF1-8199-DE3A-B47B-EDE028DC66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A025AA-1AAF-444F-BA22-CD77DD728FBB}" type="datetimeFigureOut">
              <a:rPr lang="en-US" smtClean="0"/>
              <a:t>28-Aug-26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6C958E-9515-9605-2B8C-ADBCA729C9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7C6B2-56E3-9BBC-2D18-BCCF1366E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4CE5E7-8836-419D-AB92-48ADC34FC6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367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../Desktop/VIC%202026/Homework.pdf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../Desktop/VIC%202026/Vocab.pdf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8B28AD3-8848-AA27-EE55-CE30684DDB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5245" b="14485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5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5A1CF3-3669-870D-28BF-C99702A9B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One Year Later... - SpongeBob Time Card - YouTube">
            <a:extLst>
              <a:ext uri="{FF2B5EF4-FFF2-40B4-BE49-F238E27FC236}">
                <a16:creationId xmlns:a16="http://schemas.microsoft.com/office/drawing/2014/main" id="{B69093F7-4933-6671-637C-C3AAE59407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9941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88F127A-6EF2-B6FF-4186-AD10A6032A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827388" y="320777"/>
            <a:ext cx="6537223" cy="653722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B61861-6165-6FC5-068C-922E4F18CAD4}"/>
              </a:ext>
            </a:extLst>
          </p:cNvPr>
          <p:cNvSpPr txBox="1"/>
          <p:nvPr/>
        </p:nvSpPr>
        <p:spPr>
          <a:xfrm>
            <a:off x="3550059" y="405409"/>
            <a:ext cx="50918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Teacher “Minh Tri”, specializing in…</a:t>
            </a:r>
          </a:p>
        </p:txBody>
      </p:sp>
      <p:pic>
        <p:nvPicPr>
          <p:cNvPr id="8" name="Picture 7" descr="IELTS – Wikipedia tiếng Việt">
            <a:extLst>
              <a:ext uri="{FF2B5EF4-FFF2-40B4-BE49-F238E27FC236}">
                <a16:creationId xmlns:a16="http://schemas.microsoft.com/office/drawing/2014/main" id="{955A90D1-4F44-7027-52CE-4FEA9C982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029" y="2254958"/>
            <a:ext cx="3236042" cy="1037004"/>
          </a:xfrm>
          <a:prstGeom prst="rect">
            <a:avLst/>
          </a:prstGeom>
        </p:spPr>
      </p:pic>
      <p:pic>
        <p:nvPicPr>
          <p:cNvPr id="9" name="Picture 8" descr="College Board announces changes for Spring 2020 AP testing">
            <a:extLst>
              <a:ext uri="{FF2B5EF4-FFF2-40B4-BE49-F238E27FC236}">
                <a16:creationId xmlns:a16="http://schemas.microsoft.com/office/drawing/2014/main" id="{6086C4DF-0D08-00CF-2E91-2C3E538CF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3711" y="1668102"/>
            <a:ext cx="4191000" cy="2351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363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53E9CD-076F-9544-11A1-0B661C4EAE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AF02AE-B547-D9C7-C42C-33C9E81B6B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9849" y="1295414"/>
            <a:ext cx="6317762" cy="4845449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829E4FE-A4E3-40D4-0346-EDB2F0C04B55}"/>
              </a:ext>
            </a:extLst>
          </p:cNvPr>
          <p:cNvCxnSpPr/>
          <p:nvPr/>
        </p:nvCxnSpPr>
        <p:spPr>
          <a:xfrm flipV="1">
            <a:off x="8318091" y="720659"/>
            <a:ext cx="1504335" cy="57475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1FC8E19E-1D36-DA5C-3F1B-27F528875024}"/>
              </a:ext>
            </a:extLst>
          </p:cNvPr>
          <p:cNvSpPr txBox="1"/>
          <p:nvPr/>
        </p:nvSpPr>
        <p:spPr>
          <a:xfrm>
            <a:off x="9822426" y="366077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PAYWALLS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F7FCEEA-7D05-7C8B-AE89-99322D778933}"/>
              </a:ext>
            </a:extLst>
          </p:cNvPr>
          <p:cNvCxnSpPr/>
          <p:nvPr/>
        </p:nvCxnSpPr>
        <p:spPr>
          <a:xfrm flipH="1" flipV="1">
            <a:off x="2487562" y="2431472"/>
            <a:ext cx="707922" cy="9438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157DE6D8-FE75-5536-0E91-5F2C02BDB754}"/>
              </a:ext>
            </a:extLst>
          </p:cNvPr>
          <p:cNvSpPr txBox="1"/>
          <p:nvPr/>
        </p:nvSpPr>
        <p:spPr>
          <a:xfrm>
            <a:off x="334297" y="1830606"/>
            <a:ext cx="779206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ADVERTISMENTS</a:t>
            </a:r>
          </a:p>
        </p:txBody>
      </p:sp>
    </p:spTree>
    <p:extLst>
      <p:ext uri="{BB962C8B-B14F-4D97-AF65-F5344CB8AC3E}">
        <p14:creationId xmlns:p14="http://schemas.microsoft.com/office/powerpoint/2010/main" val="1835151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605F57-C037-07E1-0575-7AAC59D7B3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AD50E8-D9F8-D584-EC68-9009F5C777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0296"/>
            <a:ext cx="6549513" cy="4366342"/>
          </a:xfrm>
          <a:prstGeom prst="rect">
            <a:avLst/>
          </a:prstGeom>
        </p:spPr>
      </p:pic>
      <p:sp>
        <p:nvSpPr>
          <p:cNvPr id="5" name="Multiplication Sign 4">
            <a:extLst>
              <a:ext uri="{FF2B5EF4-FFF2-40B4-BE49-F238E27FC236}">
                <a16:creationId xmlns:a16="http://schemas.microsoft.com/office/drawing/2014/main" id="{38E98D9D-25E4-CD2C-3D54-0C2E7C189549}"/>
              </a:ext>
            </a:extLst>
          </p:cNvPr>
          <p:cNvSpPr/>
          <p:nvPr/>
        </p:nvSpPr>
        <p:spPr>
          <a:xfrm>
            <a:off x="7187382" y="-268544"/>
            <a:ext cx="2979174" cy="2880851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D291EBA-C132-0B70-3DCC-9D83EB11B53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5462"/>
          <a:stretch>
            <a:fillRect/>
          </a:stretch>
        </p:blipFill>
        <p:spPr>
          <a:xfrm>
            <a:off x="5948516" y="3220473"/>
            <a:ext cx="5771536" cy="3637528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AB879C37-2A8E-A52E-CCDA-B154632406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43873" y="4248808"/>
            <a:ext cx="2511585" cy="2511585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DF8EA94-AE4A-1D82-D999-2D49EC83FB6B}"/>
              </a:ext>
            </a:extLst>
          </p:cNvPr>
          <p:cNvCxnSpPr/>
          <p:nvPr/>
        </p:nvCxnSpPr>
        <p:spPr>
          <a:xfrm flipV="1">
            <a:off x="0" y="2263467"/>
            <a:ext cx="12192000" cy="233106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093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DE3ED97-C556-E627-DDA7-67DC4A671168}"/>
              </a:ext>
            </a:extLst>
          </p:cNvPr>
          <p:cNvSpPr txBox="1"/>
          <p:nvPr/>
        </p:nvSpPr>
        <p:spPr>
          <a:xfrm>
            <a:off x="964189" y="1029930"/>
            <a:ext cx="10263621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/>
              <a:t>Empowering Teachers to Create Educational Applications Through AI-Assisted Development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1471418-4373-1547-E083-A50B2AEE3811}"/>
              </a:ext>
            </a:extLst>
          </p:cNvPr>
          <p:cNvCxnSpPr>
            <a:cxnSpLocks/>
          </p:cNvCxnSpPr>
          <p:nvPr/>
        </p:nvCxnSpPr>
        <p:spPr>
          <a:xfrm>
            <a:off x="4698422" y="4446250"/>
            <a:ext cx="294062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HTML - Wikipedia">
            <a:extLst>
              <a:ext uri="{FF2B5EF4-FFF2-40B4-BE49-F238E27FC236}">
                <a16:creationId xmlns:a16="http://schemas.microsoft.com/office/drawing/2014/main" id="{CE5DE97B-67A4-82EB-2976-0A52DC4EAD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6354" y="4722667"/>
            <a:ext cx="952068" cy="952068"/>
          </a:xfrm>
          <a:prstGeom prst="rect">
            <a:avLst/>
          </a:prstGeom>
        </p:spPr>
      </p:pic>
      <p:pic>
        <p:nvPicPr>
          <p:cNvPr id="12" name="Picture 11" descr="Tập tin:Google Gemini icon 2025.svg – Wikipedia tiếng Việt">
            <a:extLst>
              <a:ext uri="{FF2B5EF4-FFF2-40B4-BE49-F238E27FC236}">
                <a16:creationId xmlns:a16="http://schemas.microsoft.com/office/drawing/2014/main" id="{D01B4989-8046-6917-B184-F856B95B12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2555" y="4722667"/>
            <a:ext cx="952068" cy="952068"/>
          </a:xfrm>
          <a:prstGeom prst="rect">
            <a:avLst/>
          </a:prstGeom>
        </p:spPr>
      </p:pic>
      <p:pic>
        <p:nvPicPr>
          <p:cNvPr id="13" name="Picture 12" descr="Claude Connector | Low-Code Claude Integration | Cyclr">
            <a:extLst>
              <a:ext uri="{FF2B5EF4-FFF2-40B4-BE49-F238E27FC236}">
                <a16:creationId xmlns:a16="http://schemas.microsoft.com/office/drawing/2014/main" id="{AD290D05-5EE9-8050-B1F1-DD0DC800E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367" y="4722667"/>
            <a:ext cx="952068" cy="952068"/>
          </a:xfrm>
          <a:prstGeom prst="rect">
            <a:avLst/>
          </a:prstGeom>
        </p:spPr>
      </p:pic>
      <p:pic>
        <p:nvPicPr>
          <p:cNvPr id="14" name="Picture 13" descr="Codex (Beta) - Free download and install on Windows | Microsoft Store">
            <a:extLst>
              <a:ext uri="{FF2B5EF4-FFF2-40B4-BE49-F238E27FC236}">
                <a16:creationId xmlns:a16="http://schemas.microsoft.com/office/drawing/2014/main" id="{77731A59-B25B-9FCB-5C47-06BCFC3D55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896" t="12662" r="11818" b="12532"/>
          <a:stretch>
            <a:fillRect/>
          </a:stretch>
        </p:blipFill>
        <p:spPr>
          <a:xfrm>
            <a:off x="7186179" y="4614557"/>
            <a:ext cx="1188893" cy="1197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225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4C6D37-0105-E54E-1154-6E3C4875275E}"/>
              </a:ext>
            </a:extLst>
          </p:cNvPr>
          <p:cNvSpPr txBox="1"/>
          <p:nvPr/>
        </p:nvSpPr>
        <p:spPr>
          <a:xfrm>
            <a:off x="511751" y="339263"/>
            <a:ext cx="80711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1. What is an HTML file?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95FAC6-7BF9-236F-7356-A593ED4253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234" y="1672935"/>
            <a:ext cx="7699031" cy="409224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5BFBB2-0DB2-0423-9E71-A9C7E3B357F6}"/>
              </a:ext>
            </a:extLst>
          </p:cNvPr>
          <p:cNvSpPr txBox="1"/>
          <p:nvPr/>
        </p:nvSpPr>
        <p:spPr>
          <a:xfrm>
            <a:off x="8582890" y="3303556"/>
            <a:ext cx="37069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Tx/>
              <a:buChar char="-"/>
            </a:pPr>
            <a:r>
              <a:rPr lang="en-US" sz="2400" b="1" dirty="0"/>
              <a:t>Online functions</a:t>
            </a:r>
          </a:p>
          <a:p>
            <a:pPr marL="685800" indent="-685800">
              <a:buFontTx/>
              <a:buChar char="-"/>
            </a:pPr>
            <a:r>
              <a:rPr lang="en-US" sz="2400" b="1" dirty="0"/>
              <a:t>Offline functions</a:t>
            </a:r>
          </a:p>
        </p:txBody>
      </p:sp>
    </p:spTree>
    <p:extLst>
      <p:ext uri="{BB962C8B-B14F-4D97-AF65-F5344CB8AC3E}">
        <p14:creationId xmlns:p14="http://schemas.microsoft.com/office/powerpoint/2010/main" val="11698555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101E3-EDDB-76FD-1281-83053B581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F8D0C2-4119-1F69-CE90-8BCDCA8CCCE4}"/>
              </a:ext>
            </a:extLst>
          </p:cNvPr>
          <p:cNvSpPr txBox="1"/>
          <p:nvPr/>
        </p:nvSpPr>
        <p:spPr>
          <a:xfrm>
            <a:off x="511751" y="339263"/>
            <a:ext cx="80711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1. What is an HTML file?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4A7064A-06C5-4FB3-2F87-F16E653A7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98" y="1448070"/>
            <a:ext cx="4320369" cy="22963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22BB51-305C-2845-4CE4-CBF094B7D973}"/>
              </a:ext>
            </a:extLst>
          </p:cNvPr>
          <p:cNvSpPr txBox="1"/>
          <p:nvPr/>
        </p:nvSpPr>
        <p:spPr>
          <a:xfrm>
            <a:off x="8582890" y="2180767"/>
            <a:ext cx="272241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Remove all online functions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21450E8A-7F37-B3A5-2D5F-2CAA585B3BC5}"/>
              </a:ext>
            </a:extLst>
          </p:cNvPr>
          <p:cNvCxnSpPr/>
          <p:nvPr/>
        </p:nvCxnSpPr>
        <p:spPr>
          <a:xfrm>
            <a:off x="6096000" y="2493818"/>
            <a:ext cx="192578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36EFA53-4074-71C6-3AF0-39E0B11AC384}"/>
              </a:ext>
            </a:extLst>
          </p:cNvPr>
          <p:cNvCxnSpPr/>
          <p:nvPr/>
        </p:nvCxnSpPr>
        <p:spPr>
          <a:xfrm flipH="1">
            <a:off x="7813964" y="3553691"/>
            <a:ext cx="997527" cy="9975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AC780E3B-88EB-4ECB-31C2-D93562521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311" y="4184975"/>
            <a:ext cx="2501377" cy="2449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3137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hat Is Cloud Storage? - Soaring Eagle Data Solutions">
            <a:extLst>
              <a:ext uri="{FF2B5EF4-FFF2-40B4-BE49-F238E27FC236}">
                <a16:creationId xmlns:a16="http://schemas.microsoft.com/office/drawing/2014/main" id="{289593BC-911A-5DFF-9589-B64E804FA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3954" y="1689905"/>
            <a:ext cx="3138921" cy="216457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0C5FC2E-E146-FD8F-CB75-9DEF9BBFDCA2}"/>
              </a:ext>
            </a:extLst>
          </p:cNvPr>
          <p:cNvSpPr txBox="1"/>
          <p:nvPr/>
        </p:nvSpPr>
        <p:spPr>
          <a:xfrm>
            <a:off x="480578" y="338573"/>
            <a:ext cx="60942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2. The benefits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2E07B8-0F92-490D-CD9B-538FA3F243EF}"/>
              </a:ext>
            </a:extLst>
          </p:cNvPr>
          <p:cNvSpPr txBox="1"/>
          <p:nvPr/>
        </p:nvSpPr>
        <p:spPr>
          <a:xfrm>
            <a:off x="3048866" y="1335962"/>
            <a:ext cx="60942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Normal Website</a:t>
            </a:r>
          </a:p>
        </p:txBody>
      </p:sp>
      <p:pic>
        <p:nvPicPr>
          <p:cNvPr id="10" name="Picture 9" descr="199,900+ File Folder Computer Stock Photos, Pictures &amp; Royalty-Free Images - iStock">
            <a:extLst>
              <a:ext uri="{FF2B5EF4-FFF2-40B4-BE49-F238E27FC236}">
                <a16:creationId xmlns:a16="http://schemas.microsoft.com/office/drawing/2014/main" id="{D22E010E-208C-EFE6-EA4A-4ED430BF13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492" y="4037627"/>
            <a:ext cx="2379518" cy="2379518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CC03031-1026-E000-2F58-16FCE2AF6430}"/>
              </a:ext>
            </a:extLst>
          </p:cNvPr>
          <p:cNvCxnSpPr/>
          <p:nvPr/>
        </p:nvCxnSpPr>
        <p:spPr>
          <a:xfrm flipV="1">
            <a:off x="3048866" y="3117273"/>
            <a:ext cx="1699779" cy="83127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4" name="Picture 13" descr="Computer user Images - Free Download on Magnific (formerly Freepik)">
            <a:extLst>
              <a:ext uri="{FF2B5EF4-FFF2-40B4-BE49-F238E27FC236}">
                <a16:creationId xmlns:a16="http://schemas.microsoft.com/office/drawing/2014/main" id="{E6C0D325-2571-7953-0338-DB8FC86B073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8617527" y="3854477"/>
            <a:ext cx="2649580" cy="2649580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36320F7E-B3B0-83CE-D240-E7CF4D24D391}"/>
              </a:ext>
            </a:extLst>
          </p:cNvPr>
          <p:cNvCxnSpPr/>
          <p:nvPr/>
        </p:nvCxnSpPr>
        <p:spPr>
          <a:xfrm>
            <a:off x="7512627" y="3200400"/>
            <a:ext cx="1288473" cy="83722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00866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82B8-74AE-3CA8-CF73-E75F338A1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What Is Cloud Storage? - Soaring Eagle Data Solutions">
            <a:extLst>
              <a:ext uri="{FF2B5EF4-FFF2-40B4-BE49-F238E27FC236}">
                <a16:creationId xmlns:a16="http://schemas.microsoft.com/office/drawing/2014/main" id="{7A9FCF5C-0521-1B85-B455-0AE920D4C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0545" y="2841812"/>
            <a:ext cx="3714464" cy="25614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A56B87C-C0FB-93A1-A378-24350EAD6A54}"/>
              </a:ext>
            </a:extLst>
          </p:cNvPr>
          <p:cNvSpPr txBox="1"/>
          <p:nvPr/>
        </p:nvSpPr>
        <p:spPr>
          <a:xfrm>
            <a:off x="480578" y="338573"/>
            <a:ext cx="60942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2. The benefits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5F8C078-CC79-C8E8-D9F7-904BD6E60585}"/>
              </a:ext>
            </a:extLst>
          </p:cNvPr>
          <p:cNvSpPr txBox="1"/>
          <p:nvPr/>
        </p:nvSpPr>
        <p:spPr>
          <a:xfrm>
            <a:off x="3048866" y="1335962"/>
            <a:ext cx="609426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dirty="0"/>
              <a:t>HTML files</a:t>
            </a:r>
          </a:p>
        </p:txBody>
      </p:sp>
      <p:pic>
        <p:nvPicPr>
          <p:cNvPr id="10" name="Picture 9" descr="199,900+ File Folder Computer Stock Photos, Pictures &amp; Royalty-Free Images - iStock">
            <a:extLst>
              <a:ext uri="{FF2B5EF4-FFF2-40B4-BE49-F238E27FC236}">
                <a16:creationId xmlns:a16="http://schemas.microsoft.com/office/drawing/2014/main" id="{10B1E41D-DF4E-FF35-2BBE-1A37ACDA8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4502" y="2626866"/>
            <a:ext cx="2379518" cy="2379518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6DEFF00-E762-888F-9B5F-4817ECB06341}"/>
              </a:ext>
            </a:extLst>
          </p:cNvPr>
          <p:cNvCxnSpPr/>
          <p:nvPr/>
        </p:nvCxnSpPr>
        <p:spPr>
          <a:xfrm flipH="1">
            <a:off x="3761509" y="2213264"/>
            <a:ext cx="862446" cy="6285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70847AC-5C4F-4A29-2FAE-8DF6CF7E4E69}"/>
              </a:ext>
            </a:extLst>
          </p:cNvPr>
          <p:cNvCxnSpPr/>
          <p:nvPr/>
        </p:nvCxnSpPr>
        <p:spPr>
          <a:xfrm>
            <a:off x="7545965" y="2213264"/>
            <a:ext cx="1091045" cy="62854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4B3E288-581B-3DD3-D874-AE44075D9DDF}"/>
              </a:ext>
            </a:extLst>
          </p:cNvPr>
          <p:cNvSpPr txBox="1"/>
          <p:nvPr/>
        </p:nvSpPr>
        <p:spPr>
          <a:xfrm>
            <a:off x="768930" y="5209935"/>
            <a:ext cx="42706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Runs locally</a:t>
            </a:r>
          </a:p>
          <a:p>
            <a:pPr algn="ctr"/>
            <a:r>
              <a:rPr lang="en-US" sz="2400" dirty="0"/>
              <a:t>=&gt; Can be used offline &amp; shared like a file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8120BF-DB6B-73A0-44F3-EBA5CA096FE1}"/>
              </a:ext>
            </a:extLst>
          </p:cNvPr>
          <p:cNvSpPr txBox="1"/>
          <p:nvPr/>
        </p:nvSpPr>
        <p:spPr>
          <a:xfrm>
            <a:off x="7678014" y="5209935"/>
            <a:ext cx="36160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Free third-party hosting</a:t>
            </a:r>
          </a:p>
          <a:p>
            <a:pPr algn="ctr"/>
            <a:r>
              <a:rPr lang="en-US" sz="2400" dirty="0"/>
              <a:t>=&gt; Prevent us from malfunctions</a:t>
            </a:r>
          </a:p>
        </p:txBody>
      </p:sp>
    </p:spTree>
    <p:extLst>
      <p:ext uri="{BB962C8B-B14F-4D97-AF65-F5344CB8AC3E}">
        <p14:creationId xmlns:p14="http://schemas.microsoft.com/office/powerpoint/2010/main" val="3486646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098FB1E-5D3D-54AD-126E-C2E31F5E90A2}"/>
              </a:ext>
            </a:extLst>
          </p:cNvPr>
          <p:cNvSpPr txBox="1"/>
          <p:nvPr/>
        </p:nvSpPr>
        <p:spPr>
          <a:xfrm>
            <a:off x="615661" y="359217"/>
            <a:ext cx="107831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3. The application – For students</a:t>
            </a:r>
          </a:p>
        </p:txBody>
      </p:sp>
      <p:pic>
        <p:nvPicPr>
          <p:cNvPr id="7" name="Picture 6">
            <a:hlinkClick r:id="rId2" action="ppaction://hlinkfile"/>
            <a:extLst>
              <a:ext uri="{FF2B5EF4-FFF2-40B4-BE49-F238E27FC236}">
                <a16:creationId xmlns:a16="http://schemas.microsoft.com/office/drawing/2014/main" id="{7DF326A8-10AD-9FEF-58FE-FC826066A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70281" y="2105359"/>
            <a:ext cx="3251438" cy="3748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606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FF35F-7225-0FCC-EC49-C2AA346C3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FBF1034-9704-D923-BEFA-25F03D15F5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245" b="14485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89659183-FA90-B449-814F-2514C284A352}"/>
              </a:ext>
            </a:extLst>
          </p:cNvPr>
          <p:cNvSpPr/>
          <p:nvPr/>
        </p:nvSpPr>
        <p:spPr>
          <a:xfrm>
            <a:off x="7275871" y="3401961"/>
            <a:ext cx="1022555" cy="299883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5632DA52-8A24-BEFA-BB76-12AAAC3B9FFC}"/>
              </a:ext>
            </a:extLst>
          </p:cNvPr>
          <p:cNvCxnSpPr/>
          <p:nvPr/>
        </p:nvCxnSpPr>
        <p:spPr>
          <a:xfrm flipH="1" flipV="1">
            <a:off x="6921910" y="2762865"/>
            <a:ext cx="619432" cy="63909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AB032A88-55C6-79D0-2405-8B1E27471993}"/>
              </a:ext>
            </a:extLst>
          </p:cNvPr>
          <p:cNvSpPr txBox="1"/>
          <p:nvPr/>
        </p:nvSpPr>
        <p:spPr>
          <a:xfrm>
            <a:off x="5879637" y="2094270"/>
            <a:ext cx="10422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ME</a:t>
            </a:r>
          </a:p>
        </p:txBody>
      </p:sp>
    </p:spTree>
    <p:extLst>
      <p:ext uri="{BB962C8B-B14F-4D97-AF65-F5344CB8AC3E}">
        <p14:creationId xmlns:p14="http://schemas.microsoft.com/office/powerpoint/2010/main" val="28273634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73AFF-FA95-2C91-5357-9FDABB04C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E9692E2-37C8-7858-622F-E0102B3601E5}"/>
              </a:ext>
            </a:extLst>
          </p:cNvPr>
          <p:cNvSpPr txBox="1"/>
          <p:nvPr/>
        </p:nvSpPr>
        <p:spPr>
          <a:xfrm>
            <a:off x="615661" y="359217"/>
            <a:ext cx="107831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3. The application – For students</a:t>
            </a:r>
          </a:p>
        </p:txBody>
      </p:sp>
      <p:pic>
        <p:nvPicPr>
          <p:cNvPr id="3" name="Picture 2">
            <a:hlinkClick r:id="rId2" action="ppaction://hlinkfile"/>
            <a:extLst>
              <a:ext uri="{FF2B5EF4-FFF2-40B4-BE49-F238E27FC236}">
                <a16:creationId xmlns:a16="http://schemas.microsoft.com/office/drawing/2014/main" id="{3A129897-231B-7ECD-1BB9-6A8DCEC313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0884" y="1788774"/>
            <a:ext cx="3590232" cy="4032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5341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AE9971-5AF4-1847-B394-BF34FC5C3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0C6AB9-01AB-20A8-3FAD-DC5D0EF57289}"/>
              </a:ext>
            </a:extLst>
          </p:cNvPr>
          <p:cNvSpPr txBox="1"/>
          <p:nvPr/>
        </p:nvSpPr>
        <p:spPr>
          <a:xfrm>
            <a:off x="615661" y="359217"/>
            <a:ext cx="107831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3. The application – For teachers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017E8A-9D53-459C-3DDB-E43BD668BCB5}"/>
              </a:ext>
            </a:extLst>
          </p:cNvPr>
          <p:cNvSpPr txBox="1"/>
          <p:nvPr/>
        </p:nvSpPr>
        <p:spPr>
          <a:xfrm>
            <a:off x="1831397" y="1721117"/>
            <a:ext cx="8529205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Education:</a:t>
            </a:r>
            <a:r>
              <a:rPr lang="en-US" dirty="0"/>
              <a:t> Do you think schools should focus more on practical skills or academic knowledge?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Technology:</a:t>
            </a:r>
            <a:r>
              <a:rPr lang="en-US" dirty="0"/>
              <a:t> How has technology changed the way people communicate with each other?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Work:</a:t>
            </a:r>
            <a:r>
              <a:rPr lang="en-US" dirty="0"/>
              <a:t> Why do some people choose to work for large companies while others prefer small businesses?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Environment:</a:t>
            </a:r>
            <a:r>
              <a:rPr lang="en-US" dirty="0"/>
              <a:t> What can governments do to encourage people to live in a more environmentally friendly way?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Travel:</a:t>
            </a:r>
            <a:r>
              <a:rPr lang="en-US" dirty="0"/>
              <a:t> Why do you think international tourism has become so popular?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Children:</a:t>
            </a:r>
            <a:r>
              <a:rPr lang="en-US" dirty="0"/>
              <a:t> Should parents allow their children to make their own decisions from a young age?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Social Media:</a:t>
            </a:r>
            <a:r>
              <a:rPr lang="en-US" dirty="0"/>
              <a:t> Do you think social media has had a positive or negative impact on society?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Cities:</a:t>
            </a:r>
            <a:r>
              <a:rPr lang="en-US" dirty="0"/>
              <a:t> What are the main problems that people face when living in large cities?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b="1" dirty="0"/>
              <a:t>Money:</a:t>
            </a:r>
            <a:r>
              <a:rPr lang="en-US" dirty="0"/>
              <a:t> Do you think people today are more concerned about money than people in the past? </a:t>
            </a:r>
          </a:p>
        </p:txBody>
      </p:sp>
    </p:spTree>
    <p:extLst>
      <p:ext uri="{BB962C8B-B14F-4D97-AF65-F5344CB8AC3E}">
        <p14:creationId xmlns:p14="http://schemas.microsoft.com/office/powerpoint/2010/main" val="9203645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BCD0A-5E6F-7EB5-306C-F902B1D18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BDFE491-4677-259D-D0BD-2FCA52FB0488}"/>
              </a:ext>
            </a:extLst>
          </p:cNvPr>
          <p:cNvSpPr txBox="1"/>
          <p:nvPr/>
        </p:nvSpPr>
        <p:spPr>
          <a:xfrm>
            <a:off x="615661" y="359217"/>
            <a:ext cx="107831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3. The application – For teachers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4E8F886A-1859-A0EF-D8A9-B7F3F43E50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0383894"/>
              </p:ext>
            </p:extLst>
          </p:nvPr>
        </p:nvGraphicFramePr>
        <p:xfrm>
          <a:off x="2180936" y="1278698"/>
          <a:ext cx="7830127" cy="5220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10357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F63173-32A4-AC83-029E-1753C4BFC3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F6DEACD-A716-80AF-7C0F-186832D902AA}"/>
              </a:ext>
            </a:extLst>
          </p:cNvPr>
          <p:cNvSpPr txBox="1"/>
          <p:nvPr/>
        </p:nvSpPr>
        <p:spPr>
          <a:xfrm>
            <a:off x="615661" y="359217"/>
            <a:ext cx="1078316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 b="1" dirty="0"/>
              <a:t>3. The application – For teachers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57286CDC-ABA8-3B68-3628-D39261731AD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3422353"/>
              </p:ext>
            </p:extLst>
          </p:nvPr>
        </p:nvGraphicFramePr>
        <p:xfrm>
          <a:off x="1957097" y="1521690"/>
          <a:ext cx="8100291" cy="47959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077347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E3C729-829E-6C2E-CAC7-12800A2030ED}"/>
              </a:ext>
            </a:extLst>
          </p:cNvPr>
          <p:cNvSpPr txBox="1"/>
          <p:nvPr/>
        </p:nvSpPr>
        <p:spPr>
          <a:xfrm>
            <a:off x="2756621" y="161928"/>
            <a:ext cx="66787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/>
              <a:t>The four-step guide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E2CC65-8A61-0F91-1EFA-BE9928C556DA}"/>
              </a:ext>
            </a:extLst>
          </p:cNvPr>
          <p:cNvSpPr txBox="1"/>
          <p:nvPr/>
        </p:nvSpPr>
        <p:spPr>
          <a:xfrm>
            <a:off x="542924" y="5403272"/>
            <a:ext cx="4953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Customize &amp; Generate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53A0620-BC97-47D3-BBAD-8C40153A5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3750" y="1919542"/>
            <a:ext cx="4432214" cy="301891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C0DC61-5B11-93CC-5D1F-06AC9ECEBEC9}"/>
              </a:ext>
            </a:extLst>
          </p:cNvPr>
          <p:cNvSpPr txBox="1"/>
          <p:nvPr/>
        </p:nvSpPr>
        <p:spPr>
          <a:xfrm>
            <a:off x="6388244" y="5403272"/>
            <a:ext cx="6094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Save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7DF4E2C-D0F4-8B37-5F9E-AD58E896D7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5920" y="1919542"/>
            <a:ext cx="3018915" cy="3018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20180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E8225-D593-4701-5A14-3D83D7FB0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10054E0-CE1D-9D60-70C5-CAFCC798B87C}"/>
              </a:ext>
            </a:extLst>
          </p:cNvPr>
          <p:cNvSpPr txBox="1"/>
          <p:nvPr/>
        </p:nvSpPr>
        <p:spPr>
          <a:xfrm>
            <a:off x="2756621" y="346732"/>
            <a:ext cx="66787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/>
              <a:t>The four-step guide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604232-99E1-1F07-3B13-22DE6DF45EE7}"/>
              </a:ext>
            </a:extLst>
          </p:cNvPr>
          <p:cNvSpPr txBox="1"/>
          <p:nvPr/>
        </p:nvSpPr>
        <p:spPr>
          <a:xfrm>
            <a:off x="542924" y="5403272"/>
            <a:ext cx="495386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Run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1A5B894-52DE-FE79-4FBC-2D72F2072BC6}"/>
              </a:ext>
            </a:extLst>
          </p:cNvPr>
          <p:cNvSpPr txBox="1"/>
          <p:nvPr/>
        </p:nvSpPr>
        <p:spPr>
          <a:xfrm>
            <a:off x="6190815" y="5403272"/>
            <a:ext cx="609426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Host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E83C81-1F63-B3D1-8C38-59BE51C3C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924" y="2134303"/>
            <a:ext cx="4987184" cy="280415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0D7C2D-EDDA-0E91-8D13-C16B46C0C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357" y="2134304"/>
            <a:ext cx="4987184" cy="2804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235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119D817-A5A9-539C-0F6F-85AE34AF2173}"/>
              </a:ext>
            </a:extLst>
          </p:cNvPr>
          <p:cNvSpPr txBox="1"/>
          <p:nvPr/>
        </p:nvSpPr>
        <p:spPr>
          <a:xfrm>
            <a:off x="3047134" y="2967335"/>
            <a:ext cx="60942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/>
              <a:t>What’s next?</a:t>
            </a:r>
          </a:p>
        </p:txBody>
      </p:sp>
    </p:spTree>
    <p:extLst>
      <p:ext uri="{BB962C8B-B14F-4D97-AF65-F5344CB8AC3E}">
        <p14:creationId xmlns:p14="http://schemas.microsoft.com/office/powerpoint/2010/main" val="328526750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D2D02C0-93A7-D976-5A1B-34E20AF3B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5818" y="2748407"/>
            <a:ext cx="3500364" cy="35068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8B9AD53-BEF5-76EF-F2BC-54541F50FE24}"/>
              </a:ext>
            </a:extLst>
          </p:cNvPr>
          <p:cNvSpPr txBox="1"/>
          <p:nvPr/>
        </p:nvSpPr>
        <p:spPr>
          <a:xfrm>
            <a:off x="3048866" y="602747"/>
            <a:ext cx="609426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5400" b="1" dirty="0"/>
              <a:t>A little gift for my audience</a:t>
            </a:r>
          </a:p>
        </p:txBody>
      </p:sp>
    </p:spTree>
    <p:extLst>
      <p:ext uri="{BB962C8B-B14F-4D97-AF65-F5344CB8AC3E}">
        <p14:creationId xmlns:p14="http://schemas.microsoft.com/office/powerpoint/2010/main" val="963013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3FD1CB-186E-0DC2-BB8D-7C642B735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AD24CEB-F960-5F03-44B1-6DDE1A7582F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5245" b="14485"/>
          <a:stretch>
            <a:fillRect/>
          </a:stretch>
        </p:blipFill>
        <p:spPr>
          <a:xfrm>
            <a:off x="1447800" y="1499419"/>
            <a:ext cx="9296400" cy="489945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9EF4D02-F987-8973-B471-240289E55533}"/>
              </a:ext>
            </a:extLst>
          </p:cNvPr>
          <p:cNvSpPr txBox="1"/>
          <p:nvPr/>
        </p:nvSpPr>
        <p:spPr>
          <a:xfrm>
            <a:off x="1447800" y="527953"/>
            <a:ext cx="95322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Khanh Hoa’s NEC (National English Competition) Team | 2024 - 2025</a:t>
            </a:r>
          </a:p>
        </p:txBody>
      </p:sp>
    </p:spTree>
    <p:extLst>
      <p:ext uri="{BB962C8B-B14F-4D97-AF65-F5344CB8AC3E}">
        <p14:creationId xmlns:p14="http://schemas.microsoft.com/office/powerpoint/2010/main" val="416694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302FD-823A-5FD0-8AD8-9661B6E1F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A95D6BE-EA60-B0FB-0A65-92C58BA49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062" y="693274"/>
            <a:ext cx="5757242" cy="2100616"/>
          </a:xfrm>
          <a:prstGeom prst="rect">
            <a:avLst/>
          </a:prstGeom>
        </p:spPr>
      </p:pic>
      <p:pic>
        <p:nvPicPr>
          <p:cNvPr id="8" name="Picture 7" descr="OpenAI ra mắt GPT-Live, nâng trải nghiệm trò chuyện bằng giọng nói trên ChatGPT lên một tầm cao mới - TechTimes.vn">
            <a:extLst>
              <a:ext uri="{FF2B5EF4-FFF2-40B4-BE49-F238E27FC236}">
                <a16:creationId xmlns:a16="http://schemas.microsoft.com/office/drawing/2014/main" id="{C5243E27-7D49-1F67-D5D0-1A172B14CA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9522" y="2928302"/>
            <a:ext cx="5265174" cy="297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828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1AE99-2481-51E2-2AAF-63BDD6226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81DAD09-4E64-85CD-C7A4-D4219B81CAD6}"/>
              </a:ext>
            </a:extLst>
          </p:cNvPr>
          <p:cNvSpPr txBox="1"/>
          <p:nvPr/>
        </p:nvSpPr>
        <p:spPr>
          <a:xfrm>
            <a:off x="2811896" y="527953"/>
            <a:ext cx="6568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Redemption on NEC of schoolyear 2025 - 2026</a:t>
            </a:r>
          </a:p>
        </p:txBody>
      </p:sp>
    </p:spTree>
    <p:extLst>
      <p:ext uri="{BB962C8B-B14F-4D97-AF65-F5344CB8AC3E}">
        <p14:creationId xmlns:p14="http://schemas.microsoft.com/office/powerpoint/2010/main" val="2332868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825453-53EF-7CAC-60FB-F44870ED1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00AAECB-77C2-9F5E-C5FA-5D99275DBB8E}"/>
              </a:ext>
            </a:extLst>
          </p:cNvPr>
          <p:cNvSpPr txBox="1"/>
          <p:nvPr/>
        </p:nvSpPr>
        <p:spPr>
          <a:xfrm>
            <a:off x="2843154" y="527953"/>
            <a:ext cx="65056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Redemption on NEC of schoolyear 2025 - 2026</a:t>
            </a:r>
          </a:p>
        </p:txBody>
      </p:sp>
      <p:pic>
        <p:nvPicPr>
          <p:cNvPr id="3" name="Picture 2" descr="Employment Plus | Fail hard: what to do when you fail in life">
            <a:extLst>
              <a:ext uri="{FF2B5EF4-FFF2-40B4-BE49-F238E27FC236}">
                <a16:creationId xmlns:a16="http://schemas.microsoft.com/office/drawing/2014/main" id="{A91CC157-0360-8024-9242-1F28EEDBF3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2824" y="1319519"/>
            <a:ext cx="7806352" cy="520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1735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5E7AE4B-0463-7827-63FE-61B2C2C8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aby Whining: Reasons &amp; Tips to Deal with It">
            <a:extLst>
              <a:ext uri="{FF2B5EF4-FFF2-40B4-BE49-F238E27FC236}">
                <a16:creationId xmlns:a16="http://schemas.microsoft.com/office/drawing/2014/main" id="{0D28DCCB-A3B9-06DF-2D48-F515B3B32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5" y="2495550"/>
            <a:ext cx="6381750" cy="4362450"/>
          </a:xfrm>
          <a:prstGeom prst="rect">
            <a:avLst/>
          </a:prstGeom>
        </p:spPr>
      </p:pic>
      <p:sp>
        <p:nvSpPr>
          <p:cNvPr id="5" name="Multiplication Sign 4">
            <a:extLst>
              <a:ext uri="{FF2B5EF4-FFF2-40B4-BE49-F238E27FC236}">
                <a16:creationId xmlns:a16="http://schemas.microsoft.com/office/drawing/2014/main" id="{4353BF96-FC22-F409-D596-35C83C64880B}"/>
              </a:ext>
            </a:extLst>
          </p:cNvPr>
          <p:cNvSpPr/>
          <p:nvPr/>
        </p:nvSpPr>
        <p:spPr>
          <a:xfrm>
            <a:off x="403123" y="313711"/>
            <a:ext cx="2979174" cy="2880851"/>
          </a:xfrm>
          <a:prstGeom prst="mathMultiply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495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o photo description available.">
            <a:extLst>
              <a:ext uri="{FF2B5EF4-FFF2-40B4-BE49-F238E27FC236}">
                <a16:creationId xmlns:a16="http://schemas.microsoft.com/office/drawing/2014/main" id="{8383C8A4-A97F-246A-BA5E-0757366D7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15525" y="705177"/>
            <a:ext cx="7551830" cy="5447645"/>
          </a:xfrm>
          <a:prstGeom prst="rect">
            <a:avLst/>
          </a:prstGeom>
        </p:spPr>
      </p:pic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4BDA0F8E-6C78-94A9-EC4F-556FB9275E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645" y="3190547"/>
            <a:ext cx="2628900" cy="29622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DAB8FC-DAE0-43AD-A6EE-A197FE78558C}"/>
              </a:ext>
            </a:extLst>
          </p:cNvPr>
          <p:cNvSpPr txBox="1"/>
          <p:nvPr/>
        </p:nvSpPr>
        <p:spPr>
          <a:xfrm>
            <a:off x="524645" y="2219548"/>
            <a:ext cx="292647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necspeaking.com</a:t>
            </a:r>
          </a:p>
        </p:txBody>
      </p:sp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BEB57547-EB93-C0E4-DF16-2E276F80B39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6518" y="441677"/>
            <a:ext cx="1777871" cy="177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42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9F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3C563B-95CF-B02D-674D-00F5E149DD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21C5425-2416-AAB7-6C3A-02FAB276EE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466"/>
          <a:stretch>
            <a:fillRect/>
          </a:stretch>
        </p:blipFill>
        <p:spPr>
          <a:xfrm>
            <a:off x="304140" y="331838"/>
            <a:ext cx="11583719" cy="619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614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</TotalTime>
  <Words>321</Words>
  <Application>Microsoft Office PowerPoint</Application>
  <PresentationFormat>Widescreen</PresentationFormat>
  <Paragraphs>50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Nguyen Minh Hoang Tri (S.CECS)</dc:creator>
  <cp:lastModifiedBy>Nguyen Minh Hoang Tri (S.CECS)</cp:lastModifiedBy>
  <cp:revision>3</cp:revision>
  <dcterms:created xsi:type="dcterms:W3CDTF">2026-08-27T19:41:38Z</dcterms:created>
  <dcterms:modified xsi:type="dcterms:W3CDTF">2026-08-28T06:03:53Z</dcterms:modified>
</cp:coreProperties>
</file>