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30267275" cy="427942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22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46" autoAdjust="0"/>
    <p:restoredTop sz="94660"/>
  </p:normalViewPr>
  <p:slideViewPr>
    <p:cSldViewPr snapToGrid="0">
      <p:cViewPr varScale="1">
        <p:scale>
          <a:sx n="18" d="100"/>
          <a:sy n="18" d="100"/>
        </p:scale>
        <p:origin x="2992"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046" y="7003597"/>
            <a:ext cx="25727184" cy="14898735"/>
          </a:xfrm>
        </p:spPr>
        <p:txBody>
          <a:bodyPr anchor="b"/>
          <a:lstStyle>
            <a:lvl1pPr algn="ctr">
              <a:defRPr sz="19861"/>
            </a:lvl1pPr>
          </a:lstStyle>
          <a:p>
            <a:r>
              <a:rPr lang="en-US"/>
              <a:t>Click to edit Master title style</a:t>
            </a:r>
            <a:endParaRPr lang="en-US" dirty="0"/>
          </a:p>
        </p:txBody>
      </p:sp>
      <p:sp>
        <p:nvSpPr>
          <p:cNvPr id="3" name="Subtitle 2"/>
          <p:cNvSpPr>
            <a:spLocks noGrp="1"/>
          </p:cNvSpPr>
          <p:nvPr>
            <p:ph type="subTitle" idx="1"/>
          </p:nvPr>
        </p:nvSpPr>
        <p:spPr>
          <a:xfrm>
            <a:off x="3783410" y="22476884"/>
            <a:ext cx="22700456" cy="10332032"/>
          </a:xfrm>
        </p:spPr>
        <p:txBody>
          <a:bodyPr/>
          <a:lstStyle>
            <a:lvl1pPr marL="0" indent="0" algn="ctr">
              <a:buNone/>
              <a:defRPr sz="7944"/>
            </a:lvl1pPr>
            <a:lvl2pPr marL="1513378" indent="0" algn="ctr">
              <a:buNone/>
              <a:defRPr sz="6620"/>
            </a:lvl2pPr>
            <a:lvl3pPr marL="3026755" indent="0" algn="ctr">
              <a:buNone/>
              <a:defRPr sz="5958"/>
            </a:lvl3pPr>
            <a:lvl4pPr marL="4540133" indent="0" algn="ctr">
              <a:buNone/>
              <a:defRPr sz="5296"/>
            </a:lvl4pPr>
            <a:lvl5pPr marL="6053511" indent="0" algn="ctr">
              <a:buNone/>
              <a:defRPr sz="5296"/>
            </a:lvl5pPr>
            <a:lvl6pPr marL="7566889" indent="0" algn="ctr">
              <a:buNone/>
              <a:defRPr sz="5296"/>
            </a:lvl6pPr>
            <a:lvl7pPr marL="9080266" indent="0" algn="ctr">
              <a:buNone/>
              <a:defRPr sz="5296"/>
            </a:lvl7pPr>
            <a:lvl8pPr marL="10593644" indent="0" algn="ctr">
              <a:buNone/>
              <a:defRPr sz="5296"/>
            </a:lvl8pPr>
            <a:lvl9pPr marL="12107022" indent="0" algn="ctr">
              <a:buNone/>
              <a:defRPr sz="52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25/8/26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898617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25/8/26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70881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0020" y="2278397"/>
            <a:ext cx="6526381" cy="362661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0877" y="2278397"/>
            <a:ext cx="19200803" cy="362661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25/8/26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784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25/8/26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69559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112" y="10668854"/>
            <a:ext cx="26105525" cy="17801211"/>
          </a:xfrm>
        </p:spPr>
        <p:txBody>
          <a:bodyPr anchor="b"/>
          <a:lstStyle>
            <a:lvl1pPr>
              <a:defRPr sz="19861"/>
            </a:lvl1pPr>
          </a:lstStyle>
          <a:p>
            <a:r>
              <a:rPr lang="en-US"/>
              <a:t>Click to edit Master title style</a:t>
            </a:r>
            <a:endParaRPr lang="en-US" dirty="0"/>
          </a:p>
        </p:txBody>
      </p:sp>
      <p:sp>
        <p:nvSpPr>
          <p:cNvPr id="3" name="Text Placeholder 2"/>
          <p:cNvSpPr>
            <a:spLocks noGrp="1"/>
          </p:cNvSpPr>
          <p:nvPr>
            <p:ph type="body" idx="1"/>
          </p:nvPr>
        </p:nvSpPr>
        <p:spPr>
          <a:xfrm>
            <a:off x="2065112" y="28638472"/>
            <a:ext cx="26105525" cy="9361236"/>
          </a:xfrm>
        </p:spPr>
        <p:txBody>
          <a:bodyPr/>
          <a:lstStyle>
            <a:lvl1pPr marL="0" indent="0">
              <a:buNone/>
              <a:defRPr sz="7944">
                <a:solidFill>
                  <a:schemeClr val="tx1"/>
                </a:solidFill>
              </a:defRPr>
            </a:lvl1pPr>
            <a:lvl2pPr marL="1513378" indent="0">
              <a:buNone/>
              <a:defRPr sz="6620">
                <a:solidFill>
                  <a:schemeClr val="tx1">
                    <a:tint val="75000"/>
                  </a:schemeClr>
                </a:solidFill>
              </a:defRPr>
            </a:lvl2pPr>
            <a:lvl3pPr marL="3026755" indent="0">
              <a:buNone/>
              <a:defRPr sz="5958">
                <a:solidFill>
                  <a:schemeClr val="tx1">
                    <a:tint val="75000"/>
                  </a:schemeClr>
                </a:solidFill>
              </a:defRPr>
            </a:lvl3pPr>
            <a:lvl4pPr marL="4540133" indent="0">
              <a:buNone/>
              <a:defRPr sz="5296">
                <a:solidFill>
                  <a:schemeClr val="tx1">
                    <a:tint val="75000"/>
                  </a:schemeClr>
                </a:solidFill>
              </a:defRPr>
            </a:lvl4pPr>
            <a:lvl5pPr marL="6053511" indent="0">
              <a:buNone/>
              <a:defRPr sz="5296">
                <a:solidFill>
                  <a:schemeClr val="tx1">
                    <a:tint val="75000"/>
                  </a:schemeClr>
                </a:solidFill>
              </a:defRPr>
            </a:lvl5pPr>
            <a:lvl6pPr marL="7566889" indent="0">
              <a:buNone/>
              <a:defRPr sz="5296">
                <a:solidFill>
                  <a:schemeClr val="tx1">
                    <a:tint val="75000"/>
                  </a:schemeClr>
                </a:solidFill>
              </a:defRPr>
            </a:lvl6pPr>
            <a:lvl7pPr marL="9080266" indent="0">
              <a:buNone/>
              <a:defRPr sz="5296">
                <a:solidFill>
                  <a:schemeClr val="tx1">
                    <a:tint val="75000"/>
                  </a:schemeClr>
                </a:solidFill>
              </a:defRPr>
            </a:lvl7pPr>
            <a:lvl8pPr marL="10593644" indent="0">
              <a:buNone/>
              <a:defRPr sz="5296">
                <a:solidFill>
                  <a:schemeClr val="tx1">
                    <a:tint val="75000"/>
                  </a:schemeClr>
                </a:solidFill>
              </a:defRPr>
            </a:lvl8pPr>
            <a:lvl9pPr marL="12107022" indent="0">
              <a:buNone/>
              <a:defRPr sz="52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2DDD-1F5C-4197-9B2F-80A7F2B9210C}" type="datetimeFigureOut">
              <a:rPr lang="vi-VN" smtClean="0"/>
              <a:t>25/8/26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426805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0875"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2808"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4C2DDD-1F5C-4197-9B2F-80A7F2B9210C}" type="datetimeFigureOut">
              <a:rPr lang="vi-VN" smtClean="0"/>
              <a:t>25/8/26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9955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278406"/>
            <a:ext cx="26105525" cy="82715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4821" y="10490535"/>
            <a:ext cx="1280447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4" name="Content Placeholder 3"/>
          <p:cNvSpPr>
            <a:spLocks noGrp="1"/>
          </p:cNvSpPr>
          <p:nvPr>
            <p:ph sz="half" idx="2"/>
          </p:nvPr>
        </p:nvSpPr>
        <p:spPr>
          <a:xfrm>
            <a:off x="2084821" y="15631784"/>
            <a:ext cx="1280447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2810" y="10490535"/>
            <a:ext cx="1286753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6" name="Content Placeholder 5"/>
          <p:cNvSpPr>
            <a:spLocks noGrp="1"/>
          </p:cNvSpPr>
          <p:nvPr>
            <p:ph sz="quarter" idx="4"/>
          </p:nvPr>
        </p:nvSpPr>
        <p:spPr>
          <a:xfrm>
            <a:off x="15322810" y="15631784"/>
            <a:ext cx="1286753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4C2DDD-1F5C-4197-9B2F-80A7F2B9210C}" type="datetimeFigureOut">
              <a:rPr lang="vi-VN" smtClean="0"/>
              <a:t>25/8/26</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6930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4C2DDD-1F5C-4197-9B2F-80A7F2B9210C}" type="datetimeFigureOut">
              <a:rPr lang="vi-VN" smtClean="0"/>
              <a:t>25/8/26</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3137349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C2DDD-1F5C-4197-9B2F-80A7F2B9210C}" type="datetimeFigureOut">
              <a:rPr lang="vi-VN" smtClean="0"/>
              <a:t>25/8/26</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5561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Content Placeholder 2"/>
          <p:cNvSpPr>
            <a:spLocks noGrp="1"/>
          </p:cNvSpPr>
          <p:nvPr>
            <p:ph idx="1"/>
          </p:nvPr>
        </p:nvSpPr>
        <p:spPr>
          <a:xfrm>
            <a:off x="12867534" y="6161587"/>
            <a:ext cx="15322808" cy="30411646"/>
          </a:xfrm>
        </p:spPr>
        <p:txBody>
          <a:bodyPr/>
          <a:lstStyle>
            <a:lvl1pPr>
              <a:defRPr sz="10592"/>
            </a:lvl1pPr>
            <a:lvl2pPr>
              <a:defRPr sz="9268"/>
            </a:lvl2pPr>
            <a:lvl3pPr>
              <a:defRPr sz="7944"/>
            </a:lvl3pPr>
            <a:lvl4pPr>
              <a:defRPr sz="6620"/>
            </a:lvl4pPr>
            <a:lvl5pPr>
              <a:defRPr sz="6620"/>
            </a:lvl5pPr>
            <a:lvl6pPr>
              <a:defRPr sz="6620"/>
            </a:lvl6pPr>
            <a:lvl7pPr>
              <a:defRPr sz="6620"/>
            </a:lvl7pPr>
            <a:lvl8pPr>
              <a:defRPr sz="6620"/>
            </a:lvl8pPr>
            <a:lvl9pPr>
              <a:defRPr sz="6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25/8/26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971619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67534" y="6161587"/>
            <a:ext cx="15322808" cy="30411646"/>
          </a:xfrm>
        </p:spPr>
        <p:txBody>
          <a:bodyPr anchor="t"/>
          <a:lstStyle>
            <a:lvl1pPr marL="0" indent="0">
              <a:buNone/>
              <a:defRPr sz="10592"/>
            </a:lvl1pPr>
            <a:lvl2pPr marL="1513378" indent="0">
              <a:buNone/>
              <a:defRPr sz="9268"/>
            </a:lvl2pPr>
            <a:lvl3pPr marL="3026755" indent="0">
              <a:buNone/>
              <a:defRPr sz="7944"/>
            </a:lvl3pPr>
            <a:lvl4pPr marL="4540133" indent="0">
              <a:buNone/>
              <a:defRPr sz="6620"/>
            </a:lvl4pPr>
            <a:lvl5pPr marL="6053511" indent="0">
              <a:buNone/>
              <a:defRPr sz="6620"/>
            </a:lvl5pPr>
            <a:lvl6pPr marL="7566889" indent="0">
              <a:buNone/>
              <a:defRPr sz="6620"/>
            </a:lvl6pPr>
            <a:lvl7pPr marL="9080266" indent="0">
              <a:buNone/>
              <a:defRPr sz="6620"/>
            </a:lvl7pPr>
            <a:lvl8pPr marL="10593644" indent="0">
              <a:buNone/>
              <a:defRPr sz="6620"/>
            </a:lvl8pPr>
            <a:lvl9pPr marL="12107022" indent="0">
              <a:buNone/>
              <a:defRPr sz="6620"/>
            </a:lvl9pPr>
          </a:lstStyle>
          <a:p>
            <a:r>
              <a:rPr lang="en-US"/>
              <a:t>Click icon to add picture</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25/8/26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5899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0875" y="2278406"/>
            <a:ext cx="26105525" cy="82715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0875" y="11391985"/>
            <a:ext cx="26105525" cy="271525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0875" y="39663928"/>
            <a:ext cx="6810137" cy="2278397"/>
          </a:xfrm>
          <a:prstGeom prst="rect">
            <a:avLst/>
          </a:prstGeom>
        </p:spPr>
        <p:txBody>
          <a:bodyPr vert="horz" lIns="91440" tIns="45720" rIns="91440" bIns="45720" rtlCol="0" anchor="ctr"/>
          <a:lstStyle>
            <a:lvl1pPr algn="l">
              <a:defRPr sz="3972">
                <a:solidFill>
                  <a:schemeClr val="tx1">
                    <a:tint val="75000"/>
                  </a:schemeClr>
                </a:solidFill>
              </a:defRPr>
            </a:lvl1pPr>
          </a:lstStyle>
          <a:p>
            <a:fld id="{5B4C2DDD-1F5C-4197-9B2F-80A7F2B9210C}" type="datetimeFigureOut">
              <a:rPr lang="vi-VN" smtClean="0"/>
              <a:t>25/8/26</a:t>
            </a:fld>
            <a:endParaRPr lang="vi-VN"/>
          </a:p>
        </p:txBody>
      </p:sp>
      <p:sp>
        <p:nvSpPr>
          <p:cNvPr id="5" name="Footer Placeholder 4"/>
          <p:cNvSpPr>
            <a:spLocks noGrp="1"/>
          </p:cNvSpPr>
          <p:nvPr>
            <p:ph type="ftr" sz="quarter" idx="3"/>
          </p:nvPr>
        </p:nvSpPr>
        <p:spPr>
          <a:xfrm>
            <a:off x="10026035" y="39663928"/>
            <a:ext cx="10215205" cy="2278397"/>
          </a:xfrm>
          <a:prstGeom prst="rect">
            <a:avLst/>
          </a:prstGeom>
        </p:spPr>
        <p:txBody>
          <a:bodyPr vert="horz" lIns="91440" tIns="45720" rIns="91440" bIns="45720" rtlCol="0" anchor="ctr"/>
          <a:lstStyle>
            <a:lvl1pPr algn="ctr">
              <a:defRPr sz="3972">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21376263" y="39663928"/>
            <a:ext cx="6810137" cy="2278397"/>
          </a:xfrm>
          <a:prstGeom prst="rect">
            <a:avLst/>
          </a:prstGeom>
        </p:spPr>
        <p:txBody>
          <a:bodyPr vert="horz" lIns="91440" tIns="45720" rIns="91440" bIns="45720" rtlCol="0" anchor="ctr"/>
          <a:lstStyle>
            <a:lvl1pPr algn="r">
              <a:defRPr sz="3972">
                <a:solidFill>
                  <a:schemeClr val="tx1">
                    <a:tint val="75000"/>
                  </a:schemeClr>
                </a:solidFill>
              </a:defRPr>
            </a:lvl1pPr>
          </a:lstStyle>
          <a:p>
            <a:fld id="{44286AF3-F49B-4E39-939D-40A3BDE02972}" type="slidenum">
              <a:rPr lang="vi-VN" smtClean="0"/>
              <a:t>‹#›</a:t>
            </a:fld>
            <a:endParaRPr lang="vi-VN"/>
          </a:p>
        </p:txBody>
      </p:sp>
    </p:spTree>
    <p:extLst>
      <p:ext uri="{BB962C8B-B14F-4D97-AF65-F5344CB8AC3E}">
        <p14:creationId xmlns:p14="http://schemas.microsoft.com/office/powerpoint/2010/main" val="2259893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6755" rtl="0" eaLnBrk="1" latinLnBrk="0" hangingPunct="1">
        <a:lnSpc>
          <a:spcPct val="90000"/>
        </a:lnSpc>
        <a:spcBef>
          <a:spcPct val="0"/>
        </a:spcBef>
        <a:buNone/>
        <a:defRPr sz="14564" kern="1200">
          <a:solidFill>
            <a:schemeClr val="tx1"/>
          </a:solidFill>
          <a:latin typeface="+mj-lt"/>
          <a:ea typeface="+mj-ea"/>
          <a:cs typeface="+mj-cs"/>
        </a:defRPr>
      </a:lvl1pPr>
    </p:titleStyle>
    <p:bodyStyle>
      <a:lvl1pPr marL="756689" indent="-756689" algn="l" defTabSz="3026755" rtl="0" eaLnBrk="1" latinLnBrk="0" hangingPunct="1">
        <a:lnSpc>
          <a:spcPct val="90000"/>
        </a:lnSpc>
        <a:spcBef>
          <a:spcPts val="3310"/>
        </a:spcBef>
        <a:buFont typeface="Arial" panose="020B0604020202020204" pitchFamily="34" charset="0"/>
        <a:buChar char="•"/>
        <a:defRPr sz="9268" kern="1200">
          <a:solidFill>
            <a:schemeClr val="tx1"/>
          </a:solidFill>
          <a:latin typeface="+mn-lt"/>
          <a:ea typeface="+mn-ea"/>
          <a:cs typeface="+mn-cs"/>
        </a:defRPr>
      </a:lvl1pPr>
      <a:lvl2pPr marL="2270067" indent="-756689" algn="l" defTabSz="3026755" rtl="0" eaLnBrk="1" latinLnBrk="0" hangingPunct="1">
        <a:lnSpc>
          <a:spcPct val="90000"/>
        </a:lnSpc>
        <a:spcBef>
          <a:spcPts val="1655"/>
        </a:spcBef>
        <a:buFont typeface="Arial" panose="020B0604020202020204" pitchFamily="34" charset="0"/>
        <a:buChar char="•"/>
        <a:defRPr sz="7944" kern="1200">
          <a:solidFill>
            <a:schemeClr val="tx1"/>
          </a:solidFill>
          <a:latin typeface="+mn-lt"/>
          <a:ea typeface="+mn-ea"/>
          <a:cs typeface="+mn-cs"/>
        </a:defRPr>
      </a:lvl2pPr>
      <a:lvl3pPr marL="3783444" indent="-756689" algn="l" defTabSz="3026755" rtl="0" eaLnBrk="1" latinLnBrk="0" hangingPunct="1">
        <a:lnSpc>
          <a:spcPct val="90000"/>
        </a:lnSpc>
        <a:spcBef>
          <a:spcPts val="1655"/>
        </a:spcBef>
        <a:buFont typeface="Arial" panose="020B0604020202020204" pitchFamily="34" charset="0"/>
        <a:buChar char="•"/>
        <a:defRPr sz="6620" kern="1200">
          <a:solidFill>
            <a:schemeClr val="tx1"/>
          </a:solidFill>
          <a:latin typeface="+mn-lt"/>
          <a:ea typeface="+mn-ea"/>
          <a:cs typeface="+mn-cs"/>
        </a:defRPr>
      </a:lvl3pPr>
      <a:lvl4pPr marL="5296822"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4pPr>
      <a:lvl5pPr marL="6810200"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5pPr>
      <a:lvl6pPr marL="8323577"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6pPr>
      <a:lvl7pPr marL="9836955"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7pPr>
      <a:lvl8pPr marL="11350333"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8pPr>
      <a:lvl9pPr marL="12863711"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9pPr>
    </p:bodyStyle>
    <p:otherStyle>
      <a:defPPr>
        <a:defRPr lang="en-US"/>
      </a:defPPr>
      <a:lvl1pPr marL="0" algn="l" defTabSz="3026755" rtl="0" eaLnBrk="1" latinLnBrk="0" hangingPunct="1">
        <a:defRPr sz="5958" kern="1200">
          <a:solidFill>
            <a:schemeClr val="tx1"/>
          </a:solidFill>
          <a:latin typeface="+mn-lt"/>
          <a:ea typeface="+mn-ea"/>
          <a:cs typeface="+mn-cs"/>
        </a:defRPr>
      </a:lvl1pPr>
      <a:lvl2pPr marL="1513378" algn="l" defTabSz="3026755" rtl="0" eaLnBrk="1" latinLnBrk="0" hangingPunct="1">
        <a:defRPr sz="5958" kern="1200">
          <a:solidFill>
            <a:schemeClr val="tx1"/>
          </a:solidFill>
          <a:latin typeface="+mn-lt"/>
          <a:ea typeface="+mn-ea"/>
          <a:cs typeface="+mn-cs"/>
        </a:defRPr>
      </a:lvl2pPr>
      <a:lvl3pPr marL="3026755" algn="l" defTabSz="3026755" rtl="0" eaLnBrk="1" latinLnBrk="0" hangingPunct="1">
        <a:defRPr sz="5958" kern="1200">
          <a:solidFill>
            <a:schemeClr val="tx1"/>
          </a:solidFill>
          <a:latin typeface="+mn-lt"/>
          <a:ea typeface="+mn-ea"/>
          <a:cs typeface="+mn-cs"/>
        </a:defRPr>
      </a:lvl3pPr>
      <a:lvl4pPr marL="4540133" algn="l" defTabSz="3026755" rtl="0" eaLnBrk="1" latinLnBrk="0" hangingPunct="1">
        <a:defRPr sz="5958" kern="1200">
          <a:solidFill>
            <a:schemeClr val="tx1"/>
          </a:solidFill>
          <a:latin typeface="+mn-lt"/>
          <a:ea typeface="+mn-ea"/>
          <a:cs typeface="+mn-cs"/>
        </a:defRPr>
      </a:lvl4pPr>
      <a:lvl5pPr marL="6053511" algn="l" defTabSz="3026755" rtl="0" eaLnBrk="1" latinLnBrk="0" hangingPunct="1">
        <a:defRPr sz="5958" kern="1200">
          <a:solidFill>
            <a:schemeClr val="tx1"/>
          </a:solidFill>
          <a:latin typeface="+mn-lt"/>
          <a:ea typeface="+mn-ea"/>
          <a:cs typeface="+mn-cs"/>
        </a:defRPr>
      </a:lvl5pPr>
      <a:lvl6pPr marL="7566889" algn="l" defTabSz="3026755" rtl="0" eaLnBrk="1" latinLnBrk="0" hangingPunct="1">
        <a:defRPr sz="5958" kern="1200">
          <a:solidFill>
            <a:schemeClr val="tx1"/>
          </a:solidFill>
          <a:latin typeface="+mn-lt"/>
          <a:ea typeface="+mn-ea"/>
          <a:cs typeface="+mn-cs"/>
        </a:defRPr>
      </a:lvl6pPr>
      <a:lvl7pPr marL="9080266" algn="l" defTabSz="3026755" rtl="0" eaLnBrk="1" latinLnBrk="0" hangingPunct="1">
        <a:defRPr sz="5958" kern="1200">
          <a:solidFill>
            <a:schemeClr val="tx1"/>
          </a:solidFill>
          <a:latin typeface="+mn-lt"/>
          <a:ea typeface="+mn-ea"/>
          <a:cs typeface="+mn-cs"/>
        </a:defRPr>
      </a:lvl7pPr>
      <a:lvl8pPr marL="10593644" algn="l" defTabSz="3026755" rtl="0" eaLnBrk="1" latinLnBrk="0" hangingPunct="1">
        <a:defRPr sz="5958" kern="1200">
          <a:solidFill>
            <a:schemeClr val="tx1"/>
          </a:solidFill>
          <a:latin typeface="+mn-lt"/>
          <a:ea typeface="+mn-ea"/>
          <a:cs typeface="+mn-cs"/>
        </a:defRPr>
      </a:lvl8pPr>
      <a:lvl9pPr marL="12107022" algn="l" defTabSz="3026755" rtl="0" eaLnBrk="1" latinLnBrk="0" hangingPunct="1">
        <a:defRPr sz="59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hyperlink" Target="mailto:jugovic@sta.tenri-u.ac.jp" TargetMode="External"/><Relationship Id="rId12"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8.jpg"/><Relationship Id="rId4" Type="http://schemas.openxmlformats.org/officeDocument/2006/relationships/image" Target="../media/image3.png"/><Relationship Id="rId9" Type="http://schemas.openxmlformats.org/officeDocument/2006/relationships/image" Target="../media/image7.jpe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66E5E5-58C0-4884-B34B-FB9EE2C8F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1" y="33031096"/>
            <a:ext cx="31152177" cy="8566848"/>
          </a:xfrm>
          <a:prstGeom prst="rect">
            <a:avLst/>
          </a:prstGeom>
        </p:spPr>
      </p:pic>
      <p:sp>
        <p:nvSpPr>
          <p:cNvPr id="5" name="Rectangle 4">
            <a:extLst>
              <a:ext uri="{FF2B5EF4-FFF2-40B4-BE49-F238E27FC236}">
                <a16:creationId xmlns:a16="http://schemas.microsoft.com/office/drawing/2014/main" id="{637ACF58-3D72-401D-9C72-5A57D535CBD4}"/>
              </a:ext>
            </a:extLst>
          </p:cNvPr>
          <p:cNvSpPr/>
          <p:nvPr/>
        </p:nvSpPr>
        <p:spPr>
          <a:xfrm>
            <a:off x="-1" y="41224835"/>
            <a:ext cx="30267275" cy="1670130"/>
          </a:xfrm>
          <a:prstGeom prst="rect">
            <a:avLst/>
          </a:prstGeom>
          <a:solidFill>
            <a:srgbClr val="D62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E8478DB4-FB7A-40E0-A273-C797FE8709CC}"/>
              </a:ext>
            </a:extLst>
          </p:cNvPr>
          <p:cNvSpPr/>
          <p:nvPr/>
        </p:nvSpPr>
        <p:spPr>
          <a:xfrm>
            <a:off x="-1" y="41597943"/>
            <a:ext cx="30267275" cy="1308843"/>
          </a:xfrm>
          <a:prstGeom prst="rect">
            <a:avLst/>
          </a:prstGeom>
          <a:solidFill>
            <a:srgbClr val="23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7" name="Picture 6">
            <a:extLst>
              <a:ext uri="{FF2B5EF4-FFF2-40B4-BE49-F238E27FC236}">
                <a16:creationId xmlns:a16="http://schemas.microsoft.com/office/drawing/2014/main" id="{C30D6708-63A8-40BE-9254-F82D53774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1400" y="494953"/>
            <a:ext cx="5419453" cy="2893706"/>
          </a:xfrm>
          <a:prstGeom prst="rect">
            <a:avLst/>
          </a:prstGeom>
        </p:spPr>
      </p:pic>
      <p:pic>
        <p:nvPicPr>
          <p:cNvPr id="8" name="Picture 7">
            <a:extLst>
              <a:ext uri="{FF2B5EF4-FFF2-40B4-BE49-F238E27FC236}">
                <a16:creationId xmlns:a16="http://schemas.microsoft.com/office/drawing/2014/main" id="{8B03BA91-70B9-4B08-8F49-FF6833368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86529" y="463918"/>
            <a:ext cx="6607118" cy="3052028"/>
          </a:xfrm>
          <a:prstGeom prst="rect">
            <a:avLst/>
          </a:prstGeom>
        </p:spPr>
      </p:pic>
      <p:pic>
        <p:nvPicPr>
          <p:cNvPr id="9" name="Picture 8">
            <a:extLst>
              <a:ext uri="{FF2B5EF4-FFF2-40B4-BE49-F238E27FC236}">
                <a16:creationId xmlns:a16="http://schemas.microsoft.com/office/drawing/2014/main" id="{4A8F8FC8-B7AA-4361-8397-BDD0B5591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24743" y="359389"/>
            <a:ext cx="6218198" cy="3052028"/>
          </a:xfrm>
          <a:prstGeom prst="rect">
            <a:avLst/>
          </a:prstGeom>
        </p:spPr>
      </p:pic>
      <p:pic>
        <p:nvPicPr>
          <p:cNvPr id="10" name="Picture 9">
            <a:extLst>
              <a:ext uri="{FF2B5EF4-FFF2-40B4-BE49-F238E27FC236}">
                <a16:creationId xmlns:a16="http://schemas.microsoft.com/office/drawing/2014/main" id="{A4835EE4-FB6A-4123-B576-D2B0FFCC3C6B}"/>
              </a:ext>
            </a:extLst>
          </p:cNvPr>
          <p:cNvPicPr>
            <a:picLocks noChangeAspect="1"/>
          </p:cNvPicPr>
          <p:nvPr/>
        </p:nvPicPr>
        <p:blipFill rotWithShape="1">
          <a:blip r:embed="rId6">
            <a:extLst>
              <a:ext uri="{28A0092B-C50C-407E-A947-70E740481C1C}">
                <a14:useLocalDpi xmlns:a14="http://schemas.microsoft.com/office/drawing/2010/main" val="0"/>
              </a:ext>
            </a:extLst>
          </a:blip>
          <a:srcRect l="1131" t="32822" r="1444" b="27978"/>
          <a:stretch/>
        </p:blipFill>
        <p:spPr>
          <a:xfrm>
            <a:off x="2390360" y="2010340"/>
            <a:ext cx="8101175" cy="956289"/>
          </a:xfrm>
          <a:prstGeom prst="rect">
            <a:avLst/>
          </a:prstGeom>
        </p:spPr>
      </p:pic>
      <p:pic>
        <p:nvPicPr>
          <p:cNvPr id="11" name="Picture 10">
            <a:extLst>
              <a:ext uri="{FF2B5EF4-FFF2-40B4-BE49-F238E27FC236}">
                <a16:creationId xmlns:a16="http://schemas.microsoft.com/office/drawing/2014/main" id="{0D0F92A5-2F92-4690-8918-2A8728B1A7BD}"/>
              </a:ext>
            </a:extLst>
          </p:cNvPr>
          <p:cNvPicPr>
            <a:picLocks noChangeAspect="1"/>
          </p:cNvPicPr>
          <p:nvPr/>
        </p:nvPicPr>
        <p:blipFill rotWithShape="1">
          <a:blip r:embed="rId6">
            <a:extLst>
              <a:ext uri="{28A0092B-C50C-407E-A947-70E740481C1C}">
                <a14:useLocalDpi xmlns:a14="http://schemas.microsoft.com/office/drawing/2010/main" val="0"/>
              </a:ext>
            </a:extLst>
          </a:blip>
          <a:srcRect l="1131" t="-2164" r="1444" b="66450"/>
          <a:stretch/>
        </p:blipFill>
        <p:spPr>
          <a:xfrm>
            <a:off x="-104920" y="587733"/>
            <a:ext cx="13228021" cy="1422607"/>
          </a:xfrm>
          <a:prstGeom prst="rect">
            <a:avLst/>
          </a:prstGeom>
        </p:spPr>
      </p:pic>
      <p:pic>
        <p:nvPicPr>
          <p:cNvPr id="12" name="Picture 11">
            <a:extLst>
              <a:ext uri="{FF2B5EF4-FFF2-40B4-BE49-F238E27FC236}">
                <a16:creationId xmlns:a16="http://schemas.microsoft.com/office/drawing/2014/main" id="{FF6A16DD-34C4-47F7-9780-773C6F829237}"/>
              </a:ext>
            </a:extLst>
          </p:cNvPr>
          <p:cNvPicPr>
            <a:picLocks noChangeAspect="1"/>
          </p:cNvPicPr>
          <p:nvPr/>
        </p:nvPicPr>
        <p:blipFill rotWithShape="1">
          <a:blip r:embed="rId6">
            <a:extLst>
              <a:ext uri="{28A0092B-C50C-407E-A947-70E740481C1C}">
                <a14:useLocalDpi xmlns:a14="http://schemas.microsoft.com/office/drawing/2010/main" val="0"/>
              </a:ext>
            </a:extLst>
          </a:blip>
          <a:srcRect l="1131" t="79398" r="1444" b="5626"/>
          <a:stretch/>
        </p:blipFill>
        <p:spPr>
          <a:xfrm>
            <a:off x="2390360" y="2959767"/>
            <a:ext cx="8101175" cy="365348"/>
          </a:xfrm>
          <a:prstGeom prst="rect">
            <a:avLst/>
          </a:prstGeom>
        </p:spPr>
      </p:pic>
      <p:sp>
        <p:nvSpPr>
          <p:cNvPr id="15" name="TextBox 14">
            <a:extLst>
              <a:ext uri="{FF2B5EF4-FFF2-40B4-BE49-F238E27FC236}">
                <a16:creationId xmlns:a16="http://schemas.microsoft.com/office/drawing/2014/main" id="{B4CBFCF2-06E9-4030-8643-2E88D1BE6B8A}"/>
              </a:ext>
            </a:extLst>
          </p:cNvPr>
          <p:cNvSpPr txBox="1"/>
          <p:nvPr/>
        </p:nvSpPr>
        <p:spPr>
          <a:xfrm>
            <a:off x="1632789" y="4352695"/>
            <a:ext cx="27001694" cy="1846659"/>
          </a:xfrm>
          <a:prstGeom prst="rect">
            <a:avLst/>
          </a:prstGeom>
          <a:noFill/>
        </p:spPr>
        <p:txBody>
          <a:bodyPr wrap="square" rtlCol="0">
            <a:spAutoFit/>
          </a:bodyPr>
          <a:lstStyle/>
          <a:p>
            <a:r>
              <a:rPr lang="en-VN" sz="4800">
                <a:solidFill>
                  <a:srgbClr val="31346E"/>
                </a:solidFill>
                <a:latin typeface="Aharoni" panose="02010803020104030203" pitchFamily="2" charset="-79"/>
                <a:cs typeface="Aharoni" panose="02010803020104030203" pitchFamily="2" charset="-79"/>
              </a:rPr>
              <a:t> </a:t>
            </a:r>
            <a:r>
              <a:rPr lang="en-US" sz="4800" dirty="0">
                <a:solidFill>
                  <a:srgbClr val="31346E"/>
                </a:solidFill>
                <a:latin typeface="Aharoni" panose="02010803020104030203" pitchFamily="2" charset="-79"/>
                <a:cs typeface="Aharoni" panose="02010803020104030203" pitchFamily="2" charset="-79"/>
              </a:rPr>
              <a:t>  </a:t>
            </a:r>
            <a:r>
              <a:rPr lang="en-JP" sz="6600" b="1" dirty="0"/>
              <a:t>Lifestyle Choice Reflections: Tiny Habit Changes for Broad Teaching Impact</a:t>
            </a:r>
          </a:p>
          <a:p>
            <a:pPr algn="ctr"/>
            <a:endParaRPr lang="en-VN" sz="4800" dirty="0">
              <a:solidFill>
                <a:srgbClr val="31346E"/>
              </a:solidFill>
              <a:latin typeface="Aharoni" panose="02010803020104030203" pitchFamily="2" charset="-79"/>
              <a:cs typeface="Aharoni" panose="02010803020104030203" pitchFamily="2" charset="-79"/>
            </a:endParaRPr>
          </a:p>
        </p:txBody>
      </p:sp>
      <p:sp>
        <p:nvSpPr>
          <p:cNvPr id="16" name="TextBox 15">
            <a:extLst>
              <a:ext uri="{FF2B5EF4-FFF2-40B4-BE49-F238E27FC236}">
                <a16:creationId xmlns:a16="http://schemas.microsoft.com/office/drawing/2014/main" id="{88F28AB6-25CE-4510-8CAD-3EF32083A1A3}"/>
              </a:ext>
            </a:extLst>
          </p:cNvPr>
          <p:cNvSpPr txBox="1"/>
          <p:nvPr/>
        </p:nvSpPr>
        <p:spPr>
          <a:xfrm>
            <a:off x="2270045" y="5426601"/>
            <a:ext cx="26033825" cy="2308324"/>
          </a:xfrm>
          <a:prstGeom prst="rect">
            <a:avLst/>
          </a:prstGeom>
          <a:noFill/>
        </p:spPr>
        <p:txBody>
          <a:bodyPr wrap="square" rtlCol="0">
            <a:spAutoFit/>
          </a:bodyPr>
          <a:lstStyle/>
          <a:p>
            <a:pPr algn="ctr"/>
            <a:endParaRPr lang="en-US" sz="3600" dirty="0">
              <a:solidFill>
                <a:srgbClr val="31346E"/>
              </a:solidFill>
              <a:latin typeface="Aharoni" panose="02010803020104030203" pitchFamily="2" charset="-79"/>
              <a:cs typeface="Aharoni" panose="02010803020104030203" pitchFamily="2" charset="-79"/>
            </a:endParaRPr>
          </a:p>
          <a:p>
            <a:pPr algn="ctr"/>
            <a:r>
              <a:rPr lang="en-US" sz="3600" dirty="0">
                <a:solidFill>
                  <a:srgbClr val="31346E"/>
                </a:solidFill>
                <a:latin typeface="Aharoni" panose="02010803020104030203" pitchFamily="2" charset="-79"/>
                <a:cs typeface="Aharoni" panose="02010803020104030203" pitchFamily="2" charset="-79"/>
              </a:rPr>
              <a:t>Steve Jugovic     Associate Professor </a:t>
            </a:r>
          </a:p>
          <a:p>
            <a:pPr algn="ctr"/>
            <a:r>
              <a:rPr lang="en-US" sz="3600" dirty="0">
                <a:solidFill>
                  <a:srgbClr val="31346E"/>
                </a:solidFill>
                <a:latin typeface="Aharoni" panose="02010803020104030203" pitchFamily="2" charset="-79"/>
                <a:cs typeface="Aharoni" panose="02010803020104030203" pitchFamily="2" charset="-79"/>
              </a:rPr>
              <a:t>Department of English and American Languages,  Tenri University, Nara Japan</a:t>
            </a:r>
          </a:p>
          <a:p>
            <a:pPr algn="ctr"/>
            <a:r>
              <a:rPr lang="en-US" sz="3600" dirty="0">
                <a:solidFill>
                  <a:srgbClr val="31346E"/>
                </a:solidFill>
                <a:latin typeface="Aharoni" panose="02010803020104030203" pitchFamily="2" charset="-79"/>
                <a:cs typeface="Aharoni" panose="02010803020104030203" pitchFamily="2" charset="-79"/>
                <a:hlinkClick r:id="rId7"/>
              </a:rPr>
              <a:t>jugovic@sta.tenri-u.ac.jp</a:t>
            </a:r>
            <a:r>
              <a:rPr lang="en-US" sz="2800" dirty="0">
                <a:solidFill>
                  <a:srgbClr val="31346E"/>
                </a:solidFill>
                <a:latin typeface="Aharoni" panose="02010803020104030203" pitchFamily="2" charset="-79"/>
                <a:cs typeface="Aharoni" panose="02010803020104030203" pitchFamily="2" charset="-79"/>
              </a:rPr>
              <a:t>	</a:t>
            </a:r>
            <a:endParaRPr lang="en-VN" sz="2800" dirty="0">
              <a:solidFill>
                <a:srgbClr val="31346E"/>
              </a:solidFill>
              <a:latin typeface="Aharoni" panose="02010803020104030203" pitchFamily="2" charset="-79"/>
              <a:cs typeface="Aharoni" panose="02010803020104030203" pitchFamily="2" charset="-79"/>
            </a:endParaRPr>
          </a:p>
        </p:txBody>
      </p:sp>
      <p:sp>
        <p:nvSpPr>
          <p:cNvPr id="13" name="Title 12">
            <a:extLst>
              <a:ext uri="{FF2B5EF4-FFF2-40B4-BE49-F238E27FC236}">
                <a16:creationId xmlns:a16="http://schemas.microsoft.com/office/drawing/2014/main" id="{4A9F44A1-C123-4F6A-907F-51A4A1F70211}"/>
              </a:ext>
            </a:extLst>
          </p:cNvPr>
          <p:cNvSpPr>
            <a:spLocks noGrp="1"/>
          </p:cNvSpPr>
          <p:nvPr>
            <p:ph type="ctrTitle"/>
          </p:nvPr>
        </p:nvSpPr>
        <p:spPr>
          <a:xfrm>
            <a:off x="2270046" y="7003597"/>
            <a:ext cx="25727184" cy="32912396"/>
          </a:xfrm>
        </p:spPr>
        <p:txBody>
          <a:bodyPr anchor="t">
            <a:normAutofit/>
          </a:bodyPr>
          <a:lstStyle/>
          <a:p>
            <a:pPr algn="l"/>
            <a:br>
              <a:rPr lang="en-JP" sz="2800" dirty="0"/>
            </a:br>
            <a:br>
              <a:rPr lang="en-JP" sz="2800" dirty="0"/>
            </a:br>
            <a:br>
              <a:rPr lang="en-JP" sz="2800" dirty="0"/>
            </a:br>
            <a:r>
              <a:rPr lang="en-JP" sz="2800" dirty="0"/>
              <a:t>Both students and teachers are often unaware of the highly significant and interrelated mind-body connection, which plays a pivotal role in the effectiveness of learning and overall health. In typical classrooms, students often exhibit signs of self-defeating lifestyle-related habits that can inhibit learning, memory, and long-term goal achievement. For example, online and social media addictions often create sleep-deprived students who are less likely to effectively pay attention and remember, thus reducing learning potential. Through various communicative classroom tasks and activities, </a:t>
            </a:r>
            <a:r>
              <a:rPr lang="en-JP" sz="2800" b="1" dirty="0"/>
              <a:t>teachers can simultaneously gain content knowledge, raise awareness </a:t>
            </a:r>
            <a:r>
              <a:rPr lang="en-JP" sz="2800" dirty="0"/>
              <a:t>and provide engaging opportunities for discussion and reflection via topics such as making and breaking habits, sleep, exercise, intermittent movement, nutrition, hydration, understanding stress, and time management.</a:t>
            </a:r>
            <a:br>
              <a:rPr lang="en-JP" sz="2800" dirty="0"/>
            </a:br>
            <a:r>
              <a:rPr lang="en-JP" sz="2800" dirty="0"/>
              <a:t>The principle research method includes Classroom Action Research undertaken by observation, written feedback, course content summaries and reflection reports. This presentation aims to briefly outline and engage participants with content implemented in various university contexts, fine-tuned over the past twenty years. It is anticipated that attendees will have at their disposal simple methods that can be briefly and easily implemented in their teaching contexts and become aware of specific and beneficial lifestyle-related content.</a:t>
            </a:r>
            <a:br>
              <a:rPr lang="en-JP" sz="2800" dirty="0"/>
            </a:br>
            <a:br>
              <a:rPr lang="en-JP" sz="2800" dirty="0"/>
            </a:br>
            <a:br>
              <a:rPr lang="en-JP" sz="2800" dirty="0"/>
            </a:br>
            <a:r>
              <a:rPr lang="en-JP" sz="2800" b="1" dirty="0">
                <a:solidFill>
                  <a:srgbClr val="C00000"/>
                </a:solidFill>
              </a:rPr>
              <a:t>*Start here</a:t>
            </a:r>
            <a:br>
              <a:rPr lang="en-JP" sz="2800" dirty="0"/>
            </a:br>
            <a:br>
              <a:rPr lang="en-JP" sz="2800" dirty="0"/>
            </a:br>
            <a:r>
              <a:rPr lang="en-JP" sz="2800" dirty="0"/>
              <a:t>    </a:t>
            </a:r>
            <a:r>
              <a:rPr lang="en-JP" sz="2800" b="1" i="1" dirty="0">
                <a:solidFill>
                  <a:schemeClr val="accent6">
                    <a:lumMod val="75000"/>
                  </a:schemeClr>
                </a:solidFill>
              </a:rPr>
              <a:t>Which areas do you			</a:t>
            </a:r>
            <a:br>
              <a:rPr lang="en-JP" sz="2800" b="1" i="1" dirty="0">
                <a:solidFill>
                  <a:schemeClr val="accent6">
                    <a:lumMod val="75000"/>
                  </a:schemeClr>
                </a:solidFill>
              </a:rPr>
            </a:br>
            <a:r>
              <a:rPr lang="en-JP" sz="2800" b="1" i="1" dirty="0">
                <a:solidFill>
                  <a:schemeClr val="accent6">
                    <a:lumMod val="75000"/>
                  </a:schemeClr>
                </a:solidFill>
              </a:rPr>
              <a:t>    need to pay most</a:t>
            </a:r>
            <a:br>
              <a:rPr lang="en-JP" sz="2800" b="1" i="1" dirty="0">
                <a:solidFill>
                  <a:schemeClr val="accent6">
                    <a:lumMod val="75000"/>
                  </a:schemeClr>
                </a:solidFill>
              </a:rPr>
            </a:br>
            <a:r>
              <a:rPr lang="en-JP" sz="2800" b="1" i="1" dirty="0">
                <a:solidFill>
                  <a:schemeClr val="accent6">
                    <a:lumMod val="75000"/>
                  </a:schemeClr>
                </a:solidFill>
              </a:rPr>
              <a:t>    attention to?</a:t>
            </a:r>
            <a:br>
              <a:rPr lang="en-JP" sz="2800" dirty="0"/>
            </a:br>
            <a:r>
              <a:rPr lang="en-JP" sz="2800" dirty="0"/>
              <a:t>					                  (4)</a:t>
            </a:r>
            <a:br>
              <a:rPr lang="en-JP" sz="2800" dirty="0"/>
            </a:br>
            <a:br>
              <a:rPr lang="en-JP" sz="2800" dirty="0"/>
            </a:br>
            <a:r>
              <a:rPr lang="en-JP" sz="2800" dirty="0"/>
              <a:t>		                     	             </a:t>
            </a:r>
            <a:r>
              <a:rPr lang="en-JP" sz="2400" b="1" dirty="0"/>
              <a:t>                     (1)</a:t>
            </a:r>
            <a:r>
              <a:rPr lang="en-JP" sz="2800" dirty="0"/>
              <a:t>	 	</a:t>
            </a:r>
            <a:r>
              <a:rPr lang="en-JP" sz="2400" b="1" dirty="0"/>
              <a:t>                           (2)</a:t>
            </a:r>
            <a:r>
              <a:rPr lang="en-JP" sz="2800" dirty="0"/>
              <a:t>	                         </a:t>
            </a:r>
            <a:r>
              <a:rPr lang="en-JP" sz="2400" dirty="0"/>
              <a:t>                          </a:t>
            </a:r>
            <a:r>
              <a:rPr lang="en-JP" sz="2400" b="1" dirty="0"/>
              <a:t>(3)</a:t>
            </a:r>
            <a:r>
              <a:rPr lang="en-JP" sz="2800" dirty="0"/>
              <a:t>	</a:t>
            </a:r>
            <a:br>
              <a:rPr lang="en-JP" sz="2800" dirty="0"/>
            </a:br>
            <a:r>
              <a:rPr lang="en-JP" sz="4000" b="1" dirty="0"/>
              <a:t>Sleep			</a:t>
            </a:r>
            <a:r>
              <a:rPr lang="ja-JP" altLang="en-US" sz="4000" b="1"/>
              <a:t>　　</a:t>
            </a:r>
            <a:r>
              <a:rPr lang="ja-JP" altLang="en-US" sz="2800" b="1"/>
              <a:t>　　</a:t>
            </a:r>
            <a:br>
              <a:rPr lang="en-JP" sz="2800" dirty="0"/>
            </a:br>
            <a:r>
              <a:rPr lang="en-JP" sz="2800" dirty="0"/>
              <a:t>*The brain is more active when we are sleeping and is critical for memory consolidation, attention, focus and many other important factors that support a healthy body.</a:t>
            </a:r>
            <a:br>
              <a:rPr lang="en-JP" sz="2800" dirty="0"/>
            </a:br>
            <a:r>
              <a:rPr lang="en-JP" sz="2800" dirty="0"/>
              <a:t>*Go to sleep and wake up at the same time every day, even on weekends. * Avoid screen time at least one hour before bed * Expose yourself to early morning sunlight. Refer to (1)</a:t>
            </a:r>
            <a:br>
              <a:rPr lang="en-JP" sz="2800" dirty="0"/>
            </a:br>
            <a:br>
              <a:rPr lang="en-JP" sz="2800" dirty="0"/>
            </a:br>
            <a:r>
              <a:rPr lang="en-JP" sz="4000" b="1" dirty="0"/>
              <a:t>Exercise and Intermittent Movement</a:t>
            </a:r>
            <a:br>
              <a:rPr lang="en-JP" sz="4000" b="1" dirty="0"/>
            </a:br>
            <a:r>
              <a:rPr lang="en-US" altLang="ja-JP" sz="2800" dirty="0"/>
              <a:t>* Exercise supports </a:t>
            </a:r>
            <a:r>
              <a:rPr lang="en-US" altLang="ja-JP" sz="2800" dirty="0">
                <a:cs typeface="Helvetica"/>
              </a:rPr>
              <a:t>attention spans, motivation, rate of learning,</a:t>
            </a:r>
            <a:r>
              <a:rPr lang="en-US" altLang="ja-JP" sz="2800" dirty="0"/>
              <a:t> </a:t>
            </a:r>
            <a:r>
              <a:rPr lang="en-US" altLang="ja-JP" sz="2800" dirty="0">
                <a:cs typeface="Helvetica"/>
              </a:rPr>
              <a:t>concentration, alertness.  </a:t>
            </a:r>
            <a:r>
              <a:rPr lang="en-US" altLang="ja-JP" sz="2800" dirty="0"/>
              <a:t>* Enables survival and creation of new brain cells.</a:t>
            </a:r>
            <a:r>
              <a:rPr lang="en-US" altLang="ja-JP" sz="2800" dirty="0">
                <a:cs typeface="Helvetica"/>
              </a:rPr>
              <a:t> </a:t>
            </a:r>
            <a:r>
              <a:rPr lang="en-JP" sz="2800" dirty="0"/>
              <a:t>Refer to (2)</a:t>
            </a:r>
            <a:br>
              <a:rPr lang="en-US" altLang="ja-JP" sz="2800" dirty="0"/>
            </a:br>
            <a:r>
              <a:rPr lang="en-US" altLang="ja-JP" sz="2800" dirty="0"/>
              <a:t>* The human body was designed for movement not stillness, and now we sit much longer than we used to which is creating various problems.</a:t>
            </a:r>
            <a:br>
              <a:rPr lang="en-US" altLang="ja-JP" sz="2800" dirty="0"/>
            </a:br>
            <a:r>
              <a:rPr lang="en-US" altLang="ja-JP" sz="2800" dirty="0"/>
              <a:t>* The </a:t>
            </a:r>
            <a:r>
              <a:rPr lang="en-US" altLang="ja-JP" sz="2800" dirty="0">
                <a:cs typeface="Cambria"/>
              </a:rPr>
              <a:t>brain needs to be oxygenated, which is carried by the blood.  *Exercise elevates and balances neurotransmitters, three main regulators -</a:t>
            </a:r>
            <a:r>
              <a:rPr lang="en-JP" sz="2800" dirty="0"/>
              <a:t> Refer to (3)</a:t>
            </a:r>
            <a:br>
              <a:rPr lang="en-US" altLang="ja-JP" sz="2800" dirty="0"/>
            </a:br>
            <a:r>
              <a:rPr lang="en-US" altLang="ja-JP" sz="2800" dirty="0"/>
              <a:t>* Get up and move around a little at least hourly.  * E</a:t>
            </a:r>
            <a:r>
              <a:rPr lang="en-US" altLang="ja-JP" sz="2800" dirty="0">
                <a:cs typeface="Cambria"/>
              </a:rPr>
              <a:t>xcessive sitting is linked to premature death and disease. </a:t>
            </a:r>
            <a:br>
              <a:rPr lang="en-US" altLang="ja-JP" sz="2800" dirty="0">
                <a:cs typeface="Cambria"/>
              </a:rPr>
            </a:br>
            <a:br>
              <a:rPr lang="en-US" altLang="ja-JP" sz="2800" dirty="0">
                <a:cs typeface="Cambria"/>
              </a:rPr>
            </a:br>
            <a:r>
              <a:rPr lang="en-US" altLang="ja-JP" sz="4000" b="1" dirty="0">
                <a:cs typeface="Cambria"/>
              </a:rPr>
              <a:t>Nutrition</a:t>
            </a:r>
            <a:br>
              <a:rPr lang="en-US" altLang="ja-JP" sz="4000" b="1" dirty="0">
                <a:cs typeface="Cambria"/>
              </a:rPr>
            </a:br>
            <a:r>
              <a:rPr lang="en-US" altLang="ja-JP" sz="2800" b="1" dirty="0">
                <a:cs typeface="Cambria"/>
              </a:rPr>
              <a:t>Problems </a:t>
            </a:r>
            <a:r>
              <a:rPr lang="en-US" altLang="ja-JP" sz="2800" b="1" i="1" dirty="0"/>
              <a:t>*</a:t>
            </a:r>
            <a:r>
              <a:rPr lang="en-US" altLang="ja-JP" sz="2800" dirty="0"/>
              <a:t>Chemical imbalances.  *Cycles of high and low crashes of attention.  </a:t>
            </a:r>
            <a:r>
              <a:rPr lang="en-JP" sz="2800" dirty="0"/>
              <a:t>* </a:t>
            </a:r>
            <a:r>
              <a:rPr lang="en-US" altLang="ja-JP" sz="2800" dirty="0"/>
              <a:t>Excessive</a:t>
            </a:r>
            <a:r>
              <a:rPr lang="ja-JP" altLang="en-US" sz="2800"/>
              <a:t> </a:t>
            </a:r>
            <a:r>
              <a:rPr lang="en-US" altLang="ja-JP" sz="2800" dirty="0"/>
              <a:t>sugar and highly</a:t>
            </a:r>
            <a:r>
              <a:rPr lang="en-JP" sz="2800" dirty="0"/>
              <a:t> </a:t>
            </a:r>
            <a:r>
              <a:rPr lang="en-US" altLang="ja-JP" sz="2800" dirty="0"/>
              <a:t>processed foods </a:t>
            </a:r>
            <a:r>
              <a:rPr lang="en-US" altLang="en-US" sz="2800" dirty="0"/>
              <a:t>reduce attention, and memory. </a:t>
            </a:r>
            <a:br>
              <a:rPr lang="en-US" altLang="ja-JP" sz="2800" dirty="0"/>
            </a:br>
            <a:r>
              <a:rPr lang="en-US" altLang="en-US" sz="2800" dirty="0"/>
              <a:t>* </a:t>
            </a:r>
            <a:r>
              <a:rPr lang="en-US" altLang="ja-JP" sz="2800" dirty="0"/>
              <a:t>Gut-Brain</a:t>
            </a:r>
            <a:r>
              <a:rPr lang="ja-JP" altLang="en-US" sz="2800"/>
              <a:t> </a:t>
            </a:r>
            <a:r>
              <a:rPr lang="en-US" altLang="ja-JP" sz="2800" dirty="0"/>
              <a:t>Axis- is the two-way communication between your gut </a:t>
            </a:r>
            <a:r>
              <a:rPr lang="en-US" altLang="ja-JP" sz="2800"/>
              <a:t>and brain. </a:t>
            </a:r>
            <a:r>
              <a:rPr lang="en-US" altLang="ja-JP" sz="2800" dirty="0"/>
              <a:t>*Microbiome bacteria is</a:t>
            </a:r>
            <a:r>
              <a:rPr lang="ja-JP" altLang="en-US" sz="2800"/>
              <a:t> </a:t>
            </a:r>
            <a:r>
              <a:rPr lang="en-US" altLang="ja-JP" sz="2800" dirty="0"/>
              <a:t>imbalanced by sugar which impacts neurotransmitters</a:t>
            </a:r>
            <a:br>
              <a:rPr lang="en-US" altLang="ja-JP" sz="2800" dirty="0"/>
            </a:br>
            <a:r>
              <a:rPr lang="en-US" altLang="ja-JP" sz="2800" dirty="0"/>
              <a:t>* Consume a variety of fermented foods </a:t>
            </a:r>
            <a:r>
              <a:rPr lang="en-JP" sz="2800" dirty="0"/>
              <a:t>* </a:t>
            </a:r>
            <a:r>
              <a:rPr lang="en-US" altLang="ja-JP" sz="2800" dirty="0"/>
              <a:t>Choose healthy fats</a:t>
            </a:r>
            <a:r>
              <a:rPr lang="en-JP" altLang="ja-JP" sz="2800" dirty="0"/>
              <a:t> </a:t>
            </a:r>
            <a:r>
              <a:rPr lang="en-JP" sz="2800" dirty="0"/>
              <a:t>and consider that </a:t>
            </a:r>
            <a:r>
              <a:rPr lang="en-US" sz="2800" dirty="0"/>
              <a:t>d</a:t>
            </a:r>
            <a:r>
              <a:rPr lang="en-US" altLang="ja-JP" sz="2800" dirty="0"/>
              <a:t>ifferent foods effect people differently based on DNA and genetic response 	</a:t>
            </a:r>
            <a:br>
              <a:rPr lang="en-US" altLang="ja-JP" sz="2800" dirty="0"/>
            </a:br>
            <a:br>
              <a:rPr lang="en-US" altLang="ja-JP" sz="2800" dirty="0"/>
            </a:br>
            <a:r>
              <a:rPr lang="en-US" altLang="ja-JP" sz="4000" b="1" dirty="0"/>
              <a:t>Optimal Hydration</a:t>
            </a:r>
            <a:br>
              <a:rPr lang="en-US" altLang="ja-JP" sz="4000" b="1" dirty="0"/>
            </a:br>
            <a:r>
              <a:rPr lang="en-US" altLang="ja-JP" sz="2800" dirty="0"/>
              <a:t>* </a:t>
            </a:r>
            <a:r>
              <a:rPr kumimoji="1" lang="en-AU" altLang="ja-JP" sz="2800" dirty="0"/>
              <a:t>Promotes neural signals &amp; overall healthy brain function. </a:t>
            </a:r>
            <a:r>
              <a:rPr lang="en-US" altLang="ja-JP" sz="2800" dirty="0"/>
              <a:t>*</a:t>
            </a:r>
            <a:r>
              <a:rPr kumimoji="1" lang="en-AU" altLang="ja-JP" sz="2800" dirty="0"/>
              <a:t>With only 2% dehydration- brain performance &amp; processing capacity is reduced. </a:t>
            </a:r>
            <a:br>
              <a:rPr kumimoji="1" lang="en-AU" altLang="ja-JP" sz="2800" dirty="0"/>
            </a:br>
            <a:r>
              <a:rPr lang="en-JP" altLang="ja-JP" sz="2800" dirty="0"/>
              <a:t>* </a:t>
            </a:r>
            <a:r>
              <a:rPr lang="en-AU" altLang="ja-JP" sz="2800" dirty="0"/>
              <a:t>Moist lungs enable circulation of nutrients and oxygen to the bloodstream &amp; brain, supporting information processing. * Foods also contain various amounts of water.</a:t>
            </a:r>
            <a:br>
              <a:rPr lang="en-AU" altLang="ja-JP" sz="2800" u="sng" dirty="0"/>
            </a:br>
            <a:r>
              <a:rPr lang="en-AU" altLang="ja-JP" sz="2800" dirty="0"/>
              <a:t>*Drink water when you wake up and </a:t>
            </a:r>
            <a:r>
              <a:rPr lang="en-US" altLang="ja-JP" sz="2800" dirty="0"/>
              <a:t>sipping gradually throughout the day is best</a:t>
            </a:r>
            <a:r>
              <a:rPr lang="en-JP" altLang="ja-JP" sz="2800" dirty="0"/>
              <a:t>. </a:t>
            </a:r>
            <a:r>
              <a:rPr lang="en-US" altLang="ja-JP" sz="2800" dirty="0"/>
              <a:t>*Everyone has different optimal water requirements, drink when you feel thirsty. </a:t>
            </a:r>
            <a:br>
              <a:rPr lang="en-JP" sz="2800" dirty="0"/>
            </a:br>
            <a:br>
              <a:rPr lang="en-JP" sz="2800" dirty="0"/>
            </a:br>
            <a:r>
              <a:rPr lang="en-US" sz="4000" b="1" dirty="0"/>
              <a:t>Understanding Stress</a:t>
            </a:r>
            <a:br>
              <a:rPr lang="en-US" sz="4000" b="1" dirty="0"/>
            </a:br>
            <a:r>
              <a:rPr lang="en-US" sz="2800" dirty="0"/>
              <a:t>Stress is your reaction to </a:t>
            </a:r>
            <a:r>
              <a:rPr lang="en-US" sz="2800" b="1" dirty="0"/>
              <a:t>stressors: </a:t>
            </a:r>
            <a:r>
              <a:rPr lang="en-US" sz="2800" dirty="0"/>
              <a:t>our reaction to life events and can be external or internal. *Stress is not the problem our perceptions</a:t>
            </a:r>
            <a:r>
              <a:rPr lang="en-US" sz="2800" i="1" dirty="0"/>
              <a:t> </a:t>
            </a:r>
            <a:r>
              <a:rPr lang="en-US" sz="2800" dirty="0"/>
              <a:t>of events is.</a:t>
            </a:r>
            <a:br>
              <a:rPr lang="en-US" sz="2800" dirty="0"/>
            </a:br>
            <a:r>
              <a:rPr lang="en-US" sz="2800" dirty="0"/>
              <a:t>*Changing our minds is more important than reducing the number of stressors. * Stressors are challenging instigators for growth, survival and high </a:t>
            </a:r>
            <a:br>
              <a:rPr lang="en-US" sz="2800" dirty="0"/>
            </a:br>
            <a:r>
              <a:rPr lang="en-US" sz="2800" dirty="0"/>
              <a:t>performance and are also culprits in breaking down the mind-body. *</a:t>
            </a:r>
            <a:r>
              <a:rPr lang="en-US" sz="2800" b="1" dirty="0"/>
              <a:t>Prolonged stress </a:t>
            </a:r>
            <a:r>
              <a:rPr lang="en-US" sz="2800" dirty="0"/>
              <a:t>carries excessive allostatic load is destructive to various systems including the brain. </a:t>
            </a:r>
            <a:br>
              <a:rPr lang="en-US" sz="2800" dirty="0"/>
            </a:br>
            <a:r>
              <a:rPr lang="en-US" sz="2800" dirty="0"/>
              <a:t>* Supportive environments, </a:t>
            </a:r>
            <a:r>
              <a:rPr lang="en-US" sz="2800" i="1" dirty="0"/>
              <a:t>our tribe,</a:t>
            </a:r>
            <a:r>
              <a:rPr lang="en-US" sz="2800" i="1" dirty="0">
                <a:sym typeface="Wingdings" pitchFamily="2" charset="2"/>
              </a:rPr>
              <a:t> </a:t>
            </a:r>
            <a:r>
              <a:rPr lang="en-US" sz="2800" dirty="0">
                <a:sym typeface="Wingdings" pitchFamily="2" charset="2"/>
              </a:rPr>
              <a:t>reduces inflammation, boosts immune function. *Chronic stress and cortisol can then affect, sleep, appetite, mood, exhaustion, adrenal fatigue, and increase fat storage. *</a:t>
            </a:r>
            <a:r>
              <a:rPr lang="en-US" sz="2800" b="1" dirty="0"/>
              <a:t>De-stressors: </a:t>
            </a:r>
            <a:r>
              <a:rPr lang="en-US" sz="2800" dirty="0"/>
              <a:t>Healthy Lifestyle- diet, nutrition, exercise. </a:t>
            </a:r>
            <a:br>
              <a:rPr lang="en-US" sz="2800" dirty="0"/>
            </a:br>
            <a:br>
              <a:rPr lang="en-US" sz="2800" dirty="0"/>
            </a:br>
            <a:r>
              <a:rPr lang="en-US" sz="4000" b="1" dirty="0"/>
              <a:t>Habits </a:t>
            </a:r>
            <a:br>
              <a:rPr lang="en-US" sz="4000" b="1" dirty="0"/>
            </a:br>
            <a:r>
              <a:rPr lang="en-JP" sz="2800" dirty="0"/>
              <a:t>Are you aware of both your positive (keystone habit) and negative habits? Our daily actions operate on a neurlogical feed back loop. For change to take place</a:t>
            </a:r>
            <a:br>
              <a:rPr lang="en-JP" sz="2800" dirty="0"/>
            </a:br>
            <a:r>
              <a:rPr lang="en-JP" sz="2800" dirty="0"/>
              <a:t>the</a:t>
            </a:r>
            <a:r>
              <a:rPr lang="en-JP" sz="2800" i="1" dirty="0"/>
              <a:t> CUE</a:t>
            </a:r>
            <a:r>
              <a:rPr lang="en-JP" sz="2800" dirty="0"/>
              <a:t> and the </a:t>
            </a:r>
            <a:r>
              <a:rPr lang="en-JP" sz="2800" i="1" dirty="0"/>
              <a:t>REWARD</a:t>
            </a:r>
            <a:r>
              <a:rPr lang="en-JP" sz="2800" dirty="0"/>
              <a:t> stay the same, while the </a:t>
            </a:r>
            <a:r>
              <a:rPr lang="en-JP" sz="2800" i="1" dirty="0"/>
              <a:t>ROUTINE</a:t>
            </a:r>
            <a:r>
              <a:rPr lang="en-JP" sz="2800" dirty="0"/>
              <a:t> should change as necessary. Strong CRAVINGS drive the whole loop. For example, change</a:t>
            </a:r>
            <a:r>
              <a:rPr kumimoji="1" lang="en-US" altLang="ja-JP" sz="2800" dirty="0">
                <a:ln w="11430"/>
                <a:effectLst>
                  <a:outerShdw blurRad="50800" dist="39000" dir="5460000" algn="tl">
                    <a:srgbClr val="000000">
                      <a:alpha val="38000"/>
                    </a:srgbClr>
                  </a:outerShdw>
                </a:effectLst>
              </a:rPr>
              <a:t>	</a:t>
            </a:r>
            <a:br>
              <a:rPr lang="en-US" sz="2800" dirty="0"/>
            </a:br>
            <a:r>
              <a:rPr lang="en-JP" sz="2800" dirty="0"/>
              <a:t>the reward from unhealthy</a:t>
            </a:r>
            <a:r>
              <a:rPr lang="en-US" sz="2800" dirty="0"/>
              <a:t> </a:t>
            </a:r>
            <a:r>
              <a:rPr lang="en-JP" sz="2800" dirty="0"/>
              <a:t>snacks to</a:t>
            </a:r>
            <a:r>
              <a:rPr lang="en-US" sz="2800" dirty="0"/>
              <a:t> nutritious </a:t>
            </a:r>
            <a:r>
              <a:rPr lang="en-JP" sz="2800" dirty="0"/>
              <a:t>fruit, gradually increasing the frequency.                 * </a:t>
            </a:r>
            <a:r>
              <a:rPr lang="en-JP" sz="2800" i="1" dirty="0"/>
              <a:t>Which current habit do you need to modify or replace?</a:t>
            </a:r>
            <a:br>
              <a:rPr lang="vi-VN" sz="2800" dirty="0">
                <a:cs typeface="Calibri Light" panose="020F0302020204030204" pitchFamily="34" charset="0"/>
              </a:rPr>
            </a:br>
            <a:br>
              <a:rPr lang="en-US" sz="2800" dirty="0"/>
            </a:br>
            <a:r>
              <a:rPr lang="vi-VN" sz="2800" b="1" i="1" dirty="0">
                <a:solidFill>
                  <a:srgbClr val="002060"/>
                </a:solidFill>
              </a:rPr>
              <a:t>Habit Shift Approaches: Tiny Habits &amp; Implementation Intentions</a:t>
            </a:r>
            <a:br>
              <a:rPr lang="vi-VN" sz="2800" b="1" i="1" dirty="0">
                <a:solidFill>
                  <a:srgbClr val="002060"/>
                </a:solidFill>
              </a:rPr>
            </a:br>
            <a:r>
              <a:rPr lang="en-US" sz="2800" b="1" dirty="0"/>
              <a:t>(1) </a:t>
            </a:r>
            <a:r>
              <a:rPr lang="en-US" altLang="ja-JP" sz="2800" i="1" dirty="0"/>
              <a:t>Take a behavior you want, make it tiny, find where it fits naturally in your life. </a:t>
            </a:r>
            <a:r>
              <a:rPr lang="en-US" altLang="ja-JP" sz="2800" dirty="0">
                <a:cs typeface="Helvetica"/>
              </a:rPr>
              <a:t>Initiate a </a:t>
            </a:r>
            <a:r>
              <a:rPr lang="en-US" altLang="ja-JP" sz="2800" u="sng" dirty="0">
                <a:cs typeface="Helvetica"/>
              </a:rPr>
              <a:t>brief</a:t>
            </a:r>
            <a:r>
              <a:rPr lang="ja-JP" altLang="en-US" sz="2800" u="sng">
                <a:cs typeface="Helvetica"/>
              </a:rPr>
              <a:t> </a:t>
            </a:r>
            <a:r>
              <a:rPr lang="en-US" altLang="ja-JP" sz="2800" u="sng" dirty="0">
                <a:cs typeface="Helvetica"/>
              </a:rPr>
              <a:t>habit </a:t>
            </a:r>
            <a:r>
              <a:rPr lang="en-US" altLang="ja-JP" sz="2800" dirty="0">
                <a:cs typeface="Helvetica"/>
                <a:sym typeface="Wingdings"/>
              </a:rPr>
              <a:t></a:t>
            </a:r>
            <a:r>
              <a:rPr lang="en-US" altLang="ja-JP" sz="2800" dirty="0">
                <a:cs typeface="Helvetica"/>
              </a:rPr>
              <a:t>30 seconds to create momentum for greater changes A.B.C</a:t>
            </a:r>
            <a:br>
              <a:rPr lang="en-US" sz="2800" dirty="0"/>
            </a:br>
            <a:r>
              <a:rPr lang="en-US" altLang="ja-JP" sz="2800" b="1" dirty="0">
                <a:cs typeface="Helvetica"/>
              </a:rPr>
              <a:t>A</a:t>
            </a:r>
            <a:r>
              <a:rPr lang="en-US" altLang="ja-JP" sz="2800" dirty="0">
                <a:cs typeface="Helvetica"/>
              </a:rPr>
              <a:t>nchor Moment “After I..” </a:t>
            </a:r>
            <a:r>
              <a:rPr lang="en-US" altLang="ja-JP" sz="2800" dirty="0">
                <a:cs typeface="Helvetica"/>
                <a:sym typeface="Wingdings"/>
              </a:rPr>
              <a:t> </a:t>
            </a:r>
            <a:r>
              <a:rPr lang="en-US" altLang="ja-JP" sz="2800" dirty="0">
                <a:solidFill>
                  <a:srgbClr val="0000FF"/>
                </a:solidFill>
                <a:cs typeface="Helvetica"/>
                <a:sym typeface="Wingdings"/>
              </a:rPr>
              <a:t>get</a:t>
            </a:r>
            <a:r>
              <a:rPr lang="ja-JP" altLang="en-US" sz="2800">
                <a:solidFill>
                  <a:srgbClr val="0000FF"/>
                </a:solidFill>
                <a:cs typeface="Helvetica"/>
                <a:sym typeface="Wingdings"/>
              </a:rPr>
              <a:t> </a:t>
            </a:r>
            <a:r>
              <a:rPr lang="en-US" altLang="ja-JP" sz="2800" dirty="0">
                <a:solidFill>
                  <a:srgbClr val="0000FF"/>
                </a:solidFill>
                <a:cs typeface="Helvetica"/>
                <a:sym typeface="Wingdings"/>
              </a:rPr>
              <a:t>to</a:t>
            </a:r>
            <a:r>
              <a:rPr lang="ja-JP" altLang="en-US" sz="2800">
                <a:solidFill>
                  <a:srgbClr val="0000FF"/>
                </a:solidFill>
                <a:cs typeface="Helvetica"/>
                <a:sym typeface="Wingdings"/>
              </a:rPr>
              <a:t> </a:t>
            </a:r>
            <a:r>
              <a:rPr lang="en-US" altLang="ja-JP" sz="2800" dirty="0">
                <a:solidFill>
                  <a:srgbClr val="0000FF"/>
                </a:solidFill>
                <a:cs typeface="Helvetica"/>
                <a:sym typeface="Wingdings"/>
              </a:rPr>
              <a:t>the</a:t>
            </a:r>
            <a:r>
              <a:rPr lang="ja-JP" altLang="en-US" sz="2800">
                <a:solidFill>
                  <a:srgbClr val="0000FF"/>
                </a:solidFill>
                <a:cs typeface="Helvetica"/>
                <a:sym typeface="Wingdings"/>
              </a:rPr>
              <a:t> </a:t>
            </a:r>
            <a:r>
              <a:rPr lang="en-US" altLang="ja-JP" sz="2800" dirty="0">
                <a:solidFill>
                  <a:srgbClr val="0000FF"/>
                </a:solidFill>
                <a:cs typeface="Helvetica"/>
                <a:sym typeface="Wingdings"/>
              </a:rPr>
              <a:t>kitchen   </a:t>
            </a:r>
            <a:r>
              <a:rPr lang="en-US" altLang="ja-JP" sz="2800" dirty="0">
                <a:cs typeface="Helvetica"/>
              </a:rPr>
              <a:t>Tiny </a:t>
            </a:r>
            <a:r>
              <a:rPr lang="en-US" altLang="ja-JP" sz="2800" b="1" dirty="0">
                <a:cs typeface="Helvetica"/>
              </a:rPr>
              <a:t>B</a:t>
            </a:r>
            <a:r>
              <a:rPr lang="en-US" altLang="ja-JP" sz="2800" dirty="0">
                <a:cs typeface="Helvetica"/>
              </a:rPr>
              <a:t>ehavior “I </a:t>
            </a:r>
            <a:r>
              <a:rPr lang="en-US" altLang="ja-JP" sz="2800" dirty="0" err="1">
                <a:cs typeface="Helvetica"/>
              </a:rPr>
              <a:t>will.”</a:t>
            </a:r>
            <a:r>
              <a:rPr lang="en-US" altLang="ja-JP" sz="2800" dirty="0" err="1">
                <a:cs typeface="Helvetica"/>
                <a:sym typeface="Wingdings"/>
              </a:rPr>
              <a:t></a:t>
            </a:r>
            <a:r>
              <a:rPr lang="en-US" altLang="ja-JP" sz="2800" dirty="0" err="1">
                <a:solidFill>
                  <a:srgbClr val="0000FF"/>
                </a:solidFill>
                <a:cs typeface="Helvetica"/>
                <a:sym typeface="Wingdings"/>
              </a:rPr>
              <a:t>stretch</a:t>
            </a:r>
            <a:r>
              <a:rPr lang="en-US" altLang="ja-JP" sz="2800" dirty="0">
                <a:solidFill>
                  <a:srgbClr val="0000FF"/>
                </a:solidFill>
                <a:cs typeface="Helvetica"/>
                <a:sym typeface="Wingdings"/>
              </a:rPr>
              <a:t> and breathe for 20 seconds </a:t>
            </a:r>
            <a:r>
              <a:rPr lang="en-US" altLang="ja-JP" sz="2800" b="1" dirty="0">
                <a:cs typeface="Helvetica"/>
              </a:rPr>
              <a:t>C</a:t>
            </a:r>
            <a:r>
              <a:rPr lang="en-US" altLang="ja-JP" sz="2800" dirty="0">
                <a:cs typeface="Helvetica"/>
              </a:rPr>
              <a:t>elebration “I did it” “YES!”</a:t>
            </a:r>
            <a:r>
              <a:rPr lang="en-US" altLang="ja-JP" sz="2800" dirty="0">
                <a:cs typeface="Helvetica"/>
                <a:sym typeface="Wingdings"/>
              </a:rPr>
              <a:t></a:t>
            </a:r>
            <a:r>
              <a:rPr lang="en-US" altLang="ja-JP" sz="2800" dirty="0">
                <a:cs typeface="Helvetica"/>
              </a:rPr>
              <a:t> </a:t>
            </a:r>
            <a:r>
              <a:rPr lang="en-US" altLang="ja-JP" sz="2800" dirty="0">
                <a:solidFill>
                  <a:srgbClr val="0000FF"/>
                </a:solidFill>
                <a:cs typeface="Helvetica"/>
              </a:rPr>
              <a:t>double fist pump-YES!  Dopamine</a:t>
            </a:r>
            <a:br>
              <a:rPr lang="en-US" altLang="ja-JP" sz="2800" dirty="0">
                <a:solidFill>
                  <a:srgbClr val="0000FF"/>
                </a:solidFill>
                <a:cs typeface="Helvetica"/>
              </a:rPr>
            </a:br>
            <a:br>
              <a:rPr lang="en-US" sz="2800" dirty="0"/>
            </a:br>
            <a:r>
              <a:rPr lang="en-US" sz="2800" b="1" dirty="0"/>
              <a:t>(2) </a:t>
            </a:r>
            <a:r>
              <a:rPr lang="en-US" altLang="ja-JP" sz="2800" b="1" i="1" dirty="0">
                <a:solidFill>
                  <a:srgbClr val="008000"/>
                </a:solidFill>
              </a:rPr>
              <a:t>Implementation Intentions- STEP  1 </a:t>
            </a:r>
            <a:r>
              <a:rPr lang="en-US" altLang="ja-JP" sz="2800" dirty="0">
                <a:solidFill>
                  <a:srgbClr val="008000"/>
                </a:solidFill>
              </a:rPr>
              <a:t>Select an </a:t>
            </a:r>
            <a:r>
              <a:rPr lang="en-US" altLang="ja-JP" sz="2800" u="sng" dirty="0"/>
              <a:t>Action-time-place </a:t>
            </a:r>
            <a:r>
              <a:rPr lang="en-US" altLang="ja-JP" sz="2800" dirty="0">
                <a:sym typeface="Wingdings"/>
              </a:rPr>
              <a:t></a:t>
            </a:r>
            <a:r>
              <a:rPr lang="en-US" altLang="ja-JP" sz="2800" b="1" i="1" dirty="0">
                <a:solidFill>
                  <a:srgbClr val="008000"/>
                </a:solidFill>
              </a:rPr>
              <a:t>I will </a:t>
            </a:r>
            <a:r>
              <a:rPr lang="en-US" altLang="ja-JP" sz="2800" b="1" i="1" u="sng" dirty="0">
                <a:solidFill>
                  <a:srgbClr val="008000"/>
                </a:solidFill>
              </a:rPr>
              <a:t>study</a:t>
            </a:r>
            <a:r>
              <a:rPr lang="en-US" altLang="ja-JP" sz="2800" b="1" dirty="0">
                <a:solidFill>
                  <a:srgbClr val="008000"/>
                </a:solidFill>
              </a:rPr>
              <a:t> English at </a:t>
            </a:r>
            <a:r>
              <a:rPr lang="en-US" altLang="ja-JP" sz="2800" b="1" i="1" dirty="0">
                <a:solidFill>
                  <a:srgbClr val="008000"/>
                </a:solidFill>
              </a:rPr>
              <a:t> </a:t>
            </a:r>
            <a:r>
              <a:rPr lang="en-US" altLang="ja-JP" sz="2800" b="1" i="1" u="sng" dirty="0">
                <a:solidFill>
                  <a:srgbClr val="008000"/>
                </a:solidFill>
              </a:rPr>
              <a:t>6pm</a:t>
            </a:r>
            <a:r>
              <a:rPr lang="en-US" altLang="ja-JP" sz="2800" b="1" i="1" dirty="0">
                <a:solidFill>
                  <a:srgbClr val="008000"/>
                </a:solidFill>
              </a:rPr>
              <a:t> on the </a:t>
            </a:r>
            <a:r>
              <a:rPr lang="en-US" altLang="ja-JP" sz="2800" b="1" i="1" u="sng" dirty="0">
                <a:solidFill>
                  <a:srgbClr val="008000"/>
                </a:solidFill>
              </a:rPr>
              <a:t>bus</a:t>
            </a:r>
            <a:r>
              <a:rPr lang="en-US" altLang="ja-JP" sz="2800" b="1" i="1" dirty="0">
                <a:solidFill>
                  <a:srgbClr val="008000"/>
                </a:solidFill>
              </a:rPr>
              <a:t> </a:t>
            </a:r>
            <a:r>
              <a:rPr lang="en-US" altLang="ja-JP" sz="2800" dirty="0"/>
              <a:t>(specific)</a:t>
            </a:r>
            <a:r>
              <a:rPr lang="en-US" altLang="ja-JP" sz="2800" b="1" dirty="0"/>
              <a:t> </a:t>
            </a:r>
            <a:r>
              <a:rPr lang="en-US" altLang="ja-JP" sz="2800" b="1" i="1" dirty="0">
                <a:solidFill>
                  <a:srgbClr val="008000"/>
                </a:solidFill>
              </a:rPr>
              <a:t>Pair it</a:t>
            </a:r>
            <a:r>
              <a:rPr lang="ja-JP" altLang="en-US" sz="2800" b="1" i="1">
                <a:solidFill>
                  <a:srgbClr val="008000"/>
                </a:solidFill>
              </a:rPr>
              <a:t> </a:t>
            </a:r>
            <a:r>
              <a:rPr lang="en-US" altLang="ja-JP" sz="2800" b="1" i="1" dirty="0">
                <a:solidFill>
                  <a:srgbClr val="008000"/>
                </a:solidFill>
              </a:rPr>
              <a:t>with</a:t>
            </a:r>
            <a:r>
              <a:rPr lang="ja-JP" altLang="en-US" sz="2800" b="1" i="1">
                <a:solidFill>
                  <a:srgbClr val="008000"/>
                </a:solidFill>
              </a:rPr>
              <a:t> </a:t>
            </a:r>
            <a:r>
              <a:rPr lang="en-US" altLang="ja-JP" sz="2800" b="1" i="1" dirty="0">
                <a:solidFill>
                  <a:srgbClr val="008000"/>
                </a:solidFill>
              </a:rPr>
              <a:t>an</a:t>
            </a:r>
            <a:r>
              <a:rPr lang="ja-JP" altLang="en-US" sz="2800" b="1" i="1">
                <a:solidFill>
                  <a:srgbClr val="008000"/>
                </a:solidFill>
              </a:rPr>
              <a:t> </a:t>
            </a:r>
            <a:r>
              <a:rPr lang="en-US" altLang="ja-JP" sz="2800" b="1" i="1" dirty="0">
                <a:solidFill>
                  <a:srgbClr val="008000"/>
                </a:solidFill>
              </a:rPr>
              <a:t>existing</a:t>
            </a:r>
            <a:r>
              <a:rPr lang="ja-JP" altLang="en-US" sz="2800" b="1" i="1">
                <a:solidFill>
                  <a:srgbClr val="008000"/>
                </a:solidFill>
              </a:rPr>
              <a:t> </a:t>
            </a:r>
            <a:r>
              <a:rPr lang="en-US" altLang="ja-JP" sz="2800" b="1" i="1" dirty="0">
                <a:solidFill>
                  <a:srgbClr val="008000"/>
                </a:solidFill>
              </a:rPr>
              <a:t>habit- </a:t>
            </a:r>
            <a:r>
              <a:rPr lang="en-US" altLang="ja-JP" sz="2800" dirty="0"/>
              <a:t>*</a:t>
            </a:r>
            <a:r>
              <a:rPr lang="en-US" altLang="ja-JP" sz="2800" i="1" dirty="0">
                <a:cs typeface="Cambria"/>
              </a:rPr>
              <a:t>After I write my to-do list for the day, I will immediately begin my first task.</a:t>
            </a:r>
            <a:r>
              <a:rPr lang="en-US" altLang="ja-JP" sz="2800" dirty="0"/>
              <a:t>*</a:t>
            </a:r>
            <a:r>
              <a:rPr lang="en-US" altLang="ja-JP" sz="2800" i="1" dirty="0">
                <a:cs typeface="Cambria"/>
              </a:rPr>
              <a:t>When I see a set of stairs I will use them instead of the escalator. </a:t>
            </a:r>
            <a:r>
              <a:rPr lang="en-US" altLang="ja-JP" sz="2800" b="1" i="1" dirty="0">
                <a:solidFill>
                  <a:srgbClr val="008000"/>
                </a:solidFill>
              </a:rPr>
              <a:t>STEP </a:t>
            </a:r>
            <a:r>
              <a:rPr lang="en-US" altLang="ja-JP" sz="2800" b="1" dirty="0">
                <a:solidFill>
                  <a:srgbClr val="008000"/>
                </a:solidFill>
              </a:rPr>
              <a:t>2 Creative. Attractive.</a:t>
            </a:r>
            <a:r>
              <a:rPr lang="en-US" altLang="ja-JP" sz="2800" b="1" i="1" dirty="0">
                <a:solidFill>
                  <a:srgbClr val="008000"/>
                </a:solidFill>
              </a:rPr>
              <a:t> </a:t>
            </a:r>
            <a:r>
              <a:rPr lang="en-US" altLang="ja-JP" sz="2800" dirty="0"/>
              <a:t>Emotionally</a:t>
            </a:r>
            <a:r>
              <a:rPr lang="en-US" altLang="ja-JP" sz="2800" i="1" dirty="0"/>
              <a:t> </a:t>
            </a:r>
            <a:r>
              <a:rPr lang="en-US" altLang="ja-JP" sz="2800" dirty="0"/>
              <a:t>driven such as watching a movie</a:t>
            </a:r>
            <a:r>
              <a:rPr lang="en-US" altLang="ja-JP" sz="2800" i="1" dirty="0"/>
              <a:t> </a:t>
            </a:r>
            <a:r>
              <a:rPr lang="en-US" altLang="ja-JP" sz="2800" dirty="0"/>
              <a:t>while exercising </a:t>
            </a:r>
            <a:r>
              <a:rPr lang="en-US" altLang="ja-JP" sz="2800" b="1" i="1" dirty="0">
                <a:solidFill>
                  <a:srgbClr val="008000"/>
                </a:solidFill>
              </a:rPr>
              <a:t>STEP 3 Response. </a:t>
            </a:r>
            <a:r>
              <a:rPr lang="en-US" altLang="ja-JP" sz="2800" dirty="0"/>
              <a:t>Easy in thought or action, less than two minutes  </a:t>
            </a:r>
            <a:r>
              <a:rPr lang="en-US" altLang="ja-JP" sz="2800" b="1" i="1" dirty="0">
                <a:solidFill>
                  <a:srgbClr val="008000"/>
                </a:solidFill>
              </a:rPr>
              <a:t>STEP 4 what is immediately rewarded is repeated, </a:t>
            </a:r>
            <a:r>
              <a:rPr lang="en-US" altLang="ja-JP" sz="2800" dirty="0"/>
              <a:t>use a habit tracker and never miss twice</a:t>
            </a:r>
            <a:br>
              <a:rPr lang="en-JP" sz="2800" dirty="0"/>
            </a:br>
            <a:br>
              <a:rPr lang="en-JP" sz="2800" dirty="0"/>
            </a:br>
            <a:r>
              <a:rPr lang="en-US" altLang="ja-JP" sz="4000" b="1" dirty="0"/>
              <a:t>Metacognition </a:t>
            </a:r>
            <a:r>
              <a:rPr lang="en-US" altLang="ja-JP" sz="2800" dirty="0"/>
              <a:t>is thinking about your thinking- monitoring and guiding your own mental processes enabling you to understand how you learn, plan and solve problems. </a:t>
            </a:r>
            <a:r>
              <a:rPr lang="en-US" altLang="ja-JP" sz="4000" dirty="0"/>
              <a:t> </a:t>
            </a:r>
            <a:br>
              <a:rPr lang="en-JP" sz="2800" dirty="0"/>
            </a:br>
            <a:r>
              <a:rPr lang="en-JP" sz="2800" dirty="0"/>
              <a:t>Through awareness you can catch yourself and cognitively reframe the situation as it happens and intentionally alter your internal dialogue. This can be used for personal growth such as; learning new skills faster and breaking bad habits, student learning through self-regulation and subsequent tasks such as encouraging active learning.</a:t>
            </a:r>
            <a:br>
              <a:rPr lang="en-JP" sz="2800" dirty="0"/>
            </a:br>
            <a:br>
              <a:rPr lang="en-JP" sz="2800" dirty="0"/>
            </a:br>
            <a:r>
              <a:rPr lang="en-US" sz="4000" b="1" dirty="0"/>
              <a:t>Classroom Strategies and Tasks</a:t>
            </a:r>
            <a:br>
              <a:rPr lang="en-US" sz="4000" b="1" dirty="0"/>
            </a:br>
            <a:r>
              <a:rPr lang="en-US" altLang="ja-JP" sz="2800" dirty="0"/>
              <a:t>*Include content that specifically reflects the negative physical and mental effects of (1) sedentary lifestyles, (2) lack of nutrition in most fast food and highly processed food (3) chronic sleep deprivation (4) social media addiction and excessive screen time. (5) positively highlight and discuss the effective health habits students already undertake</a:t>
            </a:r>
            <a:br>
              <a:rPr lang="en-US" altLang="ja-JP" sz="2800" dirty="0"/>
            </a:br>
            <a:r>
              <a:rPr lang="en-US" altLang="ja-JP" sz="2800" dirty="0"/>
              <a:t>(6) Habits- initially focus on small changes as they are more likely to stick and can eventually become permanent</a:t>
            </a:r>
            <a:br>
              <a:rPr lang="en-US" altLang="ja-JP" sz="2800" dirty="0"/>
            </a:br>
            <a:r>
              <a:rPr lang="en-US" altLang="ja-JP" sz="2800" dirty="0"/>
              <a:t>* </a:t>
            </a:r>
            <a:r>
              <a:rPr lang="en-US" altLang="ja-JP" sz="2800" u="sng" dirty="0"/>
              <a:t>Integrate the four skills</a:t>
            </a:r>
            <a:r>
              <a:rPr lang="en-US" altLang="ja-JP" sz="2800" dirty="0"/>
              <a:t>   * focus on awareness raising, not making students feel bad about themselves * student hand-raising survey approach* vary the task length *</a:t>
            </a:r>
            <a:r>
              <a:rPr lang="en-JP" altLang="en-US" sz="2800" dirty="0"/>
              <a:t>S</a:t>
            </a:r>
            <a:r>
              <a:rPr lang="en-JP" sz="2800" dirty="0"/>
              <a:t>hort youtube videos ie. </a:t>
            </a:r>
            <a:r>
              <a:rPr lang="en-US" sz="2800" dirty="0"/>
              <a:t>t</a:t>
            </a:r>
            <a:r>
              <a:rPr lang="en-JP" sz="2800" dirty="0"/>
              <a:t>hen a brief writing reflection about the content,* habit recognition writing activity, habit tracking app research and use, *writing- </a:t>
            </a:r>
            <a:r>
              <a:rPr lang="en-US" altLang="ja-JP" sz="2800" dirty="0"/>
              <a:t>“Effects of my new habits”, “reducing screen time”, </a:t>
            </a:r>
            <a:r>
              <a:rPr lang="en-JP" sz="2800" dirty="0"/>
              <a:t>pairwork interviews, health related presentations, lifestyle journaling/diary, </a:t>
            </a:r>
            <a:r>
              <a:rPr lang="en-US" altLang="ja-JP" sz="2800" dirty="0"/>
              <a:t>two-week sleep challenge (7 hours or more),  Course content reflection and pair/group discussions</a:t>
            </a:r>
            <a:br>
              <a:rPr lang="en-US" altLang="ja-JP" sz="2800" dirty="0"/>
            </a:br>
            <a:br>
              <a:rPr lang="vi-VN" sz="3600" dirty="0"/>
            </a:br>
            <a:r>
              <a:rPr lang="en-US" sz="3200" b="1" dirty="0"/>
              <a:t>Student Feedback: </a:t>
            </a:r>
            <a:r>
              <a:rPr lang="en-US" sz="2400" i="1" dirty="0"/>
              <a:t>I was really glad to hear so much about the health aspects related to learning skills. It made me realize once again how important it is to stay healthy in order to study effectively (Rena, 2025). Through the one-week sleep challenge I realized that getting more then seven hours is best for me. When I slept less than seven hours, I had trouble waking up in the morning and felt sleepy during afternoon lectures (2025, Anon.) </a:t>
            </a:r>
            <a:r>
              <a:rPr lang="en-US" sz="2400" dirty="0"/>
              <a:t>General feedback: Improved length of sleep, elimination of game apps, writing to-do lists, integrating more movement throughout the day, increased exercise frequency etc.</a:t>
            </a:r>
            <a:br>
              <a:rPr lang="en-US" sz="4000" b="1" dirty="0"/>
            </a:br>
            <a:br>
              <a:rPr lang="en-US" sz="3200" b="1" dirty="0"/>
            </a:br>
            <a:r>
              <a:rPr lang="en-US" sz="3200" b="1" dirty="0"/>
              <a:t>References: </a:t>
            </a:r>
            <a:r>
              <a:rPr lang="en-US" sz="2400" dirty="0"/>
              <a:t>Available upon request</a:t>
            </a:r>
            <a:br>
              <a:rPr lang="en-US" sz="3200" b="1" dirty="0"/>
            </a:br>
            <a:r>
              <a:rPr lang="en-US" sz="3200" b="1" dirty="0"/>
              <a:t>Are you ready to make changes to your own life and more positively your influence students’ learning and health? Contact Steve,  </a:t>
            </a:r>
            <a:r>
              <a:rPr lang="vi-VN" sz="2400" dirty="0"/>
              <a:t>jugovic@sta.tenri-u.ac.jp	</a:t>
            </a:r>
          </a:p>
        </p:txBody>
      </p:sp>
      <p:pic>
        <p:nvPicPr>
          <p:cNvPr id="2" name="図 1" descr="Devour-Dinner_Rules-of-Sleep-1024x950.png">
            <a:extLst>
              <a:ext uri="{FF2B5EF4-FFF2-40B4-BE49-F238E27FC236}">
                <a16:creationId xmlns:a16="http://schemas.microsoft.com/office/drawing/2014/main" id="{C2C11CB4-E0ED-2F5A-EC8D-B942E1CB31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33458" y="11862626"/>
            <a:ext cx="3982611" cy="3140836"/>
          </a:xfrm>
          <a:prstGeom prst="rect">
            <a:avLst/>
          </a:prstGeom>
        </p:spPr>
      </p:pic>
      <p:pic>
        <p:nvPicPr>
          <p:cNvPr id="3" name="図 6" descr="brain-benefits-exercise 20 min walk.jpg">
            <a:extLst>
              <a:ext uri="{FF2B5EF4-FFF2-40B4-BE49-F238E27FC236}">
                <a16:creationId xmlns:a16="http://schemas.microsoft.com/office/drawing/2014/main" id="{5862225E-2300-1A5A-CC07-F1DF93A27C46}"/>
              </a:ext>
            </a:extLst>
          </p:cNvPr>
          <p:cNvPicPr>
            <a:picLocks noChangeAspect="1"/>
          </p:cNvPicPr>
          <p:nvPr/>
        </p:nvPicPr>
        <p:blipFill>
          <a:blip r:embed="rId9"/>
          <a:stretch>
            <a:fillRect/>
          </a:stretch>
        </p:blipFill>
        <p:spPr>
          <a:xfrm>
            <a:off x="17463294" y="11727918"/>
            <a:ext cx="4170548" cy="3334140"/>
          </a:xfrm>
          <a:prstGeom prst="rect">
            <a:avLst/>
          </a:prstGeom>
        </p:spPr>
      </p:pic>
      <p:pic>
        <p:nvPicPr>
          <p:cNvPr id="17" name="図 1" descr="health-map.jpg">
            <a:extLst>
              <a:ext uri="{FF2B5EF4-FFF2-40B4-BE49-F238E27FC236}">
                <a16:creationId xmlns:a16="http://schemas.microsoft.com/office/drawing/2014/main" id="{F34781DD-4730-3D7A-3B1B-0DDF171B7A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71067" y="11567842"/>
            <a:ext cx="4311726" cy="3494216"/>
          </a:xfrm>
          <a:prstGeom prst="rect">
            <a:avLst/>
          </a:prstGeom>
        </p:spPr>
      </p:pic>
      <p:pic>
        <p:nvPicPr>
          <p:cNvPr id="19" name="図 2" descr="dopamine ven.jpg">
            <a:extLst>
              <a:ext uri="{FF2B5EF4-FFF2-40B4-BE49-F238E27FC236}">
                <a16:creationId xmlns:a16="http://schemas.microsoft.com/office/drawing/2014/main" id="{3D518515-1C64-DFA0-9495-874BAB4996FE}"/>
              </a:ext>
            </a:extLst>
          </p:cNvPr>
          <p:cNvPicPr>
            <a:picLocks noChangeAspect="1"/>
          </p:cNvPicPr>
          <p:nvPr/>
        </p:nvPicPr>
        <p:blipFill>
          <a:blip r:embed="rId11"/>
          <a:stretch>
            <a:fillRect/>
          </a:stretch>
        </p:blipFill>
        <p:spPr>
          <a:xfrm>
            <a:off x="22524452" y="11907693"/>
            <a:ext cx="4094427" cy="3050703"/>
          </a:xfrm>
          <a:prstGeom prst="rect">
            <a:avLst/>
          </a:prstGeom>
        </p:spPr>
      </p:pic>
      <p:pic>
        <p:nvPicPr>
          <p:cNvPr id="20" name="図 7" descr="sitting kils.jpg">
            <a:extLst>
              <a:ext uri="{FF2B5EF4-FFF2-40B4-BE49-F238E27FC236}">
                <a16:creationId xmlns:a16="http://schemas.microsoft.com/office/drawing/2014/main" id="{5AB091E6-EE9A-9CAC-DE25-DB7D19B10F8B}"/>
              </a:ext>
            </a:extLst>
          </p:cNvPr>
          <p:cNvPicPr>
            <a:picLocks noChangeAspect="1"/>
          </p:cNvPicPr>
          <p:nvPr/>
        </p:nvPicPr>
        <p:blipFill>
          <a:blip r:embed="rId12"/>
          <a:stretch>
            <a:fillRect/>
          </a:stretch>
        </p:blipFill>
        <p:spPr>
          <a:xfrm>
            <a:off x="24975671" y="17475183"/>
            <a:ext cx="1915928" cy="1879257"/>
          </a:xfrm>
          <a:prstGeom prst="rect">
            <a:avLst/>
          </a:prstGeom>
        </p:spPr>
      </p:pic>
      <p:pic>
        <p:nvPicPr>
          <p:cNvPr id="21" name="図 1" descr="The_Habit_Loop.png">
            <a:extLst>
              <a:ext uri="{FF2B5EF4-FFF2-40B4-BE49-F238E27FC236}">
                <a16:creationId xmlns:a16="http://schemas.microsoft.com/office/drawing/2014/main" id="{0A024D28-F390-E4D2-840D-BB2B66E8EE3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975671" y="26937529"/>
            <a:ext cx="2170579" cy="1879257"/>
          </a:xfrm>
          <a:prstGeom prst="rect">
            <a:avLst/>
          </a:prstGeom>
        </p:spPr>
      </p:pic>
      <p:pic>
        <p:nvPicPr>
          <p:cNvPr id="22" name="図 3" descr="nutritious-food.jpg">
            <a:extLst>
              <a:ext uri="{FF2B5EF4-FFF2-40B4-BE49-F238E27FC236}">
                <a16:creationId xmlns:a16="http://schemas.microsoft.com/office/drawing/2014/main" id="{37401937-1ED2-963F-8765-8C4337D87B30}"/>
              </a:ext>
            </a:extLst>
          </p:cNvPr>
          <p:cNvPicPr>
            <a:picLocks noChangeAspect="1"/>
          </p:cNvPicPr>
          <p:nvPr/>
        </p:nvPicPr>
        <p:blipFill>
          <a:blip r:embed="rId14"/>
          <a:stretch>
            <a:fillRect/>
          </a:stretch>
        </p:blipFill>
        <p:spPr>
          <a:xfrm>
            <a:off x="24975671" y="20140657"/>
            <a:ext cx="1915928" cy="1614610"/>
          </a:xfrm>
          <a:prstGeom prst="rect">
            <a:avLst/>
          </a:prstGeom>
        </p:spPr>
      </p:pic>
      <p:sp>
        <p:nvSpPr>
          <p:cNvPr id="24" name="Frame 23">
            <a:extLst>
              <a:ext uri="{FF2B5EF4-FFF2-40B4-BE49-F238E27FC236}">
                <a16:creationId xmlns:a16="http://schemas.microsoft.com/office/drawing/2014/main" id="{63F62EF4-04E0-B78A-02EC-EF11FB5740F4}"/>
              </a:ext>
            </a:extLst>
          </p:cNvPr>
          <p:cNvSpPr/>
          <p:nvPr/>
        </p:nvSpPr>
        <p:spPr>
          <a:xfrm>
            <a:off x="2270045" y="12364733"/>
            <a:ext cx="1724439" cy="460930"/>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JP">
              <a:solidFill>
                <a:schemeClr val="tx1"/>
              </a:solidFill>
            </a:endParaRPr>
          </a:p>
        </p:txBody>
      </p:sp>
    </p:spTree>
    <p:extLst>
      <p:ext uri="{BB962C8B-B14F-4D97-AF65-F5344CB8AC3E}">
        <p14:creationId xmlns:p14="http://schemas.microsoft.com/office/powerpoint/2010/main" val="21726938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4115</TotalTime>
  <Words>1562</Words>
  <Application>Microsoft Macintosh PowerPoint</Application>
  <PresentationFormat>Custom</PresentationFormat>
  <Paragraphs>6</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Aharoni</vt:lpstr>
      <vt:lpstr>Arial</vt:lpstr>
      <vt:lpstr>Calibri</vt:lpstr>
      <vt:lpstr>Calibri Light</vt:lpstr>
      <vt:lpstr>Cambria</vt:lpstr>
      <vt:lpstr>Helvetica</vt:lpstr>
      <vt:lpstr>Wingdings</vt:lpstr>
      <vt:lpstr>Office Theme</vt:lpstr>
      <vt:lpstr>   Both students and teachers are often unaware of the highly significant and interrelated mind-body connection, which plays a pivotal role in the effectiveness of learning and overall health. In typical classrooms, students often exhibit signs of self-defeating lifestyle-related habits that can inhibit learning, memory, and long-term goal achievement. For example, online and social media addictions often create sleep-deprived students who are less likely to effectively pay attention and remember, thus reducing learning potential. Through various communicative classroom tasks and activities, teachers can simultaneously gain content knowledge, raise awareness and provide engaging opportunities for discussion and reflection via topics such as making and breaking habits, sleep, exercise, intermittent movement, nutrition, hydration, understanding stress, and time management. The principle research method includes Classroom Action Research undertaken by observation, written feedback, course content summaries and reflection reports. This presentation aims to briefly outline and engage participants with content implemented in various university contexts, fine-tuned over the past twenty years. It is anticipated that attendees will have at their disposal simple methods that can be briefly and easily implemented in their teaching contexts and become aware of specific and beneficial lifestyle-related content.   *Start here      Which areas do you        need to pay most     attention to?                        (4)                                                            (1)                              (2)                                                    (3)  Sleep   　　　　 *The brain is more active when we are sleeping and is critical for memory consolidation, attention, focus and many other important factors that support a healthy body. *Go to sleep and wake up at the same time every day, even on weekends. * Avoid screen time at least one hour before bed * Expose yourself to early morning sunlight. Refer to (1)  Exercise and Intermittent Movement * Exercise supports attention spans, motivation, rate of learning, concentration, alertness.  * Enables survival and creation of new brain cells. Refer to (2) * The human body was designed for movement not stillness, and now we sit much longer than we used to which is creating various problems. * The brain needs to be oxygenated, which is carried by the blood.  *Exercise elevates and balances neurotransmitters, three main regulators - Refer to (3) * Get up and move around a little at least hourly.  * Excessive sitting is linked to premature death and disease.   Nutrition Problems *Chemical imbalances.  *Cycles of high and low crashes of attention.  * Excessive sugar and highly processed foods reduce attention, and memory.  * Gut-Brain Axis- is the two-way communication between your gut and brain. *Microbiome bacteria is imbalanced by sugar which impacts neurotransmitters * Consume a variety of fermented foods * Choose healthy fats and consider that different foods effect people differently based on DNA and genetic response    Optimal Hydration * Promotes neural signals &amp; overall healthy brain function. *With only 2% dehydration- brain performance &amp; processing capacity is reduced.  * Moist lungs enable circulation of nutrients and oxygen to the bloodstream &amp; brain, supporting information processing. * Foods also contain various amounts of water. *Drink water when you wake up and sipping gradually throughout the day is best. *Everyone has different optimal water requirements, drink when you feel thirsty.   Understanding Stress Stress is your reaction to stressors: our reaction to life events and can be external or internal. *Stress is not the problem our perceptions of events is. *Changing our minds is more important than reducing the number of stressors. * Stressors are challenging instigators for growth, survival and high  performance and are also culprits in breaking down the mind-body. *Prolonged stress carries excessive allostatic load is destructive to various systems including the brain.  * Supportive environments, our tribe, reduces inflammation, boosts immune function. *Chronic stress and cortisol can then affect, sleep, appetite, mood, exhaustion, adrenal fatigue, and increase fat storage. *De-stressors: Healthy Lifestyle- diet, nutrition, exercise.   Habits  Are you aware of both your positive (keystone habit) and negative habits? Our daily actions operate on a neurlogical feed back loop. For change to take place the CUE and the REWARD stay the same, while the ROUTINE should change as necessary. Strong CRAVINGS drive the whole loop. For example, change  the reward from unhealthy snacks to nutritious fruit, gradually increasing the frequency.                 * Which current habit do you need to modify or replace?  Habit Shift Approaches: Tiny Habits &amp; Implementation Intentions (1) Take a behavior you want, make it tiny, find where it fits naturally in your life. Initiate a brief habit 30 seconds to create momentum for greater changes A.B.C Anchor Moment “After I..”  get to the kitchen   Tiny Behavior “I will.”stretch and breathe for 20 seconds Celebration “I did it” “YES!” double fist pump-YES!  Dopamine  (2) Implementation Intentions- STEP  1 Select an Action-time-place I will study English at  6pm on the bus (specific) Pair it with an existing habit- *After I write my to-do list for the day, I will immediately begin my first task.*When I see a set of stairs I will use them instead of the escalator. STEP 2 Creative. Attractive. Emotionally driven such as watching a movie while exercising STEP 3 Response. Easy in thought or action, less than two minutes  STEP 4 what is immediately rewarded is repeated, use a habit tracker and never miss twice  Metacognition is thinking about your thinking- monitoring and guiding your own mental processes enabling you to understand how you learn, plan and solve problems.   Through awareness you can catch yourself and cognitively reframe the situation as it happens and intentionally alter your internal dialogue. This can be used for personal growth such as; learning new skills faster and breaking bad habits, student learning through self-regulation and subsequent tasks such as encouraging active learning.  Classroom Strategies and Tasks *Include content that specifically reflects the negative physical and mental effects of (1) sedentary lifestyles, (2) lack of nutrition in most fast food and highly processed food (3) chronic sleep deprivation (4) social media addiction and excessive screen time. (5) positively highlight and discuss the effective health habits students already undertake (6) Habits- initially focus on small changes as they are more likely to stick and can eventually become permanent * Integrate the four skills   * focus on awareness raising, not making students feel bad about themselves * student hand-raising survey approach* vary the task length *Short youtube videos ie. then a brief writing reflection about the content,* habit recognition writing activity, habit tracking app research and use, *writing- “Effects of my new habits”, “reducing screen time”, pairwork interviews, health related presentations, lifestyle journaling/diary, two-week sleep challenge (7 hours or more),  Course content reflection and pair/group discussions  Student Feedback: I was really glad to hear so much about the health aspects related to learning skills. It made me realize once again how important it is to stay healthy in order to study effectively (Rena, 2025). Through the one-week sleep challenge I realized that getting more then seven hours is best for me. When I slept less than seven hours, I had trouble waking up in the morning and felt sleepy during afternoon lectures (2025, Anon.) General feedback: Improved length of sleep, elimination of game apps, writing to-do lists, integrating more movement throughout the day, increased exercise frequency etc.  References: Available upon request Are you ready to make changes to your own life and more positively your influence students’ learning and health? Contact Steve,  jugovic@sta.tenri-u.ac.jp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Steve Jugovic</cp:lastModifiedBy>
  <cp:revision>8</cp:revision>
  <cp:lastPrinted>2026-08-09T09:36:29Z</cp:lastPrinted>
  <dcterms:created xsi:type="dcterms:W3CDTF">2026-06-16T08:42:39Z</dcterms:created>
  <dcterms:modified xsi:type="dcterms:W3CDTF">2026-08-25T13:56:23Z</dcterms:modified>
</cp:coreProperties>
</file>