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30267275" cy="42794238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4BA"/>
    <a:srgbClr val="0B8179"/>
    <a:srgbClr val="B71927"/>
    <a:srgbClr val="D91F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28" d="100"/>
          <a:sy n="28" d="100"/>
        </p:scale>
        <p:origin x="1133" y="-39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Official VIC2026 presenter guidelines and A0 poster requirements: https://convention.viettesol.org.vn/event/11/page/37-presenter-guidelines</a:t>
            </a:r>
          </a:p>
          <a:p>
            <a:r>
              <a:t>Official contribution page and accepted abstract supplied by the user: https://convention.viettesol.org.vn/event/11/contributions/3453/</a:t>
            </a:r>
          </a:p>
          <a:p>
            <a:r>
              <a:t>Official VIC2026 poster template: https://convention.viettesol.org.vn/Poster_Template_VIC2026.pptx</a:t>
            </a:r>
          </a:p>
          <a:p>
            <a:r>
              <a:t>Full thesis supplied by the user: THESIS ký.docx</a:t>
            </a:r>
          </a:p>
          <a:p>
            <a:r>
              <a:t>Ahn, Lee, &amp; Son (2024): https://doi.org/10.1093/elt/ccae017</a:t>
            </a:r>
          </a:p>
          <a:p>
            <a:r>
              <a:t>Stemler (2004): https://doi.org/10.7275/96jp-xz07</a:t>
            </a:r>
          </a:p>
          <a:p>
            <a:r>
              <a:t>All numerical values, methods, limitations, author emails, and references were transcribed from the user-supplied thesis.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8EE1B-A990-4B3A-ADE4-E58EEB80CF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70046" y="7003597"/>
            <a:ext cx="25727184" cy="14898735"/>
          </a:xfrm>
        </p:spPr>
        <p:txBody>
          <a:bodyPr anchor="b"/>
          <a:lstStyle>
            <a:lvl1pPr algn="ctr">
              <a:buNone/>
              <a:defRPr sz="19861"/>
            </a:lvl1pPr>
          </a:lstStyle>
          <a:p>
            <a:r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33E2F-8D59-4F36-B07F-CEDD12E47F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3410" y="22476884"/>
            <a:ext cx="22700456" cy="10332032"/>
          </a:xfrm>
        </p:spPr>
        <p:txBody>
          <a:bodyPr/>
          <a:lstStyle>
            <a:lvl1pPr marL="0" indent="0" algn="ctr">
              <a:buNone/>
              <a:defRPr sz="7944"/>
            </a:lvl1pPr>
            <a:lvl2pPr marL="1513378" indent="0" algn="ctr">
              <a:buNone/>
              <a:defRPr sz="6620"/>
            </a:lvl2pPr>
            <a:lvl3pPr marL="3026755" indent="0" algn="ctr">
              <a:buNone/>
              <a:defRPr sz="5958"/>
            </a:lvl3pPr>
            <a:lvl4pPr marL="4540133" indent="0" algn="ctr">
              <a:buNone/>
              <a:defRPr sz="5296"/>
            </a:lvl4pPr>
            <a:lvl5pPr marL="6053511" indent="0" algn="ctr">
              <a:buNone/>
              <a:defRPr sz="5296"/>
            </a:lvl5pPr>
            <a:lvl6pPr marL="7566889" indent="0" algn="ctr">
              <a:buNone/>
              <a:defRPr sz="5296"/>
            </a:lvl6pPr>
            <a:lvl7pPr marL="9080266" indent="0" algn="ctr">
              <a:buNone/>
              <a:defRPr sz="5296"/>
            </a:lvl7pPr>
            <a:lvl8pPr marL="10593644" indent="0" algn="ctr">
              <a:buNone/>
              <a:defRPr sz="5296"/>
            </a:lvl8pPr>
            <a:lvl9pPr marL="12107022" indent="0" algn="ctr">
              <a:buNone/>
              <a:defRPr sz="5296"/>
            </a:lvl9pPr>
          </a:lstStyle>
          <a:p>
            <a:r>
              <a:t>Click to edit Master subtitle style</a:t>
            </a:r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B6F983-84AF-464D-8878-09D165D55E0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4C2DDD-1F5C-4197-9B2F-80A7F2B9210C}" type="datetimeFigureOut">
              <a:t>8/20/2026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1A4EB0-2EA5-4DE6-8EDC-B1D6D14AE40C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17A801-CDBA-41E2-9EAF-5C9DD795274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44286AF3-F49B-4E39-939D-40A3BDE0297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D9FE9-CF19-4137-8E4D-9BF6BE78E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  <a:endParaRPr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D81A99-D75F-48A6-BAD9-46EA47071B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eaVert"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769C21-62E5-46D9-AD51-7B34E46D302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4C2DDD-1F5C-4197-9B2F-80A7F2B9210C}" type="datetimeFigureOut">
              <a:t>8/20/2026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C0DA56-1B34-4966-99C0-9DB5A6F42071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CC00A2-DDDE-4C3A-925B-D6FFAAE4CB0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44286AF3-F49B-4E39-939D-40A3BDE0297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FFA320-9206-4154-A0CF-1324BD5EC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60020" y="2278397"/>
            <a:ext cx="6526381" cy="36266139"/>
          </a:xfrm>
        </p:spPr>
        <p:txBody>
          <a:bodyPr vert="eaVert"/>
          <a:lstStyle/>
          <a:p>
            <a:r>
              <a:t>Click to edit Master title style</a:t>
            </a:r>
            <a:endParaRPr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0A6995-52D2-499B-A5FF-250837BD2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80877" y="2278397"/>
            <a:ext cx="19200803" cy="36266139"/>
          </a:xfrm>
        </p:spPr>
        <p:txBody>
          <a:bodyPr vert="eaVert"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026D2-0A42-4B8C-B7EA-D8AF1BA469B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4C2DDD-1F5C-4197-9B2F-80A7F2B9210C}" type="datetimeFigureOut">
              <a:t>8/20/2026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0FCCDA-C0A1-4BBD-992A-6A82EA6DEF3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7A37E8-D0E2-4514-8CAB-C1F5552C39A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44286AF3-F49B-4E39-939D-40A3BDE0297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1AB47-A186-45D5-94CF-737BCEA1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8F89B5-AF98-4EEA-938A-7A5B47C9AD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19FF2B-6319-4DBB-AF5C-FD9887E8112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4C2DDD-1F5C-4197-9B2F-80A7F2B9210C}" type="datetimeFigureOut">
              <a:t>8/20/2026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D3921C-0AB4-434A-AB43-D12665D38F1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1A70F7-6A38-4D0C-BB70-B1A0E44DF69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44286AF3-F49B-4E39-939D-40A3BDE0297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5E835-F713-4578-B38E-171684219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5112" y="10668854"/>
            <a:ext cx="26105525" cy="17801211"/>
          </a:xfrm>
        </p:spPr>
        <p:txBody>
          <a:bodyPr anchor="b"/>
          <a:lstStyle>
            <a:lvl1pPr>
              <a:buNone/>
              <a:defRPr sz="19861"/>
            </a:lvl1pPr>
          </a:lstStyle>
          <a:p>
            <a:r>
              <a:t>Click to edit Master title style</a:t>
            </a:r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FA895E-162E-486C-BBCB-0E9D1866F2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5112" y="28638472"/>
            <a:ext cx="26105525" cy="9361236"/>
          </a:xfrm>
        </p:spPr>
        <p:txBody>
          <a:bodyPr/>
          <a:lstStyle>
            <a:lvl1pPr marL="0" indent="0">
              <a:buNone/>
              <a:defRPr sz="7944">
                <a:solidFill>
                  <a:schemeClr val="tx1"/>
                </a:solidFill>
              </a:defRPr>
            </a:lvl1pPr>
            <a:lvl2pPr marL="1513378" indent="0">
              <a:buNone/>
              <a:defRPr sz="6620">
                <a:solidFill>
                  <a:schemeClr val="tx1">
                    <a:tint val="75000"/>
                  </a:schemeClr>
                </a:solidFill>
              </a:defRPr>
            </a:lvl2pPr>
            <a:lvl3pPr marL="3026755" indent="0">
              <a:buNone/>
              <a:defRPr sz="5958">
                <a:solidFill>
                  <a:schemeClr val="tx1">
                    <a:tint val="75000"/>
                  </a:schemeClr>
                </a:solidFill>
              </a:defRPr>
            </a:lvl3pPr>
            <a:lvl4pPr marL="4540133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4pPr>
            <a:lvl5pPr marL="6053511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5pPr>
            <a:lvl6pPr marL="7566889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6pPr>
            <a:lvl7pPr marL="9080266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7pPr>
            <a:lvl8pPr marL="10593644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8pPr>
            <a:lvl9pPr marL="12107022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F405BD-C668-44E2-A3BF-8815E041E1F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4C2DDD-1F5C-4197-9B2F-80A7F2B9210C}" type="datetimeFigureOut">
              <a:t>8/20/2026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9116D1-DE63-4B64-AF3E-A3F49D66BED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998B97-2643-43D9-AC3E-3AF90851AAB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44286AF3-F49B-4E39-939D-40A3BDE0297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19EFD-0AF1-4599-B77F-F7E6404BA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BDB0E8-F585-4498-B642-69384EDD2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0875" y="11391985"/>
            <a:ext cx="12863592" cy="27152551"/>
          </a:xfrm>
        </p:spPr>
        <p:txBody>
          <a:bodyPr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8E615E-784E-4EF9-A005-4F47E7789E7D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15322808" y="11391985"/>
            <a:ext cx="12863592" cy="27152551"/>
          </a:xfrm>
        </p:spPr>
        <p:txBody>
          <a:bodyPr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C4DFFC-A2F1-48EE-97D1-AD6B26DE75E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4C2DDD-1F5C-4197-9B2F-80A7F2B9210C}" type="datetimeFigureOut">
              <a:t>8/20/2026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CF813E-1E4A-4C0A-B304-AF603C37A41C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AB381C-F29B-4EE8-AE4E-A48009B1B2A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44286AF3-F49B-4E39-939D-40A3BDE0297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9BFA8-C764-4184-B16E-EC97E7B94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817" y="2278406"/>
            <a:ext cx="26105525" cy="8271575"/>
          </a:xfrm>
        </p:spPr>
        <p:txBody>
          <a:bodyPr/>
          <a:lstStyle/>
          <a:p>
            <a:r>
              <a:t>Click to edit Master title style</a:t>
            </a:r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443165-A543-4C78-A228-33497BA6FA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84821" y="10490535"/>
            <a:ext cx="12804474" cy="5141249"/>
          </a:xfrm>
        </p:spPr>
        <p:txBody>
          <a:bodyPr anchor="b"/>
          <a:lstStyle>
            <a:lvl1pPr marL="0" indent="0">
              <a:buNone/>
              <a:defRPr sz="7944" b="1"/>
            </a:lvl1pPr>
            <a:lvl2pPr marL="1513378" indent="0">
              <a:buNone/>
              <a:defRPr sz="6620" b="1"/>
            </a:lvl2pPr>
            <a:lvl3pPr marL="3026755" indent="0">
              <a:buNone/>
              <a:defRPr sz="5958" b="1"/>
            </a:lvl3pPr>
            <a:lvl4pPr marL="4540133" indent="0">
              <a:buNone/>
              <a:defRPr sz="5296" b="1"/>
            </a:lvl4pPr>
            <a:lvl5pPr marL="6053511" indent="0">
              <a:buNone/>
              <a:defRPr sz="5296" b="1"/>
            </a:lvl5pPr>
            <a:lvl6pPr marL="7566889" indent="0">
              <a:buNone/>
              <a:defRPr sz="5296" b="1"/>
            </a:lvl6pPr>
            <a:lvl7pPr marL="9080266" indent="0">
              <a:buNone/>
              <a:defRPr sz="5296" b="1"/>
            </a:lvl7pPr>
            <a:lvl8pPr marL="10593644" indent="0">
              <a:buNone/>
              <a:defRPr sz="5296" b="1"/>
            </a:lvl8pPr>
            <a:lvl9pPr marL="12107022" indent="0">
              <a:buNone/>
              <a:defRPr sz="5296" b="1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D09AF7-2C51-49FF-B21F-8DDA0E4B83DF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2084821" y="15631784"/>
            <a:ext cx="12804474" cy="22992000"/>
          </a:xfrm>
        </p:spPr>
        <p:txBody>
          <a:bodyPr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23B97B-DB97-433F-8117-D821662C886A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15322810" y="10490535"/>
            <a:ext cx="12867534" cy="5141249"/>
          </a:xfrm>
        </p:spPr>
        <p:txBody>
          <a:bodyPr anchor="b"/>
          <a:lstStyle>
            <a:lvl1pPr marL="0" indent="0">
              <a:buNone/>
              <a:defRPr sz="7944" b="1"/>
            </a:lvl1pPr>
            <a:lvl2pPr marL="1513378" indent="0">
              <a:buNone/>
              <a:defRPr sz="6620" b="1"/>
            </a:lvl2pPr>
            <a:lvl3pPr marL="3026755" indent="0">
              <a:buNone/>
              <a:defRPr sz="5958" b="1"/>
            </a:lvl3pPr>
            <a:lvl4pPr marL="4540133" indent="0">
              <a:buNone/>
              <a:defRPr sz="5296" b="1"/>
            </a:lvl4pPr>
            <a:lvl5pPr marL="6053511" indent="0">
              <a:buNone/>
              <a:defRPr sz="5296" b="1"/>
            </a:lvl5pPr>
            <a:lvl6pPr marL="7566889" indent="0">
              <a:buNone/>
              <a:defRPr sz="5296" b="1"/>
            </a:lvl6pPr>
            <a:lvl7pPr marL="9080266" indent="0">
              <a:buNone/>
              <a:defRPr sz="5296" b="1"/>
            </a:lvl7pPr>
            <a:lvl8pPr marL="10593644" indent="0">
              <a:buNone/>
              <a:defRPr sz="5296" b="1"/>
            </a:lvl8pPr>
            <a:lvl9pPr marL="12107022" indent="0">
              <a:buNone/>
              <a:defRPr sz="5296" b="1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E98D9C-D886-4AAF-AD1F-E2B360ACD927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15322810" y="15631784"/>
            <a:ext cx="12867534" cy="22992000"/>
          </a:xfrm>
        </p:spPr>
        <p:txBody>
          <a:bodyPr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34394C-74AB-442C-99E5-CD658321D7B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4C2DDD-1F5C-4197-9B2F-80A7F2B9210C}" type="datetimeFigureOut">
              <a:t>8/20/2026</a:t>
            </a:fld>
            <a:endParaRPr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9494C0-CE92-477A-AF90-230C8D01302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24B53-8A9A-48CD-90F3-82CEAFB86C8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44286AF3-F49B-4E39-939D-40A3BDE0297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F3613-D571-40E0-AC87-D85FD4D41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FABA1B-2B7B-48C7-8C07-A0BFF227BAAB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4C2DDD-1F5C-4197-9B2F-80A7F2B9210C}" type="datetimeFigureOut">
              <a:t>8/20/2026</a:t>
            </a:fld>
            <a:endParaRPr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80AD90-233C-4F7E-9949-ECA089675F6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2EA48D-6B47-4622-AE20-C74291C72D6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44286AF3-F49B-4E39-939D-40A3BDE0297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E05BCB-A583-4322-97FE-EAF413815D0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4C2DDD-1F5C-4197-9B2F-80A7F2B9210C}" type="datetimeFigureOut">
              <a:t>8/20/2026</a:t>
            </a:fld>
            <a:endParaRPr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6E668C-884F-42F3-8706-9833918A703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3829EC-2E4B-49C6-88BD-3BB4E252BA2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44286AF3-F49B-4E39-939D-40A3BDE0297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040F2-2168-47DC-9B03-B51E3910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817" y="2852949"/>
            <a:ext cx="9761984" cy="9985322"/>
          </a:xfrm>
        </p:spPr>
        <p:txBody>
          <a:bodyPr anchor="b"/>
          <a:lstStyle>
            <a:lvl1pPr>
              <a:buNone/>
              <a:defRPr sz="10592"/>
            </a:lvl1pPr>
          </a:lstStyle>
          <a:p>
            <a:r>
              <a:t>Click to edit Master title style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D58DDA-1810-4AAA-B328-F9DDADA1F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67534" y="6161587"/>
            <a:ext cx="15322808" cy="30411646"/>
          </a:xfrm>
        </p:spPr>
        <p:txBody>
          <a:bodyPr/>
          <a:lstStyle>
            <a:lvl1pPr>
              <a:buNone/>
              <a:defRPr sz="10592"/>
            </a:lvl1pPr>
            <a:lvl2pPr>
              <a:buNone/>
              <a:defRPr sz="9268"/>
            </a:lvl2pPr>
            <a:lvl3pPr>
              <a:buNone/>
              <a:defRPr sz="7944"/>
            </a:lvl3pPr>
            <a:lvl4pPr>
              <a:buNone/>
              <a:defRPr sz="6620"/>
            </a:lvl4pPr>
            <a:lvl5pPr>
              <a:buNone/>
              <a:defRPr sz="6620"/>
            </a:lvl5pPr>
            <a:lvl6pPr>
              <a:buNone/>
              <a:defRPr sz="6620"/>
            </a:lvl6pPr>
            <a:lvl7pPr>
              <a:buNone/>
              <a:defRPr sz="6620"/>
            </a:lvl7pPr>
            <a:lvl8pPr>
              <a:buNone/>
              <a:defRPr sz="6620"/>
            </a:lvl8pPr>
            <a:lvl9pPr>
              <a:buNone/>
              <a:defRPr sz="662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90861C-7D8A-40EC-BDF6-475C1404A38C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084817" y="12838271"/>
            <a:ext cx="9761984" cy="23784486"/>
          </a:xfrm>
        </p:spPr>
        <p:txBody>
          <a:bodyPr/>
          <a:lstStyle>
            <a:lvl1pPr marL="0" indent="0">
              <a:buNone/>
              <a:defRPr sz="5296"/>
            </a:lvl1pPr>
            <a:lvl2pPr marL="1513378" indent="0">
              <a:buNone/>
              <a:defRPr sz="4634"/>
            </a:lvl2pPr>
            <a:lvl3pPr marL="3026755" indent="0">
              <a:buNone/>
              <a:defRPr sz="3972"/>
            </a:lvl3pPr>
            <a:lvl4pPr marL="4540133" indent="0">
              <a:buNone/>
              <a:defRPr sz="3310"/>
            </a:lvl4pPr>
            <a:lvl5pPr marL="6053511" indent="0">
              <a:buNone/>
              <a:defRPr sz="3310"/>
            </a:lvl5pPr>
            <a:lvl6pPr marL="7566889" indent="0">
              <a:buNone/>
              <a:defRPr sz="3310"/>
            </a:lvl6pPr>
            <a:lvl7pPr marL="9080266" indent="0">
              <a:buNone/>
              <a:defRPr sz="3310"/>
            </a:lvl7pPr>
            <a:lvl8pPr marL="10593644" indent="0">
              <a:buNone/>
              <a:defRPr sz="3310"/>
            </a:lvl8pPr>
            <a:lvl9pPr marL="12107022" indent="0">
              <a:buNone/>
              <a:defRPr sz="3310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BDFCE1-8A1A-4034-91E1-2502DD7B455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4C2DDD-1F5C-4197-9B2F-80A7F2B9210C}" type="datetimeFigureOut">
              <a:t>8/20/2026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5DD86A-7541-4D18-88CD-B39A52D708F8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79CD65-5618-4E36-A727-9B55F3C0271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44286AF3-F49B-4E39-939D-40A3BDE0297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04993-7321-428E-AA21-43C325FDB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817" y="2852949"/>
            <a:ext cx="9761984" cy="9985322"/>
          </a:xfrm>
        </p:spPr>
        <p:txBody>
          <a:bodyPr anchor="b"/>
          <a:lstStyle>
            <a:lvl1pPr>
              <a:buNone/>
              <a:defRPr sz="10592"/>
            </a:lvl1pPr>
          </a:lstStyle>
          <a:p>
            <a:r>
              <a:t>Click to edit Master title style</a:t>
            </a:r>
            <a:endParaRPr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CE2F24-1652-41E2-A14C-4D38BA33FC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2867534" y="6161587"/>
            <a:ext cx="15322808" cy="30411646"/>
          </a:xfrm>
        </p:spPr>
        <p:txBody>
          <a:bodyPr anchor="t"/>
          <a:lstStyle>
            <a:lvl1pPr marL="0" indent="0">
              <a:buNone/>
              <a:defRPr sz="10592"/>
            </a:lvl1pPr>
            <a:lvl2pPr marL="1513378" indent="0">
              <a:buNone/>
              <a:defRPr sz="9268"/>
            </a:lvl2pPr>
            <a:lvl3pPr marL="3026755" indent="0">
              <a:buNone/>
              <a:defRPr sz="7944"/>
            </a:lvl3pPr>
            <a:lvl4pPr marL="4540133" indent="0">
              <a:buNone/>
              <a:defRPr sz="6620"/>
            </a:lvl4pPr>
            <a:lvl5pPr marL="6053511" indent="0">
              <a:buNone/>
              <a:defRPr sz="6620"/>
            </a:lvl5pPr>
            <a:lvl6pPr marL="7566889" indent="0">
              <a:buNone/>
              <a:defRPr sz="6620"/>
            </a:lvl6pPr>
            <a:lvl7pPr marL="9080266" indent="0">
              <a:buNone/>
              <a:defRPr sz="6620"/>
            </a:lvl7pPr>
            <a:lvl8pPr marL="10593644" indent="0">
              <a:buNone/>
              <a:defRPr sz="6620"/>
            </a:lvl8pPr>
            <a:lvl9pPr marL="12107022" indent="0">
              <a:buNone/>
              <a:defRPr sz="6620"/>
            </a:lvl9pPr>
          </a:lstStyle>
          <a:p>
            <a:r>
              <a:t>Click icon to add picture</a:t>
            </a:r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C3DEBF-07D5-481B-A469-FC1CB54A08CB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084817" y="12838271"/>
            <a:ext cx="9761984" cy="23784486"/>
          </a:xfrm>
        </p:spPr>
        <p:txBody>
          <a:bodyPr/>
          <a:lstStyle>
            <a:lvl1pPr marL="0" indent="0">
              <a:buNone/>
              <a:defRPr sz="5296"/>
            </a:lvl1pPr>
            <a:lvl2pPr marL="1513378" indent="0">
              <a:buNone/>
              <a:defRPr sz="4634"/>
            </a:lvl2pPr>
            <a:lvl3pPr marL="3026755" indent="0">
              <a:buNone/>
              <a:defRPr sz="3972"/>
            </a:lvl3pPr>
            <a:lvl4pPr marL="4540133" indent="0">
              <a:buNone/>
              <a:defRPr sz="3310"/>
            </a:lvl4pPr>
            <a:lvl5pPr marL="6053511" indent="0">
              <a:buNone/>
              <a:defRPr sz="3310"/>
            </a:lvl5pPr>
            <a:lvl6pPr marL="7566889" indent="0">
              <a:buNone/>
              <a:defRPr sz="3310"/>
            </a:lvl6pPr>
            <a:lvl7pPr marL="9080266" indent="0">
              <a:buNone/>
              <a:defRPr sz="3310"/>
            </a:lvl7pPr>
            <a:lvl8pPr marL="10593644" indent="0">
              <a:buNone/>
              <a:defRPr sz="3310"/>
            </a:lvl8pPr>
            <a:lvl9pPr marL="12107022" indent="0">
              <a:buNone/>
              <a:defRPr sz="3310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8F2AC0-F60C-4FBD-A1A3-011581C2277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4C2DDD-1F5C-4197-9B2F-80A7F2B9210C}" type="datetimeFigureOut">
              <a:t>8/20/2026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FBE3FF-CEA8-47E5-A553-FE110505377C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1F3D0B-C395-4095-B527-B61EFCBB690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44286AF3-F49B-4E39-939D-40A3BDE0297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B861F9-F81A-4246-97D5-B987651EB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0875" y="2278406"/>
            <a:ext cx="26105525" cy="8271575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Click to edit Master title style</a:t>
            </a:r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BFF131-6F99-4E8E-B44B-519F5D7793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80875" y="11391985"/>
            <a:ext cx="26105525" cy="27152551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BD27AC-61DF-4DCC-9C1A-CDC76FB657B6}"/>
              </a:ext>
            </a:extLst>
          </p:cNvPr>
          <p:cNvSpPr>
            <a:spLocks noGrp="1"/>
          </p:cNvSpPr>
          <p:nvPr>
            <p:ph type="dt" idx="2"/>
          </p:nvPr>
        </p:nvSpPr>
        <p:spPr>
          <a:xfrm>
            <a:off x="2080875" y="39663928"/>
            <a:ext cx="6810137" cy="2278397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buNone/>
              <a:defRPr sz="397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C2DDD-1F5C-4197-9B2F-80A7F2B9210C}" type="datetimeFigureOut">
              <a:t>8/20/2026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7D1701-84A1-4937-B53D-D35929C1EDE1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>
            <a:off x="10026035" y="39663928"/>
            <a:ext cx="10215205" cy="2278397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buNone/>
              <a:defRPr sz="397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A5B50E-A244-4455-8333-9FDF08FA631A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21376263" y="39663928"/>
            <a:ext cx="6810137" cy="2278397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buNone/>
              <a:defRPr sz="397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86AF3-F49B-4E39-939D-40A3BDE02972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026755">
        <a:lnSpc>
          <a:spcPct val="90000"/>
        </a:lnSpc>
        <a:spcBef>
          <a:spcPct val="0"/>
        </a:spcBef>
        <a:buNone/>
        <a:defRPr sz="14564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756689" indent="-756689" algn="l" defTabSz="3026755">
        <a:lnSpc>
          <a:spcPct val="90000"/>
        </a:lnSpc>
        <a:spcBef>
          <a:spcPts val="3310"/>
        </a:spcBef>
        <a:buFont typeface="Arial"/>
        <a:buChar char="•"/>
        <a:defRPr sz="9268" kern="1200">
          <a:solidFill>
            <a:schemeClr val="tx1"/>
          </a:solidFill>
          <a:latin typeface="+mn-lt"/>
          <a:ea typeface="+mn-lt"/>
          <a:cs typeface="+mn-lt"/>
        </a:defRPr>
      </a:lvl1pPr>
      <a:lvl2pPr marL="2270067" indent="-756689" algn="l" defTabSz="3026755">
        <a:lnSpc>
          <a:spcPct val="90000"/>
        </a:lnSpc>
        <a:spcBef>
          <a:spcPts val="1655"/>
        </a:spcBef>
        <a:buFont typeface="Arial"/>
        <a:buChar char="•"/>
        <a:defRPr sz="7944" kern="1200">
          <a:solidFill>
            <a:schemeClr val="tx1"/>
          </a:solidFill>
          <a:latin typeface="+mn-lt"/>
          <a:ea typeface="+mn-lt"/>
          <a:cs typeface="+mn-lt"/>
        </a:defRPr>
      </a:lvl2pPr>
      <a:lvl3pPr marL="3783444" indent="-756689" algn="l" defTabSz="3026755">
        <a:lnSpc>
          <a:spcPct val="90000"/>
        </a:lnSpc>
        <a:spcBef>
          <a:spcPts val="1655"/>
        </a:spcBef>
        <a:buFont typeface="Arial"/>
        <a:buChar char="•"/>
        <a:defRPr sz="6620" kern="1200">
          <a:solidFill>
            <a:schemeClr val="tx1"/>
          </a:solidFill>
          <a:latin typeface="+mn-lt"/>
          <a:ea typeface="+mn-lt"/>
          <a:cs typeface="+mn-lt"/>
        </a:defRPr>
      </a:lvl3pPr>
      <a:lvl4pPr marL="5296822" indent="-756689" algn="l" defTabSz="3026755">
        <a:lnSpc>
          <a:spcPct val="90000"/>
        </a:lnSpc>
        <a:spcBef>
          <a:spcPts val="1655"/>
        </a:spcBef>
        <a:buFont typeface="Arial"/>
        <a:buChar char="•"/>
        <a:defRPr sz="5958" kern="1200">
          <a:solidFill>
            <a:schemeClr val="tx1"/>
          </a:solidFill>
          <a:latin typeface="+mn-lt"/>
          <a:ea typeface="+mn-lt"/>
          <a:cs typeface="+mn-lt"/>
        </a:defRPr>
      </a:lvl4pPr>
      <a:lvl5pPr marL="6810200" indent="-756689" algn="l" defTabSz="3026755">
        <a:lnSpc>
          <a:spcPct val="90000"/>
        </a:lnSpc>
        <a:spcBef>
          <a:spcPts val="1655"/>
        </a:spcBef>
        <a:buFont typeface="Arial"/>
        <a:buChar char="•"/>
        <a:defRPr sz="5958" kern="1200">
          <a:solidFill>
            <a:schemeClr val="tx1"/>
          </a:solidFill>
          <a:latin typeface="+mn-lt"/>
          <a:ea typeface="+mn-lt"/>
          <a:cs typeface="+mn-lt"/>
        </a:defRPr>
      </a:lvl5pPr>
      <a:lvl6pPr marL="8323577" indent="-756689" algn="l" defTabSz="3026755">
        <a:lnSpc>
          <a:spcPct val="90000"/>
        </a:lnSpc>
        <a:spcBef>
          <a:spcPts val="1655"/>
        </a:spcBef>
        <a:buFont typeface="Arial"/>
        <a:buChar char="•"/>
        <a:defRPr sz="5958" kern="1200">
          <a:solidFill>
            <a:schemeClr val="tx1"/>
          </a:solidFill>
          <a:latin typeface="+mn-lt"/>
          <a:ea typeface="+mn-lt"/>
          <a:cs typeface="+mn-lt"/>
        </a:defRPr>
      </a:lvl6pPr>
      <a:lvl7pPr marL="9836955" indent="-756689" algn="l" defTabSz="3026755">
        <a:lnSpc>
          <a:spcPct val="90000"/>
        </a:lnSpc>
        <a:spcBef>
          <a:spcPts val="1655"/>
        </a:spcBef>
        <a:buFont typeface="Arial"/>
        <a:buChar char="•"/>
        <a:defRPr sz="5958" kern="1200">
          <a:solidFill>
            <a:schemeClr val="tx1"/>
          </a:solidFill>
          <a:latin typeface="+mn-lt"/>
          <a:ea typeface="+mn-lt"/>
          <a:cs typeface="+mn-lt"/>
        </a:defRPr>
      </a:lvl7pPr>
      <a:lvl8pPr marL="11350333" indent="-756689" algn="l" defTabSz="3026755">
        <a:lnSpc>
          <a:spcPct val="90000"/>
        </a:lnSpc>
        <a:spcBef>
          <a:spcPts val="1655"/>
        </a:spcBef>
        <a:buFont typeface="Arial"/>
        <a:buChar char="•"/>
        <a:defRPr sz="5958" kern="1200">
          <a:solidFill>
            <a:schemeClr val="tx1"/>
          </a:solidFill>
          <a:latin typeface="+mn-lt"/>
          <a:ea typeface="+mn-lt"/>
          <a:cs typeface="+mn-lt"/>
        </a:defRPr>
      </a:lvl8pPr>
      <a:lvl9pPr marL="12863711" indent="-756689" algn="l" defTabSz="3026755">
        <a:lnSpc>
          <a:spcPct val="90000"/>
        </a:lnSpc>
        <a:spcBef>
          <a:spcPts val="1655"/>
        </a:spcBef>
        <a:buFont typeface="Arial"/>
        <a:buChar char="•"/>
        <a:defRPr sz="5958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3026755">
        <a:buNone/>
        <a:defRPr sz="5958" kern="1200">
          <a:solidFill>
            <a:schemeClr val="tx1"/>
          </a:solidFill>
          <a:latin typeface="+mn-lt"/>
          <a:ea typeface="+mn-lt"/>
          <a:cs typeface="+mn-lt"/>
        </a:defRPr>
      </a:lvl1pPr>
      <a:lvl2pPr marL="1513378" algn="l" defTabSz="3026755">
        <a:buNone/>
        <a:defRPr sz="5958" kern="1200">
          <a:solidFill>
            <a:schemeClr val="tx1"/>
          </a:solidFill>
          <a:latin typeface="+mn-lt"/>
          <a:ea typeface="+mn-lt"/>
          <a:cs typeface="+mn-lt"/>
        </a:defRPr>
      </a:lvl2pPr>
      <a:lvl3pPr marL="3026755" algn="l" defTabSz="3026755">
        <a:buNone/>
        <a:defRPr sz="5958" kern="1200">
          <a:solidFill>
            <a:schemeClr val="tx1"/>
          </a:solidFill>
          <a:latin typeface="+mn-lt"/>
          <a:ea typeface="+mn-lt"/>
          <a:cs typeface="+mn-lt"/>
        </a:defRPr>
      </a:lvl3pPr>
      <a:lvl4pPr marL="4540133" algn="l" defTabSz="3026755">
        <a:buNone/>
        <a:defRPr sz="5958" kern="1200">
          <a:solidFill>
            <a:schemeClr val="tx1"/>
          </a:solidFill>
          <a:latin typeface="+mn-lt"/>
          <a:ea typeface="+mn-lt"/>
          <a:cs typeface="+mn-lt"/>
        </a:defRPr>
      </a:lvl4pPr>
      <a:lvl5pPr marL="6053511" algn="l" defTabSz="3026755">
        <a:buNone/>
        <a:defRPr sz="5958" kern="1200">
          <a:solidFill>
            <a:schemeClr val="tx1"/>
          </a:solidFill>
          <a:latin typeface="+mn-lt"/>
          <a:ea typeface="+mn-lt"/>
          <a:cs typeface="+mn-lt"/>
        </a:defRPr>
      </a:lvl5pPr>
      <a:lvl6pPr marL="7566889" algn="l" defTabSz="3026755">
        <a:buNone/>
        <a:defRPr sz="5958" kern="1200">
          <a:solidFill>
            <a:schemeClr val="tx1"/>
          </a:solidFill>
          <a:latin typeface="+mn-lt"/>
          <a:ea typeface="+mn-lt"/>
          <a:cs typeface="+mn-lt"/>
        </a:defRPr>
      </a:lvl6pPr>
      <a:lvl7pPr marL="9080266" algn="l" defTabSz="3026755">
        <a:buNone/>
        <a:defRPr sz="5958" kern="1200">
          <a:solidFill>
            <a:schemeClr val="tx1"/>
          </a:solidFill>
          <a:latin typeface="+mn-lt"/>
          <a:ea typeface="+mn-lt"/>
          <a:cs typeface="+mn-lt"/>
        </a:defRPr>
      </a:lvl7pPr>
      <a:lvl8pPr marL="10593644" algn="l" defTabSz="3026755">
        <a:buNone/>
        <a:defRPr sz="5958" kern="1200">
          <a:solidFill>
            <a:schemeClr val="tx1"/>
          </a:solidFill>
          <a:latin typeface="+mn-lt"/>
          <a:ea typeface="+mn-lt"/>
          <a:cs typeface="+mn-lt"/>
        </a:defRPr>
      </a:lvl8pPr>
      <a:lvl9pPr marL="12107022" algn="l" defTabSz="3026755">
        <a:buNone/>
        <a:defRPr sz="5958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14401" y="33031096"/>
            <a:ext cx="31152177" cy="856684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37ACF58-3D72-401D-9C72-5A57D535CBD4}"/>
              </a:ext>
            </a:extLst>
          </p:cNvPr>
          <p:cNvSpPr>
            <a:spLocks noGrp="1"/>
          </p:cNvSpPr>
          <p:nvPr/>
        </p:nvSpPr>
        <p:spPr>
          <a:xfrm>
            <a:off x="-1" y="41224835"/>
            <a:ext cx="30267275" cy="1670130"/>
          </a:xfrm>
          <a:prstGeom prst="rect">
            <a:avLst/>
          </a:prstGeom>
          <a:solidFill>
            <a:srgbClr val="D621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478DB4-FB7A-40E0-A273-C797FE8709CC}"/>
              </a:ext>
            </a:extLst>
          </p:cNvPr>
          <p:cNvSpPr>
            <a:spLocks noGrp="1"/>
          </p:cNvSpPr>
          <p:nvPr/>
        </p:nvSpPr>
        <p:spPr>
          <a:xfrm>
            <a:off x="-1" y="41597943"/>
            <a:ext cx="30267275" cy="1308843"/>
          </a:xfrm>
          <a:prstGeom prst="rect">
            <a:avLst/>
          </a:prstGeom>
          <a:solidFill>
            <a:srgbClr val="2322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pic>
        <p:nvPicPr>
          <p:cNvPr id="18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91400" y="494953"/>
            <a:ext cx="5419453" cy="2893706"/>
          </a:xfrm>
          <a:prstGeom prst="rect">
            <a:avLst/>
          </a:prstGeom>
        </p:spPr>
      </p:pic>
      <p:pic>
        <p:nvPicPr>
          <p:cNvPr id="18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86529" y="463918"/>
            <a:ext cx="6607118" cy="3052028"/>
          </a:xfrm>
          <a:prstGeom prst="rect">
            <a:avLst/>
          </a:prstGeom>
        </p:spPr>
      </p:pic>
      <p:pic>
        <p:nvPicPr>
          <p:cNvPr id="18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24743" y="359389"/>
            <a:ext cx="6218198" cy="3052028"/>
          </a:xfrm>
          <a:prstGeom prst="rect">
            <a:avLst/>
          </a:prstGeom>
        </p:spPr>
      </p:pic>
      <p:pic>
        <p:nvPicPr>
          <p:cNvPr id="190" name="Picture 9"/>
          <p:cNvPicPr>
            <a:picLocks noChangeAspect="1"/>
          </p:cNvPicPr>
          <p:nvPr/>
        </p:nvPicPr>
        <p:blipFill rotWithShape="1">
          <a:blip r:embed="rId7"/>
          <a:srcRect l="1131" t="32822" r="1444" b="27978"/>
          <a:stretch/>
        </p:blipFill>
        <p:spPr>
          <a:xfrm>
            <a:off x="2390360" y="2010340"/>
            <a:ext cx="8101175" cy="956289"/>
          </a:xfrm>
          <a:prstGeom prst="rect">
            <a:avLst/>
          </a:prstGeom>
        </p:spPr>
      </p:pic>
      <p:pic>
        <p:nvPicPr>
          <p:cNvPr id="191" name="Picture 10"/>
          <p:cNvPicPr>
            <a:picLocks noChangeAspect="1"/>
          </p:cNvPicPr>
          <p:nvPr/>
        </p:nvPicPr>
        <p:blipFill rotWithShape="1">
          <a:blip r:embed="rId7"/>
          <a:srcRect l="1131" t="-2164" r="1444" b="66450"/>
          <a:stretch/>
        </p:blipFill>
        <p:spPr>
          <a:xfrm>
            <a:off x="-104920" y="587733"/>
            <a:ext cx="13228021" cy="1422607"/>
          </a:xfrm>
          <a:prstGeom prst="rect">
            <a:avLst/>
          </a:prstGeom>
        </p:spPr>
      </p:pic>
      <p:pic>
        <p:nvPicPr>
          <p:cNvPr id="192" name="Picture 11"/>
          <p:cNvPicPr>
            <a:picLocks noChangeAspect="1"/>
          </p:cNvPicPr>
          <p:nvPr/>
        </p:nvPicPr>
        <p:blipFill rotWithShape="1">
          <a:blip r:embed="rId7"/>
          <a:srcRect l="1131" t="79398" r="1444" b="5626"/>
          <a:stretch/>
        </p:blipFill>
        <p:spPr>
          <a:xfrm>
            <a:off x="2390360" y="2959767"/>
            <a:ext cx="8101175" cy="36534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4CBFCF2-06E9-4030-8643-2E88D1BE6B8A}"/>
              </a:ext>
            </a:extLst>
          </p:cNvPr>
          <p:cNvSpPr>
            <a:spLocks noGrp="1"/>
          </p:cNvSpPr>
          <p:nvPr/>
        </p:nvSpPr>
        <p:spPr>
          <a:xfrm>
            <a:off x="0" y="3496899"/>
            <a:ext cx="302377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6600" dirty="0">
                <a:solidFill>
                  <a:srgbClr val="31346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[</a:t>
            </a:r>
            <a:r>
              <a:rPr lang="en-US" sz="6600" b="1" dirty="0" smtClean="0">
                <a:solidFill>
                  <a:schemeClr val="accent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#1831</a:t>
            </a:r>
            <a:r>
              <a:rPr lang="en-US" sz="6600" dirty="0" smtClean="0">
                <a:solidFill>
                  <a:srgbClr val="31346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] A </a:t>
            </a:r>
            <a:r>
              <a:rPr lang="en-US" sz="6600" dirty="0">
                <a:solidFill>
                  <a:srgbClr val="31346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COMPARATIVE STUDY OF IELTS WRITING TASK 2 EVALUATION</a:t>
            </a:r>
          </a:p>
          <a:p>
            <a:pPr algn="ctr" defTabSz="457200"/>
            <a:r>
              <a:rPr lang="en-US" sz="6600" dirty="0">
                <a:solidFill>
                  <a:srgbClr val="31346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BETWEEN CHATGPT AND CERTIFIED EXAMINERS</a:t>
            </a:r>
            <a:endParaRPr lang="en-US" sz="6600" dirty="0">
              <a:solidFill>
                <a:srgbClr val="31346E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5" name="title-rule">
            <a:extLst>
              <a:ext uri="{FF2B5EF4-FFF2-40B4-BE49-F238E27FC236}">
                <a16:creationId xmlns:a16="http://schemas.microsoft.com/office/drawing/2014/main" id="{6ABF0BA5-F721-4BCC-B8A1-ED41ADF3A423}"/>
              </a:ext>
            </a:extLst>
          </p:cNvPr>
          <p:cNvSpPr>
            <a:spLocks noGrp="1"/>
          </p:cNvSpPr>
          <p:nvPr/>
        </p:nvSpPr>
        <p:spPr>
          <a:xfrm>
            <a:off x="1700212" y="7707863"/>
            <a:ext cx="27003375" cy="47625"/>
          </a:xfrm>
          <a:prstGeom prst="rect">
            <a:avLst/>
          </a:prstGeom>
          <a:solidFill>
            <a:srgbClr val="D91F2E"/>
          </a:solidFill>
          <a:ln w="0">
            <a:noFill/>
            <a:prstDash val="solid"/>
          </a:ln>
        </p:spPr>
      </p:sp>
      <p:sp>
        <p:nvSpPr>
          <p:cNvPr id="26" name="column-divider-1">
            <a:extLst>
              <a:ext uri="{FF2B5EF4-FFF2-40B4-BE49-F238E27FC236}">
                <a16:creationId xmlns:a16="http://schemas.microsoft.com/office/drawing/2014/main" id="{69321DCA-67D8-438A-AEEA-604F57955916}"/>
              </a:ext>
            </a:extLst>
          </p:cNvPr>
          <p:cNvSpPr>
            <a:spLocks noGrp="1"/>
          </p:cNvSpPr>
          <p:nvPr/>
        </p:nvSpPr>
        <p:spPr>
          <a:xfrm>
            <a:off x="10687295" y="8693374"/>
            <a:ext cx="19050" cy="23317200"/>
          </a:xfrm>
          <a:prstGeom prst="rect">
            <a:avLst/>
          </a:prstGeom>
          <a:solidFill>
            <a:srgbClr val="CDD3E1"/>
          </a:solidFill>
          <a:ln w="0">
            <a:noFill/>
            <a:prstDash val="solid"/>
          </a:ln>
        </p:spPr>
      </p:sp>
      <p:sp>
        <p:nvSpPr>
          <p:cNvPr id="27" name="column-divider-2">
            <a:extLst>
              <a:ext uri="{FF2B5EF4-FFF2-40B4-BE49-F238E27FC236}">
                <a16:creationId xmlns:a16="http://schemas.microsoft.com/office/drawing/2014/main" id="{69AEAC19-8F2E-4A09-BE52-A064D4ACA751}"/>
              </a:ext>
            </a:extLst>
          </p:cNvPr>
          <p:cNvSpPr>
            <a:spLocks noGrp="1"/>
          </p:cNvSpPr>
          <p:nvPr/>
        </p:nvSpPr>
        <p:spPr>
          <a:xfrm>
            <a:off x="19889151" y="8667251"/>
            <a:ext cx="19050" cy="21305520"/>
          </a:xfrm>
          <a:prstGeom prst="rect">
            <a:avLst/>
          </a:prstGeom>
          <a:solidFill>
            <a:srgbClr val="CDD3E1"/>
          </a:solidFill>
          <a:ln w="0">
            <a:noFill/>
            <a:prstDash val="solid"/>
          </a:ln>
        </p:spPr>
      </p:sp>
      <p:sp>
        <p:nvSpPr>
          <p:cNvPr id="28" name="introduction-card">
            <a:extLst>
              <a:ext uri="{FF2B5EF4-FFF2-40B4-BE49-F238E27FC236}">
                <a16:creationId xmlns:a16="http://schemas.microsoft.com/office/drawing/2014/main" id="{4AFC2321-8FBF-4D00-BF97-BC4CF8E0D2EE}"/>
              </a:ext>
            </a:extLst>
          </p:cNvPr>
          <p:cNvSpPr>
            <a:spLocks noGrp="1"/>
          </p:cNvSpPr>
          <p:nvPr/>
        </p:nvSpPr>
        <p:spPr>
          <a:xfrm>
            <a:off x="1628775" y="8634715"/>
            <a:ext cx="8963025" cy="8281366"/>
          </a:xfrm>
          <a:prstGeom prst="roundRect">
            <a:avLst>
              <a:gd name="adj" fmla="val 2903"/>
            </a:avLst>
          </a:prstGeom>
          <a:noFill/>
          <a:ln w="19050">
            <a:solidFill>
              <a:srgbClr val="D4D9E6"/>
            </a:solidFill>
            <a:prstDash val="solid"/>
          </a:ln>
        </p:spPr>
      </p:sp>
      <p:sp>
        <p:nvSpPr>
          <p:cNvPr id="29" name="question-card">
            <a:extLst>
              <a:ext uri="{FF2B5EF4-FFF2-40B4-BE49-F238E27FC236}">
                <a16:creationId xmlns:a16="http://schemas.microsoft.com/office/drawing/2014/main" id="{A3AB7179-43B9-4898-9351-1C2071959D07}"/>
              </a:ext>
            </a:extLst>
          </p:cNvPr>
          <p:cNvSpPr>
            <a:spLocks noGrp="1"/>
          </p:cNvSpPr>
          <p:nvPr/>
        </p:nvSpPr>
        <p:spPr>
          <a:xfrm>
            <a:off x="1628775" y="18404692"/>
            <a:ext cx="8963025" cy="5316668"/>
          </a:xfrm>
          <a:prstGeom prst="roundRect">
            <a:avLst>
              <a:gd name="adj" fmla="val 3543"/>
            </a:avLst>
          </a:prstGeom>
          <a:noFill/>
          <a:ln w="19050">
            <a:solidFill>
              <a:srgbClr val="D4D9E6"/>
            </a:solidFill>
            <a:prstDash val="solid"/>
          </a:ln>
        </p:spPr>
      </p:sp>
      <p:sp>
        <p:nvSpPr>
          <p:cNvPr id="30" name="framework-card">
            <a:extLst>
              <a:ext uri="{FF2B5EF4-FFF2-40B4-BE49-F238E27FC236}">
                <a16:creationId xmlns:a16="http://schemas.microsoft.com/office/drawing/2014/main" id="{2BEC9C3A-1D0E-47BE-A311-F3CAE596DE6B}"/>
              </a:ext>
            </a:extLst>
          </p:cNvPr>
          <p:cNvSpPr>
            <a:spLocks noGrp="1"/>
          </p:cNvSpPr>
          <p:nvPr/>
        </p:nvSpPr>
        <p:spPr>
          <a:xfrm>
            <a:off x="1628075" y="24987515"/>
            <a:ext cx="8963025" cy="7030346"/>
          </a:xfrm>
          <a:prstGeom prst="roundRect">
            <a:avLst>
              <a:gd name="adj" fmla="val 2233"/>
            </a:avLst>
          </a:prstGeom>
          <a:noFill/>
          <a:ln w="19050">
            <a:solidFill>
              <a:srgbClr val="D4D9E6"/>
            </a:solidFill>
            <a:prstDash val="solid"/>
          </a:ln>
        </p:spPr>
      </p:sp>
      <p:sp>
        <p:nvSpPr>
          <p:cNvPr id="31" name="method-card">
            <a:extLst>
              <a:ext uri="{FF2B5EF4-FFF2-40B4-BE49-F238E27FC236}">
                <a16:creationId xmlns:a16="http://schemas.microsoft.com/office/drawing/2014/main" id="{BBDB45B3-B1C4-4745-BC75-7C0BDC2F2725}"/>
              </a:ext>
            </a:extLst>
          </p:cNvPr>
          <p:cNvSpPr>
            <a:spLocks noGrp="1"/>
          </p:cNvSpPr>
          <p:nvPr/>
        </p:nvSpPr>
        <p:spPr>
          <a:xfrm>
            <a:off x="10820400" y="8634716"/>
            <a:ext cx="8963025" cy="15046850"/>
          </a:xfrm>
          <a:prstGeom prst="roundRect">
            <a:avLst>
              <a:gd name="adj" fmla="val 1913"/>
            </a:avLst>
          </a:prstGeom>
          <a:noFill/>
          <a:ln w="19050">
            <a:solidFill>
              <a:srgbClr val="D4D9E6"/>
            </a:solidFill>
            <a:prstDash val="solid"/>
          </a:ln>
        </p:spPr>
      </p:sp>
      <p:sp>
        <p:nvSpPr>
          <p:cNvPr id="32" name="icc-card">
            <a:extLst>
              <a:ext uri="{FF2B5EF4-FFF2-40B4-BE49-F238E27FC236}">
                <a16:creationId xmlns:a16="http://schemas.microsoft.com/office/drawing/2014/main" id="{31A24DE4-14EE-4428-897D-302ACF9439DB}"/>
              </a:ext>
            </a:extLst>
          </p:cNvPr>
          <p:cNvSpPr>
            <a:spLocks noGrp="1"/>
          </p:cNvSpPr>
          <p:nvPr/>
        </p:nvSpPr>
        <p:spPr>
          <a:xfrm>
            <a:off x="10749915" y="24974523"/>
            <a:ext cx="8963025" cy="5057155"/>
          </a:xfrm>
          <a:prstGeom prst="roundRect">
            <a:avLst>
              <a:gd name="adj" fmla="val 4478"/>
            </a:avLst>
          </a:prstGeom>
          <a:noFill/>
          <a:ln w="19050">
            <a:solidFill>
              <a:srgbClr val="D4D9E6"/>
            </a:solidFill>
            <a:prstDash val="solid"/>
          </a:ln>
        </p:spPr>
      </p:sp>
      <p:sp>
        <p:nvSpPr>
          <p:cNvPr id="33" name="findings-card">
            <a:extLst>
              <a:ext uri="{FF2B5EF4-FFF2-40B4-BE49-F238E27FC236}">
                <a16:creationId xmlns:a16="http://schemas.microsoft.com/office/drawing/2014/main" id="{D6CB2B49-8C79-4674-8A09-26A719775967}"/>
              </a:ext>
            </a:extLst>
          </p:cNvPr>
          <p:cNvSpPr>
            <a:spLocks noGrp="1"/>
          </p:cNvSpPr>
          <p:nvPr/>
        </p:nvSpPr>
        <p:spPr>
          <a:xfrm>
            <a:off x="20012025" y="8634716"/>
            <a:ext cx="8963025" cy="9239250"/>
          </a:xfrm>
          <a:prstGeom prst="roundRect">
            <a:avLst>
              <a:gd name="adj" fmla="val 1913"/>
            </a:avLst>
          </a:prstGeom>
          <a:noFill/>
          <a:ln w="19050">
            <a:solidFill>
              <a:srgbClr val="D4D9E6"/>
            </a:solidFill>
            <a:prstDash val="solid"/>
          </a:ln>
        </p:spPr>
      </p:sp>
      <p:sp>
        <p:nvSpPr>
          <p:cNvPr id="34" name="implications-card">
            <a:extLst>
              <a:ext uri="{FF2B5EF4-FFF2-40B4-BE49-F238E27FC236}">
                <a16:creationId xmlns:a16="http://schemas.microsoft.com/office/drawing/2014/main" id="{AC1C37D3-ACAD-4642-B65E-41D2DB924326}"/>
              </a:ext>
            </a:extLst>
          </p:cNvPr>
          <p:cNvSpPr>
            <a:spLocks noGrp="1"/>
          </p:cNvSpPr>
          <p:nvPr/>
        </p:nvSpPr>
        <p:spPr>
          <a:xfrm>
            <a:off x="20012025" y="18102566"/>
            <a:ext cx="8963025" cy="11929112"/>
          </a:xfrm>
          <a:prstGeom prst="roundRect">
            <a:avLst>
              <a:gd name="adj" fmla="val 1913"/>
            </a:avLst>
          </a:prstGeom>
          <a:noFill/>
          <a:ln w="19050">
            <a:solidFill>
              <a:srgbClr val="D4D9E6"/>
            </a:solidFill>
            <a:prstDash val="solid"/>
          </a:ln>
        </p:spPr>
      </p:sp>
      <p:sp>
        <p:nvSpPr>
          <p:cNvPr id="35" name="context-bar">
            <a:extLst>
              <a:ext uri="{FF2B5EF4-FFF2-40B4-BE49-F238E27FC236}">
                <a16:creationId xmlns:a16="http://schemas.microsoft.com/office/drawing/2014/main" id="{D4CA5E07-93FB-4D73-B360-9DD207344CA8}"/>
              </a:ext>
            </a:extLst>
          </p:cNvPr>
          <p:cNvSpPr>
            <a:spLocks noGrp="1"/>
          </p:cNvSpPr>
          <p:nvPr/>
        </p:nvSpPr>
        <p:spPr>
          <a:xfrm>
            <a:off x="1800225" y="8815691"/>
            <a:ext cx="104775" cy="447675"/>
          </a:xfrm>
          <a:prstGeom prst="rect">
            <a:avLst/>
          </a:prstGeom>
          <a:solidFill>
            <a:srgbClr val="D91F2E"/>
          </a:solidFill>
          <a:ln w="0">
            <a:noFill/>
            <a:prstDash val="solid"/>
          </a:ln>
        </p:spPr>
      </p:sp>
      <p:sp>
        <p:nvSpPr>
          <p:cNvPr id="36" name="context-number">
            <a:extLst>
              <a:ext uri="{FF2B5EF4-FFF2-40B4-BE49-F238E27FC236}">
                <a16:creationId xmlns:a16="http://schemas.microsoft.com/office/drawing/2014/main" id="{F3770D1D-8D2C-436A-89D2-A01B484950CF}"/>
              </a:ext>
            </a:extLst>
          </p:cNvPr>
          <p:cNvSpPr>
            <a:spLocks noGrp="1"/>
          </p:cNvSpPr>
          <p:nvPr/>
        </p:nvSpPr>
        <p:spPr>
          <a:xfrm>
            <a:off x="2025396" y="8801403"/>
            <a:ext cx="6286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defRPr sz="2100" b="1">
                <a:solidFill>
                  <a:srgbClr val="D91F2E"/>
                </a:solidFill>
                <a:latin typeface="Calibri"/>
                <a:ea typeface="Calibri"/>
                <a:cs typeface="Calibri"/>
              </a:defRPr>
            </a:pPr>
            <a:r>
              <a:rPr sz="3200" b="1" dirty="0">
                <a:solidFill>
                  <a:srgbClr val="D91F2E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01</a:t>
            </a:r>
          </a:p>
        </p:txBody>
      </p:sp>
      <p:sp>
        <p:nvSpPr>
          <p:cNvPr id="37" name="context-title">
            <a:extLst>
              <a:ext uri="{FF2B5EF4-FFF2-40B4-BE49-F238E27FC236}">
                <a16:creationId xmlns:a16="http://schemas.microsoft.com/office/drawing/2014/main" id="{DE0F0679-AF1F-41EC-B857-DD11149070D1}"/>
              </a:ext>
            </a:extLst>
          </p:cNvPr>
          <p:cNvSpPr>
            <a:spLocks noGrp="1"/>
          </p:cNvSpPr>
          <p:nvPr/>
        </p:nvSpPr>
        <p:spPr>
          <a:xfrm>
            <a:off x="2638425" y="8787116"/>
            <a:ext cx="77819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defRPr sz="3000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4800" b="1" dirty="0">
                <a:solidFill>
                  <a:srgbClr val="31346E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INTRODUC</a:t>
            </a:r>
            <a:r>
              <a:rPr sz="4800" dirty="0">
                <a:solidFill>
                  <a:srgbClr val="31346E"/>
                </a:solidFill>
                <a:latin typeface="Aharoni" panose="02010803020104030203" pitchFamily="2" charset="-79"/>
                <a:cs typeface="Aharoni" panose="02010803020104030203"/>
              </a:rPr>
              <a:t>TION</a:t>
            </a:r>
          </a:p>
        </p:txBody>
      </p:sp>
      <p:sp>
        <p:nvSpPr>
          <p:cNvPr id="38" name="context-body">
            <a:extLst>
              <a:ext uri="{FF2B5EF4-FFF2-40B4-BE49-F238E27FC236}">
                <a16:creationId xmlns:a16="http://schemas.microsoft.com/office/drawing/2014/main" id="{970750F6-04B8-41B5-A813-C864D04BAC2F}"/>
              </a:ext>
            </a:extLst>
          </p:cNvPr>
          <p:cNvSpPr>
            <a:spLocks noGrp="1"/>
          </p:cNvSpPr>
          <p:nvPr/>
        </p:nvSpPr>
        <p:spPr>
          <a:xfrm>
            <a:off x="1800225" y="9501491"/>
            <a:ext cx="8620125" cy="3429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38100" rIns="114300" bIns="38100" anchor="t">
            <a:noAutofit/>
          </a:bodyPr>
          <a:lstStyle/>
          <a:p>
            <a:pPr algn="just">
              <a:defRPr sz="2325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3200" b="0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Generative AI is increasingly used in writing assessment, yet accessibility does not establish scoring validity. The central issue is whether </a:t>
            </a:r>
            <a:r>
              <a:rPr sz="3200" b="0" dirty="0" err="1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ChatGPT</a:t>
            </a:r>
            <a:r>
              <a:rPr sz="3200" b="0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 produces stable criterion-level scores that align closely enough with certified IELTS examiner judgment. This matters as AI-mediated feedback becomes more common in Vietnamese EFL and emerging ESL-oriented classrooms.</a:t>
            </a:r>
          </a:p>
        </p:txBody>
      </p:sp>
      <p:sp>
        <p:nvSpPr>
          <p:cNvPr id="39" name="research-gap-box">
            <a:extLst>
              <a:ext uri="{FF2B5EF4-FFF2-40B4-BE49-F238E27FC236}">
                <a16:creationId xmlns:a16="http://schemas.microsoft.com/office/drawing/2014/main" id="{BCFEAEE3-D14B-4DF4-922A-36136BB039AF}"/>
              </a:ext>
            </a:extLst>
          </p:cNvPr>
          <p:cNvSpPr>
            <a:spLocks noGrp="1"/>
          </p:cNvSpPr>
          <p:nvPr/>
        </p:nvSpPr>
        <p:spPr>
          <a:xfrm>
            <a:off x="1790700" y="14716011"/>
            <a:ext cx="8620125" cy="1969582"/>
          </a:xfrm>
          <a:prstGeom prst="roundRect">
            <a:avLst>
              <a:gd name="adj" fmla="val 12676"/>
            </a:avLst>
          </a:prstGeom>
          <a:solidFill>
            <a:srgbClr val="FCEEEF"/>
          </a:solidFill>
          <a:ln w="19050">
            <a:solidFill>
              <a:srgbClr val="F2B8BE"/>
            </a:solidFill>
            <a:prstDash val="solid"/>
          </a:ln>
        </p:spPr>
      </p:sp>
      <p:sp>
        <p:nvSpPr>
          <p:cNvPr id="40" name="research-gap-text">
            <a:extLst>
              <a:ext uri="{FF2B5EF4-FFF2-40B4-BE49-F238E27FC236}">
                <a16:creationId xmlns:a16="http://schemas.microsoft.com/office/drawing/2014/main" id="{C25C157C-40D4-4F74-BC42-A4D8543B72C4}"/>
              </a:ext>
            </a:extLst>
          </p:cNvPr>
          <p:cNvSpPr>
            <a:spLocks noGrp="1"/>
          </p:cNvSpPr>
          <p:nvPr/>
        </p:nvSpPr>
        <p:spPr>
          <a:xfrm>
            <a:off x="2000250" y="14849360"/>
            <a:ext cx="8201025" cy="167518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38100" rIns="38100" bIns="38100" anchor="ctr">
            <a:noAutofit/>
          </a:bodyPr>
          <a:lstStyle/>
          <a:p>
            <a:pPr algn="just">
              <a:defRPr sz="2175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3200" dirty="0">
                <a:latin typeface="Aharoni" panose="02010803020104030203" pitchFamily="2" charset="-79"/>
                <a:ea typeface="Calibri"/>
                <a:cs typeface="Aharoni" panose="02010803020104030203"/>
              </a:rPr>
              <a:t>RESEARCH GAP  </a:t>
            </a:r>
            <a:endParaRPr lang="en-US" sz="3200" dirty="0">
              <a:latin typeface="Aharoni" panose="02010803020104030203" pitchFamily="2" charset="-79"/>
              <a:ea typeface="Calibri"/>
              <a:cs typeface="Aharoni" panose="02010803020104030203"/>
            </a:endParaRPr>
          </a:p>
          <a:p>
            <a:pPr algn="just">
              <a:defRPr sz="2175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3200" dirty="0" smtClean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Few </a:t>
            </a:r>
            <a:r>
              <a:rPr sz="3200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studies combine real Vietnamese IELTS candidates, criterion-level official scores, and repeated AI ratings.</a:t>
            </a:r>
          </a:p>
        </p:txBody>
      </p:sp>
      <p:sp>
        <p:nvSpPr>
          <p:cNvPr id="41" name="questions-bar">
            <a:extLst>
              <a:ext uri="{FF2B5EF4-FFF2-40B4-BE49-F238E27FC236}">
                <a16:creationId xmlns:a16="http://schemas.microsoft.com/office/drawing/2014/main" id="{FB89550A-7EC6-4926-A660-835F32AE1E2C}"/>
              </a:ext>
            </a:extLst>
          </p:cNvPr>
          <p:cNvSpPr>
            <a:spLocks noGrp="1"/>
          </p:cNvSpPr>
          <p:nvPr/>
        </p:nvSpPr>
        <p:spPr>
          <a:xfrm>
            <a:off x="1800225" y="18633292"/>
            <a:ext cx="104775" cy="447675"/>
          </a:xfrm>
          <a:prstGeom prst="rect">
            <a:avLst/>
          </a:prstGeom>
          <a:solidFill>
            <a:srgbClr val="D91F2E"/>
          </a:solidFill>
          <a:ln w="0">
            <a:noFill/>
            <a:prstDash val="solid"/>
          </a:ln>
        </p:spPr>
      </p:sp>
      <p:sp>
        <p:nvSpPr>
          <p:cNvPr id="42" name="questions-number">
            <a:extLst>
              <a:ext uri="{FF2B5EF4-FFF2-40B4-BE49-F238E27FC236}">
                <a16:creationId xmlns:a16="http://schemas.microsoft.com/office/drawing/2014/main" id="{F83FA355-C25C-44F9-BDB7-F40281B23646}"/>
              </a:ext>
            </a:extLst>
          </p:cNvPr>
          <p:cNvSpPr>
            <a:spLocks noGrp="1"/>
          </p:cNvSpPr>
          <p:nvPr/>
        </p:nvSpPr>
        <p:spPr>
          <a:xfrm>
            <a:off x="2028825" y="18604717"/>
            <a:ext cx="6286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>
              <a:defRPr sz="2100" b="1">
                <a:solidFill>
                  <a:srgbClr val="D91F2E"/>
                </a:solidFill>
                <a:latin typeface="Calibri"/>
                <a:ea typeface="Calibri"/>
                <a:cs typeface="Calibri"/>
              </a:defRPr>
            </a:pPr>
            <a:r>
              <a:rPr sz="3200" b="1" dirty="0">
                <a:solidFill>
                  <a:srgbClr val="D91F2E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02</a:t>
            </a:r>
          </a:p>
        </p:txBody>
      </p:sp>
      <p:sp>
        <p:nvSpPr>
          <p:cNvPr id="43" name="questions-title">
            <a:extLst>
              <a:ext uri="{FF2B5EF4-FFF2-40B4-BE49-F238E27FC236}">
                <a16:creationId xmlns:a16="http://schemas.microsoft.com/office/drawing/2014/main" id="{CD93457C-90F5-4C9D-ACF0-53CE00B01A3A}"/>
              </a:ext>
            </a:extLst>
          </p:cNvPr>
          <p:cNvSpPr>
            <a:spLocks noGrp="1"/>
          </p:cNvSpPr>
          <p:nvPr/>
        </p:nvSpPr>
        <p:spPr>
          <a:xfrm>
            <a:off x="2638425" y="18604717"/>
            <a:ext cx="77819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defRPr sz="3000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4800" b="1" dirty="0">
                <a:solidFill>
                  <a:srgbClr val="31346E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RESEARCH QUESTION</a:t>
            </a:r>
          </a:p>
        </p:txBody>
      </p:sp>
      <p:sp>
        <p:nvSpPr>
          <p:cNvPr id="44" name="rq-1-circle">
            <a:extLst>
              <a:ext uri="{FF2B5EF4-FFF2-40B4-BE49-F238E27FC236}">
                <a16:creationId xmlns:a16="http://schemas.microsoft.com/office/drawing/2014/main" id="{F8C36BCC-B089-426E-9346-2D4FEFD254F9}"/>
              </a:ext>
            </a:extLst>
          </p:cNvPr>
          <p:cNvSpPr>
            <a:spLocks noGrp="1"/>
          </p:cNvSpPr>
          <p:nvPr/>
        </p:nvSpPr>
        <p:spPr>
          <a:xfrm>
            <a:off x="2114550" y="19599657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26285E"/>
          </a:solidFill>
          <a:ln w="0">
            <a:noFill/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5" name="rq-1-number">
            <a:extLst>
              <a:ext uri="{FF2B5EF4-FFF2-40B4-BE49-F238E27FC236}">
                <a16:creationId xmlns:a16="http://schemas.microsoft.com/office/drawing/2014/main" id="{ECD04C5B-4173-463E-A5F2-616CE2A3FF96}"/>
              </a:ext>
            </a:extLst>
          </p:cNvPr>
          <p:cNvSpPr>
            <a:spLocks noGrp="1"/>
          </p:cNvSpPr>
          <p:nvPr/>
        </p:nvSpPr>
        <p:spPr>
          <a:xfrm>
            <a:off x="1909015" y="25368476"/>
            <a:ext cx="6477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2175" b="1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pPr>
            <a:r>
              <a:rPr sz="2175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46" name="rq-1-text">
            <a:extLst>
              <a:ext uri="{FF2B5EF4-FFF2-40B4-BE49-F238E27FC236}">
                <a16:creationId xmlns:a16="http://schemas.microsoft.com/office/drawing/2014/main" id="{A411A5A9-231B-42C6-9357-3C3C75BCF764}"/>
              </a:ext>
            </a:extLst>
          </p:cNvPr>
          <p:cNvSpPr>
            <a:spLocks noGrp="1"/>
          </p:cNvSpPr>
          <p:nvPr/>
        </p:nvSpPr>
        <p:spPr>
          <a:xfrm>
            <a:off x="2678177" y="19549075"/>
            <a:ext cx="7762875" cy="191906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0">
            <a:noFill/>
            <a:prstDash val="solid"/>
          </a:ln>
        </p:spPr>
        <p:txBody>
          <a:bodyPr wrap="square" lIns="38100" tIns="19050" rIns="76200" bIns="19050" anchor="ctr">
            <a:noAutofit/>
          </a:bodyPr>
          <a:lstStyle/>
          <a:p>
            <a:pPr algn="just">
              <a:defRPr sz="2325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3200" b="1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To what extent are </a:t>
            </a:r>
            <a:r>
              <a:rPr sz="3200" b="1" dirty="0" err="1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ChatGPT’s</a:t>
            </a:r>
            <a:r>
              <a:rPr sz="3200" b="1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 Task 2 scores across the four analytic criteria consistent with those assigned by certified IELTS examiners?</a:t>
            </a:r>
            <a:endParaRPr sz="3600" b="1" dirty="0">
              <a:solidFill>
                <a:srgbClr val="20253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7" name="rq-operational-box">
            <a:extLst>
              <a:ext uri="{FF2B5EF4-FFF2-40B4-BE49-F238E27FC236}">
                <a16:creationId xmlns:a16="http://schemas.microsoft.com/office/drawing/2014/main" id="{83D12B99-8D45-4ECC-B8EC-5E5F8E4554BD}"/>
              </a:ext>
            </a:extLst>
          </p:cNvPr>
          <p:cNvSpPr>
            <a:spLocks noGrp="1"/>
          </p:cNvSpPr>
          <p:nvPr/>
        </p:nvSpPr>
        <p:spPr>
          <a:xfrm>
            <a:off x="1887633" y="22170863"/>
            <a:ext cx="8480943" cy="1341032"/>
          </a:xfrm>
          <a:prstGeom prst="roundRect">
            <a:avLst>
              <a:gd name="adj" fmla="val 8649"/>
            </a:avLst>
          </a:prstGeom>
          <a:solidFill>
            <a:srgbClr val="EEF1FA"/>
          </a:solidFill>
          <a:ln w="19050">
            <a:solidFill>
              <a:srgbClr val="C9D0EA"/>
            </a:solidFill>
            <a:prstDash val="solid"/>
          </a:ln>
        </p:spPr>
      </p:sp>
      <p:sp>
        <p:nvSpPr>
          <p:cNvPr id="48" name="rq-operational-text">
            <a:extLst>
              <a:ext uri="{FF2B5EF4-FFF2-40B4-BE49-F238E27FC236}">
                <a16:creationId xmlns:a16="http://schemas.microsoft.com/office/drawing/2014/main" id="{B67AB4D1-0FFA-444B-9D29-88B680785FEC}"/>
              </a:ext>
            </a:extLst>
          </p:cNvPr>
          <p:cNvSpPr>
            <a:spLocks noGrp="1"/>
          </p:cNvSpPr>
          <p:nvPr/>
        </p:nvSpPr>
        <p:spPr>
          <a:xfrm>
            <a:off x="2161817" y="22239224"/>
            <a:ext cx="8131403" cy="129621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2175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3600" dirty="0">
                <a:solidFill>
                  <a:srgbClr val="20253A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OPERATIONALIZED AS</a:t>
            </a:r>
          </a:p>
          <a:p>
            <a:pPr algn="ctr">
              <a:defRPr sz="2325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2600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repeatability  •  association  •  agreement  •  directional bias</a:t>
            </a:r>
          </a:p>
        </p:txBody>
      </p:sp>
      <p:sp>
        <p:nvSpPr>
          <p:cNvPr id="49" name="framework-bar">
            <a:extLst>
              <a:ext uri="{FF2B5EF4-FFF2-40B4-BE49-F238E27FC236}">
                <a16:creationId xmlns:a16="http://schemas.microsoft.com/office/drawing/2014/main" id="{8A3D037A-AA33-43D5-A25F-F61D58BB15D6}"/>
              </a:ext>
            </a:extLst>
          </p:cNvPr>
          <p:cNvSpPr>
            <a:spLocks noGrp="1"/>
          </p:cNvSpPr>
          <p:nvPr/>
        </p:nvSpPr>
        <p:spPr>
          <a:xfrm>
            <a:off x="1799525" y="25226264"/>
            <a:ext cx="104775" cy="447675"/>
          </a:xfrm>
          <a:prstGeom prst="rect">
            <a:avLst/>
          </a:prstGeom>
          <a:solidFill>
            <a:srgbClr val="D91F2E"/>
          </a:solidFill>
          <a:ln w="0">
            <a:noFill/>
            <a:prstDash val="solid"/>
          </a:ln>
        </p:spPr>
      </p:sp>
      <p:sp>
        <p:nvSpPr>
          <p:cNvPr id="50" name="framework-number">
            <a:extLst>
              <a:ext uri="{FF2B5EF4-FFF2-40B4-BE49-F238E27FC236}">
                <a16:creationId xmlns:a16="http://schemas.microsoft.com/office/drawing/2014/main" id="{04A90AA4-03DC-4FC1-B46A-768364F73736}"/>
              </a:ext>
            </a:extLst>
          </p:cNvPr>
          <p:cNvSpPr>
            <a:spLocks noGrp="1"/>
          </p:cNvSpPr>
          <p:nvPr/>
        </p:nvSpPr>
        <p:spPr>
          <a:xfrm>
            <a:off x="2028125" y="25197689"/>
            <a:ext cx="6286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>
              <a:defRPr sz="2100" b="1">
                <a:solidFill>
                  <a:srgbClr val="D91F2E"/>
                </a:solidFill>
                <a:latin typeface="Calibri"/>
                <a:ea typeface="Calibri"/>
                <a:cs typeface="Calibri"/>
              </a:defRPr>
            </a:pPr>
            <a:r>
              <a:rPr sz="3200" b="1" dirty="0">
                <a:solidFill>
                  <a:srgbClr val="D91F2E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03</a:t>
            </a:r>
            <a:endParaRPr sz="4000" b="1" dirty="0">
              <a:solidFill>
                <a:srgbClr val="D91F2E"/>
              </a:solidFill>
              <a:latin typeface="Aharoni" panose="02010803020104030203" pitchFamily="2" charset="-79"/>
              <a:ea typeface="Calibri"/>
              <a:cs typeface="Aharoni" panose="02010803020104030203"/>
            </a:endParaRPr>
          </a:p>
        </p:txBody>
      </p:sp>
      <p:sp>
        <p:nvSpPr>
          <p:cNvPr id="51" name="framework-title">
            <a:extLst>
              <a:ext uri="{FF2B5EF4-FFF2-40B4-BE49-F238E27FC236}">
                <a16:creationId xmlns:a16="http://schemas.microsoft.com/office/drawing/2014/main" id="{2291047D-BF27-4AB1-B45D-5B7B35C8ED93}"/>
              </a:ext>
            </a:extLst>
          </p:cNvPr>
          <p:cNvSpPr>
            <a:spLocks noGrp="1"/>
          </p:cNvSpPr>
          <p:nvPr/>
        </p:nvSpPr>
        <p:spPr>
          <a:xfrm>
            <a:off x="2637725" y="25197689"/>
            <a:ext cx="77819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>
              <a:defRPr sz="3000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4800" b="1" dirty="0">
                <a:solidFill>
                  <a:srgbClr val="31346E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THEORETICAL FRAMEWORK</a:t>
            </a:r>
          </a:p>
        </p:txBody>
      </p:sp>
      <p:sp>
        <p:nvSpPr>
          <p:cNvPr id="52" name="framework-intro">
            <a:extLst>
              <a:ext uri="{FF2B5EF4-FFF2-40B4-BE49-F238E27FC236}">
                <a16:creationId xmlns:a16="http://schemas.microsoft.com/office/drawing/2014/main" id="{568F9B1F-E3A5-439C-90E0-3317BA8FB454}"/>
              </a:ext>
            </a:extLst>
          </p:cNvPr>
          <p:cNvSpPr>
            <a:spLocks noGrp="1"/>
          </p:cNvSpPr>
          <p:nvPr/>
        </p:nvSpPr>
        <p:spPr>
          <a:xfrm>
            <a:off x="1799525" y="26049970"/>
            <a:ext cx="8620125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38100" rIns="95250" bIns="38100" anchor="t">
            <a:noAutofit/>
          </a:bodyPr>
          <a:lstStyle/>
          <a:p>
            <a:pPr algn="just">
              <a:defRPr sz="2250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3200" b="0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The study combines the criterion-referenced IELTS analytic rubric with a reliability lens that separates repeated-score stability from </a:t>
            </a:r>
            <a:r>
              <a:rPr sz="3200" b="0" dirty="0" smtClean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human</a:t>
            </a:r>
            <a:r>
              <a:rPr lang="en-US" sz="3200" b="0" dirty="0" smtClean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-</a:t>
            </a:r>
            <a:r>
              <a:rPr sz="3200" b="0" dirty="0" smtClean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AI </a:t>
            </a:r>
            <a:r>
              <a:rPr sz="3200" b="0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agreement.</a:t>
            </a:r>
          </a:p>
        </p:txBody>
      </p:sp>
      <p:sp>
        <p:nvSpPr>
          <p:cNvPr id="53" name="criterion-TR">
            <a:extLst>
              <a:ext uri="{FF2B5EF4-FFF2-40B4-BE49-F238E27FC236}">
                <a16:creationId xmlns:a16="http://schemas.microsoft.com/office/drawing/2014/main" id="{71F1193E-8201-419A-AAC1-18293B7C25C3}"/>
              </a:ext>
            </a:extLst>
          </p:cNvPr>
          <p:cNvSpPr>
            <a:spLocks noGrp="1"/>
          </p:cNvSpPr>
          <p:nvPr/>
        </p:nvSpPr>
        <p:spPr>
          <a:xfrm>
            <a:off x="1854518" y="28050220"/>
            <a:ext cx="1943100" cy="1381125"/>
          </a:xfrm>
          <a:prstGeom prst="roundRect">
            <a:avLst>
              <a:gd name="adj" fmla="val 11034"/>
            </a:avLst>
          </a:prstGeom>
          <a:solidFill>
            <a:srgbClr val="EEF1FA"/>
          </a:solidFill>
          <a:ln w="19050">
            <a:solidFill>
              <a:srgbClr val="C9D0EA"/>
            </a:solidFill>
            <a:prstDash val="solid"/>
          </a:ln>
        </p:spPr>
      </p:sp>
      <p:sp>
        <p:nvSpPr>
          <p:cNvPr id="54" name="criterion-TR-code">
            <a:extLst>
              <a:ext uri="{FF2B5EF4-FFF2-40B4-BE49-F238E27FC236}">
                <a16:creationId xmlns:a16="http://schemas.microsoft.com/office/drawing/2014/main" id="{D0FDD297-EC4B-4C0B-99D7-ED0D6E31A0D4}"/>
              </a:ext>
            </a:extLst>
          </p:cNvPr>
          <p:cNvSpPr>
            <a:spLocks noGrp="1"/>
          </p:cNvSpPr>
          <p:nvPr/>
        </p:nvSpPr>
        <p:spPr>
          <a:xfrm>
            <a:off x="1854518" y="28212145"/>
            <a:ext cx="19431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2400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3600" b="1" dirty="0">
                <a:solidFill>
                  <a:srgbClr val="002060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TR</a:t>
            </a:r>
          </a:p>
        </p:txBody>
      </p:sp>
      <p:sp>
        <p:nvSpPr>
          <p:cNvPr id="55" name="criterion-TR-label">
            <a:extLst>
              <a:ext uri="{FF2B5EF4-FFF2-40B4-BE49-F238E27FC236}">
                <a16:creationId xmlns:a16="http://schemas.microsoft.com/office/drawing/2014/main" id="{AB751350-8E75-4C18-A1E7-1CD2B508F434}"/>
              </a:ext>
            </a:extLst>
          </p:cNvPr>
          <p:cNvSpPr>
            <a:spLocks noGrp="1"/>
          </p:cNvSpPr>
          <p:nvPr/>
        </p:nvSpPr>
        <p:spPr>
          <a:xfrm>
            <a:off x="1930718" y="28669345"/>
            <a:ext cx="17907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1650" b="0">
                <a:solidFill>
                  <a:srgbClr val="566079"/>
                </a:solidFill>
                <a:latin typeface="Calibri"/>
                <a:ea typeface="Calibri"/>
                <a:cs typeface="Calibri"/>
              </a:defRPr>
            </a:pPr>
            <a:r>
              <a:rPr sz="2000" b="0" dirty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Task Response</a:t>
            </a:r>
          </a:p>
        </p:txBody>
      </p:sp>
      <p:sp>
        <p:nvSpPr>
          <p:cNvPr id="56" name="criterion-CC">
            <a:extLst>
              <a:ext uri="{FF2B5EF4-FFF2-40B4-BE49-F238E27FC236}">
                <a16:creationId xmlns:a16="http://schemas.microsoft.com/office/drawing/2014/main" id="{7730B819-8665-4422-9EB9-DCABA230C427}"/>
              </a:ext>
            </a:extLst>
          </p:cNvPr>
          <p:cNvSpPr>
            <a:spLocks noGrp="1"/>
          </p:cNvSpPr>
          <p:nvPr/>
        </p:nvSpPr>
        <p:spPr>
          <a:xfrm>
            <a:off x="3959543" y="28050220"/>
            <a:ext cx="1943100" cy="1381125"/>
          </a:xfrm>
          <a:prstGeom prst="roundRect">
            <a:avLst>
              <a:gd name="adj" fmla="val 11034"/>
            </a:avLst>
          </a:prstGeom>
          <a:solidFill>
            <a:srgbClr val="EEF1FA"/>
          </a:solidFill>
          <a:ln w="19050">
            <a:solidFill>
              <a:srgbClr val="C9D0EA"/>
            </a:solidFill>
            <a:prstDash val="solid"/>
          </a:ln>
        </p:spPr>
      </p:sp>
      <p:sp>
        <p:nvSpPr>
          <p:cNvPr id="57" name="criterion-CC-code">
            <a:extLst>
              <a:ext uri="{FF2B5EF4-FFF2-40B4-BE49-F238E27FC236}">
                <a16:creationId xmlns:a16="http://schemas.microsoft.com/office/drawing/2014/main" id="{BE87E8A7-6706-441B-ACE2-0F305130AD42}"/>
              </a:ext>
            </a:extLst>
          </p:cNvPr>
          <p:cNvSpPr>
            <a:spLocks noGrp="1"/>
          </p:cNvSpPr>
          <p:nvPr/>
        </p:nvSpPr>
        <p:spPr>
          <a:xfrm>
            <a:off x="3959543" y="28212145"/>
            <a:ext cx="19431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2400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3600" b="1" dirty="0">
                <a:solidFill>
                  <a:srgbClr val="002060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CC</a:t>
            </a:r>
          </a:p>
        </p:txBody>
      </p:sp>
      <p:sp>
        <p:nvSpPr>
          <p:cNvPr id="58" name="criterion-CC-label">
            <a:extLst>
              <a:ext uri="{FF2B5EF4-FFF2-40B4-BE49-F238E27FC236}">
                <a16:creationId xmlns:a16="http://schemas.microsoft.com/office/drawing/2014/main" id="{3BC2ED01-10FD-4B6F-AAA3-EAC3F62BC6F6}"/>
              </a:ext>
            </a:extLst>
          </p:cNvPr>
          <p:cNvSpPr>
            <a:spLocks noGrp="1"/>
          </p:cNvSpPr>
          <p:nvPr/>
        </p:nvSpPr>
        <p:spPr>
          <a:xfrm>
            <a:off x="4035743" y="28669345"/>
            <a:ext cx="17907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1650" b="0">
                <a:solidFill>
                  <a:srgbClr val="566079"/>
                </a:solidFill>
                <a:latin typeface="Calibri"/>
                <a:ea typeface="Calibri"/>
                <a:cs typeface="Calibri"/>
              </a:defRPr>
            </a:pPr>
            <a:r>
              <a:rPr sz="2000" b="0" dirty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Coherence &amp; Cohesion</a:t>
            </a:r>
          </a:p>
        </p:txBody>
      </p:sp>
      <p:sp>
        <p:nvSpPr>
          <p:cNvPr id="59" name="criterion-LR">
            <a:extLst>
              <a:ext uri="{FF2B5EF4-FFF2-40B4-BE49-F238E27FC236}">
                <a16:creationId xmlns:a16="http://schemas.microsoft.com/office/drawing/2014/main" id="{3E84702D-65C9-4F0E-9817-5A92BA5EAF1F}"/>
              </a:ext>
            </a:extLst>
          </p:cNvPr>
          <p:cNvSpPr>
            <a:spLocks noGrp="1"/>
          </p:cNvSpPr>
          <p:nvPr/>
        </p:nvSpPr>
        <p:spPr>
          <a:xfrm>
            <a:off x="6064568" y="28050220"/>
            <a:ext cx="1943100" cy="1381125"/>
          </a:xfrm>
          <a:prstGeom prst="roundRect">
            <a:avLst>
              <a:gd name="adj" fmla="val 11034"/>
            </a:avLst>
          </a:prstGeom>
          <a:solidFill>
            <a:srgbClr val="EEF1FA"/>
          </a:solidFill>
          <a:ln w="19050">
            <a:solidFill>
              <a:srgbClr val="C9D0EA"/>
            </a:solidFill>
            <a:prstDash val="solid"/>
          </a:ln>
        </p:spPr>
      </p:sp>
      <p:sp>
        <p:nvSpPr>
          <p:cNvPr id="60" name="criterion-LR-code">
            <a:extLst>
              <a:ext uri="{FF2B5EF4-FFF2-40B4-BE49-F238E27FC236}">
                <a16:creationId xmlns:a16="http://schemas.microsoft.com/office/drawing/2014/main" id="{B6D2AF8F-2F08-40E8-8F12-31FC779253D0}"/>
              </a:ext>
            </a:extLst>
          </p:cNvPr>
          <p:cNvSpPr>
            <a:spLocks noGrp="1"/>
          </p:cNvSpPr>
          <p:nvPr/>
        </p:nvSpPr>
        <p:spPr>
          <a:xfrm>
            <a:off x="6064568" y="28212145"/>
            <a:ext cx="19431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2400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3600" dirty="0">
                <a:solidFill>
                  <a:srgbClr val="002060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LR</a:t>
            </a:r>
          </a:p>
        </p:txBody>
      </p:sp>
      <p:sp>
        <p:nvSpPr>
          <p:cNvPr id="61" name="criterion-LR-label">
            <a:extLst>
              <a:ext uri="{FF2B5EF4-FFF2-40B4-BE49-F238E27FC236}">
                <a16:creationId xmlns:a16="http://schemas.microsoft.com/office/drawing/2014/main" id="{D99D9771-4864-43D9-B47F-058C65F10EA8}"/>
              </a:ext>
            </a:extLst>
          </p:cNvPr>
          <p:cNvSpPr>
            <a:spLocks noGrp="1"/>
          </p:cNvSpPr>
          <p:nvPr/>
        </p:nvSpPr>
        <p:spPr>
          <a:xfrm>
            <a:off x="6140768" y="28669345"/>
            <a:ext cx="17907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1650" b="0">
                <a:solidFill>
                  <a:srgbClr val="566079"/>
                </a:solidFill>
                <a:latin typeface="Calibri"/>
                <a:ea typeface="Calibri"/>
                <a:cs typeface="Calibri"/>
              </a:defRPr>
            </a:pPr>
            <a:r>
              <a:rPr sz="2000" b="0" dirty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Lexical Resource</a:t>
            </a:r>
          </a:p>
        </p:txBody>
      </p:sp>
      <p:sp>
        <p:nvSpPr>
          <p:cNvPr id="62" name="criterion-GRA">
            <a:extLst>
              <a:ext uri="{FF2B5EF4-FFF2-40B4-BE49-F238E27FC236}">
                <a16:creationId xmlns:a16="http://schemas.microsoft.com/office/drawing/2014/main" id="{9C7DC38F-0503-4BA1-A5F2-7869888EE313}"/>
              </a:ext>
            </a:extLst>
          </p:cNvPr>
          <p:cNvSpPr>
            <a:spLocks noGrp="1"/>
          </p:cNvSpPr>
          <p:nvPr/>
        </p:nvSpPr>
        <p:spPr>
          <a:xfrm>
            <a:off x="8169593" y="28050220"/>
            <a:ext cx="1943100" cy="1381125"/>
          </a:xfrm>
          <a:prstGeom prst="roundRect">
            <a:avLst>
              <a:gd name="adj" fmla="val 11034"/>
            </a:avLst>
          </a:prstGeom>
          <a:solidFill>
            <a:srgbClr val="FCEEEF"/>
          </a:solidFill>
          <a:ln w="19050">
            <a:solidFill>
              <a:srgbClr val="E9A8AF"/>
            </a:solidFill>
            <a:prstDash val="solid"/>
          </a:ln>
        </p:spPr>
      </p:sp>
      <p:sp>
        <p:nvSpPr>
          <p:cNvPr id="63" name="criterion-GRA-code">
            <a:extLst>
              <a:ext uri="{FF2B5EF4-FFF2-40B4-BE49-F238E27FC236}">
                <a16:creationId xmlns:a16="http://schemas.microsoft.com/office/drawing/2014/main" id="{98FFD1A3-9821-4DBE-A55C-760F6A467525}"/>
              </a:ext>
            </a:extLst>
          </p:cNvPr>
          <p:cNvSpPr>
            <a:spLocks noGrp="1"/>
          </p:cNvSpPr>
          <p:nvPr/>
        </p:nvSpPr>
        <p:spPr>
          <a:xfrm>
            <a:off x="8169593" y="28212145"/>
            <a:ext cx="19431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2400" b="1">
                <a:solidFill>
                  <a:srgbClr val="B71927"/>
                </a:solidFill>
                <a:latin typeface="Calibri"/>
                <a:ea typeface="Calibri"/>
                <a:cs typeface="Calibri"/>
              </a:defRPr>
            </a:pPr>
            <a:r>
              <a:rPr sz="3600" dirty="0">
                <a:solidFill>
                  <a:srgbClr val="B71927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GRA</a:t>
            </a:r>
          </a:p>
        </p:txBody>
      </p:sp>
      <p:sp>
        <p:nvSpPr>
          <p:cNvPr id="64" name="criterion-GRA-label">
            <a:extLst>
              <a:ext uri="{FF2B5EF4-FFF2-40B4-BE49-F238E27FC236}">
                <a16:creationId xmlns:a16="http://schemas.microsoft.com/office/drawing/2014/main" id="{C64AE4D2-0FAB-4DA1-AB02-860636DD4DD4}"/>
              </a:ext>
            </a:extLst>
          </p:cNvPr>
          <p:cNvSpPr>
            <a:spLocks noGrp="1"/>
          </p:cNvSpPr>
          <p:nvPr/>
        </p:nvSpPr>
        <p:spPr>
          <a:xfrm>
            <a:off x="8245793" y="28669345"/>
            <a:ext cx="17907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1650" b="0">
                <a:solidFill>
                  <a:srgbClr val="566079"/>
                </a:solidFill>
                <a:latin typeface="Calibri"/>
                <a:ea typeface="Calibri"/>
                <a:cs typeface="Calibri"/>
              </a:defRPr>
            </a:pPr>
            <a:r>
              <a:rPr sz="2000" b="0" dirty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Grammar Range &amp; Accuracy</a:t>
            </a:r>
          </a:p>
        </p:txBody>
      </p:sp>
      <p:sp>
        <p:nvSpPr>
          <p:cNvPr id="65" name="measurement-lens">
            <a:extLst>
              <a:ext uri="{FF2B5EF4-FFF2-40B4-BE49-F238E27FC236}">
                <a16:creationId xmlns:a16="http://schemas.microsoft.com/office/drawing/2014/main" id="{41728000-F278-4F6B-B0E7-3B6817B474A6}"/>
              </a:ext>
            </a:extLst>
          </p:cNvPr>
          <p:cNvSpPr>
            <a:spLocks noGrp="1"/>
          </p:cNvSpPr>
          <p:nvPr/>
        </p:nvSpPr>
        <p:spPr>
          <a:xfrm>
            <a:off x="1676351" y="29720019"/>
            <a:ext cx="8928834" cy="179355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57150" rIns="95250" bIns="57150" anchor="t">
            <a:noAutofit/>
          </a:bodyPr>
          <a:lstStyle/>
          <a:p>
            <a:pPr marL="30" indent="-18" algn="l">
              <a:spcAft>
                <a:spcPts val="8"/>
              </a:spcAft>
              <a:buChar char="•"/>
              <a:defRPr sz="2175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2800" b="1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Consistency: </a:t>
            </a:r>
            <a:r>
              <a:rPr sz="2800" b="0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Are repeated </a:t>
            </a:r>
            <a:r>
              <a:rPr sz="2800" b="0" dirty="0" err="1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ChatGPT</a:t>
            </a:r>
            <a:r>
              <a:rPr sz="2800" b="0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 ratings stable?</a:t>
            </a:r>
          </a:p>
          <a:p>
            <a:pPr marL="30" indent="-18" algn="l">
              <a:spcAft>
                <a:spcPts val="8"/>
              </a:spcAft>
              <a:buChar char="•"/>
              <a:defRPr sz="2175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2800" b="1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Association: </a:t>
            </a:r>
            <a:r>
              <a:rPr sz="2800" b="0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Do AI and human raters rank scripts similarly?</a:t>
            </a:r>
          </a:p>
          <a:p>
            <a:pPr marL="30" indent="-18" algn="l">
              <a:spcAft>
                <a:spcPts val="8"/>
              </a:spcAft>
              <a:buChar char="•"/>
              <a:defRPr sz="2175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2800" b="1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Agreement: </a:t>
            </a:r>
            <a:r>
              <a:rPr sz="2800" b="0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Do they assign the same band scores?</a:t>
            </a:r>
          </a:p>
          <a:p>
            <a:pPr marL="30" indent="-18" algn="l">
              <a:spcAft>
                <a:spcPts val="8"/>
              </a:spcAft>
              <a:buChar char="•"/>
              <a:defRPr sz="2175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2800" b="1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Bias: </a:t>
            </a:r>
            <a:r>
              <a:rPr sz="2800" b="0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Does either rater systematically score higher or lower?</a:t>
            </a:r>
          </a:p>
        </p:txBody>
      </p:sp>
      <p:sp>
        <p:nvSpPr>
          <p:cNvPr id="66" name="method-bar">
            <a:extLst>
              <a:ext uri="{FF2B5EF4-FFF2-40B4-BE49-F238E27FC236}">
                <a16:creationId xmlns:a16="http://schemas.microsoft.com/office/drawing/2014/main" id="{E2E1C921-0CB2-4178-837C-5F46CF2AC8E3}"/>
              </a:ext>
            </a:extLst>
          </p:cNvPr>
          <p:cNvSpPr>
            <a:spLocks noGrp="1"/>
          </p:cNvSpPr>
          <p:nvPr/>
        </p:nvSpPr>
        <p:spPr>
          <a:xfrm>
            <a:off x="10991850" y="8815691"/>
            <a:ext cx="104775" cy="447675"/>
          </a:xfrm>
          <a:prstGeom prst="rect">
            <a:avLst/>
          </a:prstGeom>
          <a:solidFill>
            <a:srgbClr val="D91F2E"/>
          </a:solidFill>
          <a:ln w="0">
            <a:noFill/>
            <a:prstDash val="solid"/>
          </a:ln>
        </p:spPr>
      </p:sp>
      <p:sp>
        <p:nvSpPr>
          <p:cNvPr id="67" name="method-number">
            <a:extLst>
              <a:ext uri="{FF2B5EF4-FFF2-40B4-BE49-F238E27FC236}">
                <a16:creationId xmlns:a16="http://schemas.microsoft.com/office/drawing/2014/main" id="{9212C30F-909F-4294-9A27-87BB897BC238}"/>
              </a:ext>
            </a:extLst>
          </p:cNvPr>
          <p:cNvSpPr>
            <a:spLocks noGrp="1"/>
          </p:cNvSpPr>
          <p:nvPr/>
        </p:nvSpPr>
        <p:spPr>
          <a:xfrm>
            <a:off x="11249025" y="8801403"/>
            <a:ext cx="6286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r>
              <a:rPr sz="3200" b="1" dirty="0">
                <a:solidFill>
                  <a:srgbClr val="D91F2E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04</a:t>
            </a:r>
          </a:p>
        </p:txBody>
      </p:sp>
      <p:sp>
        <p:nvSpPr>
          <p:cNvPr id="68" name="method-title">
            <a:extLst>
              <a:ext uri="{FF2B5EF4-FFF2-40B4-BE49-F238E27FC236}">
                <a16:creationId xmlns:a16="http://schemas.microsoft.com/office/drawing/2014/main" id="{FD7D09E7-5221-4D11-9C85-8969B0060A1F}"/>
              </a:ext>
            </a:extLst>
          </p:cNvPr>
          <p:cNvSpPr>
            <a:spLocks noGrp="1"/>
          </p:cNvSpPr>
          <p:nvPr/>
        </p:nvSpPr>
        <p:spPr>
          <a:xfrm>
            <a:off x="11830050" y="8787116"/>
            <a:ext cx="77819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defRPr sz="3000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4800" b="1" dirty="0">
                <a:solidFill>
                  <a:srgbClr val="31346E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METHODOLOGY</a:t>
            </a:r>
          </a:p>
        </p:txBody>
      </p:sp>
      <p:sp>
        <p:nvSpPr>
          <p:cNvPr id="69" name="study-metrics-band">
            <a:extLst>
              <a:ext uri="{FF2B5EF4-FFF2-40B4-BE49-F238E27FC236}">
                <a16:creationId xmlns:a16="http://schemas.microsoft.com/office/drawing/2014/main" id="{87A04EB0-F5D9-4144-89A6-AE2C74D44906}"/>
              </a:ext>
            </a:extLst>
          </p:cNvPr>
          <p:cNvSpPr>
            <a:spLocks noGrp="1"/>
          </p:cNvSpPr>
          <p:nvPr/>
        </p:nvSpPr>
        <p:spPr>
          <a:xfrm>
            <a:off x="10991850" y="9453866"/>
            <a:ext cx="8620125" cy="2076450"/>
          </a:xfrm>
          <a:prstGeom prst="roundRect">
            <a:avLst>
              <a:gd name="adj" fmla="val 8257"/>
            </a:avLst>
          </a:prstGeom>
          <a:solidFill>
            <a:srgbClr val="EEF1FA"/>
          </a:solidFill>
          <a:ln w="19050">
            <a:solidFill>
              <a:srgbClr val="CBD2E8"/>
            </a:solidFill>
            <a:prstDash val="solid"/>
          </a:ln>
        </p:spPr>
      </p:sp>
      <p:sp>
        <p:nvSpPr>
          <p:cNvPr id="70" name="metric-0-value">
            <a:extLst>
              <a:ext uri="{FF2B5EF4-FFF2-40B4-BE49-F238E27FC236}">
                <a16:creationId xmlns:a16="http://schemas.microsoft.com/office/drawing/2014/main" id="{7B2F7E46-8F0E-47E2-8390-9E02BE6027F1}"/>
              </a:ext>
            </a:extLst>
          </p:cNvPr>
          <p:cNvSpPr>
            <a:spLocks noGrp="1"/>
          </p:cNvSpPr>
          <p:nvPr/>
        </p:nvSpPr>
        <p:spPr>
          <a:xfrm>
            <a:off x="10991850" y="9682466"/>
            <a:ext cx="21526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4200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4000" b="1" dirty="0">
                <a:latin typeface="Aharoni" panose="02010803020104030203" pitchFamily="2" charset="-79"/>
                <a:ea typeface="Calibri"/>
                <a:cs typeface="Aharoni" panose="02010803020104030203"/>
              </a:rPr>
              <a:t>10</a:t>
            </a:r>
          </a:p>
        </p:txBody>
      </p:sp>
      <p:sp>
        <p:nvSpPr>
          <p:cNvPr id="71" name="metric-0-label">
            <a:extLst>
              <a:ext uri="{FF2B5EF4-FFF2-40B4-BE49-F238E27FC236}">
                <a16:creationId xmlns:a16="http://schemas.microsoft.com/office/drawing/2014/main" id="{3561B062-DD12-4C89-81DC-746EDB1D34D2}"/>
              </a:ext>
            </a:extLst>
          </p:cNvPr>
          <p:cNvSpPr>
            <a:spLocks noGrp="1"/>
          </p:cNvSpPr>
          <p:nvPr/>
        </p:nvSpPr>
        <p:spPr>
          <a:xfrm>
            <a:off x="11087100" y="10520666"/>
            <a:ext cx="19621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1800" b="0">
                <a:solidFill>
                  <a:srgbClr val="566079"/>
                </a:solidFill>
                <a:latin typeface="Calibri"/>
                <a:ea typeface="Calibri"/>
                <a:cs typeface="Calibri"/>
              </a:defRPr>
            </a:pPr>
            <a:r>
              <a:rPr sz="2400" b="0" dirty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candidate scripts</a:t>
            </a:r>
          </a:p>
        </p:txBody>
      </p:sp>
      <p:sp>
        <p:nvSpPr>
          <p:cNvPr id="72" name="metric-separator-1">
            <a:extLst>
              <a:ext uri="{FF2B5EF4-FFF2-40B4-BE49-F238E27FC236}">
                <a16:creationId xmlns:a16="http://schemas.microsoft.com/office/drawing/2014/main" id="{71275B81-9558-41DA-8A82-A119AE16DB9E}"/>
              </a:ext>
            </a:extLst>
          </p:cNvPr>
          <p:cNvSpPr>
            <a:spLocks noGrp="1"/>
          </p:cNvSpPr>
          <p:nvPr/>
        </p:nvSpPr>
        <p:spPr>
          <a:xfrm>
            <a:off x="13144500" y="9758666"/>
            <a:ext cx="19050" cy="1447800"/>
          </a:xfrm>
          <a:prstGeom prst="rect">
            <a:avLst/>
          </a:prstGeom>
          <a:solidFill>
            <a:srgbClr val="CCD3E8"/>
          </a:solidFill>
          <a:ln w="0">
            <a:noFill/>
            <a:prstDash val="solid"/>
          </a:ln>
        </p:spPr>
      </p:sp>
      <p:sp>
        <p:nvSpPr>
          <p:cNvPr id="73" name="metric-1-value">
            <a:extLst>
              <a:ext uri="{FF2B5EF4-FFF2-40B4-BE49-F238E27FC236}">
                <a16:creationId xmlns:a16="http://schemas.microsoft.com/office/drawing/2014/main" id="{FCB4D0D0-43A0-4BAF-BA11-AD20D63788EF}"/>
              </a:ext>
            </a:extLst>
          </p:cNvPr>
          <p:cNvSpPr>
            <a:spLocks noGrp="1"/>
          </p:cNvSpPr>
          <p:nvPr/>
        </p:nvSpPr>
        <p:spPr>
          <a:xfrm>
            <a:off x="13144500" y="9682466"/>
            <a:ext cx="21526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4200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4000" b="1" dirty="0">
                <a:latin typeface="Aharoni" panose="02010803020104030203" pitchFamily="2" charset="-79"/>
                <a:ea typeface="Calibri"/>
                <a:cs typeface="Aharoni" panose="02010803020104030203"/>
              </a:rPr>
              <a:t>3</a:t>
            </a:r>
          </a:p>
        </p:txBody>
      </p:sp>
      <p:sp>
        <p:nvSpPr>
          <p:cNvPr id="74" name="metric-1-label">
            <a:extLst>
              <a:ext uri="{FF2B5EF4-FFF2-40B4-BE49-F238E27FC236}">
                <a16:creationId xmlns:a16="http://schemas.microsoft.com/office/drawing/2014/main" id="{A9DDF913-86ED-4014-A5AA-80FF7D695E3D}"/>
              </a:ext>
            </a:extLst>
          </p:cNvPr>
          <p:cNvSpPr>
            <a:spLocks noGrp="1"/>
          </p:cNvSpPr>
          <p:nvPr/>
        </p:nvSpPr>
        <p:spPr>
          <a:xfrm>
            <a:off x="13239750" y="10520666"/>
            <a:ext cx="19621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1800" b="0">
                <a:solidFill>
                  <a:srgbClr val="566079"/>
                </a:solidFill>
                <a:latin typeface="Calibri"/>
                <a:ea typeface="Calibri"/>
                <a:cs typeface="Calibri"/>
              </a:defRPr>
            </a:pPr>
            <a:r>
              <a:rPr sz="2400" b="0" dirty="0" err="1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ChatGPT</a:t>
            </a:r>
            <a:r>
              <a:rPr sz="2400" b="0" dirty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 runs</a:t>
            </a:r>
          </a:p>
        </p:txBody>
      </p:sp>
      <p:sp>
        <p:nvSpPr>
          <p:cNvPr id="75" name="metric-separator-2">
            <a:extLst>
              <a:ext uri="{FF2B5EF4-FFF2-40B4-BE49-F238E27FC236}">
                <a16:creationId xmlns:a16="http://schemas.microsoft.com/office/drawing/2014/main" id="{27115483-20BF-4792-9909-BC9F492A32A5}"/>
              </a:ext>
            </a:extLst>
          </p:cNvPr>
          <p:cNvSpPr>
            <a:spLocks noGrp="1"/>
          </p:cNvSpPr>
          <p:nvPr/>
        </p:nvSpPr>
        <p:spPr>
          <a:xfrm>
            <a:off x="15297150" y="9758666"/>
            <a:ext cx="19050" cy="1447800"/>
          </a:xfrm>
          <a:prstGeom prst="rect">
            <a:avLst/>
          </a:prstGeom>
          <a:solidFill>
            <a:srgbClr val="CCD3E8"/>
          </a:solidFill>
          <a:ln w="0">
            <a:noFill/>
            <a:prstDash val="solid"/>
          </a:ln>
        </p:spPr>
      </p:sp>
      <p:sp>
        <p:nvSpPr>
          <p:cNvPr id="76" name="metric-2-value">
            <a:extLst>
              <a:ext uri="{FF2B5EF4-FFF2-40B4-BE49-F238E27FC236}">
                <a16:creationId xmlns:a16="http://schemas.microsoft.com/office/drawing/2014/main" id="{50687A52-92E9-461F-9DCD-967E7F4E76BC}"/>
              </a:ext>
            </a:extLst>
          </p:cNvPr>
          <p:cNvSpPr>
            <a:spLocks noGrp="1"/>
          </p:cNvSpPr>
          <p:nvPr/>
        </p:nvSpPr>
        <p:spPr>
          <a:xfrm>
            <a:off x="15297150" y="9682466"/>
            <a:ext cx="21526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4200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4000" b="1" dirty="0">
                <a:solidFill>
                  <a:srgbClr val="26285E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4</a:t>
            </a:r>
          </a:p>
        </p:txBody>
      </p:sp>
      <p:sp>
        <p:nvSpPr>
          <p:cNvPr id="77" name="metric-2-label">
            <a:extLst>
              <a:ext uri="{FF2B5EF4-FFF2-40B4-BE49-F238E27FC236}">
                <a16:creationId xmlns:a16="http://schemas.microsoft.com/office/drawing/2014/main" id="{7D0604C1-7683-4555-B10A-7039C960D5A8}"/>
              </a:ext>
            </a:extLst>
          </p:cNvPr>
          <p:cNvSpPr>
            <a:spLocks noGrp="1"/>
          </p:cNvSpPr>
          <p:nvPr/>
        </p:nvSpPr>
        <p:spPr>
          <a:xfrm>
            <a:off x="15392400" y="10520666"/>
            <a:ext cx="19621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1800" b="0">
                <a:solidFill>
                  <a:srgbClr val="566079"/>
                </a:solidFill>
                <a:latin typeface="Calibri"/>
                <a:ea typeface="Calibri"/>
                <a:cs typeface="Calibri"/>
              </a:defRPr>
            </a:pPr>
            <a:r>
              <a:rPr sz="2400" b="0" dirty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IELTS criteria</a:t>
            </a:r>
          </a:p>
        </p:txBody>
      </p:sp>
      <p:sp>
        <p:nvSpPr>
          <p:cNvPr id="78" name="metric-separator-3">
            <a:extLst>
              <a:ext uri="{FF2B5EF4-FFF2-40B4-BE49-F238E27FC236}">
                <a16:creationId xmlns:a16="http://schemas.microsoft.com/office/drawing/2014/main" id="{478F76E6-CECD-48FB-8115-003E11550712}"/>
              </a:ext>
            </a:extLst>
          </p:cNvPr>
          <p:cNvSpPr>
            <a:spLocks noGrp="1"/>
          </p:cNvSpPr>
          <p:nvPr/>
        </p:nvSpPr>
        <p:spPr>
          <a:xfrm>
            <a:off x="17449800" y="9758666"/>
            <a:ext cx="19050" cy="1447800"/>
          </a:xfrm>
          <a:prstGeom prst="rect">
            <a:avLst/>
          </a:prstGeom>
          <a:solidFill>
            <a:srgbClr val="CCD3E8"/>
          </a:solidFill>
          <a:ln w="0">
            <a:noFill/>
            <a:prstDash val="solid"/>
          </a:ln>
        </p:spPr>
      </p:sp>
      <p:sp>
        <p:nvSpPr>
          <p:cNvPr id="79" name="metric-3-value">
            <a:extLst>
              <a:ext uri="{FF2B5EF4-FFF2-40B4-BE49-F238E27FC236}">
                <a16:creationId xmlns:a16="http://schemas.microsoft.com/office/drawing/2014/main" id="{D9D4BCF5-5DD3-4AC2-BB53-1D6FDBC26784}"/>
              </a:ext>
            </a:extLst>
          </p:cNvPr>
          <p:cNvSpPr>
            <a:spLocks noGrp="1"/>
          </p:cNvSpPr>
          <p:nvPr/>
        </p:nvSpPr>
        <p:spPr>
          <a:xfrm>
            <a:off x="17449800" y="9682466"/>
            <a:ext cx="21526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4200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4000" b="1" dirty="0">
                <a:solidFill>
                  <a:srgbClr val="26285E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GPT-5</a:t>
            </a:r>
          </a:p>
        </p:txBody>
      </p:sp>
      <p:sp>
        <p:nvSpPr>
          <p:cNvPr id="80" name="metric-3-label">
            <a:extLst>
              <a:ext uri="{FF2B5EF4-FFF2-40B4-BE49-F238E27FC236}">
                <a16:creationId xmlns:a16="http://schemas.microsoft.com/office/drawing/2014/main" id="{6C4466AD-3EE2-4257-892F-AE5D84F3C212}"/>
              </a:ext>
            </a:extLst>
          </p:cNvPr>
          <p:cNvSpPr>
            <a:spLocks noGrp="1"/>
          </p:cNvSpPr>
          <p:nvPr/>
        </p:nvSpPr>
        <p:spPr>
          <a:xfrm>
            <a:off x="17545050" y="10520666"/>
            <a:ext cx="19621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1800" b="0">
                <a:solidFill>
                  <a:srgbClr val="566079"/>
                </a:solidFill>
                <a:latin typeface="Calibri"/>
                <a:ea typeface="Calibri"/>
                <a:cs typeface="Calibri"/>
              </a:defRPr>
            </a:pPr>
            <a:r>
              <a:rPr sz="2400" b="0" dirty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2025 free version</a:t>
            </a:r>
          </a:p>
        </p:txBody>
      </p:sp>
      <p:sp>
        <p:nvSpPr>
          <p:cNvPr id="81" name="flow-arrow-1">
            <a:extLst>
              <a:ext uri="{FF2B5EF4-FFF2-40B4-BE49-F238E27FC236}">
                <a16:creationId xmlns:a16="http://schemas.microsoft.com/office/drawing/2014/main" id="{009BC183-F3C6-439E-84F2-582901642C70}"/>
              </a:ext>
            </a:extLst>
          </p:cNvPr>
          <p:cNvSpPr>
            <a:spLocks noGrp="1"/>
          </p:cNvSpPr>
          <p:nvPr/>
        </p:nvSpPr>
        <p:spPr>
          <a:xfrm>
            <a:off x="15049500" y="13568666"/>
            <a:ext cx="514350" cy="552450"/>
          </a:xfrm>
          <a:prstGeom prst="downArrow">
            <a:avLst/>
          </a:prstGeom>
          <a:solidFill>
            <a:srgbClr val="D91F2E"/>
          </a:solidFill>
          <a:ln w="0">
            <a:noFill/>
            <a:prstDash val="solid"/>
          </a:ln>
        </p:spPr>
      </p:sp>
      <p:sp>
        <p:nvSpPr>
          <p:cNvPr id="82" name="flow-arrow-2">
            <a:extLst>
              <a:ext uri="{FF2B5EF4-FFF2-40B4-BE49-F238E27FC236}">
                <a16:creationId xmlns:a16="http://schemas.microsoft.com/office/drawing/2014/main" id="{AADB40A1-87C6-4EBD-B6F9-DCA7366CB4FA}"/>
              </a:ext>
            </a:extLst>
          </p:cNvPr>
          <p:cNvSpPr>
            <a:spLocks noGrp="1"/>
          </p:cNvSpPr>
          <p:nvPr/>
        </p:nvSpPr>
        <p:spPr>
          <a:xfrm>
            <a:off x="15049500" y="16616666"/>
            <a:ext cx="514350" cy="552450"/>
          </a:xfrm>
          <a:prstGeom prst="downArrow">
            <a:avLst/>
          </a:prstGeom>
          <a:solidFill>
            <a:srgbClr val="D91F2E"/>
          </a:solidFill>
          <a:ln w="0">
            <a:noFill/>
            <a:prstDash val="solid"/>
          </a:ln>
        </p:spPr>
      </p:sp>
      <p:sp>
        <p:nvSpPr>
          <p:cNvPr id="83" name="flow-arrow-3">
            <a:extLst>
              <a:ext uri="{FF2B5EF4-FFF2-40B4-BE49-F238E27FC236}">
                <a16:creationId xmlns:a16="http://schemas.microsoft.com/office/drawing/2014/main" id="{AF090159-71B7-4297-A64B-1EA03B22E220}"/>
              </a:ext>
            </a:extLst>
          </p:cNvPr>
          <p:cNvSpPr>
            <a:spLocks noGrp="1"/>
          </p:cNvSpPr>
          <p:nvPr/>
        </p:nvSpPr>
        <p:spPr>
          <a:xfrm>
            <a:off x="15049500" y="20121866"/>
            <a:ext cx="514350" cy="552450"/>
          </a:xfrm>
          <a:prstGeom prst="downArrow">
            <a:avLst/>
          </a:prstGeom>
          <a:solidFill>
            <a:srgbClr val="D91F2E"/>
          </a:solidFill>
          <a:ln w="0">
            <a:noFill/>
            <a:prstDash val="solid"/>
          </a:ln>
        </p:spPr>
      </p:sp>
      <p:sp>
        <p:nvSpPr>
          <p:cNvPr id="84" name="flow-essays">
            <a:extLst>
              <a:ext uri="{FF2B5EF4-FFF2-40B4-BE49-F238E27FC236}">
                <a16:creationId xmlns:a16="http://schemas.microsoft.com/office/drawing/2014/main" id="{D7CB345D-6BA5-46C6-AB56-0FEAE7AAF149}"/>
              </a:ext>
            </a:extLst>
          </p:cNvPr>
          <p:cNvSpPr>
            <a:spLocks noGrp="1"/>
          </p:cNvSpPr>
          <p:nvPr/>
        </p:nvSpPr>
        <p:spPr>
          <a:xfrm>
            <a:off x="11849100" y="11977991"/>
            <a:ext cx="6905625" cy="1571625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28575">
            <a:solidFill>
              <a:srgbClr val="26285E"/>
            </a:solidFill>
            <a:prstDash val="solid"/>
          </a:ln>
        </p:spPr>
      </p:sp>
      <p:sp>
        <p:nvSpPr>
          <p:cNvPr id="85" name="flow-essays-text">
            <a:extLst>
              <a:ext uri="{FF2B5EF4-FFF2-40B4-BE49-F238E27FC236}">
                <a16:creationId xmlns:a16="http://schemas.microsoft.com/office/drawing/2014/main" id="{662CE805-C28A-4FBA-A795-AA71A36AD521}"/>
              </a:ext>
            </a:extLst>
          </p:cNvPr>
          <p:cNvSpPr>
            <a:spLocks noGrp="1"/>
          </p:cNvSpPr>
          <p:nvPr/>
        </p:nvSpPr>
        <p:spPr>
          <a:xfrm>
            <a:off x="12039600" y="12168491"/>
            <a:ext cx="6524625" cy="1190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2325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3200" b="1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10 IELTS Writing Task 2 retake scripts</a:t>
            </a:r>
          </a:p>
          <a:p>
            <a:pPr algn="ctr">
              <a:defRPr sz="2325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2325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40 minutes • no external help • anonymized</a:t>
            </a:r>
          </a:p>
        </p:txBody>
      </p:sp>
      <p:sp>
        <p:nvSpPr>
          <p:cNvPr id="86" name="flow-human">
            <a:extLst>
              <a:ext uri="{FF2B5EF4-FFF2-40B4-BE49-F238E27FC236}">
                <a16:creationId xmlns:a16="http://schemas.microsoft.com/office/drawing/2014/main" id="{F84A76BD-4821-44D5-9824-B629D7E804F8}"/>
              </a:ext>
            </a:extLst>
          </p:cNvPr>
          <p:cNvSpPr>
            <a:spLocks noGrp="1"/>
          </p:cNvSpPr>
          <p:nvPr/>
        </p:nvSpPr>
        <p:spPr>
          <a:xfrm>
            <a:off x="10991850" y="14263991"/>
            <a:ext cx="4000500" cy="2333625"/>
          </a:xfrm>
          <a:prstGeom prst="roundRect">
            <a:avLst>
              <a:gd name="adj" fmla="val 7347"/>
            </a:avLst>
          </a:prstGeom>
          <a:solidFill>
            <a:srgbClr val="F5F7FB"/>
          </a:solidFill>
          <a:ln w="19050">
            <a:solidFill>
              <a:srgbClr val="BFC6D8"/>
            </a:solidFill>
            <a:prstDash val="solid"/>
          </a:ln>
        </p:spPr>
      </p:sp>
      <p:sp>
        <p:nvSpPr>
          <p:cNvPr id="87" name="flow-ai">
            <a:extLst>
              <a:ext uri="{FF2B5EF4-FFF2-40B4-BE49-F238E27FC236}">
                <a16:creationId xmlns:a16="http://schemas.microsoft.com/office/drawing/2014/main" id="{BC6923AE-EC43-428D-BF29-4A338A370988}"/>
              </a:ext>
            </a:extLst>
          </p:cNvPr>
          <p:cNvSpPr>
            <a:spLocks noGrp="1"/>
          </p:cNvSpPr>
          <p:nvPr/>
        </p:nvSpPr>
        <p:spPr>
          <a:xfrm>
            <a:off x="15611475" y="14263991"/>
            <a:ext cx="4000500" cy="2333625"/>
          </a:xfrm>
          <a:prstGeom prst="roundRect">
            <a:avLst>
              <a:gd name="adj" fmla="val 7347"/>
            </a:avLst>
          </a:prstGeom>
          <a:solidFill>
            <a:srgbClr val="FCEEEF"/>
          </a:solidFill>
          <a:ln w="19050">
            <a:solidFill>
              <a:srgbClr val="E9A8AF"/>
            </a:solidFill>
            <a:prstDash val="solid"/>
          </a:ln>
        </p:spPr>
      </p:sp>
      <p:sp>
        <p:nvSpPr>
          <p:cNvPr id="88" name="flow-human-text">
            <a:extLst>
              <a:ext uri="{FF2B5EF4-FFF2-40B4-BE49-F238E27FC236}">
                <a16:creationId xmlns:a16="http://schemas.microsoft.com/office/drawing/2014/main" id="{BC4BAC95-7A68-40E9-B617-D0991B9E3518}"/>
              </a:ext>
            </a:extLst>
          </p:cNvPr>
          <p:cNvSpPr>
            <a:spLocks noGrp="1"/>
          </p:cNvSpPr>
          <p:nvPr/>
        </p:nvSpPr>
        <p:spPr>
          <a:xfrm>
            <a:off x="11182350" y="14502116"/>
            <a:ext cx="3619500" cy="1857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4200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3200" b="1" dirty="0">
                <a:solidFill>
                  <a:schemeClr val="accent1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HUMAN BENCHMARK</a:t>
            </a:r>
          </a:p>
          <a:p>
            <a:pPr algn="ctr">
              <a:defRPr sz="2325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2400" b="1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Official examiner scores</a:t>
            </a:r>
          </a:p>
          <a:p>
            <a:pPr algn="ctr">
              <a:defRPr sz="2325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2325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TR • CC • LR • GRA baseline</a:t>
            </a:r>
          </a:p>
        </p:txBody>
      </p:sp>
      <p:sp>
        <p:nvSpPr>
          <p:cNvPr id="89" name="flow-ai-text">
            <a:extLst>
              <a:ext uri="{FF2B5EF4-FFF2-40B4-BE49-F238E27FC236}">
                <a16:creationId xmlns:a16="http://schemas.microsoft.com/office/drawing/2014/main" id="{5104C64A-2F65-417B-93B7-D0E44B9A2117}"/>
              </a:ext>
            </a:extLst>
          </p:cNvPr>
          <p:cNvSpPr>
            <a:spLocks noGrp="1"/>
          </p:cNvSpPr>
          <p:nvPr/>
        </p:nvSpPr>
        <p:spPr>
          <a:xfrm>
            <a:off x="15801975" y="14502116"/>
            <a:ext cx="3619500" cy="1857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4200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3200" b="1" dirty="0">
                <a:solidFill>
                  <a:srgbClr val="FF0000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AI CONDITION</a:t>
            </a:r>
          </a:p>
          <a:p>
            <a:pPr algn="ctr">
              <a:defRPr sz="2325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2400" b="1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GPT-5 (2025) × 3 runs</a:t>
            </a:r>
          </a:p>
          <a:p>
            <a:pPr algn="ctr">
              <a:defRPr sz="2325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2325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Fixed rubric-aligned prompt</a:t>
            </a:r>
          </a:p>
        </p:txBody>
      </p:sp>
      <p:sp>
        <p:nvSpPr>
          <p:cNvPr id="90" name="flow-criteria">
            <a:extLst>
              <a:ext uri="{FF2B5EF4-FFF2-40B4-BE49-F238E27FC236}">
                <a16:creationId xmlns:a16="http://schemas.microsoft.com/office/drawing/2014/main" id="{CCE3105D-98C3-417C-9AEE-E76A0C4C6552}"/>
              </a:ext>
            </a:extLst>
          </p:cNvPr>
          <p:cNvSpPr>
            <a:spLocks noGrp="1"/>
          </p:cNvSpPr>
          <p:nvPr/>
        </p:nvSpPr>
        <p:spPr>
          <a:xfrm>
            <a:off x="11420475" y="17311991"/>
            <a:ext cx="7762875" cy="2790825"/>
          </a:xfrm>
          <a:prstGeom prst="roundRect">
            <a:avLst>
              <a:gd name="adj" fmla="val 6143"/>
            </a:avLst>
          </a:prstGeom>
          <a:solidFill>
            <a:srgbClr val="FFFFFF"/>
          </a:solidFill>
          <a:ln w="28575">
            <a:solidFill>
              <a:srgbClr val="26285E"/>
            </a:solidFill>
            <a:prstDash val="solid"/>
          </a:ln>
        </p:spPr>
      </p:sp>
      <p:sp>
        <p:nvSpPr>
          <p:cNvPr id="91" name="flow-criteria-title">
            <a:extLst>
              <a:ext uri="{FF2B5EF4-FFF2-40B4-BE49-F238E27FC236}">
                <a16:creationId xmlns:a16="http://schemas.microsoft.com/office/drawing/2014/main" id="{375AB8CE-3D50-499D-B43D-5FEAB96AB18F}"/>
              </a:ext>
            </a:extLst>
          </p:cNvPr>
          <p:cNvSpPr>
            <a:spLocks noGrp="1"/>
          </p:cNvSpPr>
          <p:nvPr/>
        </p:nvSpPr>
        <p:spPr>
          <a:xfrm>
            <a:off x="11610975" y="17550116"/>
            <a:ext cx="738187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2400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3200" b="1" dirty="0">
                <a:solidFill>
                  <a:srgbClr val="00B050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Criterion-by-criterion comparison</a:t>
            </a:r>
          </a:p>
        </p:txBody>
      </p:sp>
      <p:sp>
        <p:nvSpPr>
          <p:cNvPr id="92" name="flow-criterion-TR">
            <a:extLst>
              <a:ext uri="{FF2B5EF4-FFF2-40B4-BE49-F238E27FC236}">
                <a16:creationId xmlns:a16="http://schemas.microsoft.com/office/drawing/2014/main" id="{54AE187D-6AAD-4AFE-A085-99024717570F}"/>
              </a:ext>
            </a:extLst>
          </p:cNvPr>
          <p:cNvSpPr>
            <a:spLocks noGrp="1"/>
          </p:cNvSpPr>
          <p:nvPr/>
        </p:nvSpPr>
        <p:spPr>
          <a:xfrm>
            <a:off x="11868150" y="18454991"/>
            <a:ext cx="1428750" cy="952500"/>
          </a:xfrm>
          <a:prstGeom prst="roundRect">
            <a:avLst>
              <a:gd name="adj" fmla="val 16000"/>
            </a:avLst>
          </a:prstGeom>
          <a:solidFill>
            <a:srgbClr val="EEF1FA"/>
          </a:solidFill>
          <a:ln w="0">
            <a:noFill/>
            <a:prstDash val="solid"/>
          </a:ln>
        </p:spPr>
      </p:sp>
      <p:sp>
        <p:nvSpPr>
          <p:cNvPr id="93" name="flow-criterion-TR-text">
            <a:extLst>
              <a:ext uri="{FF2B5EF4-FFF2-40B4-BE49-F238E27FC236}">
                <a16:creationId xmlns:a16="http://schemas.microsoft.com/office/drawing/2014/main" id="{42C12A80-CC67-40D5-BD35-0244AB37C17B}"/>
              </a:ext>
            </a:extLst>
          </p:cNvPr>
          <p:cNvSpPr>
            <a:spLocks noGrp="1"/>
          </p:cNvSpPr>
          <p:nvPr/>
        </p:nvSpPr>
        <p:spPr>
          <a:xfrm>
            <a:off x="11868150" y="18454991"/>
            <a:ext cx="14287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2400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3600" b="1" dirty="0">
                <a:solidFill>
                  <a:srgbClr val="002060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TR</a:t>
            </a:r>
          </a:p>
        </p:txBody>
      </p:sp>
      <p:sp>
        <p:nvSpPr>
          <p:cNvPr id="94" name="flow-criterion-CC">
            <a:extLst>
              <a:ext uri="{FF2B5EF4-FFF2-40B4-BE49-F238E27FC236}">
                <a16:creationId xmlns:a16="http://schemas.microsoft.com/office/drawing/2014/main" id="{1A2F0BEA-4D1A-4F92-B2BF-8E3472953C86}"/>
              </a:ext>
            </a:extLst>
          </p:cNvPr>
          <p:cNvSpPr>
            <a:spLocks noGrp="1"/>
          </p:cNvSpPr>
          <p:nvPr/>
        </p:nvSpPr>
        <p:spPr>
          <a:xfrm>
            <a:off x="13658850" y="18454991"/>
            <a:ext cx="1428750" cy="952500"/>
          </a:xfrm>
          <a:prstGeom prst="roundRect">
            <a:avLst>
              <a:gd name="adj" fmla="val 16000"/>
            </a:avLst>
          </a:prstGeom>
          <a:solidFill>
            <a:srgbClr val="EEF1FA"/>
          </a:solidFill>
          <a:ln w="0">
            <a:noFill/>
            <a:prstDash val="solid"/>
          </a:ln>
        </p:spPr>
      </p:sp>
      <p:sp>
        <p:nvSpPr>
          <p:cNvPr id="95" name="flow-criterion-CC-text">
            <a:extLst>
              <a:ext uri="{FF2B5EF4-FFF2-40B4-BE49-F238E27FC236}">
                <a16:creationId xmlns:a16="http://schemas.microsoft.com/office/drawing/2014/main" id="{2533AED9-C6E4-43B8-95AA-B80903D8338F}"/>
              </a:ext>
            </a:extLst>
          </p:cNvPr>
          <p:cNvSpPr>
            <a:spLocks noGrp="1"/>
          </p:cNvSpPr>
          <p:nvPr/>
        </p:nvSpPr>
        <p:spPr>
          <a:xfrm>
            <a:off x="13658850" y="18454991"/>
            <a:ext cx="14287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2400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3600" b="1" dirty="0">
                <a:solidFill>
                  <a:srgbClr val="002060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CC</a:t>
            </a:r>
          </a:p>
        </p:txBody>
      </p:sp>
      <p:sp>
        <p:nvSpPr>
          <p:cNvPr id="96" name="flow-criterion-LR">
            <a:extLst>
              <a:ext uri="{FF2B5EF4-FFF2-40B4-BE49-F238E27FC236}">
                <a16:creationId xmlns:a16="http://schemas.microsoft.com/office/drawing/2014/main" id="{8E8BC184-2D53-4C5A-AFD7-F61C75CA35CE}"/>
              </a:ext>
            </a:extLst>
          </p:cNvPr>
          <p:cNvSpPr>
            <a:spLocks noGrp="1"/>
          </p:cNvSpPr>
          <p:nvPr/>
        </p:nvSpPr>
        <p:spPr>
          <a:xfrm>
            <a:off x="15449550" y="18454991"/>
            <a:ext cx="1428750" cy="952500"/>
          </a:xfrm>
          <a:prstGeom prst="roundRect">
            <a:avLst>
              <a:gd name="adj" fmla="val 16000"/>
            </a:avLst>
          </a:prstGeom>
          <a:solidFill>
            <a:srgbClr val="EEF1FA"/>
          </a:solidFill>
          <a:ln w="0">
            <a:noFill/>
            <a:prstDash val="solid"/>
          </a:ln>
        </p:spPr>
      </p:sp>
      <p:sp>
        <p:nvSpPr>
          <p:cNvPr id="97" name="flow-criterion-LR-text">
            <a:extLst>
              <a:ext uri="{FF2B5EF4-FFF2-40B4-BE49-F238E27FC236}">
                <a16:creationId xmlns:a16="http://schemas.microsoft.com/office/drawing/2014/main" id="{0CC98EC0-6A67-49CB-B0B4-E1AC09DDFCD9}"/>
              </a:ext>
            </a:extLst>
          </p:cNvPr>
          <p:cNvSpPr>
            <a:spLocks noGrp="1"/>
          </p:cNvSpPr>
          <p:nvPr/>
        </p:nvSpPr>
        <p:spPr>
          <a:xfrm>
            <a:off x="15449550" y="18454991"/>
            <a:ext cx="14287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2400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3600" b="1" dirty="0">
                <a:solidFill>
                  <a:srgbClr val="002060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LR</a:t>
            </a:r>
          </a:p>
        </p:txBody>
      </p:sp>
      <p:sp>
        <p:nvSpPr>
          <p:cNvPr id="98" name="flow-criterion-GRA">
            <a:extLst>
              <a:ext uri="{FF2B5EF4-FFF2-40B4-BE49-F238E27FC236}">
                <a16:creationId xmlns:a16="http://schemas.microsoft.com/office/drawing/2014/main" id="{38C6EBBA-E550-4C9C-B4F4-D459F3A342AC}"/>
              </a:ext>
            </a:extLst>
          </p:cNvPr>
          <p:cNvSpPr>
            <a:spLocks noGrp="1"/>
          </p:cNvSpPr>
          <p:nvPr/>
        </p:nvSpPr>
        <p:spPr>
          <a:xfrm>
            <a:off x="17240250" y="18454991"/>
            <a:ext cx="1428750" cy="952500"/>
          </a:xfrm>
          <a:prstGeom prst="roundRect">
            <a:avLst>
              <a:gd name="adj" fmla="val 16000"/>
            </a:avLst>
          </a:prstGeom>
          <a:solidFill>
            <a:srgbClr val="FCEEEF"/>
          </a:solidFill>
          <a:ln w="0">
            <a:noFill/>
            <a:prstDash val="solid"/>
          </a:ln>
        </p:spPr>
      </p:sp>
      <p:sp>
        <p:nvSpPr>
          <p:cNvPr id="99" name="flow-criterion-GRA-text">
            <a:extLst>
              <a:ext uri="{FF2B5EF4-FFF2-40B4-BE49-F238E27FC236}">
                <a16:creationId xmlns:a16="http://schemas.microsoft.com/office/drawing/2014/main" id="{616EBFFF-B375-4870-99DB-19FCCD87C956}"/>
              </a:ext>
            </a:extLst>
          </p:cNvPr>
          <p:cNvSpPr>
            <a:spLocks noGrp="1"/>
          </p:cNvSpPr>
          <p:nvPr/>
        </p:nvSpPr>
        <p:spPr>
          <a:xfrm>
            <a:off x="17240250" y="18454991"/>
            <a:ext cx="14287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2400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3600" b="1" dirty="0">
                <a:solidFill>
                  <a:srgbClr val="B71927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GRA</a:t>
            </a:r>
          </a:p>
        </p:txBody>
      </p:sp>
      <p:sp>
        <p:nvSpPr>
          <p:cNvPr id="100" name="flow-analysis">
            <a:extLst>
              <a:ext uri="{FF2B5EF4-FFF2-40B4-BE49-F238E27FC236}">
                <a16:creationId xmlns:a16="http://schemas.microsoft.com/office/drawing/2014/main" id="{404BB1AA-DC7B-4083-9283-DFCF1CD064B2}"/>
              </a:ext>
            </a:extLst>
          </p:cNvPr>
          <p:cNvSpPr>
            <a:spLocks noGrp="1"/>
          </p:cNvSpPr>
          <p:nvPr/>
        </p:nvSpPr>
        <p:spPr>
          <a:xfrm>
            <a:off x="11411628" y="20723648"/>
            <a:ext cx="7762875" cy="2778399"/>
          </a:xfrm>
          <a:prstGeom prst="roundRect">
            <a:avLst>
              <a:gd name="adj" fmla="val 7115"/>
            </a:avLst>
          </a:prstGeom>
          <a:solidFill>
            <a:srgbClr val="26285E"/>
          </a:solidFill>
          <a:ln w="0">
            <a:noFill/>
            <a:prstDash val="solid"/>
          </a:ln>
        </p:spPr>
      </p:sp>
      <p:sp>
        <p:nvSpPr>
          <p:cNvPr id="101" name="flow-analysis-title">
            <a:extLst>
              <a:ext uri="{FF2B5EF4-FFF2-40B4-BE49-F238E27FC236}">
                <a16:creationId xmlns:a16="http://schemas.microsoft.com/office/drawing/2014/main" id="{E5642B20-1B3F-473A-8249-5441F8F68DBA}"/>
              </a:ext>
            </a:extLst>
          </p:cNvPr>
          <p:cNvSpPr>
            <a:spLocks noGrp="1"/>
          </p:cNvSpPr>
          <p:nvPr/>
        </p:nvSpPr>
        <p:spPr>
          <a:xfrm>
            <a:off x="11658600" y="20979116"/>
            <a:ext cx="72866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2175" b="1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pPr>
            <a:r>
              <a:rPr sz="3600" b="1" dirty="0">
                <a:solidFill>
                  <a:schemeClr val="bg1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STATISTICAL ANALYSIS</a:t>
            </a:r>
          </a:p>
        </p:txBody>
      </p:sp>
      <p:sp>
        <p:nvSpPr>
          <p:cNvPr id="102" name="flow-analysis-list">
            <a:extLst>
              <a:ext uri="{FF2B5EF4-FFF2-40B4-BE49-F238E27FC236}">
                <a16:creationId xmlns:a16="http://schemas.microsoft.com/office/drawing/2014/main" id="{3DB98D41-AEC9-4BC9-AE3E-C68BAC04E118}"/>
              </a:ext>
            </a:extLst>
          </p:cNvPr>
          <p:cNvSpPr>
            <a:spLocks noGrp="1"/>
          </p:cNvSpPr>
          <p:nvPr/>
        </p:nvSpPr>
        <p:spPr>
          <a:xfrm>
            <a:off x="11658600" y="21824191"/>
            <a:ext cx="7191375" cy="1285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2100" b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pPr>
            <a:r>
              <a:rPr sz="2400" b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Descriptive statistics  •  Pearson correlation</a:t>
            </a:r>
          </a:p>
          <a:p>
            <a:pPr algn="ctr">
              <a:defRPr sz="2100" b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pPr>
            <a:r>
              <a:rPr sz="24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Intraclass</a:t>
            </a:r>
            <a:r>
              <a:rPr sz="2400" b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correlation coefficients  •  Mean differences</a:t>
            </a:r>
          </a:p>
        </p:txBody>
      </p:sp>
      <p:sp>
        <p:nvSpPr>
          <p:cNvPr id="103" name="analysis-lens-bar">
            <a:extLst>
              <a:ext uri="{FF2B5EF4-FFF2-40B4-BE49-F238E27FC236}">
                <a16:creationId xmlns:a16="http://schemas.microsoft.com/office/drawing/2014/main" id="{60FDBDBB-43B3-4C2D-A2F6-334C4D2B5B40}"/>
              </a:ext>
            </a:extLst>
          </p:cNvPr>
          <p:cNvSpPr>
            <a:spLocks noGrp="1"/>
          </p:cNvSpPr>
          <p:nvPr/>
        </p:nvSpPr>
        <p:spPr>
          <a:xfrm>
            <a:off x="10919712" y="25139399"/>
            <a:ext cx="104775" cy="447675"/>
          </a:xfrm>
          <a:prstGeom prst="rect">
            <a:avLst/>
          </a:prstGeom>
          <a:solidFill>
            <a:srgbClr val="D91F2E"/>
          </a:solidFill>
          <a:ln w="0">
            <a:noFill/>
            <a:prstDash val="solid"/>
          </a:ln>
        </p:spPr>
      </p:sp>
      <p:sp>
        <p:nvSpPr>
          <p:cNvPr id="104" name="analysis-lens-number">
            <a:extLst>
              <a:ext uri="{FF2B5EF4-FFF2-40B4-BE49-F238E27FC236}">
                <a16:creationId xmlns:a16="http://schemas.microsoft.com/office/drawing/2014/main" id="{468AE4D0-0080-4A5E-BE80-4A10BC744DFA}"/>
              </a:ext>
            </a:extLst>
          </p:cNvPr>
          <p:cNvSpPr>
            <a:spLocks noGrp="1"/>
          </p:cNvSpPr>
          <p:nvPr/>
        </p:nvSpPr>
        <p:spPr>
          <a:xfrm>
            <a:off x="11118532" y="25170938"/>
            <a:ext cx="6286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>
              <a:defRPr sz="2100" b="1">
                <a:solidFill>
                  <a:srgbClr val="D91F2E"/>
                </a:solidFill>
                <a:latin typeface="Calibri"/>
                <a:ea typeface="Calibri"/>
                <a:cs typeface="Calibri"/>
              </a:defRPr>
            </a:pPr>
            <a:r>
              <a:rPr sz="3200" b="1" dirty="0">
                <a:solidFill>
                  <a:srgbClr val="D91F2E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05</a:t>
            </a:r>
            <a:endParaRPr sz="4000" b="1" dirty="0">
              <a:solidFill>
                <a:srgbClr val="D91F2E"/>
              </a:solidFill>
              <a:latin typeface="Aharoni" panose="02010803020104030203" pitchFamily="2" charset="-79"/>
              <a:ea typeface="Calibri"/>
              <a:cs typeface="Aharoni" panose="02010803020104030203"/>
            </a:endParaRPr>
          </a:p>
        </p:txBody>
      </p:sp>
      <p:sp>
        <p:nvSpPr>
          <p:cNvPr id="105" name="analysis-lens-title">
            <a:extLst>
              <a:ext uri="{FF2B5EF4-FFF2-40B4-BE49-F238E27FC236}">
                <a16:creationId xmlns:a16="http://schemas.microsoft.com/office/drawing/2014/main" id="{3ACD46DD-659C-4006-A42F-C75D32D2B4CF}"/>
              </a:ext>
            </a:extLst>
          </p:cNvPr>
          <p:cNvSpPr>
            <a:spLocks noGrp="1"/>
          </p:cNvSpPr>
          <p:nvPr/>
        </p:nvSpPr>
        <p:spPr>
          <a:xfrm>
            <a:off x="11874817" y="25523610"/>
            <a:ext cx="77819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>
              <a:defRPr sz="3000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4800" b="1" dirty="0" smtClean="0">
                <a:solidFill>
                  <a:srgbClr val="31346E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HUMAN</a:t>
            </a:r>
            <a:r>
              <a:rPr lang="en-US" sz="4800" b="1" dirty="0" smtClean="0">
                <a:solidFill>
                  <a:srgbClr val="31346E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-</a:t>
            </a:r>
            <a:r>
              <a:rPr sz="4800" b="1" dirty="0" smtClean="0">
                <a:solidFill>
                  <a:srgbClr val="31346E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AI </a:t>
            </a:r>
            <a:r>
              <a:rPr sz="4800" b="1" dirty="0">
                <a:solidFill>
                  <a:srgbClr val="31346E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AGREEMENT BY CRITERION</a:t>
            </a:r>
          </a:p>
        </p:txBody>
      </p:sp>
      <p:sp>
        <p:nvSpPr>
          <p:cNvPr id="106" name="icc-subtitle">
            <a:extLst>
              <a:ext uri="{FF2B5EF4-FFF2-40B4-BE49-F238E27FC236}">
                <a16:creationId xmlns:a16="http://schemas.microsoft.com/office/drawing/2014/main" id="{E9754791-7580-47D5-8CEA-D6BB0A884B3F}"/>
              </a:ext>
            </a:extLst>
          </p:cNvPr>
          <p:cNvSpPr>
            <a:spLocks noGrp="1"/>
          </p:cNvSpPr>
          <p:nvPr/>
        </p:nvSpPr>
        <p:spPr>
          <a:xfrm>
            <a:off x="11078526" y="26780695"/>
            <a:ext cx="82391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1725" b="0">
                <a:solidFill>
                  <a:srgbClr val="566079"/>
                </a:solidFill>
                <a:latin typeface="Calibri"/>
                <a:ea typeface="Calibri"/>
                <a:cs typeface="Calibri"/>
              </a:defRPr>
            </a:pPr>
            <a:r>
              <a:rPr sz="2200" b="0" dirty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ICC(3,1), two-way mixed, consistency  •  scale </a:t>
            </a:r>
            <a:r>
              <a:rPr sz="2200" b="0" dirty="0" smtClean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0</a:t>
            </a:r>
            <a:r>
              <a:rPr lang="en-US" sz="2200" b="0" dirty="0" smtClean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-</a:t>
            </a:r>
            <a:r>
              <a:rPr sz="2200" b="0" dirty="0" smtClean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1</a:t>
            </a:r>
            <a:endParaRPr sz="2200" b="0" dirty="0">
              <a:solidFill>
                <a:srgbClr val="566079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7" name="icc-TR-label">
            <a:extLst>
              <a:ext uri="{FF2B5EF4-FFF2-40B4-BE49-F238E27FC236}">
                <a16:creationId xmlns:a16="http://schemas.microsoft.com/office/drawing/2014/main" id="{43A69F57-37A3-4626-9411-AF9BF1B6DEAD}"/>
              </a:ext>
            </a:extLst>
          </p:cNvPr>
          <p:cNvSpPr>
            <a:spLocks noGrp="1"/>
          </p:cNvSpPr>
          <p:nvPr/>
        </p:nvSpPr>
        <p:spPr>
          <a:xfrm>
            <a:off x="11239500" y="27329502"/>
            <a:ext cx="8001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2175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2175" b="1">
                <a:solidFill>
                  <a:srgbClr val="26285E"/>
                </a:solidFill>
                <a:latin typeface="Calibri"/>
                <a:ea typeface="Calibri"/>
                <a:cs typeface="Calibri"/>
              </a:rPr>
              <a:t>TR</a:t>
            </a:r>
          </a:p>
        </p:txBody>
      </p:sp>
      <p:sp>
        <p:nvSpPr>
          <p:cNvPr id="108" name="icc-TR-track">
            <a:extLst>
              <a:ext uri="{FF2B5EF4-FFF2-40B4-BE49-F238E27FC236}">
                <a16:creationId xmlns:a16="http://schemas.microsoft.com/office/drawing/2014/main" id="{8F726C79-4927-417B-9FF5-BB8E0D2AAFBB}"/>
              </a:ext>
            </a:extLst>
          </p:cNvPr>
          <p:cNvSpPr>
            <a:spLocks noGrp="1"/>
          </p:cNvSpPr>
          <p:nvPr/>
        </p:nvSpPr>
        <p:spPr>
          <a:xfrm>
            <a:off x="12115800" y="27415227"/>
            <a:ext cx="6276975" cy="266700"/>
          </a:xfrm>
          <a:prstGeom prst="roundRect">
            <a:avLst>
              <a:gd name="adj" fmla="val 50000"/>
            </a:avLst>
          </a:prstGeom>
          <a:solidFill>
            <a:srgbClr val="E4E8F2"/>
          </a:solidFill>
          <a:ln w="0">
            <a:noFill/>
            <a:prstDash val="solid"/>
          </a:ln>
        </p:spPr>
      </p:sp>
      <p:sp>
        <p:nvSpPr>
          <p:cNvPr id="109" name="icc-TR-bar">
            <a:extLst>
              <a:ext uri="{FF2B5EF4-FFF2-40B4-BE49-F238E27FC236}">
                <a16:creationId xmlns:a16="http://schemas.microsoft.com/office/drawing/2014/main" id="{F3B11FE1-BF46-4BA3-B39C-7EFFD7506017}"/>
              </a:ext>
            </a:extLst>
          </p:cNvPr>
          <p:cNvSpPr>
            <a:spLocks noGrp="1"/>
          </p:cNvSpPr>
          <p:nvPr/>
        </p:nvSpPr>
        <p:spPr>
          <a:xfrm>
            <a:off x="12115800" y="27415227"/>
            <a:ext cx="5774817" cy="266700"/>
          </a:xfrm>
          <a:prstGeom prst="roundRect">
            <a:avLst>
              <a:gd name="adj" fmla="val 50000"/>
            </a:avLst>
          </a:prstGeom>
          <a:solidFill>
            <a:srgbClr val="343778"/>
          </a:solidFill>
          <a:ln w="0">
            <a:noFill/>
            <a:prstDash val="solid"/>
          </a:ln>
        </p:spPr>
      </p:sp>
      <p:sp>
        <p:nvSpPr>
          <p:cNvPr id="110" name="icc-TR-value">
            <a:extLst>
              <a:ext uri="{FF2B5EF4-FFF2-40B4-BE49-F238E27FC236}">
                <a16:creationId xmlns:a16="http://schemas.microsoft.com/office/drawing/2014/main" id="{6739023B-7507-422B-88F8-B0D2A1ED71EB}"/>
              </a:ext>
            </a:extLst>
          </p:cNvPr>
          <p:cNvSpPr>
            <a:spLocks noGrp="1"/>
          </p:cNvSpPr>
          <p:nvPr/>
        </p:nvSpPr>
        <p:spPr>
          <a:xfrm>
            <a:off x="18507075" y="27310452"/>
            <a:ext cx="7048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>
              <a:defRPr sz="2250" b="1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2250" b="1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0.92</a:t>
            </a:r>
          </a:p>
        </p:txBody>
      </p:sp>
      <p:sp>
        <p:nvSpPr>
          <p:cNvPr id="111" name="icc-CC-label">
            <a:extLst>
              <a:ext uri="{FF2B5EF4-FFF2-40B4-BE49-F238E27FC236}">
                <a16:creationId xmlns:a16="http://schemas.microsoft.com/office/drawing/2014/main" id="{DDE7F15C-A0E2-4D0F-BF18-499FF2F3C66D}"/>
              </a:ext>
            </a:extLst>
          </p:cNvPr>
          <p:cNvSpPr>
            <a:spLocks noGrp="1"/>
          </p:cNvSpPr>
          <p:nvPr/>
        </p:nvSpPr>
        <p:spPr>
          <a:xfrm>
            <a:off x="11239500" y="27881952"/>
            <a:ext cx="8001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2175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2175" b="1">
                <a:solidFill>
                  <a:srgbClr val="26285E"/>
                </a:solidFill>
                <a:latin typeface="Calibri"/>
                <a:ea typeface="Calibri"/>
                <a:cs typeface="Calibri"/>
              </a:rPr>
              <a:t>CC</a:t>
            </a:r>
          </a:p>
        </p:txBody>
      </p:sp>
      <p:sp>
        <p:nvSpPr>
          <p:cNvPr id="112" name="icc-CC-track">
            <a:extLst>
              <a:ext uri="{FF2B5EF4-FFF2-40B4-BE49-F238E27FC236}">
                <a16:creationId xmlns:a16="http://schemas.microsoft.com/office/drawing/2014/main" id="{4F5704E6-657B-441A-8125-EAE086A0A044}"/>
              </a:ext>
            </a:extLst>
          </p:cNvPr>
          <p:cNvSpPr>
            <a:spLocks noGrp="1"/>
          </p:cNvSpPr>
          <p:nvPr/>
        </p:nvSpPr>
        <p:spPr>
          <a:xfrm>
            <a:off x="12115800" y="27967677"/>
            <a:ext cx="6276975" cy="266700"/>
          </a:xfrm>
          <a:prstGeom prst="roundRect">
            <a:avLst>
              <a:gd name="adj" fmla="val 50000"/>
            </a:avLst>
          </a:prstGeom>
          <a:solidFill>
            <a:srgbClr val="E4E8F2"/>
          </a:solidFill>
          <a:ln w="0">
            <a:noFill/>
            <a:prstDash val="solid"/>
          </a:ln>
        </p:spPr>
      </p:sp>
      <p:sp>
        <p:nvSpPr>
          <p:cNvPr id="113" name="icc-CC-bar">
            <a:extLst>
              <a:ext uri="{FF2B5EF4-FFF2-40B4-BE49-F238E27FC236}">
                <a16:creationId xmlns:a16="http://schemas.microsoft.com/office/drawing/2014/main" id="{C50C523A-7880-4A38-AC4F-A2B501470B35}"/>
              </a:ext>
            </a:extLst>
          </p:cNvPr>
          <p:cNvSpPr>
            <a:spLocks noGrp="1"/>
          </p:cNvSpPr>
          <p:nvPr/>
        </p:nvSpPr>
        <p:spPr>
          <a:xfrm>
            <a:off x="12115800" y="27967677"/>
            <a:ext cx="5335429" cy="266700"/>
          </a:xfrm>
          <a:prstGeom prst="roundRect">
            <a:avLst>
              <a:gd name="adj" fmla="val 50000"/>
            </a:avLst>
          </a:prstGeom>
          <a:solidFill>
            <a:srgbClr val="0B8179"/>
          </a:solidFill>
          <a:ln w="0">
            <a:noFill/>
            <a:prstDash val="solid"/>
          </a:ln>
        </p:spPr>
      </p:sp>
      <p:sp>
        <p:nvSpPr>
          <p:cNvPr id="114" name="icc-CC-value">
            <a:extLst>
              <a:ext uri="{FF2B5EF4-FFF2-40B4-BE49-F238E27FC236}">
                <a16:creationId xmlns:a16="http://schemas.microsoft.com/office/drawing/2014/main" id="{4D77A7FC-9486-4950-A769-A35D01062492}"/>
              </a:ext>
            </a:extLst>
          </p:cNvPr>
          <p:cNvSpPr>
            <a:spLocks noGrp="1"/>
          </p:cNvSpPr>
          <p:nvPr/>
        </p:nvSpPr>
        <p:spPr>
          <a:xfrm>
            <a:off x="18507075" y="27862902"/>
            <a:ext cx="7048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>
              <a:defRPr sz="2250" b="1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2250" b="1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0.85</a:t>
            </a:r>
          </a:p>
        </p:txBody>
      </p:sp>
      <p:sp>
        <p:nvSpPr>
          <p:cNvPr id="115" name="icc-LR-label">
            <a:extLst>
              <a:ext uri="{FF2B5EF4-FFF2-40B4-BE49-F238E27FC236}">
                <a16:creationId xmlns:a16="http://schemas.microsoft.com/office/drawing/2014/main" id="{ABC6A88D-D769-43E6-AE71-3F9EC239DB0F}"/>
              </a:ext>
            </a:extLst>
          </p:cNvPr>
          <p:cNvSpPr>
            <a:spLocks noGrp="1"/>
          </p:cNvSpPr>
          <p:nvPr/>
        </p:nvSpPr>
        <p:spPr>
          <a:xfrm>
            <a:off x="11239500" y="28434402"/>
            <a:ext cx="8001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2175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2175" b="1">
                <a:solidFill>
                  <a:srgbClr val="26285E"/>
                </a:solidFill>
                <a:latin typeface="Calibri"/>
                <a:ea typeface="Calibri"/>
                <a:cs typeface="Calibri"/>
              </a:rPr>
              <a:t>LR</a:t>
            </a:r>
          </a:p>
        </p:txBody>
      </p:sp>
      <p:sp>
        <p:nvSpPr>
          <p:cNvPr id="116" name="icc-LR-track">
            <a:extLst>
              <a:ext uri="{FF2B5EF4-FFF2-40B4-BE49-F238E27FC236}">
                <a16:creationId xmlns:a16="http://schemas.microsoft.com/office/drawing/2014/main" id="{97EC94D7-47CB-4559-B9E5-E07E9C992CE9}"/>
              </a:ext>
            </a:extLst>
          </p:cNvPr>
          <p:cNvSpPr>
            <a:spLocks noGrp="1"/>
          </p:cNvSpPr>
          <p:nvPr/>
        </p:nvSpPr>
        <p:spPr>
          <a:xfrm>
            <a:off x="12115800" y="28520127"/>
            <a:ext cx="6276975" cy="266700"/>
          </a:xfrm>
          <a:prstGeom prst="roundRect">
            <a:avLst>
              <a:gd name="adj" fmla="val 50000"/>
            </a:avLst>
          </a:prstGeom>
          <a:solidFill>
            <a:srgbClr val="E4E8F2"/>
          </a:solidFill>
          <a:ln w="0">
            <a:noFill/>
            <a:prstDash val="solid"/>
          </a:ln>
        </p:spPr>
      </p:sp>
      <p:sp>
        <p:nvSpPr>
          <p:cNvPr id="117" name="icc-LR-bar">
            <a:extLst>
              <a:ext uri="{FF2B5EF4-FFF2-40B4-BE49-F238E27FC236}">
                <a16:creationId xmlns:a16="http://schemas.microsoft.com/office/drawing/2014/main" id="{D3D427F5-0960-46B4-83C3-C84AAC4A9243}"/>
              </a:ext>
            </a:extLst>
          </p:cNvPr>
          <p:cNvSpPr>
            <a:spLocks noGrp="1"/>
          </p:cNvSpPr>
          <p:nvPr/>
        </p:nvSpPr>
        <p:spPr>
          <a:xfrm>
            <a:off x="12115800" y="28520127"/>
            <a:ext cx="5712047" cy="266700"/>
          </a:xfrm>
          <a:prstGeom prst="roundRect">
            <a:avLst>
              <a:gd name="adj" fmla="val 50000"/>
            </a:avLst>
          </a:prstGeom>
          <a:solidFill>
            <a:srgbClr val="343778"/>
          </a:solidFill>
          <a:ln w="0">
            <a:noFill/>
            <a:prstDash val="solid"/>
          </a:ln>
        </p:spPr>
      </p:sp>
      <p:sp>
        <p:nvSpPr>
          <p:cNvPr id="118" name="icc-LR-value">
            <a:extLst>
              <a:ext uri="{FF2B5EF4-FFF2-40B4-BE49-F238E27FC236}">
                <a16:creationId xmlns:a16="http://schemas.microsoft.com/office/drawing/2014/main" id="{5F8FE2A8-19F3-4337-BDFB-AD0359CE3995}"/>
              </a:ext>
            </a:extLst>
          </p:cNvPr>
          <p:cNvSpPr>
            <a:spLocks noGrp="1"/>
          </p:cNvSpPr>
          <p:nvPr/>
        </p:nvSpPr>
        <p:spPr>
          <a:xfrm>
            <a:off x="18507075" y="28415352"/>
            <a:ext cx="7048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>
              <a:defRPr sz="2250" b="1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2250" b="1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0.91</a:t>
            </a:r>
          </a:p>
        </p:txBody>
      </p:sp>
      <p:sp>
        <p:nvSpPr>
          <p:cNvPr id="119" name="icc-GRA-label">
            <a:extLst>
              <a:ext uri="{FF2B5EF4-FFF2-40B4-BE49-F238E27FC236}">
                <a16:creationId xmlns:a16="http://schemas.microsoft.com/office/drawing/2014/main" id="{A0E54C7A-B527-4E18-A4CA-1F70EAF59CD8}"/>
              </a:ext>
            </a:extLst>
          </p:cNvPr>
          <p:cNvSpPr>
            <a:spLocks noGrp="1"/>
          </p:cNvSpPr>
          <p:nvPr/>
        </p:nvSpPr>
        <p:spPr>
          <a:xfrm>
            <a:off x="11239500" y="28986852"/>
            <a:ext cx="8001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2175" b="1">
                <a:solidFill>
                  <a:srgbClr val="B71927"/>
                </a:solidFill>
                <a:latin typeface="Calibri"/>
                <a:ea typeface="Calibri"/>
                <a:cs typeface="Calibri"/>
              </a:defRPr>
            </a:pPr>
            <a:r>
              <a:rPr sz="2175" b="1">
                <a:solidFill>
                  <a:srgbClr val="B71927"/>
                </a:solidFill>
                <a:latin typeface="Calibri"/>
                <a:ea typeface="Calibri"/>
                <a:cs typeface="Calibri"/>
              </a:rPr>
              <a:t>GRA</a:t>
            </a:r>
          </a:p>
        </p:txBody>
      </p:sp>
      <p:sp>
        <p:nvSpPr>
          <p:cNvPr id="120" name="icc-GRA-track">
            <a:extLst>
              <a:ext uri="{FF2B5EF4-FFF2-40B4-BE49-F238E27FC236}">
                <a16:creationId xmlns:a16="http://schemas.microsoft.com/office/drawing/2014/main" id="{47AF754B-BE0B-455A-A6EE-1FCA03EB2608}"/>
              </a:ext>
            </a:extLst>
          </p:cNvPr>
          <p:cNvSpPr>
            <a:spLocks noGrp="1"/>
          </p:cNvSpPr>
          <p:nvPr/>
        </p:nvSpPr>
        <p:spPr>
          <a:xfrm>
            <a:off x="12115800" y="29072577"/>
            <a:ext cx="6276975" cy="266700"/>
          </a:xfrm>
          <a:prstGeom prst="roundRect">
            <a:avLst>
              <a:gd name="adj" fmla="val 50000"/>
            </a:avLst>
          </a:prstGeom>
          <a:solidFill>
            <a:srgbClr val="E4E8F2"/>
          </a:solidFill>
          <a:ln w="0">
            <a:noFill/>
            <a:prstDash val="solid"/>
          </a:ln>
        </p:spPr>
      </p:sp>
      <p:sp>
        <p:nvSpPr>
          <p:cNvPr id="121" name="icc-GRA-bar">
            <a:extLst>
              <a:ext uri="{FF2B5EF4-FFF2-40B4-BE49-F238E27FC236}">
                <a16:creationId xmlns:a16="http://schemas.microsoft.com/office/drawing/2014/main" id="{14436A07-8C97-41D8-9CFE-9F354353EAE2}"/>
              </a:ext>
            </a:extLst>
          </p:cNvPr>
          <p:cNvSpPr>
            <a:spLocks noGrp="1"/>
          </p:cNvSpPr>
          <p:nvPr/>
        </p:nvSpPr>
        <p:spPr>
          <a:xfrm>
            <a:off x="12115800" y="29072577"/>
            <a:ext cx="5649278" cy="266700"/>
          </a:xfrm>
          <a:prstGeom prst="roundRect">
            <a:avLst>
              <a:gd name="adj" fmla="val 50000"/>
            </a:avLst>
          </a:prstGeom>
          <a:solidFill>
            <a:srgbClr val="D91F2E"/>
          </a:solidFill>
          <a:ln w="0">
            <a:noFill/>
            <a:prstDash val="solid"/>
          </a:ln>
        </p:spPr>
      </p:sp>
      <p:sp>
        <p:nvSpPr>
          <p:cNvPr id="122" name="icc-GRA-value">
            <a:extLst>
              <a:ext uri="{FF2B5EF4-FFF2-40B4-BE49-F238E27FC236}">
                <a16:creationId xmlns:a16="http://schemas.microsoft.com/office/drawing/2014/main" id="{64A75379-0BEF-40BE-8B3C-1CBD29682F44}"/>
              </a:ext>
            </a:extLst>
          </p:cNvPr>
          <p:cNvSpPr>
            <a:spLocks noGrp="1"/>
          </p:cNvSpPr>
          <p:nvPr/>
        </p:nvSpPr>
        <p:spPr>
          <a:xfrm>
            <a:off x="18507075" y="28967802"/>
            <a:ext cx="7048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>
              <a:defRPr sz="2250" b="1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2250" b="1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0.90</a:t>
            </a:r>
          </a:p>
        </p:txBody>
      </p:sp>
      <p:sp>
        <p:nvSpPr>
          <p:cNvPr id="123" name="icc-scale">
            <a:extLst>
              <a:ext uri="{FF2B5EF4-FFF2-40B4-BE49-F238E27FC236}">
                <a16:creationId xmlns:a16="http://schemas.microsoft.com/office/drawing/2014/main" id="{16FE9869-7913-4D11-9980-71C39B73E98D}"/>
              </a:ext>
            </a:extLst>
          </p:cNvPr>
          <p:cNvSpPr>
            <a:spLocks noGrp="1"/>
          </p:cNvSpPr>
          <p:nvPr/>
        </p:nvSpPr>
        <p:spPr>
          <a:xfrm>
            <a:off x="12115800" y="29558352"/>
            <a:ext cx="62769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defRPr sz="1575" b="0">
                <a:solidFill>
                  <a:srgbClr val="566079"/>
                </a:solidFill>
                <a:latin typeface="Calibri"/>
                <a:ea typeface="Calibri"/>
                <a:cs typeface="Calibri"/>
              </a:defRPr>
            </a:pPr>
            <a:r>
              <a:rPr b="1" dirty="0">
                <a:latin typeface="Calibri"/>
                <a:ea typeface="Calibri"/>
                <a:cs typeface="Calibri"/>
              </a:rPr>
              <a:t>0                                      0.5                                      1.0</a:t>
            </a:r>
          </a:p>
        </p:txBody>
      </p:sp>
      <p:sp>
        <p:nvSpPr>
          <p:cNvPr id="124" name="limitations-band">
            <a:extLst>
              <a:ext uri="{FF2B5EF4-FFF2-40B4-BE49-F238E27FC236}">
                <a16:creationId xmlns:a16="http://schemas.microsoft.com/office/drawing/2014/main" id="{F2715498-38DA-4892-B807-DC7BA516B0C9}"/>
              </a:ext>
            </a:extLst>
          </p:cNvPr>
          <p:cNvSpPr>
            <a:spLocks noGrp="1"/>
          </p:cNvSpPr>
          <p:nvPr/>
        </p:nvSpPr>
        <p:spPr>
          <a:xfrm>
            <a:off x="10764454" y="30174424"/>
            <a:ext cx="18210595" cy="1841377"/>
          </a:xfrm>
          <a:prstGeom prst="roundRect">
            <a:avLst>
              <a:gd name="adj" fmla="val 10000"/>
            </a:avLst>
          </a:prstGeom>
          <a:solidFill>
            <a:srgbClr val="F5F7FB"/>
          </a:solidFill>
          <a:ln w="19050">
            <a:solidFill>
              <a:srgbClr val="C8CEDD"/>
            </a:solidFill>
            <a:prstDash val="solid"/>
          </a:ln>
        </p:spPr>
      </p:sp>
      <p:sp>
        <p:nvSpPr>
          <p:cNvPr id="126" name="limitations-title">
            <a:extLst>
              <a:ext uri="{FF2B5EF4-FFF2-40B4-BE49-F238E27FC236}">
                <a16:creationId xmlns:a16="http://schemas.microsoft.com/office/drawing/2014/main" id="{F6EB0946-DEF6-426C-A97A-D359450D8A26}"/>
              </a:ext>
            </a:extLst>
          </p:cNvPr>
          <p:cNvSpPr>
            <a:spLocks noGrp="1"/>
          </p:cNvSpPr>
          <p:nvPr/>
        </p:nvSpPr>
        <p:spPr>
          <a:xfrm>
            <a:off x="11776710" y="30305005"/>
            <a:ext cx="8437945" cy="48353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defRPr sz="2175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4800" b="1" dirty="0">
                <a:solidFill>
                  <a:srgbClr val="31346E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LIMITATIONS AND NEXT STEPS</a:t>
            </a:r>
          </a:p>
        </p:txBody>
      </p:sp>
      <p:sp>
        <p:nvSpPr>
          <p:cNvPr id="127" name="limitations-body">
            <a:extLst>
              <a:ext uri="{FF2B5EF4-FFF2-40B4-BE49-F238E27FC236}">
                <a16:creationId xmlns:a16="http://schemas.microsoft.com/office/drawing/2014/main" id="{A59F9299-C726-4E60-B819-F111716125D6}"/>
              </a:ext>
            </a:extLst>
          </p:cNvPr>
          <p:cNvSpPr>
            <a:spLocks noGrp="1"/>
          </p:cNvSpPr>
          <p:nvPr/>
        </p:nvSpPr>
        <p:spPr>
          <a:xfrm>
            <a:off x="10865575" y="30786462"/>
            <a:ext cx="18109473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76200" bIns="0" anchor="ctr"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  <a:defRPr sz="1950" b="0">
                <a:solidFill>
                  <a:srgbClr val="566079"/>
                </a:solidFill>
                <a:latin typeface="Calibri"/>
                <a:ea typeface="Calibri"/>
                <a:cs typeface="Calibri"/>
              </a:defRPr>
            </a:pPr>
            <a:r>
              <a:rPr sz="2800" b="0" dirty="0">
                <a:latin typeface="Calibri"/>
                <a:ea typeface="Calibri"/>
                <a:cs typeface="Calibri"/>
              </a:rPr>
              <a:t>Limitations: n=10, controlled retake scripts, one fixed prompt, free-model updates, and no examiner comments. </a:t>
            </a:r>
            <a:endParaRPr lang="en-US" sz="2800" b="0" dirty="0" smtClean="0">
              <a:latin typeface="Calibri"/>
              <a:ea typeface="Calibri"/>
              <a:cs typeface="Calibri"/>
            </a:endParaRPr>
          </a:p>
          <a:p>
            <a:pPr marL="457200" indent="-457200" algn="l">
              <a:buFont typeface="Arial" panose="020B0604020202020204" pitchFamily="34" charset="0"/>
              <a:buChar char="•"/>
              <a:defRPr sz="1950" b="0">
                <a:solidFill>
                  <a:srgbClr val="566079"/>
                </a:solidFill>
                <a:latin typeface="Calibri"/>
                <a:ea typeface="Calibri"/>
                <a:cs typeface="Calibri"/>
              </a:defRPr>
            </a:pPr>
            <a:r>
              <a:rPr sz="2800" b="0" dirty="0" smtClean="0">
                <a:latin typeface="Calibri"/>
                <a:ea typeface="Calibri"/>
                <a:cs typeface="Calibri"/>
              </a:rPr>
              <a:t>Next:</a:t>
            </a:r>
            <a:r>
              <a:rPr lang="en-US" sz="2800" b="0" dirty="0" smtClean="0">
                <a:latin typeface="Calibri"/>
                <a:ea typeface="Calibri"/>
                <a:cs typeface="Calibri"/>
              </a:rPr>
              <a:t> </a:t>
            </a:r>
            <a:r>
              <a:rPr sz="2800" b="0" dirty="0" smtClean="0">
                <a:latin typeface="Calibri"/>
                <a:ea typeface="Calibri"/>
                <a:cs typeface="Calibri"/>
              </a:rPr>
              <a:t>larger/diverse </a:t>
            </a:r>
            <a:r>
              <a:rPr sz="2800" b="0" dirty="0">
                <a:latin typeface="Calibri"/>
                <a:ea typeface="Calibri"/>
                <a:cs typeface="Calibri"/>
              </a:rPr>
              <a:t>corpora, multiple raters/models, prompt variation, and criterion-level calibration.</a:t>
            </a:r>
          </a:p>
        </p:txBody>
      </p:sp>
      <p:sp>
        <p:nvSpPr>
          <p:cNvPr id="128" name="findings-bar">
            <a:extLst>
              <a:ext uri="{FF2B5EF4-FFF2-40B4-BE49-F238E27FC236}">
                <a16:creationId xmlns:a16="http://schemas.microsoft.com/office/drawing/2014/main" id="{2E3A1967-15A7-4FD3-B948-756D3D6DE6E5}"/>
              </a:ext>
            </a:extLst>
          </p:cNvPr>
          <p:cNvSpPr>
            <a:spLocks noGrp="1"/>
          </p:cNvSpPr>
          <p:nvPr/>
        </p:nvSpPr>
        <p:spPr>
          <a:xfrm>
            <a:off x="20183475" y="8815691"/>
            <a:ext cx="104775" cy="447675"/>
          </a:xfrm>
          <a:prstGeom prst="rect">
            <a:avLst/>
          </a:prstGeom>
          <a:solidFill>
            <a:srgbClr val="D91F2E"/>
          </a:solidFill>
          <a:ln w="0">
            <a:noFill/>
            <a:prstDash val="solid"/>
          </a:ln>
        </p:spPr>
      </p:sp>
      <p:sp>
        <p:nvSpPr>
          <p:cNvPr id="129" name="findings-number">
            <a:extLst>
              <a:ext uri="{FF2B5EF4-FFF2-40B4-BE49-F238E27FC236}">
                <a16:creationId xmlns:a16="http://schemas.microsoft.com/office/drawing/2014/main" id="{DE54C490-AFC5-4D49-9D8B-BECFCE44D8DC}"/>
              </a:ext>
            </a:extLst>
          </p:cNvPr>
          <p:cNvSpPr>
            <a:spLocks noGrp="1"/>
          </p:cNvSpPr>
          <p:nvPr/>
        </p:nvSpPr>
        <p:spPr>
          <a:xfrm>
            <a:off x="20412075" y="8787116"/>
            <a:ext cx="6286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r>
              <a:rPr sz="3200" b="1" dirty="0">
                <a:solidFill>
                  <a:srgbClr val="D91F2E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06</a:t>
            </a:r>
          </a:p>
        </p:txBody>
      </p:sp>
      <p:sp>
        <p:nvSpPr>
          <p:cNvPr id="130" name="findings-title">
            <a:extLst>
              <a:ext uri="{FF2B5EF4-FFF2-40B4-BE49-F238E27FC236}">
                <a16:creationId xmlns:a16="http://schemas.microsoft.com/office/drawing/2014/main" id="{299BE869-4D6F-4B86-A1D3-3D2EF84A483B}"/>
              </a:ext>
            </a:extLst>
          </p:cNvPr>
          <p:cNvSpPr>
            <a:spLocks noGrp="1"/>
          </p:cNvSpPr>
          <p:nvPr/>
        </p:nvSpPr>
        <p:spPr>
          <a:xfrm>
            <a:off x="21021675" y="8787116"/>
            <a:ext cx="77819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defRPr sz="3000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4800" b="1" dirty="0">
                <a:solidFill>
                  <a:srgbClr val="31346E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KEY FINDINGS</a:t>
            </a:r>
          </a:p>
        </p:txBody>
      </p:sp>
      <p:sp>
        <p:nvSpPr>
          <p:cNvPr id="131" name="findings-claim">
            <a:extLst>
              <a:ext uri="{FF2B5EF4-FFF2-40B4-BE49-F238E27FC236}">
                <a16:creationId xmlns:a16="http://schemas.microsoft.com/office/drawing/2014/main" id="{2B49F3FB-E26D-4477-829B-E2110D20F0FA}"/>
              </a:ext>
            </a:extLst>
          </p:cNvPr>
          <p:cNvSpPr>
            <a:spLocks noGrp="1"/>
          </p:cNvSpPr>
          <p:nvPr/>
        </p:nvSpPr>
        <p:spPr>
          <a:xfrm>
            <a:off x="20183475" y="9453866"/>
            <a:ext cx="8620125" cy="1809750"/>
          </a:xfrm>
          <a:prstGeom prst="roundRect">
            <a:avLst>
              <a:gd name="adj" fmla="val 9474"/>
            </a:avLst>
          </a:prstGeom>
          <a:solidFill>
            <a:srgbClr val="26285E"/>
          </a:solidFill>
          <a:ln w="0">
            <a:noFill/>
            <a:prstDash val="solid"/>
          </a:ln>
        </p:spPr>
      </p:sp>
      <p:sp>
        <p:nvSpPr>
          <p:cNvPr id="132" name="findings-claim-text">
            <a:extLst>
              <a:ext uri="{FF2B5EF4-FFF2-40B4-BE49-F238E27FC236}">
                <a16:creationId xmlns:a16="http://schemas.microsoft.com/office/drawing/2014/main" id="{269F2082-1EEA-416D-AA23-292932D07EBE}"/>
              </a:ext>
            </a:extLst>
          </p:cNvPr>
          <p:cNvSpPr>
            <a:spLocks noGrp="1"/>
          </p:cNvSpPr>
          <p:nvPr/>
        </p:nvSpPr>
        <p:spPr>
          <a:xfrm>
            <a:off x="20469225" y="9644366"/>
            <a:ext cx="8048625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3600" b="1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pPr>
            <a:r>
              <a:rPr sz="4400" b="1" dirty="0">
                <a:solidFill>
                  <a:schemeClr val="bg1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CONSISTENT, BUT NOT</a:t>
            </a:r>
          </a:p>
          <a:p>
            <a:pPr algn="ctr">
              <a:defRPr sz="3600" b="1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pPr>
            <a:r>
              <a:rPr sz="4400" b="1" dirty="0">
                <a:solidFill>
                  <a:schemeClr val="bg1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INTERCHANGEABLE</a:t>
            </a:r>
          </a:p>
        </p:txBody>
      </p:sp>
      <p:sp>
        <p:nvSpPr>
          <p:cNvPr id="133" name="mean-chart-title">
            <a:extLst>
              <a:ext uri="{FF2B5EF4-FFF2-40B4-BE49-F238E27FC236}">
                <a16:creationId xmlns:a16="http://schemas.microsoft.com/office/drawing/2014/main" id="{D86B8A71-22CC-4204-A0FA-82664B52AD77}"/>
              </a:ext>
            </a:extLst>
          </p:cNvPr>
          <p:cNvSpPr>
            <a:spLocks noGrp="1"/>
          </p:cNvSpPr>
          <p:nvPr/>
        </p:nvSpPr>
        <p:spPr>
          <a:xfrm>
            <a:off x="20278725" y="11435066"/>
            <a:ext cx="8429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2025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2000" b="1" dirty="0">
                <a:latin typeface="Aharoni" panose="02010803020104030203" pitchFamily="2" charset="-79"/>
                <a:ea typeface="Calibri"/>
                <a:cs typeface="Aharoni" panose="02010803020104030203"/>
              </a:rPr>
              <a:t>MEAN BAND SCORE BY CRITERION (</a:t>
            </a:r>
            <a:r>
              <a:rPr sz="2000" b="1" dirty="0">
                <a:latin typeface="Aharoni" panose="02010803020104030203" pitchFamily="2" charset="-79"/>
                <a:ea typeface="Calibri"/>
                <a:cs typeface="Aharoni" panose="02010803020104030203"/>
              </a:rPr>
              <a:t>0</a:t>
            </a:r>
            <a:r>
              <a:rPr lang="en-US" sz="2000" b="1" dirty="0">
                <a:latin typeface="Aharoni" panose="02010803020104030203" pitchFamily="2" charset="-79"/>
                <a:ea typeface="Calibri"/>
                <a:cs typeface="Aharoni" panose="02010803020104030203"/>
              </a:rPr>
              <a:t>-</a:t>
            </a:r>
            <a:r>
              <a:rPr sz="2000" b="1" dirty="0">
                <a:latin typeface="Aharoni" panose="02010803020104030203" pitchFamily="2" charset="-79"/>
                <a:ea typeface="Calibri"/>
                <a:cs typeface="Aharoni" panose="02010803020104030203"/>
              </a:rPr>
              <a:t>9</a:t>
            </a:r>
            <a:r>
              <a:rPr sz="2000" b="1" dirty="0">
                <a:latin typeface="Aharoni" panose="02010803020104030203" pitchFamily="2" charset="-79"/>
                <a:ea typeface="Calibri"/>
                <a:cs typeface="Aharoni" panose="02010803020104030203"/>
              </a:rPr>
              <a:t>)</a:t>
            </a:r>
          </a:p>
        </p:txBody>
      </p:sp>
      <p:sp>
        <p:nvSpPr>
          <p:cNvPr id="134" name="mean-legend-human-swatch">
            <a:extLst>
              <a:ext uri="{FF2B5EF4-FFF2-40B4-BE49-F238E27FC236}">
                <a16:creationId xmlns:a16="http://schemas.microsoft.com/office/drawing/2014/main" id="{4A3FBB0F-AFEB-48F6-A291-221308994226}"/>
              </a:ext>
            </a:extLst>
          </p:cNvPr>
          <p:cNvSpPr>
            <a:spLocks noGrp="1"/>
          </p:cNvSpPr>
          <p:nvPr/>
        </p:nvSpPr>
        <p:spPr>
          <a:xfrm>
            <a:off x="21469350" y="11920841"/>
            <a:ext cx="266700" cy="171450"/>
          </a:xfrm>
          <a:prstGeom prst="roundRect">
            <a:avLst>
              <a:gd name="adj" fmla="val 50000"/>
            </a:avLst>
          </a:prstGeom>
          <a:solidFill>
            <a:srgbClr val="9AA4BA"/>
          </a:solidFill>
          <a:ln w="0">
            <a:noFill/>
            <a:prstDash val="solid"/>
          </a:ln>
        </p:spPr>
      </p:sp>
      <p:sp>
        <p:nvSpPr>
          <p:cNvPr id="135" name="mean-legend-human">
            <a:extLst>
              <a:ext uri="{FF2B5EF4-FFF2-40B4-BE49-F238E27FC236}">
                <a16:creationId xmlns:a16="http://schemas.microsoft.com/office/drawing/2014/main" id="{67698DDB-C037-4F5D-9E53-7E871A97A95A}"/>
              </a:ext>
            </a:extLst>
          </p:cNvPr>
          <p:cNvSpPr>
            <a:spLocks noGrp="1"/>
          </p:cNvSpPr>
          <p:nvPr/>
        </p:nvSpPr>
        <p:spPr>
          <a:xfrm>
            <a:off x="21821775" y="11844641"/>
            <a:ext cx="2190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725" b="0">
                <a:solidFill>
                  <a:srgbClr val="566079"/>
                </a:solidFill>
                <a:latin typeface="Calibri"/>
                <a:ea typeface="Calibri"/>
                <a:cs typeface="Calibri"/>
              </a:defRPr>
            </a:pPr>
            <a:r>
              <a:rPr sz="1725" b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Examiner</a:t>
            </a:r>
          </a:p>
        </p:txBody>
      </p:sp>
      <p:sp>
        <p:nvSpPr>
          <p:cNvPr id="136" name="mean-legend-ai-swatch">
            <a:extLst>
              <a:ext uri="{FF2B5EF4-FFF2-40B4-BE49-F238E27FC236}">
                <a16:creationId xmlns:a16="http://schemas.microsoft.com/office/drawing/2014/main" id="{F4923BFD-C74E-4FE9-B73C-41D8C37AC22D}"/>
              </a:ext>
            </a:extLst>
          </p:cNvPr>
          <p:cNvSpPr>
            <a:spLocks noGrp="1"/>
          </p:cNvSpPr>
          <p:nvPr/>
        </p:nvSpPr>
        <p:spPr>
          <a:xfrm>
            <a:off x="24183975" y="11920841"/>
            <a:ext cx="266700" cy="171450"/>
          </a:xfrm>
          <a:prstGeom prst="roundRect">
            <a:avLst>
              <a:gd name="adj" fmla="val 50000"/>
            </a:avLst>
          </a:prstGeom>
          <a:solidFill>
            <a:srgbClr val="D91F2E"/>
          </a:solidFill>
          <a:ln w="0">
            <a:noFill/>
            <a:prstDash val="solid"/>
          </a:ln>
        </p:spPr>
      </p:sp>
      <p:sp>
        <p:nvSpPr>
          <p:cNvPr id="137" name="mean-legend-ai">
            <a:extLst>
              <a:ext uri="{FF2B5EF4-FFF2-40B4-BE49-F238E27FC236}">
                <a16:creationId xmlns:a16="http://schemas.microsoft.com/office/drawing/2014/main" id="{D9FDE8FB-9A6B-4989-B04C-4BE8D2BEC94D}"/>
              </a:ext>
            </a:extLst>
          </p:cNvPr>
          <p:cNvSpPr>
            <a:spLocks noGrp="1"/>
          </p:cNvSpPr>
          <p:nvPr/>
        </p:nvSpPr>
        <p:spPr>
          <a:xfrm>
            <a:off x="24536400" y="11844641"/>
            <a:ext cx="2333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725" b="0">
                <a:solidFill>
                  <a:srgbClr val="566079"/>
                </a:solidFill>
                <a:latin typeface="Calibri"/>
                <a:ea typeface="Calibri"/>
                <a:cs typeface="Calibri"/>
              </a:defRPr>
            </a:pPr>
            <a:r>
              <a:rPr sz="1725" b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ChatGPT mean</a:t>
            </a:r>
          </a:p>
        </p:txBody>
      </p:sp>
      <p:sp>
        <p:nvSpPr>
          <p:cNvPr id="138" name="mean-TR-label">
            <a:extLst>
              <a:ext uri="{FF2B5EF4-FFF2-40B4-BE49-F238E27FC236}">
                <a16:creationId xmlns:a16="http://schemas.microsoft.com/office/drawing/2014/main" id="{A817A10C-7550-4CC4-A473-3CEDC974C3A2}"/>
              </a:ext>
            </a:extLst>
          </p:cNvPr>
          <p:cNvSpPr>
            <a:spLocks noGrp="1"/>
          </p:cNvSpPr>
          <p:nvPr/>
        </p:nvSpPr>
        <p:spPr>
          <a:xfrm>
            <a:off x="20469225" y="12435191"/>
            <a:ext cx="7239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2175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2175" b="1">
                <a:solidFill>
                  <a:srgbClr val="26285E"/>
                </a:solidFill>
                <a:latin typeface="Calibri"/>
                <a:ea typeface="Calibri"/>
                <a:cs typeface="Calibri"/>
              </a:rPr>
              <a:t>TR</a:t>
            </a:r>
          </a:p>
        </p:txBody>
      </p:sp>
      <p:sp>
        <p:nvSpPr>
          <p:cNvPr id="139" name="mean-TR-human-track">
            <a:extLst>
              <a:ext uri="{FF2B5EF4-FFF2-40B4-BE49-F238E27FC236}">
                <a16:creationId xmlns:a16="http://schemas.microsoft.com/office/drawing/2014/main" id="{85C082D6-4D24-4250-BA60-E2B9FBC6692C}"/>
              </a:ext>
            </a:extLst>
          </p:cNvPr>
          <p:cNvSpPr>
            <a:spLocks noGrp="1"/>
          </p:cNvSpPr>
          <p:nvPr/>
        </p:nvSpPr>
        <p:spPr>
          <a:xfrm>
            <a:off x="21307425" y="12358991"/>
            <a:ext cx="6562725" cy="238125"/>
          </a:xfrm>
          <a:prstGeom prst="roundRect">
            <a:avLst>
              <a:gd name="adj" fmla="val 48000"/>
            </a:avLst>
          </a:prstGeom>
          <a:solidFill>
            <a:srgbClr val="EEF0F5"/>
          </a:solidFill>
          <a:ln w="0">
            <a:noFill/>
            <a:prstDash val="solid"/>
          </a:ln>
        </p:spPr>
      </p:sp>
      <p:sp>
        <p:nvSpPr>
          <p:cNvPr id="140" name="mean-TR-human">
            <a:extLst>
              <a:ext uri="{FF2B5EF4-FFF2-40B4-BE49-F238E27FC236}">
                <a16:creationId xmlns:a16="http://schemas.microsoft.com/office/drawing/2014/main" id="{272A267E-2D2C-4A33-955D-78DED13F9438}"/>
              </a:ext>
            </a:extLst>
          </p:cNvPr>
          <p:cNvSpPr>
            <a:spLocks noGrp="1"/>
          </p:cNvSpPr>
          <p:nvPr/>
        </p:nvSpPr>
        <p:spPr>
          <a:xfrm>
            <a:off x="21307425" y="12358991"/>
            <a:ext cx="5104342" cy="238125"/>
          </a:xfrm>
          <a:prstGeom prst="roundRect">
            <a:avLst>
              <a:gd name="adj" fmla="val 48000"/>
            </a:avLst>
          </a:prstGeom>
          <a:solidFill>
            <a:srgbClr val="9AA4BA"/>
          </a:solidFill>
          <a:ln w="0">
            <a:noFill/>
            <a:prstDash val="solid"/>
          </a:ln>
        </p:spPr>
      </p:sp>
      <p:sp>
        <p:nvSpPr>
          <p:cNvPr id="141" name="mean-TR-ai-track">
            <a:extLst>
              <a:ext uri="{FF2B5EF4-FFF2-40B4-BE49-F238E27FC236}">
                <a16:creationId xmlns:a16="http://schemas.microsoft.com/office/drawing/2014/main" id="{00F1FADF-2021-4265-9332-DE0995BBDEEC}"/>
              </a:ext>
            </a:extLst>
          </p:cNvPr>
          <p:cNvSpPr>
            <a:spLocks noGrp="1"/>
          </p:cNvSpPr>
          <p:nvPr/>
        </p:nvSpPr>
        <p:spPr>
          <a:xfrm>
            <a:off x="21307425" y="12692366"/>
            <a:ext cx="6562725" cy="238125"/>
          </a:xfrm>
          <a:prstGeom prst="roundRect">
            <a:avLst>
              <a:gd name="adj" fmla="val 48000"/>
            </a:avLst>
          </a:prstGeom>
          <a:solidFill>
            <a:srgbClr val="F8E8EA"/>
          </a:solidFill>
          <a:ln w="0">
            <a:noFill/>
            <a:prstDash val="solid"/>
          </a:ln>
        </p:spPr>
      </p:sp>
      <p:sp>
        <p:nvSpPr>
          <p:cNvPr id="142" name="mean-TR-ai">
            <a:extLst>
              <a:ext uri="{FF2B5EF4-FFF2-40B4-BE49-F238E27FC236}">
                <a16:creationId xmlns:a16="http://schemas.microsoft.com/office/drawing/2014/main" id="{2ACAED4F-94AA-4C24-AF8A-532D938794F3}"/>
              </a:ext>
            </a:extLst>
          </p:cNvPr>
          <p:cNvSpPr>
            <a:spLocks noGrp="1"/>
          </p:cNvSpPr>
          <p:nvPr/>
        </p:nvSpPr>
        <p:spPr>
          <a:xfrm>
            <a:off x="21307425" y="12692366"/>
            <a:ext cx="5104342" cy="238125"/>
          </a:xfrm>
          <a:prstGeom prst="roundRect">
            <a:avLst>
              <a:gd name="adj" fmla="val 48000"/>
            </a:avLst>
          </a:prstGeom>
          <a:solidFill>
            <a:srgbClr val="0B8179"/>
          </a:solidFill>
          <a:ln w="0">
            <a:noFill/>
            <a:prstDash val="solid"/>
          </a:ln>
        </p:spPr>
      </p:sp>
      <p:sp>
        <p:nvSpPr>
          <p:cNvPr id="143" name="mean-TR-value">
            <a:extLst>
              <a:ext uri="{FF2B5EF4-FFF2-40B4-BE49-F238E27FC236}">
                <a16:creationId xmlns:a16="http://schemas.microsoft.com/office/drawing/2014/main" id="{19303FC9-5832-4240-950F-67A082923DB8}"/>
              </a:ext>
            </a:extLst>
          </p:cNvPr>
          <p:cNvSpPr>
            <a:spLocks noGrp="1"/>
          </p:cNvSpPr>
          <p:nvPr/>
        </p:nvSpPr>
        <p:spPr>
          <a:xfrm>
            <a:off x="27946350" y="12358991"/>
            <a:ext cx="571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>
              <a:defRPr sz="1650" b="1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1650" b="1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7.0</a:t>
            </a:r>
          </a:p>
          <a:p>
            <a:pPr algn="r">
              <a:defRPr sz="1650" b="1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1650" b="1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7.0</a:t>
            </a:r>
          </a:p>
        </p:txBody>
      </p:sp>
      <p:sp>
        <p:nvSpPr>
          <p:cNvPr id="144" name="mean-CC-label">
            <a:extLst>
              <a:ext uri="{FF2B5EF4-FFF2-40B4-BE49-F238E27FC236}">
                <a16:creationId xmlns:a16="http://schemas.microsoft.com/office/drawing/2014/main" id="{466F28C0-83BC-4000-8C45-22E1198C678B}"/>
              </a:ext>
            </a:extLst>
          </p:cNvPr>
          <p:cNvSpPr>
            <a:spLocks noGrp="1"/>
          </p:cNvSpPr>
          <p:nvPr/>
        </p:nvSpPr>
        <p:spPr>
          <a:xfrm>
            <a:off x="20469225" y="13301966"/>
            <a:ext cx="7239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2175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2175" b="1">
                <a:solidFill>
                  <a:srgbClr val="26285E"/>
                </a:solidFill>
                <a:latin typeface="Calibri"/>
                <a:ea typeface="Calibri"/>
                <a:cs typeface="Calibri"/>
              </a:rPr>
              <a:t>CC</a:t>
            </a:r>
          </a:p>
        </p:txBody>
      </p:sp>
      <p:sp>
        <p:nvSpPr>
          <p:cNvPr id="145" name="mean-CC-human-track">
            <a:extLst>
              <a:ext uri="{FF2B5EF4-FFF2-40B4-BE49-F238E27FC236}">
                <a16:creationId xmlns:a16="http://schemas.microsoft.com/office/drawing/2014/main" id="{F35F93BD-283A-43A2-9298-6BDD2ED8081E}"/>
              </a:ext>
            </a:extLst>
          </p:cNvPr>
          <p:cNvSpPr>
            <a:spLocks noGrp="1"/>
          </p:cNvSpPr>
          <p:nvPr/>
        </p:nvSpPr>
        <p:spPr>
          <a:xfrm>
            <a:off x="21307425" y="13225766"/>
            <a:ext cx="6562725" cy="238125"/>
          </a:xfrm>
          <a:prstGeom prst="roundRect">
            <a:avLst>
              <a:gd name="adj" fmla="val 48000"/>
            </a:avLst>
          </a:prstGeom>
          <a:solidFill>
            <a:srgbClr val="EEF0F5"/>
          </a:solidFill>
          <a:ln w="0">
            <a:noFill/>
            <a:prstDash val="solid"/>
          </a:ln>
        </p:spPr>
      </p:sp>
      <p:sp>
        <p:nvSpPr>
          <p:cNvPr id="146" name="mean-CC-human">
            <a:extLst>
              <a:ext uri="{FF2B5EF4-FFF2-40B4-BE49-F238E27FC236}">
                <a16:creationId xmlns:a16="http://schemas.microsoft.com/office/drawing/2014/main" id="{416227BE-7762-45FE-A865-EA0F7EC5CA20}"/>
              </a:ext>
            </a:extLst>
          </p:cNvPr>
          <p:cNvSpPr>
            <a:spLocks noGrp="1"/>
          </p:cNvSpPr>
          <p:nvPr/>
        </p:nvSpPr>
        <p:spPr>
          <a:xfrm>
            <a:off x="21307425" y="13225766"/>
            <a:ext cx="5104342" cy="238125"/>
          </a:xfrm>
          <a:prstGeom prst="roundRect">
            <a:avLst>
              <a:gd name="adj" fmla="val 48000"/>
            </a:avLst>
          </a:prstGeom>
          <a:solidFill>
            <a:srgbClr val="9AA4BA"/>
          </a:solidFill>
          <a:ln w="0">
            <a:noFill/>
            <a:prstDash val="solid"/>
          </a:ln>
        </p:spPr>
      </p:sp>
      <p:sp>
        <p:nvSpPr>
          <p:cNvPr id="147" name="mean-CC-ai-track">
            <a:extLst>
              <a:ext uri="{FF2B5EF4-FFF2-40B4-BE49-F238E27FC236}">
                <a16:creationId xmlns:a16="http://schemas.microsoft.com/office/drawing/2014/main" id="{CC1F570F-3DF8-4A38-ACCE-148FEB7772FD}"/>
              </a:ext>
            </a:extLst>
          </p:cNvPr>
          <p:cNvSpPr>
            <a:spLocks noGrp="1"/>
          </p:cNvSpPr>
          <p:nvPr/>
        </p:nvSpPr>
        <p:spPr>
          <a:xfrm>
            <a:off x="21307425" y="13559141"/>
            <a:ext cx="6562725" cy="238125"/>
          </a:xfrm>
          <a:prstGeom prst="roundRect">
            <a:avLst>
              <a:gd name="adj" fmla="val 48000"/>
            </a:avLst>
          </a:prstGeom>
          <a:solidFill>
            <a:srgbClr val="F8E8EA"/>
          </a:solidFill>
          <a:ln w="0">
            <a:noFill/>
            <a:prstDash val="solid"/>
          </a:ln>
        </p:spPr>
      </p:sp>
      <p:sp>
        <p:nvSpPr>
          <p:cNvPr id="148" name="mean-CC-ai">
            <a:extLst>
              <a:ext uri="{FF2B5EF4-FFF2-40B4-BE49-F238E27FC236}">
                <a16:creationId xmlns:a16="http://schemas.microsoft.com/office/drawing/2014/main" id="{DDC8DCCA-8B2D-4781-B485-BA9716275748}"/>
              </a:ext>
            </a:extLst>
          </p:cNvPr>
          <p:cNvSpPr>
            <a:spLocks noGrp="1"/>
          </p:cNvSpPr>
          <p:nvPr/>
        </p:nvSpPr>
        <p:spPr>
          <a:xfrm>
            <a:off x="21307425" y="13559141"/>
            <a:ext cx="5104342" cy="238125"/>
          </a:xfrm>
          <a:prstGeom prst="roundRect">
            <a:avLst>
              <a:gd name="adj" fmla="val 48000"/>
            </a:avLst>
          </a:prstGeom>
          <a:solidFill>
            <a:srgbClr val="0B8179"/>
          </a:solidFill>
          <a:ln w="0">
            <a:noFill/>
            <a:prstDash val="solid"/>
          </a:ln>
        </p:spPr>
      </p:sp>
      <p:sp>
        <p:nvSpPr>
          <p:cNvPr id="149" name="mean-CC-value">
            <a:extLst>
              <a:ext uri="{FF2B5EF4-FFF2-40B4-BE49-F238E27FC236}">
                <a16:creationId xmlns:a16="http://schemas.microsoft.com/office/drawing/2014/main" id="{86F2AB41-556A-4962-B120-C674B1F58EE7}"/>
              </a:ext>
            </a:extLst>
          </p:cNvPr>
          <p:cNvSpPr>
            <a:spLocks noGrp="1"/>
          </p:cNvSpPr>
          <p:nvPr/>
        </p:nvSpPr>
        <p:spPr>
          <a:xfrm>
            <a:off x="27946350" y="13225766"/>
            <a:ext cx="571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>
              <a:defRPr sz="1650" b="1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1650" b="1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7.0</a:t>
            </a:r>
          </a:p>
          <a:p>
            <a:pPr algn="r">
              <a:defRPr sz="1650" b="1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1650" b="1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7.0</a:t>
            </a:r>
          </a:p>
        </p:txBody>
      </p:sp>
      <p:sp>
        <p:nvSpPr>
          <p:cNvPr id="150" name="mean-LR-label">
            <a:extLst>
              <a:ext uri="{FF2B5EF4-FFF2-40B4-BE49-F238E27FC236}">
                <a16:creationId xmlns:a16="http://schemas.microsoft.com/office/drawing/2014/main" id="{110D11E3-A204-40E7-82D1-F393D229D439}"/>
              </a:ext>
            </a:extLst>
          </p:cNvPr>
          <p:cNvSpPr>
            <a:spLocks noGrp="1"/>
          </p:cNvSpPr>
          <p:nvPr/>
        </p:nvSpPr>
        <p:spPr>
          <a:xfrm>
            <a:off x="20469225" y="14168741"/>
            <a:ext cx="7239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2175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2175" b="1">
                <a:solidFill>
                  <a:srgbClr val="26285E"/>
                </a:solidFill>
                <a:latin typeface="Calibri"/>
                <a:ea typeface="Calibri"/>
                <a:cs typeface="Calibri"/>
              </a:rPr>
              <a:t>LR</a:t>
            </a:r>
          </a:p>
        </p:txBody>
      </p:sp>
      <p:sp>
        <p:nvSpPr>
          <p:cNvPr id="151" name="mean-LR-human-track">
            <a:extLst>
              <a:ext uri="{FF2B5EF4-FFF2-40B4-BE49-F238E27FC236}">
                <a16:creationId xmlns:a16="http://schemas.microsoft.com/office/drawing/2014/main" id="{FBECBAD0-4166-4B4A-9D1C-777EE565BF84}"/>
              </a:ext>
            </a:extLst>
          </p:cNvPr>
          <p:cNvSpPr>
            <a:spLocks noGrp="1"/>
          </p:cNvSpPr>
          <p:nvPr/>
        </p:nvSpPr>
        <p:spPr>
          <a:xfrm>
            <a:off x="21307425" y="14092541"/>
            <a:ext cx="6562725" cy="238125"/>
          </a:xfrm>
          <a:prstGeom prst="roundRect">
            <a:avLst>
              <a:gd name="adj" fmla="val 48000"/>
            </a:avLst>
          </a:prstGeom>
          <a:solidFill>
            <a:srgbClr val="EEF0F5"/>
          </a:solidFill>
          <a:ln w="0">
            <a:noFill/>
            <a:prstDash val="solid"/>
          </a:ln>
        </p:spPr>
      </p:sp>
      <p:sp>
        <p:nvSpPr>
          <p:cNvPr id="152" name="mean-LR-human">
            <a:extLst>
              <a:ext uri="{FF2B5EF4-FFF2-40B4-BE49-F238E27FC236}">
                <a16:creationId xmlns:a16="http://schemas.microsoft.com/office/drawing/2014/main" id="{2C13548D-DB72-4830-B7BD-26DF3EBC3140}"/>
              </a:ext>
            </a:extLst>
          </p:cNvPr>
          <p:cNvSpPr>
            <a:spLocks noGrp="1"/>
          </p:cNvSpPr>
          <p:nvPr/>
        </p:nvSpPr>
        <p:spPr>
          <a:xfrm>
            <a:off x="21307425" y="14092541"/>
            <a:ext cx="5104342" cy="238125"/>
          </a:xfrm>
          <a:prstGeom prst="roundRect">
            <a:avLst>
              <a:gd name="adj" fmla="val 48000"/>
            </a:avLst>
          </a:prstGeom>
          <a:solidFill>
            <a:srgbClr val="9AA4BA"/>
          </a:solidFill>
          <a:ln w="0">
            <a:noFill/>
            <a:prstDash val="solid"/>
          </a:ln>
        </p:spPr>
      </p:sp>
      <p:sp>
        <p:nvSpPr>
          <p:cNvPr id="153" name="mean-LR-ai-track">
            <a:extLst>
              <a:ext uri="{FF2B5EF4-FFF2-40B4-BE49-F238E27FC236}">
                <a16:creationId xmlns:a16="http://schemas.microsoft.com/office/drawing/2014/main" id="{FEC20C6B-B768-4FA2-9C57-1318520C73AE}"/>
              </a:ext>
            </a:extLst>
          </p:cNvPr>
          <p:cNvSpPr>
            <a:spLocks noGrp="1"/>
          </p:cNvSpPr>
          <p:nvPr/>
        </p:nvSpPr>
        <p:spPr>
          <a:xfrm>
            <a:off x="21307425" y="14425916"/>
            <a:ext cx="6562725" cy="238125"/>
          </a:xfrm>
          <a:prstGeom prst="roundRect">
            <a:avLst>
              <a:gd name="adj" fmla="val 48000"/>
            </a:avLst>
          </a:prstGeom>
          <a:solidFill>
            <a:srgbClr val="F8E8EA"/>
          </a:solidFill>
          <a:ln w="0">
            <a:noFill/>
            <a:prstDash val="solid"/>
          </a:ln>
        </p:spPr>
      </p:sp>
      <p:sp>
        <p:nvSpPr>
          <p:cNvPr id="154" name="mean-LR-ai">
            <a:extLst>
              <a:ext uri="{FF2B5EF4-FFF2-40B4-BE49-F238E27FC236}">
                <a16:creationId xmlns:a16="http://schemas.microsoft.com/office/drawing/2014/main" id="{67AF7E98-D149-48DD-B4A9-B6DA538F0F27}"/>
              </a:ext>
            </a:extLst>
          </p:cNvPr>
          <p:cNvSpPr>
            <a:spLocks noGrp="1"/>
          </p:cNvSpPr>
          <p:nvPr/>
        </p:nvSpPr>
        <p:spPr>
          <a:xfrm>
            <a:off x="21307425" y="14425916"/>
            <a:ext cx="5104342" cy="238125"/>
          </a:xfrm>
          <a:prstGeom prst="roundRect">
            <a:avLst>
              <a:gd name="adj" fmla="val 48000"/>
            </a:avLst>
          </a:prstGeom>
          <a:solidFill>
            <a:srgbClr val="0B8179"/>
          </a:solidFill>
          <a:ln w="0">
            <a:noFill/>
            <a:prstDash val="solid"/>
          </a:ln>
        </p:spPr>
      </p:sp>
      <p:sp>
        <p:nvSpPr>
          <p:cNvPr id="155" name="mean-LR-value">
            <a:extLst>
              <a:ext uri="{FF2B5EF4-FFF2-40B4-BE49-F238E27FC236}">
                <a16:creationId xmlns:a16="http://schemas.microsoft.com/office/drawing/2014/main" id="{72300F1A-AD03-45B9-BB02-71CCA49CDCC3}"/>
              </a:ext>
            </a:extLst>
          </p:cNvPr>
          <p:cNvSpPr>
            <a:spLocks noGrp="1"/>
          </p:cNvSpPr>
          <p:nvPr/>
        </p:nvSpPr>
        <p:spPr>
          <a:xfrm>
            <a:off x="27946350" y="14092541"/>
            <a:ext cx="571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>
              <a:defRPr sz="1650" b="1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1650" b="1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7.0</a:t>
            </a:r>
          </a:p>
          <a:p>
            <a:pPr algn="r">
              <a:defRPr sz="1650" b="1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1650" b="1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7.0</a:t>
            </a:r>
          </a:p>
        </p:txBody>
      </p:sp>
      <p:sp>
        <p:nvSpPr>
          <p:cNvPr id="156" name="mean-GRA-label">
            <a:extLst>
              <a:ext uri="{FF2B5EF4-FFF2-40B4-BE49-F238E27FC236}">
                <a16:creationId xmlns:a16="http://schemas.microsoft.com/office/drawing/2014/main" id="{356C275A-A9DE-4163-AB23-E42254D486CC}"/>
              </a:ext>
            </a:extLst>
          </p:cNvPr>
          <p:cNvSpPr>
            <a:spLocks noGrp="1"/>
          </p:cNvSpPr>
          <p:nvPr/>
        </p:nvSpPr>
        <p:spPr>
          <a:xfrm>
            <a:off x="20469225" y="15035516"/>
            <a:ext cx="7239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2175" b="1">
                <a:solidFill>
                  <a:srgbClr val="B71927"/>
                </a:solidFill>
                <a:latin typeface="Calibri"/>
                <a:ea typeface="Calibri"/>
                <a:cs typeface="Calibri"/>
              </a:defRPr>
            </a:pPr>
            <a:r>
              <a:rPr sz="2175" b="1">
                <a:solidFill>
                  <a:srgbClr val="B71927"/>
                </a:solidFill>
                <a:latin typeface="Calibri"/>
                <a:ea typeface="Calibri"/>
                <a:cs typeface="Calibri"/>
              </a:rPr>
              <a:t>GRA</a:t>
            </a:r>
          </a:p>
        </p:txBody>
      </p:sp>
      <p:sp>
        <p:nvSpPr>
          <p:cNvPr id="157" name="mean-GRA-human-track">
            <a:extLst>
              <a:ext uri="{FF2B5EF4-FFF2-40B4-BE49-F238E27FC236}">
                <a16:creationId xmlns:a16="http://schemas.microsoft.com/office/drawing/2014/main" id="{83D92985-73B3-4985-86AE-3E7F0DEA5526}"/>
              </a:ext>
            </a:extLst>
          </p:cNvPr>
          <p:cNvSpPr>
            <a:spLocks noGrp="1"/>
          </p:cNvSpPr>
          <p:nvPr/>
        </p:nvSpPr>
        <p:spPr>
          <a:xfrm>
            <a:off x="21307425" y="14959316"/>
            <a:ext cx="6562725" cy="238125"/>
          </a:xfrm>
          <a:prstGeom prst="roundRect">
            <a:avLst>
              <a:gd name="adj" fmla="val 48000"/>
            </a:avLst>
          </a:prstGeom>
          <a:solidFill>
            <a:srgbClr val="EEF0F5"/>
          </a:solidFill>
          <a:ln w="0">
            <a:noFill/>
            <a:prstDash val="solid"/>
          </a:ln>
        </p:spPr>
      </p:sp>
      <p:sp>
        <p:nvSpPr>
          <p:cNvPr id="158" name="mean-GRA-human">
            <a:extLst>
              <a:ext uri="{FF2B5EF4-FFF2-40B4-BE49-F238E27FC236}">
                <a16:creationId xmlns:a16="http://schemas.microsoft.com/office/drawing/2014/main" id="{5C93708F-B8D5-4479-87E2-DDC7FAC0F7A3}"/>
              </a:ext>
            </a:extLst>
          </p:cNvPr>
          <p:cNvSpPr>
            <a:spLocks noGrp="1"/>
          </p:cNvSpPr>
          <p:nvPr/>
        </p:nvSpPr>
        <p:spPr>
          <a:xfrm>
            <a:off x="21307425" y="14959316"/>
            <a:ext cx="5104342" cy="238125"/>
          </a:xfrm>
          <a:prstGeom prst="roundRect">
            <a:avLst>
              <a:gd name="adj" fmla="val 48000"/>
            </a:avLst>
          </a:prstGeom>
          <a:solidFill>
            <a:srgbClr val="9AA4BA"/>
          </a:solidFill>
          <a:ln w="0">
            <a:noFill/>
            <a:prstDash val="solid"/>
          </a:ln>
        </p:spPr>
      </p:sp>
      <p:sp>
        <p:nvSpPr>
          <p:cNvPr id="159" name="mean-GRA-ai-track">
            <a:extLst>
              <a:ext uri="{FF2B5EF4-FFF2-40B4-BE49-F238E27FC236}">
                <a16:creationId xmlns:a16="http://schemas.microsoft.com/office/drawing/2014/main" id="{1F6B45D0-70E7-43CE-9738-2BDC9E5019E0}"/>
              </a:ext>
            </a:extLst>
          </p:cNvPr>
          <p:cNvSpPr>
            <a:spLocks noGrp="1"/>
          </p:cNvSpPr>
          <p:nvPr/>
        </p:nvSpPr>
        <p:spPr>
          <a:xfrm>
            <a:off x="21307425" y="15292691"/>
            <a:ext cx="6562725" cy="238125"/>
          </a:xfrm>
          <a:prstGeom prst="roundRect">
            <a:avLst>
              <a:gd name="adj" fmla="val 48000"/>
            </a:avLst>
          </a:prstGeom>
          <a:solidFill>
            <a:srgbClr val="F8E8EA"/>
          </a:solidFill>
          <a:ln w="0">
            <a:noFill/>
            <a:prstDash val="solid"/>
          </a:ln>
        </p:spPr>
      </p:sp>
      <p:sp>
        <p:nvSpPr>
          <p:cNvPr id="160" name="mean-GRA-ai">
            <a:extLst>
              <a:ext uri="{FF2B5EF4-FFF2-40B4-BE49-F238E27FC236}">
                <a16:creationId xmlns:a16="http://schemas.microsoft.com/office/drawing/2014/main" id="{658F25D2-8171-437B-BD06-0FBD0B16888D}"/>
              </a:ext>
            </a:extLst>
          </p:cNvPr>
          <p:cNvSpPr>
            <a:spLocks noGrp="1"/>
          </p:cNvSpPr>
          <p:nvPr/>
        </p:nvSpPr>
        <p:spPr>
          <a:xfrm>
            <a:off x="21307425" y="15292691"/>
            <a:ext cx="4739746" cy="238125"/>
          </a:xfrm>
          <a:prstGeom prst="roundRect">
            <a:avLst>
              <a:gd name="adj" fmla="val 48000"/>
            </a:avLst>
          </a:prstGeom>
          <a:solidFill>
            <a:srgbClr val="D91F2E"/>
          </a:solidFill>
          <a:ln w="0">
            <a:noFill/>
            <a:prstDash val="solid"/>
          </a:ln>
        </p:spPr>
      </p:sp>
      <p:sp>
        <p:nvSpPr>
          <p:cNvPr id="161" name="mean-GRA-value">
            <a:extLst>
              <a:ext uri="{FF2B5EF4-FFF2-40B4-BE49-F238E27FC236}">
                <a16:creationId xmlns:a16="http://schemas.microsoft.com/office/drawing/2014/main" id="{9A23A9AC-EAEA-445E-9B60-EFC51485F896}"/>
              </a:ext>
            </a:extLst>
          </p:cNvPr>
          <p:cNvSpPr>
            <a:spLocks noGrp="1"/>
          </p:cNvSpPr>
          <p:nvPr/>
        </p:nvSpPr>
        <p:spPr>
          <a:xfrm>
            <a:off x="27946350" y="14959316"/>
            <a:ext cx="571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>
              <a:defRPr sz="1650" b="1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1650" b="1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7.0</a:t>
            </a:r>
          </a:p>
          <a:p>
            <a:pPr algn="r">
              <a:defRPr sz="1650" b="1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1650" b="1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6.5</a:t>
            </a:r>
          </a:p>
        </p:txBody>
      </p:sp>
      <p:sp>
        <p:nvSpPr>
          <p:cNvPr id="162" name="finding-stability-callout">
            <a:extLst>
              <a:ext uri="{FF2B5EF4-FFF2-40B4-BE49-F238E27FC236}">
                <a16:creationId xmlns:a16="http://schemas.microsoft.com/office/drawing/2014/main" id="{463B6F48-60BB-4913-9883-CB7FC59EA1FF}"/>
              </a:ext>
            </a:extLst>
          </p:cNvPr>
          <p:cNvSpPr>
            <a:spLocks noGrp="1"/>
          </p:cNvSpPr>
          <p:nvPr/>
        </p:nvSpPr>
        <p:spPr>
          <a:xfrm>
            <a:off x="20421600" y="15949916"/>
            <a:ext cx="8143875" cy="723900"/>
          </a:xfrm>
          <a:prstGeom prst="roundRect">
            <a:avLst>
              <a:gd name="adj" fmla="val 18421"/>
            </a:avLst>
          </a:prstGeom>
          <a:solidFill>
            <a:srgbClr val="EEF1FA"/>
          </a:solidFill>
          <a:ln w="19050">
            <a:solidFill>
              <a:srgbClr val="CBD2E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63" name="finding-stability-text">
            <a:extLst>
              <a:ext uri="{FF2B5EF4-FFF2-40B4-BE49-F238E27FC236}">
                <a16:creationId xmlns:a16="http://schemas.microsoft.com/office/drawing/2014/main" id="{F2F0BDBD-2AAD-4ACE-B06E-F1E8B224AAF3}"/>
              </a:ext>
            </a:extLst>
          </p:cNvPr>
          <p:cNvSpPr>
            <a:spLocks noGrp="1"/>
          </p:cNvSpPr>
          <p:nvPr/>
        </p:nvSpPr>
        <p:spPr>
          <a:xfrm>
            <a:off x="20583525" y="16045166"/>
            <a:ext cx="7820025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1800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2000" b="1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Acros</a:t>
            </a:r>
            <a:r>
              <a:rPr sz="2000" b="1" dirty="0" smtClean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s three AI runs, SD remained below 1.0: </a:t>
            </a:r>
            <a:endParaRPr lang="en-US" sz="2000" b="1" dirty="0" smtClean="0">
              <a:solidFill>
                <a:srgbClr val="20253A"/>
              </a:solidFill>
              <a:latin typeface="Calibri"/>
              <a:ea typeface="Calibri"/>
              <a:cs typeface="Calibri"/>
            </a:endParaRPr>
          </a:p>
          <a:p>
            <a:pPr algn="ctr">
              <a:defRPr sz="1800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2000" dirty="0" smtClean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TR .95 • CC .74 • LR .84 • GRA .83</a:t>
            </a:r>
            <a:endParaRPr sz="2000" dirty="0">
              <a:solidFill>
                <a:srgbClr val="20253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4" name="finding-bias-callout">
            <a:extLst>
              <a:ext uri="{FF2B5EF4-FFF2-40B4-BE49-F238E27FC236}">
                <a16:creationId xmlns:a16="http://schemas.microsoft.com/office/drawing/2014/main" id="{ACFE6ACD-B1AB-4C88-8A29-279FFB413860}"/>
              </a:ext>
            </a:extLst>
          </p:cNvPr>
          <p:cNvSpPr>
            <a:spLocks noGrp="1"/>
          </p:cNvSpPr>
          <p:nvPr/>
        </p:nvSpPr>
        <p:spPr>
          <a:xfrm>
            <a:off x="20421600" y="16807166"/>
            <a:ext cx="8143875" cy="781050"/>
          </a:xfrm>
          <a:prstGeom prst="roundRect">
            <a:avLst>
              <a:gd name="adj" fmla="val 17073"/>
            </a:avLst>
          </a:prstGeom>
          <a:solidFill>
            <a:srgbClr val="FCEEEF"/>
          </a:solidFill>
          <a:ln w="19050">
            <a:solidFill>
              <a:srgbClr val="E9ADB3"/>
            </a:solidFill>
            <a:prstDash val="solid"/>
          </a:ln>
        </p:spPr>
      </p:sp>
      <p:sp>
        <p:nvSpPr>
          <p:cNvPr id="165" name="finding-bias-text">
            <a:extLst>
              <a:ext uri="{FF2B5EF4-FFF2-40B4-BE49-F238E27FC236}">
                <a16:creationId xmlns:a16="http://schemas.microsoft.com/office/drawing/2014/main" id="{9DE476C3-26BA-4B22-9E9A-AFF9C96A1B81}"/>
              </a:ext>
            </a:extLst>
          </p:cNvPr>
          <p:cNvSpPr>
            <a:spLocks noGrp="1"/>
          </p:cNvSpPr>
          <p:nvPr/>
        </p:nvSpPr>
        <p:spPr>
          <a:xfrm>
            <a:off x="20583525" y="16902416"/>
            <a:ext cx="782002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1875" b="1">
                <a:solidFill>
                  <a:srgbClr val="B71927"/>
                </a:solidFill>
                <a:latin typeface="Calibri"/>
                <a:ea typeface="Calibri"/>
                <a:cs typeface="Calibri"/>
              </a:defRPr>
            </a:pPr>
            <a:r>
              <a:rPr sz="2000" b="1" dirty="0">
                <a:solidFill>
                  <a:srgbClr val="B71927"/>
                </a:solidFill>
                <a:latin typeface="Calibri"/>
                <a:ea typeface="Calibri"/>
                <a:cs typeface="Calibri"/>
              </a:rPr>
              <a:t>Only GRA showed a mean bias: </a:t>
            </a:r>
            <a:endParaRPr lang="en-US" sz="2000" b="1" dirty="0" smtClean="0">
              <a:solidFill>
                <a:srgbClr val="B71927"/>
              </a:solidFill>
              <a:latin typeface="Calibri"/>
              <a:ea typeface="Calibri"/>
              <a:cs typeface="Calibri"/>
            </a:endParaRPr>
          </a:p>
          <a:p>
            <a:pPr algn="ctr">
              <a:defRPr sz="1875" b="1">
                <a:solidFill>
                  <a:srgbClr val="B71927"/>
                </a:solidFill>
                <a:latin typeface="Calibri"/>
                <a:ea typeface="Calibri"/>
                <a:cs typeface="Calibri"/>
              </a:defRPr>
            </a:pPr>
            <a:r>
              <a:rPr sz="2000" b="1" dirty="0" err="1" smtClean="0">
                <a:solidFill>
                  <a:srgbClr val="B71927"/>
                </a:solidFill>
                <a:latin typeface="Calibri"/>
                <a:ea typeface="Calibri"/>
                <a:cs typeface="Calibri"/>
              </a:rPr>
              <a:t>ChatGPT</a:t>
            </a:r>
            <a:r>
              <a:rPr sz="2000" b="1" dirty="0" smtClean="0">
                <a:solidFill>
                  <a:srgbClr val="B71927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000" b="1" dirty="0">
                <a:solidFill>
                  <a:srgbClr val="B71927"/>
                </a:solidFill>
                <a:latin typeface="Calibri"/>
                <a:ea typeface="Calibri"/>
                <a:cs typeface="Calibri"/>
              </a:rPr>
              <a:t>− examiner = </a:t>
            </a:r>
            <a:r>
              <a:rPr lang="en-US" sz="2000" b="1" dirty="0" smtClean="0">
                <a:solidFill>
                  <a:srgbClr val="B71927"/>
                </a:solidFill>
                <a:latin typeface="Calibri"/>
                <a:ea typeface="Calibri"/>
                <a:cs typeface="Calibri"/>
              </a:rPr>
              <a:t>-</a:t>
            </a:r>
            <a:r>
              <a:rPr sz="2000" b="1" dirty="0" smtClean="0">
                <a:solidFill>
                  <a:srgbClr val="B71927"/>
                </a:solidFill>
                <a:latin typeface="Calibri"/>
                <a:ea typeface="Calibri"/>
                <a:cs typeface="Calibri"/>
              </a:rPr>
              <a:t>0.5 </a:t>
            </a:r>
            <a:r>
              <a:rPr sz="2000" b="1" dirty="0">
                <a:solidFill>
                  <a:srgbClr val="B71927"/>
                </a:solidFill>
                <a:latin typeface="Calibri"/>
                <a:ea typeface="Calibri"/>
                <a:cs typeface="Calibri"/>
              </a:rPr>
              <a:t>band</a:t>
            </a:r>
          </a:p>
        </p:txBody>
      </p:sp>
      <p:sp>
        <p:nvSpPr>
          <p:cNvPr id="166" name="implications-bar">
            <a:extLst>
              <a:ext uri="{FF2B5EF4-FFF2-40B4-BE49-F238E27FC236}">
                <a16:creationId xmlns:a16="http://schemas.microsoft.com/office/drawing/2014/main" id="{C43C4C8A-F4AF-49B8-8AF1-F7C90164E6A7}"/>
              </a:ext>
            </a:extLst>
          </p:cNvPr>
          <p:cNvSpPr>
            <a:spLocks noGrp="1"/>
          </p:cNvSpPr>
          <p:nvPr/>
        </p:nvSpPr>
        <p:spPr>
          <a:xfrm>
            <a:off x="20183475" y="18284473"/>
            <a:ext cx="104775" cy="447675"/>
          </a:xfrm>
          <a:prstGeom prst="rect">
            <a:avLst/>
          </a:prstGeom>
          <a:solidFill>
            <a:srgbClr val="D91F2E"/>
          </a:solidFill>
          <a:ln w="0">
            <a:noFill/>
            <a:prstDash val="solid"/>
          </a:ln>
        </p:spPr>
      </p:sp>
      <p:sp>
        <p:nvSpPr>
          <p:cNvPr id="167" name="implications-number">
            <a:extLst>
              <a:ext uri="{FF2B5EF4-FFF2-40B4-BE49-F238E27FC236}">
                <a16:creationId xmlns:a16="http://schemas.microsoft.com/office/drawing/2014/main" id="{5541C9A7-A658-4D58-AA66-ADE366F774CE}"/>
              </a:ext>
            </a:extLst>
          </p:cNvPr>
          <p:cNvSpPr>
            <a:spLocks noGrp="1"/>
          </p:cNvSpPr>
          <p:nvPr/>
        </p:nvSpPr>
        <p:spPr>
          <a:xfrm>
            <a:off x="20412075" y="18255898"/>
            <a:ext cx="6286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>
              <a:defRPr sz="2100" b="1">
                <a:solidFill>
                  <a:srgbClr val="D91F2E"/>
                </a:solidFill>
                <a:latin typeface="Calibri"/>
                <a:ea typeface="Calibri"/>
                <a:cs typeface="Calibri"/>
              </a:defRPr>
            </a:pPr>
            <a:r>
              <a:rPr sz="3200" b="1" dirty="0">
                <a:solidFill>
                  <a:srgbClr val="D91F2E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07</a:t>
            </a:r>
          </a:p>
        </p:txBody>
      </p:sp>
      <p:sp>
        <p:nvSpPr>
          <p:cNvPr id="168" name="implications-title">
            <a:extLst>
              <a:ext uri="{FF2B5EF4-FFF2-40B4-BE49-F238E27FC236}">
                <a16:creationId xmlns:a16="http://schemas.microsoft.com/office/drawing/2014/main" id="{B7D319ED-7C3D-4AEE-87AD-D0D7BDADD051}"/>
              </a:ext>
            </a:extLst>
          </p:cNvPr>
          <p:cNvSpPr>
            <a:spLocks noGrp="1"/>
          </p:cNvSpPr>
          <p:nvPr/>
        </p:nvSpPr>
        <p:spPr>
          <a:xfrm>
            <a:off x="21082000" y="18584982"/>
            <a:ext cx="77819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>
              <a:defRPr sz="3000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4800" b="1" dirty="0">
                <a:solidFill>
                  <a:srgbClr val="31346E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IMPLICATIONS FOR </a:t>
            </a:r>
            <a:endParaRPr lang="en-US" sz="4800" b="1" dirty="0">
              <a:solidFill>
                <a:srgbClr val="31346E"/>
              </a:solidFill>
              <a:latin typeface="Aharoni" panose="02010803020104030203" pitchFamily="2" charset="-79"/>
              <a:ea typeface="Calibri"/>
              <a:cs typeface="Aharoni" panose="02010803020104030203"/>
            </a:endParaRPr>
          </a:p>
          <a:p>
            <a:pPr>
              <a:defRPr sz="3000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4800" b="1" dirty="0" smtClean="0">
                <a:solidFill>
                  <a:srgbClr val="31346E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RESPONSIBLE </a:t>
            </a:r>
            <a:r>
              <a:rPr sz="4800" b="1" dirty="0">
                <a:solidFill>
                  <a:srgbClr val="31346E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USE</a:t>
            </a:r>
          </a:p>
        </p:txBody>
      </p:sp>
      <p:sp>
        <p:nvSpPr>
          <p:cNvPr id="169" name="formative-box">
            <a:extLst>
              <a:ext uri="{FF2B5EF4-FFF2-40B4-BE49-F238E27FC236}">
                <a16:creationId xmlns:a16="http://schemas.microsoft.com/office/drawing/2014/main" id="{874875DC-560C-419F-8793-0A895A795576}"/>
              </a:ext>
            </a:extLst>
          </p:cNvPr>
          <p:cNvSpPr>
            <a:spLocks noGrp="1"/>
          </p:cNvSpPr>
          <p:nvPr/>
        </p:nvSpPr>
        <p:spPr>
          <a:xfrm>
            <a:off x="20158710" y="19514317"/>
            <a:ext cx="8620125" cy="3143250"/>
          </a:xfrm>
          <a:prstGeom prst="roundRect">
            <a:avLst>
              <a:gd name="adj" fmla="val 5455"/>
            </a:avLst>
          </a:prstGeom>
          <a:solidFill>
            <a:srgbClr val="EAF6F4"/>
          </a:solidFill>
          <a:ln w="19050">
            <a:solidFill>
              <a:srgbClr val="B8DDD8"/>
            </a:solidFill>
            <a:prstDash val="solid"/>
          </a:ln>
        </p:spPr>
      </p:sp>
      <p:sp>
        <p:nvSpPr>
          <p:cNvPr id="170" name="formative-text">
            <a:extLst>
              <a:ext uri="{FF2B5EF4-FFF2-40B4-BE49-F238E27FC236}">
                <a16:creationId xmlns:a16="http://schemas.microsoft.com/office/drawing/2014/main" id="{F90B8E01-1CCC-4266-ACCE-E7CD4F96AA42}"/>
              </a:ext>
            </a:extLst>
          </p:cNvPr>
          <p:cNvSpPr>
            <a:spLocks noGrp="1"/>
          </p:cNvSpPr>
          <p:nvPr/>
        </p:nvSpPr>
        <p:spPr>
          <a:xfrm>
            <a:off x="20368260" y="19704817"/>
            <a:ext cx="8201025" cy="2762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38100" rIns="76200" bIns="38100" anchor="t">
            <a:noAutofit/>
          </a:bodyPr>
          <a:lstStyle/>
          <a:p>
            <a:pPr algn="just">
              <a:defRPr sz="2100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3200" b="1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FORMATIVE USE IS PROMISING</a:t>
            </a:r>
          </a:p>
          <a:p>
            <a:pPr marL="466725" indent="-466725" algn="just">
              <a:spcAft>
                <a:spcPts val="8"/>
              </a:spcAft>
              <a:buChar char="•"/>
              <a:defRPr sz="2100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2600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Accessible supplementary scoring and immediate feedback.</a:t>
            </a:r>
          </a:p>
          <a:p>
            <a:pPr marL="466725" indent="-466725" algn="just">
              <a:spcAft>
                <a:spcPts val="8"/>
              </a:spcAft>
              <a:buChar char="•"/>
              <a:defRPr sz="2100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2600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Useful for self-study or as a teacher’s second-pass review.</a:t>
            </a:r>
          </a:p>
          <a:p>
            <a:pPr marL="466725" indent="-466725" algn="just">
              <a:spcAft>
                <a:spcPts val="8"/>
              </a:spcAft>
              <a:buChar char="•"/>
              <a:defRPr sz="2100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2600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Strongest use case: low-stakes, iterative writing practice.</a:t>
            </a:r>
          </a:p>
        </p:txBody>
      </p:sp>
      <p:sp>
        <p:nvSpPr>
          <p:cNvPr id="171" name="high-stakes-box">
            <a:extLst>
              <a:ext uri="{FF2B5EF4-FFF2-40B4-BE49-F238E27FC236}">
                <a16:creationId xmlns:a16="http://schemas.microsoft.com/office/drawing/2014/main" id="{80C08547-D3AC-4F33-AC3A-E8BDD0725387}"/>
              </a:ext>
            </a:extLst>
          </p:cNvPr>
          <p:cNvSpPr>
            <a:spLocks noGrp="1"/>
          </p:cNvSpPr>
          <p:nvPr/>
        </p:nvSpPr>
        <p:spPr>
          <a:xfrm>
            <a:off x="20158710" y="22848067"/>
            <a:ext cx="8620125" cy="2857500"/>
          </a:xfrm>
          <a:prstGeom prst="roundRect">
            <a:avLst>
              <a:gd name="adj" fmla="val 6000"/>
            </a:avLst>
          </a:prstGeom>
          <a:solidFill>
            <a:srgbClr val="FCEEEF"/>
          </a:solidFill>
          <a:ln w="19050">
            <a:solidFill>
              <a:srgbClr val="E9ADB3"/>
            </a:solidFill>
            <a:prstDash val="solid"/>
          </a:ln>
        </p:spPr>
      </p:sp>
      <p:sp>
        <p:nvSpPr>
          <p:cNvPr id="172" name="high-stakes-text">
            <a:extLst>
              <a:ext uri="{FF2B5EF4-FFF2-40B4-BE49-F238E27FC236}">
                <a16:creationId xmlns:a16="http://schemas.microsoft.com/office/drawing/2014/main" id="{267CBF95-07CB-4238-ADAC-359E24B3D9CA}"/>
              </a:ext>
            </a:extLst>
          </p:cNvPr>
          <p:cNvSpPr>
            <a:spLocks noGrp="1"/>
          </p:cNvSpPr>
          <p:nvPr/>
        </p:nvSpPr>
        <p:spPr>
          <a:xfrm>
            <a:off x="20368260" y="23038567"/>
            <a:ext cx="8201025" cy="2476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38100" rIns="76200" bIns="38100" anchor="t">
            <a:noAutofit/>
          </a:bodyPr>
          <a:lstStyle/>
          <a:p>
            <a:pPr algn="l">
              <a:defRPr sz="2100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3200" b="1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HIGH-STAKES USE STILL REQUIRES HUMANS</a:t>
            </a:r>
          </a:p>
          <a:p>
            <a:pPr marL="466725" indent="-466725" algn="l">
              <a:spcAft>
                <a:spcPts val="8"/>
              </a:spcAft>
              <a:buChar char="•"/>
              <a:defRPr sz="2100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2600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Retain certified examiner judgment and moderation.</a:t>
            </a:r>
          </a:p>
          <a:p>
            <a:pPr marL="466725" indent="-466725" algn="l">
              <a:spcAft>
                <a:spcPts val="8"/>
              </a:spcAft>
              <a:buChar char="•"/>
              <a:defRPr sz="2100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2600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Audit criterion-level bias, especially the </a:t>
            </a:r>
            <a:r>
              <a:rPr lang="en-US" sz="2600" dirty="0" smtClean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-</a:t>
            </a:r>
            <a:r>
              <a:rPr sz="2600" dirty="0" smtClean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0.5 </a:t>
            </a:r>
            <a:r>
              <a:rPr sz="2600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GRA shift.</a:t>
            </a:r>
          </a:p>
          <a:p>
            <a:pPr marL="466725" indent="-466725" algn="l">
              <a:spcAft>
                <a:spcPts val="8"/>
              </a:spcAft>
              <a:buChar char="•"/>
              <a:defRPr sz="2100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2600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Do not treat stable outputs as score equivalence.</a:t>
            </a:r>
          </a:p>
        </p:txBody>
      </p:sp>
      <p:sp>
        <p:nvSpPr>
          <p:cNvPr id="173" name="esl-roadmap-box">
            <a:extLst>
              <a:ext uri="{FF2B5EF4-FFF2-40B4-BE49-F238E27FC236}">
                <a16:creationId xmlns:a16="http://schemas.microsoft.com/office/drawing/2014/main" id="{48703316-769E-4886-A18C-614F233D46F2}"/>
              </a:ext>
            </a:extLst>
          </p:cNvPr>
          <p:cNvSpPr>
            <a:spLocks noGrp="1"/>
          </p:cNvSpPr>
          <p:nvPr/>
        </p:nvSpPr>
        <p:spPr>
          <a:xfrm>
            <a:off x="20158710" y="25896066"/>
            <a:ext cx="8620125" cy="3986135"/>
          </a:xfrm>
          <a:prstGeom prst="roundRect">
            <a:avLst>
              <a:gd name="adj" fmla="val 4390"/>
            </a:avLst>
          </a:prstGeom>
          <a:solidFill>
            <a:srgbClr val="EEF1FA"/>
          </a:solidFill>
          <a:ln w="19050">
            <a:solidFill>
              <a:srgbClr val="C8D0E8"/>
            </a:solidFill>
            <a:prstDash val="solid"/>
          </a:ln>
        </p:spPr>
      </p:sp>
      <p:sp>
        <p:nvSpPr>
          <p:cNvPr id="174" name="esl-roadmap-text">
            <a:extLst>
              <a:ext uri="{FF2B5EF4-FFF2-40B4-BE49-F238E27FC236}">
                <a16:creationId xmlns:a16="http://schemas.microsoft.com/office/drawing/2014/main" id="{FB98E194-5F70-420D-ABF9-98B5321493DC}"/>
              </a:ext>
            </a:extLst>
          </p:cNvPr>
          <p:cNvSpPr>
            <a:spLocks noGrp="1"/>
          </p:cNvSpPr>
          <p:nvPr/>
        </p:nvSpPr>
        <p:spPr>
          <a:xfrm>
            <a:off x="20368260" y="26086567"/>
            <a:ext cx="8201025" cy="3524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38100" rIns="76200" bIns="38100" anchor="t">
            <a:noAutofit/>
          </a:bodyPr>
          <a:lstStyle/>
          <a:p>
            <a:pPr algn="l">
              <a:defRPr sz="2100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3200" b="1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FOR ESL-ORIENTED CLASSROOMS</a:t>
            </a:r>
          </a:p>
          <a:p>
            <a:pPr marL="466725" indent="-466725" algn="just">
              <a:spcAft>
                <a:spcPts val="8"/>
              </a:spcAft>
              <a:buChar char="•"/>
              <a:defRPr sz="2100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2600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Build teacher and learner AI-assessment literacy.</a:t>
            </a:r>
          </a:p>
          <a:p>
            <a:pPr marL="466725" indent="-466725" algn="just">
              <a:spcAft>
                <a:spcPts val="8"/>
              </a:spcAft>
              <a:buChar char="•"/>
              <a:defRPr sz="2100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2600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Standardize prompts; record model/version and scoring conditions.</a:t>
            </a:r>
          </a:p>
          <a:p>
            <a:pPr marL="466725" indent="-466725" algn="just">
              <a:spcAft>
                <a:spcPts val="8"/>
              </a:spcAft>
              <a:buChar char="•"/>
              <a:defRPr sz="2100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2600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Validate across scripts, proficiency bands, tasks, and models.</a:t>
            </a:r>
          </a:p>
          <a:p>
            <a:pPr marL="466725" indent="-466725" algn="just">
              <a:spcAft>
                <a:spcPts val="8"/>
              </a:spcAft>
              <a:buChar char="•"/>
              <a:defRPr sz="2100" b="0">
                <a:solidFill>
                  <a:srgbClr val="20253A"/>
                </a:solidFill>
                <a:latin typeface="Calibri"/>
                <a:ea typeface="Calibri"/>
                <a:cs typeface="Calibri"/>
              </a:defRPr>
            </a:pPr>
            <a:r>
              <a:rPr sz="2600" dirty="0">
                <a:solidFill>
                  <a:srgbClr val="20253A"/>
                </a:solidFill>
                <a:latin typeface="Calibri"/>
                <a:ea typeface="Calibri"/>
                <a:cs typeface="Calibri"/>
              </a:rPr>
              <a:t>Position AI as decision support, never an autonomous examiner.</a:t>
            </a:r>
          </a:p>
        </p:txBody>
      </p:sp>
      <p:sp>
        <p:nvSpPr>
          <p:cNvPr id="175" name="conclusion-banner">
            <a:extLst>
              <a:ext uri="{FF2B5EF4-FFF2-40B4-BE49-F238E27FC236}">
                <a16:creationId xmlns:a16="http://schemas.microsoft.com/office/drawing/2014/main" id="{AA35A256-9718-41E8-94D5-0F21FD8477F3}"/>
              </a:ext>
            </a:extLst>
          </p:cNvPr>
          <p:cNvSpPr>
            <a:spLocks noGrp="1"/>
          </p:cNvSpPr>
          <p:nvPr/>
        </p:nvSpPr>
        <p:spPr>
          <a:xfrm>
            <a:off x="1628775" y="32439922"/>
            <a:ext cx="27346273" cy="3776280"/>
          </a:xfrm>
          <a:prstGeom prst="roundRect">
            <a:avLst>
              <a:gd name="adj" fmla="val 9091"/>
            </a:avLst>
          </a:prstGeom>
          <a:solidFill>
            <a:srgbClr val="26285E"/>
          </a:solidFill>
          <a:ln w="0">
            <a:noFill/>
            <a:prstDash val="solid"/>
          </a:ln>
        </p:spPr>
      </p:sp>
      <p:sp>
        <p:nvSpPr>
          <p:cNvPr id="176" name="conclusion-label">
            <a:extLst>
              <a:ext uri="{FF2B5EF4-FFF2-40B4-BE49-F238E27FC236}">
                <a16:creationId xmlns:a16="http://schemas.microsoft.com/office/drawing/2014/main" id="{A89F77AA-99C4-4F29-8F2C-39282800C426}"/>
              </a:ext>
            </a:extLst>
          </p:cNvPr>
          <p:cNvSpPr>
            <a:spLocks noGrp="1"/>
          </p:cNvSpPr>
          <p:nvPr/>
        </p:nvSpPr>
        <p:spPr>
          <a:xfrm>
            <a:off x="2000250" y="33048001"/>
            <a:ext cx="5798993" cy="27339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defRPr sz="2025" b="1">
                <a:solidFill>
                  <a:srgbClr val="FFB4BA"/>
                </a:solidFill>
                <a:latin typeface="Calibri"/>
                <a:ea typeface="Calibri"/>
                <a:cs typeface="Calibri"/>
              </a:defRPr>
            </a:pPr>
            <a:r>
              <a:rPr sz="6600" b="1" dirty="0">
                <a:solidFill>
                  <a:srgbClr val="FFB4BA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CONCLUSION</a:t>
            </a:r>
          </a:p>
        </p:txBody>
      </p:sp>
      <p:sp>
        <p:nvSpPr>
          <p:cNvPr id="177" name="conclusion-main">
            <a:extLst>
              <a:ext uri="{FF2B5EF4-FFF2-40B4-BE49-F238E27FC236}">
                <a16:creationId xmlns:a16="http://schemas.microsoft.com/office/drawing/2014/main" id="{9AB7CFD4-4EE4-4041-89D4-F8D1893A4CCD}"/>
              </a:ext>
            </a:extLst>
          </p:cNvPr>
          <p:cNvSpPr>
            <a:spLocks noGrp="1"/>
          </p:cNvSpPr>
          <p:nvPr/>
        </p:nvSpPr>
        <p:spPr>
          <a:xfrm>
            <a:off x="1904300" y="33983380"/>
            <a:ext cx="144780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95250" bIns="0" anchor="ctr">
            <a:noAutofit/>
          </a:bodyPr>
          <a:lstStyle/>
          <a:p>
            <a:pPr algn="l">
              <a:defRPr sz="2850" b="1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pPr>
            <a:r>
              <a:rPr sz="36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ChatGPT</a:t>
            </a:r>
            <a:r>
              <a:rPr sz="36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can </a:t>
            </a:r>
            <a:r>
              <a:rPr sz="3600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support</a:t>
            </a:r>
            <a:r>
              <a:rPr lang="en-US" sz="3600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sz="3600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but </a:t>
            </a:r>
            <a:r>
              <a:rPr sz="36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should not </a:t>
            </a:r>
            <a:r>
              <a:rPr sz="3600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replace</a:t>
            </a:r>
            <a:r>
              <a:rPr lang="en-US" sz="3600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sz="3600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certified </a:t>
            </a:r>
            <a:r>
              <a:rPr sz="36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examiner judgment.</a:t>
            </a:r>
          </a:p>
        </p:txBody>
      </p:sp>
      <p:sp>
        <p:nvSpPr>
          <p:cNvPr id="178" name="conclusion-detail">
            <a:extLst>
              <a:ext uri="{FF2B5EF4-FFF2-40B4-BE49-F238E27FC236}">
                <a16:creationId xmlns:a16="http://schemas.microsoft.com/office/drawing/2014/main" id="{CF4C1EB4-CF44-46DB-A888-04B486AA0BFD}"/>
              </a:ext>
            </a:extLst>
          </p:cNvPr>
          <p:cNvSpPr>
            <a:spLocks noGrp="1"/>
          </p:cNvSpPr>
          <p:nvPr/>
        </p:nvSpPr>
        <p:spPr>
          <a:xfrm>
            <a:off x="16995977" y="32437862"/>
            <a:ext cx="11382375" cy="380691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95250" tIns="0" rIns="0" bIns="0" anchor="ctr">
            <a:noAutofit/>
          </a:bodyPr>
          <a:lstStyle/>
          <a:p>
            <a:pPr algn="just">
              <a:defRPr sz="2250" b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pPr>
            <a:r>
              <a:rPr sz="3200" b="0" i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Stable repeated scores and high ICCs are encouraging; partial band agreement and GRA under-scoring still require human oversight.</a:t>
            </a:r>
          </a:p>
        </p:txBody>
      </p:sp>
      <p:sp>
        <p:nvSpPr>
          <p:cNvPr id="179" name="references-heading">
            <a:extLst>
              <a:ext uri="{FF2B5EF4-FFF2-40B4-BE49-F238E27FC236}">
                <a16:creationId xmlns:a16="http://schemas.microsoft.com/office/drawing/2014/main" id="{C97EE20B-D0B5-40C2-8562-9C5D8FCD350B}"/>
              </a:ext>
            </a:extLst>
          </p:cNvPr>
          <p:cNvSpPr>
            <a:spLocks noGrp="1"/>
          </p:cNvSpPr>
          <p:nvPr/>
        </p:nvSpPr>
        <p:spPr>
          <a:xfrm>
            <a:off x="1636867" y="36784656"/>
            <a:ext cx="17907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025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2800" dirty="0">
                <a:solidFill>
                  <a:srgbClr val="002060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REFERENCES AND STUDY RECORD</a:t>
            </a:r>
          </a:p>
        </p:txBody>
      </p:sp>
      <p:sp>
        <p:nvSpPr>
          <p:cNvPr id="180" name="references-body">
            <a:extLst>
              <a:ext uri="{FF2B5EF4-FFF2-40B4-BE49-F238E27FC236}">
                <a16:creationId xmlns:a16="http://schemas.microsoft.com/office/drawing/2014/main" id="{626100D9-4531-4474-81AA-D69FB0D0BCA5}"/>
              </a:ext>
            </a:extLst>
          </p:cNvPr>
          <p:cNvSpPr>
            <a:spLocks noGrp="1"/>
          </p:cNvSpPr>
          <p:nvPr/>
        </p:nvSpPr>
        <p:spPr>
          <a:xfrm>
            <a:off x="1636867" y="37350213"/>
            <a:ext cx="17907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152400" bIns="0" anchor="t">
            <a:noAutofit/>
          </a:bodyPr>
          <a:lstStyle/>
          <a:p>
            <a:pPr algn="l">
              <a:defRPr sz="1425" b="0">
                <a:solidFill>
                  <a:srgbClr val="566079"/>
                </a:solidFill>
                <a:latin typeface="Calibri"/>
                <a:ea typeface="Calibri"/>
                <a:cs typeface="Calibri"/>
              </a:defRPr>
            </a:pPr>
            <a:r>
              <a:rPr sz="2000" b="0" dirty="0" err="1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Ahn</a:t>
            </a:r>
            <a:r>
              <a:rPr sz="2000" b="0" dirty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, J., Lee, J., &amp; Son, M. (2024). </a:t>
            </a:r>
            <a:r>
              <a:rPr sz="2000" b="0" dirty="0" err="1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ChatGPT</a:t>
            </a:r>
            <a:r>
              <a:rPr sz="2000" b="0" dirty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 in ELT. ELT Journal, 78(3), </a:t>
            </a:r>
            <a:r>
              <a:rPr sz="2000" b="0" dirty="0" smtClean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345</a:t>
            </a:r>
            <a:r>
              <a:rPr lang="en-US" sz="2000" b="0" dirty="0" smtClean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-</a:t>
            </a:r>
            <a:r>
              <a:rPr sz="2000" b="0" dirty="0" smtClean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355</a:t>
            </a:r>
            <a:r>
              <a:rPr sz="2000" b="0" dirty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.</a:t>
            </a:r>
          </a:p>
          <a:p>
            <a:pPr algn="l">
              <a:defRPr sz="1425" b="0">
                <a:solidFill>
                  <a:srgbClr val="566079"/>
                </a:solidFill>
                <a:latin typeface="Calibri"/>
                <a:ea typeface="Calibri"/>
                <a:cs typeface="Calibri"/>
              </a:defRPr>
            </a:pPr>
            <a:r>
              <a:rPr sz="2000" b="0" dirty="0" err="1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Chapelle</a:t>
            </a:r>
            <a:r>
              <a:rPr sz="2000" b="0" dirty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, C. A., &amp; Voss, E. (2016). Technology and language assessment. LLT, 20(2), </a:t>
            </a:r>
            <a:r>
              <a:rPr sz="2000" b="0" dirty="0" smtClean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116</a:t>
            </a:r>
            <a:r>
              <a:rPr lang="en-US" sz="2000" b="0" dirty="0" smtClean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-</a:t>
            </a:r>
            <a:r>
              <a:rPr sz="2000" b="0" dirty="0" smtClean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128</a:t>
            </a:r>
            <a:r>
              <a:rPr sz="2000" b="0" dirty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.</a:t>
            </a:r>
          </a:p>
          <a:p>
            <a:pPr algn="l">
              <a:defRPr sz="1425" b="0">
                <a:solidFill>
                  <a:srgbClr val="566079"/>
                </a:solidFill>
                <a:latin typeface="Calibri"/>
                <a:ea typeface="Calibri"/>
                <a:cs typeface="Calibri"/>
              </a:defRPr>
            </a:pPr>
            <a:r>
              <a:rPr sz="2000" b="0" dirty="0" err="1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Stemler</a:t>
            </a:r>
            <a:r>
              <a:rPr sz="2000" b="0" dirty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, S. E. (2004). Approaches to interrater reliability. PARE, 9(1).</a:t>
            </a:r>
          </a:p>
          <a:p>
            <a:pPr algn="l">
              <a:defRPr sz="1425" b="0">
                <a:solidFill>
                  <a:srgbClr val="566079"/>
                </a:solidFill>
                <a:latin typeface="Calibri"/>
                <a:ea typeface="Calibri"/>
                <a:cs typeface="Calibri"/>
              </a:defRPr>
            </a:pPr>
            <a:r>
              <a:rPr sz="2000" b="0" dirty="0" err="1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Warschauer</a:t>
            </a:r>
            <a:r>
              <a:rPr sz="2000" b="0" dirty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, M., &amp; Grimes, D. (2008). Automated writing assessment in the classroom. Pedagogies, 3(1), </a:t>
            </a:r>
            <a:r>
              <a:rPr sz="2000" b="0" dirty="0" smtClean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22</a:t>
            </a:r>
            <a:r>
              <a:rPr lang="en-US" sz="2000" b="0" dirty="0" smtClean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-</a:t>
            </a:r>
            <a:r>
              <a:rPr sz="2000" b="0" dirty="0" smtClean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36</a:t>
            </a:r>
            <a:r>
              <a:rPr sz="2000" b="0" dirty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  <p:sp>
        <p:nvSpPr>
          <p:cNvPr id="181" name="poster-info-rule">
            <a:extLst>
              <a:ext uri="{FF2B5EF4-FFF2-40B4-BE49-F238E27FC236}">
                <a16:creationId xmlns:a16="http://schemas.microsoft.com/office/drawing/2014/main" id="{8BFF072F-B1CE-41D4-B359-3E917DD33B42}"/>
              </a:ext>
            </a:extLst>
          </p:cNvPr>
          <p:cNvSpPr>
            <a:spLocks noGrp="1"/>
          </p:cNvSpPr>
          <p:nvPr/>
        </p:nvSpPr>
        <p:spPr>
          <a:xfrm>
            <a:off x="19738681" y="36868540"/>
            <a:ext cx="28575" cy="1828800"/>
          </a:xfrm>
          <a:prstGeom prst="rect">
            <a:avLst/>
          </a:prstGeom>
          <a:solidFill>
            <a:srgbClr val="D91F2E"/>
          </a:solidFill>
          <a:ln w="0">
            <a:noFill/>
            <a:prstDash val="solid"/>
          </a:ln>
        </p:spPr>
      </p:sp>
      <p:sp>
        <p:nvSpPr>
          <p:cNvPr id="182" name="poster-info-heading">
            <a:extLst>
              <a:ext uri="{FF2B5EF4-FFF2-40B4-BE49-F238E27FC236}">
                <a16:creationId xmlns:a16="http://schemas.microsoft.com/office/drawing/2014/main" id="{69BBE40F-637A-4CC9-A317-92E4ECD14873}"/>
              </a:ext>
            </a:extLst>
          </p:cNvPr>
          <p:cNvSpPr>
            <a:spLocks noGrp="1"/>
          </p:cNvSpPr>
          <p:nvPr/>
        </p:nvSpPr>
        <p:spPr>
          <a:xfrm>
            <a:off x="20020117" y="36784656"/>
            <a:ext cx="86201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025" b="1">
                <a:solidFill>
                  <a:srgbClr val="26285E"/>
                </a:solidFill>
                <a:latin typeface="Calibri"/>
                <a:ea typeface="Calibri"/>
                <a:cs typeface="Calibri"/>
              </a:defRPr>
            </a:pPr>
            <a:r>
              <a:rPr sz="2800" b="1" dirty="0">
                <a:solidFill>
                  <a:srgbClr val="002060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POSTER INFORMATION</a:t>
            </a:r>
          </a:p>
        </p:txBody>
      </p:sp>
      <p:sp>
        <p:nvSpPr>
          <p:cNvPr id="183" name="poster-info-body">
            <a:extLst>
              <a:ext uri="{FF2B5EF4-FFF2-40B4-BE49-F238E27FC236}">
                <a16:creationId xmlns:a16="http://schemas.microsoft.com/office/drawing/2014/main" id="{AF9626D0-345A-4F0A-BF5D-3B73C3002F37}"/>
              </a:ext>
            </a:extLst>
          </p:cNvPr>
          <p:cNvSpPr>
            <a:spLocks noGrp="1"/>
          </p:cNvSpPr>
          <p:nvPr/>
        </p:nvSpPr>
        <p:spPr>
          <a:xfrm>
            <a:off x="20020117" y="37213281"/>
            <a:ext cx="8620125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725" b="0">
                <a:solidFill>
                  <a:srgbClr val="566079"/>
                </a:solidFill>
                <a:latin typeface="Calibri"/>
                <a:ea typeface="Calibri"/>
                <a:cs typeface="Calibri"/>
              </a:defRPr>
            </a:pPr>
            <a:r>
              <a:rPr lang="en-US" sz="1725" dirty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I</a:t>
            </a:r>
            <a:r>
              <a:rPr sz="1725" b="0" dirty="0" smtClean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D</a:t>
            </a:r>
            <a:r>
              <a:rPr sz="1725" b="0" dirty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: </a:t>
            </a:r>
            <a:r>
              <a:rPr lang="en-US" sz="1725" b="0" dirty="0" smtClean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#1831</a:t>
            </a:r>
            <a:r>
              <a:rPr sz="1725" b="0" dirty="0" smtClean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  </a:t>
            </a:r>
            <a:r>
              <a:rPr sz="1725" b="0" dirty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|  Strand 1: EFL to ESL Transition</a:t>
            </a:r>
          </a:p>
          <a:p>
            <a:pPr algn="l">
              <a:defRPr sz="1725" b="0">
                <a:solidFill>
                  <a:srgbClr val="566079"/>
                </a:solidFill>
                <a:latin typeface="Calibri"/>
                <a:ea typeface="Calibri"/>
                <a:cs typeface="Calibri"/>
              </a:defRPr>
            </a:pPr>
            <a:r>
              <a:rPr sz="1725" b="0" dirty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29 August 2026  |  08:45  |  Poster session: 45 min</a:t>
            </a:r>
          </a:p>
          <a:p>
            <a:pPr algn="l">
              <a:defRPr sz="1725" b="0">
                <a:solidFill>
                  <a:srgbClr val="566079"/>
                </a:solidFill>
                <a:latin typeface="Calibri"/>
                <a:ea typeface="Calibri"/>
                <a:cs typeface="Calibri"/>
              </a:defRPr>
            </a:pPr>
            <a:r>
              <a:rPr sz="1725" b="0" dirty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Administrative Area – Campus Square (UD-UFLS)</a:t>
            </a:r>
          </a:p>
          <a:p>
            <a:pPr algn="l">
              <a:defRPr sz="1725" b="0">
                <a:solidFill>
                  <a:srgbClr val="566079"/>
                </a:solidFill>
                <a:latin typeface="Calibri"/>
                <a:ea typeface="Calibri"/>
                <a:cs typeface="Calibri"/>
              </a:defRPr>
            </a:pPr>
            <a:r>
              <a:rPr sz="1725" b="0" dirty="0" smtClean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convention.viettesol.org.vn/event/11/contributions/</a:t>
            </a:r>
            <a:r>
              <a:rPr lang="en-US" sz="1725" b="0" dirty="0" smtClean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3453</a:t>
            </a:r>
            <a:r>
              <a:rPr sz="1725" b="0" dirty="0" smtClean="0">
                <a:solidFill>
                  <a:srgbClr val="566079"/>
                </a:solidFill>
                <a:latin typeface="Calibri"/>
                <a:ea typeface="Calibri"/>
                <a:cs typeface="Calibri"/>
              </a:rPr>
              <a:t>/</a:t>
            </a:r>
            <a:endParaRPr sz="1725" b="0" dirty="0">
              <a:solidFill>
                <a:srgbClr val="566079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35683"/>
              </p:ext>
            </p:extLst>
          </p:nvPr>
        </p:nvGraphicFramePr>
        <p:xfrm>
          <a:off x="1628775" y="5748021"/>
          <a:ext cx="27174824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87412">
                  <a:extLst>
                    <a:ext uri="{9D8B030D-6E8A-4147-A177-3AD203B41FA5}">
                      <a16:colId xmlns:a16="http://schemas.microsoft.com/office/drawing/2014/main" val="3683566639"/>
                    </a:ext>
                  </a:extLst>
                </a:gridCol>
                <a:gridCol w="13587412">
                  <a:extLst>
                    <a:ext uri="{9D8B030D-6E8A-4147-A177-3AD203B41FA5}">
                      <a16:colId xmlns:a16="http://schemas.microsoft.com/office/drawing/2014/main" val="38128742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b="0" kern="1200" dirty="0" smtClean="0">
                          <a:solidFill>
                            <a:schemeClr val="accent2"/>
                          </a:solidFill>
                          <a:latin typeface="Aharoni" panose="02010803020104030203" pitchFamily="2" charset="-79"/>
                          <a:ea typeface="+mn-ea"/>
                          <a:cs typeface="Aharoni" panose="02010803020104030203" pitchFamily="2" charset="-79"/>
                        </a:rPr>
                        <a:t>VU THI HONG MAI</a:t>
                      </a:r>
                    </a:p>
                    <a:p>
                      <a:r>
                        <a:rPr lang="en-US" sz="3200" b="0" kern="1200" dirty="0" smtClean="0">
                          <a:solidFill>
                            <a:srgbClr val="31346E"/>
                          </a:solidFill>
                          <a:latin typeface="Aharoni" panose="02010803020104030203" pitchFamily="2" charset="-79"/>
                          <a:ea typeface="+mn-ea"/>
                          <a:cs typeface="Aharoni" panose="02010803020104030203" pitchFamily="2" charset="-79"/>
                        </a:rPr>
                        <a:t>Faculty of English, Hanoi Pedagogical University 2, Vietnam </a:t>
                      </a:r>
                    </a:p>
                    <a:p>
                      <a:r>
                        <a:rPr lang="en-US" sz="3200" b="0" i="1" kern="1200" dirty="0" smtClean="0">
                          <a:solidFill>
                            <a:srgbClr val="31346E"/>
                          </a:solidFill>
                          <a:latin typeface="+mj-lt"/>
                          <a:ea typeface="+mn-ea"/>
                          <a:cs typeface="Aharoni" panose="02010803020104030203" pitchFamily="2" charset="-79"/>
                        </a:rPr>
                        <a:t>hongmai4112004@gmail.com</a:t>
                      </a:r>
                      <a:endParaRPr lang="en-US" sz="3200" b="0" i="1" kern="1200" dirty="0">
                        <a:solidFill>
                          <a:srgbClr val="31346E"/>
                        </a:solidFill>
                        <a:latin typeface="+mj-lt"/>
                        <a:ea typeface="+mn-ea"/>
                        <a:cs typeface="Aharoni" panose="02010803020104030203" pitchFamily="2" charset="-79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3026755">
                        <a:buNone/>
                      </a:pPr>
                      <a:r>
                        <a:rPr lang="en-US" sz="3200" b="0" kern="1200" dirty="0" smtClean="0">
                          <a:solidFill>
                            <a:schemeClr val="accent2"/>
                          </a:solidFill>
                          <a:latin typeface="Aharoni" panose="02010803020104030203" pitchFamily="2" charset="-79"/>
                          <a:ea typeface="+mn-ea"/>
                          <a:cs typeface="Aharoni" panose="02010803020104030203" pitchFamily="2" charset="-79"/>
                        </a:rPr>
                        <a:t>TRAN THI NGAN, MA.</a:t>
                      </a:r>
                    </a:p>
                    <a:p>
                      <a:pPr marL="0" algn="l" defTabSz="3026755">
                        <a:buNone/>
                      </a:pPr>
                      <a:r>
                        <a:rPr lang="en-US" sz="3200" b="0" kern="1200" dirty="0" smtClean="0">
                          <a:solidFill>
                            <a:srgbClr val="31346E"/>
                          </a:solidFill>
                          <a:latin typeface="Aharoni" panose="02010803020104030203" pitchFamily="2" charset="-79"/>
                          <a:ea typeface="+mn-ea"/>
                          <a:cs typeface="Aharoni" panose="02010803020104030203" pitchFamily="2" charset="-79"/>
                        </a:rPr>
                        <a:t>Faculty of English, Hanoi Pedagogical University 2, Vietnam </a:t>
                      </a:r>
                    </a:p>
                    <a:p>
                      <a:pPr marL="0" algn="l" defTabSz="3026755">
                        <a:buNone/>
                      </a:pPr>
                      <a:r>
                        <a:rPr lang="en-US" sz="3200" b="0" i="1" kern="1200" dirty="0" smtClean="0">
                          <a:solidFill>
                            <a:srgbClr val="31346E"/>
                          </a:solidFill>
                          <a:latin typeface="+mj-lt"/>
                          <a:ea typeface="+mn-ea"/>
                          <a:cs typeface="Aharoni" panose="02010803020104030203" pitchFamily="2" charset="-79"/>
                        </a:rPr>
                        <a:t>tranthingan@hpu2.edu.vn</a:t>
                      </a:r>
                      <a:endParaRPr lang="en-US" sz="3200" b="0" i="1" kern="1200" dirty="0">
                        <a:solidFill>
                          <a:srgbClr val="31346E"/>
                        </a:solidFill>
                        <a:latin typeface="+mj-lt"/>
                        <a:ea typeface="+mn-ea"/>
                        <a:cs typeface="Aharoni" panose="02010803020104030203" pitchFamily="2" charset="-79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4173952"/>
                  </a:ext>
                </a:extLst>
              </a:tr>
            </a:tbl>
          </a:graphicData>
        </a:graphic>
      </p:graphicFrame>
      <p:sp>
        <p:nvSpPr>
          <p:cNvPr id="349" name="framework-bar">
            <a:extLst>
              <a:ext uri="{FF2B5EF4-FFF2-40B4-BE49-F238E27FC236}">
                <a16:creationId xmlns:a16="http://schemas.microsoft.com/office/drawing/2014/main" id="{8A3D037A-AA33-43D5-A25F-F61D58BB15D6}"/>
              </a:ext>
            </a:extLst>
          </p:cNvPr>
          <p:cNvSpPr>
            <a:spLocks noGrp="1"/>
          </p:cNvSpPr>
          <p:nvPr/>
        </p:nvSpPr>
        <p:spPr>
          <a:xfrm>
            <a:off x="10919459" y="30362709"/>
            <a:ext cx="104775" cy="447675"/>
          </a:xfrm>
          <a:prstGeom prst="rect">
            <a:avLst/>
          </a:prstGeom>
          <a:solidFill>
            <a:srgbClr val="D91F2E"/>
          </a:solidFill>
          <a:ln w="0">
            <a:noFill/>
            <a:prstDash val="solid"/>
          </a:ln>
        </p:spPr>
      </p:sp>
      <p:sp>
        <p:nvSpPr>
          <p:cNvPr id="350" name="framework-number">
            <a:extLst>
              <a:ext uri="{FF2B5EF4-FFF2-40B4-BE49-F238E27FC236}">
                <a16:creationId xmlns:a16="http://schemas.microsoft.com/office/drawing/2014/main" id="{04A90AA4-03DC-4FC1-B46A-768364F73736}"/>
              </a:ext>
            </a:extLst>
          </p:cNvPr>
          <p:cNvSpPr>
            <a:spLocks noGrp="1"/>
          </p:cNvSpPr>
          <p:nvPr/>
        </p:nvSpPr>
        <p:spPr>
          <a:xfrm>
            <a:off x="11118532" y="30349072"/>
            <a:ext cx="6286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>
              <a:defRPr sz="2100" b="1">
                <a:solidFill>
                  <a:srgbClr val="D91F2E"/>
                </a:solidFill>
                <a:latin typeface="Calibri"/>
                <a:ea typeface="Calibri"/>
                <a:cs typeface="Calibri"/>
              </a:defRPr>
            </a:pPr>
            <a:r>
              <a:rPr sz="3200" b="1" dirty="0" smtClean="0">
                <a:solidFill>
                  <a:srgbClr val="D91F2E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0</a:t>
            </a:r>
            <a:r>
              <a:rPr lang="en-US" sz="3200" b="1" dirty="0" smtClean="0">
                <a:solidFill>
                  <a:srgbClr val="D91F2E"/>
                </a:solidFill>
                <a:latin typeface="Aharoni" panose="02010803020104030203" pitchFamily="2" charset="-79"/>
                <a:ea typeface="Calibri"/>
                <a:cs typeface="Aharoni" panose="02010803020104030203"/>
              </a:rPr>
              <a:t>8</a:t>
            </a:r>
            <a:endParaRPr sz="3200" b="1" dirty="0">
              <a:solidFill>
                <a:srgbClr val="D91F2E"/>
              </a:solidFill>
              <a:latin typeface="Aharoni" panose="02010803020104030203" pitchFamily="2" charset="-79"/>
              <a:ea typeface="Calibri"/>
              <a:cs typeface="Aharoni" panose="02010803020104030203"/>
            </a:endParaRPr>
          </a:p>
        </p:txBody>
      </p:sp>
      <p:sp>
        <p:nvSpPr>
          <p:cNvPr id="382" name="mean-legend-ai-swatch">
            <a:extLst>
              <a:ext uri="{FF2B5EF4-FFF2-40B4-BE49-F238E27FC236}">
                <a16:creationId xmlns:a16="http://schemas.microsoft.com/office/drawing/2014/main" id="{F4923BFD-C74E-4FE9-B73C-41D8C37AC22D}"/>
              </a:ext>
            </a:extLst>
          </p:cNvPr>
          <p:cNvSpPr>
            <a:spLocks noGrp="1"/>
          </p:cNvSpPr>
          <p:nvPr/>
        </p:nvSpPr>
        <p:spPr>
          <a:xfrm>
            <a:off x="23874412" y="11914651"/>
            <a:ext cx="266700" cy="171450"/>
          </a:xfrm>
          <a:prstGeom prst="roundRect">
            <a:avLst>
              <a:gd name="adj" fmla="val 50000"/>
            </a:avLst>
          </a:prstGeom>
          <a:solidFill>
            <a:srgbClr val="0B8179"/>
          </a:solidFill>
          <a:ln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2923128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825</Words>
  <Application>Microsoft Office PowerPoint</Application>
  <DocSecurity>0</DocSecurity>
  <PresentationFormat>Custom</PresentationFormat>
  <Paragraphs>136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Aharoni</vt:lpstr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Vu Hong Mai</cp:lastModifiedBy>
  <cp:revision>12</cp:revision>
  <dcterms:created xsi:type="dcterms:W3CDTF">2026-08-20T07:27:53Z</dcterms:created>
  <dcterms:modified xsi:type="dcterms:W3CDTF">2026-08-20T09:06:21Z</dcterms:modified>
</cp:coreProperties>
</file>