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1315700" cy="16002000"/>
  <p:notesSz cx="6858000" cy="9144000"/>
  <p:embeddedFontLst>
    <p:embeddedFont>
      <p:font typeface="Noto Sans Tamil Bold" pitchFamily="2" charset="0"/>
      <p:bold r:id="rId4"/>
    </p:embeddedFont>
    <p:embeddedFont>
      <p:font typeface="Noto Sans Tamil Medium" pitchFamily="2" charset="0"/>
      <p:regular r:id="rId5"/>
      <p:bold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BCF9"/>
    <a:srgbClr val="FA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34" autoAdjust="0"/>
    <p:restoredTop sz="94624" autoAdjust="0"/>
  </p:normalViewPr>
  <p:slideViewPr>
    <p:cSldViewPr>
      <p:cViewPr>
        <p:scale>
          <a:sx n="49" d="100"/>
          <a:sy n="49" d="100"/>
        </p:scale>
        <p:origin x="4032" y="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F79A7-86D7-3F4D-9E71-D25472DDC51C}" type="datetimeFigureOut">
              <a:rPr lang="en-VN" smtClean="0"/>
              <a:t>26/8/26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E9E271-AC80-714F-960C-122C745CFA5A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553479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E9E271-AC80-714F-960C-122C745CFA5A}" type="slidenum">
              <a:rPr lang="en-VN" smtClean="0"/>
              <a:t>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13618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42" Type="http://schemas.openxmlformats.org/officeDocument/2006/relationships/image" Target="../media/image4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9" Type="http://schemas.openxmlformats.org/officeDocument/2006/relationships/image" Target="../media/image2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40" Type="http://schemas.openxmlformats.org/officeDocument/2006/relationships/image" Target="../media/image38.png"/><Relationship Id="rId45" Type="http://schemas.openxmlformats.org/officeDocument/2006/relationships/image" Target="../media/image43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46" Type="http://schemas.openxmlformats.org/officeDocument/2006/relationships/image" Target="../media/image44.png"/><Relationship Id="rId20" Type="http://schemas.openxmlformats.org/officeDocument/2006/relationships/image" Target="../media/image18.png"/><Relationship Id="rId41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8">
            <a:extLst>
              <a:ext uri="{FF2B5EF4-FFF2-40B4-BE49-F238E27FC236}">
                <a16:creationId xmlns:a16="http://schemas.microsoft.com/office/drawing/2014/main" id="{C7033844-9DF0-0823-859D-EC587636B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74" y="14693855"/>
            <a:ext cx="10733898" cy="734307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 rot="16200000">
            <a:off x="6644306" y="2415164"/>
            <a:ext cx="6832600" cy="80518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 rot="15300000">
            <a:off x="-2467908" y="6347858"/>
            <a:ext cx="6400800" cy="6400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387" y="11537456"/>
            <a:ext cx="4669604" cy="297955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182" y="8139286"/>
            <a:ext cx="5769457" cy="637772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2849" y="2855152"/>
            <a:ext cx="4750999" cy="834624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9842" y="5979789"/>
            <a:ext cx="4528218" cy="332421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2914" y="3536340"/>
            <a:ext cx="4505146" cy="263841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849" y="2871159"/>
            <a:ext cx="5805129" cy="303183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550" y="2537652"/>
            <a:ext cx="5957500" cy="6223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1550" y="3206140"/>
            <a:ext cx="1498600" cy="3048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5320" y="3985100"/>
            <a:ext cx="1449701" cy="313501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8012" y="3274373"/>
            <a:ext cx="4476137" cy="3048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16525" y="2168851"/>
            <a:ext cx="1092200" cy="3175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>
            <a:off x="157550" y="3121852"/>
            <a:ext cx="152400" cy="127000"/>
          </a:xfrm>
          <a:prstGeom prst="rect">
            <a:avLst/>
          </a:prstGeom>
        </p:spPr>
      </p:pic>
      <p:grpSp>
        <p:nvGrpSpPr>
          <p:cNvPr id="150" name="Group 149">
            <a:extLst>
              <a:ext uri="{FF2B5EF4-FFF2-40B4-BE49-F238E27FC236}">
                <a16:creationId xmlns:a16="http://schemas.microsoft.com/office/drawing/2014/main" id="{1BBAE1B4-A7EC-43C1-EFC7-17EAD2B18A43}"/>
              </a:ext>
            </a:extLst>
          </p:cNvPr>
          <p:cNvGrpSpPr/>
          <p:nvPr/>
        </p:nvGrpSpPr>
        <p:grpSpPr>
          <a:xfrm>
            <a:off x="176599" y="7781986"/>
            <a:ext cx="5938451" cy="713815"/>
            <a:chOff x="216505" y="8138974"/>
            <a:chExt cx="5353050" cy="713815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235555" y="8138974"/>
              <a:ext cx="5334000" cy="622300"/>
            </a:xfrm>
            <a:prstGeom prst="rect">
              <a:avLst/>
            </a:prstGeom>
          </p:spPr>
        </p:pic>
        <p:pic>
          <p:nvPicPr>
            <p:cNvPr id="39" name="Picture 39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rot="10800000">
              <a:off x="216505" y="8725789"/>
              <a:ext cx="152400" cy="127000"/>
            </a:xfrm>
            <a:prstGeom prst="rect">
              <a:avLst/>
            </a:prstGeom>
          </p:spPr>
        </p:pic>
      </p:grpSp>
      <p:pic>
        <p:nvPicPr>
          <p:cNvPr id="42" name="Picture 4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-16200000">
            <a:off x="10596950" y="10513252"/>
            <a:ext cx="279400" cy="27940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-16200000">
            <a:off x="5079632" y="6221187"/>
            <a:ext cx="279400" cy="279400"/>
          </a:xfrm>
          <a:prstGeom prst="rect">
            <a:avLst/>
          </a:prstGeom>
        </p:spPr>
      </p:pic>
      <p:sp>
        <p:nvSpPr>
          <p:cNvPr id="47" name="TextBox 47"/>
          <p:cNvSpPr txBox="1"/>
          <p:nvPr/>
        </p:nvSpPr>
        <p:spPr>
          <a:xfrm>
            <a:off x="462350" y="2524952"/>
            <a:ext cx="4064000" cy="4318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endParaRPr/>
          </a:p>
        </p:txBody>
      </p:sp>
      <p:sp>
        <p:nvSpPr>
          <p:cNvPr id="48" name="TextBox 48"/>
          <p:cNvSpPr txBox="1"/>
          <p:nvPr/>
        </p:nvSpPr>
        <p:spPr>
          <a:xfrm>
            <a:off x="348487" y="2664547"/>
            <a:ext cx="4076700" cy="4191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en-US" sz="2211" b="0" i="0" u="none" strike="noStrike" dirty="0">
                <a:solidFill>
                  <a:srgbClr val="000000"/>
                </a:solidFill>
                <a:latin typeface="Noto Sans Tamil Bold"/>
                <a:ea typeface="Noto Sans Tamil Bold"/>
                <a:cs typeface="Noto Sans Tamil Bold"/>
              </a:rPr>
              <a:t>1. INTRODUCTION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397640" y="7913470"/>
            <a:ext cx="3365500" cy="4191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en-US" sz="2211" b="0" i="0" u="none" strike="noStrike" dirty="0">
                <a:solidFill>
                  <a:srgbClr val="000000"/>
                </a:solidFill>
                <a:latin typeface="Noto Sans Tamil Bold"/>
                <a:ea typeface="Noto Sans Tamil Bold"/>
                <a:cs typeface="Noto Sans Tamil Bold"/>
              </a:rPr>
              <a:t>3. METHODOLOGY</a:t>
            </a: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66DACF9-088F-A3D3-8E95-9CF94C0CB6E5}"/>
              </a:ext>
            </a:extLst>
          </p:cNvPr>
          <p:cNvGrpSpPr/>
          <p:nvPr/>
        </p:nvGrpSpPr>
        <p:grpSpPr>
          <a:xfrm>
            <a:off x="6174292" y="2537652"/>
            <a:ext cx="4983857" cy="706312"/>
            <a:chOff x="5693540" y="2537652"/>
            <a:chExt cx="5464610" cy="706312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5693540" y="2537652"/>
              <a:ext cx="5464610" cy="622300"/>
            </a:xfrm>
            <a:prstGeom prst="rect">
              <a:avLst/>
            </a:prstGeom>
          </p:spPr>
        </p:pic>
        <p:pic>
          <p:nvPicPr>
            <p:cNvPr id="40" name="Picture 40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 rot="10800000">
              <a:off x="5697267" y="3116964"/>
              <a:ext cx="152400" cy="127000"/>
            </a:xfrm>
            <a:prstGeom prst="rect">
              <a:avLst/>
            </a:prstGeom>
          </p:spPr>
        </p:pic>
        <p:sp>
          <p:nvSpPr>
            <p:cNvPr id="51" name="TextBox 51"/>
            <p:cNvSpPr txBox="1"/>
            <p:nvPr/>
          </p:nvSpPr>
          <p:spPr>
            <a:xfrm>
              <a:off x="5895140" y="2662847"/>
              <a:ext cx="4432300" cy="4191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l">
                <a:lnSpc>
                  <a:spcPct val="116199"/>
                </a:lnSpc>
              </a:pPr>
              <a:r>
                <a:rPr lang="en-US" sz="2211" b="0" i="0" u="none" strike="noStrike" dirty="0">
                  <a:solidFill>
                    <a:srgbClr val="000000"/>
                  </a:solidFill>
                  <a:latin typeface="Noto Sans Tamil Bold"/>
                  <a:ea typeface="Noto Sans Tamil Bold"/>
                  <a:cs typeface="Noto Sans Tamil Bold"/>
                </a:rPr>
                <a:t>4. KEY FINDINGS</a:t>
              </a: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BB397024-0FCC-EB6B-6EA9-D0429F13D05E}"/>
              </a:ext>
            </a:extLst>
          </p:cNvPr>
          <p:cNvGrpSpPr/>
          <p:nvPr/>
        </p:nvGrpSpPr>
        <p:grpSpPr>
          <a:xfrm>
            <a:off x="6200058" y="11258057"/>
            <a:ext cx="4892274" cy="716813"/>
            <a:chOff x="5693540" y="10945052"/>
            <a:chExt cx="5464610" cy="716813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5693540" y="10945052"/>
              <a:ext cx="5464610" cy="622300"/>
            </a:xfrm>
            <a:prstGeom prst="rect">
              <a:avLst/>
            </a:prstGeom>
          </p:spPr>
        </p:pic>
        <p:pic>
          <p:nvPicPr>
            <p:cNvPr id="41" name="Picture 41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 rot="10800000">
              <a:off x="5694378" y="11511689"/>
              <a:ext cx="180210" cy="150176"/>
            </a:xfrm>
            <a:prstGeom prst="rect">
              <a:avLst/>
            </a:prstGeom>
          </p:spPr>
        </p:pic>
        <p:sp>
          <p:nvSpPr>
            <p:cNvPr id="53" name="TextBox 53"/>
            <p:cNvSpPr txBox="1"/>
            <p:nvPr/>
          </p:nvSpPr>
          <p:spPr>
            <a:xfrm>
              <a:off x="6012250" y="11059352"/>
              <a:ext cx="3683000" cy="4191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l">
                <a:lnSpc>
                  <a:spcPct val="116199"/>
                </a:lnSpc>
              </a:pPr>
              <a:r>
                <a:rPr lang="en-US" sz="2211" b="0" i="0" u="none" strike="noStrike" dirty="0">
                  <a:solidFill>
                    <a:srgbClr val="000000"/>
                  </a:solidFill>
                  <a:latin typeface="Noto Sans Tamil Bold"/>
                  <a:ea typeface="Noto Sans Tamil Bold"/>
                  <a:cs typeface="Noto Sans Tamil Bold"/>
                </a:rPr>
                <a:t>5. CONCLUSION</a:t>
              </a:r>
            </a:p>
          </p:txBody>
        </p:sp>
      </p:grpSp>
      <p:sp>
        <p:nvSpPr>
          <p:cNvPr id="55" name="TextBox 55"/>
          <p:cNvSpPr txBox="1"/>
          <p:nvPr/>
        </p:nvSpPr>
        <p:spPr>
          <a:xfrm>
            <a:off x="6834792" y="3311851"/>
            <a:ext cx="3703836" cy="267322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1332" dirty="0">
                <a:solidFill>
                  <a:srgbClr val="000000"/>
                </a:solidFill>
                <a:latin typeface="Noto Sans Tamil Bold"/>
                <a:ea typeface="Noto Sans Tamil Bold"/>
                <a:cs typeface="Noto Sans Tamil Bold"/>
              </a:rPr>
              <a:t>Finding 1: Overall Speaking Performance</a:t>
            </a:r>
            <a:endParaRPr lang="en-US" sz="1332" b="0" i="0" u="none" strike="noStrike" dirty="0">
              <a:solidFill>
                <a:srgbClr val="000000"/>
              </a:solidFill>
              <a:latin typeface="Noto Sans Tamil Bold"/>
              <a:ea typeface="Noto Sans Tamil Bold"/>
              <a:cs typeface="Noto Sans Tamil Bold"/>
            </a:endParaRPr>
          </a:p>
        </p:txBody>
      </p: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B4CD05AC-D286-1F80-3017-C5E52513C4F3}"/>
              </a:ext>
            </a:extLst>
          </p:cNvPr>
          <p:cNvGrpSpPr/>
          <p:nvPr/>
        </p:nvGrpSpPr>
        <p:grpSpPr>
          <a:xfrm>
            <a:off x="6428012" y="5937425"/>
            <a:ext cx="4476137" cy="304800"/>
            <a:chOff x="6410806" y="6391480"/>
            <a:chExt cx="4546600" cy="304800"/>
          </a:xfrm>
        </p:grpSpPr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10806" y="6391480"/>
              <a:ext cx="4546600" cy="304800"/>
            </a:xfrm>
            <a:prstGeom prst="rect">
              <a:avLst/>
            </a:prstGeom>
          </p:spPr>
        </p:pic>
        <p:sp>
          <p:nvSpPr>
            <p:cNvPr id="56" name="TextBox 56"/>
            <p:cNvSpPr txBox="1"/>
            <p:nvPr/>
          </p:nvSpPr>
          <p:spPr>
            <a:xfrm>
              <a:off x="6817207" y="6416880"/>
              <a:ext cx="3733800" cy="2667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116199"/>
                </a:lnSpc>
              </a:pPr>
              <a:r>
                <a:rPr lang="en-US" sz="1332" b="0" i="0" u="none" strike="noStrike" dirty="0">
                  <a:solidFill>
                    <a:srgbClr val="000000"/>
                  </a:solidFill>
                  <a:latin typeface="Noto Sans Tamil Bold"/>
                  <a:ea typeface="Noto Sans Tamil Bold"/>
                  <a:cs typeface="Noto Sans Tamil Bold"/>
                </a:rPr>
                <a:t>Finding 2: Accuracy &amp; Fluency</a:t>
              </a:r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10054625" y="2206951"/>
            <a:ext cx="1016000" cy="2794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1392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ID: 2670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462350" y="3241283"/>
            <a:ext cx="1346200" cy="266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1300" b="0" i="0" u="none" strike="noStrike" dirty="0">
                <a:solidFill>
                  <a:srgbClr val="000000"/>
                </a:solidFill>
                <a:latin typeface="Noto Sans Tamil Bold"/>
                <a:ea typeface="Noto Sans Tamil Bold"/>
                <a:cs typeface="Noto Sans Tamil Bold"/>
              </a:rPr>
              <a:t>Background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437788" y="3536340"/>
            <a:ext cx="4124397" cy="1219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just">
              <a:lnSpc>
                <a:spcPct val="116199"/>
              </a:lnSpc>
            </a:pPr>
            <a:r>
              <a:rPr lang="en-US" sz="1200" b="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Communication competence is increasingly emphasized in English education in Vietna</a:t>
            </a:r>
            <a:r>
              <a:rPr lang="en-US" sz="1200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m. </a:t>
            </a:r>
            <a:endParaRPr lang="en-US" sz="1200" b="0" i="0" u="none" strike="noStrike" dirty="0">
              <a:solidFill>
                <a:srgbClr val="000000"/>
              </a:solidFill>
              <a:latin typeface="Noto Sans Tamil Medium"/>
              <a:ea typeface="Noto Sans Tamil Medium"/>
              <a:cs typeface="Noto Sans Tamil Medium"/>
            </a:endParaRPr>
          </a:p>
        </p:txBody>
      </p:sp>
      <p:sp>
        <p:nvSpPr>
          <p:cNvPr id="66" name="TextBox 66"/>
          <p:cNvSpPr txBox="1"/>
          <p:nvPr/>
        </p:nvSpPr>
        <p:spPr>
          <a:xfrm>
            <a:off x="433219" y="5373963"/>
            <a:ext cx="5344428" cy="71621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just">
              <a:lnSpc>
                <a:spcPct val="116199"/>
              </a:lnSpc>
            </a:pPr>
            <a:r>
              <a:rPr lang="en-US" sz="1200" b="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To investigate portfolio-based alternative assessment for developing speaking competence in real-life contexts while encouraging motivation.</a:t>
            </a:r>
          </a:p>
        </p:txBody>
      </p:sp>
      <p:pic>
        <p:nvPicPr>
          <p:cNvPr id="139" name="Picture 22">
            <a:extLst>
              <a:ext uri="{FF2B5EF4-FFF2-40B4-BE49-F238E27FC236}">
                <a16:creationId xmlns:a16="http://schemas.microsoft.com/office/drawing/2014/main" id="{6F9B035F-F9EA-1543-A10D-D83F2ECB0DF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5135" y="4996840"/>
            <a:ext cx="1472177" cy="288223"/>
          </a:xfrm>
          <a:prstGeom prst="rect">
            <a:avLst/>
          </a:prstGeom>
        </p:spPr>
      </p:pic>
      <p:sp>
        <p:nvSpPr>
          <p:cNvPr id="63" name="TextBox 63"/>
          <p:cNvSpPr txBox="1"/>
          <p:nvPr/>
        </p:nvSpPr>
        <p:spPr>
          <a:xfrm>
            <a:off x="563329" y="4025551"/>
            <a:ext cx="1130300" cy="2413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1300" dirty="0">
                <a:solidFill>
                  <a:srgbClr val="000000"/>
                </a:solidFill>
                <a:latin typeface="Noto Sans Tamil Bold"/>
                <a:ea typeface="Noto Sans Tamil Bold"/>
                <a:cs typeface="Noto Sans Tamil Bold"/>
              </a:rPr>
              <a:t>Problem</a:t>
            </a:r>
            <a:endParaRPr lang="en-US" sz="1300" b="0" i="0" u="none" strike="noStrike" dirty="0">
              <a:solidFill>
                <a:srgbClr val="000000"/>
              </a:solidFill>
              <a:latin typeface="Noto Sans Tamil Bold"/>
              <a:ea typeface="Noto Sans Tamil Bold"/>
              <a:cs typeface="Noto Sans Tamil Bold"/>
            </a:endParaRPr>
          </a:p>
        </p:txBody>
      </p:sp>
      <p:sp>
        <p:nvSpPr>
          <p:cNvPr id="140" name="TextBox 62">
            <a:extLst>
              <a:ext uri="{FF2B5EF4-FFF2-40B4-BE49-F238E27FC236}">
                <a16:creationId xmlns:a16="http://schemas.microsoft.com/office/drawing/2014/main" id="{500A8CA8-32E5-94E5-FA09-FBFCEFC7C0CA}"/>
              </a:ext>
            </a:extLst>
          </p:cNvPr>
          <p:cNvSpPr txBox="1"/>
          <p:nvPr/>
        </p:nvSpPr>
        <p:spPr>
          <a:xfrm>
            <a:off x="397640" y="4336146"/>
            <a:ext cx="4164545" cy="12192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just">
              <a:lnSpc>
                <a:spcPct val="116199"/>
              </a:lnSpc>
            </a:pPr>
            <a:r>
              <a:rPr lang="en-US" sz="1200" b="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High-stakes testing remains dominant, focusing mainly on writing, listening, and reading while neglecting speaking.</a:t>
            </a:r>
          </a:p>
        </p:txBody>
      </p:sp>
      <p:pic>
        <p:nvPicPr>
          <p:cNvPr id="143" name="Picture 142" descr="A cartoon of a group of children&#10;&#10;AI-generated content may be incorrect.">
            <a:extLst>
              <a:ext uri="{FF2B5EF4-FFF2-40B4-BE49-F238E27FC236}">
                <a16:creationId xmlns:a16="http://schemas.microsoft.com/office/drawing/2014/main" id="{30657577-E2EE-671C-F336-A816D40A10B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004" y="3152613"/>
            <a:ext cx="1425741" cy="950493"/>
          </a:xfrm>
          <a:prstGeom prst="rect">
            <a:avLst/>
          </a:prstGeom>
        </p:spPr>
      </p:pic>
      <p:pic>
        <p:nvPicPr>
          <p:cNvPr id="145" name="Picture 144" descr="A cartoon of a child sitting at a desk writing on a paper&#10;&#10;AI-generated content may be incorrect.">
            <a:extLst>
              <a:ext uri="{FF2B5EF4-FFF2-40B4-BE49-F238E27FC236}">
                <a16:creationId xmlns:a16="http://schemas.microsoft.com/office/drawing/2014/main" id="{8B7A5870-89AB-B443-D679-CF781AA49256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208" y="4110296"/>
            <a:ext cx="1330978" cy="887319"/>
          </a:xfrm>
          <a:prstGeom prst="rect">
            <a:avLst/>
          </a:prstGeom>
        </p:spPr>
      </p:pic>
      <p:sp>
        <p:nvSpPr>
          <p:cNvPr id="65" name="TextBox 65"/>
          <p:cNvSpPr txBox="1"/>
          <p:nvPr/>
        </p:nvSpPr>
        <p:spPr>
          <a:xfrm>
            <a:off x="550673" y="5018363"/>
            <a:ext cx="1181100" cy="266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1300" b="0" i="0" u="none" strike="noStrike" dirty="0">
                <a:solidFill>
                  <a:srgbClr val="000000"/>
                </a:solidFill>
                <a:latin typeface="Noto Sans Tamil Bold"/>
                <a:ea typeface="Noto Sans Tamil Bold"/>
                <a:cs typeface="Noto Sans Tamil Bold"/>
              </a:rPr>
              <a:t>Aim</a:t>
            </a:r>
          </a:p>
        </p:txBody>
      </p:sp>
      <p:pic>
        <p:nvPicPr>
          <p:cNvPr id="149" name="Picture 148" descr="A logo of a folder with papers and arrows&#10;&#10;AI-generated content may be incorrect.">
            <a:extLst>
              <a:ext uri="{FF2B5EF4-FFF2-40B4-BE49-F238E27FC236}">
                <a16:creationId xmlns:a16="http://schemas.microsoft.com/office/drawing/2014/main" id="{C539A91C-3484-63EE-F875-2CBDF01AEA3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644" y="4762164"/>
            <a:ext cx="1968595" cy="686180"/>
          </a:xfrm>
          <a:prstGeom prst="rect">
            <a:avLst/>
          </a:prstGeom>
        </p:spPr>
      </p:pic>
      <p:grpSp>
        <p:nvGrpSpPr>
          <p:cNvPr id="151" name="Group 150">
            <a:extLst>
              <a:ext uri="{FF2B5EF4-FFF2-40B4-BE49-F238E27FC236}">
                <a16:creationId xmlns:a16="http://schemas.microsoft.com/office/drawing/2014/main" id="{977087D7-F08D-EDA4-E7D2-A7C585DD4112}"/>
              </a:ext>
            </a:extLst>
          </p:cNvPr>
          <p:cNvGrpSpPr/>
          <p:nvPr/>
        </p:nvGrpSpPr>
        <p:grpSpPr>
          <a:xfrm>
            <a:off x="158380" y="6017672"/>
            <a:ext cx="5956670" cy="713815"/>
            <a:chOff x="216505" y="8138974"/>
            <a:chExt cx="5353050" cy="713815"/>
          </a:xfrm>
        </p:grpSpPr>
        <p:pic>
          <p:nvPicPr>
            <p:cNvPr id="152" name="Picture 19">
              <a:extLst>
                <a:ext uri="{FF2B5EF4-FFF2-40B4-BE49-F238E27FC236}">
                  <a16:creationId xmlns:a16="http://schemas.microsoft.com/office/drawing/2014/main" id="{62EF38B4-B487-0FCA-4896-7ECC8A15A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235555" y="8138974"/>
              <a:ext cx="5334000" cy="622300"/>
            </a:xfrm>
            <a:prstGeom prst="rect">
              <a:avLst/>
            </a:prstGeom>
          </p:spPr>
        </p:pic>
        <p:pic>
          <p:nvPicPr>
            <p:cNvPr id="153" name="Picture 39">
              <a:extLst>
                <a:ext uri="{FF2B5EF4-FFF2-40B4-BE49-F238E27FC236}">
                  <a16:creationId xmlns:a16="http://schemas.microsoft.com/office/drawing/2014/main" id="{13B4CD05-B4DB-1A98-C64D-F28E77879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rot="10800000">
              <a:off x="216505" y="8725789"/>
              <a:ext cx="152400" cy="127000"/>
            </a:xfrm>
            <a:prstGeom prst="rect">
              <a:avLst/>
            </a:prstGeom>
          </p:spPr>
        </p:pic>
      </p:grpSp>
      <p:pic>
        <p:nvPicPr>
          <p:cNvPr id="156" name="Picture 155">
            <a:extLst>
              <a:ext uri="{FF2B5EF4-FFF2-40B4-BE49-F238E27FC236}">
                <a16:creationId xmlns:a16="http://schemas.microsoft.com/office/drawing/2014/main" id="{CB7540A7-F52D-A5A9-5308-D2E012E59BD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-376518" y="-27706"/>
            <a:ext cx="11763935" cy="16057411"/>
          </a:xfrm>
          <a:prstGeom prst="rect">
            <a:avLst/>
          </a:prstGeom>
        </p:spPr>
      </p:pic>
      <p:pic>
        <p:nvPicPr>
          <p:cNvPr id="154" name="Picture 14">
            <a:extLst>
              <a:ext uri="{FF2B5EF4-FFF2-40B4-BE49-F238E27FC236}">
                <a16:creationId xmlns:a16="http://schemas.microsoft.com/office/drawing/2014/main" id="{26F3689C-11F0-7A46-BA6D-A352606879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4874" y="6614484"/>
            <a:ext cx="5782075" cy="1054100"/>
          </a:xfrm>
          <a:prstGeom prst="rect">
            <a:avLst/>
          </a:prstGeom>
        </p:spPr>
      </p:pic>
      <p:sp>
        <p:nvSpPr>
          <p:cNvPr id="155" name="TextBox 48">
            <a:extLst>
              <a:ext uri="{FF2B5EF4-FFF2-40B4-BE49-F238E27FC236}">
                <a16:creationId xmlns:a16="http://schemas.microsoft.com/office/drawing/2014/main" id="{47219B95-540D-3B79-6BD1-E793C865BCA2}"/>
              </a:ext>
            </a:extLst>
          </p:cNvPr>
          <p:cNvSpPr txBox="1"/>
          <p:nvPr/>
        </p:nvSpPr>
        <p:spPr>
          <a:xfrm>
            <a:off x="348487" y="6178465"/>
            <a:ext cx="4076700" cy="4191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en-US" sz="2211" b="0" i="0" u="none" strike="noStrike" dirty="0">
                <a:solidFill>
                  <a:srgbClr val="000000"/>
                </a:solidFill>
                <a:latin typeface="Noto Sans Tamil Bold"/>
                <a:ea typeface="Noto Sans Tamil Bold"/>
                <a:cs typeface="Noto Sans Tamil Bold"/>
              </a:rPr>
              <a:t>2. RESEARCH QUESTIONS</a:t>
            </a:r>
          </a:p>
        </p:txBody>
      </p:sp>
      <p:sp>
        <p:nvSpPr>
          <p:cNvPr id="157" name="TextBox 66">
            <a:extLst>
              <a:ext uri="{FF2B5EF4-FFF2-40B4-BE49-F238E27FC236}">
                <a16:creationId xmlns:a16="http://schemas.microsoft.com/office/drawing/2014/main" id="{0CCF1525-30B0-51E6-997E-B56EC189F3BB}"/>
              </a:ext>
            </a:extLst>
          </p:cNvPr>
          <p:cNvSpPr txBox="1"/>
          <p:nvPr/>
        </p:nvSpPr>
        <p:spPr>
          <a:xfrm>
            <a:off x="889947" y="6681157"/>
            <a:ext cx="5017296" cy="71621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>
              <a:lnSpc>
                <a:spcPct val="116199"/>
              </a:lnSpc>
            </a:pPr>
            <a:r>
              <a:rPr lang="en-US" sz="1200" b="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How does portfolio-based assessment influence students’ speaking performance?</a:t>
            </a:r>
          </a:p>
        </p:txBody>
      </p:sp>
      <p:pic>
        <p:nvPicPr>
          <p:cNvPr id="161" name="Picture 160" descr="A stickers of a book and a pencil&#10;&#10;AI-generated content may be incorrect.">
            <a:extLst>
              <a:ext uri="{FF2B5EF4-FFF2-40B4-BE49-F238E27FC236}">
                <a16:creationId xmlns:a16="http://schemas.microsoft.com/office/drawing/2014/main" id="{7AC77553-4EF8-FA9E-96B7-49AD222837CF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63"/>
          <a:stretch>
            <a:fillRect/>
          </a:stretch>
        </p:blipFill>
        <p:spPr>
          <a:xfrm>
            <a:off x="348487" y="7074064"/>
            <a:ext cx="512040" cy="632794"/>
          </a:xfrm>
          <a:prstGeom prst="rect">
            <a:avLst/>
          </a:prstGeom>
        </p:spPr>
      </p:pic>
      <p:pic>
        <p:nvPicPr>
          <p:cNvPr id="162" name="Picture 161" descr="A stickers of a book and a pencil&#10;&#10;AI-generated content may be incorrect.">
            <a:extLst>
              <a:ext uri="{FF2B5EF4-FFF2-40B4-BE49-F238E27FC236}">
                <a16:creationId xmlns:a16="http://schemas.microsoft.com/office/drawing/2014/main" id="{F33EA2FE-46D7-0119-633B-F88473F3F6D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546"/>
          <a:stretch>
            <a:fillRect/>
          </a:stretch>
        </p:blipFill>
        <p:spPr>
          <a:xfrm>
            <a:off x="331024" y="6573848"/>
            <a:ext cx="506342" cy="656043"/>
          </a:xfrm>
          <a:prstGeom prst="rect">
            <a:avLst/>
          </a:prstGeom>
        </p:spPr>
      </p:pic>
      <p:sp>
        <p:nvSpPr>
          <p:cNvPr id="163" name="TextBox 66">
            <a:extLst>
              <a:ext uri="{FF2B5EF4-FFF2-40B4-BE49-F238E27FC236}">
                <a16:creationId xmlns:a16="http://schemas.microsoft.com/office/drawing/2014/main" id="{FBD4889B-9E89-3FD0-99F3-1E3BFEFB7A2E}"/>
              </a:ext>
            </a:extLst>
          </p:cNvPr>
          <p:cNvSpPr txBox="1"/>
          <p:nvPr/>
        </p:nvSpPr>
        <p:spPr>
          <a:xfrm>
            <a:off x="889947" y="7182807"/>
            <a:ext cx="5017296" cy="71621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>
              <a:lnSpc>
                <a:spcPct val="116199"/>
              </a:lnSpc>
            </a:pPr>
            <a:r>
              <a:rPr lang="en-US" sz="1200" b="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What is the relationship between students’ motivation and oral proficiency?</a:t>
            </a:r>
          </a:p>
        </p:txBody>
      </p: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5250AF18-13AE-0330-58D7-26F856732CEB}"/>
              </a:ext>
            </a:extLst>
          </p:cNvPr>
          <p:cNvGrpSpPr/>
          <p:nvPr/>
        </p:nvGrpSpPr>
        <p:grpSpPr>
          <a:xfrm>
            <a:off x="883941" y="8327687"/>
            <a:ext cx="4404325" cy="679993"/>
            <a:chOff x="883941" y="8327687"/>
            <a:chExt cx="4404325" cy="679993"/>
          </a:xfrm>
        </p:grpSpPr>
        <p:pic>
          <p:nvPicPr>
            <p:cNvPr id="165" name="Picture 164" descr="A group of blue icons&#10;&#10;AI-generated content may be incorrect.">
              <a:extLst>
                <a:ext uri="{FF2B5EF4-FFF2-40B4-BE49-F238E27FC236}">
                  <a16:creationId xmlns:a16="http://schemas.microsoft.com/office/drawing/2014/main" id="{72216E7B-1E30-02F6-AF07-00B17DEA3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445" r="79098" b="24412"/>
            <a:stretch>
              <a:fillRect/>
            </a:stretch>
          </p:blipFill>
          <p:spPr>
            <a:xfrm>
              <a:off x="883941" y="8341764"/>
              <a:ext cx="613870" cy="588792"/>
            </a:xfrm>
            <a:prstGeom prst="rect">
              <a:avLst/>
            </a:prstGeom>
          </p:spPr>
        </p:pic>
        <p:pic>
          <p:nvPicPr>
            <p:cNvPr id="168" name="Picture 167" descr="A group of blue icons&#10;&#10;AI-generated content may be incorrect.">
              <a:extLst>
                <a:ext uri="{FF2B5EF4-FFF2-40B4-BE49-F238E27FC236}">
                  <a16:creationId xmlns:a16="http://schemas.microsoft.com/office/drawing/2014/main" id="{BB78962C-6406-6B6E-AA00-9DCF08804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242" t="18017" r="40763" b="18107"/>
            <a:stretch>
              <a:fillRect/>
            </a:stretch>
          </p:blipFill>
          <p:spPr>
            <a:xfrm>
              <a:off x="4670822" y="8350181"/>
              <a:ext cx="617444" cy="657499"/>
            </a:xfrm>
            <a:prstGeom prst="rect">
              <a:avLst/>
            </a:prstGeom>
          </p:spPr>
        </p:pic>
        <p:pic>
          <p:nvPicPr>
            <p:cNvPr id="169" name="Picture 168" descr="A group of blue icons&#10;&#10;AI-generated content may be incorrect.">
              <a:extLst>
                <a:ext uri="{FF2B5EF4-FFF2-40B4-BE49-F238E27FC236}">
                  <a16:creationId xmlns:a16="http://schemas.microsoft.com/office/drawing/2014/main" id="{E1888441-F6BA-B219-C311-64916028B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08" t="21264" r="60938" b="22839"/>
            <a:stretch>
              <a:fillRect/>
            </a:stretch>
          </p:blipFill>
          <p:spPr>
            <a:xfrm>
              <a:off x="2685846" y="8327687"/>
              <a:ext cx="661770" cy="657499"/>
            </a:xfrm>
            <a:prstGeom prst="rect">
              <a:avLst/>
            </a:prstGeom>
          </p:spPr>
        </p:pic>
      </p:grpSp>
      <p:sp>
        <p:nvSpPr>
          <p:cNvPr id="178" name="AutoShape 4">
            <a:extLst>
              <a:ext uri="{FF2B5EF4-FFF2-40B4-BE49-F238E27FC236}">
                <a16:creationId xmlns:a16="http://schemas.microsoft.com/office/drawing/2014/main" id="{2EE114B0-4CEC-1A67-1FCA-8E9DDF91F0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505450" y="784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VN"/>
          </a:p>
        </p:txBody>
      </p:sp>
      <p:sp>
        <p:nvSpPr>
          <p:cNvPr id="179" name="AutoShape 6">
            <a:extLst>
              <a:ext uri="{FF2B5EF4-FFF2-40B4-BE49-F238E27FC236}">
                <a16:creationId xmlns:a16="http://schemas.microsoft.com/office/drawing/2014/main" id="{823B4828-9E78-A172-18AC-F95D0C750E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57850" y="8001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VN"/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3272226B-60E2-7343-D833-3123D642A90F}"/>
              </a:ext>
            </a:extLst>
          </p:cNvPr>
          <p:cNvGrpSpPr/>
          <p:nvPr/>
        </p:nvGrpSpPr>
        <p:grpSpPr>
          <a:xfrm>
            <a:off x="353070" y="8955716"/>
            <a:ext cx="1703890" cy="558800"/>
            <a:chOff x="353070" y="8955716"/>
            <a:chExt cx="1703890" cy="558800"/>
          </a:xfrm>
        </p:grpSpPr>
        <p:pic>
          <p:nvPicPr>
            <p:cNvPr id="211" name="Picture 34">
              <a:extLst>
                <a:ext uri="{FF2B5EF4-FFF2-40B4-BE49-F238E27FC236}">
                  <a16:creationId xmlns:a16="http://schemas.microsoft.com/office/drawing/2014/main" id="{56FEF8A9-531D-2CE7-67B2-9C1ED17B6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563329" y="8955716"/>
              <a:ext cx="1283373" cy="304800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71" name="TextBox 71"/>
            <p:cNvSpPr txBox="1"/>
            <p:nvPr/>
          </p:nvSpPr>
          <p:spPr>
            <a:xfrm>
              <a:off x="353070" y="9006516"/>
              <a:ext cx="1703890" cy="5080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116199"/>
                </a:lnSpc>
              </a:pPr>
              <a:r>
                <a:rPr lang="en-US" sz="1200" b="1" i="0" u="none" strike="noStrike" dirty="0">
                  <a:solidFill>
                    <a:srgbClr val="000000"/>
                  </a:solidFill>
                  <a:latin typeface="Noto Sans Tamil Medium"/>
                  <a:ea typeface="Noto Sans Tamil Medium"/>
                  <a:cs typeface="Noto Sans Tamil Medium"/>
                </a:rPr>
                <a:t>Participants</a:t>
              </a:r>
            </a:p>
            <a:p>
              <a:pPr lvl="0" algn="ctr">
                <a:lnSpc>
                  <a:spcPct val="116199"/>
                </a:lnSpc>
              </a:pPr>
              <a:r>
                <a:rPr lang="en-US" sz="1200" dirty="0">
                  <a:solidFill>
                    <a:srgbClr val="000000"/>
                  </a:solidFill>
                  <a:latin typeface="Noto Sans Tamil Medium"/>
                  <a:ea typeface="Noto Sans Tamil Medium"/>
                  <a:cs typeface="Noto Sans Tamil Medium"/>
                </a:rPr>
                <a:t>27 students at Kim Dong Primary School in Ho Chi Minh City</a:t>
              </a:r>
              <a:endParaRPr lang="en-US" sz="120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endParaRPr>
            </a:p>
          </p:txBody>
        </p:sp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2092371D-05A9-4ACD-A8D3-94A36C1BDA1D}"/>
              </a:ext>
            </a:extLst>
          </p:cNvPr>
          <p:cNvGrpSpPr/>
          <p:nvPr/>
        </p:nvGrpSpPr>
        <p:grpSpPr>
          <a:xfrm>
            <a:off x="2189115" y="8961857"/>
            <a:ext cx="1703890" cy="552153"/>
            <a:chOff x="2189115" y="8961857"/>
            <a:chExt cx="1703890" cy="552153"/>
          </a:xfrm>
        </p:grpSpPr>
        <p:pic>
          <p:nvPicPr>
            <p:cNvPr id="212" name="Picture 34">
              <a:extLst>
                <a:ext uri="{FF2B5EF4-FFF2-40B4-BE49-F238E27FC236}">
                  <a16:creationId xmlns:a16="http://schemas.microsoft.com/office/drawing/2014/main" id="{ADF2E80A-D83B-3B1F-0FDB-F47AE4196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2373649" y="8961857"/>
              <a:ext cx="1283373" cy="304800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170" name="TextBox 71">
              <a:extLst>
                <a:ext uri="{FF2B5EF4-FFF2-40B4-BE49-F238E27FC236}">
                  <a16:creationId xmlns:a16="http://schemas.microsoft.com/office/drawing/2014/main" id="{8959629D-BE56-A2D5-8CD1-59C89C074893}"/>
                </a:ext>
              </a:extLst>
            </p:cNvPr>
            <p:cNvSpPr txBox="1"/>
            <p:nvPr/>
          </p:nvSpPr>
          <p:spPr>
            <a:xfrm>
              <a:off x="2189115" y="9006010"/>
              <a:ext cx="1703890" cy="5080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116199"/>
                </a:lnSpc>
              </a:pPr>
              <a:r>
                <a:rPr lang="en-US" sz="1200" b="1" i="0" u="none" strike="noStrike" dirty="0">
                  <a:solidFill>
                    <a:srgbClr val="000000"/>
                  </a:solidFill>
                  <a:latin typeface="Noto Sans Tamil Medium"/>
                  <a:ea typeface="Noto Sans Tamil Medium"/>
                  <a:cs typeface="Noto Sans Tamil Medium"/>
                </a:rPr>
                <a:t>Design</a:t>
              </a:r>
            </a:p>
            <a:p>
              <a:pPr lvl="0" algn="ctr">
                <a:lnSpc>
                  <a:spcPct val="116199"/>
                </a:lnSpc>
              </a:pPr>
              <a:r>
                <a:rPr lang="en-US" sz="1200" dirty="0">
                  <a:solidFill>
                    <a:srgbClr val="000000"/>
                  </a:solidFill>
                  <a:latin typeface="Noto Sans Tamil Medium"/>
                  <a:ea typeface="Noto Sans Tamil Medium"/>
                  <a:cs typeface="Noto Sans Tamil Medium"/>
                </a:rPr>
                <a:t>Classroom-based research</a:t>
              </a:r>
              <a:endParaRPr lang="en-US" sz="120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B3DCBEEB-99F8-E575-0520-5A8E0D6E49DB}"/>
              </a:ext>
            </a:extLst>
          </p:cNvPr>
          <p:cNvGrpSpPr/>
          <p:nvPr/>
        </p:nvGrpSpPr>
        <p:grpSpPr>
          <a:xfrm>
            <a:off x="4150606" y="8969758"/>
            <a:ext cx="1703890" cy="559859"/>
            <a:chOff x="4150606" y="8969758"/>
            <a:chExt cx="1703890" cy="559859"/>
          </a:xfrm>
        </p:grpSpPr>
        <p:pic>
          <p:nvPicPr>
            <p:cNvPr id="213" name="Picture 34">
              <a:extLst>
                <a:ext uri="{FF2B5EF4-FFF2-40B4-BE49-F238E27FC236}">
                  <a16:creationId xmlns:a16="http://schemas.microsoft.com/office/drawing/2014/main" id="{57A51A28-5077-EB2D-AA00-0267BD2A5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4356488" y="8969758"/>
              <a:ext cx="1283373" cy="304800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171" name="TextBox 71">
              <a:extLst>
                <a:ext uri="{FF2B5EF4-FFF2-40B4-BE49-F238E27FC236}">
                  <a16:creationId xmlns:a16="http://schemas.microsoft.com/office/drawing/2014/main" id="{40B976DA-616F-1E63-759E-801C259F465C}"/>
                </a:ext>
              </a:extLst>
            </p:cNvPr>
            <p:cNvSpPr txBox="1"/>
            <p:nvPr/>
          </p:nvSpPr>
          <p:spPr>
            <a:xfrm>
              <a:off x="4150606" y="9021617"/>
              <a:ext cx="1703890" cy="5080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116199"/>
                </a:lnSpc>
              </a:pPr>
              <a:r>
                <a:rPr lang="en-US" sz="1200" b="1" i="0" u="none" strike="noStrike" dirty="0">
                  <a:solidFill>
                    <a:srgbClr val="000000"/>
                  </a:solidFill>
                  <a:latin typeface="Noto Sans Tamil Medium"/>
                  <a:ea typeface="Noto Sans Tamil Medium"/>
                  <a:cs typeface="Noto Sans Tamil Medium"/>
                </a:rPr>
                <a:t>Intervention</a:t>
              </a:r>
            </a:p>
            <a:p>
              <a:pPr lvl="0" algn="ctr">
                <a:lnSpc>
                  <a:spcPct val="116199"/>
                </a:lnSpc>
              </a:pPr>
              <a:r>
                <a:rPr lang="en-US" sz="1200" dirty="0">
                  <a:solidFill>
                    <a:srgbClr val="000000"/>
                  </a:solidFill>
                  <a:latin typeface="Noto Sans Tamil Medium"/>
                  <a:ea typeface="Noto Sans Tamil Medium"/>
                  <a:cs typeface="Noto Sans Tamil Medium"/>
                </a:rPr>
                <a:t>3 poster-and-presentation cycles</a:t>
              </a:r>
              <a:endParaRPr lang="en-US" sz="120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endParaRPr>
            </a:p>
          </p:txBody>
        </p: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E77B90F6-A34E-5B64-8AAD-A908CE8E8CEB}"/>
              </a:ext>
            </a:extLst>
          </p:cNvPr>
          <p:cNvGrpSpPr/>
          <p:nvPr/>
        </p:nvGrpSpPr>
        <p:grpSpPr>
          <a:xfrm>
            <a:off x="433926" y="9805211"/>
            <a:ext cx="3204454" cy="2288570"/>
            <a:chOff x="433926" y="9805211"/>
            <a:chExt cx="3204454" cy="2288570"/>
          </a:xfrm>
        </p:grpSpPr>
        <p:pic>
          <p:nvPicPr>
            <p:cNvPr id="166" name="Picture 165" descr="A group of blue icons&#10;&#10;AI-generated content may be incorrect.">
              <a:extLst>
                <a:ext uri="{FF2B5EF4-FFF2-40B4-BE49-F238E27FC236}">
                  <a16:creationId xmlns:a16="http://schemas.microsoft.com/office/drawing/2014/main" id="{FD136362-1A34-BEEE-22BA-81063A5D9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51" t="16769" r="20232" b="15412"/>
            <a:stretch>
              <a:fillRect/>
            </a:stretch>
          </p:blipFill>
          <p:spPr>
            <a:xfrm>
              <a:off x="459009" y="9805211"/>
              <a:ext cx="665076" cy="820802"/>
            </a:xfrm>
            <a:prstGeom prst="rect">
              <a:avLst/>
            </a:prstGeom>
          </p:spPr>
        </p:pic>
        <p:sp>
          <p:nvSpPr>
            <p:cNvPr id="172" name="TextBox 71">
              <a:extLst>
                <a:ext uri="{FF2B5EF4-FFF2-40B4-BE49-F238E27FC236}">
                  <a16:creationId xmlns:a16="http://schemas.microsoft.com/office/drawing/2014/main" id="{A8CEBEC7-07EE-C6A4-3FE9-6D8464FC2F8B}"/>
                </a:ext>
              </a:extLst>
            </p:cNvPr>
            <p:cNvSpPr txBox="1"/>
            <p:nvPr/>
          </p:nvSpPr>
          <p:spPr>
            <a:xfrm>
              <a:off x="1248262" y="10237315"/>
              <a:ext cx="2335412" cy="1061223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>
                <a:lnSpc>
                  <a:spcPct val="116199"/>
                </a:lnSpc>
              </a:pPr>
              <a:r>
                <a:rPr lang="en-US" sz="1200" i="0" u="none" strike="noStrike" dirty="0">
                  <a:solidFill>
                    <a:srgbClr val="000000"/>
                  </a:solidFill>
                  <a:latin typeface="Noto Sans Tamil Medium"/>
                  <a:ea typeface="Noto Sans Tamil Medium"/>
                  <a:cs typeface="Noto Sans Tamil Medium"/>
                </a:rPr>
                <a:t>4-point analytic rubric</a:t>
              </a:r>
            </a:p>
            <a:p>
              <a:pPr lvl="0">
                <a:lnSpc>
                  <a:spcPct val="116199"/>
                </a:lnSpc>
              </a:pPr>
              <a:r>
                <a:rPr lang="en-US" sz="1200" dirty="0">
                  <a:solidFill>
                    <a:srgbClr val="000000"/>
                  </a:solidFill>
                  <a:latin typeface="Noto Sans Tamil Medium"/>
                  <a:ea typeface="Noto Sans Tamil Medium"/>
                  <a:cs typeface="Noto Sans Tamil Medium"/>
                </a:rPr>
                <a:t>Smiley-face motivation survey</a:t>
              </a:r>
            </a:p>
          </p:txBody>
        </p:sp>
        <p:pic>
          <p:nvPicPr>
            <p:cNvPr id="181" name="Picture 180" descr="A close-up of a survey&#10;&#10;AI-generated content may be incorrect.">
              <a:extLst>
                <a:ext uri="{FF2B5EF4-FFF2-40B4-BE49-F238E27FC236}">
                  <a16:creationId xmlns:a16="http://schemas.microsoft.com/office/drawing/2014/main" id="{24B5E02F-4CEB-3408-E535-8039E702B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4" t="5626" r="48297" b="2520"/>
            <a:stretch>
              <a:fillRect/>
            </a:stretch>
          </p:blipFill>
          <p:spPr>
            <a:xfrm>
              <a:off x="2016438" y="10730113"/>
              <a:ext cx="1621942" cy="1363668"/>
            </a:xfrm>
            <a:prstGeom prst="rect">
              <a:avLst/>
            </a:prstGeom>
          </p:spPr>
        </p:pic>
        <p:pic>
          <p:nvPicPr>
            <p:cNvPr id="182" name="Picture 181" descr="A close-up of a survey&#10;&#10;AI-generated content may be incorrect.">
              <a:extLst>
                <a:ext uri="{FF2B5EF4-FFF2-40B4-BE49-F238E27FC236}">
                  <a16:creationId xmlns:a16="http://schemas.microsoft.com/office/drawing/2014/main" id="{A8F90EB1-AD5E-359F-8027-E22436FE3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44" t="5626" r="1189" b="2520"/>
            <a:stretch>
              <a:fillRect/>
            </a:stretch>
          </p:blipFill>
          <p:spPr>
            <a:xfrm>
              <a:off x="433926" y="10718162"/>
              <a:ext cx="1568643" cy="1372727"/>
            </a:xfrm>
            <a:prstGeom prst="rect">
              <a:avLst/>
            </a:prstGeom>
          </p:spPr>
        </p:pic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C9A6262E-D4D5-E483-8A9E-5257DCA7215B}"/>
                </a:ext>
              </a:extLst>
            </p:cNvPr>
            <p:cNvGrpSpPr/>
            <p:nvPr/>
          </p:nvGrpSpPr>
          <p:grpSpPr>
            <a:xfrm>
              <a:off x="743184" y="9922847"/>
              <a:ext cx="2130731" cy="309940"/>
              <a:chOff x="659113" y="9930407"/>
              <a:chExt cx="2130731" cy="309940"/>
            </a:xfrm>
          </p:grpSpPr>
          <p:pic>
            <p:nvPicPr>
              <p:cNvPr id="219" name="Picture 34">
                <a:extLst>
                  <a:ext uri="{FF2B5EF4-FFF2-40B4-BE49-F238E27FC236}">
                    <a16:creationId xmlns:a16="http://schemas.microsoft.com/office/drawing/2014/main" id="{28877B1F-F093-AAAD-4C4B-A28FB574D3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008496" y="9930407"/>
                <a:ext cx="1429788" cy="304800"/>
              </a:xfrm>
              <a:prstGeom prst="rect">
                <a:avLst/>
              </a:prstGeom>
              <a:effectLst>
                <a:softEdge rad="31750"/>
              </a:effectLst>
            </p:spPr>
          </p:pic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D2EE273B-27A9-5378-5036-0E0323C0A150}"/>
                  </a:ext>
                </a:extLst>
              </p:cNvPr>
              <p:cNvSpPr txBox="1"/>
              <p:nvPr/>
            </p:nvSpPr>
            <p:spPr>
              <a:xfrm>
                <a:off x="659113" y="9933788"/>
                <a:ext cx="2130731" cy="3065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116199"/>
                  </a:lnSpc>
                </a:pPr>
                <a:r>
                  <a:rPr lang="en-US" sz="1200" b="1" i="0" u="none" strike="noStrike" dirty="0">
                    <a:solidFill>
                      <a:srgbClr val="000000"/>
                    </a:solidFill>
                    <a:latin typeface="Noto Sans Tamil Medium"/>
                    <a:ea typeface="Noto Sans Tamil Medium"/>
                    <a:cs typeface="Noto Sans Tamil Medium"/>
                  </a:rPr>
                  <a:t>Data Collection</a:t>
                </a:r>
              </a:p>
            </p:txBody>
          </p:sp>
        </p:grpSp>
        <p:pic>
          <p:nvPicPr>
            <p:cNvPr id="1032" name="Picture 8" descr="Hình ảnh đồ họa Trái tim màu hồng PNG, 8500+ nguồn tải về miễn phí.">
              <a:extLst>
                <a:ext uri="{FF2B5EF4-FFF2-40B4-BE49-F238E27FC236}">
                  <a16:creationId xmlns:a16="http://schemas.microsoft.com/office/drawing/2014/main" id="{1F9AA369-AC74-B9EA-7A46-5593B2F7AC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581" y="10263294"/>
              <a:ext cx="154729" cy="1547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3" name="Picture 8" descr="Hình ảnh đồ họa Trái tim màu hồng PNG, 8500+ nguồn tải về miễn phí.">
              <a:extLst>
                <a:ext uri="{FF2B5EF4-FFF2-40B4-BE49-F238E27FC236}">
                  <a16:creationId xmlns:a16="http://schemas.microsoft.com/office/drawing/2014/main" id="{91336CCD-9229-323C-408B-2954203EFB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0853" y="10484781"/>
              <a:ext cx="154729" cy="1547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" name="Picture 32">
            <a:extLst>
              <a:ext uri="{FF2B5EF4-FFF2-40B4-BE49-F238E27FC236}">
                <a16:creationId xmlns:a16="http://schemas.microsoft.com/office/drawing/2014/main" id="{DF6C5A89-7613-BCB4-AEE8-F376A21CA300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11551" y="14078913"/>
            <a:ext cx="5563194" cy="304800"/>
          </a:xfrm>
          <a:prstGeom prst="rect">
            <a:avLst/>
          </a:prstGeom>
          <a:ln>
            <a:noFill/>
          </a:ln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F4403319-45EE-2EB4-33D1-C4F09A17ED92}"/>
              </a:ext>
            </a:extLst>
          </p:cNvPr>
          <p:cNvGrpSpPr/>
          <p:nvPr/>
        </p:nvGrpSpPr>
        <p:grpSpPr>
          <a:xfrm>
            <a:off x="478340" y="12154374"/>
            <a:ext cx="5392146" cy="1841767"/>
            <a:chOff x="478340" y="12154514"/>
            <a:chExt cx="5392146" cy="1841767"/>
          </a:xfrm>
        </p:grpSpPr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985779" y="13691481"/>
              <a:ext cx="801877" cy="304800"/>
            </a:xfrm>
            <a:prstGeom prst="rect">
              <a:avLst/>
            </a:prstGeom>
          </p:spPr>
        </p:pic>
        <p:sp>
          <p:nvSpPr>
            <p:cNvPr id="75" name="TextBox 75"/>
            <p:cNvSpPr txBox="1"/>
            <p:nvPr/>
          </p:nvSpPr>
          <p:spPr>
            <a:xfrm>
              <a:off x="510345" y="13729581"/>
              <a:ext cx="1752600" cy="2667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116199"/>
                </a:lnSpc>
              </a:pPr>
              <a:r>
                <a:rPr lang="en-US" sz="1332" b="0" i="0" u="none" strike="noStrike" dirty="0">
                  <a:solidFill>
                    <a:srgbClr val="000000"/>
                  </a:solidFill>
                  <a:latin typeface="Noto Sans Tamil Bold"/>
                  <a:ea typeface="Noto Sans Tamil Bold"/>
                  <a:cs typeface="Noto Sans Tamil Bold"/>
                </a:rPr>
                <a:t>Cycle 1</a:t>
              </a:r>
            </a:p>
          </p:txBody>
        </p: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4C35B5C2-45BF-7D08-4348-6738E05EA344}"/>
                </a:ext>
              </a:extLst>
            </p:cNvPr>
            <p:cNvGrpSpPr/>
            <p:nvPr/>
          </p:nvGrpSpPr>
          <p:grpSpPr>
            <a:xfrm>
              <a:off x="478340" y="12154514"/>
              <a:ext cx="5392146" cy="1488809"/>
              <a:chOff x="462350" y="12215434"/>
              <a:chExt cx="5392146" cy="1488809"/>
            </a:xfrm>
          </p:grpSpPr>
          <p:pic>
            <p:nvPicPr>
              <p:cNvPr id="32" name="Picture 32"/>
              <p:cNvPicPr>
                <a:picLocks noChangeAspect="1"/>
              </p:cNvPicPr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62350" y="12215434"/>
                <a:ext cx="5392146" cy="304800"/>
              </a:xfrm>
              <a:prstGeom prst="rect">
                <a:avLst/>
              </a:prstGeom>
            </p:spPr>
          </p:pic>
          <p:sp>
            <p:nvSpPr>
              <p:cNvPr id="69" name="TextBox 69"/>
              <p:cNvSpPr txBox="1"/>
              <p:nvPr/>
            </p:nvSpPr>
            <p:spPr>
              <a:xfrm>
                <a:off x="1832912" y="12259514"/>
                <a:ext cx="2667883" cy="266700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lvl="0" algn="ctr">
                  <a:lnSpc>
                    <a:spcPct val="116199"/>
                  </a:lnSpc>
                </a:pPr>
                <a:r>
                  <a:rPr lang="en-US" sz="1332" b="0" i="0" u="none" strike="noStrike" dirty="0">
                    <a:solidFill>
                      <a:srgbClr val="000000"/>
                    </a:solidFill>
                    <a:latin typeface="Noto Sans Tamil Bold"/>
                    <a:ea typeface="Noto Sans Tamil Bold"/>
                    <a:cs typeface="Noto Sans Tamil Bold"/>
                  </a:rPr>
                  <a:t>Three Portfolio Cycles</a:t>
                </a:r>
              </a:p>
            </p:txBody>
          </p: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5075675F-55F2-C12A-06D2-7A37E64F8951}"/>
                  </a:ext>
                </a:extLst>
              </p:cNvPr>
              <p:cNvGrpSpPr/>
              <p:nvPr/>
            </p:nvGrpSpPr>
            <p:grpSpPr>
              <a:xfrm>
                <a:off x="669489" y="12555223"/>
                <a:ext cx="4869377" cy="1149020"/>
                <a:chOff x="669489" y="12555223"/>
                <a:chExt cx="4869377" cy="1149020"/>
              </a:xfrm>
            </p:grpSpPr>
            <p:pic>
              <p:nvPicPr>
                <p:cNvPr id="198" name="Picture 197" descr="A couple of girls holding up pictures&#10;&#10;AI-generated content may be incorrect.">
                  <a:extLst>
                    <a:ext uri="{FF2B5EF4-FFF2-40B4-BE49-F238E27FC236}">
                      <a16:creationId xmlns:a16="http://schemas.microsoft.com/office/drawing/2014/main" id="{F3A22FEC-0A8A-DCB2-6F7B-3DD904480A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9489" y="12555223"/>
                  <a:ext cx="1390971" cy="1149020"/>
                </a:xfrm>
                <a:prstGeom prst="rect">
                  <a:avLst/>
                </a:prstGeom>
              </p:spPr>
            </p:pic>
            <p:pic>
              <p:nvPicPr>
                <p:cNvPr id="200" name="Picture 199" descr="A couple of children holding up a piece of paper&#10;&#10;AI-generated content may be incorrect.">
                  <a:extLst>
                    <a:ext uri="{FF2B5EF4-FFF2-40B4-BE49-F238E27FC236}">
                      <a16:creationId xmlns:a16="http://schemas.microsoft.com/office/drawing/2014/main" id="{297714B3-AA24-4175-E5A0-E4571FBEE0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20795" y="12569401"/>
                  <a:ext cx="1418071" cy="1127846"/>
                </a:xfrm>
                <a:prstGeom prst="rect">
                  <a:avLst/>
                </a:prstGeom>
              </p:spPr>
            </p:pic>
            <p:pic>
              <p:nvPicPr>
                <p:cNvPr id="202" name="Picture 201" descr="A couple of children holding up paper&#10;&#10;AI-generated content may be incorrect.">
                  <a:extLst>
                    <a:ext uri="{FF2B5EF4-FFF2-40B4-BE49-F238E27FC236}">
                      <a16:creationId xmlns:a16="http://schemas.microsoft.com/office/drawing/2014/main" id="{849A3CCE-9785-B12A-E2A9-E8E4050E2D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421452" y="12566209"/>
                  <a:ext cx="1335982" cy="1133950"/>
                </a:xfrm>
                <a:prstGeom prst="rect">
                  <a:avLst/>
                </a:prstGeom>
              </p:spPr>
            </p:pic>
          </p:grpSp>
        </p:grpSp>
        <p:pic>
          <p:nvPicPr>
            <p:cNvPr id="204" name="Picture 34">
              <a:extLst>
                <a:ext uri="{FF2B5EF4-FFF2-40B4-BE49-F238E27FC236}">
                  <a16:creationId xmlns:a16="http://schemas.microsoft.com/office/drawing/2014/main" id="{C3562DA8-E20C-A31D-EC25-1C1FCFA5A6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2704567" y="13685915"/>
              <a:ext cx="801877" cy="304800"/>
            </a:xfrm>
            <a:prstGeom prst="rect">
              <a:avLst/>
            </a:prstGeom>
          </p:spPr>
        </p:pic>
        <p:sp>
          <p:nvSpPr>
            <p:cNvPr id="205" name="TextBox 75">
              <a:extLst>
                <a:ext uri="{FF2B5EF4-FFF2-40B4-BE49-F238E27FC236}">
                  <a16:creationId xmlns:a16="http://schemas.microsoft.com/office/drawing/2014/main" id="{97075F35-7859-7802-8F2F-E4BB771CD5D9}"/>
                </a:ext>
              </a:extLst>
            </p:cNvPr>
            <p:cNvSpPr txBox="1"/>
            <p:nvPr/>
          </p:nvSpPr>
          <p:spPr>
            <a:xfrm>
              <a:off x="2229133" y="13724015"/>
              <a:ext cx="1752600" cy="2667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116199"/>
                </a:lnSpc>
              </a:pPr>
              <a:r>
                <a:rPr lang="en-US" sz="1332" b="0" i="0" u="none" strike="noStrike" dirty="0">
                  <a:solidFill>
                    <a:srgbClr val="000000"/>
                  </a:solidFill>
                  <a:latin typeface="Noto Sans Tamil Bold"/>
                  <a:ea typeface="Noto Sans Tamil Bold"/>
                  <a:cs typeface="Noto Sans Tamil Bold"/>
                </a:rPr>
                <a:t>Cycle 2</a:t>
              </a:r>
            </a:p>
          </p:txBody>
        </p:sp>
        <p:pic>
          <p:nvPicPr>
            <p:cNvPr id="206" name="Picture 34">
              <a:extLst>
                <a:ext uri="{FF2B5EF4-FFF2-40B4-BE49-F238E27FC236}">
                  <a16:creationId xmlns:a16="http://schemas.microsoft.com/office/drawing/2014/main" id="{4B96E78A-8322-9C53-9151-C5786BCC4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4459997" y="13691302"/>
              <a:ext cx="801877" cy="304800"/>
            </a:xfrm>
            <a:prstGeom prst="rect">
              <a:avLst/>
            </a:prstGeom>
          </p:spPr>
        </p:pic>
        <p:sp>
          <p:nvSpPr>
            <p:cNvPr id="207" name="TextBox 75">
              <a:extLst>
                <a:ext uri="{FF2B5EF4-FFF2-40B4-BE49-F238E27FC236}">
                  <a16:creationId xmlns:a16="http://schemas.microsoft.com/office/drawing/2014/main" id="{17A117B4-E302-92E7-B3C3-4BC12739F0D5}"/>
                </a:ext>
              </a:extLst>
            </p:cNvPr>
            <p:cNvSpPr txBox="1"/>
            <p:nvPr/>
          </p:nvSpPr>
          <p:spPr>
            <a:xfrm>
              <a:off x="3984563" y="13729402"/>
              <a:ext cx="1752600" cy="2667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116199"/>
                </a:lnSpc>
              </a:pPr>
              <a:r>
                <a:rPr lang="en-US" sz="1332" b="0" i="0" u="none" strike="noStrike" dirty="0">
                  <a:solidFill>
                    <a:srgbClr val="000000"/>
                  </a:solidFill>
                  <a:latin typeface="Noto Sans Tamil Bold"/>
                  <a:ea typeface="Noto Sans Tamil Bold"/>
                  <a:cs typeface="Noto Sans Tamil Bold"/>
                </a:rPr>
                <a:t>Cycle 3</a:t>
              </a:r>
            </a:p>
          </p:txBody>
        </p:sp>
      </p:grpSp>
      <p:sp>
        <p:nvSpPr>
          <p:cNvPr id="73" name="TextBox 73"/>
          <p:cNvSpPr txBox="1"/>
          <p:nvPr/>
        </p:nvSpPr>
        <p:spPr>
          <a:xfrm>
            <a:off x="187100" y="14133196"/>
            <a:ext cx="5997619" cy="266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ctr">
              <a:lnSpc>
                <a:spcPct val="116199"/>
              </a:lnSpc>
            </a:pPr>
            <a:r>
              <a:rPr lang="en-US" sz="1100" b="1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Portfolio task were poster-making and oral presentation in real-life contexts.</a:t>
            </a:r>
          </a:p>
        </p:txBody>
      </p:sp>
      <p:pic>
        <p:nvPicPr>
          <p:cNvPr id="1034" name="Picture 10" descr="Blink PNG, Vector, PSD, and Clipart With Transparent Background for Free  Download | Pngtree">
            <a:extLst>
              <a:ext uri="{FF2B5EF4-FFF2-40B4-BE49-F238E27FC236}">
                <a16:creationId xmlns:a16="http://schemas.microsoft.com/office/drawing/2014/main" id="{7F076370-C383-BAE6-DB8D-8B6D480D2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45" y="12002421"/>
            <a:ext cx="419100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 Can Do It Clipart Images | Free Download | PNG Transparent Background -  Pngtree">
            <a:extLst>
              <a:ext uri="{FF2B5EF4-FFF2-40B4-BE49-F238E27FC236}">
                <a16:creationId xmlns:a16="http://schemas.microsoft.com/office/drawing/2014/main" id="{1FFB7ED0-6606-081F-C0B2-27BFB67A5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8978">
            <a:off x="5242288" y="12242491"/>
            <a:ext cx="578219" cy="57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1" name="Group 240">
            <a:extLst>
              <a:ext uri="{FF2B5EF4-FFF2-40B4-BE49-F238E27FC236}">
                <a16:creationId xmlns:a16="http://schemas.microsoft.com/office/drawing/2014/main" id="{EAD477C5-0C18-3B7D-DF38-C25EE82F923C}"/>
              </a:ext>
            </a:extLst>
          </p:cNvPr>
          <p:cNvGrpSpPr/>
          <p:nvPr/>
        </p:nvGrpSpPr>
        <p:grpSpPr>
          <a:xfrm>
            <a:off x="3606957" y="9655071"/>
            <a:ext cx="2657840" cy="1816717"/>
            <a:chOff x="3622817" y="9822994"/>
            <a:chExt cx="2657840" cy="1816717"/>
          </a:xfrm>
        </p:grpSpPr>
        <p:pic>
          <p:nvPicPr>
            <p:cNvPr id="167" name="Picture 166" descr="A group of blue icons&#10;&#10;AI-generated content may be incorrect.">
              <a:extLst>
                <a:ext uri="{FF2B5EF4-FFF2-40B4-BE49-F238E27FC236}">
                  <a16:creationId xmlns:a16="http://schemas.microsoft.com/office/drawing/2014/main" id="{9C6FB2E5-3A25-795F-C314-1AC021939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222" t="19242" b="22079"/>
            <a:stretch>
              <a:fillRect/>
            </a:stretch>
          </p:blipFill>
          <p:spPr>
            <a:xfrm>
              <a:off x="3622817" y="9822994"/>
              <a:ext cx="748678" cy="740436"/>
            </a:xfrm>
            <a:prstGeom prst="rect">
              <a:avLst/>
            </a:prstGeom>
          </p:spPr>
        </p:pic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26EBBED0-A362-A3D2-DFC6-7D7E900F1752}"/>
                </a:ext>
              </a:extLst>
            </p:cNvPr>
            <p:cNvGrpSpPr/>
            <p:nvPr/>
          </p:nvGrpSpPr>
          <p:grpSpPr>
            <a:xfrm>
              <a:off x="4216839" y="10130562"/>
              <a:ext cx="1560808" cy="312905"/>
              <a:chOff x="4216839" y="9915639"/>
              <a:chExt cx="1560808" cy="312905"/>
            </a:xfrm>
          </p:grpSpPr>
          <p:pic>
            <p:nvPicPr>
              <p:cNvPr id="218" name="Picture 34">
                <a:extLst>
                  <a:ext uri="{FF2B5EF4-FFF2-40B4-BE49-F238E27FC236}">
                    <a16:creationId xmlns:a16="http://schemas.microsoft.com/office/drawing/2014/main" id="{91B724C5-7442-584F-2590-FE33897F86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357432" y="9915639"/>
                <a:ext cx="1283373" cy="304800"/>
              </a:xfrm>
              <a:prstGeom prst="rect">
                <a:avLst/>
              </a:prstGeom>
              <a:effectLst>
                <a:softEdge rad="31750"/>
              </a:effectLst>
            </p:spPr>
          </p:pic>
          <p:sp>
            <p:nvSpPr>
              <p:cNvPr id="173" name="TextBox 71">
                <a:extLst>
                  <a:ext uri="{FF2B5EF4-FFF2-40B4-BE49-F238E27FC236}">
                    <a16:creationId xmlns:a16="http://schemas.microsoft.com/office/drawing/2014/main" id="{DD438D93-59C6-2C84-196C-F418932D6979}"/>
                  </a:ext>
                </a:extLst>
              </p:cNvPr>
              <p:cNvSpPr txBox="1"/>
              <p:nvPr/>
            </p:nvSpPr>
            <p:spPr>
              <a:xfrm>
                <a:off x="4216839" y="9964864"/>
                <a:ext cx="1560808" cy="263680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lvl="0" algn="ctr">
                  <a:lnSpc>
                    <a:spcPct val="116199"/>
                  </a:lnSpc>
                </a:pPr>
                <a:r>
                  <a:rPr lang="en-US" sz="1200" b="1" i="0" u="none" strike="noStrike" dirty="0">
                    <a:solidFill>
                      <a:srgbClr val="000000"/>
                    </a:solidFill>
                    <a:latin typeface="Noto Sans Tamil Medium"/>
                    <a:ea typeface="Noto Sans Tamil Medium"/>
                    <a:cs typeface="Noto Sans Tamil Medium"/>
                  </a:rPr>
                  <a:t>Data Analysis</a:t>
                </a:r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B413DED7-ABCB-F10A-0536-9EE6489E4CE9}"/>
                </a:ext>
              </a:extLst>
            </p:cNvPr>
            <p:cNvGrpSpPr/>
            <p:nvPr/>
          </p:nvGrpSpPr>
          <p:grpSpPr>
            <a:xfrm>
              <a:off x="3763140" y="10578488"/>
              <a:ext cx="2517517" cy="1061223"/>
              <a:chOff x="4050180" y="10197326"/>
              <a:chExt cx="2517517" cy="1061223"/>
            </a:xfrm>
          </p:grpSpPr>
          <p:sp>
            <p:nvSpPr>
              <p:cNvPr id="228" name="TextBox 71">
                <a:extLst>
                  <a:ext uri="{FF2B5EF4-FFF2-40B4-BE49-F238E27FC236}">
                    <a16:creationId xmlns:a16="http://schemas.microsoft.com/office/drawing/2014/main" id="{E9191944-C0DA-77E5-B800-1FB39CF40F10}"/>
                  </a:ext>
                </a:extLst>
              </p:cNvPr>
              <p:cNvSpPr txBox="1"/>
              <p:nvPr/>
            </p:nvSpPr>
            <p:spPr>
              <a:xfrm>
                <a:off x="4232285" y="10197326"/>
                <a:ext cx="2335412" cy="1061223"/>
              </a:xfrm>
              <a:prstGeom prst="rect">
                <a:avLst/>
              </a:prstGeom>
            </p:spPr>
            <p:txBody>
              <a:bodyPr lIns="0" tIns="0" rIns="0" bIns="0" rtlCol="0" anchor="t"/>
              <a:lstStyle/>
              <a:p>
                <a:pPr lvl="0">
                  <a:lnSpc>
                    <a:spcPct val="116199"/>
                  </a:lnSpc>
                </a:pPr>
                <a:r>
                  <a:rPr lang="en-US" sz="1200" i="0" u="none" strike="noStrike" dirty="0">
                    <a:solidFill>
                      <a:srgbClr val="000000"/>
                    </a:solidFill>
                    <a:latin typeface="Noto Sans Tamil Medium"/>
                    <a:ea typeface="Noto Sans Tamil Medium"/>
                    <a:cs typeface="Noto Sans Tamil Medium"/>
                  </a:rPr>
                  <a:t>Descriptive </a:t>
                </a:r>
                <a:r>
                  <a:rPr lang="en-US" sz="1200" dirty="0">
                    <a:solidFill>
                      <a:srgbClr val="000000"/>
                    </a:solidFill>
                    <a:latin typeface="Noto Sans Tamil Medium"/>
                    <a:ea typeface="Noto Sans Tamil Medium"/>
                    <a:cs typeface="Noto Sans Tamil Medium"/>
                  </a:rPr>
                  <a:t>s</a:t>
                </a:r>
                <a:r>
                  <a:rPr lang="en-US" sz="1200" i="0" u="none" strike="noStrike" dirty="0">
                    <a:solidFill>
                      <a:srgbClr val="000000"/>
                    </a:solidFill>
                    <a:latin typeface="Noto Sans Tamil Medium"/>
                    <a:ea typeface="Noto Sans Tamil Medium"/>
                    <a:cs typeface="Noto Sans Tamil Medium"/>
                  </a:rPr>
                  <a:t>tatistics</a:t>
                </a:r>
              </a:p>
              <a:p>
                <a:pPr lvl="0">
                  <a:lnSpc>
                    <a:spcPct val="116199"/>
                  </a:lnSpc>
                </a:pPr>
                <a:r>
                  <a:rPr lang="en-US" sz="1200" dirty="0">
                    <a:solidFill>
                      <a:srgbClr val="000000"/>
                    </a:solidFill>
                    <a:latin typeface="Noto Sans Tamil Medium"/>
                    <a:ea typeface="Noto Sans Tamil Medium"/>
                    <a:cs typeface="Noto Sans Tamil Medium"/>
                  </a:rPr>
                  <a:t>Repeated measures ANOVA</a:t>
                </a:r>
              </a:p>
              <a:p>
                <a:pPr lvl="0">
                  <a:lnSpc>
                    <a:spcPct val="116199"/>
                  </a:lnSpc>
                </a:pPr>
                <a:r>
                  <a:rPr lang="en-US" sz="1200" dirty="0">
                    <a:solidFill>
                      <a:srgbClr val="000000"/>
                    </a:solidFill>
                    <a:latin typeface="Noto Sans Tamil Medium"/>
                    <a:ea typeface="Noto Sans Tamil Medium"/>
                    <a:cs typeface="Noto Sans Tamil Medium"/>
                  </a:rPr>
                  <a:t>Pearson correlation</a:t>
                </a:r>
              </a:p>
            </p:txBody>
          </p:sp>
          <p:pic>
            <p:nvPicPr>
              <p:cNvPr id="229" name="Picture 8" descr="Hình ảnh đồ họa Trái tim màu hồng PNG, 8500+ nguồn tải về miễn phí.">
                <a:extLst>
                  <a:ext uri="{FF2B5EF4-FFF2-40B4-BE49-F238E27FC236}">
                    <a16:creationId xmlns:a16="http://schemas.microsoft.com/office/drawing/2014/main" id="{7D52CF2A-3FE8-CFB1-AC12-9AD51B80F6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6604" y="10223305"/>
                <a:ext cx="154729" cy="1547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0" name="Picture 8" descr="Hình ảnh đồ họa Trái tim màu hồng PNG, 8500+ nguồn tải về miễn phí.">
                <a:extLst>
                  <a:ext uri="{FF2B5EF4-FFF2-40B4-BE49-F238E27FC236}">
                    <a16:creationId xmlns:a16="http://schemas.microsoft.com/office/drawing/2014/main" id="{5656D52F-6DD3-D611-C4F8-6F8BD5B5C6F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4876" y="10444792"/>
                <a:ext cx="154729" cy="1547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1" name="Picture 8" descr="Hình ảnh đồ họa Trái tim màu hồng PNG, 8500+ nguồn tải về miễn phí.">
                <a:extLst>
                  <a:ext uri="{FF2B5EF4-FFF2-40B4-BE49-F238E27FC236}">
                    <a16:creationId xmlns:a16="http://schemas.microsoft.com/office/drawing/2014/main" id="{F06A2420-7F65-C745-FB05-00119B3C66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0180" y="10655733"/>
                <a:ext cx="154729" cy="15472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37" name="Picture 10" descr="Blink PNG, Vector, PSD, and Clipart With Transparent Background for Free  Download | Pngtree">
            <a:extLst>
              <a:ext uri="{FF2B5EF4-FFF2-40B4-BE49-F238E27FC236}">
                <a16:creationId xmlns:a16="http://schemas.microsoft.com/office/drawing/2014/main" id="{F1FC44C2-0E59-18B4-D101-E486B2368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333" y="9693948"/>
            <a:ext cx="419100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8" name="Picture 10" descr="Blink PNG, Vector, PSD, and Clipart With Transparent Background for Free  Download | Pngtree">
            <a:extLst>
              <a:ext uri="{FF2B5EF4-FFF2-40B4-BE49-F238E27FC236}">
                <a16:creationId xmlns:a16="http://schemas.microsoft.com/office/drawing/2014/main" id="{2048902F-1C75-268A-626C-B7BF2A747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413" y="9998924"/>
            <a:ext cx="419100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0" name="Picture 239" descr="A group of stickers with cartoon characters&#10;&#10;AI-generated content may be incorrect.">
            <a:extLst>
              <a:ext uri="{FF2B5EF4-FFF2-40B4-BE49-F238E27FC236}">
                <a16:creationId xmlns:a16="http://schemas.microsoft.com/office/drawing/2014/main" id="{E0160EFA-E01D-89D3-D24B-6DAD90FE2F73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140" y="10944543"/>
            <a:ext cx="2115711" cy="1189455"/>
          </a:xfrm>
          <a:prstGeom prst="rect">
            <a:avLst/>
          </a:prstGeom>
        </p:spPr>
      </p:pic>
      <p:pic>
        <p:nvPicPr>
          <p:cNvPr id="245" name="Picture 244" descr="A graph with a line and dots&#10;&#10;AI-generated content may be incorrect.">
            <a:extLst>
              <a:ext uri="{FF2B5EF4-FFF2-40B4-BE49-F238E27FC236}">
                <a16:creationId xmlns:a16="http://schemas.microsoft.com/office/drawing/2014/main" id="{E7EB5409-AF67-08DE-4BDD-39EF5A3C8B35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668" y="3626509"/>
            <a:ext cx="4079382" cy="1867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4" name="Picture 253" descr="A graph on a white background&#10;&#10;AI-generated content may be incorrect.">
            <a:extLst>
              <a:ext uri="{FF2B5EF4-FFF2-40B4-BE49-F238E27FC236}">
                <a16:creationId xmlns:a16="http://schemas.microsoft.com/office/drawing/2014/main" id="{A1909C2B-C7F0-DA30-91F0-308E8F17FCF4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768" y="6230717"/>
            <a:ext cx="3951181" cy="2096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5" name="TextBox 66">
            <a:extLst>
              <a:ext uri="{FF2B5EF4-FFF2-40B4-BE49-F238E27FC236}">
                <a16:creationId xmlns:a16="http://schemas.microsoft.com/office/drawing/2014/main" id="{6A522B79-5DBF-150E-4331-8C07497B7373}"/>
              </a:ext>
            </a:extLst>
          </p:cNvPr>
          <p:cNvSpPr txBox="1"/>
          <p:nvPr/>
        </p:nvSpPr>
        <p:spPr>
          <a:xfrm>
            <a:off x="6573532" y="5504971"/>
            <a:ext cx="4425459" cy="71621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>
              <a:lnSpc>
                <a:spcPct val="116199"/>
              </a:lnSpc>
            </a:pPr>
            <a:r>
              <a:rPr lang="en-US" sz="1200" b="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Speaking performance increased significantly across the three portfolio cycles, F(2, 52) = 142.10, p &lt; .001.</a:t>
            </a:r>
          </a:p>
        </p:txBody>
      </p:sp>
      <p:sp>
        <p:nvSpPr>
          <p:cNvPr id="1026" name="TextBox 66">
            <a:extLst>
              <a:ext uri="{FF2B5EF4-FFF2-40B4-BE49-F238E27FC236}">
                <a16:creationId xmlns:a16="http://schemas.microsoft.com/office/drawing/2014/main" id="{BFBC8D34-FA64-8B30-0965-F17C59C3A2EB}"/>
              </a:ext>
            </a:extLst>
          </p:cNvPr>
          <p:cNvSpPr txBox="1"/>
          <p:nvPr/>
        </p:nvSpPr>
        <p:spPr>
          <a:xfrm>
            <a:off x="6563770" y="8310647"/>
            <a:ext cx="4249401" cy="71621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>
              <a:lnSpc>
                <a:spcPct val="116199"/>
              </a:lnSpc>
            </a:pPr>
            <a:r>
              <a:rPr lang="en-US" sz="1200" b="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Both accuracy and fluency improved significantly across the three cycles (ps &lt; .001).</a:t>
            </a:r>
          </a:p>
        </p:txBody>
      </p:sp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57CA53F0-8D34-5150-9218-A615B76DD58C}"/>
              </a:ext>
            </a:extLst>
          </p:cNvPr>
          <p:cNvGrpSpPr/>
          <p:nvPr/>
        </p:nvGrpSpPr>
        <p:grpSpPr>
          <a:xfrm>
            <a:off x="6403808" y="8791026"/>
            <a:ext cx="4505146" cy="282361"/>
            <a:chOff x="6410806" y="6391480"/>
            <a:chExt cx="4546600" cy="304800"/>
          </a:xfrm>
        </p:grpSpPr>
        <p:pic>
          <p:nvPicPr>
            <p:cNvPr id="1029" name="Picture 29">
              <a:extLst>
                <a:ext uri="{FF2B5EF4-FFF2-40B4-BE49-F238E27FC236}">
                  <a16:creationId xmlns:a16="http://schemas.microsoft.com/office/drawing/2014/main" id="{A1188855-684B-7CAB-3690-2AE3A6697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410806" y="6391480"/>
              <a:ext cx="4546600" cy="304800"/>
            </a:xfrm>
            <a:prstGeom prst="rect">
              <a:avLst/>
            </a:prstGeom>
          </p:spPr>
        </p:pic>
        <p:sp>
          <p:nvSpPr>
            <p:cNvPr id="1030" name="TextBox 56">
              <a:extLst>
                <a:ext uri="{FF2B5EF4-FFF2-40B4-BE49-F238E27FC236}">
                  <a16:creationId xmlns:a16="http://schemas.microsoft.com/office/drawing/2014/main" id="{2AF8B102-D7E6-9481-476C-82F84D3611D8}"/>
                </a:ext>
              </a:extLst>
            </p:cNvPr>
            <p:cNvSpPr txBox="1"/>
            <p:nvPr/>
          </p:nvSpPr>
          <p:spPr>
            <a:xfrm>
              <a:off x="6817207" y="6416880"/>
              <a:ext cx="3733800" cy="266700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lvl="0" algn="ctr">
                <a:lnSpc>
                  <a:spcPct val="116199"/>
                </a:lnSpc>
              </a:pPr>
              <a:r>
                <a:rPr lang="en-US" sz="1332" b="0" i="0" u="none" strike="noStrike" dirty="0">
                  <a:solidFill>
                    <a:srgbClr val="000000"/>
                  </a:solidFill>
                  <a:latin typeface="Noto Sans Tamil Bold"/>
                  <a:ea typeface="Noto Sans Tamil Bold"/>
                  <a:cs typeface="Noto Sans Tamil Bold"/>
                </a:rPr>
                <a:t>Finding 3: Motivation &amp; Oral Proficiency</a:t>
              </a:r>
            </a:p>
          </p:txBody>
        </p:sp>
      </p:grpSp>
      <p:pic>
        <p:nvPicPr>
          <p:cNvPr id="1031" name="Picture 11">
            <a:extLst>
              <a:ext uri="{FF2B5EF4-FFF2-40B4-BE49-F238E27FC236}">
                <a16:creationId xmlns:a16="http://schemas.microsoft.com/office/drawing/2014/main" id="{2165EA85-6B3E-BD0D-5183-60D2F0E8BB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9842" y="9172808"/>
            <a:ext cx="4528218" cy="1979523"/>
          </a:xfrm>
          <a:prstGeom prst="rect">
            <a:avLst/>
          </a:prstGeom>
        </p:spPr>
      </p:pic>
      <p:sp>
        <p:nvSpPr>
          <p:cNvPr id="1035" name="Rounded Rectangle 1034">
            <a:extLst>
              <a:ext uri="{FF2B5EF4-FFF2-40B4-BE49-F238E27FC236}">
                <a16:creationId xmlns:a16="http://schemas.microsoft.com/office/drawing/2014/main" id="{03228B68-5937-530B-AE7A-8A05F55E512C}"/>
              </a:ext>
            </a:extLst>
          </p:cNvPr>
          <p:cNvSpPr/>
          <p:nvPr/>
        </p:nvSpPr>
        <p:spPr>
          <a:xfrm>
            <a:off x="7258050" y="6304510"/>
            <a:ext cx="2796575" cy="237461"/>
          </a:xfrm>
          <a:prstGeom prst="roundRect">
            <a:avLst/>
          </a:prstGeom>
          <a:solidFill>
            <a:schemeClr val="bg1"/>
          </a:solidFill>
          <a:ln>
            <a:solidFill>
              <a:srgbClr val="FAF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039" name="Picture 1038" descr="A diagram of a group of people&#10;&#10;AI-generated content may be incorrect.">
            <a:extLst>
              <a:ext uri="{FF2B5EF4-FFF2-40B4-BE49-F238E27FC236}">
                <a16:creationId xmlns:a16="http://schemas.microsoft.com/office/drawing/2014/main" id="{9A72B279-7038-9DB5-C417-7499DC4F833F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449" y="11894650"/>
            <a:ext cx="4368722" cy="2554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1" name="TextBox 1040">
            <a:extLst>
              <a:ext uri="{FF2B5EF4-FFF2-40B4-BE49-F238E27FC236}">
                <a16:creationId xmlns:a16="http://schemas.microsoft.com/office/drawing/2014/main" id="{B9D9BEA6-1515-1435-CE6B-D08F658E5EF9}"/>
              </a:ext>
            </a:extLst>
          </p:cNvPr>
          <p:cNvSpPr txBox="1"/>
          <p:nvPr/>
        </p:nvSpPr>
        <p:spPr>
          <a:xfrm>
            <a:off x="17561859" y="53788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/>
          </a:p>
        </p:txBody>
      </p:sp>
      <p:pic>
        <p:nvPicPr>
          <p:cNvPr id="5" name="Picture 34">
            <a:extLst>
              <a:ext uri="{FF2B5EF4-FFF2-40B4-BE49-F238E27FC236}">
                <a16:creationId xmlns:a16="http://schemas.microsoft.com/office/drawing/2014/main" id="{847A146E-2B83-6D0C-E504-2BE167C54A5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78028" y="14611905"/>
            <a:ext cx="1440526" cy="283110"/>
          </a:xfrm>
          <a:prstGeom prst="rect">
            <a:avLst/>
          </a:prstGeom>
        </p:spPr>
      </p:pic>
      <p:sp>
        <p:nvSpPr>
          <p:cNvPr id="4" name="TextBox 53">
            <a:extLst>
              <a:ext uri="{FF2B5EF4-FFF2-40B4-BE49-F238E27FC236}">
                <a16:creationId xmlns:a16="http://schemas.microsoft.com/office/drawing/2014/main" id="{0E89D3DF-AF17-E1D4-A410-D4C9CADF5AAC}"/>
              </a:ext>
            </a:extLst>
          </p:cNvPr>
          <p:cNvSpPr txBox="1"/>
          <p:nvPr/>
        </p:nvSpPr>
        <p:spPr>
          <a:xfrm>
            <a:off x="447274" y="14627788"/>
            <a:ext cx="1378052" cy="25433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116199"/>
              </a:lnSpc>
            </a:pPr>
            <a:r>
              <a:rPr lang="en-US" sz="1400" b="0" i="0" u="none" strike="noStrike" dirty="0">
                <a:solidFill>
                  <a:srgbClr val="000000"/>
                </a:solidFill>
                <a:latin typeface="Noto Sans Tamil Bold"/>
                <a:ea typeface="Noto Sans Tamil Bold"/>
                <a:cs typeface="Noto Sans Tamil Bold"/>
              </a:rPr>
              <a:t>6. REFERENCES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D7145E-9180-DF72-72FA-B608D2902636}"/>
              </a:ext>
            </a:extLst>
          </p:cNvPr>
          <p:cNvGrpSpPr/>
          <p:nvPr/>
        </p:nvGrpSpPr>
        <p:grpSpPr>
          <a:xfrm>
            <a:off x="436124" y="14882124"/>
            <a:ext cx="11300646" cy="732355"/>
            <a:chOff x="442541" y="14975382"/>
            <a:chExt cx="11300646" cy="732355"/>
          </a:xfrm>
        </p:grpSpPr>
        <p:sp>
          <p:nvSpPr>
            <p:cNvPr id="6" name="TextBox 66">
              <a:extLst>
                <a:ext uri="{FF2B5EF4-FFF2-40B4-BE49-F238E27FC236}">
                  <a16:creationId xmlns:a16="http://schemas.microsoft.com/office/drawing/2014/main" id="{CE0FEEBA-AD11-013C-16DB-608E5423E739}"/>
                </a:ext>
              </a:extLst>
            </p:cNvPr>
            <p:cNvSpPr txBox="1"/>
            <p:nvPr/>
          </p:nvSpPr>
          <p:spPr>
            <a:xfrm>
              <a:off x="442541" y="14991521"/>
              <a:ext cx="5729577" cy="716216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buNone/>
              </a:pP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Brown, H. D. (2004). </a:t>
              </a:r>
              <a:r>
                <a:rPr lang="en-US" sz="7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Language assessment: Principles and classroom practices</a:t>
              </a: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Pearson Education.</a:t>
              </a:r>
            </a:p>
            <a:p>
              <a:pPr>
                <a:buNone/>
              </a:pP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Brown, J. D., &amp; Hudson, T. (1998). The alternatives in language assessment. </a:t>
              </a:r>
              <a:r>
                <a:rPr lang="en-US" sz="7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TESOL Quarterly, 32</a:t>
              </a: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(4), 653–675.</a:t>
              </a:r>
            </a:p>
            <a:p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Demirel, M., &amp; Duman, H. (2015). The use of portfolio in English language teaching and its effects on achievement and attitude. </a:t>
              </a:r>
              <a:r>
                <a:rPr lang="en-US" sz="7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Procedia - Social and Behavioral Sciences, 191</a:t>
              </a: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2634–2640.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6CBBC0D-45F9-7751-A4CE-4A44B61AED29}"/>
                </a:ext>
              </a:extLst>
            </p:cNvPr>
            <p:cNvSpPr txBox="1"/>
            <p:nvPr/>
          </p:nvSpPr>
          <p:spPr>
            <a:xfrm>
              <a:off x="6284190" y="14975382"/>
              <a:ext cx="5458997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Gardner, R. C. (2010). </a:t>
              </a:r>
              <a:r>
                <a:rPr lang="en-US" sz="7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Motivation and second language acquisition: The socio-educational model</a:t>
              </a: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Peter Lang.</a:t>
              </a:r>
            </a:p>
            <a:p>
              <a:pPr>
                <a:buNone/>
              </a:pP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Genesee, F., &amp; Upshur, J. A. (1996). </a:t>
              </a:r>
              <a:r>
                <a:rPr lang="en-US" sz="7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Classroom-based evaluation in second language education</a:t>
              </a: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Cambridge University Press.</a:t>
              </a:r>
            </a:p>
            <a:p>
              <a:r>
                <a:rPr lang="en-US" sz="7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Hamayan</a:t>
              </a: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E. V. (1995). Approaches to alternative assessment. </a:t>
              </a:r>
              <a:r>
                <a:rPr lang="en-US" sz="7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Annual Review of Applied Linguistics, 15</a:t>
              </a:r>
              <a:r>
                <a:rPr lang="en-US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212–226.</a:t>
              </a:r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392CAF4-1DAB-6FA3-B012-88A00BB0D772}"/>
              </a:ext>
            </a:extLst>
          </p:cNvPr>
          <p:cNvCxnSpPr>
            <a:cxnSpLocks/>
          </p:cNvCxnSpPr>
          <p:nvPr/>
        </p:nvCxnSpPr>
        <p:spPr>
          <a:xfrm>
            <a:off x="6034706" y="14719526"/>
            <a:ext cx="1971" cy="671727"/>
          </a:xfrm>
          <a:prstGeom prst="line">
            <a:avLst/>
          </a:prstGeom>
          <a:ln>
            <a:solidFill>
              <a:srgbClr val="6ABCF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graph with blue dots and numbers&#10;&#10;AI-generated content may be incorrect.">
            <a:extLst>
              <a:ext uri="{FF2B5EF4-FFF2-40B4-BE49-F238E27FC236}">
                <a16:creationId xmlns:a16="http://schemas.microsoft.com/office/drawing/2014/main" id="{155F7854-EE74-82B7-AFFA-F6A7FC785E1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287" y="9071672"/>
            <a:ext cx="3688874" cy="16755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TextBox 66">
            <a:extLst>
              <a:ext uri="{FF2B5EF4-FFF2-40B4-BE49-F238E27FC236}">
                <a16:creationId xmlns:a16="http://schemas.microsoft.com/office/drawing/2014/main" id="{839B8F70-AA28-B499-CCB8-1084105948F2}"/>
              </a:ext>
            </a:extLst>
          </p:cNvPr>
          <p:cNvSpPr txBox="1"/>
          <p:nvPr/>
        </p:nvSpPr>
        <p:spPr>
          <a:xfrm>
            <a:off x="6567234" y="10714506"/>
            <a:ext cx="4249401" cy="381197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>
              <a:lnSpc>
                <a:spcPct val="116199"/>
              </a:lnSpc>
            </a:pPr>
            <a:r>
              <a:rPr lang="en-US" sz="1200" b="0" i="0" u="none" strike="noStrike" dirty="0">
                <a:solidFill>
                  <a:srgbClr val="000000"/>
                </a:solidFill>
                <a:latin typeface="Noto Sans Tamil Medium"/>
                <a:ea typeface="Noto Sans Tamil Medium"/>
                <a:cs typeface="Noto Sans Tamil Medium"/>
              </a:rPr>
              <a:t>Students’ motivation was strongly and positively associated with Cycle 3 oral proficiency (r = .890, p &lt; .001).</a:t>
            </a:r>
          </a:p>
          <a:p>
            <a:pPr lvl="0">
              <a:lnSpc>
                <a:spcPct val="116199"/>
              </a:lnSpc>
            </a:pPr>
            <a:endParaRPr lang="en-US" sz="1200" b="0" i="0" u="none" strike="noStrike" dirty="0">
              <a:solidFill>
                <a:srgbClr val="000000"/>
              </a:solidFill>
              <a:latin typeface="Noto Sans Tamil Medium"/>
              <a:ea typeface="Noto Sans Tamil Medium"/>
              <a:cs typeface="Noto Sans Tamil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</TotalTime>
  <Words>391</Words>
  <Application>Microsoft Macintosh PowerPoint</Application>
  <PresentationFormat>Custom</PresentationFormat>
  <Paragraphs>46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Noto Sans Tamil Bold</vt:lpstr>
      <vt:lpstr>Arial</vt:lpstr>
      <vt:lpstr>Times New Roman</vt:lpstr>
      <vt:lpstr>Calibri</vt:lpstr>
      <vt:lpstr>Noto Sans Tamil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Trâm Anh Dương</cp:lastModifiedBy>
  <cp:revision>9</cp:revision>
  <cp:lastPrinted>2026-08-23T16:46:34Z</cp:lastPrinted>
  <dcterms:created xsi:type="dcterms:W3CDTF">2006-08-16T00:00:00Z</dcterms:created>
  <dcterms:modified xsi:type="dcterms:W3CDTF">2026-08-26T02:04:52Z</dcterms:modified>
</cp:coreProperties>
</file>