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3"/>
  </p:notesMasterIdLst>
  <p:sldIdLst>
    <p:sldId id="266" r:id="rId5"/>
    <p:sldId id="338" r:id="rId6"/>
    <p:sldId id="310" r:id="rId7"/>
    <p:sldId id="360" r:id="rId8"/>
    <p:sldId id="346" r:id="rId9"/>
    <p:sldId id="347" r:id="rId10"/>
    <p:sldId id="348" r:id="rId11"/>
    <p:sldId id="349" r:id="rId12"/>
    <p:sldId id="340" r:id="rId13"/>
    <p:sldId id="323" r:id="rId14"/>
    <p:sldId id="257" r:id="rId15"/>
    <p:sldId id="351" r:id="rId16"/>
    <p:sldId id="350" r:id="rId17"/>
    <p:sldId id="352" r:id="rId18"/>
    <p:sldId id="353" r:id="rId19"/>
    <p:sldId id="341" r:id="rId20"/>
    <p:sldId id="261" r:id="rId21"/>
    <p:sldId id="259" r:id="rId22"/>
    <p:sldId id="359" r:id="rId23"/>
    <p:sldId id="343" r:id="rId24"/>
    <p:sldId id="344" r:id="rId25"/>
    <p:sldId id="345" r:id="rId26"/>
    <p:sldId id="354" r:id="rId27"/>
    <p:sldId id="329" r:id="rId28"/>
    <p:sldId id="355" r:id="rId29"/>
    <p:sldId id="356" r:id="rId30"/>
    <p:sldId id="357" r:id="rId31"/>
    <p:sldId id="35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7" d="100"/>
          <a:sy n="77" d="100"/>
        </p:scale>
        <p:origin x="2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D3E6-ABF6-409B-BB54-02552F7A8D4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43EAF-6DE9-4B87-9073-BF8C3566D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22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DB235-F86B-4ACE-8036-5493E0AEFE6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78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DB235-F86B-4ACE-8036-5493E0AEFE6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77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DB235-F86B-4ACE-8036-5493E0AEFE6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24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EDB235-F86B-4ACE-8036-5493E0AEFE6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17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6115" y="639097"/>
            <a:ext cx="5772647" cy="1763279"/>
          </a:xfrm>
        </p:spPr>
        <p:txBody>
          <a:bodyPr>
            <a:norm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FROM ENGLISH LEARNING TO DISCIPLINARY KNOWLEDGE </a:t>
            </a:r>
            <a:b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CO-CONSTRUCTION IN VIETNAMESE HIGHER EDUCATION</a:t>
            </a: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PHẠM THỊ THANH THÙY – neu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5621571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A6589-826A-47F3-8B39-5819FC740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NEU – CURRENT CHALLENGES (More Details)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74FF5-32D6-4C2C-B856-BB7288960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93516"/>
            <a:ext cx="10058400" cy="3760891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Lack of Systematic Integration Between ESP and EMI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ESP courses are often separated from disciplinary curricula instead of functioning as preparation for EMI.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Students entering EMI without ESP preparation frequently experience cognitive overload and passive participation.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47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F851C-EE43-4689-8A24-C2CAA3D25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3835" y="182127"/>
            <a:ext cx="8911687" cy="48998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NEU – CURRENT CHALLENGES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4EAD0D-987C-4DC4-A865-E0F019B17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92165" y="1264555"/>
            <a:ext cx="9648497" cy="5544944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FE5F00-E497-42DA-AF41-9513BDF2A228}"/>
              </a:ext>
            </a:extLst>
          </p:cNvPr>
          <p:cNvSpPr txBox="1"/>
          <p:nvPr/>
        </p:nvSpPr>
        <p:spPr>
          <a:xfrm>
            <a:off x="1836751" y="803082"/>
            <a:ext cx="733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Black" panose="020B0A04020102020204" pitchFamily="34" charset="0"/>
              </a:rPr>
              <a:t>2. Dual requirements in EMI teaching</a:t>
            </a:r>
          </a:p>
        </p:txBody>
      </p:sp>
    </p:spTree>
    <p:extLst>
      <p:ext uri="{BB962C8B-B14F-4D97-AF65-F5344CB8AC3E}">
        <p14:creationId xmlns:p14="http://schemas.microsoft.com/office/powerpoint/2010/main" val="696421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C2F6B-FEAA-4C1A-AE9E-89C2D724F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BB533A-A91F-41E0-A3DA-F39018EDB3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340360"/>
            <a:ext cx="10058400" cy="6090920"/>
          </a:xfrm>
        </p:spPr>
      </p:pic>
    </p:spTree>
    <p:extLst>
      <p:ext uri="{BB962C8B-B14F-4D97-AF65-F5344CB8AC3E}">
        <p14:creationId xmlns:p14="http://schemas.microsoft.com/office/powerpoint/2010/main" val="1482583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E854A-818D-4469-B1DA-3B11E8CF7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F5E755-532E-4E94-B5F0-1CBA76B11E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6320" y="286602"/>
            <a:ext cx="10195560" cy="6129437"/>
          </a:xfrm>
        </p:spPr>
      </p:pic>
    </p:spTree>
    <p:extLst>
      <p:ext uri="{BB962C8B-B14F-4D97-AF65-F5344CB8AC3E}">
        <p14:creationId xmlns:p14="http://schemas.microsoft.com/office/powerpoint/2010/main" val="1554009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FF402-E007-4B69-8AFA-17EAD2B9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A75F17-D4C4-4406-9F69-18F88513D4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6320" y="226060"/>
            <a:ext cx="10119360" cy="6189980"/>
          </a:xfrm>
        </p:spPr>
      </p:pic>
    </p:spTree>
    <p:extLst>
      <p:ext uri="{BB962C8B-B14F-4D97-AF65-F5344CB8AC3E}">
        <p14:creationId xmlns:p14="http://schemas.microsoft.com/office/powerpoint/2010/main" val="2278417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B4DFC-758C-47BA-81E7-E137C3B2F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B45338-CC3C-4AF1-A6B7-95A3585CD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86602"/>
            <a:ext cx="10058400" cy="6121817"/>
          </a:xfrm>
        </p:spPr>
      </p:pic>
    </p:spTree>
    <p:extLst>
      <p:ext uri="{BB962C8B-B14F-4D97-AF65-F5344CB8AC3E}">
        <p14:creationId xmlns:p14="http://schemas.microsoft.com/office/powerpoint/2010/main" val="3014016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631A9-FC41-475B-A230-ABB66A7AF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1" y="120869"/>
            <a:ext cx="10686552" cy="930165"/>
          </a:xfrm>
        </p:spPr>
        <p:txBody>
          <a:bodyPr>
            <a:normAutofit/>
          </a:bodyPr>
          <a:lstStyle/>
          <a:p>
            <a:r>
              <a:rPr lang="en-US" b="1" dirty="0"/>
              <a:t>Why Flipped classroom? Theoretical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AA18E-25B2-4383-A72C-8997C0215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F7E3C3-592A-4D46-996A-8917D44BD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090" y="988908"/>
            <a:ext cx="10148780" cy="545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10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4AE56-B55F-4526-8AAC-8AEC4BCEE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A205904-0223-4F7B-9D15-0B69FA922B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7280" y="38502"/>
            <a:ext cx="10205209" cy="6336898"/>
          </a:xfrm>
        </p:spPr>
      </p:pic>
    </p:spTree>
    <p:extLst>
      <p:ext uri="{BB962C8B-B14F-4D97-AF65-F5344CB8AC3E}">
        <p14:creationId xmlns:p14="http://schemas.microsoft.com/office/powerpoint/2010/main" val="2009855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0415D-EEAF-4F4E-9010-84F192D97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856" y="215054"/>
            <a:ext cx="8911687" cy="731724"/>
          </a:xfrm>
        </p:spPr>
        <p:txBody>
          <a:bodyPr/>
          <a:lstStyle/>
          <a:p>
            <a:r>
              <a:rPr lang="en-US" b="1" dirty="0"/>
              <a:t>How Flipped Classroom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BA9A9-8C53-4906-9C0B-BEFEE552B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B267D6-0C93-4492-9E70-1DAB5922B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019" y="946778"/>
            <a:ext cx="10564107" cy="57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57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5F294-B644-4A63-81A1-0F314173C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02ACC0-C573-42A3-97C4-88CFAB60AA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47" y="0"/>
            <a:ext cx="4768851" cy="35766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CEF067-C9EE-4682-AF32-5B292758E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547692"/>
            <a:ext cx="4454735" cy="35766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F30ED6-7142-4844-AEBA-8629B5C75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96733"/>
            <a:ext cx="4572000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C53697-E8D1-4F50-A1D5-C345F950D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789" y="-124142"/>
            <a:ext cx="5393267" cy="4044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F677D0-6B59-42D5-8085-30D96B6599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7344" y="1898333"/>
            <a:ext cx="6417733" cy="48133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939CE5-7FB0-4A5B-BE52-4D835D1262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2847" y="-124142"/>
            <a:ext cx="4248150" cy="56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4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8297-D6CF-4ED0-B1A1-B39B20B49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TODAY… A BIG SHIFT…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04A91-2129-428F-B1B4-83A2D3C62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Institutions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rethink their role,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ducators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redesign pedagogy,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passive learning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active participation.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937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7D273-64FB-4BA8-AE4C-93F345287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17271"/>
            <a:ext cx="10058400" cy="1008796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NEU REALITY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0138F6-048E-4D04-942D-E77CAACC7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6320" y="1024467"/>
            <a:ext cx="10119360" cy="5367866"/>
          </a:xfrm>
        </p:spPr>
      </p:pic>
    </p:spTree>
    <p:extLst>
      <p:ext uri="{BB962C8B-B14F-4D97-AF65-F5344CB8AC3E}">
        <p14:creationId xmlns:p14="http://schemas.microsoft.com/office/powerpoint/2010/main" val="2597127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03AB9-668A-434C-9906-D3A9564E2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D24150-B1B8-416D-9CDB-492D088261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86604"/>
            <a:ext cx="10058400" cy="6094602"/>
          </a:xfrm>
        </p:spPr>
      </p:pic>
    </p:spTree>
    <p:extLst>
      <p:ext uri="{BB962C8B-B14F-4D97-AF65-F5344CB8AC3E}">
        <p14:creationId xmlns:p14="http://schemas.microsoft.com/office/powerpoint/2010/main" val="146884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6559A-D61D-4228-8888-35909E25C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1CADD3-31C5-4B3C-82CF-5539AE317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0"/>
            <a:ext cx="10058400" cy="6443133"/>
          </a:xfrm>
        </p:spPr>
      </p:pic>
    </p:spTree>
    <p:extLst>
      <p:ext uri="{BB962C8B-B14F-4D97-AF65-F5344CB8AC3E}">
        <p14:creationId xmlns:p14="http://schemas.microsoft.com/office/powerpoint/2010/main" val="1591614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55EFE-C1F4-4620-B9A3-A934D18FD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4EE6DC-9F68-484E-B263-E10FCF82C1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86602"/>
            <a:ext cx="10058400" cy="6164997"/>
          </a:xfrm>
        </p:spPr>
      </p:pic>
    </p:spTree>
    <p:extLst>
      <p:ext uri="{BB962C8B-B14F-4D97-AF65-F5344CB8AC3E}">
        <p14:creationId xmlns:p14="http://schemas.microsoft.com/office/powerpoint/2010/main" val="3259986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A6589-826A-47F3-8B39-5819FC740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30"/>
            <a:ext cx="10058400" cy="3884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SUGGESTIONS FOR LANGUAGE TEACHING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44DC268-0A52-4486-87A7-37C939A24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B16024-D41A-4A35-8451-8CA7239CD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558800"/>
            <a:ext cx="10190480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88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D1132-79DD-4355-809C-70E7DA257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134B91-B01B-4F6D-89CA-51120CEA6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6319" y="0"/>
            <a:ext cx="10232813" cy="6477000"/>
          </a:xfrm>
        </p:spPr>
      </p:pic>
    </p:spTree>
    <p:extLst>
      <p:ext uri="{BB962C8B-B14F-4D97-AF65-F5344CB8AC3E}">
        <p14:creationId xmlns:p14="http://schemas.microsoft.com/office/powerpoint/2010/main" val="3189498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089FF-0E32-467A-B7D7-CB1B00BCD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0"/>
            <a:ext cx="10058400" cy="77893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STORY IN NEU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67CFEF-E53B-4531-8150-64A831B6C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897467"/>
            <a:ext cx="10058400" cy="5554133"/>
          </a:xfrm>
        </p:spPr>
      </p:pic>
    </p:spTree>
    <p:extLst>
      <p:ext uri="{BB962C8B-B14F-4D97-AF65-F5344CB8AC3E}">
        <p14:creationId xmlns:p14="http://schemas.microsoft.com/office/powerpoint/2010/main" val="35862408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DFFBD-052B-486C-A954-756431274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E48E78-2027-443E-9AB4-21C265221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03200"/>
            <a:ext cx="10188787" cy="6299200"/>
          </a:xfrm>
        </p:spPr>
      </p:pic>
    </p:spTree>
    <p:extLst>
      <p:ext uri="{BB962C8B-B14F-4D97-AF65-F5344CB8AC3E}">
        <p14:creationId xmlns:p14="http://schemas.microsoft.com/office/powerpoint/2010/main" val="3199122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0828D-A8E1-4F52-B6A6-6219007FD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ow to Say &quot;Thank You for Listening to My Presentation&quot;">
            <a:extLst>
              <a:ext uri="{FF2B5EF4-FFF2-40B4-BE49-F238E27FC236}">
                <a16:creationId xmlns:a16="http://schemas.microsoft.com/office/drawing/2014/main" id="{BC14068C-2041-457C-A97C-8AB13FDEC8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9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13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1E486-89B3-409E-BE9F-93EE29A27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THEORETICAL FRAMEWORK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256AC-9B93-4FCF-9A0B-C4579B87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25321"/>
            <a:ext cx="10058400" cy="4373879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US" dirty="0"/>
              <a:t>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 Capital Theory (Becker, 1993)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English proficiency functions as a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 of human capital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improves employability, productivity, international mobility, and participation in the global labor market.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Linguistic Capital Theory (Bourdieu, 1991)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English is not merely a communication tool, but a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 of symbolic and economic capital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academic prestige, professional opportunities, and social mobility.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Cognitive Load Theory (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Sweller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1988)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Students entering ESP/EMI classrooms without prior disciplinary language preparation often experience excessive cognitive overload because they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 process both subject content and unfamiliar academic English simultaneously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Self-determination theory of </a:t>
            </a:r>
            <a:r>
              <a:rPr lang="vi-V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 và Ryan,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2000)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Self-regulated Learning Theory of  Barry Zimmerman (2002)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16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268DD-CB22-1E20-7848-2A9CC52C0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603"/>
            <a:ext cx="12192000" cy="566837"/>
          </a:xfrm>
        </p:spPr>
        <p:txBody>
          <a:bodyPr>
            <a:noAutofit/>
          </a:bodyPr>
          <a:lstStyle/>
          <a:p>
            <a:r>
              <a:rPr lang="en-US" sz="2400" b="1" dirty="0"/>
              <a:t>Self-determination theory of </a:t>
            </a:r>
            <a:r>
              <a:rPr lang="vi-VN" sz="2400" b="1" dirty="0"/>
              <a:t>Deci và Ryan, </a:t>
            </a:r>
            <a:r>
              <a:rPr lang="en-US" sz="2400" b="1" dirty="0"/>
              <a:t>(</a:t>
            </a:r>
            <a:r>
              <a:rPr lang="vi-VN" sz="2400" b="1" dirty="0"/>
              <a:t>2000)</a:t>
            </a:r>
            <a:r>
              <a:rPr lang="en-US" sz="2400" b="1" dirty="0"/>
              <a:t>                      Self-regulated Theory of Zimmerman (2002</a:t>
            </a:r>
            <a:r>
              <a:rPr lang="en-US" sz="2400" dirty="0"/>
              <a:t>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548A16-A115-402F-6F1C-BD15EB1E5F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8455" y="944880"/>
            <a:ext cx="7304046" cy="53894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460C23-FB33-90BB-1A98-51D42D422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881" y="853440"/>
            <a:ext cx="5086119" cy="548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0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C3AD26-1231-4423-8772-296CDE931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00" y="205476"/>
            <a:ext cx="10348340" cy="621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16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F4A209-1994-4DEF-BC14-CB02364F7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85" y="338829"/>
            <a:ext cx="10066395" cy="60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00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AF29A6-8035-4F5B-8653-899B352E5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214" y="437891"/>
            <a:ext cx="10535026" cy="59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51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A98107-8239-4D3D-9DCD-13E66DFD4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36" y="320040"/>
            <a:ext cx="10504544" cy="610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31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037CC-823F-4A6F-A25E-C1E0D5AFD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NEU – MAIN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A8DD5-1C52-4C56-8E77-A97174FDE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/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Problem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not simply language proficiency.</a:t>
            </a:r>
          </a:p>
          <a:p>
            <a:pPr marL="0"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problem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the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disconnect between language learning and knowledge production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/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Problem is in the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face of a structural limitation: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  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English is learned, … but not fully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used as a tool for thinking, questioning, and constructing knowledge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69625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{D6E2A4B2-5F6D-4F09-AB4E-4981496FC413}TF235124e3-e6db-4c6d-93c8-733f2fadbc609fb6f57c_win32-b1e91d96f19e</Template>
  <TotalTime>32272</TotalTime>
  <Words>344</Words>
  <Application>Microsoft Office PowerPoint</Application>
  <PresentationFormat>Widescreen</PresentationFormat>
  <Paragraphs>34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Arial Black</vt:lpstr>
      <vt:lpstr>Calibri</vt:lpstr>
      <vt:lpstr>Georgia Pro Cond Light</vt:lpstr>
      <vt:lpstr>Speak Pro</vt:lpstr>
      <vt:lpstr>Symbol</vt:lpstr>
      <vt:lpstr>Times New Roman</vt:lpstr>
      <vt:lpstr>RetrospectVTI</vt:lpstr>
      <vt:lpstr>FROM ENGLISH LEARNING TO DISCIPLINARY KNOWLEDGE  CO-CONSTRUCTION IN VIETNAMESE HIGHER EDUCATION</vt:lpstr>
      <vt:lpstr>TODAY… A BIG SHIFT…</vt:lpstr>
      <vt:lpstr>THEORETICAL FRAMEWORK </vt:lpstr>
      <vt:lpstr>Self-determination theory of Deci và Ryan, (2000)                      Self-regulated Theory of Zimmerman (2002)</vt:lpstr>
      <vt:lpstr>PowerPoint Presentation</vt:lpstr>
      <vt:lpstr>PowerPoint Presentation</vt:lpstr>
      <vt:lpstr>PowerPoint Presentation</vt:lpstr>
      <vt:lpstr>PowerPoint Presentation</vt:lpstr>
      <vt:lpstr>NEU – MAIN CHALLENGES</vt:lpstr>
      <vt:lpstr>NEU – CURRENT CHALLENGES (More Details)</vt:lpstr>
      <vt:lpstr>NEU – CURRENT CHALLENGES</vt:lpstr>
      <vt:lpstr>PowerPoint Presentation</vt:lpstr>
      <vt:lpstr>PowerPoint Presentation</vt:lpstr>
      <vt:lpstr>PowerPoint Presentation</vt:lpstr>
      <vt:lpstr>PowerPoint Presentation</vt:lpstr>
      <vt:lpstr>Why Flipped classroom? Theoretical Support</vt:lpstr>
      <vt:lpstr>PowerPoint Presentation</vt:lpstr>
      <vt:lpstr>How Flipped Classroom Works</vt:lpstr>
      <vt:lpstr>PowerPoint Presentation</vt:lpstr>
      <vt:lpstr>NEU REALITY</vt:lpstr>
      <vt:lpstr>PowerPoint Presentation</vt:lpstr>
      <vt:lpstr>PowerPoint Presentation</vt:lpstr>
      <vt:lpstr>PowerPoint Presentation</vt:lpstr>
      <vt:lpstr>SUGGESTIONS FOR LANGUAGE TEACHING</vt:lpstr>
      <vt:lpstr>PowerPoint Presentation</vt:lpstr>
      <vt:lpstr>STORY IN NEU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RECONSIDERING EMI IN VIETNAMESE HIGHER EDUCATION IN THE AGE OF ARTIFICIAL INTELLIGENCE: CHALLENGES, MISCONCEPTIONS, AND THE ESP-TO-EMI TRANSITION MODEL</dc:title>
  <dc:creator>admin</dc:creator>
  <cp:lastModifiedBy>Pham Thi. Thanh Thuy</cp:lastModifiedBy>
  <cp:revision>91</cp:revision>
  <dcterms:created xsi:type="dcterms:W3CDTF">2026-05-24T16:04:24Z</dcterms:created>
  <dcterms:modified xsi:type="dcterms:W3CDTF">2026-08-22T16:35:26Z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