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0267275" cy="42794238"/>
  <p:notesSz cx="42794238" cy="302672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32" d="100"/>
          <a:sy n="32" d="100"/>
        </p:scale>
        <p:origin x="600" y="-4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995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template_render_hi/slide-1.png"/>
          <p:cNvPicPr>
            <a:picLocks noChangeAspect="1"/>
          </p:cNvPicPr>
          <p:nvPr/>
        </p:nvPicPr>
        <p:blipFill>
          <a:blip r:embed="rId3"/>
          <a:stretch>
            <a:fillRect/>
          </a:stretch>
        </p:blipFill>
        <p:spPr>
          <a:xfrm>
            <a:off x="0" y="0"/>
            <a:ext cx="30267280" cy="42794194"/>
          </a:xfrm>
          <a:prstGeom prst="rect">
            <a:avLst/>
          </a:prstGeom>
        </p:spPr>
      </p:pic>
      <p:sp>
        <p:nvSpPr>
          <p:cNvPr id="135" name="Shape 6">
            <a:extLst>
              <a:ext uri="{FF2B5EF4-FFF2-40B4-BE49-F238E27FC236}">
                <a16:creationId xmlns:a16="http://schemas.microsoft.com/office/drawing/2014/main" id="{3BAFAFE7-9089-0A59-8DE9-3E3D2D726824}"/>
              </a:ext>
            </a:extLst>
          </p:cNvPr>
          <p:cNvSpPr/>
          <p:nvPr/>
        </p:nvSpPr>
        <p:spPr>
          <a:xfrm>
            <a:off x="850179" y="6643116"/>
            <a:ext cx="9282012" cy="4585441"/>
          </a:xfrm>
          <a:prstGeom prst="roundRect">
            <a:avLst>
              <a:gd name="adj" fmla="val 1416"/>
            </a:avLst>
          </a:prstGeom>
          <a:solidFill>
            <a:srgbClr val="F8FCFF"/>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36" name="Shape 10">
            <a:extLst>
              <a:ext uri="{FF2B5EF4-FFF2-40B4-BE49-F238E27FC236}">
                <a16:creationId xmlns:a16="http://schemas.microsoft.com/office/drawing/2014/main" id="{45B77F70-18E6-00AF-F30B-7FF3ABC2635A}"/>
              </a:ext>
            </a:extLst>
          </p:cNvPr>
          <p:cNvSpPr/>
          <p:nvPr/>
        </p:nvSpPr>
        <p:spPr>
          <a:xfrm>
            <a:off x="868680" y="11566885"/>
            <a:ext cx="9253728" cy="4498848"/>
          </a:xfrm>
          <a:prstGeom prst="roundRect">
            <a:avLst>
              <a:gd name="adj" fmla="val 1553"/>
            </a:avLst>
          </a:prstGeom>
          <a:solidFill>
            <a:srgbClr val="FFF9F9"/>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37" name="Shape 14">
            <a:extLst>
              <a:ext uri="{FF2B5EF4-FFF2-40B4-BE49-F238E27FC236}">
                <a16:creationId xmlns:a16="http://schemas.microsoft.com/office/drawing/2014/main" id="{05F8843E-41DC-7CC5-BA73-5DCF577DB9D0}"/>
              </a:ext>
            </a:extLst>
          </p:cNvPr>
          <p:cNvSpPr/>
          <p:nvPr/>
        </p:nvSpPr>
        <p:spPr>
          <a:xfrm>
            <a:off x="868679" y="16568930"/>
            <a:ext cx="9253727" cy="5550408"/>
          </a:xfrm>
          <a:prstGeom prst="roundRect">
            <a:avLst>
              <a:gd name="adj" fmla="val 1127"/>
            </a:avLst>
          </a:prstGeom>
          <a:solidFill>
            <a:srgbClr val="F8FAFF"/>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38" name="Shape 18">
            <a:extLst>
              <a:ext uri="{FF2B5EF4-FFF2-40B4-BE49-F238E27FC236}">
                <a16:creationId xmlns:a16="http://schemas.microsoft.com/office/drawing/2014/main" id="{B9CB95D1-B5FD-CA1A-6FE0-A8BBEA2481AF}"/>
              </a:ext>
            </a:extLst>
          </p:cNvPr>
          <p:cNvSpPr/>
          <p:nvPr/>
        </p:nvSpPr>
        <p:spPr>
          <a:xfrm>
            <a:off x="850184" y="22754844"/>
            <a:ext cx="9272222" cy="9139428"/>
          </a:xfrm>
          <a:prstGeom prst="roundRect">
            <a:avLst>
              <a:gd name="adj" fmla="val 947"/>
            </a:avLst>
          </a:prstGeom>
          <a:solidFill>
            <a:srgbClr val="F7FCFD"/>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39" name="Shape 29">
            <a:extLst>
              <a:ext uri="{FF2B5EF4-FFF2-40B4-BE49-F238E27FC236}">
                <a16:creationId xmlns:a16="http://schemas.microsoft.com/office/drawing/2014/main" id="{11E27B88-4912-AFA4-07D5-55E99EC85247}"/>
              </a:ext>
            </a:extLst>
          </p:cNvPr>
          <p:cNvSpPr/>
          <p:nvPr/>
        </p:nvSpPr>
        <p:spPr>
          <a:xfrm>
            <a:off x="888392" y="32570927"/>
            <a:ext cx="9234014" cy="6720840"/>
          </a:xfrm>
          <a:prstGeom prst="roundRect">
            <a:avLst>
              <a:gd name="adj" fmla="val 1088"/>
            </a:avLst>
          </a:prstGeom>
          <a:solidFill>
            <a:srgbClr val="F8FFF9"/>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40" name="Shape 35">
            <a:extLst>
              <a:ext uri="{FF2B5EF4-FFF2-40B4-BE49-F238E27FC236}">
                <a16:creationId xmlns:a16="http://schemas.microsoft.com/office/drawing/2014/main" id="{75976F5E-9BC6-B06E-D9BD-80D9771B4BF3}"/>
              </a:ext>
            </a:extLst>
          </p:cNvPr>
          <p:cNvSpPr/>
          <p:nvPr/>
        </p:nvSpPr>
        <p:spPr>
          <a:xfrm>
            <a:off x="10506668" y="6629400"/>
            <a:ext cx="9253941" cy="5733288"/>
          </a:xfrm>
          <a:prstGeom prst="roundRect">
            <a:avLst>
              <a:gd name="adj" fmla="val 1185"/>
            </a:avLst>
          </a:prstGeom>
          <a:solidFill>
            <a:srgbClr val="F8FCFF"/>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41" name="Shape 39">
            <a:extLst>
              <a:ext uri="{FF2B5EF4-FFF2-40B4-BE49-F238E27FC236}">
                <a16:creationId xmlns:a16="http://schemas.microsoft.com/office/drawing/2014/main" id="{74A1C18E-25AD-DF4E-3D22-7D16E94D1776}"/>
              </a:ext>
            </a:extLst>
          </p:cNvPr>
          <p:cNvSpPr/>
          <p:nvPr/>
        </p:nvSpPr>
        <p:spPr>
          <a:xfrm>
            <a:off x="10506669" y="12627865"/>
            <a:ext cx="9253940" cy="10634898"/>
          </a:xfrm>
          <a:prstGeom prst="roundRect">
            <a:avLst>
              <a:gd name="adj" fmla="val 796"/>
            </a:avLst>
          </a:prstGeom>
          <a:solidFill>
            <a:srgbClr val="FFFDF8"/>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42" name="Shape 55">
            <a:extLst>
              <a:ext uri="{FF2B5EF4-FFF2-40B4-BE49-F238E27FC236}">
                <a16:creationId xmlns:a16="http://schemas.microsoft.com/office/drawing/2014/main" id="{F9A68499-EAED-8D93-B47A-1077D45AFCAA}"/>
              </a:ext>
            </a:extLst>
          </p:cNvPr>
          <p:cNvSpPr/>
          <p:nvPr/>
        </p:nvSpPr>
        <p:spPr>
          <a:xfrm>
            <a:off x="10521696" y="24041293"/>
            <a:ext cx="9238913" cy="4706154"/>
          </a:xfrm>
          <a:prstGeom prst="roundRect">
            <a:avLst>
              <a:gd name="adj" fmla="val 1203"/>
            </a:avLst>
          </a:prstGeom>
          <a:solidFill>
            <a:srgbClr val="F8FAFF"/>
          </a:solidFill>
          <a:ln w="10160">
            <a:solidFill>
              <a:srgbClr val="D6E5F1">
                <a:alpha val="95000"/>
              </a:srgbClr>
            </a:solidFill>
            <a:prstDash val="solid"/>
          </a:ln>
          <a:effectLst>
            <a:outerShdw blurRad="25400" dist="50800" dir="2700000" algn="bl" rotWithShape="0">
              <a:srgbClr val="9AA8B5">
                <a:alpha val="12000"/>
              </a:srgbClr>
            </a:outerShdw>
          </a:effectLst>
        </p:spPr>
        <p:txBody>
          <a:bodyPr/>
          <a:lstStyle/>
          <a:p>
            <a:endParaRPr lang="en-US"/>
          </a:p>
        </p:txBody>
      </p:sp>
      <p:sp>
        <p:nvSpPr>
          <p:cNvPr id="143" name="Shape 59">
            <a:extLst>
              <a:ext uri="{FF2B5EF4-FFF2-40B4-BE49-F238E27FC236}">
                <a16:creationId xmlns:a16="http://schemas.microsoft.com/office/drawing/2014/main" id="{7C6EA5B0-7AF4-5DE9-B1E4-87E444C8A921}"/>
              </a:ext>
            </a:extLst>
          </p:cNvPr>
          <p:cNvSpPr/>
          <p:nvPr/>
        </p:nvSpPr>
        <p:spPr>
          <a:xfrm>
            <a:off x="10521696" y="29525975"/>
            <a:ext cx="9238913" cy="9765792"/>
          </a:xfrm>
          <a:prstGeom prst="roundRect">
            <a:avLst>
              <a:gd name="adj" fmla="val 1254"/>
            </a:avLst>
          </a:prstGeom>
          <a:solidFill>
            <a:srgbClr val="F7FCFD"/>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44" name="Shape 78">
            <a:extLst>
              <a:ext uri="{FF2B5EF4-FFF2-40B4-BE49-F238E27FC236}">
                <a16:creationId xmlns:a16="http://schemas.microsoft.com/office/drawing/2014/main" id="{C019B7FB-1928-7F76-0B71-89E7EB1FE093}"/>
              </a:ext>
            </a:extLst>
          </p:cNvPr>
          <p:cNvSpPr/>
          <p:nvPr/>
        </p:nvSpPr>
        <p:spPr>
          <a:xfrm>
            <a:off x="20135085" y="6629400"/>
            <a:ext cx="9263509" cy="4915015"/>
          </a:xfrm>
          <a:prstGeom prst="roundRect">
            <a:avLst>
              <a:gd name="adj" fmla="val 1524"/>
            </a:avLst>
          </a:prstGeom>
          <a:solidFill>
            <a:srgbClr val="F8FCFF"/>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45" name="Shape 99">
            <a:extLst>
              <a:ext uri="{FF2B5EF4-FFF2-40B4-BE49-F238E27FC236}">
                <a16:creationId xmlns:a16="http://schemas.microsoft.com/office/drawing/2014/main" id="{B845DAAE-890E-56FA-0A1B-9D4EAEA77371}"/>
              </a:ext>
            </a:extLst>
          </p:cNvPr>
          <p:cNvSpPr/>
          <p:nvPr/>
        </p:nvSpPr>
        <p:spPr>
          <a:xfrm>
            <a:off x="20135084" y="11925458"/>
            <a:ext cx="9272232" cy="9139210"/>
          </a:xfrm>
          <a:prstGeom prst="roundRect">
            <a:avLst>
              <a:gd name="adj" fmla="val 970"/>
            </a:avLst>
          </a:prstGeom>
          <a:solidFill>
            <a:srgbClr val="FFFDFD"/>
          </a:solidFill>
          <a:ln w="10160">
            <a:solidFill>
              <a:srgbClr val="D6E5F1">
                <a:alpha val="95000"/>
              </a:srgbClr>
            </a:solidFill>
            <a:prstDash val="solid"/>
          </a:ln>
          <a:effectLst>
            <a:outerShdw blurRad="25400" dist="50800" dir="2700000" algn="bl" rotWithShape="0">
              <a:srgbClr val="9AA8B5">
                <a:alpha val="12000"/>
              </a:srgbClr>
            </a:outerShdw>
          </a:effectLst>
        </p:spPr>
        <p:txBody>
          <a:bodyPr/>
          <a:lstStyle/>
          <a:p>
            <a:endParaRPr lang="en-US"/>
          </a:p>
        </p:txBody>
      </p:sp>
      <p:sp>
        <p:nvSpPr>
          <p:cNvPr id="146" name="Shape 103">
            <a:extLst>
              <a:ext uri="{FF2B5EF4-FFF2-40B4-BE49-F238E27FC236}">
                <a16:creationId xmlns:a16="http://schemas.microsoft.com/office/drawing/2014/main" id="{0F43B20C-ABE8-95E2-0CCD-E651FF38585B}"/>
              </a:ext>
            </a:extLst>
          </p:cNvPr>
          <p:cNvSpPr/>
          <p:nvPr/>
        </p:nvSpPr>
        <p:spPr>
          <a:xfrm>
            <a:off x="20124722" y="21768757"/>
            <a:ext cx="9273871" cy="5693724"/>
          </a:xfrm>
          <a:prstGeom prst="roundRect">
            <a:avLst>
              <a:gd name="adj" fmla="val 1185"/>
            </a:avLst>
          </a:prstGeom>
          <a:solidFill>
            <a:srgbClr val="F8FAFF"/>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47" name="Shape 107">
            <a:extLst>
              <a:ext uri="{FF2B5EF4-FFF2-40B4-BE49-F238E27FC236}">
                <a16:creationId xmlns:a16="http://schemas.microsoft.com/office/drawing/2014/main" id="{1E21A587-B329-86E8-26E0-6A30DF6E495A}"/>
              </a:ext>
            </a:extLst>
          </p:cNvPr>
          <p:cNvSpPr/>
          <p:nvPr/>
        </p:nvSpPr>
        <p:spPr>
          <a:xfrm>
            <a:off x="20135084" y="28161204"/>
            <a:ext cx="9273871" cy="5930675"/>
          </a:xfrm>
          <a:prstGeom prst="roundRect">
            <a:avLst>
              <a:gd name="adj" fmla="val 1151"/>
            </a:avLst>
          </a:prstGeom>
          <a:solidFill>
            <a:srgbClr val="F7FCFD"/>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148" name="Shape 111">
            <a:extLst>
              <a:ext uri="{FF2B5EF4-FFF2-40B4-BE49-F238E27FC236}">
                <a16:creationId xmlns:a16="http://schemas.microsoft.com/office/drawing/2014/main" id="{CB8773C9-BF40-5337-B276-E5C9AB756A40}"/>
              </a:ext>
            </a:extLst>
          </p:cNvPr>
          <p:cNvSpPr/>
          <p:nvPr/>
        </p:nvSpPr>
        <p:spPr>
          <a:xfrm>
            <a:off x="20144658" y="34509455"/>
            <a:ext cx="9253936" cy="4782312"/>
          </a:xfrm>
          <a:prstGeom prst="roundRect">
            <a:avLst>
              <a:gd name="adj" fmla="val 1254"/>
            </a:avLst>
          </a:prstGeom>
          <a:solidFill>
            <a:srgbClr val="F8FFF9"/>
          </a:solidFill>
          <a:ln w="10160">
            <a:solidFill>
              <a:srgbClr val="D6E5F1">
                <a:alpha val="95000"/>
              </a:srgbClr>
            </a:solidFill>
            <a:prstDash val="solid"/>
          </a:ln>
          <a:effectLst>
            <a:outerShdw blurRad="25400" dist="50800" dir="2700000" algn="bl" rotWithShape="0">
              <a:srgbClr val="9AA8B5">
                <a:alpha val="12000"/>
              </a:srgbClr>
            </a:outerShdw>
          </a:effectLst>
        </p:spPr>
      </p:sp>
      <p:sp>
        <p:nvSpPr>
          <p:cNvPr id="3" name="Rectangle 2"/>
          <p:cNvSpPr/>
          <p:nvPr/>
        </p:nvSpPr>
        <p:spPr>
          <a:xfrm>
            <a:off x="2194560" y="2971800"/>
            <a:ext cx="25968960" cy="35204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560320" y="3035808"/>
            <a:ext cx="25237440" cy="594360"/>
          </a:xfrm>
          <a:prstGeom prst="rect">
            <a:avLst/>
          </a:prstGeom>
          <a:noFill/>
        </p:spPr>
        <p:txBody>
          <a:bodyPr wrap="square" anchor="t">
            <a:spAutoFit/>
          </a:bodyPr>
          <a:lstStyle/>
          <a:p>
            <a:pPr algn="ctr"/>
            <a:r>
              <a:rPr sz="3000" b="1" i="0">
                <a:solidFill>
                  <a:srgbClr val="D71920"/>
                </a:solidFill>
                <a:latin typeface="Arial"/>
              </a:rPr>
              <a:t>BEYOND CLASSROOMS:</a:t>
            </a:r>
          </a:p>
        </p:txBody>
      </p:sp>
      <p:sp>
        <p:nvSpPr>
          <p:cNvPr id="5" name="TextBox 4"/>
          <p:cNvSpPr txBox="1"/>
          <p:nvPr/>
        </p:nvSpPr>
        <p:spPr>
          <a:xfrm>
            <a:off x="2560320" y="3730752"/>
            <a:ext cx="25237440" cy="777240"/>
          </a:xfrm>
          <a:prstGeom prst="rect">
            <a:avLst/>
          </a:prstGeom>
          <a:noFill/>
        </p:spPr>
        <p:txBody>
          <a:bodyPr wrap="square" anchor="t">
            <a:spAutoFit/>
          </a:bodyPr>
          <a:lstStyle/>
          <a:p>
            <a:pPr algn="ctr"/>
            <a:r>
              <a:rPr sz="3000" b="1" i="0">
                <a:solidFill>
                  <a:srgbClr val="12245A"/>
                </a:solidFill>
                <a:latin typeface="Arial"/>
              </a:rPr>
              <a:t>BUILDING AN ENGLISH LEARNING ECOSYSTEM</a:t>
            </a:r>
          </a:p>
        </p:txBody>
      </p:sp>
      <p:sp>
        <p:nvSpPr>
          <p:cNvPr id="6" name="TextBox 5"/>
          <p:cNvSpPr txBox="1"/>
          <p:nvPr/>
        </p:nvSpPr>
        <p:spPr>
          <a:xfrm>
            <a:off x="2743200" y="4480560"/>
            <a:ext cx="24871680" cy="384048"/>
          </a:xfrm>
          <a:prstGeom prst="rect">
            <a:avLst/>
          </a:prstGeom>
          <a:noFill/>
        </p:spPr>
        <p:txBody>
          <a:bodyPr wrap="square" anchor="t">
            <a:spAutoFit/>
          </a:bodyPr>
          <a:lstStyle/>
          <a:p>
            <a:pPr algn="ctr"/>
            <a:r>
              <a:rPr sz="1450" b="0" i="1">
                <a:solidFill>
                  <a:srgbClr val="4D5A68"/>
                </a:solidFill>
                <a:latin typeface="Arial"/>
              </a:rPr>
              <a:t>A practical school-wide model for the EFL-to-ESL transition at Nguyen Hue High School, Lao Cai</a:t>
            </a:r>
          </a:p>
        </p:txBody>
      </p:sp>
      <p:sp>
        <p:nvSpPr>
          <p:cNvPr id="7" name="TextBox 6"/>
          <p:cNvSpPr txBox="1"/>
          <p:nvPr/>
        </p:nvSpPr>
        <p:spPr>
          <a:xfrm>
            <a:off x="2743200" y="4892040"/>
            <a:ext cx="24871680" cy="384048"/>
          </a:xfrm>
          <a:prstGeom prst="rect">
            <a:avLst/>
          </a:prstGeom>
          <a:noFill/>
        </p:spPr>
        <p:txBody>
          <a:bodyPr wrap="square" anchor="t">
            <a:spAutoFit/>
          </a:bodyPr>
          <a:lstStyle/>
          <a:p>
            <a:pPr algn="ctr"/>
            <a:r>
              <a:rPr sz="1300" b="1" i="0">
                <a:solidFill>
                  <a:srgbClr val="00A0C6"/>
                </a:solidFill>
                <a:latin typeface="Arial"/>
              </a:rPr>
              <a:t>ID #2346  |  Strand: EFL to ESL Transition  |  Poster Session: Day 2, 08:45–09:30</a:t>
            </a:r>
          </a:p>
        </p:txBody>
      </p:sp>
      <p:sp>
        <p:nvSpPr>
          <p:cNvPr id="8" name="TextBox 7"/>
          <p:cNvSpPr txBox="1"/>
          <p:nvPr/>
        </p:nvSpPr>
        <p:spPr>
          <a:xfrm>
            <a:off x="2743200" y="5285232"/>
            <a:ext cx="24871680" cy="502920"/>
          </a:xfrm>
          <a:prstGeom prst="rect">
            <a:avLst/>
          </a:prstGeom>
          <a:noFill/>
        </p:spPr>
        <p:txBody>
          <a:bodyPr wrap="square" anchor="t">
            <a:spAutoFit/>
          </a:bodyPr>
          <a:lstStyle/>
          <a:p>
            <a:pPr algn="ctr"/>
            <a:r>
              <a:rPr sz="1150" b="0" i="0" dirty="0">
                <a:solidFill>
                  <a:srgbClr val="1A1A1A"/>
                </a:solidFill>
                <a:latin typeface="Arial"/>
              </a:rPr>
              <a:t>Hà Kiều Hoa · </a:t>
            </a:r>
            <a:r>
              <a:rPr sz="1150" b="0" i="0" dirty="0" err="1">
                <a:solidFill>
                  <a:srgbClr val="1A1A1A"/>
                </a:solidFill>
                <a:latin typeface="Arial"/>
              </a:rPr>
              <a:t>Nguyễn</a:t>
            </a:r>
            <a:r>
              <a:rPr sz="1150" b="0" i="0" dirty="0">
                <a:solidFill>
                  <a:srgbClr val="1A1A1A"/>
                </a:solidFill>
                <a:latin typeface="Arial"/>
              </a:rPr>
              <a:t> </a:t>
            </a:r>
            <a:r>
              <a:rPr sz="1150" b="0" i="0" dirty="0" err="1">
                <a:solidFill>
                  <a:srgbClr val="1A1A1A"/>
                </a:solidFill>
                <a:latin typeface="Arial"/>
              </a:rPr>
              <a:t>Triệu</a:t>
            </a:r>
            <a:r>
              <a:rPr sz="1150" b="0" i="0" dirty="0">
                <a:solidFill>
                  <a:srgbClr val="1A1A1A"/>
                </a:solidFill>
                <a:latin typeface="Arial"/>
              </a:rPr>
              <a:t> Kim </a:t>
            </a:r>
            <a:r>
              <a:rPr sz="1150" b="0" i="0" dirty="0" err="1">
                <a:solidFill>
                  <a:srgbClr val="1A1A1A"/>
                </a:solidFill>
                <a:latin typeface="Arial"/>
              </a:rPr>
              <a:t>Thảo</a:t>
            </a:r>
            <a:r>
              <a:rPr sz="1150" b="0" i="0" dirty="0">
                <a:solidFill>
                  <a:srgbClr val="1A1A1A"/>
                </a:solidFill>
                <a:latin typeface="Arial"/>
              </a:rPr>
              <a:t> | Department of Education and Training of Lao </a:t>
            </a:r>
            <a:r>
              <a:rPr sz="1150" b="0" i="0" dirty="0" err="1">
                <a:solidFill>
                  <a:srgbClr val="1A1A1A"/>
                </a:solidFill>
                <a:latin typeface="Arial"/>
              </a:rPr>
              <a:t>Cai</a:t>
            </a:r>
            <a:r>
              <a:rPr sz="1150" b="0" i="0" dirty="0">
                <a:solidFill>
                  <a:srgbClr val="1A1A1A"/>
                </a:solidFill>
                <a:latin typeface="Arial"/>
              </a:rPr>
              <a:t> – Nguyen Hue High School, Lao </a:t>
            </a:r>
            <a:r>
              <a:rPr sz="1150" b="0" i="0" dirty="0" err="1">
                <a:solidFill>
                  <a:srgbClr val="1A1A1A"/>
                </a:solidFill>
                <a:latin typeface="Arial"/>
              </a:rPr>
              <a:t>Cai</a:t>
            </a:r>
            <a:r>
              <a:rPr sz="1150" b="0" i="0" dirty="0">
                <a:solidFill>
                  <a:srgbClr val="1A1A1A"/>
                </a:solidFill>
                <a:latin typeface="Arial"/>
              </a:rPr>
              <a:t>, Vietnam | hkhoa.c3nhue@yenbai.edu.vn</a:t>
            </a:r>
          </a:p>
        </p:txBody>
      </p:sp>
      <p:sp>
        <p:nvSpPr>
          <p:cNvPr id="10" name="Rectangle 9"/>
          <p:cNvSpPr/>
          <p:nvPr/>
        </p:nvSpPr>
        <p:spPr>
          <a:xfrm>
            <a:off x="868680" y="6168613"/>
            <a:ext cx="9253941" cy="570515"/>
          </a:xfrm>
          <a:prstGeom prst="rect">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INTRODUCTION: THE CHALLENGE</a:t>
            </a:r>
          </a:p>
        </p:txBody>
      </p:sp>
      <p:sp>
        <p:nvSpPr>
          <p:cNvPr id="11" name="TextBox 10"/>
          <p:cNvSpPr txBox="1"/>
          <p:nvPr/>
        </p:nvSpPr>
        <p:spPr>
          <a:xfrm>
            <a:off x="1069848" y="6922008"/>
            <a:ext cx="8851605" cy="1514261"/>
          </a:xfrm>
          <a:prstGeom prst="rect">
            <a:avLst/>
          </a:prstGeom>
          <a:noFill/>
        </p:spPr>
        <p:txBody>
          <a:bodyPr wrap="square" lIns="18288" tIns="18288" rIns="18288" bIns="18288" anchor="t">
            <a:spAutoFit/>
          </a:bodyPr>
          <a:lstStyle/>
          <a:p>
            <a:pPr algn="l"/>
            <a:r>
              <a:rPr sz="1600" b="0" i="0">
                <a:solidFill>
                  <a:srgbClr val="1A1A1A"/>
                </a:solidFill>
                <a:latin typeface="Arial"/>
              </a:rPr>
              <a:t>Vietnam’s 2018 General Education Curriculum positions English as a vehicle for communicative competence and authentic language use.</a:t>
            </a:r>
          </a:p>
          <a:p>
            <a:pPr algn="l"/>
            <a:endParaRPr sz="1600" b="0" i="0">
              <a:solidFill>
                <a:srgbClr val="1A1A1A"/>
              </a:solidFill>
              <a:latin typeface="Arial"/>
            </a:endParaRPr>
          </a:p>
          <a:p>
            <a:pPr algn="l"/>
            <a:r>
              <a:rPr sz="1600" b="0" i="0">
                <a:solidFill>
                  <a:srgbClr val="1A1A1A"/>
                </a:solidFill>
                <a:latin typeface="Arial"/>
              </a:rPr>
              <a:t>In rural and mountainous Lao Cai, students often have limited opportunities to use English meaningfully beyond formal classrooms. At Nguyen Hue High School, English had often been approached as an examination subject rather than a living tool for communication.</a:t>
            </a:r>
          </a:p>
        </p:txBody>
      </p:sp>
      <p:sp>
        <p:nvSpPr>
          <p:cNvPr id="13" name="Rectangle 12"/>
          <p:cNvSpPr/>
          <p:nvPr/>
        </p:nvSpPr>
        <p:spPr>
          <a:xfrm>
            <a:off x="868680" y="11280109"/>
            <a:ext cx="9253941" cy="570515"/>
          </a:xfrm>
          <a:prstGeom prst="rect">
            <a:avLst/>
          </a:prstGeom>
          <a:solidFill>
            <a:srgbClr val="D71920"/>
          </a:solidFill>
          <a:ln>
            <a:solidFill>
              <a:srgbClr val="D71920"/>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RESEARCH QUESTIONS</a:t>
            </a:r>
          </a:p>
        </p:txBody>
      </p:sp>
      <p:sp>
        <p:nvSpPr>
          <p:cNvPr id="14" name="TextBox 13"/>
          <p:cNvSpPr txBox="1"/>
          <p:nvPr/>
        </p:nvSpPr>
        <p:spPr>
          <a:xfrm>
            <a:off x="1069848" y="12033503"/>
            <a:ext cx="8851605" cy="1760482"/>
          </a:xfrm>
          <a:prstGeom prst="rect">
            <a:avLst/>
          </a:prstGeom>
          <a:noFill/>
        </p:spPr>
        <p:txBody>
          <a:bodyPr wrap="square" lIns="18288" tIns="18288" rIns="18288" bIns="18288" anchor="t">
            <a:spAutoFit/>
          </a:bodyPr>
          <a:lstStyle/>
          <a:p>
            <a:pPr algn="l"/>
            <a:r>
              <a:rPr sz="1600" b="0" i="0">
                <a:solidFill>
                  <a:srgbClr val="1A1A1A"/>
                </a:solidFill>
                <a:latin typeface="Arial"/>
              </a:rPr>
              <a:t>RQ1. How can a school-wide English learning ecosystem expand meaningful English use beyond formal classrooms?</a:t>
            </a:r>
          </a:p>
          <a:p>
            <a:pPr algn="l"/>
            <a:endParaRPr sz="1600" b="0" i="0">
              <a:solidFill>
                <a:srgbClr val="1A1A1A"/>
              </a:solidFill>
              <a:latin typeface="Arial"/>
            </a:endParaRPr>
          </a:p>
          <a:p>
            <a:pPr algn="l"/>
            <a:r>
              <a:rPr sz="1600" b="0" i="0">
                <a:solidFill>
                  <a:srgbClr val="1A1A1A"/>
                </a:solidFill>
                <a:latin typeface="Arial"/>
              </a:rPr>
              <a:t>RQ2. What changes are observed in learner motivation, speaking confidence, communicative competence, and digital literacy?</a:t>
            </a:r>
          </a:p>
          <a:p>
            <a:pPr algn="l"/>
            <a:endParaRPr sz="1600" b="0" i="0">
              <a:solidFill>
                <a:srgbClr val="1A1A1A"/>
              </a:solidFill>
              <a:latin typeface="Arial"/>
            </a:endParaRPr>
          </a:p>
          <a:p>
            <a:pPr algn="l"/>
            <a:r>
              <a:rPr sz="1600" b="0" i="0">
                <a:solidFill>
                  <a:srgbClr val="1A1A1A"/>
                </a:solidFill>
                <a:latin typeface="Arial"/>
              </a:rPr>
              <a:t>RQ3. What principles can support an EFL-to-ESL transition in similar school contexts?</a:t>
            </a:r>
          </a:p>
        </p:txBody>
      </p:sp>
      <p:sp>
        <p:nvSpPr>
          <p:cNvPr id="16" name="Rectangle 15"/>
          <p:cNvSpPr/>
          <p:nvPr/>
        </p:nvSpPr>
        <p:spPr>
          <a:xfrm>
            <a:off x="868680" y="16117284"/>
            <a:ext cx="9253941" cy="570515"/>
          </a:xfrm>
          <a:prstGeom prst="rect">
            <a:avLst/>
          </a:prstGeom>
          <a:solidFill>
            <a:srgbClr val="12245A"/>
          </a:solidFill>
          <a:ln>
            <a:solidFill>
              <a:srgbClr val="12245A"/>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THEORETICAL FRAMEWORK</a:t>
            </a:r>
          </a:p>
        </p:txBody>
      </p:sp>
      <p:sp>
        <p:nvSpPr>
          <p:cNvPr id="17" name="TextBox 16"/>
          <p:cNvSpPr txBox="1"/>
          <p:nvPr/>
        </p:nvSpPr>
        <p:spPr>
          <a:xfrm>
            <a:off x="1069848" y="16870680"/>
            <a:ext cx="8851605" cy="1760482"/>
          </a:xfrm>
          <a:prstGeom prst="rect">
            <a:avLst/>
          </a:prstGeom>
          <a:noFill/>
        </p:spPr>
        <p:txBody>
          <a:bodyPr wrap="square" lIns="18288" tIns="18288" rIns="18288" bIns="18288" anchor="t">
            <a:spAutoFit/>
          </a:bodyPr>
          <a:lstStyle/>
          <a:p>
            <a:pPr algn="l"/>
            <a:r>
              <a:rPr sz="1600" b="0" i="0">
                <a:solidFill>
                  <a:srgbClr val="1A1A1A"/>
                </a:solidFill>
                <a:latin typeface="Arial"/>
              </a:rPr>
              <a:t>The poster synthesizes five complementary lenses:</a:t>
            </a:r>
          </a:p>
          <a:p>
            <a:pPr algn="l"/>
            <a:endParaRPr sz="1600" b="0" i="0">
              <a:solidFill>
                <a:srgbClr val="1A1A1A"/>
              </a:solidFill>
              <a:latin typeface="Arial"/>
            </a:endParaRPr>
          </a:p>
          <a:p>
            <a:pPr algn="l"/>
            <a:r>
              <a:rPr sz="1600" b="0" i="0">
                <a:solidFill>
                  <a:srgbClr val="1A1A1A"/>
                </a:solidFill>
                <a:latin typeface="Arial"/>
              </a:rPr>
              <a:t>• Experiential learning: experience, reflection, application.</a:t>
            </a:r>
          </a:p>
          <a:p>
            <a:pPr algn="l"/>
            <a:r>
              <a:rPr sz="1600" b="0" i="0">
                <a:solidFill>
                  <a:srgbClr val="1A1A1A"/>
                </a:solidFill>
                <a:latin typeface="Arial"/>
              </a:rPr>
              <a:t>• Sociocultural constructivism: interaction and mediated practice.</a:t>
            </a:r>
          </a:p>
          <a:p>
            <a:pPr algn="l"/>
            <a:r>
              <a:rPr sz="1600" b="0" i="0">
                <a:solidFill>
                  <a:srgbClr val="1A1A1A"/>
                </a:solidFill>
                <a:latin typeface="Arial"/>
              </a:rPr>
              <a:t>• Communities of practice: participation builds communicative identity.</a:t>
            </a:r>
          </a:p>
          <a:p>
            <a:pPr algn="l"/>
            <a:r>
              <a:rPr sz="1600" b="0" i="0">
                <a:solidFill>
                  <a:srgbClr val="1A1A1A"/>
                </a:solidFill>
                <a:latin typeface="Arial"/>
              </a:rPr>
              <a:t>• CLIL: English as a medium for content learning and innovation.</a:t>
            </a:r>
          </a:p>
          <a:p>
            <a:pPr algn="l"/>
            <a:r>
              <a:rPr sz="1600" b="0" i="0">
                <a:solidFill>
                  <a:srgbClr val="1A1A1A"/>
                </a:solidFill>
                <a:latin typeface="Arial"/>
              </a:rPr>
              <a:t>• World Englishes / ESL transition: English localized as a functional school language.</a:t>
            </a:r>
          </a:p>
        </p:txBody>
      </p:sp>
      <p:sp>
        <p:nvSpPr>
          <p:cNvPr id="19" name="Rectangle 18"/>
          <p:cNvSpPr/>
          <p:nvPr/>
        </p:nvSpPr>
        <p:spPr>
          <a:xfrm>
            <a:off x="868680" y="22417501"/>
            <a:ext cx="9253941" cy="570515"/>
          </a:xfrm>
          <a:prstGeom prst="rect">
            <a:avLst/>
          </a:prstGeom>
          <a:solidFill>
            <a:srgbClr val="00A0C6"/>
          </a:solidFill>
          <a:ln>
            <a:solidFill>
              <a:srgbClr val="00A0C6"/>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EVIDENCE FROM PRACTICE</a:t>
            </a:r>
          </a:p>
        </p:txBody>
      </p:sp>
      <p:sp>
        <p:nvSpPr>
          <p:cNvPr id="20" name="Rounded Rectangle 19"/>
          <p:cNvSpPr/>
          <p:nvPr/>
        </p:nvSpPr>
        <p:spPr>
          <a:xfrm>
            <a:off x="1069848" y="23170896"/>
            <a:ext cx="4325218" cy="2697479"/>
          </a:xfrm>
          <a:prstGeom prst="roundRect">
            <a:avLst/>
          </a:prstGeom>
          <a:solidFill>
            <a:srgbClr val="FFFFFF"/>
          </a:solidFill>
          <a:ln w="9525">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1" name="Picture 20" descr="crop_image12.png_1.95.jpg"/>
          <p:cNvPicPr>
            <a:picLocks noChangeAspect="1"/>
          </p:cNvPicPr>
          <p:nvPr/>
        </p:nvPicPr>
        <p:blipFill>
          <a:blip r:embed="rId4"/>
          <a:stretch>
            <a:fillRect/>
          </a:stretch>
        </p:blipFill>
        <p:spPr>
          <a:xfrm>
            <a:off x="1115568" y="23216616"/>
            <a:ext cx="4233778" cy="2167127"/>
          </a:xfrm>
          <a:prstGeom prst="rect">
            <a:avLst/>
          </a:prstGeom>
        </p:spPr>
      </p:pic>
      <p:sp>
        <p:nvSpPr>
          <p:cNvPr id="22" name="TextBox 21"/>
          <p:cNvSpPr txBox="1"/>
          <p:nvPr/>
        </p:nvSpPr>
        <p:spPr>
          <a:xfrm>
            <a:off x="1115568" y="25429464"/>
            <a:ext cx="4233778" cy="307777"/>
          </a:xfrm>
          <a:prstGeom prst="rect">
            <a:avLst/>
          </a:prstGeom>
          <a:noFill/>
        </p:spPr>
        <p:txBody>
          <a:bodyPr wrap="square" anchor="t">
            <a:spAutoFit/>
          </a:bodyPr>
          <a:lstStyle/>
          <a:p>
            <a:pPr algn="ctr"/>
            <a:r>
              <a:rPr sz="1400" b="1" i="0">
                <a:solidFill>
                  <a:srgbClr val="12245A"/>
                </a:solidFill>
                <a:latin typeface="Arial"/>
              </a:rPr>
              <a:t>Bilingual exhibition</a:t>
            </a:r>
          </a:p>
        </p:txBody>
      </p:sp>
      <p:sp>
        <p:nvSpPr>
          <p:cNvPr id="23" name="Rounded Rectangle 22"/>
          <p:cNvSpPr/>
          <p:nvPr/>
        </p:nvSpPr>
        <p:spPr>
          <a:xfrm>
            <a:off x="5596234" y="23170896"/>
            <a:ext cx="4325218" cy="2697479"/>
          </a:xfrm>
          <a:prstGeom prst="roundRect">
            <a:avLst/>
          </a:prstGeom>
          <a:solidFill>
            <a:srgbClr val="FFFFFF"/>
          </a:solidFill>
          <a:ln w="9525">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3" descr="crop_image25.png_1.95.jpg"/>
          <p:cNvPicPr>
            <a:picLocks noChangeAspect="1"/>
          </p:cNvPicPr>
          <p:nvPr/>
        </p:nvPicPr>
        <p:blipFill>
          <a:blip r:embed="rId5"/>
          <a:stretch>
            <a:fillRect/>
          </a:stretch>
        </p:blipFill>
        <p:spPr>
          <a:xfrm>
            <a:off x="5641954" y="23216616"/>
            <a:ext cx="4233778" cy="2167127"/>
          </a:xfrm>
          <a:prstGeom prst="rect">
            <a:avLst/>
          </a:prstGeom>
        </p:spPr>
      </p:pic>
      <p:sp>
        <p:nvSpPr>
          <p:cNvPr id="25" name="TextBox 24"/>
          <p:cNvSpPr txBox="1"/>
          <p:nvPr/>
        </p:nvSpPr>
        <p:spPr>
          <a:xfrm>
            <a:off x="5641954" y="25429464"/>
            <a:ext cx="4233778" cy="307777"/>
          </a:xfrm>
          <a:prstGeom prst="rect">
            <a:avLst/>
          </a:prstGeom>
          <a:noFill/>
        </p:spPr>
        <p:txBody>
          <a:bodyPr wrap="square" anchor="t">
            <a:spAutoFit/>
          </a:bodyPr>
          <a:lstStyle/>
          <a:p>
            <a:pPr algn="ctr"/>
            <a:r>
              <a:rPr lang="en-US" sz="1400" b="1" i="0">
                <a:solidFill>
                  <a:srgbClr val="12245A"/>
                </a:solidFill>
                <a:latin typeface="Arial"/>
              </a:rPr>
              <a:t>Cross-border English classroom</a:t>
            </a:r>
            <a:endParaRPr sz="1400" b="1" i="0">
              <a:solidFill>
                <a:srgbClr val="12245A"/>
              </a:solidFill>
              <a:latin typeface="Arial"/>
            </a:endParaRPr>
          </a:p>
        </p:txBody>
      </p:sp>
      <p:sp>
        <p:nvSpPr>
          <p:cNvPr id="26" name="Rounded Rectangle 25"/>
          <p:cNvSpPr/>
          <p:nvPr/>
        </p:nvSpPr>
        <p:spPr>
          <a:xfrm>
            <a:off x="1069848" y="26051256"/>
            <a:ext cx="4325218" cy="2697479"/>
          </a:xfrm>
          <a:prstGeom prst="roundRect">
            <a:avLst/>
          </a:prstGeom>
          <a:solidFill>
            <a:srgbClr val="FFFFFF"/>
          </a:solidFill>
          <a:ln w="9525">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1115568" y="28309824"/>
            <a:ext cx="4233778" cy="307777"/>
          </a:xfrm>
          <a:prstGeom prst="rect">
            <a:avLst/>
          </a:prstGeom>
          <a:noFill/>
        </p:spPr>
        <p:txBody>
          <a:bodyPr wrap="square" anchor="t">
            <a:spAutoFit/>
          </a:bodyPr>
          <a:lstStyle/>
          <a:p>
            <a:pPr algn="ctr"/>
            <a:r>
              <a:rPr lang="en-US" sz="1400" b="1">
                <a:latin typeface="Arial" panose="020B0604020202020204" pitchFamily="34" charset="0"/>
                <a:cs typeface="Arial" panose="020B0604020202020204" pitchFamily="34" charset="0"/>
              </a:rPr>
              <a:t>Student-led project presentation in English</a:t>
            </a:r>
            <a:endParaRPr sz="1400" b="1" i="0">
              <a:solidFill>
                <a:srgbClr val="12245A"/>
              </a:solidFill>
              <a:latin typeface="Arial" panose="020B0604020202020204" pitchFamily="34" charset="0"/>
              <a:cs typeface="Arial" panose="020B0604020202020204" pitchFamily="34" charset="0"/>
            </a:endParaRPr>
          </a:p>
        </p:txBody>
      </p:sp>
      <p:sp>
        <p:nvSpPr>
          <p:cNvPr id="29" name="Rounded Rectangle 28"/>
          <p:cNvSpPr/>
          <p:nvPr/>
        </p:nvSpPr>
        <p:spPr>
          <a:xfrm>
            <a:off x="5596234" y="26051256"/>
            <a:ext cx="4325218" cy="2697479"/>
          </a:xfrm>
          <a:prstGeom prst="roundRect">
            <a:avLst/>
          </a:prstGeom>
          <a:solidFill>
            <a:srgbClr val="FFFFFF"/>
          </a:solidFill>
          <a:ln w="9525">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5641954" y="28309824"/>
            <a:ext cx="4233778" cy="307777"/>
          </a:xfrm>
          <a:prstGeom prst="rect">
            <a:avLst/>
          </a:prstGeom>
          <a:noFill/>
        </p:spPr>
        <p:txBody>
          <a:bodyPr wrap="square" anchor="t">
            <a:spAutoFit/>
          </a:bodyPr>
          <a:lstStyle/>
          <a:p>
            <a:pPr algn="ctr"/>
            <a:r>
              <a:rPr sz="1400" b="1" i="0">
                <a:solidFill>
                  <a:srgbClr val="12245A"/>
                </a:solidFill>
                <a:latin typeface="Arial"/>
              </a:rPr>
              <a:t>CLIL / project lessons</a:t>
            </a:r>
          </a:p>
        </p:txBody>
      </p:sp>
      <p:sp>
        <p:nvSpPr>
          <p:cNvPr id="33" name="Rectangle 32"/>
          <p:cNvSpPr/>
          <p:nvPr/>
        </p:nvSpPr>
        <p:spPr>
          <a:xfrm>
            <a:off x="868680" y="32192436"/>
            <a:ext cx="9253941" cy="570515"/>
          </a:xfrm>
          <a:prstGeom prst="rect">
            <a:avLst/>
          </a:prstGeom>
          <a:solidFill>
            <a:srgbClr val="24864B"/>
          </a:solidFill>
          <a:ln>
            <a:solidFill>
              <a:srgbClr val="24864B"/>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POSTER TAKE-AWAY</a:t>
            </a:r>
          </a:p>
        </p:txBody>
      </p:sp>
      <p:sp>
        <p:nvSpPr>
          <p:cNvPr id="34" name="TextBox 33"/>
          <p:cNvSpPr txBox="1"/>
          <p:nvPr/>
        </p:nvSpPr>
        <p:spPr>
          <a:xfrm>
            <a:off x="1069848" y="32945831"/>
            <a:ext cx="8851605" cy="1268039"/>
          </a:xfrm>
          <a:prstGeom prst="rect">
            <a:avLst/>
          </a:prstGeom>
          <a:noFill/>
        </p:spPr>
        <p:txBody>
          <a:bodyPr wrap="square" lIns="18288" tIns="18288" rIns="18288" bIns="18288" anchor="t">
            <a:spAutoFit/>
          </a:bodyPr>
          <a:lstStyle/>
          <a:p>
            <a:pPr algn="l"/>
            <a:r>
              <a:rPr sz="1600" b="0" i="0">
                <a:solidFill>
                  <a:srgbClr val="1A1A1A"/>
                </a:solidFill>
                <a:latin typeface="Arial"/>
              </a:rPr>
              <a:t>English should not merely be taught — it should be lived.</a:t>
            </a:r>
          </a:p>
          <a:p>
            <a:pPr algn="l"/>
            <a:endParaRPr sz="1600" b="0" i="0">
              <a:solidFill>
                <a:srgbClr val="1A1A1A"/>
              </a:solidFill>
              <a:latin typeface="Arial"/>
            </a:endParaRPr>
          </a:p>
          <a:p>
            <a:pPr algn="l"/>
            <a:r>
              <a:rPr sz="1600" b="0" i="0">
                <a:solidFill>
                  <a:srgbClr val="1A1A1A"/>
                </a:solidFill>
                <a:latin typeface="Arial"/>
              </a:rPr>
              <a:t>The Nguyen Hue model suggests that a sustainable school-wide English learning ecosystem can support gradual EFL-to-ESL transition through authentic communication spaces, teacher empowerment, AI-supported creativity, and community-linked learning.</a:t>
            </a:r>
          </a:p>
        </p:txBody>
      </p:sp>
      <p:sp>
        <p:nvSpPr>
          <p:cNvPr id="36" name="Rectangle 35"/>
          <p:cNvSpPr/>
          <p:nvPr/>
        </p:nvSpPr>
        <p:spPr>
          <a:xfrm>
            <a:off x="10506669" y="6168613"/>
            <a:ext cx="9253941" cy="570515"/>
          </a:xfrm>
          <a:prstGeom prst="rect">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METHODOLOGY &amp; CONTEXT</a:t>
            </a:r>
          </a:p>
        </p:txBody>
      </p:sp>
      <p:sp>
        <p:nvSpPr>
          <p:cNvPr id="37" name="TextBox 36"/>
          <p:cNvSpPr txBox="1"/>
          <p:nvPr/>
        </p:nvSpPr>
        <p:spPr>
          <a:xfrm>
            <a:off x="10707837" y="6922008"/>
            <a:ext cx="8851605" cy="2499146"/>
          </a:xfrm>
          <a:prstGeom prst="rect">
            <a:avLst/>
          </a:prstGeom>
          <a:noFill/>
        </p:spPr>
        <p:txBody>
          <a:bodyPr wrap="square" lIns="18288" tIns="18288" rIns="18288" bIns="18288" anchor="t">
            <a:spAutoFit/>
          </a:bodyPr>
          <a:lstStyle/>
          <a:p>
            <a:pPr algn="l"/>
            <a:r>
              <a:rPr sz="1600" b="0" i="0">
                <a:solidFill>
                  <a:srgbClr val="1A1A1A"/>
                </a:solidFill>
                <a:latin typeface="Arial"/>
              </a:rPr>
              <a:t>Design: action research — plan → act → observe → reflect → improve.</a:t>
            </a:r>
          </a:p>
          <a:p>
            <a:pPr algn="l"/>
            <a:endParaRPr sz="1600" b="0" i="0">
              <a:solidFill>
                <a:srgbClr val="1A1A1A"/>
              </a:solidFill>
              <a:latin typeface="Arial"/>
            </a:endParaRPr>
          </a:p>
          <a:p>
            <a:pPr algn="l"/>
            <a:r>
              <a:rPr sz="1600" b="0" i="0">
                <a:solidFill>
                  <a:srgbClr val="1A1A1A"/>
                </a:solidFill>
                <a:latin typeface="Arial"/>
              </a:rPr>
              <a:t>Setting: Nguyen Hue High School, Lao Cai Province.</a:t>
            </a:r>
          </a:p>
          <a:p>
            <a:pPr algn="l"/>
            <a:r>
              <a:rPr sz="1600" b="0" i="0">
                <a:solidFill>
                  <a:srgbClr val="1A1A1A"/>
                </a:solidFill>
                <a:latin typeface="Arial"/>
              </a:rPr>
              <a:t>Duration: 2022–2025.</a:t>
            </a:r>
          </a:p>
          <a:p>
            <a:pPr algn="l"/>
            <a:endParaRPr sz="1600" b="0" i="0">
              <a:solidFill>
                <a:srgbClr val="1A1A1A"/>
              </a:solidFill>
              <a:latin typeface="Arial"/>
            </a:endParaRPr>
          </a:p>
          <a:p>
            <a:pPr algn="l"/>
            <a:r>
              <a:rPr sz="1600" b="0" i="0">
                <a:solidFill>
                  <a:srgbClr val="1A1A1A"/>
                </a:solidFill>
                <a:latin typeface="Arial"/>
              </a:rPr>
              <a:t>Participants: 1,560 students (Grades 10–12) and 76 teachers across subject areas.</a:t>
            </a:r>
          </a:p>
          <a:p>
            <a:pPr algn="l"/>
            <a:endParaRPr sz="1600" b="0" i="0">
              <a:solidFill>
                <a:srgbClr val="1A1A1A"/>
              </a:solidFill>
              <a:latin typeface="Arial"/>
            </a:endParaRPr>
          </a:p>
          <a:p>
            <a:pPr algn="l"/>
            <a:r>
              <a:rPr sz="1600" b="0" i="0">
                <a:solidFill>
                  <a:srgbClr val="1A1A1A"/>
                </a:solidFill>
                <a:latin typeface="Arial"/>
              </a:rPr>
              <a:t>Data sources: surveys, observations, interviews / focus groups, school documents, and student artefacts such as posters, videos, STEM presentations, and AI-based products. Triangulation was used to strengthen reliability.</a:t>
            </a:r>
          </a:p>
        </p:txBody>
      </p:sp>
      <p:sp>
        <p:nvSpPr>
          <p:cNvPr id="39" name="Rectangle 38"/>
          <p:cNvSpPr/>
          <p:nvPr/>
        </p:nvSpPr>
        <p:spPr>
          <a:xfrm>
            <a:off x="10506669" y="12377389"/>
            <a:ext cx="9253941" cy="570515"/>
          </a:xfrm>
          <a:prstGeom prst="rect">
            <a:avLst/>
          </a:prstGeom>
          <a:solidFill>
            <a:srgbClr val="D71920"/>
          </a:solidFill>
          <a:ln>
            <a:solidFill>
              <a:srgbClr val="D71920"/>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THE ENGLISH LEARNING ECOSYSTEM MODEL</a:t>
            </a:r>
          </a:p>
        </p:txBody>
      </p:sp>
      <p:sp>
        <p:nvSpPr>
          <p:cNvPr id="40" name="TextBox 39"/>
          <p:cNvSpPr txBox="1"/>
          <p:nvPr/>
        </p:nvSpPr>
        <p:spPr>
          <a:xfrm>
            <a:off x="10707837" y="13130784"/>
            <a:ext cx="8851605" cy="529376"/>
          </a:xfrm>
          <a:prstGeom prst="rect">
            <a:avLst/>
          </a:prstGeom>
          <a:noFill/>
        </p:spPr>
        <p:txBody>
          <a:bodyPr wrap="square" lIns="18288" tIns="18288" rIns="18288" bIns="18288" anchor="t">
            <a:spAutoFit/>
          </a:bodyPr>
          <a:lstStyle/>
          <a:p>
            <a:pPr algn="ctr"/>
            <a:r>
              <a:rPr sz="1600" b="0" i="0">
                <a:solidFill>
                  <a:srgbClr val="1A1A1A"/>
                </a:solidFill>
                <a:latin typeface="Arial"/>
              </a:rPr>
              <a:t>The model shifts English from a single subject to an ecosystem of authentic communicative opportunities across classroom, digital, extracurricular, interdisciplinary, and community spaces.</a:t>
            </a:r>
          </a:p>
        </p:txBody>
      </p:sp>
      <p:sp>
        <p:nvSpPr>
          <p:cNvPr id="41" name="Oval 40"/>
          <p:cNvSpPr/>
          <p:nvPr/>
        </p:nvSpPr>
        <p:spPr>
          <a:xfrm>
            <a:off x="12945654" y="16082971"/>
            <a:ext cx="4147370" cy="2503194"/>
          </a:xfrm>
          <a:prstGeom prst="ellipse">
            <a:avLst/>
          </a:prstGeom>
          <a:solidFill>
            <a:srgbClr val="12245A"/>
          </a:solidFill>
          <a:ln>
            <a:solidFill>
              <a:srgbClr val="12245A"/>
            </a:solidFill>
          </a:ln>
        </p:spPr>
        <p:style>
          <a:lnRef idx="1">
            <a:schemeClr val="accent1"/>
          </a:lnRef>
          <a:fillRef idx="3">
            <a:schemeClr val="accent1"/>
          </a:fillRef>
          <a:effectRef idx="2">
            <a:schemeClr val="accent1"/>
          </a:effectRef>
          <a:fontRef idx="minor">
            <a:schemeClr val="lt1"/>
          </a:fontRef>
        </p:style>
        <p:txBody>
          <a:bodyPr wrap="square" rtlCol="0" anchor="t"/>
          <a:lstStyle/>
          <a:p>
            <a:pPr algn="ctr"/>
            <a:r>
              <a:rPr sz="3200" b="1" i="0">
                <a:solidFill>
                  <a:srgbClr val="FFFFFF"/>
                </a:solidFill>
                <a:latin typeface="Arial"/>
              </a:rPr>
              <a:t>ENGLISH</a:t>
            </a:r>
          </a:p>
          <a:p>
            <a:pPr algn="ctr"/>
            <a:r>
              <a:rPr sz="3200" b="1" i="0">
                <a:solidFill>
                  <a:srgbClr val="FFFFFF"/>
                </a:solidFill>
                <a:latin typeface="Arial"/>
              </a:rPr>
              <a:t>LEARNING</a:t>
            </a:r>
          </a:p>
          <a:p>
            <a:pPr algn="ctr"/>
            <a:r>
              <a:rPr sz="3200" b="1" i="0">
                <a:solidFill>
                  <a:srgbClr val="FFFFFF"/>
                </a:solidFill>
                <a:latin typeface="Arial"/>
              </a:rPr>
              <a:t>ECOSYSTEM</a:t>
            </a:r>
          </a:p>
        </p:txBody>
      </p:sp>
      <p:sp>
        <p:nvSpPr>
          <p:cNvPr id="42" name="Rounded Rectangle 41"/>
          <p:cNvSpPr/>
          <p:nvPr/>
        </p:nvSpPr>
        <p:spPr>
          <a:xfrm>
            <a:off x="11037021" y="14346936"/>
            <a:ext cx="3374391" cy="1167262"/>
          </a:xfrm>
          <a:prstGeom prst="roundRect">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FFFFFF"/>
                </a:solidFill>
                <a:latin typeface="Arial"/>
              </a:rPr>
              <a:t>1. Language</a:t>
            </a:r>
          </a:p>
          <a:p>
            <a:pPr algn="ctr"/>
            <a:r>
              <a:rPr sz="2000" b="1" i="0">
                <a:solidFill>
                  <a:srgbClr val="FFFFFF"/>
                </a:solidFill>
                <a:latin typeface="Arial"/>
              </a:rPr>
              <a:t>Colors Club</a:t>
            </a:r>
          </a:p>
        </p:txBody>
      </p:sp>
      <p:sp>
        <p:nvSpPr>
          <p:cNvPr id="43" name="Rounded Rectangle 42"/>
          <p:cNvSpPr/>
          <p:nvPr/>
        </p:nvSpPr>
        <p:spPr>
          <a:xfrm>
            <a:off x="15673242" y="14346936"/>
            <a:ext cx="3374391" cy="1167262"/>
          </a:xfrm>
          <a:prstGeom prst="roundRect">
            <a:avLst/>
          </a:prstGeom>
          <a:solidFill>
            <a:srgbClr val="00A0C6"/>
          </a:solidFill>
          <a:ln>
            <a:solidFill>
              <a:srgbClr val="00A0C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FFFFFF"/>
                </a:solidFill>
                <a:latin typeface="Arial"/>
              </a:rPr>
              <a:t>2. Digital &amp; experiential</a:t>
            </a:r>
          </a:p>
          <a:p>
            <a:pPr algn="ctr"/>
            <a:r>
              <a:rPr sz="2000" b="1" i="0">
                <a:solidFill>
                  <a:srgbClr val="FFFFFF"/>
                </a:solidFill>
                <a:latin typeface="Arial"/>
              </a:rPr>
              <a:t>contests</a:t>
            </a:r>
          </a:p>
        </p:txBody>
      </p:sp>
      <p:sp>
        <p:nvSpPr>
          <p:cNvPr id="44" name="Rounded Rectangle 43"/>
          <p:cNvSpPr/>
          <p:nvPr/>
        </p:nvSpPr>
        <p:spPr>
          <a:xfrm>
            <a:off x="11058263" y="19251177"/>
            <a:ext cx="3374391" cy="1167262"/>
          </a:xfrm>
          <a:prstGeom prst="roundRect">
            <a:avLst/>
          </a:prstGeom>
          <a:solidFill>
            <a:srgbClr val="24864B"/>
          </a:solidFill>
          <a:ln>
            <a:solidFill>
              <a:srgbClr val="24864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FFFFFF"/>
                </a:solidFill>
                <a:latin typeface="Arial"/>
              </a:rPr>
              <a:t>3. Community-</a:t>
            </a:r>
          </a:p>
          <a:p>
            <a:pPr algn="ctr"/>
            <a:r>
              <a:rPr sz="2000" b="1" i="0">
                <a:solidFill>
                  <a:srgbClr val="FFFFFF"/>
                </a:solidFill>
                <a:latin typeface="Arial"/>
              </a:rPr>
              <a:t>based learning</a:t>
            </a:r>
          </a:p>
        </p:txBody>
      </p:sp>
      <p:sp>
        <p:nvSpPr>
          <p:cNvPr id="45" name="Rounded Rectangle 44"/>
          <p:cNvSpPr/>
          <p:nvPr/>
        </p:nvSpPr>
        <p:spPr>
          <a:xfrm>
            <a:off x="15694484" y="19251177"/>
            <a:ext cx="3374391" cy="1167262"/>
          </a:xfrm>
          <a:prstGeom prst="roundRect">
            <a:avLst/>
          </a:prstGeom>
          <a:solidFill>
            <a:srgbClr val="F0A000"/>
          </a:solidFill>
          <a:ln>
            <a:solidFill>
              <a:srgbClr val="F0A000"/>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FFFFFF"/>
                </a:solidFill>
                <a:latin typeface="Arial"/>
              </a:rPr>
              <a:t>4. STEM/STEAM</a:t>
            </a:r>
          </a:p>
          <a:p>
            <a:pPr algn="ctr"/>
            <a:r>
              <a:rPr sz="2000" b="1" i="0">
                <a:solidFill>
                  <a:srgbClr val="FFFFFF"/>
                </a:solidFill>
                <a:latin typeface="Arial"/>
              </a:rPr>
              <a:t>in English</a:t>
            </a:r>
          </a:p>
        </p:txBody>
      </p:sp>
      <p:sp>
        <p:nvSpPr>
          <p:cNvPr id="46" name="Rounded Rectangle 45"/>
          <p:cNvSpPr/>
          <p:nvPr/>
        </p:nvSpPr>
        <p:spPr>
          <a:xfrm>
            <a:off x="13222585" y="20941183"/>
            <a:ext cx="3593507" cy="1167262"/>
          </a:xfrm>
          <a:prstGeom prst="roundRect">
            <a:avLst/>
          </a:prstGeom>
          <a:solidFill>
            <a:srgbClr val="D71920"/>
          </a:solidFill>
          <a:ln>
            <a:solidFill>
              <a:srgbClr val="D71920"/>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FFFFFF"/>
                </a:solidFill>
                <a:latin typeface="Arial"/>
              </a:rPr>
              <a:t>5. Community English</a:t>
            </a:r>
          </a:p>
          <a:p>
            <a:pPr algn="ctr"/>
            <a:r>
              <a:rPr sz="2000" b="1" i="0">
                <a:solidFill>
                  <a:srgbClr val="FFFFFF"/>
                </a:solidFill>
                <a:latin typeface="Arial"/>
              </a:rPr>
              <a:t>+ AI for Everyone</a:t>
            </a:r>
          </a:p>
        </p:txBody>
      </p:sp>
      <p:sp>
        <p:nvSpPr>
          <p:cNvPr id="48" name="Rectangle 47"/>
          <p:cNvSpPr/>
          <p:nvPr/>
        </p:nvSpPr>
        <p:spPr>
          <a:xfrm>
            <a:off x="10506669" y="23629658"/>
            <a:ext cx="9253941" cy="570515"/>
          </a:xfrm>
          <a:prstGeom prst="rect">
            <a:avLst/>
          </a:prstGeom>
          <a:solidFill>
            <a:srgbClr val="12245A"/>
          </a:solidFill>
          <a:ln>
            <a:solidFill>
              <a:srgbClr val="12245A"/>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IMPLEMENTATION PRINCIPLES</a:t>
            </a:r>
          </a:p>
        </p:txBody>
      </p:sp>
      <p:sp>
        <p:nvSpPr>
          <p:cNvPr id="49" name="TextBox 48"/>
          <p:cNvSpPr txBox="1"/>
          <p:nvPr/>
        </p:nvSpPr>
        <p:spPr>
          <a:xfrm>
            <a:off x="10707837" y="24383053"/>
            <a:ext cx="8851605" cy="1268039"/>
          </a:xfrm>
          <a:prstGeom prst="rect">
            <a:avLst/>
          </a:prstGeom>
          <a:noFill/>
        </p:spPr>
        <p:txBody>
          <a:bodyPr wrap="square" lIns="18288" tIns="18288" rIns="18288" bIns="18288" anchor="t">
            <a:spAutoFit/>
          </a:bodyPr>
          <a:lstStyle/>
          <a:p>
            <a:pPr algn="l"/>
            <a:r>
              <a:rPr sz="1600" b="0" i="0">
                <a:solidFill>
                  <a:srgbClr val="1A1A1A"/>
                </a:solidFill>
                <a:latin typeface="Arial"/>
              </a:rPr>
              <a:t>1. Start from local realities and student identity.</a:t>
            </a:r>
          </a:p>
          <a:p>
            <a:pPr algn="l"/>
            <a:r>
              <a:rPr sz="1600" b="0" i="0">
                <a:solidFill>
                  <a:srgbClr val="1A1A1A"/>
                </a:solidFill>
                <a:latin typeface="Arial"/>
              </a:rPr>
              <a:t>2. Link activities to textbook themes and real-life tasks.</a:t>
            </a:r>
          </a:p>
          <a:p>
            <a:pPr algn="l"/>
            <a:r>
              <a:rPr sz="1600" b="0" i="0">
                <a:solidFill>
                  <a:srgbClr val="1A1A1A"/>
                </a:solidFill>
                <a:latin typeface="Arial"/>
              </a:rPr>
              <a:t>3. Make English visible through clubs, exhibitions, media products, and school events.</a:t>
            </a:r>
          </a:p>
          <a:p>
            <a:pPr algn="l"/>
            <a:r>
              <a:rPr sz="1600" b="0" i="0">
                <a:solidFill>
                  <a:srgbClr val="1A1A1A"/>
                </a:solidFill>
                <a:latin typeface="Arial"/>
              </a:rPr>
              <a:t>4. Build teacher capacity through monthly AI and English workshops.</a:t>
            </a:r>
          </a:p>
          <a:p>
            <a:pPr algn="l"/>
            <a:r>
              <a:rPr sz="1600" b="0" i="0">
                <a:solidFill>
                  <a:srgbClr val="1A1A1A"/>
                </a:solidFill>
                <a:latin typeface="Arial"/>
              </a:rPr>
              <a:t>5. Use rubrics, products, reflection, and annual review for continuous improvement.</a:t>
            </a:r>
          </a:p>
        </p:txBody>
      </p:sp>
      <p:sp>
        <p:nvSpPr>
          <p:cNvPr id="51" name="Rectangle 50"/>
          <p:cNvSpPr/>
          <p:nvPr/>
        </p:nvSpPr>
        <p:spPr>
          <a:xfrm>
            <a:off x="10506669" y="29156628"/>
            <a:ext cx="9253941" cy="570515"/>
          </a:xfrm>
          <a:prstGeom prst="rect">
            <a:avLst/>
          </a:prstGeom>
          <a:solidFill>
            <a:srgbClr val="00A0C6"/>
          </a:solidFill>
          <a:ln>
            <a:solidFill>
              <a:srgbClr val="00A0C6"/>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ILLUSTRATIVE PATHWAY</a:t>
            </a:r>
          </a:p>
        </p:txBody>
      </p:sp>
      <p:sp>
        <p:nvSpPr>
          <p:cNvPr id="52" name="TextBox 51"/>
          <p:cNvSpPr txBox="1"/>
          <p:nvPr/>
        </p:nvSpPr>
        <p:spPr>
          <a:xfrm>
            <a:off x="10707834" y="30307888"/>
            <a:ext cx="8851605" cy="283154"/>
          </a:xfrm>
          <a:prstGeom prst="rect">
            <a:avLst/>
          </a:prstGeom>
          <a:noFill/>
        </p:spPr>
        <p:txBody>
          <a:bodyPr wrap="square" lIns="18288" tIns="18288" rIns="18288" bIns="18288" anchor="t">
            <a:spAutoFit/>
          </a:bodyPr>
          <a:lstStyle/>
          <a:p>
            <a:pPr algn="ctr"/>
            <a:r>
              <a:rPr sz="1600" b="1" i="0">
                <a:solidFill>
                  <a:srgbClr val="12245A"/>
                </a:solidFill>
                <a:latin typeface="Arial"/>
              </a:rPr>
              <a:t>From formal input to authentic output</a:t>
            </a:r>
          </a:p>
        </p:txBody>
      </p:sp>
      <p:sp>
        <p:nvSpPr>
          <p:cNvPr id="53" name="Pentagon 52"/>
          <p:cNvSpPr/>
          <p:nvPr/>
        </p:nvSpPr>
        <p:spPr>
          <a:xfrm>
            <a:off x="10991086" y="31369571"/>
            <a:ext cx="1633161" cy="1222288"/>
          </a:xfrm>
          <a:prstGeom prst="homePlate">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i="0">
                <a:solidFill>
                  <a:srgbClr val="FFFFFF"/>
                </a:solidFill>
                <a:latin typeface="Arial"/>
              </a:rPr>
              <a:t>Unit theme</a:t>
            </a:r>
          </a:p>
        </p:txBody>
      </p:sp>
      <p:sp>
        <p:nvSpPr>
          <p:cNvPr id="54" name="Pentagon 53"/>
          <p:cNvSpPr/>
          <p:nvPr/>
        </p:nvSpPr>
        <p:spPr>
          <a:xfrm>
            <a:off x="12688255" y="31369571"/>
            <a:ext cx="1633161" cy="1222288"/>
          </a:xfrm>
          <a:prstGeom prst="homePlate">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i="0">
                <a:solidFill>
                  <a:srgbClr val="FFFFFF"/>
                </a:solidFill>
                <a:latin typeface="Arial"/>
              </a:rPr>
              <a:t>Project task</a:t>
            </a:r>
          </a:p>
        </p:txBody>
      </p:sp>
      <p:sp>
        <p:nvSpPr>
          <p:cNvPr id="55" name="Pentagon 54"/>
          <p:cNvSpPr/>
          <p:nvPr/>
        </p:nvSpPr>
        <p:spPr>
          <a:xfrm>
            <a:off x="14385424" y="31369571"/>
            <a:ext cx="1633161" cy="1222288"/>
          </a:xfrm>
          <a:prstGeom prst="homePlate">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i="0">
                <a:solidFill>
                  <a:srgbClr val="FFFFFF"/>
                </a:solidFill>
                <a:latin typeface="Arial"/>
              </a:rPr>
              <a:t>AI / digital support</a:t>
            </a:r>
          </a:p>
        </p:txBody>
      </p:sp>
      <p:sp>
        <p:nvSpPr>
          <p:cNvPr id="56" name="Pentagon 55"/>
          <p:cNvSpPr/>
          <p:nvPr/>
        </p:nvSpPr>
        <p:spPr>
          <a:xfrm>
            <a:off x="16082593" y="31369571"/>
            <a:ext cx="1633161" cy="1222288"/>
          </a:xfrm>
          <a:prstGeom prst="homePlate">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i="0">
                <a:solidFill>
                  <a:srgbClr val="FFFFFF"/>
                </a:solidFill>
                <a:latin typeface="Arial"/>
              </a:rPr>
              <a:t>Public sharing</a:t>
            </a:r>
          </a:p>
        </p:txBody>
      </p:sp>
      <p:sp>
        <p:nvSpPr>
          <p:cNvPr id="57" name="Pentagon 56"/>
          <p:cNvSpPr/>
          <p:nvPr/>
        </p:nvSpPr>
        <p:spPr>
          <a:xfrm>
            <a:off x="17779762" y="31369571"/>
            <a:ext cx="1633161" cy="1222288"/>
          </a:xfrm>
          <a:prstGeom prst="homePlate">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i="0">
                <a:solidFill>
                  <a:srgbClr val="FFFFFF"/>
                </a:solidFill>
                <a:latin typeface="Arial"/>
              </a:rPr>
              <a:t>Reflection &amp; scaling</a:t>
            </a:r>
          </a:p>
        </p:txBody>
      </p:sp>
      <p:sp>
        <p:nvSpPr>
          <p:cNvPr id="58" name="TextBox 57"/>
          <p:cNvSpPr txBox="1"/>
          <p:nvPr/>
        </p:nvSpPr>
        <p:spPr>
          <a:xfrm>
            <a:off x="10743271" y="33892266"/>
            <a:ext cx="8851605" cy="221599"/>
          </a:xfrm>
          <a:prstGeom prst="rect">
            <a:avLst/>
          </a:prstGeom>
          <a:noFill/>
        </p:spPr>
        <p:txBody>
          <a:bodyPr wrap="square" lIns="18288" tIns="18288" rIns="18288" bIns="18288" anchor="t">
            <a:spAutoFit/>
          </a:bodyPr>
          <a:lstStyle/>
          <a:p>
            <a:pPr algn="ctr"/>
            <a:r>
              <a:rPr sz="1200" b="0" i="0">
                <a:solidFill>
                  <a:srgbClr val="1A1A1A"/>
                </a:solidFill>
                <a:latin typeface="Arial"/>
              </a:rPr>
              <a:t>Example: a Global Success unit becomes a poster, film, debate, STEM demo, or community message presented in English.</a:t>
            </a:r>
          </a:p>
        </p:txBody>
      </p:sp>
      <p:sp>
        <p:nvSpPr>
          <p:cNvPr id="59" name="Rounded Rectangle 58"/>
          <p:cNvSpPr/>
          <p:nvPr/>
        </p:nvSpPr>
        <p:spPr>
          <a:xfrm>
            <a:off x="10707837" y="34655760"/>
            <a:ext cx="4311502" cy="2935223"/>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60"/>
          <p:cNvSpPr txBox="1"/>
          <p:nvPr/>
        </p:nvSpPr>
        <p:spPr>
          <a:xfrm>
            <a:off x="10753557" y="37225224"/>
            <a:ext cx="4220062" cy="238527"/>
          </a:xfrm>
          <a:prstGeom prst="rect">
            <a:avLst/>
          </a:prstGeom>
          <a:noFill/>
        </p:spPr>
        <p:txBody>
          <a:bodyPr wrap="square" anchor="t">
            <a:spAutoFit/>
          </a:bodyPr>
          <a:lstStyle/>
          <a:p>
            <a:pPr algn="ctr"/>
            <a:r>
              <a:rPr lang="en-US" sz="950" b="1">
                <a:solidFill>
                  <a:srgbClr val="12245A"/>
                </a:solidFill>
                <a:latin typeface="Arial"/>
              </a:rPr>
              <a:t>Promoting the “English for Everyone” Initiative</a:t>
            </a:r>
            <a:endParaRPr sz="950" b="1" i="0">
              <a:solidFill>
                <a:srgbClr val="12245A"/>
              </a:solidFill>
              <a:latin typeface="Arial"/>
            </a:endParaRPr>
          </a:p>
        </p:txBody>
      </p:sp>
      <p:sp>
        <p:nvSpPr>
          <p:cNvPr id="62" name="Rounded Rectangle 61"/>
          <p:cNvSpPr/>
          <p:nvPr/>
        </p:nvSpPr>
        <p:spPr>
          <a:xfrm>
            <a:off x="15247939" y="34655760"/>
            <a:ext cx="4311502" cy="2935223"/>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4" name="TextBox 63"/>
          <p:cNvSpPr txBox="1"/>
          <p:nvPr/>
        </p:nvSpPr>
        <p:spPr>
          <a:xfrm>
            <a:off x="15293660" y="37225224"/>
            <a:ext cx="4220062" cy="310896"/>
          </a:xfrm>
          <a:prstGeom prst="rect">
            <a:avLst/>
          </a:prstGeom>
          <a:noFill/>
        </p:spPr>
        <p:txBody>
          <a:bodyPr wrap="square" anchor="t">
            <a:spAutoFit/>
          </a:bodyPr>
          <a:lstStyle/>
          <a:p>
            <a:pPr algn="ctr"/>
            <a:r>
              <a:rPr sz="950" b="1" i="0">
                <a:solidFill>
                  <a:srgbClr val="12245A"/>
                </a:solidFill>
                <a:latin typeface="Arial"/>
              </a:rPr>
              <a:t>Community campaign</a:t>
            </a:r>
          </a:p>
        </p:txBody>
      </p:sp>
      <p:sp>
        <p:nvSpPr>
          <p:cNvPr id="66" name="Rectangle 65"/>
          <p:cNvSpPr/>
          <p:nvPr/>
        </p:nvSpPr>
        <p:spPr>
          <a:xfrm>
            <a:off x="20144658" y="6168613"/>
            <a:ext cx="9253941" cy="570515"/>
          </a:xfrm>
          <a:prstGeom prst="rect">
            <a:avLst/>
          </a:prstGeom>
          <a:solidFill>
            <a:srgbClr val="1F3C88"/>
          </a:solidFill>
          <a:ln>
            <a:solidFill>
              <a:srgbClr val="1F3C88"/>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KEY QUANTITATIVE FINDINGS</a:t>
            </a:r>
          </a:p>
        </p:txBody>
      </p:sp>
      <p:sp>
        <p:nvSpPr>
          <p:cNvPr id="67" name="Rounded Rectangle 66"/>
          <p:cNvSpPr/>
          <p:nvPr/>
        </p:nvSpPr>
        <p:spPr>
          <a:xfrm>
            <a:off x="20345826" y="6922008"/>
            <a:ext cx="2822519" cy="1261872"/>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8" name="TextBox 67"/>
          <p:cNvSpPr txBox="1"/>
          <p:nvPr/>
        </p:nvSpPr>
        <p:spPr>
          <a:xfrm>
            <a:off x="20391546" y="7086600"/>
            <a:ext cx="2731079" cy="523220"/>
          </a:xfrm>
          <a:prstGeom prst="rect">
            <a:avLst/>
          </a:prstGeom>
          <a:noFill/>
        </p:spPr>
        <p:txBody>
          <a:bodyPr wrap="square" anchor="t">
            <a:spAutoFit/>
          </a:bodyPr>
          <a:lstStyle/>
          <a:p>
            <a:pPr algn="ctr"/>
            <a:r>
              <a:rPr sz="2800" b="1" i="0">
                <a:solidFill>
                  <a:srgbClr val="D71920"/>
                </a:solidFill>
                <a:latin typeface="Arial"/>
              </a:rPr>
              <a:t>+50 pp</a:t>
            </a:r>
          </a:p>
        </p:txBody>
      </p:sp>
      <p:sp>
        <p:nvSpPr>
          <p:cNvPr id="69" name="TextBox 68"/>
          <p:cNvSpPr txBox="1"/>
          <p:nvPr/>
        </p:nvSpPr>
        <p:spPr>
          <a:xfrm>
            <a:off x="20391546" y="7671816"/>
            <a:ext cx="2731079" cy="276999"/>
          </a:xfrm>
          <a:prstGeom prst="rect">
            <a:avLst/>
          </a:prstGeom>
          <a:noFill/>
        </p:spPr>
        <p:txBody>
          <a:bodyPr wrap="square" anchor="t">
            <a:spAutoFit/>
          </a:bodyPr>
          <a:lstStyle/>
          <a:p>
            <a:pPr algn="ctr"/>
            <a:r>
              <a:rPr sz="1200" b="1" i="0">
                <a:solidFill>
                  <a:srgbClr val="4D5A68"/>
                </a:solidFill>
                <a:latin typeface="Arial"/>
              </a:rPr>
              <a:t>Speaking confidence</a:t>
            </a:r>
          </a:p>
        </p:txBody>
      </p:sp>
      <p:sp>
        <p:nvSpPr>
          <p:cNvPr id="70" name="Rounded Rectangle 69"/>
          <p:cNvSpPr/>
          <p:nvPr/>
        </p:nvSpPr>
        <p:spPr>
          <a:xfrm>
            <a:off x="23360369" y="6922008"/>
            <a:ext cx="2822519" cy="1261872"/>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TextBox 70"/>
          <p:cNvSpPr txBox="1"/>
          <p:nvPr/>
        </p:nvSpPr>
        <p:spPr>
          <a:xfrm>
            <a:off x="23406089" y="7086600"/>
            <a:ext cx="2731079" cy="523220"/>
          </a:xfrm>
          <a:prstGeom prst="rect">
            <a:avLst/>
          </a:prstGeom>
          <a:noFill/>
        </p:spPr>
        <p:txBody>
          <a:bodyPr wrap="square" anchor="t">
            <a:spAutoFit/>
          </a:bodyPr>
          <a:lstStyle/>
          <a:p>
            <a:pPr algn="ctr"/>
            <a:r>
              <a:rPr sz="2800" b="1" i="0">
                <a:solidFill>
                  <a:srgbClr val="1F3C88"/>
                </a:solidFill>
                <a:latin typeface="Arial"/>
              </a:rPr>
              <a:t>+40 pp</a:t>
            </a:r>
          </a:p>
        </p:txBody>
      </p:sp>
      <p:sp>
        <p:nvSpPr>
          <p:cNvPr id="72" name="TextBox 71"/>
          <p:cNvSpPr txBox="1"/>
          <p:nvPr/>
        </p:nvSpPr>
        <p:spPr>
          <a:xfrm>
            <a:off x="23406089" y="7671816"/>
            <a:ext cx="2731079" cy="276999"/>
          </a:xfrm>
          <a:prstGeom prst="rect">
            <a:avLst/>
          </a:prstGeom>
          <a:noFill/>
        </p:spPr>
        <p:txBody>
          <a:bodyPr wrap="square" anchor="t">
            <a:spAutoFit/>
          </a:bodyPr>
          <a:lstStyle/>
          <a:p>
            <a:pPr algn="ctr"/>
            <a:r>
              <a:rPr sz="1200" b="1" i="0">
                <a:solidFill>
                  <a:srgbClr val="4D5A68"/>
                </a:solidFill>
                <a:latin typeface="Arial"/>
              </a:rPr>
              <a:t>Student motivation</a:t>
            </a:r>
          </a:p>
        </p:txBody>
      </p:sp>
      <p:sp>
        <p:nvSpPr>
          <p:cNvPr id="73" name="Rounded Rectangle 72"/>
          <p:cNvSpPr/>
          <p:nvPr/>
        </p:nvSpPr>
        <p:spPr>
          <a:xfrm>
            <a:off x="26374912" y="6922008"/>
            <a:ext cx="2822519" cy="1261872"/>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4" name="TextBox 73"/>
          <p:cNvSpPr txBox="1"/>
          <p:nvPr/>
        </p:nvSpPr>
        <p:spPr>
          <a:xfrm>
            <a:off x="26420632" y="7086600"/>
            <a:ext cx="2731079" cy="523220"/>
          </a:xfrm>
          <a:prstGeom prst="rect">
            <a:avLst/>
          </a:prstGeom>
          <a:noFill/>
        </p:spPr>
        <p:txBody>
          <a:bodyPr wrap="square" anchor="t">
            <a:spAutoFit/>
          </a:bodyPr>
          <a:lstStyle/>
          <a:p>
            <a:pPr algn="ctr"/>
            <a:r>
              <a:rPr sz="2800" b="1" i="0">
                <a:solidFill>
                  <a:srgbClr val="24864B"/>
                </a:solidFill>
                <a:latin typeface="Arial"/>
              </a:rPr>
              <a:t>+38 pp</a:t>
            </a:r>
          </a:p>
        </p:txBody>
      </p:sp>
      <p:sp>
        <p:nvSpPr>
          <p:cNvPr id="75" name="TextBox 74"/>
          <p:cNvSpPr txBox="1"/>
          <p:nvPr/>
        </p:nvSpPr>
        <p:spPr>
          <a:xfrm>
            <a:off x="26420632" y="7671816"/>
            <a:ext cx="2731079" cy="276999"/>
          </a:xfrm>
          <a:prstGeom prst="rect">
            <a:avLst/>
          </a:prstGeom>
          <a:noFill/>
        </p:spPr>
        <p:txBody>
          <a:bodyPr wrap="square" anchor="t">
            <a:spAutoFit/>
          </a:bodyPr>
          <a:lstStyle/>
          <a:p>
            <a:pPr algn="ctr"/>
            <a:r>
              <a:rPr sz="1200" b="1" i="0">
                <a:solidFill>
                  <a:srgbClr val="4D5A68"/>
                </a:solidFill>
                <a:latin typeface="Arial"/>
              </a:rPr>
              <a:t>Teachers using AI</a:t>
            </a:r>
          </a:p>
        </p:txBody>
      </p:sp>
      <p:sp>
        <p:nvSpPr>
          <p:cNvPr id="76" name="Rounded Rectangle 75"/>
          <p:cNvSpPr/>
          <p:nvPr/>
        </p:nvSpPr>
        <p:spPr>
          <a:xfrm>
            <a:off x="20345826" y="8503920"/>
            <a:ext cx="2822519" cy="1261872"/>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7" name="TextBox 76"/>
          <p:cNvSpPr txBox="1"/>
          <p:nvPr/>
        </p:nvSpPr>
        <p:spPr>
          <a:xfrm>
            <a:off x="20391546" y="8668512"/>
            <a:ext cx="2731079" cy="523220"/>
          </a:xfrm>
          <a:prstGeom prst="rect">
            <a:avLst/>
          </a:prstGeom>
          <a:noFill/>
        </p:spPr>
        <p:txBody>
          <a:bodyPr wrap="square" anchor="t">
            <a:spAutoFit/>
          </a:bodyPr>
          <a:lstStyle/>
          <a:p>
            <a:pPr algn="ctr"/>
            <a:r>
              <a:rPr sz="2800" b="1" i="0">
                <a:solidFill>
                  <a:srgbClr val="12245A"/>
                </a:solidFill>
                <a:latin typeface="Arial"/>
              </a:rPr>
              <a:t>+114%</a:t>
            </a:r>
          </a:p>
        </p:txBody>
      </p:sp>
      <p:sp>
        <p:nvSpPr>
          <p:cNvPr id="78" name="TextBox 77"/>
          <p:cNvSpPr txBox="1"/>
          <p:nvPr/>
        </p:nvSpPr>
        <p:spPr>
          <a:xfrm>
            <a:off x="20391546" y="9253728"/>
            <a:ext cx="2731079" cy="276999"/>
          </a:xfrm>
          <a:prstGeom prst="rect">
            <a:avLst/>
          </a:prstGeom>
          <a:noFill/>
        </p:spPr>
        <p:txBody>
          <a:bodyPr wrap="square" anchor="t">
            <a:spAutoFit/>
          </a:bodyPr>
          <a:lstStyle/>
          <a:p>
            <a:pPr algn="ctr"/>
            <a:r>
              <a:rPr sz="1200" b="1" i="0">
                <a:solidFill>
                  <a:srgbClr val="4D5A68"/>
                </a:solidFill>
                <a:latin typeface="Arial"/>
              </a:rPr>
              <a:t>CLIL lessons / year</a:t>
            </a:r>
          </a:p>
        </p:txBody>
      </p:sp>
      <p:sp>
        <p:nvSpPr>
          <p:cNvPr id="79" name="Rounded Rectangle 78"/>
          <p:cNvSpPr/>
          <p:nvPr/>
        </p:nvSpPr>
        <p:spPr>
          <a:xfrm>
            <a:off x="23360369" y="8503920"/>
            <a:ext cx="2822519" cy="1261872"/>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0" name="TextBox 79"/>
          <p:cNvSpPr txBox="1"/>
          <p:nvPr/>
        </p:nvSpPr>
        <p:spPr>
          <a:xfrm>
            <a:off x="23406089" y="8668512"/>
            <a:ext cx="2731079" cy="523220"/>
          </a:xfrm>
          <a:prstGeom prst="rect">
            <a:avLst/>
          </a:prstGeom>
          <a:noFill/>
        </p:spPr>
        <p:txBody>
          <a:bodyPr wrap="square" anchor="t">
            <a:spAutoFit/>
          </a:bodyPr>
          <a:lstStyle/>
          <a:p>
            <a:pPr algn="ctr"/>
            <a:r>
              <a:rPr sz="2800" b="1" i="0">
                <a:solidFill>
                  <a:srgbClr val="00A0C6"/>
                </a:solidFill>
                <a:latin typeface="Arial"/>
              </a:rPr>
              <a:t>+35 pp</a:t>
            </a:r>
          </a:p>
        </p:txBody>
      </p:sp>
      <p:sp>
        <p:nvSpPr>
          <p:cNvPr id="81" name="TextBox 80"/>
          <p:cNvSpPr txBox="1"/>
          <p:nvPr/>
        </p:nvSpPr>
        <p:spPr>
          <a:xfrm>
            <a:off x="23406089" y="9253728"/>
            <a:ext cx="2731079" cy="276999"/>
          </a:xfrm>
          <a:prstGeom prst="rect">
            <a:avLst/>
          </a:prstGeom>
          <a:noFill/>
        </p:spPr>
        <p:txBody>
          <a:bodyPr wrap="square" anchor="t">
            <a:spAutoFit/>
          </a:bodyPr>
          <a:lstStyle/>
          <a:p>
            <a:pPr algn="ctr"/>
            <a:r>
              <a:rPr sz="1200" b="1" i="0">
                <a:solidFill>
                  <a:srgbClr val="4D5A68"/>
                </a:solidFill>
                <a:latin typeface="Arial"/>
              </a:rPr>
              <a:t>Speaking/Writing ≥8.0</a:t>
            </a:r>
          </a:p>
        </p:txBody>
      </p:sp>
      <p:sp>
        <p:nvSpPr>
          <p:cNvPr id="82" name="Rounded Rectangle 81"/>
          <p:cNvSpPr/>
          <p:nvPr/>
        </p:nvSpPr>
        <p:spPr>
          <a:xfrm>
            <a:off x="26374912" y="8503920"/>
            <a:ext cx="2822519" cy="1261872"/>
          </a:xfrm>
          <a:prstGeom prst="roundRect">
            <a:avLst/>
          </a:prstGeom>
          <a:solidFill>
            <a:srgbClr val="FFFFFF"/>
          </a:solidFill>
          <a:ln>
            <a:solidFill>
              <a:srgbClr val="D7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3" name="TextBox 82"/>
          <p:cNvSpPr txBox="1"/>
          <p:nvPr/>
        </p:nvSpPr>
        <p:spPr>
          <a:xfrm>
            <a:off x="26420632" y="8668512"/>
            <a:ext cx="2731079" cy="523220"/>
          </a:xfrm>
          <a:prstGeom prst="rect">
            <a:avLst/>
          </a:prstGeom>
          <a:noFill/>
        </p:spPr>
        <p:txBody>
          <a:bodyPr wrap="square" anchor="t">
            <a:spAutoFit/>
          </a:bodyPr>
          <a:lstStyle/>
          <a:p>
            <a:pPr algn="ctr"/>
            <a:r>
              <a:rPr sz="2800" b="1" i="0">
                <a:solidFill>
                  <a:srgbClr val="F0A000"/>
                </a:solidFill>
                <a:latin typeface="Arial"/>
              </a:rPr>
              <a:t>+100%</a:t>
            </a:r>
          </a:p>
        </p:txBody>
      </p:sp>
      <p:sp>
        <p:nvSpPr>
          <p:cNvPr id="84" name="TextBox 83"/>
          <p:cNvSpPr txBox="1"/>
          <p:nvPr/>
        </p:nvSpPr>
        <p:spPr>
          <a:xfrm>
            <a:off x="26420632" y="9253728"/>
            <a:ext cx="2731079" cy="276999"/>
          </a:xfrm>
          <a:prstGeom prst="rect">
            <a:avLst/>
          </a:prstGeom>
          <a:noFill/>
        </p:spPr>
        <p:txBody>
          <a:bodyPr wrap="square" anchor="t">
            <a:spAutoFit/>
          </a:bodyPr>
          <a:lstStyle/>
          <a:p>
            <a:pPr algn="ctr"/>
            <a:r>
              <a:rPr sz="1200" b="1" i="0">
                <a:solidFill>
                  <a:srgbClr val="4D5A68"/>
                </a:solidFill>
                <a:latin typeface="Arial"/>
              </a:rPr>
              <a:t>IELTS ≥5.5</a:t>
            </a:r>
          </a:p>
        </p:txBody>
      </p:sp>
      <p:sp>
        <p:nvSpPr>
          <p:cNvPr id="86" name="Rectangle 85"/>
          <p:cNvSpPr/>
          <p:nvPr/>
        </p:nvSpPr>
        <p:spPr>
          <a:xfrm>
            <a:off x="20144658" y="11600149"/>
            <a:ext cx="9253941" cy="570515"/>
          </a:xfrm>
          <a:prstGeom prst="rect">
            <a:avLst/>
          </a:prstGeom>
          <a:solidFill>
            <a:srgbClr val="D71920"/>
          </a:solidFill>
          <a:ln>
            <a:solidFill>
              <a:srgbClr val="D71920"/>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BEFORE-AFTER INDICATORS</a:t>
            </a:r>
          </a:p>
        </p:txBody>
      </p:sp>
      <p:pic>
        <p:nvPicPr>
          <p:cNvPr id="87" name="Picture 86" descr="results_chart_final.png"/>
          <p:cNvPicPr>
            <a:picLocks noChangeAspect="1"/>
          </p:cNvPicPr>
          <p:nvPr/>
        </p:nvPicPr>
        <p:blipFill>
          <a:blip r:embed="rId6"/>
          <a:stretch>
            <a:fillRect/>
          </a:stretch>
        </p:blipFill>
        <p:spPr>
          <a:xfrm>
            <a:off x="20482986" y="12399264"/>
            <a:ext cx="8577285" cy="7040880"/>
          </a:xfrm>
          <a:prstGeom prst="rect">
            <a:avLst/>
          </a:prstGeom>
        </p:spPr>
      </p:pic>
      <p:sp>
        <p:nvSpPr>
          <p:cNvPr id="88" name="TextBox 87"/>
          <p:cNvSpPr txBox="1"/>
          <p:nvPr/>
        </p:nvSpPr>
        <p:spPr>
          <a:xfrm>
            <a:off x="20482986" y="19531584"/>
            <a:ext cx="8577285" cy="529376"/>
          </a:xfrm>
          <a:prstGeom prst="rect">
            <a:avLst/>
          </a:prstGeom>
          <a:noFill/>
        </p:spPr>
        <p:txBody>
          <a:bodyPr wrap="square" lIns="18288" tIns="18288" rIns="18288" bIns="18288" anchor="t">
            <a:spAutoFit/>
          </a:bodyPr>
          <a:lstStyle/>
          <a:p>
            <a:pPr algn="ctr"/>
            <a:r>
              <a:rPr sz="1600" b="0" i="0">
                <a:solidFill>
                  <a:srgbClr val="4D5A68"/>
                </a:solidFill>
                <a:latin typeface="Arial"/>
              </a:rPr>
              <a:t>Note: Indicators combine percentages, annual lessons, and learner counts; values are selected to show institutional impact.</a:t>
            </a:r>
          </a:p>
        </p:txBody>
      </p:sp>
      <p:sp>
        <p:nvSpPr>
          <p:cNvPr id="90" name="Rectangle 89"/>
          <p:cNvSpPr/>
          <p:nvPr/>
        </p:nvSpPr>
        <p:spPr>
          <a:xfrm>
            <a:off x="20144658" y="21375085"/>
            <a:ext cx="9253941" cy="570515"/>
          </a:xfrm>
          <a:prstGeom prst="rect">
            <a:avLst/>
          </a:prstGeom>
          <a:solidFill>
            <a:srgbClr val="12245A"/>
          </a:solidFill>
          <a:ln>
            <a:solidFill>
              <a:srgbClr val="12245A"/>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QUALITATIVE FINDINGS</a:t>
            </a:r>
          </a:p>
        </p:txBody>
      </p:sp>
      <p:sp>
        <p:nvSpPr>
          <p:cNvPr id="91" name="TextBox 90"/>
          <p:cNvSpPr txBox="1"/>
          <p:nvPr/>
        </p:nvSpPr>
        <p:spPr>
          <a:xfrm>
            <a:off x="20345826" y="22128480"/>
            <a:ext cx="8851605" cy="2006703"/>
          </a:xfrm>
          <a:prstGeom prst="rect">
            <a:avLst/>
          </a:prstGeom>
          <a:noFill/>
        </p:spPr>
        <p:txBody>
          <a:bodyPr wrap="square" lIns="18288" tIns="18288" rIns="18288" bIns="18288" anchor="t">
            <a:spAutoFit/>
          </a:bodyPr>
          <a:lstStyle/>
          <a:p>
            <a:pPr algn="l"/>
            <a:r>
              <a:rPr sz="1600" b="0" i="0">
                <a:solidFill>
                  <a:srgbClr val="1A1A1A"/>
                </a:solidFill>
                <a:latin typeface="Arial"/>
              </a:rPr>
              <a:t>Learner transformation: students moved from rote learning to authentic communication; English became “a real part of life”.</a:t>
            </a:r>
          </a:p>
          <a:p>
            <a:pPr algn="l"/>
            <a:endParaRPr sz="1600" b="0" i="0">
              <a:solidFill>
                <a:srgbClr val="1A1A1A"/>
              </a:solidFill>
              <a:latin typeface="Arial"/>
            </a:endParaRPr>
          </a:p>
          <a:p>
            <a:pPr algn="l"/>
            <a:r>
              <a:rPr sz="1600" b="0" i="0">
                <a:solidFill>
                  <a:srgbClr val="1A1A1A"/>
                </a:solidFill>
                <a:latin typeface="Arial"/>
              </a:rPr>
              <a:t>Teacher professional growth: English and non-English teachers collaborated on AI-assisted and bilingual project-based lessons.</a:t>
            </a:r>
          </a:p>
          <a:p>
            <a:pPr algn="l"/>
            <a:endParaRPr sz="1600" b="0" i="0">
              <a:solidFill>
                <a:srgbClr val="1A1A1A"/>
              </a:solidFill>
              <a:latin typeface="Arial"/>
            </a:endParaRPr>
          </a:p>
          <a:p>
            <a:pPr algn="l"/>
            <a:r>
              <a:rPr sz="1600" b="0" i="0">
                <a:solidFill>
                  <a:srgbClr val="1A1A1A"/>
                </a:solidFill>
                <a:latin typeface="Arial"/>
              </a:rPr>
              <a:t>Community impact: English became a medium for cultural expression, local pride, environmental awareness, and school-community connection.</a:t>
            </a:r>
          </a:p>
        </p:txBody>
      </p:sp>
      <p:sp>
        <p:nvSpPr>
          <p:cNvPr id="93" name="Rectangle 92"/>
          <p:cNvSpPr/>
          <p:nvPr/>
        </p:nvSpPr>
        <p:spPr>
          <a:xfrm>
            <a:off x="20144658" y="27812460"/>
            <a:ext cx="9253941" cy="570515"/>
          </a:xfrm>
          <a:prstGeom prst="rect">
            <a:avLst/>
          </a:prstGeom>
          <a:solidFill>
            <a:srgbClr val="00A0C6"/>
          </a:solidFill>
          <a:ln>
            <a:solidFill>
              <a:srgbClr val="00A0C6"/>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IMPLICATIONS FOR EFL-TO-ESL TRANSITION</a:t>
            </a:r>
          </a:p>
        </p:txBody>
      </p:sp>
      <p:sp>
        <p:nvSpPr>
          <p:cNvPr id="94" name="TextBox 93"/>
          <p:cNvSpPr txBox="1"/>
          <p:nvPr/>
        </p:nvSpPr>
        <p:spPr>
          <a:xfrm>
            <a:off x="20345826" y="28565856"/>
            <a:ext cx="8851605" cy="2252924"/>
          </a:xfrm>
          <a:prstGeom prst="rect">
            <a:avLst/>
          </a:prstGeom>
          <a:noFill/>
        </p:spPr>
        <p:txBody>
          <a:bodyPr wrap="square" lIns="18288" tIns="18288" rIns="18288" bIns="18288" anchor="t">
            <a:spAutoFit/>
          </a:bodyPr>
          <a:lstStyle/>
          <a:p>
            <a:pPr algn="l"/>
            <a:r>
              <a:rPr sz="1600" b="0" i="0">
                <a:solidFill>
                  <a:srgbClr val="1A1A1A"/>
                </a:solidFill>
                <a:latin typeface="Arial"/>
              </a:rPr>
              <a:t>For schools: create sustainable English-speaking spaces, not one-off events.</a:t>
            </a:r>
          </a:p>
          <a:p>
            <a:pPr algn="l"/>
            <a:endParaRPr sz="1600" b="0" i="0">
              <a:solidFill>
                <a:srgbClr val="1A1A1A"/>
              </a:solidFill>
              <a:latin typeface="Arial"/>
            </a:endParaRPr>
          </a:p>
          <a:p>
            <a:pPr algn="l"/>
            <a:r>
              <a:rPr sz="1600" b="0" i="0">
                <a:solidFill>
                  <a:srgbClr val="1A1A1A"/>
                </a:solidFill>
                <a:latin typeface="Arial"/>
              </a:rPr>
              <a:t>For teachers: use AI to amplify task design, feedback, multimedia production, and assessment.</a:t>
            </a:r>
          </a:p>
          <a:p>
            <a:pPr algn="l"/>
            <a:endParaRPr sz="1600" b="0" i="0">
              <a:solidFill>
                <a:srgbClr val="1A1A1A"/>
              </a:solidFill>
              <a:latin typeface="Arial"/>
            </a:endParaRPr>
          </a:p>
          <a:p>
            <a:pPr algn="l"/>
            <a:r>
              <a:rPr sz="1600" b="0" i="0">
                <a:solidFill>
                  <a:srgbClr val="1A1A1A"/>
                </a:solidFill>
                <a:latin typeface="Arial"/>
              </a:rPr>
              <a:t>For policy: support local school ecosystems where English is used for learning, innovation, and community communication.</a:t>
            </a:r>
          </a:p>
          <a:p>
            <a:pPr algn="l"/>
            <a:endParaRPr sz="1600" b="0" i="0">
              <a:solidFill>
                <a:srgbClr val="1A1A1A"/>
              </a:solidFill>
              <a:latin typeface="Arial"/>
            </a:endParaRPr>
          </a:p>
          <a:p>
            <a:pPr algn="l"/>
            <a:r>
              <a:rPr sz="1600" b="0" i="0">
                <a:solidFill>
                  <a:srgbClr val="1A1A1A"/>
                </a:solidFill>
                <a:latin typeface="Arial"/>
              </a:rPr>
              <a:t>For similar contexts: start small, document products, mentor peers, and scale through annual cycles.</a:t>
            </a:r>
          </a:p>
        </p:txBody>
      </p:sp>
      <p:sp>
        <p:nvSpPr>
          <p:cNvPr id="96" name="Rectangle 95"/>
          <p:cNvSpPr/>
          <p:nvPr/>
        </p:nvSpPr>
        <p:spPr>
          <a:xfrm>
            <a:off x="20144658" y="34249837"/>
            <a:ext cx="9253941" cy="570515"/>
          </a:xfrm>
          <a:prstGeom prst="rect">
            <a:avLst/>
          </a:prstGeom>
          <a:solidFill>
            <a:srgbClr val="24864B"/>
          </a:solidFill>
          <a:ln>
            <a:solidFill>
              <a:srgbClr val="24864B"/>
            </a:solidFill>
          </a:ln>
        </p:spPr>
        <p:style>
          <a:lnRef idx="1">
            <a:schemeClr val="accent1"/>
          </a:lnRef>
          <a:fillRef idx="3">
            <a:schemeClr val="accent1"/>
          </a:fillRef>
          <a:effectRef idx="2">
            <a:schemeClr val="accent1"/>
          </a:effectRef>
          <a:fontRef idx="minor">
            <a:schemeClr val="lt1"/>
          </a:fontRef>
        </p:style>
        <p:txBody>
          <a:bodyPr wrap="square" lIns="146304" tIns="73152" rIns="109728" bIns="18288" rtlCol="0" anchor="t"/>
          <a:lstStyle/>
          <a:p>
            <a:pPr algn="l"/>
            <a:r>
              <a:rPr sz="2000" b="1" i="0">
                <a:solidFill>
                  <a:srgbClr val="FFFFFF"/>
                </a:solidFill>
                <a:latin typeface="Arial"/>
              </a:rPr>
              <a:t>REFERENCES &amp; ACCESS</a:t>
            </a:r>
          </a:p>
        </p:txBody>
      </p:sp>
      <p:sp>
        <p:nvSpPr>
          <p:cNvPr id="97" name="TextBox 96"/>
          <p:cNvSpPr txBox="1"/>
          <p:nvPr/>
        </p:nvSpPr>
        <p:spPr>
          <a:xfrm>
            <a:off x="20345827" y="35003231"/>
            <a:ext cx="6029086" cy="1760482"/>
          </a:xfrm>
          <a:prstGeom prst="rect">
            <a:avLst/>
          </a:prstGeom>
          <a:noFill/>
        </p:spPr>
        <p:txBody>
          <a:bodyPr wrap="square" lIns="18288" tIns="18288" rIns="18288" bIns="18288" anchor="t">
            <a:spAutoFit/>
          </a:bodyPr>
          <a:lstStyle/>
          <a:p>
            <a:pPr algn="l"/>
            <a:r>
              <a:rPr sz="1600" b="0" i="0">
                <a:solidFill>
                  <a:srgbClr val="1A1A1A"/>
                </a:solidFill>
                <a:latin typeface="Arial"/>
              </a:rPr>
              <a:t>Dewey, J. (1938). Experience and education.</a:t>
            </a:r>
          </a:p>
          <a:p>
            <a:pPr algn="l"/>
            <a:r>
              <a:rPr sz="1600" b="0" i="0">
                <a:solidFill>
                  <a:srgbClr val="1A1A1A"/>
                </a:solidFill>
                <a:latin typeface="Arial"/>
              </a:rPr>
              <a:t>Kolb, D. A. (1984). Experiential learning.</a:t>
            </a:r>
          </a:p>
          <a:p>
            <a:pPr algn="l"/>
            <a:r>
              <a:rPr sz="1600" b="0" i="0">
                <a:solidFill>
                  <a:srgbClr val="1A1A1A"/>
                </a:solidFill>
                <a:latin typeface="Arial"/>
              </a:rPr>
              <a:t>Ministry of Education and Training. (2018). General Education Curriculum – English Subject Framework.</a:t>
            </a:r>
          </a:p>
          <a:p>
            <a:pPr algn="l"/>
            <a:r>
              <a:rPr sz="1600" b="0" i="0">
                <a:solidFill>
                  <a:srgbClr val="1A1A1A"/>
                </a:solidFill>
                <a:latin typeface="Arial"/>
              </a:rPr>
              <a:t>UNESCO. (2020). Education for sustainable development goals.</a:t>
            </a:r>
          </a:p>
          <a:p>
            <a:pPr algn="l"/>
            <a:r>
              <a:rPr sz="1600" b="0" i="0">
                <a:solidFill>
                  <a:srgbClr val="1A1A1A"/>
                </a:solidFill>
                <a:latin typeface="Arial"/>
              </a:rPr>
              <a:t>Vygotsky, L. S. (1978). Mind in society.</a:t>
            </a:r>
          </a:p>
          <a:p>
            <a:pPr algn="l"/>
            <a:r>
              <a:rPr sz="1600" b="0" i="0">
                <a:solidFill>
                  <a:srgbClr val="1A1A1A"/>
                </a:solidFill>
                <a:latin typeface="Arial"/>
              </a:rPr>
              <a:t>Wenger, E. (1998). Communities of practice.</a:t>
            </a:r>
          </a:p>
        </p:txBody>
      </p:sp>
      <p:sp>
        <p:nvSpPr>
          <p:cNvPr id="99" name="TextBox 98"/>
          <p:cNvSpPr txBox="1"/>
          <p:nvPr/>
        </p:nvSpPr>
        <p:spPr>
          <a:xfrm>
            <a:off x="26993108" y="37129318"/>
            <a:ext cx="1874519" cy="461665"/>
          </a:xfrm>
          <a:prstGeom prst="rect">
            <a:avLst/>
          </a:prstGeom>
          <a:noFill/>
        </p:spPr>
        <p:txBody>
          <a:bodyPr wrap="square" anchor="t">
            <a:spAutoFit/>
          </a:bodyPr>
          <a:lstStyle/>
          <a:p>
            <a:pPr algn="ctr"/>
            <a:r>
              <a:rPr sz="1200" b="1" i="0">
                <a:solidFill>
                  <a:srgbClr val="12245A"/>
                </a:solidFill>
                <a:latin typeface="Arial"/>
              </a:rPr>
              <a:t>Scan for abstract</a:t>
            </a:r>
          </a:p>
          <a:p>
            <a:pPr algn="ctr"/>
            <a:r>
              <a:rPr sz="1200" b="1" i="0">
                <a:solidFill>
                  <a:srgbClr val="12245A"/>
                </a:solidFill>
                <a:latin typeface="Arial"/>
              </a:rPr>
              <a:t>ID #2346</a:t>
            </a:r>
          </a:p>
        </p:txBody>
      </p:sp>
      <p:sp>
        <p:nvSpPr>
          <p:cNvPr id="100" name="TextBox 99"/>
          <p:cNvSpPr txBox="1"/>
          <p:nvPr/>
        </p:nvSpPr>
        <p:spPr>
          <a:xfrm>
            <a:off x="26848487" y="38313678"/>
            <a:ext cx="2267285" cy="646331"/>
          </a:xfrm>
          <a:prstGeom prst="rect">
            <a:avLst/>
          </a:prstGeom>
          <a:noFill/>
        </p:spPr>
        <p:txBody>
          <a:bodyPr wrap="square" anchor="t">
            <a:spAutoFit/>
          </a:bodyPr>
          <a:lstStyle/>
          <a:p>
            <a:pPr algn="ctr"/>
            <a:r>
              <a:rPr sz="1200" b="0" i="0">
                <a:solidFill>
                  <a:srgbClr val="1A1A1A"/>
                </a:solidFill>
                <a:latin typeface="Arial"/>
              </a:rPr>
              <a:t>Corresponding author:</a:t>
            </a:r>
          </a:p>
          <a:p>
            <a:pPr algn="ctr"/>
            <a:r>
              <a:rPr sz="1200" b="0" i="0">
                <a:solidFill>
                  <a:srgbClr val="1A1A1A"/>
                </a:solidFill>
                <a:latin typeface="Arial"/>
              </a:rPr>
              <a:t>Hà Kiều Hoa</a:t>
            </a:r>
          </a:p>
          <a:p>
            <a:pPr algn="ctr"/>
            <a:r>
              <a:rPr sz="1200" b="0" i="0">
                <a:solidFill>
                  <a:srgbClr val="1A1A1A"/>
                </a:solidFill>
                <a:latin typeface="Arial"/>
              </a:rPr>
              <a:t>hkhoa.c3nhue@yenbai.edu.vn</a:t>
            </a:r>
          </a:p>
        </p:txBody>
      </p:sp>
      <p:sp>
        <p:nvSpPr>
          <p:cNvPr id="101" name="TextBox 100"/>
          <p:cNvSpPr txBox="1"/>
          <p:nvPr/>
        </p:nvSpPr>
        <p:spPr>
          <a:xfrm>
            <a:off x="1836631" y="41253176"/>
            <a:ext cx="26609040" cy="338554"/>
          </a:xfrm>
          <a:prstGeom prst="rect">
            <a:avLst/>
          </a:prstGeom>
          <a:noFill/>
        </p:spPr>
        <p:txBody>
          <a:bodyPr wrap="square" anchor="t">
            <a:spAutoFit/>
          </a:bodyPr>
          <a:lstStyle/>
          <a:p>
            <a:pPr algn="ctr"/>
            <a:r>
              <a:rPr sz="1600" b="0" i="0">
                <a:solidFill>
                  <a:schemeClr val="bg1"/>
                </a:solidFill>
                <a:latin typeface="Arial"/>
              </a:rPr>
              <a:t>VietTESOL International Convention 2026 | Repositioning English: From Foreign to Second Language | Danang, 27–29 August 2026</a:t>
            </a:r>
          </a:p>
        </p:txBody>
      </p:sp>
      <p:pic>
        <p:nvPicPr>
          <p:cNvPr id="152" name="Picture 151">
            <a:extLst>
              <a:ext uri="{FF2B5EF4-FFF2-40B4-BE49-F238E27FC236}">
                <a16:creationId xmlns:a16="http://schemas.microsoft.com/office/drawing/2014/main" id="{D41D61B9-67D8-07B1-05BA-66BD919824CD}"/>
              </a:ext>
            </a:extLst>
          </p:cNvPr>
          <p:cNvPicPr>
            <a:picLocks noChangeAspect="1"/>
          </p:cNvPicPr>
          <p:nvPr/>
        </p:nvPicPr>
        <p:blipFill>
          <a:blip r:embed="rId7"/>
          <a:srcRect l="4920" t="18100" r="1553" b="2187"/>
          <a:stretch>
            <a:fillRect/>
          </a:stretch>
        </p:blipFill>
        <p:spPr>
          <a:xfrm>
            <a:off x="5641955" y="26096976"/>
            <a:ext cx="4233778" cy="2167127"/>
          </a:xfrm>
          <a:prstGeom prst="rect">
            <a:avLst/>
          </a:prstGeom>
        </p:spPr>
      </p:pic>
      <p:pic>
        <p:nvPicPr>
          <p:cNvPr id="153" name="Image 5" descr="/mnt/data/innovation_media/image37.jpeg">
            <a:extLst>
              <a:ext uri="{FF2B5EF4-FFF2-40B4-BE49-F238E27FC236}">
                <a16:creationId xmlns:a16="http://schemas.microsoft.com/office/drawing/2014/main" id="{1BF528CA-2941-8FE9-C1C5-E188B941D7F8}"/>
              </a:ext>
            </a:extLst>
          </p:cNvPr>
          <p:cNvPicPr>
            <a:picLocks noChangeAspect="1"/>
          </p:cNvPicPr>
          <p:nvPr/>
        </p:nvPicPr>
        <p:blipFill>
          <a:blip r:embed="rId8"/>
          <a:srcRect t="14318" b="-5904"/>
          <a:stretch>
            <a:fillRect/>
          </a:stretch>
        </p:blipFill>
        <p:spPr>
          <a:xfrm>
            <a:off x="10899860" y="35003231"/>
            <a:ext cx="3964029" cy="2067372"/>
          </a:xfrm>
          <a:prstGeom prst="rect">
            <a:avLst/>
          </a:prstGeom>
        </p:spPr>
      </p:pic>
      <p:pic>
        <p:nvPicPr>
          <p:cNvPr id="154" name="Image 6" descr="/mnt/data/innovation_media/image27.png">
            <a:extLst>
              <a:ext uri="{FF2B5EF4-FFF2-40B4-BE49-F238E27FC236}">
                <a16:creationId xmlns:a16="http://schemas.microsoft.com/office/drawing/2014/main" id="{2C0E6D92-9775-AE71-B37C-55FF785C3760}"/>
              </a:ext>
            </a:extLst>
          </p:cNvPr>
          <p:cNvPicPr>
            <a:picLocks noChangeAspect="1"/>
          </p:cNvPicPr>
          <p:nvPr/>
        </p:nvPicPr>
        <p:blipFill>
          <a:blip r:embed="rId9"/>
          <a:srcRect t="-1707" b="731"/>
          <a:stretch>
            <a:fillRect/>
          </a:stretch>
        </p:blipFill>
        <p:spPr>
          <a:xfrm>
            <a:off x="15481212" y="35003231"/>
            <a:ext cx="3794760" cy="1978152"/>
          </a:xfrm>
          <a:prstGeom prst="rect">
            <a:avLst/>
          </a:prstGeom>
        </p:spPr>
      </p:pic>
      <p:pic>
        <p:nvPicPr>
          <p:cNvPr id="156" name="Picture 155">
            <a:extLst>
              <a:ext uri="{FF2B5EF4-FFF2-40B4-BE49-F238E27FC236}">
                <a16:creationId xmlns:a16="http://schemas.microsoft.com/office/drawing/2014/main" id="{0DA5D555-AE3B-2C1F-2C45-4E600B4ECC44}"/>
              </a:ext>
            </a:extLst>
          </p:cNvPr>
          <p:cNvPicPr>
            <a:picLocks noChangeAspect="1"/>
          </p:cNvPicPr>
          <p:nvPr/>
        </p:nvPicPr>
        <p:blipFill>
          <a:blip r:embed="rId10"/>
          <a:srcRect t="30974"/>
          <a:stretch>
            <a:fillRect/>
          </a:stretch>
        </p:blipFill>
        <p:spPr>
          <a:xfrm>
            <a:off x="1115568" y="26074583"/>
            <a:ext cx="4233778" cy="2189519"/>
          </a:xfrm>
          <a:prstGeom prst="rect">
            <a:avLst/>
          </a:prstGeom>
        </p:spPr>
      </p:pic>
      <p:pic>
        <p:nvPicPr>
          <p:cNvPr id="160" name="Picture 159">
            <a:extLst>
              <a:ext uri="{FF2B5EF4-FFF2-40B4-BE49-F238E27FC236}">
                <a16:creationId xmlns:a16="http://schemas.microsoft.com/office/drawing/2014/main" id="{762B310C-CBCA-4F03-1A6D-62EF33056547}"/>
              </a:ext>
            </a:extLst>
          </p:cNvPr>
          <p:cNvPicPr>
            <a:picLocks noChangeAspect="1"/>
          </p:cNvPicPr>
          <p:nvPr/>
        </p:nvPicPr>
        <p:blipFill>
          <a:blip r:embed="rId11"/>
          <a:stretch>
            <a:fillRect/>
          </a:stretch>
        </p:blipFill>
        <p:spPr>
          <a:xfrm>
            <a:off x="26848487" y="35041558"/>
            <a:ext cx="2136921" cy="2136921"/>
          </a:xfrm>
          <a:prstGeom prst="rect">
            <a:avLst/>
          </a:prstGeom>
        </p:spPr>
      </p:pic>
      <p:pic>
        <p:nvPicPr>
          <p:cNvPr id="164" name="Picture 163">
            <a:extLst>
              <a:ext uri="{FF2B5EF4-FFF2-40B4-BE49-F238E27FC236}">
                <a16:creationId xmlns:a16="http://schemas.microsoft.com/office/drawing/2014/main" id="{A9973A87-35B4-B0D9-E264-D53F95B19C48}"/>
              </a:ext>
            </a:extLst>
          </p:cNvPr>
          <p:cNvPicPr>
            <a:picLocks noChangeAspect="1"/>
          </p:cNvPicPr>
          <p:nvPr/>
        </p:nvPicPr>
        <p:blipFill>
          <a:blip r:embed="rId12"/>
          <a:stretch>
            <a:fillRect/>
          </a:stretch>
        </p:blipFill>
        <p:spPr>
          <a:xfrm>
            <a:off x="1431367" y="34508502"/>
            <a:ext cx="7835957" cy="440772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897</Words>
  <Application>Microsoft Office PowerPoint</Application>
  <PresentationFormat>Custom</PresentationFormat>
  <Paragraphs>115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Nguyen Hue High School, Lao Cai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Classrooms: Building an English Learning Ecosystem</dc:title>
  <dc:subject>VIC 2026 Poster</dc:subject>
  <dc:creator>Hà Kiều Hoa;Nguyễn Triệu Kim Thảo</dc:creator>
  <cp:lastModifiedBy>Hà Kiều Hoa</cp:lastModifiedBy>
  <cp:revision>4</cp:revision>
  <dcterms:created xsi:type="dcterms:W3CDTF">2026-08-22T08:16:04Z</dcterms:created>
  <dcterms:modified xsi:type="dcterms:W3CDTF">2026-08-25T03:34:22Z</dcterms:modified>
</cp:coreProperties>
</file>