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31"/>
  </p:notesMasterIdLst>
  <p:handoutMasterIdLst>
    <p:handoutMasterId r:id="rId32"/>
  </p:handoutMasterIdLst>
  <p:sldIdLst>
    <p:sldId id="270" r:id="rId3"/>
    <p:sldId id="267" r:id="rId4"/>
    <p:sldId id="268" r:id="rId5"/>
    <p:sldId id="274" r:id="rId6"/>
    <p:sldId id="276" r:id="rId7"/>
    <p:sldId id="277" r:id="rId8"/>
    <p:sldId id="278" r:id="rId9"/>
    <p:sldId id="279" r:id="rId10"/>
    <p:sldId id="281" r:id="rId11"/>
    <p:sldId id="282" r:id="rId12"/>
    <p:sldId id="283" r:id="rId13"/>
    <p:sldId id="284" r:id="rId14"/>
    <p:sldId id="285" r:id="rId15"/>
    <p:sldId id="275" r:id="rId16"/>
    <p:sldId id="286" r:id="rId17"/>
    <p:sldId id="287" r:id="rId18"/>
    <p:sldId id="288" r:id="rId19"/>
    <p:sldId id="289" r:id="rId20"/>
    <p:sldId id="290" r:id="rId21"/>
    <p:sldId id="269" r:id="rId22"/>
    <p:sldId id="295" r:id="rId23"/>
    <p:sldId id="292" r:id="rId24"/>
    <p:sldId id="293" r:id="rId25"/>
    <p:sldId id="294" r:id="rId26"/>
    <p:sldId id="271" r:id="rId27"/>
    <p:sldId id="296" r:id="rId28"/>
    <p:sldId id="297" r:id="rId29"/>
    <p:sldId id="298" r:id="rId30"/>
  </p:sldIdLst>
  <p:sldSz cx="12192000" cy="6858000"/>
  <p:notesSz cx="9144000" cy="6858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262"/>
    <a:srgbClr val="31346E"/>
    <a:srgbClr val="D62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45"/>
  </p:normalViewPr>
  <p:slideViewPr>
    <p:cSldViewPr snapToGrid="0">
      <p:cViewPr>
        <p:scale>
          <a:sx n="57" d="100"/>
          <a:sy n="57" d="100"/>
        </p:scale>
        <p:origin x="9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244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204DA4C-2DDE-44FC-AC9A-836D552478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4A5A04-4E17-4E2F-95E8-F42AEA80B5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7FF6C-2ED7-422B-82BF-A56B964E84FC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FE252B-7E07-48E0-85BD-EDA168E7CA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E1545B-4077-4FB3-B035-B2EF9E6516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552DD-5C7E-46EC-A854-D977DBFFA6C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1140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5474E-4AEA-4312-9EFD-B0CF95A4EF9C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2959F-E4F1-4AA0-BFF0-8E1F7AD9265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6746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ADE5A6-3F5A-45B8-97EF-D579F1586A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206CC5-87D1-4CCD-A112-BBC459AEE4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19" y="3612208"/>
            <a:ext cx="12192000" cy="335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D1E70C-D5D6-469B-BCE9-2C25C4895F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053" y="4129839"/>
            <a:ext cx="3606650" cy="290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A04BE7-BBC8-4543-B489-92D4DF992A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2553920" y="1645768"/>
            <a:ext cx="7084159" cy="686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9760F9-FB53-4EEB-AEE6-7F8D57F6702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915" y="171045"/>
            <a:ext cx="2461449" cy="1314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5C4E8C-A173-4500-B0E5-67E65CA223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86" y="171044"/>
            <a:ext cx="3000872" cy="1386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9A94DB-A5C1-4F8F-90E0-852518F9BD8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188" y="88531"/>
            <a:ext cx="2824229" cy="138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2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8795F-2E9F-4B4A-9412-63E99D83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41D61-56A8-454E-AE8E-001BA2942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6476EA-27D6-4BB6-8FFF-F9BF46EE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6E166-54ED-4676-9EF4-83C8BAF5F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341F5-7960-4E66-9E6B-23346FB1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464B6-24C8-49F5-B842-117A6FE8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5581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E7475-4DBA-4A48-9838-B4DE0A30D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18F38-9FC4-455D-96CF-C44C8FA7D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FCF75-480B-467A-9675-90404E17D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B27D20-225A-4FB8-AB8E-0231BBD0D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D53B65-433D-4996-A34F-F4C9CA4F8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C2057F-E1DF-4DC0-9157-0A20632A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B692F5-7236-4181-8C17-510FFB565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B7C9F8-44B3-4A25-9CE0-6D57DA69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1167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181CE-1402-4A4C-8E32-2480A2D9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3BB387-9C39-400D-82B1-26F72C823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F9295D-129F-462F-90C0-102A469F8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26FCA-AB57-4FC1-81CC-747EE814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49939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F80E0-B573-404F-B9FA-B7B7703A4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8C0559-B0B4-4C13-8E27-95A2149EE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02794-D01F-4280-9468-4A3E9D80A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83412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173F4-77AC-4C05-892C-BDBAB70F4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ECF04-6865-45FA-BA1C-75C06E235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E1316D-3976-4DFD-9F41-5834CDD50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B943E-90DA-4530-A7BD-B3B8FA212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79601-5367-4CB6-885C-A743DA657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F088D7-7EB7-4E69-8221-EB3561E40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3486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EFE3-DA48-45C3-A4B4-8B48548BE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37F8F6-FBF5-441B-BEB6-59DC1A19C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60F24-96C9-4EB5-97AA-14A0FB9B3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851EE-C369-4C5C-9103-684CAA616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5C14AB-F68A-4BD5-9C62-10AA19E88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D9F8E4-139C-430C-9101-4EBC6E4F6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18509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9BB4-2115-4A19-9777-EEFA14A53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67C59-78E4-4935-933E-D6B822105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45B91-2B97-4556-AFE6-8B6C75BD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F2063-BB16-4B98-B1EA-0F7973946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EC366-07F3-4C1B-98F0-8B8BA06E3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17803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17108E-BA00-44E9-8C3D-1FDD43FDF2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B55AB0-27B3-4618-A77E-F8E8156D2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5AB41-EC12-4FD2-AFEF-6FEC3EA5E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F9F4E-1504-4EB8-BE66-F8FA2EC80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A8796-7812-436F-92E7-55AA2689D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35983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D6930-7809-8417-4F75-B05AAA40F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31180B-51C1-054C-DA02-65D40D27E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690CC-111A-9FB9-96F3-C3B5817B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B9CFD-7807-3E09-B9FA-6D57E72D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B85F9-5013-4C9F-D9DA-433EBD8B4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583350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4FD-6B69-425C-89B6-75108D27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42D70-0D39-A8F8-9263-E7740C4D7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4A795-DAAC-D70B-DFF8-7B476488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958C4-2BA0-D9D0-293E-DF212F471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5151C-4033-9791-A2C9-EA5B2A26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069870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928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0D55-B4A8-92E3-5FE0-8BC40398B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9C9CA-8542-1C33-BF8E-2F7BEF7CF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017BB-9F5D-876C-042D-57E8694D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3188D-8118-E716-6748-B4F7BFD18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89252-C2D8-E3B9-E203-386BA6C92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8831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12397-DFB3-4ECD-0DD8-F32F7D48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37A78-69C1-C2DD-80CF-9E0A799300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4A0E9-2FF4-72CA-1073-5C28D9026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80BEA5-B1B7-2A1F-5371-02A1CD91B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A9F542-2112-E8ED-B2FD-3EFECE0B2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1CE0E-1D6D-1142-1FCB-67453D9F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34988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752FE-433E-4F82-30CF-9ED0D82C7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98787-9C71-4D89-9D2A-134FA8AA5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EE227E-7200-0BA9-272F-96D448CA5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A8668-ADC1-9D7A-E090-5E9B5FA56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C50426-5F79-5C39-B3F6-433AFC5FC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915FED-6C4E-0E9F-4B64-164306C95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E5852F-7774-6BB1-F405-316F34A96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F1C932-A95F-5AC4-6945-581BFEAF8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02135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3BD47-8660-DC32-F054-CEEACF3B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D29B0-77E9-273E-51BE-C47EDEAE7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4D0191-D069-9EEA-0538-865DB010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A2D24D-0449-7B8B-B7BE-A50A7D5B3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077673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64934-AB52-9C30-5E7C-DE7D6DE92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C78B98-1989-E91E-DDCF-8D19EF83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66709-2D79-5923-28B5-F978BFAF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41722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17FA9-0A7C-05E7-79D9-049879D8A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5DEF3-7FEE-ABB7-C19C-0A971E37F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A0AA9-91F4-E248-3905-99DF6F574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26D21-CD80-0F29-BA33-D9550386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09328-8349-0BC2-BD6B-F2B685ABF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FE5BF6-2A21-17CB-C40F-EA1FE3FB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28148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D7F4-188D-FDE7-C3D8-91B93B867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43659A-6A66-7CCB-2244-0C323CF70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510DF-24DD-DE31-7CC7-13E5D2723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63363-EA8A-002A-BEA5-2DF55F13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F1E0C-22A3-10DB-C0D0-647F27F13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C604EB-4E94-40D0-A7DF-B49B6F07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796717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D3AFF-44B9-A7A8-4ACB-C6294726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C57B2-D2F3-0942-DF6A-42F6303F1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D80C1-7C55-F939-BF81-620B78837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A5E6B-968E-AC08-82AC-15146B0F4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7F26F-7F0E-404B-D925-0147F865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2920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C801C9-D500-DA9A-94BF-27B9762BF1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6691B-8D46-B83A-747E-3D4149E49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04885-7B1B-7101-A384-644279A5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9C7E7-9558-2E63-6BBA-4A880D98B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30D0D-1C55-4EE1-F3C2-343B1908F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1216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18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92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7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52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32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B7AE3-C4F5-4BD7-A7CC-0A7AA267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B02-02C6-4064-AA2A-998AF0378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E75FC-64E6-423D-A57B-81F67A7C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58DA1-AD3C-40CD-8446-3C70FAFC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33D6A-0C73-4CA8-87CE-BEA1C8FC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6600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11775-E532-4726-ACBA-788BBA08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A845B-26C2-4699-AE1B-098F7248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15E6-EBFA-4ACC-8451-A449E662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4B71A-AE75-481F-B6B7-46A9F5949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AAFFE-EFF2-487C-9091-046A76B6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5850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97FE6A-08C9-4D25-B607-A48DF5C5D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5C297-23F0-4779-8981-1E704C84D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28781-FAAC-4489-842D-9C753E6B8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F8050-C03C-427A-9CAA-A6EB7B349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183F6-DA1E-48C5-93B3-D204281CC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580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3" r:id="rId3"/>
    <p:sldLayoutId id="2147483662" r:id="rId4"/>
    <p:sldLayoutId id="2147483661" r:id="rId5"/>
    <p:sldLayoutId id="2147483664" r:id="rId6"/>
    <p:sldLayoutId id="2147483665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63D6BF-B1B4-8908-D54C-537264843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1B9F1-AF2F-5089-6F1C-345B887C1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189DF-603F-EEDA-0B7C-A38CFC210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6D41B-6EB3-808B-5781-B7B77B201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1469-9783-EF34-0017-6D514190D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1623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03D656-97DC-F1A7-18DA-C95957931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65" y="312275"/>
            <a:ext cx="977764" cy="978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CE3264-8C1C-E5C5-7B2B-09F21C20A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79" y="312275"/>
            <a:ext cx="958652" cy="978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030108-139E-3580-1F43-92859479E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60" y="312275"/>
            <a:ext cx="962738" cy="9786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0D2479-BAC5-F352-4CEE-B8048567A7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3370219" y="1467706"/>
            <a:ext cx="5451562" cy="52819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1E633C9-2B65-CA27-9AF1-A4A714F11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14" y="1731802"/>
            <a:ext cx="11812772" cy="2184401"/>
          </a:xfrm>
        </p:spPr>
        <p:txBody>
          <a:bodyPr>
            <a:noAutofit/>
          </a:bodyPr>
          <a:lstStyle/>
          <a:p>
            <a:pPr algn="ctr"/>
            <a:r>
              <a:rPr lang="vi-VN" sz="3200" b="1" dirty="0">
                <a:solidFill>
                  <a:srgbClr val="002060"/>
                </a:solidFill>
                <a:latin typeface="+mn-lt"/>
              </a:rPr>
              <a:t>HIGH SCHOOL ENGLISH TEACHERS’ READINESS FOR </a:t>
            </a:r>
            <a:br>
              <a:rPr lang="en-US" sz="3200" b="1" dirty="0">
                <a:solidFill>
                  <a:srgbClr val="002060"/>
                </a:solidFill>
                <a:latin typeface="+mn-lt"/>
              </a:rPr>
            </a:br>
            <a:r>
              <a:rPr lang="vi-VN" sz="3200" b="1" dirty="0">
                <a:solidFill>
                  <a:srgbClr val="002060"/>
                </a:solidFill>
                <a:latin typeface="+mn-lt"/>
              </a:rPr>
              <a:t>THE TRANSITION TO A SINGLE NATIONWIDE TEXTBOOK: </a:t>
            </a:r>
            <a:br>
              <a:rPr lang="en-US" sz="3200" b="1" dirty="0">
                <a:solidFill>
                  <a:srgbClr val="002060"/>
                </a:solidFill>
                <a:latin typeface="+mn-lt"/>
              </a:rPr>
            </a:br>
            <a:r>
              <a:rPr lang="vi-VN" sz="3200" b="1" dirty="0">
                <a:solidFill>
                  <a:srgbClr val="002060"/>
                </a:solidFill>
                <a:latin typeface="+mn-lt"/>
              </a:rPr>
              <a:t>AN EMPIRICAL STUDY IN CAN THO CITY, VIETNAM</a:t>
            </a:r>
            <a:endParaRPr lang="en-VN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64CD83-AFE9-688B-0DA6-02C2ACC93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8414" y="5184886"/>
            <a:ext cx="8454656" cy="101389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Dang Hoang Tuan  - Thoi Long High school – Can Tho </a:t>
            </a:r>
            <a:r>
              <a:rPr lang="en-US" b="1" dirty="0" err="1">
                <a:solidFill>
                  <a:srgbClr val="002060"/>
                </a:solidFill>
              </a:rPr>
              <a:t>DoET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Nguyen </a:t>
            </a:r>
            <a:r>
              <a:rPr lang="en-US" b="1" dirty="0" err="1">
                <a:solidFill>
                  <a:srgbClr val="002060"/>
                </a:solidFill>
              </a:rPr>
              <a:t>Thi</a:t>
            </a:r>
            <a:r>
              <a:rPr lang="en-US" b="1" dirty="0">
                <a:solidFill>
                  <a:srgbClr val="002060"/>
                </a:solidFill>
              </a:rPr>
              <a:t> Diem Thuy - Giai Xuan High School – Can Tho </a:t>
            </a:r>
            <a:r>
              <a:rPr lang="en-US" b="1" dirty="0" err="1">
                <a:solidFill>
                  <a:srgbClr val="002060"/>
                </a:solidFill>
              </a:rPr>
              <a:t>DoET</a:t>
            </a:r>
            <a:endParaRPr lang="en-VN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011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811EE-FE8F-0175-797A-C1846EAD7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4BD466-9265-D190-C3BC-9E4A57A825ED}"/>
              </a:ext>
            </a:extLst>
          </p:cNvPr>
          <p:cNvSpPr txBox="1"/>
          <p:nvPr/>
        </p:nvSpPr>
        <p:spPr>
          <a:xfrm>
            <a:off x="340242" y="197270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/>
              <a:t>3. Methodology</a:t>
            </a:r>
            <a:endParaRPr lang="vi-VN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08101E-AC3D-5183-F79F-C11571F40ADD}"/>
              </a:ext>
            </a:extLst>
          </p:cNvPr>
          <p:cNvSpPr txBox="1"/>
          <p:nvPr/>
        </p:nvSpPr>
        <p:spPr>
          <a:xfrm>
            <a:off x="265813" y="944387"/>
            <a:ext cx="1179150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dirty="0"/>
              <a:t>Research Design</a:t>
            </a:r>
            <a:endParaRPr lang="en-US" sz="2800" b="1" dirty="0"/>
          </a:p>
          <a:p>
            <a:pPr algn="just"/>
            <a:endParaRPr lang="vi-VN" sz="2800" dirty="0"/>
          </a:p>
          <a:p>
            <a:pPr lvl="0" algn="just"/>
            <a:r>
              <a:rPr lang="vi-VN" sz="2800" b="1" dirty="0"/>
              <a:t>Design:</a:t>
            </a:r>
            <a:r>
              <a:rPr lang="vi-VN" sz="2800" dirty="0"/>
              <a:t> mixed-methods design</a:t>
            </a:r>
            <a:endParaRPr lang="en-US" sz="2800" dirty="0"/>
          </a:p>
          <a:p>
            <a:pPr lvl="0" algn="just"/>
            <a:endParaRPr lang="vi-VN" sz="2800" dirty="0"/>
          </a:p>
          <a:p>
            <a:pPr lvl="0" algn="just"/>
            <a:r>
              <a:rPr lang="vi-VN" sz="2800" b="1" dirty="0"/>
              <a:t>Quantitative Strand:</a:t>
            </a:r>
            <a:r>
              <a:rPr lang="vi-VN" sz="2800" dirty="0"/>
              <a:t> Survey data</a:t>
            </a:r>
            <a:r>
              <a:rPr lang="en-US" sz="2800" dirty="0"/>
              <a:t> (n=55)</a:t>
            </a:r>
            <a:r>
              <a:rPr lang="vi-VN" sz="2800" dirty="0"/>
              <a:t> to assess overall readiness levels and identify urban vs. suburban/rural differences.</a:t>
            </a:r>
            <a:endParaRPr lang="en-US" sz="2800" dirty="0"/>
          </a:p>
          <a:p>
            <a:pPr lvl="0" algn="just"/>
            <a:endParaRPr lang="vi-VN" sz="2800" dirty="0"/>
          </a:p>
          <a:p>
            <a:pPr lvl="0" algn="just"/>
            <a:r>
              <a:rPr lang="vi-VN" sz="2800" b="1" dirty="0"/>
              <a:t>Qualitative Strand:</a:t>
            </a:r>
            <a:r>
              <a:rPr lang="vi-VN" sz="2800" dirty="0"/>
              <a:t> Semi-structured interviews</a:t>
            </a:r>
            <a:r>
              <a:rPr lang="en-US" sz="2800" dirty="0"/>
              <a:t> (n=8)</a:t>
            </a:r>
            <a:r>
              <a:rPr lang="vi-VN" sz="2800" dirty="0"/>
              <a:t> to explain underlying reasons, perceived benefits, challenges, adaptation strategies, and support needs.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73BC72-ED1E-4363-9EEF-DEEAE168D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14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1E4F8-4B09-B9B7-6583-83113C386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D42152-2F39-0DDB-65CD-3D85C667E85F}"/>
              </a:ext>
            </a:extLst>
          </p:cNvPr>
          <p:cNvSpPr txBox="1"/>
          <p:nvPr/>
        </p:nvSpPr>
        <p:spPr>
          <a:xfrm>
            <a:off x="340242" y="197270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/>
              <a:t>3. Methodology</a:t>
            </a:r>
            <a:endParaRPr lang="vi-VN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382C500-C5F2-2A99-4125-D1F705E6C94C}"/>
                  </a:ext>
                </a:extLst>
              </p:cNvPr>
              <p:cNvSpPr txBox="1"/>
              <p:nvPr/>
            </p:nvSpPr>
            <p:spPr>
              <a:xfrm>
                <a:off x="1265275" y="1012954"/>
                <a:ext cx="9920178" cy="48320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 b="1" dirty="0"/>
                  <a:t>Research Design</a:t>
                </a:r>
                <a:endParaRPr lang="en-US" sz="2800" b="1" dirty="0"/>
              </a:p>
              <a:p>
                <a:pPr algn="just"/>
                <a:endParaRPr lang="vi-VN" sz="2800" dirty="0"/>
              </a:p>
              <a:p>
                <a:r>
                  <a:rPr lang="vi-VN" sz="2800" b="1" dirty="0"/>
                  <a:t>Participant Profile </a:t>
                </a:r>
                <a14:m>
                  <m:oMath xmlns:m="http://schemas.openxmlformats.org/officeDocument/2006/math">
                    <m:r>
                      <a:rPr lang="vi-VN" sz="2800" i="1"/>
                      <m:t>𝑁</m:t>
                    </m:r>
                    <m:r>
                      <a:rPr lang="vi-VN" sz="2800"/>
                      <m:t>=55</m:t>
                    </m:r>
                  </m:oMath>
                </a14:m>
                <a:endParaRPr lang="en-US" sz="2800" dirty="0"/>
              </a:p>
              <a:p>
                <a:endParaRPr lang="vi-VN" sz="2800" dirty="0"/>
              </a:p>
              <a:p>
                <a:pPr lvl="0"/>
                <a:r>
                  <a:rPr lang="vi-VN" sz="2800" b="1" dirty="0"/>
                  <a:t>School Context:</a:t>
                </a:r>
                <a:r>
                  <a:rPr lang="vi-VN" sz="2800" dirty="0"/>
                  <a:t> Urban (54.5%, </a:t>
                </a:r>
                <a14:m>
                  <m:oMath xmlns:m="http://schemas.openxmlformats.org/officeDocument/2006/math">
                    <m:r>
                      <a:rPr lang="vi-VN" sz="2800" i="1"/>
                      <m:t>𝑛</m:t>
                    </m:r>
                    <m:r>
                      <a:rPr lang="vi-VN" sz="2800"/>
                      <m:t>=30</m:t>
                    </m:r>
                  </m:oMath>
                </a14:m>
                <a:r>
                  <a:rPr lang="vi-VN" sz="2800" dirty="0"/>
                  <a:t>) </a:t>
                </a:r>
                <a:endParaRPr lang="en-US" sz="2800" dirty="0"/>
              </a:p>
              <a:p>
                <a:pPr lvl="0"/>
                <a:r>
                  <a:rPr lang="en-US" sz="2800" dirty="0"/>
                  <a:t>                                   </a:t>
                </a:r>
                <a:r>
                  <a:rPr lang="vi-VN" sz="2800" dirty="0"/>
                  <a:t>Suburban/Rural (45.5%, </a:t>
                </a:r>
                <a14:m>
                  <m:oMath xmlns:m="http://schemas.openxmlformats.org/officeDocument/2006/math">
                    <m:r>
                      <a:rPr lang="vi-VN" sz="2800" i="1"/>
                      <m:t>𝑛</m:t>
                    </m:r>
                    <m:r>
                      <a:rPr lang="vi-VN" sz="2800"/>
                      <m:t>=25</m:t>
                    </m:r>
                  </m:oMath>
                </a14:m>
                <a:r>
                  <a:rPr lang="vi-VN" sz="2800" dirty="0"/>
                  <a:t>).</a:t>
                </a:r>
              </a:p>
              <a:p>
                <a:pPr lvl="0"/>
                <a:endParaRPr lang="en-US" sz="2800" b="1" dirty="0"/>
              </a:p>
              <a:p>
                <a:pPr lvl="0"/>
                <a:r>
                  <a:rPr lang="vi-VN" sz="2800" b="1" dirty="0"/>
                  <a:t>Gender:</a:t>
                </a:r>
                <a:r>
                  <a:rPr lang="vi-VN" sz="2800" dirty="0"/>
                  <a:t> Female (78.2%, </a:t>
                </a:r>
                <a14:m>
                  <m:oMath xmlns:m="http://schemas.openxmlformats.org/officeDocument/2006/math">
                    <m:r>
                      <a:rPr lang="vi-VN" sz="2800" i="1"/>
                      <m:t>𝑛</m:t>
                    </m:r>
                    <m:r>
                      <a:rPr lang="vi-VN" sz="2800"/>
                      <m:t>=43</m:t>
                    </m:r>
                  </m:oMath>
                </a14:m>
                <a:r>
                  <a:rPr lang="vi-VN" sz="2800" dirty="0"/>
                  <a:t>) </a:t>
                </a:r>
                <a:endParaRPr lang="en-US" sz="2800" dirty="0"/>
              </a:p>
              <a:p>
                <a:pPr lvl="0"/>
                <a:r>
                  <a:rPr lang="en-US" sz="2800" dirty="0"/>
                  <a:t>                  </a:t>
                </a:r>
                <a:r>
                  <a:rPr lang="vi-VN" sz="2800" dirty="0"/>
                  <a:t>Male (21.8%, </a:t>
                </a:r>
                <a14:m>
                  <m:oMath xmlns:m="http://schemas.openxmlformats.org/officeDocument/2006/math">
                    <m:r>
                      <a:rPr lang="vi-VN" sz="2800" i="1"/>
                      <m:t>𝑛</m:t>
                    </m:r>
                    <m:r>
                      <a:rPr lang="vi-VN" sz="2800"/>
                      <m:t>=12</m:t>
                    </m:r>
                  </m:oMath>
                </a14:m>
                <a:r>
                  <a:rPr lang="vi-VN" sz="2800" dirty="0"/>
                  <a:t>).</a:t>
                </a:r>
              </a:p>
              <a:p>
                <a:pPr lvl="0"/>
                <a:endParaRPr lang="en-US" sz="2800" b="1" dirty="0"/>
              </a:p>
              <a:p>
                <a:pPr lvl="0"/>
                <a:r>
                  <a:rPr lang="vi-VN" sz="2800" b="1" dirty="0"/>
                  <a:t>Qualifications:</a:t>
                </a:r>
                <a:r>
                  <a:rPr lang="vi-VN" sz="2800" dirty="0"/>
                  <a:t> Bachelor's (74.5%) </a:t>
                </a:r>
                <a:r>
                  <a:rPr lang="en-US" sz="2800" dirty="0"/>
                  <a:t> - </a:t>
                </a:r>
                <a:r>
                  <a:rPr lang="vi-VN" sz="2800" dirty="0"/>
                  <a:t>Master's (25.5%).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382C500-C5F2-2A99-4125-D1F705E6C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275" y="1012954"/>
                <a:ext cx="9920178" cy="4832092"/>
              </a:xfrm>
              <a:prstGeom prst="rect">
                <a:avLst/>
              </a:prstGeom>
              <a:blipFill>
                <a:blip r:embed="rId2"/>
                <a:stretch>
                  <a:fillRect l="-1291" t="-1513" b="-26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73CDF49-D4BE-0C01-540E-7B1678A606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89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7081B-32CB-2EDE-5BDA-33C81B2D1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34A48DC-42CB-4CEA-7502-7CCA12E43307}"/>
              </a:ext>
            </a:extLst>
          </p:cNvPr>
          <p:cNvSpPr txBox="1"/>
          <p:nvPr/>
        </p:nvSpPr>
        <p:spPr>
          <a:xfrm>
            <a:off x="340242" y="197270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/>
              <a:t>3. Methodology</a:t>
            </a:r>
            <a:endParaRPr lang="vi-VN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822491-571C-8052-A709-518A47F36778}"/>
              </a:ext>
            </a:extLst>
          </p:cNvPr>
          <p:cNvSpPr txBox="1"/>
          <p:nvPr/>
        </p:nvSpPr>
        <p:spPr>
          <a:xfrm>
            <a:off x="382774" y="853461"/>
            <a:ext cx="11398102" cy="5452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/>
              <a:t>Survey Instrument (5-Point Likert Scale)</a:t>
            </a:r>
            <a:endParaRPr lang="en-US" sz="2800" b="1" dirty="0"/>
          </a:p>
          <a:p>
            <a:endParaRPr lang="vi-VN" sz="2400" dirty="0"/>
          </a:p>
          <a:p>
            <a:pPr lvl="0">
              <a:lnSpc>
                <a:spcPct val="150000"/>
              </a:lnSpc>
            </a:pPr>
            <a:r>
              <a:rPr lang="vi-VN" sz="2800" b="1" dirty="0"/>
              <a:t>Section A </a:t>
            </a:r>
            <a:r>
              <a:rPr lang="en-US" sz="2800" b="1" dirty="0"/>
              <a:t>- </a:t>
            </a:r>
            <a:r>
              <a:rPr lang="vi-VN" sz="2800" b="1" dirty="0"/>
              <a:t>Psychological/Cognitive Readiness (6 items):</a:t>
            </a:r>
            <a:r>
              <a:rPr lang="vi-VN" sz="2800" dirty="0"/>
              <a:t> </a:t>
            </a:r>
            <a:endParaRPr lang="en-US" sz="2800" dirty="0"/>
          </a:p>
          <a:p>
            <a:pPr lvl="0">
              <a:lnSpc>
                <a:spcPct val="150000"/>
              </a:lnSpc>
            </a:pPr>
            <a:r>
              <a:rPr lang="en-US" sz="2800" dirty="0"/>
              <a:t>                </a:t>
            </a:r>
            <a:r>
              <a:rPr lang="vi-VN" sz="2000" i="1" dirty="0">
                <a:solidFill>
                  <a:srgbClr val="232262"/>
                </a:solidFill>
              </a:rPr>
              <a:t>Policy understanding, benefits, confidence, autonomy, diversity, and equity.</a:t>
            </a:r>
          </a:p>
          <a:p>
            <a:pPr lvl="0">
              <a:lnSpc>
                <a:spcPct val="150000"/>
              </a:lnSpc>
            </a:pPr>
            <a:r>
              <a:rPr lang="vi-VN" sz="2800" b="1" dirty="0"/>
              <a:t>Section B </a:t>
            </a:r>
            <a:r>
              <a:rPr lang="en-US" sz="2800" b="1" dirty="0"/>
              <a:t>- </a:t>
            </a:r>
            <a:r>
              <a:rPr lang="vi-VN" sz="2800" b="1" dirty="0"/>
              <a:t>Pedagogical Competence (6 items):</a:t>
            </a:r>
            <a:r>
              <a:rPr lang="vi-VN" sz="2800" dirty="0"/>
              <a:t> </a:t>
            </a:r>
            <a:endParaRPr lang="en-US" sz="2800" dirty="0"/>
          </a:p>
          <a:p>
            <a:pPr lvl="3">
              <a:lnSpc>
                <a:spcPct val="150000"/>
              </a:lnSpc>
            </a:pPr>
            <a:r>
              <a:rPr lang="vi-VN" sz="2000" i="1" dirty="0">
                <a:solidFill>
                  <a:srgbClr val="232262"/>
                </a:solidFill>
              </a:rPr>
              <a:t>Differentiation, scaffolding, extension tasks, adaptation, and exam alignment.</a:t>
            </a:r>
          </a:p>
          <a:p>
            <a:pPr lvl="0">
              <a:lnSpc>
                <a:spcPct val="150000"/>
              </a:lnSpc>
            </a:pPr>
            <a:r>
              <a:rPr lang="vi-VN" sz="2800" b="1" dirty="0"/>
              <a:t>Section C </a:t>
            </a:r>
            <a:r>
              <a:rPr lang="en-US" sz="2800" b="1" dirty="0"/>
              <a:t>- </a:t>
            </a:r>
            <a:r>
              <a:rPr lang="vi-VN" sz="2800" b="1" dirty="0"/>
              <a:t>Technological/Material Autonomy (6 items):</a:t>
            </a:r>
            <a:r>
              <a:rPr lang="vi-VN" sz="2800" dirty="0"/>
              <a:t> </a:t>
            </a:r>
            <a:endParaRPr lang="en-US" sz="2800" dirty="0"/>
          </a:p>
          <a:p>
            <a:pPr lvl="3">
              <a:lnSpc>
                <a:spcPct val="150000"/>
              </a:lnSpc>
            </a:pPr>
            <a:r>
              <a:rPr lang="vi-VN" sz="2000" i="1" dirty="0"/>
              <a:t>Digital tools, supplementary design, AI lesson planning, and critical evaluation of AI.</a:t>
            </a:r>
          </a:p>
          <a:p>
            <a:pPr lvl="0">
              <a:lnSpc>
                <a:spcPct val="150000"/>
              </a:lnSpc>
            </a:pPr>
            <a:r>
              <a:rPr lang="vi-VN" sz="2800" b="1" dirty="0"/>
              <a:t>Section D </a:t>
            </a:r>
            <a:r>
              <a:rPr lang="en-US" sz="2800" b="1" dirty="0"/>
              <a:t>- </a:t>
            </a:r>
            <a:r>
              <a:rPr lang="vi-VN" sz="2800" b="1" dirty="0"/>
              <a:t>Institutional Support Needs (7 items):</a:t>
            </a:r>
            <a:r>
              <a:rPr lang="vi-VN" sz="2800" dirty="0"/>
              <a:t> </a:t>
            </a:r>
            <a:endParaRPr lang="en-US" sz="2800" dirty="0"/>
          </a:p>
          <a:p>
            <a:pPr lvl="3">
              <a:lnSpc>
                <a:spcPct val="150000"/>
              </a:lnSpc>
            </a:pPr>
            <a:r>
              <a:rPr lang="vi-VN" sz="2000" i="1" dirty="0"/>
              <a:t>Practical workshops, shared resources, AI/exam training, and demonstration lessons.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1B9CCE-BE34-DE1C-86CC-0796FA078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179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257FA-5E73-993B-A416-346762BE6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54425D8-4FEC-744E-1847-C0B0EA0E51D1}"/>
              </a:ext>
            </a:extLst>
          </p:cNvPr>
          <p:cNvSpPr txBox="1"/>
          <p:nvPr/>
        </p:nvSpPr>
        <p:spPr>
          <a:xfrm>
            <a:off x="340242" y="197270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Findings</a:t>
            </a:r>
            <a:endParaRPr lang="vi-VN" sz="32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60329FF-8AE8-745C-6FAC-AF4774962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375821"/>
              </p:ext>
            </p:extLst>
          </p:nvPr>
        </p:nvGraphicFramePr>
        <p:xfrm>
          <a:off x="1888436" y="1013268"/>
          <a:ext cx="8203825" cy="39700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3171">
                  <a:extLst>
                    <a:ext uri="{9D8B030D-6E8A-4147-A177-3AD203B41FA5}">
                      <a16:colId xmlns:a16="http://schemas.microsoft.com/office/drawing/2014/main" val="2641271449"/>
                    </a:ext>
                  </a:extLst>
                </a:gridCol>
                <a:gridCol w="2226046">
                  <a:extLst>
                    <a:ext uri="{9D8B030D-6E8A-4147-A177-3AD203B41FA5}">
                      <a16:colId xmlns:a16="http://schemas.microsoft.com/office/drawing/2014/main" val="2190276583"/>
                    </a:ext>
                  </a:extLst>
                </a:gridCol>
                <a:gridCol w="2734608">
                  <a:extLst>
                    <a:ext uri="{9D8B030D-6E8A-4147-A177-3AD203B41FA5}">
                      <a16:colId xmlns:a16="http://schemas.microsoft.com/office/drawing/2014/main" val="2490387759"/>
                    </a:ext>
                  </a:extLst>
                </a:gridCol>
              </a:tblGrid>
              <a:tr h="510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 dirty="0">
                          <a:effectLst/>
                        </a:rPr>
                        <a:t>Dimension</a:t>
                      </a:r>
                      <a:endParaRPr lang="vi-VN" sz="24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 dirty="0">
                          <a:effectLst/>
                        </a:rPr>
                        <a:t>Mean</a:t>
                      </a:r>
                      <a:endParaRPr lang="vi-VN" sz="24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>
                          <a:effectLst/>
                        </a:rPr>
                        <a:t>Readiness</a:t>
                      </a:r>
                      <a:endParaRPr lang="vi-VN" sz="24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15418846"/>
                  </a:ext>
                </a:extLst>
              </a:tr>
              <a:tr h="681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 dirty="0">
                          <a:effectLst/>
                        </a:rPr>
                        <a:t>Psychological/</a:t>
                      </a:r>
                      <a:endParaRPr lang="en-US" sz="2400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 dirty="0">
                          <a:effectLst/>
                        </a:rPr>
                        <a:t>cognitive</a:t>
                      </a:r>
                      <a:endParaRPr lang="vi-VN" sz="24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 dirty="0">
                          <a:effectLst/>
                        </a:rPr>
                        <a:t>3.46</a:t>
                      </a:r>
                      <a:endParaRPr lang="vi-VN" sz="24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>
                          <a:effectLst/>
                        </a:rPr>
                        <a:t>69.2%</a:t>
                      </a:r>
                      <a:endParaRPr lang="vi-VN" sz="24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49664448"/>
                  </a:ext>
                </a:extLst>
              </a:tr>
              <a:tr h="681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 dirty="0">
                          <a:effectLst/>
                        </a:rPr>
                        <a:t>Pedagogical competence</a:t>
                      </a:r>
                      <a:endParaRPr lang="vi-VN" sz="24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 dirty="0">
                          <a:effectLst/>
                        </a:rPr>
                        <a:t>3.52</a:t>
                      </a:r>
                      <a:endParaRPr lang="vi-VN" sz="24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 dirty="0">
                          <a:effectLst/>
                        </a:rPr>
                        <a:t>70.4%</a:t>
                      </a:r>
                      <a:endParaRPr lang="vi-VN" sz="24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56556701"/>
                  </a:ext>
                </a:extLst>
              </a:tr>
              <a:tr h="10233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 dirty="0">
                          <a:effectLst/>
                        </a:rPr>
                        <a:t>Technological/</a:t>
                      </a:r>
                      <a:endParaRPr lang="en-US" sz="2400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 dirty="0">
                          <a:effectLst/>
                        </a:rPr>
                        <a:t>material autonomy</a:t>
                      </a:r>
                      <a:endParaRPr lang="vi-VN" sz="24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>
                          <a:effectLst/>
                        </a:rPr>
                        <a:t>3.68</a:t>
                      </a:r>
                      <a:endParaRPr lang="vi-VN" sz="24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kern="100" dirty="0">
                          <a:effectLst/>
                        </a:rPr>
                        <a:t>73.6%</a:t>
                      </a:r>
                      <a:endParaRPr lang="vi-VN" sz="24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40825327"/>
                  </a:ext>
                </a:extLst>
              </a:tr>
              <a:tr h="681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b="1" kern="100" dirty="0">
                          <a:solidFill>
                            <a:srgbClr val="FF0000"/>
                          </a:solidFill>
                          <a:effectLst/>
                        </a:rPr>
                        <a:t>Overall readiness</a:t>
                      </a:r>
                      <a:endParaRPr lang="vi-VN" sz="24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b="1" kern="100" dirty="0">
                          <a:solidFill>
                            <a:srgbClr val="FF0000"/>
                          </a:solidFill>
                          <a:effectLst/>
                        </a:rPr>
                        <a:t>3.56</a:t>
                      </a:r>
                      <a:endParaRPr lang="vi-VN" sz="24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400" b="1" kern="100" dirty="0">
                          <a:solidFill>
                            <a:srgbClr val="FF0000"/>
                          </a:solidFill>
                          <a:effectLst/>
                        </a:rPr>
                        <a:t>71.2%</a:t>
                      </a:r>
                      <a:endParaRPr lang="vi-VN" sz="24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1066801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16FF064-5501-DD06-CFF6-AB44DD8F6328}"/>
              </a:ext>
            </a:extLst>
          </p:cNvPr>
          <p:cNvSpPr txBox="1"/>
          <p:nvPr/>
        </p:nvSpPr>
        <p:spPr>
          <a:xfrm>
            <a:off x="4763906" y="562861"/>
            <a:ext cx="31295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Overall Readiness</a:t>
            </a:r>
            <a:endParaRPr lang="vi-VN" sz="2400" kern="1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D2429B-19C1-04FA-CEBD-52BC5D21246F}"/>
              </a:ext>
            </a:extLst>
          </p:cNvPr>
          <p:cNvSpPr txBox="1"/>
          <p:nvPr/>
        </p:nvSpPr>
        <p:spPr>
          <a:xfrm>
            <a:off x="432833" y="5072734"/>
            <a:ext cx="11326333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0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The results indicate a </a:t>
            </a:r>
            <a:r>
              <a:rPr lang="vi-VN" sz="20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fairly high level of overall readiness</a:t>
            </a:r>
            <a:r>
              <a:rPr lang="vi-VN" sz="20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0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Technological/material autonomy was the strongest dimension, while psychological/cognitive readiness was comparatively lower.</a:t>
            </a:r>
            <a:endParaRPr lang="vi-VN" sz="20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66BA66-1915-1700-D950-FC92E1283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862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0016F28-C52E-831C-5139-E45FDB887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702033"/>
              </p:ext>
            </p:extLst>
          </p:nvPr>
        </p:nvGraphicFramePr>
        <p:xfrm>
          <a:off x="1898375" y="837435"/>
          <a:ext cx="9402418" cy="4460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3759">
                  <a:extLst>
                    <a:ext uri="{9D8B030D-6E8A-4147-A177-3AD203B41FA5}">
                      <a16:colId xmlns:a16="http://schemas.microsoft.com/office/drawing/2014/main" val="3746865330"/>
                    </a:ext>
                  </a:extLst>
                </a:gridCol>
                <a:gridCol w="1598230">
                  <a:extLst>
                    <a:ext uri="{9D8B030D-6E8A-4147-A177-3AD203B41FA5}">
                      <a16:colId xmlns:a16="http://schemas.microsoft.com/office/drawing/2014/main" val="3603277588"/>
                    </a:ext>
                  </a:extLst>
                </a:gridCol>
                <a:gridCol w="3190429">
                  <a:extLst>
                    <a:ext uri="{9D8B030D-6E8A-4147-A177-3AD203B41FA5}">
                      <a16:colId xmlns:a16="http://schemas.microsoft.com/office/drawing/2014/main" val="3959152723"/>
                    </a:ext>
                  </a:extLst>
                </a:gridCol>
              </a:tblGrid>
              <a:tr h="412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Item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Mean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Positive response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31443416"/>
                  </a:ext>
                </a:extLst>
              </a:tr>
              <a:tr h="7028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Understanding the rationale for the unified textbook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3.71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41/55 (74.5%)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03891531"/>
                  </a:ext>
                </a:extLst>
              </a:tr>
              <a:tr h="7028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Belief that a common textbook can improve consistency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3.68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40/55 (72.7%)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43048987"/>
                  </a:ext>
                </a:extLst>
              </a:tr>
              <a:tr h="4121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Confidence in adapting to the new policy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3.42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37/55 (67.3%)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15216092"/>
                  </a:ext>
                </a:extLst>
              </a:tr>
              <a:tr h="7028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Concern about different student proficiency levels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3.76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41/55 (74.5%)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47354785"/>
                  </a:ext>
                </a:extLst>
              </a:tr>
              <a:tr h="7028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Concern about reduced material-selection flexibility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3.39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36/55 (65.5%)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98806691"/>
                  </a:ext>
                </a:extLst>
              </a:tr>
              <a:tr h="4121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Belief that the policy can improve equity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3.40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36/55 (65.5%)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6595944"/>
                  </a:ext>
                </a:extLst>
              </a:tr>
              <a:tr h="412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solidFill>
                            <a:srgbClr val="FF0000"/>
                          </a:solidFill>
                          <a:effectLst/>
                        </a:rPr>
                        <a:t>Overall</a:t>
                      </a:r>
                      <a:endParaRPr lang="vi-VN" sz="18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solidFill>
                            <a:srgbClr val="FF0000"/>
                          </a:solidFill>
                          <a:effectLst/>
                        </a:rPr>
                        <a:t>3.46</a:t>
                      </a:r>
                      <a:endParaRPr lang="vi-VN" sz="20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solidFill>
                            <a:srgbClr val="FF0000"/>
                          </a:solidFill>
                          <a:effectLst/>
                        </a:rPr>
                        <a:t>69.2%</a:t>
                      </a:r>
                      <a:endParaRPr lang="vi-VN" sz="20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6690328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96D073C-021B-2BF7-1569-F714F80F0FA4}"/>
              </a:ext>
            </a:extLst>
          </p:cNvPr>
          <p:cNvSpPr txBox="1"/>
          <p:nvPr/>
        </p:nvSpPr>
        <p:spPr>
          <a:xfrm>
            <a:off x="351183" y="284398"/>
            <a:ext cx="8216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Psychological/Cognitive Readiness</a:t>
            </a:r>
            <a:endParaRPr lang="vi-VN" sz="24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E7AA68-97F5-283E-CC80-FB93B9957080}"/>
              </a:ext>
            </a:extLst>
          </p:cNvPr>
          <p:cNvSpPr txBox="1"/>
          <p:nvPr/>
        </p:nvSpPr>
        <p:spPr>
          <a:xfrm>
            <a:off x="725558" y="5537104"/>
            <a:ext cx="111318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18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Teachers generally understood and accepted the rationale of the policy, but their confidence was moderated by concerns about learner diversity and professional flexibility.</a:t>
            </a:r>
            <a:endParaRPr lang="vi-VN" sz="14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B8DFFA2-4988-93CB-060D-20685BF7F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66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42A54D9-9596-9C7B-54D8-59863EEC0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480100"/>
              </p:ext>
            </p:extLst>
          </p:nvPr>
        </p:nvGraphicFramePr>
        <p:xfrm>
          <a:off x="957468" y="951368"/>
          <a:ext cx="9756915" cy="40778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46195">
                  <a:extLst>
                    <a:ext uri="{9D8B030D-6E8A-4147-A177-3AD203B41FA5}">
                      <a16:colId xmlns:a16="http://schemas.microsoft.com/office/drawing/2014/main" val="4004782193"/>
                    </a:ext>
                  </a:extLst>
                </a:gridCol>
                <a:gridCol w="2351213">
                  <a:extLst>
                    <a:ext uri="{9D8B030D-6E8A-4147-A177-3AD203B41FA5}">
                      <a16:colId xmlns:a16="http://schemas.microsoft.com/office/drawing/2014/main" val="2277597104"/>
                    </a:ext>
                  </a:extLst>
                </a:gridCol>
                <a:gridCol w="2559507">
                  <a:extLst>
                    <a:ext uri="{9D8B030D-6E8A-4147-A177-3AD203B41FA5}">
                      <a16:colId xmlns:a16="http://schemas.microsoft.com/office/drawing/2014/main" val="3506763391"/>
                    </a:ext>
                  </a:extLst>
                </a:gridCol>
              </a:tblGrid>
              <a:tr h="3703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Item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Mean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Positive response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27914618"/>
                  </a:ext>
                </a:extLst>
              </a:tr>
              <a:tr h="7419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Adapt textbook activities to different proficiency levels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3.55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39/55 (70.9%)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3132908"/>
                  </a:ext>
                </a:extLst>
              </a:tr>
              <a:tr h="3703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Scaffold lower-proficiency students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3.61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40/55 (72.7%)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0360602"/>
                  </a:ext>
                </a:extLst>
              </a:tr>
              <a:tr h="3703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Develop extension activities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3.48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38/55 (69.1%)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01419711"/>
                  </a:ext>
                </a:extLst>
              </a:tr>
              <a:tr h="7419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Modify textbook tasks while retaining outcomes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3.57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40/55 (72.7%)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42493832"/>
                  </a:ext>
                </a:extLst>
              </a:tr>
              <a:tr h="3703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Integrate communicative activities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3.60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40/55 (72.7%)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84842800"/>
                  </a:ext>
                </a:extLst>
              </a:tr>
              <a:tr h="7419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Align textbook activities with assessment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3.31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35/55 (63.6%)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73799907"/>
                  </a:ext>
                </a:extLst>
              </a:tr>
              <a:tr h="3703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b="1" kern="100" dirty="0">
                          <a:solidFill>
                            <a:srgbClr val="FF0000"/>
                          </a:solidFill>
                          <a:effectLst/>
                        </a:rPr>
                        <a:t>Overall</a:t>
                      </a:r>
                      <a:endParaRPr lang="vi-VN" sz="18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b="1" kern="100" dirty="0">
                          <a:solidFill>
                            <a:srgbClr val="FF0000"/>
                          </a:solidFill>
                          <a:effectLst/>
                        </a:rPr>
                        <a:t>3.52</a:t>
                      </a:r>
                      <a:endParaRPr lang="vi-VN" sz="18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b="1" kern="100" dirty="0">
                          <a:solidFill>
                            <a:srgbClr val="FF0000"/>
                          </a:solidFill>
                          <a:effectLst/>
                        </a:rPr>
                        <a:t>70.4%</a:t>
                      </a:r>
                      <a:endParaRPr lang="vi-VN" sz="18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7432051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9BACAF8-E020-B8D1-BF68-D94F8006435A}"/>
              </a:ext>
            </a:extLst>
          </p:cNvPr>
          <p:cNvSpPr txBox="1"/>
          <p:nvPr/>
        </p:nvSpPr>
        <p:spPr>
          <a:xfrm>
            <a:off x="335446" y="244640"/>
            <a:ext cx="6097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Pedagogical Competence</a:t>
            </a:r>
            <a:endParaRPr lang="vi-VN" sz="24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4F51D4-D209-0ABB-F219-2C6615156030}"/>
              </a:ext>
            </a:extLst>
          </p:cNvPr>
          <p:cNvSpPr txBox="1"/>
          <p:nvPr/>
        </p:nvSpPr>
        <p:spPr>
          <a:xfrm>
            <a:off x="806312" y="5274262"/>
            <a:ext cx="11253580" cy="748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18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The strongest pedagogical confidence involved scaffolding and classroom adaptation.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18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Assessment alignment was the weakest item.</a:t>
            </a:r>
            <a:endParaRPr lang="vi-VN" sz="14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CFE033-DBA8-6236-1326-1280C827C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08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C6A08-C4ED-F3A5-AA33-DE1E7D5AD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FD86527-531B-72BD-4BA9-FADBBAA0F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621383"/>
              </p:ext>
            </p:extLst>
          </p:nvPr>
        </p:nvGraphicFramePr>
        <p:xfrm>
          <a:off x="1514060" y="994538"/>
          <a:ext cx="9200324" cy="37762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4514">
                  <a:extLst>
                    <a:ext uri="{9D8B030D-6E8A-4147-A177-3AD203B41FA5}">
                      <a16:colId xmlns:a16="http://schemas.microsoft.com/office/drawing/2014/main" val="1095779293"/>
                    </a:ext>
                  </a:extLst>
                </a:gridCol>
                <a:gridCol w="1671204">
                  <a:extLst>
                    <a:ext uri="{9D8B030D-6E8A-4147-A177-3AD203B41FA5}">
                      <a16:colId xmlns:a16="http://schemas.microsoft.com/office/drawing/2014/main" val="3447499786"/>
                    </a:ext>
                  </a:extLst>
                </a:gridCol>
                <a:gridCol w="2924606">
                  <a:extLst>
                    <a:ext uri="{9D8B030D-6E8A-4147-A177-3AD203B41FA5}">
                      <a16:colId xmlns:a16="http://schemas.microsoft.com/office/drawing/2014/main" val="711866464"/>
                    </a:ext>
                  </a:extLst>
                </a:gridCol>
              </a:tblGrid>
              <a:tr h="4244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Item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Mean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Positive response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76357111"/>
                  </a:ext>
                </a:extLst>
              </a:tr>
              <a:tr h="4244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Use digital teaching resources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3.83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43/55 (78.2%)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42062359"/>
                  </a:ext>
                </a:extLst>
              </a:tr>
              <a:tr h="4244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Adapt textbook materials digitally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3.76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41/55 (74.5%)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61529208"/>
                  </a:ext>
                </a:extLst>
              </a:tr>
              <a:tr h="4244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Develop supplementary materials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3.71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40/55 (72.7%)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70790895"/>
                  </a:ext>
                </a:extLst>
              </a:tr>
              <a:tr h="4244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Use AI for lesson preparation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3.79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42/55 (76.4%)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36734474"/>
                  </a:ext>
                </a:extLst>
              </a:tr>
              <a:tr h="4244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Use AI for differentiated materials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3.62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39/55 (70.9%)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6856161"/>
                  </a:ext>
                </a:extLst>
              </a:tr>
              <a:tr h="8051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Critically evaluate AI-generated materials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3.48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38/55 (69.1%)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32517435"/>
                  </a:ext>
                </a:extLst>
              </a:tr>
              <a:tr h="4244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b="1" kern="100" dirty="0">
                          <a:solidFill>
                            <a:srgbClr val="FF0000"/>
                          </a:solidFill>
                          <a:effectLst/>
                        </a:rPr>
                        <a:t>Overall</a:t>
                      </a:r>
                      <a:endParaRPr lang="vi-VN" sz="18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b="1" kern="100" dirty="0">
                          <a:solidFill>
                            <a:srgbClr val="FF0000"/>
                          </a:solidFill>
                          <a:effectLst/>
                        </a:rPr>
                        <a:t>3.68</a:t>
                      </a:r>
                      <a:endParaRPr lang="vi-VN" sz="18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b="1" kern="100" dirty="0">
                          <a:solidFill>
                            <a:srgbClr val="FF0000"/>
                          </a:solidFill>
                          <a:effectLst/>
                        </a:rPr>
                        <a:t>73.6%</a:t>
                      </a:r>
                      <a:endParaRPr lang="vi-VN" sz="18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1772317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6EB6F7F-DFFF-F3F4-E738-2F3307CEA3F3}"/>
              </a:ext>
            </a:extLst>
          </p:cNvPr>
          <p:cNvSpPr txBox="1"/>
          <p:nvPr/>
        </p:nvSpPr>
        <p:spPr>
          <a:xfrm>
            <a:off x="345385" y="344032"/>
            <a:ext cx="6097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Technological/Material Autonomy</a:t>
            </a:r>
            <a:endParaRPr lang="vi-VN" sz="24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E14925-FF6B-C43F-D3F0-1BF67300E33E}"/>
              </a:ext>
            </a:extLst>
          </p:cNvPr>
          <p:cNvSpPr txBox="1"/>
          <p:nvPr/>
        </p:nvSpPr>
        <p:spPr>
          <a:xfrm>
            <a:off x="583923" y="4959625"/>
            <a:ext cx="11243641" cy="10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18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Technological/material autonomy was the strongest area.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18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The results suggest that AI could become an important mechanism for maintaining differentiated teaching under a unified textbook system.</a:t>
            </a:r>
            <a:endParaRPr lang="vi-VN" sz="14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06CD05-878D-7509-6F61-49CB67375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75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A7F5B-2193-608C-F4B1-9125F514C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E6F4B0A-A373-2A92-382E-09D52D50C0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797073"/>
              </p:ext>
            </p:extLst>
          </p:nvPr>
        </p:nvGraphicFramePr>
        <p:xfrm>
          <a:off x="1285459" y="987727"/>
          <a:ext cx="9409045" cy="3852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48332">
                  <a:extLst>
                    <a:ext uri="{9D8B030D-6E8A-4147-A177-3AD203B41FA5}">
                      <a16:colId xmlns:a16="http://schemas.microsoft.com/office/drawing/2014/main" val="4042929247"/>
                    </a:ext>
                  </a:extLst>
                </a:gridCol>
                <a:gridCol w="2760713">
                  <a:extLst>
                    <a:ext uri="{9D8B030D-6E8A-4147-A177-3AD203B41FA5}">
                      <a16:colId xmlns:a16="http://schemas.microsoft.com/office/drawing/2014/main" val="3522478072"/>
                    </a:ext>
                  </a:extLst>
                </a:gridCol>
              </a:tblGrid>
              <a:tr h="861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Concern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High-need response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34044529"/>
                  </a:ext>
                </a:extLst>
              </a:tr>
              <a:tr h="426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Different student English proficiency levels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41/55 (74.5%)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81262493"/>
                  </a:ext>
                </a:extLst>
              </a:tr>
              <a:tr h="861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Need to supplement textbook content for examinations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40/55 (72.7%)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11450347"/>
                  </a:ext>
                </a:extLst>
              </a:tr>
              <a:tr h="426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Increased workload for material adaptation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39/55 (70.9%)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03213911"/>
                  </a:ext>
                </a:extLst>
              </a:tr>
              <a:tr h="426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Reduced flexibility in selecting materials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36/55 (65.5%)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17946502"/>
                  </a:ext>
                </a:extLst>
              </a:tr>
              <a:tr h="426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Unequal access to digital resources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32/55 (58.2%)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05986526"/>
                  </a:ext>
                </a:extLst>
              </a:tr>
              <a:tr h="426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Insufficient technological skills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23/55 (41.8%)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444688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31706AA-0BDB-FAC0-9303-332F767C870B}"/>
              </a:ext>
            </a:extLst>
          </p:cNvPr>
          <p:cNvSpPr txBox="1"/>
          <p:nvPr/>
        </p:nvSpPr>
        <p:spPr>
          <a:xfrm>
            <a:off x="315567" y="344032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Major Implementation Concerns</a:t>
            </a:r>
            <a:endParaRPr lang="vi-VN" sz="28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405A23-6A65-56C9-30AE-26394ABEC67C}"/>
              </a:ext>
            </a:extLst>
          </p:cNvPr>
          <p:cNvSpPr txBox="1"/>
          <p:nvPr/>
        </p:nvSpPr>
        <p:spPr>
          <a:xfrm>
            <a:off x="603800" y="4840361"/>
            <a:ext cx="111343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The dominant challenges were therefore </a:t>
            </a: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pedagogical and workload-related</a:t>
            </a:r>
            <a:r>
              <a:rPr lang="vi-VN" sz="24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, rather than basic technological competence.</a:t>
            </a:r>
            <a:endParaRPr lang="vi-VN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1FDE1F-15B2-31CF-7269-12102ABFC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12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76B37-6839-5256-8EB0-55B1BA598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E14D2D1-2346-FCE0-64F1-39E36E166C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48630"/>
              </p:ext>
            </p:extLst>
          </p:nvPr>
        </p:nvGraphicFramePr>
        <p:xfrm>
          <a:off x="1464365" y="905085"/>
          <a:ext cx="8832574" cy="3975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2965">
                  <a:extLst>
                    <a:ext uri="{9D8B030D-6E8A-4147-A177-3AD203B41FA5}">
                      <a16:colId xmlns:a16="http://schemas.microsoft.com/office/drawing/2014/main" val="2192392247"/>
                    </a:ext>
                  </a:extLst>
                </a:gridCol>
                <a:gridCol w="2549609">
                  <a:extLst>
                    <a:ext uri="{9D8B030D-6E8A-4147-A177-3AD203B41FA5}">
                      <a16:colId xmlns:a16="http://schemas.microsoft.com/office/drawing/2014/main" val="2845673451"/>
                    </a:ext>
                  </a:extLst>
                </a:gridCol>
              </a:tblGrid>
              <a:tr h="890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Support need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High-need response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2525715"/>
                  </a:ext>
                </a:extLst>
              </a:tr>
              <a:tr h="4406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Practical textbook-adaptation workshops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42/55 (76.4%)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94500570"/>
                  </a:ext>
                </a:extLst>
              </a:tr>
              <a:tr h="4406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Shared supplementary-material repository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41/55 (74.5%)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95405468"/>
                  </a:ext>
                </a:extLst>
              </a:tr>
              <a:tr h="4406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Examination-alignment training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41/55 (74.5%)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49479951"/>
                  </a:ext>
                </a:extLst>
              </a:tr>
              <a:tr h="4406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Demonstration lessons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41/55 (74.5%)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52275519"/>
                  </a:ext>
                </a:extLst>
              </a:tr>
              <a:tr h="4406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AI-supported material-development training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40/55 (72.7%)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74906976"/>
                  </a:ext>
                </a:extLst>
              </a:tr>
              <a:tr h="4406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Cross-school teacher collaboration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39/55 (70.9%)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79369429"/>
                  </a:ext>
                </a:extLst>
              </a:tr>
              <a:tr h="4406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>
                          <a:effectLst/>
                        </a:rPr>
                        <a:t>Technical support</a:t>
                      </a:r>
                      <a:endParaRPr lang="vi-VN" sz="18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1800" kern="100" dirty="0">
                          <a:effectLst/>
                        </a:rPr>
                        <a:t>36/55 (65.5%)</a:t>
                      </a:r>
                      <a:endParaRPr lang="vi-VN" sz="18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4141748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DFFF81E-45AA-1C22-269B-36FE2D2F475D}"/>
              </a:ext>
            </a:extLst>
          </p:cNvPr>
          <p:cNvSpPr txBox="1"/>
          <p:nvPr/>
        </p:nvSpPr>
        <p:spPr>
          <a:xfrm>
            <a:off x="206236" y="284397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Institutional Support Needs</a:t>
            </a:r>
            <a:endParaRPr lang="vi-VN" sz="28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1A6B06-287A-8A6A-A5A3-57FAEE31BBF7}"/>
              </a:ext>
            </a:extLst>
          </p:cNvPr>
          <p:cNvSpPr txBox="1"/>
          <p:nvPr/>
        </p:nvSpPr>
        <p:spPr>
          <a:xfrm>
            <a:off x="580401" y="4958509"/>
            <a:ext cx="114469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The findings clearly indicate a demand for </a:t>
            </a: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practical professional development</a:t>
            </a:r>
            <a:r>
              <a:rPr lang="vi-VN" sz="24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vi-VN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839978-0641-44B3-3B05-8AA3886A1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91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2B4B3-AAA2-9AB6-45F7-74F060116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5C106C-64A9-7C48-48AC-F0E64DD8A7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879970"/>
              </p:ext>
            </p:extLst>
          </p:nvPr>
        </p:nvGraphicFramePr>
        <p:xfrm>
          <a:off x="1404731" y="1031748"/>
          <a:ext cx="8663608" cy="31029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0425">
                  <a:extLst>
                    <a:ext uri="{9D8B030D-6E8A-4147-A177-3AD203B41FA5}">
                      <a16:colId xmlns:a16="http://schemas.microsoft.com/office/drawing/2014/main" val="450832583"/>
                    </a:ext>
                  </a:extLst>
                </a:gridCol>
                <a:gridCol w="1691355">
                  <a:extLst>
                    <a:ext uri="{9D8B030D-6E8A-4147-A177-3AD203B41FA5}">
                      <a16:colId xmlns:a16="http://schemas.microsoft.com/office/drawing/2014/main" val="1391071340"/>
                    </a:ext>
                  </a:extLst>
                </a:gridCol>
                <a:gridCol w="2281828">
                  <a:extLst>
                    <a:ext uri="{9D8B030D-6E8A-4147-A177-3AD203B41FA5}">
                      <a16:colId xmlns:a16="http://schemas.microsoft.com/office/drawing/2014/main" val="3928715985"/>
                    </a:ext>
                  </a:extLst>
                </a:gridCol>
              </a:tblGrid>
              <a:tr h="985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Dimension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Urban</a:t>
                      </a:r>
                      <a:endParaRPr lang="en-US" sz="2000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 (n=30)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Suburban/rural</a:t>
                      </a:r>
                      <a:endParaRPr lang="en-US" sz="2000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 (n=25)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85117027"/>
                  </a:ext>
                </a:extLst>
              </a:tr>
              <a:tr h="4235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Psychological/cognitive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3.61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3.28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97057219"/>
                  </a:ext>
                </a:extLst>
              </a:tr>
              <a:tr h="4235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Pedagogical competence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3.66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3.35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63639848"/>
                  </a:ext>
                </a:extLst>
              </a:tr>
              <a:tr h="4235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Technological/material autonomy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3.83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3.50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89902995"/>
                  </a:ext>
                </a:extLst>
              </a:tr>
              <a:tr h="4235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Overall mean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3.70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3.38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20130675"/>
                  </a:ext>
                </a:extLst>
              </a:tr>
              <a:tr h="4235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b="1" kern="100">
                          <a:solidFill>
                            <a:srgbClr val="FF0000"/>
                          </a:solidFill>
                          <a:effectLst/>
                        </a:rPr>
                        <a:t>Estimated readiness</a:t>
                      </a:r>
                      <a:endParaRPr lang="vi-VN" sz="2000" b="1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b="1" kern="100">
                          <a:solidFill>
                            <a:srgbClr val="FF0000"/>
                          </a:solidFill>
                          <a:effectLst/>
                        </a:rPr>
                        <a:t>74.0%</a:t>
                      </a:r>
                      <a:endParaRPr lang="vi-VN" sz="2000" b="1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b="1" kern="100" dirty="0">
                          <a:solidFill>
                            <a:srgbClr val="FF0000"/>
                          </a:solidFill>
                          <a:effectLst/>
                        </a:rPr>
                        <a:t>67.6%</a:t>
                      </a:r>
                      <a:endParaRPr lang="vi-VN" sz="20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3773509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04C8799-93FB-4258-07A4-9B80A70AB42B}"/>
              </a:ext>
            </a:extLst>
          </p:cNvPr>
          <p:cNvSpPr txBox="1"/>
          <p:nvPr/>
        </p:nvSpPr>
        <p:spPr>
          <a:xfrm>
            <a:off x="405020" y="304275"/>
            <a:ext cx="6097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Readiness by School Context</a:t>
            </a:r>
            <a:endParaRPr lang="vi-VN" sz="24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37D782-5847-E52B-6725-FB6D241AE035}"/>
              </a:ext>
            </a:extLst>
          </p:cNvPr>
          <p:cNvSpPr txBox="1"/>
          <p:nvPr/>
        </p:nvSpPr>
        <p:spPr>
          <a:xfrm>
            <a:off x="946287" y="4416686"/>
            <a:ext cx="10299425" cy="933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Urban teachers reported higher readiness across all three dimensions.</a:t>
            </a:r>
          </a:p>
          <a:p>
            <a:pPr>
              <a:buNone/>
            </a:pPr>
            <a:r>
              <a:rPr lang="vi-VN" sz="2400" dirty="0">
                <a:effectLst/>
                <a:latin typeface="+mn-lt"/>
                <a:ea typeface="Arial" panose="020B0604020202020204" pitchFamily="34" charset="0"/>
              </a:rPr>
              <a:t>The overall difference was approximately </a:t>
            </a:r>
            <a:r>
              <a:rPr lang="vi-VN" sz="2400" b="1" dirty="0">
                <a:effectLst/>
                <a:latin typeface="+mn-lt"/>
                <a:ea typeface="Arial" panose="020B0604020202020204" pitchFamily="34" charset="0"/>
              </a:rPr>
              <a:t>6.4 percentage points</a:t>
            </a:r>
            <a:r>
              <a:rPr lang="vi-VN" sz="2400" dirty="0">
                <a:effectLst/>
                <a:latin typeface="+mn-lt"/>
                <a:ea typeface="Arial" panose="020B0604020202020204" pitchFamily="34" charset="0"/>
              </a:rPr>
              <a:t>.</a:t>
            </a:r>
            <a:endParaRPr lang="vi-VN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E61961-59E9-5A39-0DB9-0469EC5C1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505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410" y="0"/>
            <a:ext cx="2755605" cy="1325563"/>
          </a:xfrm>
        </p:spPr>
        <p:txBody>
          <a:bodyPr/>
          <a:lstStyle/>
          <a:p>
            <a:r>
              <a:rPr lang="en-US" b="1" dirty="0"/>
              <a:t>CONTENT</a:t>
            </a:r>
            <a:endParaRPr lang="en-VN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8A5DB8-C62F-9585-190A-FBFE4E4A5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5586" y="1446028"/>
            <a:ext cx="6051698" cy="4954219"/>
          </a:xfrm>
        </p:spPr>
        <p:txBody>
          <a:bodyPr/>
          <a:lstStyle/>
          <a:p>
            <a:pPr marL="0" indent="0">
              <a:buNone/>
            </a:pPr>
            <a:r>
              <a:rPr lang="en-US" sz="3400" b="1" dirty="0">
                <a:latin typeface=".VnArial" panose="020B7200000000000000" pitchFamily="34" charset="0"/>
              </a:rPr>
              <a:t>1. </a:t>
            </a:r>
            <a:r>
              <a:rPr lang="vi-VN" sz="3400" b="1" dirty="0"/>
              <a:t>Introduction</a:t>
            </a:r>
            <a:endParaRPr lang="en-US" sz="3400" b="1" dirty="0">
              <a:latin typeface=".VnArial" panose="020B7200000000000000" pitchFamily="34" charset="0"/>
            </a:endParaRPr>
          </a:p>
          <a:p>
            <a:pPr marL="0" indent="0">
              <a:buNone/>
            </a:pPr>
            <a:r>
              <a:rPr lang="vi-VN" sz="3400" b="1" dirty="0"/>
              <a:t>2. Literature Review</a:t>
            </a:r>
            <a:endParaRPr lang="vi-VN" sz="3400" dirty="0"/>
          </a:p>
          <a:p>
            <a:pPr marL="0" indent="0">
              <a:buNone/>
            </a:pPr>
            <a:r>
              <a:rPr lang="vi-VN" sz="3400" b="1" dirty="0"/>
              <a:t>3. Methodology</a:t>
            </a:r>
            <a:endParaRPr lang="en-US" sz="3400" b="1" dirty="0">
              <a:latin typeface=".VnArial" panose="020B7200000000000000" pitchFamily="34" charset="0"/>
            </a:endParaRPr>
          </a:p>
          <a:p>
            <a:pPr marL="0" indent="0">
              <a:buNone/>
            </a:pPr>
            <a:r>
              <a:rPr lang="en-US" sz="3400" b="1" dirty="0">
                <a:latin typeface=".VnArial" panose="020B7200000000000000" pitchFamily="34" charset="0"/>
              </a:rPr>
              <a:t>4. Findings</a:t>
            </a:r>
          </a:p>
          <a:p>
            <a:pPr marL="0" indent="0">
              <a:buNone/>
            </a:pPr>
            <a:r>
              <a:rPr lang="en-US" sz="3400" b="1" dirty="0">
                <a:latin typeface=".VnArial" panose="020B7200000000000000" pitchFamily="34" charset="0"/>
              </a:rPr>
              <a:t>5</a:t>
            </a:r>
            <a:r>
              <a:rPr lang="vi-VN" sz="3400" b="1" dirty="0"/>
              <a:t>. Implications</a:t>
            </a:r>
            <a:endParaRPr lang="en-US" sz="3400" b="1" dirty="0">
              <a:latin typeface=".VnArial" panose="020B7200000000000000" pitchFamily="34" charset="0"/>
            </a:endParaRPr>
          </a:p>
          <a:p>
            <a:pPr marL="0" indent="0">
              <a:buNone/>
            </a:pPr>
            <a:r>
              <a:rPr lang="en-US" sz="3400" b="1" dirty="0">
                <a:latin typeface=".VnArial" panose="020B7200000000000000" pitchFamily="34" charset="0"/>
              </a:rPr>
              <a:t>6. </a:t>
            </a:r>
            <a:r>
              <a:rPr lang="vi-VN" sz="3400" b="1" dirty="0"/>
              <a:t>Conclusion</a:t>
            </a:r>
            <a:endParaRPr lang="vi-VN" sz="3400" dirty="0"/>
          </a:p>
          <a:p>
            <a:pPr marL="0" indent="0">
              <a:buNone/>
            </a:pPr>
            <a:endParaRPr lang="vi-VN" dirty="0"/>
          </a:p>
          <a:p>
            <a:pPr marL="0" indent="0">
              <a:buNone/>
            </a:pPr>
            <a:endParaRPr lang="vi-VN" dirty="0"/>
          </a:p>
          <a:p>
            <a:pPr marL="0" indent="0">
              <a:buNone/>
            </a:pPr>
            <a:endParaRPr lang="vi-VN" dirty="0"/>
          </a:p>
          <a:p>
            <a:pPr marL="0" indent="0">
              <a:buNone/>
            </a:pPr>
            <a:endParaRPr lang="vi-VN" dirty="0"/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276718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2774DB-27F6-4A31-037C-0617C67435F6}"/>
              </a:ext>
            </a:extLst>
          </p:cNvPr>
          <p:cNvSpPr txBox="1"/>
          <p:nvPr/>
        </p:nvSpPr>
        <p:spPr>
          <a:xfrm>
            <a:off x="156541" y="237426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Interview Findings</a:t>
            </a:r>
            <a:endParaRPr lang="vi-VN" sz="2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1F19D7-31F0-7CD6-79DD-F34C5C331209}"/>
              </a:ext>
            </a:extLst>
          </p:cNvPr>
          <p:cNvSpPr txBox="1"/>
          <p:nvPr/>
        </p:nvSpPr>
        <p:spPr>
          <a:xfrm>
            <a:off x="39756" y="1131947"/>
            <a:ext cx="40874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Teachers generally recognized the potential benefits of a shared textbook.</a:t>
            </a:r>
            <a:endParaRPr lang="vi-VN" b="1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690F34-070F-502C-29B0-C01FF10FEB7B}"/>
              </a:ext>
            </a:extLst>
          </p:cNvPr>
          <p:cNvSpPr txBox="1"/>
          <p:nvPr/>
        </p:nvSpPr>
        <p:spPr>
          <a:xfrm>
            <a:off x="4127224" y="1131947"/>
            <a:ext cx="7783125" cy="3252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"If all schools use the same book, teachers can share lesson plans, worksheets, and supplementary materials more easily. We do not have to spend time comparing different textbook series."</a:t>
            </a:r>
            <a:endParaRPr lang="vi-VN" sz="2400" kern="1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endParaRPr lang="en-US" sz="2400" b="1" kern="1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"A common textbook can make the learning expectations clearer, especially when students move from one school to another."</a:t>
            </a:r>
            <a:endParaRPr lang="vi-VN" sz="2400" kern="1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651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A73E4-3A67-35A8-2D59-32A1AA0B7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E7D872-F634-7807-E2B3-AE9DA4338DB2}"/>
              </a:ext>
            </a:extLst>
          </p:cNvPr>
          <p:cNvSpPr txBox="1"/>
          <p:nvPr/>
        </p:nvSpPr>
        <p:spPr>
          <a:xfrm>
            <a:off x="156541" y="237426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Interview Findings</a:t>
            </a:r>
            <a:endParaRPr lang="vi-VN" sz="2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C639DD-4BC8-4DA8-82D2-15C2F42E12C8}"/>
              </a:ext>
            </a:extLst>
          </p:cNvPr>
          <p:cNvSpPr txBox="1"/>
          <p:nvPr/>
        </p:nvSpPr>
        <p:spPr>
          <a:xfrm>
            <a:off x="39756" y="1131947"/>
            <a:ext cx="40874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Teachers generally recognized the potential benefits of a shared textbook.</a:t>
            </a:r>
            <a:endParaRPr lang="vi-VN" b="1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B392BB-1F65-D378-6B36-FADFB0D83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39"/>
            <a:ext cx="12192000" cy="66487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B557FE-4A45-8CCD-1FAB-9BD6BF195387}"/>
              </a:ext>
            </a:extLst>
          </p:cNvPr>
          <p:cNvSpPr txBox="1"/>
          <p:nvPr/>
        </p:nvSpPr>
        <p:spPr>
          <a:xfrm>
            <a:off x="308941" y="389826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Interview Findings</a:t>
            </a:r>
            <a:endParaRPr lang="vi-VN" sz="2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77037C1-59A2-1E28-C5A9-E0693B1BEA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295384"/>
              </p:ext>
            </p:extLst>
          </p:nvPr>
        </p:nvGraphicFramePr>
        <p:xfrm>
          <a:off x="4462769" y="1065445"/>
          <a:ext cx="7078743" cy="3780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81246">
                  <a:extLst>
                    <a:ext uri="{9D8B030D-6E8A-4147-A177-3AD203B41FA5}">
                      <a16:colId xmlns:a16="http://schemas.microsoft.com/office/drawing/2014/main" val="562016832"/>
                    </a:ext>
                  </a:extLst>
                </a:gridCol>
                <a:gridCol w="1797497">
                  <a:extLst>
                    <a:ext uri="{9D8B030D-6E8A-4147-A177-3AD203B41FA5}">
                      <a16:colId xmlns:a16="http://schemas.microsoft.com/office/drawing/2014/main" val="1580179425"/>
                    </a:ext>
                  </a:extLst>
                </a:gridCol>
              </a:tblGrid>
              <a:tr h="631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Challenge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Teachers mentioning theme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66361218"/>
                  </a:ext>
                </a:extLst>
              </a:tr>
              <a:tr h="3151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Different student English proficiency levels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.VnArial" panose="020B7200000000000000" pitchFamily="34" charset="0"/>
                        </a:rPr>
                        <a:t>7/8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96770459"/>
                  </a:ext>
                </a:extLst>
              </a:tr>
              <a:tr h="3151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Need for differentiated materials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.VnArial" panose="020B7200000000000000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7/8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2326592"/>
                  </a:ext>
                </a:extLst>
              </a:tr>
              <a:tr h="3151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Examination alignment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.VnArial" panose="020B7200000000000000" pitchFamily="34" charset="0"/>
                        </a:rPr>
                        <a:t>8/8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03016545"/>
                  </a:ext>
                </a:extLst>
              </a:tr>
              <a:tr h="3151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Increased preparation workload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.VnArial" panose="020B7200000000000000" pitchFamily="34" charset="0"/>
                        </a:rPr>
                        <a:t>7/8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48231260"/>
                  </a:ext>
                </a:extLst>
              </a:tr>
              <a:tr h="3151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>
                          <a:effectLst/>
                        </a:rPr>
                        <a:t>Limited supplementary resources</a:t>
                      </a:r>
                      <a:endParaRPr lang="vi-VN" sz="2000" kern="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.VnArial" panose="020B7200000000000000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7/8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58542564"/>
                  </a:ext>
                </a:extLst>
              </a:tr>
              <a:tr h="3151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Differences between urban and rural/suburban contexts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.VnArial" panose="020B7200000000000000" pitchFamily="34" charset="0"/>
                        </a:rPr>
                        <a:t>5/8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58388368"/>
                  </a:ext>
                </a:extLst>
              </a:tr>
              <a:tr h="3151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vi-VN" sz="2000" kern="100" dirty="0">
                          <a:effectLst/>
                        </a:rPr>
                        <a:t>Limited time for collaborative planning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.VnArial" panose="020B7200000000000000" pitchFamily="34" charset="0"/>
                        </a:rPr>
                        <a:t>4/8</a:t>
                      </a:r>
                      <a:endParaRPr lang="vi-VN" sz="2000" kern="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2811817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F32D98B-D9B8-3154-6ACD-0112E93EF609}"/>
              </a:ext>
            </a:extLst>
          </p:cNvPr>
          <p:cNvSpPr txBox="1"/>
          <p:nvPr/>
        </p:nvSpPr>
        <p:spPr>
          <a:xfrm>
            <a:off x="3987478" y="306355"/>
            <a:ext cx="61230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Challenges Identified in Interviews</a:t>
            </a:r>
            <a:endParaRPr lang="vi-VN" sz="24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81AE47-9141-281A-62FC-BC8F96285563}"/>
              </a:ext>
            </a:extLst>
          </p:cNvPr>
          <p:cNvSpPr txBox="1"/>
          <p:nvPr/>
        </p:nvSpPr>
        <p:spPr>
          <a:xfrm>
            <a:off x="3987478" y="5064882"/>
            <a:ext cx="79294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"The textbook may be common, but the students are not common. Their starting points are very different."</a:t>
            </a:r>
            <a:endParaRPr lang="vi-VN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923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1BA90-41D9-E307-936D-2A558CA8C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855AC9-FBAA-C50C-B25B-0A233A369AB7}"/>
              </a:ext>
            </a:extLst>
          </p:cNvPr>
          <p:cNvSpPr txBox="1"/>
          <p:nvPr/>
        </p:nvSpPr>
        <p:spPr>
          <a:xfrm>
            <a:off x="156541" y="237426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Interview Findings</a:t>
            </a:r>
            <a:endParaRPr lang="vi-VN" sz="2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F5E42B-EF85-2F85-8EAC-E8E515ECE23F}"/>
              </a:ext>
            </a:extLst>
          </p:cNvPr>
          <p:cNvSpPr txBox="1"/>
          <p:nvPr/>
        </p:nvSpPr>
        <p:spPr>
          <a:xfrm>
            <a:off x="39756" y="1131947"/>
            <a:ext cx="40874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Teachers generally recognized the potential benefits of a shared textbook.</a:t>
            </a:r>
            <a:endParaRPr lang="vi-VN" b="1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F8983C-45B7-5878-ABEE-452929539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39"/>
            <a:ext cx="12192000" cy="66487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68D352-D5BC-466A-09ED-0FC8138BD112}"/>
              </a:ext>
            </a:extLst>
          </p:cNvPr>
          <p:cNvSpPr txBox="1"/>
          <p:nvPr/>
        </p:nvSpPr>
        <p:spPr>
          <a:xfrm>
            <a:off x="308941" y="389826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Interview Findings</a:t>
            </a:r>
            <a:endParaRPr lang="vi-VN" sz="2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C1C116-F7FC-8C83-2697-42C13D113DA6}"/>
              </a:ext>
            </a:extLst>
          </p:cNvPr>
          <p:cNvSpPr txBox="1"/>
          <p:nvPr/>
        </p:nvSpPr>
        <p:spPr>
          <a:xfrm>
            <a:off x="102543" y="1434011"/>
            <a:ext cx="62056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</a:rPr>
              <a:t>Examination Alignment </a:t>
            </a:r>
            <a:endParaRPr lang="en-US" sz="2000" b="1" dirty="0">
              <a:solidFill>
                <a:schemeClr val="bg1"/>
              </a:solidFill>
              <a:effectLst/>
              <a:latin typeface="+mn-lt"/>
              <a:ea typeface="Arial" panose="020B0604020202020204" pitchFamily="34" charset="0"/>
            </a:endParaRPr>
          </a:p>
          <a:p>
            <a:r>
              <a:rPr lang="vi-VN" sz="2000" b="1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</a:rPr>
              <a:t>Creates Additional Workload</a:t>
            </a:r>
            <a:endParaRPr lang="vi-VN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C2A3F1-1390-724E-0153-97F9C7501798}"/>
              </a:ext>
            </a:extLst>
          </p:cNvPr>
          <p:cNvSpPr txBox="1"/>
          <p:nvPr/>
        </p:nvSpPr>
        <p:spPr>
          <a:xfrm>
            <a:off x="4329460" y="1045833"/>
            <a:ext cx="7557739" cy="3252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"Following the textbook alone may not be enough for examination preparation. We still need to create additional exercises, especially for reading, grammar, vocabulary, and test-taking skills."</a:t>
            </a:r>
            <a:endParaRPr lang="vi-VN" sz="2400" kern="1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vi-VN" sz="2400" kern="1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"The challenge is not only teaching the new book. We have to make sure students are also prepared for the actual examination format."</a:t>
            </a:r>
            <a:endParaRPr lang="vi-VN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397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3E068-CB76-4514-B464-8CEAACB17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16875D-28CC-E087-EADD-241E14B887B9}"/>
              </a:ext>
            </a:extLst>
          </p:cNvPr>
          <p:cNvSpPr txBox="1"/>
          <p:nvPr/>
        </p:nvSpPr>
        <p:spPr>
          <a:xfrm>
            <a:off x="156541" y="237426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Interview Findings</a:t>
            </a:r>
            <a:endParaRPr lang="vi-VN" sz="2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1BD8C6-0D8D-C382-3163-58A71DC75BF9}"/>
              </a:ext>
            </a:extLst>
          </p:cNvPr>
          <p:cNvSpPr txBox="1"/>
          <p:nvPr/>
        </p:nvSpPr>
        <p:spPr>
          <a:xfrm>
            <a:off x="39756" y="1131947"/>
            <a:ext cx="40874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Teachers generally recognized the potential benefits of a shared textbook.</a:t>
            </a:r>
            <a:endParaRPr lang="vi-VN" b="1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B97C0A-3A04-3664-A7DA-042527F6B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39"/>
            <a:ext cx="12192000" cy="66487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668748-8A15-C185-0CB7-E0F7540731A0}"/>
              </a:ext>
            </a:extLst>
          </p:cNvPr>
          <p:cNvSpPr txBox="1"/>
          <p:nvPr/>
        </p:nvSpPr>
        <p:spPr>
          <a:xfrm>
            <a:off x="308941" y="389826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Interview Findings</a:t>
            </a:r>
            <a:endParaRPr lang="vi-VN" sz="2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894925-F78E-5356-4E0F-DB837023B87F}"/>
              </a:ext>
            </a:extLst>
          </p:cNvPr>
          <p:cNvSpPr txBox="1"/>
          <p:nvPr/>
        </p:nvSpPr>
        <p:spPr>
          <a:xfrm>
            <a:off x="249226" y="1381009"/>
            <a:ext cx="3668528" cy="1405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chemeClr val="bg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AI 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.VnArial" panose="020B7200000000000000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vi-VN" sz="2400" b="1" kern="100" dirty="0">
                <a:solidFill>
                  <a:schemeClr val="bg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s </a:t>
            </a:r>
            <a:r>
              <a:rPr lang="en-US" sz="2400" b="1" kern="100" dirty="0">
                <a:solidFill>
                  <a:schemeClr val="bg1"/>
                </a:solidFill>
                <a:latin typeface=".VnArial" panose="020B7200000000000000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vi-VN" sz="2400" b="1" kern="100" dirty="0">
                <a:solidFill>
                  <a:schemeClr val="bg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een as a</a:t>
            </a:r>
            <a:endParaRPr lang="en-US" sz="2400" b="1" kern="100" dirty="0">
              <a:solidFill>
                <a:schemeClr val="bg1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chemeClr val="bg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Practical Solution</a:t>
            </a:r>
            <a:endParaRPr lang="en-US" sz="2400" b="1" kern="100" dirty="0">
              <a:solidFill>
                <a:schemeClr val="bg1"/>
              </a:solidFill>
              <a:effectLst/>
              <a:latin typeface=".VnArial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chemeClr val="bg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but </a:t>
            </a:r>
            <a:r>
              <a:rPr lang="en-US" sz="2400" b="1" kern="100" dirty="0">
                <a:solidFill>
                  <a:schemeClr val="bg1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vi-VN" sz="2400" b="1" kern="100" dirty="0">
                <a:solidFill>
                  <a:schemeClr val="bg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ot a Substitute</a:t>
            </a:r>
            <a:endParaRPr lang="vi-VN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D414F7-7C29-3255-74EE-E8FB7F740350}"/>
              </a:ext>
            </a:extLst>
          </p:cNvPr>
          <p:cNvSpPr txBox="1"/>
          <p:nvPr/>
        </p:nvSpPr>
        <p:spPr>
          <a:xfrm>
            <a:off x="4376449" y="792587"/>
            <a:ext cx="7506609" cy="3621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"AI can help me create three versions of the same activity for weak, average, and strong students. That would be very useful if we all have to use the same textbook."</a:t>
            </a:r>
            <a:endParaRPr lang="vi-VN" sz="2400" kern="1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vi-VN" sz="2400" kern="1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"I use AI to generate ideas, but I never use the output directly. I still need to check the language, level, and whether the activity matches my students."</a:t>
            </a:r>
            <a:endParaRPr lang="vi-VN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666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B9167-C26B-D5CE-F294-4D40AA4AA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C7C63DC-E16C-552D-887B-36BEDBED812D}"/>
              </a:ext>
            </a:extLst>
          </p:cNvPr>
          <p:cNvSpPr txBox="1"/>
          <p:nvPr/>
        </p:nvSpPr>
        <p:spPr>
          <a:xfrm>
            <a:off x="156541" y="237426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Interview Findings</a:t>
            </a:r>
            <a:endParaRPr lang="vi-VN" sz="2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6C56A3-0150-1237-0E78-738E83C6D9F2}"/>
              </a:ext>
            </a:extLst>
          </p:cNvPr>
          <p:cNvSpPr txBox="1"/>
          <p:nvPr/>
        </p:nvSpPr>
        <p:spPr>
          <a:xfrm>
            <a:off x="39756" y="1131947"/>
            <a:ext cx="40874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Teachers generally recognized the potential benefits of a shared textbook.</a:t>
            </a:r>
            <a:endParaRPr lang="vi-VN" b="1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350ACA-400D-FE0D-E37E-DCD947743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39"/>
            <a:ext cx="12192000" cy="66487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E4ED77-A6AA-377F-6278-B011BE2E3373}"/>
              </a:ext>
            </a:extLst>
          </p:cNvPr>
          <p:cNvSpPr txBox="1"/>
          <p:nvPr/>
        </p:nvSpPr>
        <p:spPr>
          <a:xfrm>
            <a:off x="308941" y="389826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Interview Findings</a:t>
            </a:r>
            <a:endParaRPr lang="vi-VN" sz="2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B38B57-0263-41E0-ADE3-C8ADC8856B53}"/>
              </a:ext>
            </a:extLst>
          </p:cNvPr>
          <p:cNvSpPr txBox="1"/>
          <p:nvPr/>
        </p:nvSpPr>
        <p:spPr>
          <a:xfrm>
            <a:off x="39756" y="1284347"/>
            <a:ext cx="6205652" cy="1220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0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Teachers Prefer Practical</a:t>
            </a:r>
            <a:endParaRPr lang="en-US" sz="2000" b="1" kern="100" dirty="0">
              <a:solidFill>
                <a:schemeClr val="bg1"/>
              </a:solidFill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0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and Collaborative</a:t>
            </a:r>
            <a:endParaRPr lang="en-US" sz="2000" b="1" kern="100" dirty="0">
              <a:solidFill>
                <a:schemeClr val="bg1"/>
              </a:solidFill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000" b="1" kern="100" dirty="0"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Professional Development</a:t>
            </a:r>
            <a:endParaRPr lang="vi-VN" sz="16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84272D-FCF0-458C-6FC9-C013EFACE041}"/>
              </a:ext>
            </a:extLst>
          </p:cNvPr>
          <p:cNvSpPr txBox="1"/>
          <p:nvPr/>
        </p:nvSpPr>
        <p:spPr>
          <a:xfrm>
            <a:off x="4318309" y="961341"/>
            <a:ext cx="7635797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vi-VN" sz="2400" kern="1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"We already know the policy. What we need is someone to show us how to teach a real unit in a real classroom."</a:t>
            </a:r>
            <a:endParaRPr lang="vi-VN" sz="2400" kern="1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vi-VN" sz="2400" kern="1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"It would be more useful if teachers from different schools could bring one unit, adapt it together, and share the final materials."</a:t>
            </a:r>
            <a:endParaRPr lang="vi-VN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82FDDB-402C-4BEF-E858-83D2A2544090}"/>
              </a:ext>
            </a:extLst>
          </p:cNvPr>
          <p:cNvSpPr txBox="1"/>
          <p:nvPr/>
        </p:nvSpPr>
        <p:spPr>
          <a:xfrm>
            <a:off x="4577576" y="5018919"/>
            <a:ext cx="73765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  <a:effectLst/>
                <a:ea typeface="Arial" panose="020B0604020202020204" pitchFamily="34" charset="0"/>
              </a:rPr>
              <a:t>Teacher Readiness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.VnArial" panose="020B7200000000000000" pitchFamily="34" charset="0"/>
                <a:ea typeface="Arial" panose="020B0604020202020204" pitchFamily="34" charset="0"/>
              </a:rPr>
              <a:t>i</a:t>
            </a:r>
            <a:r>
              <a:rPr lang="vi-VN" sz="2400" b="1" dirty="0">
                <a:solidFill>
                  <a:srgbClr val="FF0000"/>
                </a:solidFill>
                <a:effectLst/>
                <a:ea typeface="Arial" panose="020B0604020202020204" pitchFamily="34" charset="0"/>
              </a:rPr>
              <a:t>s </a:t>
            </a:r>
            <a:r>
              <a:rPr lang="en-US" sz="2400" b="1" dirty="0">
                <a:solidFill>
                  <a:srgbClr val="FF0000"/>
                </a:solidFill>
                <a:latin typeface=".VnArial" panose="020B7200000000000000" pitchFamily="34" charset="0"/>
                <a:ea typeface="Arial" panose="020B0604020202020204" pitchFamily="34" charset="0"/>
              </a:rPr>
              <a:t>f</a:t>
            </a:r>
            <a:r>
              <a:rPr lang="vi-VN" sz="2400" b="1" dirty="0">
                <a:solidFill>
                  <a:srgbClr val="FF0000"/>
                </a:solidFill>
                <a:effectLst/>
                <a:ea typeface="Arial" panose="020B0604020202020204" pitchFamily="34" charset="0"/>
              </a:rPr>
              <a:t>airly </a:t>
            </a:r>
            <a:r>
              <a:rPr lang="en-US" sz="2400" b="1" dirty="0">
                <a:solidFill>
                  <a:srgbClr val="FF0000"/>
                </a:solidFill>
                <a:effectLst/>
                <a:latin typeface=".VnArial" panose="020B7200000000000000" pitchFamily="34" charset="0"/>
                <a:ea typeface="Arial" panose="020B0604020202020204" pitchFamily="34" charset="0"/>
              </a:rPr>
              <a:t>h</a:t>
            </a:r>
            <a:r>
              <a:rPr lang="vi-VN" sz="2400" b="1" dirty="0">
                <a:solidFill>
                  <a:srgbClr val="FF0000"/>
                </a:solidFill>
                <a:effectLst/>
                <a:ea typeface="Arial" panose="020B0604020202020204" pitchFamily="34" charset="0"/>
              </a:rPr>
              <a:t>igh but </a:t>
            </a:r>
            <a:r>
              <a:rPr lang="en-US" sz="2400" b="1" dirty="0">
                <a:solidFill>
                  <a:srgbClr val="FF0000"/>
                </a:solidFill>
                <a:effectLst/>
                <a:latin typeface=".VnArial" panose="020B7200000000000000" pitchFamily="34" charset="0"/>
                <a:ea typeface="Arial" panose="020B0604020202020204" pitchFamily="34" charset="0"/>
              </a:rPr>
              <a:t>c</a:t>
            </a:r>
            <a:r>
              <a:rPr lang="vi-VN" sz="2400" b="1" dirty="0">
                <a:solidFill>
                  <a:srgbClr val="FF0000"/>
                </a:solidFill>
                <a:effectLst/>
                <a:ea typeface="Arial" panose="020B0604020202020204" pitchFamily="34" charset="0"/>
              </a:rPr>
              <a:t>onditional</a:t>
            </a:r>
            <a:endParaRPr lang="vi-VN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0947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D288C3-DDBA-8FCB-83C9-E77F2895A346}"/>
              </a:ext>
            </a:extLst>
          </p:cNvPr>
          <p:cNvSpPr txBox="1"/>
          <p:nvPr/>
        </p:nvSpPr>
        <p:spPr>
          <a:xfrm>
            <a:off x="482290" y="255977"/>
            <a:ext cx="60941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effectLst/>
                <a:latin typeface="+mn-lt"/>
                <a:ea typeface="Arial" panose="020B0604020202020204" pitchFamily="34" charset="0"/>
              </a:rPr>
              <a:t>Implications</a:t>
            </a:r>
            <a:endParaRPr lang="vi-VN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D6C47-E02B-2BB6-0039-52C9A885103E}"/>
              </a:ext>
            </a:extLst>
          </p:cNvPr>
          <p:cNvSpPr txBox="1"/>
          <p:nvPr/>
        </p:nvSpPr>
        <p:spPr>
          <a:xfrm>
            <a:off x="1274025" y="1077434"/>
            <a:ext cx="1060481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vi-VN" sz="2400" b="1" dirty="0"/>
              <a:t>Implications for DOET </a:t>
            </a:r>
            <a:r>
              <a:rPr lang="en-US" sz="2400" b="1" dirty="0"/>
              <a:t> </a:t>
            </a:r>
          </a:p>
          <a:p>
            <a:pPr algn="just">
              <a:buNone/>
            </a:pPr>
            <a:endParaRPr lang="vi-VN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2400" b="1" dirty="0"/>
              <a:t>City-Level Resource Bank:</a:t>
            </a:r>
            <a:r>
              <a:rPr lang="vi-VN" sz="2400" dirty="0"/>
              <a:t> Differentiated materials, 4-skill tasks, exam prep, and curated AI resources.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2400" b="1" dirty="0"/>
              <a:t>Hands-on Training:</a:t>
            </a:r>
            <a:r>
              <a:rPr lang="vi-VN" sz="2400" dirty="0"/>
              <a:t> Unit-based practical workshops over theoretical policy sessions.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2400" b="1" dirty="0"/>
              <a:t>Cross-School Communities:</a:t>
            </a:r>
            <a:r>
              <a:rPr lang="vi-VN" sz="2400" dirty="0"/>
              <a:t> Active collaboration between urban and rural/suburban teachers.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2400" b="1" dirty="0"/>
              <a:t>Equity Support:</a:t>
            </a:r>
            <a:r>
              <a:rPr lang="vi-VN" sz="2400" dirty="0"/>
              <a:t> Targeted technical and professional aid for lower-resource schools.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2400" b="1" dirty="0"/>
              <a:t>AI Literacy Programs:</a:t>
            </a:r>
            <a:r>
              <a:rPr lang="vi-VN" sz="2400" dirty="0"/>
              <a:t> Prompting, material generation, quality control, and AI ethics.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vi-VN" sz="2400" b="1" dirty="0"/>
              <a:t>Curriculum Alignment:</a:t>
            </a:r>
            <a:r>
              <a:rPr lang="vi-VN" sz="2400" dirty="0"/>
              <a:t> Clear mapping between textbook outcomes and standardized exams.</a:t>
            </a:r>
          </a:p>
        </p:txBody>
      </p:sp>
    </p:spTree>
    <p:extLst>
      <p:ext uri="{BB962C8B-B14F-4D97-AF65-F5344CB8AC3E}">
        <p14:creationId xmlns:p14="http://schemas.microsoft.com/office/powerpoint/2010/main" val="39509666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CA5417-93B6-30F8-2A12-3E269AB03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842" y="0"/>
            <a:ext cx="13161367" cy="70173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193F07-BC4C-3685-C373-098704DDCE85}"/>
              </a:ext>
            </a:extLst>
          </p:cNvPr>
          <p:cNvSpPr txBox="1"/>
          <p:nvPr/>
        </p:nvSpPr>
        <p:spPr>
          <a:xfrm>
            <a:off x="482290" y="255977"/>
            <a:ext cx="60941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effectLst/>
                <a:latin typeface="+mn-lt"/>
                <a:ea typeface="Arial" panose="020B0604020202020204" pitchFamily="34" charset="0"/>
              </a:rPr>
              <a:t>Implications</a:t>
            </a:r>
            <a:endParaRPr lang="vi-VN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D6B84F-71E5-8514-533D-7938EAE312F5}"/>
              </a:ext>
            </a:extLst>
          </p:cNvPr>
          <p:cNvSpPr txBox="1"/>
          <p:nvPr/>
        </p:nvSpPr>
        <p:spPr>
          <a:xfrm>
            <a:off x="426535" y="867905"/>
            <a:ext cx="1209024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vi-VN" sz="2600" b="1" dirty="0"/>
              <a:t>Implications for School Leaders &amp; Teachers</a:t>
            </a:r>
            <a:endParaRPr lang="en-US" sz="2600" b="1" dirty="0"/>
          </a:p>
          <a:p>
            <a:pPr>
              <a:buNone/>
            </a:pPr>
            <a:endParaRPr lang="vi-VN" sz="2600" dirty="0"/>
          </a:p>
          <a:p>
            <a:pPr>
              <a:buNone/>
            </a:pPr>
            <a:r>
              <a:rPr lang="vi-VN" sz="2600" b="1" dirty="0"/>
              <a:t>For School Leaders</a:t>
            </a:r>
            <a:endParaRPr lang="vi-VN" sz="26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600" b="1" dirty="0"/>
              <a:t>Dedicated Planning Time:</a:t>
            </a:r>
            <a:r>
              <a:rPr lang="vi-VN" sz="2600" dirty="0"/>
              <a:t> Allocate structured hours for collaborative design.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600" b="1" dirty="0"/>
              <a:t>Teacher Working Groups:</a:t>
            </a:r>
            <a:r>
              <a:rPr lang="vi-VN" sz="2600" dirty="0"/>
              <a:t> Assign small teams to handle unit adaptation, differentiation, assessments, and AI tools (reducing individual workload).</a:t>
            </a:r>
          </a:p>
          <a:p>
            <a:pPr>
              <a:buNone/>
            </a:pPr>
            <a:endParaRPr lang="en-US" sz="2600" b="1" dirty="0"/>
          </a:p>
          <a:p>
            <a:pPr>
              <a:buNone/>
            </a:pPr>
            <a:r>
              <a:rPr lang="vi-VN" sz="2600" b="1" dirty="0"/>
              <a:t>For EFL Teachers</a:t>
            </a:r>
            <a:endParaRPr lang="vi-VN" sz="26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600" b="1" dirty="0"/>
              <a:t>Curricular Foundation:</a:t>
            </a:r>
            <a:r>
              <a:rPr lang="vi-VN" sz="2600" dirty="0"/>
              <a:t> Treat the unified textbook as a common baseline, </a:t>
            </a:r>
            <a:endParaRPr lang="en-US" sz="26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600" dirty="0"/>
              <a:t>not a rigid script.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600" b="1" dirty="0"/>
              <a:t>Value-Added Instruction:</a:t>
            </a:r>
            <a:r>
              <a:rPr lang="vi-VN" sz="2600" dirty="0"/>
              <a:t> Supplement core content with </a:t>
            </a:r>
            <a:r>
              <a:rPr lang="vi-VN" sz="2600" b="1" dirty="0"/>
              <a:t>differentiation</a:t>
            </a:r>
            <a:r>
              <a:rPr lang="vi-VN" sz="2600" dirty="0"/>
              <a:t>, </a:t>
            </a:r>
            <a:r>
              <a:rPr lang="vi-VN" sz="2600" b="1" dirty="0"/>
              <a:t>scaffolding</a:t>
            </a:r>
            <a:r>
              <a:rPr lang="vi-VN" sz="2600" dirty="0"/>
              <a:t>, and </a:t>
            </a:r>
            <a:r>
              <a:rPr lang="vi-VN" sz="2600" b="1" dirty="0"/>
              <a:t>contextualization</a:t>
            </a:r>
            <a:r>
              <a:rPr lang="vi-VN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5464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59FD-810B-48A4-FA84-8EB153340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F6092-B7C3-6A51-48F2-21C430F8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vi-VN" sz="54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86EE35-A8D1-5839-1EC9-4309232F2D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650" y="-1"/>
            <a:ext cx="13161367" cy="70173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3AE953-DFEC-FB28-1F35-7B8F0A8B584B}"/>
                  </a:ext>
                </a:extLst>
              </p:cNvPr>
              <p:cNvSpPr txBox="1"/>
              <p:nvPr/>
            </p:nvSpPr>
            <p:spPr>
              <a:xfrm>
                <a:off x="838200" y="744218"/>
                <a:ext cx="10872438" cy="52033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buNone/>
                </a:pPr>
                <a:r>
                  <a:rPr lang="vi-VN" sz="3200" b="1" dirty="0">
                    <a:effectLst/>
                    <a:latin typeface="+mn-lt"/>
                  </a:rPr>
                  <a:t>Research Limitations</a:t>
                </a:r>
                <a:endParaRPr lang="vi-VN" sz="3200" dirty="0">
                  <a:effectLst/>
                  <a:latin typeface="+mn-lt"/>
                </a:endParaRPr>
              </a:p>
              <a:p>
                <a:pPr marL="342900" lvl="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2400" b="1" dirty="0">
                    <a:effectLst/>
                    <a:latin typeface="+mn-lt"/>
                  </a:rPr>
                  <a:t>Sample Size (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+mn-lt"/>
                      </a:rPr>
                      <m:t>𝑁</m:t>
                    </m:r>
                    <m:r>
                      <a:rPr lang="vi-VN" sz="2400" i="0">
                        <a:latin typeface="+mn-lt"/>
                      </a:rPr>
                      <m:t>=55</m:t>
                    </m:r>
                  </m:oMath>
                </a14:m>
                <a:r>
                  <a:rPr lang="vi-VN" sz="2400" b="1" dirty="0">
                    <a:effectLst/>
                    <a:latin typeface="+mn-lt"/>
                  </a:rPr>
                  <a:t>):</a:t>
                </a:r>
                <a:r>
                  <a:rPr lang="vi-VN" sz="2400" dirty="0">
                    <a:effectLst/>
                    <a:latin typeface="+mn-lt"/>
                  </a:rPr>
                  <a:t> Limits generalizability to broader populations.</a:t>
                </a:r>
              </a:p>
              <a:p>
                <a:pPr marL="342900" lvl="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2400" b="1" dirty="0">
                    <a:effectLst/>
                    <a:latin typeface="+mn-lt"/>
                  </a:rPr>
                  <a:t>Self-Reported Data:</a:t>
                </a:r>
                <a:r>
                  <a:rPr lang="vi-VN" sz="2400" dirty="0">
                    <a:effectLst/>
                    <a:latin typeface="+mn-lt"/>
                  </a:rPr>
                  <a:t> Focuses on perceived readiness rather than direct classroom observation.</a:t>
                </a:r>
              </a:p>
              <a:p>
                <a:pPr marL="342900" lvl="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2400" b="1" dirty="0">
                    <a:effectLst/>
                    <a:latin typeface="+mn-lt"/>
                  </a:rPr>
                  <a:t>Descriptive Scope:</a:t>
                </a:r>
                <a:r>
                  <a:rPr lang="vi-VN" sz="2400" dirty="0">
                    <a:effectLst/>
                    <a:latin typeface="+mn-lt"/>
                  </a:rPr>
                  <a:t> Regional comparisons show trends, not causality.</a:t>
                </a:r>
              </a:p>
              <a:p>
                <a:pPr marL="342900" lvl="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2400" b="1" dirty="0">
                    <a:effectLst/>
                    <a:latin typeface="+mn-lt"/>
                  </a:rPr>
                  <a:t>Small Qualitative Sample (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+mn-lt"/>
                      </a:rPr>
                      <m:t>𝑛</m:t>
                    </m:r>
                    <m:r>
                      <a:rPr lang="vi-VN" sz="2400" i="0">
                        <a:latin typeface="+mn-lt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vi-VN" sz="2400" b="1" dirty="0">
                    <a:effectLst/>
                    <a:latin typeface="+mn-lt"/>
                  </a:rPr>
                  <a:t>):</a:t>
                </a:r>
                <a:r>
                  <a:rPr lang="vi-VN" sz="2400" dirty="0">
                    <a:effectLst/>
                    <a:latin typeface="+mn-lt"/>
                  </a:rPr>
                  <a:t> Offers contextual insight but remains limited in scale.</a:t>
                </a:r>
              </a:p>
              <a:p>
                <a:pPr marL="342900" lvl="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2400" b="1" dirty="0">
                    <a:effectLst/>
                    <a:latin typeface="+mn-lt"/>
                  </a:rPr>
                  <a:t>Early-Stage Focus:</a:t>
                </a:r>
                <a:r>
                  <a:rPr lang="vi-VN" sz="2400" dirty="0">
                    <a:effectLst/>
                    <a:latin typeface="+mn-lt"/>
                  </a:rPr>
                  <a:t> Captures early implementation; longitudinal studies are needed to evaluate long-term practices.</a:t>
                </a:r>
                <a:endParaRPr lang="vi-VN" sz="2400" dirty="0">
                  <a:effectLst/>
                  <a:latin typeface="Google Sans Text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3AE953-DFEC-FB28-1F35-7B8F0A8B58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744218"/>
                <a:ext cx="10872438" cy="5203348"/>
              </a:xfrm>
              <a:prstGeom prst="rect">
                <a:avLst/>
              </a:prstGeom>
              <a:blipFill>
                <a:blip r:embed="rId3"/>
                <a:stretch>
                  <a:fillRect l="-785" r="-953" b="-163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15153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BEEFC-666E-3532-43C5-154A05B97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9C5896-690C-B16E-6CA2-0C79AC519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65" y="312275"/>
            <a:ext cx="977764" cy="978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349466-59AB-9F8E-7E30-B9A266D8A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79" y="312275"/>
            <a:ext cx="958652" cy="978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51640F-A776-7939-7BBA-90E7D03A6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60" y="312275"/>
            <a:ext cx="962738" cy="9786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3C67BF-05F5-FBC6-36D5-A99B83D200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3370219" y="1467706"/>
            <a:ext cx="5451562" cy="52819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2111DB3A-15A8-B82F-5E41-62E8FD15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14" y="1731802"/>
            <a:ext cx="11812772" cy="2184401"/>
          </a:xfrm>
        </p:spPr>
        <p:txBody>
          <a:bodyPr>
            <a:noAutofit/>
          </a:bodyPr>
          <a:lstStyle/>
          <a:p>
            <a:pPr algn="ctr"/>
            <a:r>
              <a:rPr lang="vi-VN" sz="3200" b="1" dirty="0">
                <a:solidFill>
                  <a:srgbClr val="002060"/>
                </a:solidFill>
                <a:latin typeface="+mn-lt"/>
              </a:rPr>
              <a:t>HIGH SCHOOL ENGLISH TEACHERS’ READINESS FOR </a:t>
            </a:r>
            <a:br>
              <a:rPr lang="en-US" sz="3200" b="1" dirty="0">
                <a:solidFill>
                  <a:srgbClr val="002060"/>
                </a:solidFill>
                <a:latin typeface="+mn-lt"/>
              </a:rPr>
            </a:br>
            <a:r>
              <a:rPr lang="vi-VN" sz="3200" b="1" dirty="0">
                <a:solidFill>
                  <a:srgbClr val="002060"/>
                </a:solidFill>
                <a:latin typeface="+mn-lt"/>
              </a:rPr>
              <a:t>THE TRANSITION TO A SINGLE NATIONWIDE TEXTBOOK: </a:t>
            </a:r>
            <a:br>
              <a:rPr lang="en-US" sz="3200" b="1" dirty="0">
                <a:solidFill>
                  <a:srgbClr val="002060"/>
                </a:solidFill>
                <a:latin typeface="+mn-lt"/>
              </a:rPr>
            </a:br>
            <a:r>
              <a:rPr lang="vi-VN" sz="3200" b="1" dirty="0">
                <a:solidFill>
                  <a:srgbClr val="002060"/>
                </a:solidFill>
                <a:latin typeface="+mn-lt"/>
              </a:rPr>
              <a:t>AN EMPIRICAL STUDY IN CAN THO CITY, VIETNAM</a:t>
            </a:r>
            <a:endParaRPr lang="en-VN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7EDB9F-1C83-63CB-3022-5B3A57FA2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8414" y="5184886"/>
            <a:ext cx="8454656" cy="101389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Dang Hoang Tuan  - Thoi Long High school – Can Tho </a:t>
            </a:r>
            <a:r>
              <a:rPr lang="en-US" b="1" dirty="0" err="1">
                <a:solidFill>
                  <a:srgbClr val="002060"/>
                </a:solidFill>
              </a:rPr>
              <a:t>DoET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Nguyen </a:t>
            </a:r>
            <a:r>
              <a:rPr lang="en-US" b="1" dirty="0" err="1">
                <a:solidFill>
                  <a:srgbClr val="002060"/>
                </a:solidFill>
              </a:rPr>
              <a:t>Thi</a:t>
            </a:r>
            <a:r>
              <a:rPr lang="en-US" b="1" dirty="0">
                <a:solidFill>
                  <a:srgbClr val="002060"/>
                </a:solidFill>
              </a:rPr>
              <a:t> Diem Thuy - Giai Xuan High School – Can Tho </a:t>
            </a:r>
            <a:r>
              <a:rPr lang="en-US" b="1" dirty="0" err="1">
                <a:solidFill>
                  <a:srgbClr val="002060"/>
                </a:solidFill>
              </a:rPr>
              <a:t>DoET</a:t>
            </a:r>
            <a:endParaRPr lang="en-VN" b="1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B75CC7-A8A1-CC2D-66A8-0782115B96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72" y="0"/>
            <a:ext cx="13238927" cy="705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36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726C95E-E61F-EA04-69C4-D32E233D4939}"/>
              </a:ext>
            </a:extLst>
          </p:cNvPr>
          <p:cNvSpPr txBox="1"/>
          <p:nvPr/>
        </p:nvSpPr>
        <p:spPr>
          <a:xfrm>
            <a:off x="178095" y="154740"/>
            <a:ext cx="609777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400" b="1" dirty="0">
                <a:latin typeface=".VnArial" panose="020B7200000000000000" pitchFamily="34" charset="0"/>
              </a:rPr>
              <a:t>1. </a:t>
            </a:r>
            <a:r>
              <a:rPr lang="vi-VN" sz="3400" b="1" dirty="0"/>
              <a:t>Introduction</a:t>
            </a:r>
            <a:endParaRPr lang="en-US" sz="3400" b="1" dirty="0">
              <a:latin typeface=".VnArial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CFCE35-367F-1E6D-DD49-EF5A05B9298D}"/>
              </a:ext>
            </a:extLst>
          </p:cNvPr>
          <p:cNvSpPr txBox="1"/>
          <p:nvPr/>
        </p:nvSpPr>
        <p:spPr>
          <a:xfrm>
            <a:off x="209548" y="1033249"/>
            <a:ext cx="11772902" cy="3628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vi-VN" sz="2600" b="1" dirty="0">
                <a:solidFill>
                  <a:srgbClr val="002060"/>
                </a:solidFill>
              </a:rPr>
              <a:t>Policy Context: Textbook Reform in Vietnam</a:t>
            </a:r>
            <a:endParaRPr lang="vi-VN" sz="2600" dirty="0">
              <a:solidFill>
                <a:srgbClr val="002060"/>
              </a:solidFill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600" b="1" dirty="0">
                <a:solidFill>
                  <a:srgbClr val="002060"/>
                </a:solidFill>
              </a:rPr>
              <a:t>Role of Textbooks:</a:t>
            </a:r>
            <a:r>
              <a:rPr lang="vi-VN" sz="2600" dirty="0">
                <a:solidFill>
                  <a:srgbClr val="002060"/>
                </a:solidFill>
              </a:rPr>
              <a:t> Translate national curriculum into practice; </a:t>
            </a:r>
            <a:endParaRPr lang="en-US" sz="2600" dirty="0">
              <a:solidFill>
                <a:srgbClr val="00206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2600" dirty="0">
                <a:solidFill>
                  <a:srgbClr val="002060"/>
                </a:solidFill>
              </a:rPr>
              <a:t>                                     </a:t>
            </a:r>
            <a:r>
              <a:rPr lang="vi-VN" sz="2600" dirty="0">
                <a:solidFill>
                  <a:srgbClr val="002060"/>
                </a:solidFill>
              </a:rPr>
              <a:t>directly impact teacher autonomy, workload, and instruction.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600" b="1" dirty="0">
                <a:solidFill>
                  <a:srgbClr val="002060"/>
                </a:solidFill>
              </a:rPr>
              <a:t>Policy Shift:</a:t>
            </a:r>
            <a:endParaRPr lang="vi-VN" sz="2600" dirty="0">
              <a:solidFill>
                <a:srgbClr val="002060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600" i="1" dirty="0">
                <a:solidFill>
                  <a:srgbClr val="002060"/>
                </a:solidFill>
              </a:rPr>
              <a:t>2018 General Education Curriculum:</a:t>
            </a:r>
            <a:r>
              <a:rPr lang="vi-VN" sz="2600" dirty="0">
                <a:solidFill>
                  <a:srgbClr val="002060"/>
                </a:solidFill>
              </a:rPr>
              <a:t> </a:t>
            </a:r>
            <a:r>
              <a:rPr lang="en-US" sz="2600" dirty="0">
                <a:solidFill>
                  <a:srgbClr val="002060"/>
                </a:solidFill>
              </a:rPr>
              <a:t>“</a:t>
            </a:r>
            <a:r>
              <a:rPr lang="vi-VN" sz="2600" dirty="0">
                <a:solidFill>
                  <a:srgbClr val="002060"/>
                </a:solidFill>
              </a:rPr>
              <a:t>One curriculum, multiple textbooks</a:t>
            </a:r>
            <a:r>
              <a:rPr lang="en-US" sz="2600" dirty="0">
                <a:solidFill>
                  <a:srgbClr val="002060"/>
                </a:solidFill>
              </a:rPr>
              <a:t>”</a:t>
            </a:r>
            <a:endParaRPr lang="vi-VN" sz="2600" dirty="0">
              <a:solidFill>
                <a:srgbClr val="002060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600" i="1" dirty="0">
                <a:solidFill>
                  <a:srgbClr val="002060"/>
                </a:solidFill>
              </a:rPr>
              <a:t>2026</a:t>
            </a:r>
            <a:r>
              <a:rPr lang="en-US" sz="2600" i="1" dirty="0">
                <a:solidFill>
                  <a:srgbClr val="002060"/>
                </a:solidFill>
              </a:rPr>
              <a:t>-</a:t>
            </a:r>
            <a:r>
              <a:rPr lang="vi-VN" sz="2600" i="1" dirty="0">
                <a:solidFill>
                  <a:srgbClr val="002060"/>
                </a:solidFill>
              </a:rPr>
              <a:t>2027 Academic Year:</a:t>
            </a:r>
            <a:r>
              <a:rPr lang="vi-VN" sz="2600" dirty="0">
                <a:solidFill>
                  <a:srgbClr val="002060"/>
                </a:solidFill>
              </a:rPr>
              <a:t> </a:t>
            </a:r>
            <a:r>
              <a:rPr lang="en-US" sz="2600" b="1" dirty="0">
                <a:solidFill>
                  <a:srgbClr val="002060"/>
                </a:solidFill>
              </a:rPr>
              <a:t>A </a:t>
            </a:r>
            <a:r>
              <a:rPr lang="vi-VN" sz="2600" b="1" dirty="0">
                <a:solidFill>
                  <a:srgbClr val="002060"/>
                </a:solidFill>
              </a:rPr>
              <a:t>single unified national textbook set</a:t>
            </a:r>
            <a:endParaRPr lang="vi-VN" sz="2600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98177B-3D7D-ECBA-EF96-D9CB4C912654}"/>
              </a:ext>
            </a:extLst>
          </p:cNvPr>
          <p:cNvSpPr txBox="1"/>
          <p:nvPr/>
        </p:nvSpPr>
        <p:spPr>
          <a:xfrm>
            <a:off x="789024" y="4924892"/>
            <a:ext cx="106139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400" b="1" i="1" kern="100" dirty="0">
                <a:solidFill>
                  <a:srgbClr val="C00000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sz="2400" b="1" i="1" kern="100" dirty="0">
                <a:solidFill>
                  <a:srgbClr val="C00000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A common textbook may create greater curricular consistency, </a:t>
            </a:r>
            <a:r>
              <a:rPr lang="vi-VN" sz="2400" b="1" i="1" kern="100" dirty="0">
                <a:solidFill>
                  <a:srgbClr val="00B050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but it may also place additional responsibility on teachers to differentiate instruction and develop supplementary resources.</a:t>
            </a:r>
            <a:endParaRPr lang="vi-VN" i="1" kern="1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889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C7559-730C-D099-3920-1021AE2BF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C02568-6783-F845-0CEB-8B643D18E6A9}"/>
              </a:ext>
            </a:extLst>
          </p:cNvPr>
          <p:cNvSpPr txBox="1"/>
          <p:nvPr/>
        </p:nvSpPr>
        <p:spPr>
          <a:xfrm>
            <a:off x="178095" y="154740"/>
            <a:ext cx="609777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400" b="1" dirty="0">
                <a:latin typeface=".VnArial" panose="020B7200000000000000" pitchFamily="34" charset="0"/>
              </a:rPr>
              <a:t>1. </a:t>
            </a:r>
            <a:r>
              <a:rPr lang="vi-VN" sz="3400" b="1" dirty="0"/>
              <a:t>Introduction</a:t>
            </a:r>
            <a:endParaRPr lang="en-US" sz="3400" b="1" dirty="0">
              <a:latin typeface=".VnArial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DCDFF4-3237-1FC0-C1B7-AC7FDA5E9B6E}"/>
              </a:ext>
            </a:extLst>
          </p:cNvPr>
          <p:cNvSpPr txBox="1"/>
          <p:nvPr/>
        </p:nvSpPr>
        <p:spPr>
          <a:xfrm>
            <a:off x="389416" y="865988"/>
            <a:ext cx="11772902" cy="62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002060"/>
                </a:solidFill>
              </a:rPr>
              <a:t>Local C</a:t>
            </a:r>
            <a:r>
              <a:rPr lang="vi-VN" sz="2600" b="1" dirty="0">
                <a:solidFill>
                  <a:srgbClr val="002060"/>
                </a:solidFill>
              </a:rPr>
              <a:t>ontext: in </a:t>
            </a:r>
            <a:r>
              <a:rPr lang="en-US" sz="2600" b="1" dirty="0">
                <a:solidFill>
                  <a:srgbClr val="002060"/>
                </a:solidFill>
              </a:rPr>
              <a:t>Can Tho City</a:t>
            </a:r>
            <a:endParaRPr lang="vi-VN" sz="2600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638799-D1CC-795E-7ED5-CD8B18FE520A}"/>
              </a:ext>
            </a:extLst>
          </p:cNvPr>
          <p:cNvSpPr txBox="1"/>
          <p:nvPr/>
        </p:nvSpPr>
        <p:spPr>
          <a:xfrm>
            <a:off x="308789" y="5031394"/>
            <a:ext cx="1149379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800" b="1" i="1" kern="100" dirty="0">
                <a:solidFill>
                  <a:srgbClr val="FF0000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Are high school EFL teachers sufficiently prepared </a:t>
            </a:r>
            <a:r>
              <a:rPr lang="en-US" sz="2800" b="1" i="1" kern="100" dirty="0">
                <a:solidFill>
                  <a:srgbClr val="FF00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and truly ready </a:t>
            </a:r>
            <a:r>
              <a:rPr lang="vi-VN" sz="2800" b="1" i="1" kern="100" dirty="0">
                <a:solidFill>
                  <a:srgbClr val="FF0000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to implement a common national textbook?</a:t>
            </a:r>
            <a:endParaRPr lang="vi-VN" sz="2000" i="1" kern="1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Sách học sinh - Tiếng Anh 11 Global Success">
            <a:extLst>
              <a:ext uri="{FF2B5EF4-FFF2-40B4-BE49-F238E27FC236}">
                <a16:creationId xmlns:a16="http://schemas.microsoft.com/office/drawing/2014/main" id="{30450C2A-7DF8-D21F-D1CF-041E40C39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3881" y="1589547"/>
            <a:ext cx="2078115" cy="2934784"/>
          </a:xfrm>
          <a:prstGeom prst="rect">
            <a:avLst/>
          </a:prstGeom>
        </p:spPr>
      </p:pic>
      <p:pic>
        <p:nvPicPr>
          <p:cNvPr id="10" name="Picture 9" descr="Tiếng Anh 11 Bright – Student's book – Nhà xuất bản Đại học Huế">
            <a:extLst>
              <a:ext uri="{FF2B5EF4-FFF2-40B4-BE49-F238E27FC236}">
                <a16:creationId xmlns:a16="http://schemas.microsoft.com/office/drawing/2014/main" id="{872C51BF-F9DF-28AB-566C-166BFB643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244" y="1709729"/>
            <a:ext cx="2078115" cy="2872299"/>
          </a:xfrm>
          <a:prstGeom prst="rect">
            <a:avLst/>
          </a:prstGeom>
        </p:spPr>
      </p:pic>
      <p:pic>
        <p:nvPicPr>
          <p:cNvPr id="11" name="Picture 10" descr="Tiếng Anh 11 i-Learn Smart World - Student's Book - Giá bán 62,484 VNĐ -  Tập đoàn Giáo dục Đại Trường Phát">
            <a:extLst>
              <a:ext uri="{FF2B5EF4-FFF2-40B4-BE49-F238E27FC236}">
                <a16:creationId xmlns:a16="http://schemas.microsoft.com/office/drawing/2014/main" id="{F2F3FE2D-402E-ED47-87A5-A0CF63F57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9378" y="1615362"/>
            <a:ext cx="1987335" cy="2788168"/>
          </a:xfrm>
          <a:prstGeom prst="rect">
            <a:avLst/>
          </a:prstGeom>
        </p:spPr>
      </p:pic>
      <p:pic>
        <p:nvPicPr>
          <p:cNvPr id="12" name="Picture 11" descr="Tiếng Anh 11 Explore New Worlds">
            <a:extLst>
              <a:ext uri="{FF2B5EF4-FFF2-40B4-BE49-F238E27FC236}">
                <a16:creationId xmlns:a16="http://schemas.microsoft.com/office/drawing/2014/main" id="{A4FB4EB9-708D-E1DF-DA05-49234DD94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6239" y="1615362"/>
            <a:ext cx="2078115" cy="28723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DCCB11C-F887-14D4-0CCB-B26F0B4FC1B3}"/>
              </a:ext>
            </a:extLst>
          </p:cNvPr>
          <p:cNvSpPr txBox="1"/>
          <p:nvPr/>
        </p:nvSpPr>
        <p:spPr>
          <a:xfrm>
            <a:off x="7646018" y="4607454"/>
            <a:ext cx="60941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b="1" dirty="0">
                <a:solidFill>
                  <a:srgbClr val="002060"/>
                </a:solidFill>
                <a:latin typeface="+mn-lt"/>
              </a:rPr>
              <a:t>A SINGLE NATIONWIDE TEXTBOOK</a:t>
            </a:r>
            <a:endParaRPr lang="vi-VN" sz="12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218D94C-1B18-C479-5020-C91F794E79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2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52DAE-4B60-4A84-66E2-E45CCBCFF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423A7E6-C1EB-F73A-425D-C10249359DBD}"/>
              </a:ext>
            </a:extLst>
          </p:cNvPr>
          <p:cNvSpPr txBox="1"/>
          <p:nvPr/>
        </p:nvSpPr>
        <p:spPr>
          <a:xfrm>
            <a:off x="178095" y="154740"/>
            <a:ext cx="609777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400" b="1" dirty="0">
                <a:latin typeface=".VnArial" panose="020B7200000000000000" pitchFamily="34" charset="0"/>
              </a:rPr>
              <a:t>1. </a:t>
            </a:r>
            <a:r>
              <a:rPr lang="vi-VN" sz="3400" b="1" dirty="0"/>
              <a:t>Introduction</a:t>
            </a:r>
            <a:endParaRPr lang="en-US" sz="3400" b="1" dirty="0">
              <a:latin typeface=".VnArial" panose="020B72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E3219C-ADBB-63BB-1103-9DF76EE3569F}"/>
              </a:ext>
            </a:extLst>
          </p:cNvPr>
          <p:cNvSpPr txBox="1"/>
          <p:nvPr/>
        </p:nvSpPr>
        <p:spPr>
          <a:xfrm>
            <a:off x="265815" y="1147511"/>
            <a:ext cx="1160277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vi-VN" sz="2800" b="1" dirty="0"/>
              <a:t>The Present Study</a:t>
            </a:r>
            <a:endParaRPr lang="en-US" sz="2800" b="1" dirty="0"/>
          </a:p>
          <a:p>
            <a:pPr>
              <a:buNone/>
            </a:pPr>
            <a:endParaRPr lang="vi-VN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800" b="1" dirty="0"/>
              <a:t>Participants:</a:t>
            </a:r>
            <a:r>
              <a:rPr lang="vi-VN" sz="2800" dirty="0"/>
              <a:t> 55 high school EFL teachers in Can Tho City.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800" b="1" dirty="0"/>
              <a:t>Mixed-Methods Design:</a:t>
            </a:r>
            <a:endParaRPr lang="vi-VN" sz="2800" dirty="0"/>
          </a:p>
          <a:p>
            <a:pPr lvl="1"/>
            <a:endParaRPr lang="en-US" sz="2800" i="1" dirty="0"/>
          </a:p>
          <a:p>
            <a:pPr lvl="1"/>
            <a:r>
              <a:rPr lang="vi-VN" sz="2800" i="1" dirty="0"/>
              <a:t>Quantitative (Survey):</a:t>
            </a:r>
            <a:r>
              <a:rPr lang="vi-VN" sz="2800" dirty="0"/>
              <a:t> Measures the overall readiness of teachers.</a:t>
            </a:r>
          </a:p>
          <a:p>
            <a:pPr lvl="1"/>
            <a:endParaRPr lang="en-US" sz="2800" i="1" dirty="0"/>
          </a:p>
          <a:p>
            <a:pPr lvl="1"/>
            <a:r>
              <a:rPr lang="vi-VN" sz="2800" i="1" dirty="0"/>
              <a:t>Qualitative (Interviews):</a:t>
            </a:r>
            <a:r>
              <a:rPr lang="vi-VN" sz="2800" dirty="0"/>
              <a:t> Explores perceived advantages, challenges, and support needs in context.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B10A8E-3CF9-F222-333F-07B636037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26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71803-AD70-99FC-13EB-B21C40A4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D3760B-96EF-C881-7490-8D87EEFCF76A}"/>
              </a:ext>
            </a:extLst>
          </p:cNvPr>
          <p:cNvSpPr txBox="1"/>
          <p:nvPr/>
        </p:nvSpPr>
        <p:spPr>
          <a:xfrm>
            <a:off x="178095" y="154740"/>
            <a:ext cx="609777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400" b="1" dirty="0">
                <a:latin typeface=".VnArial" panose="020B7200000000000000" pitchFamily="34" charset="0"/>
              </a:rPr>
              <a:t>1. </a:t>
            </a:r>
            <a:r>
              <a:rPr lang="vi-VN" sz="3400" b="1" dirty="0"/>
              <a:t>Introduction</a:t>
            </a:r>
            <a:endParaRPr lang="en-US" sz="3400" b="1" dirty="0">
              <a:latin typeface=".VnArial" panose="020B72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DFDCDF-723B-CDF7-AE5A-7302B2136EFD}"/>
              </a:ext>
            </a:extLst>
          </p:cNvPr>
          <p:cNvSpPr txBox="1"/>
          <p:nvPr/>
        </p:nvSpPr>
        <p:spPr>
          <a:xfrm>
            <a:off x="391632" y="1095027"/>
            <a:ext cx="11408735" cy="4667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rgbClr val="232262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Research Questions</a:t>
            </a:r>
            <a:endParaRPr lang="vi-VN" sz="2400" kern="100" dirty="0">
              <a:solidFill>
                <a:srgbClr val="232262"/>
              </a:solidFill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rgbClr val="232262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RQ1.</a:t>
            </a:r>
            <a:r>
              <a:rPr lang="vi-VN" sz="2400" kern="100" dirty="0">
                <a:solidFill>
                  <a:srgbClr val="232262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What is the overall level of high school EFL teachers' readiness for the implementation of a unified national textbook in Can Tho City, and how does readiness vary across psychological/cognitive, pedagogical, and technological/</a:t>
            </a:r>
            <a:r>
              <a:rPr lang="en-US" sz="2400" kern="100" dirty="0">
                <a:solidFill>
                  <a:srgbClr val="232262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400" kern="100" dirty="0">
                <a:solidFill>
                  <a:srgbClr val="232262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material dimensions?</a:t>
            </a:r>
            <a:endParaRPr lang="en-US" sz="2400" kern="100" dirty="0">
              <a:solidFill>
                <a:srgbClr val="232262"/>
              </a:solidFill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endParaRPr lang="en-US" sz="2400" b="1" kern="100" dirty="0">
              <a:solidFill>
                <a:srgbClr val="232262"/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rgbClr val="232262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RQ2.</a:t>
            </a:r>
            <a:r>
              <a:rPr lang="vi-VN" sz="2400" kern="100" dirty="0">
                <a:solidFill>
                  <a:srgbClr val="232262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What major advantages, challenges, and institutional support needs do EFL teachers perceive in relation to the implementation of the unified textbook?</a:t>
            </a:r>
            <a:endParaRPr lang="en-US" sz="2400" kern="100" dirty="0">
              <a:solidFill>
                <a:srgbClr val="232262"/>
              </a:solidFill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endParaRPr lang="en-US" sz="2400" b="1" kern="100" dirty="0">
              <a:solidFill>
                <a:srgbClr val="232262"/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vi-VN" sz="2400" b="1" kern="100" dirty="0">
                <a:solidFill>
                  <a:srgbClr val="232262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RQ3.</a:t>
            </a:r>
            <a:r>
              <a:rPr lang="vi-VN" sz="2400" kern="100" dirty="0">
                <a:solidFill>
                  <a:srgbClr val="232262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To what extent does teacher readiness differ between urban and suburban/rural school contexts in Can Tho City?</a:t>
            </a:r>
            <a:endParaRPr lang="vi-VN" kern="100" dirty="0">
              <a:solidFill>
                <a:srgbClr val="232262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58C5FE-B87C-60A5-5D56-72C2FCC76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64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97EA7-0A3A-7298-7A91-3CA275797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08E03C-F3EA-83FB-9BFA-894E6D48719E}"/>
              </a:ext>
            </a:extLst>
          </p:cNvPr>
          <p:cNvSpPr txBox="1"/>
          <p:nvPr/>
        </p:nvSpPr>
        <p:spPr>
          <a:xfrm>
            <a:off x="340242" y="197270"/>
            <a:ext cx="609777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400" b="1" dirty="0"/>
              <a:t>2. Literature Review</a:t>
            </a:r>
            <a:endParaRPr lang="vi-VN" sz="3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396F3A-A29C-B37A-48FC-922A883F8407}"/>
              </a:ext>
            </a:extLst>
          </p:cNvPr>
          <p:cNvSpPr txBox="1"/>
          <p:nvPr/>
        </p:nvSpPr>
        <p:spPr>
          <a:xfrm>
            <a:off x="265813" y="944387"/>
            <a:ext cx="11791507" cy="5009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vi-VN" sz="2400" b="1" dirty="0">
                <a:solidFill>
                  <a:srgbClr val="232262"/>
                </a:solidFill>
              </a:rPr>
              <a:t>Textbook Reform &amp; Teacher Agency</a:t>
            </a:r>
            <a:endParaRPr lang="vi-VN" sz="2000" dirty="0">
              <a:solidFill>
                <a:srgbClr val="232262"/>
              </a:solidFill>
            </a:endParaRPr>
          </a:p>
          <a:p>
            <a:pPr lvl="0">
              <a:lnSpc>
                <a:spcPct val="150000"/>
              </a:lnSpc>
            </a:pPr>
            <a:r>
              <a:rPr lang="vi-VN" sz="2400" dirty="0">
                <a:solidFill>
                  <a:srgbClr val="232262"/>
                </a:solidFill>
              </a:rPr>
              <a:t>Reform involves teachers actively interpreting and enacting curriculum policies in real classrooms.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400" b="1" dirty="0">
                <a:solidFill>
                  <a:srgbClr val="232262"/>
                </a:solidFill>
              </a:rPr>
              <a:t>Ecological Perspective:</a:t>
            </a:r>
            <a:r>
              <a:rPr lang="vi-VN" sz="2400" dirty="0">
                <a:solidFill>
                  <a:srgbClr val="232262"/>
                </a:solidFill>
              </a:rPr>
              <a:t> Agency emerges from the interaction between personal capacities and structural, cultural, and material conditions.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400" b="1" dirty="0">
                <a:solidFill>
                  <a:srgbClr val="232262"/>
                </a:solidFill>
              </a:rPr>
              <a:t>Mekong Delta Evidence </a:t>
            </a:r>
            <a:r>
              <a:rPr lang="vi-VN" sz="2400" b="1" i="1" dirty="0">
                <a:solidFill>
                  <a:srgbClr val="232262"/>
                </a:solidFill>
              </a:rPr>
              <a:t>(Dao et al., 2025)</a:t>
            </a:r>
            <a:r>
              <a:rPr lang="vi-VN" sz="2400" b="1" dirty="0">
                <a:solidFill>
                  <a:srgbClr val="232262"/>
                </a:solidFill>
              </a:rPr>
              <a:t>:</a:t>
            </a:r>
            <a:r>
              <a:rPr lang="vi-VN" sz="2400" dirty="0">
                <a:solidFill>
                  <a:srgbClr val="232262"/>
                </a:solidFill>
              </a:rPr>
              <a:t> Agency is enacted through </a:t>
            </a:r>
            <a:r>
              <a:rPr lang="vi-VN" sz="2400" i="1" dirty="0">
                <a:solidFill>
                  <a:srgbClr val="232262"/>
                </a:solidFill>
              </a:rPr>
              <a:t>acceptance, adaptation, and resistance</a:t>
            </a:r>
            <a:r>
              <a:rPr lang="vi-VN" sz="2400" dirty="0">
                <a:solidFill>
                  <a:srgbClr val="232262"/>
                </a:solidFill>
              </a:rPr>
              <a:t>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400" b="1" dirty="0">
                <a:solidFill>
                  <a:srgbClr val="232262"/>
                </a:solidFill>
              </a:rPr>
              <a:t>Impact of Unified Textbooks:</a:t>
            </a:r>
            <a:r>
              <a:rPr lang="vi-VN" sz="2400" dirty="0">
                <a:solidFill>
                  <a:srgbClr val="232262"/>
                </a:solidFill>
              </a:rPr>
              <a:t> shifts fundamentally from </a:t>
            </a:r>
            <a:r>
              <a:rPr lang="vi-VN" sz="2400" b="1" dirty="0">
                <a:solidFill>
                  <a:srgbClr val="232262"/>
                </a:solidFill>
              </a:rPr>
              <a:t>textbook selection</a:t>
            </a:r>
            <a:r>
              <a:rPr lang="vi-VN" sz="2400" dirty="0">
                <a:solidFill>
                  <a:srgbClr val="232262"/>
                </a:solidFill>
              </a:rPr>
              <a:t> to </a:t>
            </a:r>
            <a:r>
              <a:rPr lang="vi-VN" sz="2400" b="1" dirty="0">
                <a:solidFill>
                  <a:srgbClr val="232262"/>
                </a:solidFill>
              </a:rPr>
              <a:t>textbook adaptation</a:t>
            </a:r>
            <a:r>
              <a:rPr lang="vi-VN" sz="2400" dirty="0">
                <a:solidFill>
                  <a:srgbClr val="232262"/>
                </a:solidFill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106684-C863-C653-B435-E016B575B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78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10AA0-C2D1-2260-D4DA-35F12AEA5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1BB644-C152-3B1D-A80A-81A26B673509}"/>
              </a:ext>
            </a:extLst>
          </p:cNvPr>
          <p:cNvSpPr txBox="1"/>
          <p:nvPr/>
        </p:nvSpPr>
        <p:spPr>
          <a:xfrm>
            <a:off x="340242" y="197270"/>
            <a:ext cx="609777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400" b="1" dirty="0"/>
              <a:t>2. Literature Review</a:t>
            </a:r>
            <a:endParaRPr lang="vi-VN" sz="3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89195B-B9BF-D047-BE0F-4472C6F4E05D}"/>
              </a:ext>
            </a:extLst>
          </p:cNvPr>
          <p:cNvSpPr txBox="1"/>
          <p:nvPr/>
        </p:nvSpPr>
        <p:spPr>
          <a:xfrm>
            <a:off x="265813" y="944387"/>
            <a:ext cx="1179150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/>
              <a:t>Multidimensional Teacher Readiness</a:t>
            </a:r>
            <a:endParaRPr lang="en-US" sz="2800" b="1" dirty="0"/>
          </a:p>
          <a:p>
            <a:endParaRPr lang="vi-VN" sz="2800" dirty="0"/>
          </a:p>
          <a:p>
            <a:pPr lvl="0"/>
            <a:r>
              <a:rPr lang="vi-VN" sz="2800" b="1" dirty="0"/>
              <a:t>Conceptual vs. Practical Readiness:</a:t>
            </a:r>
            <a:r>
              <a:rPr lang="vi-VN" sz="2800" dirty="0"/>
              <a:t> </a:t>
            </a:r>
            <a:r>
              <a:rPr lang="vi-VN" sz="2800" b="1" dirty="0">
                <a:solidFill>
                  <a:srgbClr val="FF0000"/>
                </a:solidFill>
              </a:rPr>
              <a:t>Policy acceptance does not equal readiness</a:t>
            </a:r>
            <a:r>
              <a:rPr lang="vi-VN" sz="2800" dirty="0"/>
              <a:t> to differentiate instruction, design supplements, or integrate digital tools.</a:t>
            </a:r>
            <a:endParaRPr lang="en-US" sz="2800" dirty="0"/>
          </a:p>
          <a:p>
            <a:pPr lvl="0"/>
            <a:endParaRPr lang="vi-VN" sz="2400" dirty="0"/>
          </a:p>
          <a:p>
            <a:pPr lvl="0"/>
            <a:r>
              <a:rPr lang="vi-VN" sz="2800" b="1" dirty="0"/>
              <a:t>Three Core Dimensions:</a:t>
            </a:r>
            <a:endParaRPr lang="vi-VN" sz="2800" dirty="0"/>
          </a:p>
          <a:p>
            <a:pPr lvl="1"/>
            <a:r>
              <a:rPr lang="vi-VN" sz="2800" i="1" dirty="0"/>
              <a:t>Psychological / Cognitive Readiness</a:t>
            </a:r>
            <a:endParaRPr lang="vi-VN" sz="2800" dirty="0"/>
          </a:p>
          <a:p>
            <a:pPr lvl="1"/>
            <a:r>
              <a:rPr lang="vi-VN" sz="2800" i="1" dirty="0"/>
              <a:t>Pedagogical Competence</a:t>
            </a:r>
            <a:endParaRPr lang="vi-VN" sz="2800" dirty="0"/>
          </a:p>
          <a:p>
            <a:pPr lvl="1"/>
            <a:r>
              <a:rPr lang="vi-VN" sz="2800" i="1" dirty="0"/>
              <a:t>Technological / Material Autonomy</a:t>
            </a:r>
            <a:endParaRPr lang="en-US" sz="2800" i="1" dirty="0"/>
          </a:p>
          <a:p>
            <a:pPr lvl="1"/>
            <a:endParaRPr lang="vi-VN" sz="2800" dirty="0"/>
          </a:p>
          <a:p>
            <a:pPr lvl="0"/>
            <a:r>
              <a:rPr lang="vi-VN" sz="2800" b="1" dirty="0"/>
              <a:t>Institutional Support:</a:t>
            </a:r>
            <a:r>
              <a:rPr lang="vi-VN" sz="2800" dirty="0"/>
              <a:t> Serves as a vital </a:t>
            </a:r>
            <a:r>
              <a:rPr lang="vi-VN" sz="2800" i="1" dirty="0"/>
              <a:t>enabling condition</a:t>
            </a:r>
            <a:endParaRPr lang="vi-VN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2BCF96-978E-FE53-F4E2-ACBECD6AA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88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1DAEF-8861-91FB-D9A3-D40873208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2F3052-210D-53DE-7715-8F1F98DEC09B}"/>
              </a:ext>
            </a:extLst>
          </p:cNvPr>
          <p:cNvSpPr txBox="1"/>
          <p:nvPr/>
        </p:nvSpPr>
        <p:spPr>
          <a:xfrm>
            <a:off x="340242" y="197270"/>
            <a:ext cx="609777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400" b="1" dirty="0"/>
              <a:t>2. Literature Review</a:t>
            </a:r>
            <a:endParaRPr lang="vi-VN" sz="3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23334-91EC-0F64-9EE4-942C6084C51F}"/>
              </a:ext>
            </a:extLst>
          </p:cNvPr>
          <p:cNvSpPr txBox="1"/>
          <p:nvPr/>
        </p:nvSpPr>
        <p:spPr>
          <a:xfrm>
            <a:off x="265813" y="944387"/>
            <a:ext cx="1179150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/>
              <a:t>Digital Competence &amp; Generative AI</a:t>
            </a:r>
            <a:endParaRPr lang="en-US" sz="2800" b="1" dirty="0"/>
          </a:p>
          <a:p>
            <a:endParaRPr lang="vi-VN" sz="2800" dirty="0"/>
          </a:p>
          <a:p>
            <a:pPr lvl="0"/>
            <a:r>
              <a:rPr lang="vi-VN" sz="2800" b="1" dirty="0"/>
              <a:t>Adaptive Material Design:</a:t>
            </a:r>
            <a:r>
              <a:rPr lang="vi-VN" sz="2800" dirty="0"/>
              <a:t> AI rapidly assists text simplification, tiered task design, writing scaffolds, and formative assessment.</a:t>
            </a:r>
            <a:endParaRPr lang="en-US" sz="2800" dirty="0"/>
          </a:p>
          <a:p>
            <a:pPr lvl="0"/>
            <a:endParaRPr lang="vi-VN" sz="2800" dirty="0"/>
          </a:p>
          <a:p>
            <a:pPr lvl="0"/>
            <a:r>
              <a:rPr lang="vi-VN" sz="2800" b="1" dirty="0"/>
              <a:t>Empowering Agency </a:t>
            </a:r>
            <a:r>
              <a:rPr lang="vi-VN" sz="2800" b="1" i="1" dirty="0"/>
              <a:t>(Xin, 2024)</a:t>
            </a:r>
            <a:r>
              <a:rPr lang="vi-VN" sz="2800" b="1" dirty="0"/>
              <a:t>:</a:t>
            </a:r>
            <a:r>
              <a:rPr lang="vi-VN" sz="2800" dirty="0"/>
              <a:t> Teachers critically evaluate and refine AI outputs using their own pedagogical and linguistic knowledge.</a:t>
            </a:r>
            <a:endParaRPr lang="en-US" sz="2800" dirty="0"/>
          </a:p>
          <a:p>
            <a:pPr lvl="0"/>
            <a:endParaRPr lang="vi-VN" sz="2800" dirty="0"/>
          </a:p>
          <a:p>
            <a:pPr lvl="0"/>
            <a:r>
              <a:rPr lang="vi-VN" sz="2800" b="1" dirty="0"/>
              <a:t>Unified Curriculum Utility:</a:t>
            </a:r>
            <a:r>
              <a:rPr lang="vi-VN" sz="2800" dirty="0"/>
              <a:t> Enables teachers to produce differentiated activity versions while maintaining common curricular standards.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13E726-0964-400F-2668-E9990DDAB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230"/>
            <a:ext cx="12522820" cy="35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963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2023</Words>
  <Application>Microsoft Office PowerPoint</Application>
  <PresentationFormat>Widescreen</PresentationFormat>
  <Paragraphs>338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.VnArial</vt:lpstr>
      <vt:lpstr>Aptos</vt:lpstr>
      <vt:lpstr>Aptos Display</vt:lpstr>
      <vt:lpstr>Arial</vt:lpstr>
      <vt:lpstr>Calibri</vt:lpstr>
      <vt:lpstr>Calibri Light</vt:lpstr>
      <vt:lpstr>Cambria Math</vt:lpstr>
      <vt:lpstr>Google Sans Text</vt:lpstr>
      <vt:lpstr>Times New Roman</vt:lpstr>
      <vt:lpstr>Office Theme</vt:lpstr>
      <vt:lpstr>Custom Design</vt:lpstr>
      <vt:lpstr>HIGH SCHOOL ENGLISH TEACHERS’ READINESS FOR  THE TRANSITION TO A SINGLE NATIONWIDE TEXTBOOK:  AN EMPIRICAL STUDY IN CAN THO CITY, VIETNAM</vt:lpstr>
      <vt:lpstr>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HIGH SCHOOL ENGLISH TEACHERS’ READINESS FOR  THE TRANSITION TO A SINGLE NATIONWIDE TEXTBOOK:  AN EMPIRICAL STUDY IN CAN THO CITY, VIETNAM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28</cp:revision>
  <dcterms:created xsi:type="dcterms:W3CDTF">2026-05-13T09:28:47Z</dcterms:created>
  <dcterms:modified xsi:type="dcterms:W3CDTF">2026-08-28T07:40:01Z</dcterms:modified>
</cp:coreProperties>
</file>