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14.svg" ContentType="image/svg+xml"/>
  <Override PartName="/ppt/media/image18.svg" ContentType="image/svg+xml"/>
  <Override PartName="/ppt/media/image20.svg" ContentType="image/svg+xml"/>
  <Override PartName="/ppt/media/image22.svg" ContentType="image/svg+xml"/>
  <Override PartName="/ppt/media/image24.svg" ContentType="image/svg+xml"/>
  <Override PartName="/ppt/media/image26.svg" ContentType="image/svg+xml"/>
  <Override PartName="/ppt/media/image28.svg" ContentType="image/svg+xml"/>
  <Override PartName="/ppt/media/image37.svg" ContentType="image/svg+xml"/>
  <Override PartName="/ppt/media/image41.svg" ContentType="image/svg+xml"/>
  <Override PartName="/ppt/media/image43.svg" ContentType="image/svg+xml"/>
  <Override PartName="/ppt/media/image47.svg" ContentType="image/svg+xml"/>
  <Override PartName="/ppt/media/image53.svg" ContentType="image/svg+xml"/>
  <Override PartName="/ppt/media/image56.svg" ContentType="image/svg+xml"/>
  <Override PartName="/ppt/media/image58.svg" ContentType="image/svg+xml"/>
  <Override PartName="/ppt/media/image60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3"/>
  </p:sldMasterIdLst>
  <p:notesMasterIdLst>
    <p:notesMasterId r:id="rId31"/>
  </p:notesMasterIdLst>
  <p:sldIdLst>
    <p:sldId id="279" r:id="rId4"/>
    <p:sldId id="285" r:id="rId5"/>
    <p:sldId id="290" r:id="rId6"/>
    <p:sldId id="281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88" r:id="rId16"/>
    <p:sldId id="289" r:id="rId17"/>
    <p:sldId id="286" r:id="rId18"/>
    <p:sldId id="287" r:id="rId19"/>
    <p:sldId id="266" r:id="rId20"/>
    <p:sldId id="267" r:id="rId21"/>
    <p:sldId id="268" r:id="rId22"/>
    <p:sldId id="269" r:id="rId23"/>
    <p:sldId id="270" r:id="rId24"/>
    <p:sldId id="292" r:id="rId25"/>
    <p:sldId id="272" r:id="rId26"/>
    <p:sldId id="273" r:id="rId27"/>
    <p:sldId id="276" r:id="rId28"/>
    <p:sldId id="277" r:id="rId29"/>
    <p:sldId id="282" r:id="rId30"/>
  </p:sldIdLst>
  <p:sldSz cx="18288000" cy="10287000"/>
  <p:notesSz cx="6858000" cy="9144000"/>
  <p:embeddedFontLst>
    <p:embeddedFont>
      <p:font typeface="K2D Bold" panose="00000800000000000000"/>
      <p:bold r:id="rId35"/>
    </p:embeddedFont>
    <p:embeddedFont>
      <p:font typeface="Calibri" panose="020F0502020204030204" charset="0"/>
      <p:regular r:id="rId36"/>
      <p:bold r:id="rId37"/>
      <p:italic r:id="rId38"/>
      <p:boldItalic r:id="rId39"/>
    </p:embeddedFont>
    <p:embeddedFont>
      <p:font typeface="K2D" panose="00000500000000000000"/>
      <p:regular r:id="rId40"/>
    </p:embeddedFont>
    <p:embeddedFont>
      <p:font typeface="Canva Sans Bold" panose="020B0803030501040103"/>
      <p:bold r:id="rId41"/>
    </p:embeddedFont>
    <p:embeddedFont>
      <p:font typeface="K2D Medium" panose="00000600000000000000"/>
      <p:regular r:id="rId42"/>
    </p:embeddedFont>
    <p:embeddedFont>
      <p:font typeface="K2D Medium Italics" panose="00000600000000000000"/>
      <p:italic r:id="rId43"/>
    </p:embeddedFont>
    <p:embeddedFont>
      <p:font typeface="K2D Italics" panose="00000500000000000000"/>
      <p:italic r:id="rId44"/>
    </p:embeddedFont>
    <p:embeddedFont>
      <p:font typeface="Calibri Light" panose="020F0302020204030204" charset="0"/>
      <p:regular r:id="rId45"/>
      <p:italic r:id="rId46"/>
    </p:embeddedFont>
    <p:embeddedFont>
      <p:font typeface="K2D Bold Italics" panose="00000800000000000000"/>
      <p:boldItalic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45" userDrawn="1">
          <p15:clr>
            <a:srgbClr val="A4A3A4"/>
          </p15:clr>
        </p15:guide>
        <p15:guide id="2" pos="28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 showGuides="1">
      <p:cViewPr varScale="1">
        <p:scale>
          <a:sx n="74" d="100"/>
          <a:sy n="74" d="100"/>
        </p:scale>
        <p:origin x="-1092" y="-90"/>
      </p:cViewPr>
      <p:guideLst>
        <p:guide orient="horz" pos="2245"/>
        <p:guide pos="289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7" Type="http://schemas.openxmlformats.org/officeDocument/2006/relationships/font" Target="fonts/font13.fntdata"/><Relationship Id="rId46" Type="http://schemas.openxmlformats.org/officeDocument/2006/relationships/font" Target="fonts/font12.fntdata"/><Relationship Id="rId45" Type="http://schemas.openxmlformats.org/officeDocument/2006/relationships/font" Target="fonts/font11.fntdata"/><Relationship Id="rId44" Type="http://schemas.openxmlformats.org/officeDocument/2006/relationships/font" Target="fonts/font10.fntdata"/><Relationship Id="rId43" Type="http://schemas.openxmlformats.org/officeDocument/2006/relationships/font" Target="fonts/font9.fntdata"/><Relationship Id="rId42" Type="http://schemas.openxmlformats.org/officeDocument/2006/relationships/font" Target="fonts/font8.fntdata"/><Relationship Id="rId41" Type="http://schemas.openxmlformats.org/officeDocument/2006/relationships/font" Target="fonts/font7.fntdata"/><Relationship Id="rId40" Type="http://schemas.openxmlformats.org/officeDocument/2006/relationships/font" Target="fonts/font6.fntdata"/><Relationship Id="rId4" Type="http://schemas.openxmlformats.org/officeDocument/2006/relationships/slide" Target="slides/slide1.xml"/><Relationship Id="rId39" Type="http://schemas.openxmlformats.org/officeDocument/2006/relationships/font" Target="fonts/font5.fntdata"/><Relationship Id="rId38" Type="http://schemas.openxmlformats.org/officeDocument/2006/relationships/font" Target="fonts/font4.fntdata"/><Relationship Id="rId37" Type="http://schemas.openxmlformats.org/officeDocument/2006/relationships/font" Target="fonts/font3.fntdata"/><Relationship Id="rId36" Type="http://schemas.openxmlformats.org/officeDocument/2006/relationships/font" Target="fonts/font2.fntdata"/><Relationship Id="rId35" Type="http://schemas.openxmlformats.org/officeDocument/2006/relationships/font" Target="fonts/font1.fntdata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notesMaster" Target="notesMasters/notesMaster1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29" y="5418312"/>
            <a:ext cx="18288000" cy="5029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79" y="6194759"/>
            <a:ext cx="5409975" cy="43564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" t="3148" r="6152" b="67435"/>
          <a:stretch>
            <a:fillRect/>
          </a:stretch>
        </p:blipFill>
        <p:spPr>
          <a:xfrm>
            <a:off x="3830880" y="2468652"/>
            <a:ext cx="10626239" cy="10295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7873" y="256568"/>
            <a:ext cx="3692174" cy="19714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79" y="256566"/>
            <a:ext cx="4501308" cy="20792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282" y="132797"/>
            <a:ext cx="4236344" cy="20792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7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2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2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2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2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8" Type="http://schemas.openxmlformats.org/officeDocument/2006/relationships/theme" Target="../theme/theme2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7CB12-469E-4238-BFD0-91FDC57358D9}" type="datetimeFigureOut">
              <a:rPr lang="vi-VN" smtClean="0"/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D4F19-8C8B-4E91-B1F2-265406E5981C}" type="slidenum">
              <a:rPr lang="vi-VN" smtClean="0"/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0.xml"/><Relationship Id="rId5" Type="http://schemas.openxmlformats.org/officeDocument/2006/relationships/image" Target="../media/image4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4.svg"/><Relationship Id="rId3" Type="http://schemas.openxmlformats.org/officeDocument/2006/relationships/image" Target="../media/image35.png"/><Relationship Id="rId2" Type="http://schemas.openxmlformats.org/officeDocument/2006/relationships/image" Target="../media/image12.jpeg"/><Relationship Id="rId1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4.svg"/><Relationship Id="rId4" Type="http://schemas.openxmlformats.org/officeDocument/2006/relationships/image" Target="../media/image35.png"/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3" Type="http://schemas.openxmlformats.org/officeDocument/2006/relationships/image" Target="../media/image24.svg"/><Relationship Id="rId2" Type="http://schemas.openxmlformats.org/officeDocument/2006/relationships/image" Target="../media/image35.png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43.svg"/><Relationship Id="rId4" Type="http://schemas.openxmlformats.org/officeDocument/2006/relationships/image" Target="../media/image42.png"/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5.png"/><Relationship Id="rId3" Type="http://schemas.openxmlformats.org/officeDocument/2006/relationships/image" Target="../media/image43.svg"/><Relationship Id="rId2" Type="http://schemas.openxmlformats.org/officeDocument/2006/relationships/image" Target="../media/image44.png"/><Relationship Id="rId1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8.jpeg"/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6.svg"/><Relationship Id="rId3" Type="http://schemas.openxmlformats.org/officeDocument/2006/relationships/image" Target="../media/image49.png"/><Relationship Id="rId2" Type="http://schemas.openxmlformats.org/officeDocument/2006/relationships/image" Target="../media/image12.jpeg"/><Relationship Id="rId1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6.svg"/><Relationship Id="rId3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1.png"/><Relationship Id="rId3" Type="http://schemas.openxmlformats.org/officeDocument/2006/relationships/image" Target="../media/image26.svg"/><Relationship Id="rId2" Type="http://schemas.openxmlformats.org/officeDocument/2006/relationships/image" Target="../media/image49.png"/><Relationship Id="rId1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15.png"/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image" Target="../media/image12.jpe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6.svg"/><Relationship Id="rId2" Type="http://schemas.openxmlformats.org/officeDocument/2006/relationships/image" Target="../media/image49.png"/><Relationship Id="rId1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6.svg"/><Relationship Id="rId3" Type="http://schemas.openxmlformats.org/officeDocument/2006/relationships/image" Target="../media/image49.png"/><Relationship Id="rId2" Type="http://schemas.openxmlformats.org/officeDocument/2006/relationships/image" Target="../media/image12.jpeg"/><Relationship Id="rId1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3.svg"/><Relationship Id="rId3" Type="http://schemas.openxmlformats.org/officeDocument/2006/relationships/image" Target="../media/image52.png"/><Relationship Id="rId2" Type="http://schemas.openxmlformats.org/officeDocument/2006/relationships/image" Target="../media/image12.jpeg"/><Relationship Id="rId1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8.svg"/><Relationship Id="rId3" Type="http://schemas.openxmlformats.org/officeDocument/2006/relationships/image" Target="../media/image54.png"/><Relationship Id="rId2" Type="http://schemas.openxmlformats.org/officeDocument/2006/relationships/image" Target="../media/image31.png"/><Relationship Id="rId1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56.svg"/><Relationship Id="rId4" Type="http://schemas.openxmlformats.org/officeDocument/2006/relationships/image" Target="../media/image55.png"/><Relationship Id="rId3" Type="http://schemas.openxmlformats.org/officeDocument/2006/relationships/image" Target="../media/image28.svg"/><Relationship Id="rId2" Type="http://schemas.openxmlformats.org/officeDocument/2006/relationships/image" Target="../media/image54.png"/><Relationship Id="rId1" Type="http://schemas.openxmlformats.org/officeDocument/2006/relationships/image" Target="../media/image12.jpeg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60.svg"/><Relationship Id="rId4" Type="http://schemas.openxmlformats.org/officeDocument/2006/relationships/image" Target="../media/image59.png"/><Relationship Id="rId3" Type="http://schemas.openxmlformats.org/officeDocument/2006/relationships/image" Target="../media/image58.svg"/><Relationship Id="rId2" Type="http://schemas.openxmlformats.org/officeDocument/2006/relationships/image" Target="../media/image57.png"/><Relationship Id="rId1" Type="http://schemas.openxmlformats.org/officeDocument/2006/relationships/image" Target="../media/image12.jpe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61.png"/><Relationship Id="rId3" Type="http://schemas.openxmlformats.org/officeDocument/2006/relationships/image" Target="../media/image58.svg"/><Relationship Id="rId2" Type="http://schemas.openxmlformats.org/officeDocument/2006/relationships/image" Target="../media/image57.png"/><Relationship Id="rId1" Type="http://schemas.openxmlformats.org/officeDocument/2006/relationships/image" Target="../media/image1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0.xml"/><Relationship Id="rId5" Type="http://schemas.openxmlformats.org/officeDocument/2006/relationships/image" Target="../media/image4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png"/><Relationship Id="rId8" Type="http://schemas.openxmlformats.org/officeDocument/2006/relationships/image" Target="../media/image22.svg"/><Relationship Id="rId7" Type="http://schemas.openxmlformats.org/officeDocument/2006/relationships/image" Target="../media/image21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Relationship Id="rId3" Type="http://schemas.openxmlformats.org/officeDocument/2006/relationships/image" Target="../media/image17.png"/><Relationship Id="rId2" Type="http://schemas.openxmlformats.org/officeDocument/2006/relationships/image" Target="../media/image12.jpeg"/><Relationship Id="rId15" Type="http://schemas.openxmlformats.org/officeDocument/2006/relationships/slideLayout" Target="../slideLayouts/slideLayout19.xml"/><Relationship Id="rId14" Type="http://schemas.openxmlformats.org/officeDocument/2006/relationships/image" Target="../media/image28.svg"/><Relationship Id="rId13" Type="http://schemas.openxmlformats.org/officeDocument/2006/relationships/image" Target="../media/image27.png"/><Relationship Id="rId12" Type="http://schemas.openxmlformats.org/officeDocument/2006/relationships/image" Target="../media/image26.svg"/><Relationship Id="rId11" Type="http://schemas.openxmlformats.org/officeDocument/2006/relationships/image" Target="../media/image25.png"/><Relationship Id="rId10" Type="http://schemas.openxmlformats.org/officeDocument/2006/relationships/image" Target="../media/image24.svg"/><Relationship Id="rId1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8.svg"/><Relationship Id="rId3" Type="http://schemas.openxmlformats.org/officeDocument/2006/relationships/image" Target="../media/image30.png"/><Relationship Id="rId2" Type="http://schemas.openxmlformats.org/officeDocument/2006/relationships/image" Target="../media/image12.jpeg"/><Relationship Id="rId1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0.sv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12.jpeg"/><Relationship Id="rId1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33.png"/><Relationship Id="rId3" Type="http://schemas.openxmlformats.org/officeDocument/2006/relationships/image" Target="../media/image31.png"/><Relationship Id="rId2" Type="http://schemas.openxmlformats.org/officeDocument/2006/relationships/image" Target="../media/image12.jpeg"/><Relationship Id="rId1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33.png"/><Relationship Id="rId3" Type="http://schemas.openxmlformats.org/officeDocument/2006/relationships/image" Target="../media/image31.png"/><Relationship Id="rId2" Type="http://schemas.openxmlformats.org/officeDocument/2006/relationships/image" Target="../media/image12.jpeg"/><Relationship Id="rId1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33.png"/><Relationship Id="rId3" Type="http://schemas.openxmlformats.org/officeDocument/2006/relationships/image" Target="../media/image34.png"/><Relationship Id="rId2" Type="http://schemas.openxmlformats.org/officeDocument/2006/relationships/image" Target="../media/image12.jpeg"/><Relationship Id="rId1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3000" r="-6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948" y="468413"/>
            <a:ext cx="1466646" cy="14679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919" y="468413"/>
            <a:ext cx="1437978" cy="14679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790" y="468413"/>
            <a:ext cx="1444107" cy="14679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" t="3148" r="6152" b="67435"/>
          <a:stretch>
            <a:fillRect/>
          </a:stretch>
        </p:blipFill>
        <p:spPr>
          <a:xfrm>
            <a:off x="5055329" y="2201559"/>
            <a:ext cx="8177343" cy="792288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4000500"/>
            <a:ext cx="17010698" cy="32766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altLang="en-US" sz="6000" b="1" dirty="0">
                <a:solidFill>
                  <a:schemeClr val="tx1"/>
                </a:solidFill>
                <a:latin typeface="Times New Roman" panose="02020603050405020304" charset="0"/>
                <a:ea typeface="K2D Bold" panose="00000800000000000000"/>
                <a:cs typeface="Times New Roman" panose="02020603050405020304" charset="0"/>
                <a:sym typeface="K2D Bold" panose="00000800000000000000"/>
              </a:rPr>
              <a:t>A Descriptive Study Of Grammatical Range </a:t>
            </a:r>
            <a:br>
              <a:rPr lang="en-US" altLang="en-US" sz="6000" b="1" dirty="0">
                <a:solidFill>
                  <a:schemeClr val="tx1"/>
                </a:solidFill>
                <a:latin typeface="Times New Roman" panose="02020603050405020304" charset="0"/>
                <a:ea typeface="K2D Bold" panose="00000800000000000000"/>
                <a:cs typeface="Times New Roman" panose="02020603050405020304" charset="0"/>
                <a:sym typeface="K2D Bold" panose="00000800000000000000"/>
              </a:rPr>
            </a:br>
            <a:r>
              <a:rPr lang="en-US" altLang="en-US" sz="6000" b="1" dirty="0">
                <a:solidFill>
                  <a:schemeClr val="tx1"/>
                </a:solidFill>
                <a:latin typeface="Times New Roman" panose="02020603050405020304" charset="0"/>
                <a:ea typeface="K2D Bold" panose="00000800000000000000"/>
                <a:cs typeface="Times New Roman" panose="02020603050405020304" charset="0"/>
                <a:sym typeface="K2D Bold" panose="00000800000000000000"/>
              </a:rPr>
              <a:t>In English Majors’ Spontaneous Speech </a:t>
            </a:r>
            <a:br>
              <a:rPr lang="en-US" altLang="en-US" sz="6000" b="1" dirty="0">
                <a:solidFill>
                  <a:schemeClr val="tx1"/>
                </a:solidFill>
                <a:latin typeface="Times New Roman" panose="02020603050405020304" charset="0"/>
                <a:ea typeface="K2D Bold" panose="00000800000000000000"/>
                <a:cs typeface="Times New Roman" panose="02020603050405020304" charset="0"/>
                <a:sym typeface="K2D Bold" panose="00000800000000000000"/>
              </a:rPr>
            </a:br>
            <a:r>
              <a:rPr lang="en-US" altLang="en-US" sz="6000" b="1" dirty="0">
                <a:solidFill>
                  <a:schemeClr val="tx1"/>
                </a:solidFill>
                <a:latin typeface="Times New Roman" panose="02020603050405020304" charset="0"/>
                <a:ea typeface="K2D Bold" panose="00000800000000000000"/>
                <a:cs typeface="Times New Roman" panose="02020603050405020304" charset="0"/>
                <a:sym typeface="K2D Bold" panose="00000800000000000000"/>
              </a:rPr>
              <a:t>At a Mekong Delta University.</a:t>
            </a:r>
            <a:endParaRPr lang="en-US" altLang="en-US" sz="6000" b="1" dirty="0">
              <a:solidFill>
                <a:schemeClr val="tx1"/>
              </a:solidFill>
              <a:latin typeface="Times New Roman" panose="02020603050405020304" charset="0"/>
              <a:ea typeface="K2D Bold" panose="00000800000000000000"/>
              <a:cs typeface="Times New Roman" panose="02020603050405020304" charset="0"/>
              <a:sym typeface="K2D Bold" panose="0000080000000000000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81200" y="7048660"/>
            <a:ext cx="15773400" cy="2250281"/>
          </a:xfrm>
        </p:spPr>
        <p:txBody>
          <a:bodyPr>
            <a:normAutofit fontScale="90000" lnSpcReduction="20000"/>
          </a:bodyPr>
          <a:lstStyle/>
          <a:p>
            <a:endParaRPr lang="en-US" b="1" i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b="1" i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indent="457200"/>
            <a:r>
              <a:rPr lang="en-US" b="1" i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Presenter: Pham Thi Kim Anh</a:t>
            </a:r>
            <a:endParaRPr lang="en-US" b="1" i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indent="457200"/>
            <a:r>
              <a:rPr lang="en-US" b="1" i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Affiliation: Can Tho University</a:t>
            </a:r>
            <a:endParaRPr lang="en-US" b="1" i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Rectangle: Rounded Corners 14"/>
          <p:cNvSpPr/>
          <p:nvPr/>
        </p:nvSpPr>
        <p:spPr>
          <a:xfrm>
            <a:off x="11506200" y="8039100"/>
            <a:ext cx="2634615" cy="836930"/>
          </a:xfrm>
          <a:prstGeom prst="roundRect">
            <a:avLst/>
          </a:prstGeom>
          <a:solidFill>
            <a:srgbClr val="D621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alibri (Body)"/>
              </a:rPr>
              <a:t>ID #2028</a:t>
            </a:r>
            <a:endParaRPr lang="vi-VN" sz="3200" b="1" dirty="0">
              <a:latin typeface="Calibri (Body)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>
                <a:alphaModFix amt="85000"/>
              </a:blip>
              <a:stretch>
                <a:fillRect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8094" r="-78071" b="-5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 rot="0">
            <a:off x="238725" y="9682343"/>
            <a:ext cx="698335" cy="547688"/>
            <a:chOff x="0" y="0"/>
            <a:chExt cx="931113" cy="7302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931113" cy="730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‹#›</a:t>
              </a:r>
              <a:endParaRPr lang="en-US" sz="18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 rot="0">
            <a:off x="17352645" y="9822399"/>
            <a:ext cx="510807" cy="255565"/>
            <a:chOff x="0" y="0"/>
            <a:chExt cx="681076" cy="3407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</p:sp>
      </p:grpSp>
      <p:grpSp>
        <p:nvGrpSpPr>
          <p:cNvPr id="14" name="Group 14"/>
          <p:cNvGrpSpPr/>
          <p:nvPr/>
        </p:nvGrpSpPr>
        <p:grpSpPr>
          <a:xfrm rot="0">
            <a:off x="17268920" y="9670913"/>
            <a:ext cx="698335" cy="547688"/>
            <a:chOff x="0" y="0"/>
            <a:chExt cx="931113" cy="73025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‹7›</a:t>
              </a:r>
              <a:endParaRPr lang="en-US" sz="15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462582" y="2147242"/>
            <a:ext cx="17145467" cy="7093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600" lvl="1" indent="-431800" algn="l">
              <a:lnSpc>
                <a:spcPts val="8120"/>
              </a:lnSpc>
              <a:buFont typeface="Arial" panose="020B0604020202020204"/>
              <a:buChar char="•"/>
            </a:pPr>
            <a:r>
              <a:rPr lang="en-US" sz="4000" b="1" u="sng">
                <a:solidFill>
                  <a:srgbClr val="1800AD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Design</a:t>
            </a:r>
            <a:r>
              <a:rPr lang="en-US" sz="4000" b="1">
                <a:solidFill>
                  <a:srgbClr val="1800AD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: </a:t>
            </a:r>
            <a:r>
              <a:rPr lang="en-US" sz="40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Mixed-method approach (quantitative + qualitative)</a:t>
            </a:r>
            <a:endParaRPr lang="en-US" sz="40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marL="863600" lvl="1" indent="-431800" algn="l">
              <a:lnSpc>
                <a:spcPts val="8120"/>
              </a:lnSpc>
              <a:buFont typeface="Arial" panose="020B0604020202020204"/>
              <a:buChar char="•"/>
            </a:pPr>
            <a:r>
              <a:rPr lang="en-US" sz="4000" b="1" u="sng">
                <a:solidFill>
                  <a:srgbClr val="1800AD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Participants</a:t>
            </a:r>
            <a:r>
              <a:rPr lang="en-US" sz="4000" b="1">
                <a:solidFill>
                  <a:srgbClr val="1800AD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:</a:t>
            </a:r>
            <a:r>
              <a:rPr lang="en-US" sz="40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 40 final-year English-major students from the School of Foreign Languages at a university in Viet Nam</a:t>
            </a:r>
            <a:endParaRPr lang="en-US" sz="40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marL="863600" lvl="1" indent="-431800" algn="l">
              <a:lnSpc>
                <a:spcPts val="8120"/>
              </a:lnSpc>
              <a:buFont typeface="Arial" panose="020B0604020202020204"/>
              <a:buChar char="•"/>
            </a:pPr>
            <a:r>
              <a:rPr lang="en-US" sz="4000" b="1" u="sng">
                <a:solidFill>
                  <a:srgbClr val="1800AD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Sampling</a:t>
            </a:r>
            <a:r>
              <a:rPr lang="en-US" sz="4000" b="1">
                <a:solidFill>
                  <a:srgbClr val="1800AD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: </a:t>
            </a:r>
            <a:r>
              <a:rPr lang="en-US" sz="40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convenience, purposive, and snowball sampling</a:t>
            </a:r>
            <a:endParaRPr lang="en-US" sz="40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marL="863600" lvl="1" indent="-431800" algn="l">
              <a:lnSpc>
                <a:spcPts val="8120"/>
              </a:lnSpc>
              <a:buFont typeface="Arial" panose="020B0604020202020204"/>
              <a:buChar char="•"/>
            </a:pPr>
            <a:r>
              <a:rPr lang="en-US" sz="4000" b="1" u="sng">
                <a:solidFill>
                  <a:srgbClr val="1800AD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Criteria</a:t>
            </a:r>
            <a:r>
              <a:rPr lang="en-US" sz="4000" b="1">
                <a:solidFill>
                  <a:srgbClr val="1800AD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: </a:t>
            </a:r>
            <a:r>
              <a:rPr lang="en-US" sz="40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completion of the Advanced Grammar course and the Listening–Speaking C1.1 course</a:t>
            </a:r>
            <a:endParaRPr lang="en-US" sz="40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algn="l">
              <a:lnSpc>
                <a:spcPts val="8120"/>
              </a:lnSpc>
            </a:pPr>
          </a:p>
        </p:txBody>
      </p:sp>
      <p:sp>
        <p:nvSpPr>
          <p:cNvPr id="21" name="TextBox 21"/>
          <p:cNvSpPr txBox="1"/>
          <p:nvPr/>
        </p:nvSpPr>
        <p:spPr>
          <a:xfrm>
            <a:off x="1824997" y="432683"/>
            <a:ext cx="17624727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RESEARCH METHODOLOGY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  <p:sp>
        <p:nvSpPr>
          <p:cNvPr id="22" name="Freeform 22"/>
          <p:cNvSpPr/>
          <p:nvPr/>
        </p:nvSpPr>
        <p:spPr>
          <a:xfrm>
            <a:off x="480943" y="747008"/>
            <a:ext cx="1095513" cy="901060"/>
          </a:xfrm>
          <a:custGeom>
            <a:avLst/>
            <a:gdLst/>
            <a:ahLst/>
            <a:cxnLst/>
            <a:rect l="l" t="t" r="r" b="b"/>
            <a:pathLst>
              <a:path w="1095513" h="901060">
                <a:moveTo>
                  <a:pt x="0" y="0"/>
                </a:moveTo>
                <a:lnTo>
                  <a:pt x="1095514" y="0"/>
                </a:lnTo>
                <a:lnTo>
                  <a:pt x="1095514" y="901059"/>
                </a:lnTo>
                <a:lnTo>
                  <a:pt x="0" y="9010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 l="-78094" r="-78071" b="-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 rot="0">
            <a:off x="238725" y="9682343"/>
            <a:ext cx="698335" cy="547688"/>
            <a:chOff x="0" y="0"/>
            <a:chExt cx="931113" cy="7302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1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0"/>
              <a:ext cx="931113" cy="730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‹#›</a:t>
              </a:r>
              <a:endParaRPr lang="en-US" sz="18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 rot="0">
            <a:off x="17352645" y="9822399"/>
            <a:ext cx="510807" cy="255565"/>
            <a:chOff x="0" y="0"/>
            <a:chExt cx="681076" cy="3407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0">
            <a:off x="17268920" y="9670913"/>
            <a:ext cx="698335" cy="547688"/>
            <a:chOff x="0" y="0"/>
            <a:chExt cx="931113" cy="73025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1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‹8›</a:t>
              </a:r>
              <a:endParaRPr lang="en-US" sz="15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9397861" y="1796907"/>
            <a:ext cx="12963089" cy="807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20"/>
              </a:lnSpc>
            </a:pPr>
            <a:r>
              <a:rPr lang="en-US" sz="4000" b="1" i="1">
                <a:solidFill>
                  <a:srgbClr val="1F5CA9"/>
                </a:solidFill>
                <a:latin typeface="K2D Bold Italics" panose="00000800000000000000"/>
                <a:ea typeface="K2D Bold Italics" panose="00000800000000000000"/>
                <a:cs typeface="K2D Bold Italics" panose="00000800000000000000"/>
                <a:sym typeface="K2D Bold Italics" panose="00000800000000000000"/>
              </a:rPr>
              <a:t>40 participants</a:t>
            </a:r>
            <a:endParaRPr lang="en-US" sz="4000" b="1" i="1">
              <a:solidFill>
                <a:srgbClr val="1F5CA9"/>
              </a:solidFill>
              <a:latin typeface="K2D Bold Italics" panose="00000800000000000000"/>
              <a:ea typeface="K2D Bold Italics" panose="00000800000000000000"/>
              <a:cs typeface="K2D Bold Italics" panose="00000800000000000000"/>
              <a:sym typeface="K2D Bold Italics" panose="00000800000000000000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9144000" y="6860727"/>
            <a:ext cx="12963089" cy="807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20"/>
              </a:lnSpc>
            </a:pPr>
            <a:r>
              <a:rPr lang="en-US" sz="4000" b="1" i="1">
                <a:solidFill>
                  <a:srgbClr val="1F5CA9"/>
                </a:solidFill>
                <a:latin typeface="K2D Bold Italics" panose="00000800000000000000"/>
                <a:ea typeface="K2D Bold Italics" panose="00000800000000000000"/>
                <a:cs typeface="K2D Bold Italics" panose="00000800000000000000"/>
                <a:sym typeface="K2D Bold Italics" panose="00000800000000000000"/>
              </a:rPr>
              <a:t>8 representatives</a:t>
            </a:r>
            <a:endParaRPr lang="en-US" sz="4000" b="1" i="1">
              <a:solidFill>
                <a:srgbClr val="1F5CA9"/>
              </a:solidFill>
              <a:latin typeface="K2D Bold Italics" panose="00000800000000000000"/>
              <a:ea typeface="K2D Bold Italics" panose="00000800000000000000"/>
              <a:cs typeface="K2D Bold Italics" panose="00000800000000000000"/>
              <a:sym typeface="K2D Bold Italics" panose="00000800000000000000"/>
            </a:endParaRPr>
          </a:p>
        </p:txBody>
      </p:sp>
      <p:grpSp>
        <p:nvGrpSpPr>
          <p:cNvPr id="20" name="Group 20"/>
          <p:cNvGrpSpPr/>
          <p:nvPr/>
        </p:nvGrpSpPr>
        <p:grpSpPr>
          <a:xfrm rot="0">
            <a:off x="1156135" y="1996932"/>
            <a:ext cx="12963089" cy="7617460"/>
            <a:chOff x="0" y="0"/>
            <a:chExt cx="17284119" cy="10156614"/>
          </a:xfrm>
        </p:grpSpPr>
        <p:sp>
          <p:nvSpPr>
            <p:cNvPr id="21" name="TextBox 21"/>
            <p:cNvSpPr txBox="1"/>
            <p:nvPr/>
          </p:nvSpPr>
          <p:spPr>
            <a:xfrm>
              <a:off x="0" y="-200025"/>
              <a:ext cx="17284119" cy="103566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920"/>
                </a:lnSpc>
              </a:pPr>
              <a:r>
                <a:rPr lang="en-US" sz="4000" b="1">
                  <a:solidFill>
                    <a:srgbClr val="000000"/>
                  </a:solidFill>
                  <a:latin typeface="K2D Medium" panose="00000600000000000000"/>
                  <a:ea typeface="K2D Medium" panose="00000600000000000000"/>
                  <a:cs typeface="K2D Medium" panose="00000600000000000000"/>
                  <a:sym typeface="K2D Medium" panose="00000600000000000000"/>
                </a:rPr>
                <a:t>Simulated speaking test (VSTEP Part 3 format)</a:t>
              </a:r>
              <a:endParaRPr lang="en-US" sz="40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endParaRPr>
            </a:p>
            <a:p>
              <a:pPr algn="ctr">
                <a:lnSpc>
                  <a:spcPts val="6920"/>
                </a:lnSpc>
              </a:pPr>
            </a:p>
            <a:p>
              <a:pPr algn="ctr">
                <a:lnSpc>
                  <a:spcPts val="6920"/>
                </a:lnSpc>
              </a:pPr>
              <a:r>
                <a:rPr lang="en-US" sz="4000" b="1">
                  <a:solidFill>
                    <a:srgbClr val="000000"/>
                  </a:solidFill>
                  <a:latin typeface="K2D Medium" panose="00000600000000000000"/>
                  <a:ea typeface="K2D Medium" panose="00000600000000000000"/>
                  <a:cs typeface="K2D Medium" panose="00000600000000000000"/>
                  <a:sym typeface="K2D Medium" panose="00000600000000000000"/>
                </a:rPr>
                <a:t>Audio recording &amp; transcription</a:t>
              </a:r>
              <a:endParaRPr lang="en-US" sz="40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endParaRPr>
            </a:p>
            <a:p>
              <a:pPr algn="ctr">
                <a:lnSpc>
                  <a:spcPts val="6920"/>
                </a:lnSpc>
              </a:pPr>
            </a:p>
            <a:p>
              <a:pPr algn="ctr">
                <a:lnSpc>
                  <a:spcPts val="6920"/>
                </a:lnSpc>
              </a:pPr>
              <a:r>
                <a:rPr lang="en-US" sz="4000" b="1">
                  <a:solidFill>
                    <a:srgbClr val="000000"/>
                  </a:solidFill>
                  <a:latin typeface="K2D Medium" panose="00000600000000000000"/>
                  <a:ea typeface="K2D Medium" panose="00000600000000000000"/>
                  <a:cs typeface="K2D Medium" panose="00000600000000000000"/>
                  <a:sym typeface="K2D Medium" panose="00000600000000000000"/>
                </a:rPr>
                <a:t>Manual coding + EGP classification</a:t>
              </a:r>
              <a:endParaRPr lang="en-US" sz="40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endParaRPr>
            </a:p>
            <a:p>
              <a:pPr algn="ctr">
                <a:lnSpc>
                  <a:spcPts val="6920"/>
                </a:lnSpc>
              </a:pPr>
            </a:p>
            <a:p>
              <a:pPr algn="ctr">
                <a:lnSpc>
                  <a:spcPts val="6920"/>
                </a:lnSpc>
              </a:pPr>
              <a:r>
                <a:rPr lang="en-US" sz="4000" b="1">
                  <a:solidFill>
                    <a:srgbClr val="000000"/>
                  </a:solidFill>
                  <a:latin typeface="K2D Medium" panose="00000600000000000000"/>
                  <a:ea typeface="K2D Medium" panose="00000600000000000000"/>
                  <a:cs typeface="K2D Medium" panose="00000600000000000000"/>
                  <a:sym typeface="K2D Medium" panose="00000600000000000000"/>
                </a:rPr>
                <a:t>Semi-structured interview</a:t>
              </a:r>
              <a:endParaRPr lang="en-US" sz="40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endParaRPr>
            </a:p>
            <a:p>
              <a:pPr algn="ctr">
                <a:lnSpc>
                  <a:spcPts val="6920"/>
                </a:lnSpc>
              </a:pPr>
            </a:p>
            <a:p>
              <a:pPr algn="ctr">
                <a:lnSpc>
                  <a:spcPts val="6920"/>
                </a:lnSpc>
              </a:pPr>
              <a:r>
                <a:rPr lang="en-US" sz="4000" b="1">
                  <a:solidFill>
                    <a:srgbClr val="000000"/>
                  </a:solidFill>
                  <a:latin typeface="K2D Medium" panose="00000600000000000000"/>
                  <a:ea typeface="K2D Medium" panose="00000600000000000000"/>
                  <a:cs typeface="K2D Medium" panose="00000600000000000000"/>
                  <a:sym typeface="K2D Medium" panose="00000600000000000000"/>
                </a:rPr>
                <a:t>Data interpretation &amp; conclusion</a:t>
              </a:r>
              <a:endParaRPr lang="en-US" sz="40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endParaRPr>
            </a:p>
          </p:txBody>
        </p:sp>
        <p:sp>
          <p:nvSpPr>
            <p:cNvPr id="22" name="Freeform 22"/>
            <p:cNvSpPr/>
            <p:nvPr/>
          </p:nvSpPr>
          <p:spPr>
            <a:xfrm rot="5400000">
              <a:off x="7810607" y="3481137"/>
              <a:ext cx="964003" cy="698902"/>
            </a:xfrm>
            <a:custGeom>
              <a:avLst/>
              <a:gdLst/>
              <a:ahLst/>
              <a:cxnLst/>
              <a:rect l="l" t="t" r="r" b="b"/>
              <a:pathLst>
                <a:path w="964003" h="698902">
                  <a:moveTo>
                    <a:pt x="0" y="0"/>
                  </a:moveTo>
                  <a:lnTo>
                    <a:pt x="964003" y="0"/>
                  </a:lnTo>
                  <a:lnTo>
                    <a:pt x="964003" y="698903"/>
                  </a:lnTo>
                  <a:lnTo>
                    <a:pt x="0" y="6989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5400000">
              <a:off x="7810607" y="1101159"/>
              <a:ext cx="964003" cy="698902"/>
            </a:xfrm>
            <a:custGeom>
              <a:avLst/>
              <a:gdLst/>
              <a:ahLst/>
              <a:cxnLst/>
              <a:rect l="l" t="t" r="r" b="b"/>
              <a:pathLst>
                <a:path w="964003" h="698902">
                  <a:moveTo>
                    <a:pt x="0" y="0"/>
                  </a:moveTo>
                  <a:lnTo>
                    <a:pt x="964003" y="0"/>
                  </a:lnTo>
                  <a:lnTo>
                    <a:pt x="964003" y="698903"/>
                  </a:lnTo>
                  <a:lnTo>
                    <a:pt x="0" y="6989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5400000">
              <a:off x="7810607" y="5854840"/>
              <a:ext cx="964003" cy="698902"/>
            </a:xfrm>
            <a:custGeom>
              <a:avLst/>
              <a:gdLst/>
              <a:ahLst/>
              <a:cxnLst/>
              <a:rect l="l" t="t" r="r" b="b"/>
              <a:pathLst>
                <a:path w="964003" h="698902">
                  <a:moveTo>
                    <a:pt x="0" y="0"/>
                  </a:moveTo>
                  <a:lnTo>
                    <a:pt x="964003" y="0"/>
                  </a:lnTo>
                  <a:lnTo>
                    <a:pt x="964003" y="698903"/>
                  </a:lnTo>
                  <a:lnTo>
                    <a:pt x="0" y="6989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5400000">
              <a:off x="7810607" y="8228543"/>
              <a:ext cx="964003" cy="698902"/>
            </a:xfrm>
            <a:custGeom>
              <a:avLst/>
              <a:gdLst/>
              <a:ahLst/>
              <a:cxnLst/>
              <a:rect l="l" t="t" r="r" b="b"/>
              <a:pathLst>
                <a:path w="964003" h="698902">
                  <a:moveTo>
                    <a:pt x="0" y="0"/>
                  </a:moveTo>
                  <a:lnTo>
                    <a:pt x="964003" y="0"/>
                  </a:lnTo>
                  <a:lnTo>
                    <a:pt x="964003" y="698903"/>
                  </a:lnTo>
                  <a:lnTo>
                    <a:pt x="0" y="6989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6" name="TextBox 26"/>
          <p:cNvSpPr txBox="1"/>
          <p:nvPr/>
        </p:nvSpPr>
        <p:spPr>
          <a:xfrm>
            <a:off x="1824997" y="432683"/>
            <a:ext cx="17624727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RESEARCH METHODOLOGY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  <p:sp>
        <p:nvSpPr>
          <p:cNvPr id="27" name="Freeform 27"/>
          <p:cNvSpPr/>
          <p:nvPr/>
        </p:nvSpPr>
        <p:spPr>
          <a:xfrm>
            <a:off x="480943" y="747008"/>
            <a:ext cx="1095513" cy="901060"/>
          </a:xfrm>
          <a:custGeom>
            <a:avLst/>
            <a:gdLst/>
            <a:ahLst/>
            <a:cxnLst/>
            <a:rect l="l" t="t" r="r" b="b"/>
            <a:pathLst>
              <a:path w="1095513" h="901060">
                <a:moveTo>
                  <a:pt x="0" y="0"/>
                </a:moveTo>
                <a:lnTo>
                  <a:pt x="1095514" y="0"/>
                </a:lnTo>
                <a:lnTo>
                  <a:pt x="1095514" y="901059"/>
                </a:lnTo>
                <a:lnTo>
                  <a:pt x="0" y="9010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19" grpId="0"/>
      <p:bldP spid="1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 l="-78094" r="-78071" b="-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 rot="0">
            <a:off x="238725" y="9682343"/>
            <a:ext cx="698335" cy="547688"/>
            <a:chOff x="0" y="0"/>
            <a:chExt cx="931113" cy="7302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1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0"/>
              <a:ext cx="931113" cy="730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‹#›</a:t>
              </a:r>
              <a:endParaRPr lang="en-US" sz="18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 rot="0">
            <a:off x="17352645" y="9822399"/>
            <a:ext cx="510807" cy="255565"/>
            <a:chOff x="0" y="0"/>
            <a:chExt cx="681076" cy="3407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0">
            <a:off x="17268920" y="9670913"/>
            <a:ext cx="698335" cy="547688"/>
            <a:chOff x="0" y="0"/>
            <a:chExt cx="931113" cy="73025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1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‹8›</a:t>
              </a:r>
              <a:endParaRPr lang="en-US" sz="15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sp>
        <p:nvSpPr>
          <p:cNvPr id="15" name="Freeform 15"/>
          <p:cNvSpPr/>
          <p:nvPr/>
        </p:nvSpPr>
        <p:spPr>
          <a:xfrm>
            <a:off x="480943" y="747008"/>
            <a:ext cx="1095513" cy="901060"/>
          </a:xfrm>
          <a:custGeom>
            <a:avLst/>
            <a:gdLst/>
            <a:ahLst/>
            <a:cxnLst/>
            <a:rect l="l" t="t" r="r" b="b"/>
            <a:pathLst>
              <a:path w="1095513" h="901060">
                <a:moveTo>
                  <a:pt x="0" y="0"/>
                </a:moveTo>
                <a:lnTo>
                  <a:pt x="1095514" y="0"/>
                </a:lnTo>
                <a:lnTo>
                  <a:pt x="1095514" y="901059"/>
                </a:lnTo>
                <a:lnTo>
                  <a:pt x="0" y="9010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2383628" y="2260006"/>
            <a:ext cx="13239125" cy="6998294"/>
          </a:xfrm>
          <a:custGeom>
            <a:avLst/>
            <a:gdLst/>
            <a:ahLst/>
            <a:cxnLst/>
            <a:rect l="l" t="t" r="r" b="b"/>
            <a:pathLst>
              <a:path w="13239125" h="6998294">
                <a:moveTo>
                  <a:pt x="0" y="0"/>
                </a:moveTo>
                <a:lnTo>
                  <a:pt x="13239125" y="0"/>
                </a:lnTo>
                <a:lnTo>
                  <a:pt x="13239125" y="6998294"/>
                </a:lnTo>
                <a:lnTo>
                  <a:pt x="0" y="69982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24997" y="432683"/>
            <a:ext cx="17624727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RESEARCH METHODOLOGY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9400" y="3314700"/>
            <a:ext cx="12400280" cy="58331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 l="-78094" r="-78071" b="-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 rot="0">
            <a:off x="238725" y="9682343"/>
            <a:ext cx="698335" cy="547688"/>
            <a:chOff x="0" y="0"/>
            <a:chExt cx="931113" cy="7302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1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0"/>
              <a:ext cx="931113" cy="730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‹#›</a:t>
              </a:r>
              <a:endParaRPr lang="en-US" sz="18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 rot="0">
            <a:off x="17352645" y="9822399"/>
            <a:ext cx="510807" cy="255565"/>
            <a:chOff x="0" y="0"/>
            <a:chExt cx="681076" cy="3407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0">
            <a:off x="17268920" y="9670913"/>
            <a:ext cx="698335" cy="547688"/>
            <a:chOff x="0" y="0"/>
            <a:chExt cx="931113" cy="73025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1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‹8›</a:t>
              </a:r>
              <a:endParaRPr lang="en-US" sz="15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9397861" y="1796907"/>
            <a:ext cx="12963089" cy="807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20"/>
              </a:lnSpc>
            </a:pPr>
            <a:r>
              <a:rPr lang="en-US" sz="4000" b="1" i="1">
                <a:solidFill>
                  <a:srgbClr val="1F5CA9"/>
                </a:solidFill>
                <a:latin typeface="K2D Bold Italics" panose="00000800000000000000"/>
                <a:ea typeface="K2D Bold Italics" panose="00000800000000000000"/>
                <a:cs typeface="K2D Bold Italics" panose="00000800000000000000"/>
                <a:sym typeface="K2D Bold Italics" panose="00000800000000000000"/>
              </a:rPr>
              <a:t>40 participants</a:t>
            </a:r>
            <a:endParaRPr lang="en-US" sz="4000" b="1" i="1">
              <a:solidFill>
                <a:srgbClr val="1F5CA9"/>
              </a:solidFill>
              <a:latin typeface="K2D Bold Italics" panose="00000800000000000000"/>
              <a:ea typeface="K2D Bold Italics" panose="00000800000000000000"/>
              <a:cs typeface="K2D Bold Italics" panose="00000800000000000000"/>
              <a:sym typeface="K2D Bold Italics" panose="00000800000000000000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9144000" y="6860727"/>
            <a:ext cx="12963089" cy="807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20"/>
              </a:lnSpc>
            </a:pPr>
            <a:r>
              <a:rPr lang="en-US" sz="4000" b="1" i="1">
                <a:solidFill>
                  <a:srgbClr val="1F5CA9"/>
                </a:solidFill>
                <a:latin typeface="K2D Bold Italics" panose="00000800000000000000"/>
                <a:ea typeface="K2D Bold Italics" panose="00000800000000000000"/>
                <a:cs typeface="K2D Bold Italics" panose="00000800000000000000"/>
                <a:sym typeface="K2D Bold Italics" panose="00000800000000000000"/>
              </a:rPr>
              <a:t>8 representatives</a:t>
            </a:r>
            <a:endParaRPr lang="en-US" sz="4000" b="1" i="1">
              <a:solidFill>
                <a:srgbClr val="1F5CA9"/>
              </a:solidFill>
              <a:latin typeface="K2D Bold Italics" panose="00000800000000000000"/>
              <a:ea typeface="K2D Bold Italics" panose="00000800000000000000"/>
              <a:cs typeface="K2D Bold Italics" panose="00000800000000000000"/>
              <a:sym typeface="K2D Bold Italics" panose="00000800000000000000"/>
            </a:endParaRPr>
          </a:p>
        </p:txBody>
      </p:sp>
      <p:grpSp>
        <p:nvGrpSpPr>
          <p:cNvPr id="20" name="Group 20"/>
          <p:cNvGrpSpPr/>
          <p:nvPr/>
        </p:nvGrpSpPr>
        <p:grpSpPr>
          <a:xfrm rot="0">
            <a:off x="1156135" y="1996932"/>
            <a:ext cx="12963089" cy="7617460"/>
            <a:chOff x="0" y="0"/>
            <a:chExt cx="17284119" cy="10156614"/>
          </a:xfrm>
        </p:grpSpPr>
        <p:sp>
          <p:nvSpPr>
            <p:cNvPr id="21" name="TextBox 21"/>
            <p:cNvSpPr txBox="1"/>
            <p:nvPr/>
          </p:nvSpPr>
          <p:spPr>
            <a:xfrm>
              <a:off x="0" y="-200025"/>
              <a:ext cx="17284119" cy="103566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920"/>
                </a:lnSpc>
              </a:pPr>
              <a:r>
                <a:rPr lang="en-US" sz="4000" b="1">
                  <a:solidFill>
                    <a:srgbClr val="000000"/>
                  </a:solidFill>
                  <a:latin typeface="K2D Medium" panose="00000600000000000000"/>
                  <a:ea typeface="K2D Medium" panose="00000600000000000000"/>
                  <a:cs typeface="K2D Medium" panose="00000600000000000000"/>
                  <a:sym typeface="K2D Medium" panose="00000600000000000000"/>
                </a:rPr>
                <a:t>Simulated speaking test (VSTEP Part 3 format)</a:t>
              </a:r>
              <a:endParaRPr lang="en-US" sz="40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endParaRPr>
            </a:p>
            <a:p>
              <a:pPr algn="ctr">
                <a:lnSpc>
                  <a:spcPts val="6920"/>
                </a:lnSpc>
              </a:pPr>
            </a:p>
            <a:p>
              <a:pPr algn="ctr">
                <a:lnSpc>
                  <a:spcPts val="6920"/>
                </a:lnSpc>
              </a:pPr>
              <a:r>
                <a:rPr lang="en-US" sz="4000" b="1">
                  <a:solidFill>
                    <a:srgbClr val="000000"/>
                  </a:solidFill>
                  <a:latin typeface="K2D Medium" panose="00000600000000000000"/>
                  <a:ea typeface="K2D Medium" panose="00000600000000000000"/>
                  <a:cs typeface="K2D Medium" panose="00000600000000000000"/>
                  <a:sym typeface="K2D Medium" panose="00000600000000000000"/>
                </a:rPr>
                <a:t>Audio recording &amp; transcription</a:t>
              </a:r>
              <a:endParaRPr lang="en-US" sz="40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endParaRPr>
            </a:p>
            <a:p>
              <a:pPr algn="ctr">
                <a:lnSpc>
                  <a:spcPts val="6920"/>
                </a:lnSpc>
              </a:pPr>
            </a:p>
            <a:p>
              <a:pPr algn="ctr">
                <a:lnSpc>
                  <a:spcPts val="6920"/>
                </a:lnSpc>
              </a:pPr>
              <a:r>
                <a:rPr lang="en-US" sz="4000" b="1">
                  <a:solidFill>
                    <a:srgbClr val="000000"/>
                  </a:solidFill>
                  <a:latin typeface="K2D Medium" panose="00000600000000000000"/>
                  <a:ea typeface="K2D Medium" panose="00000600000000000000"/>
                  <a:cs typeface="K2D Medium" panose="00000600000000000000"/>
                  <a:sym typeface="K2D Medium" panose="00000600000000000000"/>
                </a:rPr>
                <a:t>Manual coding + EGP classification</a:t>
              </a:r>
              <a:endParaRPr lang="en-US" sz="40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endParaRPr>
            </a:p>
            <a:p>
              <a:pPr algn="ctr">
                <a:lnSpc>
                  <a:spcPts val="6920"/>
                </a:lnSpc>
              </a:pPr>
            </a:p>
            <a:p>
              <a:pPr algn="ctr">
                <a:lnSpc>
                  <a:spcPts val="6920"/>
                </a:lnSpc>
              </a:pPr>
              <a:r>
                <a:rPr lang="en-US" sz="4000" b="1">
                  <a:solidFill>
                    <a:srgbClr val="000000"/>
                  </a:solidFill>
                  <a:latin typeface="K2D Medium" panose="00000600000000000000"/>
                  <a:ea typeface="K2D Medium" panose="00000600000000000000"/>
                  <a:cs typeface="K2D Medium" panose="00000600000000000000"/>
                  <a:sym typeface="K2D Medium" panose="00000600000000000000"/>
                </a:rPr>
                <a:t>Semi-structured interview</a:t>
              </a:r>
              <a:endParaRPr lang="en-US" sz="40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endParaRPr>
            </a:p>
            <a:p>
              <a:pPr algn="ctr">
                <a:lnSpc>
                  <a:spcPts val="6920"/>
                </a:lnSpc>
              </a:pPr>
            </a:p>
            <a:p>
              <a:pPr algn="ctr">
                <a:lnSpc>
                  <a:spcPts val="6920"/>
                </a:lnSpc>
              </a:pPr>
              <a:r>
                <a:rPr lang="en-US" sz="4000" b="1">
                  <a:solidFill>
                    <a:srgbClr val="000000"/>
                  </a:solidFill>
                  <a:latin typeface="K2D Medium" panose="00000600000000000000"/>
                  <a:ea typeface="K2D Medium" panose="00000600000000000000"/>
                  <a:cs typeface="K2D Medium" panose="00000600000000000000"/>
                  <a:sym typeface="K2D Medium" panose="00000600000000000000"/>
                </a:rPr>
                <a:t>Data interpretation &amp; conclusion</a:t>
              </a:r>
              <a:endParaRPr lang="en-US" sz="40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endParaRPr>
            </a:p>
          </p:txBody>
        </p:sp>
        <p:sp>
          <p:nvSpPr>
            <p:cNvPr id="22" name="Freeform 22"/>
            <p:cNvSpPr/>
            <p:nvPr/>
          </p:nvSpPr>
          <p:spPr>
            <a:xfrm rot="5400000">
              <a:off x="7810607" y="3481137"/>
              <a:ext cx="964003" cy="698902"/>
            </a:xfrm>
            <a:custGeom>
              <a:avLst/>
              <a:gdLst/>
              <a:ahLst/>
              <a:cxnLst/>
              <a:rect l="l" t="t" r="r" b="b"/>
              <a:pathLst>
                <a:path w="964003" h="698902">
                  <a:moveTo>
                    <a:pt x="0" y="0"/>
                  </a:moveTo>
                  <a:lnTo>
                    <a:pt x="964003" y="0"/>
                  </a:lnTo>
                  <a:lnTo>
                    <a:pt x="964003" y="698903"/>
                  </a:lnTo>
                  <a:lnTo>
                    <a:pt x="0" y="6989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5400000">
              <a:off x="7810607" y="1101159"/>
              <a:ext cx="964003" cy="698902"/>
            </a:xfrm>
            <a:custGeom>
              <a:avLst/>
              <a:gdLst/>
              <a:ahLst/>
              <a:cxnLst/>
              <a:rect l="l" t="t" r="r" b="b"/>
              <a:pathLst>
                <a:path w="964003" h="698902">
                  <a:moveTo>
                    <a:pt x="0" y="0"/>
                  </a:moveTo>
                  <a:lnTo>
                    <a:pt x="964003" y="0"/>
                  </a:lnTo>
                  <a:lnTo>
                    <a:pt x="964003" y="698903"/>
                  </a:lnTo>
                  <a:lnTo>
                    <a:pt x="0" y="6989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5400000">
              <a:off x="7810607" y="5854840"/>
              <a:ext cx="964003" cy="698902"/>
            </a:xfrm>
            <a:custGeom>
              <a:avLst/>
              <a:gdLst/>
              <a:ahLst/>
              <a:cxnLst/>
              <a:rect l="l" t="t" r="r" b="b"/>
              <a:pathLst>
                <a:path w="964003" h="698902">
                  <a:moveTo>
                    <a:pt x="0" y="0"/>
                  </a:moveTo>
                  <a:lnTo>
                    <a:pt x="964003" y="0"/>
                  </a:lnTo>
                  <a:lnTo>
                    <a:pt x="964003" y="698903"/>
                  </a:lnTo>
                  <a:lnTo>
                    <a:pt x="0" y="6989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5400000">
              <a:off x="7810607" y="8228543"/>
              <a:ext cx="964003" cy="698902"/>
            </a:xfrm>
            <a:custGeom>
              <a:avLst/>
              <a:gdLst/>
              <a:ahLst/>
              <a:cxnLst/>
              <a:rect l="l" t="t" r="r" b="b"/>
              <a:pathLst>
                <a:path w="964003" h="698902">
                  <a:moveTo>
                    <a:pt x="0" y="0"/>
                  </a:moveTo>
                  <a:lnTo>
                    <a:pt x="964003" y="0"/>
                  </a:lnTo>
                  <a:lnTo>
                    <a:pt x="964003" y="698903"/>
                  </a:lnTo>
                  <a:lnTo>
                    <a:pt x="0" y="6989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6" name="TextBox 26"/>
          <p:cNvSpPr txBox="1"/>
          <p:nvPr/>
        </p:nvSpPr>
        <p:spPr>
          <a:xfrm>
            <a:off x="1824997" y="432683"/>
            <a:ext cx="17624727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RESEARCH METHODOLOGY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  <p:sp>
        <p:nvSpPr>
          <p:cNvPr id="27" name="Freeform 27"/>
          <p:cNvSpPr/>
          <p:nvPr/>
        </p:nvSpPr>
        <p:spPr>
          <a:xfrm>
            <a:off x="480943" y="747008"/>
            <a:ext cx="1095513" cy="901060"/>
          </a:xfrm>
          <a:custGeom>
            <a:avLst/>
            <a:gdLst/>
            <a:ahLst/>
            <a:cxnLst/>
            <a:rect l="l" t="t" r="r" b="b"/>
            <a:pathLst>
              <a:path w="1095513" h="901060">
                <a:moveTo>
                  <a:pt x="0" y="0"/>
                </a:moveTo>
                <a:lnTo>
                  <a:pt x="1095514" y="0"/>
                </a:lnTo>
                <a:lnTo>
                  <a:pt x="1095514" y="901059"/>
                </a:lnTo>
                <a:lnTo>
                  <a:pt x="0" y="9010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 l="-78094" r="-78071" b="-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 rot="0">
            <a:off x="238725" y="9682343"/>
            <a:ext cx="698335" cy="547688"/>
            <a:chOff x="0" y="0"/>
            <a:chExt cx="931113" cy="7302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1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0"/>
              <a:ext cx="931113" cy="730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‹#›</a:t>
              </a:r>
              <a:endParaRPr lang="en-US" sz="18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 rot="0">
            <a:off x="17352645" y="9822399"/>
            <a:ext cx="510807" cy="255565"/>
            <a:chOff x="0" y="0"/>
            <a:chExt cx="681076" cy="3407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0">
            <a:off x="17268920" y="9670913"/>
            <a:ext cx="698335" cy="547688"/>
            <a:chOff x="0" y="0"/>
            <a:chExt cx="931113" cy="73025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1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‹8›</a:t>
              </a:r>
              <a:endParaRPr lang="en-US" sz="15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sp>
        <p:nvSpPr>
          <p:cNvPr id="15" name="Freeform 15"/>
          <p:cNvSpPr/>
          <p:nvPr/>
        </p:nvSpPr>
        <p:spPr>
          <a:xfrm>
            <a:off x="480943" y="747008"/>
            <a:ext cx="1095513" cy="901060"/>
          </a:xfrm>
          <a:custGeom>
            <a:avLst/>
            <a:gdLst/>
            <a:ahLst/>
            <a:cxnLst/>
            <a:rect l="l" t="t" r="r" b="b"/>
            <a:pathLst>
              <a:path w="1095513" h="901060">
                <a:moveTo>
                  <a:pt x="0" y="0"/>
                </a:moveTo>
                <a:lnTo>
                  <a:pt x="1095514" y="0"/>
                </a:lnTo>
                <a:lnTo>
                  <a:pt x="1095514" y="901059"/>
                </a:lnTo>
                <a:lnTo>
                  <a:pt x="0" y="9010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24997" y="432683"/>
            <a:ext cx="17624727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RESEARCH METHODOLOGY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1792605"/>
            <a:ext cx="11753215" cy="82321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 l="-78094" r="-78071" b="-5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480943" y="747008"/>
            <a:ext cx="1095513" cy="901060"/>
          </a:xfrm>
          <a:custGeom>
            <a:avLst/>
            <a:gdLst/>
            <a:ahLst/>
            <a:cxnLst/>
            <a:rect l="l" t="t" r="r" b="b"/>
            <a:pathLst>
              <a:path w="1095513" h="901060">
                <a:moveTo>
                  <a:pt x="0" y="0"/>
                </a:moveTo>
                <a:lnTo>
                  <a:pt x="1095514" y="0"/>
                </a:lnTo>
                <a:lnTo>
                  <a:pt x="1095514" y="901059"/>
                </a:lnTo>
                <a:lnTo>
                  <a:pt x="0" y="9010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480943" y="3770485"/>
            <a:ext cx="7842853" cy="1960713"/>
          </a:xfrm>
          <a:custGeom>
            <a:avLst/>
            <a:gdLst/>
            <a:ahLst/>
            <a:cxnLst/>
            <a:rect l="l" t="t" r="r" b="b"/>
            <a:pathLst>
              <a:path w="7842853" h="1960713">
                <a:moveTo>
                  <a:pt x="7842853" y="0"/>
                </a:moveTo>
                <a:lnTo>
                  <a:pt x="0" y="0"/>
                </a:lnTo>
                <a:lnTo>
                  <a:pt x="0" y="1960713"/>
                </a:lnTo>
                <a:lnTo>
                  <a:pt x="7842853" y="1960713"/>
                </a:lnTo>
                <a:lnTo>
                  <a:pt x="784285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 rot="0">
            <a:off x="8323796" y="4269715"/>
            <a:ext cx="807979" cy="807979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C8D1D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203200"/>
              <a:ext cx="7112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824997" y="432683"/>
            <a:ext cx="17624727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RESEARCH METHODOLOGY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32412" y="3508670"/>
            <a:ext cx="6605560" cy="1996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20"/>
              </a:lnSpc>
            </a:pPr>
            <a:r>
              <a:rPr lang="en-US" sz="4100" b="1">
                <a:solidFill>
                  <a:srgbClr val="FFFFFF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Part 1: Language Processing &amp; Anxiety</a:t>
            </a:r>
            <a:endParaRPr lang="en-US" sz="4100" b="1">
              <a:solidFill>
                <a:srgbClr val="FFFFFF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</p:txBody>
      </p:sp>
      <p:sp>
        <p:nvSpPr>
          <p:cNvPr id="11" name="Freeform 11"/>
          <p:cNvSpPr/>
          <p:nvPr/>
        </p:nvSpPr>
        <p:spPr>
          <a:xfrm flipH="1">
            <a:off x="549362" y="6629160"/>
            <a:ext cx="7842853" cy="1960713"/>
          </a:xfrm>
          <a:custGeom>
            <a:avLst/>
            <a:gdLst/>
            <a:ahLst/>
            <a:cxnLst/>
            <a:rect l="l" t="t" r="r" b="b"/>
            <a:pathLst>
              <a:path w="7842853" h="1960713">
                <a:moveTo>
                  <a:pt x="7842852" y="0"/>
                </a:moveTo>
                <a:lnTo>
                  <a:pt x="0" y="0"/>
                </a:lnTo>
                <a:lnTo>
                  <a:pt x="0" y="1960713"/>
                </a:lnTo>
                <a:lnTo>
                  <a:pt x="7842852" y="1960713"/>
                </a:lnTo>
                <a:lnTo>
                  <a:pt x="784285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203325" y="6981190"/>
            <a:ext cx="7464425" cy="10668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320"/>
              </a:lnSpc>
            </a:pPr>
            <a:r>
              <a:rPr lang="en-US" sz="4100" b="1">
                <a:solidFill>
                  <a:srgbClr val="FFFFFF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Part 2: Performance Recall</a:t>
            </a:r>
            <a:endParaRPr lang="en-US" sz="4100" b="1">
              <a:solidFill>
                <a:srgbClr val="FFFFFF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</p:txBody>
      </p:sp>
      <p:grpSp>
        <p:nvGrpSpPr>
          <p:cNvPr id="13" name="Group 13"/>
          <p:cNvGrpSpPr/>
          <p:nvPr/>
        </p:nvGrpSpPr>
        <p:grpSpPr>
          <a:xfrm rot="0">
            <a:off x="8392214" y="7170207"/>
            <a:ext cx="807979" cy="807979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C8D1D9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203200"/>
              <a:ext cx="7112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9097946" y="4000605"/>
            <a:ext cx="15213064" cy="921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20"/>
              </a:lnSpc>
            </a:pPr>
            <a:r>
              <a:rPr lang="en-US" sz="40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Explore cognitive &amp; emotional factors.</a:t>
            </a:r>
            <a:endParaRPr lang="en-US" sz="4000" b="1">
              <a:solidFill>
                <a:srgbClr val="000000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551095" y="5461494"/>
            <a:ext cx="8430581" cy="4007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20"/>
              </a:lnSpc>
            </a:pPr>
            <a:r>
              <a:rPr lang="en-US" sz="40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Corresponding transcript &amp; audio recording provided</a:t>
            </a:r>
            <a:endParaRPr lang="en-US" sz="4000" b="1">
              <a:solidFill>
                <a:srgbClr val="000000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  <a:p>
            <a:pPr algn="l">
              <a:lnSpc>
                <a:spcPts val="8120"/>
              </a:lnSpc>
            </a:pPr>
            <a:r>
              <a:rPr lang="en-US" sz="40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 → Participants recall their performance in the simulated test.</a:t>
            </a:r>
            <a:endParaRPr lang="en-US" sz="4000" b="1">
              <a:solidFill>
                <a:srgbClr val="000000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028134" y="1986330"/>
            <a:ext cx="15213064" cy="1149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50"/>
              </a:lnSpc>
            </a:pPr>
            <a:r>
              <a:rPr lang="en-US" sz="5000" b="1">
                <a:solidFill>
                  <a:srgbClr val="EC3039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Semi-interview structure</a:t>
            </a:r>
            <a:endParaRPr lang="en-US" sz="5000" b="1">
              <a:solidFill>
                <a:srgbClr val="EC3039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 l="-78094" r="-78071" b="-5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480943" y="747008"/>
            <a:ext cx="1095513" cy="901060"/>
          </a:xfrm>
          <a:custGeom>
            <a:avLst/>
            <a:gdLst/>
            <a:ahLst/>
            <a:cxnLst/>
            <a:rect l="l" t="t" r="r" b="b"/>
            <a:pathLst>
              <a:path w="1095513" h="901060">
                <a:moveTo>
                  <a:pt x="0" y="0"/>
                </a:moveTo>
                <a:lnTo>
                  <a:pt x="1095514" y="0"/>
                </a:lnTo>
                <a:lnTo>
                  <a:pt x="1095514" y="901059"/>
                </a:lnTo>
                <a:lnTo>
                  <a:pt x="0" y="9010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27808" y="4503749"/>
            <a:ext cx="17753868" cy="8589354"/>
          </a:xfrm>
          <a:custGeom>
            <a:avLst/>
            <a:gdLst/>
            <a:ahLst/>
            <a:cxnLst/>
            <a:rect l="l" t="t" r="r" b="b"/>
            <a:pathLst>
              <a:path w="17753868" h="8589354">
                <a:moveTo>
                  <a:pt x="0" y="0"/>
                </a:moveTo>
                <a:lnTo>
                  <a:pt x="17753868" y="0"/>
                </a:lnTo>
                <a:lnTo>
                  <a:pt x="17753868" y="8589353"/>
                </a:lnTo>
                <a:lnTo>
                  <a:pt x="0" y="85893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695" t="-33734" r="-8841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824997" y="432683"/>
            <a:ext cx="17624727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RESEARCH METHODOLOGY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  <p:sp>
        <p:nvSpPr>
          <p:cNvPr id="7" name="Freeform 7"/>
          <p:cNvSpPr/>
          <p:nvPr/>
        </p:nvSpPr>
        <p:spPr>
          <a:xfrm flipH="1">
            <a:off x="480943" y="2363279"/>
            <a:ext cx="7842853" cy="1960713"/>
          </a:xfrm>
          <a:custGeom>
            <a:avLst/>
            <a:gdLst/>
            <a:ahLst/>
            <a:cxnLst/>
            <a:rect l="l" t="t" r="r" b="b"/>
            <a:pathLst>
              <a:path w="7842853" h="1960713">
                <a:moveTo>
                  <a:pt x="7842853" y="0"/>
                </a:moveTo>
                <a:lnTo>
                  <a:pt x="0" y="0"/>
                </a:lnTo>
                <a:lnTo>
                  <a:pt x="0" y="1960714"/>
                </a:lnTo>
                <a:lnTo>
                  <a:pt x="7842853" y="1960714"/>
                </a:lnTo>
                <a:lnTo>
                  <a:pt x="784285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135380" y="2715260"/>
            <a:ext cx="6985000" cy="10668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320"/>
              </a:lnSpc>
            </a:pPr>
            <a:r>
              <a:rPr lang="en-US" sz="4100" b="1">
                <a:solidFill>
                  <a:srgbClr val="FFFFFF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Part 2: Performance Recall</a:t>
            </a:r>
            <a:endParaRPr lang="en-US" sz="4100" b="1">
              <a:solidFill>
                <a:srgbClr val="FFFFFF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82925" y="4514493"/>
            <a:ext cx="17679123" cy="5843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70" lvl="1" indent="-356235" algn="l">
              <a:lnSpc>
                <a:spcPts val="6700"/>
              </a:lnSpc>
              <a:buFont typeface="Arial" panose="020B0604020202020204"/>
              <a:buChar char="•"/>
            </a:pPr>
            <a:r>
              <a:rPr lang="en-US" sz="3300" b="1" i="1">
                <a:solidFill>
                  <a:srgbClr val="FFFFFF"/>
                </a:solidFill>
                <a:latin typeface="K2D Bold Italics" panose="00000800000000000000"/>
                <a:ea typeface="K2D Bold Italics" panose="00000800000000000000"/>
                <a:cs typeface="K2D Bold Italics" panose="00000800000000000000"/>
                <a:sym typeface="K2D Bold Italics" panose="00000800000000000000"/>
              </a:rPr>
              <a:t>Did you find this sentence difficult to say? If so, which part did you find difficult?</a:t>
            </a:r>
            <a:endParaRPr lang="en-US" sz="3300" b="1" i="1">
              <a:solidFill>
                <a:srgbClr val="FFFFFF"/>
              </a:solidFill>
              <a:latin typeface="K2D Bold Italics" panose="00000800000000000000"/>
              <a:ea typeface="K2D Bold Italics" panose="00000800000000000000"/>
              <a:cs typeface="K2D Bold Italics" panose="00000800000000000000"/>
              <a:sym typeface="K2D Bold Italics" panose="00000800000000000000"/>
            </a:endParaRPr>
          </a:p>
          <a:p>
            <a:pPr marL="712470" lvl="1" indent="-356235" algn="l">
              <a:lnSpc>
                <a:spcPts val="6700"/>
              </a:lnSpc>
              <a:buFont typeface="Arial" panose="020B0604020202020204"/>
              <a:buChar char="•"/>
            </a:pPr>
            <a:r>
              <a:rPr lang="en-US" sz="3300" b="1" i="1">
                <a:solidFill>
                  <a:srgbClr val="FFFFFF"/>
                </a:solidFill>
                <a:latin typeface="K2D Bold Italics" panose="00000800000000000000"/>
                <a:ea typeface="K2D Bold Italics" panose="00000800000000000000"/>
                <a:cs typeface="K2D Bold Italics" panose="00000800000000000000"/>
                <a:sym typeface="K2D Bold Italics" panose="00000800000000000000"/>
              </a:rPr>
              <a:t>Did you try to simplify the sentence?</a:t>
            </a:r>
            <a:endParaRPr lang="en-US" sz="3300" b="1" i="1">
              <a:solidFill>
                <a:srgbClr val="FFFFFF"/>
              </a:solidFill>
              <a:latin typeface="K2D Bold Italics" panose="00000800000000000000"/>
              <a:ea typeface="K2D Bold Italics" panose="00000800000000000000"/>
              <a:cs typeface="K2D Bold Italics" panose="00000800000000000000"/>
              <a:sym typeface="K2D Bold Italics" panose="00000800000000000000"/>
            </a:endParaRPr>
          </a:p>
          <a:p>
            <a:pPr marL="712470" lvl="1" indent="-356235" algn="l">
              <a:lnSpc>
                <a:spcPts val="6700"/>
              </a:lnSpc>
              <a:buFont typeface="Arial" panose="020B0604020202020204"/>
              <a:buChar char="•"/>
            </a:pPr>
            <a:r>
              <a:rPr lang="en-US" sz="3300" b="1" i="1">
                <a:solidFill>
                  <a:srgbClr val="FFFFFF"/>
                </a:solidFill>
                <a:latin typeface="K2D Bold Italics" panose="00000800000000000000"/>
                <a:ea typeface="K2D Bold Italics" panose="00000800000000000000"/>
                <a:cs typeface="K2D Bold Italics" panose="00000800000000000000"/>
                <a:sym typeface="K2D Bold Italics" panose="00000800000000000000"/>
              </a:rPr>
              <a:t>Your response used a lot of [... structures]. Why did you use these structures so frequently? Do you think you could have expressed the idea using different structures?</a:t>
            </a:r>
            <a:endParaRPr lang="en-US" sz="3300" b="1" i="1">
              <a:solidFill>
                <a:srgbClr val="FFFFFF"/>
              </a:solidFill>
              <a:latin typeface="K2D Bold Italics" panose="00000800000000000000"/>
              <a:ea typeface="K2D Bold Italics" panose="00000800000000000000"/>
              <a:cs typeface="K2D Bold Italics" panose="00000800000000000000"/>
              <a:sym typeface="K2D Bold Italics" panose="00000800000000000000"/>
            </a:endParaRPr>
          </a:p>
          <a:p>
            <a:pPr marL="712470" lvl="1" indent="-356235" algn="l">
              <a:lnSpc>
                <a:spcPts val="6700"/>
              </a:lnSpc>
              <a:buFont typeface="Arial" panose="020B0604020202020204"/>
              <a:buChar char="•"/>
            </a:pPr>
            <a:r>
              <a:rPr lang="en-US" sz="3300" b="1" i="1">
                <a:solidFill>
                  <a:srgbClr val="FFFFFF"/>
                </a:solidFill>
                <a:latin typeface="K2D Bold Italics" panose="00000800000000000000"/>
                <a:ea typeface="K2D Bold Italics" panose="00000800000000000000"/>
                <a:cs typeface="K2D Bold Italics" panose="00000800000000000000"/>
                <a:sym typeface="K2D Bold Italics" panose="00000800000000000000"/>
              </a:rPr>
              <a:t> Are you familiar with the structure “[X]”?</a:t>
            </a:r>
            <a:endParaRPr lang="en-US" sz="3300" b="1" i="1">
              <a:solidFill>
                <a:srgbClr val="FFFFFF"/>
              </a:solidFill>
              <a:latin typeface="K2D Bold Italics" panose="00000800000000000000"/>
              <a:ea typeface="K2D Bold Italics" panose="00000800000000000000"/>
              <a:cs typeface="K2D Bold Italics" panose="00000800000000000000"/>
              <a:sym typeface="K2D Bold Italics" panose="00000800000000000000"/>
            </a:endParaRPr>
          </a:p>
          <a:p>
            <a:pPr marL="712470" lvl="1" indent="-356235" algn="l">
              <a:lnSpc>
                <a:spcPts val="6700"/>
              </a:lnSpc>
              <a:buFont typeface="Arial" panose="020B0604020202020204"/>
              <a:buChar char="•"/>
            </a:pPr>
            <a:r>
              <a:rPr lang="en-US" sz="3300" b="1" i="1">
                <a:solidFill>
                  <a:srgbClr val="FFFFFF"/>
                </a:solidFill>
                <a:latin typeface="K2D Bold Italics" panose="00000800000000000000"/>
                <a:ea typeface="K2D Bold Italics" panose="00000800000000000000"/>
                <a:cs typeface="K2D Bold Italics" panose="00000800000000000000"/>
                <a:sym typeface="K2D Bold Italics" panose="00000800000000000000"/>
              </a:rPr>
              <a:t> If so, why did you not use it in your speaking response?</a:t>
            </a:r>
            <a:endParaRPr lang="en-US" sz="3300" b="1" i="1">
              <a:solidFill>
                <a:srgbClr val="FFFFFF"/>
              </a:solidFill>
              <a:latin typeface="K2D Bold Italics" panose="00000800000000000000"/>
              <a:ea typeface="K2D Bold Italics" panose="00000800000000000000"/>
              <a:cs typeface="K2D Bold Italics" panose="00000800000000000000"/>
              <a:sym typeface="K2D Bold Italics" panose="00000800000000000000"/>
            </a:endParaRPr>
          </a:p>
          <a:p>
            <a:pPr algn="l">
              <a:lnSpc>
                <a:spcPts val="6700"/>
              </a:lnSpc>
            </a:p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>
                <a:alphaModFix amt="85000"/>
              </a:blip>
              <a:stretch>
                <a:fillRect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8094" r="-78071" b="-5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 rot="0">
            <a:off x="238725" y="9682343"/>
            <a:ext cx="698335" cy="547688"/>
            <a:chOff x="0" y="0"/>
            <a:chExt cx="931113" cy="7302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931113" cy="730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‹#›</a:t>
              </a:r>
              <a:endParaRPr lang="en-US" sz="18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 rot="0">
            <a:off x="17352645" y="9822399"/>
            <a:ext cx="510807" cy="255565"/>
            <a:chOff x="0" y="0"/>
            <a:chExt cx="681076" cy="3407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</p:sp>
      </p:grpSp>
      <p:grpSp>
        <p:nvGrpSpPr>
          <p:cNvPr id="14" name="Group 14"/>
          <p:cNvGrpSpPr/>
          <p:nvPr/>
        </p:nvGrpSpPr>
        <p:grpSpPr>
          <a:xfrm rot="0">
            <a:off x="17268920" y="9670913"/>
            <a:ext cx="698335" cy="547688"/>
            <a:chOff x="0" y="0"/>
            <a:chExt cx="931113" cy="73025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‹9›</a:t>
              </a:r>
              <a:endParaRPr lang="en-US" sz="15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291208" y="2955161"/>
            <a:ext cx="17996792" cy="3044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5190" lvl="1" indent="-442595" algn="l">
              <a:lnSpc>
                <a:spcPts val="8320"/>
              </a:lnSpc>
              <a:buFont typeface="Arial" panose="020B0604020202020204"/>
              <a:buChar char="•"/>
            </a:pPr>
            <a:r>
              <a:rPr lang="en-US" sz="41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41 grammatical structures were identified</a:t>
            </a:r>
            <a:endParaRPr lang="en-US" sz="41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marL="885190" lvl="1" indent="-442595" algn="l">
              <a:lnSpc>
                <a:spcPts val="8320"/>
              </a:lnSpc>
              <a:buFont typeface="Arial" panose="020B0604020202020204"/>
              <a:buChar char="•"/>
            </a:pPr>
            <a:r>
              <a:rPr lang="en-US" sz="41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Distribution was highly uneven</a:t>
            </a:r>
            <a:endParaRPr lang="en-US" sz="41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algn="l">
              <a:lnSpc>
                <a:spcPts val="8320"/>
              </a:lnSpc>
            </a:pPr>
          </a:p>
        </p:txBody>
      </p:sp>
      <p:sp>
        <p:nvSpPr>
          <p:cNvPr id="21" name="TextBox 21"/>
          <p:cNvSpPr txBox="1"/>
          <p:nvPr/>
        </p:nvSpPr>
        <p:spPr>
          <a:xfrm>
            <a:off x="2067377" y="432683"/>
            <a:ext cx="17624727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FINDINGS &amp; DISCUSSION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729124" y="1747133"/>
            <a:ext cx="17996792" cy="2239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35"/>
              </a:lnSpc>
            </a:pPr>
            <a:r>
              <a:rPr lang="en-US" sz="4600" b="1" i="1">
                <a:solidFill>
                  <a:srgbClr val="8C52FF"/>
                </a:solidFill>
                <a:latin typeface="K2D Bold Italics" panose="00000800000000000000"/>
                <a:ea typeface="K2D Bold Italics" panose="00000800000000000000"/>
                <a:cs typeface="K2D Bold Italics" panose="00000800000000000000"/>
                <a:sym typeface="K2D Bold Italics" panose="00000800000000000000"/>
              </a:rPr>
              <a:t>Overview of </a:t>
            </a:r>
            <a:r>
              <a:rPr lang="en-US" sz="4600" b="1" i="1">
                <a:solidFill>
                  <a:srgbClr val="8C52FF"/>
                </a:solidFill>
                <a:latin typeface="K2D Bold Italics" panose="00000800000000000000"/>
                <a:ea typeface="K2D Bold Italics" panose="00000800000000000000"/>
                <a:cs typeface="K2D Bold Italics" panose="00000800000000000000"/>
                <a:sym typeface="K2D Bold Italics" panose="00000800000000000000"/>
              </a:rPr>
              <a:t>Grammatical Structures</a:t>
            </a:r>
            <a:endParaRPr lang="en-US" sz="4600" b="1" i="1">
              <a:solidFill>
                <a:srgbClr val="8C52FF"/>
              </a:solidFill>
              <a:latin typeface="K2D Bold Italics" panose="00000800000000000000"/>
              <a:ea typeface="K2D Bold Italics" panose="00000800000000000000"/>
              <a:cs typeface="K2D Bold Italics" panose="00000800000000000000"/>
              <a:sym typeface="K2D Bold Italics" panose="00000800000000000000"/>
            </a:endParaRPr>
          </a:p>
          <a:p>
            <a:pPr algn="l">
              <a:lnSpc>
                <a:spcPts val="9335"/>
              </a:lnSpc>
            </a:pPr>
          </a:p>
        </p:txBody>
      </p:sp>
      <p:sp>
        <p:nvSpPr>
          <p:cNvPr id="23" name="Freeform 23"/>
          <p:cNvSpPr/>
          <p:nvPr/>
        </p:nvSpPr>
        <p:spPr>
          <a:xfrm>
            <a:off x="729124" y="732198"/>
            <a:ext cx="1129738" cy="929209"/>
          </a:xfrm>
          <a:custGeom>
            <a:avLst/>
            <a:gdLst/>
            <a:ahLst/>
            <a:cxnLst/>
            <a:rect l="l" t="t" r="r" b="b"/>
            <a:pathLst>
              <a:path w="1129738" h="929209">
                <a:moveTo>
                  <a:pt x="0" y="0"/>
                </a:moveTo>
                <a:lnTo>
                  <a:pt x="1129738" y="0"/>
                </a:lnTo>
                <a:lnTo>
                  <a:pt x="1129738" y="929210"/>
                </a:lnTo>
                <a:lnTo>
                  <a:pt x="0" y="9292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 l="-78094" r="-78071" b="-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 rot="0">
            <a:off x="238725" y="9682343"/>
            <a:ext cx="698335" cy="547688"/>
            <a:chOff x="0" y="0"/>
            <a:chExt cx="931113" cy="7302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1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0"/>
              <a:ext cx="931113" cy="730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‹#›</a:t>
              </a:r>
              <a:endParaRPr lang="en-US" sz="18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 rot="0">
            <a:off x="17352645" y="9822399"/>
            <a:ext cx="510807" cy="255565"/>
            <a:chOff x="0" y="0"/>
            <a:chExt cx="681076" cy="3407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0">
            <a:off x="17268920" y="9670913"/>
            <a:ext cx="698335" cy="547688"/>
            <a:chOff x="0" y="0"/>
            <a:chExt cx="931113" cy="73025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1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‹10›</a:t>
              </a:r>
              <a:endParaRPr lang="en-US" sz="15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sp>
        <p:nvSpPr>
          <p:cNvPr id="15" name="Freeform 15"/>
          <p:cNvSpPr/>
          <p:nvPr/>
        </p:nvSpPr>
        <p:spPr>
          <a:xfrm>
            <a:off x="0" y="3646548"/>
            <a:ext cx="9833814" cy="5052122"/>
          </a:xfrm>
          <a:custGeom>
            <a:avLst/>
            <a:gdLst/>
            <a:ahLst/>
            <a:cxnLst/>
            <a:rect l="l" t="t" r="r" b="b"/>
            <a:pathLst>
              <a:path w="9833814" h="5052122">
                <a:moveTo>
                  <a:pt x="0" y="0"/>
                </a:moveTo>
                <a:lnTo>
                  <a:pt x="9833814" y="0"/>
                </a:lnTo>
                <a:lnTo>
                  <a:pt x="9833814" y="5052122"/>
                </a:lnTo>
                <a:lnTo>
                  <a:pt x="0" y="50521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29124" y="732198"/>
            <a:ext cx="1129738" cy="929209"/>
          </a:xfrm>
          <a:custGeom>
            <a:avLst/>
            <a:gdLst/>
            <a:ahLst/>
            <a:cxnLst/>
            <a:rect l="l" t="t" r="r" b="b"/>
            <a:pathLst>
              <a:path w="1129738" h="929209">
                <a:moveTo>
                  <a:pt x="0" y="0"/>
                </a:moveTo>
                <a:lnTo>
                  <a:pt x="1129738" y="0"/>
                </a:lnTo>
                <a:lnTo>
                  <a:pt x="1129738" y="929210"/>
                </a:lnTo>
                <a:lnTo>
                  <a:pt x="0" y="9292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758241" y="1574669"/>
            <a:ext cx="17996792" cy="2239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35"/>
              </a:lnSpc>
            </a:pPr>
            <a:r>
              <a:rPr lang="en-US" sz="4600" b="1" i="1">
                <a:solidFill>
                  <a:srgbClr val="8C52FF"/>
                </a:solidFill>
                <a:latin typeface="K2D Bold Italics" panose="00000800000000000000"/>
                <a:ea typeface="K2D Bold Italics" panose="00000800000000000000"/>
                <a:cs typeface="K2D Bold Italics" panose="00000800000000000000"/>
                <a:sym typeface="K2D Bold Italics" panose="00000800000000000000"/>
              </a:rPr>
              <a:t>Overview of </a:t>
            </a:r>
            <a:r>
              <a:rPr lang="en-US" sz="4600" b="1" i="1">
                <a:solidFill>
                  <a:srgbClr val="8C52FF"/>
                </a:solidFill>
                <a:latin typeface="K2D Bold Italics" panose="00000800000000000000"/>
                <a:ea typeface="K2D Bold Italics" panose="00000800000000000000"/>
                <a:cs typeface="K2D Bold Italics" panose="00000800000000000000"/>
                <a:sym typeface="K2D Bold Italics" panose="00000800000000000000"/>
              </a:rPr>
              <a:t>Grammatical Structures</a:t>
            </a:r>
            <a:endParaRPr lang="en-US" sz="4600" b="1" i="1">
              <a:solidFill>
                <a:srgbClr val="8C52FF"/>
              </a:solidFill>
              <a:latin typeface="K2D Bold Italics" panose="00000800000000000000"/>
              <a:ea typeface="K2D Bold Italics" panose="00000800000000000000"/>
              <a:cs typeface="K2D Bold Italics" panose="00000800000000000000"/>
              <a:sym typeface="K2D Bold Italics" panose="00000800000000000000"/>
            </a:endParaRPr>
          </a:p>
          <a:p>
            <a:pPr algn="l">
              <a:lnSpc>
                <a:spcPts val="9335"/>
              </a:lnSpc>
            </a:pPr>
          </a:p>
        </p:txBody>
      </p:sp>
      <p:sp>
        <p:nvSpPr>
          <p:cNvPr id="21" name="TextBox 21"/>
          <p:cNvSpPr txBox="1"/>
          <p:nvPr/>
        </p:nvSpPr>
        <p:spPr>
          <a:xfrm>
            <a:off x="2067377" y="432683"/>
            <a:ext cx="17624727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FINDINGS &amp; DISCUSSION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9753600" y="4381500"/>
            <a:ext cx="8928735" cy="44640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571500" indent="-571500" algn="l">
              <a:lnSpc>
                <a:spcPts val="8525"/>
              </a:lnSpc>
              <a:buFont typeface="Arial" panose="020B0604020202020204" pitchFamily="34" charset="0"/>
              <a:buChar char="•"/>
            </a:pPr>
            <a:r>
              <a:rPr lang="en-US" sz="3600" b="1">
                <a:solidFill>
                  <a:srgbClr val="000000"/>
                </a:solidFill>
                <a:latin typeface="Arial" panose="020B0604020202020204" pitchFamily="34" charset="0"/>
                <a:ea typeface="K2D" panose="00000500000000000000"/>
                <a:cs typeface="Arial" panose="020B0604020202020204" pitchFamily="34" charset="0"/>
                <a:sym typeface="K2D" panose="00000500000000000000"/>
              </a:rPr>
              <a:t>earlier practice</a:t>
            </a:r>
            <a:endParaRPr lang="en-US" sz="3600" b="1">
              <a:solidFill>
                <a:srgbClr val="000000"/>
              </a:solidFill>
              <a:latin typeface="Arial" panose="020B0604020202020204" pitchFamily="34" charset="0"/>
              <a:ea typeface="K2D" panose="00000500000000000000"/>
              <a:cs typeface="Arial" panose="020B0604020202020204" pitchFamily="34" charset="0"/>
              <a:sym typeface="K2D" panose="00000500000000000000"/>
            </a:endParaRPr>
          </a:p>
          <a:p>
            <a:pPr marL="571500" indent="-571500" algn="l">
              <a:lnSpc>
                <a:spcPts val="8525"/>
              </a:lnSpc>
              <a:buFont typeface="Arial" panose="020B0604020202020204" pitchFamily="34" charset="0"/>
              <a:buChar char="•"/>
            </a:pPr>
            <a:r>
              <a:rPr lang="en-US" sz="3600" b="1">
                <a:solidFill>
                  <a:srgbClr val="000000"/>
                </a:solidFill>
                <a:latin typeface="Arial" panose="020B0604020202020204" pitchFamily="34" charset="0"/>
                <a:ea typeface="K2D" panose="00000500000000000000"/>
                <a:cs typeface="Arial" panose="020B0604020202020204" pitchFamily="34" charset="0"/>
                <a:sym typeface="K2D" panose="00000500000000000000"/>
              </a:rPr>
              <a:t>highly usablity in multiple contexts</a:t>
            </a:r>
            <a:endParaRPr lang="en-US" sz="3600" b="1">
              <a:solidFill>
                <a:srgbClr val="000000"/>
              </a:solidFill>
              <a:latin typeface="Arial" panose="020B0604020202020204" pitchFamily="34" charset="0"/>
              <a:ea typeface="K2D" panose="00000500000000000000"/>
              <a:cs typeface="Arial" panose="020B0604020202020204" pitchFamily="34" charset="0"/>
              <a:sym typeface="K2D" panose="00000500000000000000"/>
            </a:endParaRPr>
          </a:p>
          <a:p>
            <a:pPr marL="571500" indent="-571500" algn="l">
              <a:lnSpc>
                <a:spcPts val="8525"/>
              </a:lnSpc>
              <a:buFont typeface="Arial" panose="020B0604020202020204" pitchFamily="34" charset="0"/>
              <a:buChar char="•"/>
            </a:pPr>
            <a:r>
              <a:rPr lang="en-US" sz="3600" b="1">
                <a:solidFill>
                  <a:srgbClr val="000000"/>
                </a:solidFill>
                <a:latin typeface="Arial" panose="020B0604020202020204" pitchFamily="34" charset="0"/>
                <a:ea typeface="K2D" panose="00000500000000000000"/>
                <a:cs typeface="Arial" panose="020B0604020202020204" pitchFamily="34" charset="0"/>
                <a:sym typeface="K2D" panose="00000500000000000000"/>
              </a:rPr>
              <a:t>automization =&gt; quick retrieval</a:t>
            </a:r>
            <a:endParaRPr lang="en-US" sz="3600" b="1">
              <a:solidFill>
                <a:srgbClr val="000000"/>
              </a:solidFill>
              <a:latin typeface="Arial" panose="020B0604020202020204" pitchFamily="34" charset="0"/>
              <a:ea typeface="K2D" panose="00000500000000000000"/>
              <a:cs typeface="Arial" panose="020B0604020202020204" pitchFamily="34" charset="0"/>
              <a:sym typeface="K2D" panose="00000500000000000000"/>
            </a:endParaRPr>
          </a:p>
          <a:p>
            <a:pPr marL="571500" indent="-571500" algn="l">
              <a:lnSpc>
                <a:spcPts val="8525"/>
              </a:lnSpc>
              <a:buFont typeface="Arial" panose="020B0604020202020204" pitchFamily="34" charset="0"/>
              <a:buChar char="•"/>
            </a:pPr>
            <a:endParaRPr lang="en-US" sz="3600" b="1">
              <a:solidFill>
                <a:srgbClr val="000000"/>
              </a:solidFill>
              <a:latin typeface="Arial" panose="020B0604020202020204" pitchFamily="34" charset="0"/>
              <a:ea typeface="K2D" panose="00000500000000000000"/>
              <a:cs typeface="Arial" panose="020B0604020202020204" pitchFamily="34" charset="0"/>
              <a:sym typeface="K2D" panose="0000050000000000000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 l="-78094" r="-78071" b="-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 rot="0">
            <a:off x="238725" y="9682343"/>
            <a:ext cx="698335" cy="547688"/>
            <a:chOff x="0" y="0"/>
            <a:chExt cx="931113" cy="7302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1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0"/>
              <a:ext cx="931113" cy="730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‹#›</a:t>
              </a:r>
              <a:endParaRPr lang="en-US" sz="18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 rot="0">
            <a:off x="17352645" y="9822399"/>
            <a:ext cx="510807" cy="255565"/>
            <a:chOff x="0" y="0"/>
            <a:chExt cx="681076" cy="3407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0">
            <a:off x="17268920" y="9670913"/>
            <a:ext cx="698335" cy="547688"/>
            <a:chOff x="0" y="0"/>
            <a:chExt cx="931113" cy="73025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1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‹10›</a:t>
              </a:r>
              <a:endParaRPr lang="en-US" sz="15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sp>
        <p:nvSpPr>
          <p:cNvPr id="16" name="Freeform 16"/>
          <p:cNvSpPr/>
          <p:nvPr/>
        </p:nvSpPr>
        <p:spPr>
          <a:xfrm>
            <a:off x="729124" y="732198"/>
            <a:ext cx="1129738" cy="929209"/>
          </a:xfrm>
          <a:custGeom>
            <a:avLst/>
            <a:gdLst/>
            <a:ahLst/>
            <a:cxnLst/>
            <a:rect l="l" t="t" r="r" b="b"/>
            <a:pathLst>
              <a:path w="1129738" h="929209">
                <a:moveTo>
                  <a:pt x="0" y="0"/>
                </a:moveTo>
                <a:lnTo>
                  <a:pt x="1129738" y="0"/>
                </a:lnTo>
                <a:lnTo>
                  <a:pt x="1129738" y="929210"/>
                </a:lnTo>
                <a:lnTo>
                  <a:pt x="0" y="929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729254" y="2933815"/>
            <a:ext cx="8771616" cy="6669328"/>
          </a:xfrm>
          <a:custGeom>
            <a:avLst/>
            <a:gdLst/>
            <a:ahLst/>
            <a:cxnLst/>
            <a:rect l="l" t="t" r="r" b="b"/>
            <a:pathLst>
              <a:path w="8771616" h="6669328">
                <a:moveTo>
                  <a:pt x="0" y="0"/>
                </a:moveTo>
                <a:lnTo>
                  <a:pt x="8771616" y="0"/>
                </a:lnTo>
                <a:lnTo>
                  <a:pt x="8771616" y="6669328"/>
                </a:lnTo>
                <a:lnTo>
                  <a:pt x="0" y="66693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758241" y="1574669"/>
            <a:ext cx="17996792" cy="2239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35"/>
              </a:lnSpc>
            </a:pPr>
            <a:r>
              <a:rPr lang="en-US" sz="4600" b="1" i="1">
                <a:solidFill>
                  <a:srgbClr val="8C52FF"/>
                </a:solidFill>
                <a:latin typeface="K2D Bold Italics" panose="00000800000000000000"/>
                <a:ea typeface="K2D Bold Italics" panose="00000800000000000000"/>
                <a:cs typeface="K2D Bold Italics" panose="00000800000000000000"/>
                <a:sym typeface="K2D Bold Italics" panose="00000800000000000000"/>
              </a:rPr>
              <a:t>Overview of </a:t>
            </a:r>
            <a:r>
              <a:rPr lang="en-US" sz="4600" b="1" i="1">
                <a:solidFill>
                  <a:srgbClr val="8C52FF"/>
                </a:solidFill>
                <a:latin typeface="K2D Bold Italics" panose="00000800000000000000"/>
                <a:ea typeface="K2D Bold Italics" panose="00000800000000000000"/>
                <a:cs typeface="K2D Bold Italics" panose="00000800000000000000"/>
                <a:sym typeface="K2D Bold Italics" panose="00000800000000000000"/>
              </a:rPr>
              <a:t>Grammatical Structures</a:t>
            </a:r>
            <a:endParaRPr lang="en-US" sz="4600" b="1" i="1">
              <a:solidFill>
                <a:srgbClr val="8C52FF"/>
              </a:solidFill>
              <a:latin typeface="K2D Bold Italics" panose="00000800000000000000"/>
              <a:ea typeface="K2D Bold Italics" panose="00000800000000000000"/>
              <a:cs typeface="K2D Bold Italics" panose="00000800000000000000"/>
              <a:sym typeface="K2D Bold Italics" panose="00000800000000000000"/>
            </a:endParaRPr>
          </a:p>
          <a:p>
            <a:pPr algn="l">
              <a:lnSpc>
                <a:spcPts val="9335"/>
              </a:lnSpc>
            </a:pPr>
          </a:p>
        </p:txBody>
      </p:sp>
      <p:sp>
        <p:nvSpPr>
          <p:cNvPr id="22" name="TextBox 22"/>
          <p:cNvSpPr txBox="1"/>
          <p:nvPr/>
        </p:nvSpPr>
        <p:spPr>
          <a:xfrm>
            <a:off x="2067377" y="432683"/>
            <a:ext cx="17624727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FINDINGS &amp; DISCUSSION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10058400" y="3619500"/>
            <a:ext cx="9144000" cy="55575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571500" indent="-571500" algn="l">
              <a:lnSpc>
                <a:spcPts val="8525"/>
              </a:lnSpc>
              <a:buFont typeface="Arial" panose="020B0604020202020204" pitchFamily="34" charset="0"/>
              <a:buChar char="•"/>
            </a:pPr>
            <a:r>
              <a:rPr lang="en-US" sz="4000" b="1">
                <a:solidFill>
                  <a:srgbClr val="000000"/>
                </a:solidFill>
                <a:latin typeface="Arial" panose="020B0604020202020204" pitchFamily="34" charset="0"/>
                <a:ea typeface="K2D" panose="00000500000000000000"/>
                <a:cs typeface="Arial" panose="020B0604020202020204" pitchFamily="34" charset="0"/>
                <a:sym typeface="K2D" panose="00000500000000000000"/>
              </a:rPr>
              <a:t>time pressure</a:t>
            </a:r>
            <a:endParaRPr lang="en-US" sz="4000" b="1">
              <a:solidFill>
                <a:srgbClr val="000000"/>
              </a:solidFill>
              <a:latin typeface="Arial" panose="020B0604020202020204" pitchFamily="34" charset="0"/>
              <a:ea typeface="K2D" panose="00000500000000000000"/>
              <a:cs typeface="Arial" panose="020B0604020202020204" pitchFamily="34" charset="0"/>
              <a:sym typeface="K2D" panose="00000500000000000000"/>
            </a:endParaRPr>
          </a:p>
          <a:p>
            <a:pPr marL="571500" indent="-571500" algn="l">
              <a:lnSpc>
                <a:spcPts val="8525"/>
              </a:lnSpc>
              <a:buFont typeface="Arial" panose="020B0604020202020204" pitchFamily="34" charset="0"/>
              <a:buChar char="•"/>
            </a:pPr>
            <a:r>
              <a:rPr lang="en-US" sz="4000" b="1">
                <a:solidFill>
                  <a:srgbClr val="000000"/>
                </a:solidFill>
                <a:latin typeface="Arial" panose="020B0604020202020204" pitchFamily="34" charset="0"/>
                <a:ea typeface="K2D" panose="00000500000000000000"/>
                <a:cs typeface="Arial" panose="020B0604020202020204" pitchFamily="34" charset="0"/>
                <a:sym typeface="K2D" panose="00000500000000000000"/>
              </a:rPr>
              <a:t>lack of prior planning</a:t>
            </a:r>
            <a:endParaRPr lang="en-US" sz="4000" b="1">
              <a:solidFill>
                <a:srgbClr val="000000"/>
              </a:solidFill>
              <a:latin typeface="Arial" panose="020B0604020202020204" pitchFamily="34" charset="0"/>
              <a:ea typeface="K2D" panose="00000500000000000000"/>
              <a:cs typeface="Arial" panose="020B0604020202020204" pitchFamily="34" charset="0"/>
              <a:sym typeface="K2D" panose="00000500000000000000"/>
            </a:endParaRPr>
          </a:p>
          <a:p>
            <a:pPr marL="571500" indent="-571500" algn="l">
              <a:lnSpc>
                <a:spcPts val="8525"/>
              </a:lnSpc>
              <a:buFont typeface="Arial" panose="020B0604020202020204" pitchFamily="34" charset="0"/>
              <a:buChar char="•"/>
            </a:pPr>
            <a:r>
              <a:rPr lang="en-US" sz="4000" b="1">
                <a:solidFill>
                  <a:srgbClr val="000000"/>
                </a:solidFill>
                <a:latin typeface="Arial" panose="020B0604020202020204" pitchFamily="34" charset="0"/>
                <a:ea typeface="K2D" panose="00000500000000000000"/>
                <a:cs typeface="Arial" panose="020B0604020202020204" pitchFamily="34" charset="0"/>
                <a:sym typeface="K2D" panose="00000500000000000000"/>
              </a:rPr>
              <a:t>multi-tasking demands</a:t>
            </a:r>
            <a:endParaRPr lang="en-US" sz="4000" b="1">
              <a:solidFill>
                <a:srgbClr val="000000"/>
              </a:solidFill>
              <a:latin typeface="Arial" panose="020B0604020202020204" pitchFamily="34" charset="0"/>
              <a:ea typeface="K2D" panose="00000500000000000000"/>
              <a:cs typeface="Arial" panose="020B0604020202020204" pitchFamily="34" charset="0"/>
              <a:sym typeface="K2D" panose="00000500000000000000"/>
            </a:endParaRPr>
          </a:p>
          <a:p>
            <a:pPr marL="571500" indent="-571500" algn="l">
              <a:lnSpc>
                <a:spcPts val="8525"/>
              </a:lnSpc>
              <a:buFont typeface="Arial" panose="020B0604020202020204" pitchFamily="34" charset="0"/>
              <a:buChar char="•"/>
            </a:pPr>
            <a:r>
              <a:rPr lang="en-US" sz="4000" b="1">
                <a:solidFill>
                  <a:srgbClr val="000000"/>
                </a:solidFill>
                <a:latin typeface="Arial" panose="020B0604020202020204" pitchFamily="34" charset="0"/>
                <a:ea typeface="K2D" panose="00000500000000000000"/>
                <a:cs typeface="Arial" panose="020B0604020202020204" pitchFamily="34" charset="0"/>
                <a:sym typeface="K2D" panose="00000500000000000000"/>
              </a:rPr>
              <a:t>high cognitive load</a:t>
            </a:r>
            <a:endParaRPr lang="en-US" sz="4000" b="1">
              <a:solidFill>
                <a:srgbClr val="000000"/>
              </a:solidFill>
              <a:latin typeface="Arial" panose="020B0604020202020204" pitchFamily="34" charset="0"/>
              <a:ea typeface="K2D" panose="00000500000000000000"/>
              <a:cs typeface="Arial" panose="020B0604020202020204" pitchFamily="34" charset="0"/>
              <a:sym typeface="K2D" panose="00000500000000000000"/>
            </a:endParaRPr>
          </a:p>
          <a:p>
            <a:pPr marL="571500" indent="-571500" algn="l">
              <a:lnSpc>
                <a:spcPts val="8525"/>
              </a:lnSpc>
              <a:buFont typeface="Arial" panose="020B0604020202020204" pitchFamily="34" charset="0"/>
              <a:buChar char="•"/>
            </a:pPr>
            <a:r>
              <a:rPr lang="en-US" sz="4000" b="1">
                <a:solidFill>
                  <a:srgbClr val="000000"/>
                </a:solidFill>
                <a:latin typeface="Arial" panose="020B0604020202020204" pitchFamily="34" charset="0"/>
                <a:ea typeface="K2D" panose="00000500000000000000"/>
                <a:cs typeface="Arial" panose="020B0604020202020204" pitchFamily="34" charset="0"/>
                <a:sym typeface="K2D" panose="00000500000000000000"/>
              </a:rPr>
              <a:t>low automaticity</a:t>
            </a:r>
            <a:endParaRPr lang="en-US" sz="4000" b="1">
              <a:solidFill>
                <a:srgbClr val="000000"/>
              </a:solidFill>
              <a:latin typeface="Arial" panose="020B0604020202020204" pitchFamily="34" charset="0"/>
              <a:ea typeface="K2D" panose="00000500000000000000"/>
              <a:cs typeface="Arial" panose="020B0604020202020204" pitchFamily="34" charset="0"/>
              <a:sym typeface="K2D" panose="0000050000000000000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 l="-78094" r="-78071" b="-5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flipH="1">
            <a:off x="884933" y="1028700"/>
            <a:ext cx="7842853" cy="1960713"/>
          </a:xfrm>
          <a:custGeom>
            <a:avLst/>
            <a:gdLst/>
            <a:ahLst/>
            <a:cxnLst/>
            <a:rect l="l" t="t" r="r" b="b"/>
            <a:pathLst>
              <a:path w="7842853" h="1960713">
                <a:moveTo>
                  <a:pt x="7842853" y="0"/>
                </a:moveTo>
                <a:lnTo>
                  <a:pt x="0" y="0"/>
                </a:lnTo>
                <a:lnTo>
                  <a:pt x="0" y="1960713"/>
                </a:lnTo>
                <a:lnTo>
                  <a:pt x="7842853" y="1960713"/>
                </a:lnTo>
                <a:lnTo>
                  <a:pt x="784285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 rot="0">
            <a:off x="10849148" y="-829436"/>
            <a:ext cx="7132528" cy="10426756"/>
            <a:chOff x="0" y="0"/>
            <a:chExt cx="9510037" cy="13902342"/>
          </a:xfrm>
        </p:grpSpPr>
        <p:grpSp>
          <p:nvGrpSpPr>
            <p:cNvPr id="6" name="Group 6"/>
            <p:cNvGrpSpPr/>
            <p:nvPr/>
          </p:nvGrpSpPr>
          <p:grpSpPr>
            <a:xfrm rot="0">
              <a:off x="1353472" y="2477514"/>
              <a:ext cx="8156566" cy="11037258"/>
              <a:chOff x="0" y="0"/>
              <a:chExt cx="1611174" cy="218019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611174" cy="2180199"/>
              </a:xfrm>
              <a:custGeom>
                <a:avLst/>
                <a:gdLst/>
                <a:ahLst/>
                <a:cxnLst/>
                <a:rect l="l" t="t" r="r" b="b"/>
                <a:pathLst>
                  <a:path w="1611174" h="2180199">
                    <a:moveTo>
                      <a:pt x="64543" y="0"/>
                    </a:moveTo>
                    <a:lnTo>
                      <a:pt x="1546630" y="0"/>
                    </a:lnTo>
                    <a:cubicBezTo>
                      <a:pt x="1563748" y="0"/>
                      <a:pt x="1580165" y="6800"/>
                      <a:pt x="1592269" y="18904"/>
                    </a:cubicBezTo>
                    <a:cubicBezTo>
                      <a:pt x="1604373" y="31008"/>
                      <a:pt x="1611174" y="47425"/>
                      <a:pt x="1611174" y="64543"/>
                    </a:cubicBezTo>
                    <a:lnTo>
                      <a:pt x="1611174" y="2115656"/>
                    </a:lnTo>
                    <a:cubicBezTo>
                      <a:pt x="1611174" y="2151302"/>
                      <a:pt x="1582277" y="2180199"/>
                      <a:pt x="1546630" y="2180199"/>
                    </a:cubicBezTo>
                    <a:lnTo>
                      <a:pt x="64543" y="2180199"/>
                    </a:lnTo>
                    <a:cubicBezTo>
                      <a:pt x="47425" y="2180199"/>
                      <a:pt x="31008" y="2173399"/>
                      <a:pt x="18904" y="2161295"/>
                    </a:cubicBezTo>
                    <a:cubicBezTo>
                      <a:pt x="6800" y="2149191"/>
                      <a:pt x="0" y="2132774"/>
                      <a:pt x="0" y="2115656"/>
                    </a:cubicBezTo>
                    <a:lnTo>
                      <a:pt x="0" y="64543"/>
                    </a:lnTo>
                    <a:cubicBezTo>
                      <a:pt x="0" y="47425"/>
                      <a:pt x="6800" y="31008"/>
                      <a:pt x="18904" y="18904"/>
                    </a:cubicBezTo>
                    <a:cubicBezTo>
                      <a:pt x="31008" y="6800"/>
                      <a:pt x="47425" y="0"/>
                      <a:pt x="64543" y="0"/>
                    </a:cubicBezTo>
                    <a:close/>
                  </a:path>
                </a:pathLst>
              </a:custGeom>
              <a:solidFill>
                <a:srgbClr val="C61921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0"/>
                <a:ext cx="1611174" cy="218019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 rot="0">
              <a:off x="354470" y="3170759"/>
              <a:ext cx="8693934" cy="10731582"/>
              <a:chOff x="0" y="0"/>
              <a:chExt cx="1717320" cy="2119819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717320" cy="2119819"/>
              </a:xfrm>
              <a:custGeom>
                <a:avLst/>
                <a:gdLst/>
                <a:ahLst/>
                <a:cxnLst/>
                <a:rect l="l" t="t" r="r" b="b"/>
                <a:pathLst>
                  <a:path w="1717320" h="2119819">
                    <a:moveTo>
                      <a:pt x="60554" y="0"/>
                    </a:moveTo>
                    <a:lnTo>
                      <a:pt x="1656767" y="0"/>
                    </a:lnTo>
                    <a:cubicBezTo>
                      <a:pt x="1672826" y="0"/>
                      <a:pt x="1688229" y="6380"/>
                      <a:pt x="1699585" y="17736"/>
                    </a:cubicBezTo>
                    <a:cubicBezTo>
                      <a:pt x="1710941" y="29092"/>
                      <a:pt x="1717320" y="44494"/>
                      <a:pt x="1717320" y="60554"/>
                    </a:cubicBezTo>
                    <a:lnTo>
                      <a:pt x="1717320" y="2059265"/>
                    </a:lnTo>
                    <a:cubicBezTo>
                      <a:pt x="1717320" y="2092708"/>
                      <a:pt x="1690209" y="2119819"/>
                      <a:pt x="1656767" y="2119819"/>
                    </a:cubicBezTo>
                    <a:lnTo>
                      <a:pt x="60554" y="2119819"/>
                    </a:lnTo>
                    <a:cubicBezTo>
                      <a:pt x="27111" y="2119819"/>
                      <a:pt x="0" y="2092708"/>
                      <a:pt x="0" y="2059265"/>
                    </a:cubicBezTo>
                    <a:lnTo>
                      <a:pt x="0" y="60554"/>
                    </a:lnTo>
                    <a:cubicBezTo>
                      <a:pt x="0" y="44494"/>
                      <a:pt x="6380" y="29092"/>
                      <a:pt x="17736" y="17736"/>
                    </a:cubicBezTo>
                    <a:cubicBezTo>
                      <a:pt x="29092" y="6380"/>
                      <a:pt x="44494" y="0"/>
                      <a:pt x="60554" y="0"/>
                    </a:cubicBezTo>
                    <a:close/>
                  </a:path>
                </a:pathLst>
              </a:custGeom>
              <a:solidFill>
                <a:srgbClr val="1800AD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0"/>
                <a:ext cx="1717320" cy="21198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 rot="0">
              <a:off x="0" y="3784657"/>
              <a:ext cx="8546869" cy="9665658"/>
              <a:chOff x="0" y="0"/>
              <a:chExt cx="1688271" cy="1909266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688271" cy="1909266"/>
              </a:xfrm>
              <a:custGeom>
                <a:avLst/>
                <a:gdLst/>
                <a:ahLst/>
                <a:cxnLst/>
                <a:rect l="l" t="t" r="r" b="b"/>
                <a:pathLst>
                  <a:path w="1688271" h="1909266">
                    <a:moveTo>
                      <a:pt x="61596" y="0"/>
                    </a:moveTo>
                    <a:lnTo>
                      <a:pt x="1626675" y="0"/>
                    </a:lnTo>
                    <a:cubicBezTo>
                      <a:pt x="1643011" y="0"/>
                      <a:pt x="1658678" y="6490"/>
                      <a:pt x="1670230" y="18041"/>
                    </a:cubicBezTo>
                    <a:cubicBezTo>
                      <a:pt x="1681781" y="29592"/>
                      <a:pt x="1688271" y="45260"/>
                      <a:pt x="1688271" y="61596"/>
                    </a:cubicBezTo>
                    <a:lnTo>
                      <a:pt x="1688271" y="1847670"/>
                    </a:lnTo>
                    <a:cubicBezTo>
                      <a:pt x="1688271" y="1864006"/>
                      <a:pt x="1681781" y="1879673"/>
                      <a:pt x="1670230" y="1891225"/>
                    </a:cubicBezTo>
                    <a:cubicBezTo>
                      <a:pt x="1658678" y="1902776"/>
                      <a:pt x="1643011" y="1909266"/>
                      <a:pt x="1626675" y="1909266"/>
                    </a:cubicBezTo>
                    <a:lnTo>
                      <a:pt x="61596" y="1909266"/>
                    </a:lnTo>
                    <a:cubicBezTo>
                      <a:pt x="45260" y="1909266"/>
                      <a:pt x="29592" y="1902776"/>
                      <a:pt x="18041" y="1891225"/>
                    </a:cubicBezTo>
                    <a:cubicBezTo>
                      <a:pt x="6490" y="1879673"/>
                      <a:pt x="0" y="1864006"/>
                      <a:pt x="0" y="1847670"/>
                    </a:cubicBezTo>
                    <a:lnTo>
                      <a:pt x="0" y="61596"/>
                    </a:lnTo>
                    <a:cubicBezTo>
                      <a:pt x="0" y="45260"/>
                      <a:pt x="6490" y="29592"/>
                      <a:pt x="18041" y="18041"/>
                    </a:cubicBezTo>
                    <a:cubicBezTo>
                      <a:pt x="29592" y="6490"/>
                      <a:pt x="45260" y="0"/>
                      <a:pt x="61596" y="0"/>
                    </a:cubicBezTo>
                    <a:close/>
                  </a:path>
                </a:pathLst>
              </a:custGeom>
              <a:solidFill>
                <a:srgbClr val="F9F9F9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0"/>
                <a:ext cx="1688271" cy="19092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id="15" name="Freeform 15"/>
            <p:cNvSpPr/>
            <p:nvPr/>
          </p:nvSpPr>
          <p:spPr>
            <a:xfrm>
              <a:off x="681861" y="0"/>
              <a:ext cx="8039153" cy="13514772"/>
            </a:xfrm>
            <a:custGeom>
              <a:avLst/>
              <a:gdLst/>
              <a:ahLst/>
              <a:cxnLst/>
              <a:rect l="l" t="t" r="r" b="b"/>
              <a:pathLst>
                <a:path w="8039153" h="13514772">
                  <a:moveTo>
                    <a:pt x="0" y="0"/>
                  </a:moveTo>
                  <a:lnTo>
                    <a:pt x="8039153" y="0"/>
                  </a:lnTo>
                  <a:lnTo>
                    <a:pt x="8039153" y="13514772"/>
                  </a:lnTo>
                  <a:lnTo>
                    <a:pt x="0" y="135147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9691" r="-13247" b="-13486"/>
              </a:stretch>
            </a:blipFill>
          </p:spPr>
        </p:sp>
      </p:grpSp>
      <p:sp>
        <p:nvSpPr>
          <p:cNvPr id="16" name="TextBox 16"/>
          <p:cNvSpPr txBox="1"/>
          <p:nvPr/>
        </p:nvSpPr>
        <p:spPr>
          <a:xfrm>
            <a:off x="0" y="4791075"/>
            <a:ext cx="12114530" cy="70288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71550" lvl="1" indent="-485775" algn="l">
              <a:lnSpc>
                <a:spcPts val="9135"/>
              </a:lnSpc>
              <a:buFont typeface="Arial" panose="020B0604020202020204"/>
              <a:buChar char="•"/>
            </a:pPr>
            <a:r>
              <a:rPr lang="en-US" sz="45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B.A. in English Studies, School of Foreign Languages, Can Tho University</a:t>
            </a:r>
            <a:endParaRPr lang="en-US" sz="4500" b="1">
              <a:solidFill>
                <a:srgbClr val="000000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  <a:p>
            <a:pPr marL="971550" lvl="1" indent="-485775" algn="l">
              <a:lnSpc>
                <a:spcPts val="9135"/>
              </a:lnSpc>
              <a:buFont typeface="Arial" panose="020B0604020202020204"/>
              <a:buChar char="•"/>
            </a:pPr>
            <a:r>
              <a:rPr lang="en-US" sz="45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Freelance EFL Teacher in Can Tho</a:t>
            </a:r>
            <a:endParaRPr lang="en-US" sz="4500" b="1">
              <a:solidFill>
                <a:srgbClr val="000000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  <a:p>
            <a:pPr marL="971550" lvl="1" indent="-485775" algn="l">
              <a:lnSpc>
                <a:spcPts val="9135"/>
              </a:lnSpc>
              <a:buFont typeface="Arial" panose="020B0604020202020204"/>
              <a:buChar char="•"/>
            </a:pPr>
            <a:r>
              <a:rPr lang="en-US" sz="45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Email: kimanhag2809@gmail.com</a:t>
            </a:r>
            <a:endParaRPr lang="en-US" sz="4500" b="1">
              <a:solidFill>
                <a:srgbClr val="000000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  <a:p>
            <a:pPr algn="l">
              <a:lnSpc>
                <a:spcPts val="9135"/>
              </a:lnSpc>
            </a:pPr>
          </a:p>
          <a:p>
            <a:pPr algn="l">
              <a:lnSpc>
                <a:spcPts val="9135"/>
              </a:lnSpc>
            </a:pPr>
          </a:p>
        </p:txBody>
      </p:sp>
      <p:sp>
        <p:nvSpPr>
          <p:cNvPr id="17" name="TextBox 17"/>
          <p:cNvSpPr txBox="1"/>
          <p:nvPr/>
        </p:nvSpPr>
        <p:spPr>
          <a:xfrm>
            <a:off x="1503580" y="925428"/>
            <a:ext cx="6605560" cy="1614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10"/>
              </a:lnSpc>
            </a:pPr>
            <a:r>
              <a:rPr lang="en-US" sz="7000" b="1">
                <a:solidFill>
                  <a:srgbClr val="FFFFFF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ABOUT ME </a:t>
            </a:r>
            <a:endParaRPr lang="en-US" sz="7000" b="1">
              <a:solidFill>
                <a:srgbClr val="FFFFFF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503580" y="3144437"/>
            <a:ext cx="11273183" cy="1377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180"/>
              </a:lnSpc>
            </a:pPr>
            <a:r>
              <a:rPr lang="en-US" sz="6000" b="1">
                <a:solidFill>
                  <a:srgbClr val="C61921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PHAM THI KIM ANH</a:t>
            </a:r>
            <a:endParaRPr lang="en-US" sz="6000" b="1">
              <a:solidFill>
                <a:srgbClr val="C61921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 l="-78094" r="-78071" b="-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 rot="0">
            <a:off x="238725" y="9682343"/>
            <a:ext cx="698335" cy="547688"/>
            <a:chOff x="0" y="0"/>
            <a:chExt cx="931113" cy="7302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1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0"/>
              <a:ext cx="931113" cy="730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‹#›</a:t>
              </a:r>
              <a:endParaRPr lang="en-US" sz="18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 rot="0">
            <a:off x="17352645" y="9822399"/>
            <a:ext cx="510807" cy="255565"/>
            <a:chOff x="0" y="0"/>
            <a:chExt cx="681076" cy="3407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0">
            <a:off x="17268920" y="9670913"/>
            <a:ext cx="698335" cy="547688"/>
            <a:chOff x="0" y="0"/>
            <a:chExt cx="931113" cy="73025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1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‹11›</a:t>
              </a:r>
              <a:endParaRPr lang="en-US" sz="15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5140102" y="9747475"/>
            <a:ext cx="2070621" cy="322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endParaRPr lang="en-US" sz="2100" b="1">
              <a:solidFill>
                <a:srgbClr val="00AFEF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407160" y="2783840"/>
            <a:ext cx="7736840" cy="4271645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l">
              <a:lnSpc>
                <a:spcPts val="8525"/>
              </a:lnSpc>
            </a:pPr>
            <a:r>
              <a:rPr lang="en-US" sz="4200" b="1" u="sng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Range</a:t>
            </a:r>
            <a:endParaRPr lang="en-US" sz="4200" b="1" u="sng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marL="906780" lvl="1" indent="-453390" algn="l">
              <a:lnSpc>
                <a:spcPts val="8525"/>
              </a:lnSpc>
              <a:buFont typeface="Arial" panose="020B0604020202020204"/>
              <a:buChar char="•"/>
            </a:pPr>
            <a:r>
              <a:rPr lang="en-US" sz="42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4–13 structures / speaker</a:t>
            </a:r>
            <a:endParaRPr lang="en-US" sz="42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algn="l">
              <a:lnSpc>
                <a:spcPts val="8525"/>
              </a:lnSpc>
            </a:pPr>
            <a:r>
              <a:rPr lang="en-US" sz="4200" b="1" u="sng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Complexity</a:t>
            </a:r>
            <a:endParaRPr lang="en-US" sz="4200" b="1" u="sng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marL="906780" lvl="1" indent="-453390" algn="l">
              <a:lnSpc>
                <a:spcPts val="8525"/>
              </a:lnSpc>
              <a:buFont typeface="Arial" panose="020B0604020202020204"/>
              <a:buChar char="•"/>
            </a:pPr>
            <a:r>
              <a:rPr lang="en-US" sz="42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mostly </a:t>
            </a:r>
            <a:r>
              <a:rPr lang="en-US" sz="42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A1–B1</a:t>
            </a:r>
            <a:endParaRPr lang="en-US" sz="42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marL="906780" lvl="1" indent="-453390" algn="l">
              <a:lnSpc>
                <a:spcPts val="8525"/>
              </a:lnSpc>
              <a:buFont typeface="Arial" panose="020B0604020202020204"/>
              <a:buChar char="•"/>
            </a:pPr>
            <a:r>
              <a:rPr lang="en-US" sz="42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limi</a:t>
            </a:r>
            <a:r>
              <a:rPr lang="en-US" sz="42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ted B2–C2</a:t>
            </a:r>
            <a:endParaRPr lang="en-US" sz="42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marL="906780" lvl="1" indent="-453390" algn="l">
              <a:lnSpc>
                <a:spcPts val="8525"/>
              </a:lnSpc>
              <a:buFont typeface="Arial" panose="020B0604020202020204"/>
              <a:buChar char="•"/>
            </a:pPr>
            <a:r>
              <a:rPr lang="en-US" sz="42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only 1 C2 case</a:t>
            </a:r>
            <a:endParaRPr lang="en-US" sz="42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algn="l">
              <a:lnSpc>
                <a:spcPts val="8525"/>
              </a:lnSpc>
            </a:pPr>
          </a:p>
        </p:txBody>
      </p:sp>
      <p:sp>
        <p:nvSpPr>
          <p:cNvPr id="19" name="TextBox 19"/>
          <p:cNvSpPr txBox="1"/>
          <p:nvPr/>
        </p:nvSpPr>
        <p:spPr>
          <a:xfrm>
            <a:off x="717985" y="1756658"/>
            <a:ext cx="17996792" cy="1030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35"/>
              </a:lnSpc>
            </a:pPr>
            <a:r>
              <a:rPr lang="en-US" sz="4500" b="1" i="1">
                <a:solidFill>
                  <a:srgbClr val="8C52FF"/>
                </a:solidFill>
                <a:latin typeface="K2D Bold Italics" panose="00000800000000000000"/>
                <a:ea typeface="K2D Bold Italics" panose="00000800000000000000"/>
                <a:cs typeface="K2D Bold Italics" panose="00000800000000000000"/>
                <a:sym typeface="K2D Bold Italics" panose="00000800000000000000"/>
              </a:rPr>
              <a:t>Grammatical Range and Level per Participant</a:t>
            </a:r>
            <a:endParaRPr lang="en-US" sz="4500" b="1" i="1">
              <a:solidFill>
                <a:srgbClr val="8C52FF"/>
              </a:solidFill>
              <a:latin typeface="K2D Bold Italics" panose="00000800000000000000"/>
              <a:ea typeface="K2D Bold Italics" panose="00000800000000000000"/>
              <a:cs typeface="K2D Bold Italics" panose="00000800000000000000"/>
              <a:sym typeface="K2D Bold Italics" panose="00000800000000000000"/>
            </a:endParaRPr>
          </a:p>
        </p:txBody>
      </p:sp>
      <p:grpSp>
        <p:nvGrpSpPr>
          <p:cNvPr id="20" name="Group 20"/>
          <p:cNvGrpSpPr/>
          <p:nvPr/>
        </p:nvGrpSpPr>
        <p:grpSpPr>
          <a:xfrm rot="0">
            <a:off x="7479863" y="5374124"/>
            <a:ext cx="10383589" cy="1709929"/>
            <a:chOff x="0" y="0"/>
            <a:chExt cx="13844785" cy="2279905"/>
          </a:xfrm>
        </p:grpSpPr>
        <p:grpSp>
          <p:nvGrpSpPr>
            <p:cNvPr id="21" name="Group 21"/>
            <p:cNvGrpSpPr/>
            <p:nvPr/>
          </p:nvGrpSpPr>
          <p:grpSpPr>
            <a:xfrm rot="-10800000">
              <a:off x="0" y="481247"/>
              <a:ext cx="1684008" cy="1386830"/>
              <a:chOff x="0" y="0"/>
              <a:chExt cx="647700" cy="5334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647700" cy="533400"/>
              </a:xfrm>
              <a:custGeom>
                <a:avLst/>
                <a:gdLst/>
                <a:ahLst/>
                <a:cxnLst/>
                <a:rect l="l" t="t" r="r" b="b"/>
                <a:pathLst>
                  <a:path w="647700" h="533400">
                    <a:moveTo>
                      <a:pt x="239386" y="166418"/>
                    </a:moveTo>
                    <a:lnTo>
                      <a:pt x="647700" y="166418"/>
                    </a:lnTo>
                    <a:lnTo>
                      <a:pt x="647700" y="366942"/>
                    </a:lnTo>
                    <a:lnTo>
                      <a:pt x="239373" y="366942"/>
                    </a:lnTo>
                    <a:lnTo>
                      <a:pt x="302255" y="533400"/>
                    </a:lnTo>
                    <a:lnTo>
                      <a:pt x="0" y="266700"/>
                    </a:lnTo>
                    <a:lnTo>
                      <a:pt x="302255" y="0"/>
                    </a:lnTo>
                    <a:lnTo>
                      <a:pt x="239386" y="166418"/>
                    </a:lnTo>
                    <a:close/>
                  </a:path>
                </a:pathLst>
              </a:custGeom>
              <a:solidFill>
                <a:srgbClr val="0070C0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120650" y="165100"/>
                <a:ext cx="527050" cy="2032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1918157" y="-342900"/>
              <a:ext cx="11926628" cy="2622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525"/>
                </a:lnSpc>
              </a:pPr>
              <a:r>
                <a:rPr lang="en-US" sz="4200" b="1">
                  <a:solidFill>
                    <a:srgbClr val="000000"/>
                  </a:solidFill>
                  <a:latin typeface="K2D Medium" panose="00000600000000000000"/>
                  <a:ea typeface="K2D Medium" panose="00000600000000000000"/>
                  <a:cs typeface="K2D Medium" panose="00000600000000000000"/>
                  <a:sym typeface="K2D Medium" panose="00000600000000000000"/>
                </a:rPr>
                <a:t>A wider range did not always correspond to higher complexity.</a:t>
              </a:r>
              <a:endParaRPr lang="en-US" sz="42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endParaRPr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067377" y="432683"/>
            <a:ext cx="17624727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FINDINGS &amp; DISCUSSION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  <p:sp>
        <p:nvSpPr>
          <p:cNvPr id="26" name="Freeform 26"/>
          <p:cNvSpPr/>
          <p:nvPr/>
        </p:nvSpPr>
        <p:spPr>
          <a:xfrm>
            <a:off x="729124" y="732198"/>
            <a:ext cx="1129738" cy="929209"/>
          </a:xfrm>
          <a:custGeom>
            <a:avLst/>
            <a:gdLst/>
            <a:ahLst/>
            <a:cxnLst/>
            <a:rect l="l" t="t" r="r" b="b"/>
            <a:pathLst>
              <a:path w="1129738" h="929209">
                <a:moveTo>
                  <a:pt x="0" y="0"/>
                </a:moveTo>
                <a:lnTo>
                  <a:pt x="1129738" y="0"/>
                </a:lnTo>
                <a:lnTo>
                  <a:pt x="1129738" y="929210"/>
                </a:lnTo>
                <a:lnTo>
                  <a:pt x="0" y="929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>
                <a:alphaModFix amt="85000"/>
              </a:blip>
              <a:stretch>
                <a:fillRect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8094" r="-78071" b="-5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 rot="0">
            <a:off x="238725" y="9682343"/>
            <a:ext cx="698335" cy="547688"/>
            <a:chOff x="0" y="0"/>
            <a:chExt cx="931113" cy="7302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931113" cy="730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‹#›</a:t>
              </a:r>
              <a:endParaRPr lang="en-US" sz="18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 rot="0">
            <a:off x="17352645" y="9822399"/>
            <a:ext cx="510807" cy="255565"/>
            <a:chOff x="0" y="0"/>
            <a:chExt cx="681076" cy="3407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</p:sp>
      </p:grpSp>
      <p:grpSp>
        <p:nvGrpSpPr>
          <p:cNvPr id="14" name="Group 14"/>
          <p:cNvGrpSpPr/>
          <p:nvPr/>
        </p:nvGrpSpPr>
        <p:grpSpPr>
          <a:xfrm rot="0">
            <a:off x="17268920" y="9670913"/>
            <a:ext cx="698335" cy="547688"/>
            <a:chOff x="0" y="0"/>
            <a:chExt cx="931113" cy="73025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‹12›</a:t>
              </a:r>
              <a:endParaRPr lang="en-US" sz="15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602313" y="2535587"/>
            <a:ext cx="17379363" cy="5466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8525"/>
              </a:lnSpc>
              <a:buFont typeface="Arial" panose="020B0604020202020204"/>
              <a:buChar char="•"/>
            </a:pPr>
            <a:r>
              <a:rPr lang="en-US" sz="4200" b="1">
                <a:solidFill>
                  <a:srgbClr val="000000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rPr>
              <a:t>Avoidance of advanced structures</a:t>
            </a:r>
            <a:endParaRPr lang="en-US" sz="4200" b="1">
              <a:solidFill>
                <a:srgbClr val="000000"/>
              </a:solidFill>
              <a:latin typeface="K2D" panose="00000500000000000000"/>
              <a:ea typeface="K2D" panose="00000500000000000000"/>
              <a:cs typeface="K2D" panose="00000500000000000000"/>
              <a:sym typeface="K2D" panose="00000500000000000000"/>
            </a:endParaRPr>
          </a:p>
          <a:p>
            <a:pPr marL="906780" lvl="1" indent="-453390" algn="l">
              <a:lnSpc>
                <a:spcPts val="8525"/>
              </a:lnSpc>
              <a:buFont typeface="Arial" panose="020B0604020202020204"/>
              <a:buChar char="•"/>
            </a:pPr>
            <a:r>
              <a:rPr lang="en-US" sz="4200" b="1">
                <a:solidFill>
                  <a:srgbClr val="000000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rPr>
              <a:t>Preference f</a:t>
            </a:r>
            <a:r>
              <a:rPr lang="en-US" sz="4200" b="1">
                <a:solidFill>
                  <a:srgbClr val="000000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rPr>
              <a:t>or familiar forms</a:t>
            </a:r>
            <a:endParaRPr lang="en-US" sz="4200" b="1">
              <a:solidFill>
                <a:srgbClr val="000000"/>
              </a:solidFill>
              <a:latin typeface="K2D" panose="00000500000000000000"/>
              <a:ea typeface="K2D" panose="00000500000000000000"/>
              <a:cs typeface="K2D" panose="00000500000000000000"/>
              <a:sym typeface="K2D" panose="00000500000000000000"/>
            </a:endParaRPr>
          </a:p>
          <a:p>
            <a:pPr marL="906780" lvl="1" indent="-453390" algn="l">
              <a:lnSpc>
                <a:spcPts val="8525"/>
              </a:lnSpc>
              <a:buFont typeface="Arial" panose="020B0604020202020204"/>
              <a:buChar char="•"/>
            </a:pPr>
            <a:r>
              <a:rPr lang="en-US" sz="4200" b="1">
                <a:solidFill>
                  <a:srgbClr val="000000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rPr>
              <a:t>Instinctive use of grammar (rare control)</a:t>
            </a:r>
            <a:endParaRPr lang="en-US" sz="4200" b="1">
              <a:solidFill>
                <a:srgbClr val="000000"/>
              </a:solidFill>
              <a:latin typeface="K2D" panose="00000500000000000000"/>
              <a:ea typeface="K2D" panose="00000500000000000000"/>
              <a:cs typeface="K2D" panose="00000500000000000000"/>
              <a:sym typeface="K2D" panose="00000500000000000000"/>
            </a:endParaRPr>
          </a:p>
          <a:p>
            <a:pPr algn="l">
              <a:lnSpc>
                <a:spcPts val="8525"/>
              </a:lnSpc>
            </a:pPr>
            <a:r>
              <a:rPr lang="en-US" sz="4200" b="1">
                <a:solidFill>
                  <a:srgbClr val="000000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rPr>
              <a:t>     </a:t>
            </a:r>
            <a:endParaRPr lang="en-US" sz="4200" b="1">
              <a:solidFill>
                <a:srgbClr val="000000"/>
              </a:solidFill>
              <a:latin typeface="K2D" panose="00000500000000000000"/>
              <a:ea typeface="K2D" panose="00000500000000000000"/>
              <a:cs typeface="K2D" panose="00000500000000000000"/>
              <a:sym typeface="K2D" panose="00000500000000000000"/>
            </a:endParaRPr>
          </a:p>
          <a:p>
            <a:pPr algn="l">
              <a:lnSpc>
                <a:spcPts val="8525"/>
              </a:lnSpc>
            </a:pPr>
            <a:endParaRPr b="1"/>
          </a:p>
        </p:txBody>
      </p:sp>
      <p:sp>
        <p:nvSpPr>
          <p:cNvPr id="21" name="TextBox 21"/>
          <p:cNvSpPr txBox="1"/>
          <p:nvPr/>
        </p:nvSpPr>
        <p:spPr>
          <a:xfrm>
            <a:off x="616929" y="1503948"/>
            <a:ext cx="17996792" cy="1030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35"/>
              </a:lnSpc>
            </a:pPr>
            <a:r>
              <a:rPr lang="en-US" sz="4500" b="1" i="1">
                <a:solidFill>
                  <a:srgbClr val="8C52FF"/>
                </a:solidFill>
                <a:latin typeface="K2D Bold Italics" panose="00000800000000000000"/>
                <a:ea typeface="K2D Bold Italics" panose="00000800000000000000"/>
                <a:cs typeface="K2D Bold Italics" panose="00000800000000000000"/>
                <a:sym typeface="K2D Bold Italics" panose="00000800000000000000"/>
              </a:rPr>
              <a:t>Qualitative Findings</a:t>
            </a:r>
            <a:endParaRPr lang="en-US" sz="4500" b="1" i="1">
              <a:solidFill>
                <a:srgbClr val="8C52FF"/>
              </a:solidFill>
              <a:latin typeface="K2D Bold Italics" panose="00000800000000000000"/>
              <a:ea typeface="K2D Bold Italics" panose="00000800000000000000"/>
              <a:cs typeface="K2D Bold Italics" panose="00000800000000000000"/>
              <a:sym typeface="K2D Bold Italics" panose="00000800000000000000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2067377" y="432683"/>
            <a:ext cx="17624727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FINDINGS &amp; DISCUSSION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  <p:sp>
        <p:nvSpPr>
          <p:cNvPr id="23" name="Freeform 23"/>
          <p:cNvSpPr/>
          <p:nvPr/>
        </p:nvSpPr>
        <p:spPr>
          <a:xfrm>
            <a:off x="729124" y="732198"/>
            <a:ext cx="1129738" cy="929209"/>
          </a:xfrm>
          <a:custGeom>
            <a:avLst/>
            <a:gdLst/>
            <a:ahLst/>
            <a:cxnLst/>
            <a:rect l="l" t="t" r="r" b="b"/>
            <a:pathLst>
              <a:path w="1129738" h="929209">
                <a:moveTo>
                  <a:pt x="0" y="0"/>
                </a:moveTo>
                <a:lnTo>
                  <a:pt x="1129738" y="0"/>
                </a:lnTo>
                <a:lnTo>
                  <a:pt x="1129738" y="929210"/>
                </a:lnTo>
                <a:lnTo>
                  <a:pt x="0" y="9292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>
                <a:alphaModFix amt="85000"/>
              </a:blip>
              <a:stretch>
                <a:fillRect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8094" r="-78071" b="-5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 rot="0">
            <a:off x="238725" y="9682343"/>
            <a:ext cx="698335" cy="547688"/>
            <a:chOff x="0" y="0"/>
            <a:chExt cx="931113" cy="7302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931113" cy="730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‹#›</a:t>
              </a:r>
              <a:endParaRPr lang="en-US" sz="18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 rot="0">
            <a:off x="17352645" y="9822399"/>
            <a:ext cx="510807" cy="255565"/>
            <a:chOff x="0" y="0"/>
            <a:chExt cx="681076" cy="3407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</p:sp>
      </p:grpSp>
      <p:grpSp>
        <p:nvGrpSpPr>
          <p:cNvPr id="14" name="Group 14"/>
          <p:cNvGrpSpPr/>
          <p:nvPr/>
        </p:nvGrpSpPr>
        <p:grpSpPr>
          <a:xfrm rot="0">
            <a:off x="17268920" y="9670913"/>
            <a:ext cx="698335" cy="547688"/>
            <a:chOff x="0" y="0"/>
            <a:chExt cx="931113" cy="73025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‹12›</a:t>
              </a:r>
              <a:endParaRPr lang="en-US" sz="15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602313" y="2535587"/>
            <a:ext cx="17379363" cy="5466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8525"/>
              </a:lnSpc>
              <a:buFont typeface="Arial" panose="020B0604020202020204"/>
              <a:buChar char="•"/>
            </a:pPr>
            <a:r>
              <a:rPr lang="en-US" sz="4200" b="1">
                <a:solidFill>
                  <a:srgbClr val="000000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rPr>
              <a:t>Avoidance of advanced structures</a:t>
            </a:r>
            <a:endParaRPr lang="en-US" sz="4200" b="1">
              <a:solidFill>
                <a:srgbClr val="000000"/>
              </a:solidFill>
              <a:latin typeface="K2D" panose="00000500000000000000"/>
              <a:ea typeface="K2D" panose="00000500000000000000"/>
              <a:cs typeface="K2D" panose="00000500000000000000"/>
              <a:sym typeface="K2D" panose="00000500000000000000"/>
            </a:endParaRPr>
          </a:p>
          <a:p>
            <a:pPr marL="906780" lvl="1" indent="-453390" algn="l">
              <a:lnSpc>
                <a:spcPts val="8525"/>
              </a:lnSpc>
              <a:buFont typeface="Arial" panose="020B0604020202020204"/>
              <a:buChar char="•"/>
            </a:pPr>
            <a:r>
              <a:rPr lang="en-US" sz="4200" b="1">
                <a:solidFill>
                  <a:srgbClr val="000000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rPr>
              <a:t>Preference f</a:t>
            </a:r>
            <a:r>
              <a:rPr lang="en-US" sz="4200" b="1">
                <a:solidFill>
                  <a:srgbClr val="000000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rPr>
              <a:t>or familiar forms</a:t>
            </a:r>
            <a:endParaRPr lang="en-US" sz="4200" b="1">
              <a:solidFill>
                <a:srgbClr val="000000"/>
              </a:solidFill>
              <a:latin typeface="K2D" panose="00000500000000000000"/>
              <a:ea typeface="K2D" panose="00000500000000000000"/>
              <a:cs typeface="K2D" panose="00000500000000000000"/>
              <a:sym typeface="K2D" panose="00000500000000000000"/>
            </a:endParaRPr>
          </a:p>
          <a:p>
            <a:pPr marL="906780" lvl="1" indent="-453390" algn="l">
              <a:lnSpc>
                <a:spcPts val="8525"/>
              </a:lnSpc>
              <a:buFont typeface="Arial" panose="020B0604020202020204"/>
              <a:buChar char="•"/>
            </a:pPr>
            <a:r>
              <a:rPr lang="en-US" sz="4200" b="1">
                <a:solidFill>
                  <a:srgbClr val="000000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rPr>
              <a:t>Instinctive use of grammar (rare control)</a:t>
            </a:r>
            <a:endParaRPr lang="en-US" sz="4200" b="1">
              <a:solidFill>
                <a:srgbClr val="000000"/>
              </a:solidFill>
              <a:latin typeface="K2D" panose="00000500000000000000"/>
              <a:ea typeface="K2D" panose="00000500000000000000"/>
              <a:cs typeface="K2D" panose="00000500000000000000"/>
              <a:sym typeface="K2D" panose="00000500000000000000"/>
            </a:endParaRPr>
          </a:p>
          <a:p>
            <a:pPr algn="l">
              <a:lnSpc>
                <a:spcPts val="8525"/>
              </a:lnSpc>
            </a:pPr>
            <a:r>
              <a:rPr lang="en-US" sz="4200" b="1">
                <a:solidFill>
                  <a:srgbClr val="000000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rPr>
              <a:t>     </a:t>
            </a:r>
            <a:endParaRPr lang="en-US" sz="4200" b="1">
              <a:solidFill>
                <a:srgbClr val="000000"/>
              </a:solidFill>
              <a:latin typeface="K2D" panose="00000500000000000000"/>
              <a:ea typeface="K2D" panose="00000500000000000000"/>
              <a:cs typeface="K2D" panose="00000500000000000000"/>
              <a:sym typeface="K2D" panose="00000500000000000000"/>
            </a:endParaRPr>
          </a:p>
          <a:p>
            <a:pPr algn="l">
              <a:lnSpc>
                <a:spcPts val="8525"/>
              </a:lnSpc>
            </a:pPr>
            <a:endParaRPr b="1"/>
          </a:p>
        </p:txBody>
      </p:sp>
      <p:sp>
        <p:nvSpPr>
          <p:cNvPr id="21" name="TextBox 21"/>
          <p:cNvSpPr txBox="1"/>
          <p:nvPr/>
        </p:nvSpPr>
        <p:spPr>
          <a:xfrm>
            <a:off x="616929" y="1503948"/>
            <a:ext cx="17996792" cy="1030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35"/>
              </a:lnSpc>
            </a:pPr>
            <a:r>
              <a:rPr lang="en-US" sz="4500" b="1" i="1">
                <a:solidFill>
                  <a:srgbClr val="8C52FF"/>
                </a:solidFill>
                <a:latin typeface="K2D Bold Italics" panose="00000800000000000000"/>
                <a:ea typeface="K2D Bold Italics" panose="00000800000000000000"/>
                <a:cs typeface="K2D Bold Italics" panose="00000800000000000000"/>
                <a:sym typeface="K2D Bold Italics" panose="00000800000000000000"/>
              </a:rPr>
              <a:t>Qualitative Findings</a:t>
            </a:r>
            <a:endParaRPr lang="en-US" sz="4500" b="1" i="1">
              <a:solidFill>
                <a:srgbClr val="8C52FF"/>
              </a:solidFill>
              <a:latin typeface="K2D Bold Italics" panose="00000800000000000000"/>
              <a:ea typeface="K2D Bold Italics" panose="00000800000000000000"/>
              <a:cs typeface="K2D Bold Italics" panose="00000800000000000000"/>
              <a:sym typeface="K2D Bold Italics" panose="00000800000000000000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2067377" y="432683"/>
            <a:ext cx="17624727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FINDINGS &amp; DISCUSSION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  <p:sp>
        <p:nvSpPr>
          <p:cNvPr id="23" name="Freeform 23"/>
          <p:cNvSpPr/>
          <p:nvPr/>
        </p:nvSpPr>
        <p:spPr>
          <a:xfrm>
            <a:off x="729124" y="732198"/>
            <a:ext cx="1129738" cy="929209"/>
          </a:xfrm>
          <a:custGeom>
            <a:avLst/>
            <a:gdLst/>
            <a:ahLst/>
            <a:cxnLst/>
            <a:rect l="l" t="t" r="r" b="b"/>
            <a:pathLst>
              <a:path w="1129738" h="929209">
                <a:moveTo>
                  <a:pt x="0" y="0"/>
                </a:moveTo>
                <a:lnTo>
                  <a:pt x="1129738" y="0"/>
                </a:lnTo>
                <a:lnTo>
                  <a:pt x="1129738" y="929210"/>
                </a:lnTo>
                <a:lnTo>
                  <a:pt x="0" y="9292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22"/>
          <p:cNvGrpSpPr/>
          <p:nvPr/>
        </p:nvGrpSpPr>
        <p:grpSpPr>
          <a:xfrm rot="0">
            <a:off x="1541715" y="6020390"/>
            <a:ext cx="15727206" cy="3594002"/>
            <a:chOff x="0" y="0"/>
            <a:chExt cx="4142145" cy="946569"/>
          </a:xfrm>
        </p:grpSpPr>
        <p:sp>
          <p:nvSpPr>
            <p:cNvPr id="10" name="Freeform 23"/>
            <p:cNvSpPr/>
            <p:nvPr/>
          </p:nvSpPr>
          <p:spPr>
            <a:xfrm>
              <a:off x="0" y="0"/>
              <a:ext cx="4142145" cy="946569"/>
            </a:xfrm>
            <a:custGeom>
              <a:avLst/>
              <a:gdLst/>
              <a:ahLst/>
              <a:cxnLst/>
              <a:rect l="l" t="t" r="r" b="b"/>
              <a:pathLst>
                <a:path w="4142145" h="946569">
                  <a:moveTo>
                    <a:pt x="25105" y="0"/>
                  </a:moveTo>
                  <a:lnTo>
                    <a:pt x="4117039" y="0"/>
                  </a:lnTo>
                  <a:cubicBezTo>
                    <a:pt x="4123698" y="0"/>
                    <a:pt x="4130084" y="2645"/>
                    <a:pt x="4134792" y="7353"/>
                  </a:cubicBezTo>
                  <a:cubicBezTo>
                    <a:pt x="4139500" y="12061"/>
                    <a:pt x="4142145" y="18447"/>
                    <a:pt x="4142145" y="25105"/>
                  </a:cubicBezTo>
                  <a:lnTo>
                    <a:pt x="4142145" y="921463"/>
                  </a:lnTo>
                  <a:cubicBezTo>
                    <a:pt x="4142145" y="935328"/>
                    <a:pt x="4130905" y="946569"/>
                    <a:pt x="4117039" y="946569"/>
                  </a:cubicBezTo>
                  <a:lnTo>
                    <a:pt x="25105" y="946569"/>
                  </a:lnTo>
                  <a:cubicBezTo>
                    <a:pt x="11240" y="946569"/>
                    <a:pt x="0" y="935328"/>
                    <a:pt x="0" y="921463"/>
                  </a:cubicBezTo>
                  <a:lnTo>
                    <a:pt x="0" y="25105"/>
                  </a:lnTo>
                  <a:cubicBezTo>
                    <a:pt x="0" y="11240"/>
                    <a:pt x="11240" y="0"/>
                    <a:pt x="25105" y="0"/>
                  </a:cubicBezTo>
                  <a:close/>
                </a:path>
              </a:pathLst>
            </a:custGeom>
            <a:solidFill>
              <a:srgbClr val="D6F3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0"/>
              <a:ext cx="4142145" cy="946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id="11" name="Text Box 10"/>
          <p:cNvSpPr txBox="1"/>
          <p:nvPr/>
        </p:nvSpPr>
        <p:spPr>
          <a:xfrm>
            <a:off x="1657985" y="6057900"/>
            <a:ext cx="15380970" cy="44640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ts val="8525"/>
              </a:lnSpc>
            </a:pPr>
            <a:r>
              <a:rPr lang="en-US" sz="3600" b="1" i="1" u="sng">
                <a:solidFill>
                  <a:srgbClr val="7030A0"/>
                </a:solidFill>
                <a:latin typeface="Arial" panose="020B0604020202020204" pitchFamily="34" charset="0"/>
                <a:ea typeface="K2D" panose="00000500000000000000"/>
                <a:cs typeface="Arial" panose="020B0604020202020204" pitchFamily="34" charset="0"/>
                <a:sym typeface="K2D" panose="00000500000000000000"/>
              </a:rPr>
              <a:t>Explanation:</a:t>
            </a:r>
            <a:endParaRPr lang="en-US" sz="3600" b="1" i="1">
              <a:solidFill>
                <a:srgbClr val="7030A0"/>
              </a:solidFill>
              <a:latin typeface="Arial" panose="020B0604020202020204" pitchFamily="34" charset="0"/>
              <a:ea typeface="K2D" panose="00000500000000000000"/>
              <a:cs typeface="Arial" panose="020B0604020202020204" pitchFamily="34" charset="0"/>
              <a:sym typeface="K2D" panose="00000500000000000000"/>
            </a:endParaRPr>
          </a:p>
          <a:p>
            <a:pPr marL="571500" indent="-571500" algn="l">
              <a:lnSpc>
                <a:spcPts val="8525"/>
              </a:lnSpc>
              <a:buFont typeface="Arial" panose="020B0604020202020204" pitchFamily="34" charset="0"/>
              <a:buChar char="•"/>
            </a:pPr>
            <a:r>
              <a:rPr lang="en-US" sz="3600" b="1" i="1">
                <a:solidFill>
                  <a:srgbClr val="7030A0"/>
                </a:solidFill>
                <a:latin typeface="Arial" panose="020B0604020202020204" pitchFamily="34" charset="0"/>
                <a:ea typeface="K2D" panose="00000500000000000000"/>
                <a:cs typeface="Arial" panose="020B0604020202020204" pitchFamily="34" charset="0"/>
                <a:sym typeface="K2D" panose="00000500000000000000"/>
              </a:rPr>
              <a:t>Familiar forms have lower processing cost and are </a:t>
            </a:r>
            <a:r>
              <a:rPr lang="en-US" sz="3600" b="1" i="1">
                <a:solidFill>
                  <a:srgbClr val="7030A0"/>
                </a:solidFill>
                <a:latin typeface="Arial" panose="020B0604020202020204" pitchFamily="34" charset="0"/>
                <a:ea typeface="K2D" panose="00000500000000000000"/>
                <a:cs typeface="Arial" panose="020B0604020202020204" pitchFamily="34" charset="0"/>
                <a:sym typeface="K2D" panose="00000500000000000000"/>
              </a:rPr>
              <a:t>easier to recall.</a:t>
            </a:r>
            <a:endParaRPr lang="en-US" sz="3600" b="1" i="1">
              <a:solidFill>
                <a:srgbClr val="7030A0"/>
              </a:solidFill>
              <a:latin typeface="Arial" panose="020B0604020202020204" pitchFamily="34" charset="0"/>
              <a:ea typeface="K2D" panose="00000500000000000000"/>
              <a:cs typeface="Arial" panose="020B0604020202020204" pitchFamily="34" charset="0"/>
              <a:sym typeface="K2D" panose="00000500000000000000"/>
            </a:endParaRPr>
          </a:p>
          <a:p>
            <a:pPr marL="571500" indent="-571500" algn="l">
              <a:lnSpc>
                <a:spcPts val="8525"/>
              </a:lnSpc>
              <a:buFont typeface="Arial" panose="020B0604020202020204" pitchFamily="34" charset="0"/>
              <a:buChar char="•"/>
            </a:pPr>
            <a:r>
              <a:rPr lang="en-US" sz="3600" b="1" i="1">
                <a:solidFill>
                  <a:srgbClr val="7030A0"/>
                </a:solidFill>
                <a:latin typeface="Arial" panose="020B0604020202020204" pitchFamily="34" charset="0"/>
                <a:ea typeface="K2D" panose="00000500000000000000"/>
                <a:cs typeface="Arial" panose="020B0604020202020204" pitchFamily="34" charset="0"/>
                <a:sym typeface="K2D" panose="00000500000000000000"/>
              </a:rPr>
              <a:t>Fluency was prioritized over grammar sophistication</a:t>
            </a:r>
            <a:endParaRPr lang="en-US" sz="3600" b="1" i="1">
              <a:solidFill>
                <a:srgbClr val="7030A0"/>
              </a:solidFill>
              <a:latin typeface="Arial" panose="020B0604020202020204" pitchFamily="34" charset="0"/>
              <a:ea typeface="K2D" panose="00000500000000000000"/>
              <a:cs typeface="Arial" panose="020B0604020202020204" pitchFamily="34" charset="0"/>
              <a:sym typeface="K2D" panose="00000500000000000000"/>
            </a:endParaRPr>
          </a:p>
          <a:p>
            <a:pPr algn="l">
              <a:lnSpc>
                <a:spcPts val="8525"/>
              </a:lnSpc>
            </a:pPr>
            <a:endParaRPr lang="en-US" sz="3600" b="1" i="1">
              <a:solidFill>
                <a:srgbClr val="7030A0"/>
              </a:solidFill>
              <a:latin typeface="Arial" panose="020B0604020202020204" pitchFamily="34" charset="0"/>
              <a:ea typeface="K2D" panose="00000500000000000000"/>
              <a:cs typeface="Arial" panose="020B0604020202020204" pitchFamily="34" charset="0"/>
              <a:sym typeface="K2D" panose="0000050000000000000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 l="-78094" r="-78071" b="-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 rot="0">
            <a:off x="238725" y="9682343"/>
            <a:ext cx="698335" cy="547688"/>
            <a:chOff x="0" y="0"/>
            <a:chExt cx="931113" cy="7302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1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0"/>
              <a:ext cx="931113" cy="730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‹#›</a:t>
              </a:r>
              <a:endParaRPr lang="en-US" sz="18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 rot="0">
            <a:off x="17352645" y="9822399"/>
            <a:ext cx="510807" cy="255565"/>
            <a:chOff x="0" y="0"/>
            <a:chExt cx="681076" cy="3407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0">
            <a:off x="17268920" y="9670913"/>
            <a:ext cx="698335" cy="547688"/>
            <a:chOff x="0" y="0"/>
            <a:chExt cx="931113" cy="73025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1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‹13›</a:t>
              </a:r>
              <a:endParaRPr lang="en-US" sz="15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2195830" y="2247900"/>
            <a:ext cx="14380845" cy="4308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4200" b="1" i="1">
                <a:solidFill>
                  <a:srgbClr val="000000"/>
                </a:solidFill>
                <a:latin typeface="K2D Medium Italics" panose="00000600000000000000"/>
                <a:ea typeface="K2D Medium Italics" panose="00000600000000000000"/>
                <a:cs typeface="K2D Medium Italics" panose="00000600000000000000"/>
                <a:sym typeface="K2D Medium Italics" panose="00000600000000000000"/>
              </a:rPr>
              <a:t>Students have: </a:t>
            </a:r>
            <a:endParaRPr lang="en-US" sz="4200" b="1" i="1">
              <a:solidFill>
                <a:srgbClr val="000000"/>
              </a:solidFill>
              <a:latin typeface="K2D Medium Italics" panose="00000600000000000000"/>
              <a:ea typeface="K2D Medium Italics" panose="00000600000000000000"/>
              <a:cs typeface="K2D Medium Italics" panose="00000600000000000000"/>
              <a:sym typeface="K2D Medium Italics" panose="00000600000000000000"/>
            </a:endParaRPr>
          </a:p>
          <a:p>
            <a:pPr algn="l">
              <a:lnSpc>
                <a:spcPts val="8400"/>
              </a:lnSpc>
            </a:pPr>
            <a:r>
              <a:rPr lang="en-US" sz="4200" b="1" i="1">
                <a:solidFill>
                  <a:srgbClr val="000000"/>
                </a:solidFill>
                <a:latin typeface="K2D Medium Italics" panose="00000600000000000000"/>
                <a:ea typeface="K2D Medium Italics" panose="00000600000000000000"/>
                <a:cs typeface="K2D Medium Italics" panose="00000600000000000000"/>
                <a:sym typeface="K2D Medium Italics" panose="00000600000000000000"/>
              </a:rPr>
              <a:t>solid grammatical foundation &gt;&lt; limited in complexity</a:t>
            </a:r>
            <a:endParaRPr lang="en-US" sz="4200" b="1" i="1">
              <a:solidFill>
                <a:srgbClr val="000000"/>
              </a:solidFill>
              <a:latin typeface="K2D Medium Italics" panose="00000600000000000000"/>
              <a:ea typeface="K2D Medium Italics" panose="00000600000000000000"/>
              <a:cs typeface="K2D Medium Italics" panose="00000600000000000000"/>
              <a:sym typeface="K2D Medium Italics" panose="00000600000000000000"/>
            </a:endParaRPr>
          </a:p>
          <a:p>
            <a:pPr algn="l">
              <a:lnSpc>
                <a:spcPts val="8400"/>
              </a:lnSpc>
            </a:pPr>
            <a:r>
              <a:rPr lang="en-US" sz="42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a</a:t>
            </a:r>
            <a:r>
              <a:rPr lang="en-US" sz="4200" b="1" i="1">
                <a:solidFill>
                  <a:srgbClr val="000000"/>
                </a:solidFill>
                <a:latin typeface="K2D Medium Italics" panose="00000600000000000000"/>
                <a:ea typeface="K2D Medium Italics" panose="00000600000000000000"/>
                <a:cs typeface="K2D Medium Italics" panose="00000600000000000000"/>
                <a:sym typeface="K2D Medium Italics" panose="00000600000000000000"/>
              </a:rPr>
              <a:t> competence–performance gap</a:t>
            </a:r>
            <a:endParaRPr lang="en-US" sz="4200" b="1" i="1">
              <a:solidFill>
                <a:srgbClr val="000000"/>
              </a:solidFill>
              <a:latin typeface="K2D Medium Italics" panose="00000600000000000000"/>
              <a:ea typeface="K2D Medium Italics" panose="00000600000000000000"/>
              <a:cs typeface="K2D Medium Italics" panose="00000600000000000000"/>
              <a:sym typeface="K2D Medium Italics" panose="00000600000000000000"/>
            </a:endParaRPr>
          </a:p>
          <a:p>
            <a:pPr algn="l">
              <a:lnSpc>
                <a:spcPts val="8400"/>
              </a:lnSpc>
            </a:pPr>
          </a:p>
        </p:txBody>
      </p:sp>
      <p:sp>
        <p:nvSpPr>
          <p:cNvPr id="19" name="TextBox 19"/>
          <p:cNvSpPr txBox="1"/>
          <p:nvPr/>
        </p:nvSpPr>
        <p:spPr>
          <a:xfrm>
            <a:off x="1731950" y="433459"/>
            <a:ext cx="17624727" cy="1346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CONCLUSION &amp; SUGGESTIONS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1219344" y="3619350"/>
            <a:ext cx="632685" cy="713890"/>
          </a:xfrm>
          <a:custGeom>
            <a:avLst/>
            <a:gdLst/>
            <a:ahLst/>
            <a:cxnLst/>
            <a:rect l="l" t="t" r="r" b="b"/>
            <a:pathLst>
              <a:path w="632685" h="713890">
                <a:moveTo>
                  <a:pt x="0" y="0"/>
                </a:moveTo>
                <a:lnTo>
                  <a:pt x="632686" y="0"/>
                </a:lnTo>
                <a:lnTo>
                  <a:pt x="632686" y="713890"/>
                </a:lnTo>
                <a:lnTo>
                  <a:pt x="0" y="7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219344" y="4686401"/>
            <a:ext cx="632685" cy="713890"/>
          </a:xfrm>
          <a:custGeom>
            <a:avLst/>
            <a:gdLst/>
            <a:ahLst/>
            <a:cxnLst/>
            <a:rect l="l" t="t" r="r" b="b"/>
            <a:pathLst>
              <a:path w="632685" h="713890">
                <a:moveTo>
                  <a:pt x="0" y="0"/>
                </a:moveTo>
                <a:lnTo>
                  <a:pt x="632686" y="0"/>
                </a:lnTo>
                <a:lnTo>
                  <a:pt x="632686" y="713890"/>
                </a:lnTo>
                <a:lnTo>
                  <a:pt x="0" y="7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463831" y="747784"/>
            <a:ext cx="1129738" cy="929209"/>
          </a:xfrm>
          <a:custGeom>
            <a:avLst/>
            <a:gdLst/>
            <a:ahLst/>
            <a:cxnLst/>
            <a:rect l="l" t="t" r="r" b="b"/>
            <a:pathLst>
              <a:path w="1129738" h="929209">
                <a:moveTo>
                  <a:pt x="0" y="0"/>
                </a:moveTo>
                <a:lnTo>
                  <a:pt x="1129738" y="0"/>
                </a:lnTo>
                <a:lnTo>
                  <a:pt x="1129738" y="929209"/>
                </a:lnTo>
                <a:lnTo>
                  <a:pt x="0" y="9292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 l="-78094" r="-78071" b="-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 rot="0">
            <a:off x="238725" y="9682343"/>
            <a:ext cx="698335" cy="547688"/>
            <a:chOff x="0" y="0"/>
            <a:chExt cx="931113" cy="7302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1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0"/>
              <a:ext cx="931113" cy="730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‹#›</a:t>
              </a:r>
              <a:endParaRPr lang="en-US" sz="18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 rot="0">
            <a:off x="17352645" y="9822399"/>
            <a:ext cx="510807" cy="255565"/>
            <a:chOff x="0" y="0"/>
            <a:chExt cx="681076" cy="3407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0">
            <a:off x="17268920" y="9670913"/>
            <a:ext cx="698335" cy="547688"/>
            <a:chOff x="0" y="0"/>
            <a:chExt cx="931113" cy="73025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1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‹14›</a:t>
              </a:r>
              <a:endParaRPr lang="en-US" sz="15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>
            <a:off x="463831" y="747784"/>
            <a:ext cx="1129738" cy="929209"/>
          </a:xfrm>
          <a:custGeom>
            <a:avLst/>
            <a:gdLst/>
            <a:ahLst/>
            <a:cxnLst/>
            <a:rect l="l" t="t" r="r" b="b"/>
            <a:pathLst>
              <a:path w="1129738" h="929209">
                <a:moveTo>
                  <a:pt x="0" y="0"/>
                </a:moveTo>
                <a:lnTo>
                  <a:pt x="1129738" y="0"/>
                </a:lnTo>
                <a:lnTo>
                  <a:pt x="1129738" y="929209"/>
                </a:lnTo>
                <a:lnTo>
                  <a:pt x="0" y="9292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914400" y="1779905"/>
            <a:ext cx="15888335" cy="357378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marL="755650" lvl="1" indent="-377825" algn="l">
              <a:lnSpc>
                <a:spcPts val="6230"/>
              </a:lnSpc>
              <a:buFont typeface="Arial" panose="020B0604020202020204"/>
              <a:buChar char="•"/>
            </a:pPr>
            <a:endParaRPr lang="en-US" sz="40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algn="l">
              <a:lnSpc>
                <a:spcPts val="6230"/>
              </a:lnSpc>
            </a:pPr>
            <a:r>
              <a:rPr lang="en-US" sz="4000" b="1" u="sng">
                <a:solidFill>
                  <a:srgbClr val="1800AD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For teachers / lecturers:</a:t>
            </a:r>
            <a:endParaRPr lang="en-US" sz="4000" b="1" u="sng">
              <a:solidFill>
                <a:srgbClr val="1800AD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  <a:p>
            <a:pPr marL="755650" lvl="1" indent="-377825" algn="l">
              <a:lnSpc>
                <a:spcPts val="6230"/>
              </a:lnSpc>
              <a:buFont typeface="Arial" panose="020B0604020202020204"/>
              <a:buChar char="•"/>
            </a:pPr>
            <a:r>
              <a:rPr lang="en-US" sz="4000" b="1">
                <a:solidFill>
                  <a:srgbClr val="000000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rPr>
              <a:t>Equal focus on g</a:t>
            </a:r>
            <a:r>
              <a:rPr lang="en-US" sz="40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ammatical range as accuracy</a:t>
            </a:r>
            <a:endParaRPr lang="en-US" sz="40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marL="755650" lvl="1" indent="-377825" algn="l">
              <a:lnSpc>
                <a:spcPts val="6230"/>
              </a:lnSpc>
              <a:buFont typeface="Arial" panose="020B0604020202020204"/>
              <a:buChar char="•"/>
            </a:pPr>
            <a:r>
              <a:rPr lang="en-US" sz="40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Include more impromptu speaking tasks alongside </a:t>
            </a:r>
            <a:r>
              <a:rPr lang="en-US" altLang="en-US" sz="40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planned speaking tasks</a:t>
            </a:r>
            <a:endParaRPr lang="en-US" altLang="en-US" sz="40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marL="755650" lvl="1" indent="-377825" algn="l">
              <a:lnSpc>
                <a:spcPts val="6230"/>
              </a:lnSpc>
              <a:buFont typeface="Arial" panose="020B0604020202020204"/>
              <a:buChar char="•"/>
            </a:pPr>
            <a:r>
              <a:rPr lang="en-US" sz="40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Use scaffolding strategies ⟶  reduce reliance on simple, safe sentence patterns</a:t>
            </a:r>
            <a:endParaRPr lang="en-US" sz="40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algn="l">
              <a:lnSpc>
                <a:spcPts val="6230"/>
              </a:lnSpc>
            </a:pPr>
            <a:endParaRPr sz="2400"/>
          </a:p>
          <a:p>
            <a:pPr algn="l">
              <a:lnSpc>
                <a:spcPts val="6230"/>
              </a:lnSpc>
            </a:pPr>
            <a:endParaRPr sz="2400"/>
          </a:p>
        </p:txBody>
      </p:sp>
      <p:sp>
        <p:nvSpPr>
          <p:cNvPr id="20" name="Freeform 20"/>
          <p:cNvSpPr/>
          <p:nvPr/>
        </p:nvSpPr>
        <p:spPr>
          <a:xfrm>
            <a:off x="7391400" y="1806575"/>
            <a:ext cx="1687830" cy="1443355"/>
          </a:xfrm>
          <a:custGeom>
            <a:avLst/>
            <a:gdLst/>
            <a:ahLst/>
            <a:cxnLst/>
            <a:rect l="l" t="t" r="r" b="b"/>
            <a:pathLst>
              <a:path w="1139810" h="988785">
                <a:moveTo>
                  <a:pt x="0" y="0"/>
                </a:moveTo>
                <a:lnTo>
                  <a:pt x="1139810" y="0"/>
                </a:lnTo>
                <a:lnTo>
                  <a:pt x="1139810" y="988786"/>
                </a:lnTo>
                <a:lnTo>
                  <a:pt x="0" y="9887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1731950" y="433459"/>
            <a:ext cx="17624727" cy="1346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CONCLUSION &amp; SUGGESTIONS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 l="-78094" r="-78071" b="-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 rot="0">
            <a:off x="238725" y="9682343"/>
            <a:ext cx="698335" cy="547688"/>
            <a:chOff x="0" y="0"/>
            <a:chExt cx="931113" cy="7302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1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0"/>
              <a:ext cx="931113" cy="730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‹#›</a:t>
              </a:r>
              <a:endParaRPr lang="en-US" sz="18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 rot="0">
            <a:off x="17352645" y="9822399"/>
            <a:ext cx="510807" cy="255565"/>
            <a:chOff x="0" y="0"/>
            <a:chExt cx="681076" cy="3407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0">
            <a:off x="17268920" y="9670913"/>
            <a:ext cx="698335" cy="547688"/>
            <a:chOff x="0" y="0"/>
            <a:chExt cx="931113" cy="73025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1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‹14›</a:t>
              </a:r>
              <a:endParaRPr lang="en-US" sz="15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>
            <a:off x="463831" y="747784"/>
            <a:ext cx="1129738" cy="929209"/>
          </a:xfrm>
          <a:custGeom>
            <a:avLst/>
            <a:gdLst/>
            <a:ahLst/>
            <a:cxnLst/>
            <a:rect l="l" t="t" r="r" b="b"/>
            <a:pathLst>
              <a:path w="1129738" h="929209">
                <a:moveTo>
                  <a:pt x="0" y="0"/>
                </a:moveTo>
                <a:lnTo>
                  <a:pt x="1129738" y="0"/>
                </a:lnTo>
                <a:lnTo>
                  <a:pt x="1129738" y="929209"/>
                </a:lnTo>
                <a:lnTo>
                  <a:pt x="0" y="9292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6712656" y="1676993"/>
            <a:ext cx="1093289" cy="971660"/>
          </a:xfrm>
          <a:custGeom>
            <a:avLst/>
            <a:gdLst/>
            <a:ahLst/>
            <a:cxnLst/>
            <a:rect l="l" t="t" r="r" b="b"/>
            <a:pathLst>
              <a:path w="1093289" h="971660">
                <a:moveTo>
                  <a:pt x="0" y="0"/>
                </a:moveTo>
                <a:lnTo>
                  <a:pt x="1093288" y="0"/>
                </a:lnTo>
                <a:lnTo>
                  <a:pt x="1093288" y="971661"/>
                </a:lnTo>
                <a:lnTo>
                  <a:pt x="0" y="9716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1731950" y="433459"/>
            <a:ext cx="17624727" cy="1346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CONCLUSION &amp; SUGGESTIONS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990600" y="2373630"/>
            <a:ext cx="16863060" cy="64630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000" b="1" u="sng">
                <a:solidFill>
                  <a:srgbClr val="1800AD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For curriculum &amp; assessment design:</a:t>
            </a:r>
            <a:endParaRPr lang="en-US" sz="4000" b="1" u="sng">
              <a:solidFill>
                <a:srgbClr val="1800AD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  <a:p>
            <a:pPr marL="755650" lvl="1" indent="-377825" algn="l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4000" b="1">
                <a:solidFill>
                  <a:srgbClr val="000000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rPr>
              <a:t>Design lessons: gr</a:t>
            </a:r>
            <a:r>
              <a:rPr lang="en-US" sz="40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ammar theory = spoken practice</a:t>
            </a:r>
            <a:endParaRPr lang="en-US" sz="40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marL="755650" lvl="1" indent="-377825" algn="l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40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Integrate impromptu speaking activities into the syllabus</a:t>
            </a:r>
            <a:endParaRPr lang="en-US" sz="40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marL="755650" lvl="1" indent="-377825" algn="l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40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Include grammatical range and spontaneous speech in assessment (</a:t>
            </a:r>
            <a:r>
              <a:rPr lang="en-US" altLang="en-US" sz="40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instead of relying mainly on prepared presentations or written reports).</a:t>
            </a:r>
            <a:endParaRPr lang="en-US" altLang="en-US" sz="40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algn="l">
              <a:lnSpc>
                <a:spcPct val="150000"/>
              </a:lnSpc>
            </a:pPr>
            <a:endParaRPr lang="en-US" altLang="en-US" sz="40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 l="-78094" r="-78071" b="-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 rot="0">
            <a:off x="238725" y="9682343"/>
            <a:ext cx="698335" cy="547688"/>
            <a:chOff x="0" y="0"/>
            <a:chExt cx="931113" cy="7302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1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0"/>
              <a:ext cx="931113" cy="730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‹#›</a:t>
              </a:r>
              <a:endParaRPr lang="en-US" sz="18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 rot="0">
            <a:off x="17352645" y="9822399"/>
            <a:ext cx="510807" cy="255565"/>
            <a:chOff x="0" y="0"/>
            <a:chExt cx="681076" cy="3407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0">
            <a:off x="17268920" y="9670913"/>
            <a:ext cx="698335" cy="547688"/>
            <a:chOff x="0" y="0"/>
            <a:chExt cx="931113" cy="73025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1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‹15›</a:t>
              </a:r>
              <a:endParaRPr lang="en-US" sz="15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>
            <a:off x="463831" y="747784"/>
            <a:ext cx="1129738" cy="929209"/>
          </a:xfrm>
          <a:custGeom>
            <a:avLst/>
            <a:gdLst/>
            <a:ahLst/>
            <a:cxnLst/>
            <a:rect l="l" t="t" r="r" b="b"/>
            <a:pathLst>
              <a:path w="1129738" h="929209">
                <a:moveTo>
                  <a:pt x="0" y="0"/>
                </a:moveTo>
                <a:lnTo>
                  <a:pt x="1129738" y="0"/>
                </a:lnTo>
                <a:lnTo>
                  <a:pt x="1129738" y="929209"/>
                </a:lnTo>
                <a:lnTo>
                  <a:pt x="0" y="9292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1731950" y="433459"/>
            <a:ext cx="17624727" cy="1346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CONCLUSION &amp; SUGGESTIONS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9816465" y="3875405"/>
            <a:ext cx="7893685" cy="5815965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marL="777240" lvl="1" indent="-388620" algn="l">
              <a:lnSpc>
                <a:spcPts val="6410"/>
              </a:lnSpc>
              <a:buFont typeface="Arial" panose="020B0604020202020204"/>
              <a:buChar char="•"/>
            </a:pPr>
            <a:r>
              <a:rPr lang="en-US" sz="36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More diverse sample </a:t>
            </a:r>
            <a:endParaRPr lang="en-US" sz="36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marL="777240" lvl="1" indent="-388620" algn="l">
              <a:lnSpc>
                <a:spcPts val="6410"/>
              </a:lnSpc>
              <a:buFont typeface="Arial" panose="020B0604020202020204"/>
              <a:buChar char="•"/>
            </a:pPr>
            <a:r>
              <a:rPr lang="en-US" sz="36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Examine different speaking tasks </a:t>
            </a:r>
            <a:endParaRPr lang="en-US" sz="36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marL="777240" lvl="1" indent="-388620" algn="l">
              <a:lnSpc>
                <a:spcPts val="6410"/>
              </a:lnSpc>
              <a:buFont typeface="Arial" panose="020B0604020202020204"/>
              <a:buChar char="•"/>
            </a:pPr>
            <a:r>
              <a:rPr lang="en-US" sz="36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More a</a:t>
            </a:r>
            <a:r>
              <a:rPr lang="en-US" sz="36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nalytical frameworks</a:t>
            </a:r>
            <a:endParaRPr lang="en-US" sz="36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marL="777240" lvl="1" indent="-388620" algn="l">
              <a:lnSpc>
                <a:spcPts val="6410"/>
              </a:lnSpc>
              <a:buFont typeface="Arial" panose="020B0604020202020204"/>
              <a:buChar char="•"/>
            </a:pPr>
            <a:r>
              <a:rPr lang="en-US" sz="36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Refin</a:t>
            </a:r>
            <a:r>
              <a:rPr lang="en-US" sz="36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e coding procedures &amp; spoken-data analysis methods</a:t>
            </a:r>
            <a:endParaRPr lang="en-US" sz="36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marL="388620" lvl="1" indent="0" algn="l">
              <a:lnSpc>
                <a:spcPts val="6410"/>
              </a:lnSpc>
              <a:buFont typeface="Arial" panose="020B0604020202020204"/>
              <a:buNone/>
            </a:pPr>
            <a:endParaRPr lang="en-US" sz="36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587893" y="4361856"/>
            <a:ext cx="7893592" cy="3982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6410"/>
              </a:lnSpc>
              <a:buFont typeface="Arial" panose="020B0604020202020204"/>
              <a:buChar char="•"/>
            </a:pPr>
            <a:r>
              <a:rPr lang="en-US" sz="36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Small sample from one university</a:t>
            </a:r>
            <a:endParaRPr lang="en-US" sz="36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marL="777240" lvl="1" indent="-388620" algn="l">
              <a:lnSpc>
                <a:spcPts val="6410"/>
              </a:lnSpc>
              <a:buFont typeface="Arial" panose="020B0604020202020204"/>
              <a:buChar char="•"/>
            </a:pPr>
            <a:r>
              <a:rPr lang="en-US" sz="36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One speaking task typ</a:t>
            </a:r>
            <a:r>
              <a:rPr lang="en-US" sz="36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e o</a:t>
            </a:r>
            <a:r>
              <a:rPr lang="en-US" sz="36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nly</a:t>
            </a:r>
            <a:endParaRPr lang="en-US" sz="36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marL="777240" lvl="1" indent="-388620" algn="l">
              <a:lnSpc>
                <a:spcPts val="6410"/>
              </a:lnSpc>
              <a:buFont typeface="Arial" panose="020B0604020202020204"/>
              <a:buChar char="•"/>
            </a:pPr>
            <a:r>
              <a:rPr lang="en-US" sz="36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Poss</a:t>
            </a:r>
            <a:r>
              <a:rPr lang="en-US" sz="36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ibl</a:t>
            </a:r>
            <a:r>
              <a:rPr lang="en-US" sz="36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e coding constraints in EGP classification</a:t>
            </a:r>
            <a:endParaRPr lang="en-US" sz="36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algn="l">
              <a:lnSpc>
                <a:spcPts val="6410"/>
              </a:lnSpc>
            </a:pPr>
          </a:p>
        </p:txBody>
      </p:sp>
      <p:grpSp>
        <p:nvGrpSpPr>
          <p:cNvPr id="22" name="Group 22"/>
          <p:cNvGrpSpPr/>
          <p:nvPr/>
        </p:nvGrpSpPr>
        <p:grpSpPr>
          <a:xfrm rot="0">
            <a:off x="2027528" y="2728537"/>
            <a:ext cx="5918765" cy="1171276"/>
            <a:chOff x="0" y="0"/>
            <a:chExt cx="7891686" cy="156170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575584" cy="1561701"/>
            </a:xfrm>
            <a:custGeom>
              <a:avLst/>
              <a:gdLst/>
              <a:ahLst/>
              <a:cxnLst/>
              <a:rect l="l" t="t" r="r" b="b"/>
              <a:pathLst>
                <a:path w="6575584" h="1561701">
                  <a:moveTo>
                    <a:pt x="0" y="0"/>
                  </a:moveTo>
                  <a:lnTo>
                    <a:pt x="6575584" y="0"/>
                  </a:lnTo>
                  <a:lnTo>
                    <a:pt x="6575584" y="1561701"/>
                  </a:lnTo>
                  <a:lnTo>
                    <a:pt x="0" y="15617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1223072" y="161302"/>
              <a:ext cx="6668614" cy="10200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120"/>
                </a:lnSpc>
              </a:pPr>
              <a:r>
                <a:rPr lang="en-US" sz="4000" b="1">
                  <a:solidFill>
                    <a:srgbClr val="FFFFFF"/>
                  </a:solidFill>
                  <a:latin typeface="K2D Bold" panose="00000800000000000000"/>
                  <a:ea typeface="K2D Bold" panose="00000800000000000000"/>
                  <a:cs typeface="K2D Bold" panose="00000800000000000000"/>
                  <a:sym typeface="K2D Bold" panose="00000800000000000000"/>
                </a:rPr>
                <a:t>LIMITATIONS</a:t>
              </a:r>
              <a:endParaRPr lang="en-US" sz="4000" b="1">
                <a:solidFill>
                  <a:srgbClr val="FFFFFF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endParaRPr>
            </a:p>
          </p:txBody>
        </p:sp>
      </p:grpSp>
      <p:sp>
        <p:nvSpPr>
          <p:cNvPr id="25" name="Freeform 25"/>
          <p:cNvSpPr/>
          <p:nvPr/>
        </p:nvSpPr>
        <p:spPr>
          <a:xfrm>
            <a:off x="10267260" y="2052424"/>
            <a:ext cx="6992040" cy="1847389"/>
          </a:xfrm>
          <a:custGeom>
            <a:avLst/>
            <a:gdLst/>
            <a:ahLst/>
            <a:cxnLst/>
            <a:rect l="l" t="t" r="r" b="b"/>
            <a:pathLst>
              <a:path w="6992040" h="1847389">
                <a:moveTo>
                  <a:pt x="0" y="0"/>
                </a:moveTo>
                <a:lnTo>
                  <a:pt x="6992040" y="0"/>
                </a:lnTo>
                <a:lnTo>
                  <a:pt x="6992040" y="1847389"/>
                </a:lnTo>
                <a:lnTo>
                  <a:pt x="0" y="18473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5235" t="-17279" r="-15235"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9969860" y="2009013"/>
            <a:ext cx="7893592" cy="1715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20"/>
              </a:lnSpc>
            </a:pPr>
            <a:r>
              <a:rPr lang="en-US" sz="4000" b="1">
                <a:solidFill>
                  <a:srgbClr val="FFFFFF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RECOMMENDATIONS FOR</a:t>
            </a:r>
            <a:endParaRPr lang="en-US" sz="4000" b="1">
              <a:solidFill>
                <a:srgbClr val="FFFFFF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  <a:p>
            <a:pPr algn="ctr">
              <a:lnSpc>
                <a:spcPts val="7120"/>
              </a:lnSpc>
            </a:pPr>
            <a:r>
              <a:rPr lang="en-US" sz="4000" b="1">
                <a:solidFill>
                  <a:srgbClr val="FFFFFF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FUTURE RESEARCH</a:t>
            </a:r>
            <a:endParaRPr lang="en-US" sz="4000" b="1">
              <a:solidFill>
                <a:srgbClr val="FFFFFF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3000" r="-6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1600200" y="2705100"/>
            <a:ext cx="15057755" cy="3784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en-US" sz="8000" b="1">
                <a:solidFill>
                  <a:schemeClr val="tx1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THANK YOU FOR </a:t>
            </a:r>
            <a:endParaRPr lang="en-US" sz="8000" b="1">
              <a:solidFill>
                <a:schemeClr val="tx1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  <a:p>
            <a:pPr algn="ctr">
              <a:lnSpc>
                <a:spcPct val="150000"/>
              </a:lnSpc>
            </a:pPr>
            <a:r>
              <a:rPr lang="en-US" sz="8000" b="1">
                <a:solidFill>
                  <a:schemeClr val="tx1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YOUR KIND ATTENTION</a:t>
            </a:r>
            <a:endParaRPr lang="en-US" sz="8000" b="1">
              <a:solidFill>
                <a:schemeClr val="tx1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3000" r="-6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948" y="468413"/>
            <a:ext cx="1466646" cy="14679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919" y="468413"/>
            <a:ext cx="1437978" cy="14679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790" y="468413"/>
            <a:ext cx="1444107" cy="14679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" t="3148" r="6152" b="67435"/>
          <a:stretch>
            <a:fillRect/>
          </a:stretch>
        </p:blipFill>
        <p:spPr>
          <a:xfrm>
            <a:off x="5055329" y="2201559"/>
            <a:ext cx="8177343" cy="792288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4000500"/>
            <a:ext cx="17010698" cy="32766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altLang="en-US" sz="6000" b="1" dirty="0">
                <a:solidFill>
                  <a:schemeClr val="tx1"/>
                </a:solidFill>
                <a:latin typeface="Times New Roman" panose="02020603050405020304" charset="0"/>
                <a:ea typeface="K2D Bold" panose="00000800000000000000"/>
                <a:cs typeface="Times New Roman" panose="02020603050405020304" charset="0"/>
                <a:sym typeface="K2D Bold" panose="00000800000000000000"/>
              </a:rPr>
              <a:t>A Descriptive Study Of Grammatical Range </a:t>
            </a:r>
            <a:br>
              <a:rPr lang="en-US" altLang="en-US" sz="6000" b="1" dirty="0">
                <a:solidFill>
                  <a:schemeClr val="tx1"/>
                </a:solidFill>
                <a:latin typeface="Times New Roman" panose="02020603050405020304" charset="0"/>
                <a:ea typeface="K2D Bold" panose="00000800000000000000"/>
                <a:cs typeface="Times New Roman" panose="02020603050405020304" charset="0"/>
                <a:sym typeface="K2D Bold" panose="00000800000000000000"/>
              </a:rPr>
            </a:br>
            <a:r>
              <a:rPr lang="en-US" altLang="en-US" sz="6000" b="1" dirty="0">
                <a:solidFill>
                  <a:schemeClr val="tx1"/>
                </a:solidFill>
                <a:latin typeface="Times New Roman" panose="02020603050405020304" charset="0"/>
                <a:ea typeface="K2D Bold" panose="00000800000000000000"/>
                <a:cs typeface="Times New Roman" panose="02020603050405020304" charset="0"/>
                <a:sym typeface="K2D Bold" panose="00000800000000000000"/>
              </a:rPr>
              <a:t>In English Majors’ Spontaneous Speech </a:t>
            </a:r>
            <a:br>
              <a:rPr lang="en-US" altLang="en-US" sz="6000" b="1" dirty="0">
                <a:solidFill>
                  <a:schemeClr val="tx1"/>
                </a:solidFill>
                <a:latin typeface="Times New Roman" panose="02020603050405020304" charset="0"/>
                <a:ea typeface="K2D Bold" panose="00000800000000000000"/>
                <a:cs typeface="Times New Roman" panose="02020603050405020304" charset="0"/>
                <a:sym typeface="K2D Bold" panose="00000800000000000000"/>
              </a:rPr>
            </a:br>
            <a:r>
              <a:rPr lang="en-US" altLang="en-US" sz="6000" b="1" dirty="0">
                <a:solidFill>
                  <a:schemeClr val="tx1"/>
                </a:solidFill>
                <a:latin typeface="Times New Roman" panose="02020603050405020304" charset="0"/>
                <a:ea typeface="K2D Bold" panose="00000800000000000000"/>
                <a:cs typeface="Times New Roman" panose="02020603050405020304" charset="0"/>
                <a:sym typeface="K2D Bold" panose="00000800000000000000"/>
              </a:rPr>
              <a:t>At a Mekong Delta University.</a:t>
            </a:r>
            <a:endParaRPr lang="en-US" altLang="en-US" sz="6000" b="1" dirty="0">
              <a:solidFill>
                <a:schemeClr val="tx1"/>
              </a:solidFill>
              <a:latin typeface="Times New Roman" panose="02020603050405020304" charset="0"/>
              <a:ea typeface="K2D Bold" panose="00000800000000000000"/>
              <a:cs typeface="Times New Roman" panose="02020603050405020304" charset="0"/>
              <a:sym typeface="K2D Bold" panose="0000080000000000000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81200" y="7048660"/>
            <a:ext cx="15773400" cy="2250281"/>
          </a:xfrm>
        </p:spPr>
        <p:txBody>
          <a:bodyPr>
            <a:normAutofit fontScale="90000" lnSpcReduction="20000"/>
          </a:bodyPr>
          <a:lstStyle/>
          <a:p>
            <a:endParaRPr lang="en-US" b="1" i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b="1" i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indent="457200"/>
            <a:r>
              <a:rPr lang="en-US" b="1" i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Presenter: Pham Thi Kim Anh</a:t>
            </a:r>
            <a:endParaRPr lang="en-US" b="1" i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indent="457200"/>
            <a:r>
              <a:rPr lang="en-US" b="1" i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Affiliation: Can Tho University</a:t>
            </a:r>
            <a:endParaRPr lang="en-US" b="1" i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Rectangle: Rounded Corners 14"/>
          <p:cNvSpPr/>
          <p:nvPr/>
        </p:nvSpPr>
        <p:spPr>
          <a:xfrm>
            <a:off x="11506200" y="8039100"/>
            <a:ext cx="2634615" cy="836930"/>
          </a:xfrm>
          <a:prstGeom prst="roundRect">
            <a:avLst/>
          </a:prstGeom>
          <a:solidFill>
            <a:srgbClr val="D621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alibri (Body)"/>
              </a:rPr>
              <a:t>ID #2028</a:t>
            </a:r>
            <a:endParaRPr lang="vi-VN" sz="3200" b="1" dirty="0">
              <a:latin typeface="Calibri (Body)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4"/>
          <p:cNvGrpSpPr/>
          <p:nvPr/>
        </p:nvGrpSpPr>
        <p:grpSpPr>
          <a:xfrm rot="0">
            <a:off x="20762976" y="546779"/>
            <a:ext cx="160744" cy="160506"/>
            <a:chOff x="0" y="0"/>
            <a:chExt cx="214325" cy="214008"/>
          </a:xfrm>
        </p:grpSpPr>
        <p:sp>
          <p:nvSpPr>
            <p:cNvPr id="56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8094" r="-78071" b="-5"/>
              </a:stretch>
            </a:blipFill>
          </p:spPr>
        </p:sp>
      </p:grpSp>
      <p:grpSp>
        <p:nvGrpSpPr>
          <p:cNvPr id="57" name="Group 6"/>
          <p:cNvGrpSpPr/>
          <p:nvPr/>
        </p:nvGrpSpPr>
        <p:grpSpPr>
          <a:xfrm rot="0">
            <a:off x="3020025" y="10088743"/>
            <a:ext cx="698335" cy="547688"/>
            <a:chOff x="0" y="0"/>
            <a:chExt cx="931113" cy="730250"/>
          </a:xfrm>
        </p:grpSpPr>
        <p:sp>
          <p:nvSpPr>
            <p:cNvPr id="58" name="Freeform 7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59" name="TextBox 8"/>
            <p:cNvSpPr txBox="1"/>
            <p:nvPr/>
          </p:nvSpPr>
          <p:spPr>
            <a:xfrm>
              <a:off x="0" y="0"/>
              <a:ext cx="931113" cy="730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‹#›</a:t>
              </a:r>
              <a:endParaRPr lang="en-US" sz="18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sp>
        <p:nvSpPr>
          <p:cNvPr id="60" name="Freeform 20"/>
          <p:cNvSpPr/>
          <p:nvPr/>
        </p:nvSpPr>
        <p:spPr>
          <a:xfrm>
            <a:off x="6112413" y="1865330"/>
            <a:ext cx="1095513" cy="901060"/>
          </a:xfrm>
          <a:custGeom>
            <a:avLst/>
            <a:gdLst/>
            <a:ahLst/>
            <a:cxnLst/>
            <a:rect l="l" t="t" r="r" b="b"/>
            <a:pathLst>
              <a:path w="1095513" h="901060">
                <a:moveTo>
                  <a:pt x="0" y="0"/>
                </a:moveTo>
                <a:lnTo>
                  <a:pt x="1095513" y="0"/>
                </a:lnTo>
                <a:lnTo>
                  <a:pt x="1095513" y="901059"/>
                </a:lnTo>
                <a:lnTo>
                  <a:pt x="0" y="9010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1" name="Freeform 21"/>
          <p:cNvSpPr/>
          <p:nvPr/>
        </p:nvSpPr>
        <p:spPr>
          <a:xfrm>
            <a:off x="6112413" y="3165217"/>
            <a:ext cx="1095513" cy="901060"/>
          </a:xfrm>
          <a:custGeom>
            <a:avLst/>
            <a:gdLst/>
            <a:ahLst/>
            <a:cxnLst/>
            <a:rect l="l" t="t" r="r" b="b"/>
            <a:pathLst>
              <a:path w="1095513" h="901060">
                <a:moveTo>
                  <a:pt x="0" y="0"/>
                </a:moveTo>
                <a:lnTo>
                  <a:pt x="1095513" y="0"/>
                </a:lnTo>
                <a:lnTo>
                  <a:pt x="1095513" y="901059"/>
                </a:lnTo>
                <a:lnTo>
                  <a:pt x="0" y="9010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2" name="Freeform 22"/>
          <p:cNvSpPr/>
          <p:nvPr/>
        </p:nvSpPr>
        <p:spPr>
          <a:xfrm>
            <a:off x="6112413" y="4465103"/>
            <a:ext cx="1129738" cy="929209"/>
          </a:xfrm>
          <a:custGeom>
            <a:avLst/>
            <a:gdLst/>
            <a:ahLst/>
            <a:cxnLst/>
            <a:rect l="l" t="t" r="r" b="b"/>
            <a:pathLst>
              <a:path w="1129738" h="929209">
                <a:moveTo>
                  <a:pt x="0" y="0"/>
                </a:moveTo>
                <a:lnTo>
                  <a:pt x="1129738" y="0"/>
                </a:lnTo>
                <a:lnTo>
                  <a:pt x="1129738" y="929210"/>
                </a:lnTo>
                <a:lnTo>
                  <a:pt x="0" y="92921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3" name="Freeform 23"/>
          <p:cNvSpPr/>
          <p:nvPr/>
        </p:nvSpPr>
        <p:spPr>
          <a:xfrm>
            <a:off x="6112413" y="5737162"/>
            <a:ext cx="1095513" cy="901060"/>
          </a:xfrm>
          <a:custGeom>
            <a:avLst/>
            <a:gdLst/>
            <a:ahLst/>
            <a:cxnLst/>
            <a:rect l="l" t="t" r="r" b="b"/>
            <a:pathLst>
              <a:path w="1095513" h="901060">
                <a:moveTo>
                  <a:pt x="0" y="0"/>
                </a:moveTo>
                <a:lnTo>
                  <a:pt x="1095513" y="0"/>
                </a:lnTo>
                <a:lnTo>
                  <a:pt x="1095513" y="901059"/>
                </a:lnTo>
                <a:lnTo>
                  <a:pt x="0" y="9010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4" name="Freeform 24"/>
          <p:cNvSpPr/>
          <p:nvPr/>
        </p:nvSpPr>
        <p:spPr>
          <a:xfrm>
            <a:off x="6078188" y="6977224"/>
            <a:ext cx="1129738" cy="929209"/>
          </a:xfrm>
          <a:custGeom>
            <a:avLst/>
            <a:gdLst/>
            <a:ahLst/>
            <a:cxnLst/>
            <a:rect l="l" t="t" r="r" b="b"/>
            <a:pathLst>
              <a:path w="1129738" h="929209">
                <a:moveTo>
                  <a:pt x="0" y="0"/>
                </a:moveTo>
                <a:lnTo>
                  <a:pt x="1129738" y="0"/>
                </a:lnTo>
                <a:lnTo>
                  <a:pt x="1129738" y="929210"/>
                </a:lnTo>
                <a:lnTo>
                  <a:pt x="0" y="92921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65" name="Freeform 25"/>
          <p:cNvSpPr/>
          <p:nvPr/>
        </p:nvSpPr>
        <p:spPr>
          <a:xfrm>
            <a:off x="6078188" y="8305261"/>
            <a:ext cx="1129738" cy="929209"/>
          </a:xfrm>
          <a:custGeom>
            <a:avLst/>
            <a:gdLst/>
            <a:ahLst/>
            <a:cxnLst/>
            <a:rect l="l" t="t" r="r" b="b"/>
            <a:pathLst>
              <a:path w="1129738" h="929209">
                <a:moveTo>
                  <a:pt x="0" y="0"/>
                </a:moveTo>
                <a:lnTo>
                  <a:pt x="1129738" y="0"/>
                </a:lnTo>
                <a:lnTo>
                  <a:pt x="1129738" y="929209"/>
                </a:lnTo>
                <a:lnTo>
                  <a:pt x="0" y="92920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66" name="TextBox 26"/>
          <p:cNvSpPr txBox="1"/>
          <p:nvPr/>
        </p:nvSpPr>
        <p:spPr>
          <a:xfrm>
            <a:off x="3810000" y="232454"/>
            <a:ext cx="17624727" cy="1346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AGENDA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  <p:sp>
        <p:nvSpPr>
          <p:cNvPr id="67" name="TextBox 27"/>
          <p:cNvSpPr txBox="1"/>
          <p:nvPr/>
        </p:nvSpPr>
        <p:spPr>
          <a:xfrm>
            <a:off x="7428744" y="1867542"/>
            <a:ext cx="653663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60"/>
              </a:lnSpc>
            </a:pPr>
            <a:r>
              <a:rPr lang="en-US" sz="45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Rationale</a:t>
            </a:r>
            <a:endParaRPr lang="en-US" sz="4500" b="1">
              <a:solidFill>
                <a:srgbClr val="000000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</p:txBody>
      </p:sp>
      <p:sp>
        <p:nvSpPr>
          <p:cNvPr id="68" name="TextBox 28"/>
          <p:cNvSpPr txBox="1"/>
          <p:nvPr/>
        </p:nvSpPr>
        <p:spPr>
          <a:xfrm>
            <a:off x="7345680" y="3162300"/>
            <a:ext cx="12867640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60"/>
              </a:lnSpc>
            </a:pPr>
            <a:r>
              <a:rPr lang="en-US" sz="45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Research Aims &amp; Research Questions</a:t>
            </a:r>
            <a:endParaRPr lang="en-US" sz="4500" b="1">
              <a:solidFill>
                <a:srgbClr val="000000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</p:txBody>
      </p:sp>
      <p:sp>
        <p:nvSpPr>
          <p:cNvPr id="69" name="TextBox 29"/>
          <p:cNvSpPr txBox="1"/>
          <p:nvPr/>
        </p:nvSpPr>
        <p:spPr>
          <a:xfrm>
            <a:off x="7568457" y="5622862"/>
            <a:ext cx="605016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60"/>
              </a:lnSpc>
            </a:pPr>
            <a:r>
              <a:rPr lang="en-US" sz="45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Methodology</a:t>
            </a:r>
            <a:endParaRPr lang="en-US" sz="4500" b="1">
              <a:solidFill>
                <a:srgbClr val="000000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</p:txBody>
      </p:sp>
      <p:sp>
        <p:nvSpPr>
          <p:cNvPr id="70" name="TextBox 30"/>
          <p:cNvSpPr txBox="1"/>
          <p:nvPr/>
        </p:nvSpPr>
        <p:spPr>
          <a:xfrm>
            <a:off x="7568457" y="4406683"/>
            <a:ext cx="4790877" cy="792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60"/>
              </a:lnSpc>
            </a:pPr>
            <a:r>
              <a:rPr lang="en-US" sz="45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Literature Review</a:t>
            </a:r>
            <a:endParaRPr lang="en-US" sz="4500" b="1">
              <a:solidFill>
                <a:srgbClr val="000000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</p:txBody>
      </p:sp>
      <p:sp>
        <p:nvSpPr>
          <p:cNvPr id="71" name="TextBox 31"/>
          <p:cNvSpPr txBox="1"/>
          <p:nvPr/>
        </p:nvSpPr>
        <p:spPr>
          <a:xfrm>
            <a:off x="7542530" y="6988810"/>
            <a:ext cx="9583420" cy="1235075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l">
              <a:lnSpc>
                <a:spcPts val="6660"/>
              </a:lnSpc>
            </a:pPr>
            <a:r>
              <a:rPr lang="en-US" sz="45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Findings &amp; Discussion</a:t>
            </a:r>
            <a:endParaRPr lang="en-US" sz="4500" b="1">
              <a:solidFill>
                <a:srgbClr val="000000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</p:txBody>
      </p:sp>
      <p:sp>
        <p:nvSpPr>
          <p:cNvPr id="72" name="TextBox 32"/>
          <p:cNvSpPr txBox="1"/>
          <p:nvPr/>
        </p:nvSpPr>
        <p:spPr>
          <a:xfrm>
            <a:off x="7568565" y="8304530"/>
            <a:ext cx="10005060" cy="1526540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l">
              <a:lnSpc>
                <a:spcPts val="6660"/>
              </a:lnSpc>
            </a:pPr>
            <a:r>
              <a:rPr lang="en-US" sz="45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Conclusion &amp; Suggestions</a:t>
            </a:r>
            <a:endParaRPr lang="en-US" sz="4500" b="1">
              <a:solidFill>
                <a:srgbClr val="000000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>
                <a:alphaModFix amt="85000"/>
              </a:blip>
              <a:stretch>
                <a:fillRect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 rot="0">
            <a:off x="717985" y="985133"/>
            <a:ext cx="438150" cy="438150"/>
            <a:chOff x="0" y="0"/>
            <a:chExt cx="584200" cy="5842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4200" cy="584200"/>
            </a:xfrm>
            <a:custGeom>
              <a:avLst/>
              <a:gdLst/>
              <a:ahLst/>
              <a:cxnLst/>
              <a:rect l="l" t="t" r="r" b="b"/>
              <a:pathLst>
                <a:path w="584200" h="584200">
                  <a:moveTo>
                    <a:pt x="0" y="0"/>
                  </a:moveTo>
                  <a:lnTo>
                    <a:pt x="584200" y="0"/>
                  </a:lnTo>
                  <a:lnTo>
                    <a:pt x="584200" y="584200"/>
                  </a:lnTo>
                  <a:lnTo>
                    <a:pt x="0" y="584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8303" r="-78303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8094" r="-78071" b="-5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 rot="0">
            <a:off x="17352645" y="9822399"/>
            <a:ext cx="510807" cy="255565"/>
            <a:chOff x="0" y="0"/>
            <a:chExt cx="681076" cy="34075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</p:sp>
      </p:grpSp>
      <p:grpSp>
        <p:nvGrpSpPr>
          <p:cNvPr id="16" name="Group 16"/>
          <p:cNvGrpSpPr/>
          <p:nvPr/>
        </p:nvGrpSpPr>
        <p:grpSpPr>
          <a:xfrm rot="0">
            <a:off x="17268920" y="9670913"/>
            <a:ext cx="698335" cy="547688"/>
            <a:chOff x="0" y="0"/>
            <a:chExt cx="931113" cy="73025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18" name="TextBox 18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‹2›</a:t>
              </a:r>
              <a:endParaRPr lang="en-US" sz="15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238760" y="2045970"/>
            <a:ext cx="17379315" cy="7277735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marL="885190" lvl="1" indent="-442595" algn="l">
              <a:lnSpc>
                <a:spcPts val="7175"/>
              </a:lnSpc>
              <a:buFont typeface="Arial" panose="020B0604020202020204"/>
              <a:buChar char="•"/>
            </a:pPr>
            <a:r>
              <a:rPr lang="en-US" sz="4100" b="1">
                <a:solidFill>
                  <a:srgbClr val="1F5CA9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Spontaneous speech</a:t>
            </a:r>
            <a:r>
              <a:rPr lang="en-US" sz="4100" b="1">
                <a:solidFill>
                  <a:srgbClr val="0070C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 </a:t>
            </a:r>
            <a:r>
              <a:rPr lang="en-US" sz="41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is challenging, even high-proficiency Vietnamese English majors still struggle with it. </a:t>
            </a:r>
            <a:endParaRPr lang="en-US" altLang="en-US" sz="41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marL="885190" lvl="1" indent="-442595" algn="l">
              <a:lnSpc>
                <a:spcPts val="7175"/>
              </a:lnSpc>
              <a:buFont typeface="Arial" panose="020B0604020202020204"/>
              <a:buChar char="•"/>
            </a:pPr>
            <a:r>
              <a:rPr lang="en-US" sz="4100" b="1">
                <a:solidFill>
                  <a:srgbClr val="1F5CA9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Grammatical range</a:t>
            </a:r>
            <a:r>
              <a:rPr lang="en-US" sz="41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 is a key indicator of advanced speaking competence (especially in VSTEP and IELTS).</a:t>
            </a:r>
            <a:endParaRPr lang="en-US" sz="41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marL="885190" lvl="1" indent="-442595" algn="l">
              <a:lnSpc>
                <a:spcPts val="7175"/>
              </a:lnSpc>
              <a:buFont typeface="Arial" panose="020B0604020202020204"/>
              <a:buChar char="•"/>
            </a:pPr>
            <a:r>
              <a:rPr lang="en-US" sz="41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There remains</a:t>
            </a:r>
            <a:r>
              <a:rPr lang="en-US" sz="4100" b="1">
                <a:solidFill>
                  <a:srgbClr val="0070C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 </a:t>
            </a:r>
            <a:r>
              <a:rPr lang="en-US" sz="4100" b="1">
                <a:solidFill>
                  <a:srgbClr val="1F5CAA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a gap</a:t>
            </a:r>
            <a:r>
              <a:rPr lang="en-US" sz="4100" b="1">
                <a:solidFill>
                  <a:srgbClr val="1800AD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 </a:t>
            </a:r>
            <a:r>
              <a:rPr lang="en-US" sz="41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between grammatical knowledge and actual spoken performance.</a:t>
            </a:r>
            <a:endParaRPr lang="en-US" sz="4100" b="1">
              <a:solidFill>
                <a:srgbClr val="000000"/>
              </a:solidFill>
              <a:latin typeface="K2D Medium" panose="00000600000000000000"/>
              <a:ea typeface="K2D Medium" panose="00000600000000000000"/>
              <a:cs typeface="K2D Medium" panose="00000600000000000000"/>
              <a:sym typeface="K2D Medium" panose="00000600000000000000"/>
            </a:endParaRPr>
          </a:p>
          <a:p>
            <a:pPr marL="885190" lvl="1" indent="-442595" algn="l">
              <a:lnSpc>
                <a:spcPts val="7175"/>
              </a:lnSpc>
              <a:buFont typeface="Arial" panose="020B0604020202020204"/>
              <a:buChar char="•"/>
            </a:pPr>
            <a:r>
              <a:rPr lang="en-US" sz="4100" b="1">
                <a:solidFill>
                  <a:srgbClr val="000000"/>
                </a:solidFill>
                <a:latin typeface="K2D Medium" panose="00000600000000000000"/>
                <a:ea typeface="K2D Medium" panose="00000600000000000000"/>
                <a:cs typeface="K2D Medium" panose="00000600000000000000"/>
                <a:sym typeface="K2D Medium" panose="00000600000000000000"/>
              </a:rPr>
              <a:t>In Vietnam, research on grammatical range in spontaneous speech is still</a:t>
            </a:r>
            <a:r>
              <a:rPr lang="en-US" sz="41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 </a:t>
            </a:r>
            <a:r>
              <a:rPr lang="en-US" sz="4100" b="1">
                <a:solidFill>
                  <a:srgbClr val="1F5CA9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limited</a:t>
            </a:r>
            <a:r>
              <a:rPr lang="en-US" sz="41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.</a:t>
            </a:r>
            <a:endParaRPr lang="en-US" sz="4100" b="1">
              <a:solidFill>
                <a:srgbClr val="000000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  <a:p>
            <a:pPr algn="l">
              <a:lnSpc>
                <a:spcPts val="7175"/>
              </a:lnSpc>
            </a:pPr>
          </a:p>
        </p:txBody>
      </p:sp>
      <p:sp>
        <p:nvSpPr>
          <p:cNvPr id="23" name="TextBox 23"/>
          <p:cNvSpPr txBox="1"/>
          <p:nvPr/>
        </p:nvSpPr>
        <p:spPr>
          <a:xfrm>
            <a:off x="1652443" y="432683"/>
            <a:ext cx="17624727" cy="1346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RATIONALE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  <p:sp>
        <p:nvSpPr>
          <p:cNvPr id="24" name="Freeform 24"/>
          <p:cNvSpPr/>
          <p:nvPr/>
        </p:nvSpPr>
        <p:spPr>
          <a:xfrm>
            <a:off x="238725" y="760348"/>
            <a:ext cx="1095513" cy="901060"/>
          </a:xfrm>
          <a:custGeom>
            <a:avLst/>
            <a:gdLst/>
            <a:ahLst/>
            <a:cxnLst/>
            <a:rect l="l" t="t" r="r" b="b"/>
            <a:pathLst>
              <a:path w="1095513" h="901060">
                <a:moveTo>
                  <a:pt x="0" y="0"/>
                </a:moveTo>
                <a:lnTo>
                  <a:pt x="1095513" y="0"/>
                </a:lnTo>
                <a:lnTo>
                  <a:pt x="1095513" y="901060"/>
                </a:lnTo>
                <a:lnTo>
                  <a:pt x="0" y="9010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>
                <a:alphaModFix amt="85000"/>
              </a:blip>
              <a:stretch>
                <a:fillRect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8094" r="-78071" b="-5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 rot="0">
            <a:off x="238725" y="9682343"/>
            <a:ext cx="698335" cy="547688"/>
            <a:chOff x="0" y="0"/>
            <a:chExt cx="931113" cy="7302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931113" cy="730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‹#›</a:t>
              </a:r>
              <a:endParaRPr lang="en-US" sz="18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 rot="0">
            <a:off x="17352645" y="9822399"/>
            <a:ext cx="510807" cy="255565"/>
            <a:chOff x="0" y="0"/>
            <a:chExt cx="681076" cy="3407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</p:sp>
      </p:grpSp>
      <p:grpSp>
        <p:nvGrpSpPr>
          <p:cNvPr id="14" name="Group 14"/>
          <p:cNvGrpSpPr/>
          <p:nvPr/>
        </p:nvGrpSpPr>
        <p:grpSpPr>
          <a:xfrm rot="0">
            <a:off x="17268920" y="9670913"/>
            <a:ext cx="698335" cy="547688"/>
            <a:chOff x="0" y="0"/>
            <a:chExt cx="931113" cy="73025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‹3›</a:t>
              </a:r>
              <a:endParaRPr lang="en-US" sz="15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 rot="0">
            <a:off x="670750" y="1703531"/>
            <a:ext cx="17296505" cy="2006646"/>
            <a:chOff x="0" y="0"/>
            <a:chExt cx="4555458" cy="52849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555458" cy="528499"/>
            </a:xfrm>
            <a:custGeom>
              <a:avLst/>
              <a:gdLst/>
              <a:ahLst/>
              <a:cxnLst/>
              <a:rect l="l" t="t" r="r" b="b"/>
              <a:pathLst>
                <a:path w="4555458" h="528499">
                  <a:moveTo>
                    <a:pt x="22828" y="0"/>
                  </a:moveTo>
                  <a:lnTo>
                    <a:pt x="4532630" y="0"/>
                  </a:lnTo>
                  <a:cubicBezTo>
                    <a:pt x="4545238" y="0"/>
                    <a:pt x="4555458" y="10220"/>
                    <a:pt x="4555458" y="22828"/>
                  </a:cubicBezTo>
                  <a:lnTo>
                    <a:pt x="4555458" y="505672"/>
                  </a:lnTo>
                  <a:cubicBezTo>
                    <a:pt x="4555458" y="518279"/>
                    <a:pt x="4545238" y="528499"/>
                    <a:pt x="4532630" y="528499"/>
                  </a:cubicBezTo>
                  <a:lnTo>
                    <a:pt x="22828" y="528499"/>
                  </a:lnTo>
                  <a:cubicBezTo>
                    <a:pt x="10220" y="528499"/>
                    <a:pt x="0" y="518279"/>
                    <a:pt x="0" y="505672"/>
                  </a:cubicBezTo>
                  <a:lnTo>
                    <a:pt x="0" y="22828"/>
                  </a:lnTo>
                  <a:cubicBezTo>
                    <a:pt x="0" y="10220"/>
                    <a:pt x="10220" y="0"/>
                    <a:pt x="22828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0"/>
              <a:ext cx="4555458" cy="5284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948402" y="1800768"/>
            <a:ext cx="15669686" cy="2647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41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analyze the range and use of grammatical structures in students’ spontaneous speech</a:t>
            </a:r>
            <a:endParaRPr lang="en-US" sz="4100" b="1">
              <a:solidFill>
                <a:srgbClr val="000000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  <a:p>
            <a:pPr algn="l">
              <a:lnSpc>
                <a:spcPts val="7175"/>
              </a:lnSpc>
            </a:pPr>
          </a:p>
        </p:txBody>
      </p:sp>
      <p:sp>
        <p:nvSpPr>
          <p:cNvPr id="24" name="TextBox 24"/>
          <p:cNvSpPr txBox="1"/>
          <p:nvPr/>
        </p:nvSpPr>
        <p:spPr>
          <a:xfrm>
            <a:off x="1661741" y="213608"/>
            <a:ext cx="17624727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RESEARCH AIMS &amp; QUESTIONS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735330" y="3700780"/>
            <a:ext cx="16889730" cy="6221095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marL="885190" lvl="1" indent="-442595" algn="l">
              <a:lnSpc>
                <a:spcPts val="7665"/>
              </a:lnSpc>
              <a:buAutoNum type="arabicPeriod"/>
            </a:pPr>
            <a:r>
              <a:rPr lang="en-US" sz="4100" b="1" i="1">
                <a:solidFill>
                  <a:srgbClr val="000000"/>
                </a:solidFill>
                <a:latin typeface="K2D Medium Italics" panose="00000600000000000000"/>
                <a:ea typeface="K2D Medium Italics" panose="00000600000000000000"/>
                <a:cs typeface="K2D Medium Italics" panose="00000600000000000000"/>
                <a:sym typeface="K2D Medium Italics" panose="00000600000000000000"/>
              </a:rPr>
              <a:t>Which grammatical structures are most and least frequently used by students in spontaneous speech? </a:t>
            </a:r>
            <a:endParaRPr lang="en-US" sz="4100" b="1" i="1">
              <a:solidFill>
                <a:srgbClr val="000000"/>
              </a:solidFill>
              <a:latin typeface="K2D Medium Italics" panose="00000600000000000000"/>
              <a:ea typeface="K2D Medium Italics" panose="00000600000000000000"/>
              <a:cs typeface="K2D Medium Italics" panose="00000600000000000000"/>
              <a:sym typeface="K2D Medium Italics" panose="00000600000000000000"/>
            </a:endParaRPr>
          </a:p>
          <a:p>
            <a:pPr marL="885190" lvl="1" indent="-442595" algn="l">
              <a:lnSpc>
                <a:spcPts val="7665"/>
              </a:lnSpc>
              <a:buAutoNum type="arabicPeriod"/>
            </a:pPr>
            <a:r>
              <a:rPr lang="en-US" sz="4100" b="1" i="1">
                <a:solidFill>
                  <a:srgbClr val="000000"/>
                </a:solidFill>
                <a:latin typeface="K2D Medium Italics" panose="00000600000000000000"/>
                <a:ea typeface="K2D Medium Italics" panose="00000600000000000000"/>
                <a:cs typeface="K2D Medium Italics" panose="00000600000000000000"/>
                <a:sym typeface="K2D Medium Italics" panose="00000600000000000000"/>
              </a:rPr>
              <a:t>To what extent do students demonstrate grammatical range in their spontaneous speech? </a:t>
            </a:r>
            <a:endParaRPr lang="en-US" sz="4100" b="1" i="1">
              <a:solidFill>
                <a:srgbClr val="000000"/>
              </a:solidFill>
              <a:latin typeface="K2D Medium Italics" panose="00000600000000000000"/>
              <a:ea typeface="K2D Medium Italics" panose="00000600000000000000"/>
              <a:cs typeface="K2D Medium Italics" panose="00000600000000000000"/>
              <a:sym typeface="K2D Medium Italics" panose="00000600000000000000"/>
            </a:endParaRPr>
          </a:p>
          <a:p>
            <a:pPr marL="885190" lvl="1" indent="-442595" algn="l">
              <a:lnSpc>
                <a:spcPts val="7665"/>
              </a:lnSpc>
              <a:buAutoNum type="arabicPeriod"/>
            </a:pPr>
            <a:r>
              <a:rPr lang="en-US" sz="4100" b="1" i="1">
                <a:solidFill>
                  <a:srgbClr val="000000"/>
                </a:solidFill>
                <a:latin typeface="K2D Medium Italics" panose="00000600000000000000"/>
                <a:ea typeface="K2D Medium Italics" panose="00000600000000000000"/>
                <a:cs typeface="K2D Medium Italics" panose="00000600000000000000"/>
                <a:sym typeface="K2D Medium Italics" panose="00000600000000000000"/>
              </a:rPr>
              <a:t>Do students tend to overuse or avoid certain grammatical structures in their spontaneous speech?</a:t>
            </a:r>
            <a:endParaRPr lang="en-US" sz="4100" b="1" i="1">
              <a:solidFill>
                <a:srgbClr val="000000"/>
              </a:solidFill>
              <a:latin typeface="K2D Medium Italics" panose="00000600000000000000"/>
              <a:ea typeface="K2D Medium Italics" panose="00000600000000000000"/>
              <a:cs typeface="K2D Medium Italics" panose="00000600000000000000"/>
              <a:sym typeface="K2D Medium Italics" panose="00000600000000000000"/>
            </a:endParaRPr>
          </a:p>
          <a:p>
            <a:pPr algn="l">
              <a:lnSpc>
                <a:spcPts val="7665"/>
              </a:lnSpc>
            </a:pPr>
          </a:p>
        </p:txBody>
      </p:sp>
      <p:sp>
        <p:nvSpPr>
          <p:cNvPr id="26" name="Freeform 26"/>
          <p:cNvSpPr/>
          <p:nvPr/>
        </p:nvSpPr>
        <p:spPr>
          <a:xfrm>
            <a:off x="1029056" y="2019843"/>
            <a:ext cx="632685" cy="713890"/>
          </a:xfrm>
          <a:custGeom>
            <a:avLst/>
            <a:gdLst/>
            <a:ahLst/>
            <a:cxnLst/>
            <a:rect l="l" t="t" r="r" b="b"/>
            <a:pathLst>
              <a:path w="632685" h="713890">
                <a:moveTo>
                  <a:pt x="0" y="0"/>
                </a:moveTo>
                <a:lnTo>
                  <a:pt x="632685" y="0"/>
                </a:lnTo>
                <a:lnTo>
                  <a:pt x="632685" y="713890"/>
                </a:lnTo>
                <a:lnTo>
                  <a:pt x="0" y="7138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389303" y="578170"/>
            <a:ext cx="1095513" cy="901060"/>
          </a:xfrm>
          <a:custGeom>
            <a:avLst/>
            <a:gdLst/>
            <a:ahLst/>
            <a:cxnLst/>
            <a:rect l="l" t="t" r="r" b="b"/>
            <a:pathLst>
              <a:path w="1095513" h="901060">
                <a:moveTo>
                  <a:pt x="0" y="0"/>
                </a:moveTo>
                <a:lnTo>
                  <a:pt x="1095514" y="0"/>
                </a:lnTo>
                <a:lnTo>
                  <a:pt x="1095514" y="901060"/>
                </a:lnTo>
                <a:lnTo>
                  <a:pt x="0" y="9010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>
                <a:alphaModFix amt="85000"/>
              </a:blip>
              <a:stretch>
                <a:fillRect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8094" r="-78071" b="-5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 rot="0">
            <a:off x="238725" y="9682343"/>
            <a:ext cx="698335" cy="547688"/>
            <a:chOff x="0" y="0"/>
            <a:chExt cx="931113" cy="7302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931113" cy="730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‹#›</a:t>
              </a:r>
              <a:endParaRPr lang="en-US" sz="18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 rot="0">
            <a:off x="17352645" y="9822399"/>
            <a:ext cx="510807" cy="255565"/>
            <a:chOff x="0" y="0"/>
            <a:chExt cx="681076" cy="3407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</p:sp>
      </p:grpSp>
      <p:grpSp>
        <p:nvGrpSpPr>
          <p:cNvPr id="14" name="Group 14"/>
          <p:cNvGrpSpPr/>
          <p:nvPr/>
        </p:nvGrpSpPr>
        <p:grpSpPr>
          <a:xfrm rot="0">
            <a:off x="17268920" y="9670913"/>
            <a:ext cx="698335" cy="547688"/>
            <a:chOff x="0" y="0"/>
            <a:chExt cx="931113" cy="73025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‹4›</a:t>
              </a:r>
              <a:endParaRPr lang="en-US" sz="15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5140102" y="9747475"/>
            <a:ext cx="2070621" cy="322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endParaRPr lang="en-US" sz="2100" b="1">
              <a:solidFill>
                <a:srgbClr val="00AFEF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937060" y="1813808"/>
            <a:ext cx="17113720" cy="3927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4000" b="1">
                <a:solidFill>
                  <a:srgbClr val="1800AD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Spontaneous speaking</a:t>
            </a:r>
            <a:r>
              <a:rPr lang="en-US" sz="40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, or </a:t>
            </a:r>
            <a:r>
              <a:rPr lang="en-US" sz="4000" b="1">
                <a:solidFill>
                  <a:srgbClr val="1800AD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impromptu speaking</a:t>
            </a:r>
            <a:r>
              <a:rPr lang="en-US" sz="40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: the act of expressing and presenting one's ideas with limited or no preparation </a:t>
            </a:r>
            <a:r>
              <a:rPr lang="en-US" sz="4000">
                <a:solidFill>
                  <a:srgbClr val="000000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rPr>
              <a:t>(Hsieh, 2006)</a:t>
            </a:r>
            <a:endParaRPr lang="en-US" sz="4000">
              <a:solidFill>
                <a:srgbClr val="000000"/>
              </a:solidFill>
              <a:latin typeface="K2D" panose="00000500000000000000"/>
              <a:ea typeface="K2D" panose="00000500000000000000"/>
              <a:cs typeface="K2D" panose="00000500000000000000"/>
              <a:sym typeface="K2D" panose="00000500000000000000"/>
            </a:endParaRPr>
          </a:p>
          <a:p>
            <a:pPr algn="l">
              <a:lnSpc>
                <a:spcPts val="8000"/>
              </a:lnSpc>
            </a:pPr>
          </a:p>
          <a:p>
            <a:pPr algn="l">
              <a:lnSpc>
                <a:spcPts val="8000"/>
              </a:lnSpc>
            </a:pPr>
          </a:p>
        </p:txBody>
      </p:sp>
      <p:sp>
        <p:nvSpPr>
          <p:cNvPr id="21" name="TextBox 21"/>
          <p:cNvSpPr txBox="1"/>
          <p:nvPr/>
        </p:nvSpPr>
        <p:spPr>
          <a:xfrm>
            <a:off x="2367845" y="328684"/>
            <a:ext cx="17624727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LITERATURE REVIEW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028700" y="4178623"/>
            <a:ext cx="16740092" cy="291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4000" b="1">
                <a:solidFill>
                  <a:srgbClr val="1800AD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Grammatical Range: </a:t>
            </a:r>
            <a:r>
              <a:rPr lang="en-US" sz="40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the number and the variety of grammatical structures used by learners.</a:t>
            </a:r>
            <a:endParaRPr lang="en-US" sz="4000" b="1">
              <a:solidFill>
                <a:srgbClr val="000000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  <a:p>
            <a:pPr algn="l">
              <a:lnSpc>
                <a:spcPts val="8000"/>
              </a:lnSpc>
            </a:pPr>
          </a:p>
        </p:txBody>
      </p:sp>
      <p:sp>
        <p:nvSpPr>
          <p:cNvPr id="23" name="TextBox 23"/>
          <p:cNvSpPr txBox="1"/>
          <p:nvPr/>
        </p:nvSpPr>
        <p:spPr>
          <a:xfrm>
            <a:off x="902335" y="6245860"/>
            <a:ext cx="16450310" cy="51295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4000" b="1">
                <a:solidFill>
                  <a:srgbClr val="1800AD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Cognitive Load Theory:</a:t>
            </a:r>
            <a:r>
              <a:rPr lang="en-US" sz="40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 </a:t>
            </a:r>
            <a:r>
              <a:rPr lang="en-US" sz="40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The more a person has to learn or process in a short amount of time, the more difficult it is to process that information in working memory.</a:t>
            </a:r>
            <a:r>
              <a:rPr lang="en-US" sz="4000">
                <a:solidFill>
                  <a:srgbClr val="000000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rPr>
              <a:t> (John Sweller, 1980s)</a:t>
            </a:r>
            <a:endParaRPr lang="en-US" sz="4000">
              <a:solidFill>
                <a:srgbClr val="000000"/>
              </a:solidFill>
              <a:latin typeface="K2D" panose="00000500000000000000"/>
              <a:ea typeface="K2D" panose="00000500000000000000"/>
              <a:cs typeface="K2D" panose="00000500000000000000"/>
              <a:sym typeface="K2D" panose="00000500000000000000"/>
            </a:endParaRPr>
          </a:p>
          <a:p>
            <a:pPr algn="l">
              <a:lnSpc>
                <a:spcPts val="8000"/>
              </a:lnSpc>
            </a:pPr>
          </a:p>
          <a:p>
            <a:pPr algn="l">
              <a:lnSpc>
                <a:spcPts val="8000"/>
              </a:lnSpc>
            </a:pPr>
          </a:p>
        </p:txBody>
      </p:sp>
      <p:sp>
        <p:nvSpPr>
          <p:cNvPr id="24" name="Freeform 24"/>
          <p:cNvSpPr/>
          <p:nvPr/>
        </p:nvSpPr>
        <p:spPr>
          <a:xfrm>
            <a:off x="96439" y="2109083"/>
            <a:ext cx="632685" cy="713890"/>
          </a:xfrm>
          <a:custGeom>
            <a:avLst/>
            <a:gdLst/>
            <a:ahLst/>
            <a:cxnLst/>
            <a:rect l="l" t="t" r="r" b="b"/>
            <a:pathLst>
              <a:path w="632685" h="713890">
                <a:moveTo>
                  <a:pt x="0" y="0"/>
                </a:moveTo>
                <a:lnTo>
                  <a:pt x="632685" y="0"/>
                </a:lnTo>
                <a:lnTo>
                  <a:pt x="632685" y="713890"/>
                </a:lnTo>
                <a:lnTo>
                  <a:pt x="0" y="7138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235271" y="4473898"/>
            <a:ext cx="632685" cy="713890"/>
          </a:xfrm>
          <a:custGeom>
            <a:avLst/>
            <a:gdLst/>
            <a:ahLst/>
            <a:cxnLst/>
            <a:rect l="l" t="t" r="r" b="b"/>
            <a:pathLst>
              <a:path w="632685" h="713890">
                <a:moveTo>
                  <a:pt x="0" y="0"/>
                </a:moveTo>
                <a:lnTo>
                  <a:pt x="632685" y="0"/>
                </a:lnTo>
                <a:lnTo>
                  <a:pt x="632685" y="713891"/>
                </a:lnTo>
                <a:lnTo>
                  <a:pt x="0" y="7138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96439" y="6541383"/>
            <a:ext cx="632685" cy="713890"/>
          </a:xfrm>
          <a:custGeom>
            <a:avLst/>
            <a:gdLst/>
            <a:ahLst/>
            <a:cxnLst/>
            <a:rect l="l" t="t" r="r" b="b"/>
            <a:pathLst>
              <a:path w="632685" h="713890">
                <a:moveTo>
                  <a:pt x="0" y="0"/>
                </a:moveTo>
                <a:lnTo>
                  <a:pt x="632685" y="0"/>
                </a:lnTo>
                <a:lnTo>
                  <a:pt x="632685" y="713890"/>
                </a:lnTo>
                <a:lnTo>
                  <a:pt x="0" y="7138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867956" y="643009"/>
            <a:ext cx="1129738" cy="929209"/>
          </a:xfrm>
          <a:custGeom>
            <a:avLst/>
            <a:gdLst/>
            <a:ahLst/>
            <a:cxnLst/>
            <a:rect l="l" t="t" r="r" b="b"/>
            <a:pathLst>
              <a:path w="1129738" h="929209">
                <a:moveTo>
                  <a:pt x="0" y="0"/>
                </a:moveTo>
                <a:lnTo>
                  <a:pt x="1129738" y="0"/>
                </a:lnTo>
                <a:lnTo>
                  <a:pt x="1129738" y="929209"/>
                </a:lnTo>
                <a:lnTo>
                  <a:pt x="0" y="9292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>
                <a:alphaModFix amt="85000"/>
              </a:blip>
              <a:stretch>
                <a:fillRect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8094" r="-78071" b="-5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 rot="0">
            <a:off x="238725" y="9682343"/>
            <a:ext cx="698335" cy="547688"/>
            <a:chOff x="0" y="0"/>
            <a:chExt cx="931113" cy="7302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931113" cy="730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‹#›</a:t>
              </a:r>
              <a:endParaRPr lang="en-US" sz="18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 rot="0">
            <a:off x="17352645" y="9822399"/>
            <a:ext cx="510807" cy="255565"/>
            <a:chOff x="0" y="0"/>
            <a:chExt cx="681076" cy="3407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</p:sp>
      </p:grpSp>
      <p:grpSp>
        <p:nvGrpSpPr>
          <p:cNvPr id="14" name="Group 14"/>
          <p:cNvGrpSpPr/>
          <p:nvPr/>
        </p:nvGrpSpPr>
        <p:grpSpPr>
          <a:xfrm rot="0">
            <a:off x="17268920" y="9670913"/>
            <a:ext cx="698335" cy="547688"/>
            <a:chOff x="0" y="0"/>
            <a:chExt cx="931113" cy="73025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‹5›</a:t>
              </a:r>
              <a:endParaRPr lang="en-US" sz="15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620395" y="5121275"/>
            <a:ext cx="17139285" cy="3852545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l">
              <a:lnSpc>
                <a:spcPts val="8320"/>
              </a:lnSpc>
            </a:pPr>
            <a:r>
              <a:rPr lang="en-US" sz="4100" b="1">
                <a:solidFill>
                  <a:srgbClr val="1800AD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       Adaptive Control of Thought (ACT)</a:t>
            </a:r>
            <a:r>
              <a:rPr lang="en-US" sz="41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 </a:t>
            </a:r>
            <a:r>
              <a:rPr lang="en-US" sz="4100" i="1">
                <a:solidFill>
                  <a:srgbClr val="000000"/>
                </a:solidFill>
                <a:latin typeface="K2D Italics" panose="00000500000000000000"/>
                <a:ea typeface="K2D Italics" panose="00000500000000000000"/>
                <a:cs typeface="K2D Italics" panose="00000500000000000000"/>
                <a:sym typeface="K2D Italics" panose="00000500000000000000"/>
              </a:rPr>
              <a:t>(Anderson, 1970s)</a:t>
            </a:r>
            <a:endParaRPr lang="en-US" sz="4100" i="1">
              <a:solidFill>
                <a:srgbClr val="000000"/>
              </a:solidFill>
              <a:latin typeface="K2D Italics" panose="00000500000000000000"/>
              <a:ea typeface="K2D Italics" panose="00000500000000000000"/>
              <a:cs typeface="K2D Italics" panose="00000500000000000000"/>
              <a:sym typeface="K2D Italics" panose="00000500000000000000"/>
            </a:endParaRPr>
          </a:p>
          <a:p>
            <a:pPr marL="885190" lvl="1" indent="-442595" algn="l">
              <a:lnSpc>
                <a:spcPts val="8320"/>
              </a:lnSpc>
              <a:buFont typeface="Arial" panose="020B0604020202020204"/>
              <a:buChar char="•"/>
            </a:pPr>
            <a:r>
              <a:rPr lang="en-US" sz="41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Knowing grammatical rules: </a:t>
            </a:r>
            <a:r>
              <a:rPr lang="en-US" sz="4100" b="1" u="sng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declarative knowle</a:t>
            </a:r>
            <a:r>
              <a:rPr lang="en-US" sz="4100" b="1" u="sng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dge. </a:t>
            </a:r>
            <a:endParaRPr lang="en-US" sz="4100" b="1" u="sng">
              <a:solidFill>
                <a:srgbClr val="000000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  <a:p>
            <a:pPr marL="885190" lvl="1" indent="-442595" algn="l">
              <a:lnSpc>
                <a:spcPts val="8320"/>
              </a:lnSpc>
              <a:buFont typeface="Arial" panose="020B0604020202020204"/>
              <a:buChar char="•"/>
            </a:pPr>
            <a:r>
              <a:rPr lang="en-US" sz="41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The real fluency, accuracy, and complexity: </a:t>
            </a:r>
            <a:r>
              <a:rPr lang="en-US" sz="4100" b="1" u="sng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procedural knowledge</a:t>
            </a:r>
            <a:r>
              <a:rPr lang="en-US" sz="41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 (built through practice).</a:t>
            </a:r>
            <a:endParaRPr lang="en-US" sz="4100" b="1">
              <a:solidFill>
                <a:srgbClr val="000000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  <a:p>
            <a:pPr algn="l">
              <a:lnSpc>
                <a:spcPts val="8320"/>
              </a:lnSpc>
            </a:pPr>
          </a:p>
        </p:txBody>
      </p:sp>
      <p:sp>
        <p:nvSpPr>
          <p:cNvPr id="21" name="Freeform 21"/>
          <p:cNvSpPr/>
          <p:nvPr/>
        </p:nvSpPr>
        <p:spPr>
          <a:xfrm>
            <a:off x="620717" y="2073487"/>
            <a:ext cx="632685" cy="713890"/>
          </a:xfrm>
          <a:custGeom>
            <a:avLst/>
            <a:gdLst/>
            <a:ahLst/>
            <a:cxnLst/>
            <a:rect l="l" t="t" r="r" b="b"/>
            <a:pathLst>
              <a:path w="632685" h="713890">
                <a:moveTo>
                  <a:pt x="0" y="0"/>
                </a:moveTo>
                <a:lnTo>
                  <a:pt x="632686" y="0"/>
                </a:lnTo>
                <a:lnTo>
                  <a:pt x="632686" y="713890"/>
                </a:lnTo>
                <a:lnTo>
                  <a:pt x="0" y="7138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718185" y="1739900"/>
            <a:ext cx="16917035" cy="53346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320"/>
              </a:lnSpc>
            </a:pPr>
            <a:r>
              <a:rPr lang="en-US" sz="4100" b="1">
                <a:solidFill>
                  <a:srgbClr val="1800AD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      Automaticity: </a:t>
            </a:r>
            <a:r>
              <a:rPr lang="en-US" sz="41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The skill of performing a task an</a:t>
            </a:r>
            <a:r>
              <a:rPr lang="en-US" sz="4100" b="1">
                <a:solidFill>
                  <a:srgbClr val="000000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d processing information subconsciously and without deliberate effort. </a:t>
            </a:r>
            <a:endParaRPr lang="en-US" sz="4100" b="1">
              <a:solidFill>
                <a:srgbClr val="000000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  <a:p>
            <a:pPr algn="l">
              <a:lnSpc>
                <a:spcPts val="8320"/>
              </a:lnSpc>
            </a:pPr>
            <a:r>
              <a:rPr lang="en-US" sz="4100" i="1">
                <a:solidFill>
                  <a:srgbClr val="000000"/>
                </a:solidFill>
                <a:latin typeface="K2D Italics" panose="00000500000000000000"/>
                <a:ea typeface="K2D Italics" panose="00000500000000000000"/>
                <a:cs typeface="K2D Italics" panose="00000500000000000000"/>
                <a:sym typeface="K2D Italics" panose="00000500000000000000"/>
              </a:rPr>
              <a:t>(Dekeyser, 2001; Moors, 2006)</a:t>
            </a:r>
            <a:endParaRPr lang="en-US" sz="4100" i="1">
              <a:solidFill>
                <a:srgbClr val="000000"/>
              </a:solidFill>
              <a:latin typeface="K2D Italics" panose="00000500000000000000"/>
              <a:ea typeface="K2D Italics" panose="00000500000000000000"/>
              <a:cs typeface="K2D Italics" panose="00000500000000000000"/>
              <a:sym typeface="K2D Italics" panose="00000500000000000000"/>
            </a:endParaRPr>
          </a:p>
          <a:p>
            <a:pPr algn="l">
              <a:lnSpc>
                <a:spcPts val="8320"/>
              </a:lnSpc>
            </a:pPr>
          </a:p>
          <a:p>
            <a:pPr algn="l">
              <a:lnSpc>
                <a:spcPts val="8320"/>
              </a:lnSpc>
            </a:pPr>
          </a:p>
        </p:txBody>
      </p:sp>
      <p:sp>
        <p:nvSpPr>
          <p:cNvPr id="23" name="Freeform 23"/>
          <p:cNvSpPr/>
          <p:nvPr/>
        </p:nvSpPr>
        <p:spPr>
          <a:xfrm>
            <a:off x="586839" y="5454402"/>
            <a:ext cx="632685" cy="713890"/>
          </a:xfrm>
          <a:custGeom>
            <a:avLst/>
            <a:gdLst/>
            <a:ahLst/>
            <a:cxnLst/>
            <a:rect l="l" t="t" r="r" b="b"/>
            <a:pathLst>
              <a:path w="632685" h="713890">
                <a:moveTo>
                  <a:pt x="0" y="0"/>
                </a:moveTo>
                <a:lnTo>
                  <a:pt x="632685" y="0"/>
                </a:lnTo>
                <a:lnTo>
                  <a:pt x="632685" y="713890"/>
                </a:lnTo>
                <a:lnTo>
                  <a:pt x="0" y="7138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2367845" y="328684"/>
            <a:ext cx="17624727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LITERATURE REVIEW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  <p:sp>
        <p:nvSpPr>
          <p:cNvPr id="25" name="Freeform 25"/>
          <p:cNvSpPr/>
          <p:nvPr/>
        </p:nvSpPr>
        <p:spPr>
          <a:xfrm>
            <a:off x="867956" y="643009"/>
            <a:ext cx="1129738" cy="929209"/>
          </a:xfrm>
          <a:custGeom>
            <a:avLst/>
            <a:gdLst/>
            <a:ahLst/>
            <a:cxnLst/>
            <a:rect l="l" t="t" r="r" b="b"/>
            <a:pathLst>
              <a:path w="1129738" h="929209">
                <a:moveTo>
                  <a:pt x="0" y="0"/>
                </a:moveTo>
                <a:lnTo>
                  <a:pt x="1129738" y="0"/>
                </a:lnTo>
                <a:lnTo>
                  <a:pt x="1129738" y="929209"/>
                </a:lnTo>
                <a:lnTo>
                  <a:pt x="0" y="9292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>
                <a:alphaModFix amt="85000"/>
              </a:blip>
              <a:stretch>
                <a:fillRect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 rot="0">
            <a:off x="717985" y="985133"/>
            <a:ext cx="438150" cy="438150"/>
            <a:chOff x="0" y="0"/>
            <a:chExt cx="584200" cy="5842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4200" cy="584200"/>
            </a:xfrm>
            <a:custGeom>
              <a:avLst/>
              <a:gdLst/>
              <a:ahLst/>
              <a:cxnLst/>
              <a:rect l="l" t="t" r="r" b="b"/>
              <a:pathLst>
                <a:path w="584200" h="584200">
                  <a:moveTo>
                    <a:pt x="0" y="0"/>
                  </a:moveTo>
                  <a:lnTo>
                    <a:pt x="584200" y="0"/>
                  </a:lnTo>
                  <a:lnTo>
                    <a:pt x="584200" y="584200"/>
                  </a:lnTo>
                  <a:lnTo>
                    <a:pt x="0" y="584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8303" r="-78303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 rot="0">
            <a:off x="17981676" y="140379"/>
            <a:ext cx="160744" cy="160506"/>
            <a:chOff x="0" y="0"/>
            <a:chExt cx="214325" cy="21400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8094" r="-78071" b="-5"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>
            <a:off x="238760" y="9682480"/>
            <a:ext cx="698500" cy="548005"/>
          </a:xfrm>
          <a:custGeom>
            <a:avLst/>
            <a:gdLst/>
            <a:ahLst/>
            <a:cxnLst/>
            <a:rect l="l" t="t" r="r" b="b"/>
            <a:pathLst>
              <a:path w="931112" h="730250">
                <a:moveTo>
                  <a:pt x="0" y="0"/>
                </a:moveTo>
                <a:lnTo>
                  <a:pt x="931112" y="0"/>
                </a:lnTo>
                <a:lnTo>
                  <a:pt x="931112" y="730250"/>
                </a:lnTo>
                <a:lnTo>
                  <a:pt x="0" y="730250"/>
                </a:lnTo>
                <a:close/>
              </a:path>
            </a:pathLst>
          </a:custGeom>
          <a:blipFill>
            <a:blip r:embed="rId2">
              <a:alphaModFix amt="0"/>
            </a:blip>
            <a:stretch>
              <a:fillRect l="-50625" r="-50625"/>
            </a:stretch>
          </a:blipFill>
        </p:spPr>
      </p:sp>
      <p:grpSp>
        <p:nvGrpSpPr>
          <p:cNvPr id="14" name="Group 14"/>
          <p:cNvGrpSpPr/>
          <p:nvPr/>
        </p:nvGrpSpPr>
        <p:grpSpPr>
          <a:xfrm rot="0">
            <a:off x="17352645" y="9822399"/>
            <a:ext cx="510807" cy="255565"/>
            <a:chOff x="0" y="0"/>
            <a:chExt cx="681076" cy="34075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</p:sp>
      </p:grpSp>
      <p:grpSp>
        <p:nvGrpSpPr>
          <p:cNvPr id="16" name="Group 16"/>
          <p:cNvGrpSpPr/>
          <p:nvPr/>
        </p:nvGrpSpPr>
        <p:grpSpPr>
          <a:xfrm rot="0">
            <a:off x="17268920" y="9670913"/>
            <a:ext cx="698335" cy="547688"/>
            <a:chOff x="0" y="0"/>
            <a:chExt cx="931113" cy="73025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31112" cy="730250"/>
            </a:xfrm>
            <a:custGeom>
              <a:avLst/>
              <a:gdLst/>
              <a:ahLst/>
              <a:cxnLst/>
              <a:rect l="l" t="t" r="r" b="b"/>
              <a:pathLst>
                <a:path w="931112" h="730250">
                  <a:moveTo>
                    <a:pt x="0" y="0"/>
                  </a:moveTo>
                  <a:lnTo>
                    <a:pt x="931112" y="0"/>
                  </a:lnTo>
                  <a:lnTo>
                    <a:pt x="931112" y="730250"/>
                  </a:lnTo>
                  <a:lnTo>
                    <a:pt x="0" y="73025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0625" r="-50625"/>
              </a:stretch>
            </a:blipFill>
          </p:spPr>
        </p:sp>
        <p:sp>
          <p:nvSpPr>
            <p:cNvPr id="18" name="TextBox 18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 panose="00000500000000000000"/>
                  <a:ea typeface="K2D" panose="00000500000000000000"/>
                  <a:cs typeface="K2D" panose="00000500000000000000"/>
                  <a:sym typeface="K2D" panose="00000500000000000000"/>
                </a:rPr>
                <a:t>‹6›</a:t>
              </a:r>
              <a:endParaRPr lang="en-US" sz="1500">
                <a:solidFill>
                  <a:srgbClr val="FFFFFF"/>
                </a:solidFill>
                <a:latin typeface="K2D" panose="00000500000000000000"/>
                <a:ea typeface="K2D" panose="00000500000000000000"/>
                <a:cs typeface="K2D" panose="00000500000000000000"/>
                <a:sym typeface="K2D" panose="00000500000000000000"/>
              </a:endParaRPr>
            </a:p>
          </p:txBody>
        </p:sp>
      </p:grpSp>
      <p:sp>
        <p:nvSpPr>
          <p:cNvPr id="22" name="Freeform 22"/>
          <p:cNvSpPr/>
          <p:nvPr/>
        </p:nvSpPr>
        <p:spPr>
          <a:xfrm>
            <a:off x="3276600" y="2705100"/>
            <a:ext cx="12948920" cy="6873875"/>
          </a:xfrm>
          <a:custGeom>
            <a:avLst/>
            <a:gdLst/>
            <a:ahLst/>
            <a:cxnLst/>
            <a:rect l="l" t="t" r="r" b="b"/>
            <a:pathLst>
              <a:path w="13495645" h="7608170">
                <a:moveTo>
                  <a:pt x="0" y="0"/>
                </a:moveTo>
                <a:lnTo>
                  <a:pt x="13495645" y="0"/>
                </a:lnTo>
                <a:lnTo>
                  <a:pt x="13495645" y="7608169"/>
                </a:lnTo>
                <a:lnTo>
                  <a:pt x="0" y="76081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10476458" y="501897"/>
            <a:ext cx="17145467" cy="921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20"/>
              </a:lnSpc>
            </a:pPr>
            <a:r>
              <a:rPr lang="en-US" sz="4000" b="1">
                <a:solidFill>
                  <a:srgbClr val="1800AD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English Gramma</a:t>
            </a:r>
            <a:r>
              <a:rPr lang="en-US" sz="4000" b="1">
                <a:solidFill>
                  <a:srgbClr val="1800AD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r Profile (EGP) </a:t>
            </a:r>
            <a:endParaRPr lang="en-US" sz="4000" b="1">
              <a:solidFill>
                <a:srgbClr val="1800AD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367915" y="328930"/>
            <a:ext cx="9350375" cy="13462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6000" b="1">
                <a:solidFill>
                  <a:srgbClr val="1F5CAA"/>
                </a:solidFill>
                <a:latin typeface="Canva Sans Bold" panose="020B0803030501040103"/>
                <a:ea typeface="Canva Sans Bold" panose="020B0803030501040103"/>
                <a:cs typeface="Canva Sans Bold" panose="020B0803030501040103"/>
                <a:sym typeface="Canva Sans Bold" panose="020B0803030501040103"/>
              </a:rPr>
              <a:t>LITERATURE REVIEW</a:t>
            </a:r>
            <a:endParaRPr lang="en-US" sz="6000" b="1">
              <a:solidFill>
                <a:srgbClr val="1F5CAA"/>
              </a:solidFill>
              <a:latin typeface="Canva Sans Bold" panose="020B0803030501040103"/>
              <a:ea typeface="Canva Sans Bold" panose="020B0803030501040103"/>
              <a:cs typeface="Canva Sans Bold" panose="020B0803030501040103"/>
              <a:sym typeface="Canva Sans Bold" panose="020B0803030501040103"/>
            </a:endParaRPr>
          </a:p>
        </p:txBody>
      </p:sp>
      <p:sp>
        <p:nvSpPr>
          <p:cNvPr id="25" name="Freeform 25"/>
          <p:cNvSpPr/>
          <p:nvPr/>
        </p:nvSpPr>
        <p:spPr>
          <a:xfrm>
            <a:off x="867956" y="643009"/>
            <a:ext cx="1129738" cy="929209"/>
          </a:xfrm>
          <a:custGeom>
            <a:avLst/>
            <a:gdLst/>
            <a:ahLst/>
            <a:cxnLst/>
            <a:rect l="l" t="t" r="r" b="b"/>
            <a:pathLst>
              <a:path w="1129738" h="929209">
                <a:moveTo>
                  <a:pt x="0" y="0"/>
                </a:moveTo>
                <a:lnTo>
                  <a:pt x="1129738" y="0"/>
                </a:lnTo>
                <a:lnTo>
                  <a:pt x="1129738" y="929209"/>
                </a:lnTo>
                <a:lnTo>
                  <a:pt x="0" y="9292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23"/>
          <p:cNvSpPr txBox="1"/>
          <p:nvPr/>
        </p:nvSpPr>
        <p:spPr>
          <a:xfrm>
            <a:off x="2972028" y="1609972"/>
            <a:ext cx="17145467" cy="1040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20"/>
              </a:lnSpc>
            </a:pPr>
            <a:r>
              <a:rPr lang="en-US" altLang="en-US" sz="3600" i="1">
                <a:solidFill>
                  <a:schemeClr val="tx1"/>
                </a:solidFill>
                <a:latin typeface="K2D Bold" panose="00000800000000000000"/>
                <a:ea typeface="K2D Bold" panose="00000800000000000000"/>
                <a:cs typeface="K2D Bold" panose="00000800000000000000"/>
                <a:sym typeface="K2D Bold" panose="00000800000000000000"/>
              </a:rPr>
              <a:t>https://englishprofile.org/?menu=english-grammar-profile</a:t>
            </a:r>
            <a:endParaRPr lang="en-US" altLang="en-US" sz="3600" i="1">
              <a:solidFill>
                <a:schemeClr val="tx1"/>
              </a:solidFill>
              <a:latin typeface="K2D Bold" panose="00000800000000000000"/>
              <a:ea typeface="K2D Bold" panose="00000800000000000000"/>
              <a:cs typeface="K2D Bold" panose="00000800000000000000"/>
              <a:sym typeface="K2D Bold" panose="0000080000000000000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5985</Words>
  <Application>WPS Presentation</Application>
  <PresentationFormat>On-screen Show (4:3)</PresentationFormat>
  <Paragraphs>349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46" baseType="lpstr">
      <vt:lpstr>Arial</vt:lpstr>
      <vt:lpstr>SimSun</vt:lpstr>
      <vt:lpstr>Wingdings</vt:lpstr>
      <vt:lpstr>Times New Roman</vt:lpstr>
      <vt:lpstr>K2D Bold</vt:lpstr>
      <vt:lpstr>Calibri (Body)</vt:lpstr>
      <vt:lpstr>Calibri</vt:lpstr>
      <vt:lpstr>Arial</vt:lpstr>
      <vt:lpstr>K2D</vt:lpstr>
      <vt:lpstr>Canva Sans Bold</vt:lpstr>
      <vt:lpstr>K2D Medium</vt:lpstr>
      <vt:lpstr>K2D Medium Italics</vt:lpstr>
      <vt:lpstr>K2D Italics</vt:lpstr>
      <vt:lpstr>Microsoft YaHei</vt:lpstr>
      <vt:lpstr>Arial Unicode MS</vt:lpstr>
      <vt:lpstr>Calibri Light</vt:lpstr>
      <vt:lpstr>K2D Bold Italics</vt:lpstr>
      <vt:lpstr>Office Theme</vt:lpstr>
      <vt:lpstr>1_Office Theme</vt:lpstr>
      <vt:lpstr>A Descriptive Study Of Grammatical Range  In English Majors’ Spontaneous Speech  At a Mekong Delta University.</vt:lpstr>
      <vt:lpstr>PowerPoint 演示文稿</vt:lpstr>
      <vt:lpstr>A Descriptive Study Of Grammatical Range  In English Majors’ Spontaneous Speech  At a Mekong Delta University.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THESIS to VIC</dc:title>
  <dc:creator/>
  <cp:lastModifiedBy>02 _ Kim Anh _ 12A2</cp:lastModifiedBy>
  <cp:revision>12</cp:revision>
  <dcterms:created xsi:type="dcterms:W3CDTF">2006-08-16T00:00:00Z</dcterms:created>
  <dcterms:modified xsi:type="dcterms:W3CDTF">2026-08-27T17:23:18Z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1033-12.1.0.28032</vt:lpwstr>
  </property>
  <property fmtid="{D5CDD505-2E9C-101B-9397-08002B2CF9AE}" pid="3" name="ICV">
    <vt:lpwstr>09D3429C222444659B7BC3C8FE98B638_13</vt:lpwstr>
  </property>
</Properties>
</file>