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8F6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95360" y="18288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6A7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VietTESOL International Convention 2026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D9D2D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51967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C81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HCMUTE • Conference Presentation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vic_slide/template_presenter_cle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400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1720" y="2487168"/>
            <a:ext cx="47548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21792" y="2350008"/>
            <a:ext cx="8321040" cy="9601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TEACHERS’ PROFESSIONAL IDENTITY IN</a:t>
            </a:r>
            <a:endParaRPr lang="en-US" sz="1950" dirty="0"/>
          </a:p>
          <a:p>
            <a:pPr algn="ctr" indent="0" marL="0">
              <a:buNone/>
            </a:pPr>
            <a:r>
              <a:rPr lang="en-US" sz="19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EFL-TO-ESL-ORIENTED EDUCATIONAL TRANSITION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67512" y="3794760"/>
            <a:ext cx="2331720" cy="5303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7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11:00–11:30 AM</a:t>
            </a:r>
            <a:endParaRPr lang="en-US" sz="1070" dirty="0"/>
          </a:p>
          <a:p>
            <a:pPr algn="ctr" indent="0" marL="0">
              <a:buNone/>
            </a:pPr>
            <a:r>
              <a:rPr lang="en-US" sz="107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Friday, August 28, 2026</a:t>
            </a:r>
            <a:endParaRPr lang="en-US" sz="1070" dirty="0"/>
          </a:p>
        </p:txBody>
      </p:sp>
      <p:sp>
        <p:nvSpPr>
          <p:cNvPr id="6" name="Text 3"/>
          <p:cNvSpPr/>
          <p:nvPr/>
        </p:nvSpPr>
        <p:spPr>
          <a:xfrm>
            <a:off x="6949440" y="3858768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UD-UFLS, C-204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3246120" y="4005072"/>
            <a:ext cx="53035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6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Nguyen Thanh Liem, M.A.</a:t>
            </a:r>
            <a:endParaRPr lang="en-US" sz="1860" dirty="0"/>
          </a:p>
        </p:txBody>
      </p:sp>
      <p:sp>
        <p:nvSpPr>
          <p:cNvPr id="8" name="Text 5"/>
          <p:cNvSpPr/>
          <p:nvPr/>
        </p:nvSpPr>
        <p:spPr>
          <a:xfrm>
            <a:off x="3429000" y="4297680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505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PhD Candidate in Education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2926080" y="4535424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dirty="0">
                <a:solidFill>
                  <a:srgbClr val="505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 Chi Minh City University of Technology and Education (HCMUTE), Vietnam</a:t>
            </a:r>
            <a:endParaRPr lang="en-US" sz="980" dirty="0"/>
          </a:p>
        </p:txBody>
      </p:sp>
      <p:sp>
        <p:nvSpPr>
          <p:cNvPr id="10" name="Text 7"/>
          <p:cNvSpPr/>
          <p:nvPr/>
        </p:nvSpPr>
        <p:spPr>
          <a:xfrm>
            <a:off x="2880360" y="4828032"/>
            <a:ext cx="6035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5850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Co-authors: Lê Hương Hoa • Trần Thị Như Trang • Lê Quốc Kiệt</a:t>
            </a:r>
            <a:endParaRPr lang="en-US" sz="8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Conclusions, contribution &amp; limitations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study adds—and what it does not claim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389888"/>
            <a:ext cx="5623560" cy="786384"/>
          </a:xfrm>
          <a:prstGeom prst="roundRect">
            <a:avLst/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50876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74245D"/>
                </a:solidFill>
              </a:rPr>
              <a:t>1. Educational transition can reposition teachers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3767328" y="1481328"/>
            <a:ext cx="2286000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F2930"/>
                </a:solidFill>
              </a:rPr>
              <a:t>An ESL-oriented educational transition can significantly reposition English teachers even without a complete sociolinguistic move to an ESL society.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13232" y="2395728"/>
            <a:ext cx="5623560" cy="786384"/>
          </a:xfrm>
          <a:prstGeom prst="roundRect">
            <a:avLst/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251460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74245D"/>
                </a:solidFill>
              </a:rPr>
              <a:t>2. Identity is negotiated, not simply assigned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767328" y="2487168"/>
            <a:ext cx="2286000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F2930"/>
                </a:solidFill>
              </a:rPr>
              <a:t>Teachers actively reinterpret external expectations through agency, professional values, experience, and contextual judgment.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13232" y="3401568"/>
            <a:ext cx="5623560" cy="786384"/>
          </a:xfrm>
          <a:prstGeom prst="roundRect">
            <a:avLst/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32688" y="352044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74245D"/>
                </a:solidFill>
              </a:rPr>
              <a:t>3. Sustainable professional selves matter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767328" y="3493008"/>
            <a:ext cx="2286000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F2930"/>
                </a:solidFill>
              </a:rPr>
              <a:t>Teacher development should support both professional capability and long-term meaning, balance, and well-being.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656832" y="1389888"/>
            <a:ext cx="4828032" cy="1645920"/>
          </a:xfrm>
          <a:prstGeom prst="roundRect">
            <a:avLst/>
          </a:prstGeom>
          <a:solidFill>
            <a:srgbClr val="F1ECEF"/>
          </a:solidFill>
          <a:ln w="12700">
            <a:solidFill>
              <a:srgbClr val="E2DAD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949440" y="168249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245D"/>
                </a:solidFill>
              </a:rPr>
              <a:t>MAIN CONTRIBUTION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949440" y="2057400"/>
            <a:ext cx="42062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10" b="1" dirty="0">
                <a:solidFill>
                  <a:srgbClr val="2F2930"/>
                </a:solidFill>
              </a:rPr>
              <a:t>The gap between assigned and desired roles is not simply a mismatch; it is a key space for professional identity negotiation.</a:t>
            </a:r>
            <a:endParaRPr lang="en-US" sz="1410" dirty="0"/>
          </a:p>
        </p:txBody>
      </p:sp>
      <p:sp>
        <p:nvSpPr>
          <p:cNvPr id="17" name="Shape 15"/>
          <p:cNvSpPr/>
          <p:nvPr/>
        </p:nvSpPr>
        <p:spPr>
          <a:xfrm>
            <a:off x="6656832" y="3291840"/>
            <a:ext cx="4828032" cy="1874520"/>
          </a:xfrm>
          <a:prstGeom prst="roundRect">
            <a:avLst/>
          </a:prstGeom>
          <a:solidFill>
            <a:srgbClr val="F5E6DF"/>
          </a:solidFill>
          <a:ln w="12700">
            <a:solidFill>
              <a:srgbClr val="F5E6D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3547872"/>
            <a:ext cx="2697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9A5C4A"/>
                </a:solidFill>
              </a:rPr>
              <a:t>LIMITATIONS &amp; NEXT STEPS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949440" y="3904488"/>
            <a:ext cx="4096512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• Small sample: 15 teachers in one city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• Self-reported interview data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• No classroom observations or administrator/student perspectives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• Future work: broader regions, reflective journals, observations, and deeper study of linguistic confidence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references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sources underpinning the framework, methodology, and interpretation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353312"/>
            <a:ext cx="5394960" cy="4773168"/>
          </a:xfrm>
          <a:prstGeom prst="roundRect">
            <a:avLst/>
          </a:prstGeom>
          <a:solidFill>
            <a:srgbClr val="FBF9FA"/>
          </a:solidFill>
          <a:ln w="12700">
            <a:solidFill>
              <a:srgbClr val="E5DD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45352" y="1353312"/>
            <a:ext cx="5257800" cy="4773168"/>
          </a:xfrm>
          <a:prstGeom prst="roundRect">
            <a:avLst/>
          </a:prstGeom>
          <a:solidFill>
            <a:srgbClr val="FBF9FA"/>
          </a:solidFill>
          <a:ln w="12700">
            <a:solidFill>
              <a:srgbClr val="E5DD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627632"/>
            <a:ext cx="4892040" cy="4224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2F2930"/>
                </a:solidFill>
              </a:rPr>
              <a:t>Aljuhaish, S. F., Senom, F., &amp; Othman, J. (2020). From EFL to ESL context: The impact of sociocultural environment on teachers’ professional identity development. 3L: The Southeast Asian Journal of English Language Studies, 26(4), 74–86.</a:t>
            </a:r>
            <a:endParaRPr lang="en-US" sz="1060" dirty="0"/>
          </a:p>
          <a:p>
            <a:pPr indent="0" marL="0">
              <a:buNone/>
            </a:pPr>
            <a:endParaRPr lang="en-US" sz="1060" dirty="0"/>
          </a:p>
          <a:p>
            <a:pPr indent="0" marL="0">
              <a:buNone/>
            </a:pPr>
            <a:r>
              <a:rPr lang="en-US" sz="1060" dirty="0">
                <a:solidFill>
                  <a:srgbClr val="2F2930"/>
                </a:solidFill>
              </a:rPr>
              <a:t>Beijaard, D., Meijer, P. C., &amp; Verloop, N. (2004). Reconsidering research on teachers’ professional identity. Teaching and Teacher Education, 20(2), 107–128.</a:t>
            </a:r>
            <a:endParaRPr lang="en-US" sz="1060" dirty="0"/>
          </a:p>
          <a:p>
            <a:pPr indent="0" marL="0">
              <a:buNone/>
            </a:pPr>
            <a:endParaRPr lang="en-US" sz="1060" dirty="0"/>
          </a:p>
          <a:p>
            <a:pPr indent="0" marL="0">
              <a:buNone/>
            </a:pPr>
            <a:r>
              <a:rPr lang="en-US" sz="1060" dirty="0">
                <a:solidFill>
                  <a:srgbClr val="2F2930"/>
                </a:solidFill>
              </a:rPr>
              <a:t>Braun, V., &amp; Clarke, V. (2006). Using thematic analysis in psychology. Qualitative Research in Psychology, 3(2), 77–101.</a:t>
            </a:r>
            <a:endParaRPr lang="en-US" sz="1060" dirty="0"/>
          </a:p>
          <a:p>
            <a:pPr indent="0" marL="0">
              <a:buNone/>
            </a:pPr>
            <a:endParaRPr lang="en-US" sz="1060" dirty="0"/>
          </a:p>
          <a:p>
            <a:pPr indent="0" marL="0">
              <a:buNone/>
            </a:pPr>
            <a:r>
              <a:rPr lang="en-US" sz="1060" dirty="0">
                <a:solidFill>
                  <a:srgbClr val="2F2930"/>
                </a:solidFill>
              </a:rPr>
              <a:t>Braun, V., &amp; Clarke, V. (2021). Thematic analysis: A practical guide. Sage.</a:t>
            </a:r>
            <a:endParaRPr lang="en-US" sz="1060" dirty="0"/>
          </a:p>
        </p:txBody>
      </p:sp>
      <p:sp>
        <p:nvSpPr>
          <p:cNvPr id="8" name="Text 6"/>
          <p:cNvSpPr/>
          <p:nvPr/>
        </p:nvSpPr>
        <p:spPr>
          <a:xfrm>
            <a:off x="6473952" y="1627632"/>
            <a:ext cx="4754880" cy="4224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2F2930"/>
                </a:solidFill>
              </a:rPr>
              <a:t>Kaplan, A., &amp; Garner, J. K. (2017). A complex dynamic systems perspective on identity and its development: The Dynamic Systems Model of Role Identity. Developmental Psychology, 53(11), 2036–2051.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F2930"/>
                </a:solidFill>
              </a:rPr>
              <a:t>Kayi-Aydar, H. (2019). Positioning theory in applied linguistics: Research design and applications. Palgrave Macmillan.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F2930"/>
                </a:solidFill>
              </a:rPr>
              <a:t>Pennington, M. C., &amp; Richards, J. C. (2016). Teacher identity in language teaching: Integrating personal, contextual, and professional factors. RELC Journal, 47(1), 5–23.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F2930"/>
                </a:solidFill>
              </a:rPr>
              <a:t>Ryan, R. M., &amp; Deci, E. L. (2017). Self-determination theory: Basic psychological needs in motivation, development, and wellness. Guilford Press.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F2930"/>
                </a:solidFill>
              </a:rPr>
              <a:t>Wenger, E. (1998). Communities of practice: Learning, meaning, and identity. Cambridge University Press.</a:t>
            </a:r>
            <a:endParaRPr lang="en-US" sz="10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82748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08592" y="822960"/>
            <a:ext cx="2331720" cy="2331720"/>
          </a:xfrm>
          <a:prstGeom prst="ellipse">
            <a:avLst/>
          </a:prstGeom>
          <a:solidFill>
            <a:srgbClr val="A89AA5">
              <a:alpha val="85000"/>
            </a:srgbClr>
          </a:solidFill>
          <a:ln w="12700">
            <a:solidFill>
              <a:srgbClr val="A89AA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65792" y="1280160"/>
            <a:ext cx="1417320" cy="1417320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05156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</a:rPr>
              <a:t>THANK YOU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96112" y="166420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EE7EB"/>
                </a:solidFill>
              </a:rPr>
              <a:t>Questions &amp; discussion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96112" y="2057400"/>
            <a:ext cx="384048" cy="36576"/>
          </a:xfrm>
          <a:prstGeom prst="rect">
            <a:avLst/>
          </a:prstGeom>
          <a:solidFill>
            <a:srgbClr val="F0D7E6"/>
          </a:solidFill>
          <a:ln w="12700">
            <a:solidFill>
              <a:srgbClr val="F0D7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578608"/>
            <a:ext cx="7178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Professional identity is negotiated in the space between what teachers are expected to become and what they aspire to become.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896112" y="406908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F3E8EE"/>
                </a:solidFill>
              </a:rPr>
              <a:t>Three ideas to remember:</a:t>
            </a:r>
            <a:endParaRPr lang="en-US" sz="1220" dirty="0"/>
          </a:p>
        </p:txBody>
      </p:sp>
      <p:sp>
        <p:nvSpPr>
          <p:cNvPr id="9" name="Text 7"/>
          <p:cNvSpPr/>
          <p:nvPr/>
        </p:nvSpPr>
        <p:spPr>
          <a:xfrm>
            <a:off x="932688" y="4425696"/>
            <a:ext cx="411480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EFL vs ESL-oriented transition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Assigned vs desired roles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• Implications for teacher development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96112" y="6236208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EE7EB"/>
                </a:solidFill>
              </a:rPr>
              <a:t>Nguyen Thanh Liem, M.A. • HCMUTE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study?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language-policy change to professional identity change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389888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563624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4692" y="1641348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417320" y="1499616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Traditionally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4480560" y="1499616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English in Vietnam has mainly been taught as a foreign language and a school subject.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685800" y="2404872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2578608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4692" y="2656332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417320" y="2514600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Now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4480560" y="2514600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English is increasingly expected to serve broader communicative, academic, and professional purposes.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685800" y="3419856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5E6DF"/>
          </a:solidFill>
          <a:ln w="12700">
            <a:solidFill>
              <a:srgbClr val="F5E6D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8680" y="3593592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4692" y="3671316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417320" y="3529584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Important clarification</a:t>
            </a:r>
            <a:endParaRPr lang="en-US" sz="1420" dirty="0"/>
          </a:p>
        </p:txBody>
      </p:sp>
      <p:sp>
        <p:nvSpPr>
          <p:cNvPr id="19" name="Text 17"/>
          <p:cNvSpPr/>
          <p:nvPr/>
        </p:nvSpPr>
        <p:spPr>
          <a:xfrm>
            <a:off x="4480560" y="3529584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We do not claim that Vietnam has become an ESL society. We use the term “ESL-oriented transition.”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685800" y="4434840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608576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4692" y="4686300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417320" y="4544568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Our main question</a:t>
            </a:r>
            <a:endParaRPr lang="en-US" sz="1420" dirty="0"/>
          </a:p>
        </p:txBody>
      </p:sp>
      <p:sp>
        <p:nvSpPr>
          <p:cNvPr id="24" name="Text 22"/>
          <p:cNvSpPr/>
          <p:nvPr/>
        </p:nvSpPr>
        <p:spPr>
          <a:xfrm>
            <a:off x="4480560" y="4544568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What does this change mean for English teachers’ professional identity?</a:t>
            </a:r>
            <a:endParaRPr lang="en-US" sz="1280" dirty="0"/>
          </a:p>
        </p:txBody>
      </p:sp>
      <p:sp>
        <p:nvSpPr>
          <p:cNvPr id="25" name="Text 23"/>
          <p:cNvSpPr/>
          <p:nvPr/>
        </p:nvSpPr>
        <p:spPr>
          <a:xfrm>
            <a:off x="914400" y="5650992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30" i="1" dirty="0">
                <a:solidFill>
                  <a:srgbClr val="74245D"/>
                </a:solidFill>
              </a:rPr>
              <a:t>Research gap: less attention has been paid to the relationship between assigned and desired professional roles in Vietnam.</a:t>
            </a:r>
            <a:endParaRPr lang="en-US" sz="12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Research questions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questions organize the entire analysis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17320"/>
            <a:ext cx="5166360" cy="3218688"/>
          </a:xfrm>
          <a:prstGeom prst="roundRect">
            <a:avLst/>
          </a:prstGeom>
          <a:solidFill>
            <a:srgbClr val="83747F"/>
          </a:solidFill>
          <a:ln w="12700">
            <a:solidFill>
              <a:srgbClr val="83747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36208" y="1417320"/>
            <a:ext cx="5166360" cy="3218688"/>
          </a:xfrm>
          <a:prstGeom prst="roundRect">
            <a:avLst/>
          </a:prstGeom>
          <a:solidFill>
            <a:srgbClr val="83747F"/>
          </a:solidFill>
          <a:ln w="12700">
            <a:solidFill>
              <a:srgbClr val="83747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171907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RQ1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51560" y="2103120"/>
            <a:ext cx="4617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What assigned professional roles do English teachers in Vietnam identify within their professional contexts?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051560" y="3767328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5EDF2"/>
                </a:solidFill>
              </a:rPr>
              <a:t>Focus: externally positioned expectations and obligations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492240" y="171907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RQ2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492240" y="2103120"/>
            <a:ext cx="4617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What desired professional roles do English teachers identify during an EFL-to-ESL-oriented educational transition?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492240" y="3767328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5EDF2"/>
                </a:solidFill>
              </a:rPr>
              <a:t>Focus: professional aspiration, agency, and self-repositioning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331720" y="5010912"/>
            <a:ext cx="7498080" cy="621792"/>
          </a:xfrm>
          <a:prstGeom prst="round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06040" y="5202936"/>
            <a:ext cx="6949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</a:rPr>
              <a:t>Main analytical interest: What happens in the space between assigned and desired roles?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Conceptual framework: identity negotiation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Teacher professional identity is dynamic, context-sensitive, and negotiated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463040"/>
            <a:ext cx="3154680" cy="3456432"/>
          </a:xfrm>
          <a:prstGeom prst="roundRect">
            <a:avLst/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73736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4245D"/>
                </a:solidFill>
              </a:rPr>
              <a:t>1. Assigned roles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2697480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F2930"/>
                </a:solidFill>
              </a:rPr>
              <a:t>Teachers are positioned by policy, institutions, curricula, professional standards, and expectations for English use.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813048" y="2834640"/>
            <a:ext cx="3474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B48E7A"/>
                </a:solidFill>
              </a:rPr>
              <a:t>→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178808" y="1463040"/>
            <a:ext cx="3154680" cy="3456432"/>
          </a:xfrm>
          <a:prstGeom prst="roundRect">
            <a:avLst/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61688" y="173736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4245D"/>
                </a:solidFill>
              </a:rPr>
              <a:t>2. Negotiation &amp; agency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407408" y="2331720"/>
            <a:ext cx="2697480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F2930"/>
                </a:solidFill>
              </a:rPr>
              <a:t>Teachers negotiate these expectations through previous experience, pedagogical values, practical conditions, and available support.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351776" y="2834640"/>
            <a:ext cx="3474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B48E7A"/>
                </a:solidFill>
              </a:rPr>
              <a:t>→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7717536" y="1463040"/>
            <a:ext cx="3154680" cy="3456432"/>
          </a:xfrm>
          <a:prstGeom prst="roundRect">
            <a:avLst/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00416" y="173736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4245D"/>
                </a:solidFill>
              </a:rPr>
              <a:t>3. Desired roles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946136" y="2331720"/>
            <a:ext cx="2697480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F2930"/>
                </a:solidFill>
              </a:rPr>
              <a:t>Teachers develop future-oriented professional roles linked to meaningful English use, competence, belonging, and sustainable growth.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68680" y="521208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4245D"/>
                </a:solidFill>
              </a:rPr>
              <a:t>Positioning Theory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041648" y="521208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7775"/>
                </a:solidFill>
              </a:rPr>
              <a:t>TPI / DSMRI • Teacher agency • SDT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412480" y="521208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37547"/>
                </a:solidFill>
              </a:rPr>
              <a:t>CoP / imagined roles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1920240" y="5833872"/>
            <a:ext cx="8412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6D636A"/>
                </a:solidFill>
              </a:rPr>
              <a:t>Beijaard et al. (2004); Kayi-Aydar (2019); Ryan &amp; Deci (2017); Kaplan &amp; Garner (2017)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qualitative, theory-informed interview study in Ho Chi Minh City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1920240" cy="4526280"/>
          </a:xfrm>
          <a:prstGeom prst="roundRect">
            <a:avLst/>
          </a:prstGeom>
          <a:solidFill>
            <a:srgbClr val="F7F2F5"/>
          </a:solidFill>
          <a:ln w="12700">
            <a:solidFill>
              <a:srgbClr val="E5D7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691640"/>
            <a:ext cx="82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F2930"/>
                </a:solidFill>
              </a:rPr>
              <a:t>15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914400" y="222199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D636A"/>
                </a:solidFill>
              </a:rPr>
              <a:t>English teachers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32688" y="2779776"/>
            <a:ext cx="14173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2F2930"/>
                </a:solidFill>
              </a:rPr>
              <a:t>5  Upper-secondary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F2930"/>
                </a:solidFill>
              </a:rPr>
              <a:t>5  College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2F2930"/>
                </a:solidFill>
              </a:rPr>
              <a:t>5  University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4224528"/>
            <a:ext cx="1463040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F2930"/>
                </a:solidFill>
              </a:rPr>
              <a:t>Purposive sampling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2F2930"/>
                </a:solidFill>
              </a:rPr>
              <a:t>Public &amp; private institutions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2F2930"/>
                </a:solidFill>
              </a:rPr>
              <a:t>4–17 years’ experience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2F2930"/>
                </a:solidFill>
              </a:rPr>
              <a:t>Codes T1–T15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2880360" y="1417320"/>
            <a:ext cx="2468880" cy="2423160"/>
          </a:xfrm>
          <a:prstGeom prst="roundRect">
            <a:avLst/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44952" y="1664208"/>
            <a:ext cx="2139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74245D"/>
                </a:solidFill>
              </a:rPr>
              <a:t>Instrument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044952" y="2121408"/>
            <a:ext cx="2139696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2F2930"/>
                </a:solidFill>
              </a:rPr>
              <a:t>Semi-structured interviews developed from the conceptual framework and literature; pilot-tested with two teachers outside the main sample.</a:t>
            </a:r>
            <a:endParaRPr lang="en-US" sz="1210" dirty="0"/>
          </a:p>
        </p:txBody>
      </p:sp>
      <p:sp>
        <p:nvSpPr>
          <p:cNvPr id="13" name="Shape 11"/>
          <p:cNvSpPr/>
          <p:nvPr/>
        </p:nvSpPr>
        <p:spPr>
          <a:xfrm>
            <a:off x="5623560" y="1417320"/>
            <a:ext cx="2468880" cy="2423160"/>
          </a:xfrm>
          <a:prstGeom prst="roundRect">
            <a:avLst/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88152" y="1664208"/>
            <a:ext cx="2139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74245D"/>
                </a:solidFill>
              </a:rPr>
              <a:t>Data collection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788152" y="2121408"/>
            <a:ext cx="2139696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2F2930"/>
                </a:solidFill>
              </a:rPr>
              <a:t>Face-to-face and online interviews; written consent; digital recording; verbatim transcription.</a:t>
            </a:r>
            <a:endParaRPr lang="en-US" sz="1210" dirty="0"/>
          </a:p>
        </p:txBody>
      </p:sp>
      <p:sp>
        <p:nvSpPr>
          <p:cNvPr id="16" name="Shape 14"/>
          <p:cNvSpPr/>
          <p:nvPr/>
        </p:nvSpPr>
        <p:spPr>
          <a:xfrm>
            <a:off x="8366760" y="1417320"/>
            <a:ext cx="2468880" cy="2423160"/>
          </a:xfrm>
          <a:prstGeom prst="roundRect">
            <a:avLst/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31352" y="1664208"/>
            <a:ext cx="2139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74245D"/>
                </a:solidFill>
              </a:rPr>
              <a:t>Analysis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531352" y="2121408"/>
            <a:ext cx="2139696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10" dirty="0">
                <a:solidFill>
                  <a:srgbClr val="2F2930"/>
                </a:solidFill>
              </a:rPr>
              <a:t>Thematic analysis following Braun &amp; Clarke: open coding, theme development, review, and alignment with the two research questions.</a:t>
            </a:r>
            <a:endParaRPr lang="en-US" sz="1210" dirty="0"/>
          </a:p>
        </p:txBody>
      </p:sp>
      <p:sp>
        <p:nvSpPr>
          <p:cNvPr id="19" name="Shape 17"/>
          <p:cNvSpPr/>
          <p:nvPr/>
        </p:nvSpPr>
        <p:spPr>
          <a:xfrm>
            <a:off x="2880360" y="4160520"/>
            <a:ext cx="7955280" cy="1417320"/>
          </a:xfrm>
          <a:prstGeom prst="roundRect">
            <a:avLst/>
          </a:prstGeom>
          <a:solidFill>
            <a:srgbClr val="F3EEF1"/>
          </a:solidFill>
          <a:ln w="12700">
            <a:solidFill>
              <a:srgbClr val="E2DAD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08960" y="4407408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930"/>
                </a:solidFill>
              </a:rPr>
              <a:t>Rigor &amp; ethics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0" y="4315968"/>
            <a:ext cx="5925312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2F2930"/>
                </a:solidFill>
              </a:rPr>
              <a:t>The interview guide was aligned with the research questions and framework; pilot revisions reduced leading language and added follow-up prompts. Participation was voluntary, confidential, de-identified, and securely recorded.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8732520" y="587959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80" dirty="0">
                <a:solidFill>
                  <a:srgbClr val="6D636A"/>
                </a:solidFill>
              </a:rPr>
              <a:t>Braun &amp; Clarke (2006, 2021)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findings — RQ1: Assigned professional roles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Teachers described five recurring forms of externally positioned responsibility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353312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527048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4692" y="1604772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417320" y="1463040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Implementer of educational reform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4480560" y="1463040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Moving beyond grammar and examination routines toward communication and practical English use.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685800" y="2231136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2404872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4692" y="2482596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417320" y="2340864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Facilitator of English-use opportunities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4480560" y="2340864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Creating classroom conditions where learners can speak, interact, and use English.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685800" y="3108960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8680" y="3282696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4692" y="3360420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417320" y="3218688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Professional meeting higher standards</a:t>
            </a:r>
            <a:endParaRPr lang="en-US" sz="1420" dirty="0"/>
          </a:p>
        </p:txBody>
      </p:sp>
      <p:sp>
        <p:nvSpPr>
          <p:cNvPr id="19" name="Text 17"/>
          <p:cNvSpPr/>
          <p:nvPr/>
        </p:nvSpPr>
        <p:spPr>
          <a:xfrm>
            <a:off x="4480560" y="3218688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Continuous development in teaching methods, English proficiency, learning outcomes, and internationalisation.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685800" y="3986784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5E6DF"/>
          </a:solidFill>
          <a:ln w="12700">
            <a:solidFill>
              <a:srgbClr val="F5E6D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160520"/>
            <a:ext cx="384048" cy="384048"/>
          </a:xfrm>
          <a:prstGeom prst="ellipse">
            <a:avLst/>
          </a:prstGeom>
          <a:solidFill>
            <a:srgbClr val="9A5C4A"/>
          </a:solidFill>
          <a:ln w="12700">
            <a:solidFill>
              <a:srgbClr val="9A5C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4692" y="4238244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417320" y="4096512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Supporter of learners’ holistic development</a:t>
            </a:r>
            <a:endParaRPr lang="en-US" sz="1420" dirty="0"/>
          </a:p>
        </p:txBody>
      </p:sp>
      <p:sp>
        <p:nvSpPr>
          <p:cNvPr id="24" name="Text 22"/>
          <p:cNvSpPr/>
          <p:nvPr/>
        </p:nvSpPr>
        <p:spPr>
          <a:xfrm>
            <a:off x="4480560" y="4096512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Supporting confidence, independence, motivation, career relevance, and wider participation.</a:t>
            </a:r>
            <a:endParaRPr lang="en-US" sz="1280" dirty="0"/>
          </a:p>
        </p:txBody>
      </p:sp>
      <p:sp>
        <p:nvSpPr>
          <p:cNvPr id="25" name="Shape 23"/>
          <p:cNvSpPr/>
          <p:nvPr/>
        </p:nvSpPr>
        <p:spPr>
          <a:xfrm>
            <a:off x="685800" y="4864608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EE9EC"/>
          </a:solidFill>
          <a:ln w="12700">
            <a:solidFill>
              <a:srgbClr val="EEE9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5038344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4692" y="5116068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417320" y="4974336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Balancer of reform and practical constraints</a:t>
            </a:r>
            <a:endParaRPr lang="en-US" sz="1420" dirty="0"/>
          </a:p>
        </p:txBody>
      </p:sp>
      <p:sp>
        <p:nvSpPr>
          <p:cNvPr id="29" name="Text 27"/>
          <p:cNvSpPr/>
          <p:nvPr/>
        </p:nvSpPr>
        <p:spPr>
          <a:xfrm>
            <a:off x="4480560" y="4974336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Negotiating innovation with assessment pressure, class size, time, learner characteristics, and curriculum realities.</a:t>
            </a:r>
            <a:endParaRPr lang="en-US" sz="1280" dirty="0"/>
          </a:p>
        </p:txBody>
      </p:sp>
      <p:sp>
        <p:nvSpPr>
          <p:cNvPr id="30" name="Text 28"/>
          <p:cNvSpPr/>
          <p:nvPr/>
        </p:nvSpPr>
        <p:spPr>
          <a:xfrm>
            <a:off x="2240280" y="5897880"/>
            <a:ext cx="7726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i="1" dirty="0">
                <a:solidFill>
                  <a:srgbClr val="74245D"/>
                </a:solidFill>
              </a:rPr>
              <a:t>“the bridge between the policy and the classroom” — T6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findings — RQ2: Desired professional roles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Teachers articulated future professional selves rather than simply accepting external expectations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353312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527048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4692" y="1604772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417320" y="1463040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Facilitator of meaningful English use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4480560" y="1463040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Designing learning so English is used for meaningful interaction, not only for examinations.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685800" y="2231136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2404872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4692" y="2482596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417320" y="2340864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Competent &amp; adaptable professional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4480560" y="2340864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Strengthening language proficiency, pedagogy, and the capacity to respond to change.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685800" y="3108960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5E6DF"/>
          </a:solidFill>
          <a:ln w="12700">
            <a:solidFill>
              <a:srgbClr val="F5E6D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8680" y="3282696"/>
            <a:ext cx="384048" cy="384048"/>
          </a:xfrm>
          <a:prstGeom prst="ellipse">
            <a:avLst/>
          </a:prstGeom>
          <a:solidFill>
            <a:srgbClr val="9A5C4A"/>
          </a:solidFill>
          <a:ln w="12700">
            <a:solidFill>
              <a:srgbClr val="9A5C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4692" y="3360420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417320" y="3218688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Supportive companion &amp; inspiration</a:t>
            </a:r>
            <a:endParaRPr lang="en-US" sz="1420" dirty="0"/>
          </a:p>
        </p:txBody>
      </p:sp>
      <p:sp>
        <p:nvSpPr>
          <p:cNvPr id="19" name="Text 17"/>
          <p:cNvSpPr/>
          <p:nvPr/>
        </p:nvSpPr>
        <p:spPr>
          <a:xfrm>
            <a:off x="4480560" y="3218688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Supporting confidence, motivation, and a longer-term relationship with English learning.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685800" y="3986784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160520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4692" y="4238244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417320" y="4096512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Active member of professional networks</a:t>
            </a:r>
            <a:endParaRPr lang="en-US" sz="1420" dirty="0"/>
          </a:p>
        </p:txBody>
      </p:sp>
      <p:sp>
        <p:nvSpPr>
          <p:cNvPr id="24" name="Text 22"/>
          <p:cNvSpPr/>
          <p:nvPr/>
        </p:nvSpPr>
        <p:spPr>
          <a:xfrm>
            <a:off x="4480560" y="4096512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Learning, sharing, belonging, and contributing through professional communities.</a:t>
            </a:r>
            <a:endParaRPr lang="en-US" sz="1280" dirty="0"/>
          </a:p>
        </p:txBody>
      </p:sp>
      <p:sp>
        <p:nvSpPr>
          <p:cNvPr id="25" name="Shape 23"/>
          <p:cNvSpPr/>
          <p:nvPr/>
        </p:nvSpPr>
        <p:spPr>
          <a:xfrm>
            <a:off x="685800" y="4864608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EE9EC"/>
          </a:solidFill>
          <a:ln w="12700">
            <a:solidFill>
              <a:srgbClr val="EEE9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5038344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4692" y="5116068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417320" y="4974336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Balanced &amp; sustainable professional self</a:t>
            </a:r>
            <a:endParaRPr lang="en-US" sz="1420" dirty="0"/>
          </a:p>
        </p:txBody>
      </p:sp>
      <p:sp>
        <p:nvSpPr>
          <p:cNvPr id="29" name="Text 27"/>
          <p:cNvSpPr/>
          <p:nvPr/>
        </p:nvSpPr>
        <p:spPr>
          <a:xfrm>
            <a:off x="4480560" y="4974336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Developing effectively without losing professional motivation, meaning, or well-being.</a:t>
            </a:r>
            <a:endParaRPr lang="en-US" sz="1280" dirty="0"/>
          </a:p>
        </p:txBody>
      </p:sp>
      <p:sp>
        <p:nvSpPr>
          <p:cNvPr id="30" name="Text 28"/>
          <p:cNvSpPr/>
          <p:nvPr/>
        </p:nvSpPr>
        <p:spPr>
          <a:xfrm>
            <a:off x="1188720" y="5870448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74245D"/>
                </a:solidFill>
              </a:rPr>
              <a:t>Teacher agency is visible when teachers select, interpret, and reshape externally assigned expectations.</a:t>
            </a:r>
            <a:endParaRPr lang="en-US" sz="12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identity negotiation happens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gap between assigned and desired roles is the central analytical contribution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2834640" cy="3337560"/>
          </a:xfrm>
          <a:prstGeom prst="roundRect">
            <a:avLst/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24528" y="1920240"/>
            <a:ext cx="2331720" cy="2331720"/>
          </a:xfrm>
          <a:prstGeom prst="ellipse">
            <a:avLst/>
          </a:prstGeom>
          <a:solidFill>
            <a:srgbClr val="DCEFED"/>
          </a:solidFill>
          <a:ln w="15240">
            <a:solidFill>
              <a:srgbClr val="3E777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33488" y="1417320"/>
            <a:ext cx="2834640" cy="3337560"/>
          </a:xfrm>
          <a:prstGeom prst="roundRect">
            <a:avLst/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89888" y="1719072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4245D"/>
                </a:solidFill>
              </a:rPr>
              <a:t>ASSIGNED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51560" y="2231136"/>
            <a:ext cx="210312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Reform implementation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Communicative environments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Higher professional standards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Holistic learner support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Balancing constraints</a:t>
            </a:r>
            <a:endParaRPr lang="en-US" sz="1320" dirty="0"/>
          </a:p>
        </p:txBody>
      </p:sp>
      <p:sp>
        <p:nvSpPr>
          <p:cNvPr id="10" name="Text 8"/>
          <p:cNvSpPr/>
          <p:nvPr/>
        </p:nvSpPr>
        <p:spPr>
          <a:xfrm>
            <a:off x="4517136" y="2258568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E7775"/>
                </a:solidFill>
              </a:rPr>
              <a:t>NEGOTIATION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b="1" dirty="0">
                <a:solidFill>
                  <a:srgbClr val="3E7775"/>
                </a:solidFill>
              </a:rPr>
              <a:t>ZONE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4498848" y="2907792"/>
            <a:ext cx="1783080" cy="8229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teacher agency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professional values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experience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dirty="0">
                <a:solidFill>
                  <a:srgbClr val="2F2930"/>
                </a:solidFill>
              </a:rPr>
              <a:t>contextual feasibility</a:t>
            </a:r>
            <a:endParaRPr lang="en-US" sz="1160" dirty="0"/>
          </a:p>
        </p:txBody>
      </p:sp>
      <p:sp>
        <p:nvSpPr>
          <p:cNvPr id="12" name="Text 10"/>
          <p:cNvSpPr/>
          <p:nvPr/>
        </p:nvSpPr>
        <p:spPr>
          <a:xfrm>
            <a:off x="8028432" y="1719072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37547"/>
                </a:solidFill>
              </a:rPr>
              <a:t>DESIRED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99248" y="2231136"/>
            <a:ext cx="210312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Meaningful English use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Adaptability &amp; competence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Companionship &amp; inspiration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Professional community</a:t>
            </a:r>
            <a:endParaRPr lang="en-US" sz="1320" dirty="0"/>
          </a:p>
          <a:p>
            <a:pPr algn="ctr" indent="0" marL="0">
              <a:buNone/>
            </a:pPr>
            <a:r>
              <a:rPr lang="en-US" sz="1320" dirty="0">
                <a:solidFill>
                  <a:srgbClr val="2F2930"/>
                </a:solidFill>
              </a:rPr>
              <a:t>Sustainable professional self</a:t>
            </a:r>
            <a:endParaRPr lang="en-US" sz="1320" dirty="0"/>
          </a:p>
        </p:txBody>
      </p:sp>
      <p:sp>
        <p:nvSpPr>
          <p:cNvPr id="14" name="Text 12"/>
          <p:cNvSpPr/>
          <p:nvPr/>
        </p:nvSpPr>
        <p:spPr>
          <a:xfrm>
            <a:off x="3566160" y="283464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48E7A"/>
                </a:solidFill>
              </a:rPr>
              <a:t>→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629400" y="283464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48E7A"/>
                </a:solidFill>
              </a:rPr>
              <a:t>→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868680" y="5074920"/>
            <a:ext cx="10241280" cy="749808"/>
          </a:xfrm>
          <a:prstGeom prst="roundRect">
            <a:avLst/>
          </a:prstGeom>
          <a:solidFill>
            <a:srgbClr val="F1ECEF"/>
          </a:solidFill>
          <a:ln w="12700">
            <a:solidFill>
              <a:srgbClr val="E2DAD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5321808"/>
            <a:ext cx="9784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2F2930"/>
                </a:solidFill>
              </a:rPr>
              <a:t>Different levels experience the transition differently:  Upper-secondary = reform ↔ assessment  •  College = practical/career use  •  University = academic/international/community</a:t>
            </a:r>
            <a:endParaRPr lang="en-US" sz="12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92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2F29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Implications for teacher development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D63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 should address identity, context, and sustainability—not only technical competence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411480" cy="41148"/>
          </a:xfrm>
          <a:prstGeom prst="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3E5EC"/>
          </a:solidFill>
          <a:ln w="12700">
            <a:solidFill>
              <a:srgbClr val="F3E5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591056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4692" y="1668780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417320" y="1527048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Make professional identity visible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4480560" y="1527048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Teacher development should include structured reflection on changing roles, expectations, and professional values—not only methods or language proficiency.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685800" y="2450592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6F2F1"/>
          </a:solidFill>
          <a:ln w="12700">
            <a:solidFill>
              <a:srgbClr val="E6F2F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2624328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4692" y="2702052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417320" y="2560320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Strengthen professional communities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4480560" y="2560320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Professional learning communities can provide recognition, belonging, mutual learning, and a collective space for negotiating change.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685800" y="3483864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EEEEDC"/>
          </a:solidFill>
          <a:ln w="12700">
            <a:solidFill>
              <a:srgbClr val="EEEE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8680" y="3657600"/>
            <a:ext cx="384048" cy="384048"/>
          </a:xfrm>
          <a:prstGeom prst="ellipse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4692" y="3735324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417320" y="3593592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Tailor support to educational level</a:t>
            </a:r>
            <a:endParaRPr lang="en-US" sz="1420" dirty="0"/>
          </a:p>
        </p:txBody>
      </p:sp>
      <p:sp>
        <p:nvSpPr>
          <p:cNvPr id="19" name="Text 17"/>
          <p:cNvSpPr/>
          <p:nvPr/>
        </p:nvSpPr>
        <p:spPr>
          <a:xfrm>
            <a:off x="4480560" y="3593592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Professional development should reflect differences in assessment pressure, career-oriented learning, academic standards, and institutional conditions.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685800" y="4517136"/>
            <a:ext cx="10789920" cy="768096"/>
          </a:xfrm>
          <a:prstGeom prst="roundRect">
            <a:avLst>
              <a:gd name="adj" fmla="val 9524"/>
            </a:avLst>
          </a:prstGeom>
          <a:solidFill>
            <a:srgbClr val="F5E6DF"/>
          </a:solidFill>
          <a:ln w="12700">
            <a:solidFill>
              <a:srgbClr val="F5E6D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690872"/>
            <a:ext cx="384048" cy="384048"/>
          </a:xfrm>
          <a:prstGeom prst="ellipse">
            <a:avLst/>
          </a:prstGeom>
          <a:solidFill>
            <a:srgbClr val="9A5C4A"/>
          </a:solidFill>
          <a:ln w="12700">
            <a:solidFill>
              <a:srgbClr val="9A5C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4692" y="4768596"/>
            <a:ext cx="192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417320" y="4626864"/>
            <a:ext cx="2834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2F2930"/>
                </a:solidFill>
              </a:rPr>
              <a:t>Design for sustainable reform</a:t>
            </a:r>
            <a:endParaRPr lang="en-US" sz="1420" dirty="0"/>
          </a:p>
        </p:txBody>
      </p:sp>
      <p:sp>
        <p:nvSpPr>
          <p:cNvPr id="24" name="Text 22"/>
          <p:cNvSpPr/>
          <p:nvPr/>
        </p:nvSpPr>
        <p:spPr>
          <a:xfrm>
            <a:off x="4480560" y="4626864"/>
            <a:ext cx="6629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2F2930"/>
                </a:solidFill>
              </a:rPr>
              <a:t>Innovation demands should be matched with realistic implementation conditions, workload support, and attention to professional well-being.</a:t>
            </a:r>
            <a:endParaRPr lang="en-US" sz="1280" dirty="0"/>
          </a:p>
        </p:txBody>
      </p:sp>
      <p:sp>
        <p:nvSpPr>
          <p:cNvPr id="25" name="Shape 23"/>
          <p:cNvSpPr/>
          <p:nvPr/>
        </p:nvSpPr>
        <p:spPr>
          <a:xfrm>
            <a:off x="1874520" y="5669280"/>
            <a:ext cx="8366760" cy="457200"/>
          </a:xfrm>
          <a:prstGeom prst="roundRect">
            <a:avLst/>
          </a:prstGeom>
          <a:solidFill>
            <a:srgbClr val="74245D"/>
          </a:solidFill>
          <a:ln w="12700">
            <a:solidFill>
              <a:srgbClr val="74245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103120" y="5806440"/>
            <a:ext cx="7909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FFFFFF"/>
                </a:solidFill>
              </a:rPr>
              <a:t>Sustainable reform requires teachers to transform external expectations into roles that are both meaningful and workable.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01384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8C8188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HCMUTE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Teachers’ Professional Identity in an EFL-to-ESL-Oriented Educational Transition</dc:title>
  <dc:subject>VIC2026 conference presentation</dc:subject>
  <dc:creator>Nguyen Thanh Liem</dc:creator>
  <cp:lastModifiedBy>Nguyen Thanh Liem</cp:lastModifiedBy>
  <cp:revision>1</cp:revision>
  <dcterms:created xsi:type="dcterms:W3CDTF">2026-08-27T16:09:08Z</dcterms:created>
  <dcterms:modified xsi:type="dcterms:W3CDTF">2026-08-27T16:09:08Z</dcterms:modified>
</cp:coreProperties>
</file>