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329" r:id="rId2"/>
    <p:sldId id="279" r:id="rId3"/>
    <p:sldId id="327" r:id="rId4"/>
    <p:sldId id="257" r:id="rId5"/>
    <p:sldId id="326" r:id="rId6"/>
    <p:sldId id="281" r:id="rId7"/>
    <p:sldId id="325" r:id="rId8"/>
    <p:sldId id="324" r:id="rId9"/>
    <p:sldId id="323" r:id="rId10"/>
    <p:sldId id="282" r:id="rId11"/>
    <p:sldId id="322" r:id="rId12"/>
    <p:sldId id="296" r:id="rId13"/>
    <p:sldId id="294" r:id="rId14"/>
    <p:sldId id="293" r:id="rId15"/>
    <p:sldId id="321" r:id="rId16"/>
    <p:sldId id="320" r:id="rId17"/>
    <p:sldId id="298" r:id="rId18"/>
    <p:sldId id="315" r:id="rId19"/>
    <p:sldId id="316" r:id="rId20"/>
    <p:sldId id="303" r:id="rId21"/>
    <p:sldId id="300" r:id="rId22"/>
    <p:sldId id="304" r:id="rId23"/>
    <p:sldId id="308" r:id="rId24"/>
    <p:sldId id="307" r:id="rId25"/>
    <p:sldId id="310" r:id="rId26"/>
    <p:sldId id="311" r:id="rId27"/>
    <p:sldId id="312" r:id="rId28"/>
    <p:sldId id="318" r:id="rId29"/>
    <p:sldId id="328" r:id="rId30"/>
    <p:sldId id="314" r:id="rId31"/>
    <p:sldId id="313" r:id="rId3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4F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5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i Thuy Trang Tran" userId="93954f80-a7a7-4860-998a-04d9834e5431" providerId="ADAL" clId="{8F602FD4-2759-494E-82AE-3648917D90FD}"/>
    <pc:docChg chg="undo custSel modSld">
      <pc:chgData name="Thi Thuy Trang Tran" userId="93954f80-a7a7-4860-998a-04d9834e5431" providerId="ADAL" clId="{8F602FD4-2759-494E-82AE-3648917D90FD}" dt="2026-08-26T02:05:26.941" v="9" actId="20577"/>
      <pc:docMkLst>
        <pc:docMk/>
      </pc:docMkLst>
      <pc:sldChg chg="modSp mod">
        <pc:chgData name="Thi Thuy Trang Tran" userId="93954f80-a7a7-4860-998a-04d9834e5431" providerId="ADAL" clId="{8F602FD4-2759-494E-82AE-3648917D90FD}" dt="2026-08-26T02:05:26.941" v="9" actId="20577"/>
        <pc:sldMkLst>
          <pc:docMk/>
          <pc:sldMk cId="710721696" sldId="329"/>
        </pc:sldMkLst>
        <pc:spChg chg="mod">
          <ac:chgData name="Thi Thuy Trang Tran" userId="93954f80-a7a7-4860-998a-04d9834e5431" providerId="ADAL" clId="{8F602FD4-2759-494E-82AE-3648917D90FD}" dt="2026-08-26T02:05:26.941" v="9" actId="20577"/>
          <ac:spMkLst>
            <pc:docMk/>
            <pc:sldMk cId="710721696" sldId="329"/>
            <ac:spMk id="19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85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4a9c30215_0_224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g3f4a9c30215_0_224:notes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g3f4a9c30215_0_224:notes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f4a9c30215_0_22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3f4a9c30215_0_224:notes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3f4a9c30215_0_224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075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2F9B7705-B204-68C9-8006-AC186EA33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352A7FAE-5E1F-CCFB-3E8F-460B36472108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ECCC0E7D-E8BC-E2AD-1534-67759C9563C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6CECCEE0-9290-5D4E-FB86-27116C5C2809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A2741FD8-4485-CE65-2496-860BC5AF7B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724ECB0-CCFC-1E6A-61C4-D1B52D16314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692ADA34-EB3D-3894-DB5B-CFCB8321D15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8950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475596DA-0B7B-40B6-884D-5F3F2284A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532EBCEB-FE80-DA90-9250-BC3A13400239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CFF25930-B87A-A5CC-D1FC-89F9BDE9F42F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9D9CF9A0-5EB0-0A07-ED16-C21B6C9BA09A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BCD93C7E-96E7-5DFD-1829-B514E09A9D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45E5A950-F64F-0304-4C52-A894FE12B94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D8E6FB7D-CB6F-CF5F-0CB8-05E844E1CD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026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15A0253F-B1B4-02D4-8B55-25D7CAAA4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0714B5A2-6A88-DF9F-DB3E-BE452FCC95EC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7A9901CA-E733-BEA6-B1F9-493EF87E357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EFECA335-DBC3-974F-EF72-93A63E57F974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027588A0-17D9-18F5-93E2-D24F8FEBF6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AB0326C-58D6-73C2-865E-73F1AB0A6BE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8F3C9BAE-6E3A-CA44-FAFA-439E07838D0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698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AFC15D7D-F2FC-C394-CBD1-0CD0DE989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E1DB969C-69D0-9A49-7D8A-C785E2DBC4DE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8753D6F0-6169-982F-53C9-96C6012E426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EF18FAA2-EE0C-AB84-3656-AB47471FCB11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B25D155B-148A-E0DE-6796-6EAB9A1CC5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04523AF5-7B94-607C-EC2C-5385C9EEAC1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27621C68-92D0-BB13-7C7A-91266F8AE7B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67140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06FD0443-5A8B-6C65-3635-0503062BD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EB626FD7-47B4-CC67-B98E-37BE2A6402B6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FDCC0132-9A11-7F76-6AE3-AEEE1E13DA30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CBBFAF7D-C249-18B0-D650-E343F2540C77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080724CE-4294-3243-B666-CFEEC611C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D5098BBB-9F77-29B9-8E7A-BA0982E17C6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9BC682EF-0C80-A7CB-9EEC-C0FB0DBA4A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3468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92A7CF11-F564-1103-C502-49BBBD828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2B6327EB-2798-184B-D467-1D83D2315B13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EAB2A088-6EA3-5B6B-F410-65CD617DC5B9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3F76E075-32A2-7CB2-8695-5FBF589534F6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74F65EF7-6A62-B745-99EF-948CE69A488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E4C7C130-B41B-B739-60DB-6E3B4B28AF5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6DBFDC3D-B999-69F6-B17C-4C66EE838E4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31074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44F3BF2B-5314-A9F9-2E67-77EBDDCE3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7218A8EE-9567-AAAC-FE7D-9BBC8FEC9044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0F227685-833B-76B5-7B96-5FB000CDECF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AAE5DFDA-1442-15EF-EBC4-E0441858DD1E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7532A7BA-FFBB-C58E-2AC3-7BBC6B325D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3810DBB0-11C6-3D4E-8913-FD1A8DBB7E4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77FC2B40-77F9-B352-A0A5-C6F0C0C8DA4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6907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2906FAFE-8166-1B5F-52F9-A6DDC3903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C1F417F2-B27F-25A3-BAFA-B57757144DCE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8A5B3703-70B2-460B-6502-35CC50C2FC1D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50F82ADB-FFA9-632A-2B85-45CCB6D0D5B2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F7CB1340-2FE3-2652-1012-4162F886F4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60D1824C-9851-B4A4-4406-499A6429623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A30C3B18-DF81-7EB3-76CF-FE8422292E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662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F8CD35DB-DD56-7B07-4D19-A58026418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3816C79B-CF1F-3C1E-4AB8-8C00E795D473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B6B4D495-95A8-20B7-BFEF-E12F21260709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A4952865-AEBB-EC9E-2D9C-A54B89DD7067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339D156B-CECA-5EEC-D70F-421D939EA3B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6E557969-8BD8-1DD4-FA1C-FCE0C6120CA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F4D8525B-28DB-B48B-8923-2E6190C0751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260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47B16D1E-FA2B-2019-3D61-15D5D36B6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56FAEE4F-51EC-AE23-9967-A3BBE923BF6C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B1301DE3-DBF3-8EB6-A0B2-1AF95621D134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BD47870F-8746-EFFB-C59A-A2D94A5EB242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03D4929E-45CF-F2A3-944D-E4A7CEB8D0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9ECDA1EF-D65C-33D9-9705-6C49D19EDAF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73B15D24-BDFA-FC2F-713F-5E4DCA3B34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2035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E5489689-87B3-CF2A-B452-E46BF723E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FD3990E0-B086-6414-E49E-2449D8D86411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DB43508F-57BB-E92B-CB02-DFB017F1FB5D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ACDB304E-671C-BCFC-8166-2BE10EF378E4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0EB4C369-3732-EF2B-E020-EF48E1D8C8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A97DA592-CF67-C1CF-FC01-C49C14E5B68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8FC15864-18C5-F355-6610-45A313D0C83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5839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99924BB5-BCE3-5ABE-6186-A8D9AB21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E7DCD830-EA35-2A7D-1045-BE9CE3BEF3A2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403949AA-4EF1-7581-AE54-0559E456A2DB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32F52D2B-83AD-5AD3-BE7A-EDB28970EE18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9E256BA5-80FE-74D9-6E9B-EFEFB80625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DD9446D-DD79-215C-E6F2-CA9824551CB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573C9AC9-44C9-A77A-754B-A2F4CE2284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3962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0A9CF903-E8A7-6A5C-C5F9-0C8ED1422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BC7821BE-5E44-AFD8-FBF9-90BA9A9C6CF8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1A277C6B-D707-B1A3-987F-65CFDDEE1A4A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658187F2-AE51-A43A-4171-23894F7470A1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4803C684-5DB7-5E4F-EE97-FF225CA05E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A1C932C-194A-BC7E-4779-FBC32CCA01D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0CD17994-2971-F5E7-DC71-7333B48AC3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87458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C34E7A0F-765A-7270-9895-849ABFE05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CD6FD143-7C44-1A5B-8E9D-D1D2069D72DA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F88247D7-BA89-A142-2DC7-F3BD4817A441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D48014D6-8338-0DFF-C58A-C14BBE4749E2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68E0ADCB-4252-3B61-F83E-8060870632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8F8C47E3-450E-DB4A-6CD9-4A1A1A35606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F83293FB-9398-C9E0-0F95-FDA42F6910E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68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1F97A96C-0C09-6C1A-757C-A3255B8D4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12097BF9-8D58-4FDB-1D49-A9028DF9550E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9421C7F5-9597-FC23-BC93-5501C0E60010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BAC52D02-480C-BFE2-7CE1-087946DFC257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CE6CDFBD-CCF1-F960-23F2-07C3BA65A8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9DA484EA-CCC6-BF3F-AA26-96E488BCC49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F9BCD279-CC5F-2D16-C2A5-197481A0FE8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59217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F6517B13-AEF3-FA92-B137-43DA5F177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BDC9FFF5-1761-1D48-BD10-93AA83E8B373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5F204861-0C6D-B77F-70DC-86C114783F3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5D2936F7-F4E5-8E58-4E7A-3A4CB995A20F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8D84112B-A0BE-4163-8D1F-C94E6667B9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7F0048C-23B9-953F-84EB-855FD905146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AAA9AB67-7547-F2A5-CDE3-332555083F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2750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21CA1C78-9396-2510-ADFF-A5EC563A7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866DE629-2388-BE2B-08B8-7EF4A9E22B99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D9E9C37E-923C-F70E-0A4F-B2A2BABB9C60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C0F876F3-3F26-4DC3-7ADA-060A6DB9A424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41B5E570-ABA3-6C14-C7A1-8A8E6B0090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EFA7A3DA-8E8A-DB08-312B-9218A8BC376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DB2A1837-1AD7-2D48-3EAB-9F26307D742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082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45FFA83A-3AF3-8B83-0985-1651B896A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152BEE9D-85FD-7869-45F7-982F105BE19A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DA3E0C3F-8C3C-1C93-5C1C-741ED455678A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851BC0B0-37F1-303F-281E-DDAC2DEDB828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B95ACDF2-A44D-140A-DE3D-D7CC754AAD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849A7CC1-4342-BC88-E53A-0B586254503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04180ABB-BBA4-127C-D6F7-C58983FBBE9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42506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F9EFF021-C28E-CBA6-6B26-AFCCC39F3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5C947279-7C34-9D19-700D-98D162453CA4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30D68924-201A-D50D-01C0-39521D3979E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FCEFC5C2-5B1C-B63B-0DFB-02A68F758E27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12452458-4447-0EB5-9927-5C948DAC59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8377649D-4E7D-548B-F5AC-599CCD9CC5B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44460AB1-2A96-C7D2-6686-339622B7A3B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90459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E3B91D9A-A2B5-9473-B1BF-51B2DD5F9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38DBD4CD-DE93-89A0-0350-095922F02BDE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F5859999-4DC0-F1D8-AC0E-4DADBF143DA7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A25C5E93-97AA-75F1-A584-437357F00D1D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2AD4A68E-AED0-C5FC-FE1F-3CA4E45AB3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E83EAF90-E781-993F-00BA-20D5BE3753A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F490EDD2-0332-E011-A7D9-921B62EB93E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459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DED42870-223C-31AA-7288-243CB1993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054E94A7-D74A-30B8-EEED-35121E9AC218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0B5AA45C-639F-0CBA-CEED-5ADD7A71D7D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52CA78D8-E526-BF7D-5C57-C98F1BFB608B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EBC12341-B80A-1EAD-F8A4-57B228F3F3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E904C2EC-44A4-D3F0-21A1-DC4B36E6C90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00942D6F-96E3-CFF5-6D5A-80BD1847C0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9911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BE509ABB-C1A7-911A-6F32-D9C46A68D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65F62BF0-EB87-1B14-E363-44E3EEEF9EDF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C442F52A-FF47-E1E2-9A79-208C7AA541D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3F9ACE78-DEEE-7AF4-B010-DE42EC6CB228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15CABC4F-BC74-1C6D-C71F-EE3603000C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C7A3FCA1-80DE-31DD-DF8A-0D33B82E47A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A479DADD-34B7-7931-E601-716E7E99BA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73495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4EBF3523-24ED-1CAD-E8D1-FFB18C1C8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9D052592-BB6A-B472-CB9F-7EEAA3CBEB95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6B7739DF-4511-9C0E-79C6-FA591C531D4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55742D32-F407-FDA4-4C9A-9D7D801D4331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8EF79C3E-5D69-9C24-8892-280B9A0E45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AC90B0B0-B245-8E7F-86CA-B59CCAB8403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DA3D9C5A-64D5-6AD0-3CB2-9D52F6871EE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11825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39FB7F57-4CB0-E74E-4886-E83847D4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138B0983-0AE5-DE1B-3899-07A5FDCDFBB2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BF67D2F1-8CBB-6815-8DA8-1A5FF889DE8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7C6832E5-FEA5-0AD7-EF98-885FEFCEDAED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03E4F73B-6D71-43C3-63EF-A5CBE4E469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6286F172-51A9-483D-8B83-8BB5360CEE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9C82BB35-29D1-9CF3-FA7F-1028E85420F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178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6B350A1B-5E29-14C8-AC28-B4FEB36DA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9771EAF9-2A35-F300-BE4F-D4C249B8D402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69E0A0DB-CE49-EAFB-E134-6FBEED6E407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1FDFC5BA-B2E5-378C-C27B-EB22B16EB93D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332ECA1C-5D12-FA59-A6D4-AAF1410CC2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AD3A99B3-6444-FB25-6DEF-E008A82F73A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5DE28B56-E034-F82A-27F9-6403EB405D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0452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3A0FFD40-C04C-A7EF-B494-CF82A5ABF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8E8A3499-EF93-02CE-C141-E3A4F6E28F72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496E8F40-2543-0F90-5A76-D0E1438DEC05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1A726442-D886-409B-E40C-CD1537470A51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DE15008B-8762-E526-E889-5E3C19F4D3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F340B409-B47D-5D5C-F24E-165458C3779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26020C06-6F3E-7A6E-0AA1-8F286A7410E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723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EDD6A0D1-E1D6-59AD-D7AB-701C9B6B8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2A5472BA-5AE6-4996-4C58-84699E7B47F3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E85532CE-332D-D753-9E6C-C5CA51393807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777C3910-B247-0D08-9E0B-A18AC0D4CF2D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2FACA511-9DD8-058B-0C68-1F89522422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7AB3528F-FD47-B54A-99CE-4FBADB85C11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1F100FE8-F3E6-2820-2207-483A354204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0699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78C0FBC1-E649-B0D3-2816-1C8AC58FD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106489D0-3A58-9D0C-139F-927596508359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A4CF64A1-7D44-BE77-3DC5-5EA78D8F3EA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D0691444-B495-C9B1-22D1-31B3A599C86C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B474C8E1-4438-8BDD-E88F-1CC2AA0CD4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69946A6F-B53D-00BA-219D-C8D01199CF1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6477CB1C-4DFE-3757-216A-7ED494CB09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5445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>
          <a:extLst>
            <a:ext uri="{FF2B5EF4-FFF2-40B4-BE49-F238E27FC236}">
              <a16:creationId xmlns:a16="http://schemas.microsoft.com/office/drawing/2014/main" id="{EBF5F615-B347-F6D4-82E1-C3F2B121D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4a9c30215_0_3095:notes">
            <a:extLst>
              <a:ext uri="{FF2B5EF4-FFF2-40B4-BE49-F238E27FC236}">
                <a16:creationId xmlns:a16="http://schemas.microsoft.com/office/drawing/2014/main" id="{699B093A-FAAA-0F56-5125-C218ED5F1812}"/>
              </a:ext>
            </a:extLst>
          </p:cNvPr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g3f4a9c30215_0_3095:notes">
            <a:extLst>
              <a:ext uri="{FF2B5EF4-FFF2-40B4-BE49-F238E27FC236}">
                <a16:creationId xmlns:a16="http://schemas.microsoft.com/office/drawing/2014/main" id="{C07693D4-F166-31FF-8FAC-F04F709815FC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g3f4a9c30215_0_3095:notes">
            <a:extLst>
              <a:ext uri="{FF2B5EF4-FFF2-40B4-BE49-F238E27FC236}">
                <a16:creationId xmlns:a16="http://schemas.microsoft.com/office/drawing/2014/main" id="{C60E55D1-CBB7-FFAC-E96D-81928974B5D9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g3f4a9c30215_0_3095:notes">
            <a:extLst>
              <a:ext uri="{FF2B5EF4-FFF2-40B4-BE49-F238E27FC236}">
                <a16:creationId xmlns:a16="http://schemas.microsoft.com/office/drawing/2014/main" id="{A89B26C0-B2C6-F357-B462-588178BDE7C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f4a9c30215_0_3095:notes">
            <a:extLst>
              <a:ext uri="{FF2B5EF4-FFF2-40B4-BE49-F238E27FC236}">
                <a16:creationId xmlns:a16="http://schemas.microsoft.com/office/drawing/2014/main" id="{D7E05D03-4498-BCBC-FCFC-B9DC0316085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g3f4a9c30215_0_3095:notes">
            <a:extLst>
              <a:ext uri="{FF2B5EF4-FFF2-40B4-BE49-F238E27FC236}">
                <a16:creationId xmlns:a16="http://schemas.microsoft.com/office/drawing/2014/main" id="{B7C7AEB1-DCEB-0111-DBE8-750C43D61A1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8757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848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51639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esolgraphics.com/infographic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ranthi10@myvuw.ac.nz" TargetMode="External"/><Relationship Id="rId5" Type="http://schemas.openxmlformats.org/officeDocument/2006/relationships/hyperlink" Target="mailto:Thuytranggv2003@gmail.com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37"/>
          <p:cNvPicPr preferRelativeResize="0"/>
          <p:nvPr/>
        </p:nvPicPr>
        <p:blipFill rotWithShape="1">
          <a:blip r:embed="rId3">
            <a:alphaModFix/>
          </a:blip>
          <a:srcRect l="2597" r="2607"/>
          <a:stretch/>
        </p:blipFill>
        <p:spPr>
          <a:xfrm>
            <a:off x="0" y="0"/>
            <a:ext cx="1260107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0868" y="70074"/>
            <a:ext cx="1288500" cy="12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18400" y="72478"/>
            <a:ext cx="1263600" cy="128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24375" y="70077"/>
            <a:ext cx="1263600" cy="128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7"/>
          <p:cNvSpPr txBox="1"/>
          <p:nvPr/>
        </p:nvSpPr>
        <p:spPr>
          <a:xfrm>
            <a:off x="453700" y="1198963"/>
            <a:ext cx="7574400" cy="23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 dirty="0">
                <a:solidFill>
                  <a:srgbClr val="101D4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 AUTOMATED DRAFTS TO EMPIRICALLY SUPPORTED PRACTICE</a:t>
            </a:r>
            <a:endParaRPr sz="3100" b="1" dirty="0">
              <a:solidFill>
                <a:srgbClr val="101D4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125"/>
              </a:spcBef>
              <a:spcAft>
                <a:spcPts val="1500"/>
              </a:spcAft>
              <a:buNone/>
            </a:pPr>
            <a:r>
              <a:rPr lang="en-US" sz="2300" b="1" dirty="0">
                <a:solidFill>
                  <a:srgbClr val="D32F2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Fostering Teacher Agency via Visual Research Brokering</a:t>
            </a:r>
            <a:endParaRPr sz="2300" b="1" dirty="0">
              <a:solidFill>
                <a:srgbClr val="D32F2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88" name="Google Shape;188;p37"/>
          <p:cNvGrpSpPr/>
          <p:nvPr/>
        </p:nvGrpSpPr>
        <p:grpSpPr>
          <a:xfrm>
            <a:off x="453700" y="3510674"/>
            <a:ext cx="6772415" cy="2710033"/>
            <a:chOff x="0" y="-153475"/>
            <a:chExt cx="5890080" cy="2381400"/>
          </a:xfrm>
        </p:grpSpPr>
        <p:sp>
          <p:nvSpPr>
            <p:cNvPr id="189" name="Google Shape;189;p37"/>
            <p:cNvSpPr/>
            <p:nvPr/>
          </p:nvSpPr>
          <p:spPr>
            <a:xfrm>
              <a:off x="0" y="-153475"/>
              <a:ext cx="5784600" cy="2381400"/>
            </a:xfrm>
            <a:prstGeom prst="roundRect">
              <a:avLst>
                <a:gd name="adj" fmla="val 6000"/>
              </a:avLst>
            </a:prstGeom>
            <a:solidFill>
              <a:srgbClr val="FFFFFF">
                <a:alpha val="94999"/>
              </a:srgbClr>
            </a:solidFill>
            <a:ln w="14300" cap="flat" cmpd="sng">
              <a:solidFill>
                <a:srgbClr val="E0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37"/>
            <p:cNvSpPr txBox="1"/>
            <p:nvPr/>
          </p:nvSpPr>
          <p:spPr>
            <a:xfrm>
              <a:off x="105480" y="-85527"/>
              <a:ext cx="5784600" cy="224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101D42"/>
                  </a:solidFill>
                  <a:latin typeface="Calibri"/>
                  <a:ea typeface="Calibri"/>
                  <a:cs typeface="Calibri"/>
                  <a:sym typeface="Calibri"/>
                </a:rPr>
                <a:t>TRAN THI THUY TRANG</a:t>
              </a:r>
              <a:endParaRPr sz="2800" b="1" dirty="0">
                <a:solidFill>
                  <a:srgbClr val="101D4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114300" lvl="0" algn="l" rtl="0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800"/>
              </a:pPr>
              <a:r>
                <a:rPr lang="en-US" sz="1800" b="1" dirty="0">
                  <a:solidFill>
                    <a:srgbClr val="D32F2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Education:</a:t>
              </a:r>
              <a:r>
                <a:rPr lang="en-US" sz="1800" b="1" dirty="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Master of TESOL Student at Victoria University of Wellington (NZD $10,000 Scholarship)</a:t>
              </a:r>
              <a:endParaRPr sz="1800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114300" lvl="0" algn="l" rtl="0">
                <a:spcBef>
                  <a:spcPts val="600"/>
                </a:spcBef>
                <a:spcAft>
                  <a:spcPts val="900"/>
                </a:spcAft>
                <a:buClr>
                  <a:srgbClr val="333333"/>
                </a:buClr>
                <a:buSzPts val="1800"/>
              </a:pPr>
              <a:r>
                <a:rPr lang="en-US" sz="1800" b="1" dirty="0">
                  <a:solidFill>
                    <a:srgbClr val="D32F2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Experience:</a:t>
              </a:r>
              <a:r>
                <a:rPr lang="en-US" sz="1800" b="1" dirty="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  <a:p>
              <a:pPr marL="457200" lvl="0" indent="-342900" algn="l" rtl="0">
                <a:spcBef>
                  <a:spcPts val="600"/>
                </a:spcBef>
                <a:spcAft>
                  <a:spcPts val="900"/>
                </a:spcAft>
                <a:buClr>
                  <a:srgbClr val="333333"/>
                </a:buClr>
                <a:buSzPts val="1800"/>
                <a:buFont typeface="Calibri"/>
                <a:buChar char="●"/>
              </a:pPr>
              <a:r>
                <a:rPr lang="en-US" sz="1800" b="1" dirty="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ESOL Teacher (Wellington, NZ)</a:t>
              </a:r>
            </a:p>
            <a:p>
              <a:pPr marL="457200" lvl="0" indent="-342900" algn="l" rtl="0">
                <a:spcBef>
                  <a:spcPts val="600"/>
                </a:spcBef>
                <a:spcAft>
                  <a:spcPts val="900"/>
                </a:spcAft>
                <a:buClr>
                  <a:srgbClr val="333333"/>
                </a:buClr>
                <a:buSzPts val="1800"/>
                <a:buFont typeface="Calibri"/>
                <a:buChar char="●"/>
              </a:pPr>
              <a:r>
                <a:rPr lang="en-US" sz="1800" b="1" dirty="0">
                  <a:solidFill>
                    <a:srgbClr val="33333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4+ years teaching K-12 &amp; IELTS (Vietnam)</a:t>
              </a:r>
              <a:endParaRPr sz="1800" b="1" dirty="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91" name="Google Shape;191;p37"/>
          <p:cNvGrpSpPr/>
          <p:nvPr/>
        </p:nvGrpSpPr>
        <p:grpSpPr>
          <a:xfrm>
            <a:off x="8505950" y="1143150"/>
            <a:ext cx="3144291" cy="5333925"/>
            <a:chOff x="0" y="0"/>
            <a:chExt cx="3714900" cy="5333925"/>
          </a:xfrm>
        </p:grpSpPr>
        <p:sp>
          <p:nvSpPr>
            <p:cNvPr id="192" name="Google Shape;192;p37"/>
            <p:cNvSpPr/>
            <p:nvPr/>
          </p:nvSpPr>
          <p:spPr>
            <a:xfrm>
              <a:off x="800100" y="800100"/>
              <a:ext cx="2114700" cy="2114700"/>
            </a:xfrm>
            <a:prstGeom prst="ellipse">
              <a:avLst/>
            </a:prstGeom>
            <a:solidFill>
              <a:srgbClr val="D32F2F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7"/>
            <p:cNvSpPr/>
            <p:nvPr/>
          </p:nvSpPr>
          <p:spPr>
            <a:xfrm>
              <a:off x="0" y="0"/>
              <a:ext cx="3714900" cy="5143500"/>
            </a:xfrm>
            <a:prstGeom prst="roundRect">
              <a:avLst>
                <a:gd name="adj" fmla="val 5128"/>
              </a:avLst>
            </a:prstGeom>
            <a:solidFill>
              <a:srgbClr val="FFFFFF">
                <a:alpha val="94999"/>
              </a:srgbClr>
            </a:solidFill>
            <a:ln w="14300" cap="flat" cmpd="sng">
              <a:solidFill>
                <a:srgbClr val="E0E0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7"/>
            <p:cNvSpPr txBox="1"/>
            <p:nvPr/>
          </p:nvSpPr>
          <p:spPr>
            <a:xfrm>
              <a:off x="143290" y="3390825"/>
              <a:ext cx="3437956" cy="194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1" dirty="0">
                  <a:solidFill>
                    <a:srgbClr val="55555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“</a:t>
              </a:r>
              <a:r>
                <a:rPr lang="en-US" sz="1700" b="1" i="1" dirty="0">
                  <a:solidFill>
                    <a:srgbClr val="55555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 cannot directly teach millions of students, but I can walk alongside the teachers who guide those millions.”</a:t>
              </a:r>
              <a:endParaRPr sz="1700" b="1" i="1" dirty="0">
                <a:solidFill>
                  <a:srgbClr val="55555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ctr" rtl="0">
                <a:spcBef>
                  <a:spcPts val="1125"/>
                </a:spcBef>
                <a:spcAft>
                  <a:spcPts val="0"/>
                </a:spcAft>
                <a:buNone/>
              </a:pPr>
              <a:endParaRPr sz="1200" b="1" dirty="0">
                <a:solidFill>
                  <a:srgbClr val="D32F2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37"/>
          <p:cNvSpPr/>
          <p:nvPr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7"/>
          <p:cNvSpPr/>
          <p:nvPr/>
        </p:nvSpPr>
        <p:spPr>
          <a:xfrm>
            <a:off x="0" y="64293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7"/>
          <p:cNvSpPr txBox="1"/>
          <p:nvPr/>
        </p:nvSpPr>
        <p:spPr>
          <a:xfrm>
            <a:off x="571500" y="6477000"/>
            <a:ext cx="11620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1905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VIETTESOL INTERNATIONAL CONVENTION 2026</a:t>
            </a:r>
            <a:endParaRPr sz="16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37" title="Ảnh profile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05775" y="1143150"/>
            <a:ext cx="3144401" cy="329757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5127567-69B5-44A7-9393-DDC888F98904}"/>
              </a:ext>
            </a:extLst>
          </p:cNvPr>
          <p:cNvSpPr/>
          <p:nvPr/>
        </p:nvSpPr>
        <p:spPr>
          <a:xfrm>
            <a:off x="0" y="-3441547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5DC9F1-56FB-4034-8446-004F06C3FCC0}"/>
              </a:ext>
            </a:extLst>
          </p:cNvPr>
          <p:cNvSpPr/>
          <p:nvPr/>
        </p:nvSpPr>
        <p:spPr>
          <a:xfrm>
            <a:off x="0" y="6858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21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EA72B6F9-D55F-E5C0-347C-14AA8199F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D0322A41-2C3C-C437-D758-EE8FD880D5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E8BC7ECC-DBAD-1ABD-49C7-0DE94A60417E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DEA55ABE-1016-E237-7658-E27A02E29E5E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7C77356A-233D-9E0C-4EAD-8812F5C3CE3E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079FC6AA-C193-7A9F-4740-9D6798FAA88A}"/>
              </a:ext>
            </a:extLst>
          </p:cNvPr>
          <p:cNvSpPr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B2A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BRIDGING THE GAP: THE RESEARCH–PRACTICE DIALOGUE</a:t>
            </a:r>
            <a:endParaRPr lang="en-US" sz="27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7F10436-69A1-32C0-6531-A2555E74B04F}"/>
              </a:ext>
            </a:extLst>
          </p:cNvPr>
          <p:cNvSpPr/>
          <p:nvPr/>
        </p:nvSpPr>
        <p:spPr>
          <a:xfrm>
            <a:off x="640080" y="1143687"/>
            <a:ext cx="10881360" cy="1553793"/>
          </a:xfrm>
          <a:prstGeom prst="roundRect">
            <a:avLst>
              <a:gd name="adj" fmla="val 5161"/>
            </a:avLst>
          </a:prstGeom>
          <a:solidFill>
            <a:srgbClr val="1B2A5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5C8A03A-703B-32F6-A315-76BBD240B3E3}"/>
              </a:ext>
            </a:extLst>
          </p:cNvPr>
          <p:cNvSpPr/>
          <p:nvPr/>
        </p:nvSpPr>
        <p:spPr>
          <a:xfrm>
            <a:off x="822960" y="1355319"/>
            <a:ext cx="3017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Global Barrier</a:t>
            </a:r>
            <a:endParaRPr lang="en-US" sz="24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426E7AB1-849C-E3F7-921F-47829C903D64}"/>
              </a:ext>
            </a:extLst>
          </p:cNvPr>
          <p:cNvSpPr/>
          <p:nvPr/>
        </p:nvSpPr>
        <p:spPr>
          <a:xfrm>
            <a:off x="4160520" y="1334681"/>
            <a:ext cx="7040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26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81.7%</a:t>
            </a:r>
            <a:endParaRPr lang="en-US" sz="2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teachers cite “a lack of time” as the overwhelming factor for not doing research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900" b="1" i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(Borg, 2009, p. 373)</a:t>
            </a: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583E579-FA12-A20D-AD16-6ED063DF4725}"/>
              </a:ext>
            </a:extLst>
          </p:cNvPr>
          <p:cNvSpPr/>
          <p:nvPr/>
        </p:nvSpPr>
        <p:spPr>
          <a:xfrm>
            <a:off x="5897880" y="271576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2127"/>
                </a:solidFill>
              </a:rPr>
              <a:t>▼</a:t>
            </a:r>
            <a:endParaRPr lang="en-US" sz="12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E5072A26-F69A-4B22-3BB9-1A82B6D82CC0}"/>
              </a:ext>
            </a:extLst>
          </p:cNvPr>
          <p:cNvSpPr/>
          <p:nvPr/>
        </p:nvSpPr>
        <p:spPr>
          <a:xfrm>
            <a:off x="640080" y="2834640"/>
            <a:ext cx="10881360" cy="1417320"/>
          </a:xfrm>
          <a:prstGeom prst="roundRect">
            <a:avLst>
              <a:gd name="adj" fmla="val 5161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18C50787-101D-4364-245C-5D2B818779B5}"/>
              </a:ext>
            </a:extLst>
          </p:cNvPr>
          <p:cNvSpPr/>
          <p:nvPr/>
        </p:nvSpPr>
        <p:spPr>
          <a:xfrm>
            <a:off x="960120" y="2971800"/>
            <a:ext cx="3017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Sato’s Warning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D991BF6-2296-FE87-B13F-2C0E3A79E5B2}"/>
              </a:ext>
            </a:extLst>
          </p:cNvPr>
          <p:cNvSpPr/>
          <p:nvPr/>
        </p:nvSpPr>
        <p:spPr>
          <a:xfrm>
            <a:off x="4160520" y="3003804"/>
            <a:ext cx="7040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“Without a dialogue, L2 researchers may conduct studies irrelevant to real-world teaching; L2 teachers may rely only on personal intuition.” </a:t>
            </a:r>
            <a:endParaRPr lang="en-US" sz="1900" dirty="0">
              <a:solidFill>
                <a:schemeClr val="bg1"/>
              </a:solidFill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19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900" b="1" i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sz="1900" b="1" i="1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Sato, 2022, p. 509)</a:t>
            </a:r>
            <a:endParaRPr lang="en-US" sz="1900" i="1" dirty="0">
              <a:solidFill>
                <a:srgbClr val="FF0000"/>
              </a:solidFill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070E544C-7A56-DEAD-EF4A-2CA206BE0414}"/>
              </a:ext>
            </a:extLst>
          </p:cNvPr>
          <p:cNvSpPr/>
          <p:nvPr/>
        </p:nvSpPr>
        <p:spPr>
          <a:xfrm>
            <a:off x="5897880" y="427024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2127"/>
                </a:solidFill>
              </a:rPr>
              <a:t>▼</a:t>
            </a:r>
            <a:endParaRPr lang="en-US" sz="12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4BFBE0AD-ACF6-0ABD-6493-0944544E9EF5}"/>
              </a:ext>
            </a:extLst>
          </p:cNvPr>
          <p:cNvSpPr/>
          <p:nvPr/>
        </p:nvSpPr>
        <p:spPr>
          <a:xfrm>
            <a:off x="640080" y="4389120"/>
            <a:ext cx="10881360" cy="146883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9050">
            <a:solidFill>
              <a:srgbClr val="1B2A5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133DD5E9-35EA-7970-0B71-4202823FC00C}"/>
              </a:ext>
            </a:extLst>
          </p:cNvPr>
          <p:cNvSpPr/>
          <p:nvPr/>
        </p:nvSpPr>
        <p:spPr>
          <a:xfrm>
            <a:off x="960120" y="4526280"/>
            <a:ext cx="3017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474F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</a:t>
            </a:r>
            <a:r>
              <a:rPr lang="en-US" sz="3600" b="1" dirty="0">
                <a:solidFill>
                  <a:srgbClr val="474F67"/>
                </a:solidFill>
                <a:latin typeface="Cambria" pitchFamily="34" charset="0"/>
                <a:ea typeface="Cambria" pitchFamily="34" charset="-122"/>
              </a:rPr>
              <a:t>Solution</a:t>
            </a:r>
            <a:r>
              <a:rPr lang="en-US" sz="2400" b="1" dirty="0">
                <a:solidFill>
                  <a:srgbClr val="474F67"/>
                </a:solidFill>
                <a:latin typeface="Cambria" pitchFamily="34" charset="0"/>
                <a:ea typeface="Cambria" pitchFamily="34" charset="-122"/>
              </a:rPr>
              <a:t> </a:t>
            </a:r>
            <a:r>
              <a:rPr lang="en-US" sz="2400" b="1" dirty="0" err="1">
                <a:solidFill>
                  <a:srgbClr val="474F6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TESOLgraphics</a:t>
            </a:r>
            <a:endParaRPr lang="en-US" sz="2400" dirty="0">
              <a:solidFill>
                <a:srgbClr val="474F67"/>
              </a:solidFill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1A468A3E-6AE2-D2E2-8D15-207008FBB180}"/>
              </a:ext>
            </a:extLst>
          </p:cNvPr>
          <p:cNvSpPr/>
          <p:nvPr/>
        </p:nvSpPr>
        <p:spPr>
          <a:xfrm>
            <a:off x="4160520" y="4584039"/>
            <a:ext cx="7040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1900" dirty="0">
                <a:solidFill>
                  <a:srgbClr val="1B2A5B"/>
                </a:solidFill>
                <a:ea typeface="Calibri" pitchFamily="34" charset="-122"/>
                <a:cs typeface="Calibri" pitchFamily="34" charset="-120"/>
              </a:rPr>
              <a:t>“</a:t>
            </a:r>
            <a:r>
              <a:rPr lang="en-US" sz="1900" b="0" i="0" u="none" strike="noStrike" baseline="0" dirty="0"/>
              <a:t>Individual researchers endeavor to make research more accessible as well. For instance, </a:t>
            </a:r>
            <a:r>
              <a:rPr lang="en-US" sz="1900" b="1" i="0" u="none" strike="noStrike" baseline="0" dirty="0" err="1">
                <a:solidFill>
                  <a:srgbClr val="FF0000"/>
                </a:solidFill>
              </a:rPr>
              <a:t>TESOLgraphics</a:t>
            </a:r>
            <a:r>
              <a:rPr lang="en-US" sz="1900" b="0" i="0" u="none" strike="noStrike" baseline="0" dirty="0"/>
              <a:t> (</a:t>
            </a:r>
            <a:r>
              <a:rPr lang="en-US" sz="1900" dirty="0">
                <a:hlinkClick r:id="rId4"/>
              </a:rPr>
              <a:t>Infographics | </a:t>
            </a:r>
            <a:r>
              <a:rPr lang="en-US" sz="1900" dirty="0" err="1">
                <a:hlinkClick r:id="rId4"/>
              </a:rPr>
              <a:t>TESOLgraphics</a:t>
            </a:r>
            <a:r>
              <a:rPr lang="en-US" sz="1900" dirty="0"/>
              <a:t>) </a:t>
            </a:r>
            <a:r>
              <a:rPr lang="en-US" sz="1900" b="0" i="0" u="none" strike="noStrike" baseline="0" dirty="0"/>
              <a:t>produces infographics based on meta-analyses or narrative reviews.”</a:t>
            </a:r>
          </a:p>
          <a:p>
            <a:pPr algn="r"/>
            <a:r>
              <a:rPr lang="en-US" sz="1900" b="1" i="1" dirty="0">
                <a:solidFill>
                  <a:srgbClr val="D62127"/>
                </a:solidFill>
                <a:ea typeface="Calibri" pitchFamily="34" charset="-122"/>
                <a:cs typeface="Calibri" pitchFamily="34" charset="-120"/>
              </a:rPr>
              <a:t>(Sato, 2022, p. 519)</a:t>
            </a:r>
            <a:endParaRPr lang="en-US" sz="1900" i="1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68E2EB3-3FD9-07EF-D000-9FAF8D68E525}"/>
              </a:ext>
            </a:extLst>
          </p:cNvPr>
          <p:cNvSpPr/>
          <p:nvPr/>
        </p:nvSpPr>
        <p:spPr>
          <a:xfrm>
            <a:off x="457200" y="647395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VietTESOL 2026</a:t>
            </a:r>
            <a:endParaRPr lang="en-US" sz="9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70B9CCCB-BD8E-2E58-A7B9-8E33D8CA7310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677010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EC915BF9-8A84-23E8-D070-87627D778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7763690A-1279-9940-4C88-80AF9D01221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E7DA1226-1A33-363F-8D00-A53803AC246E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BFD7E88C-C774-163D-B83C-104E07570965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5901FC4C-0FC7-CCF0-0ACF-AD78652D03D7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6CDE977E-C298-1913-35D3-B5EFB8A368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7A44D125-0F17-696D-DCC6-101A7F91AB4D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204B8ECE-737E-327D-6FEC-28E44EF97F5F}"/>
              </a:ext>
            </a:extLst>
          </p:cNvPr>
          <p:cNvSpPr/>
          <p:nvPr/>
        </p:nvSpPr>
        <p:spPr>
          <a:xfrm>
            <a:off x="314327" y="387612"/>
            <a:ext cx="11315700" cy="502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sz="3267" b="1" dirty="0" err="1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TESOLGRAPHICS</a:t>
            </a:r>
            <a:endParaRPr lang="en-US" sz="3267" dirty="0"/>
          </a:p>
        </p:txBody>
      </p:sp>
      <p:sp>
        <p:nvSpPr>
          <p:cNvPr id="3" name="Google Shape;266;p25">
            <a:extLst>
              <a:ext uri="{FF2B5EF4-FFF2-40B4-BE49-F238E27FC236}">
                <a16:creationId xmlns:a16="http://schemas.microsoft.com/office/drawing/2014/main" id="{3F2EC5E9-AF5E-D584-2CC9-467DA4B6BA1B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267;p25" descr="image.png">
            <a:extLst>
              <a:ext uri="{FF2B5EF4-FFF2-40B4-BE49-F238E27FC236}">
                <a16:creationId xmlns:a16="http://schemas.microsoft.com/office/drawing/2014/main" id="{7E85BE97-B7E4-4046-3053-E95F58550EA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382775"/>
            <a:ext cx="7233824" cy="3111675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" name="Google Shape;268;p25" descr="image.png">
            <a:extLst>
              <a:ext uri="{FF2B5EF4-FFF2-40B4-BE49-F238E27FC236}">
                <a16:creationId xmlns:a16="http://schemas.microsoft.com/office/drawing/2014/main" id="{0851192F-DD43-C927-A4FD-B65A6CD6CC9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91125" y="46644"/>
            <a:ext cx="5000574" cy="4042825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Google Shape;269;p25" descr="image.png">
            <a:extLst>
              <a:ext uri="{FF2B5EF4-FFF2-40B4-BE49-F238E27FC236}">
                <a16:creationId xmlns:a16="http://schemas.microsoft.com/office/drawing/2014/main" id="{E7068934-7E05-7733-A25D-B726E043FCE7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45425" y="4089475"/>
            <a:ext cx="4776998" cy="2472526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Google Shape;270;p25">
            <a:extLst>
              <a:ext uri="{FF2B5EF4-FFF2-40B4-BE49-F238E27FC236}">
                <a16:creationId xmlns:a16="http://schemas.microsoft.com/office/drawing/2014/main" id="{5005D086-5841-5E0F-BEF0-6CC0421BD72C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71;p25">
            <a:extLst>
              <a:ext uri="{FF2B5EF4-FFF2-40B4-BE49-F238E27FC236}">
                <a16:creationId xmlns:a16="http://schemas.microsoft.com/office/drawing/2014/main" id="{BA8FE3D4-546E-4FE9-1639-DB0D93CBC6CE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72;p25">
            <a:extLst>
              <a:ext uri="{FF2B5EF4-FFF2-40B4-BE49-F238E27FC236}">
                <a16:creationId xmlns:a16="http://schemas.microsoft.com/office/drawing/2014/main" id="{99B3F1B0-4E6B-404A-0D1A-7606E3CD6EEF}"/>
              </a:ext>
            </a:extLst>
          </p:cNvPr>
          <p:cNvSpPr txBox="1"/>
          <p:nvPr/>
        </p:nvSpPr>
        <p:spPr>
          <a:xfrm>
            <a:off x="256032" y="6473953"/>
            <a:ext cx="6400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dirty="0"/>
          </a:p>
        </p:txBody>
      </p:sp>
      <p:sp>
        <p:nvSpPr>
          <p:cNvPr id="10" name="Google Shape;273;p25">
            <a:extLst>
              <a:ext uri="{FF2B5EF4-FFF2-40B4-BE49-F238E27FC236}">
                <a16:creationId xmlns:a16="http://schemas.microsoft.com/office/drawing/2014/main" id="{4336BF23-6C56-F9E1-2D8A-690C34CF00F3}"/>
              </a:ext>
            </a:extLst>
          </p:cNvPr>
          <p:cNvSpPr txBox="1"/>
          <p:nvPr/>
        </p:nvSpPr>
        <p:spPr>
          <a:xfrm>
            <a:off x="8321040" y="6419088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37552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A18E65AE-74BB-BE41-5433-F396EFBDE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1E5AEC1E-E760-8821-3496-65B61C39D1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FDE746D4-DABC-AFF4-9204-A789A22C41BF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CCF3C5E3-D88B-45CA-CB8F-6126AE4243CC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03FD005E-5D7E-E41A-4430-8D51B6D28678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47FB4BE8-AA6D-EC97-BC9A-23729B54F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E4640179-E972-058A-E2CF-FC1C8FF4CAF3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">
            <a:extLst>
              <a:ext uri="{FF2B5EF4-FFF2-40B4-BE49-F238E27FC236}">
                <a16:creationId xmlns:a16="http://schemas.microsoft.com/office/drawing/2014/main" id="{F13E7633-DC89-FDAF-4595-9C49CB6F6CA0}"/>
              </a:ext>
            </a:extLst>
          </p:cNvPr>
          <p:cNvSpPr/>
          <p:nvPr/>
        </p:nvSpPr>
        <p:spPr>
          <a:xfrm>
            <a:off x="314327" y="387612"/>
            <a:ext cx="11315700" cy="502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sz="3267" b="1" dirty="0" err="1">
                <a:solidFill>
                  <a:srgbClr val="FFFFFF"/>
                </a:solidFill>
                <a:latin typeface="Montserrat Black" pitchFamily="34" charset="0"/>
                <a:ea typeface="Montserrat Black" pitchFamily="34" charset="-122"/>
                <a:cs typeface="Montserrat Black" pitchFamily="34" charset="-120"/>
              </a:rPr>
              <a:t>TESOLGRAPHICS</a:t>
            </a:r>
            <a:endParaRPr lang="en-US" sz="3267" dirty="0"/>
          </a:p>
        </p:txBody>
      </p:sp>
      <p:sp>
        <p:nvSpPr>
          <p:cNvPr id="2" name="Google Shape;278;p26">
            <a:extLst>
              <a:ext uri="{FF2B5EF4-FFF2-40B4-BE49-F238E27FC236}">
                <a16:creationId xmlns:a16="http://schemas.microsoft.com/office/drawing/2014/main" id="{FB0B601B-6DF0-4675-D1DE-2DFD0A3AEBDE}"/>
              </a:ext>
            </a:extLst>
          </p:cNvPr>
          <p:cNvSpPr/>
          <p:nvPr/>
        </p:nvSpPr>
        <p:spPr>
          <a:xfrm>
            <a:off x="5840000" y="1771725"/>
            <a:ext cx="5970900" cy="12282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280;p26">
            <a:extLst>
              <a:ext uri="{FF2B5EF4-FFF2-40B4-BE49-F238E27FC236}">
                <a16:creationId xmlns:a16="http://schemas.microsoft.com/office/drawing/2014/main" id="{152041E0-9142-AA45-A52F-239AF507BE97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281;p26" descr="image.png">
            <a:extLst>
              <a:ext uri="{FF2B5EF4-FFF2-40B4-BE49-F238E27FC236}">
                <a16:creationId xmlns:a16="http://schemas.microsoft.com/office/drawing/2014/main" id="{7ED9DF02-3573-13F3-A767-C257B3FA079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430" y="1807803"/>
            <a:ext cx="5715000" cy="3562434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282;p26" descr="image.png">
            <a:extLst>
              <a:ext uri="{FF2B5EF4-FFF2-40B4-BE49-F238E27FC236}">
                <a16:creationId xmlns:a16="http://schemas.microsoft.com/office/drawing/2014/main" id="{236C5E05-40CC-ACA1-90A4-6727225F401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49426" y="2319772"/>
            <a:ext cx="5970774" cy="3051319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" name="Google Shape;283;p26">
            <a:extLst>
              <a:ext uri="{FF2B5EF4-FFF2-40B4-BE49-F238E27FC236}">
                <a16:creationId xmlns:a16="http://schemas.microsoft.com/office/drawing/2014/main" id="{A459F842-DB7E-23C2-B160-F8AD8DD521E5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84;p26">
            <a:extLst>
              <a:ext uri="{FF2B5EF4-FFF2-40B4-BE49-F238E27FC236}">
                <a16:creationId xmlns:a16="http://schemas.microsoft.com/office/drawing/2014/main" id="{CA191542-5C7C-C86F-7B79-8D9700C5BAC5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85;p26">
            <a:extLst>
              <a:ext uri="{FF2B5EF4-FFF2-40B4-BE49-F238E27FC236}">
                <a16:creationId xmlns:a16="http://schemas.microsoft.com/office/drawing/2014/main" id="{433B2DC3-F741-0E46-BFA1-4B262B675D28}"/>
              </a:ext>
            </a:extLst>
          </p:cNvPr>
          <p:cNvSpPr txBox="1"/>
          <p:nvPr/>
        </p:nvSpPr>
        <p:spPr>
          <a:xfrm>
            <a:off x="256032" y="6419088"/>
            <a:ext cx="6400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/>
          </a:p>
        </p:txBody>
      </p:sp>
      <p:sp>
        <p:nvSpPr>
          <p:cNvPr id="12" name="Google Shape;286;p26">
            <a:extLst>
              <a:ext uri="{FF2B5EF4-FFF2-40B4-BE49-F238E27FC236}">
                <a16:creationId xmlns:a16="http://schemas.microsoft.com/office/drawing/2014/main" id="{DA24DED5-2C69-D37B-7461-C7A9F2F93341}"/>
              </a:ext>
            </a:extLst>
          </p:cNvPr>
          <p:cNvSpPr txBox="1"/>
          <p:nvPr/>
        </p:nvSpPr>
        <p:spPr>
          <a:xfrm>
            <a:off x="8321040" y="6419088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34552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DB5F5120-1E84-79AF-4ED4-662FBB17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74828DD9-BEDB-916C-5E70-BE187E6D8EB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3BC969A1-221D-AE9D-D0C9-53981D4B22DF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E8164833-5BB2-89AA-1F47-85CE9B7FAF0D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14E7DAFD-C235-3AD3-C404-CAF635C2561F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1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sz="11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13DB36-A475-2BD6-E180-ED7D6BBA56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0"/>
            <a:ext cx="12192000" cy="638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79961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2E6C2476-962F-C322-34C5-592B40815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6254ABBB-2C9E-F475-AE53-B5D8CCB378E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-3048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92FB20D8-4609-6923-E23F-B3E1566CB7E0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EB388526-C4D6-B11C-ABDB-F229B733F757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210FAF64-EFA2-F3F6-DFBE-6A5D2416A2BA}"/>
              </a:ext>
            </a:extLst>
          </p:cNvPr>
          <p:cNvSpPr txBox="1"/>
          <p:nvPr/>
        </p:nvSpPr>
        <p:spPr>
          <a:xfrm>
            <a:off x="209613" y="6374391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49C96502-ED4D-5620-4BCB-69B699365DA7}"/>
              </a:ext>
            </a:extLst>
          </p:cNvPr>
          <p:cNvSpPr/>
          <p:nvPr/>
        </p:nvSpPr>
        <p:spPr>
          <a:xfrm>
            <a:off x="579120" y="17552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THE TRIADIC NEGOTIATION FRAMEWORK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E2592A2-397E-B36C-3CB7-3F357B00E045}"/>
              </a:ext>
            </a:extLst>
          </p:cNvPr>
          <p:cNvSpPr/>
          <p:nvPr/>
        </p:nvSpPr>
        <p:spPr>
          <a:xfrm>
            <a:off x="5600672" y="2211553"/>
            <a:ext cx="14944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Classroom Realities</a:t>
            </a:r>
            <a:endParaRPr lang="en-US" sz="2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B0C2138-4067-A68A-A2CC-73F586318F4D}"/>
              </a:ext>
            </a:extLst>
          </p:cNvPr>
          <p:cNvSpPr/>
          <p:nvPr/>
        </p:nvSpPr>
        <p:spPr>
          <a:xfrm>
            <a:off x="5883141" y="1357143"/>
            <a:ext cx="640080" cy="64008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D6EC666-382F-F853-C2F1-1E6E263FD0C6}"/>
              </a:ext>
            </a:extLst>
          </p:cNvPr>
          <p:cNvSpPr/>
          <p:nvPr/>
        </p:nvSpPr>
        <p:spPr>
          <a:xfrm>
            <a:off x="397764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86FD6BA7-953D-E4F3-1D97-7D68B0871B49}"/>
              </a:ext>
            </a:extLst>
          </p:cNvPr>
          <p:cNvSpPr/>
          <p:nvPr/>
        </p:nvSpPr>
        <p:spPr>
          <a:xfrm rot="10800000">
            <a:off x="1596720" y="1593590"/>
            <a:ext cx="3852672" cy="2860933"/>
          </a:xfrm>
          <a:prstGeom prst="triangle">
            <a:avLst/>
          </a:prstGeom>
          <a:ln w="3810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6D2D3649-4121-E2C6-F52B-22CAE9997A64}"/>
              </a:ext>
            </a:extLst>
          </p:cNvPr>
          <p:cNvSpPr/>
          <p:nvPr/>
        </p:nvSpPr>
        <p:spPr>
          <a:xfrm>
            <a:off x="625044" y="1320928"/>
            <a:ext cx="640080" cy="64008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E60163A-0DF4-3B60-DF90-527747AF6367}"/>
              </a:ext>
            </a:extLst>
          </p:cNvPr>
          <p:cNvSpPr/>
          <p:nvPr/>
        </p:nvSpPr>
        <p:spPr>
          <a:xfrm>
            <a:off x="5740037" y="1197937"/>
            <a:ext cx="874675" cy="919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🏫</a:t>
            </a:r>
            <a:endParaRPr lang="en-US" sz="20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83D856FB-F29C-F013-6BA4-13A794EFB24D}"/>
              </a:ext>
            </a:extLst>
          </p:cNvPr>
          <p:cNvSpPr/>
          <p:nvPr/>
        </p:nvSpPr>
        <p:spPr>
          <a:xfrm>
            <a:off x="212520" y="2089912"/>
            <a:ext cx="143149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Automated Drafts</a:t>
            </a: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4A8D895-1D50-5AC1-B288-CC566257FA45}"/>
              </a:ext>
            </a:extLst>
          </p:cNvPr>
          <p:cNvSpPr/>
          <p:nvPr/>
        </p:nvSpPr>
        <p:spPr>
          <a:xfrm>
            <a:off x="3204804" y="4618740"/>
            <a:ext cx="640080" cy="64008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E77AA13-6A22-B495-C1BC-B4942BED9A6A}"/>
              </a:ext>
            </a:extLst>
          </p:cNvPr>
          <p:cNvSpPr/>
          <p:nvPr/>
        </p:nvSpPr>
        <p:spPr>
          <a:xfrm>
            <a:off x="3203015" y="4636865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📊</a:t>
            </a:r>
            <a:endParaRPr lang="en-US" sz="20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0BA80B7C-46DC-6152-70F1-18602AF6D3C0}"/>
              </a:ext>
            </a:extLst>
          </p:cNvPr>
          <p:cNvSpPr/>
          <p:nvPr/>
        </p:nvSpPr>
        <p:spPr>
          <a:xfrm>
            <a:off x="2409731" y="532457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TESOLgraphics</a:t>
            </a:r>
            <a:endParaRPr lang="en-US" sz="12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02C3831-8AB4-83D3-F6A2-FB8792835792}"/>
              </a:ext>
            </a:extLst>
          </p:cNvPr>
          <p:cNvSpPr/>
          <p:nvPr/>
        </p:nvSpPr>
        <p:spPr>
          <a:xfrm>
            <a:off x="2723745" y="1824964"/>
            <a:ext cx="1645920" cy="164592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67ED1EF8-21BB-B5B0-7961-F9B10C5A2F3F}"/>
              </a:ext>
            </a:extLst>
          </p:cNvPr>
          <p:cNvSpPr/>
          <p:nvPr/>
        </p:nvSpPr>
        <p:spPr>
          <a:xfrm>
            <a:off x="2723745" y="1824964"/>
            <a:ext cx="16459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TEACHER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AGENCY</a:t>
            </a:r>
            <a:endParaRPr lang="en-US" sz="20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CB3063FA-26A7-91DC-A84B-CFD50C884D52}"/>
              </a:ext>
            </a:extLst>
          </p:cNvPr>
          <p:cNvSpPr/>
          <p:nvPr/>
        </p:nvSpPr>
        <p:spPr>
          <a:xfrm>
            <a:off x="7879080" y="832886"/>
            <a:ext cx="3852671" cy="2485385"/>
          </a:xfrm>
          <a:prstGeom prst="roundRect">
            <a:avLst>
              <a:gd name="adj" fmla="val 4571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86EE5E5B-22EB-D085-BC6F-7BF8D5EE085F}"/>
              </a:ext>
            </a:extLst>
          </p:cNvPr>
          <p:cNvSpPr/>
          <p:nvPr/>
        </p:nvSpPr>
        <p:spPr>
          <a:xfrm>
            <a:off x="8179049" y="886101"/>
            <a:ext cx="3309987" cy="1740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 Agency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r>
              <a:rPr lang="en-US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should be characterized as an emergent phenomenon instead of a capacity possessed innately. 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r"/>
            <a:r>
              <a:rPr lang="en-US" b="1" i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(Priestley et al., 2015)</a:t>
            </a: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050C4387-6F97-080B-F58D-E1081A71BD7B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C48B0E-3704-6B04-9EE6-4E1A3EE8CB40}"/>
              </a:ext>
            </a:extLst>
          </p:cNvPr>
          <p:cNvSpPr txBox="1"/>
          <p:nvPr/>
        </p:nvSpPr>
        <p:spPr>
          <a:xfrm>
            <a:off x="749431" y="1492518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AI</a:t>
            </a:r>
          </a:p>
        </p:txBody>
      </p:sp>
      <p:sp>
        <p:nvSpPr>
          <p:cNvPr id="23" name="Shape 13">
            <a:extLst>
              <a:ext uri="{FF2B5EF4-FFF2-40B4-BE49-F238E27FC236}">
                <a16:creationId xmlns:a16="http://schemas.microsoft.com/office/drawing/2014/main" id="{58F60E5F-9F8C-A33D-A9C1-4B91FB181FEB}"/>
              </a:ext>
            </a:extLst>
          </p:cNvPr>
          <p:cNvSpPr/>
          <p:nvPr/>
        </p:nvSpPr>
        <p:spPr>
          <a:xfrm>
            <a:off x="7879078" y="3616363"/>
            <a:ext cx="3852673" cy="2655509"/>
          </a:xfrm>
          <a:prstGeom prst="roundRect">
            <a:avLst>
              <a:gd name="adj" fmla="val 4571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ECEFD9-5C88-180B-ED69-13728A47847E}"/>
              </a:ext>
            </a:extLst>
          </p:cNvPr>
          <p:cNvSpPr txBox="1"/>
          <p:nvPr/>
        </p:nvSpPr>
        <p:spPr>
          <a:xfrm>
            <a:off x="8051628" y="3659624"/>
            <a:ext cx="3669790" cy="258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Intentional Authority</a:t>
            </a:r>
            <a:r>
              <a:rPr lang="en-US" sz="16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"LTA is a language teacher's intentional authority to make choices and act accordingly in his or her local context.“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r">
              <a:lnSpc>
                <a:spcPct val="110000"/>
              </a:lnSpc>
              <a:buNone/>
            </a:pPr>
            <a:r>
              <a:rPr lang="en-US" sz="1800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800" b="1" i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</a:t>
            </a:r>
            <a:r>
              <a:rPr lang="en-US" sz="1800" b="1" i="1" dirty="0" err="1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Kayi-Aydar</a:t>
            </a:r>
            <a:r>
              <a:rPr lang="en-US" b="1" i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800" b="1" i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2019, p. 18)</a:t>
            </a:r>
            <a:endParaRPr lang="en-US" sz="2400" b="1" i="1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EA08827-9F5B-A897-840A-5A30683BEB09}"/>
              </a:ext>
            </a:extLst>
          </p:cNvPr>
          <p:cNvCxnSpPr>
            <a:cxnSpLocks/>
          </p:cNvCxnSpPr>
          <p:nvPr/>
        </p:nvCxnSpPr>
        <p:spPr>
          <a:xfrm>
            <a:off x="1934663" y="1777339"/>
            <a:ext cx="646281" cy="4172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FE3AE4F-D1F5-0B24-7870-A68AD5D1B5D1}"/>
              </a:ext>
            </a:extLst>
          </p:cNvPr>
          <p:cNvCxnSpPr>
            <a:cxnSpLocks/>
          </p:cNvCxnSpPr>
          <p:nvPr/>
        </p:nvCxnSpPr>
        <p:spPr>
          <a:xfrm flipV="1">
            <a:off x="3546705" y="3616363"/>
            <a:ext cx="0" cy="65322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51AF81-E86F-CCCD-C9DD-428F168A4B1F}"/>
              </a:ext>
            </a:extLst>
          </p:cNvPr>
          <p:cNvCxnSpPr>
            <a:cxnSpLocks/>
          </p:cNvCxnSpPr>
          <p:nvPr/>
        </p:nvCxnSpPr>
        <p:spPr>
          <a:xfrm flipH="1">
            <a:off x="4557032" y="1777339"/>
            <a:ext cx="613871" cy="4828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024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1E38B9B8-948B-F8B8-09A3-EF70695A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37;p29">
            <a:extLst>
              <a:ext uri="{FF2B5EF4-FFF2-40B4-BE49-F238E27FC236}">
                <a16:creationId xmlns:a16="http://schemas.microsoft.com/office/drawing/2014/main" id="{FF13BB15-FE35-39BE-B21E-A0019B8E2B18}"/>
              </a:ext>
            </a:extLst>
          </p:cNvPr>
          <p:cNvSpPr txBox="1"/>
          <p:nvPr/>
        </p:nvSpPr>
        <p:spPr>
          <a:xfrm>
            <a:off x="475488" y="183191"/>
            <a:ext cx="11109960" cy="56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rgbClr val="101D4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Lesson Plan Design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Google Shape;338;p29">
            <a:extLst>
              <a:ext uri="{FF2B5EF4-FFF2-40B4-BE49-F238E27FC236}">
                <a16:creationId xmlns:a16="http://schemas.microsoft.com/office/drawing/2014/main" id="{CEE03EC6-A32F-F055-97C5-F25E1A866CB3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" name="Google Shape;339;p29">
            <a:extLst>
              <a:ext uri="{FF2B5EF4-FFF2-40B4-BE49-F238E27FC236}">
                <a16:creationId xmlns:a16="http://schemas.microsoft.com/office/drawing/2014/main" id="{F925DBDE-2D74-45F7-6C39-47BB81C243F3}"/>
              </a:ext>
            </a:extLst>
          </p:cNvPr>
          <p:cNvSpPr/>
          <p:nvPr/>
        </p:nvSpPr>
        <p:spPr>
          <a:xfrm>
            <a:off x="548640" y="1188720"/>
            <a:ext cx="5623560" cy="482346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7" name="Google Shape;340;p29">
            <a:extLst>
              <a:ext uri="{FF2B5EF4-FFF2-40B4-BE49-F238E27FC236}">
                <a16:creationId xmlns:a16="http://schemas.microsoft.com/office/drawing/2014/main" id="{591AC4E9-439D-7A31-EF89-12D493BEE561}"/>
              </a:ext>
            </a:extLst>
          </p:cNvPr>
          <p:cNvSpPr txBox="1"/>
          <p:nvPr/>
        </p:nvSpPr>
        <p:spPr>
          <a:xfrm>
            <a:off x="965052" y="1256578"/>
            <a:ext cx="4983480" cy="4505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GEMINI PROMPT:</a:t>
            </a:r>
            <a:endParaRPr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F2937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“You are a professional ESL Teacher. Design an interesting, engaging, and interactive lesson plan for the Listening lesson.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F2937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This is a mixed-level class (</a:t>
            </a:r>
            <a:r>
              <a:rPr lang="en-US" sz="2400" b="0" i="0" u="none" strike="noStrike" cap="none" dirty="0" err="1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A2-B1</a:t>
            </a: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), with 40-45 Grade 10 students. They often panic when an audio starts, and struggle with missing words/catching speakers’ message.”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Google Shape;341;p29" descr="image.png">
            <a:extLst>
              <a:ext uri="{FF2B5EF4-FFF2-40B4-BE49-F238E27FC236}">
                <a16:creationId xmlns:a16="http://schemas.microsoft.com/office/drawing/2014/main" id="{6FC2F045-67C3-49E5-BA4A-12EB191434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3583" y="0"/>
            <a:ext cx="4514042" cy="6396225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" name="Google Shape;342;p29">
            <a:extLst>
              <a:ext uri="{FF2B5EF4-FFF2-40B4-BE49-F238E27FC236}">
                <a16:creationId xmlns:a16="http://schemas.microsoft.com/office/drawing/2014/main" id="{B8DEC4C1-F9BE-F335-B2B2-68C49359B4CF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0" name="Google Shape;343;p29">
            <a:extLst>
              <a:ext uri="{FF2B5EF4-FFF2-40B4-BE49-F238E27FC236}">
                <a16:creationId xmlns:a16="http://schemas.microsoft.com/office/drawing/2014/main" id="{6C236BDE-37B9-47E7-707D-B07252E0AB4F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1" name="Google Shape;344;p29">
            <a:extLst>
              <a:ext uri="{FF2B5EF4-FFF2-40B4-BE49-F238E27FC236}">
                <a16:creationId xmlns:a16="http://schemas.microsoft.com/office/drawing/2014/main" id="{57078AA8-CDD0-608C-7909-42021AD566A8}"/>
              </a:ext>
            </a:extLst>
          </p:cNvPr>
          <p:cNvSpPr txBox="1"/>
          <p:nvPr/>
        </p:nvSpPr>
        <p:spPr>
          <a:xfrm>
            <a:off x="256032" y="6474633"/>
            <a:ext cx="6400800" cy="25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200" b="1" i="0" u="none" strike="noStrike" cap="none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Google Shape;345;p29">
            <a:extLst>
              <a:ext uri="{FF2B5EF4-FFF2-40B4-BE49-F238E27FC236}">
                <a16:creationId xmlns:a16="http://schemas.microsoft.com/office/drawing/2014/main" id="{210A1E78-80CD-D068-83F5-3D2FD42C5A6E}"/>
              </a:ext>
            </a:extLst>
          </p:cNvPr>
          <p:cNvSpPr txBox="1"/>
          <p:nvPr/>
        </p:nvSpPr>
        <p:spPr>
          <a:xfrm>
            <a:off x="8321040" y="6425533"/>
            <a:ext cx="3520440" cy="243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thuytranggv2003@gmail.com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3300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847A7B87-28F5-113B-FC2D-E93AF6382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39FFE678-A63B-D885-8941-5D85D1C12E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78DA881D-7A0B-FD79-800B-0A3051279E1E}"/>
              </a:ext>
            </a:extLst>
          </p:cNvPr>
          <p:cNvSpPr/>
          <p:nvPr/>
        </p:nvSpPr>
        <p:spPr>
          <a:xfrm>
            <a:off x="0" y="638190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A34D244A-AAF6-52DF-A765-13E789956599}"/>
              </a:ext>
            </a:extLst>
          </p:cNvPr>
          <p:cNvSpPr/>
          <p:nvPr/>
        </p:nvSpPr>
        <p:spPr>
          <a:xfrm>
            <a:off x="0" y="63342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A04AB8E6-4ECF-8A5D-C563-AC5AC37A7FCD}"/>
              </a:ext>
            </a:extLst>
          </p:cNvPr>
          <p:cNvSpPr txBox="1"/>
          <p:nvPr/>
        </p:nvSpPr>
        <p:spPr>
          <a:xfrm>
            <a:off x="190500" y="638190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200" b="1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sz="1200" b="1" dirty="0">
              <a:solidFill>
                <a:srgbClr val="FFFFF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38F12085-7ED8-956B-A415-8620FB053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65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01FE8DC5-B017-04AC-09B7-7C4272BA3B82}"/>
              </a:ext>
            </a:extLst>
          </p:cNvPr>
          <p:cNvSpPr/>
          <p:nvPr/>
        </p:nvSpPr>
        <p:spPr>
          <a:xfrm>
            <a:off x="0" y="15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01DBC56-2EC4-E0E7-20E9-B31C52441C30}"/>
              </a:ext>
            </a:extLst>
          </p:cNvPr>
          <p:cNvSpPr/>
          <p:nvPr/>
        </p:nvSpPr>
        <p:spPr>
          <a:xfrm>
            <a:off x="457200" y="647410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VietTESOL 2026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E8422F8-BBB7-132E-D5BD-9AD0CFA29A01}"/>
              </a:ext>
            </a:extLst>
          </p:cNvPr>
          <p:cNvSpPr/>
          <p:nvPr/>
        </p:nvSpPr>
        <p:spPr>
          <a:xfrm>
            <a:off x="11274552" y="647410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5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458;p35">
            <a:extLst>
              <a:ext uri="{FF2B5EF4-FFF2-40B4-BE49-F238E27FC236}">
                <a16:creationId xmlns:a16="http://schemas.microsoft.com/office/drawing/2014/main" id="{EECDBE13-84D0-0247-E747-7ADBDD855F62}"/>
              </a:ext>
            </a:extLst>
          </p:cNvPr>
          <p:cNvSpPr txBox="1"/>
          <p:nvPr/>
        </p:nvSpPr>
        <p:spPr>
          <a:xfrm>
            <a:off x="380999" y="163930"/>
            <a:ext cx="11751736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AUTOMATED DRAFTS TO EMPIRICALLY SUPPORTED PRACTICE</a:t>
            </a:r>
            <a:endParaRPr sz="26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459;p35">
            <a:extLst>
              <a:ext uri="{FF2B5EF4-FFF2-40B4-BE49-F238E27FC236}">
                <a16:creationId xmlns:a16="http://schemas.microsoft.com/office/drawing/2014/main" id="{2F04FE41-889B-F3B5-C3AC-A0B3DC4B5C6F}"/>
              </a:ext>
            </a:extLst>
          </p:cNvPr>
          <p:cNvSpPr/>
          <p:nvPr/>
        </p:nvSpPr>
        <p:spPr>
          <a:xfrm>
            <a:off x="485005" y="865789"/>
            <a:ext cx="1500000" cy="450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Google Shape;460;p35">
            <a:extLst>
              <a:ext uri="{FF2B5EF4-FFF2-40B4-BE49-F238E27FC236}">
                <a16:creationId xmlns:a16="http://schemas.microsoft.com/office/drawing/2014/main" id="{46D86109-57CA-03EE-C63F-94C460172160}"/>
              </a:ext>
            </a:extLst>
          </p:cNvPr>
          <p:cNvSpPr/>
          <p:nvPr/>
        </p:nvSpPr>
        <p:spPr>
          <a:xfrm>
            <a:off x="208413" y="1286828"/>
            <a:ext cx="3000000" cy="44001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9" name="Google Shape;461;p35">
            <a:extLst>
              <a:ext uri="{FF2B5EF4-FFF2-40B4-BE49-F238E27FC236}">
                <a16:creationId xmlns:a16="http://schemas.microsoft.com/office/drawing/2014/main" id="{72373284-8F84-786A-F951-A32CB614DB51}"/>
              </a:ext>
            </a:extLst>
          </p:cNvPr>
          <p:cNvSpPr txBox="1"/>
          <p:nvPr/>
        </p:nvSpPr>
        <p:spPr>
          <a:xfrm>
            <a:off x="457199" y="1545789"/>
            <a:ext cx="2000343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3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sz="2400" b="1" dirty="0">
              <a:solidFill>
                <a:srgbClr val="D32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462;p35">
            <a:extLst>
              <a:ext uri="{FF2B5EF4-FFF2-40B4-BE49-F238E27FC236}">
                <a16:creationId xmlns:a16="http://schemas.microsoft.com/office/drawing/2014/main" id="{093B13BE-88F7-712C-0215-DF57DF135010}"/>
              </a:ext>
            </a:extLst>
          </p:cNvPr>
          <p:cNvSpPr/>
          <p:nvPr/>
        </p:nvSpPr>
        <p:spPr>
          <a:xfrm>
            <a:off x="1132200" y="2475000"/>
            <a:ext cx="1050000" cy="1050000"/>
          </a:xfrm>
          <a:prstGeom prst="ellipse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endParaRPr sz="16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463;p35">
            <a:extLst>
              <a:ext uri="{FF2B5EF4-FFF2-40B4-BE49-F238E27FC236}">
                <a16:creationId xmlns:a16="http://schemas.microsoft.com/office/drawing/2014/main" id="{ADCE0869-A5F9-09FB-CDC3-578C0506B520}"/>
              </a:ext>
            </a:extLst>
          </p:cNvPr>
          <p:cNvSpPr txBox="1"/>
          <p:nvPr/>
        </p:nvSpPr>
        <p:spPr>
          <a:xfrm>
            <a:off x="538921" y="3875100"/>
            <a:ext cx="2400000" cy="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Suggestion</a:t>
            </a:r>
            <a:endParaRPr sz="28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Google Shape;465;p35">
            <a:extLst>
              <a:ext uri="{FF2B5EF4-FFF2-40B4-BE49-F238E27FC236}">
                <a16:creationId xmlns:a16="http://schemas.microsoft.com/office/drawing/2014/main" id="{715FAD19-7FCD-3DED-82DD-DAFECA632B68}"/>
              </a:ext>
            </a:extLst>
          </p:cNvPr>
          <p:cNvSpPr/>
          <p:nvPr/>
        </p:nvSpPr>
        <p:spPr>
          <a:xfrm>
            <a:off x="3351410" y="3000000"/>
            <a:ext cx="650100" cy="4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4" name="Google Shape;466;p35">
            <a:extLst>
              <a:ext uri="{FF2B5EF4-FFF2-40B4-BE49-F238E27FC236}">
                <a16:creationId xmlns:a16="http://schemas.microsoft.com/office/drawing/2014/main" id="{A94B3C29-C9CA-FA4F-0F48-08F0892136C6}"/>
              </a:ext>
            </a:extLst>
          </p:cNvPr>
          <p:cNvSpPr/>
          <p:nvPr/>
        </p:nvSpPr>
        <p:spPr>
          <a:xfrm>
            <a:off x="4088004" y="1278450"/>
            <a:ext cx="4043256" cy="4400100"/>
          </a:xfrm>
          <a:prstGeom prst="roundRect">
            <a:avLst>
              <a:gd name="adj" fmla="val 16667"/>
            </a:avLst>
          </a:prstGeom>
          <a:solidFill>
            <a:srgbClr val="F9FBFD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5" name="Google Shape;467;p35">
            <a:extLst>
              <a:ext uri="{FF2B5EF4-FFF2-40B4-BE49-F238E27FC236}">
                <a16:creationId xmlns:a16="http://schemas.microsoft.com/office/drawing/2014/main" id="{D50DFF21-67B5-6640-371A-F7E45107511A}"/>
              </a:ext>
            </a:extLst>
          </p:cNvPr>
          <p:cNvSpPr txBox="1"/>
          <p:nvPr/>
        </p:nvSpPr>
        <p:spPr>
          <a:xfrm>
            <a:off x="4492804" y="1545789"/>
            <a:ext cx="1603195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3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endParaRPr sz="2400" b="1" dirty="0">
              <a:solidFill>
                <a:srgbClr val="D32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468;p35">
            <a:extLst>
              <a:ext uri="{FF2B5EF4-FFF2-40B4-BE49-F238E27FC236}">
                <a16:creationId xmlns:a16="http://schemas.microsoft.com/office/drawing/2014/main" id="{527EF708-DEA9-C240-92A8-E23951A995C8}"/>
              </a:ext>
            </a:extLst>
          </p:cNvPr>
          <p:cNvSpPr txBox="1"/>
          <p:nvPr/>
        </p:nvSpPr>
        <p:spPr>
          <a:xfrm>
            <a:off x="4538004" y="2200050"/>
            <a:ext cx="3200100" cy="5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TRIADIC NEGOTIATION</a:t>
            </a:r>
            <a:endParaRPr sz="20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469;p35">
            <a:extLst>
              <a:ext uri="{FF2B5EF4-FFF2-40B4-BE49-F238E27FC236}">
                <a16:creationId xmlns:a16="http://schemas.microsoft.com/office/drawing/2014/main" id="{A6E5B8E0-50CE-528F-7C0B-D4324AD68F65}"/>
              </a:ext>
            </a:extLst>
          </p:cNvPr>
          <p:cNvSpPr/>
          <p:nvPr/>
        </p:nvSpPr>
        <p:spPr>
          <a:xfrm>
            <a:off x="4672919" y="2880238"/>
            <a:ext cx="579900" cy="579900"/>
          </a:xfrm>
          <a:prstGeom prst="ellipse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17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470;p35">
            <a:extLst>
              <a:ext uri="{FF2B5EF4-FFF2-40B4-BE49-F238E27FC236}">
                <a16:creationId xmlns:a16="http://schemas.microsoft.com/office/drawing/2014/main" id="{9B0F30A9-29CF-A776-2256-EED351129FF3}"/>
              </a:ext>
            </a:extLst>
          </p:cNvPr>
          <p:cNvSpPr/>
          <p:nvPr/>
        </p:nvSpPr>
        <p:spPr>
          <a:xfrm>
            <a:off x="5848104" y="2880238"/>
            <a:ext cx="579900" cy="579900"/>
          </a:xfrm>
          <a:prstGeom prst="ellipse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7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Google Shape;471;p35">
            <a:extLst>
              <a:ext uri="{FF2B5EF4-FFF2-40B4-BE49-F238E27FC236}">
                <a16:creationId xmlns:a16="http://schemas.microsoft.com/office/drawing/2014/main" id="{7FD0671D-8D29-5043-D9D3-AB5D16A03251}"/>
              </a:ext>
            </a:extLst>
          </p:cNvPr>
          <p:cNvSpPr/>
          <p:nvPr/>
        </p:nvSpPr>
        <p:spPr>
          <a:xfrm>
            <a:off x="7083154" y="2880238"/>
            <a:ext cx="579900" cy="579900"/>
          </a:xfrm>
          <a:prstGeom prst="ellipse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17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Google Shape;473;p35">
            <a:extLst>
              <a:ext uri="{FF2B5EF4-FFF2-40B4-BE49-F238E27FC236}">
                <a16:creationId xmlns:a16="http://schemas.microsoft.com/office/drawing/2014/main" id="{E85BA7D5-A7F6-CE94-7752-03DA82227BC1}"/>
              </a:ext>
            </a:extLst>
          </p:cNvPr>
          <p:cNvSpPr txBox="1"/>
          <p:nvPr/>
        </p:nvSpPr>
        <p:spPr>
          <a:xfrm>
            <a:off x="4231410" y="3667149"/>
            <a:ext cx="3600000" cy="17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AI Suggestion  </a:t>
            </a: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Practical Judgment  </a:t>
            </a:r>
            <a:endParaRPr sz="2400" b="1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TESOLgraphics</a:t>
            </a:r>
            <a:r>
              <a:rPr lang="en-US" sz="2400" b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24" name="Google Shape;474;p35">
            <a:extLst>
              <a:ext uri="{FF2B5EF4-FFF2-40B4-BE49-F238E27FC236}">
                <a16:creationId xmlns:a16="http://schemas.microsoft.com/office/drawing/2014/main" id="{2132F4EC-0C03-3FA3-3765-2F5367EF584F}"/>
              </a:ext>
            </a:extLst>
          </p:cNvPr>
          <p:cNvSpPr/>
          <p:nvPr/>
        </p:nvSpPr>
        <p:spPr>
          <a:xfrm>
            <a:off x="8174950" y="2988932"/>
            <a:ext cx="650100" cy="450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Google Shape;475;p35">
            <a:extLst>
              <a:ext uri="{FF2B5EF4-FFF2-40B4-BE49-F238E27FC236}">
                <a16:creationId xmlns:a16="http://schemas.microsoft.com/office/drawing/2014/main" id="{F222F98C-FBB0-718D-C979-703543EE2A8A}"/>
              </a:ext>
            </a:extLst>
          </p:cNvPr>
          <p:cNvSpPr/>
          <p:nvPr/>
        </p:nvSpPr>
        <p:spPr>
          <a:xfrm>
            <a:off x="8881510" y="1278450"/>
            <a:ext cx="2929591" cy="4400100"/>
          </a:xfrm>
          <a:prstGeom prst="roundRect">
            <a:avLst>
              <a:gd name="adj" fmla="val 16667"/>
            </a:avLst>
          </a:prstGeom>
          <a:solidFill>
            <a:srgbClr val="FFF3F3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Google Shape;476;p35">
            <a:extLst>
              <a:ext uri="{FF2B5EF4-FFF2-40B4-BE49-F238E27FC236}">
                <a16:creationId xmlns:a16="http://schemas.microsoft.com/office/drawing/2014/main" id="{B8FC6F5C-9379-46A4-EE13-0A3859F1B490}"/>
              </a:ext>
            </a:extLst>
          </p:cNvPr>
          <p:cNvSpPr txBox="1"/>
          <p:nvPr/>
        </p:nvSpPr>
        <p:spPr>
          <a:xfrm>
            <a:off x="9200050" y="1517237"/>
            <a:ext cx="173136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D3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</a:t>
            </a:r>
            <a:endParaRPr sz="2400" b="1" dirty="0">
              <a:solidFill>
                <a:srgbClr val="D32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477;p35">
            <a:extLst>
              <a:ext uri="{FF2B5EF4-FFF2-40B4-BE49-F238E27FC236}">
                <a16:creationId xmlns:a16="http://schemas.microsoft.com/office/drawing/2014/main" id="{9C03DC22-1702-CF50-00FC-810EE6B507FE}"/>
              </a:ext>
            </a:extLst>
          </p:cNvPr>
          <p:cNvSpPr/>
          <p:nvPr/>
        </p:nvSpPr>
        <p:spPr>
          <a:xfrm>
            <a:off x="9881410" y="2288247"/>
            <a:ext cx="1050000" cy="1050000"/>
          </a:xfrm>
          <a:prstGeom prst="ellipse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✓</a:t>
            </a:r>
            <a:endParaRPr sz="4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Google Shape;478;p35">
            <a:extLst>
              <a:ext uri="{FF2B5EF4-FFF2-40B4-BE49-F238E27FC236}">
                <a16:creationId xmlns:a16="http://schemas.microsoft.com/office/drawing/2014/main" id="{B08733CE-CA42-6E8A-CF09-833CC8A6BF60}"/>
              </a:ext>
            </a:extLst>
          </p:cNvPr>
          <p:cNvSpPr txBox="1"/>
          <p:nvPr/>
        </p:nvSpPr>
        <p:spPr>
          <a:xfrm>
            <a:off x="9181360" y="3478500"/>
            <a:ext cx="24501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EMPIRICALLY SUPPORTED PRACTICE</a:t>
            </a:r>
            <a:endParaRPr sz="20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Google Shape;479;p35">
            <a:extLst>
              <a:ext uri="{FF2B5EF4-FFF2-40B4-BE49-F238E27FC236}">
                <a16:creationId xmlns:a16="http://schemas.microsoft.com/office/drawing/2014/main" id="{42F8F532-F626-0E02-49B6-C73EFEBC65BA}"/>
              </a:ext>
            </a:extLst>
          </p:cNvPr>
          <p:cNvSpPr txBox="1"/>
          <p:nvPr/>
        </p:nvSpPr>
        <p:spPr>
          <a:xfrm>
            <a:off x="9331410" y="4550000"/>
            <a:ext cx="2199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D32F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TEACHER AGENCY</a:t>
            </a:r>
            <a:endParaRPr sz="2000" b="1" dirty="0">
              <a:solidFill>
                <a:srgbClr val="D32F2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Google Shape;480;p35">
            <a:extLst>
              <a:ext uri="{FF2B5EF4-FFF2-40B4-BE49-F238E27FC236}">
                <a16:creationId xmlns:a16="http://schemas.microsoft.com/office/drawing/2014/main" id="{503AD053-6C82-D426-CBB9-B0993DD2DA4B}"/>
              </a:ext>
            </a:extLst>
          </p:cNvPr>
          <p:cNvSpPr/>
          <p:nvPr/>
        </p:nvSpPr>
        <p:spPr>
          <a:xfrm>
            <a:off x="0" y="6346000"/>
            <a:ext cx="12192000" cy="501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1" name="Google Shape;481;p35">
            <a:extLst>
              <a:ext uri="{FF2B5EF4-FFF2-40B4-BE49-F238E27FC236}">
                <a16:creationId xmlns:a16="http://schemas.microsoft.com/office/drawing/2014/main" id="{407ADAF0-8639-24C1-43A1-AFCC79872AF7}"/>
              </a:ext>
            </a:extLst>
          </p:cNvPr>
          <p:cNvSpPr/>
          <p:nvPr/>
        </p:nvSpPr>
        <p:spPr>
          <a:xfrm>
            <a:off x="0" y="6396000"/>
            <a:ext cx="12192000" cy="4569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2" name="Google Shape;482;p35">
            <a:extLst>
              <a:ext uri="{FF2B5EF4-FFF2-40B4-BE49-F238E27FC236}">
                <a16:creationId xmlns:a16="http://schemas.microsoft.com/office/drawing/2014/main" id="{047E109F-FA74-A083-31E7-481A3ED1A300}"/>
              </a:ext>
            </a:extLst>
          </p:cNvPr>
          <p:cNvSpPr txBox="1"/>
          <p:nvPr/>
        </p:nvSpPr>
        <p:spPr>
          <a:xfrm>
            <a:off x="250000" y="6450000"/>
            <a:ext cx="62001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Google Shape;483;p35">
            <a:extLst>
              <a:ext uri="{FF2B5EF4-FFF2-40B4-BE49-F238E27FC236}">
                <a16:creationId xmlns:a16="http://schemas.microsoft.com/office/drawing/2014/main" id="{41CFA0C1-8BC4-63B5-762E-2AE01A10E81A}"/>
              </a:ext>
            </a:extLst>
          </p:cNvPr>
          <p:cNvSpPr txBox="1"/>
          <p:nvPr/>
        </p:nvSpPr>
        <p:spPr>
          <a:xfrm>
            <a:off x="8500000" y="6450000"/>
            <a:ext cx="33999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thuytranggv2003@gmail.com</a:t>
            </a:r>
            <a:endParaRPr sz="105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3297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CA13CF05-80D0-C126-914B-2E4910A39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31B6FC3F-6BBC-48FB-B3BE-D1FD202E260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C86E8D2D-F523-3099-0528-7D4D684820E1}"/>
              </a:ext>
            </a:extLst>
          </p:cNvPr>
          <p:cNvSpPr/>
          <p:nvPr/>
        </p:nvSpPr>
        <p:spPr>
          <a:xfrm>
            <a:off x="0" y="638190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866C748D-E68B-82FC-397D-14C557980142}"/>
              </a:ext>
            </a:extLst>
          </p:cNvPr>
          <p:cNvSpPr/>
          <p:nvPr/>
        </p:nvSpPr>
        <p:spPr>
          <a:xfrm>
            <a:off x="0" y="63342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95481DD6-E3FC-CE5F-8CD1-142687CD9777}"/>
              </a:ext>
            </a:extLst>
          </p:cNvPr>
          <p:cNvSpPr txBox="1"/>
          <p:nvPr/>
        </p:nvSpPr>
        <p:spPr>
          <a:xfrm>
            <a:off x="190500" y="638190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418B2A82-32D8-4479-C71B-922A41A33B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65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189D14E0-16D0-9184-F1A2-4160E22C1EF3}"/>
              </a:ext>
            </a:extLst>
          </p:cNvPr>
          <p:cNvSpPr/>
          <p:nvPr/>
        </p:nvSpPr>
        <p:spPr>
          <a:xfrm>
            <a:off x="0" y="15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5E8F9E4D-BFC1-72C5-646C-4EF35A7F7819}"/>
              </a:ext>
            </a:extLst>
          </p:cNvPr>
          <p:cNvSpPr/>
          <p:nvPr/>
        </p:nvSpPr>
        <p:spPr>
          <a:xfrm>
            <a:off x="457200" y="32019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4-STAGE REFLECTION PROTOCOL: STEP-BY-STEP ANALYSIS</a:t>
            </a:r>
            <a:endParaRPr lang="en-U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B7D73B38-1178-0B4E-A3D9-6A2DB58D70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981330"/>
              </p:ext>
            </p:extLst>
          </p:nvPr>
        </p:nvGraphicFramePr>
        <p:xfrm>
          <a:off x="472439" y="1272689"/>
          <a:ext cx="11247121" cy="4564379"/>
        </p:xfrm>
        <a:graphic>
          <a:graphicData uri="http://schemas.openxmlformats.org/drawingml/2006/table">
            <a:tbl>
              <a:tblPr/>
              <a:tblGrid>
                <a:gridCol w="2800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67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0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0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760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 AI Suggestion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 </a:t>
                      </a:r>
                      <a:r>
                        <a:rPr lang="en-US" sz="2800" b="1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Practical Judgment</a:t>
                      </a: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 err="1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3.TESOLgraphics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 Final Decision</a:t>
                      </a:r>
                      <a:endParaRPr lang="en-US" sz="2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9079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instructional sequence does the AI suggest?</a:t>
                      </a:r>
                      <a:endParaRPr lang="en-US" sz="2400" i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does this align OR conflict with your teaching context and pedagogical knowledge?</a:t>
                      </a:r>
                      <a:endParaRPr lang="en-US" sz="2400" i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does empirical evidence suggest?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sz="240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 you find any alignment or conflict?</a:t>
                      </a:r>
                      <a:endParaRPr lang="en-US" sz="2400" i="0" dirty="0">
                        <a:solidFill>
                          <a:schemeClr val="tx1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do you finally transform the AI’s draft and evidence-based suggestion into your own lesson plan?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76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182354"/>
                  </a:ext>
                </a:extLst>
              </a:tr>
            </a:tbl>
          </a:graphicData>
        </a:graphic>
      </p:graphicFrame>
      <p:sp>
        <p:nvSpPr>
          <p:cNvPr id="5" name="Text 1">
            <a:extLst>
              <a:ext uri="{FF2B5EF4-FFF2-40B4-BE49-F238E27FC236}">
                <a16:creationId xmlns:a16="http://schemas.microsoft.com/office/drawing/2014/main" id="{63E97863-20CA-6E46-B062-A4B6077842B9}"/>
              </a:ext>
            </a:extLst>
          </p:cNvPr>
          <p:cNvSpPr/>
          <p:nvPr/>
        </p:nvSpPr>
        <p:spPr>
          <a:xfrm>
            <a:off x="457200" y="647410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VietTESOL 2026</a:t>
            </a:r>
            <a:endParaRPr lang="en-US" sz="10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C0A95D4-660C-7E11-8A78-DCA8CF418F26}"/>
              </a:ext>
            </a:extLst>
          </p:cNvPr>
          <p:cNvSpPr/>
          <p:nvPr/>
        </p:nvSpPr>
        <p:spPr>
          <a:xfrm>
            <a:off x="11274552" y="647410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073977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C177FF38-7BFC-6D9C-2CDF-9DB108FC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79DF2DEB-D7CC-8EDB-D041-CC40DB9ECA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1D51DE32-42C2-B9AF-DCA6-FFBF1E40D2E3}"/>
              </a:ext>
            </a:extLst>
          </p:cNvPr>
          <p:cNvSpPr/>
          <p:nvPr/>
        </p:nvSpPr>
        <p:spPr>
          <a:xfrm>
            <a:off x="0" y="638190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83B1E58D-445E-E215-157E-C4D43428AC04}"/>
              </a:ext>
            </a:extLst>
          </p:cNvPr>
          <p:cNvSpPr/>
          <p:nvPr/>
        </p:nvSpPr>
        <p:spPr>
          <a:xfrm>
            <a:off x="0" y="63342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DAF2D65A-4B5F-B8A4-28D5-BE92D9894464}"/>
              </a:ext>
            </a:extLst>
          </p:cNvPr>
          <p:cNvSpPr txBox="1"/>
          <p:nvPr/>
        </p:nvSpPr>
        <p:spPr>
          <a:xfrm>
            <a:off x="190500" y="638190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200" b="1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sz="1200" b="1" dirty="0">
              <a:solidFill>
                <a:srgbClr val="FFFFF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D36CA37A-E9B7-430F-F083-ED7435F66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65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2F6290CB-23C4-B864-89C5-9A2FE326E8E8}"/>
              </a:ext>
            </a:extLst>
          </p:cNvPr>
          <p:cNvSpPr/>
          <p:nvPr/>
        </p:nvSpPr>
        <p:spPr>
          <a:xfrm>
            <a:off x="0" y="15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43D91885-2363-16B2-6167-8725C6AD4E5C}"/>
              </a:ext>
            </a:extLst>
          </p:cNvPr>
          <p:cNvSpPr/>
          <p:nvPr/>
        </p:nvSpPr>
        <p:spPr>
          <a:xfrm>
            <a:off x="457200" y="647410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VietTESOL 2026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0A3AA1E-DC03-9B62-A076-5D338AE278DE}"/>
              </a:ext>
            </a:extLst>
          </p:cNvPr>
          <p:cNvSpPr/>
          <p:nvPr/>
        </p:nvSpPr>
        <p:spPr>
          <a:xfrm>
            <a:off x="11274552" y="647410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5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389;p32">
            <a:extLst>
              <a:ext uri="{FF2B5EF4-FFF2-40B4-BE49-F238E27FC236}">
                <a16:creationId xmlns:a16="http://schemas.microsoft.com/office/drawing/2014/main" id="{A41056F4-D9D0-3C07-588A-EAB84D919776}"/>
              </a:ext>
            </a:extLst>
          </p:cNvPr>
          <p:cNvSpPr txBox="1"/>
          <p:nvPr/>
        </p:nvSpPr>
        <p:spPr>
          <a:xfrm>
            <a:off x="475488" y="210312"/>
            <a:ext cx="11109960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STAGE 1: PRE-LISTENING</a:t>
            </a:r>
            <a:endParaRPr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390;p32">
            <a:extLst>
              <a:ext uri="{FF2B5EF4-FFF2-40B4-BE49-F238E27FC236}">
                <a16:creationId xmlns:a16="http://schemas.microsoft.com/office/drawing/2014/main" id="{1C2326AC-5AAB-0DE7-F796-E47B0E2991FF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CF78F3-8300-40BE-B668-DB4936BCCB7E}"/>
              </a:ext>
            </a:extLst>
          </p:cNvPr>
          <p:cNvGrpSpPr/>
          <p:nvPr/>
        </p:nvGrpSpPr>
        <p:grpSpPr>
          <a:xfrm>
            <a:off x="502920" y="1291832"/>
            <a:ext cx="6812280" cy="914400"/>
            <a:chOff x="502920" y="1291832"/>
            <a:chExt cx="6812280" cy="914400"/>
          </a:xfrm>
        </p:grpSpPr>
        <p:sp>
          <p:nvSpPr>
            <p:cNvPr id="8" name="Google Shape;391;p32">
              <a:extLst>
                <a:ext uri="{FF2B5EF4-FFF2-40B4-BE49-F238E27FC236}">
                  <a16:creationId xmlns:a16="http://schemas.microsoft.com/office/drawing/2014/main" id="{11B49861-A5DB-D002-5BEE-2588976C1308}"/>
                </a:ext>
              </a:extLst>
            </p:cNvPr>
            <p:cNvSpPr/>
            <p:nvPr/>
          </p:nvSpPr>
          <p:spPr>
            <a:xfrm>
              <a:off x="502920" y="1291832"/>
              <a:ext cx="6812280" cy="914400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9" name="Google Shape;392;p32">
              <a:extLst>
                <a:ext uri="{FF2B5EF4-FFF2-40B4-BE49-F238E27FC236}">
                  <a16:creationId xmlns:a16="http://schemas.microsoft.com/office/drawing/2014/main" id="{3EAC396B-D847-5F4C-D165-BD9AA833934B}"/>
                </a:ext>
              </a:extLst>
            </p:cNvPr>
            <p:cNvSpPr txBox="1"/>
            <p:nvPr/>
          </p:nvSpPr>
          <p:spPr>
            <a:xfrm>
              <a:off x="624466" y="1530462"/>
              <a:ext cx="1965900" cy="34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5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1. AI Suggestion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Google Shape;393;p32">
              <a:extLst>
                <a:ext uri="{FF2B5EF4-FFF2-40B4-BE49-F238E27FC236}">
                  <a16:creationId xmlns:a16="http://schemas.microsoft.com/office/drawing/2014/main" id="{9C8E2180-3E57-5146-B931-B09DDD86C40C}"/>
                </a:ext>
              </a:extLst>
            </p:cNvPr>
            <p:cNvSpPr txBox="1"/>
            <p:nvPr/>
          </p:nvSpPr>
          <p:spPr>
            <a:xfrm>
              <a:off x="2683722" y="1337603"/>
              <a:ext cx="4370832" cy="858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Pairs -&gt; Meaning guessing (</a:t>
              </a:r>
              <a:r>
                <a:rPr lang="en-US" sz="1700" b="0" i="1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non-profit, volunteer, application, training</a:t>
              </a: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) based on the poster before listening.</a:t>
              </a:r>
              <a:endParaRPr sz="1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82773E7-E23B-45A2-9D99-C19DFEA84287}"/>
              </a:ext>
            </a:extLst>
          </p:cNvPr>
          <p:cNvGrpSpPr/>
          <p:nvPr/>
        </p:nvGrpSpPr>
        <p:grpSpPr>
          <a:xfrm>
            <a:off x="502920" y="2434165"/>
            <a:ext cx="6812280" cy="948184"/>
            <a:chOff x="502920" y="2434165"/>
            <a:chExt cx="6812280" cy="948184"/>
          </a:xfrm>
        </p:grpSpPr>
        <p:sp>
          <p:nvSpPr>
            <p:cNvPr id="11" name="Google Shape;394;p32">
              <a:extLst>
                <a:ext uri="{FF2B5EF4-FFF2-40B4-BE49-F238E27FC236}">
                  <a16:creationId xmlns:a16="http://schemas.microsoft.com/office/drawing/2014/main" id="{C84D25C5-6DA2-CA3F-E87F-14FA08288E69}"/>
                </a:ext>
              </a:extLst>
            </p:cNvPr>
            <p:cNvSpPr/>
            <p:nvPr/>
          </p:nvSpPr>
          <p:spPr>
            <a:xfrm>
              <a:off x="502920" y="2434165"/>
              <a:ext cx="6812280" cy="948184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2" name="Google Shape;395;p32">
              <a:extLst>
                <a:ext uri="{FF2B5EF4-FFF2-40B4-BE49-F238E27FC236}">
                  <a16:creationId xmlns:a16="http://schemas.microsoft.com/office/drawing/2014/main" id="{950A0424-F6BA-7D93-6D54-E41A2D4C13A2}"/>
                </a:ext>
              </a:extLst>
            </p:cNvPr>
            <p:cNvSpPr txBox="1"/>
            <p:nvPr/>
          </p:nvSpPr>
          <p:spPr>
            <a:xfrm>
              <a:off x="636770" y="2583206"/>
              <a:ext cx="1965900" cy="6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5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2. Practical Judgement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Google Shape;396;p32">
              <a:extLst>
                <a:ext uri="{FF2B5EF4-FFF2-40B4-BE49-F238E27FC236}">
                  <a16:creationId xmlns:a16="http://schemas.microsoft.com/office/drawing/2014/main" id="{F670AE5F-7F04-6601-7DCD-75BCB9DD4CF5}"/>
                </a:ext>
              </a:extLst>
            </p:cNvPr>
            <p:cNvSpPr txBox="1"/>
            <p:nvPr/>
          </p:nvSpPr>
          <p:spPr>
            <a:xfrm>
              <a:off x="2699151" y="2580506"/>
              <a:ext cx="4616049" cy="5970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A good strategy -&gt; Prevent audio overwhelm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-&gt; Possibly guess the main content of the audio.</a:t>
              </a:r>
              <a:endParaRPr sz="1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41DE0F2-27CE-4A21-BAC2-61D10CD44865}"/>
              </a:ext>
            </a:extLst>
          </p:cNvPr>
          <p:cNvGrpSpPr/>
          <p:nvPr/>
        </p:nvGrpSpPr>
        <p:grpSpPr>
          <a:xfrm>
            <a:off x="502920" y="3610282"/>
            <a:ext cx="6812400" cy="1248955"/>
            <a:chOff x="502920" y="3610282"/>
            <a:chExt cx="6812400" cy="1248955"/>
          </a:xfrm>
        </p:grpSpPr>
        <p:sp>
          <p:nvSpPr>
            <p:cNvPr id="14" name="Google Shape;397;p32">
              <a:extLst>
                <a:ext uri="{FF2B5EF4-FFF2-40B4-BE49-F238E27FC236}">
                  <a16:creationId xmlns:a16="http://schemas.microsoft.com/office/drawing/2014/main" id="{7FE4C48A-96D6-9408-6896-C31B44792E73}"/>
                </a:ext>
              </a:extLst>
            </p:cNvPr>
            <p:cNvSpPr/>
            <p:nvPr/>
          </p:nvSpPr>
          <p:spPr>
            <a:xfrm>
              <a:off x="502920" y="3610282"/>
              <a:ext cx="6812400" cy="1248955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" name="Google Shape;398;p32">
              <a:extLst>
                <a:ext uri="{FF2B5EF4-FFF2-40B4-BE49-F238E27FC236}">
                  <a16:creationId xmlns:a16="http://schemas.microsoft.com/office/drawing/2014/main" id="{7F3AFFE9-86E9-851D-948C-C1FF9FA6C1F0}"/>
                </a:ext>
              </a:extLst>
            </p:cNvPr>
            <p:cNvSpPr txBox="1"/>
            <p:nvPr/>
          </p:nvSpPr>
          <p:spPr>
            <a:xfrm>
              <a:off x="617322" y="3980661"/>
              <a:ext cx="2066400" cy="343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5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3. </a:t>
              </a:r>
              <a:r>
                <a:rPr lang="en-US" sz="1750" b="1" i="0" u="none" strike="noStrike" cap="none" dirty="0" err="1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TESOLgraphics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Google Shape;399;p32">
              <a:extLst>
                <a:ext uri="{FF2B5EF4-FFF2-40B4-BE49-F238E27FC236}">
                  <a16:creationId xmlns:a16="http://schemas.microsoft.com/office/drawing/2014/main" id="{4ADF283F-ADE9-1232-2B73-7755DB033646}"/>
                </a:ext>
              </a:extLst>
            </p:cNvPr>
            <p:cNvSpPr txBox="1"/>
            <p:nvPr/>
          </p:nvSpPr>
          <p:spPr>
            <a:xfrm>
              <a:off x="2749521" y="3714835"/>
              <a:ext cx="4500000" cy="9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 i="0" u="none" strike="noStrike" cap="none" dirty="0" err="1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In'nami</a:t>
              </a:r>
              <a:r>
                <a:rPr lang="en-US" sz="1650" b="1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et al. (2022): </a:t>
              </a:r>
              <a:r>
                <a:rPr lang="en-US" sz="165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Consider proficiency level; Scaffold to reduce listening anxiety; Low proficiency -&gt; Mental translation; Individual approaches.</a:t>
              </a:r>
              <a:endParaRPr sz="16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D1CE398-B1FB-452F-8119-5FEC3EA8EA0A}"/>
              </a:ext>
            </a:extLst>
          </p:cNvPr>
          <p:cNvGrpSpPr/>
          <p:nvPr/>
        </p:nvGrpSpPr>
        <p:grpSpPr>
          <a:xfrm>
            <a:off x="475488" y="5087170"/>
            <a:ext cx="6812400" cy="1080000"/>
            <a:chOff x="475488" y="5087170"/>
            <a:chExt cx="6812400" cy="1080000"/>
          </a:xfrm>
        </p:grpSpPr>
        <p:sp>
          <p:nvSpPr>
            <p:cNvPr id="17" name="Google Shape;400;p32">
              <a:extLst>
                <a:ext uri="{FF2B5EF4-FFF2-40B4-BE49-F238E27FC236}">
                  <a16:creationId xmlns:a16="http://schemas.microsoft.com/office/drawing/2014/main" id="{7215714C-CD6F-68F6-51D8-4276A2C5B44E}"/>
                </a:ext>
              </a:extLst>
            </p:cNvPr>
            <p:cNvSpPr/>
            <p:nvPr/>
          </p:nvSpPr>
          <p:spPr>
            <a:xfrm>
              <a:off x="475488" y="5087170"/>
              <a:ext cx="6812400" cy="1080000"/>
            </a:xfrm>
            <a:prstGeom prst="roundRect">
              <a:avLst>
                <a:gd name="adj" fmla="val 16667"/>
              </a:avLst>
            </a:prstGeom>
            <a:solidFill>
              <a:srgbClr val="FFF0F0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8" name="Google Shape;401;p32">
              <a:extLst>
                <a:ext uri="{FF2B5EF4-FFF2-40B4-BE49-F238E27FC236}">
                  <a16:creationId xmlns:a16="http://schemas.microsoft.com/office/drawing/2014/main" id="{69B36546-A974-7941-9725-692C928B3249}"/>
                </a:ext>
              </a:extLst>
            </p:cNvPr>
            <p:cNvSpPr txBox="1"/>
            <p:nvPr/>
          </p:nvSpPr>
          <p:spPr>
            <a:xfrm>
              <a:off x="624466" y="5463886"/>
              <a:ext cx="1965900" cy="27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50" b="1" i="0" u="none" strike="noStrike" cap="none" dirty="0">
                  <a:solidFill>
                    <a:srgbClr val="D32F2F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4. Final Decision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Google Shape;402;p32">
              <a:extLst>
                <a:ext uri="{FF2B5EF4-FFF2-40B4-BE49-F238E27FC236}">
                  <a16:creationId xmlns:a16="http://schemas.microsoft.com/office/drawing/2014/main" id="{0204C811-AE64-C718-CE09-1DBECA866113}"/>
                </a:ext>
              </a:extLst>
            </p:cNvPr>
            <p:cNvSpPr txBox="1"/>
            <p:nvPr/>
          </p:nvSpPr>
          <p:spPr>
            <a:xfrm>
              <a:off x="2683722" y="5196297"/>
              <a:ext cx="4500000" cy="8489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 i="0" u="none" strike="noStrike" cap="none" dirty="0">
                  <a:solidFill>
                    <a:srgbClr val="FF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Adapt: </a:t>
              </a: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Vocabulary meaning guessing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-&gt; Picture-to-Word matching + Pronunciation; Mixed-level pairing (Strong + Weak)</a:t>
              </a:r>
              <a:endParaRPr sz="1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Google Shape;403;p32" descr="image.png">
            <a:extLst>
              <a:ext uri="{FF2B5EF4-FFF2-40B4-BE49-F238E27FC236}">
                <a16:creationId xmlns:a16="http://schemas.microsoft.com/office/drawing/2014/main" id="{A9528692-46F8-DE71-CAE5-3A13C903672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05776" y="45587"/>
            <a:ext cx="4007926" cy="998400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" name="Google Shape;404;p32" descr="image.png">
            <a:extLst>
              <a:ext uri="{FF2B5EF4-FFF2-40B4-BE49-F238E27FC236}">
                <a16:creationId xmlns:a16="http://schemas.microsoft.com/office/drawing/2014/main" id="{E80BF800-6F94-7B00-1FA9-EB0EFEC54D1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75925" y="1043975"/>
            <a:ext cx="3463318" cy="5301950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" name="Google Shape;405;p32">
            <a:extLst>
              <a:ext uri="{FF2B5EF4-FFF2-40B4-BE49-F238E27FC236}">
                <a16:creationId xmlns:a16="http://schemas.microsoft.com/office/drawing/2014/main" id="{D5085B67-7E2D-9DC4-D398-1BF518D00D50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Google Shape;406;p32">
            <a:extLst>
              <a:ext uri="{FF2B5EF4-FFF2-40B4-BE49-F238E27FC236}">
                <a16:creationId xmlns:a16="http://schemas.microsoft.com/office/drawing/2014/main" id="{E6094F7C-CEAB-AFDA-2D5F-FDD12AE8AED6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Google Shape;407;p32">
            <a:extLst>
              <a:ext uri="{FF2B5EF4-FFF2-40B4-BE49-F238E27FC236}">
                <a16:creationId xmlns:a16="http://schemas.microsoft.com/office/drawing/2014/main" id="{3F4A7899-CE88-C701-EEF7-991DB3C3F6E6}"/>
              </a:ext>
            </a:extLst>
          </p:cNvPr>
          <p:cNvSpPr txBox="1"/>
          <p:nvPr/>
        </p:nvSpPr>
        <p:spPr>
          <a:xfrm>
            <a:off x="256032" y="6481104"/>
            <a:ext cx="6400800" cy="243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408;p32">
            <a:extLst>
              <a:ext uri="{FF2B5EF4-FFF2-40B4-BE49-F238E27FC236}">
                <a16:creationId xmlns:a16="http://schemas.microsoft.com/office/drawing/2014/main" id="{EA4FFAE9-1379-2C31-ECDA-BBF2E6B33826}"/>
              </a:ext>
            </a:extLst>
          </p:cNvPr>
          <p:cNvSpPr txBox="1"/>
          <p:nvPr/>
        </p:nvSpPr>
        <p:spPr>
          <a:xfrm>
            <a:off x="8321040" y="6429380"/>
            <a:ext cx="3520440" cy="23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thuytranggv2003@gmail.com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70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B6F78F46-BDBF-1B3F-BBDB-8241D5F38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3DA9B056-D32B-3EDB-492D-2FDEC8CCC00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85F14750-C1C1-B84B-E320-43F611F1ED24}"/>
              </a:ext>
            </a:extLst>
          </p:cNvPr>
          <p:cNvSpPr/>
          <p:nvPr/>
        </p:nvSpPr>
        <p:spPr>
          <a:xfrm>
            <a:off x="0" y="638190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8FF0388A-D01D-4561-37E7-D346AC14D0BA}"/>
              </a:ext>
            </a:extLst>
          </p:cNvPr>
          <p:cNvSpPr/>
          <p:nvPr/>
        </p:nvSpPr>
        <p:spPr>
          <a:xfrm>
            <a:off x="0" y="63342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BC228F7E-5D8F-CB67-FF49-1D011E94335E}"/>
              </a:ext>
            </a:extLst>
          </p:cNvPr>
          <p:cNvSpPr txBox="1"/>
          <p:nvPr/>
        </p:nvSpPr>
        <p:spPr>
          <a:xfrm>
            <a:off x="190500" y="638190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200" b="1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sz="1200" b="1" dirty="0">
              <a:solidFill>
                <a:srgbClr val="FFFFF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AF44C8DF-3326-6B1D-11EE-FC198478F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65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7528696E-6E43-19A5-CAAA-0E98CAEED6C4}"/>
              </a:ext>
            </a:extLst>
          </p:cNvPr>
          <p:cNvSpPr/>
          <p:nvPr/>
        </p:nvSpPr>
        <p:spPr>
          <a:xfrm>
            <a:off x="0" y="15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F13FE97-8AE9-732F-4330-698766C936DC}"/>
              </a:ext>
            </a:extLst>
          </p:cNvPr>
          <p:cNvSpPr/>
          <p:nvPr/>
        </p:nvSpPr>
        <p:spPr>
          <a:xfrm>
            <a:off x="457200" y="647410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VietTESOL 2026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D916EC9-4E22-52DC-B920-9721A8AC872B}"/>
              </a:ext>
            </a:extLst>
          </p:cNvPr>
          <p:cNvSpPr/>
          <p:nvPr/>
        </p:nvSpPr>
        <p:spPr>
          <a:xfrm>
            <a:off x="11274552" y="647410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5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413;p33">
            <a:extLst>
              <a:ext uri="{FF2B5EF4-FFF2-40B4-BE49-F238E27FC236}">
                <a16:creationId xmlns:a16="http://schemas.microsoft.com/office/drawing/2014/main" id="{758C8AB7-4764-A495-2987-DFB016768CFF}"/>
              </a:ext>
            </a:extLst>
          </p:cNvPr>
          <p:cNvSpPr txBox="1"/>
          <p:nvPr/>
        </p:nvSpPr>
        <p:spPr>
          <a:xfrm>
            <a:off x="475488" y="210312"/>
            <a:ext cx="11109960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STAGE 2: WHILE-LISTENING</a:t>
            </a:r>
            <a:endParaRPr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414;p33">
            <a:extLst>
              <a:ext uri="{FF2B5EF4-FFF2-40B4-BE49-F238E27FC236}">
                <a16:creationId xmlns:a16="http://schemas.microsoft.com/office/drawing/2014/main" id="{F9F0DB4A-30FE-185E-C928-EA15B38A2233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5E3D7C-1D16-486A-96D5-E93721DBCC18}"/>
              </a:ext>
            </a:extLst>
          </p:cNvPr>
          <p:cNvGrpSpPr/>
          <p:nvPr/>
        </p:nvGrpSpPr>
        <p:grpSpPr>
          <a:xfrm>
            <a:off x="475488" y="1338878"/>
            <a:ext cx="7449900" cy="1052222"/>
            <a:chOff x="475488" y="1338878"/>
            <a:chExt cx="7449900" cy="1052222"/>
          </a:xfrm>
        </p:grpSpPr>
        <p:sp>
          <p:nvSpPr>
            <p:cNvPr id="8" name="Google Shape;415;p33">
              <a:extLst>
                <a:ext uri="{FF2B5EF4-FFF2-40B4-BE49-F238E27FC236}">
                  <a16:creationId xmlns:a16="http://schemas.microsoft.com/office/drawing/2014/main" id="{2202BED3-C9B4-7E27-E684-20439A6BB56C}"/>
                </a:ext>
              </a:extLst>
            </p:cNvPr>
            <p:cNvSpPr/>
            <p:nvPr/>
          </p:nvSpPr>
          <p:spPr>
            <a:xfrm>
              <a:off x="475488" y="1338878"/>
              <a:ext cx="7449900" cy="1033934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9" name="Google Shape;416;p33">
              <a:extLst>
                <a:ext uri="{FF2B5EF4-FFF2-40B4-BE49-F238E27FC236}">
                  <a16:creationId xmlns:a16="http://schemas.microsoft.com/office/drawing/2014/main" id="{05A7F6AF-65FB-CDB1-555B-B8CDE64B02FE}"/>
                </a:ext>
              </a:extLst>
            </p:cNvPr>
            <p:cNvSpPr txBox="1"/>
            <p:nvPr/>
          </p:nvSpPr>
          <p:spPr>
            <a:xfrm>
              <a:off x="690137" y="1493108"/>
              <a:ext cx="1950000" cy="65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1. AI Suggestion</a:t>
              </a:r>
              <a:endParaRPr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Google Shape;417;p33">
              <a:extLst>
                <a:ext uri="{FF2B5EF4-FFF2-40B4-BE49-F238E27FC236}">
                  <a16:creationId xmlns:a16="http://schemas.microsoft.com/office/drawing/2014/main" id="{C4E36383-4CB0-6EFF-4FA5-254070A0C895}"/>
                </a:ext>
              </a:extLst>
            </p:cNvPr>
            <p:cNvSpPr txBox="1"/>
            <p:nvPr/>
          </p:nvSpPr>
          <p:spPr>
            <a:xfrm>
              <a:off x="2750000" y="1412180"/>
              <a:ext cx="5157100" cy="9789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1st Listen: </a:t>
              </a:r>
              <a:r>
                <a:rPr lang="en-US" b="0" i="0" u="none" strike="noStrike" cap="none" dirty="0" err="1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MCQs</a:t>
              </a: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(individually -&gt; peer sharing)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2nd Listen: True/False (underline keywords -&gt; the whole class)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7DBC153A-1CD4-4DB7-9B75-FC308BB330A4}"/>
              </a:ext>
            </a:extLst>
          </p:cNvPr>
          <p:cNvGrpSpPr/>
          <p:nvPr/>
        </p:nvGrpSpPr>
        <p:grpSpPr>
          <a:xfrm>
            <a:off x="457200" y="2514461"/>
            <a:ext cx="7449900" cy="830100"/>
            <a:chOff x="457200" y="2514461"/>
            <a:chExt cx="7449900" cy="830100"/>
          </a:xfrm>
        </p:grpSpPr>
        <p:sp>
          <p:nvSpPr>
            <p:cNvPr id="11" name="Google Shape;418;p33">
              <a:extLst>
                <a:ext uri="{FF2B5EF4-FFF2-40B4-BE49-F238E27FC236}">
                  <a16:creationId xmlns:a16="http://schemas.microsoft.com/office/drawing/2014/main" id="{D214E4CE-2FD1-EEF2-74D3-BE59922F9B1C}"/>
                </a:ext>
              </a:extLst>
            </p:cNvPr>
            <p:cNvSpPr/>
            <p:nvPr/>
          </p:nvSpPr>
          <p:spPr>
            <a:xfrm>
              <a:off x="457200" y="2514461"/>
              <a:ext cx="7449900" cy="830100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2" name="Google Shape;419;p33">
              <a:extLst>
                <a:ext uri="{FF2B5EF4-FFF2-40B4-BE49-F238E27FC236}">
                  <a16:creationId xmlns:a16="http://schemas.microsoft.com/office/drawing/2014/main" id="{4FA2EA46-E449-CF43-A84F-752D73FB5163}"/>
                </a:ext>
              </a:extLst>
            </p:cNvPr>
            <p:cNvSpPr txBox="1"/>
            <p:nvPr/>
          </p:nvSpPr>
          <p:spPr>
            <a:xfrm>
              <a:off x="690000" y="2606867"/>
              <a:ext cx="1950000" cy="60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2. Practical Judgement</a:t>
              </a:r>
              <a:endParaRPr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Google Shape;420;p33">
              <a:extLst>
                <a:ext uri="{FF2B5EF4-FFF2-40B4-BE49-F238E27FC236}">
                  <a16:creationId xmlns:a16="http://schemas.microsoft.com/office/drawing/2014/main" id="{7EC0BFE0-7501-AA63-BEC9-D7E8A5E207B6}"/>
                </a:ext>
              </a:extLst>
            </p:cNvPr>
            <p:cNvSpPr txBox="1"/>
            <p:nvPr/>
          </p:nvSpPr>
          <p:spPr>
            <a:xfrm>
              <a:off x="2750000" y="2645095"/>
              <a:ext cx="4749900" cy="57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Helpful </a:t>
              </a:r>
              <a:r>
                <a:rPr lang="en-US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-&gt; </a:t>
              </a: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Peers interaction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Pre-task support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6FBE8B1-9ADD-43AF-946E-1080D34077E0}"/>
              </a:ext>
            </a:extLst>
          </p:cNvPr>
          <p:cNvGrpSpPr/>
          <p:nvPr/>
        </p:nvGrpSpPr>
        <p:grpSpPr>
          <a:xfrm>
            <a:off x="457200" y="3509153"/>
            <a:ext cx="7449900" cy="1719172"/>
            <a:chOff x="457200" y="3509153"/>
            <a:chExt cx="7449900" cy="1719172"/>
          </a:xfrm>
        </p:grpSpPr>
        <p:sp>
          <p:nvSpPr>
            <p:cNvPr id="14" name="Google Shape;421;p33">
              <a:extLst>
                <a:ext uri="{FF2B5EF4-FFF2-40B4-BE49-F238E27FC236}">
                  <a16:creationId xmlns:a16="http://schemas.microsoft.com/office/drawing/2014/main" id="{02A76789-9056-24A5-E7FE-2FE681EC3F13}"/>
                </a:ext>
              </a:extLst>
            </p:cNvPr>
            <p:cNvSpPr/>
            <p:nvPr/>
          </p:nvSpPr>
          <p:spPr>
            <a:xfrm>
              <a:off x="457200" y="3509153"/>
              <a:ext cx="7449900" cy="1480210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5" name="Google Shape;422;p33">
              <a:extLst>
                <a:ext uri="{FF2B5EF4-FFF2-40B4-BE49-F238E27FC236}">
                  <a16:creationId xmlns:a16="http://schemas.microsoft.com/office/drawing/2014/main" id="{16E6B16C-DF08-D165-3AE5-CFDA342F3461}"/>
                </a:ext>
              </a:extLst>
            </p:cNvPr>
            <p:cNvSpPr txBox="1"/>
            <p:nvPr/>
          </p:nvSpPr>
          <p:spPr>
            <a:xfrm>
              <a:off x="690137" y="3901399"/>
              <a:ext cx="1950000" cy="65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3. TESOL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101D42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graphics</a:t>
              </a:r>
              <a:endParaRPr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Google Shape;423;p33">
              <a:extLst>
                <a:ext uri="{FF2B5EF4-FFF2-40B4-BE49-F238E27FC236}">
                  <a16:creationId xmlns:a16="http://schemas.microsoft.com/office/drawing/2014/main" id="{AD45C3CB-6FEB-46A4-9CE2-CA8E2843CA2D}"/>
                </a:ext>
              </a:extLst>
            </p:cNvPr>
            <p:cNvSpPr txBox="1"/>
            <p:nvPr/>
          </p:nvSpPr>
          <p:spPr>
            <a:xfrm>
              <a:off x="2750000" y="3612118"/>
              <a:ext cx="5157100" cy="1616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 i="0" u="none" strike="noStrike" cap="none" dirty="0" err="1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Aryadoust</a:t>
              </a:r>
              <a:r>
                <a:rPr lang="en-US" sz="1650" b="1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&amp; Luo (2022): </a:t>
              </a:r>
              <a:r>
                <a:rPr lang="en-US" sz="165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Visuals -&gt; comprehension; Continuous pictures reduce cognitive load.</a:t>
              </a:r>
              <a:endParaRPr sz="16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Dalman &amp; </a:t>
              </a:r>
              <a:r>
                <a:rPr lang="en-US" sz="1650" b="1" i="0" u="none" strike="noStrike" cap="none" dirty="0" err="1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Plonsky</a:t>
              </a:r>
              <a:r>
                <a:rPr lang="en-US" sz="1650" b="1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 (2022): </a:t>
              </a:r>
              <a:r>
                <a:rPr lang="en-US" sz="165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Explicit cognitive/metacognitive strategy instruction; Varied practice opportunities.</a:t>
              </a:r>
              <a:endParaRPr sz="16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445204-0F20-4F9E-9F1A-EDC26B0065BE}"/>
              </a:ext>
            </a:extLst>
          </p:cNvPr>
          <p:cNvGrpSpPr/>
          <p:nvPr/>
        </p:nvGrpSpPr>
        <p:grpSpPr>
          <a:xfrm>
            <a:off x="457200" y="5143347"/>
            <a:ext cx="7449900" cy="1070100"/>
            <a:chOff x="457200" y="5143347"/>
            <a:chExt cx="7449900" cy="1070100"/>
          </a:xfrm>
        </p:grpSpPr>
        <p:sp>
          <p:nvSpPr>
            <p:cNvPr id="17" name="Google Shape;424;p33">
              <a:extLst>
                <a:ext uri="{FF2B5EF4-FFF2-40B4-BE49-F238E27FC236}">
                  <a16:creationId xmlns:a16="http://schemas.microsoft.com/office/drawing/2014/main" id="{A4AB1074-AC31-7314-CCAA-E595418566B3}"/>
                </a:ext>
              </a:extLst>
            </p:cNvPr>
            <p:cNvSpPr/>
            <p:nvPr/>
          </p:nvSpPr>
          <p:spPr>
            <a:xfrm>
              <a:off x="457200" y="5143347"/>
              <a:ext cx="7449900" cy="1070100"/>
            </a:xfrm>
            <a:prstGeom prst="roundRect">
              <a:avLst>
                <a:gd name="adj" fmla="val 16667"/>
              </a:avLst>
            </a:prstGeom>
            <a:solidFill>
              <a:srgbClr val="FFF0F0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endParaRPr>
            </a:p>
          </p:txBody>
        </p:sp>
        <p:sp>
          <p:nvSpPr>
            <p:cNvPr id="18" name="Google Shape;425;p33">
              <a:extLst>
                <a:ext uri="{FF2B5EF4-FFF2-40B4-BE49-F238E27FC236}">
                  <a16:creationId xmlns:a16="http://schemas.microsoft.com/office/drawing/2014/main" id="{54676D1C-A56F-1CFE-A920-88C07B61843C}"/>
                </a:ext>
              </a:extLst>
            </p:cNvPr>
            <p:cNvSpPr txBox="1"/>
            <p:nvPr/>
          </p:nvSpPr>
          <p:spPr>
            <a:xfrm>
              <a:off x="628600" y="5358169"/>
              <a:ext cx="1950000" cy="65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D32F2F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4.  Final Decision</a:t>
              </a:r>
              <a:endParaRPr sz="1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Google Shape;426;p33">
              <a:extLst>
                <a:ext uri="{FF2B5EF4-FFF2-40B4-BE49-F238E27FC236}">
                  <a16:creationId xmlns:a16="http://schemas.microsoft.com/office/drawing/2014/main" id="{8066EA55-F2A2-B899-AB1F-BE7E4EA2A8FB}"/>
                </a:ext>
              </a:extLst>
            </p:cNvPr>
            <p:cNvSpPr txBox="1"/>
            <p:nvPr/>
          </p:nvSpPr>
          <p:spPr>
            <a:xfrm>
              <a:off x="2750000" y="5246307"/>
              <a:ext cx="5157100" cy="7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1" i="0" u="none" strike="noStrike" cap="none" dirty="0">
                  <a:solidFill>
                    <a:srgbClr val="FF0000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Adapt: </a:t>
              </a:r>
              <a:r>
                <a:rPr lang="en-US" sz="165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Create a visual slideshow synchronized with audio cues </a:t>
              </a:r>
              <a:endParaRPr sz="16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50" b="0" i="0" u="none" strike="noStrike" cap="none" dirty="0">
                  <a:solidFill>
                    <a:srgbClr val="1F2937"/>
                  </a:solidFill>
                  <a:latin typeface="Times New Roman" panose="02020603050405020304" pitchFamily="18" charset="0"/>
                  <a:ea typeface="Arial"/>
                  <a:cs typeface="Times New Roman" panose="02020603050405020304" pitchFamily="18" charset="0"/>
                  <a:sym typeface="Arial"/>
                </a:rPr>
                <a:t>Explicit phonological teaching in connected speech.</a:t>
              </a:r>
              <a:endParaRPr sz="16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Google Shape;427;p33" descr="image.png">
            <a:extLst>
              <a:ext uri="{FF2B5EF4-FFF2-40B4-BE49-F238E27FC236}">
                <a16:creationId xmlns:a16="http://schemas.microsoft.com/office/drawing/2014/main" id="{FBED0250-22CA-9E57-9BD3-47A60E76EFC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80092" y="98080"/>
            <a:ext cx="3180700" cy="4380443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" name="Google Shape;428;p33" descr="image.png">
            <a:extLst>
              <a:ext uri="{FF2B5EF4-FFF2-40B4-BE49-F238E27FC236}">
                <a16:creationId xmlns:a16="http://schemas.microsoft.com/office/drawing/2014/main" id="{17D9F37F-588E-96DB-C5C2-5F8B9EDF4A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80092" y="4443248"/>
            <a:ext cx="3180699" cy="2070887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" name="Google Shape;429;p33">
            <a:extLst>
              <a:ext uri="{FF2B5EF4-FFF2-40B4-BE49-F238E27FC236}">
                <a16:creationId xmlns:a16="http://schemas.microsoft.com/office/drawing/2014/main" id="{18A5EEF1-ACF1-70F0-ADC7-7EFC695C0A46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Google Shape;430;p33">
            <a:extLst>
              <a:ext uri="{FF2B5EF4-FFF2-40B4-BE49-F238E27FC236}">
                <a16:creationId xmlns:a16="http://schemas.microsoft.com/office/drawing/2014/main" id="{A026F12D-D0D3-6351-C2DA-7C76802FDCE6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6" name="Google Shape;431;p33">
            <a:extLst>
              <a:ext uri="{FF2B5EF4-FFF2-40B4-BE49-F238E27FC236}">
                <a16:creationId xmlns:a16="http://schemas.microsoft.com/office/drawing/2014/main" id="{C7DDC9A6-2473-0A7F-6273-F1468DB37223}"/>
              </a:ext>
            </a:extLst>
          </p:cNvPr>
          <p:cNvSpPr txBox="1"/>
          <p:nvPr/>
        </p:nvSpPr>
        <p:spPr>
          <a:xfrm>
            <a:off x="256032" y="6507754"/>
            <a:ext cx="6400800" cy="243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432;p33">
            <a:extLst>
              <a:ext uri="{FF2B5EF4-FFF2-40B4-BE49-F238E27FC236}">
                <a16:creationId xmlns:a16="http://schemas.microsoft.com/office/drawing/2014/main" id="{882E9726-4849-A4CC-2EE2-A022C3B258B2}"/>
              </a:ext>
            </a:extLst>
          </p:cNvPr>
          <p:cNvSpPr txBox="1"/>
          <p:nvPr/>
        </p:nvSpPr>
        <p:spPr>
          <a:xfrm>
            <a:off x="8321040" y="6429380"/>
            <a:ext cx="3520440" cy="23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thuytranggv2003@gmail.com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65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E79B4DA1-7D03-193C-8BEE-4BB0EB27D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05;p15">
            <a:extLst>
              <a:ext uri="{FF2B5EF4-FFF2-40B4-BE49-F238E27FC236}">
                <a16:creationId xmlns:a16="http://schemas.microsoft.com/office/drawing/2014/main" id="{B6D9C29F-3F92-901C-95CF-CAC6D715A592}"/>
              </a:ext>
            </a:extLst>
          </p:cNvPr>
          <p:cNvSpPr txBox="1"/>
          <p:nvPr/>
        </p:nvSpPr>
        <p:spPr>
          <a:xfrm>
            <a:off x="475488" y="210312"/>
            <a:ext cx="11109960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PRESENTATION ROADMAP</a:t>
            </a:r>
            <a:endParaRPr dirty="0"/>
          </a:p>
        </p:txBody>
      </p:sp>
      <p:sp>
        <p:nvSpPr>
          <p:cNvPr id="13" name="Google Shape;106;p15">
            <a:extLst>
              <a:ext uri="{FF2B5EF4-FFF2-40B4-BE49-F238E27FC236}">
                <a16:creationId xmlns:a16="http://schemas.microsoft.com/office/drawing/2014/main" id="{66DF9C4E-8A24-B8AE-1BB4-4D5F63147CBC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335EB4-26E4-4418-ABAD-8932E33283FD}"/>
              </a:ext>
            </a:extLst>
          </p:cNvPr>
          <p:cNvGrpSpPr/>
          <p:nvPr/>
        </p:nvGrpSpPr>
        <p:grpSpPr>
          <a:xfrm>
            <a:off x="594360" y="1444752"/>
            <a:ext cx="3246120" cy="3749039"/>
            <a:chOff x="594360" y="1444752"/>
            <a:chExt cx="3246120" cy="3749039"/>
          </a:xfrm>
        </p:grpSpPr>
        <p:sp>
          <p:nvSpPr>
            <p:cNvPr id="14" name="Google Shape;107;p15">
              <a:extLst>
                <a:ext uri="{FF2B5EF4-FFF2-40B4-BE49-F238E27FC236}">
                  <a16:creationId xmlns:a16="http://schemas.microsoft.com/office/drawing/2014/main" id="{0082F83D-E418-3ADD-78E5-832546693E2A}"/>
                </a:ext>
              </a:extLst>
            </p:cNvPr>
            <p:cNvSpPr/>
            <p:nvPr/>
          </p:nvSpPr>
          <p:spPr>
            <a:xfrm>
              <a:off x="594360" y="1444752"/>
              <a:ext cx="3246120" cy="3749039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08;p15">
              <a:extLst>
                <a:ext uri="{FF2B5EF4-FFF2-40B4-BE49-F238E27FC236}">
                  <a16:creationId xmlns:a16="http://schemas.microsoft.com/office/drawing/2014/main" id="{BE79E24D-1441-8B8B-D823-5C92DF503044}"/>
                </a:ext>
              </a:extLst>
            </p:cNvPr>
            <p:cNvSpPr/>
            <p:nvPr/>
          </p:nvSpPr>
          <p:spPr>
            <a:xfrm>
              <a:off x="1801368" y="1783080"/>
              <a:ext cx="822960" cy="822960"/>
            </a:xfrm>
            <a:prstGeom prst="ellipse">
              <a:avLst/>
            </a:prstGeom>
            <a:solidFill>
              <a:srgbClr val="D32F2F"/>
            </a:solidFill>
            <a:ln w="9525" cap="flat" cmpd="sng">
              <a:solidFill>
                <a:srgbClr val="D32F2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  <a:endParaRPr/>
            </a:p>
          </p:txBody>
        </p:sp>
        <p:sp>
          <p:nvSpPr>
            <p:cNvPr id="16" name="Google Shape;109;p15">
              <a:extLst>
                <a:ext uri="{FF2B5EF4-FFF2-40B4-BE49-F238E27FC236}">
                  <a16:creationId xmlns:a16="http://schemas.microsoft.com/office/drawing/2014/main" id="{A5A9B332-E28C-401F-A0A8-AD8900A2F7F0}"/>
                </a:ext>
              </a:extLst>
            </p:cNvPr>
            <p:cNvSpPr txBox="1"/>
            <p:nvPr/>
          </p:nvSpPr>
          <p:spPr>
            <a:xfrm>
              <a:off x="804672" y="2975457"/>
              <a:ext cx="2880360" cy="504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i="0" u="none" strike="noStrike" cap="none" dirty="0">
                  <a:solidFill>
                    <a:srgbClr val="D32F2F"/>
                  </a:solidFill>
                  <a:latin typeface="Arial"/>
                  <a:ea typeface="Arial"/>
                  <a:cs typeface="Arial"/>
                  <a:sym typeface="Arial"/>
                </a:rPr>
                <a:t>PART 1</a:t>
              </a:r>
              <a:endParaRPr sz="3200" dirty="0"/>
            </a:p>
          </p:txBody>
        </p:sp>
        <p:sp>
          <p:nvSpPr>
            <p:cNvPr id="17" name="Google Shape;110;p15">
              <a:extLst>
                <a:ext uri="{FF2B5EF4-FFF2-40B4-BE49-F238E27FC236}">
                  <a16:creationId xmlns:a16="http://schemas.microsoft.com/office/drawing/2014/main" id="{EE78B287-84EA-1C1E-0978-2A28D106BA6C}"/>
                </a:ext>
              </a:extLst>
            </p:cNvPr>
            <p:cNvSpPr txBox="1"/>
            <p:nvPr/>
          </p:nvSpPr>
          <p:spPr>
            <a:xfrm>
              <a:off x="822960" y="3456432"/>
              <a:ext cx="2788920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101D42"/>
                  </a:solidFill>
                  <a:latin typeface="Arial"/>
                  <a:ea typeface="Arial"/>
                  <a:cs typeface="Arial"/>
                  <a:sym typeface="Arial"/>
                </a:rPr>
                <a:t>THE PROBLEM</a:t>
              </a: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14E34D2-DB0A-4AAE-BCA3-AF606509A527}"/>
              </a:ext>
            </a:extLst>
          </p:cNvPr>
          <p:cNvGrpSpPr/>
          <p:nvPr/>
        </p:nvGrpSpPr>
        <p:grpSpPr>
          <a:xfrm>
            <a:off x="4160520" y="1455580"/>
            <a:ext cx="3246120" cy="3749039"/>
            <a:chOff x="4160520" y="1455580"/>
            <a:chExt cx="3246120" cy="3749039"/>
          </a:xfrm>
        </p:grpSpPr>
        <p:sp>
          <p:nvSpPr>
            <p:cNvPr id="19" name="Google Shape;112;p15">
              <a:extLst>
                <a:ext uri="{FF2B5EF4-FFF2-40B4-BE49-F238E27FC236}">
                  <a16:creationId xmlns:a16="http://schemas.microsoft.com/office/drawing/2014/main" id="{03855232-B92C-702B-01DE-69BF86FC5C11}"/>
                </a:ext>
              </a:extLst>
            </p:cNvPr>
            <p:cNvSpPr/>
            <p:nvPr/>
          </p:nvSpPr>
          <p:spPr>
            <a:xfrm>
              <a:off x="4160520" y="1455580"/>
              <a:ext cx="3246120" cy="3749039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13;p15">
              <a:extLst>
                <a:ext uri="{FF2B5EF4-FFF2-40B4-BE49-F238E27FC236}">
                  <a16:creationId xmlns:a16="http://schemas.microsoft.com/office/drawing/2014/main" id="{F59DE8BE-FC9C-B1A8-E596-EF554BF1CC96}"/>
                </a:ext>
              </a:extLst>
            </p:cNvPr>
            <p:cNvSpPr/>
            <p:nvPr/>
          </p:nvSpPr>
          <p:spPr>
            <a:xfrm>
              <a:off x="5367528" y="1783080"/>
              <a:ext cx="822960" cy="822960"/>
            </a:xfrm>
            <a:prstGeom prst="ellipse">
              <a:avLst/>
            </a:prstGeom>
            <a:solidFill>
              <a:srgbClr val="101D42"/>
            </a:solidFill>
            <a:ln w="9525" cap="flat" cmpd="sng">
              <a:solidFill>
                <a:srgbClr val="101D4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14;p15">
              <a:extLst>
                <a:ext uri="{FF2B5EF4-FFF2-40B4-BE49-F238E27FC236}">
                  <a16:creationId xmlns:a16="http://schemas.microsoft.com/office/drawing/2014/main" id="{14FDF8A7-B414-083A-D3DC-3CC8909F8781}"/>
                </a:ext>
              </a:extLst>
            </p:cNvPr>
            <p:cNvSpPr/>
            <p:nvPr/>
          </p:nvSpPr>
          <p:spPr>
            <a:xfrm>
              <a:off x="5762548" y="2071116"/>
              <a:ext cx="230428" cy="230428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15;p15">
              <a:extLst>
                <a:ext uri="{FF2B5EF4-FFF2-40B4-BE49-F238E27FC236}">
                  <a16:creationId xmlns:a16="http://schemas.microsoft.com/office/drawing/2014/main" id="{5A9E45CE-C84B-D239-4D49-5C5856A7442C}"/>
                </a:ext>
              </a:extLst>
            </p:cNvPr>
            <p:cNvSpPr/>
            <p:nvPr/>
          </p:nvSpPr>
          <p:spPr>
            <a:xfrm rot="10800000">
              <a:off x="5565038" y="2071116"/>
              <a:ext cx="230428" cy="230428"/>
            </a:xfrm>
            <a:prstGeom prst="chevron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16;p15">
              <a:extLst>
                <a:ext uri="{FF2B5EF4-FFF2-40B4-BE49-F238E27FC236}">
                  <a16:creationId xmlns:a16="http://schemas.microsoft.com/office/drawing/2014/main" id="{86B36D21-5279-80DB-17F4-87205292EBC8}"/>
                </a:ext>
              </a:extLst>
            </p:cNvPr>
            <p:cNvSpPr txBox="1"/>
            <p:nvPr/>
          </p:nvSpPr>
          <p:spPr>
            <a:xfrm>
              <a:off x="4352543" y="2971800"/>
              <a:ext cx="2880360" cy="504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rgbClr val="D32F2F"/>
                  </a:solidFill>
                  <a:latin typeface="Arial"/>
                  <a:cs typeface="Arial"/>
                  <a:sym typeface="Arial"/>
                </a:rPr>
                <a:t>PART 2</a:t>
              </a:r>
              <a:endParaRPr sz="2800" b="1" dirty="0">
                <a:solidFill>
                  <a:srgbClr val="D32F2F"/>
                </a:solidFill>
                <a:latin typeface="Arial"/>
                <a:cs typeface="Arial"/>
              </a:endParaRPr>
            </a:p>
          </p:txBody>
        </p:sp>
        <p:sp>
          <p:nvSpPr>
            <p:cNvPr id="24" name="Google Shape;117;p15">
              <a:extLst>
                <a:ext uri="{FF2B5EF4-FFF2-40B4-BE49-F238E27FC236}">
                  <a16:creationId xmlns:a16="http://schemas.microsoft.com/office/drawing/2014/main" id="{C127F3B0-9847-4F6E-ABC3-DF74BA1C2F42}"/>
                </a:ext>
              </a:extLst>
            </p:cNvPr>
            <p:cNvSpPr txBox="1"/>
            <p:nvPr/>
          </p:nvSpPr>
          <p:spPr>
            <a:xfrm>
              <a:off x="4389120" y="3456432"/>
              <a:ext cx="2788920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101D42"/>
                  </a:solidFill>
                  <a:latin typeface="Arial"/>
                  <a:ea typeface="Arial"/>
                  <a:cs typeface="Arial"/>
                  <a:sym typeface="Arial"/>
                </a:rPr>
                <a:t>THE BRIDGE</a:t>
              </a:r>
              <a:endParaRPr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6A7FAB2-5D73-45B3-9D35-760B3E73F196}"/>
              </a:ext>
            </a:extLst>
          </p:cNvPr>
          <p:cNvGrpSpPr/>
          <p:nvPr/>
        </p:nvGrpSpPr>
        <p:grpSpPr>
          <a:xfrm>
            <a:off x="7726679" y="1444752"/>
            <a:ext cx="3246120" cy="3749039"/>
            <a:chOff x="7726679" y="1444752"/>
            <a:chExt cx="3246120" cy="3749039"/>
          </a:xfrm>
        </p:grpSpPr>
        <p:sp>
          <p:nvSpPr>
            <p:cNvPr id="26" name="Google Shape;119;p15">
              <a:extLst>
                <a:ext uri="{FF2B5EF4-FFF2-40B4-BE49-F238E27FC236}">
                  <a16:creationId xmlns:a16="http://schemas.microsoft.com/office/drawing/2014/main" id="{0860D067-9947-B41F-E4EB-E59DBEF7CDB1}"/>
                </a:ext>
              </a:extLst>
            </p:cNvPr>
            <p:cNvSpPr/>
            <p:nvPr/>
          </p:nvSpPr>
          <p:spPr>
            <a:xfrm>
              <a:off x="7726679" y="1444752"/>
              <a:ext cx="3246120" cy="3749039"/>
            </a:xfrm>
            <a:prstGeom prst="roundRect">
              <a:avLst>
                <a:gd name="adj" fmla="val 16667"/>
              </a:avLst>
            </a:prstGeom>
            <a:solidFill>
              <a:srgbClr val="F3F6FA"/>
            </a:solidFill>
            <a:ln w="12700" cap="flat" cmpd="sng">
              <a:solidFill>
                <a:srgbClr val="D0D8E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20;p15">
              <a:extLst>
                <a:ext uri="{FF2B5EF4-FFF2-40B4-BE49-F238E27FC236}">
                  <a16:creationId xmlns:a16="http://schemas.microsoft.com/office/drawing/2014/main" id="{3E1142F8-3D36-0377-32E0-2779904F7298}"/>
                </a:ext>
              </a:extLst>
            </p:cNvPr>
            <p:cNvSpPr/>
            <p:nvPr/>
          </p:nvSpPr>
          <p:spPr>
            <a:xfrm>
              <a:off x="8933688" y="1783080"/>
              <a:ext cx="822960" cy="822960"/>
            </a:xfrm>
            <a:prstGeom prst="ellipse">
              <a:avLst/>
            </a:prstGeom>
            <a:solidFill>
              <a:srgbClr val="D32F2F"/>
            </a:solidFill>
            <a:ln w="9525" cap="flat" cmpd="sng">
              <a:solidFill>
                <a:srgbClr val="D32F2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2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✓</a:t>
              </a:r>
              <a:endParaRPr/>
            </a:p>
          </p:txBody>
        </p:sp>
        <p:sp>
          <p:nvSpPr>
            <p:cNvPr id="28" name="Google Shape;121;p15">
              <a:extLst>
                <a:ext uri="{FF2B5EF4-FFF2-40B4-BE49-F238E27FC236}">
                  <a16:creationId xmlns:a16="http://schemas.microsoft.com/office/drawing/2014/main" id="{4C072CD8-ADF7-B43F-C5CF-33458E3474C7}"/>
                </a:ext>
              </a:extLst>
            </p:cNvPr>
            <p:cNvSpPr txBox="1"/>
            <p:nvPr/>
          </p:nvSpPr>
          <p:spPr>
            <a:xfrm>
              <a:off x="7909559" y="2893160"/>
              <a:ext cx="2880360" cy="5047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D32F2F"/>
                  </a:solidFill>
                  <a:latin typeface="Arial"/>
                  <a:cs typeface="Arial"/>
                  <a:sym typeface="Arial"/>
                </a:rPr>
                <a:t>PART 3</a:t>
              </a:r>
              <a:endParaRPr sz="2800" b="1" dirty="0">
                <a:solidFill>
                  <a:srgbClr val="D32F2F"/>
                </a:solidFill>
                <a:latin typeface="Arial"/>
                <a:cs typeface="Arial"/>
              </a:endParaRPr>
            </a:p>
          </p:txBody>
        </p:sp>
        <p:sp>
          <p:nvSpPr>
            <p:cNvPr id="29" name="Google Shape;122;p15">
              <a:extLst>
                <a:ext uri="{FF2B5EF4-FFF2-40B4-BE49-F238E27FC236}">
                  <a16:creationId xmlns:a16="http://schemas.microsoft.com/office/drawing/2014/main" id="{70D3B5BC-94C2-8688-C512-60B48A0B5A7A}"/>
                </a:ext>
              </a:extLst>
            </p:cNvPr>
            <p:cNvSpPr txBox="1"/>
            <p:nvPr/>
          </p:nvSpPr>
          <p:spPr>
            <a:xfrm>
              <a:off x="7955279" y="3456432"/>
              <a:ext cx="2788920" cy="91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575" tIns="36575" rIns="36575" bIns="36575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101D42"/>
                  </a:solidFill>
                  <a:latin typeface="Arial"/>
                  <a:ea typeface="Arial"/>
                  <a:cs typeface="Arial"/>
                  <a:sym typeface="Arial"/>
                </a:rPr>
                <a:t>THE PROOF &amp;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101D42"/>
                  </a:solidFill>
                  <a:latin typeface="Arial"/>
                  <a:ea typeface="Arial"/>
                  <a:cs typeface="Arial"/>
                  <a:sym typeface="Arial"/>
                </a:rPr>
                <a:t>CLOSURE</a:t>
              </a:r>
              <a:endParaRPr/>
            </a:p>
          </p:txBody>
        </p:sp>
      </p:grpSp>
      <p:sp>
        <p:nvSpPr>
          <p:cNvPr id="30" name="Google Shape;123;p15">
            <a:extLst>
              <a:ext uri="{FF2B5EF4-FFF2-40B4-BE49-F238E27FC236}">
                <a16:creationId xmlns:a16="http://schemas.microsoft.com/office/drawing/2014/main" id="{EDAED6B7-BC51-CCFE-9DC4-8258F5C1D64B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124;p15">
            <a:extLst>
              <a:ext uri="{FF2B5EF4-FFF2-40B4-BE49-F238E27FC236}">
                <a16:creationId xmlns:a16="http://schemas.microsoft.com/office/drawing/2014/main" id="{ACCDC0DF-A0F0-445C-9036-0C179C5B906D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125;p15">
            <a:extLst>
              <a:ext uri="{FF2B5EF4-FFF2-40B4-BE49-F238E27FC236}">
                <a16:creationId xmlns:a16="http://schemas.microsoft.com/office/drawing/2014/main" id="{E1C28510-2942-78C0-34A0-A99EC2474898}"/>
              </a:ext>
            </a:extLst>
          </p:cNvPr>
          <p:cNvSpPr txBox="1"/>
          <p:nvPr/>
        </p:nvSpPr>
        <p:spPr>
          <a:xfrm>
            <a:off x="256032" y="6492240"/>
            <a:ext cx="6400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dirty="0"/>
          </a:p>
        </p:txBody>
      </p:sp>
      <p:sp>
        <p:nvSpPr>
          <p:cNvPr id="33" name="Google Shape;126;p15">
            <a:extLst>
              <a:ext uri="{FF2B5EF4-FFF2-40B4-BE49-F238E27FC236}">
                <a16:creationId xmlns:a16="http://schemas.microsoft.com/office/drawing/2014/main" id="{A948098A-54C3-A33C-F327-FA30D45B1553}"/>
              </a:ext>
            </a:extLst>
          </p:cNvPr>
          <p:cNvSpPr txBox="1"/>
          <p:nvPr/>
        </p:nvSpPr>
        <p:spPr>
          <a:xfrm>
            <a:off x="8321040" y="6419088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078395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F07AC48E-B147-2096-3F0D-F04777E48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A8B91E32-BB61-3D31-AE1E-59BE13B4E8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-1524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5E36C9F3-994C-DC13-DFD1-07B14FD81FDB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C04B7633-CA9E-C00F-3290-016D276E6E40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BDA8A179-4909-8461-7231-38E23A53A7E9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sz="14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75B16C65-29A6-8132-C2CD-67CA5F9BE2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" name="Text 0">
            <a:extLst>
              <a:ext uri="{FF2B5EF4-FFF2-40B4-BE49-F238E27FC236}">
                <a16:creationId xmlns:a16="http://schemas.microsoft.com/office/drawing/2014/main" id="{A8EF18A1-98C4-8AE3-4980-7BECCA358DC8}"/>
              </a:ext>
            </a:extLst>
          </p:cNvPr>
          <p:cNvSpPr/>
          <p:nvPr/>
        </p:nvSpPr>
        <p:spPr>
          <a:xfrm>
            <a:off x="548640" y="4572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B2A5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FINAL LESSON PLAN = TEACHER AGENCY</a:t>
            </a:r>
            <a:endParaRPr lang="en-US" sz="3600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161DA949-8DC8-C1CA-D130-448B45E24A83}"/>
              </a:ext>
            </a:extLst>
          </p:cNvPr>
          <p:cNvSpPr/>
          <p:nvPr/>
        </p:nvSpPr>
        <p:spPr>
          <a:xfrm>
            <a:off x="640080" y="1463040"/>
            <a:ext cx="502920" cy="502920"/>
          </a:xfrm>
          <a:prstGeom prst="ellipse">
            <a:avLst/>
          </a:prstGeom>
          <a:solidFill>
            <a:srgbClr val="1B2A5B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3D30FD49-1156-EC1B-B7F9-FD8DDD677876}"/>
              </a:ext>
            </a:extLst>
          </p:cNvPr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621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32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56B0FD25-177B-652C-D4C8-F4C861D176FB}"/>
              </a:ext>
            </a:extLst>
          </p:cNvPr>
          <p:cNvSpPr/>
          <p:nvPr/>
        </p:nvSpPr>
        <p:spPr>
          <a:xfrm>
            <a:off x="1313848" y="1286225"/>
            <a:ext cx="102990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Pre-listening: </a:t>
            </a:r>
            <a:r>
              <a:rPr lang="en-US" sz="3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Image-to-sound matching activity </a:t>
            </a:r>
          </a:p>
          <a:p>
            <a:pPr marL="0" indent="0">
              <a:buNone/>
            </a:pPr>
            <a:r>
              <a:rPr lang="en-US" sz="3200" i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(Eliminated Mental Translation)</a:t>
            </a:r>
            <a:endParaRPr lang="en-US" sz="3200" dirty="0">
              <a:highlight>
                <a:srgbClr val="FFFF00"/>
              </a:highlight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555DB9D1-55F5-5245-DF00-83BB1C82C4F4}"/>
              </a:ext>
            </a:extLst>
          </p:cNvPr>
          <p:cNvSpPr/>
          <p:nvPr/>
        </p:nvSpPr>
        <p:spPr>
          <a:xfrm>
            <a:off x="640080" y="2491740"/>
            <a:ext cx="502920" cy="502920"/>
          </a:xfrm>
          <a:prstGeom prst="ellipse">
            <a:avLst/>
          </a:prstGeom>
          <a:solidFill>
            <a:srgbClr val="1B2A5B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C6415FF-9ED0-9943-E469-5868095A4CFD}"/>
              </a:ext>
            </a:extLst>
          </p:cNvPr>
          <p:cNvSpPr/>
          <p:nvPr/>
        </p:nvSpPr>
        <p:spPr>
          <a:xfrm>
            <a:off x="624840" y="2478443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621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32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67D2B5A-ACCC-27EB-2EF6-2BB07DABB2B1}"/>
              </a:ext>
            </a:extLst>
          </p:cNvPr>
          <p:cNvSpPr/>
          <p:nvPr/>
        </p:nvSpPr>
        <p:spPr>
          <a:xfrm>
            <a:off x="1371600" y="2258727"/>
            <a:ext cx="10058400" cy="11197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While-listening: </a:t>
            </a:r>
            <a:r>
              <a:rPr lang="en-US" sz="3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 synchronized with a continuous visual slideshow </a:t>
            </a:r>
            <a:r>
              <a:rPr lang="en-US" sz="3200" i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(Eliminated Cognitive Overload)</a:t>
            </a: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D267226E-562F-FD02-3D7E-5B0EC0A8710C}"/>
              </a:ext>
            </a:extLst>
          </p:cNvPr>
          <p:cNvSpPr/>
          <p:nvPr/>
        </p:nvSpPr>
        <p:spPr>
          <a:xfrm>
            <a:off x="624840" y="3817620"/>
            <a:ext cx="502920" cy="502920"/>
          </a:xfrm>
          <a:prstGeom prst="ellipse">
            <a:avLst/>
          </a:prstGeom>
          <a:solidFill>
            <a:srgbClr val="1B2A5B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EA61738-4168-BC4F-2C48-FE89F7438619}"/>
              </a:ext>
            </a:extLst>
          </p:cNvPr>
          <p:cNvSpPr/>
          <p:nvPr/>
        </p:nvSpPr>
        <p:spPr>
          <a:xfrm>
            <a:off x="609600" y="3842285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621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32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09B48239-A055-AFAF-121B-368491A4DD42}"/>
              </a:ext>
            </a:extLst>
          </p:cNvPr>
          <p:cNvSpPr/>
          <p:nvPr/>
        </p:nvSpPr>
        <p:spPr>
          <a:xfrm>
            <a:off x="1371600" y="361910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Strategy Focus: </a:t>
            </a:r>
            <a:r>
              <a:rPr lang="en-US" sz="32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 instruction on phonological decoding </a:t>
            </a:r>
          </a:p>
          <a:p>
            <a:pPr marL="0" indent="0">
              <a:buNone/>
            </a:pPr>
            <a:r>
              <a:rPr lang="en-US" sz="3200" i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(Fostered true Strategy Instruction)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60F5666-27E4-4A84-A042-A73FCDD78384}"/>
              </a:ext>
            </a:extLst>
          </p:cNvPr>
          <p:cNvGrpSpPr/>
          <p:nvPr/>
        </p:nvGrpSpPr>
        <p:grpSpPr>
          <a:xfrm>
            <a:off x="548640" y="4892040"/>
            <a:ext cx="11064240" cy="1051560"/>
            <a:chOff x="548640" y="4892040"/>
            <a:chExt cx="11064240" cy="1051560"/>
          </a:xfrm>
        </p:grpSpPr>
        <p:sp>
          <p:nvSpPr>
            <p:cNvPr id="14" name="Shape 10">
              <a:extLst>
                <a:ext uri="{FF2B5EF4-FFF2-40B4-BE49-F238E27FC236}">
                  <a16:creationId xmlns:a16="http://schemas.microsoft.com/office/drawing/2014/main" id="{24759419-A356-3EBB-3A68-121C0B135E40}"/>
                </a:ext>
              </a:extLst>
            </p:cNvPr>
            <p:cNvSpPr/>
            <p:nvPr/>
          </p:nvSpPr>
          <p:spPr>
            <a:xfrm>
              <a:off x="548640" y="4892040"/>
              <a:ext cx="11064240" cy="1051560"/>
            </a:xfrm>
            <a:prstGeom prst="roundRect">
              <a:avLst>
                <a:gd name="adj" fmla="val 6957"/>
              </a:avLst>
            </a:prstGeom>
            <a:solidFill>
              <a:srgbClr val="D62127"/>
            </a:solidFill>
            <a:ln/>
          </p:spPr>
          <p:txBody>
            <a:bodyPr/>
            <a:lstStyle/>
            <a:p>
              <a:endParaRPr lang="en-US" sz="2800"/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56055C92-8960-F34B-3B68-B69DF346A8D0}"/>
                </a:ext>
              </a:extLst>
            </p:cNvPr>
            <p:cNvSpPr/>
            <p:nvPr/>
          </p:nvSpPr>
          <p:spPr>
            <a:xfrm>
              <a:off x="822960" y="4892040"/>
              <a:ext cx="10515600" cy="10515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3600" b="1" dirty="0">
                  <a:solidFill>
                    <a:srgbClr val="FFFFFF"/>
                  </a:solidFill>
                  <a:latin typeface="Cambria" pitchFamily="34" charset="0"/>
                  <a:ea typeface="Cambria" pitchFamily="34" charset="-122"/>
                  <a:cs typeface="Cambria" pitchFamily="34" charset="-120"/>
                </a:rPr>
                <a:t>Empirically Supported Practice achieved via Triadic Negotiation.</a:t>
              </a:r>
              <a:endParaRPr lang="en-US" sz="3600" dirty="0"/>
            </a:p>
          </p:txBody>
        </p:sp>
      </p:grpSp>
      <p:sp>
        <p:nvSpPr>
          <p:cNvPr id="17" name="Text 13">
            <a:extLst>
              <a:ext uri="{FF2B5EF4-FFF2-40B4-BE49-F238E27FC236}">
                <a16:creationId xmlns:a16="http://schemas.microsoft.com/office/drawing/2014/main" id="{5D6DB945-1687-1393-DF91-A20617D4CFEC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83810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66E8F870-C529-B62B-9171-169916F7E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88B8A07B-0268-9C2E-EBC1-77A3EA106D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15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73542F27-6717-4547-81C0-33CAD5B68C4C}"/>
              </a:ext>
            </a:extLst>
          </p:cNvPr>
          <p:cNvSpPr/>
          <p:nvPr/>
        </p:nvSpPr>
        <p:spPr>
          <a:xfrm>
            <a:off x="0" y="638190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AE7A4982-F639-B6D7-D0C2-000172C5808C}"/>
              </a:ext>
            </a:extLst>
          </p:cNvPr>
          <p:cNvSpPr/>
          <p:nvPr/>
        </p:nvSpPr>
        <p:spPr>
          <a:xfrm>
            <a:off x="0" y="633427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8F291CF5-CCBA-C59D-5114-2339F088CF1E}"/>
              </a:ext>
            </a:extLst>
          </p:cNvPr>
          <p:cNvSpPr txBox="1"/>
          <p:nvPr/>
        </p:nvSpPr>
        <p:spPr>
          <a:xfrm>
            <a:off x="190500" y="641467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</a:t>
            </a:r>
            <a:r>
              <a:rPr lang="en-US" sz="1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INTERNATIONAL CONVENTION 2026</a:t>
            </a:r>
            <a:endParaRPr sz="1200" b="1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8BFAA95-39DC-6A7D-22C0-610BEE8E4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65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AF55C7E7-AF12-B5A7-C6B0-EF5A00121C92}"/>
              </a:ext>
            </a:extLst>
          </p:cNvPr>
          <p:cNvSpPr/>
          <p:nvPr/>
        </p:nvSpPr>
        <p:spPr>
          <a:xfrm>
            <a:off x="0" y="15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9723F790-9257-E74A-9E5C-E930E9D66541}"/>
              </a:ext>
            </a:extLst>
          </p:cNvPr>
          <p:cNvSpPr/>
          <p:nvPr/>
        </p:nvSpPr>
        <p:spPr>
          <a:xfrm>
            <a:off x="457200" y="320190"/>
            <a:ext cx="11247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4-STAGE REFLECTION PROTOCOL: STEP-BY-STEP ANALYSIS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84474B73-87B2-6863-CC15-13CF979D10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233854"/>
              </p:ext>
            </p:extLst>
          </p:nvPr>
        </p:nvGraphicFramePr>
        <p:xfrm>
          <a:off x="622272" y="1147311"/>
          <a:ext cx="11082048" cy="5194574"/>
        </p:xfrm>
        <a:graphic>
          <a:graphicData uri="http://schemas.openxmlformats.org/drawingml/2006/table">
            <a:tbl>
              <a:tblPr/>
              <a:tblGrid>
                <a:gridCol w="2759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6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9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77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1. AI Suggestion</a:t>
                      </a:r>
                      <a:endParaRPr lang="en-US" sz="2000" dirty="0">
                        <a:latin typeface="Times New Roman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2. Practical Judgement</a:t>
                      </a:r>
                      <a:endParaRPr lang="en-US" sz="2000" dirty="0">
                        <a:latin typeface="Times New Roman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000" b="1" dirty="0" err="1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TESOLgraphics</a:t>
                      </a:r>
                      <a:endParaRPr lang="en-US" sz="2000" dirty="0">
                        <a:latin typeface="Times New Roman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4. Final Decision</a:t>
                      </a:r>
                      <a:endParaRPr lang="en-US" sz="2000" dirty="0">
                        <a:latin typeface="Times New Roman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088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What instructional sequence does the AI suggest?</a:t>
                      </a: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Does the suggestion fit my learners and teaching context?</a:t>
                      </a: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What does empirical evidence suggest?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Do you find any alignment or conflict?</a:t>
                      </a: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How do you finally transform the AI’s draft and evidence-based suggestion into your own lesson plan?</a:t>
                      </a: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60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D62127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PRE-LISTENING
</a:t>
                      </a:r>
                      <a:endParaRPr lang="en-US" sz="1400" dirty="0">
                        <a:latin typeface="Times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Pairs: Guess the meaning of key terms (non-profit, volunteer, application, training) -&gt; the poster before listening.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A good strategy -&gt; Prevent audio overwhelm -&gt; Possibly guess the main content of the audio.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 err="1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In'nami</a:t>
                      </a:r>
                      <a:r>
                        <a:rPr lang="en-US" sz="1400" b="1" i="1" dirty="0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 et al. (2022):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Consider proficiency level; Scaffold to reduce listening anxiety;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Low proficiency =&gt; Mental translation; Individual approaches.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Adapt: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Vocabulary meaning guessing -&gt; Picture-to-Word matching + Pronunciation; 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Mixed-level pairing (Strong +Weak)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27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D62127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WHILE-LISTENING
</a:t>
                      </a:r>
                      <a:endParaRPr lang="en-US" sz="1400" dirty="0">
                        <a:latin typeface="Times" panose="02020603050405020304" pitchFamily="18" charset="0"/>
                        <a:ea typeface="Calibri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1st Listen: Multiple Choice 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(individually -&gt; peer sharing)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2nd Listen: True/False (underline keywords -&gt; the whole class)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Helpful with Peers interaction; Pre-task support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b="1" i="1" dirty="0" err="1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Aryadoust</a:t>
                      </a:r>
                      <a:r>
                        <a:rPr lang="en-US" sz="1400" b="1" i="1" dirty="0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 &amp; Luo (2022):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Visuals facilitate comprehension; Continuous pictures reduce cognitive load.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ea typeface="Calibri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Dalman &amp; </a:t>
                      </a:r>
                      <a:r>
                        <a:rPr lang="en-US" sz="1400" b="1" i="1" dirty="0" err="1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Plonsky</a:t>
                      </a:r>
                      <a:r>
                        <a:rPr lang="en-US" sz="1400" b="1" i="1" dirty="0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400" b="1" i="1" dirty="0">
                          <a:solidFill>
                            <a:srgbClr val="C00000"/>
                          </a:solidFill>
                          <a:effectLst/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2022)</a:t>
                      </a:r>
                      <a:r>
                        <a:rPr lang="en-US" sz="1400" b="1" i="1" dirty="0">
                          <a:solidFill>
                            <a:srgbClr val="C00000"/>
                          </a:solidFill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1400" b="0" i="0" dirty="0">
                          <a:solidFill>
                            <a:schemeClr val="tx1"/>
                          </a:solidFill>
                          <a:effectLst/>
                          <a:latin typeface="Times" panose="02020603050405020304" pitchFamily="18" charset="0"/>
                          <a:cs typeface="Times New Roman" panose="02020603050405020304" pitchFamily="18" charset="0"/>
                        </a:rPr>
                        <a:t>Explicit cognitive or metacognitive strategy instruction; Varied practice opportunities.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Adapt: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Create a visual slideshow synchronized with audio cues; </a:t>
                      </a:r>
                    </a:p>
                    <a:p>
                      <a:pPr marL="0" indent="0">
                        <a:lnSpc>
                          <a:spcPct val="102000"/>
                        </a:lnSpc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anose="02020603050405020304" pitchFamily="18" charset="0"/>
                          <a:ea typeface="Calibri" pitchFamily="34" charset="-122"/>
                          <a:cs typeface="Times New Roman" panose="02020603050405020304" pitchFamily="18" charset="0"/>
                        </a:rPr>
                        <a:t>Explicit phonological teaching in connected speech.</a:t>
                      </a:r>
                      <a:endParaRPr lang="en-US" sz="1400" dirty="0">
                        <a:solidFill>
                          <a:schemeClr val="tx1"/>
                        </a:solidFill>
                        <a:latin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50800" marB="50800">
                    <a:lnL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C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2">
            <a:extLst>
              <a:ext uri="{FF2B5EF4-FFF2-40B4-BE49-F238E27FC236}">
                <a16:creationId xmlns:a16="http://schemas.microsoft.com/office/drawing/2014/main" id="{EE079F2D-6F63-6B1C-EBDB-168EACF62726}"/>
              </a:ext>
            </a:extLst>
          </p:cNvPr>
          <p:cNvSpPr/>
          <p:nvPr/>
        </p:nvSpPr>
        <p:spPr>
          <a:xfrm>
            <a:off x="11274552" y="647410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371307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6955D09E-4792-9728-6F14-6410AE4EC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D9B8AD48-C44A-B4CB-94A2-2BEFA5FA45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24D6E524-2193-80C0-4426-280DA1DC01E9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3BA26729-C0E0-3521-FE30-51D57A835318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460ED188-E496-3E7D-F6CA-C262EE4BBBF4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6B97AE8B-CA17-BF58-FDA0-AB84848CF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18B030F9-5F60-6A3A-B4E0-4B1AECD7D0B7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BB58CC40-174C-C1F7-48A7-3DC68318FA0E}"/>
              </a:ext>
            </a:extLst>
          </p:cNvPr>
          <p:cNvSpPr/>
          <p:nvPr/>
        </p:nvSpPr>
        <p:spPr>
          <a:xfrm>
            <a:off x="438912" y="205397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LET’S PRACTICE!</a:t>
            </a:r>
            <a:endParaRPr lang="en-US" sz="4000" dirty="0"/>
          </a:p>
        </p:txBody>
      </p:sp>
      <p:sp>
        <p:nvSpPr>
          <p:cNvPr id="25" name="Shape 1">
            <a:extLst>
              <a:ext uri="{FF2B5EF4-FFF2-40B4-BE49-F238E27FC236}">
                <a16:creationId xmlns:a16="http://schemas.microsoft.com/office/drawing/2014/main" id="{509A2327-8084-1E6E-47EE-7D01E47C14B2}"/>
              </a:ext>
            </a:extLst>
          </p:cNvPr>
          <p:cNvSpPr/>
          <p:nvPr/>
        </p:nvSpPr>
        <p:spPr>
          <a:xfrm>
            <a:off x="4709160" y="1211580"/>
            <a:ext cx="2286000" cy="914400"/>
          </a:xfrm>
          <a:prstGeom prst="roundRect">
            <a:avLst>
              <a:gd name="adj" fmla="val 1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9B95EA16-045E-B2B0-E51E-ADCB72F41B4C}"/>
              </a:ext>
            </a:extLst>
          </p:cNvPr>
          <p:cNvSpPr/>
          <p:nvPr/>
        </p:nvSpPr>
        <p:spPr>
          <a:xfrm>
            <a:off x="4709160" y="1215831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20:00</a:t>
            </a:r>
            <a:endParaRPr lang="en-US" sz="4000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6F954361-6200-EB40-EC42-EAC1BE363D8F}"/>
              </a:ext>
            </a:extLst>
          </p:cNvPr>
          <p:cNvSpPr/>
          <p:nvPr/>
        </p:nvSpPr>
        <p:spPr>
          <a:xfrm>
            <a:off x="640080" y="2285999"/>
            <a:ext cx="5257800" cy="3356169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A01B3955-FC58-3A17-A253-FC3F9BF84516}"/>
              </a:ext>
            </a:extLst>
          </p:cNvPr>
          <p:cNvSpPr/>
          <p:nvPr/>
        </p:nvSpPr>
        <p:spPr>
          <a:xfrm>
            <a:off x="914400" y="2606040"/>
            <a:ext cx="548640" cy="54864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5">
            <a:extLst>
              <a:ext uri="{FF2B5EF4-FFF2-40B4-BE49-F238E27FC236}">
                <a16:creationId xmlns:a16="http://schemas.microsoft.com/office/drawing/2014/main" id="{9ED37EE0-8374-0725-BA18-2BC2D087B650}"/>
              </a:ext>
            </a:extLst>
          </p:cNvPr>
          <p:cNvSpPr/>
          <p:nvPr/>
        </p:nvSpPr>
        <p:spPr>
          <a:xfrm>
            <a:off x="914400" y="26060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600" dirty="0"/>
          </a:p>
        </p:txBody>
      </p:sp>
      <p:sp>
        <p:nvSpPr>
          <p:cNvPr id="30" name="Text 6">
            <a:extLst>
              <a:ext uri="{FF2B5EF4-FFF2-40B4-BE49-F238E27FC236}">
                <a16:creationId xmlns:a16="http://schemas.microsoft.com/office/drawing/2014/main" id="{EFFEF48E-82F0-BA09-157F-94DF412DCE74}"/>
              </a:ext>
            </a:extLst>
          </p:cNvPr>
          <p:cNvSpPr/>
          <p:nvPr/>
        </p:nvSpPr>
        <p:spPr>
          <a:xfrm>
            <a:off x="1600200" y="2578608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highlight>
                  <a:srgbClr val="FFFF00"/>
                </a:highlight>
                <a:latin typeface="Cambria" pitchFamily="34" charset="0"/>
                <a:ea typeface="Cambria" pitchFamily="34" charset="-122"/>
                <a:cs typeface="Cambria" pitchFamily="34" charset="-120"/>
              </a:rPr>
              <a:t>Reading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Instruction</a:t>
            </a:r>
            <a:endParaRPr lang="en-US" sz="2400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0FFAB94A-5735-5133-A37C-86A32FDEDAA5}"/>
              </a:ext>
            </a:extLst>
          </p:cNvPr>
          <p:cNvSpPr/>
          <p:nvPr/>
        </p:nvSpPr>
        <p:spPr>
          <a:xfrm>
            <a:off x="1036320" y="3819205"/>
            <a:ext cx="4709160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lesson/a part of a lesson you are going to teach</a:t>
            </a:r>
          </a:p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AI tools for the Lesson Plan</a:t>
            </a:r>
          </a:p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4-step Reflection: </a:t>
            </a:r>
          </a:p>
          <a:p>
            <a:pPr algn="ctr"/>
            <a:endParaRPr lang="en-US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b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AI’s suggestion - Evaluation – </a:t>
            </a:r>
            <a:r>
              <a:rPr lang="en-US" b="1" dirty="0" err="1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TESOLgraphics</a:t>
            </a:r>
            <a:r>
              <a:rPr lang="en-US" b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ctr"/>
            <a:r>
              <a:rPr lang="en-US" b="1" dirty="0">
                <a:highlight>
                  <a:srgbClr val="FFFF00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– Final decision</a:t>
            </a:r>
            <a:br>
              <a:rPr lang="en-US" sz="1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400" dirty="0"/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B6079E90-E11E-C332-7853-4F3CCDEBCB12}"/>
              </a:ext>
            </a:extLst>
          </p:cNvPr>
          <p:cNvSpPr/>
          <p:nvPr/>
        </p:nvSpPr>
        <p:spPr>
          <a:xfrm>
            <a:off x="6172200" y="2286000"/>
            <a:ext cx="5257800" cy="3356168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9">
            <a:extLst>
              <a:ext uri="{FF2B5EF4-FFF2-40B4-BE49-F238E27FC236}">
                <a16:creationId xmlns:a16="http://schemas.microsoft.com/office/drawing/2014/main" id="{D9F3DE9D-51BC-C6D3-374F-DD1BB28697F8}"/>
              </a:ext>
            </a:extLst>
          </p:cNvPr>
          <p:cNvSpPr/>
          <p:nvPr/>
        </p:nvSpPr>
        <p:spPr>
          <a:xfrm>
            <a:off x="6446520" y="2606040"/>
            <a:ext cx="548640" cy="54864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10859915-6324-E51E-170C-6B88503DED2A}"/>
              </a:ext>
            </a:extLst>
          </p:cNvPr>
          <p:cNvSpPr/>
          <p:nvPr/>
        </p:nvSpPr>
        <p:spPr>
          <a:xfrm>
            <a:off x="6446520" y="26060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</a:t>
            </a:r>
            <a:endParaRPr lang="en-US" sz="1600" dirty="0"/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EF64F4BC-7229-EF7F-7B73-753B79F59B92}"/>
              </a:ext>
            </a:extLst>
          </p:cNvPr>
          <p:cNvSpPr/>
          <p:nvPr/>
        </p:nvSpPr>
        <p:spPr>
          <a:xfrm>
            <a:off x="7068312" y="2587065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highlight>
                  <a:srgbClr val="00FFFF"/>
                </a:highlight>
                <a:latin typeface="Cambria" pitchFamily="34" charset="0"/>
                <a:ea typeface="Cambria" pitchFamily="34" charset="-122"/>
              </a:rPr>
              <a:t>Writing</a:t>
            </a: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 Instruction</a:t>
            </a:r>
            <a:endParaRPr lang="en-US" sz="2400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393B3C35-4502-2F7D-9F7C-BD8AF97ABA8A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3" name="Text 7">
            <a:extLst>
              <a:ext uri="{FF2B5EF4-FFF2-40B4-BE49-F238E27FC236}">
                <a16:creationId xmlns:a16="http://schemas.microsoft.com/office/drawing/2014/main" id="{9C8D658A-ACDF-EA05-AFD5-107C8C2E0752}"/>
              </a:ext>
            </a:extLst>
          </p:cNvPr>
          <p:cNvSpPr/>
          <p:nvPr/>
        </p:nvSpPr>
        <p:spPr>
          <a:xfrm>
            <a:off x="6446520" y="3894968"/>
            <a:ext cx="4709160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a lesson/a part of a lesson you are going to teach</a:t>
            </a:r>
          </a:p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AI tools for the Lesson Plan</a:t>
            </a:r>
          </a:p>
          <a:p>
            <a:pPr marL="342900" indent="-342900">
              <a:buAutoNum type="arabicPeriod"/>
            </a:pPr>
            <a:r>
              <a:rPr lang="en-US" sz="20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4-step Reflection: </a:t>
            </a:r>
          </a:p>
          <a:p>
            <a:pPr algn="ctr"/>
            <a:endParaRPr lang="en-US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b="1" dirty="0">
                <a:highlight>
                  <a:srgbClr val="00FFFF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AI’s suggestion - Evaluation – </a:t>
            </a:r>
            <a:r>
              <a:rPr lang="en-US" b="1" dirty="0" err="1">
                <a:highlight>
                  <a:srgbClr val="00FFFF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TESOLgraphics</a:t>
            </a:r>
            <a:r>
              <a:rPr lang="en-US" b="1" dirty="0">
                <a:highlight>
                  <a:srgbClr val="00FFFF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ctr"/>
            <a:r>
              <a:rPr lang="en-US" b="1" dirty="0">
                <a:highlight>
                  <a:srgbClr val="00FFFF"/>
                </a:highlight>
                <a:latin typeface="Calibri" pitchFamily="34" charset="0"/>
                <a:ea typeface="Calibri" pitchFamily="34" charset="-122"/>
                <a:cs typeface="Calibri" pitchFamily="34" charset="-120"/>
              </a:rPr>
              <a:t>– Final decision</a:t>
            </a:r>
            <a:br>
              <a:rPr lang="en-US" sz="1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35970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545A0BD9-C80A-F20B-4F0F-FA0444DAC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CADDD74C-ED4A-B45D-6798-0069767AF1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8C171F2B-BC86-03FE-6976-5328396401B5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F6A3195F-7846-C12B-C0D1-155BF2CE765D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0681D5DD-CFC6-C99D-7E9E-61EE4D11E5D5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665F76F-1B4B-5DDA-1965-AB02070D1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A88F7751-C00B-7180-4B97-0B4746993538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ACBD1C72-FCB5-7F5C-C45D-3AD59648EBBC}"/>
              </a:ext>
            </a:extLst>
          </p:cNvPr>
          <p:cNvSpPr/>
          <p:nvPr/>
        </p:nvSpPr>
        <p:spPr>
          <a:xfrm>
            <a:off x="438912" y="205397"/>
            <a:ext cx="115625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Consolidation 1: Cognitive Anchor</a:t>
            </a:r>
            <a:endParaRPr lang="en-US" sz="4000" dirty="0"/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AB78E623-85AE-7A21-D08A-C6327BE76619}"/>
              </a:ext>
            </a:extLst>
          </p:cNvPr>
          <p:cNvSpPr/>
          <p:nvPr/>
        </p:nvSpPr>
        <p:spPr>
          <a:xfrm>
            <a:off x="2132878" y="2013773"/>
            <a:ext cx="7884955" cy="3064313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275EF5C8-F00D-5201-8BF8-6893E78B6680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" name="Text 7">
            <a:extLst>
              <a:ext uri="{FF2B5EF4-FFF2-40B4-BE49-F238E27FC236}">
                <a16:creationId xmlns:a16="http://schemas.microsoft.com/office/drawing/2014/main" id="{0B92273C-1CB9-CE3A-AF50-54832EA44266}"/>
              </a:ext>
            </a:extLst>
          </p:cNvPr>
          <p:cNvSpPr/>
          <p:nvPr/>
        </p:nvSpPr>
        <p:spPr>
          <a:xfrm>
            <a:off x="2679032" y="2680663"/>
            <a:ext cx="6745705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“Being a planner and </a:t>
            </a:r>
            <a:r>
              <a:rPr lang="en-US" sz="2800" b="1" i="0" dirty="0" err="1">
                <a:solidFill>
                  <a:schemeClr val="bg1"/>
                </a:solidFill>
                <a:effectLst/>
                <a:latin typeface="Google Sans Text"/>
              </a:rPr>
              <a:t>forethinker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, the 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agentic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 individual then links thought to 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action, 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which involves 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self-monitoring, self-guidance </a:t>
            </a:r>
            <a:r>
              <a:rPr lang="en-US" sz="2800" dirty="0">
                <a:solidFill>
                  <a:schemeClr val="bg1"/>
                </a:solidFill>
                <a:effectLst/>
                <a:latin typeface="Google Sans Text"/>
              </a:rPr>
              <a:t>and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 corrective self-reactions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.”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BBFB3CFF-6902-923B-5CEA-1758879125F6}"/>
              </a:ext>
            </a:extLst>
          </p:cNvPr>
          <p:cNvSpPr/>
          <p:nvPr/>
        </p:nvSpPr>
        <p:spPr>
          <a:xfrm>
            <a:off x="6744085" y="4051367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b="1" i="1" dirty="0">
                <a:solidFill>
                  <a:schemeClr val="bg1"/>
                </a:solidFill>
                <a:latin typeface="Google Sans Text"/>
                <a:ea typeface="Calibri" pitchFamily="34" charset="-122"/>
                <a:cs typeface="Calibri" pitchFamily="34" charset="-120"/>
              </a:rPr>
              <a:t>(Bandura, 2001, p. 8)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854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E3590200-9FFA-8F2E-BE34-37D08FBCD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7C788F8D-AF59-927E-4950-31B418BE56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7724C4A0-FE48-0943-3C09-627273B9BF80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E25FE9E3-3223-B55F-F156-49CD2D727230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D7EC4916-0786-4D49-2597-D99898A5B403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4DF13A3D-3747-07D6-E03D-5E60AD414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2638F7A9-7808-D395-87CA-023EC8A0EB90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CFE0CE8D-602F-E39A-93B9-A5ECB3B815DC}"/>
              </a:ext>
            </a:extLst>
          </p:cNvPr>
          <p:cNvSpPr/>
          <p:nvPr/>
        </p:nvSpPr>
        <p:spPr>
          <a:xfrm>
            <a:off x="438912" y="205397"/>
            <a:ext cx="115625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Consolidation 2: Pedagogical Imperative</a:t>
            </a:r>
            <a:endParaRPr lang="en-US" sz="4000" dirty="0"/>
          </a:p>
        </p:txBody>
      </p:sp>
      <p:sp>
        <p:nvSpPr>
          <p:cNvPr id="27" name="Shape 3">
            <a:extLst>
              <a:ext uri="{FF2B5EF4-FFF2-40B4-BE49-F238E27FC236}">
                <a16:creationId xmlns:a16="http://schemas.microsoft.com/office/drawing/2014/main" id="{28ACD4F3-2F14-E35C-C181-5725352E7279}"/>
              </a:ext>
            </a:extLst>
          </p:cNvPr>
          <p:cNvSpPr/>
          <p:nvPr/>
        </p:nvSpPr>
        <p:spPr>
          <a:xfrm>
            <a:off x="514572" y="2268475"/>
            <a:ext cx="5257800" cy="2720620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31" name="Text 7">
            <a:extLst>
              <a:ext uri="{FF2B5EF4-FFF2-40B4-BE49-F238E27FC236}">
                <a16:creationId xmlns:a16="http://schemas.microsoft.com/office/drawing/2014/main" id="{A73BA1C9-3E97-13C8-7425-CD02C3BF54C6}"/>
              </a:ext>
            </a:extLst>
          </p:cNvPr>
          <p:cNvSpPr/>
          <p:nvPr/>
        </p:nvSpPr>
        <p:spPr>
          <a:xfrm>
            <a:off x="777934" y="3095720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“With </a:t>
            </a:r>
            <a:r>
              <a:rPr lang="en-US" sz="20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thoughtful selection 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acceptance of the textbooks and relevant support from other agents, both teachers became competent and</a:t>
            </a:r>
            <a:r>
              <a:rPr lang="en-US" sz="20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agentive</a:t>
            </a:r>
            <a:r>
              <a:rPr lang="en-US" sz="2000" b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making </a:t>
            </a:r>
            <a:r>
              <a:rPr lang="en-US" sz="20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modifications</a:t>
            </a:r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make the materials </a:t>
            </a:r>
            <a:r>
              <a:rPr lang="en-US" sz="20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better 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their </a:t>
            </a:r>
            <a:r>
              <a:rPr lang="en-US" sz="20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teaching contexts</a:t>
            </a: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</a:t>
            </a:r>
            <a:br>
              <a:rPr lang="en-US" sz="1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400" b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r"/>
            <a:r>
              <a:rPr lang="en-US" sz="2000" b="1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(Dao et al., 2025, p. 9)</a:t>
            </a:r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08AFFFE1-E123-B3E4-19F2-4C1C1FAD62D8}"/>
              </a:ext>
            </a:extLst>
          </p:cNvPr>
          <p:cNvSpPr/>
          <p:nvPr/>
        </p:nvSpPr>
        <p:spPr>
          <a:xfrm>
            <a:off x="6266302" y="2243490"/>
            <a:ext cx="5257800" cy="2745605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EB2F1B83-B17F-4551-53BC-24CEB142ACDA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" name="Text 7">
            <a:extLst>
              <a:ext uri="{FF2B5EF4-FFF2-40B4-BE49-F238E27FC236}">
                <a16:creationId xmlns:a16="http://schemas.microsoft.com/office/drawing/2014/main" id="{8B1BA40E-4657-A046-1784-D8B9EB3F1666}"/>
              </a:ext>
            </a:extLst>
          </p:cNvPr>
          <p:cNvSpPr/>
          <p:nvPr/>
        </p:nvSpPr>
        <p:spPr>
          <a:xfrm>
            <a:off x="6554763" y="2697418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“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Adaptation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 was necessary... and should be done to </a:t>
            </a:r>
            <a:r>
              <a:rPr lang="en-US" sz="2800" b="1" i="1" dirty="0">
                <a:solidFill>
                  <a:schemeClr val="accent2"/>
                </a:solidFill>
                <a:effectLst/>
                <a:latin typeface="Google Sans Text"/>
              </a:rPr>
              <a:t>improve students' learning</a:t>
            </a:r>
            <a:r>
              <a:rPr lang="en-US" sz="2800" b="1" i="0" dirty="0">
                <a:solidFill>
                  <a:schemeClr val="bg1"/>
                </a:solidFill>
                <a:effectLst/>
                <a:latin typeface="Google Sans Text"/>
              </a:rPr>
              <a:t>.”</a:t>
            </a:r>
            <a:endParaRPr lang="en-US" sz="2800" b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13E85B3D-78D8-2AB1-B043-7A8E71623B8C}"/>
              </a:ext>
            </a:extLst>
          </p:cNvPr>
          <p:cNvSpPr/>
          <p:nvPr/>
        </p:nvSpPr>
        <p:spPr>
          <a:xfrm>
            <a:off x="9103238" y="4052645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000" b="1" i="1" dirty="0">
                <a:solidFill>
                  <a:schemeClr val="bg1"/>
                </a:solidFill>
                <a:latin typeface="Google Sans Text"/>
                <a:ea typeface="Calibri" pitchFamily="34" charset="-122"/>
                <a:cs typeface="Calibri" pitchFamily="34" charset="-120"/>
              </a:rPr>
              <a:t>(Dao et al., 2025, p. 9)</a:t>
            </a:r>
            <a:endParaRPr lang="en-US" sz="2000" b="1" i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41515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4F0394AB-FD72-67C6-65FE-A4EED5408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AB21F1FD-6D31-2F02-8A5F-918534535FE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129E115F-6208-F97D-2A0D-9E7A3C9B1465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BAF85D03-A7AA-A445-D178-EE9AAC020ED8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8BAFDAE8-DF30-DB97-BFF2-250AAE5BC3E4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19A1A59-B86E-28E4-6AF4-397183599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D10CB624-5046-A49A-C15C-A5F042285AB3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31D49DB4-7170-8E05-6D67-7E39D954D42A}"/>
              </a:ext>
            </a:extLst>
          </p:cNvPr>
          <p:cNvSpPr/>
          <p:nvPr/>
        </p:nvSpPr>
        <p:spPr>
          <a:xfrm>
            <a:off x="438912" y="205397"/>
            <a:ext cx="115625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Consolidation 3: Threat of Inaction</a:t>
            </a:r>
            <a:endParaRPr lang="en-US" sz="4000" dirty="0"/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87B7D9A4-A492-DF80-52BB-C4014D8BF465}"/>
              </a:ext>
            </a:extLst>
          </p:cNvPr>
          <p:cNvSpPr/>
          <p:nvPr/>
        </p:nvSpPr>
        <p:spPr>
          <a:xfrm>
            <a:off x="962527" y="1987730"/>
            <a:ext cx="10218820" cy="3277556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DF40278B-A153-730C-BD87-8A6C9579448F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" name="Text 7">
            <a:extLst>
              <a:ext uri="{FF2B5EF4-FFF2-40B4-BE49-F238E27FC236}">
                <a16:creationId xmlns:a16="http://schemas.microsoft.com/office/drawing/2014/main" id="{1D1B943E-4AD0-0C8A-3750-0ABD4D1E6656}"/>
              </a:ext>
            </a:extLst>
          </p:cNvPr>
          <p:cNvSpPr/>
          <p:nvPr/>
        </p:nvSpPr>
        <p:spPr>
          <a:xfrm>
            <a:off x="1633166" y="2510899"/>
            <a:ext cx="9174079" cy="1682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“If students and teachers are </a:t>
            </a:r>
            <a:r>
              <a:rPr lang="en-US" sz="24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careful and intentional </a:t>
            </a:r>
            <a:r>
              <a:rPr lang="en-US" sz="2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</a:t>
            </a:r>
          </a:p>
          <a:p>
            <a:r>
              <a:rPr lang="en-US" sz="2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 to how generative AI tools are used to support writing, these</a:t>
            </a:r>
          </a:p>
          <a:p>
            <a:r>
              <a:rPr lang="en-US" sz="2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may provide meaningful interaction that promotes the internalization of language knowledge and skills; simply put, generative AI could become a </a:t>
            </a:r>
            <a:r>
              <a:rPr lang="en-US" sz="24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metaphorical linguistic crutch </a:t>
            </a:r>
            <a:r>
              <a:rPr lang="en-US" sz="24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some students.”</a:t>
            </a: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8D1A1464-C11B-6961-1170-FA1642651AD4}"/>
              </a:ext>
            </a:extLst>
          </p:cNvPr>
          <p:cNvSpPr/>
          <p:nvPr/>
        </p:nvSpPr>
        <p:spPr>
          <a:xfrm>
            <a:off x="6220206" y="4237989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b="1" i="1" dirty="0">
                <a:solidFill>
                  <a:schemeClr val="bg1"/>
                </a:solidFill>
                <a:latin typeface="Google Sans Text"/>
                <a:ea typeface="Calibri" pitchFamily="34" charset="-122"/>
                <a:cs typeface="Calibri" pitchFamily="34" charset="-120"/>
              </a:rPr>
              <a:t>(Pack &amp; Maloney, 2024, p. 1012)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192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48F2E8C2-7768-E69F-1766-AF1FBBB67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9DF82E6D-9889-94B0-1949-4BCA622B33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78BCAF9B-26C5-96E4-82A0-9E2CCD4219AF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79EA42B8-5000-3B32-BC52-F5BBA1F2B3D0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DEEEBE9D-F2AA-E33D-F70D-409E0AEAEC3A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8B672661-4421-7BA4-82E1-158838476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BFE55A21-0F81-123F-3269-6864676F3D85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24" name="Text 0">
            <a:extLst>
              <a:ext uri="{FF2B5EF4-FFF2-40B4-BE49-F238E27FC236}">
                <a16:creationId xmlns:a16="http://schemas.microsoft.com/office/drawing/2014/main" id="{0850073A-686D-AA40-5813-AB9351073C36}"/>
              </a:ext>
            </a:extLst>
          </p:cNvPr>
          <p:cNvSpPr/>
          <p:nvPr/>
        </p:nvSpPr>
        <p:spPr>
          <a:xfrm>
            <a:off x="438912" y="205397"/>
            <a:ext cx="1156258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</a:rPr>
              <a:t>Consolidation 4: Irreplaceable Human</a:t>
            </a:r>
            <a:endParaRPr lang="en-US" sz="4000" dirty="0"/>
          </a:p>
        </p:txBody>
      </p:sp>
      <p:sp>
        <p:nvSpPr>
          <p:cNvPr id="32" name="Shape 8">
            <a:extLst>
              <a:ext uri="{FF2B5EF4-FFF2-40B4-BE49-F238E27FC236}">
                <a16:creationId xmlns:a16="http://schemas.microsoft.com/office/drawing/2014/main" id="{29F963F6-1A59-A61B-2C31-B69CAB913FD8}"/>
              </a:ext>
            </a:extLst>
          </p:cNvPr>
          <p:cNvSpPr/>
          <p:nvPr/>
        </p:nvSpPr>
        <p:spPr>
          <a:xfrm>
            <a:off x="962527" y="1987730"/>
            <a:ext cx="10218820" cy="3277556"/>
          </a:xfrm>
          <a:prstGeom prst="roundRect">
            <a:avLst>
              <a:gd name="adj" fmla="val 2899"/>
            </a:avLst>
          </a:prstGeom>
          <a:solidFill>
            <a:srgbClr val="233570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57F7798E-AEBE-B7C5-0353-21FD6E013527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" name="Text 7">
            <a:extLst>
              <a:ext uri="{FF2B5EF4-FFF2-40B4-BE49-F238E27FC236}">
                <a16:creationId xmlns:a16="http://schemas.microsoft.com/office/drawing/2014/main" id="{C305C3A7-90A8-958A-3AC1-548D956471F4}"/>
              </a:ext>
            </a:extLst>
          </p:cNvPr>
          <p:cNvSpPr/>
          <p:nvPr/>
        </p:nvSpPr>
        <p:spPr>
          <a:xfrm>
            <a:off x="1529602" y="2587605"/>
            <a:ext cx="9174079" cy="16827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“Current AI language tutors at best </a:t>
            </a:r>
            <a:r>
              <a:rPr lang="en-US" sz="25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complement expert human</a:t>
            </a:r>
          </a:p>
          <a:p>
            <a:r>
              <a:rPr lang="en-US" sz="25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language tutors </a:t>
            </a:r>
            <a:r>
              <a:rPr lang="en-US" sz="2500" b="1" dirty="0">
                <a:solidFill>
                  <a:srgbClr val="D8D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offering unlimited repetitive practice and feedback on linguistic form that makes time for expert tutors to engage with knowledge and meaning, provide more creative opportunities to use language, and </a:t>
            </a:r>
            <a:r>
              <a:rPr lang="en-US" sz="2500" b="1" i="1" dirty="0">
                <a:solidFill>
                  <a:schemeClr val="accent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 with the whole learner at a human level.”</a:t>
            </a:r>
          </a:p>
        </p:txBody>
      </p:sp>
      <p:sp>
        <p:nvSpPr>
          <p:cNvPr id="4" name="Text 7">
            <a:extLst>
              <a:ext uri="{FF2B5EF4-FFF2-40B4-BE49-F238E27FC236}">
                <a16:creationId xmlns:a16="http://schemas.microsoft.com/office/drawing/2014/main" id="{B129AD78-5188-D595-FD6E-9B56F9C66A0A}"/>
              </a:ext>
            </a:extLst>
          </p:cNvPr>
          <p:cNvSpPr/>
          <p:nvPr/>
        </p:nvSpPr>
        <p:spPr>
          <a:xfrm>
            <a:off x="7371530" y="4244187"/>
            <a:ext cx="4799828" cy="1041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b="1" dirty="0">
              <a:solidFill>
                <a:srgbClr val="D8DEF5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800" b="1" i="1" dirty="0">
                <a:solidFill>
                  <a:schemeClr val="bg1"/>
                </a:solidFill>
                <a:latin typeface="Google Sans Text"/>
                <a:ea typeface="Calibri" pitchFamily="34" charset="-122"/>
                <a:cs typeface="Calibri" pitchFamily="34" charset="-120"/>
              </a:rPr>
              <a:t>(Handley, 2024, p. 553)</a:t>
            </a:r>
            <a:endParaRPr lang="en-US" sz="2800" b="1" i="1" dirty="0">
              <a:solidFill>
                <a:schemeClr val="bg1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7335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D6142D89-6962-9F15-2CB7-0C9D9B12E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87E2E262-981F-F02A-E270-86B8B959D92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CFCD7B90-ABDB-93DF-EE54-72D59D628B70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FE209EDE-5E26-B26A-BF05-A7DAAC0C5DBB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7397FD45-16F6-0000-3FC0-602DAFCCA75F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8848ED66-82E9-7072-FFE6-A024BB92E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B1D739B7-F9F1-434D-AC0B-24612FD1D6C6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D78A8CE8-573E-6D43-A317-F010F220AC25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72678B8-27E8-EB96-CA4A-CB38DFD9490B}"/>
              </a:ext>
            </a:extLst>
          </p:cNvPr>
          <p:cNvSpPr/>
          <p:nvPr/>
        </p:nvSpPr>
        <p:spPr>
          <a:xfrm>
            <a:off x="758952" y="1277638"/>
            <a:ext cx="10515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generates text.</a:t>
            </a:r>
            <a:endParaRPr lang="en-US" sz="4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48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Teachers generate learning.</a:t>
            </a:r>
            <a:endParaRPr lang="en-US" sz="48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1903441-46A2-CB09-B284-9CF49E9B59DD}"/>
              </a:ext>
            </a:extLst>
          </p:cNvPr>
          <p:cNvSpPr/>
          <p:nvPr/>
        </p:nvSpPr>
        <p:spPr>
          <a:xfrm>
            <a:off x="1498922" y="3955975"/>
            <a:ext cx="9235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“Current intelligent language tutors are not only </a:t>
            </a:r>
            <a:r>
              <a:rPr lang="en-US" sz="28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lacking 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in the </a:t>
            </a:r>
            <a:r>
              <a:rPr lang="en-US" sz="28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affective dimension 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and their ability to engage and counsel learners but also in the </a:t>
            </a:r>
            <a:r>
              <a:rPr lang="en-US" sz="2800" i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pedagogical dimension</a:t>
            </a: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.” </a:t>
            </a:r>
          </a:p>
          <a:p>
            <a:pPr marL="0" indent="0" algn="r">
              <a:buNone/>
            </a:pPr>
            <a:r>
              <a:rPr lang="en-US" sz="28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(Handley, 2024, p. 553)</a:t>
            </a:r>
            <a:endParaRPr lang="en-US" sz="2800" b="1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EA1A3DEA-6BE6-3D2A-1711-BAE3D5C3D29B}"/>
              </a:ext>
            </a:extLst>
          </p:cNvPr>
          <p:cNvSpPr/>
          <p:nvPr/>
        </p:nvSpPr>
        <p:spPr>
          <a:xfrm>
            <a:off x="11426952" y="66263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59614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23E4283B-1466-CD64-5FD2-EF11BC83B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4E06C21D-9840-CB23-8DA0-56C1625780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F95DB5A2-6C2E-A71F-F34E-694E0F442C2D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7DEC1267-C0C7-9757-6415-5FB7E4A93FED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20007D80-83F9-6D11-660A-F8AA7E4AA973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25D9CF9C-2901-9104-B85B-37B4284F4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B39CAFF6-593F-DB75-E738-2B346245A9DA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7BE97EBF-DD7D-F1DC-D7BB-EB6FB1F07CAF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10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9580E48A-D7F7-6789-BE29-050A89761093}"/>
              </a:ext>
            </a:extLst>
          </p:cNvPr>
          <p:cNvSpPr/>
          <p:nvPr/>
        </p:nvSpPr>
        <p:spPr>
          <a:xfrm>
            <a:off x="11426952" y="66263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12</a:t>
            </a:r>
            <a:endParaRPr 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632;p43">
            <a:extLst>
              <a:ext uri="{FF2B5EF4-FFF2-40B4-BE49-F238E27FC236}">
                <a16:creationId xmlns:a16="http://schemas.microsoft.com/office/drawing/2014/main" id="{111B4EF4-CAD5-DFCB-11F0-243C11C8D352}"/>
              </a:ext>
            </a:extLst>
          </p:cNvPr>
          <p:cNvSpPr txBox="1"/>
          <p:nvPr/>
        </p:nvSpPr>
        <p:spPr>
          <a:xfrm>
            <a:off x="400000" y="139126"/>
            <a:ext cx="95001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TAKEAWAYS</a:t>
            </a:r>
            <a:endParaRPr sz="32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633;p43">
            <a:extLst>
              <a:ext uri="{FF2B5EF4-FFF2-40B4-BE49-F238E27FC236}">
                <a16:creationId xmlns:a16="http://schemas.microsoft.com/office/drawing/2014/main" id="{6C4FAA42-9391-0EAA-315D-AE0643FD3A48}"/>
              </a:ext>
            </a:extLst>
          </p:cNvPr>
          <p:cNvSpPr/>
          <p:nvPr/>
        </p:nvSpPr>
        <p:spPr>
          <a:xfrm>
            <a:off x="500000" y="800000"/>
            <a:ext cx="1500000" cy="450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" name="Google Shape;634;p43">
            <a:extLst>
              <a:ext uri="{FF2B5EF4-FFF2-40B4-BE49-F238E27FC236}">
                <a16:creationId xmlns:a16="http://schemas.microsoft.com/office/drawing/2014/main" id="{6FDAA371-2305-F41C-04B1-64ECD7A2377F}"/>
              </a:ext>
            </a:extLst>
          </p:cNvPr>
          <p:cNvSpPr/>
          <p:nvPr/>
        </p:nvSpPr>
        <p:spPr>
          <a:xfrm>
            <a:off x="400000" y="1300000"/>
            <a:ext cx="2700000" cy="38001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7" name="Google Shape;635;p43">
            <a:extLst>
              <a:ext uri="{FF2B5EF4-FFF2-40B4-BE49-F238E27FC236}">
                <a16:creationId xmlns:a16="http://schemas.microsoft.com/office/drawing/2014/main" id="{DEBB012C-E385-6726-83FD-062E791778C8}"/>
              </a:ext>
            </a:extLst>
          </p:cNvPr>
          <p:cNvSpPr/>
          <p:nvPr/>
        </p:nvSpPr>
        <p:spPr>
          <a:xfrm>
            <a:off x="1325000" y="1700000"/>
            <a:ext cx="849900" cy="849900"/>
          </a:xfrm>
          <a:prstGeom prst="ellipse">
            <a:avLst/>
          </a:prstGeom>
          <a:solidFill>
            <a:srgbClr val="E2E8F2"/>
          </a:solidFill>
          <a:ln w="18000" cap="flat" cmpd="sng">
            <a:solidFill>
              <a:srgbClr val="101D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8" name="Google Shape;636;p43">
            <a:extLst>
              <a:ext uri="{FF2B5EF4-FFF2-40B4-BE49-F238E27FC236}">
                <a16:creationId xmlns:a16="http://schemas.microsoft.com/office/drawing/2014/main" id="{810EC6A2-AC16-93D1-DC09-868CFDAD2D03}"/>
              </a:ext>
            </a:extLst>
          </p:cNvPr>
          <p:cNvSpPr/>
          <p:nvPr/>
        </p:nvSpPr>
        <p:spPr>
          <a:xfrm>
            <a:off x="1570000" y="1945000"/>
            <a:ext cx="360000" cy="360000"/>
          </a:xfrm>
          <a:prstGeom prst="ellipse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" name="Google Shape;637;p43">
            <a:extLst>
              <a:ext uri="{FF2B5EF4-FFF2-40B4-BE49-F238E27FC236}">
                <a16:creationId xmlns:a16="http://schemas.microsoft.com/office/drawing/2014/main" id="{583EB593-C343-ED30-65A6-B388D04E93E4}"/>
              </a:ext>
            </a:extLst>
          </p:cNvPr>
          <p:cNvSpPr txBox="1"/>
          <p:nvPr/>
        </p:nvSpPr>
        <p:spPr>
          <a:xfrm>
            <a:off x="524950" y="2742551"/>
            <a:ext cx="24500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Cognitive Anchor</a:t>
            </a:r>
            <a:endParaRPr sz="22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638;p43">
            <a:extLst>
              <a:ext uri="{FF2B5EF4-FFF2-40B4-BE49-F238E27FC236}">
                <a16:creationId xmlns:a16="http://schemas.microsoft.com/office/drawing/2014/main" id="{109A4279-6BD6-93C9-0CE3-29255445E8A4}"/>
              </a:ext>
            </a:extLst>
          </p:cNvPr>
          <p:cNvSpPr txBox="1"/>
          <p:nvPr/>
        </p:nvSpPr>
        <p:spPr>
          <a:xfrm>
            <a:off x="699950" y="3292451"/>
            <a:ext cx="2100000" cy="128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self-monitoring</a:t>
            </a:r>
            <a:endParaRPr sz="2000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self-guidance</a:t>
            </a:r>
            <a:endParaRPr sz="2000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corrective self-reactions</a:t>
            </a:r>
            <a:endParaRPr sz="2000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639;p43">
            <a:extLst>
              <a:ext uri="{FF2B5EF4-FFF2-40B4-BE49-F238E27FC236}">
                <a16:creationId xmlns:a16="http://schemas.microsoft.com/office/drawing/2014/main" id="{6D4F3699-8E24-55DD-B463-050D5CBB26BA}"/>
              </a:ext>
            </a:extLst>
          </p:cNvPr>
          <p:cNvSpPr/>
          <p:nvPr/>
        </p:nvSpPr>
        <p:spPr>
          <a:xfrm>
            <a:off x="3350000" y="1300000"/>
            <a:ext cx="2700000" cy="3800100"/>
          </a:xfrm>
          <a:prstGeom prst="roundRect">
            <a:avLst>
              <a:gd name="adj" fmla="val 16667"/>
            </a:avLst>
          </a:prstGeom>
          <a:solidFill>
            <a:srgbClr val="F9FBFD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3" name="Google Shape;640;p43">
            <a:extLst>
              <a:ext uri="{FF2B5EF4-FFF2-40B4-BE49-F238E27FC236}">
                <a16:creationId xmlns:a16="http://schemas.microsoft.com/office/drawing/2014/main" id="{573A9701-B9AC-37C3-4C51-1913BAAAAABF}"/>
              </a:ext>
            </a:extLst>
          </p:cNvPr>
          <p:cNvSpPr/>
          <p:nvPr/>
        </p:nvSpPr>
        <p:spPr>
          <a:xfrm>
            <a:off x="4175000" y="1820000"/>
            <a:ext cx="1050000" cy="650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4" name="Google Shape;641;p43">
            <a:extLst>
              <a:ext uri="{FF2B5EF4-FFF2-40B4-BE49-F238E27FC236}">
                <a16:creationId xmlns:a16="http://schemas.microsoft.com/office/drawing/2014/main" id="{88AEDF82-82EF-FBBC-8081-3326160F0DBE}"/>
              </a:ext>
            </a:extLst>
          </p:cNvPr>
          <p:cNvSpPr txBox="1"/>
          <p:nvPr/>
        </p:nvSpPr>
        <p:spPr>
          <a:xfrm>
            <a:off x="3687550" y="2734225"/>
            <a:ext cx="20249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Pedagogical Imperative</a:t>
            </a:r>
            <a:endParaRPr sz="22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Google Shape;642;p43">
            <a:extLst>
              <a:ext uri="{FF2B5EF4-FFF2-40B4-BE49-F238E27FC236}">
                <a16:creationId xmlns:a16="http://schemas.microsoft.com/office/drawing/2014/main" id="{FF4CDDCD-EA63-1BAC-A722-87C52AD827E3}"/>
              </a:ext>
            </a:extLst>
          </p:cNvPr>
          <p:cNvSpPr txBox="1"/>
          <p:nvPr/>
        </p:nvSpPr>
        <p:spPr>
          <a:xfrm>
            <a:off x="3650000" y="3550000"/>
            <a:ext cx="2100000" cy="9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“Adaptation was necessary...”</a:t>
            </a:r>
            <a:endParaRPr sz="2000" i="1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643;p43">
            <a:extLst>
              <a:ext uri="{FF2B5EF4-FFF2-40B4-BE49-F238E27FC236}">
                <a16:creationId xmlns:a16="http://schemas.microsoft.com/office/drawing/2014/main" id="{DEF4F3C9-D8C8-03C4-4738-970697AA76BB}"/>
              </a:ext>
            </a:extLst>
          </p:cNvPr>
          <p:cNvSpPr/>
          <p:nvPr/>
        </p:nvSpPr>
        <p:spPr>
          <a:xfrm>
            <a:off x="6300000" y="1300000"/>
            <a:ext cx="2700000" cy="3800100"/>
          </a:xfrm>
          <a:prstGeom prst="roundRect">
            <a:avLst>
              <a:gd name="adj" fmla="val 16667"/>
            </a:avLst>
          </a:prstGeom>
          <a:solidFill>
            <a:srgbClr val="FFF3F3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7" name="Google Shape;644;p43">
            <a:extLst>
              <a:ext uri="{FF2B5EF4-FFF2-40B4-BE49-F238E27FC236}">
                <a16:creationId xmlns:a16="http://schemas.microsoft.com/office/drawing/2014/main" id="{B9D62E00-A69A-FE99-132F-7BDF33FCCA9F}"/>
              </a:ext>
            </a:extLst>
          </p:cNvPr>
          <p:cNvSpPr/>
          <p:nvPr/>
        </p:nvSpPr>
        <p:spPr>
          <a:xfrm>
            <a:off x="7200000" y="1700000"/>
            <a:ext cx="900000" cy="800100"/>
          </a:xfrm>
          <a:prstGeom prst="triangle">
            <a:avLst>
              <a:gd name="adj" fmla="val 50000"/>
            </a:avLst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sz="24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Google Shape;645;p43">
            <a:extLst>
              <a:ext uri="{FF2B5EF4-FFF2-40B4-BE49-F238E27FC236}">
                <a16:creationId xmlns:a16="http://schemas.microsoft.com/office/drawing/2014/main" id="{FB4B57EA-30AC-040D-5E0C-5AD2483C67EB}"/>
              </a:ext>
            </a:extLst>
          </p:cNvPr>
          <p:cNvSpPr txBox="1"/>
          <p:nvPr/>
        </p:nvSpPr>
        <p:spPr>
          <a:xfrm>
            <a:off x="6555116" y="2731187"/>
            <a:ext cx="21999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Threat of Inaction</a:t>
            </a:r>
            <a:endParaRPr sz="22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Google Shape;646;p43">
            <a:extLst>
              <a:ext uri="{FF2B5EF4-FFF2-40B4-BE49-F238E27FC236}">
                <a16:creationId xmlns:a16="http://schemas.microsoft.com/office/drawing/2014/main" id="{709296BE-E28B-381F-6FEE-8795375A2751}"/>
              </a:ext>
            </a:extLst>
          </p:cNvPr>
          <p:cNvSpPr txBox="1"/>
          <p:nvPr/>
        </p:nvSpPr>
        <p:spPr>
          <a:xfrm>
            <a:off x="6600000" y="3500000"/>
            <a:ext cx="21000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“metaphorical linguistic crutch”</a:t>
            </a:r>
            <a:endParaRPr sz="2000" i="1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Google Shape;647;p43">
            <a:extLst>
              <a:ext uri="{FF2B5EF4-FFF2-40B4-BE49-F238E27FC236}">
                <a16:creationId xmlns:a16="http://schemas.microsoft.com/office/drawing/2014/main" id="{48EF6EAC-DEB6-8A28-004A-15471264CCF6}"/>
              </a:ext>
            </a:extLst>
          </p:cNvPr>
          <p:cNvSpPr/>
          <p:nvPr/>
        </p:nvSpPr>
        <p:spPr>
          <a:xfrm>
            <a:off x="9250000" y="1300000"/>
            <a:ext cx="2700000" cy="38001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0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3" name="Google Shape;648;p43">
            <a:extLst>
              <a:ext uri="{FF2B5EF4-FFF2-40B4-BE49-F238E27FC236}">
                <a16:creationId xmlns:a16="http://schemas.microsoft.com/office/drawing/2014/main" id="{3D41C4D5-C59E-C40B-1577-3E51A19AF35A}"/>
              </a:ext>
            </a:extLst>
          </p:cNvPr>
          <p:cNvSpPr/>
          <p:nvPr/>
        </p:nvSpPr>
        <p:spPr>
          <a:xfrm>
            <a:off x="10389950" y="1483050"/>
            <a:ext cx="420000" cy="420000"/>
          </a:xfrm>
          <a:prstGeom prst="ellipse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4" name="Google Shape;649;p43">
            <a:extLst>
              <a:ext uri="{FF2B5EF4-FFF2-40B4-BE49-F238E27FC236}">
                <a16:creationId xmlns:a16="http://schemas.microsoft.com/office/drawing/2014/main" id="{1E8127C7-F9C8-C4E3-02B6-1FB139007840}"/>
              </a:ext>
            </a:extLst>
          </p:cNvPr>
          <p:cNvSpPr/>
          <p:nvPr/>
        </p:nvSpPr>
        <p:spPr>
          <a:xfrm>
            <a:off x="10175000" y="1949900"/>
            <a:ext cx="849900" cy="650100"/>
          </a:xfrm>
          <a:prstGeom prst="roundRect">
            <a:avLst>
              <a:gd name="adj" fmla="val 16667"/>
            </a:avLst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5" name="Google Shape;650;p43">
            <a:extLst>
              <a:ext uri="{FF2B5EF4-FFF2-40B4-BE49-F238E27FC236}">
                <a16:creationId xmlns:a16="http://schemas.microsoft.com/office/drawing/2014/main" id="{72A51B05-308E-8A4A-5F04-426A2B84EBC2}"/>
              </a:ext>
            </a:extLst>
          </p:cNvPr>
          <p:cNvSpPr txBox="1"/>
          <p:nvPr/>
        </p:nvSpPr>
        <p:spPr>
          <a:xfrm>
            <a:off x="9500000" y="2666321"/>
            <a:ext cx="21999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Irreplaceable Human</a:t>
            </a:r>
            <a:endParaRPr sz="2200" b="1" dirty="0">
              <a:solidFill>
                <a:srgbClr val="101D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Google Shape;651;p43">
            <a:extLst>
              <a:ext uri="{FF2B5EF4-FFF2-40B4-BE49-F238E27FC236}">
                <a16:creationId xmlns:a16="http://schemas.microsoft.com/office/drawing/2014/main" id="{80876459-2E59-EC8D-CE25-51115A33F94A}"/>
              </a:ext>
            </a:extLst>
          </p:cNvPr>
          <p:cNvSpPr txBox="1"/>
          <p:nvPr/>
        </p:nvSpPr>
        <p:spPr>
          <a:xfrm>
            <a:off x="9550000" y="3500000"/>
            <a:ext cx="21000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1F293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“complement expert human language tutors”</a:t>
            </a:r>
            <a:endParaRPr i="1" dirty="0">
              <a:solidFill>
                <a:srgbClr val="1F293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Google Shape;652;p43">
            <a:extLst>
              <a:ext uri="{FF2B5EF4-FFF2-40B4-BE49-F238E27FC236}">
                <a16:creationId xmlns:a16="http://schemas.microsoft.com/office/drawing/2014/main" id="{017FD3B6-1488-6202-288C-49CAF0C9C180}"/>
              </a:ext>
            </a:extLst>
          </p:cNvPr>
          <p:cNvSpPr/>
          <p:nvPr/>
        </p:nvSpPr>
        <p:spPr>
          <a:xfrm>
            <a:off x="570000" y="5350000"/>
            <a:ext cx="11049900" cy="720000"/>
          </a:xfrm>
          <a:prstGeom prst="roundRect">
            <a:avLst>
              <a:gd name="adj" fmla="val 16667"/>
            </a:avLst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generates text   -   Teachers generate learning</a:t>
            </a:r>
            <a:endParaRPr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Google Shape;653;p43">
            <a:extLst>
              <a:ext uri="{FF2B5EF4-FFF2-40B4-BE49-F238E27FC236}">
                <a16:creationId xmlns:a16="http://schemas.microsoft.com/office/drawing/2014/main" id="{C1907677-5CEB-0478-3CCF-5DD4151F0C14}"/>
              </a:ext>
            </a:extLst>
          </p:cNvPr>
          <p:cNvSpPr/>
          <p:nvPr/>
        </p:nvSpPr>
        <p:spPr>
          <a:xfrm>
            <a:off x="0" y="6346000"/>
            <a:ext cx="12192000" cy="501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9" name="Google Shape;654;p43">
            <a:extLst>
              <a:ext uri="{FF2B5EF4-FFF2-40B4-BE49-F238E27FC236}">
                <a16:creationId xmlns:a16="http://schemas.microsoft.com/office/drawing/2014/main" id="{A05062A4-3B46-793D-73DB-1620074348B6}"/>
              </a:ext>
            </a:extLst>
          </p:cNvPr>
          <p:cNvSpPr/>
          <p:nvPr/>
        </p:nvSpPr>
        <p:spPr>
          <a:xfrm>
            <a:off x="0" y="6396000"/>
            <a:ext cx="12192000" cy="4569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0" name="Google Shape;655;p43">
            <a:extLst>
              <a:ext uri="{FF2B5EF4-FFF2-40B4-BE49-F238E27FC236}">
                <a16:creationId xmlns:a16="http://schemas.microsoft.com/office/drawing/2014/main" id="{5FACDEAC-58AF-5F45-05C5-DFF35974D9FF}"/>
              </a:ext>
            </a:extLst>
          </p:cNvPr>
          <p:cNvSpPr txBox="1"/>
          <p:nvPr/>
        </p:nvSpPr>
        <p:spPr>
          <a:xfrm>
            <a:off x="250000" y="6450000"/>
            <a:ext cx="62001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Google Shape;656;p43">
            <a:extLst>
              <a:ext uri="{FF2B5EF4-FFF2-40B4-BE49-F238E27FC236}">
                <a16:creationId xmlns:a16="http://schemas.microsoft.com/office/drawing/2014/main" id="{222138F2-2013-9E52-89DF-E2D90AB8A65F}"/>
              </a:ext>
            </a:extLst>
          </p:cNvPr>
          <p:cNvSpPr txBox="1"/>
          <p:nvPr/>
        </p:nvSpPr>
        <p:spPr>
          <a:xfrm>
            <a:off x="8500000" y="6450000"/>
            <a:ext cx="33999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thuytranggv2003@gmail.com</a:t>
            </a:r>
            <a:endParaRPr sz="1050" b="1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76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62">
          <a:extLst>
            <a:ext uri="{FF2B5EF4-FFF2-40B4-BE49-F238E27FC236}">
              <a16:creationId xmlns:a16="http://schemas.microsoft.com/office/drawing/2014/main" id="{EF6B7C01-3183-11FC-4DC3-8B0058E61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diagram of a teacher">
            <a:extLst>
              <a:ext uri="{FF2B5EF4-FFF2-40B4-BE49-F238E27FC236}">
                <a16:creationId xmlns:a16="http://schemas.microsoft.com/office/drawing/2014/main" id="{C31F56B9-3438-7EF8-C059-C9C830D56A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293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4C695A2E-9916-D658-ADA1-63B8AB932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92E86002-2900-9380-D375-D2F8AD986E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477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EDF50EA5-5F63-C87D-210D-C4C1D13A67BE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DBE03F61-4FF5-C541-0551-302D07B82FEC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C475F3C7-A68D-4D18-D181-F50AD5F3FBA1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4E4D6854-986A-D40C-2BD5-199D3DFF9610}"/>
              </a:ext>
            </a:extLst>
          </p:cNvPr>
          <p:cNvSpPr/>
          <p:nvPr/>
        </p:nvSpPr>
        <p:spPr>
          <a:xfrm>
            <a:off x="731520" y="120967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30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B99D9583-3511-1F7E-1992-35132F159411}"/>
              </a:ext>
            </a:extLst>
          </p:cNvPr>
          <p:cNvSpPr/>
          <p:nvPr/>
        </p:nvSpPr>
        <p:spPr>
          <a:xfrm>
            <a:off x="513347" y="1168567"/>
            <a:ext cx="5399773" cy="4957913"/>
          </a:xfrm>
          <a:prstGeom prst="roundRect">
            <a:avLst>
              <a:gd name="adj" fmla="val 2000"/>
            </a:avLst>
          </a:prstGeom>
          <a:solidFill>
            <a:srgbClr val="1B2A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FEA2D9BD-428D-366B-0432-C020CC07E621}"/>
              </a:ext>
            </a:extLst>
          </p:cNvPr>
          <p:cNvSpPr/>
          <p:nvPr/>
        </p:nvSpPr>
        <p:spPr>
          <a:xfrm>
            <a:off x="1403283" y="130302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AI Trap</a:t>
            </a:r>
            <a:endParaRPr lang="en-US" sz="2000" dirty="0"/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FB9F7841-60A0-5343-3509-1125676200F8}"/>
              </a:ext>
            </a:extLst>
          </p:cNvPr>
          <p:cNvSpPr/>
          <p:nvPr/>
        </p:nvSpPr>
        <p:spPr>
          <a:xfrm>
            <a:off x="769620" y="1303020"/>
            <a:ext cx="502920" cy="50292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95CF4343-55EA-AF6F-F955-43A8DE6A12F1}"/>
              </a:ext>
            </a:extLst>
          </p:cNvPr>
          <p:cNvSpPr/>
          <p:nvPr/>
        </p:nvSpPr>
        <p:spPr>
          <a:xfrm>
            <a:off x="769621" y="2024814"/>
            <a:ext cx="4877200" cy="38132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i="1" dirty="0">
                <a:solidFill>
                  <a:srgbClr val="D8DEF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“If students and teachers are not careful and intentional with regard to how generative AI could become a metaphorical linguistic crutch for some students.”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(Pack &amp; Maloney, 2024, p. 1011</a:t>
            </a:r>
            <a:r>
              <a:rPr lang="en-US" sz="1600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i="1" dirty="0">
                <a:solidFill>
                  <a:srgbClr val="D8DEF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“</a:t>
            </a:r>
            <a:r>
              <a:rPr lang="en-US" i="1" dirty="0">
                <a:solidFill>
                  <a:srgbClr val="D8DEF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Generative AI relies on a mathematical rather than a linguistic model of language. LLMs work so well at generating language because their training is based not on fixed rules but on actual language use.”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(Godwin-Jones, 2024, p. 9)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6">
            <a:extLst>
              <a:ext uri="{FF2B5EF4-FFF2-40B4-BE49-F238E27FC236}">
                <a16:creationId xmlns:a16="http://schemas.microsoft.com/office/drawing/2014/main" id="{A4FD0C46-A055-13F5-AF2B-DE7251E6916C}"/>
              </a:ext>
            </a:extLst>
          </p:cNvPr>
          <p:cNvSpPr/>
          <p:nvPr/>
        </p:nvSpPr>
        <p:spPr>
          <a:xfrm>
            <a:off x="6217920" y="1168567"/>
            <a:ext cx="5486400" cy="4957913"/>
          </a:xfrm>
          <a:prstGeom prst="roundRect">
            <a:avLst>
              <a:gd name="adj" fmla="val 2000"/>
            </a:avLst>
          </a:prstGeom>
          <a:solidFill>
            <a:srgbClr val="1B2A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7">
            <a:extLst>
              <a:ext uri="{FF2B5EF4-FFF2-40B4-BE49-F238E27FC236}">
                <a16:creationId xmlns:a16="http://schemas.microsoft.com/office/drawing/2014/main" id="{4B9AEF1C-83FD-2879-67E1-82759F8B4615}"/>
              </a:ext>
            </a:extLst>
          </p:cNvPr>
          <p:cNvSpPr/>
          <p:nvPr/>
        </p:nvSpPr>
        <p:spPr>
          <a:xfrm>
            <a:off x="6469380" y="1342024"/>
            <a:ext cx="502920" cy="50292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pPr marL="0" indent="0" algn="ctr">
              <a:buNone/>
            </a:pPr>
            <a:r>
              <a:rPr lang="en-US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dirty="0"/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0D5365C4-526F-4E53-6BE6-AAAFC405A66C}"/>
              </a:ext>
            </a:extLst>
          </p:cNvPr>
          <p:cNvSpPr/>
          <p:nvPr/>
        </p:nvSpPr>
        <p:spPr>
          <a:xfrm>
            <a:off x="7223760" y="1330318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Historical Bias</a:t>
            </a:r>
            <a:endParaRPr lang="en-US" sz="2000" dirty="0"/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CBE21F33-CF9D-F178-020B-BD90417D50B7}"/>
              </a:ext>
            </a:extLst>
          </p:cNvPr>
          <p:cNvSpPr/>
          <p:nvPr/>
        </p:nvSpPr>
        <p:spPr>
          <a:xfrm>
            <a:off x="6530741" y="4088508"/>
            <a:ext cx="4891638" cy="18720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i="1" dirty="0">
                <a:solidFill>
                  <a:srgbClr val="D8DEF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“Many of the lesson plans created by ChatGPT reflected aspects of the audio-lingual method, a behaviorist approach popular in the 1970s in which learners listened to and repeated pre-scripted dialogues.”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700" b="1" i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Dornburg</a:t>
            </a: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&amp; Davin, 2025, p. 342)</a:t>
            </a: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10">
            <a:extLst>
              <a:ext uri="{FF2B5EF4-FFF2-40B4-BE49-F238E27FC236}">
                <a16:creationId xmlns:a16="http://schemas.microsoft.com/office/drawing/2014/main" id="{ED43FEDF-95B3-3DDA-DFAD-6AB9973AF633}"/>
              </a:ext>
            </a:extLst>
          </p:cNvPr>
          <p:cNvSpPr/>
          <p:nvPr/>
        </p:nvSpPr>
        <p:spPr>
          <a:xfrm>
            <a:off x="6530741" y="2070284"/>
            <a:ext cx="4891638" cy="1707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lvl="0" indent="0" algn="just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D8DEF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  <a:sym typeface="Times New Roman"/>
              </a:rPr>
              <a:t>“However, such training can induce algorithmic biases toward over-represented associations that do not reflect current knowledge or practices.”</a:t>
            </a:r>
          </a:p>
          <a:p>
            <a:pPr marL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endParaRPr lang="en-US" i="1" dirty="0">
              <a:solidFill>
                <a:srgbClr val="D8DEF5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  <a:sym typeface="Times New Roman"/>
            </a:endParaRPr>
          </a:p>
          <a:p>
            <a:pPr marL="0" indent="0" algn="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(</a:t>
            </a:r>
            <a:r>
              <a:rPr lang="en-US" b="1" i="1" dirty="0" err="1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Dornburg</a:t>
            </a:r>
            <a:r>
              <a:rPr lang="en-US" b="1" i="1" dirty="0">
                <a:solidFill>
                  <a:srgbClr val="D62127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&amp; Davin, 2025, p. 342)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0">
            <a:extLst>
              <a:ext uri="{FF2B5EF4-FFF2-40B4-BE49-F238E27FC236}">
                <a16:creationId xmlns:a16="http://schemas.microsoft.com/office/drawing/2014/main" id="{793C5A63-529C-A613-609C-C5D79C79EDBF}"/>
              </a:ext>
            </a:extLst>
          </p:cNvPr>
          <p:cNvSpPr/>
          <p:nvPr/>
        </p:nvSpPr>
        <p:spPr>
          <a:xfrm>
            <a:off x="0" y="14789"/>
            <a:ext cx="12192000" cy="8686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b="1" dirty="0">
              <a:solidFill>
                <a:schemeClr val="bg1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TRAP OF AUTOMATED DRAFTS</a:t>
            </a:r>
            <a:endParaRPr lang="en-US" sz="2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585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A9B3C004-A683-53EA-18B3-4C264EDA6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DA9B2A67-608E-D7DD-AE97-F252FBF751C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0900223B-59A6-BE10-FE45-B95763DCEE48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E5FE03C2-6C9C-7F77-495C-F27CCC8966E7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0F65E412-3A1E-1926-CD51-BBEFC13A4D34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808B585C-8833-4D7C-11A2-1E576D3EF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075FA9FF-BFAD-C29F-9D5F-F5BAAC33C9AD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032C03AD-FEAA-671A-C22A-DE3D93FCBECF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953BACE7-751E-1D46-A5C3-8543F5A98C22}"/>
              </a:ext>
            </a:extLst>
          </p:cNvPr>
          <p:cNvSpPr/>
          <p:nvPr/>
        </p:nvSpPr>
        <p:spPr>
          <a:xfrm>
            <a:off x="11426952" y="66263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FC896977-A764-F5B6-2933-AA41F6A744A3}"/>
              </a:ext>
            </a:extLst>
          </p:cNvPr>
          <p:cNvSpPr/>
          <p:nvPr/>
        </p:nvSpPr>
        <p:spPr>
          <a:xfrm>
            <a:off x="548640" y="4114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ea typeface="Cambria" pitchFamily="34" charset="-122"/>
                <a:cs typeface="Cambria" pitchFamily="34" charset="-120"/>
              </a:rPr>
              <a:t>REFERENCES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234816C-D34F-1F5D-6AB2-81574863023C}"/>
              </a:ext>
            </a:extLst>
          </p:cNvPr>
          <p:cNvSpPr/>
          <p:nvPr/>
        </p:nvSpPr>
        <p:spPr>
          <a:xfrm>
            <a:off x="302047" y="1378819"/>
            <a:ext cx="5440680" cy="5120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Aryadoust, V., &amp; Luo, L. (2022). The typology of second language listening constructs. Language Testing.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Borg, S. (2009). English language teachers' conceptions of research. Applied Linguistics, 30(3), 358-388.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Dalman, M. R., &amp; Plonsky, L. (2022). The effectiveness of second-language listening strategy instruction: A meta-analysis. Language Teaching Research.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Dao, T. T. D., Ngo, P. L. H., &amp; Chi, D. N. (2025). Teacher agency and curriculum changes: A case study of two English teachers in Vietnam and their implementation of the new textbooks policy at the classroom level. TESOL Journal, 14, e70055.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Dang, T. C. T., &amp; Seals, C. (2018). An Evaluation of Primary English Textbooks in Vietnam: A Sociolinguistic Perspective. TESOL Journal, 9(1), 93-113.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Dornburg, A., &amp; Davin, K. J. (2025). ChatGPT in foreign language lesson plan creation: Trends, variability, and historical biases. ReCALL, 37(3), 332-347.</a:t>
            </a:r>
            <a:endParaRPr lang="en-US" sz="1400" dirty="0"/>
          </a:p>
        </p:txBody>
      </p:sp>
      <p:sp>
        <p:nvSpPr>
          <p:cNvPr id="8" name="Text 2">
            <a:extLst>
              <a:ext uri="{FF2B5EF4-FFF2-40B4-BE49-F238E27FC236}">
                <a16:creationId xmlns:a16="http://schemas.microsoft.com/office/drawing/2014/main" id="{F9BDBED2-B8C0-49AE-9EA9-18E24172F835}"/>
              </a:ext>
            </a:extLst>
          </p:cNvPr>
          <p:cNvSpPr/>
          <p:nvPr/>
        </p:nvSpPr>
        <p:spPr>
          <a:xfrm>
            <a:off x="6240780" y="1353312"/>
            <a:ext cx="5440680" cy="5120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Godwin-Jones, R. (2024). Distributed agency in second language learning and teaching through generative AI. Language Learning &amp; Technology, 28(2), 4-31.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Handley, Z. (2024). Has artificial intelligence rendered language teaching obsolete? The Modern Language Journal, 108(2), 548-555.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In'nami, Y., Cheung, M. W.-L., Koizumi, R., &amp; Wallace, M. P. (2022). Examining second language listening and metacognitive awareness: A meta-analytic structural equation modeling. Language Learning.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Kayi-Aydar, H. (2019). Language teacher agency: Major theoretical considerations, conceptualizations and methodological choices. Positioning Theory in Applied Linguistics.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Pack, A., &amp; Maloney, J. (2024). Using Artificial Intelligence in TESOL: Some Ethical and Pedagogical Considerations. TESOL Quarterly, 58(2), 1007-1018.</a:t>
            </a:r>
            <a:endParaRPr lang="en-US" sz="1400" dirty="0"/>
          </a:p>
          <a:p>
            <a:pPr marL="0" indent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400" dirty="0">
                <a:solidFill>
                  <a:srgbClr val="222222"/>
                </a:solidFill>
                <a:ea typeface="Calibri" pitchFamily="34" charset="-122"/>
                <a:cs typeface="Calibri" pitchFamily="34" charset="-120"/>
              </a:rPr>
              <a:t>Sato, M., &amp; Loewen, S. (2022). The research-practice dialogue in second language learning and teaching: Past, present, and future. The Modern Language Journal, 106(3), 509-527.</a:t>
            </a:r>
            <a:endParaRPr lang="en-US" sz="1400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2CC582A2-8F15-16E1-6E15-B6EBC404442D}"/>
              </a:ext>
            </a:extLst>
          </p:cNvPr>
          <p:cNvSpPr/>
          <p:nvPr/>
        </p:nvSpPr>
        <p:spPr>
          <a:xfrm>
            <a:off x="338328" y="72816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B6270"/>
                </a:solidFill>
                <a:ea typeface="Calibri" pitchFamily="34" charset="-122"/>
                <a:cs typeface="Calibri" pitchFamily="34" charset="-120"/>
              </a:rPr>
              <a:t>VietTESOL 2026</a:t>
            </a:r>
            <a:endParaRPr lang="en-US" sz="1100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BAAE840E-46BB-0ADF-16F2-6BD4E0C92F82}"/>
              </a:ext>
            </a:extLst>
          </p:cNvPr>
          <p:cNvSpPr/>
          <p:nvPr/>
        </p:nvSpPr>
        <p:spPr>
          <a:xfrm>
            <a:off x="11155680" y="72816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270"/>
                </a:solidFill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86021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BF3E7E9E-46C2-DB2D-1104-C6496AC77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E1EFC7B7-203D-1220-D3DC-4461475C71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20642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F156465C-845C-2E8E-B3F7-5CB9E54C9D71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830874ED-026E-E127-2386-7F2700ED6A3B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19A96B22-9777-FDD6-9245-10F8FDEBCAE0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00512006-B9F2-1DD4-91B4-F3971AE48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589D3B8B-3FCC-1B3B-A8C7-3F2014EAC132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40" name="Text 16">
            <a:extLst>
              <a:ext uri="{FF2B5EF4-FFF2-40B4-BE49-F238E27FC236}">
                <a16:creationId xmlns:a16="http://schemas.microsoft.com/office/drawing/2014/main" id="{BA88C1C1-2ED4-22B1-6138-50D3DC622A8C}"/>
              </a:ext>
            </a:extLst>
          </p:cNvPr>
          <p:cNvSpPr/>
          <p:nvPr/>
        </p:nvSpPr>
        <p:spPr>
          <a:xfrm>
            <a:off x="11274552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C7D4C919-622F-027C-172E-219BA19019BA}"/>
              </a:ext>
            </a:extLst>
          </p:cNvPr>
          <p:cNvSpPr/>
          <p:nvPr/>
        </p:nvSpPr>
        <p:spPr>
          <a:xfrm>
            <a:off x="11426952" y="66263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150CCD2C-BFB4-C52F-0CC9-7C292B8A2EB6}"/>
              </a:ext>
            </a:extLst>
          </p:cNvPr>
          <p:cNvSpPr/>
          <p:nvPr/>
        </p:nvSpPr>
        <p:spPr>
          <a:xfrm>
            <a:off x="510139" y="146648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Q&amp;A</a:t>
            </a:r>
            <a:endParaRPr lang="en-US" sz="3200" dirty="0"/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F8514BF1-7489-9C54-2B2C-10B3AB3F5D8D}"/>
              </a:ext>
            </a:extLst>
          </p:cNvPr>
          <p:cNvSpPr/>
          <p:nvPr/>
        </p:nvSpPr>
        <p:spPr>
          <a:xfrm>
            <a:off x="2070233" y="1564106"/>
            <a:ext cx="7395411" cy="4081177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4">
            <a:extLst>
              <a:ext uri="{FF2B5EF4-FFF2-40B4-BE49-F238E27FC236}">
                <a16:creationId xmlns:a16="http://schemas.microsoft.com/office/drawing/2014/main" id="{6A8E4B66-30F9-04F8-8B35-0B73A6492C2B}"/>
              </a:ext>
            </a:extLst>
          </p:cNvPr>
          <p:cNvSpPr/>
          <p:nvPr/>
        </p:nvSpPr>
        <p:spPr>
          <a:xfrm>
            <a:off x="2903622" y="2308524"/>
            <a:ext cx="6328610" cy="29853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  </a:t>
            </a:r>
            <a:r>
              <a:rPr lang="en-US" sz="24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 Thi Thuy Trang</a:t>
            </a:r>
            <a:r>
              <a:rPr lang="en-US" sz="2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
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1:  </a:t>
            </a:r>
            <a:r>
              <a:rPr lang="en-US" sz="2400" b="1" dirty="0" err="1">
                <a:hlinkClick r:id="rId5"/>
              </a:rPr>
              <a:t>Thuytranggv2003@gmail.com</a:t>
            </a:r>
            <a:endParaRPr lang="en-US" sz="24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2:  </a:t>
            </a:r>
            <a:r>
              <a:rPr lang="en-US" sz="2400" b="1" dirty="0" err="1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6"/>
              </a:rPr>
              <a:t>Tranthi10@myvuw.ac.nz</a:t>
            </a:r>
            <a:endParaRPr lang="en-US" sz="2400" b="1" dirty="0">
              <a:solidFill>
                <a:srgbClr val="333333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lnSpc>
                <a:spcPct val="120000"/>
              </a:lnSpc>
              <a:buNone/>
            </a:pPr>
            <a:endParaRPr lang="en-US" sz="2400" dirty="0"/>
          </a:p>
          <a:p>
            <a:pPr marL="0" indent="0" algn="l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B2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Institution:  </a:t>
            </a:r>
            <a:r>
              <a:rPr lang="en-US" sz="24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Victoria University of Wellington</a:t>
            </a:r>
            <a:endParaRPr lang="en-US" sz="2400" b="1" dirty="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5D908FFB-00A0-D2A6-95B7-FE98C610AA96}"/>
              </a:ext>
            </a:extLst>
          </p:cNvPr>
          <p:cNvSpPr/>
          <p:nvPr/>
        </p:nvSpPr>
        <p:spPr>
          <a:xfrm>
            <a:off x="3149064" y="1831842"/>
            <a:ext cx="52377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Connect &amp; Collaborate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377560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8"/>
          <p:cNvSpPr txBox="1">
            <a:spLocks noGrp="1"/>
          </p:cNvSpPr>
          <p:nvPr>
            <p:ph type="title"/>
          </p:nvPr>
        </p:nvSpPr>
        <p:spPr>
          <a:xfrm>
            <a:off x="166100" y="84450"/>
            <a:ext cx="3485700" cy="66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Global Success 10 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lang="en-US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Unit 4: For a better community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lang="en-US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Lesson 5: Listening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3" name="Google Shape;149;p17">
            <a:extLst>
              <a:ext uri="{FF2B5EF4-FFF2-40B4-BE49-F238E27FC236}">
                <a16:creationId xmlns:a16="http://schemas.microsoft.com/office/drawing/2014/main" id="{E7215387-E0BB-FD88-985B-E450B340BB53}"/>
              </a:ext>
            </a:extLst>
          </p:cNvPr>
          <p:cNvSpPr txBox="1"/>
          <p:nvPr/>
        </p:nvSpPr>
        <p:spPr>
          <a:xfrm>
            <a:off x="475488" y="210312"/>
            <a:ext cx="11109960" cy="512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101D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Success 10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50;p17">
            <a:extLst>
              <a:ext uri="{FF2B5EF4-FFF2-40B4-BE49-F238E27FC236}">
                <a16:creationId xmlns:a16="http://schemas.microsoft.com/office/drawing/2014/main" id="{52F92183-7E73-8BD7-749C-B5CD33DBCE2B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51;p17" descr="image.png">
            <a:extLst>
              <a:ext uri="{FF2B5EF4-FFF2-40B4-BE49-F238E27FC236}">
                <a16:creationId xmlns:a16="http://schemas.microsoft.com/office/drawing/2014/main" id="{10EB0511-9978-B9B3-48BB-92D3B450DC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6775" y="0"/>
            <a:ext cx="4530132" cy="6419100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" name="Google Shape;152;p17">
            <a:extLst>
              <a:ext uri="{FF2B5EF4-FFF2-40B4-BE49-F238E27FC236}">
                <a16:creationId xmlns:a16="http://schemas.microsoft.com/office/drawing/2014/main" id="{FA7392A2-62FF-F8B5-CF9C-B122EDFF8570}"/>
              </a:ext>
            </a:extLst>
          </p:cNvPr>
          <p:cNvSpPr/>
          <p:nvPr/>
        </p:nvSpPr>
        <p:spPr>
          <a:xfrm>
            <a:off x="566928" y="1417320"/>
            <a:ext cx="2880360" cy="34290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53;p17">
            <a:extLst>
              <a:ext uri="{FF2B5EF4-FFF2-40B4-BE49-F238E27FC236}">
                <a16:creationId xmlns:a16="http://schemas.microsoft.com/office/drawing/2014/main" id="{435E4261-F2ED-D1D2-3C74-6A69C554A8F9}"/>
              </a:ext>
            </a:extLst>
          </p:cNvPr>
          <p:cNvSpPr txBox="1"/>
          <p:nvPr/>
        </p:nvSpPr>
        <p:spPr>
          <a:xfrm>
            <a:off x="841248" y="2079225"/>
            <a:ext cx="2331720" cy="2105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101D4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Global Success 10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strike="noStrike" cap="none" dirty="0">
              <a:solidFill>
                <a:srgbClr val="101D42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101D4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Unit 4: For a better community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00" b="0" i="0" u="none" strike="noStrike" cap="none" dirty="0">
              <a:solidFill>
                <a:srgbClr val="101D42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dirty="0">
                <a:solidFill>
                  <a:srgbClr val="101D4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Lesson 5: Listening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54;p17">
            <a:extLst>
              <a:ext uri="{FF2B5EF4-FFF2-40B4-BE49-F238E27FC236}">
                <a16:creationId xmlns:a16="http://schemas.microsoft.com/office/drawing/2014/main" id="{28BBB9AE-0381-DB75-EAAC-83AC0D2AB058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55;p17">
            <a:extLst>
              <a:ext uri="{FF2B5EF4-FFF2-40B4-BE49-F238E27FC236}">
                <a16:creationId xmlns:a16="http://schemas.microsoft.com/office/drawing/2014/main" id="{74905975-0C26-B5C4-02DA-68EBB4AF1223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56;p17">
            <a:extLst>
              <a:ext uri="{FF2B5EF4-FFF2-40B4-BE49-F238E27FC236}">
                <a16:creationId xmlns:a16="http://schemas.microsoft.com/office/drawing/2014/main" id="{5135F320-6EB5-DCB2-C465-83245E2B7B99}"/>
              </a:ext>
            </a:extLst>
          </p:cNvPr>
          <p:cNvSpPr txBox="1"/>
          <p:nvPr/>
        </p:nvSpPr>
        <p:spPr>
          <a:xfrm>
            <a:off x="256032" y="6419088"/>
            <a:ext cx="6400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/>
          </a:p>
        </p:txBody>
      </p:sp>
      <p:sp>
        <p:nvSpPr>
          <p:cNvPr id="11" name="Google Shape;157;p17">
            <a:extLst>
              <a:ext uri="{FF2B5EF4-FFF2-40B4-BE49-F238E27FC236}">
                <a16:creationId xmlns:a16="http://schemas.microsoft.com/office/drawing/2014/main" id="{C2E13192-AF9B-0D35-B553-9956C4B02E68}"/>
              </a:ext>
            </a:extLst>
          </p:cNvPr>
          <p:cNvSpPr txBox="1"/>
          <p:nvPr/>
        </p:nvSpPr>
        <p:spPr>
          <a:xfrm>
            <a:off x="8321040" y="6419088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2707BAC7-3989-F69D-AC18-2B68E9EDD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37;p29">
            <a:extLst>
              <a:ext uri="{FF2B5EF4-FFF2-40B4-BE49-F238E27FC236}">
                <a16:creationId xmlns:a16="http://schemas.microsoft.com/office/drawing/2014/main" id="{954347B3-0996-A169-97BD-E659EFD29E8A}"/>
              </a:ext>
            </a:extLst>
          </p:cNvPr>
          <p:cNvSpPr txBox="1"/>
          <p:nvPr/>
        </p:nvSpPr>
        <p:spPr>
          <a:xfrm>
            <a:off x="475488" y="213968"/>
            <a:ext cx="11109960" cy="504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101D42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Lesson Plan Design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Google Shape;338;p29">
            <a:extLst>
              <a:ext uri="{FF2B5EF4-FFF2-40B4-BE49-F238E27FC236}">
                <a16:creationId xmlns:a16="http://schemas.microsoft.com/office/drawing/2014/main" id="{69D410C0-A640-D5B9-8526-A3DDE1211B29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6" name="Google Shape;339;p29">
            <a:extLst>
              <a:ext uri="{FF2B5EF4-FFF2-40B4-BE49-F238E27FC236}">
                <a16:creationId xmlns:a16="http://schemas.microsoft.com/office/drawing/2014/main" id="{E04492A8-84AB-BD56-2D0C-94CD09AE5333}"/>
              </a:ext>
            </a:extLst>
          </p:cNvPr>
          <p:cNvSpPr/>
          <p:nvPr/>
        </p:nvSpPr>
        <p:spPr>
          <a:xfrm>
            <a:off x="548640" y="1188720"/>
            <a:ext cx="5623560" cy="482346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37" name="Google Shape;340;p29">
            <a:extLst>
              <a:ext uri="{FF2B5EF4-FFF2-40B4-BE49-F238E27FC236}">
                <a16:creationId xmlns:a16="http://schemas.microsoft.com/office/drawing/2014/main" id="{52E205DA-E505-8DD5-9BEE-C6760595676C}"/>
              </a:ext>
            </a:extLst>
          </p:cNvPr>
          <p:cNvSpPr txBox="1"/>
          <p:nvPr/>
        </p:nvSpPr>
        <p:spPr>
          <a:xfrm>
            <a:off x="965052" y="1256578"/>
            <a:ext cx="4983480" cy="4505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GEMINI PROMPT:</a:t>
            </a:r>
            <a:endParaRPr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F2937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“You are a professional ESL Teacher. Design an interesting, engaging, and interactive lesson plan for the Listening lesson. 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rgbClr val="1F2937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This is a mixed-level class (</a:t>
            </a:r>
            <a:r>
              <a:rPr lang="en-US" sz="2400" b="0" i="0" u="none" strike="noStrike" cap="none" dirty="0" err="1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A2-B1</a:t>
            </a:r>
            <a:r>
              <a:rPr lang="en-US" sz="2400" b="0" i="0" u="none" strike="noStrike" cap="none" dirty="0">
                <a:solidFill>
                  <a:srgbClr val="1F2937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), with 40-45 Grade 10 students. They often panic when an audio starts, and struggle with missing words/catching speakers’ message.”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Google Shape;341;p29" descr="image.png">
            <a:extLst>
              <a:ext uri="{FF2B5EF4-FFF2-40B4-BE49-F238E27FC236}">
                <a16:creationId xmlns:a16="http://schemas.microsoft.com/office/drawing/2014/main" id="{D047A909-BC5E-2A5E-EC98-6316272A5D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3583" y="0"/>
            <a:ext cx="4514042" cy="6396225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" name="Google Shape;342;p29">
            <a:extLst>
              <a:ext uri="{FF2B5EF4-FFF2-40B4-BE49-F238E27FC236}">
                <a16:creationId xmlns:a16="http://schemas.microsoft.com/office/drawing/2014/main" id="{A243FD4C-1095-463E-DA6D-9BB6220DE3C3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0" name="Google Shape;343;p29">
            <a:extLst>
              <a:ext uri="{FF2B5EF4-FFF2-40B4-BE49-F238E27FC236}">
                <a16:creationId xmlns:a16="http://schemas.microsoft.com/office/drawing/2014/main" id="{1538A11F-ACA1-265C-51AB-324E1D247572}"/>
              </a:ext>
            </a:extLst>
          </p:cNvPr>
          <p:cNvSpPr/>
          <p:nvPr/>
        </p:nvSpPr>
        <p:spPr>
          <a:xfrm>
            <a:off x="0" y="6400800"/>
            <a:ext cx="12191695" cy="438912"/>
          </a:xfrm>
          <a:prstGeom prst="rect">
            <a:avLst/>
          </a:prstGeom>
          <a:solidFill>
            <a:srgbClr val="101D42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41" name="Google Shape;344;p29">
            <a:extLst>
              <a:ext uri="{FF2B5EF4-FFF2-40B4-BE49-F238E27FC236}">
                <a16:creationId xmlns:a16="http://schemas.microsoft.com/office/drawing/2014/main" id="{CD8751D5-7F1D-49CC-994C-58B06DCAF465}"/>
              </a:ext>
            </a:extLst>
          </p:cNvPr>
          <p:cNvSpPr txBox="1"/>
          <p:nvPr/>
        </p:nvSpPr>
        <p:spPr>
          <a:xfrm>
            <a:off x="256032" y="6474633"/>
            <a:ext cx="6400800" cy="25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VIETTESOL</a:t>
            </a:r>
            <a:r>
              <a:rPr lang="en-US" sz="1200" b="1" i="0" u="none" strike="noStrike" cap="none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INTERNATIONAL CONVENTION 2026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Google Shape;345;p29">
            <a:extLst>
              <a:ext uri="{FF2B5EF4-FFF2-40B4-BE49-F238E27FC236}">
                <a16:creationId xmlns:a16="http://schemas.microsoft.com/office/drawing/2014/main" id="{F891CCF9-3F00-5185-B1B4-B59AAA45225D}"/>
              </a:ext>
            </a:extLst>
          </p:cNvPr>
          <p:cNvSpPr txBox="1"/>
          <p:nvPr/>
        </p:nvSpPr>
        <p:spPr>
          <a:xfrm>
            <a:off x="8321040" y="6425533"/>
            <a:ext cx="3520440" cy="243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thuytranggv2003@gmail.com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652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1D3B8D79-80A1-068B-9F43-99D1B9F8D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FD269773-B5F5-A3B9-2EB6-10ECC06C7C2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90B5F791-04F0-41C0-B071-A3C8597AA09E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93BC2B89-8FE0-11FA-EC83-BBC020303F13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9D38F131-DB70-8EC3-755A-84C7CE45B693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50C92729-E799-33D3-8D3E-9A2CCCF2C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A76B0FD6-535D-3185-386C-FD0DDC2F9E5F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Google Shape;266;p25">
            <a:extLst>
              <a:ext uri="{FF2B5EF4-FFF2-40B4-BE49-F238E27FC236}">
                <a16:creationId xmlns:a16="http://schemas.microsoft.com/office/drawing/2014/main" id="{3EBE9DED-6172-7FB9-3BD4-538810890734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0;p25">
            <a:extLst>
              <a:ext uri="{FF2B5EF4-FFF2-40B4-BE49-F238E27FC236}">
                <a16:creationId xmlns:a16="http://schemas.microsoft.com/office/drawing/2014/main" id="{A65EB8E2-76D8-AEE0-BB27-EC3C0BD6D869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3;p25">
            <a:extLst>
              <a:ext uri="{FF2B5EF4-FFF2-40B4-BE49-F238E27FC236}">
                <a16:creationId xmlns:a16="http://schemas.microsoft.com/office/drawing/2014/main" id="{0B641ED7-B301-100C-F9B3-52DD8EAFFE4E}"/>
              </a:ext>
            </a:extLst>
          </p:cNvPr>
          <p:cNvSpPr txBox="1"/>
          <p:nvPr/>
        </p:nvSpPr>
        <p:spPr>
          <a:xfrm>
            <a:off x="8440120" y="6507192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 dirty="0"/>
          </a:p>
        </p:txBody>
      </p:sp>
      <p:sp>
        <p:nvSpPr>
          <p:cNvPr id="11" name="Google Shape;214;p22">
            <a:extLst>
              <a:ext uri="{FF2B5EF4-FFF2-40B4-BE49-F238E27FC236}">
                <a16:creationId xmlns:a16="http://schemas.microsoft.com/office/drawing/2014/main" id="{1D80E18C-B0F8-9C1A-AE54-4F1BCE64E88B}"/>
              </a:ext>
            </a:extLst>
          </p:cNvPr>
          <p:cNvSpPr txBox="1"/>
          <p:nvPr/>
        </p:nvSpPr>
        <p:spPr>
          <a:xfrm>
            <a:off x="408432" y="317302"/>
            <a:ext cx="11109960" cy="48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GEMINI-CREATED LESSON PLAN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" name="Google Shape;216;p22">
            <a:extLst>
              <a:ext uri="{FF2B5EF4-FFF2-40B4-BE49-F238E27FC236}">
                <a16:creationId xmlns:a16="http://schemas.microsoft.com/office/drawing/2014/main" id="{88FA4F16-D0F0-FFE7-9793-C8328C571EC5}"/>
              </a:ext>
            </a:extLst>
          </p:cNvPr>
          <p:cNvSpPr/>
          <p:nvPr/>
        </p:nvSpPr>
        <p:spPr>
          <a:xfrm>
            <a:off x="655320" y="1414272"/>
            <a:ext cx="2100000" cy="43890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7;p22">
            <a:extLst>
              <a:ext uri="{FF2B5EF4-FFF2-40B4-BE49-F238E27FC236}">
                <a16:creationId xmlns:a16="http://schemas.microsoft.com/office/drawing/2014/main" id="{7847A34E-931C-ED7A-287C-35419C0F3662}"/>
              </a:ext>
            </a:extLst>
          </p:cNvPr>
          <p:cNvSpPr txBox="1"/>
          <p:nvPr/>
        </p:nvSpPr>
        <p:spPr>
          <a:xfrm>
            <a:off x="802400" y="1780032"/>
            <a:ext cx="1800000" cy="3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 dirty="0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Global Success 10 </a:t>
            </a:r>
            <a:endParaRPr sz="17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 dirty="0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 dirty="0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Unit 4: For a better community</a:t>
            </a:r>
            <a:endParaRPr sz="17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 dirty="0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 dirty="0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Lesson 5: Listening</a:t>
            </a:r>
            <a:endParaRPr sz="1700" dirty="0"/>
          </a:p>
        </p:txBody>
      </p:sp>
      <p:pic>
        <p:nvPicPr>
          <p:cNvPr id="25" name="Google Shape;179;p19" descr="image.png">
            <a:extLst>
              <a:ext uri="{FF2B5EF4-FFF2-40B4-BE49-F238E27FC236}">
                <a16:creationId xmlns:a16="http://schemas.microsoft.com/office/drawing/2014/main" id="{0C33FC79-3A1C-EFCC-3A79-F423B381D30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50000" y="1050000"/>
            <a:ext cx="8800001" cy="5163774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99280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2978FFBC-F3B5-9586-277C-178240AA7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B056D38B-F5B0-326E-9CB6-2C634DFDC8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64D88AE9-372D-2E14-9543-65537BE2E6B4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08C11E9B-D910-9943-CFA2-618D737A2824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67E3FAAA-3E46-2393-CF99-8434A9EA7F70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23A5B8B4-EBF6-1B42-F32B-34615B1D91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FADA07F6-054A-62C6-6462-4911BF20BB7A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Google Shape;266;p25">
            <a:extLst>
              <a:ext uri="{FF2B5EF4-FFF2-40B4-BE49-F238E27FC236}">
                <a16:creationId xmlns:a16="http://schemas.microsoft.com/office/drawing/2014/main" id="{AB90ED15-4C71-F3F3-48D4-3B1021BFBA38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0;p25">
            <a:extLst>
              <a:ext uri="{FF2B5EF4-FFF2-40B4-BE49-F238E27FC236}">
                <a16:creationId xmlns:a16="http://schemas.microsoft.com/office/drawing/2014/main" id="{C5C7249A-80D7-50FA-AEC1-8B5701043613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3;p25">
            <a:extLst>
              <a:ext uri="{FF2B5EF4-FFF2-40B4-BE49-F238E27FC236}">
                <a16:creationId xmlns:a16="http://schemas.microsoft.com/office/drawing/2014/main" id="{78ED40B0-6D05-0EA3-BD32-93102CDF3985}"/>
              </a:ext>
            </a:extLst>
          </p:cNvPr>
          <p:cNvSpPr txBox="1"/>
          <p:nvPr/>
        </p:nvSpPr>
        <p:spPr>
          <a:xfrm>
            <a:off x="8440120" y="6507192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 dirty="0"/>
          </a:p>
        </p:txBody>
      </p:sp>
      <p:sp>
        <p:nvSpPr>
          <p:cNvPr id="11" name="Google Shape;214;p22">
            <a:extLst>
              <a:ext uri="{FF2B5EF4-FFF2-40B4-BE49-F238E27FC236}">
                <a16:creationId xmlns:a16="http://schemas.microsoft.com/office/drawing/2014/main" id="{9F53F585-1683-4565-540F-A5A8FF819566}"/>
              </a:ext>
            </a:extLst>
          </p:cNvPr>
          <p:cNvSpPr txBox="1"/>
          <p:nvPr/>
        </p:nvSpPr>
        <p:spPr>
          <a:xfrm>
            <a:off x="408432" y="317302"/>
            <a:ext cx="11109960" cy="48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GEMINI-CREATED LESSON PLAN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" name="Google Shape;216;p22">
            <a:extLst>
              <a:ext uri="{FF2B5EF4-FFF2-40B4-BE49-F238E27FC236}">
                <a16:creationId xmlns:a16="http://schemas.microsoft.com/office/drawing/2014/main" id="{86C9FC99-D413-181D-0FE9-48A1410F63B9}"/>
              </a:ext>
            </a:extLst>
          </p:cNvPr>
          <p:cNvSpPr/>
          <p:nvPr/>
        </p:nvSpPr>
        <p:spPr>
          <a:xfrm>
            <a:off x="655320" y="1414272"/>
            <a:ext cx="2100000" cy="43890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7;p22">
            <a:extLst>
              <a:ext uri="{FF2B5EF4-FFF2-40B4-BE49-F238E27FC236}">
                <a16:creationId xmlns:a16="http://schemas.microsoft.com/office/drawing/2014/main" id="{B8358618-F33A-E561-28CE-6B05EBB2B1D5}"/>
              </a:ext>
            </a:extLst>
          </p:cNvPr>
          <p:cNvSpPr txBox="1"/>
          <p:nvPr/>
        </p:nvSpPr>
        <p:spPr>
          <a:xfrm>
            <a:off x="802400" y="1780032"/>
            <a:ext cx="1800000" cy="3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Global Success 10 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Unit 4: For a better community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Lesson 5: Listening</a:t>
            </a:r>
            <a:endParaRPr sz="1700"/>
          </a:p>
        </p:txBody>
      </p:sp>
      <p:pic>
        <p:nvPicPr>
          <p:cNvPr id="24" name="Google Shape;192;p20" descr="image.png">
            <a:extLst>
              <a:ext uri="{FF2B5EF4-FFF2-40B4-BE49-F238E27FC236}">
                <a16:creationId xmlns:a16="http://schemas.microsoft.com/office/drawing/2014/main" id="{5DB57D0D-A94C-5E25-FC9E-EEC1A0D96A6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50000" y="1550000"/>
            <a:ext cx="8800000" cy="3686598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073365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08CA8746-7501-186E-F417-F8D831ED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172FDBCF-9EA0-7C28-9249-330D574C28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748528EE-B2A6-05CF-19E7-5FC812913943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4521FC31-52EE-C4D8-AF29-B6ACF4AE38BA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2271F7E2-E66E-7749-7D4B-207C1DEDEF32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843FEC0F-A6CA-A674-CE80-9DA86C35F9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9FE4F4FD-BC23-B78F-4E73-0E59643DEE8F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Google Shape;266;p25">
            <a:extLst>
              <a:ext uri="{FF2B5EF4-FFF2-40B4-BE49-F238E27FC236}">
                <a16:creationId xmlns:a16="http://schemas.microsoft.com/office/drawing/2014/main" id="{AB14A585-59DB-66E0-C8F9-BEB444F565A5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0;p25">
            <a:extLst>
              <a:ext uri="{FF2B5EF4-FFF2-40B4-BE49-F238E27FC236}">
                <a16:creationId xmlns:a16="http://schemas.microsoft.com/office/drawing/2014/main" id="{F0FA8A92-9FB3-774B-2FC1-914D87C482A0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3;p25">
            <a:extLst>
              <a:ext uri="{FF2B5EF4-FFF2-40B4-BE49-F238E27FC236}">
                <a16:creationId xmlns:a16="http://schemas.microsoft.com/office/drawing/2014/main" id="{2812808D-1565-C411-5A68-2C296758B65B}"/>
              </a:ext>
            </a:extLst>
          </p:cNvPr>
          <p:cNvSpPr txBox="1"/>
          <p:nvPr/>
        </p:nvSpPr>
        <p:spPr>
          <a:xfrm>
            <a:off x="8440120" y="6507192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 dirty="0"/>
          </a:p>
        </p:txBody>
      </p:sp>
      <p:sp>
        <p:nvSpPr>
          <p:cNvPr id="11" name="Google Shape;214;p22">
            <a:extLst>
              <a:ext uri="{FF2B5EF4-FFF2-40B4-BE49-F238E27FC236}">
                <a16:creationId xmlns:a16="http://schemas.microsoft.com/office/drawing/2014/main" id="{EAEA4093-8C85-A653-560C-AAB3A614A2B1}"/>
              </a:ext>
            </a:extLst>
          </p:cNvPr>
          <p:cNvSpPr txBox="1"/>
          <p:nvPr/>
        </p:nvSpPr>
        <p:spPr>
          <a:xfrm>
            <a:off x="408432" y="317302"/>
            <a:ext cx="11109960" cy="48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GEMINI-CREATED LESSON PLAN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" name="Google Shape;216;p22">
            <a:extLst>
              <a:ext uri="{FF2B5EF4-FFF2-40B4-BE49-F238E27FC236}">
                <a16:creationId xmlns:a16="http://schemas.microsoft.com/office/drawing/2014/main" id="{1636FD14-ABF2-8223-B59F-9A2983BA5796}"/>
              </a:ext>
            </a:extLst>
          </p:cNvPr>
          <p:cNvSpPr/>
          <p:nvPr/>
        </p:nvSpPr>
        <p:spPr>
          <a:xfrm>
            <a:off x="655320" y="1414272"/>
            <a:ext cx="2100000" cy="43890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7;p22">
            <a:extLst>
              <a:ext uri="{FF2B5EF4-FFF2-40B4-BE49-F238E27FC236}">
                <a16:creationId xmlns:a16="http://schemas.microsoft.com/office/drawing/2014/main" id="{C5B8A264-9B8F-8043-5D55-53E447A0B69F}"/>
              </a:ext>
            </a:extLst>
          </p:cNvPr>
          <p:cNvSpPr txBox="1"/>
          <p:nvPr/>
        </p:nvSpPr>
        <p:spPr>
          <a:xfrm>
            <a:off x="802400" y="1780032"/>
            <a:ext cx="1800000" cy="3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Global Success 10 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Unit 4: For a better community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Lesson 5: Listening</a:t>
            </a:r>
            <a:endParaRPr sz="1700"/>
          </a:p>
        </p:txBody>
      </p:sp>
      <p:pic>
        <p:nvPicPr>
          <p:cNvPr id="23" name="Google Shape;205;p21" descr="image.png">
            <a:extLst>
              <a:ext uri="{FF2B5EF4-FFF2-40B4-BE49-F238E27FC236}">
                <a16:creationId xmlns:a16="http://schemas.microsoft.com/office/drawing/2014/main" id="{087AAA87-A72D-9405-7F43-ADE82724D9A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50000" y="1050000"/>
            <a:ext cx="8600001" cy="5214978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151942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>
          <a:extLst>
            <a:ext uri="{FF2B5EF4-FFF2-40B4-BE49-F238E27FC236}">
              <a16:creationId xmlns:a16="http://schemas.microsoft.com/office/drawing/2014/main" id="{7C61BE4C-EBB2-47C2-6E23-55B1700AF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45">
            <a:extLst>
              <a:ext uri="{FF2B5EF4-FFF2-40B4-BE49-F238E27FC236}">
                <a16:creationId xmlns:a16="http://schemas.microsoft.com/office/drawing/2014/main" id="{9BC2FB42-E5AC-EA15-F384-9D965E01CB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1143" r="1153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5">
            <a:extLst>
              <a:ext uri="{FF2B5EF4-FFF2-40B4-BE49-F238E27FC236}">
                <a16:creationId xmlns:a16="http://schemas.microsoft.com/office/drawing/2014/main" id="{8BCA3D81-A971-48F9-D976-F2DFEC6661A6}"/>
              </a:ext>
            </a:extLst>
          </p:cNvPr>
          <p:cNvSpPr/>
          <p:nvPr/>
        </p:nvSpPr>
        <p:spPr>
          <a:xfrm>
            <a:off x="0" y="6381750"/>
            <a:ext cx="12192000" cy="476400"/>
          </a:xfrm>
          <a:prstGeom prst="rect">
            <a:avLst/>
          </a:prstGeom>
          <a:solidFill>
            <a:srgbClr val="101D4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5">
            <a:extLst>
              <a:ext uri="{FF2B5EF4-FFF2-40B4-BE49-F238E27FC236}">
                <a16:creationId xmlns:a16="http://schemas.microsoft.com/office/drawing/2014/main" id="{1E2E16D4-F91A-7BB7-B6D2-E94F2AD1F45B}"/>
              </a:ext>
            </a:extLst>
          </p:cNvPr>
          <p:cNvSpPr/>
          <p:nvPr/>
        </p:nvSpPr>
        <p:spPr>
          <a:xfrm>
            <a:off x="0" y="6334125"/>
            <a:ext cx="12192000" cy="47700"/>
          </a:xfrm>
          <a:prstGeom prst="rect">
            <a:avLst/>
          </a:prstGeom>
          <a:solidFill>
            <a:srgbClr val="D32F2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45">
            <a:extLst>
              <a:ext uri="{FF2B5EF4-FFF2-40B4-BE49-F238E27FC236}">
                <a16:creationId xmlns:a16="http://schemas.microsoft.com/office/drawing/2014/main" id="{CFAB42B7-1846-1E53-87FF-200C8D645C65}"/>
              </a:ext>
            </a:extLst>
          </p:cNvPr>
          <p:cNvSpPr txBox="1"/>
          <p:nvPr/>
        </p:nvSpPr>
        <p:spPr>
          <a:xfrm>
            <a:off x="190500" y="6381750"/>
            <a:ext cx="118110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VIETTESOL INTERNATIONAL CONVENTION 2026</a:t>
            </a:r>
            <a:endParaRPr sz="11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Image 1" descr="preencoded.png">
            <a:extLst>
              <a:ext uri="{FF2B5EF4-FFF2-40B4-BE49-F238E27FC236}">
                <a16:creationId xmlns:a16="http://schemas.microsoft.com/office/drawing/2014/main" id="{D09466B4-8436-6F81-F6FC-588B030C1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01" y="190501"/>
            <a:ext cx="952500" cy="952500"/>
          </a:xfrm>
          <a:prstGeom prst="rect">
            <a:avLst/>
          </a:prstGeom>
        </p:spPr>
      </p:pic>
      <p:sp>
        <p:nvSpPr>
          <p:cNvPr id="20" name="Shape 0">
            <a:extLst>
              <a:ext uri="{FF2B5EF4-FFF2-40B4-BE49-F238E27FC236}">
                <a16:creationId xmlns:a16="http://schemas.microsoft.com/office/drawing/2014/main" id="{7331ACD8-45F4-776B-77DA-9C1A32D17A85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" name="Google Shape;266;p25">
            <a:extLst>
              <a:ext uri="{FF2B5EF4-FFF2-40B4-BE49-F238E27FC236}">
                <a16:creationId xmlns:a16="http://schemas.microsoft.com/office/drawing/2014/main" id="{A2D92D45-B037-3B8F-13DD-00D688BB1B9E}"/>
              </a:ext>
            </a:extLst>
          </p:cNvPr>
          <p:cNvSpPr/>
          <p:nvPr/>
        </p:nvSpPr>
        <p:spPr>
          <a:xfrm>
            <a:off x="475488" y="804672"/>
            <a:ext cx="1600200" cy="41148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270;p25">
            <a:extLst>
              <a:ext uri="{FF2B5EF4-FFF2-40B4-BE49-F238E27FC236}">
                <a16:creationId xmlns:a16="http://schemas.microsoft.com/office/drawing/2014/main" id="{982E2D67-7BAF-F296-2D01-13473D707AFF}"/>
              </a:ext>
            </a:extLst>
          </p:cNvPr>
          <p:cNvSpPr/>
          <p:nvPr/>
        </p:nvSpPr>
        <p:spPr>
          <a:xfrm>
            <a:off x="0" y="6345936"/>
            <a:ext cx="12191695" cy="50292"/>
          </a:xfrm>
          <a:prstGeom prst="rect">
            <a:avLst/>
          </a:prstGeom>
          <a:solidFill>
            <a:srgbClr val="D32F2F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73;p25">
            <a:extLst>
              <a:ext uri="{FF2B5EF4-FFF2-40B4-BE49-F238E27FC236}">
                <a16:creationId xmlns:a16="http://schemas.microsoft.com/office/drawing/2014/main" id="{1D398883-2B4B-4F5B-A840-82EA323BEAA2}"/>
              </a:ext>
            </a:extLst>
          </p:cNvPr>
          <p:cNvSpPr txBox="1"/>
          <p:nvPr/>
        </p:nvSpPr>
        <p:spPr>
          <a:xfrm>
            <a:off x="8440120" y="6507192"/>
            <a:ext cx="35204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thuytranggv2003@gmail.com</a:t>
            </a:r>
            <a:endParaRPr dirty="0"/>
          </a:p>
        </p:txBody>
      </p:sp>
      <p:sp>
        <p:nvSpPr>
          <p:cNvPr id="11" name="Google Shape;214;p22">
            <a:extLst>
              <a:ext uri="{FF2B5EF4-FFF2-40B4-BE49-F238E27FC236}">
                <a16:creationId xmlns:a16="http://schemas.microsoft.com/office/drawing/2014/main" id="{B428E6C3-21B1-C073-CB57-F813E8FEF1F8}"/>
              </a:ext>
            </a:extLst>
          </p:cNvPr>
          <p:cNvSpPr txBox="1"/>
          <p:nvPr/>
        </p:nvSpPr>
        <p:spPr>
          <a:xfrm>
            <a:off x="408432" y="317302"/>
            <a:ext cx="11109960" cy="489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GEMINI-CREATED LESSON PLAN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3" name="Google Shape;216;p22">
            <a:extLst>
              <a:ext uri="{FF2B5EF4-FFF2-40B4-BE49-F238E27FC236}">
                <a16:creationId xmlns:a16="http://schemas.microsoft.com/office/drawing/2014/main" id="{E4673FC0-3CF0-AA41-BE1F-D1361148A5BE}"/>
              </a:ext>
            </a:extLst>
          </p:cNvPr>
          <p:cNvSpPr/>
          <p:nvPr/>
        </p:nvSpPr>
        <p:spPr>
          <a:xfrm>
            <a:off x="655320" y="1414272"/>
            <a:ext cx="2100000" cy="4389000"/>
          </a:xfrm>
          <a:prstGeom prst="roundRect">
            <a:avLst>
              <a:gd name="adj" fmla="val 16667"/>
            </a:avLst>
          </a:prstGeom>
          <a:solidFill>
            <a:srgbClr val="F3F6FA"/>
          </a:solidFill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7;p22">
            <a:extLst>
              <a:ext uri="{FF2B5EF4-FFF2-40B4-BE49-F238E27FC236}">
                <a16:creationId xmlns:a16="http://schemas.microsoft.com/office/drawing/2014/main" id="{959F94AC-F16F-2572-5D85-C76952DFC064}"/>
              </a:ext>
            </a:extLst>
          </p:cNvPr>
          <p:cNvSpPr txBox="1"/>
          <p:nvPr/>
        </p:nvSpPr>
        <p:spPr>
          <a:xfrm>
            <a:off x="802400" y="1780032"/>
            <a:ext cx="1800000" cy="3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36575" rIns="36575" bIns="365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Global Success 10 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Unit 4: For a better community</a:t>
            </a:r>
            <a:endParaRPr sz="17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00" b="0" i="0" u="none" strike="noStrike" cap="none">
              <a:solidFill>
                <a:srgbClr val="101D4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rgbClr val="101D42"/>
                </a:solidFill>
                <a:latin typeface="Arial"/>
                <a:ea typeface="Arial"/>
                <a:cs typeface="Arial"/>
                <a:sym typeface="Arial"/>
              </a:rPr>
              <a:t>Lesson 5: Listening</a:t>
            </a:r>
            <a:endParaRPr sz="1700"/>
          </a:p>
        </p:txBody>
      </p:sp>
      <p:pic>
        <p:nvPicPr>
          <p:cNvPr id="15" name="Google Shape;218;p22" descr="image.png">
            <a:extLst>
              <a:ext uri="{FF2B5EF4-FFF2-40B4-BE49-F238E27FC236}">
                <a16:creationId xmlns:a16="http://schemas.microsoft.com/office/drawing/2014/main" id="{2757EAF3-F6F4-7531-5322-03A4DBE61F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5212" y="957333"/>
            <a:ext cx="8100001" cy="5352980"/>
          </a:xfrm>
          <a:prstGeom prst="rect">
            <a:avLst/>
          </a:prstGeom>
          <a:noFill/>
          <a:ln w="12700" cap="flat" cmpd="sng">
            <a:solidFill>
              <a:srgbClr val="D0D8E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123396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2904</TotalTime>
  <Words>2410</Words>
  <Application>Microsoft Office PowerPoint</Application>
  <PresentationFormat>Widescreen</PresentationFormat>
  <Paragraphs>364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Cambria</vt:lpstr>
      <vt:lpstr>Courier New</vt:lpstr>
      <vt:lpstr>Google Sans Text</vt:lpstr>
      <vt:lpstr>Montserrat Black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Global Success 10   Unit 4: For a better community  Lesson 5: Listening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Thi Thuy Trang Tran</cp:lastModifiedBy>
  <cp:revision>9</cp:revision>
  <dcterms:created xsi:type="dcterms:W3CDTF">2026-07-11T05:18:48Z</dcterms:created>
  <dcterms:modified xsi:type="dcterms:W3CDTF">2026-08-26T02:05:36Z</dcterms:modified>
</cp:coreProperties>
</file>