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67275" cy="427942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22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897A3D-C1CD-4DD0-AA5A-C2B83F076730}" v="47" dt="2026-08-25T16:29:23.1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9" d="100"/>
          <a:sy n="29" d="100"/>
        </p:scale>
        <p:origin x="488"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alevska, Hanna (English Teaching)" userId="798b4e0f-76a4-4bb2-8fb6-eb6aec1afdde" providerId="ADAL" clId="{4EC1FFE4-A44A-45D2-AE07-B910C19E7CD7}"/>
    <pc:docChg chg="undo redo custSel modSld">
      <pc:chgData name="Skalevska, Hanna (English Teaching)" userId="798b4e0f-76a4-4bb2-8fb6-eb6aec1afdde" providerId="ADAL" clId="{4EC1FFE4-A44A-45D2-AE07-B910C19E7CD7}" dt="2026-08-25T16:39:24.311" v="2542" actId="14100"/>
      <pc:docMkLst>
        <pc:docMk/>
      </pc:docMkLst>
      <pc:sldChg chg="addSp delSp modSp mod">
        <pc:chgData name="Skalevska, Hanna (English Teaching)" userId="798b4e0f-76a4-4bb2-8fb6-eb6aec1afdde" providerId="ADAL" clId="{4EC1FFE4-A44A-45D2-AE07-B910C19E7CD7}" dt="2026-08-25T16:39:24.311" v="2542" actId="14100"/>
        <pc:sldMkLst>
          <pc:docMk/>
          <pc:sldMk cId="2923128242" sldId="256"/>
        </pc:sldMkLst>
        <pc:spChg chg="mod">
          <ac:chgData name="Skalevska, Hanna (English Teaching)" userId="798b4e0f-76a4-4bb2-8fb6-eb6aec1afdde" providerId="ADAL" clId="{4EC1FFE4-A44A-45D2-AE07-B910C19E7CD7}" dt="2026-08-25T14:53:04.921" v="631"/>
          <ac:spMkLst>
            <pc:docMk/>
            <pc:sldMk cId="2923128242" sldId="256"/>
            <ac:spMk id="13" creationId="{4A9F44A1-C123-4F6A-907F-51A4A1F70211}"/>
          </ac:spMkLst>
        </pc:spChg>
        <pc:spChg chg="mod">
          <ac:chgData name="Skalevska, Hanna (English Teaching)" userId="798b4e0f-76a4-4bb2-8fb6-eb6aec1afdde" providerId="ADAL" clId="{4EC1FFE4-A44A-45D2-AE07-B910C19E7CD7}" dt="2026-08-25T16:39:24.311" v="2542" actId="14100"/>
          <ac:spMkLst>
            <pc:docMk/>
            <pc:sldMk cId="2923128242" sldId="256"/>
            <ac:spMk id="15" creationId="{B4CBFCF2-06E9-4030-8643-2E88D1BE6B8A}"/>
          </ac:spMkLst>
        </pc:spChg>
        <pc:spChg chg="mod">
          <ac:chgData name="Skalevska, Hanna (English Teaching)" userId="798b4e0f-76a4-4bb2-8fb6-eb6aec1afdde" providerId="ADAL" clId="{4EC1FFE4-A44A-45D2-AE07-B910C19E7CD7}" dt="2026-08-25T16:32:42.128" v="2521" actId="207"/>
          <ac:spMkLst>
            <pc:docMk/>
            <pc:sldMk cId="2923128242" sldId="256"/>
            <ac:spMk id="16" creationId="{88F28AB6-25CE-4510-8CAD-3EF32083A1A3}"/>
          </ac:spMkLst>
        </pc:spChg>
        <pc:spChg chg="add del mod">
          <ac:chgData name="Skalevska, Hanna (English Teaching)" userId="798b4e0f-76a4-4bb2-8fb6-eb6aec1afdde" providerId="ADAL" clId="{4EC1FFE4-A44A-45D2-AE07-B910C19E7CD7}" dt="2026-08-25T15:42:35.784" v="1104"/>
          <ac:spMkLst>
            <pc:docMk/>
            <pc:sldMk cId="2923128242" sldId="256"/>
            <ac:spMk id="20" creationId="{F0616629-1834-5E73-0705-5268EB1A4A71}"/>
          </ac:spMkLst>
        </pc:spChg>
        <pc:spChg chg="add del mod">
          <ac:chgData name="Skalevska, Hanna (English Teaching)" userId="798b4e0f-76a4-4bb2-8fb6-eb6aec1afdde" providerId="ADAL" clId="{4EC1FFE4-A44A-45D2-AE07-B910C19E7CD7}" dt="2026-08-25T15:42:35.790" v="1106"/>
          <ac:spMkLst>
            <pc:docMk/>
            <pc:sldMk cId="2923128242" sldId="256"/>
            <ac:spMk id="21" creationId="{9CABB405-88E4-6022-A051-F0114BF64B7C}"/>
          </ac:spMkLst>
        </pc:spChg>
        <pc:spChg chg="add del mod">
          <ac:chgData name="Skalevska, Hanna (English Teaching)" userId="798b4e0f-76a4-4bb2-8fb6-eb6aec1afdde" providerId="ADAL" clId="{4EC1FFE4-A44A-45D2-AE07-B910C19E7CD7}" dt="2026-08-25T16:33:33.359" v="2527" actId="21"/>
          <ac:spMkLst>
            <pc:docMk/>
            <pc:sldMk cId="2923128242" sldId="256"/>
            <ac:spMk id="23" creationId="{B5F708A3-5CB7-844E-8275-8A4238E4F580}"/>
          </ac:spMkLst>
        </pc:spChg>
        <pc:spChg chg="add del mod">
          <ac:chgData name="Skalevska, Hanna (English Teaching)" userId="798b4e0f-76a4-4bb2-8fb6-eb6aec1afdde" providerId="ADAL" clId="{4EC1FFE4-A44A-45D2-AE07-B910C19E7CD7}" dt="2026-08-25T15:55:19.116" v="1296" actId="21"/>
          <ac:spMkLst>
            <pc:docMk/>
            <pc:sldMk cId="2923128242" sldId="256"/>
            <ac:spMk id="34" creationId="{BA912B55-DF07-55FF-1725-D73143565879}"/>
          </ac:spMkLst>
        </pc:spChg>
        <pc:spChg chg="add mod">
          <ac:chgData name="Skalevska, Hanna (English Teaching)" userId="798b4e0f-76a4-4bb2-8fb6-eb6aec1afdde" providerId="ADAL" clId="{4EC1FFE4-A44A-45D2-AE07-B910C19E7CD7}" dt="2026-08-25T16:11:06.941" v="1795" actId="14100"/>
          <ac:spMkLst>
            <pc:docMk/>
            <pc:sldMk cId="2923128242" sldId="256"/>
            <ac:spMk id="37" creationId="{501B5CA9-27B2-C6C8-886E-9771C69D0E3F}"/>
          </ac:spMkLst>
        </pc:spChg>
        <pc:spChg chg="add mod">
          <ac:chgData name="Skalevska, Hanna (English Teaching)" userId="798b4e0f-76a4-4bb2-8fb6-eb6aec1afdde" providerId="ADAL" clId="{4EC1FFE4-A44A-45D2-AE07-B910C19E7CD7}" dt="2026-08-25T16:37:58.364" v="2538" actId="1076"/>
          <ac:spMkLst>
            <pc:docMk/>
            <pc:sldMk cId="2923128242" sldId="256"/>
            <ac:spMk id="44" creationId="{1DC12F02-F3C0-DCD7-A9ED-1F9F4666D3B0}"/>
          </ac:spMkLst>
        </pc:spChg>
        <pc:graphicFrameChg chg="add mod modGraphic">
          <ac:chgData name="Skalevska, Hanna (English Teaching)" userId="798b4e0f-76a4-4bb2-8fb6-eb6aec1afdde" providerId="ADAL" clId="{4EC1FFE4-A44A-45D2-AE07-B910C19E7CD7}" dt="2026-08-25T16:35:45.729" v="2536" actId="20577"/>
          <ac:graphicFrameMkLst>
            <pc:docMk/>
            <pc:sldMk cId="2923128242" sldId="256"/>
            <ac:graphicFrameMk id="22" creationId="{1F79164F-F143-6E8E-0ADC-24FE6A4A92C0}"/>
          </ac:graphicFrameMkLst>
        </pc:graphicFrameChg>
        <pc:graphicFrameChg chg="add mod modGraphic">
          <ac:chgData name="Skalevska, Hanna (English Teaching)" userId="798b4e0f-76a4-4bb2-8fb6-eb6aec1afdde" providerId="ADAL" clId="{4EC1FFE4-A44A-45D2-AE07-B910C19E7CD7}" dt="2026-08-25T16:06:10.013" v="1549" actId="1076"/>
          <ac:graphicFrameMkLst>
            <pc:docMk/>
            <pc:sldMk cId="2923128242" sldId="256"/>
            <ac:graphicFrameMk id="24" creationId="{C9E2C767-9A33-9541-7DAD-2A6BBBFB86DC}"/>
          </ac:graphicFrameMkLst>
        </pc:graphicFrameChg>
        <pc:graphicFrameChg chg="add mod modGraphic">
          <ac:chgData name="Skalevska, Hanna (English Teaching)" userId="798b4e0f-76a4-4bb2-8fb6-eb6aec1afdde" providerId="ADAL" clId="{4EC1FFE4-A44A-45D2-AE07-B910C19E7CD7}" dt="2026-08-25T16:25:03.104" v="2467" actId="14100"/>
          <ac:graphicFrameMkLst>
            <pc:docMk/>
            <pc:sldMk cId="2923128242" sldId="256"/>
            <ac:graphicFrameMk id="25" creationId="{A5D5C442-DA69-219C-BA39-660ECF093395}"/>
          </ac:graphicFrameMkLst>
        </pc:graphicFrameChg>
        <pc:graphicFrameChg chg="add mod modGraphic">
          <ac:chgData name="Skalevska, Hanna (English Teaching)" userId="798b4e0f-76a4-4bb2-8fb6-eb6aec1afdde" providerId="ADAL" clId="{4EC1FFE4-A44A-45D2-AE07-B910C19E7CD7}" dt="2026-08-25T16:35:21.416" v="2534" actId="20577"/>
          <ac:graphicFrameMkLst>
            <pc:docMk/>
            <pc:sldMk cId="2923128242" sldId="256"/>
            <ac:graphicFrameMk id="26" creationId="{DF27FCDA-EFB5-F524-B216-B99DC081BCA4}"/>
          </ac:graphicFrameMkLst>
        </pc:graphicFrameChg>
        <pc:graphicFrameChg chg="add mod modGraphic">
          <ac:chgData name="Skalevska, Hanna (English Teaching)" userId="798b4e0f-76a4-4bb2-8fb6-eb6aec1afdde" providerId="ADAL" clId="{4EC1FFE4-A44A-45D2-AE07-B910C19E7CD7}" dt="2026-08-25T16:25:59.129" v="2474" actId="14100"/>
          <ac:graphicFrameMkLst>
            <pc:docMk/>
            <pc:sldMk cId="2923128242" sldId="256"/>
            <ac:graphicFrameMk id="27" creationId="{6E5626CE-DA62-4105-9C54-00A0DDC52A62}"/>
          </ac:graphicFrameMkLst>
        </pc:graphicFrameChg>
        <pc:graphicFrameChg chg="add mod modGraphic">
          <ac:chgData name="Skalevska, Hanna (English Teaching)" userId="798b4e0f-76a4-4bb2-8fb6-eb6aec1afdde" providerId="ADAL" clId="{4EC1FFE4-A44A-45D2-AE07-B910C19E7CD7}" dt="2026-08-25T16:28:52.232" v="2501" actId="948"/>
          <ac:graphicFrameMkLst>
            <pc:docMk/>
            <pc:sldMk cId="2923128242" sldId="256"/>
            <ac:graphicFrameMk id="28" creationId="{7B68E5FD-81F2-1772-35A8-D463AC17279D}"/>
          </ac:graphicFrameMkLst>
        </pc:graphicFrameChg>
        <pc:picChg chg="add del mod">
          <ac:chgData name="Skalevska, Hanna (English Teaching)" userId="798b4e0f-76a4-4bb2-8fb6-eb6aec1afdde" providerId="ADAL" clId="{4EC1FFE4-A44A-45D2-AE07-B910C19E7CD7}" dt="2026-08-25T14:29:19.237" v="241" actId="21"/>
          <ac:picMkLst>
            <pc:docMk/>
            <pc:sldMk cId="2923128242" sldId="256"/>
            <ac:picMk id="3" creationId="{38DF5864-02F3-D515-B798-70E731F3D839}"/>
          </ac:picMkLst>
        </pc:picChg>
        <pc:picChg chg="add del mod">
          <ac:chgData name="Skalevska, Hanna (English Teaching)" userId="798b4e0f-76a4-4bb2-8fb6-eb6aec1afdde" providerId="ADAL" clId="{4EC1FFE4-A44A-45D2-AE07-B910C19E7CD7}" dt="2026-08-25T14:29:15.411" v="240" actId="21"/>
          <ac:picMkLst>
            <pc:docMk/>
            <pc:sldMk cId="2923128242" sldId="256"/>
            <ac:picMk id="17" creationId="{2D705FAE-7755-DB42-6F36-63FF3EC168E8}"/>
          </ac:picMkLst>
        </pc:picChg>
        <pc:picChg chg="add del mod">
          <ac:chgData name="Skalevska, Hanna (English Teaching)" userId="798b4e0f-76a4-4bb2-8fb6-eb6aec1afdde" providerId="ADAL" clId="{4EC1FFE4-A44A-45D2-AE07-B910C19E7CD7}" dt="2026-08-25T16:32:12.285" v="2516" actId="21"/>
          <ac:picMkLst>
            <pc:docMk/>
            <pc:sldMk cId="2923128242" sldId="256"/>
            <ac:picMk id="19" creationId="{99C7C66C-C86F-9D3A-BB61-20781DECC06D}"/>
          </ac:picMkLst>
        </pc:picChg>
        <pc:picChg chg="add mod">
          <ac:chgData name="Skalevska, Hanna (English Teaching)" userId="798b4e0f-76a4-4bb2-8fb6-eb6aec1afdde" providerId="ADAL" clId="{4EC1FFE4-A44A-45D2-AE07-B910C19E7CD7}" dt="2026-08-25T16:06:13.739" v="1550" actId="1076"/>
          <ac:picMkLst>
            <pc:docMk/>
            <pc:sldMk cId="2923128242" sldId="256"/>
            <ac:picMk id="30" creationId="{B7FB8EA5-59D2-12E7-6043-03CE57504C6F}"/>
          </ac:picMkLst>
        </pc:picChg>
        <pc:picChg chg="add mod">
          <ac:chgData name="Skalevska, Hanna (English Teaching)" userId="798b4e0f-76a4-4bb2-8fb6-eb6aec1afdde" providerId="ADAL" clId="{4EC1FFE4-A44A-45D2-AE07-B910C19E7CD7}" dt="2026-08-25T16:06:16.601" v="1551" actId="1076"/>
          <ac:picMkLst>
            <pc:docMk/>
            <pc:sldMk cId="2923128242" sldId="256"/>
            <ac:picMk id="31" creationId="{21EAB150-3D27-CCC5-10D2-7DC1039C571A}"/>
          </ac:picMkLst>
        </pc:picChg>
        <pc:picChg chg="add mod modCrop">
          <ac:chgData name="Skalevska, Hanna (English Teaching)" userId="798b4e0f-76a4-4bb2-8fb6-eb6aec1afdde" providerId="ADAL" clId="{4EC1FFE4-A44A-45D2-AE07-B910C19E7CD7}" dt="2026-08-25T16:05:09.757" v="1543" actId="1076"/>
          <ac:picMkLst>
            <pc:docMk/>
            <pc:sldMk cId="2923128242" sldId="256"/>
            <ac:picMk id="32" creationId="{9374283A-3D39-9889-260B-41BEF8141414}"/>
          </ac:picMkLst>
        </pc:picChg>
        <pc:picChg chg="add mod">
          <ac:chgData name="Skalevska, Hanna (English Teaching)" userId="798b4e0f-76a4-4bb2-8fb6-eb6aec1afdde" providerId="ADAL" clId="{4EC1FFE4-A44A-45D2-AE07-B910C19E7CD7}" dt="2026-08-25T16:05:13.926" v="1544" actId="1076"/>
          <ac:picMkLst>
            <pc:docMk/>
            <pc:sldMk cId="2923128242" sldId="256"/>
            <ac:picMk id="33" creationId="{5B1C1D7C-9880-ACA4-0790-73D649A1C1ED}"/>
          </ac:picMkLst>
        </pc:picChg>
        <pc:picChg chg="add mod">
          <ac:chgData name="Skalevska, Hanna (English Teaching)" userId="798b4e0f-76a4-4bb2-8fb6-eb6aec1afdde" providerId="ADAL" clId="{4EC1FFE4-A44A-45D2-AE07-B910C19E7CD7}" dt="2026-08-25T16:05:22.181" v="1545" actId="1076"/>
          <ac:picMkLst>
            <pc:docMk/>
            <pc:sldMk cId="2923128242" sldId="256"/>
            <ac:picMk id="35" creationId="{899258E4-6B8C-05E8-5D77-66B2FAFF3841}"/>
          </ac:picMkLst>
        </pc:picChg>
        <pc:picChg chg="add mod">
          <ac:chgData name="Skalevska, Hanna (English Teaching)" userId="798b4e0f-76a4-4bb2-8fb6-eb6aec1afdde" providerId="ADAL" clId="{4EC1FFE4-A44A-45D2-AE07-B910C19E7CD7}" dt="2026-08-25T16:10:26.686" v="1594" actId="1076"/>
          <ac:picMkLst>
            <pc:docMk/>
            <pc:sldMk cId="2923128242" sldId="256"/>
            <ac:picMk id="36" creationId="{435DA289-FCC9-0519-5756-BFF033475441}"/>
          </ac:picMkLst>
        </pc:picChg>
        <pc:picChg chg="add mod">
          <ac:chgData name="Skalevska, Hanna (English Teaching)" userId="798b4e0f-76a4-4bb2-8fb6-eb6aec1afdde" providerId="ADAL" clId="{4EC1FFE4-A44A-45D2-AE07-B910C19E7CD7}" dt="2026-08-25T16:17:30.402" v="1846" actId="14100"/>
          <ac:picMkLst>
            <pc:docMk/>
            <pc:sldMk cId="2923128242" sldId="256"/>
            <ac:picMk id="38" creationId="{1A9BD617-6BED-9965-1B16-CE2123D5797B}"/>
          </ac:picMkLst>
        </pc:picChg>
        <pc:picChg chg="add mod">
          <ac:chgData name="Skalevska, Hanna (English Teaching)" userId="798b4e0f-76a4-4bb2-8fb6-eb6aec1afdde" providerId="ADAL" clId="{4EC1FFE4-A44A-45D2-AE07-B910C19E7CD7}" dt="2026-08-25T16:23:26.507" v="2251" actId="14100"/>
          <ac:picMkLst>
            <pc:docMk/>
            <pc:sldMk cId="2923128242" sldId="256"/>
            <ac:picMk id="39" creationId="{1832BD86-3AA9-A9A8-65BA-EBC0C4D55C2E}"/>
          </ac:picMkLst>
        </pc:picChg>
        <pc:picChg chg="add mod">
          <ac:chgData name="Skalevska, Hanna (English Teaching)" userId="798b4e0f-76a4-4bb2-8fb6-eb6aec1afdde" providerId="ADAL" clId="{4EC1FFE4-A44A-45D2-AE07-B910C19E7CD7}" dt="2026-08-25T16:38:10.221" v="2539" actId="1076"/>
          <ac:picMkLst>
            <pc:docMk/>
            <pc:sldMk cId="2923128242" sldId="256"/>
            <ac:picMk id="40" creationId="{DE64583F-496E-024E-1F9B-F51BAFDC60D3}"/>
          </ac:picMkLst>
        </pc:picChg>
        <pc:picChg chg="add mod">
          <ac:chgData name="Skalevska, Hanna (English Teaching)" userId="798b4e0f-76a4-4bb2-8fb6-eb6aec1afdde" providerId="ADAL" clId="{4EC1FFE4-A44A-45D2-AE07-B910C19E7CD7}" dt="2026-08-25T16:38:17.008" v="2540" actId="1076"/>
          <ac:picMkLst>
            <pc:docMk/>
            <pc:sldMk cId="2923128242" sldId="256"/>
            <ac:picMk id="42" creationId="{4EC3C843-EAA3-9EB4-0592-F7F2DDF5B86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7003597"/>
            <a:ext cx="25727184" cy="14898735"/>
          </a:xfrm>
        </p:spPr>
        <p:txBody>
          <a:bodyPr anchor="b"/>
          <a:lstStyle>
            <a:lvl1pPr algn="ctr">
              <a:defRPr sz="19861"/>
            </a:lvl1pPr>
          </a:lstStyle>
          <a:p>
            <a:r>
              <a:rPr lang="en-US"/>
              <a:t>Click to edit Master title style</a:t>
            </a:r>
            <a:endParaRPr lang="en-US" dirty="0"/>
          </a:p>
        </p:txBody>
      </p:sp>
      <p:sp>
        <p:nvSpPr>
          <p:cNvPr id="3" name="Subtitle 2"/>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89861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70881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0020" y="2278397"/>
            <a:ext cx="6526381" cy="362661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0877" y="2278397"/>
            <a:ext cx="19200803" cy="362661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784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69559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112" y="10668854"/>
            <a:ext cx="26105525" cy="17801211"/>
          </a:xfrm>
        </p:spPr>
        <p:txBody>
          <a:bodyPr anchor="b"/>
          <a:lstStyle>
            <a:lvl1pPr>
              <a:defRPr sz="19861"/>
            </a:lvl1pPr>
          </a:lstStyle>
          <a:p>
            <a:r>
              <a:rPr lang="en-US"/>
              <a:t>Click to edit Master title style</a:t>
            </a:r>
            <a:endParaRPr lang="en-US" dirty="0"/>
          </a:p>
        </p:txBody>
      </p:sp>
      <p:sp>
        <p:nvSpPr>
          <p:cNvPr id="3" name="Text Placeholder 2"/>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2DDD-1F5C-4197-9B2F-80A7F2B9210C}" type="datetimeFigureOut">
              <a:rPr lang="vi-VN" smtClean="0"/>
              <a:t>25/08/2026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426805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0875"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2808"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C2DDD-1F5C-4197-9B2F-80A7F2B9210C}" type="datetimeFigureOut">
              <a:rPr lang="vi-VN" smtClean="0"/>
              <a:t>25/08/2026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9955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278406"/>
            <a:ext cx="26105525" cy="82715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4" name="Content Placeholder 3"/>
          <p:cNvSpPr>
            <a:spLocks noGrp="1"/>
          </p:cNvSpPr>
          <p:nvPr>
            <p:ph sz="half" idx="2"/>
          </p:nvPr>
        </p:nvSpPr>
        <p:spPr>
          <a:xfrm>
            <a:off x="2084821" y="15631784"/>
            <a:ext cx="1280447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6" name="Content Placeholder 5"/>
          <p:cNvSpPr>
            <a:spLocks noGrp="1"/>
          </p:cNvSpPr>
          <p:nvPr>
            <p:ph sz="quarter" idx="4"/>
          </p:nvPr>
        </p:nvSpPr>
        <p:spPr>
          <a:xfrm>
            <a:off x="15322810" y="15631784"/>
            <a:ext cx="1286753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C2DDD-1F5C-4197-9B2F-80A7F2B9210C}" type="datetimeFigureOut">
              <a:rPr lang="vi-VN" smtClean="0"/>
              <a:t>25/08/2026</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6930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C2DDD-1F5C-4197-9B2F-80A7F2B9210C}" type="datetimeFigureOut">
              <a:rPr lang="vi-VN" smtClean="0"/>
              <a:t>25/08/2026</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313734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C2DDD-1F5C-4197-9B2F-80A7F2B9210C}" type="datetimeFigureOut">
              <a:rPr lang="vi-VN" smtClean="0"/>
              <a:t>25/08/2026</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556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Content Placeholder 2"/>
          <p:cNvSpPr>
            <a:spLocks noGrp="1"/>
          </p:cNvSpPr>
          <p:nvPr>
            <p:ph idx="1"/>
          </p:nvPr>
        </p:nvSpPr>
        <p:spPr>
          <a:xfrm>
            <a:off x="12867534" y="6161587"/>
            <a:ext cx="15322808" cy="30411646"/>
          </a:xfrm>
        </p:spPr>
        <p:txBody>
          <a:bodyPr/>
          <a:lstStyle>
            <a:lvl1pPr>
              <a:defRPr sz="10592"/>
            </a:lvl1pPr>
            <a:lvl2pPr>
              <a:defRPr sz="9268"/>
            </a:lvl2pPr>
            <a:lvl3pPr>
              <a:defRPr sz="7944"/>
            </a:lvl3pPr>
            <a:lvl4pPr>
              <a:defRPr sz="6620"/>
            </a:lvl4pPr>
            <a:lvl5pPr>
              <a:defRPr sz="6620"/>
            </a:lvl5pPr>
            <a:lvl6pPr>
              <a:defRPr sz="6620"/>
            </a:lvl6pPr>
            <a:lvl7pPr>
              <a:defRPr sz="6620"/>
            </a:lvl7pPr>
            <a:lvl8pPr>
              <a:defRPr sz="6620"/>
            </a:lvl8pPr>
            <a:lvl9pPr>
              <a:defRPr sz="6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25/08/2026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97161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rPr lang="en-US"/>
              <a:t>Click icon to add picture</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25/08/2026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589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875" y="2278406"/>
            <a:ext cx="26105525" cy="82715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0875" y="11391985"/>
            <a:ext cx="26105525" cy="271525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0875" y="39663928"/>
            <a:ext cx="6810137" cy="2278397"/>
          </a:xfrm>
          <a:prstGeom prst="rect">
            <a:avLst/>
          </a:prstGeom>
        </p:spPr>
        <p:txBody>
          <a:bodyPr vert="horz" lIns="91440" tIns="45720" rIns="91440" bIns="45720" rtlCol="0" anchor="ctr"/>
          <a:lstStyle>
            <a:lvl1pPr algn="l">
              <a:defRPr sz="3972">
                <a:solidFill>
                  <a:schemeClr val="tx1">
                    <a:tint val="75000"/>
                  </a:schemeClr>
                </a:solidFill>
              </a:defRPr>
            </a:lvl1pPr>
          </a:lstStyle>
          <a:p>
            <a:fld id="{5B4C2DDD-1F5C-4197-9B2F-80A7F2B9210C}" type="datetimeFigureOut">
              <a:rPr lang="vi-VN" smtClean="0"/>
              <a:t>25/08/2026</a:t>
            </a:fld>
            <a:endParaRPr lang="vi-VN"/>
          </a:p>
        </p:txBody>
      </p:sp>
      <p:sp>
        <p:nvSpPr>
          <p:cNvPr id="5" name="Footer Placeholder 4"/>
          <p:cNvSpPr>
            <a:spLocks noGrp="1"/>
          </p:cNvSpPr>
          <p:nvPr>
            <p:ph type="ftr" sz="quarter" idx="3"/>
          </p:nvPr>
        </p:nvSpPr>
        <p:spPr>
          <a:xfrm>
            <a:off x="10026035" y="39663928"/>
            <a:ext cx="10215205" cy="2278397"/>
          </a:xfrm>
          <a:prstGeom prst="rect">
            <a:avLst/>
          </a:prstGeom>
        </p:spPr>
        <p:txBody>
          <a:bodyPr vert="horz" lIns="91440" tIns="45720" rIns="91440" bIns="45720" rtlCol="0" anchor="ctr"/>
          <a:lstStyle>
            <a:lvl1pPr algn="ctr">
              <a:defRPr sz="3972">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21376263" y="39663928"/>
            <a:ext cx="6810137" cy="2278397"/>
          </a:xfrm>
          <a:prstGeom prst="rect">
            <a:avLst/>
          </a:prstGeom>
        </p:spPr>
        <p:txBody>
          <a:bodyPr vert="horz" lIns="91440" tIns="45720" rIns="91440" bIns="45720" rtlCol="0" anchor="ctr"/>
          <a:lstStyle>
            <a:lvl1pPr algn="r">
              <a:defRPr sz="3972">
                <a:solidFill>
                  <a:schemeClr val="tx1">
                    <a:tint val="75000"/>
                  </a:schemeClr>
                </a:solidFill>
              </a:defRPr>
            </a:lvl1pPr>
          </a:lstStyle>
          <a:p>
            <a:fld id="{44286AF3-F49B-4E39-939D-40A3BDE02972}" type="slidenum">
              <a:rPr lang="vi-VN" smtClean="0"/>
              <a:t>‹#›</a:t>
            </a:fld>
            <a:endParaRPr lang="vi-VN"/>
          </a:p>
        </p:txBody>
      </p:sp>
    </p:spTree>
    <p:extLst>
      <p:ext uri="{BB962C8B-B14F-4D97-AF65-F5344CB8AC3E}">
        <p14:creationId xmlns:p14="http://schemas.microsoft.com/office/powerpoint/2010/main" val="2259893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6755" rtl="0" eaLnBrk="1" latinLnBrk="0" hangingPunct="1">
        <a:lnSpc>
          <a:spcPct val="90000"/>
        </a:lnSpc>
        <a:spcBef>
          <a:spcPct val="0"/>
        </a:spcBef>
        <a:buNone/>
        <a:defRPr sz="14564" kern="1200">
          <a:solidFill>
            <a:schemeClr val="tx1"/>
          </a:solidFill>
          <a:latin typeface="+mj-lt"/>
          <a:ea typeface="+mj-ea"/>
          <a:cs typeface="+mj-cs"/>
        </a:defRPr>
      </a:lvl1pPr>
    </p:titleStyle>
    <p:bodyStyle>
      <a:lvl1pPr marL="756689" indent="-756689" algn="l" defTabSz="3026755" rtl="0" eaLnBrk="1" latinLnBrk="0" hangingPunct="1">
        <a:lnSpc>
          <a:spcPct val="90000"/>
        </a:lnSpc>
        <a:spcBef>
          <a:spcPts val="3310"/>
        </a:spcBef>
        <a:buFont typeface="Arial" panose="020B0604020202020204" pitchFamily="34" charset="0"/>
        <a:buChar char="•"/>
        <a:defRPr sz="9268" kern="1200">
          <a:solidFill>
            <a:schemeClr val="tx1"/>
          </a:solidFill>
          <a:latin typeface="+mn-lt"/>
          <a:ea typeface="+mn-ea"/>
          <a:cs typeface="+mn-cs"/>
        </a:defRPr>
      </a:lvl1pPr>
      <a:lvl2pPr marL="2270067" indent="-756689" algn="l" defTabSz="3026755" rtl="0" eaLnBrk="1" latinLnBrk="0" hangingPunct="1">
        <a:lnSpc>
          <a:spcPct val="90000"/>
        </a:lnSpc>
        <a:spcBef>
          <a:spcPts val="1655"/>
        </a:spcBef>
        <a:buFont typeface="Arial" panose="020B0604020202020204" pitchFamily="34" charset="0"/>
        <a:buChar char="•"/>
        <a:defRPr sz="7944" kern="1200">
          <a:solidFill>
            <a:schemeClr val="tx1"/>
          </a:solidFill>
          <a:latin typeface="+mn-lt"/>
          <a:ea typeface="+mn-ea"/>
          <a:cs typeface="+mn-cs"/>
        </a:defRPr>
      </a:lvl2pPr>
      <a:lvl3pPr marL="3783444" indent="-756689" algn="l" defTabSz="3026755" rtl="0" eaLnBrk="1" latinLnBrk="0" hangingPunct="1">
        <a:lnSpc>
          <a:spcPct val="90000"/>
        </a:lnSpc>
        <a:spcBef>
          <a:spcPts val="1655"/>
        </a:spcBef>
        <a:buFont typeface="Arial" panose="020B0604020202020204" pitchFamily="34" charset="0"/>
        <a:buChar char="•"/>
        <a:defRPr sz="6620" kern="1200">
          <a:solidFill>
            <a:schemeClr val="tx1"/>
          </a:solidFill>
          <a:latin typeface="+mn-lt"/>
          <a:ea typeface="+mn-ea"/>
          <a:cs typeface="+mn-cs"/>
        </a:defRPr>
      </a:lvl3pPr>
      <a:lvl4pPr marL="5296822"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4pPr>
      <a:lvl5pPr marL="6810200"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5pPr>
      <a:lvl6pPr marL="8323577"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6pPr>
      <a:lvl7pPr marL="9836955"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7pPr>
      <a:lvl8pPr marL="11350333"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8pPr>
      <a:lvl9pPr marL="12863711"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9pPr>
    </p:bodyStyle>
    <p:otherStyle>
      <a:defPPr>
        <a:defRPr lang="en-US"/>
      </a:defPPr>
      <a:lvl1pPr marL="0" algn="l" defTabSz="3026755" rtl="0" eaLnBrk="1" latinLnBrk="0" hangingPunct="1">
        <a:defRPr sz="5958" kern="1200">
          <a:solidFill>
            <a:schemeClr val="tx1"/>
          </a:solidFill>
          <a:latin typeface="+mn-lt"/>
          <a:ea typeface="+mn-ea"/>
          <a:cs typeface="+mn-cs"/>
        </a:defRPr>
      </a:lvl1pPr>
      <a:lvl2pPr marL="1513378" algn="l" defTabSz="3026755" rtl="0" eaLnBrk="1" latinLnBrk="0" hangingPunct="1">
        <a:defRPr sz="5958" kern="1200">
          <a:solidFill>
            <a:schemeClr val="tx1"/>
          </a:solidFill>
          <a:latin typeface="+mn-lt"/>
          <a:ea typeface="+mn-ea"/>
          <a:cs typeface="+mn-cs"/>
        </a:defRPr>
      </a:lvl2pPr>
      <a:lvl3pPr marL="3026755" algn="l" defTabSz="3026755" rtl="0" eaLnBrk="1" latinLnBrk="0" hangingPunct="1">
        <a:defRPr sz="5958" kern="1200">
          <a:solidFill>
            <a:schemeClr val="tx1"/>
          </a:solidFill>
          <a:latin typeface="+mn-lt"/>
          <a:ea typeface="+mn-ea"/>
          <a:cs typeface="+mn-cs"/>
        </a:defRPr>
      </a:lvl3pPr>
      <a:lvl4pPr marL="4540133" algn="l" defTabSz="3026755" rtl="0" eaLnBrk="1" latinLnBrk="0" hangingPunct="1">
        <a:defRPr sz="5958" kern="1200">
          <a:solidFill>
            <a:schemeClr val="tx1"/>
          </a:solidFill>
          <a:latin typeface="+mn-lt"/>
          <a:ea typeface="+mn-ea"/>
          <a:cs typeface="+mn-cs"/>
        </a:defRPr>
      </a:lvl4pPr>
      <a:lvl5pPr marL="6053511" algn="l" defTabSz="3026755" rtl="0" eaLnBrk="1" latinLnBrk="0" hangingPunct="1">
        <a:defRPr sz="5958" kern="1200">
          <a:solidFill>
            <a:schemeClr val="tx1"/>
          </a:solidFill>
          <a:latin typeface="+mn-lt"/>
          <a:ea typeface="+mn-ea"/>
          <a:cs typeface="+mn-cs"/>
        </a:defRPr>
      </a:lvl5pPr>
      <a:lvl6pPr marL="7566889" algn="l" defTabSz="3026755" rtl="0" eaLnBrk="1" latinLnBrk="0" hangingPunct="1">
        <a:defRPr sz="5958" kern="1200">
          <a:solidFill>
            <a:schemeClr val="tx1"/>
          </a:solidFill>
          <a:latin typeface="+mn-lt"/>
          <a:ea typeface="+mn-ea"/>
          <a:cs typeface="+mn-cs"/>
        </a:defRPr>
      </a:lvl6pPr>
      <a:lvl7pPr marL="9080266" algn="l" defTabSz="3026755" rtl="0" eaLnBrk="1" latinLnBrk="0" hangingPunct="1">
        <a:defRPr sz="5958" kern="1200">
          <a:solidFill>
            <a:schemeClr val="tx1"/>
          </a:solidFill>
          <a:latin typeface="+mn-lt"/>
          <a:ea typeface="+mn-ea"/>
          <a:cs typeface="+mn-cs"/>
        </a:defRPr>
      </a:lvl7pPr>
      <a:lvl8pPr marL="10593644" algn="l" defTabSz="3026755" rtl="0" eaLnBrk="1" latinLnBrk="0" hangingPunct="1">
        <a:defRPr sz="5958" kern="1200">
          <a:solidFill>
            <a:schemeClr val="tx1"/>
          </a:solidFill>
          <a:latin typeface="+mn-lt"/>
          <a:ea typeface="+mn-ea"/>
          <a:cs typeface="+mn-cs"/>
        </a:defRPr>
      </a:lvl8pPr>
      <a:lvl9pPr marL="12107022" algn="l" defTabSz="3026755" rtl="0" eaLnBrk="1" latinLnBrk="0" hangingPunct="1">
        <a:defRPr sz="5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66E5E5-58C0-4884-B34B-FB9EE2C8F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1" y="33031096"/>
            <a:ext cx="31152177" cy="8566848"/>
          </a:xfrm>
          <a:prstGeom prst="rect">
            <a:avLst/>
          </a:prstGeom>
        </p:spPr>
      </p:pic>
      <p:sp>
        <p:nvSpPr>
          <p:cNvPr id="5" name="Rectangle 4">
            <a:extLst>
              <a:ext uri="{FF2B5EF4-FFF2-40B4-BE49-F238E27FC236}">
                <a16:creationId xmlns:a16="http://schemas.microsoft.com/office/drawing/2014/main" id="{637ACF58-3D72-401D-9C72-5A57D535CBD4}"/>
              </a:ext>
            </a:extLst>
          </p:cNvPr>
          <p:cNvSpPr/>
          <p:nvPr/>
        </p:nvSpPr>
        <p:spPr>
          <a:xfrm>
            <a:off x="-1" y="41224835"/>
            <a:ext cx="30267275" cy="1670130"/>
          </a:xfrm>
          <a:prstGeom prst="rect">
            <a:avLst/>
          </a:prstGeom>
          <a:solidFill>
            <a:srgbClr val="D62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E8478DB4-FB7A-40E0-A273-C797FE8709CC}"/>
              </a:ext>
            </a:extLst>
          </p:cNvPr>
          <p:cNvSpPr/>
          <p:nvPr/>
        </p:nvSpPr>
        <p:spPr>
          <a:xfrm>
            <a:off x="-1" y="41597943"/>
            <a:ext cx="30267275" cy="1308843"/>
          </a:xfrm>
          <a:prstGeom prst="rect">
            <a:avLst/>
          </a:prstGeom>
          <a:solidFill>
            <a:srgbClr val="23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7" name="Picture 6">
            <a:extLst>
              <a:ext uri="{FF2B5EF4-FFF2-40B4-BE49-F238E27FC236}">
                <a16:creationId xmlns:a16="http://schemas.microsoft.com/office/drawing/2014/main" id="{C30D6708-63A8-40BE-9254-F82D53774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1400" y="494953"/>
            <a:ext cx="5419453" cy="2893706"/>
          </a:xfrm>
          <a:prstGeom prst="rect">
            <a:avLst/>
          </a:prstGeom>
        </p:spPr>
      </p:pic>
      <p:pic>
        <p:nvPicPr>
          <p:cNvPr id="8" name="Picture 7">
            <a:extLst>
              <a:ext uri="{FF2B5EF4-FFF2-40B4-BE49-F238E27FC236}">
                <a16:creationId xmlns:a16="http://schemas.microsoft.com/office/drawing/2014/main" id="{8B03BA91-70B9-4B08-8F49-FF6833368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86529" y="463918"/>
            <a:ext cx="6607118" cy="3052028"/>
          </a:xfrm>
          <a:prstGeom prst="rect">
            <a:avLst/>
          </a:prstGeom>
        </p:spPr>
      </p:pic>
      <p:pic>
        <p:nvPicPr>
          <p:cNvPr id="9" name="Picture 8">
            <a:extLst>
              <a:ext uri="{FF2B5EF4-FFF2-40B4-BE49-F238E27FC236}">
                <a16:creationId xmlns:a16="http://schemas.microsoft.com/office/drawing/2014/main" id="{4A8F8FC8-B7AA-4361-8397-BDD0B5591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4743" y="359389"/>
            <a:ext cx="6218198" cy="3052028"/>
          </a:xfrm>
          <a:prstGeom prst="rect">
            <a:avLst/>
          </a:prstGeom>
        </p:spPr>
      </p:pic>
      <p:pic>
        <p:nvPicPr>
          <p:cNvPr id="10" name="Picture 9">
            <a:extLst>
              <a:ext uri="{FF2B5EF4-FFF2-40B4-BE49-F238E27FC236}">
                <a16:creationId xmlns:a16="http://schemas.microsoft.com/office/drawing/2014/main" id="{A4835EE4-FB6A-4123-B576-D2B0FFCC3C6B}"/>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32822" r="1444" b="27978"/>
          <a:stretch/>
        </p:blipFill>
        <p:spPr>
          <a:xfrm>
            <a:off x="2390360" y="2010340"/>
            <a:ext cx="8101175" cy="956289"/>
          </a:xfrm>
          <a:prstGeom prst="rect">
            <a:avLst/>
          </a:prstGeom>
        </p:spPr>
      </p:pic>
      <p:pic>
        <p:nvPicPr>
          <p:cNvPr id="11" name="Picture 10">
            <a:extLst>
              <a:ext uri="{FF2B5EF4-FFF2-40B4-BE49-F238E27FC236}">
                <a16:creationId xmlns:a16="http://schemas.microsoft.com/office/drawing/2014/main" id="{0D0F92A5-2F92-4690-8918-2A8728B1A7BD}"/>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2164" r="1444" b="66450"/>
          <a:stretch/>
        </p:blipFill>
        <p:spPr>
          <a:xfrm>
            <a:off x="-104920" y="587733"/>
            <a:ext cx="13228021" cy="1422607"/>
          </a:xfrm>
          <a:prstGeom prst="rect">
            <a:avLst/>
          </a:prstGeom>
        </p:spPr>
      </p:pic>
      <p:pic>
        <p:nvPicPr>
          <p:cNvPr id="12" name="Picture 11">
            <a:extLst>
              <a:ext uri="{FF2B5EF4-FFF2-40B4-BE49-F238E27FC236}">
                <a16:creationId xmlns:a16="http://schemas.microsoft.com/office/drawing/2014/main" id="{FF6A16DD-34C4-47F7-9780-773C6F829237}"/>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79398" r="1444" b="5626"/>
          <a:stretch/>
        </p:blipFill>
        <p:spPr>
          <a:xfrm>
            <a:off x="2390360" y="2959767"/>
            <a:ext cx="8101175" cy="365348"/>
          </a:xfrm>
          <a:prstGeom prst="rect">
            <a:avLst/>
          </a:prstGeom>
        </p:spPr>
      </p:pic>
      <p:sp>
        <p:nvSpPr>
          <p:cNvPr id="15" name="TextBox 14">
            <a:extLst>
              <a:ext uri="{FF2B5EF4-FFF2-40B4-BE49-F238E27FC236}">
                <a16:creationId xmlns:a16="http://schemas.microsoft.com/office/drawing/2014/main" id="{B4CBFCF2-06E9-4030-8643-2E88D1BE6B8A}"/>
              </a:ext>
            </a:extLst>
          </p:cNvPr>
          <p:cNvSpPr txBox="1"/>
          <p:nvPr/>
        </p:nvSpPr>
        <p:spPr>
          <a:xfrm>
            <a:off x="1176596" y="3840840"/>
            <a:ext cx="27822002" cy="1754326"/>
          </a:xfrm>
          <a:prstGeom prst="rect">
            <a:avLst/>
          </a:prstGeom>
          <a:solidFill>
            <a:schemeClr val="accent2">
              <a:lumMod val="40000"/>
              <a:lumOff val="60000"/>
            </a:schemeClr>
          </a:solidFill>
        </p:spPr>
        <p:txBody>
          <a:bodyPr wrap="square" rtlCol="0">
            <a:spAutoFit/>
          </a:bodyPr>
          <a:lstStyle/>
          <a:p>
            <a:pPr algn="ctr"/>
            <a:r>
              <a:rPr lang="en-VN" sz="4800" dirty="0">
                <a:solidFill>
                  <a:srgbClr val="31346E"/>
                </a:solidFill>
                <a:latin typeface="Aharoni" panose="02010803020104030203" pitchFamily="2" charset="-79"/>
                <a:cs typeface="Aharoni" panose="02010803020104030203" pitchFamily="2" charset="-79"/>
              </a:rPr>
              <a:t> </a:t>
            </a:r>
            <a:r>
              <a:rPr lang="en-US" sz="5400" dirty="0">
                <a:solidFill>
                  <a:srgbClr val="002060"/>
                </a:solidFill>
                <a:latin typeface="Aharoni" panose="02010803020104030203" pitchFamily="2" charset="-79"/>
                <a:cs typeface="Aharoni" panose="02010803020104030203" pitchFamily="2" charset="-79"/>
              </a:rPr>
              <a:t>DEALING WITH EMERGENT LANGUAGE IN A YOUNG LEARNER ESL CLASSROOM: PRACTICAL TOOLS FOR TEACHERS</a:t>
            </a:r>
            <a:endParaRPr lang="en-VN" sz="4800" dirty="0">
              <a:solidFill>
                <a:srgbClr val="002060"/>
              </a:solidFill>
              <a:latin typeface="Aharoni" panose="02010803020104030203" pitchFamily="2" charset="-79"/>
              <a:cs typeface="Aharoni" panose="02010803020104030203" pitchFamily="2" charset="-79"/>
            </a:endParaRPr>
          </a:p>
        </p:txBody>
      </p:sp>
      <p:sp>
        <p:nvSpPr>
          <p:cNvPr id="16" name="TextBox 15">
            <a:extLst>
              <a:ext uri="{FF2B5EF4-FFF2-40B4-BE49-F238E27FC236}">
                <a16:creationId xmlns:a16="http://schemas.microsoft.com/office/drawing/2014/main" id="{88F28AB6-25CE-4510-8CAD-3EF32083A1A3}"/>
              </a:ext>
            </a:extLst>
          </p:cNvPr>
          <p:cNvSpPr txBox="1"/>
          <p:nvPr/>
        </p:nvSpPr>
        <p:spPr>
          <a:xfrm>
            <a:off x="9699395" y="5688821"/>
            <a:ext cx="10353609" cy="1200329"/>
          </a:xfrm>
          <a:prstGeom prst="rect">
            <a:avLst/>
          </a:prstGeom>
          <a:noFill/>
        </p:spPr>
        <p:txBody>
          <a:bodyPr wrap="square" rtlCol="0">
            <a:spAutoFit/>
          </a:bodyPr>
          <a:lstStyle/>
          <a:p>
            <a:pPr algn="ctr"/>
            <a:r>
              <a:rPr lang="en-US" sz="3600" dirty="0">
                <a:solidFill>
                  <a:srgbClr val="31346E"/>
                </a:solidFill>
                <a:latin typeface="Aharoni" panose="02010803020104030203" pitchFamily="2" charset="-79"/>
                <a:cs typeface="Aharoni" panose="02010803020104030203" pitchFamily="2" charset="-79"/>
              </a:rPr>
              <a:t>HANNA SKALEVSKA, </a:t>
            </a:r>
          </a:p>
          <a:p>
            <a:pPr algn="ctr"/>
            <a:r>
              <a:rPr lang="en-US" sz="3600" dirty="0">
                <a:solidFill>
                  <a:srgbClr val="31346E"/>
                </a:solidFill>
                <a:latin typeface="Aharoni" panose="02010803020104030203" pitchFamily="2" charset="-79"/>
                <a:cs typeface="Aharoni" panose="02010803020104030203" pitchFamily="2" charset="-79"/>
              </a:rPr>
              <a:t>Teacher of English, British Council Vietnam </a:t>
            </a:r>
            <a:r>
              <a:rPr lang="en-VN" sz="3600" dirty="0">
                <a:solidFill>
                  <a:srgbClr val="31346E"/>
                </a:solidFill>
                <a:latin typeface="Aharoni" panose="02010803020104030203" pitchFamily="2" charset="-79"/>
                <a:cs typeface="Aharoni" panose="02010803020104030203" pitchFamily="2" charset="-79"/>
              </a:rPr>
              <a:t> </a:t>
            </a:r>
          </a:p>
        </p:txBody>
      </p:sp>
      <p:sp>
        <p:nvSpPr>
          <p:cNvPr id="13" name="Title 12">
            <a:extLst>
              <a:ext uri="{FF2B5EF4-FFF2-40B4-BE49-F238E27FC236}">
                <a16:creationId xmlns:a16="http://schemas.microsoft.com/office/drawing/2014/main" id="{4A9F44A1-C123-4F6A-907F-51A4A1F70211}"/>
              </a:ext>
            </a:extLst>
          </p:cNvPr>
          <p:cNvSpPr>
            <a:spLocks noGrp="1"/>
          </p:cNvSpPr>
          <p:nvPr>
            <p:ph type="ctrTitle"/>
          </p:nvPr>
        </p:nvSpPr>
        <p:spPr>
          <a:xfrm>
            <a:off x="1105787" y="7003596"/>
            <a:ext cx="27984892" cy="33285505"/>
          </a:xfrm>
        </p:spPr>
        <p:txBody>
          <a:bodyPr anchor="t">
            <a:normAutofit/>
          </a:bodyPr>
          <a:lstStyle/>
          <a:p>
            <a:endParaRPr lang="vi-VN" sz="5400" dirty="0"/>
          </a:p>
        </p:txBody>
      </p:sp>
      <p:graphicFrame>
        <p:nvGraphicFramePr>
          <p:cNvPr id="22" name="Table 21">
            <a:extLst>
              <a:ext uri="{FF2B5EF4-FFF2-40B4-BE49-F238E27FC236}">
                <a16:creationId xmlns:a16="http://schemas.microsoft.com/office/drawing/2014/main" id="{1F79164F-F143-6E8E-0ADC-24FE6A4A92C0}"/>
              </a:ext>
            </a:extLst>
          </p:cNvPr>
          <p:cNvGraphicFramePr>
            <a:graphicFrameLocks noGrp="1"/>
          </p:cNvGraphicFramePr>
          <p:nvPr>
            <p:extLst>
              <p:ext uri="{D42A27DB-BD31-4B8C-83A1-F6EECF244321}">
                <p14:modId xmlns:p14="http://schemas.microsoft.com/office/powerpoint/2010/main" val="280088805"/>
              </p:ext>
            </p:extLst>
          </p:nvPr>
        </p:nvGraphicFramePr>
        <p:xfrm>
          <a:off x="1156043" y="7043941"/>
          <a:ext cx="12963994" cy="6100190"/>
        </p:xfrm>
        <a:graphic>
          <a:graphicData uri="http://schemas.openxmlformats.org/drawingml/2006/table">
            <a:tbl>
              <a:tblPr firstRow="1" bandRow="1">
                <a:tableStyleId>{5C22544A-7EE6-4342-B048-85BDC9FD1C3A}</a:tableStyleId>
              </a:tblPr>
              <a:tblGrid>
                <a:gridCol w="12963994">
                  <a:extLst>
                    <a:ext uri="{9D8B030D-6E8A-4147-A177-3AD203B41FA5}">
                      <a16:colId xmlns:a16="http://schemas.microsoft.com/office/drawing/2014/main" val="3819251462"/>
                    </a:ext>
                  </a:extLst>
                </a:gridCol>
              </a:tblGrid>
              <a:tr h="827150">
                <a:tc>
                  <a:txBody>
                    <a:bodyPr/>
                    <a:lstStyle/>
                    <a:p>
                      <a:r>
                        <a:rPr lang="en-US" sz="4800" b="1" dirty="0">
                          <a:latin typeface="+mn-lt"/>
                          <a:cs typeface="Aharoni" panose="02010803020104030203" pitchFamily="2" charset="-79"/>
                        </a:rPr>
                        <a:t>ABSTRACT</a:t>
                      </a:r>
                    </a:p>
                  </a:txBody>
                  <a:tcPr/>
                </a:tc>
                <a:extLst>
                  <a:ext uri="{0D108BD9-81ED-4DB2-BD59-A6C34878D82A}">
                    <a16:rowId xmlns:a16="http://schemas.microsoft.com/office/drawing/2014/main" val="1007367170"/>
                  </a:ext>
                </a:extLst>
              </a:tr>
              <a:tr h="1004516">
                <a:tc>
                  <a:txBody>
                    <a:bodyPr/>
                    <a:lstStyle/>
                    <a:p>
                      <a:pPr indent="457200" algn="l"/>
                      <a:r>
                        <a:rPr lang="en-US" sz="2000"/>
                        <a:t>This </a:t>
                      </a:r>
                      <a:r>
                        <a:rPr lang="en-US" sz="2000" dirty="0"/>
                        <a:t>presentation reports key findings of a research project conducted through continuous classroom observations as part of the </a:t>
                      </a:r>
                      <a:r>
                        <a:rPr lang="en-US" sz="2000" dirty="0" err="1"/>
                        <a:t>DipTESOL</a:t>
                      </a:r>
                      <a:r>
                        <a:rPr lang="en-US" sz="2000" dirty="0"/>
                        <a:t> course, focusing on ways to deal with emergent language in a Young Learner ESL classroom within the framework of modern CLT, TBL and CLIL principles widely applied in language </a:t>
                      </a:r>
                      <a:r>
                        <a:rPr lang="en-US" sz="2000" dirty="0" err="1"/>
                        <a:t>centres</a:t>
                      </a:r>
                      <a:r>
                        <a:rPr lang="en-US" sz="2000" dirty="0"/>
                        <a:t> and bilingual/international schools across Vietnam. The research is informed by the response taxonomy proposed by Norrington-Davies and builds on Long’s ‘Focus on Form’ approach, according to which language is more effectively acquired when addressed at the point of need. The study investigates which kinds and aspects of language teachers most frequently address as emergent, including lexis, grammar, collocations, phonology, and discourse features; which feedback and response techniques teachers employ when working with emergent language; and how much classroom time is devoted to it. A practical outcome of the project was the development of a classroom observation instrument designed as a ready-made tool for in-service teacher professional development through peer observation or self-reflection using lesson recordings. This instrument enables systematic collection of data on working with emergent language in Young Learner ESL classrooms, including types and aspects of language addressed, response and boarding techniques used, time allocation, as well as common lesson stages in which emergent language may occur. The findings offer valuable insights for both novice and experienced ESL teachers by suggesting possible combinations of techniques that appear effective when responding to different language aspects, for instance, elicitation or reformulation combined with metalinguistic feedback for form-focused responses on lexis and grammar..</a:t>
                      </a:r>
                    </a:p>
                    <a:p>
                      <a:pPr indent="457200" algn="l"/>
                      <a:endParaRPr lang="en-US" sz="2000" dirty="0"/>
                    </a:p>
                  </a:txBody>
                  <a:tcPr>
                    <a:solidFill>
                      <a:schemeClr val="accent2">
                        <a:lumMod val="20000"/>
                        <a:lumOff val="80000"/>
                      </a:schemeClr>
                    </a:solidFill>
                  </a:tcPr>
                </a:tc>
                <a:extLst>
                  <a:ext uri="{0D108BD9-81ED-4DB2-BD59-A6C34878D82A}">
                    <a16:rowId xmlns:a16="http://schemas.microsoft.com/office/drawing/2014/main" val="1121393471"/>
                  </a:ext>
                </a:extLst>
              </a:tr>
            </a:tbl>
          </a:graphicData>
        </a:graphic>
      </p:graphicFrame>
      <p:graphicFrame>
        <p:nvGraphicFramePr>
          <p:cNvPr id="24" name="Table 23">
            <a:extLst>
              <a:ext uri="{FF2B5EF4-FFF2-40B4-BE49-F238E27FC236}">
                <a16:creationId xmlns:a16="http://schemas.microsoft.com/office/drawing/2014/main" id="{C9E2C767-9A33-9541-7DAD-2A6BBBFB86DC}"/>
              </a:ext>
            </a:extLst>
          </p:cNvPr>
          <p:cNvGraphicFramePr>
            <a:graphicFrameLocks noGrp="1"/>
          </p:cNvGraphicFramePr>
          <p:nvPr>
            <p:extLst>
              <p:ext uri="{D42A27DB-BD31-4B8C-83A1-F6EECF244321}">
                <p14:modId xmlns:p14="http://schemas.microsoft.com/office/powerpoint/2010/main" val="3646178619"/>
              </p:ext>
            </p:extLst>
          </p:nvPr>
        </p:nvGraphicFramePr>
        <p:xfrm>
          <a:off x="1101416" y="13200489"/>
          <a:ext cx="12963994" cy="10972800"/>
        </p:xfrm>
        <a:graphic>
          <a:graphicData uri="http://schemas.openxmlformats.org/drawingml/2006/table">
            <a:tbl>
              <a:tblPr firstRow="1" bandRow="1">
                <a:tableStyleId>{5C22544A-7EE6-4342-B048-85BDC9FD1C3A}</a:tableStyleId>
              </a:tblPr>
              <a:tblGrid>
                <a:gridCol w="12963994">
                  <a:extLst>
                    <a:ext uri="{9D8B030D-6E8A-4147-A177-3AD203B41FA5}">
                      <a16:colId xmlns:a16="http://schemas.microsoft.com/office/drawing/2014/main" val="868943784"/>
                    </a:ext>
                  </a:extLst>
                </a:gridCol>
              </a:tblGrid>
              <a:tr h="726392">
                <a:tc>
                  <a:txBody>
                    <a:bodyPr/>
                    <a:lstStyle/>
                    <a:p>
                      <a:r>
                        <a:rPr lang="en-US" sz="4800" dirty="0">
                          <a:solidFill>
                            <a:schemeClr val="bg1"/>
                          </a:solidFill>
                        </a:rPr>
                        <a:t>RESEARCH QUESTIONS AND METHODOLOGY</a:t>
                      </a:r>
                      <a:endParaRPr lang="en-US" dirty="0">
                        <a:solidFill>
                          <a:schemeClr val="bg1"/>
                        </a:solidFill>
                      </a:endParaRPr>
                    </a:p>
                  </a:txBody>
                  <a:tcPr/>
                </a:tc>
                <a:extLst>
                  <a:ext uri="{0D108BD9-81ED-4DB2-BD59-A6C34878D82A}">
                    <a16:rowId xmlns:a16="http://schemas.microsoft.com/office/drawing/2014/main" val="3409069787"/>
                  </a:ext>
                </a:extLst>
              </a:tr>
              <a:tr h="370840">
                <a:tc>
                  <a:txBody>
                    <a:bodyPr/>
                    <a:lstStyle/>
                    <a:p>
                      <a:r>
                        <a:rPr lang="en-US" sz="3200" b="1" dirty="0"/>
                        <a:t>Research questions</a:t>
                      </a:r>
                      <a:r>
                        <a:rPr lang="en-US" sz="2000" dirty="0"/>
                        <a:t> </a:t>
                      </a:r>
                    </a:p>
                    <a:p>
                      <a:endParaRPr lang="en-US" sz="2000" dirty="0"/>
                    </a:p>
                    <a:p>
                      <a:r>
                        <a:rPr lang="en-US" sz="2400" b="1" i="1" dirty="0"/>
                        <a:t>Question 1</a:t>
                      </a:r>
                      <a:r>
                        <a:rPr lang="en-US" sz="2000" dirty="0"/>
                        <a:t>: What kind of language do teachers work with as emergent language (lexis, grammar, collocations,  </a:t>
                      </a:r>
                    </a:p>
                    <a:p>
                      <a:r>
                        <a:rPr lang="en-US" sz="2000" dirty="0"/>
                        <a:t>                          phonology, discourse features)?</a:t>
                      </a:r>
                    </a:p>
                    <a:p>
                      <a:r>
                        <a:rPr lang="en-US" sz="2400" b="1" i="1" dirty="0"/>
                        <a:t>Question 2</a:t>
                      </a:r>
                      <a:r>
                        <a:rPr lang="en-US" sz="2000" dirty="0"/>
                        <a:t>: What are the most frequent techniques (feedback methods) teachers use to  respond to emergent </a:t>
                      </a:r>
                    </a:p>
                    <a:p>
                      <a:r>
                        <a:rPr lang="en-US" sz="2000" dirty="0"/>
                        <a:t>                          language?</a:t>
                      </a:r>
                      <a:endParaRPr lang="en-US" sz="2400" b="1" i="1" dirty="0"/>
                    </a:p>
                    <a:p>
                      <a:r>
                        <a:rPr lang="en-US" sz="2400" b="1" i="1" dirty="0"/>
                        <a:t>Question 3</a:t>
                      </a:r>
                      <a:r>
                        <a:rPr lang="en-US" sz="2000" dirty="0"/>
                        <a:t>: How much time do teachers spend on emergent language in the classroom?</a:t>
                      </a:r>
                    </a:p>
                    <a:p>
                      <a:endParaRPr lang="en-US" sz="2000" dirty="0"/>
                    </a:p>
                    <a:p>
                      <a:r>
                        <a:rPr lang="en-US" sz="3200" b="1" dirty="0"/>
                        <a:t>Methodology</a:t>
                      </a:r>
                    </a:p>
                    <a:p>
                      <a:endParaRPr lang="en-US" sz="2000" b="1" dirty="0"/>
                    </a:p>
                    <a:p>
                      <a:r>
                        <a:rPr lang="en-US" sz="2000" b="0" dirty="0"/>
                        <a:t>The study employed a classroom observation methodology involving 10 hours of in-class observations of DELTA/</a:t>
                      </a:r>
                      <a:r>
                        <a:rPr lang="en-US" sz="2000" b="0" dirty="0" err="1"/>
                        <a:t>DipTESOL</a:t>
                      </a:r>
                      <a:r>
                        <a:rPr lang="en-US" sz="2000" b="0" dirty="0"/>
                        <a:t>-qualified teachers working with secondary-level learners at British Council </a:t>
                      </a:r>
                      <a:r>
                        <a:rPr lang="en-US" sz="2000" b="0" dirty="0" err="1"/>
                        <a:t>centres</a:t>
                      </a:r>
                      <a:r>
                        <a:rPr lang="en-US" sz="2000" b="0" dirty="0"/>
                        <a:t>. A structured observation instrument was used to systematically record instances of emergent language and teachers’ responses to them. The instrument was designed to address three research questions mentioned above. The observations provided both quantitative and qualitative data on the occurrence, treatment, and duration of emergent language episodes in naturally occurring classroom interaction.</a:t>
                      </a:r>
                    </a:p>
                    <a:p>
                      <a:endParaRPr lang="en-US" sz="2000" b="0" dirty="0"/>
                    </a:p>
                    <a:p>
                      <a:r>
                        <a:rPr lang="en-US" sz="2800" b="1" dirty="0"/>
                        <a:t>Classroom Observation Instrument (COI)</a:t>
                      </a:r>
                      <a:endParaRPr lang="en-US" sz="2000" b="1" dirty="0"/>
                    </a:p>
                    <a:p>
                      <a:endParaRPr lang="en-US" sz="2400" b="0" dirty="0"/>
                    </a:p>
                    <a:p>
                      <a:endParaRPr lang="en-US" sz="2400" b="0" dirty="0"/>
                    </a:p>
                    <a:p>
                      <a:endParaRPr lang="en-US" sz="2400" b="0" dirty="0"/>
                    </a:p>
                    <a:p>
                      <a:endParaRPr lang="en-US" sz="2400" b="0" dirty="0"/>
                    </a:p>
                    <a:p>
                      <a:endParaRPr lang="en-US" sz="2400" b="0" dirty="0"/>
                    </a:p>
                    <a:p>
                      <a:endParaRPr lang="en-US" sz="2400" b="0" dirty="0"/>
                    </a:p>
                    <a:p>
                      <a:endParaRPr lang="en-US" sz="2400" b="0" dirty="0"/>
                    </a:p>
                    <a:p>
                      <a:endParaRPr lang="en-US" sz="2400" b="0" dirty="0"/>
                    </a:p>
                    <a:p>
                      <a:endParaRPr lang="en-US" sz="2400" b="0" dirty="0"/>
                    </a:p>
                    <a:p>
                      <a:endParaRPr lang="en-US" sz="2000" dirty="0"/>
                    </a:p>
                    <a:p>
                      <a:endParaRPr lang="en-US" sz="2000" dirty="0"/>
                    </a:p>
                  </a:txBody>
                  <a:tcPr>
                    <a:solidFill>
                      <a:schemeClr val="accent2">
                        <a:lumMod val="20000"/>
                        <a:lumOff val="80000"/>
                      </a:schemeClr>
                    </a:solidFill>
                  </a:tcPr>
                </a:tc>
                <a:extLst>
                  <a:ext uri="{0D108BD9-81ED-4DB2-BD59-A6C34878D82A}">
                    <a16:rowId xmlns:a16="http://schemas.microsoft.com/office/drawing/2014/main" val="3366438580"/>
                  </a:ext>
                </a:extLst>
              </a:tr>
            </a:tbl>
          </a:graphicData>
        </a:graphic>
      </p:graphicFrame>
      <p:graphicFrame>
        <p:nvGraphicFramePr>
          <p:cNvPr id="25" name="Table 24">
            <a:extLst>
              <a:ext uri="{FF2B5EF4-FFF2-40B4-BE49-F238E27FC236}">
                <a16:creationId xmlns:a16="http://schemas.microsoft.com/office/drawing/2014/main" id="{A5D5C442-DA69-219C-BA39-660ECF093395}"/>
              </a:ext>
            </a:extLst>
          </p:cNvPr>
          <p:cNvGraphicFramePr>
            <a:graphicFrameLocks noGrp="1"/>
          </p:cNvGraphicFramePr>
          <p:nvPr>
            <p:extLst>
              <p:ext uri="{D42A27DB-BD31-4B8C-83A1-F6EECF244321}">
                <p14:modId xmlns:p14="http://schemas.microsoft.com/office/powerpoint/2010/main" val="3688968151"/>
              </p:ext>
            </p:extLst>
          </p:nvPr>
        </p:nvGraphicFramePr>
        <p:xfrm>
          <a:off x="14190846" y="7062498"/>
          <a:ext cx="14807752" cy="14264640"/>
        </p:xfrm>
        <a:graphic>
          <a:graphicData uri="http://schemas.openxmlformats.org/drawingml/2006/table">
            <a:tbl>
              <a:tblPr firstRow="1" bandRow="1">
                <a:tableStyleId>{5C22544A-7EE6-4342-B048-85BDC9FD1C3A}</a:tableStyleId>
              </a:tblPr>
              <a:tblGrid>
                <a:gridCol w="14807752">
                  <a:extLst>
                    <a:ext uri="{9D8B030D-6E8A-4147-A177-3AD203B41FA5}">
                      <a16:colId xmlns:a16="http://schemas.microsoft.com/office/drawing/2014/main" val="2316345861"/>
                    </a:ext>
                  </a:extLst>
                </a:gridCol>
              </a:tblGrid>
              <a:tr h="370840">
                <a:tc>
                  <a:txBody>
                    <a:bodyPr/>
                    <a:lstStyle/>
                    <a:p>
                      <a:r>
                        <a:rPr lang="en-US" sz="4800" dirty="0"/>
                        <a:t>KEY FINDINGS</a:t>
                      </a:r>
                      <a:endParaRPr lang="en-US" dirty="0"/>
                    </a:p>
                  </a:txBody>
                  <a:tcPr/>
                </a:tc>
                <a:extLst>
                  <a:ext uri="{0D108BD9-81ED-4DB2-BD59-A6C34878D82A}">
                    <a16:rowId xmlns:a16="http://schemas.microsoft.com/office/drawing/2014/main" val="3713829067"/>
                  </a:ext>
                </a:extLst>
              </a:tr>
              <a:tr h="370840">
                <a:tc>
                  <a:txBody>
                    <a:bodyPr/>
                    <a:lstStyle/>
                    <a:p>
                      <a:pPr indent="457200"/>
                      <a:r>
                        <a:rPr lang="en-US" sz="2000" b="1" u="sng" dirty="0"/>
                        <a:t>Response techniques varied depending on the kind and aspect of language addressed. All phonology EL were responded to using recast</a:t>
                      </a:r>
                      <a:r>
                        <a:rPr lang="en-US" sz="2000" dirty="0"/>
                        <a:t>. Both cases of discourse EL were addressed by metalinguistic feedback and reformulation. Metalinguistic feedback was also the most common technique used to respond to grammar EL. When addressing meaning of lexis EL, teachers referred to elicitation (46%), reformulation (23%) and extension (17%) accompanied by clarification request (11%) and metalinguistic feedback (8%). Most lexis EL focused on form was responded to by metalinguistic feedback (62%) and elicitation (47%) (Figure 4).    </a:t>
                      </a:r>
                    </a:p>
                    <a:p>
                      <a:pPr indent="457200"/>
                      <a:endParaRPr lang="en-US" sz="2000" dirty="0"/>
                    </a:p>
                    <a:p>
                      <a:pPr indent="457200"/>
                      <a:endParaRPr lang="en-US" sz="2000" dirty="0"/>
                    </a:p>
                    <a:p>
                      <a:pPr indent="457200"/>
                      <a:endParaRPr lang="en-US" sz="2000" dirty="0"/>
                    </a:p>
                    <a:p>
                      <a:pPr indent="457200"/>
                      <a:r>
                        <a:rPr lang="en-US" sz="2000" dirty="0"/>
                        <a:t> </a:t>
                      </a:r>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r>
                        <a:rPr lang="en-US" sz="2000" dirty="0"/>
                        <a:t>                                                                                                                     </a:t>
                      </a:r>
                      <a:r>
                        <a:rPr lang="en-US" sz="2000" b="1" dirty="0"/>
                        <a:t>Figure 4.</a:t>
                      </a:r>
                    </a:p>
                    <a:p>
                      <a:pPr indent="457200"/>
                      <a:r>
                        <a:rPr lang="en-US" sz="2000" dirty="0"/>
                        <a:t>                                                                         </a:t>
                      </a:r>
                    </a:p>
                    <a:p>
                      <a:endParaRPr lang="en-US" sz="2000" dirty="0"/>
                    </a:p>
                    <a:p>
                      <a:endParaRPr lang="en-US" sz="2000" dirty="0"/>
                    </a:p>
                    <a:p>
                      <a:r>
                        <a:rPr lang="en-US" sz="2800" b="1" dirty="0"/>
                        <a:t>How much time do teachers spend on emergent language in the classroom?</a:t>
                      </a:r>
                    </a:p>
                    <a:p>
                      <a:endParaRPr lang="en-US" sz="2800" b="1" dirty="0"/>
                    </a:p>
                    <a:p>
                      <a:pPr indent="457200"/>
                      <a:r>
                        <a:rPr lang="en-US" sz="2000" b="0" dirty="0"/>
                        <a:t>All the teachers observed spent on average from 30 sec. to 1 min. on each case of EL addressed, that resulted in eight to sixteen minutes of lesson time depending on the number of EL teachers responded to during the lesson. On average, it resulted in 17.5% to 26% of lesson time spent on EL for a 60-minute lesson, and 6.6% - 8% for a 120-minute lesson. The lowest time spent on EL was during an IELTS lesson (Obs.1.3). </a:t>
                      </a:r>
                    </a:p>
                    <a:p>
                      <a:pPr indent="457200"/>
                      <a:r>
                        <a:rPr lang="en-US" sz="2000" b="0" dirty="0"/>
                        <a:t>It was noticed that teachers who used elicitation and metalinguistic feedback as their main response techniques (Obs.1.2, 2.1 &amp; 2.2) spent more time on EL compared to teachers who used reformulation or recast and clarification request as their main feedback methods (Obs.3.1 &amp; 3.2). </a:t>
                      </a:r>
                    </a:p>
                    <a:p>
                      <a:pPr indent="457200"/>
                      <a:r>
                        <a:rPr lang="en-US" sz="2000" b="0" dirty="0"/>
                        <a:t>There was a visible correlation between the time spent and the amount of EL presented on the board. Thus, teachers who spent most time on EL within a 60-minute lesson (Obs.1.2 &amp; 2.1) had 80% and 58% of EL respectively being depicted on the board. At the same time, in Obs.3.3 where only 33% of EL stayed on the board, the teacher spent 11 minutes responding to 18 cases of EL, that resulted in only 18% of lesson time (Figure 5). </a:t>
                      </a:r>
                    </a:p>
                    <a:p>
                      <a:pPr indent="457200"/>
                      <a:endParaRPr lang="en-US" sz="2000" b="1" dirty="0"/>
                    </a:p>
                    <a:p>
                      <a:pPr indent="457200"/>
                      <a:endParaRPr lang="en-US" sz="2000" b="1" dirty="0"/>
                    </a:p>
                    <a:p>
                      <a:pPr indent="457200"/>
                      <a:endParaRPr lang="en-US" sz="2000" b="1" dirty="0"/>
                    </a:p>
                    <a:p>
                      <a:pPr indent="457200"/>
                      <a:endParaRPr lang="en-US" sz="2000" b="1" dirty="0"/>
                    </a:p>
                    <a:p>
                      <a:pPr indent="457200"/>
                      <a:endParaRPr lang="en-US" sz="2000" b="1" dirty="0"/>
                    </a:p>
                    <a:p>
                      <a:pPr indent="457200"/>
                      <a:endParaRPr lang="en-US" sz="2000" b="1" dirty="0"/>
                    </a:p>
                    <a:p>
                      <a:pPr indent="457200"/>
                      <a:endParaRPr lang="en-US" sz="2000" b="1" dirty="0"/>
                    </a:p>
                    <a:p>
                      <a:pPr indent="457200"/>
                      <a:endParaRPr lang="en-US" sz="2000" b="1" dirty="0"/>
                    </a:p>
                    <a:p>
                      <a:pPr indent="457200"/>
                      <a:endParaRPr lang="en-US" sz="2000" b="1" dirty="0"/>
                    </a:p>
                    <a:p>
                      <a:pPr indent="457200"/>
                      <a:r>
                        <a:rPr lang="en-US" sz="2000" b="1" dirty="0"/>
                        <a:t>                                                                                                                          Figure 5</a:t>
                      </a:r>
                    </a:p>
                    <a:p>
                      <a:pPr indent="457200"/>
                      <a:r>
                        <a:rPr lang="en-US" sz="2000" b="1" dirty="0"/>
                        <a:t> </a:t>
                      </a:r>
                    </a:p>
                    <a:p>
                      <a:pPr indent="457200"/>
                      <a:endParaRPr lang="en-US" sz="2000" b="1" dirty="0"/>
                    </a:p>
                  </a:txBody>
                  <a:tcPr>
                    <a:solidFill>
                      <a:schemeClr val="accent2">
                        <a:lumMod val="20000"/>
                        <a:lumOff val="80000"/>
                      </a:schemeClr>
                    </a:solidFill>
                  </a:tcPr>
                </a:tc>
                <a:extLst>
                  <a:ext uri="{0D108BD9-81ED-4DB2-BD59-A6C34878D82A}">
                    <a16:rowId xmlns:a16="http://schemas.microsoft.com/office/drawing/2014/main" val="3365057527"/>
                  </a:ext>
                </a:extLst>
              </a:tr>
            </a:tbl>
          </a:graphicData>
        </a:graphic>
      </p:graphicFrame>
      <p:graphicFrame>
        <p:nvGraphicFramePr>
          <p:cNvPr id="26" name="Table 25">
            <a:extLst>
              <a:ext uri="{FF2B5EF4-FFF2-40B4-BE49-F238E27FC236}">
                <a16:creationId xmlns:a16="http://schemas.microsoft.com/office/drawing/2014/main" id="{DF27FCDA-EFB5-F524-B216-B99DC081BCA4}"/>
              </a:ext>
            </a:extLst>
          </p:cNvPr>
          <p:cNvGraphicFramePr>
            <a:graphicFrameLocks noGrp="1"/>
          </p:cNvGraphicFramePr>
          <p:nvPr>
            <p:extLst>
              <p:ext uri="{D42A27DB-BD31-4B8C-83A1-F6EECF244321}">
                <p14:modId xmlns:p14="http://schemas.microsoft.com/office/powerpoint/2010/main" val="562099650"/>
              </p:ext>
            </p:extLst>
          </p:nvPr>
        </p:nvGraphicFramePr>
        <p:xfrm>
          <a:off x="1101415" y="24235428"/>
          <a:ext cx="12963993" cy="16056667"/>
        </p:xfrm>
        <a:graphic>
          <a:graphicData uri="http://schemas.openxmlformats.org/drawingml/2006/table">
            <a:tbl>
              <a:tblPr firstRow="1" bandRow="1">
                <a:tableStyleId>{5C22544A-7EE6-4342-B048-85BDC9FD1C3A}</a:tableStyleId>
              </a:tblPr>
              <a:tblGrid>
                <a:gridCol w="12963993">
                  <a:extLst>
                    <a:ext uri="{9D8B030D-6E8A-4147-A177-3AD203B41FA5}">
                      <a16:colId xmlns:a16="http://schemas.microsoft.com/office/drawing/2014/main" val="3692134591"/>
                    </a:ext>
                  </a:extLst>
                </a:gridCol>
              </a:tblGrid>
              <a:tr h="819966">
                <a:tc>
                  <a:txBody>
                    <a:bodyPr/>
                    <a:lstStyle/>
                    <a:p>
                      <a:r>
                        <a:rPr lang="en-US" sz="4800" dirty="0"/>
                        <a:t>KEY FINDINGS</a:t>
                      </a:r>
                      <a:endParaRPr lang="en-US" dirty="0"/>
                    </a:p>
                  </a:txBody>
                  <a:tcPr/>
                </a:tc>
                <a:extLst>
                  <a:ext uri="{0D108BD9-81ED-4DB2-BD59-A6C34878D82A}">
                    <a16:rowId xmlns:a16="http://schemas.microsoft.com/office/drawing/2014/main" val="3545812184"/>
                  </a:ext>
                </a:extLst>
              </a:tr>
              <a:tr h="15233707">
                <a:tc>
                  <a:txBody>
                    <a:bodyPr/>
                    <a:lstStyle/>
                    <a:p>
                      <a:r>
                        <a:rPr lang="en-US" sz="2800" b="1" dirty="0"/>
                        <a:t>What kind of language do teachers work with as emergent (lexis, grammar, collocations, phonology, discourse feature)?</a:t>
                      </a:r>
                    </a:p>
                    <a:p>
                      <a:endParaRPr lang="en-US" sz="2000" b="1" dirty="0"/>
                    </a:p>
                    <a:p>
                      <a:pPr indent="457200"/>
                      <a:r>
                        <a:rPr lang="en-US" sz="2000" dirty="0"/>
                        <a:t>After performing 10 hours of classroom observations, comprising two 120-minute lessons and six 60-minute lessons, I found out that all the teachers mostly worked with lexis as EL, that constitutes 90% of all the EL addressed, 33% of which being collocations. All the teachers observed addressed only 1-2 cases of grammar language as EL respectively, thus making it 7% of the total number of EL. There were only two cases of discourse EL (Obs.1.2 &amp; Obs.3.1). Phonology issues were addressed seven times, constituting 5.7% of total EL </a:t>
                      </a:r>
                      <a:r>
                        <a:rPr lang="en-US" sz="2000" b="1" dirty="0"/>
                        <a:t>(Figure 1)</a:t>
                      </a:r>
                      <a:r>
                        <a:rPr lang="en-US" sz="2000" dirty="0"/>
                        <a:t>.</a:t>
                      </a:r>
                    </a:p>
                    <a:p>
                      <a:pPr indent="457200"/>
                      <a:endParaRPr lang="en-US" sz="2000" dirty="0"/>
                    </a:p>
                    <a:p>
                      <a:pPr indent="457200"/>
                      <a:r>
                        <a:rPr lang="en-US" sz="2000" b="1" dirty="0"/>
                        <a:t>Language addressed as EL                                                </a:t>
                      </a:r>
                    </a:p>
                    <a:p>
                      <a:pPr indent="457200"/>
                      <a:r>
                        <a:rPr lang="en-US" sz="2000" dirty="0"/>
                        <a:t> </a:t>
                      </a:r>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r>
                        <a:rPr lang="en-US" sz="2000" dirty="0"/>
                        <a:t>                                       </a:t>
                      </a:r>
                      <a:r>
                        <a:rPr lang="en-US" sz="2000" b="1" dirty="0"/>
                        <a:t>Figure 1.                                                                                                                      Figure 2.</a:t>
                      </a:r>
                    </a:p>
                    <a:p>
                      <a:pPr indent="457200"/>
                      <a:endParaRPr lang="en-US" sz="2000" dirty="0"/>
                    </a:p>
                    <a:p>
                      <a:pPr indent="457200"/>
                      <a:r>
                        <a:rPr lang="en-US" sz="2000" dirty="0"/>
                        <a:t>To better analyze the type of language being addressed as EL I have added the ‘Aspect of language’ section to the COI. Results show that when it comes to lexis EL, all the teachers mostly responded to meaning (81 out 111 cases), form was addressed 18 times, form/meaning – 5 times, pronunciation – 4 times, pronunciation/meaning – 2 times and form/pronunciation – 1 time. In terms of grammar EL, in 8 out of 9 cases teachers addressed form and in 1 case – form/pronunciation. In both cases of discourse EL teachers addressed the incorrect use of form (sentence frame) </a:t>
                      </a:r>
                      <a:r>
                        <a:rPr lang="en-US" sz="2000" b="1" dirty="0"/>
                        <a:t>(Figure 2)</a:t>
                      </a:r>
                      <a:r>
                        <a:rPr lang="en-US" sz="2000" dirty="0"/>
                        <a:t>.</a:t>
                      </a:r>
                    </a:p>
                    <a:p>
                      <a:pPr indent="457200"/>
                      <a:endParaRPr lang="en-US" sz="2000" dirty="0"/>
                    </a:p>
                    <a:p>
                      <a:pPr indent="457200"/>
                      <a:endParaRPr lang="en-US" sz="2000" dirty="0"/>
                    </a:p>
                    <a:p>
                      <a:pPr indent="0"/>
                      <a:r>
                        <a:rPr lang="en-US" sz="2800" b="1" dirty="0"/>
                        <a:t>What are the most frequent techniques (feedback methods) teachers use to respond to emergent language? </a:t>
                      </a:r>
                    </a:p>
                    <a:p>
                      <a:pPr indent="0"/>
                      <a:endParaRPr lang="en-US" sz="2800" b="1"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endParaRPr lang="en-US" sz="2000" dirty="0"/>
                    </a:p>
                    <a:p>
                      <a:pPr indent="457200"/>
                      <a:r>
                        <a:rPr lang="en-US" sz="2000" dirty="0"/>
                        <a:t>                                                                                                                                                                              </a:t>
                      </a:r>
                      <a:r>
                        <a:rPr lang="en-US" sz="2000" b="1" dirty="0"/>
                        <a:t> Figure 3.</a:t>
                      </a:r>
                    </a:p>
                    <a:p>
                      <a:pPr indent="457200"/>
                      <a:endParaRPr lang="en-US" sz="2000" dirty="0"/>
                    </a:p>
                    <a:p>
                      <a:pPr indent="457200"/>
                      <a:endParaRPr lang="en-US" sz="2000" dirty="0"/>
                    </a:p>
                    <a:p>
                      <a:pPr indent="457200"/>
                      <a:r>
                        <a:rPr lang="en-US" sz="2000" b="1" u="sng" dirty="0"/>
                        <a:t>Different teachers demonstrated a tendency to prioritise certain response techniques. </a:t>
                      </a:r>
                      <a:r>
                        <a:rPr lang="en-US" sz="2000" dirty="0"/>
                        <a:t>Thus, in Obs.1.2, 2.1 and 2.2 teachers mostly used elicitation accompanied by metalinguistic feedback or extension, while in Obs.3.1, 3.2 and 3.3 there was a tendency to use explicit reformulation together with metalinguistic feedback or clarification request.</a:t>
                      </a:r>
                    </a:p>
                    <a:p>
                      <a:pPr indent="457200"/>
                      <a:endParaRPr lang="en-US" sz="2000" dirty="0"/>
                    </a:p>
                    <a:p>
                      <a:pPr indent="457200"/>
                      <a:endParaRPr lang="en-US" sz="2000" dirty="0"/>
                    </a:p>
                  </a:txBody>
                  <a:tcPr>
                    <a:solidFill>
                      <a:schemeClr val="accent2">
                        <a:lumMod val="20000"/>
                        <a:lumOff val="80000"/>
                      </a:schemeClr>
                    </a:solidFill>
                  </a:tcPr>
                </a:tc>
                <a:extLst>
                  <a:ext uri="{0D108BD9-81ED-4DB2-BD59-A6C34878D82A}">
                    <a16:rowId xmlns:a16="http://schemas.microsoft.com/office/drawing/2014/main" val="3504671921"/>
                  </a:ext>
                </a:extLst>
              </a:tr>
            </a:tbl>
          </a:graphicData>
        </a:graphic>
      </p:graphicFrame>
      <p:graphicFrame>
        <p:nvGraphicFramePr>
          <p:cNvPr id="27" name="Table 26">
            <a:extLst>
              <a:ext uri="{FF2B5EF4-FFF2-40B4-BE49-F238E27FC236}">
                <a16:creationId xmlns:a16="http://schemas.microsoft.com/office/drawing/2014/main" id="{6E5626CE-DA62-4105-9C54-00A0DDC52A62}"/>
              </a:ext>
            </a:extLst>
          </p:cNvPr>
          <p:cNvGraphicFramePr>
            <a:graphicFrameLocks noGrp="1"/>
          </p:cNvGraphicFramePr>
          <p:nvPr>
            <p:extLst>
              <p:ext uri="{D42A27DB-BD31-4B8C-83A1-F6EECF244321}">
                <p14:modId xmlns:p14="http://schemas.microsoft.com/office/powerpoint/2010/main" val="3458663850"/>
              </p:ext>
            </p:extLst>
          </p:nvPr>
        </p:nvGraphicFramePr>
        <p:xfrm>
          <a:off x="14190846" y="21357782"/>
          <a:ext cx="14807751" cy="10058400"/>
        </p:xfrm>
        <a:graphic>
          <a:graphicData uri="http://schemas.openxmlformats.org/drawingml/2006/table">
            <a:tbl>
              <a:tblPr firstRow="1" bandRow="1">
                <a:tableStyleId>{5C22544A-7EE6-4342-B048-85BDC9FD1C3A}</a:tableStyleId>
              </a:tblPr>
              <a:tblGrid>
                <a:gridCol w="14807751">
                  <a:extLst>
                    <a:ext uri="{9D8B030D-6E8A-4147-A177-3AD203B41FA5}">
                      <a16:colId xmlns:a16="http://schemas.microsoft.com/office/drawing/2014/main" val="3175749888"/>
                    </a:ext>
                  </a:extLst>
                </a:gridCol>
              </a:tblGrid>
              <a:tr h="370840">
                <a:tc>
                  <a:txBody>
                    <a:bodyPr/>
                    <a:lstStyle/>
                    <a:p>
                      <a:r>
                        <a:rPr lang="en-US" sz="4800" dirty="0"/>
                        <a:t>FUTURE IMPLICATIONS</a:t>
                      </a:r>
                      <a:endParaRPr lang="en-US" dirty="0"/>
                    </a:p>
                  </a:txBody>
                  <a:tcPr/>
                </a:tc>
                <a:extLst>
                  <a:ext uri="{0D108BD9-81ED-4DB2-BD59-A6C34878D82A}">
                    <a16:rowId xmlns:a16="http://schemas.microsoft.com/office/drawing/2014/main" val="874344615"/>
                  </a:ext>
                </a:extLst>
              </a:tr>
              <a:tr h="370840">
                <a:tc>
                  <a:txBody>
                    <a:bodyPr/>
                    <a:lstStyle/>
                    <a:p>
                      <a:pPr indent="457200"/>
                      <a:r>
                        <a:rPr lang="en-US" sz="2000" dirty="0"/>
                        <a:t>The results of the in-class observations suggest several practical implications for responding to Emergent Language (EL) in Young Learner ESL classrooms. Effective classroom practice may be supported by:</a:t>
                      </a:r>
                    </a:p>
                    <a:p>
                      <a:pPr indent="457200"/>
                      <a:r>
                        <a:rPr lang="en-US" sz="2000" dirty="0"/>
                        <a:t>- designating a specific area of the board for recording and </a:t>
                      </a:r>
                      <a:r>
                        <a:rPr lang="en-US" sz="2000" dirty="0" err="1"/>
                        <a:t>visualising</a:t>
                      </a:r>
                      <a:r>
                        <a:rPr lang="en-US" sz="2000" dirty="0"/>
                        <a:t> EL;</a:t>
                      </a:r>
                    </a:p>
                    <a:p>
                      <a:pPr indent="457200"/>
                      <a:r>
                        <a:rPr lang="en-US" sz="2000" dirty="0"/>
                        <a:t>- organising EL on the board according to parts of speech, grammatical structures, or recurring topic patterns);</a:t>
                      </a:r>
                    </a:p>
                    <a:p>
                      <a:pPr indent="457200"/>
                      <a:r>
                        <a:rPr lang="en-US" sz="2000" dirty="0"/>
                        <a:t>- making greater use of elicitation, metalinguistic feedback, and clarification requests, as these techniques encourage greater learner participation and engagement with the language;</a:t>
                      </a:r>
                    </a:p>
                    <a:p>
                      <a:pPr indent="457200"/>
                      <a:r>
                        <a:rPr lang="en-US" sz="2000" dirty="0"/>
                        <a:t>- prioritising reformulation and extension where appropriate, rather than relying predominantly on recasts.</a:t>
                      </a:r>
                    </a:p>
                    <a:p>
                      <a:pPr indent="457200"/>
                      <a:r>
                        <a:rPr lang="en-US" sz="2000" dirty="0"/>
                        <a:t>The observations also indicate that EL can be addressed without significantly disrupting lesson flow. In many cases, responding to an instance of EL requires only a brief intervention, typically around 30 seconds to one minute. This suggests that addressing emergent language can be integrated into ongoing classroom interaction rather than being treated as a separate or time-consuming activity.</a:t>
                      </a:r>
                    </a:p>
                    <a:p>
                      <a:pPr indent="457200"/>
                      <a:endParaRPr lang="en-US" sz="2000" dirty="0"/>
                    </a:p>
                    <a:p>
                      <a:pPr indent="457200"/>
                      <a:r>
                        <a:rPr lang="en-US" sz="2000" dirty="0"/>
                        <a:t>Furthermore, classroom observations highlight the value of teacher awareness of the contexts in which EL commonly emerges. In Young Learner classrooms, EL frequently occurs through student-initiated interventions and can provide opportunities for meaningful, learner-centred language work. When addressed appropriately, such moments can support learners in noticing, exploring, and incorporating new language into their own production.</a:t>
                      </a:r>
                    </a:p>
                    <a:p>
                      <a:pPr indent="457200"/>
                      <a:r>
                        <a:rPr lang="en-US" sz="2000" dirty="0"/>
                        <a:t>The data collected may provide a useful basis for further investigation by teachers and teacher educators, particularly in relation to:</a:t>
                      </a:r>
                    </a:p>
                    <a:p>
                      <a:pPr indent="457200"/>
                      <a:r>
                        <a:rPr lang="en-US" sz="2000" dirty="0"/>
                        <a:t>- which techniques are most frequently used to respond to different types and aspects of EL;</a:t>
                      </a:r>
                    </a:p>
                    <a:p>
                      <a:pPr indent="457200"/>
                      <a:r>
                        <a:rPr lang="en-US" sz="2000" dirty="0"/>
                        <a:t>- which response techniques are more or less time-consuming;</a:t>
                      </a:r>
                    </a:p>
                    <a:p>
                      <a:pPr indent="457200"/>
                      <a:r>
                        <a:rPr lang="en-US" sz="2000" dirty="0"/>
                        <a:t>- which language areas are most commonly addressed as EL in Young Learner classrooms;</a:t>
                      </a:r>
                    </a:p>
                    <a:p>
                      <a:pPr indent="457200"/>
                      <a:r>
                        <a:rPr lang="en-US" sz="2000" dirty="0"/>
                        <a:t>- which combinations of response techniques appear most appropriate for different types of emergent language.</a:t>
                      </a:r>
                    </a:p>
                    <a:p>
                      <a:pPr indent="457200"/>
                      <a:endParaRPr lang="en-US" sz="2000" dirty="0"/>
                    </a:p>
                    <a:p>
                      <a:pPr indent="457200"/>
                      <a:r>
                        <a:rPr lang="en-US" sz="2000" dirty="0"/>
                        <a:t>The findings may also offer practical guidance for both novice and experienced teachers when selecting and combining response techniques. For example, elicitation or reformulation combined with metalinguistic feedback may be particularly useful when addressing lexical or grammatical EL relating to form; recasts may provide an efficient response to phonological EL; and clarification requests or elicitation combined with extension may be useful when responding to EL related to lexical meaning. Overall, the findings suggest that systematic attention to emergent language can be incorporated into Young Learner ESL lessons in ways that are brief, responsive, and learner-centred, while also creating additional opportunities for meaningful language development.</a:t>
                      </a:r>
                    </a:p>
                    <a:p>
                      <a:pPr indent="457200"/>
                      <a:endParaRPr lang="en-US" sz="2000" dirty="0"/>
                    </a:p>
                    <a:p>
                      <a:pPr indent="457200"/>
                      <a:endParaRPr lang="en-US" sz="2000" dirty="0"/>
                    </a:p>
                    <a:p>
                      <a:pPr indent="457200"/>
                      <a:endParaRPr lang="en-US" sz="2000" dirty="0"/>
                    </a:p>
                  </a:txBody>
                  <a:tcPr>
                    <a:solidFill>
                      <a:schemeClr val="accent2">
                        <a:lumMod val="20000"/>
                        <a:lumOff val="80000"/>
                      </a:schemeClr>
                    </a:solidFill>
                  </a:tcPr>
                </a:tc>
                <a:extLst>
                  <a:ext uri="{0D108BD9-81ED-4DB2-BD59-A6C34878D82A}">
                    <a16:rowId xmlns:a16="http://schemas.microsoft.com/office/drawing/2014/main" val="872428120"/>
                  </a:ext>
                </a:extLst>
              </a:tr>
            </a:tbl>
          </a:graphicData>
        </a:graphic>
      </p:graphicFrame>
      <p:graphicFrame>
        <p:nvGraphicFramePr>
          <p:cNvPr id="28" name="Table 27">
            <a:extLst>
              <a:ext uri="{FF2B5EF4-FFF2-40B4-BE49-F238E27FC236}">
                <a16:creationId xmlns:a16="http://schemas.microsoft.com/office/drawing/2014/main" id="{7B68E5FD-81F2-1772-35A8-D463AC17279D}"/>
              </a:ext>
            </a:extLst>
          </p:cNvPr>
          <p:cNvGraphicFramePr>
            <a:graphicFrameLocks noGrp="1"/>
          </p:cNvGraphicFramePr>
          <p:nvPr>
            <p:extLst>
              <p:ext uri="{D42A27DB-BD31-4B8C-83A1-F6EECF244321}">
                <p14:modId xmlns:p14="http://schemas.microsoft.com/office/powerpoint/2010/main" val="949805546"/>
              </p:ext>
            </p:extLst>
          </p:nvPr>
        </p:nvGraphicFramePr>
        <p:xfrm>
          <a:off x="14148521" y="31455355"/>
          <a:ext cx="14850076" cy="8833745"/>
        </p:xfrm>
        <a:graphic>
          <a:graphicData uri="http://schemas.openxmlformats.org/drawingml/2006/table">
            <a:tbl>
              <a:tblPr firstRow="1" bandRow="1">
                <a:tableStyleId>{5C22544A-7EE6-4342-B048-85BDC9FD1C3A}</a:tableStyleId>
              </a:tblPr>
              <a:tblGrid>
                <a:gridCol w="14850076">
                  <a:extLst>
                    <a:ext uri="{9D8B030D-6E8A-4147-A177-3AD203B41FA5}">
                      <a16:colId xmlns:a16="http://schemas.microsoft.com/office/drawing/2014/main" val="3226334507"/>
                    </a:ext>
                  </a:extLst>
                </a:gridCol>
              </a:tblGrid>
              <a:tr h="830127">
                <a:tc>
                  <a:txBody>
                    <a:bodyPr/>
                    <a:lstStyle/>
                    <a:p>
                      <a:r>
                        <a:rPr lang="en-US" sz="4800" dirty="0"/>
                        <a:t>REFERENCES</a:t>
                      </a:r>
                      <a:endParaRPr lang="en-US" dirty="0"/>
                    </a:p>
                  </a:txBody>
                  <a:tcPr/>
                </a:tc>
                <a:extLst>
                  <a:ext uri="{0D108BD9-81ED-4DB2-BD59-A6C34878D82A}">
                    <a16:rowId xmlns:a16="http://schemas.microsoft.com/office/drawing/2014/main" val="3730764291"/>
                  </a:ext>
                </a:extLst>
              </a:tr>
              <a:tr h="8003618">
                <a:tc>
                  <a:txBody>
                    <a:bodyPr/>
                    <a:lstStyle/>
                    <a:p>
                      <a:pPr>
                        <a:lnSpc>
                          <a:spcPct val="150000"/>
                        </a:lnSpc>
                      </a:pPr>
                      <a:r>
                        <a:rPr lang="en-US" sz="1800" dirty="0"/>
                        <a:t>Chinn, R. (2020). Working with emergent language. Teacher Development (129).</a:t>
                      </a:r>
                    </a:p>
                    <a:p>
                      <a:pPr>
                        <a:lnSpc>
                          <a:spcPct val="150000"/>
                        </a:lnSpc>
                      </a:pPr>
                      <a:r>
                        <a:rPr lang="en-US" sz="1800" dirty="0"/>
                        <a:t>Chinn, R. &amp; M. Lamb (2104) Giving feedback on language. https://www.ihlondon.com/blog/posts/2014/giving-feedback-on-language/</a:t>
                      </a:r>
                    </a:p>
                    <a:p>
                      <a:pPr>
                        <a:lnSpc>
                          <a:spcPct val="150000"/>
                        </a:lnSpc>
                      </a:pPr>
                      <a:r>
                        <a:rPr lang="en-US" sz="1800" dirty="0"/>
                        <a:t>Chinn, R., Norrington-Davies, D. (2023). Working with Emergent Language. Pavilion Publishing and Media Ltd.</a:t>
                      </a:r>
                    </a:p>
                    <a:p>
                      <a:pPr>
                        <a:lnSpc>
                          <a:spcPct val="150000"/>
                        </a:lnSpc>
                      </a:pPr>
                      <a:r>
                        <a:rPr lang="en-US" sz="1800" dirty="0"/>
                        <a:t>Ellis, R. (2016). Focus on form: a critical review. Language Teaching Research 20(3).</a:t>
                      </a:r>
                    </a:p>
                    <a:p>
                      <a:pPr>
                        <a:lnSpc>
                          <a:spcPct val="150000"/>
                        </a:lnSpc>
                      </a:pPr>
                      <a:r>
                        <a:rPr lang="en-US" sz="1800" dirty="0"/>
                        <a:t>Gholami, L. &amp; J. Gholami (2018) Uptake in incidental focus-on-form episodes concerning formulaic language in advanced adult EFL classes. Language Teaching Research. 1-31</a:t>
                      </a:r>
                    </a:p>
                    <a:p>
                      <a:pPr>
                        <a:lnSpc>
                          <a:spcPct val="150000"/>
                        </a:lnSpc>
                      </a:pPr>
                      <a:r>
                        <a:rPr lang="en-US" sz="1800" dirty="0"/>
                        <a:t>Kerr, P. (2017). Giving feedback on speaking. Part of the Cambridge Papers in ELT series. Cambridge: Cambridge University Press.</a:t>
                      </a:r>
                    </a:p>
                    <a:p>
                      <a:pPr>
                        <a:lnSpc>
                          <a:spcPct val="150000"/>
                        </a:lnSpc>
                      </a:pPr>
                      <a:r>
                        <a:rPr lang="en-US" sz="1800" dirty="0"/>
                        <a:t>Kerr, P. (2020). Giving feedback to language learners. Part of the Cambridge papers in ELT series. Cambridge: Cambridge University Press</a:t>
                      </a:r>
                    </a:p>
                    <a:p>
                      <a:pPr>
                        <a:lnSpc>
                          <a:spcPct val="150000"/>
                        </a:lnSpc>
                      </a:pPr>
                      <a:r>
                        <a:rPr lang="en-US" sz="1800" dirty="0"/>
                        <a:t>Lyster, R. &amp; L. Ranta (1997) Corrective feedback and learner uptake: negotiation of form in communicative classrooms. SSLA. 20: 37-66</a:t>
                      </a:r>
                    </a:p>
                    <a:p>
                      <a:pPr>
                        <a:lnSpc>
                          <a:spcPct val="150000"/>
                        </a:lnSpc>
                      </a:pPr>
                      <a:r>
                        <a:rPr lang="en-US" sz="1800" dirty="0"/>
                        <a:t>Long, M. (2015). Second Language Acquisition and Task-Based Language Teaching. Hoboken: John Wiley and Sons.</a:t>
                      </a:r>
                    </a:p>
                    <a:p>
                      <a:pPr>
                        <a:lnSpc>
                          <a:spcPct val="150000"/>
                        </a:lnSpc>
                      </a:pPr>
                      <a:r>
                        <a:rPr lang="en-US" sz="1800" dirty="0"/>
                        <a:t>Norrington-Davies, D. (2020). Emergent language: working with spontaneous language. Modern English Teacher (128). </a:t>
                      </a:r>
                    </a:p>
                    <a:p>
                      <a:pPr>
                        <a:lnSpc>
                          <a:spcPct val="150000"/>
                        </a:lnSpc>
                      </a:pPr>
                      <a:r>
                        <a:rPr lang="en-US" sz="1800" dirty="0"/>
                        <a:t>Spada, N. (2015) SLA Research and L2 Pedagogy: Misapplications and questions of relevance. Language Teaching. 48/1: 69-81</a:t>
                      </a:r>
                    </a:p>
                    <a:p>
                      <a:endParaRPr lang="en-US" sz="1800" dirty="0"/>
                    </a:p>
                    <a:p>
                      <a:endParaRPr lang="en-US" sz="1800" dirty="0"/>
                    </a:p>
                    <a:p>
                      <a:endParaRPr lang="en-US" sz="1800" dirty="0"/>
                    </a:p>
                    <a:p>
                      <a:endParaRPr lang="en-US" sz="1800" dirty="0"/>
                    </a:p>
                    <a:p>
                      <a:endParaRPr lang="en-US" sz="1800" dirty="0"/>
                    </a:p>
                    <a:p>
                      <a:endParaRPr lang="en-US" sz="1800" dirty="0"/>
                    </a:p>
                  </a:txBody>
                  <a:tcPr>
                    <a:solidFill>
                      <a:schemeClr val="accent2">
                        <a:lumMod val="20000"/>
                        <a:lumOff val="80000"/>
                      </a:schemeClr>
                    </a:solidFill>
                  </a:tcPr>
                </a:tc>
                <a:extLst>
                  <a:ext uri="{0D108BD9-81ED-4DB2-BD59-A6C34878D82A}">
                    <a16:rowId xmlns:a16="http://schemas.microsoft.com/office/drawing/2014/main" val="3522470042"/>
                  </a:ext>
                </a:extLst>
              </a:tr>
            </a:tbl>
          </a:graphicData>
        </a:graphic>
      </p:graphicFrame>
      <p:pic>
        <p:nvPicPr>
          <p:cNvPr id="30" name="Picture 29">
            <a:extLst>
              <a:ext uri="{FF2B5EF4-FFF2-40B4-BE49-F238E27FC236}">
                <a16:creationId xmlns:a16="http://schemas.microsoft.com/office/drawing/2014/main" id="{B7FB8EA5-59D2-12E7-6043-03CE57504C6F}"/>
              </a:ext>
            </a:extLst>
          </p:cNvPr>
          <p:cNvPicPr>
            <a:picLocks noChangeAspect="1"/>
          </p:cNvPicPr>
          <p:nvPr/>
        </p:nvPicPr>
        <p:blipFill>
          <a:blip r:embed="rId7"/>
          <a:stretch>
            <a:fillRect/>
          </a:stretch>
        </p:blipFill>
        <p:spPr>
          <a:xfrm>
            <a:off x="1176596" y="20414090"/>
            <a:ext cx="6120914" cy="3487214"/>
          </a:xfrm>
          <a:prstGeom prst="rect">
            <a:avLst/>
          </a:prstGeom>
          <a:ln>
            <a:solidFill>
              <a:schemeClr val="accent1"/>
            </a:solidFill>
          </a:ln>
        </p:spPr>
      </p:pic>
      <p:pic>
        <p:nvPicPr>
          <p:cNvPr id="31" name="Picture 30">
            <a:extLst>
              <a:ext uri="{FF2B5EF4-FFF2-40B4-BE49-F238E27FC236}">
                <a16:creationId xmlns:a16="http://schemas.microsoft.com/office/drawing/2014/main" id="{21EAB150-3D27-CCC5-10D2-7DC1039C571A}"/>
              </a:ext>
            </a:extLst>
          </p:cNvPr>
          <p:cNvPicPr>
            <a:picLocks noChangeAspect="1"/>
          </p:cNvPicPr>
          <p:nvPr/>
        </p:nvPicPr>
        <p:blipFill>
          <a:blip r:embed="rId8"/>
          <a:stretch>
            <a:fillRect/>
          </a:stretch>
        </p:blipFill>
        <p:spPr>
          <a:xfrm>
            <a:off x="7558714" y="20434645"/>
            <a:ext cx="6178550" cy="2133600"/>
          </a:xfrm>
          <a:prstGeom prst="rect">
            <a:avLst/>
          </a:prstGeom>
          <a:ln>
            <a:solidFill>
              <a:schemeClr val="accent1"/>
            </a:solidFill>
          </a:ln>
        </p:spPr>
      </p:pic>
      <p:pic>
        <p:nvPicPr>
          <p:cNvPr id="32" name="Picture 31">
            <a:extLst>
              <a:ext uri="{FF2B5EF4-FFF2-40B4-BE49-F238E27FC236}">
                <a16:creationId xmlns:a16="http://schemas.microsoft.com/office/drawing/2014/main" id="{9374283A-3D39-9889-260B-41BEF814141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9299" b="9154"/>
          <a:stretch>
            <a:fillRect/>
          </a:stretch>
        </p:blipFill>
        <p:spPr bwMode="auto">
          <a:xfrm>
            <a:off x="1130914" y="28497293"/>
            <a:ext cx="3540578" cy="1781513"/>
          </a:xfrm>
          <a:prstGeom prst="rect">
            <a:avLst/>
          </a:prstGeom>
          <a:noFill/>
          <a:ln>
            <a:noFill/>
          </a:ln>
          <a:extLst>
            <a:ext uri="{53640926-AAD7-44D8-BBD7-CCE9431645EC}">
              <a14:shadowObscured xmlns:a14="http://schemas.microsoft.com/office/drawing/2010/main"/>
            </a:ext>
          </a:extLst>
        </p:spPr>
      </p:pic>
      <p:pic>
        <p:nvPicPr>
          <p:cNvPr id="33" name="Picture 32">
            <a:extLst>
              <a:ext uri="{FF2B5EF4-FFF2-40B4-BE49-F238E27FC236}">
                <a16:creationId xmlns:a16="http://schemas.microsoft.com/office/drawing/2014/main" id="{5B1C1D7C-9880-ACA4-0790-73D649A1C1ED}"/>
              </a:ext>
            </a:extLst>
          </p:cNvPr>
          <p:cNvPicPr>
            <a:picLocks noChangeAspect="1"/>
          </p:cNvPicPr>
          <p:nvPr/>
        </p:nvPicPr>
        <p:blipFill>
          <a:blip r:embed="rId10"/>
          <a:stretch>
            <a:fillRect/>
          </a:stretch>
        </p:blipFill>
        <p:spPr>
          <a:xfrm>
            <a:off x="4696619" y="28598058"/>
            <a:ext cx="1241395" cy="1509113"/>
          </a:xfrm>
          <a:prstGeom prst="rect">
            <a:avLst/>
          </a:prstGeom>
        </p:spPr>
      </p:pic>
      <p:pic>
        <p:nvPicPr>
          <p:cNvPr id="35" name="Picture 34">
            <a:extLst>
              <a:ext uri="{FF2B5EF4-FFF2-40B4-BE49-F238E27FC236}">
                <a16:creationId xmlns:a16="http://schemas.microsoft.com/office/drawing/2014/main" id="{899258E4-6B8C-05E8-5D77-66B2FAFF3841}"/>
              </a:ext>
            </a:extLst>
          </p:cNvPr>
          <p:cNvPicPr>
            <a:picLocks noChangeAspect="1"/>
          </p:cNvPicPr>
          <p:nvPr/>
        </p:nvPicPr>
        <p:blipFill>
          <a:blip r:embed="rId11"/>
          <a:stretch>
            <a:fillRect/>
          </a:stretch>
        </p:blipFill>
        <p:spPr>
          <a:xfrm>
            <a:off x="7566951" y="28322247"/>
            <a:ext cx="3540578" cy="2131604"/>
          </a:xfrm>
          <a:prstGeom prst="rect">
            <a:avLst/>
          </a:prstGeom>
        </p:spPr>
      </p:pic>
      <p:pic>
        <p:nvPicPr>
          <p:cNvPr id="36" name="Picture 35">
            <a:extLst>
              <a:ext uri="{FF2B5EF4-FFF2-40B4-BE49-F238E27FC236}">
                <a16:creationId xmlns:a16="http://schemas.microsoft.com/office/drawing/2014/main" id="{435DA289-FCC9-0519-5756-BFF033475441}"/>
              </a:ext>
            </a:extLst>
          </p:cNvPr>
          <p:cNvPicPr>
            <a:picLocks noChangeAspect="1"/>
          </p:cNvPicPr>
          <p:nvPr/>
        </p:nvPicPr>
        <p:blipFill>
          <a:blip r:embed="rId12"/>
          <a:stretch>
            <a:fillRect/>
          </a:stretch>
        </p:blipFill>
        <p:spPr>
          <a:xfrm>
            <a:off x="8988292" y="33987385"/>
            <a:ext cx="4757844" cy="3062307"/>
          </a:xfrm>
          <a:prstGeom prst="rect">
            <a:avLst/>
          </a:prstGeom>
        </p:spPr>
      </p:pic>
      <p:sp>
        <p:nvSpPr>
          <p:cNvPr id="37" name="TextBox 36">
            <a:extLst>
              <a:ext uri="{FF2B5EF4-FFF2-40B4-BE49-F238E27FC236}">
                <a16:creationId xmlns:a16="http://schemas.microsoft.com/office/drawing/2014/main" id="{501B5CA9-27B2-C6C8-886E-9771C69D0E3F}"/>
              </a:ext>
            </a:extLst>
          </p:cNvPr>
          <p:cNvSpPr txBox="1"/>
          <p:nvPr/>
        </p:nvSpPr>
        <p:spPr>
          <a:xfrm>
            <a:off x="1101415" y="33952180"/>
            <a:ext cx="7624675" cy="3785652"/>
          </a:xfrm>
          <a:prstGeom prst="rect">
            <a:avLst/>
          </a:prstGeom>
          <a:noFill/>
        </p:spPr>
        <p:txBody>
          <a:bodyPr wrap="square" rtlCol="0">
            <a:spAutoFit/>
          </a:bodyPr>
          <a:lstStyle/>
          <a:p>
            <a:pPr indent="457200"/>
            <a:r>
              <a:rPr lang="en-US" sz="2000" dirty="0"/>
              <a:t>Out of 122 cases of EL addressed during 10 hours of observations, 50 cases were responded to using elicitation, 26 – reformulation, 20 – metalinguistic feedback, 18 – extension, 15 – recast, 11 – clarification request and 5 – recall. There were 14 cases of learner-initiated interventions and 1 case of sharing. Interactional recast was not used. Metalinguistic feedback was usually accompanied by elicitation (35%), reformulation (20%) or recall. Elicitation was often used together with extension (14%) and clarification request (8%), while reformulation was used either alone (73%) or with metalinguistic feedback (15%). This finding tallies with the research results presented by Norrington-Davies, who also discovered that some teacher feedback turns involved more than one type of intervention (Norrington-Davies, 2020) (Figure 3).   </a:t>
            </a:r>
          </a:p>
        </p:txBody>
      </p:sp>
      <p:pic>
        <p:nvPicPr>
          <p:cNvPr id="38" name="Picture 37">
            <a:extLst>
              <a:ext uri="{FF2B5EF4-FFF2-40B4-BE49-F238E27FC236}">
                <a16:creationId xmlns:a16="http://schemas.microsoft.com/office/drawing/2014/main" id="{1A9BD617-6BED-9965-1B16-CE2123D5797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4876199" y="9813074"/>
            <a:ext cx="6390895" cy="2749040"/>
          </a:xfrm>
          <a:prstGeom prst="rect">
            <a:avLst/>
          </a:prstGeom>
          <a:noFill/>
          <a:ln>
            <a:solidFill>
              <a:schemeClr val="accent1"/>
            </a:solidFill>
          </a:ln>
        </p:spPr>
      </p:pic>
      <p:pic>
        <p:nvPicPr>
          <p:cNvPr id="39" name="Picture 38">
            <a:extLst>
              <a:ext uri="{FF2B5EF4-FFF2-40B4-BE49-F238E27FC236}">
                <a16:creationId xmlns:a16="http://schemas.microsoft.com/office/drawing/2014/main" id="{1832BD86-3AA9-A9A8-65BA-EBC0C4D55C2E}"/>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4661687" y="17902777"/>
            <a:ext cx="6973430" cy="2853075"/>
          </a:xfrm>
          <a:prstGeom prst="rect">
            <a:avLst/>
          </a:prstGeom>
          <a:noFill/>
        </p:spPr>
      </p:pic>
      <p:pic>
        <p:nvPicPr>
          <p:cNvPr id="40" name="Picture 39">
            <a:extLst>
              <a:ext uri="{FF2B5EF4-FFF2-40B4-BE49-F238E27FC236}">
                <a16:creationId xmlns:a16="http://schemas.microsoft.com/office/drawing/2014/main" id="{DE64583F-496E-024E-1F9B-F51BAFDC60D3}"/>
              </a:ext>
            </a:extLst>
          </p:cNvPr>
          <p:cNvPicPr>
            <a:picLocks noChangeAspect="1"/>
          </p:cNvPicPr>
          <p:nvPr/>
        </p:nvPicPr>
        <p:blipFill>
          <a:blip r:embed="rId15"/>
          <a:stretch>
            <a:fillRect/>
          </a:stretch>
        </p:blipFill>
        <p:spPr>
          <a:xfrm>
            <a:off x="26274111" y="37666380"/>
            <a:ext cx="2413200" cy="2385404"/>
          </a:xfrm>
          <a:prstGeom prst="rect">
            <a:avLst/>
          </a:prstGeom>
        </p:spPr>
      </p:pic>
      <p:pic>
        <p:nvPicPr>
          <p:cNvPr id="42" name="Picture 41">
            <a:extLst>
              <a:ext uri="{FF2B5EF4-FFF2-40B4-BE49-F238E27FC236}">
                <a16:creationId xmlns:a16="http://schemas.microsoft.com/office/drawing/2014/main" id="{4EC3C843-EAA3-9EB4-0592-F7F2DDF5B86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424592" y="38533028"/>
            <a:ext cx="5260147" cy="1518030"/>
          </a:xfrm>
          <a:prstGeom prst="rect">
            <a:avLst/>
          </a:prstGeom>
          <a:noFill/>
        </p:spPr>
      </p:pic>
      <p:sp>
        <p:nvSpPr>
          <p:cNvPr id="44" name="TextBox 43">
            <a:extLst>
              <a:ext uri="{FF2B5EF4-FFF2-40B4-BE49-F238E27FC236}">
                <a16:creationId xmlns:a16="http://schemas.microsoft.com/office/drawing/2014/main" id="{1DC12F02-F3C0-DCD7-A9ED-1F9F4666D3B0}"/>
              </a:ext>
            </a:extLst>
          </p:cNvPr>
          <p:cNvSpPr txBox="1"/>
          <p:nvPr/>
        </p:nvSpPr>
        <p:spPr>
          <a:xfrm>
            <a:off x="19960810" y="38823449"/>
            <a:ext cx="5166204" cy="1200329"/>
          </a:xfrm>
          <a:prstGeom prst="rect">
            <a:avLst/>
          </a:prstGeom>
          <a:noFill/>
        </p:spPr>
        <p:txBody>
          <a:bodyPr wrap="square" rtlCol="0">
            <a:spAutoFit/>
          </a:bodyPr>
          <a:lstStyle/>
          <a:p>
            <a:r>
              <a:rPr lang="en-US" dirty="0"/>
              <a:t>Lancaster Luminaire Building,  1154 D. Lang, Lang  </a:t>
            </a:r>
          </a:p>
          <a:p>
            <a:r>
              <a:rPr lang="en-US" dirty="0"/>
              <a:t>British Council | Hanoi | 100000 | Vietnam </a:t>
            </a:r>
          </a:p>
          <a:p>
            <a:r>
              <a:rPr lang="en-US" dirty="0"/>
              <a:t>+84 703950982</a:t>
            </a:r>
          </a:p>
          <a:p>
            <a:r>
              <a:rPr lang="en-US" u="sng" dirty="0"/>
              <a:t>Hanna.Skalevska@britishcouncil.org</a:t>
            </a:r>
            <a:r>
              <a:rPr lang="en-US" dirty="0"/>
              <a:t> </a:t>
            </a:r>
          </a:p>
        </p:txBody>
      </p:sp>
    </p:spTree>
    <p:extLst>
      <p:ext uri="{BB962C8B-B14F-4D97-AF65-F5344CB8AC3E}">
        <p14:creationId xmlns:p14="http://schemas.microsoft.com/office/powerpoint/2010/main" val="29231282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152</TotalTime>
  <Words>2078</Words>
  <Application>Microsoft Office PowerPoint</Application>
  <PresentationFormat>Custom</PresentationFormat>
  <Paragraphs>131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Aharoni</vt: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Skalevska, Hanna (English Teaching)</cp:lastModifiedBy>
  <cp:revision>7</cp:revision>
  <dcterms:created xsi:type="dcterms:W3CDTF">2026-06-16T08:42:39Z</dcterms:created>
  <dcterms:modified xsi:type="dcterms:W3CDTF">2026-08-25T16:39:31Z</dcterms:modified>
</cp:coreProperties>
</file>