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72" r:id="rId3"/>
    <p:sldId id="257" r:id="rId4"/>
    <p:sldId id="258" r:id="rId5"/>
    <p:sldId id="273" r:id="rId6"/>
    <p:sldId id="274" r:id="rId7"/>
    <p:sldId id="263" r:id="rId8"/>
    <p:sldId id="264" r:id="rId9"/>
    <p:sldId id="262" r:id="rId10"/>
    <p:sldId id="261" r:id="rId11"/>
    <p:sldId id="291" r:id="rId12"/>
    <p:sldId id="280" r:id="rId13"/>
    <p:sldId id="266" r:id="rId14"/>
    <p:sldId id="289" r:id="rId15"/>
    <p:sldId id="292" r:id="rId16"/>
    <p:sldId id="269" r:id="rId17"/>
    <p:sldId id="284" r:id="rId18"/>
    <p:sldId id="271" r:id="rId19"/>
    <p:sldId id="270" r:id="rId20"/>
  </p:sldIdLst>
  <p:sldSz cx="12192000" cy="6858000"/>
  <p:notesSz cx="6858000" cy="12192000"/>
  <p:embeddedFontLst>
    <p:embeddedFont>
      <p:font typeface="Sora Light" panose="020B0604020202020204" charset="0"/>
      <p:regular r:id="rId22"/>
    </p:embeddedFont>
    <p:embeddedFont>
      <p:font typeface="Sora SemiBold" panose="020B0604020202020204" charset="0"/>
      <p:regular r:id="rId2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66" d="100"/>
          <a:sy n="66" d="100"/>
        </p:scale>
        <p:origin x="644" y="-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4944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2F9305-4CF8-D582-F762-5822348B3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FB0917-B4E6-7D6D-EC3C-550E2FB4D3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37A9E5-6036-7AF4-9C0F-9F60BE7FE5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Say the sampling limitation yourself, in your own words.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DD1D4A-9DD3-BC85-86CF-7C4254B0C2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2439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BFD3A2-6405-1BD9-ADBB-26709DE92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9D6863-4543-C6FA-411B-3204C7DAA6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CC2742-D2F8-CA05-F954-1C166C7640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EE0786-B417-06E5-E10C-3F690867E97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8296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8F338E-0017-D5E3-637F-7A41453D6B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0612EC-6009-52E5-5B80-045262A730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CE2117-B4A7-FA0B-DA6C-34F1828E1A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08FB74-5C6B-0A40-3FD3-8770DF77C7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5341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F6E1FC-75CB-D384-68CC-5AC81BFAA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D639A8-5FE6-D986-BE06-E7C8C68742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90B60D-F265-41AA-F3DE-12D937A6B2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7A4EF2-E11E-0484-85A4-0DE8F508BA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3023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979DD0-B6AF-5172-4380-ADD0BE5E9B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3D7485-2DCD-9F34-76AD-A123804937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69148F-F118-0EFC-0AB9-43F5EFF413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83EBB4-732B-1DAD-A7A7-EAF4F9147D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1878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6875" y="65589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AS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7440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017/S0272263115000492" TargetMode="External"/><Relationship Id="rId13" Type="http://schemas.openxmlformats.org/officeDocument/2006/relationships/hyperlink" Target="https://doi.org/10.1016/j.intell.2020.101449" TargetMode="External"/><Relationship Id="rId3" Type="http://schemas.openxmlformats.org/officeDocument/2006/relationships/hyperlink" Target="https://doi.org/10.1016/j.system.2006.05.003" TargetMode="External"/><Relationship Id="rId7" Type="http://schemas.openxmlformats.org/officeDocument/2006/relationships/hyperlink" Target="https://doi.org/10.2307/3586613" TargetMode="External"/><Relationship Id="rId12" Type="http://schemas.openxmlformats.org/officeDocument/2006/relationships/hyperlink" Target="https://doi.org/10.3758/BF03213418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1016/0749-596X(88)90014-9" TargetMode="External"/><Relationship Id="rId11" Type="http://schemas.openxmlformats.org/officeDocument/2006/relationships/hyperlink" Target="https://doi.org/10.1177/13621688251351019" TargetMode="External"/><Relationship Id="rId5" Type="http://schemas.openxmlformats.org/officeDocument/2006/relationships/hyperlink" Target="https://doi.org/10.1037/0022-3514.90.1.60" TargetMode="External"/><Relationship Id="rId10" Type="http://schemas.openxmlformats.org/officeDocument/2006/relationships/hyperlink" Target="https://doi.org/10.1191/0267658306sr263oa" TargetMode="External"/><Relationship Id="rId4" Type="http://schemas.openxmlformats.org/officeDocument/2006/relationships/hyperlink" Target="https://doi.org/10.3758/BF03198118" TargetMode="External"/><Relationship Id="rId9" Type="http://schemas.openxmlformats.org/officeDocument/2006/relationships/hyperlink" Target="https://doi.org/10.1016/j.lingua.2017.11.001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3758/MC.36.6.1103" TargetMode="External"/><Relationship Id="rId13" Type="http://schemas.openxmlformats.org/officeDocument/2006/relationships/hyperlink" Target="https://doi.org/10.1080/23311983.2020.1796228" TargetMode="External"/><Relationship Id="rId3" Type="http://schemas.openxmlformats.org/officeDocument/2006/relationships/hyperlink" Target="https://doi.org/10.3758/BF03202442" TargetMode="External"/><Relationship Id="rId7" Type="http://schemas.openxmlformats.org/officeDocument/2006/relationships/hyperlink" Target="https://doi.org/10.1037/0022-3514.77.6.1121" TargetMode="External"/><Relationship Id="rId12" Type="http://schemas.openxmlformats.org/officeDocument/2006/relationships/hyperlink" Target="https://doi.org/10.1017/langcog.2025.10029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1037/0022-3514.82.2.180" TargetMode="External"/><Relationship Id="rId11" Type="http://schemas.openxmlformats.org/officeDocument/2006/relationships/hyperlink" Target="https://doi.org/10.46827/ejes.v9i11.4531" TargetMode="External"/><Relationship Id="rId5" Type="http://schemas.openxmlformats.org/officeDocument/2006/relationships/hyperlink" Target="https://doi.org/10.1037/0096-3445.126.4.349" TargetMode="External"/><Relationship Id="rId10" Type="http://schemas.openxmlformats.org/officeDocument/2006/relationships/hyperlink" Target="https://doi.org/10.3389/fpsyg.2022.840180" TargetMode="External"/><Relationship Id="rId4" Type="http://schemas.openxmlformats.org/officeDocument/2006/relationships/hyperlink" Target="https://doi.org/10.1038/s41562-021-01057-0" TargetMode="External"/><Relationship Id="rId9" Type="http://schemas.openxmlformats.org/officeDocument/2006/relationships/hyperlink" Target="https://doi.org/10.1006/ceps.1998.0972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016/S0022-5371(79)90284-6" TargetMode="External"/><Relationship Id="rId3" Type="http://schemas.openxmlformats.org/officeDocument/2006/relationships/hyperlink" Target="https://doi.org/10.1016/j.edurev.2020.100358" TargetMode="External"/><Relationship Id="rId7" Type="http://schemas.openxmlformats.org/officeDocument/2006/relationships/hyperlink" Target="https://doi.org/10.1016/j.system.2024.103287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1080/0163853X.2024.2311637" TargetMode="External"/><Relationship Id="rId11" Type="http://schemas.openxmlformats.org/officeDocument/2006/relationships/hyperlink" Target="https://doi.org/10.3102/00346543221094083" TargetMode="External"/><Relationship Id="rId5" Type="http://schemas.openxmlformats.org/officeDocument/2006/relationships/hyperlink" Target="https://doi.org/10.1007/s11409-008-9031-3" TargetMode="External"/><Relationship Id="rId10" Type="http://schemas.openxmlformats.org/officeDocument/2006/relationships/hyperlink" Target="https://doi.org/10.46827/ejfl.v5i1.3178" TargetMode="External"/><Relationship Id="rId4" Type="http://schemas.openxmlformats.org/officeDocument/2006/relationships/hyperlink" Target="https://doi.org/10.1016/j.system.2017.12.002" TargetMode="External"/><Relationship Id="rId9" Type="http://schemas.openxmlformats.org/officeDocument/2006/relationships/hyperlink" Target="https://doi.org/10.1016/S0378-2166(99)00008-9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52295" y="2458392"/>
            <a:ext cx="6355993" cy="23756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Processing Factors and Learner Strategies in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en-US" sz="320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Biblical Idiom Comprehension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52295" y="4016957"/>
            <a:ext cx="6965577" cy="288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A Study of Vietnamese EFL Learners</a:t>
            </a:r>
            <a:endParaRPr lang="en-US" sz="2400" dirty="0"/>
          </a:p>
        </p:txBody>
      </p:sp>
      <p:sp>
        <p:nvSpPr>
          <p:cNvPr id="5" name="Shape 2"/>
          <p:cNvSpPr/>
          <p:nvPr/>
        </p:nvSpPr>
        <p:spPr>
          <a:xfrm>
            <a:off x="963352" y="5081289"/>
            <a:ext cx="5889761" cy="628631"/>
          </a:xfrm>
          <a:prstGeom prst="roundRect">
            <a:avLst>
              <a:gd name="adj" fmla="val 22121"/>
            </a:avLst>
          </a:prstGeom>
          <a:solidFill>
            <a:srgbClr val="F9D2D6"/>
          </a:solidFill>
          <a:ln/>
        </p:spPr>
        <p:txBody>
          <a:bodyPr/>
          <a:lstStyle/>
          <a:p>
            <a:pPr algn="ctr"/>
            <a:endParaRPr lang="en-US" sz="3200"/>
          </a:p>
        </p:txBody>
      </p:sp>
      <p:sp>
        <p:nvSpPr>
          <p:cNvPr id="6" name="Text 3"/>
          <p:cNvSpPr/>
          <p:nvPr/>
        </p:nvSpPr>
        <p:spPr>
          <a:xfrm>
            <a:off x="725022" y="5273040"/>
            <a:ext cx="5889760" cy="4368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96000"/>
              </a:lnSpc>
              <a:buNone/>
            </a:pPr>
            <a:r>
              <a:rPr lang="en-US" sz="2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LÊ ĐIỀN CHÂU ANH</a:t>
            </a:r>
            <a:endParaRPr lang="en-US" sz="2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6A2C45A-A1F8-2ED5-59AF-F991E3588E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156" y="2472562"/>
            <a:ext cx="1303192" cy="13043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1ABC160-01E9-486F-7484-F9C97A2305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7348" y="3831000"/>
            <a:ext cx="1277720" cy="13043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81DB817-594F-B06F-813B-D9E3DAC8F4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411" y="3831000"/>
            <a:ext cx="1283165" cy="130436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4A85B51-5399-083A-6940-EFCF812B0D2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5" t="3148" r="6152" b="67435"/>
          <a:stretch/>
        </p:blipFill>
        <p:spPr>
          <a:xfrm>
            <a:off x="1757214" y="598131"/>
            <a:ext cx="8945445" cy="86670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1909" y="1118046"/>
            <a:ext cx="10927878" cy="5939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70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Three research questions</a:t>
            </a:r>
            <a:endParaRPr lang="en-US" sz="37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908" y="2258913"/>
            <a:ext cx="3522277" cy="329860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225773" y="2534509"/>
            <a:ext cx="270761" cy="33853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100" dirty="0">
                <a:solidFill>
                  <a:srgbClr val="3B3535"/>
                </a:solidFill>
                <a:latin typeface="Sora SemiBold" panose="020B0604020202020204" charset="0"/>
                <a:ea typeface="Sora SemiBold" pitchFamily="34" charset="-122"/>
                <a:cs typeface="Sora SemiBold" panose="020B0604020202020204" charset="0"/>
              </a:rPr>
              <a:t>RQ1</a:t>
            </a:r>
            <a:endParaRPr lang="en-US" sz="2100" dirty="0">
              <a:latin typeface="Sora SemiBold" panose="020B0604020202020204" charset="0"/>
              <a:cs typeface="Sora SemiBold" panose="020B060402020202020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837782" y="3842239"/>
            <a:ext cx="3110529" cy="13871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3B3535"/>
                </a:solidFill>
                <a:latin typeface="Sora Light" panose="020B0604020202020204" charset="0"/>
                <a:ea typeface="Sora Light" pitchFamily="34" charset="-122"/>
                <a:cs typeface="Sora Light" panose="020B0604020202020204" charset="0"/>
              </a:rPr>
              <a:t>How accurately do learners judge their own idiom comprehension?</a:t>
            </a:r>
            <a:endParaRPr lang="en-US" dirty="0">
              <a:latin typeface="Sora Light" panose="020B0604020202020204" charset="0"/>
              <a:cs typeface="Sora Light" panose="020B0604020202020204" charset="0"/>
            </a:endParaRPr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34861" y="2258913"/>
            <a:ext cx="3522277" cy="329860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928524" y="2534509"/>
            <a:ext cx="270761" cy="33853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100" dirty="0">
                <a:solidFill>
                  <a:srgbClr val="3B3535"/>
                </a:solidFill>
                <a:latin typeface="Sora SemiBold" panose="020B0604020202020204" charset="0"/>
                <a:ea typeface="Sora SemiBold" pitchFamily="34" charset="-122"/>
                <a:cs typeface="Sora SemiBold" panose="020B0604020202020204" charset="0"/>
              </a:rPr>
              <a:t>RQ2</a:t>
            </a:r>
            <a:endParaRPr lang="en-US" sz="2100" dirty="0">
              <a:latin typeface="Sora SemiBold" panose="020B0604020202020204" charset="0"/>
              <a:cs typeface="Sora SemiBold" panose="020B0604020202020204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4540533" y="3708302"/>
            <a:ext cx="3110529" cy="13540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3B3535"/>
                </a:solidFill>
                <a:latin typeface="Sora Light" panose="020B0604020202020204" charset="0"/>
                <a:ea typeface="Sora Light" pitchFamily="34" charset="-122"/>
                <a:cs typeface="Sora Light" panose="020B0604020202020204" charset="0"/>
              </a:rPr>
              <a:t>How does calibration differ across three groups with different exposure to biblical narrative?</a:t>
            </a:r>
            <a:endParaRPr lang="en-US" dirty="0">
              <a:latin typeface="Sora Light" panose="020B0604020202020204" charset="0"/>
              <a:cs typeface="Sora Light" panose="020B0604020202020204" charset="0"/>
            </a:endParaRPr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37411" y="2258913"/>
            <a:ext cx="3522376" cy="3298607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9631275" y="2534509"/>
            <a:ext cx="270761" cy="33853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100" dirty="0">
                <a:solidFill>
                  <a:srgbClr val="3B3535"/>
                </a:solidFill>
                <a:latin typeface="Sora SemiBold" panose="020B0604020202020204" charset="0"/>
                <a:ea typeface="Sora SemiBold" pitchFamily="34" charset="-122"/>
                <a:cs typeface="Sora SemiBold" panose="020B0604020202020204" charset="0"/>
              </a:rPr>
              <a:t>RQ3</a:t>
            </a:r>
            <a:endParaRPr lang="en-US" sz="2100" dirty="0">
              <a:latin typeface="Sora SemiBold" panose="020B0604020202020204" charset="0"/>
              <a:cs typeface="Sora SemiBold" panose="020B0604020202020204" charset="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8243590" y="3852348"/>
            <a:ext cx="3110628" cy="10492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3B3535"/>
                </a:solidFill>
                <a:latin typeface="Sora Light" panose="020B0604020202020204" charset="0"/>
                <a:ea typeface="Sora Light" pitchFamily="34" charset="-122"/>
                <a:cs typeface="Sora Light" panose="020B0604020202020204" charset="0"/>
              </a:rPr>
              <a:t>What strategy profiles emerge?</a:t>
            </a:r>
            <a:endParaRPr lang="en-US" dirty="0">
              <a:latin typeface="Sora Light" panose="020B0604020202020204" charset="0"/>
              <a:cs typeface="Sora Light" panose="020B0604020202020204" charset="0"/>
            </a:endParaRPr>
          </a:p>
        </p:txBody>
      </p:sp>
      <p:sp>
        <p:nvSpPr>
          <p:cNvPr id="17" name="Text 2">
            <a:extLst>
              <a:ext uri="{FF2B5EF4-FFF2-40B4-BE49-F238E27FC236}">
                <a16:creationId xmlns:a16="http://schemas.microsoft.com/office/drawing/2014/main" id="{21D1534C-3693-A79E-CED2-27D4C003D63D}"/>
              </a:ext>
            </a:extLst>
          </p:cNvPr>
          <p:cNvSpPr/>
          <p:nvPr/>
        </p:nvSpPr>
        <p:spPr>
          <a:xfrm>
            <a:off x="885107" y="3250720"/>
            <a:ext cx="3015877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3B3535"/>
                </a:solidFill>
                <a:latin typeface="Sora SemiBold" panose="020B0604020202020204" charset="0"/>
                <a:ea typeface="Red Hat Text" pitchFamily="34" charset="-122"/>
                <a:cs typeface="Sora SemiBold" panose="020B0604020202020204" charset="0"/>
              </a:rPr>
              <a:t>Calibration</a:t>
            </a:r>
            <a:endParaRPr lang="en-US" sz="2400" b="1" dirty="0">
              <a:latin typeface="Sora SemiBold" panose="020B0604020202020204" charset="0"/>
              <a:cs typeface="Sora SemiBold" panose="020B0604020202020204" charset="0"/>
            </a:endParaRPr>
          </a:p>
        </p:txBody>
      </p:sp>
      <p:sp>
        <p:nvSpPr>
          <p:cNvPr id="19" name="Text 5">
            <a:extLst>
              <a:ext uri="{FF2B5EF4-FFF2-40B4-BE49-F238E27FC236}">
                <a16:creationId xmlns:a16="http://schemas.microsoft.com/office/drawing/2014/main" id="{D4F35E99-3BC9-1F01-8D59-45D9A3BB5FF4}"/>
              </a:ext>
            </a:extLst>
          </p:cNvPr>
          <p:cNvSpPr/>
          <p:nvPr/>
        </p:nvSpPr>
        <p:spPr>
          <a:xfrm>
            <a:off x="4550056" y="3250720"/>
            <a:ext cx="3015877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3B3535"/>
                </a:solidFill>
                <a:latin typeface="Sora SemiBold" panose="020B0604020202020204" charset="0"/>
                <a:ea typeface="Red Hat Text" pitchFamily="34" charset="-122"/>
                <a:cs typeface="Sora SemiBold" panose="020B0604020202020204" charset="0"/>
              </a:rPr>
              <a:t>Group Differences</a:t>
            </a:r>
            <a:endParaRPr lang="en-US" sz="2400" b="1" dirty="0">
              <a:latin typeface="Sora SemiBold" panose="020B0604020202020204" charset="0"/>
              <a:cs typeface="Sora SemiBold" panose="020B0604020202020204" charset="0"/>
            </a:endParaRPr>
          </a:p>
        </p:txBody>
      </p:sp>
      <p:sp>
        <p:nvSpPr>
          <p:cNvPr id="21" name="Text 8">
            <a:extLst>
              <a:ext uri="{FF2B5EF4-FFF2-40B4-BE49-F238E27FC236}">
                <a16:creationId xmlns:a16="http://schemas.microsoft.com/office/drawing/2014/main" id="{FCE6DD0A-59F7-4669-92F2-9185374A8D98}"/>
              </a:ext>
            </a:extLst>
          </p:cNvPr>
          <p:cNvSpPr/>
          <p:nvPr/>
        </p:nvSpPr>
        <p:spPr>
          <a:xfrm>
            <a:off x="8215006" y="3250720"/>
            <a:ext cx="3015976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3B3535"/>
                </a:solidFill>
                <a:latin typeface="Sora SemiBold" panose="020B0604020202020204" charset="0"/>
                <a:ea typeface="Red Hat Text" pitchFamily="34" charset="-122"/>
                <a:cs typeface="Sora SemiBold" panose="020B0604020202020204" charset="0"/>
              </a:rPr>
              <a:t>Strategy Profiles</a:t>
            </a:r>
            <a:endParaRPr lang="en-US" sz="2400" b="1" dirty="0">
              <a:latin typeface="Sora SemiBold" panose="020B0604020202020204" charset="0"/>
              <a:cs typeface="Sora SemiBold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0" grpId="0" animBg="1"/>
      <p:bldP spid="12" grpId="0" animBg="1"/>
      <p:bldP spid="14" grpId="0" animBg="1"/>
      <p:bldP spid="17" grpId="0" animBg="1"/>
      <p:bldP spid="19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79EC67-4944-5E16-CEFC-2BCD481263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084339F3-167A-4F42-630B-F79685E8E399}"/>
              </a:ext>
            </a:extLst>
          </p:cNvPr>
          <p:cNvSpPr txBox="1"/>
          <p:nvPr/>
        </p:nvSpPr>
        <p:spPr>
          <a:xfrm>
            <a:off x="640080" y="384048"/>
            <a:ext cx="1090879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2E2E2E"/>
                </a:solidFill>
                <a:latin typeface="Sora SemiBold" panose="020B0604020202020204" charset="0"/>
                <a:ea typeface="Calibri" pitchFamily="34" charset="-122"/>
                <a:cs typeface="Sora SemiBold" panose="020B0604020202020204" charset="0"/>
              </a:rPr>
              <a:t>Methodology</a:t>
            </a:r>
            <a:endParaRPr lang="en-US" sz="3200" dirty="0">
              <a:latin typeface="Sora SemiBold" panose="020B0604020202020204" charset="0"/>
              <a:cs typeface="Sora SemiBold" panose="020B0604020202020204" charset="0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B35717F3-1BC1-5976-D9C4-F6874AB297AB}"/>
              </a:ext>
            </a:extLst>
          </p:cNvPr>
          <p:cNvSpPr txBox="1"/>
          <p:nvPr/>
        </p:nvSpPr>
        <p:spPr>
          <a:xfrm>
            <a:off x="653796" y="2752344"/>
            <a:ext cx="109087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kern="0" spc="100" dirty="0">
                <a:solidFill>
                  <a:srgbClr val="E1232E"/>
                </a:solidFill>
                <a:latin typeface="Sora SemiBold" panose="020B0604020202020204" charset="0"/>
                <a:ea typeface="Calibri" pitchFamily="34" charset="-122"/>
                <a:cs typeface="Sora SemiBold" panose="020B0604020202020204" charset="0"/>
              </a:rPr>
              <a:t>ONE SURVEY, FOUR MOVING PARTS</a:t>
            </a:r>
            <a:endParaRPr lang="en-US" dirty="0">
              <a:latin typeface="Sora SemiBold" panose="020B0604020202020204" charset="0"/>
              <a:cs typeface="Sora SemiBold" panose="020B0604020202020204" charset="0"/>
            </a:endParaRP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2ED5CB1C-A4DA-4BC9-2505-3F6B9A1FBAC5}"/>
              </a:ext>
            </a:extLst>
          </p:cNvPr>
          <p:cNvSpPr/>
          <p:nvPr/>
        </p:nvSpPr>
        <p:spPr>
          <a:xfrm>
            <a:off x="640080" y="3395312"/>
            <a:ext cx="2395728" cy="2125980"/>
          </a:xfrm>
          <a:prstGeom prst="roundRect">
            <a:avLst>
              <a:gd name="adj" fmla="val 2857"/>
            </a:avLst>
          </a:prstGeom>
          <a:solidFill>
            <a:srgbClr val="FBF1F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338AC195-B38A-0A43-1C6C-E59D04FA390A}"/>
              </a:ext>
            </a:extLst>
          </p:cNvPr>
          <p:cNvSpPr txBox="1"/>
          <p:nvPr/>
        </p:nvSpPr>
        <p:spPr>
          <a:xfrm>
            <a:off x="640080" y="3505040"/>
            <a:ext cx="23957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E12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253</a:t>
            </a:r>
            <a:endParaRPr lang="en-US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21644822-2E41-AC3C-AEF7-074E97695F11}"/>
              </a:ext>
            </a:extLst>
          </p:cNvPr>
          <p:cNvSpPr txBox="1"/>
          <p:nvPr/>
        </p:nvSpPr>
        <p:spPr>
          <a:xfrm>
            <a:off x="640080" y="4081112"/>
            <a:ext cx="239572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dirty="0">
                <a:solidFill>
                  <a:srgbClr val="2E2E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adult EFL learners</a:t>
            </a:r>
            <a:endParaRPr lang="en-US" dirty="0"/>
          </a:p>
          <a:p>
            <a:pPr marL="0" indent="0" algn="ctr">
              <a:lnSpc>
                <a:spcPts val="1600"/>
              </a:lnSpc>
              <a:buNone/>
            </a:pPr>
            <a:r>
              <a:rPr lang="en-US" dirty="0">
                <a:solidFill>
                  <a:srgbClr val="2E2E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Vietnam</a:t>
            </a:r>
            <a:endParaRPr lang="en-US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EF44C672-3693-2185-7F42-A679404B0794}"/>
              </a:ext>
            </a:extLst>
          </p:cNvPr>
          <p:cNvSpPr txBox="1"/>
          <p:nvPr/>
        </p:nvSpPr>
        <p:spPr>
          <a:xfrm>
            <a:off x="653796" y="4757647"/>
            <a:ext cx="23957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B1 35% · B2 33% · C1 32%</a:t>
            </a:r>
            <a:endParaRPr lang="en-US" dirty="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F32297D6-0934-616E-55B1-7EF055965D01}"/>
              </a:ext>
            </a:extLst>
          </p:cNvPr>
          <p:cNvSpPr/>
          <p:nvPr/>
        </p:nvSpPr>
        <p:spPr>
          <a:xfrm>
            <a:off x="640080" y="5675535"/>
            <a:ext cx="568157" cy="274320"/>
          </a:xfrm>
          <a:prstGeom prst="rect">
            <a:avLst/>
          </a:prstGeom>
          <a:solidFill>
            <a:srgbClr val="E9A4A9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C4BC0662-CF9B-F27B-43EF-A6638AC11CC3}"/>
              </a:ext>
            </a:extLst>
          </p:cNvPr>
          <p:cNvSpPr txBox="1"/>
          <p:nvPr/>
        </p:nvSpPr>
        <p:spPr>
          <a:xfrm>
            <a:off x="640080" y="5675535"/>
            <a:ext cx="568157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</a:t>
            </a:r>
            <a:endParaRPr lang="en-US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D3FFD0D4-9948-8961-4502-FB06DD1049A4}"/>
              </a:ext>
            </a:extLst>
          </p:cNvPr>
          <p:cNvSpPr txBox="1"/>
          <p:nvPr/>
        </p:nvSpPr>
        <p:spPr>
          <a:xfrm>
            <a:off x="512064" y="6100131"/>
            <a:ext cx="933917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Non-Christian</a:t>
            </a:r>
            <a:endParaRPr lang="en-US" sz="1400" dirty="0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E794BF2F-F469-1CB8-3B1F-1E86B211A14D}"/>
              </a:ext>
            </a:extLst>
          </p:cNvPr>
          <p:cNvSpPr/>
          <p:nvPr/>
        </p:nvSpPr>
        <p:spPr>
          <a:xfrm>
            <a:off x="1208237" y="5675535"/>
            <a:ext cx="1448800" cy="274320"/>
          </a:xfrm>
          <a:prstGeom prst="rect">
            <a:avLst/>
          </a:prstGeom>
          <a:solidFill>
            <a:srgbClr val="E1232E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B02ABC33-A47D-4241-3639-B737317503AE}"/>
              </a:ext>
            </a:extLst>
          </p:cNvPr>
          <p:cNvSpPr txBox="1"/>
          <p:nvPr/>
        </p:nvSpPr>
        <p:spPr>
          <a:xfrm>
            <a:off x="1208237" y="5675535"/>
            <a:ext cx="144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153</a:t>
            </a:r>
            <a:endParaRPr lang="en-US" dirty="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953CF9F7-3D4E-14E7-E808-9BB78211703A}"/>
              </a:ext>
            </a:extLst>
          </p:cNvPr>
          <p:cNvSpPr txBox="1"/>
          <p:nvPr/>
        </p:nvSpPr>
        <p:spPr>
          <a:xfrm>
            <a:off x="1080221" y="6058983"/>
            <a:ext cx="1814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Christian</a:t>
            </a:r>
            <a:endParaRPr lang="en-US" sz="1400" dirty="0"/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A212D2FE-4748-7365-2467-12CA18CE8E05}"/>
              </a:ext>
            </a:extLst>
          </p:cNvPr>
          <p:cNvSpPr/>
          <p:nvPr/>
        </p:nvSpPr>
        <p:spPr>
          <a:xfrm>
            <a:off x="2657037" y="5675535"/>
            <a:ext cx="378771" cy="274320"/>
          </a:xfrm>
          <a:prstGeom prst="rect">
            <a:avLst/>
          </a:prstGeom>
          <a:solidFill>
            <a:srgbClr val="8B1520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340630F8-1DD6-9C0B-E9F3-D70B473EB036}"/>
              </a:ext>
            </a:extLst>
          </p:cNvPr>
          <p:cNvSpPr txBox="1"/>
          <p:nvPr/>
        </p:nvSpPr>
        <p:spPr>
          <a:xfrm>
            <a:off x="2657037" y="5675535"/>
            <a:ext cx="378771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</a:t>
            </a:r>
            <a:endParaRPr lang="en-US" dirty="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263F0006-24A4-93A2-06C6-C197EBA91FB8}"/>
              </a:ext>
            </a:extLst>
          </p:cNvPr>
          <p:cNvSpPr txBox="1"/>
          <p:nvPr/>
        </p:nvSpPr>
        <p:spPr>
          <a:xfrm>
            <a:off x="2529021" y="6058983"/>
            <a:ext cx="744531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Religious</a:t>
            </a:r>
            <a:endParaRPr lang="en-US" sz="1400" dirty="0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C32714A6-CDAB-EA5F-6E90-8EC81B701BB8}"/>
              </a:ext>
            </a:extLst>
          </p:cNvPr>
          <p:cNvSpPr/>
          <p:nvPr/>
        </p:nvSpPr>
        <p:spPr>
          <a:xfrm>
            <a:off x="3090672" y="4053680"/>
            <a:ext cx="274320" cy="274320"/>
          </a:xfrm>
          <a:prstGeom prst="rightArrow">
            <a:avLst/>
          </a:prstGeom>
          <a:solidFill>
            <a:srgbClr val="E1232E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>
            <a:extLst>
              <a:ext uri="{FF2B5EF4-FFF2-40B4-BE49-F238E27FC236}">
                <a16:creationId xmlns:a16="http://schemas.microsoft.com/office/drawing/2014/main" id="{DCF829A4-F27A-6468-83E0-FFAC292E743B}"/>
              </a:ext>
            </a:extLst>
          </p:cNvPr>
          <p:cNvSpPr/>
          <p:nvPr/>
        </p:nvSpPr>
        <p:spPr>
          <a:xfrm>
            <a:off x="3419856" y="3395312"/>
            <a:ext cx="2395728" cy="212598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3970">
            <a:solidFill>
              <a:srgbClr val="E3D9D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D15F9392-A6A4-4B0F-6AA1-544B5528C727}"/>
              </a:ext>
            </a:extLst>
          </p:cNvPr>
          <p:cNvSpPr txBox="1"/>
          <p:nvPr/>
        </p:nvSpPr>
        <p:spPr>
          <a:xfrm>
            <a:off x="3419856" y="3505040"/>
            <a:ext cx="23957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E12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dirty="0"/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ABD4985B-DFEE-3190-1034-15335180CA94}"/>
              </a:ext>
            </a:extLst>
          </p:cNvPr>
          <p:cNvSpPr txBox="1"/>
          <p:nvPr/>
        </p:nvSpPr>
        <p:spPr>
          <a:xfrm>
            <a:off x="3419856" y="4081112"/>
            <a:ext cx="239572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dirty="0">
                <a:solidFill>
                  <a:srgbClr val="2E2E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multiple-choice</a:t>
            </a:r>
            <a:endParaRPr lang="en-US" dirty="0"/>
          </a:p>
          <a:p>
            <a:pPr marL="0" indent="0" algn="ctr">
              <a:lnSpc>
                <a:spcPts val="1600"/>
              </a:lnSpc>
              <a:buNone/>
            </a:pPr>
            <a:r>
              <a:rPr lang="en-US" dirty="0">
                <a:solidFill>
                  <a:srgbClr val="2E2E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idiom items</a:t>
            </a:r>
            <a:endParaRPr lang="en-US" dirty="0"/>
          </a:p>
        </p:txBody>
      </p:sp>
      <p:sp>
        <p:nvSpPr>
          <p:cNvPr id="21" name="Shape 19">
            <a:extLst>
              <a:ext uri="{FF2B5EF4-FFF2-40B4-BE49-F238E27FC236}">
                <a16:creationId xmlns:a16="http://schemas.microsoft.com/office/drawing/2014/main" id="{D2AB184C-45A4-3841-3313-83E917E5DD06}"/>
              </a:ext>
            </a:extLst>
          </p:cNvPr>
          <p:cNvSpPr/>
          <p:nvPr/>
        </p:nvSpPr>
        <p:spPr>
          <a:xfrm>
            <a:off x="3602736" y="4693760"/>
            <a:ext cx="960120" cy="473081"/>
          </a:xfrm>
          <a:prstGeom prst="rect">
            <a:avLst/>
          </a:prstGeom>
          <a:solidFill>
            <a:srgbClr val="E1232E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06E0C64D-912F-C5FE-E83C-148AC16EAA0B}"/>
              </a:ext>
            </a:extLst>
          </p:cNvPr>
          <p:cNvSpPr txBox="1"/>
          <p:nvPr/>
        </p:nvSpPr>
        <p:spPr>
          <a:xfrm>
            <a:off x="3602736" y="4693760"/>
            <a:ext cx="960120" cy="4730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biblical</a:t>
            </a:r>
            <a:endParaRPr lang="en-US" sz="1500" dirty="0"/>
          </a:p>
        </p:txBody>
      </p:sp>
      <p:sp>
        <p:nvSpPr>
          <p:cNvPr id="23" name="Shape 21">
            <a:extLst>
              <a:ext uri="{FF2B5EF4-FFF2-40B4-BE49-F238E27FC236}">
                <a16:creationId xmlns:a16="http://schemas.microsoft.com/office/drawing/2014/main" id="{307108A3-8DB3-9474-BC80-D9C2C4BEFB95}"/>
              </a:ext>
            </a:extLst>
          </p:cNvPr>
          <p:cNvSpPr/>
          <p:nvPr/>
        </p:nvSpPr>
        <p:spPr>
          <a:xfrm>
            <a:off x="4672584" y="4693760"/>
            <a:ext cx="960120" cy="473081"/>
          </a:xfrm>
          <a:prstGeom prst="rect">
            <a:avLst/>
          </a:prstGeom>
          <a:solidFill>
            <a:srgbClr val="C9C0C1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F28087A6-2685-4604-C77D-F269C5D9F66D}"/>
              </a:ext>
            </a:extLst>
          </p:cNvPr>
          <p:cNvSpPr txBox="1"/>
          <p:nvPr/>
        </p:nvSpPr>
        <p:spPr>
          <a:xfrm>
            <a:off x="4672584" y="4693760"/>
            <a:ext cx="960120" cy="4730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everyday</a:t>
            </a:r>
            <a:endParaRPr lang="en-US" sz="1500" dirty="0"/>
          </a:p>
        </p:txBody>
      </p:sp>
      <p:sp>
        <p:nvSpPr>
          <p:cNvPr id="26" name="Shape 24">
            <a:extLst>
              <a:ext uri="{FF2B5EF4-FFF2-40B4-BE49-F238E27FC236}">
                <a16:creationId xmlns:a16="http://schemas.microsoft.com/office/drawing/2014/main" id="{47F4A151-9D41-E9DA-0AE6-A6265D249266}"/>
              </a:ext>
            </a:extLst>
          </p:cNvPr>
          <p:cNvSpPr/>
          <p:nvPr/>
        </p:nvSpPr>
        <p:spPr>
          <a:xfrm>
            <a:off x="5870448" y="4053680"/>
            <a:ext cx="274320" cy="274320"/>
          </a:xfrm>
          <a:prstGeom prst="rightArrow">
            <a:avLst/>
          </a:prstGeom>
          <a:solidFill>
            <a:srgbClr val="E1232E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5">
            <a:extLst>
              <a:ext uri="{FF2B5EF4-FFF2-40B4-BE49-F238E27FC236}">
                <a16:creationId xmlns:a16="http://schemas.microsoft.com/office/drawing/2014/main" id="{2EE5C696-2C11-136C-23B3-C3A88DB401FF}"/>
              </a:ext>
            </a:extLst>
          </p:cNvPr>
          <p:cNvSpPr/>
          <p:nvPr/>
        </p:nvSpPr>
        <p:spPr>
          <a:xfrm>
            <a:off x="6199632" y="3395312"/>
            <a:ext cx="2395728" cy="2125980"/>
          </a:xfrm>
          <a:prstGeom prst="roundRect">
            <a:avLst>
              <a:gd name="adj" fmla="val 2857"/>
            </a:avLst>
          </a:prstGeom>
          <a:solidFill>
            <a:srgbClr val="FBF1F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577D80BA-0DEE-219A-5822-11C3DE6CBA2B}"/>
              </a:ext>
            </a:extLst>
          </p:cNvPr>
          <p:cNvSpPr txBox="1"/>
          <p:nvPr/>
        </p:nvSpPr>
        <p:spPr>
          <a:xfrm>
            <a:off x="6199632" y="3559904"/>
            <a:ext cx="23957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E12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EVERY item</a:t>
            </a:r>
            <a:endParaRPr lang="en-US" dirty="0"/>
          </a:p>
        </p:txBody>
      </p:sp>
      <p:sp>
        <p:nvSpPr>
          <p:cNvPr id="29" name="Text 27">
            <a:extLst>
              <a:ext uri="{FF2B5EF4-FFF2-40B4-BE49-F238E27FC236}">
                <a16:creationId xmlns:a16="http://schemas.microsoft.com/office/drawing/2014/main" id="{1AD50170-9722-637D-51A6-6C4E4860A473}"/>
              </a:ext>
            </a:extLst>
          </p:cNvPr>
          <p:cNvSpPr txBox="1"/>
          <p:nvPr/>
        </p:nvSpPr>
        <p:spPr>
          <a:xfrm>
            <a:off x="6199632" y="3962240"/>
            <a:ext cx="23957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2E2E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confidence rated 1–5</a:t>
            </a:r>
            <a:endParaRPr lang="en-US" dirty="0"/>
          </a:p>
        </p:txBody>
      </p:sp>
      <p:sp>
        <p:nvSpPr>
          <p:cNvPr id="30" name="Shape 28">
            <a:extLst>
              <a:ext uri="{FF2B5EF4-FFF2-40B4-BE49-F238E27FC236}">
                <a16:creationId xmlns:a16="http://schemas.microsoft.com/office/drawing/2014/main" id="{2E788727-7E95-7F36-FFBB-D54D24CAB013}"/>
              </a:ext>
            </a:extLst>
          </p:cNvPr>
          <p:cNvSpPr/>
          <p:nvPr/>
        </p:nvSpPr>
        <p:spPr>
          <a:xfrm>
            <a:off x="6437376" y="4328000"/>
            <a:ext cx="310896" cy="310896"/>
          </a:xfrm>
          <a:prstGeom prst="ellipse">
            <a:avLst/>
          </a:prstGeom>
          <a:solidFill>
            <a:srgbClr val="EFC7CB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>
            <a:extLst>
              <a:ext uri="{FF2B5EF4-FFF2-40B4-BE49-F238E27FC236}">
                <a16:creationId xmlns:a16="http://schemas.microsoft.com/office/drawing/2014/main" id="{40E6E48B-8FCA-09B6-62D2-8ADABEFD8564}"/>
              </a:ext>
            </a:extLst>
          </p:cNvPr>
          <p:cNvSpPr txBox="1"/>
          <p:nvPr/>
        </p:nvSpPr>
        <p:spPr>
          <a:xfrm>
            <a:off x="6437376" y="432800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dirty="0"/>
          </a:p>
        </p:txBody>
      </p:sp>
      <p:sp>
        <p:nvSpPr>
          <p:cNvPr id="32" name="Shape 30">
            <a:extLst>
              <a:ext uri="{FF2B5EF4-FFF2-40B4-BE49-F238E27FC236}">
                <a16:creationId xmlns:a16="http://schemas.microsoft.com/office/drawing/2014/main" id="{7A40DE75-4A72-7160-387B-893C8A4887BF}"/>
              </a:ext>
            </a:extLst>
          </p:cNvPr>
          <p:cNvSpPr/>
          <p:nvPr/>
        </p:nvSpPr>
        <p:spPr>
          <a:xfrm>
            <a:off x="6839712" y="4328000"/>
            <a:ext cx="310896" cy="310896"/>
          </a:xfrm>
          <a:prstGeom prst="ellipse">
            <a:avLst/>
          </a:prstGeom>
          <a:solidFill>
            <a:srgbClr val="EFC7CB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>
            <a:extLst>
              <a:ext uri="{FF2B5EF4-FFF2-40B4-BE49-F238E27FC236}">
                <a16:creationId xmlns:a16="http://schemas.microsoft.com/office/drawing/2014/main" id="{A9584134-0E35-88F0-D3BB-72C27B23EBA1}"/>
              </a:ext>
            </a:extLst>
          </p:cNvPr>
          <p:cNvSpPr txBox="1"/>
          <p:nvPr/>
        </p:nvSpPr>
        <p:spPr>
          <a:xfrm>
            <a:off x="6839712" y="432800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dirty="0"/>
          </a:p>
        </p:txBody>
      </p:sp>
      <p:sp>
        <p:nvSpPr>
          <p:cNvPr id="34" name="Shape 32">
            <a:extLst>
              <a:ext uri="{FF2B5EF4-FFF2-40B4-BE49-F238E27FC236}">
                <a16:creationId xmlns:a16="http://schemas.microsoft.com/office/drawing/2014/main" id="{E11D8B3E-DF29-69B2-4FED-D012D11E2395}"/>
              </a:ext>
            </a:extLst>
          </p:cNvPr>
          <p:cNvSpPr/>
          <p:nvPr/>
        </p:nvSpPr>
        <p:spPr>
          <a:xfrm>
            <a:off x="7242048" y="4328000"/>
            <a:ext cx="310896" cy="310896"/>
          </a:xfrm>
          <a:prstGeom prst="ellipse">
            <a:avLst/>
          </a:prstGeom>
          <a:solidFill>
            <a:srgbClr val="EFC7CB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>
            <a:extLst>
              <a:ext uri="{FF2B5EF4-FFF2-40B4-BE49-F238E27FC236}">
                <a16:creationId xmlns:a16="http://schemas.microsoft.com/office/drawing/2014/main" id="{C1622A13-64C9-971C-1CCF-0DD94CFC17B5}"/>
              </a:ext>
            </a:extLst>
          </p:cNvPr>
          <p:cNvSpPr txBox="1"/>
          <p:nvPr/>
        </p:nvSpPr>
        <p:spPr>
          <a:xfrm>
            <a:off x="7242048" y="432800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dirty="0"/>
          </a:p>
        </p:txBody>
      </p:sp>
      <p:sp>
        <p:nvSpPr>
          <p:cNvPr id="36" name="Shape 34">
            <a:extLst>
              <a:ext uri="{FF2B5EF4-FFF2-40B4-BE49-F238E27FC236}">
                <a16:creationId xmlns:a16="http://schemas.microsoft.com/office/drawing/2014/main" id="{431807F2-ED65-AB8E-1418-81DACD7286A6}"/>
              </a:ext>
            </a:extLst>
          </p:cNvPr>
          <p:cNvSpPr/>
          <p:nvPr/>
        </p:nvSpPr>
        <p:spPr>
          <a:xfrm>
            <a:off x="7644384" y="4328000"/>
            <a:ext cx="310896" cy="310896"/>
          </a:xfrm>
          <a:prstGeom prst="ellipse">
            <a:avLst/>
          </a:prstGeom>
          <a:solidFill>
            <a:srgbClr val="E1232E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5">
            <a:extLst>
              <a:ext uri="{FF2B5EF4-FFF2-40B4-BE49-F238E27FC236}">
                <a16:creationId xmlns:a16="http://schemas.microsoft.com/office/drawing/2014/main" id="{1E83B22E-353F-5153-205D-0236A46D3CB3}"/>
              </a:ext>
            </a:extLst>
          </p:cNvPr>
          <p:cNvSpPr txBox="1"/>
          <p:nvPr/>
        </p:nvSpPr>
        <p:spPr>
          <a:xfrm>
            <a:off x="7644384" y="432800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dirty="0"/>
          </a:p>
        </p:txBody>
      </p:sp>
      <p:sp>
        <p:nvSpPr>
          <p:cNvPr id="38" name="Shape 36">
            <a:extLst>
              <a:ext uri="{FF2B5EF4-FFF2-40B4-BE49-F238E27FC236}">
                <a16:creationId xmlns:a16="http://schemas.microsoft.com/office/drawing/2014/main" id="{6FF5E8BD-0B32-DCBF-DF0E-BAC183977F91}"/>
              </a:ext>
            </a:extLst>
          </p:cNvPr>
          <p:cNvSpPr/>
          <p:nvPr/>
        </p:nvSpPr>
        <p:spPr>
          <a:xfrm>
            <a:off x="8046720" y="4328000"/>
            <a:ext cx="310896" cy="310896"/>
          </a:xfrm>
          <a:prstGeom prst="ellipse">
            <a:avLst/>
          </a:prstGeom>
          <a:solidFill>
            <a:srgbClr val="E1232E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37">
            <a:extLst>
              <a:ext uri="{FF2B5EF4-FFF2-40B4-BE49-F238E27FC236}">
                <a16:creationId xmlns:a16="http://schemas.microsoft.com/office/drawing/2014/main" id="{B01F8C4E-A5CA-7F0D-6B81-E6E098031F5F}"/>
              </a:ext>
            </a:extLst>
          </p:cNvPr>
          <p:cNvSpPr txBox="1"/>
          <p:nvPr/>
        </p:nvSpPr>
        <p:spPr>
          <a:xfrm>
            <a:off x="8046720" y="432800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dirty="0"/>
          </a:p>
        </p:txBody>
      </p:sp>
      <p:sp>
        <p:nvSpPr>
          <p:cNvPr id="40" name="Text 38">
            <a:extLst>
              <a:ext uri="{FF2B5EF4-FFF2-40B4-BE49-F238E27FC236}">
                <a16:creationId xmlns:a16="http://schemas.microsoft.com/office/drawing/2014/main" id="{4BCF3B5A-F92F-04C8-92BF-E2DD77486A79}"/>
              </a:ext>
            </a:extLst>
          </p:cNvPr>
          <p:cNvSpPr txBox="1"/>
          <p:nvPr/>
        </p:nvSpPr>
        <p:spPr>
          <a:xfrm>
            <a:off x="6094476" y="4911050"/>
            <a:ext cx="2578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= pure guess … 5 = completely certain</a:t>
            </a:r>
            <a:endParaRPr lang="en-US" dirty="0"/>
          </a:p>
        </p:txBody>
      </p:sp>
      <p:sp>
        <p:nvSpPr>
          <p:cNvPr id="41" name="Shape 39">
            <a:extLst>
              <a:ext uri="{FF2B5EF4-FFF2-40B4-BE49-F238E27FC236}">
                <a16:creationId xmlns:a16="http://schemas.microsoft.com/office/drawing/2014/main" id="{A381C0C2-64FD-CB81-01D3-C7A409EEED75}"/>
              </a:ext>
            </a:extLst>
          </p:cNvPr>
          <p:cNvSpPr/>
          <p:nvPr/>
        </p:nvSpPr>
        <p:spPr>
          <a:xfrm>
            <a:off x="8650224" y="4053680"/>
            <a:ext cx="274320" cy="274320"/>
          </a:xfrm>
          <a:prstGeom prst="rightArrow">
            <a:avLst/>
          </a:prstGeom>
          <a:solidFill>
            <a:srgbClr val="E1232E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Shape 40">
            <a:extLst>
              <a:ext uri="{FF2B5EF4-FFF2-40B4-BE49-F238E27FC236}">
                <a16:creationId xmlns:a16="http://schemas.microsoft.com/office/drawing/2014/main" id="{1F21183E-FED6-4D3B-7B9E-6D4DF002DFAA}"/>
              </a:ext>
            </a:extLst>
          </p:cNvPr>
          <p:cNvSpPr/>
          <p:nvPr/>
        </p:nvSpPr>
        <p:spPr>
          <a:xfrm>
            <a:off x="8979408" y="3395312"/>
            <a:ext cx="2395728" cy="212598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3970">
            <a:solidFill>
              <a:srgbClr val="E3D9D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41">
            <a:extLst>
              <a:ext uri="{FF2B5EF4-FFF2-40B4-BE49-F238E27FC236}">
                <a16:creationId xmlns:a16="http://schemas.microsoft.com/office/drawing/2014/main" id="{27ADFC0E-1285-0B97-AF82-9A64DB609B13}"/>
              </a:ext>
            </a:extLst>
          </p:cNvPr>
          <p:cNvSpPr txBox="1"/>
          <p:nvPr/>
        </p:nvSpPr>
        <p:spPr>
          <a:xfrm>
            <a:off x="8979408" y="3505040"/>
            <a:ext cx="23957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E12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dirty="0"/>
          </a:p>
        </p:txBody>
      </p:sp>
      <p:sp>
        <p:nvSpPr>
          <p:cNvPr id="44" name="Text 42">
            <a:extLst>
              <a:ext uri="{FF2B5EF4-FFF2-40B4-BE49-F238E27FC236}">
                <a16:creationId xmlns:a16="http://schemas.microsoft.com/office/drawing/2014/main" id="{3979B468-8986-C7E3-986F-D52D90AA710B}"/>
              </a:ext>
            </a:extLst>
          </p:cNvPr>
          <p:cNvSpPr txBox="1"/>
          <p:nvPr/>
        </p:nvSpPr>
        <p:spPr>
          <a:xfrm>
            <a:off x="8979408" y="4081112"/>
            <a:ext cx="239572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dirty="0">
                <a:solidFill>
                  <a:srgbClr val="2E2E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strategy items</a:t>
            </a:r>
            <a:endParaRPr lang="en-US" dirty="0"/>
          </a:p>
          <a:p>
            <a:pPr marL="0" indent="0" algn="ctr">
              <a:lnSpc>
                <a:spcPts val="1600"/>
              </a:lnSpc>
              <a:buNone/>
            </a:pPr>
            <a:r>
              <a:rPr lang="en-US" dirty="0">
                <a:solidFill>
                  <a:srgbClr val="2E2E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Likert 1–5</a:t>
            </a:r>
            <a:endParaRPr lang="en-US" dirty="0"/>
          </a:p>
        </p:txBody>
      </p:sp>
      <p:sp>
        <p:nvSpPr>
          <p:cNvPr id="45" name="Text 43">
            <a:extLst>
              <a:ext uri="{FF2B5EF4-FFF2-40B4-BE49-F238E27FC236}">
                <a16:creationId xmlns:a16="http://schemas.microsoft.com/office/drawing/2014/main" id="{A843120E-A118-4657-A5A0-D8E181091486}"/>
              </a:ext>
            </a:extLst>
          </p:cNvPr>
          <p:cNvSpPr txBox="1"/>
          <p:nvPr/>
        </p:nvSpPr>
        <p:spPr>
          <a:xfrm>
            <a:off x="8979408" y="4602320"/>
            <a:ext cx="23957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factor analysis → clusters</a:t>
            </a:r>
            <a:endParaRPr lang="en-US" dirty="0"/>
          </a:p>
        </p:txBody>
      </p:sp>
      <p:sp>
        <p:nvSpPr>
          <p:cNvPr id="50" name="Shape 44">
            <a:extLst>
              <a:ext uri="{FF2B5EF4-FFF2-40B4-BE49-F238E27FC236}">
                <a16:creationId xmlns:a16="http://schemas.microsoft.com/office/drawing/2014/main" id="{016CB895-7081-D462-1F22-5230006A9D1E}"/>
              </a:ext>
            </a:extLst>
          </p:cNvPr>
          <p:cNvSpPr/>
          <p:nvPr/>
        </p:nvSpPr>
        <p:spPr>
          <a:xfrm>
            <a:off x="653796" y="1028761"/>
            <a:ext cx="10908792" cy="1371600"/>
          </a:xfrm>
          <a:prstGeom prst="roundRect">
            <a:avLst>
              <a:gd name="adj" fmla="val 4348"/>
            </a:avLst>
          </a:prstGeom>
          <a:solidFill>
            <a:srgbClr val="FBF1F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Text 46">
            <a:extLst>
              <a:ext uri="{FF2B5EF4-FFF2-40B4-BE49-F238E27FC236}">
                <a16:creationId xmlns:a16="http://schemas.microsoft.com/office/drawing/2014/main" id="{85C6A432-5BDC-B766-27CE-F17F14BB5012}"/>
              </a:ext>
            </a:extLst>
          </p:cNvPr>
          <p:cNvSpPr txBox="1"/>
          <p:nvPr/>
        </p:nvSpPr>
        <p:spPr>
          <a:xfrm>
            <a:off x="973836" y="1221988"/>
            <a:ext cx="10268712" cy="89033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latin typeface="Sora Light" panose="020B0604020202020204" charset="0"/>
                <a:ea typeface="Calibri" pitchFamily="34" charset="-122"/>
                <a:cs typeface="Sora Light" panose="020B0604020202020204" charset="0"/>
              </a:rPr>
              <a:t>Cross-sectional and correlational</a:t>
            </a:r>
          </a:p>
          <a:p>
            <a:pPr marL="0" indent="0" algn="ctr">
              <a:buNone/>
            </a:pPr>
            <a:r>
              <a:rPr lang="en-US" sz="1600" i="1" dirty="0">
                <a:latin typeface="Sora Light" panose="020B0604020202020204" charset="0"/>
                <a:ea typeface="Calibri" pitchFamily="34" charset="-122"/>
                <a:cs typeface="Sora Light" panose="020B0604020202020204" charset="0"/>
              </a:rPr>
              <a:t>Convenience sampling, deliberately over-sampling Christians so that biblical schema actually varies.</a:t>
            </a:r>
            <a:endParaRPr lang="en-US" sz="1600" dirty="0">
              <a:latin typeface="Sora Light" panose="020B0604020202020204" charset="0"/>
              <a:cs typeface="Sora Light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5799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50" grpId="0" animBg="1"/>
      <p:bldP spid="5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9370" y="901343"/>
            <a:ext cx="10795524" cy="586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650" b="1" dirty="0">
                <a:solidFill>
                  <a:srgbClr val="1F1E1E"/>
                </a:solidFill>
                <a:latin typeface="Sora SemiBold" panose="020B0604020202020204" charset="0"/>
                <a:ea typeface="Red Hat Text" pitchFamily="34" charset="-122"/>
                <a:cs typeface="Sora SemiBold" panose="020B0604020202020204" charset="0"/>
              </a:rPr>
              <a:t>Finding 1: The Comparison Set Was Harder</a:t>
            </a:r>
            <a:endParaRPr lang="en-US" sz="3650" b="1" dirty="0">
              <a:latin typeface="Sora SemiBold" panose="020B0604020202020204" charset="0"/>
              <a:cs typeface="Sora SemiBold" panose="020B0604020202020204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2449220" y="3618905"/>
            <a:ext cx="3432288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800" dirty="0">
                <a:solidFill>
                  <a:srgbClr val="3B3535"/>
                </a:solidFill>
                <a:latin typeface="Sora SemiBold" panose="020B0604020202020204" charset="0"/>
                <a:ea typeface="Red Hat Text" pitchFamily="34" charset="-122"/>
                <a:cs typeface="Sora SemiBold" panose="020B0604020202020204" charset="0"/>
              </a:rPr>
              <a:t>Biblical Idioms</a:t>
            </a:r>
            <a:endParaRPr lang="en-US" sz="1800" dirty="0">
              <a:latin typeface="Sora SemiBold" panose="020B0604020202020204" charset="0"/>
              <a:cs typeface="Sora SemiBold" panose="020B0604020202020204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2449220" y="4031853"/>
            <a:ext cx="3432288" cy="319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550" dirty="0">
                <a:solidFill>
                  <a:srgbClr val="3B3535"/>
                </a:solidFill>
                <a:latin typeface="Sora SemiBold" panose="020B0604020202020204" charset="0"/>
                <a:ea typeface="Roboto Light" pitchFamily="34" charset="-122"/>
                <a:cs typeface="Sora SemiBold" panose="020B0604020202020204" charset="0"/>
              </a:rPr>
              <a:t>Mean accuracy</a:t>
            </a:r>
            <a:endParaRPr lang="en-US" sz="1550" dirty="0">
              <a:latin typeface="Sora SemiBold" panose="020B0604020202020204" charset="0"/>
              <a:cs typeface="Sora SemiBold" panose="020B060402020202020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6130838" y="3618905"/>
            <a:ext cx="3432288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800" dirty="0">
                <a:solidFill>
                  <a:srgbClr val="3B3535"/>
                </a:solidFill>
                <a:latin typeface="Sora SemiBold" panose="020B0604020202020204" charset="0"/>
                <a:ea typeface="Red Hat Text" pitchFamily="34" charset="-122"/>
                <a:cs typeface="Sora SemiBold" panose="020B0604020202020204" charset="0"/>
              </a:rPr>
              <a:t>Non-Biblical Idioms</a:t>
            </a:r>
            <a:endParaRPr lang="en-US" sz="1800" dirty="0">
              <a:latin typeface="Sora SemiBold" panose="020B0604020202020204" charset="0"/>
              <a:cs typeface="Sora SemiBold" panose="020B060402020202020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6130838" y="4031853"/>
            <a:ext cx="3432288" cy="319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550" dirty="0">
                <a:solidFill>
                  <a:srgbClr val="3B3535"/>
                </a:solidFill>
                <a:latin typeface="Sora SemiBold" panose="020B0604020202020204" charset="0"/>
                <a:ea typeface="Roboto Light" pitchFamily="34" charset="-122"/>
                <a:cs typeface="Sora SemiBold" panose="020B0604020202020204" charset="0"/>
              </a:rPr>
              <a:t>Mean accuracy</a:t>
            </a:r>
            <a:endParaRPr lang="en-US" sz="1550" dirty="0">
              <a:latin typeface="Sora SemiBold" panose="020B0604020202020204" charset="0"/>
              <a:cs typeface="Sora SemiBold" panose="020B0604020202020204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615340" y="5069087"/>
            <a:ext cx="11189114" cy="9575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2000" dirty="0">
                <a:solidFill>
                  <a:srgbClr val="3B3535"/>
                </a:solidFill>
                <a:latin typeface="Sora Light" panose="020B0604020202020204" charset="0"/>
                <a:ea typeface="Roboto Bold" pitchFamily="34" charset="-122"/>
                <a:cs typeface="Sora Light" panose="020B0604020202020204" charset="0"/>
              </a:rPr>
              <a:t>The two sets are not "hard" and "easy." </a:t>
            </a:r>
          </a:p>
          <a:p>
            <a:pPr marL="0" indent="0" algn="ctr">
              <a:lnSpc>
                <a:spcPct val="133000"/>
              </a:lnSpc>
              <a:buNone/>
            </a:pPr>
            <a:r>
              <a:rPr lang="en-US" sz="2000" dirty="0">
                <a:solidFill>
                  <a:srgbClr val="3B3535"/>
                </a:solidFill>
                <a:latin typeface="Sora Light" panose="020B0604020202020204" charset="0"/>
                <a:ea typeface="Roboto Bold" pitchFamily="34" charset="-122"/>
                <a:cs typeface="Sora Light" panose="020B0604020202020204" charset="0"/>
              </a:rPr>
              <a:t>They are hard in two different ways and that is what makes the comparison informative.</a:t>
            </a:r>
            <a:endParaRPr lang="en-US" sz="2000" dirty="0">
              <a:latin typeface="Sora Light" panose="020B0604020202020204" charset="0"/>
              <a:cs typeface="Sora Light" panose="020B0604020202020204" charset="0"/>
            </a:endParaRPr>
          </a:p>
        </p:txBody>
      </p:sp>
      <p:sp>
        <p:nvSpPr>
          <p:cNvPr id="14" name="Shape 3">
            <a:extLst>
              <a:ext uri="{FF2B5EF4-FFF2-40B4-BE49-F238E27FC236}">
                <a16:creationId xmlns:a16="http://schemas.microsoft.com/office/drawing/2014/main" id="{E2A4AEA8-0210-0254-7102-64E3961B62E8}"/>
              </a:ext>
            </a:extLst>
          </p:cNvPr>
          <p:cNvSpPr/>
          <p:nvPr/>
        </p:nvSpPr>
        <p:spPr>
          <a:xfrm>
            <a:off x="2618334" y="2462014"/>
            <a:ext cx="3024080" cy="966986"/>
          </a:xfrm>
          <a:prstGeom prst="roundRect">
            <a:avLst>
              <a:gd name="adj" fmla="val 7229"/>
            </a:avLst>
          </a:prstGeom>
          <a:solidFill>
            <a:srgbClr val="F9D2D6"/>
          </a:solidFill>
          <a:ln w="6350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US">
              <a:latin typeface="Sora Light" panose="020B0604020202020204" charset="0"/>
              <a:cs typeface="Sora Light" panose="020B0604020202020204" charset="0"/>
            </a:endParaRPr>
          </a:p>
        </p:txBody>
      </p:sp>
      <p:sp>
        <p:nvSpPr>
          <p:cNvPr id="16" name="Text 1">
            <a:extLst>
              <a:ext uri="{FF2B5EF4-FFF2-40B4-BE49-F238E27FC236}">
                <a16:creationId xmlns:a16="http://schemas.microsoft.com/office/drawing/2014/main" id="{33919305-3ADF-3C29-A356-45FE23675B9E}"/>
              </a:ext>
            </a:extLst>
          </p:cNvPr>
          <p:cNvSpPr/>
          <p:nvPr/>
        </p:nvSpPr>
        <p:spPr>
          <a:xfrm>
            <a:off x="2646164" y="2676715"/>
            <a:ext cx="3074880" cy="6583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5150" dirty="0">
                <a:solidFill>
                  <a:srgbClr val="3B3535"/>
                </a:solidFill>
                <a:latin typeface="Sora Light" panose="020B0604020202020204" charset="0"/>
                <a:ea typeface="Red Hat Text" pitchFamily="34" charset="-122"/>
                <a:cs typeface="Sora Light" panose="020B0604020202020204" charset="0"/>
              </a:rPr>
              <a:t>82.7%</a:t>
            </a:r>
            <a:endParaRPr lang="en-US" sz="5150" dirty="0">
              <a:latin typeface="Sora Light" panose="020B0604020202020204" charset="0"/>
              <a:cs typeface="Sora Light" panose="020B0604020202020204" charset="0"/>
            </a:endParaRPr>
          </a:p>
        </p:txBody>
      </p:sp>
      <p:sp>
        <p:nvSpPr>
          <p:cNvPr id="18" name="Shape 3">
            <a:extLst>
              <a:ext uri="{FF2B5EF4-FFF2-40B4-BE49-F238E27FC236}">
                <a16:creationId xmlns:a16="http://schemas.microsoft.com/office/drawing/2014/main" id="{29394FF8-2FBD-661D-CA5A-0B9BA8600697}"/>
              </a:ext>
            </a:extLst>
          </p:cNvPr>
          <p:cNvSpPr/>
          <p:nvPr/>
        </p:nvSpPr>
        <p:spPr>
          <a:xfrm>
            <a:off x="6471624" y="2449999"/>
            <a:ext cx="2919830" cy="966986"/>
          </a:xfrm>
          <a:prstGeom prst="roundRect">
            <a:avLst>
              <a:gd name="adj" fmla="val 7229"/>
            </a:avLst>
          </a:prstGeom>
          <a:solidFill>
            <a:srgbClr val="F9D2D6"/>
          </a:solidFill>
          <a:ln w="6350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US">
              <a:latin typeface="Sora Light" panose="020B0604020202020204" charset="0"/>
              <a:cs typeface="Sora Light" panose="020B0604020202020204" charset="0"/>
            </a:endParaRPr>
          </a:p>
        </p:txBody>
      </p:sp>
      <p:sp>
        <p:nvSpPr>
          <p:cNvPr id="20" name="Text 4">
            <a:extLst>
              <a:ext uri="{FF2B5EF4-FFF2-40B4-BE49-F238E27FC236}">
                <a16:creationId xmlns:a16="http://schemas.microsoft.com/office/drawing/2014/main" id="{993C56C6-9735-839C-D11D-5C85EF15FF28}"/>
              </a:ext>
            </a:extLst>
          </p:cNvPr>
          <p:cNvSpPr/>
          <p:nvPr/>
        </p:nvSpPr>
        <p:spPr>
          <a:xfrm>
            <a:off x="6238884" y="2664700"/>
            <a:ext cx="3432288" cy="6583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5150" dirty="0">
                <a:solidFill>
                  <a:srgbClr val="3B3535"/>
                </a:solidFill>
                <a:latin typeface="Sora Light" panose="020B0604020202020204" charset="0"/>
                <a:ea typeface="Red Hat Text" pitchFamily="34" charset="-122"/>
                <a:cs typeface="Sora Light" panose="020B0604020202020204" charset="0"/>
              </a:rPr>
              <a:t>68.1%</a:t>
            </a:r>
            <a:endParaRPr lang="en-US" sz="5150" dirty="0">
              <a:latin typeface="Sora Light" panose="020B0604020202020204" charset="0"/>
              <a:cs typeface="Sora Light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12" grpId="0" animBg="1"/>
      <p:bldP spid="14" grpId="0" animBg="1"/>
      <p:bldP spid="16" grpId="0" animBg="1"/>
      <p:bldP spid="18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8258" y="528091"/>
            <a:ext cx="10927878" cy="11878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800" b="1" dirty="0">
                <a:solidFill>
                  <a:srgbClr val="1F1E1E"/>
                </a:solidFill>
                <a:latin typeface="Sora SemiBold" panose="020B0604020202020204" charset="0"/>
                <a:ea typeface="Sora SemiBold" pitchFamily="34" charset="-122"/>
                <a:cs typeface="Sora SemiBold" panose="020B0604020202020204" charset="0"/>
              </a:rPr>
              <a:t>Finding 2</a:t>
            </a:r>
          </a:p>
          <a:p>
            <a:pPr algn="ctr">
              <a:lnSpc>
                <a:spcPct val="104000"/>
              </a:lnSpc>
            </a:pPr>
            <a:r>
              <a:rPr lang="en-US" sz="280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A perfect average, hiding two opposite errors</a:t>
            </a:r>
            <a:endParaRPr lang="en-US" sz="2800" b="1" dirty="0">
              <a:latin typeface="Sora SemiBold" panose="020B0604020202020204" charset="0"/>
              <a:cs typeface="Sora SemiBold" panose="020B0604020202020204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321" y="1805575"/>
            <a:ext cx="5601267" cy="4538061"/>
          </a:xfrm>
          <a:prstGeom prst="rect">
            <a:avLst/>
          </a:prstGeom>
        </p:spPr>
      </p:pic>
      <p:sp>
        <p:nvSpPr>
          <p:cNvPr id="7" name="Text 2">
            <a:extLst>
              <a:ext uri="{FF2B5EF4-FFF2-40B4-BE49-F238E27FC236}">
                <a16:creationId xmlns:a16="http://schemas.microsoft.com/office/drawing/2014/main" id="{4355971F-808C-B030-4ABF-A1806664E457}"/>
              </a:ext>
            </a:extLst>
          </p:cNvPr>
          <p:cNvSpPr/>
          <p:nvPr/>
        </p:nvSpPr>
        <p:spPr>
          <a:xfrm>
            <a:off x="6635012" y="5169462"/>
            <a:ext cx="3492214" cy="5958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440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−3.5</a:t>
            </a:r>
            <a:endParaRPr lang="en-US" sz="4400" dirty="0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59912349-96A4-0996-6926-DD412D6BCCEF}"/>
              </a:ext>
            </a:extLst>
          </p:cNvPr>
          <p:cNvSpPr/>
          <p:nvPr/>
        </p:nvSpPr>
        <p:spPr>
          <a:xfrm>
            <a:off x="6816436" y="5693932"/>
            <a:ext cx="3492214" cy="2968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Biblical idioms</a:t>
            </a:r>
            <a:endParaRPr lang="en-US" dirty="0"/>
          </a:p>
        </p:txBody>
      </p:sp>
      <p:sp>
        <p:nvSpPr>
          <p:cNvPr id="11" name="Text 4">
            <a:extLst>
              <a:ext uri="{FF2B5EF4-FFF2-40B4-BE49-F238E27FC236}">
                <a16:creationId xmlns:a16="http://schemas.microsoft.com/office/drawing/2014/main" id="{1DF95EF1-763D-1522-D23F-E271A170563A}"/>
              </a:ext>
            </a:extLst>
          </p:cNvPr>
          <p:cNvSpPr/>
          <p:nvPr/>
        </p:nvSpPr>
        <p:spPr>
          <a:xfrm>
            <a:off x="6816436" y="5968074"/>
            <a:ext cx="3492214" cy="288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Under-confident, </a:t>
            </a:r>
            <a:r>
              <a:rPr lang="en-US" sz="12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p</a:t>
            </a: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= .003</a:t>
            </a:r>
            <a:endParaRPr lang="en-US" sz="1200" dirty="0"/>
          </a:p>
        </p:txBody>
      </p:sp>
      <p:sp>
        <p:nvSpPr>
          <p:cNvPr id="13" name="Text 5">
            <a:extLst>
              <a:ext uri="{FF2B5EF4-FFF2-40B4-BE49-F238E27FC236}">
                <a16:creationId xmlns:a16="http://schemas.microsoft.com/office/drawing/2014/main" id="{9ADFC503-8F05-EEB3-5AAB-9802C5EBBDCB}"/>
              </a:ext>
            </a:extLst>
          </p:cNvPr>
          <p:cNvSpPr/>
          <p:nvPr/>
        </p:nvSpPr>
        <p:spPr>
          <a:xfrm>
            <a:off x="6704676" y="3478797"/>
            <a:ext cx="3492214" cy="5958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440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+5.4</a:t>
            </a:r>
            <a:endParaRPr lang="en-US" sz="4400" dirty="0"/>
          </a:p>
        </p:txBody>
      </p:sp>
      <p:sp>
        <p:nvSpPr>
          <p:cNvPr id="15" name="Text 6">
            <a:extLst>
              <a:ext uri="{FF2B5EF4-FFF2-40B4-BE49-F238E27FC236}">
                <a16:creationId xmlns:a16="http://schemas.microsoft.com/office/drawing/2014/main" id="{CB41CE29-2ADA-0085-C61C-A32A6F5A45C5}"/>
              </a:ext>
            </a:extLst>
          </p:cNvPr>
          <p:cNvSpPr/>
          <p:nvPr/>
        </p:nvSpPr>
        <p:spPr>
          <a:xfrm>
            <a:off x="6816436" y="4056548"/>
            <a:ext cx="3492214" cy="2968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Non-biblical idioms</a:t>
            </a:r>
            <a:endParaRPr lang="en-US" dirty="0"/>
          </a:p>
        </p:txBody>
      </p:sp>
      <p:sp>
        <p:nvSpPr>
          <p:cNvPr id="17" name="Text 7">
            <a:extLst>
              <a:ext uri="{FF2B5EF4-FFF2-40B4-BE49-F238E27FC236}">
                <a16:creationId xmlns:a16="http://schemas.microsoft.com/office/drawing/2014/main" id="{C744102D-6394-4381-125D-7294CD11CDE9}"/>
              </a:ext>
            </a:extLst>
          </p:cNvPr>
          <p:cNvSpPr/>
          <p:nvPr/>
        </p:nvSpPr>
        <p:spPr>
          <a:xfrm>
            <a:off x="6816436" y="4329548"/>
            <a:ext cx="3492214" cy="288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Over-confident, </a:t>
            </a:r>
            <a:r>
              <a:rPr lang="en-US" sz="12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p</a:t>
            </a: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&lt; .001</a:t>
            </a:r>
            <a:endParaRPr lang="en-US" sz="1200" dirty="0"/>
          </a:p>
        </p:txBody>
      </p:sp>
      <p:sp>
        <p:nvSpPr>
          <p:cNvPr id="19" name="Text 8">
            <a:extLst>
              <a:ext uri="{FF2B5EF4-FFF2-40B4-BE49-F238E27FC236}">
                <a16:creationId xmlns:a16="http://schemas.microsoft.com/office/drawing/2014/main" id="{4EE65915-11E8-E024-F1C0-D1020FA63319}"/>
              </a:ext>
            </a:extLst>
          </p:cNvPr>
          <p:cNvSpPr/>
          <p:nvPr/>
        </p:nvSpPr>
        <p:spPr>
          <a:xfrm>
            <a:off x="6635012" y="1797149"/>
            <a:ext cx="3492214" cy="5958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440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+0.9</a:t>
            </a:r>
            <a:endParaRPr lang="en-US" sz="4400" dirty="0"/>
          </a:p>
        </p:txBody>
      </p:sp>
      <p:sp>
        <p:nvSpPr>
          <p:cNvPr id="21" name="Text 9">
            <a:extLst>
              <a:ext uri="{FF2B5EF4-FFF2-40B4-BE49-F238E27FC236}">
                <a16:creationId xmlns:a16="http://schemas.microsoft.com/office/drawing/2014/main" id="{61EB7E38-C91D-734F-55BA-2EE2B679A395}"/>
              </a:ext>
            </a:extLst>
          </p:cNvPr>
          <p:cNvSpPr/>
          <p:nvPr/>
        </p:nvSpPr>
        <p:spPr>
          <a:xfrm>
            <a:off x="6736612" y="2457162"/>
            <a:ext cx="3492214" cy="2968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All 20 combined</a:t>
            </a:r>
            <a:endParaRPr lang="en-US" dirty="0"/>
          </a:p>
        </p:txBody>
      </p:sp>
      <p:sp>
        <p:nvSpPr>
          <p:cNvPr id="23" name="Text 10">
            <a:extLst>
              <a:ext uri="{FF2B5EF4-FFF2-40B4-BE49-F238E27FC236}">
                <a16:creationId xmlns:a16="http://schemas.microsoft.com/office/drawing/2014/main" id="{0716B831-3C80-7CA2-BDC5-54188BDCB0EB}"/>
              </a:ext>
            </a:extLst>
          </p:cNvPr>
          <p:cNvSpPr/>
          <p:nvPr/>
        </p:nvSpPr>
        <p:spPr>
          <a:xfrm>
            <a:off x="6828052" y="2710224"/>
            <a:ext cx="3492214" cy="288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Not significant — they cancel out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  <p:bldP spid="13" grpId="0" animBg="1"/>
      <p:bldP spid="15" grpId="0" animBg="1"/>
      <p:bldP spid="17" grpId="0" animBg="1"/>
      <p:bldP spid="19" grpId="0" animBg="1"/>
      <p:bldP spid="21" grpId="0" animBg="1"/>
      <p:bldP spid="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10E2A-5630-3CEE-D854-CC79FB2AD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0">
            <a:extLst>
              <a:ext uri="{FF2B5EF4-FFF2-40B4-BE49-F238E27FC236}">
                <a16:creationId xmlns:a16="http://schemas.microsoft.com/office/drawing/2014/main" id="{439BA4ED-C1DA-14BA-0123-4226EF6611E8}"/>
              </a:ext>
            </a:extLst>
          </p:cNvPr>
          <p:cNvSpPr txBox="1"/>
          <p:nvPr/>
        </p:nvSpPr>
        <p:spPr>
          <a:xfrm>
            <a:off x="640080" y="384048"/>
            <a:ext cx="1090879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2E2E2E"/>
                </a:solidFill>
                <a:latin typeface="Sora SemiBold" panose="020B0604020202020204" charset="0"/>
                <a:ea typeface="Calibri" pitchFamily="34" charset="-122"/>
                <a:cs typeface="Sora SemiBold" panose="020B0604020202020204" charset="0"/>
              </a:rPr>
              <a:t>Finding 3: Every group is blind somewhere different</a:t>
            </a:r>
            <a:endParaRPr lang="en-US" sz="3200" dirty="0">
              <a:latin typeface="Sora SemiBold" panose="020B0604020202020204" charset="0"/>
              <a:cs typeface="Sora SemiBold" panose="020B0604020202020204" charset="0"/>
            </a:endParaRPr>
          </a:p>
        </p:txBody>
      </p:sp>
      <p:pic>
        <p:nvPicPr>
          <p:cNvPr id="54" name="Image 0" descr="g14.png">
            <a:extLst>
              <a:ext uri="{FF2B5EF4-FFF2-40B4-BE49-F238E27FC236}">
                <a16:creationId xmlns:a16="http://schemas.microsoft.com/office/drawing/2014/main" id="{B07A91C2-AC95-56DA-99B0-661F65B7EE3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955" t="4644" r="4382" b="6771"/>
          <a:stretch>
            <a:fillRect/>
          </a:stretch>
        </p:blipFill>
        <p:spPr>
          <a:xfrm>
            <a:off x="1147246" y="1045426"/>
            <a:ext cx="10117146" cy="3771430"/>
          </a:xfrm>
          <a:prstGeom prst="rect">
            <a:avLst/>
          </a:prstGeom>
        </p:spPr>
      </p:pic>
      <p:sp>
        <p:nvSpPr>
          <p:cNvPr id="56" name="Shape 1">
            <a:extLst>
              <a:ext uri="{FF2B5EF4-FFF2-40B4-BE49-F238E27FC236}">
                <a16:creationId xmlns:a16="http://schemas.microsoft.com/office/drawing/2014/main" id="{EF4C648D-DA7E-4DE6-7680-F44F4A15308C}"/>
              </a:ext>
            </a:extLst>
          </p:cNvPr>
          <p:cNvSpPr/>
          <p:nvPr/>
        </p:nvSpPr>
        <p:spPr>
          <a:xfrm>
            <a:off x="355600" y="4935728"/>
            <a:ext cx="3520440" cy="160020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E3D9DA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58" name="Shape 2">
            <a:extLst>
              <a:ext uri="{FF2B5EF4-FFF2-40B4-BE49-F238E27FC236}">
                <a16:creationId xmlns:a16="http://schemas.microsoft.com/office/drawing/2014/main" id="{B8637BD8-4B21-8A3A-6567-AF6C36E51407}"/>
              </a:ext>
            </a:extLst>
          </p:cNvPr>
          <p:cNvSpPr/>
          <p:nvPr/>
        </p:nvSpPr>
        <p:spPr>
          <a:xfrm>
            <a:off x="355600" y="4972304"/>
            <a:ext cx="64008" cy="1527048"/>
          </a:xfrm>
          <a:prstGeom prst="rect">
            <a:avLst/>
          </a:prstGeom>
          <a:solidFill>
            <a:srgbClr val="E1232E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60" name="Text 3">
            <a:extLst>
              <a:ext uri="{FF2B5EF4-FFF2-40B4-BE49-F238E27FC236}">
                <a16:creationId xmlns:a16="http://schemas.microsoft.com/office/drawing/2014/main" id="{DADC1958-6E97-EAB0-AD33-6B7E7990D350}"/>
              </a:ext>
            </a:extLst>
          </p:cNvPr>
          <p:cNvSpPr txBox="1"/>
          <p:nvPr/>
        </p:nvSpPr>
        <p:spPr>
          <a:xfrm>
            <a:off x="611632" y="5054600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E2E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Non-Christian</a:t>
            </a:r>
            <a:endParaRPr lang="en-US" dirty="0"/>
          </a:p>
        </p:txBody>
      </p:sp>
      <p:sp>
        <p:nvSpPr>
          <p:cNvPr id="62" name="Text 4">
            <a:extLst>
              <a:ext uri="{FF2B5EF4-FFF2-40B4-BE49-F238E27FC236}">
                <a16:creationId xmlns:a16="http://schemas.microsoft.com/office/drawing/2014/main" id="{3BAB3BB4-D2D9-19FF-5589-3595CBFCD105}"/>
              </a:ext>
            </a:extLst>
          </p:cNvPr>
          <p:cNvSpPr txBox="1"/>
          <p:nvPr/>
        </p:nvSpPr>
        <p:spPr>
          <a:xfrm>
            <a:off x="611632" y="5347208"/>
            <a:ext cx="3063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400" dirty="0">
                <a:solidFill>
                  <a:srgbClr val="2E2E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Biblical 74.3% / −9.8</a:t>
            </a:r>
            <a:endParaRPr lang="en-US" sz="1400" dirty="0"/>
          </a:p>
          <a:p>
            <a:pPr marL="0" indent="0">
              <a:lnSpc>
                <a:spcPts val="1500"/>
              </a:lnSpc>
              <a:buNone/>
            </a:pPr>
            <a:r>
              <a:rPr lang="en-US" sz="1400" dirty="0">
                <a:solidFill>
                  <a:srgbClr val="2E2E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Everyday 74.8% / +1.2</a:t>
            </a:r>
            <a:endParaRPr lang="en-US" sz="1400" dirty="0"/>
          </a:p>
        </p:txBody>
      </p:sp>
      <p:sp>
        <p:nvSpPr>
          <p:cNvPr id="64" name="Text 5">
            <a:extLst>
              <a:ext uri="{FF2B5EF4-FFF2-40B4-BE49-F238E27FC236}">
                <a16:creationId xmlns:a16="http://schemas.microsoft.com/office/drawing/2014/main" id="{9C05952B-516D-228F-14FE-15146D08D4FB}"/>
              </a:ext>
            </a:extLst>
          </p:cNvPr>
          <p:cNvSpPr txBox="1"/>
          <p:nvPr/>
        </p:nvSpPr>
        <p:spPr>
          <a:xfrm>
            <a:off x="611632" y="5914136"/>
            <a:ext cx="3063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2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most cautious group — they know the gap is there</a:t>
            </a:r>
            <a:endParaRPr lang="en-US" sz="1200" dirty="0"/>
          </a:p>
        </p:txBody>
      </p:sp>
      <p:sp>
        <p:nvSpPr>
          <p:cNvPr id="66" name="Shape 6">
            <a:extLst>
              <a:ext uri="{FF2B5EF4-FFF2-40B4-BE49-F238E27FC236}">
                <a16:creationId xmlns:a16="http://schemas.microsoft.com/office/drawing/2014/main" id="{15A4218C-29BA-09C8-5247-B76AC6D67DA9}"/>
              </a:ext>
            </a:extLst>
          </p:cNvPr>
          <p:cNvSpPr/>
          <p:nvPr/>
        </p:nvSpPr>
        <p:spPr>
          <a:xfrm>
            <a:off x="4260088" y="4935728"/>
            <a:ext cx="3520440" cy="160020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E3D9DA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68" name="Shape 7">
            <a:extLst>
              <a:ext uri="{FF2B5EF4-FFF2-40B4-BE49-F238E27FC236}">
                <a16:creationId xmlns:a16="http://schemas.microsoft.com/office/drawing/2014/main" id="{72C9D955-255D-463E-145F-BBA0650E083F}"/>
              </a:ext>
            </a:extLst>
          </p:cNvPr>
          <p:cNvSpPr/>
          <p:nvPr/>
        </p:nvSpPr>
        <p:spPr>
          <a:xfrm>
            <a:off x="4260088" y="4972304"/>
            <a:ext cx="64008" cy="1527048"/>
          </a:xfrm>
          <a:prstGeom prst="rect">
            <a:avLst/>
          </a:prstGeom>
          <a:solidFill>
            <a:srgbClr val="E1232E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70" name="Text 8">
            <a:extLst>
              <a:ext uri="{FF2B5EF4-FFF2-40B4-BE49-F238E27FC236}">
                <a16:creationId xmlns:a16="http://schemas.microsoft.com/office/drawing/2014/main" id="{1D662DD2-D6BA-8150-A929-D41481F7F449}"/>
              </a:ext>
            </a:extLst>
          </p:cNvPr>
          <p:cNvSpPr txBox="1"/>
          <p:nvPr/>
        </p:nvSpPr>
        <p:spPr>
          <a:xfrm>
            <a:off x="4516120" y="5054600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E2E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Christians</a:t>
            </a:r>
            <a:endParaRPr lang="en-US" dirty="0"/>
          </a:p>
        </p:txBody>
      </p:sp>
      <p:sp>
        <p:nvSpPr>
          <p:cNvPr id="72" name="Text 9">
            <a:extLst>
              <a:ext uri="{FF2B5EF4-FFF2-40B4-BE49-F238E27FC236}">
                <a16:creationId xmlns:a16="http://schemas.microsoft.com/office/drawing/2014/main" id="{1B6B2AAE-D8DB-EE62-F145-E61BBE664F26}"/>
              </a:ext>
            </a:extLst>
          </p:cNvPr>
          <p:cNvSpPr txBox="1"/>
          <p:nvPr/>
        </p:nvSpPr>
        <p:spPr>
          <a:xfrm>
            <a:off x="4516120" y="5347208"/>
            <a:ext cx="3063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400" dirty="0">
                <a:solidFill>
                  <a:srgbClr val="2E2E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Biblical 84.2% / −1.7</a:t>
            </a:r>
            <a:endParaRPr lang="en-US" sz="1400" dirty="0"/>
          </a:p>
          <a:p>
            <a:pPr marL="0" indent="0">
              <a:lnSpc>
                <a:spcPts val="1500"/>
              </a:lnSpc>
              <a:buNone/>
            </a:pPr>
            <a:r>
              <a:rPr lang="en-US" sz="1400" dirty="0">
                <a:solidFill>
                  <a:srgbClr val="2E2E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Everyday 68.2% / +4.5</a:t>
            </a:r>
            <a:endParaRPr lang="en-US" sz="1400" dirty="0"/>
          </a:p>
        </p:txBody>
      </p:sp>
      <p:sp>
        <p:nvSpPr>
          <p:cNvPr id="74" name="Text 10">
            <a:extLst>
              <a:ext uri="{FF2B5EF4-FFF2-40B4-BE49-F238E27FC236}">
                <a16:creationId xmlns:a16="http://schemas.microsoft.com/office/drawing/2014/main" id="{5A64C909-1563-C615-72B4-8935FDD16617}"/>
              </a:ext>
            </a:extLst>
          </p:cNvPr>
          <p:cNvSpPr txBox="1"/>
          <p:nvPr/>
        </p:nvSpPr>
        <p:spPr>
          <a:xfrm>
            <a:off x="4516120" y="5914136"/>
            <a:ext cx="3063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2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Mild over-confidence on the everyday set</a:t>
            </a:r>
            <a:endParaRPr lang="en-US" sz="1200" dirty="0"/>
          </a:p>
        </p:txBody>
      </p:sp>
      <p:sp>
        <p:nvSpPr>
          <p:cNvPr id="76" name="Shape 11">
            <a:extLst>
              <a:ext uri="{FF2B5EF4-FFF2-40B4-BE49-F238E27FC236}">
                <a16:creationId xmlns:a16="http://schemas.microsoft.com/office/drawing/2014/main" id="{1A4DF3B7-7DF0-6813-975D-E11035F9F049}"/>
              </a:ext>
            </a:extLst>
          </p:cNvPr>
          <p:cNvSpPr/>
          <p:nvPr/>
        </p:nvSpPr>
        <p:spPr>
          <a:xfrm>
            <a:off x="8164576" y="4935728"/>
            <a:ext cx="3520440" cy="1600200"/>
          </a:xfrm>
          <a:prstGeom prst="roundRect">
            <a:avLst>
              <a:gd name="adj" fmla="val 2857"/>
            </a:avLst>
          </a:prstGeom>
          <a:solidFill>
            <a:srgbClr val="FBF1F2"/>
          </a:solidFill>
          <a:ln w="12700">
            <a:solidFill>
              <a:srgbClr val="FBF1F2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78" name="Shape 12">
            <a:extLst>
              <a:ext uri="{FF2B5EF4-FFF2-40B4-BE49-F238E27FC236}">
                <a16:creationId xmlns:a16="http://schemas.microsoft.com/office/drawing/2014/main" id="{09246BBC-0507-0B05-AE9E-7676139ABBD4}"/>
              </a:ext>
            </a:extLst>
          </p:cNvPr>
          <p:cNvSpPr/>
          <p:nvPr/>
        </p:nvSpPr>
        <p:spPr>
          <a:xfrm>
            <a:off x="8164576" y="4972304"/>
            <a:ext cx="64008" cy="1527048"/>
          </a:xfrm>
          <a:prstGeom prst="rect">
            <a:avLst/>
          </a:prstGeom>
          <a:solidFill>
            <a:srgbClr val="E1232E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80" name="Text 13">
            <a:extLst>
              <a:ext uri="{FF2B5EF4-FFF2-40B4-BE49-F238E27FC236}">
                <a16:creationId xmlns:a16="http://schemas.microsoft.com/office/drawing/2014/main" id="{A75E615E-F4E3-3FB9-1F02-A798A06C8818}"/>
              </a:ext>
            </a:extLst>
          </p:cNvPr>
          <p:cNvSpPr txBox="1"/>
          <p:nvPr/>
        </p:nvSpPr>
        <p:spPr>
          <a:xfrm>
            <a:off x="8420608" y="5054600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E2E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Religious orders</a:t>
            </a:r>
            <a:endParaRPr lang="en-US" dirty="0"/>
          </a:p>
        </p:txBody>
      </p:sp>
      <p:sp>
        <p:nvSpPr>
          <p:cNvPr id="82" name="Text 14">
            <a:extLst>
              <a:ext uri="{FF2B5EF4-FFF2-40B4-BE49-F238E27FC236}">
                <a16:creationId xmlns:a16="http://schemas.microsoft.com/office/drawing/2014/main" id="{B507FE33-5159-887D-857A-D352B34905CA}"/>
              </a:ext>
            </a:extLst>
          </p:cNvPr>
          <p:cNvSpPr txBox="1"/>
          <p:nvPr/>
        </p:nvSpPr>
        <p:spPr>
          <a:xfrm>
            <a:off x="8420608" y="5347208"/>
            <a:ext cx="3063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400" dirty="0">
                <a:solidFill>
                  <a:srgbClr val="2E2E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Biblical 89.8% / −1.4</a:t>
            </a:r>
            <a:endParaRPr lang="en-US" sz="1400" dirty="0"/>
          </a:p>
          <a:p>
            <a:pPr marL="0" indent="0">
              <a:lnSpc>
                <a:spcPts val="1500"/>
              </a:lnSpc>
              <a:buNone/>
            </a:pPr>
            <a:r>
              <a:rPr lang="en-US" sz="1400" dirty="0">
                <a:solidFill>
                  <a:srgbClr val="2E2E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Everyday 57.5% / +14.9</a:t>
            </a:r>
            <a:endParaRPr lang="en-US" sz="1400" dirty="0"/>
          </a:p>
        </p:txBody>
      </p:sp>
      <p:sp>
        <p:nvSpPr>
          <p:cNvPr id="84" name="Text 15">
            <a:extLst>
              <a:ext uri="{FF2B5EF4-FFF2-40B4-BE49-F238E27FC236}">
                <a16:creationId xmlns:a16="http://schemas.microsoft.com/office/drawing/2014/main" id="{4A83A140-0946-8890-369D-3B4F829E7C0E}"/>
              </a:ext>
            </a:extLst>
          </p:cNvPr>
          <p:cNvSpPr txBox="1"/>
          <p:nvPr/>
        </p:nvSpPr>
        <p:spPr>
          <a:xfrm>
            <a:off x="8420608" y="5914136"/>
            <a:ext cx="3063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2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on biblical, worst on everyday — and most confident there</a:t>
            </a:r>
            <a:endParaRPr lang="en-US" sz="1200" dirty="0"/>
          </a:p>
        </p:txBody>
      </p:sp>
      <p:sp>
        <p:nvSpPr>
          <p:cNvPr id="86" name="Text 16">
            <a:extLst>
              <a:ext uri="{FF2B5EF4-FFF2-40B4-BE49-F238E27FC236}">
                <a16:creationId xmlns:a16="http://schemas.microsoft.com/office/drawing/2014/main" id="{282920DD-0F18-787B-5CEE-E3DBBF8BE26A}"/>
              </a:ext>
            </a:extLst>
          </p:cNvPr>
          <p:cNvSpPr txBox="1"/>
          <p:nvPr/>
        </p:nvSpPr>
        <p:spPr>
          <a:xfrm>
            <a:off x="10807192" y="6718808"/>
            <a:ext cx="457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B5AF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719718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8" grpId="0" animBg="1"/>
      <p:bldP spid="60" grpId="0" animBg="1"/>
      <p:bldP spid="62" grpId="0" animBg="1"/>
      <p:bldP spid="64" grpId="0" animBg="1"/>
      <p:bldP spid="66" grpId="0" animBg="1"/>
      <p:bldP spid="68" grpId="0" animBg="1"/>
      <p:bldP spid="70" grpId="0" animBg="1"/>
      <p:bldP spid="72" grpId="0" animBg="1"/>
      <p:bldP spid="74" grpId="0" animBg="1"/>
      <p:bldP spid="76" grpId="0" animBg="1"/>
      <p:bldP spid="78" grpId="0" animBg="1"/>
      <p:bldP spid="80" grpId="0" animBg="1"/>
      <p:bldP spid="82" grpId="0" animBg="1"/>
      <p:bldP spid="84" grpId="0" animBg="1"/>
      <p:bldP spid="8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84048"/>
            <a:ext cx="1090879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800" b="1" dirty="0">
                <a:solidFill>
                  <a:srgbClr val="2E2E2E"/>
                </a:solidFill>
                <a:latin typeface="Sora SemiBold" panose="020B0604020202020204" charset="0"/>
                <a:ea typeface="Calibri" pitchFamily="34" charset="-122"/>
                <a:cs typeface="Sora SemiBold" panose="020B0604020202020204" charset="0"/>
              </a:rPr>
              <a:t>Findings 4 &amp; 5: Specificity and the Limits of Strategy</a:t>
            </a:r>
            <a:endParaRPr lang="en-US" sz="2800" dirty="0">
              <a:latin typeface="Sora SemiBold" panose="020B0604020202020204" charset="0"/>
              <a:cs typeface="Sora SemiBold" panose="020B0604020202020204" charset="0"/>
            </a:endParaRPr>
          </a:p>
        </p:txBody>
      </p:sp>
      <p:sp>
        <p:nvSpPr>
          <p:cNvPr id="3" name="Text 1"/>
          <p:cNvSpPr txBox="1"/>
          <p:nvPr/>
        </p:nvSpPr>
        <p:spPr>
          <a:xfrm>
            <a:off x="640080" y="1371600"/>
            <a:ext cx="5394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spc="60" dirty="0">
                <a:solidFill>
                  <a:srgbClr val="E12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· THE EFFECT IS DOMAIN-SPECIFIC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640080" y="1737360"/>
            <a:ext cx="5394960" cy="0"/>
          </a:xfrm>
          <a:prstGeom prst="line">
            <a:avLst/>
          </a:prstGeom>
          <a:noFill/>
          <a:ln w="12700">
            <a:solidFill>
              <a:srgbClr val="E3D9DA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5" name="Text 3"/>
          <p:cNvSpPr txBox="1"/>
          <p:nvPr/>
        </p:nvSpPr>
        <p:spPr>
          <a:xfrm>
            <a:off x="640080" y="196596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E2E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Biblical idiom score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640080" y="2295144"/>
            <a:ext cx="3840480" cy="310896"/>
          </a:xfrm>
          <a:prstGeom prst="rect">
            <a:avLst/>
          </a:prstGeom>
          <a:solidFill>
            <a:srgbClr val="FBF1F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7" name="Shape 5"/>
          <p:cNvSpPr/>
          <p:nvPr/>
        </p:nvSpPr>
        <p:spPr>
          <a:xfrm>
            <a:off x="640080" y="2295144"/>
            <a:ext cx="3413760" cy="310896"/>
          </a:xfrm>
          <a:prstGeom prst="rect">
            <a:avLst/>
          </a:prstGeom>
          <a:solidFill>
            <a:srgbClr val="E1232E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8" name="Text 6"/>
          <p:cNvSpPr txBox="1"/>
          <p:nvPr/>
        </p:nvSpPr>
        <p:spPr>
          <a:xfrm>
            <a:off x="4617720" y="2258568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E2E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ρ = 0.40</a:t>
            </a:r>
            <a:endParaRPr lang="en-US" dirty="0"/>
          </a:p>
        </p:txBody>
      </p:sp>
      <p:sp>
        <p:nvSpPr>
          <p:cNvPr id="9" name="Text 7"/>
          <p:cNvSpPr txBox="1"/>
          <p:nvPr/>
        </p:nvSpPr>
        <p:spPr>
          <a:xfrm>
            <a:off x="640080" y="2642616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 &lt; .001</a:t>
            </a:r>
            <a:endParaRPr lang="en-US" sz="1400" dirty="0"/>
          </a:p>
        </p:txBody>
      </p:sp>
      <p:sp>
        <p:nvSpPr>
          <p:cNvPr id="10" name="Text 8"/>
          <p:cNvSpPr txBox="1"/>
          <p:nvPr/>
        </p:nvSpPr>
        <p:spPr>
          <a:xfrm>
            <a:off x="640080" y="297180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E2E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Everyday idiom score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640080" y="3300984"/>
            <a:ext cx="3840480" cy="310896"/>
          </a:xfrm>
          <a:prstGeom prst="rect">
            <a:avLst/>
          </a:prstGeom>
          <a:solidFill>
            <a:srgbClr val="FBF1F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12" name="Shape 10"/>
          <p:cNvSpPr/>
          <p:nvPr/>
        </p:nvSpPr>
        <p:spPr>
          <a:xfrm>
            <a:off x="640080" y="3300984"/>
            <a:ext cx="938784" cy="310896"/>
          </a:xfrm>
          <a:prstGeom prst="rect">
            <a:avLst/>
          </a:prstGeom>
          <a:solidFill>
            <a:srgbClr val="C9C0C1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13" name="Text 11"/>
          <p:cNvSpPr txBox="1"/>
          <p:nvPr/>
        </p:nvSpPr>
        <p:spPr>
          <a:xfrm>
            <a:off x="4617720" y="3264408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E2E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ρ = 0.11</a:t>
            </a:r>
            <a:endParaRPr lang="en-US" dirty="0"/>
          </a:p>
        </p:txBody>
      </p:sp>
      <p:sp>
        <p:nvSpPr>
          <p:cNvPr id="14" name="Text 12"/>
          <p:cNvSpPr txBox="1"/>
          <p:nvPr/>
        </p:nvSpPr>
        <p:spPr>
          <a:xfrm>
            <a:off x="640080" y="3648456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significant</a:t>
            </a:r>
            <a:endParaRPr lang="en-US" sz="1400" dirty="0"/>
          </a:p>
        </p:txBody>
      </p:sp>
      <p:sp>
        <p:nvSpPr>
          <p:cNvPr id="15" name="Text 13"/>
          <p:cNvSpPr txBox="1"/>
          <p:nvPr/>
        </p:nvSpPr>
        <p:spPr>
          <a:xfrm>
            <a:off x="624840" y="4315968"/>
            <a:ext cx="5394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600" dirty="0">
                <a:solidFill>
                  <a:srgbClr val="2E2E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Biblical knowledge predicts biblical idiom scores and nothing else. Not a “good learners are good at everything” effect.</a:t>
            </a:r>
            <a:endParaRPr lang="en-US" sz="1600" dirty="0"/>
          </a:p>
        </p:txBody>
      </p:sp>
      <p:sp>
        <p:nvSpPr>
          <p:cNvPr id="16" name="Text 14"/>
          <p:cNvSpPr txBox="1"/>
          <p:nvPr/>
        </p:nvSpPr>
        <p:spPr>
          <a:xfrm>
            <a:off x="594361" y="5321808"/>
            <a:ext cx="5394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600" i="1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Non-Christians had the highest share of C1 learners and the lowest biblical idiom scores.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7" name="Shape 15"/>
          <p:cNvSpPr/>
          <p:nvPr/>
        </p:nvSpPr>
        <p:spPr>
          <a:xfrm>
            <a:off x="6309360" y="1325880"/>
            <a:ext cx="0" cy="5074920"/>
          </a:xfrm>
          <a:prstGeom prst="line">
            <a:avLst/>
          </a:prstGeom>
          <a:noFill/>
          <a:ln w="12700">
            <a:solidFill>
              <a:srgbClr val="E3D9DA"/>
            </a:solidFill>
            <a:prstDash val="dash"/>
          </a:ln>
        </p:spPr>
        <p:txBody>
          <a:bodyPr/>
          <a:lstStyle/>
          <a:p>
            <a:endParaRPr lang="en-US" sz="2400"/>
          </a:p>
        </p:txBody>
      </p:sp>
      <p:sp>
        <p:nvSpPr>
          <p:cNvPr id="18" name="Text 16"/>
          <p:cNvSpPr txBox="1"/>
          <p:nvPr/>
        </p:nvSpPr>
        <p:spPr>
          <a:xfrm>
            <a:off x="6629400" y="1371600"/>
            <a:ext cx="4937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60" dirty="0">
                <a:solidFill>
                  <a:srgbClr val="E12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· STRATEGIES RAISE SCORES, NOT SELF-AWARENESS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6629400" y="1737360"/>
            <a:ext cx="4937760" cy="0"/>
          </a:xfrm>
          <a:prstGeom prst="line">
            <a:avLst/>
          </a:prstGeom>
          <a:noFill/>
          <a:ln w="12700">
            <a:solidFill>
              <a:srgbClr val="E3D9DA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20" name="Shape 18"/>
          <p:cNvSpPr/>
          <p:nvPr/>
        </p:nvSpPr>
        <p:spPr>
          <a:xfrm>
            <a:off x="6629400" y="1965960"/>
            <a:ext cx="4937760" cy="841248"/>
          </a:xfrm>
          <a:prstGeom prst="roundRect">
            <a:avLst>
              <a:gd name="adj" fmla="val 5435"/>
            </a:avLst>
          </a:prstGeom>
          <a:solidFill>
            <a:srgbClr val="FBF1F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21" name="Shape 19"/>
          <p:cNvSpPr/>
          <p:nvPr/>
        </p:nvSpPr>
        <p:spPr>
          <a:xfrm>
            <a:off x="6858000" y="2203704"/>
            <a:ext cx="365760" cy="365760"/>
          </a:xfrm>
          <a:prstGeom prst="ellipse">
            <a:avLst/>
          </a:prstGeom>
          <a:solidFill>
            <a:srgbClr val="E1232E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22" name="Text 20"/>
          <p:cNvSpPr txBox="1"/>
          <p:nvPr/>
        </p:nvSpPr>
        <p:spPr>
          <a:xfrm>
            <a:off x="6858000" y="220370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dirty="0"/>
          </a:p>
        </p:txBody>
      </p:sp>
      <p:sp>
        <p:nvSpPr>
          <p:cNvPr id="23" name="Text 21"/>
          <p:cNvSpPr txBox="1"/>
          <p:nvPr/>
        </p:nvSpPr>
        <p:spPr>
          <a:xfrm>
            <a:off x="7360920" y="2093976"/>
            <a:ext cx="4023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2E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Higher comprehension?</a:t>
            </a:r>
            <a:endParaRPr lang="en-US" sz="1600" dirty="0"/>
          </a:p>
        </p:txBody>
      </p:sp>
      <p:sp>
        <p:nvSpPr>
          <p:cNvPr id="24" name="Text 22"/>
          <p:cNvSpPr txBox="1"/>
          <p:nvPr/>
        </p:nvSpPr>
        <p:spPr>
          <a:xfrm>
            <a:off x="7360920" y="2386584"/>
            <a:ext cx="4023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E12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 — on both idiom sets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6629400" y="2971800"/>
            <a:ext cx="4937760" cy="841248"/>
          </a:xfrm>
          <a:prstGeom prst="roundRect">
            <a:avLst>
              <a:gd name="adj" fmla="val 5435"/>
            </a:avLst>
          </a:prstGeom>
          <a:solidFill>
            <a:srgbClr val="FFFFFF"/>
          </a:solidFill>
          <a:ln w="13970">
            <a:solidFill>
              <a:srgbClr val="E3D9DA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26" name="Shape 24"/>
          <p:cNvSpPr/>
          <p:nvPr/>
        </p:nvSpPr>
        <p:spPr>
          <a:xfrm>
            <a:off x="6858000" y="3209544"/>
            <a:ext cx="365760" cy="365760"/>
          </a:xfrm>
          <a:prstGeom prst="ellipse">
            <a:avLst/>
          </a:prstGeom>
          <a:solidFill>
            <a:srgbClr val="C9C0C1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27" name="Text 25"/>
          <p:cNvSpPr txBox="1"/>
          <p:nvPr/>
        </p:nvSpPr>
        <p:spPr>
          <a:xfrm>
            <a:off x="6858000" y="320954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×</a:t>
            </a:r>
            <a:endParaRPr lang="en-US" dirty="0"/>
          </a:p>
        </p:txBody>
      </p:sp>
      <p:sp>
        <p:nvSpPr>
          <p:cNvPr id="28" name="Text 26"/>
          <p:cNvSpPr txBox="1"/>
          <p:nvPr/>
        </p:nvSpPr>
        <p:spPr>
          <a:xfrm>
            <a:off x="7360920" y="3099816"/>
            <a:ext cx="4023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2E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Better self-assessment?</a:t>
            </a:r>
            <a:endParaRPr lang="en-US" sz="1600" dirty="0"/>
          </a:p>
        </p:txBody>
      </p:sp>
      <p:sp>
        <p:nvSpPr>
          <p:cNvPr id="29" name="Text 27"/>
          <p:cNvSpPr txBox="1"/>
          <p:nvPr/>
        </p:nvSpPr>
        <p:spPr>
          <a:xfrm>
            <a:off x="7360920" y="3392424"/>
            <a:ext cx="4023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— no difference at all</a:t>
            </a:r>
            <a:endParaRPr lang="en-US" sz="1600" dirty="0"/>
          </a:p>
        </p:txBody>
      </p:sp>
      <p:sp>
        <p:nvSpPr>
          <p:cNvPr id="30" name="Text 28"/>
          <p:cNvSpPr txBox="1"/>
          <p:nvPr/>
        </p:nvSpPr>
        <p:spPr>
          <a:xfrm>
            <a:off x="6629400" y="4207202"/>
            <a:ext cx="4937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600" dirty="0">
                <a:solidFill>
                  <a:srgbClr val="2E2E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 learners who agreed most strongly with “I check whether I have really understood” were no better at knowing which items they got right.</a:t>
            </a:r>
            <a:endParaRPr lang="en-US" sz="1600" dirty="0"/>
          </a:p>
        </p:txBody>
      </p:sp>
      <p:sp>
        <p:nvSpPr>
          <p:cNvPr id="31" name="Text 29"/>
          <p:cNvSpPr txBox="1"/>
          <p:nvPr/>
        </p:nvSpPr>
        <p:spPr>
          <a:xfrm>
            <a:off x="6611112" y="5316514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600" i="1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Biblical knowledge works but silently. Learners do not experience it as a distinct strategy.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34" name="Text 32"/>
          <p:cNvSpPr txBox="1"/>
          <p:nvPr/>
        </p:nvSpPr>
        <p:spPr>
          <a:xfrm>
            <a:off x="11091672" y="6400800"/>
            <a:ext cx="457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B5AF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1908" y="1238945"/>
            <a:ext cx="10927878" cy="5939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1F1E1E"/>
                </a:solidFill>
                <a:latin typeface="Sora SemiBold" panose="020B0604020202020204" charset="0"/>
                <a:ea typeface="Sora SemiBold" pitchFamily="34" charset="-122"/>
                <a:cs typeface="Sora SemiBold" panose="020B0604020202020204" charset="0"/>
              </a:rPr>
              <a:t>Key Takeaways</a:t>
            </a:r>
            <a:endParaRPr lang="en-US" sz="3700" b="1" dirty="0">
              <a:latin typeface="Sora SemiBold" panose="020B0604020202020204" charset="0"/>
              <a:cs typeface="Sora SemiBold" panose="020B0604020202020204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908" y="2193925"/>
            <a:ext cx="3522277" cy="342513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39380" y="2399804"/>
            <a:ext cx="3008932" cy="5937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1 · Cultural knowledge gaps are invisible gaps</a:t>
            </a:r>
            <a:endParaRPr lang="en-US" sz="1850" dirty="0"/>
          </a:p>
        </p:txBody>
      </p:sp>
      <p:sp>
        <p:nvSpPr>
          <p:cNvPr id="5" name="Text 2"/>
          <p:cNvSpPr/>
          <p:nvPr/>
        </p:nvSpPr>
        <p:spPr>
          <a:xfrm>
            <a:off x="939380" y="3101777"/>
            <a:ext cx="3008932" cy="20224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anose="020B0604020202020204" charset="0"/>
                <a:ea typeface="Sora Light" pitchFamily="34" charset="-122"/>
                <a:cs typeface="Sora Light" panose="020B0604020202020204" charset="0"/>
              </a:rPr>
              <a:t>An unknown word announces itself. An idiom made of easy words whose meaning lives in an unheard story does not. Proficiency does not compensate.</a:t>
            </a: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34660" y="2193925"/>
            <a:ext cx="3522277" cy="342513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642131" y="2399804"/>
            <a:ext cx="3008932" cy="5937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2 · The blind spot moves with the learner</a:t>
            </a:r>
            <a:endParaRPr lang="en-US" sz="1850" dirty="0"/>
          </a:p>
        </p:txBody>
      </p:sp>
      <p:sp>
        <p:nvSpPr>
          <p:cNvPr id="8" name="Text 4"/>
          <p:cNvSpPr/>
          <p:nvPr/>
        </p:nvSpPr>
        <p:spPr>
          <a:xfrm>
            <a:off x="4642131" y="3101777"/>
            <a:ext cx="3008932" cy="2311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anose="020B0604020202020204" charset="0"/>
                <a:ea typeface="Sora Light" pitchFamily="34" charset="-122"/>
                <a:cs typeface="Sora Light" panose="020B0604020202020204" charset="0"/>
              </a:rPr>
              <a:t>It sits wherever each person’s cultural knowledge runs out. Non-Christians know their biblical gap and under-rate themselves; members of religious orders do not see their everyday-idiom gap.</a:t>
            </a: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37411" y="2193925"/>
            <a:ext cx="3522376" cy="342513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344882" y="2399804"/>
            <a:ext cx="3009031" cy="5937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3 · Better strategies will not fix it</a:t>
            </a:r>
            <a:endParaRPr lang="en-US" sz="1850" dirty="0"/>
          </a:p>
        </p:txBody>
      </p:sp>
      <p:sp>
        <p:nvSpPr>
          <p:cNvPr id="11" name="Text 6"/>
          <p:cNvSpPr/>
          <p:nvPr/>
        </p:nvSpPr>
        <p:spPr>
          <a:xfrm>
            <a:off x="8344882" y="3101777"/>
            <a:ext cx="3009031" cy="20224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anose="020B0604020202020204" charset="0"/>
                <a:ea typeface="Sora Light" pitchFamily="34" charset="-122"/>
                <a:cs typeface="Sora Light" panose="020B0604020202020204" charset="0"/>
              </a:rPr>
              <a:t>Strategy use raises scores but not self-assessment. Since nobody looks up what they think they already know, cultural background has to be taught actively.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10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B9564C-99DF-64DC-E041-6CBDD1C091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EF73E52F-EA96-BBDF-7796-B5E84652F403}"/>
              </a:ext>
            </a:extLst>
          </p:cNvPr>
          <p:cNvSpPr/>
          <p:nvPr/>
        </p:nvSpPr>
        <p:spPr>
          <a:xfrm>
            <a:off x="463121" y="545573"/>
            <a:ext cx="10927878" cy="5383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1F1E1E"/>
                </a:solidFill>
                <a:latin typeface="Sora SemiBold" panose="020B0604020202020204" charset="0"/>
                <a:ea typeface="Sora SemiBold" pitchFamily="34" charset="-122"/>
                <a:cs typeface="Sora SemiBold" panose="020B0604020202020204" charset="0"/>
              </a:rPr>
              <a:t>REFERENCES</a:t>
            </a:r>
            <a:endParaRPr lang="en-US" sz="3700" b="1" dirty="0">
              <a:latin typeface="Sora SemiBold" panose="020B0604020202020204" charset="0"/>
              <a:cs typeface="Sora SemiBold" panose="020B0604020202020204" charset="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95710A33-E595-C0FA-4816-40A2442CDA6A}"/>
              </a:ext>
            </a:extLst>
          </p:cNvPr>
          <p:cNvSpPr/>
          <p:nvPr/>
        </p:nvSpPr>
        <p:spPr>
          <a:xfrm>
            <a:off x="463121" y="1195714"/>
            <a:ext cx="11265452" cy="47161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Alptekin, C. (2006). Cultural familiarity in inferential and literal comprehension in L2 reading. </a:t>
            </a:r>
            <a:r>
              <a:rPr lang="en-US" sz="1300" i="1" dirty="0">
                <a:latin typeface="Sora Light" panose="020B0604020202020204" charset="0"/>
                <a:cs typeface="Sora Light" panose="020B0604020202020204" charset="0"/>
              </a:rPr>
              <a:t>System, 34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(4), 494–508. 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https://doi.org/10.1016/j.system.2006.05.003</a:t>
            </a:r>
            <a:endParaRPr lang="en-US" sz="1300" dirty="0">
              <a:latin typeface="Sora Light" panose="020B0604020202020204" charset="0"/>
              <a:cs typeface="Sora Light" panose="020B0604020202020204" charset="0"/>
            </a:endParaRPr>
          </a:p>
          <a:p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Bartlett, F. C. (1932). </a:t>
            </a:r>
            <a:r>
              <a:rPr lang="en-US" sz="1300" i="1" dirty="0">
                <a:latin typeface="Sora Light" panose="020B0604020202020204" charset="0"/>
                <a:cs typeface="Sora Light" panose="020B0604020202020204" charset="0"/>
              </a:rPr>
              <a:t>Remembering: A study in experimental and social psychology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. Cambridge University Press.</a:t>
            </a:r>
          </a:p>
          <a:p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Bobrow, S. A., &amp; Bell, S. M. (1973). On catching on to idiomatic expressions. </a:t>
            </a:r>
            <a:r>
              <a:rPr lang="en-US" sz="1300" i="1" dirty="0">
                <a:latin typeface="Sora Light" panose="020B0604020202020204" charset="0"/>
                <a:cs typeface="Sora Light" panose="020B0604020202020204" charset="0"/>
              </a:rPr>
              <a:t>Memory &amp; Cognition, 1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(3), 343–346. 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https://doi.org/10.3758/BF03198118</a:t>
            </a:r>
            <a:endParaRPr lang="en-US" sz="1300" dirty="0">
              <a:latin typeface="Sora Light" panose="020B0604020202020204" charset="0"/>
              <a:cs typeface="Sora Light" panose="020B0604020202020204" charset="0"/>
            </a:endParaRPr>
          </a:p>
          <a:p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Burson, K. A., Larrick, R. P., &amp; Klayman, J. (2006). Skilled or unskilled, but still unaware of it: How perceptions of difficulty drive miscalibration in relative comparisons. </a:t>
            </a:r>
            <a:r>
              <a:rPr lang="en-US" sz="1300" i="1" dirty="0">
                <a:latin typeface="Sora Light" panose="020B0604020202020204" charset="0"/>
                <a:cs typeface="Sora Light" panose="020B0604020202020204" charset="0"/>
              </a:rPr>
              <a:t>Journal of Personality and Social Psychology, 90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(1), 60–77. 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https://doi.org/10.1037/0022-3514.90.1.60</a:t>
            </a:r>
            <a:endParaRPr lang="en-US" sz="1300" dirty="0">
              <a:latin typeface="Sora Light" panose="020B0604020202020204" charset="0"/>
              <a:cs typeface="Sora Light" panose="020B0604020202020204" charset="0"/>
            </a:endParaRPr>
          </a:p>
          <a:p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Cacciari, C., &amp; </a:t>
            </a:r>
            <a:r>
              <a:rPr lang="en-US" sz="1300" dirty="0" err="1">
                <a:latin typeface="Sora Light" panose="020B0604020202020204" charset="0"/>
                <a:cs typeface="Sora Light" panose="020B0604020202020204" charset="0"/>
              </a:rPr>
              <a:t>Tabossi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, P. (1988). The comprehension of idioms. </a:t>
            </a:r>
            <a:r>
              <a:rPr lang="en-US" sz="1300" i="1" dirty="0">
                <a:latin typeface="Sora Light" panose="020B0604020202020204" charset="0"/>
                <a:cs typeface="Sora Light" panose="020B0604020202020204" charset="0"/>
              </a:rPr>
              <a:t>Journal of Memory and Language, 27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(6), 668–683. 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https://doi.org/10.1016/0749-596X(88)90014-9</a:t>
            </a:r>
            <a:endParaRPr lang="en-US" sz="1300" dirty="0">
              <a:latin typeface="Sora Light" panose="020B0604020202020204" charset="0"/>
              <a:cs typeface="Sora Light" panose="020B0604020202020204" charset="0"/>
            </a:endParaRPr>
          </a:p>
          <a:p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Carrell, P. L., &amp; Eisterhold, J. C. (1983). Schema theory and ESL reading pedagogy. </a:t>
            </a:r>
            <a:r>
              <a:rPr lang="en-US" sz="1300" i="1" dirty="0">
                <a:latin typeface="Sora Light" panose="020B0604020202020204" charset="0"/>
                <a:cs typeface="Sora Light" panose="020B0604020202020204" charset="0"/>
              </a:rPr>
              <a:t>TESOL Quarterly, 17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(4), 553–573. 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https://doi.org/10.2307/3586613</a:t>
            </a:r>
            <a:endParaRPr lang="en-US" sz="1300" dirty="0">
              <a:latin typeface="Sora Light" panose="020B0604020202020204" charset="0"/>
              <a:cs typeface="Sora Light" panose="020B0604020202020204" charset="0"/>
            </a:endParaRPr>
          </a:p>
          <a:p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Carrol, G., Conklin, K., &amp; </a:t>
            </a:r>
            <a:r>
              <a:rPr lang="en-US" sz="1300" dirty="0" err="1">
                <a:latin typeface="Sora Light" panose="020B0604020202020204" charset="0"/>
                <a:cs typeface="Sora Light" panose="020B0604020202020204" charset="0"/>
              </a:rPr>
              <a:t>Gyllstad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, H. (2016). Found in translation: The influence of the L1 on the reading of idioms in a L2. </a:t>
            </a:r>
            <a:r>
              <a:rPr lang="en-US" sz="1300" i="1" dirty="0">
                <a:latin typeface="Sora Light" panose="020B0604020202020204" charset="0"/>
                <a:cs typeface="Sora Light" panose="020B0604020202020204" charset="0"/>
              </a:rPr>
              <a:t>Studies in Second Language Acquisition, 38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(3), 403–443. 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https://doi.org/10.1017/S0272263115000492</a:t>
            </a:r>
            <a:endParaRPr lang="en-US" sz="1300" dirty="0">
              <a:latin typeface="Sora Light" panose="020B0604020202020204" charset="0"/>
              <a:cs typeface="Sora Light" panose="020B0604020202020204" charset="0"/>
            </a:endParaRPr>
          </a:p>
          <a:p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Carrol, G., Littlemore, J., &amp; Gillon </a:t>
            </a:r>
            <a:r>
              <a:rPr lang="en-US" sz="1300" dirty="0" err="1">
                <a:latin typeface="Sora Light" panose="020B0604020202020204" charset="0"/>
                <a:cs typeface="Sora Light" panose="020B0604020202020204" charset="0"/>
              </a:rPr>
              <a:t>Dowens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, M. (2018). Of false friends and familiar foes: Comparing native and non-native understanding of figurative phrases. </a:t>
            </a:r>
            <a:r>
              <a:rPr lang="en-US" sz="1300" i="1" dirty="0">
                <a:latin typeface="Sora Light" panose="020B0604020202020204" charset="0"/>
                <a:cs typeface="Sora Light" panose="020B0604020202020204" charset="0"/>
              </a:rPr>
              <a:t>Lingua, 204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, 21–44. 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https://doi.org/10.1016/j.lingua.2017.11.001</a:t>
            </a:r>
            <a:endParaRPr lang="en-US" sz="1300" dirty="0">
              <a:latin typeface="Sora Light" panose="020B0604020202020204" charset="0"/>
              <a:cs typeface="Sora Light" panose="020B0604020202020204" charset="0"/>
            </a:endParaRPr>
          </a:p>
          <a:p>
            <a:r>
              <a:rPr lang="en-US" sz="1300" dirty="0" err="1">
                <a:latin typeface="Sora Light" panose="020B0604020202020204" charset="0"/>
                <a:cs typeface="Sora Light" panose="020B0604020202020204" charset="0"/>
              </a:rPr>
              <a:t>Cieślicka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, A. (2006). Literal salience in on-line processing of idiomatic expressions by second language learners. </a:t>
            </a:r>
            <a:r>
              <a:rPr lang="en-US" sz="1300" i="1" dirty="0">
                <a:latin typeface="Sora Light" panose="020B0604020202020204" charset="0"/>
                <a:cs typeface="Sora Light" panose="020B0604020202020204" charset="0"/>
              </a:rPr>
              <a:t>Second Language Research, 22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(2), 115–144. 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https://doi.org/10.1191/0267658306sr263oa</a:t>
            </a:r>
            <a:endParaRPr lang="en-US" sz="1300" dirty="0">
              <a:latin typeface="Sora Light" panose="020B0604020202020204" charset="0"/>
              <a:cs typeface="Sora Light" panose="020B0604020202020204" charset="0"/>
            </a:endParaRPr>
          </a:p>
          <a:p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Dörnyei, Z. (2005). </a:t>
            </a:r>
            <a:r>
              <a:rPr lang="en-US" sz="1300" i="1" dirty="0">
                <a:latin typeface="Sora Light" panose="020B0604020202020204" charset="0"/>
                <a:cs typeface="Sora Light" panose="020B0604020202020204" charset="0"/>
              </a:rPr>
              <a:t>The psychology of the language learner: Individual differences in second language acquisition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. Lawrence Erlbaum Associates.</a:t>
            </a:r>
          </a:p>
          <a:p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Farooqui, A., &amp; </a:t>
            </a:r>
            <a:r>
              <a:rPr lang="en-US" sz="1300" dirty="0" err="1">
                <a:latin typeface="Sora Light" panose="020B0604020202020204" charset="0"/>
                <a:cs typeface="Sora Light" panose="020B0604020202020204" charset="0"/>
              </a:rPr>
              <a:t>Sonbul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, S. (2025). "Not my cup of tea": The effect of proficiency, frequency, and congruency on L2 knowledge of idioms. </a:t>
            </a:r>
            <a:r>
              <a:rPr lang="en-US" sz="1300" i="1" dirty="0">
                <a:latin typeface="Sora Light" panose="020B0604020202020204" charset="0"/>
                <a:cs typeface="Sora Light" panose="020B0604020202020204" charset="0"/>
              </a:rPr>
              <a:t>Language Teaching Research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. Advance online publication. 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https://doi.org/10.1177/13621688251351019</a:t>
            </a:r>
            <a:endParaRPr lang="en-US" sz="1300" dirty="0">
              <a:latin typeface="Sora Light" panose="020B0604020202020204" charset="0"/>
              <a:cs typeface="Sora Light" panose="020B0604020202020204" charset="0"/>
            </a:endParaRPr>
          </a:p>
          <a:p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Gibbs, R. W. (1980). Spilling the beans on understanding and memory for idioms in conversation. </a:t>
            </a:r>
            <a:r>
              <a:rPr lang="en-US" sz="1300" i="1" dirty="0">
                <a:latin typeface="Sora Light" panose="020B0604020202020204" charset="0"/>
                <a:cs typeface="Sora Light" panose="020B0604020202020204" charset="0"/>
              </a:rPr>
              <a:t>Memory &amp; Cognition, 8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(2), 149–156. 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https://doi.org/10.3758/BF03213418</a:t>
            </a:r>
            <a:endParaRPr lang="en-US" sz="1300" dirty="0">
              <a:latin typeface="Sora Light" panose="020B0604020202020204" charset="0"/>
              <a:cs typeface="Sora Light" panose="020B0604020202020204" charset="0"/>
            </a:endParaRPr>
          </a:p>
          <a:p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Gignac, G. E., &amp; </a:t>
            </a:r>
            <a:r>
              <a:rPr lang="en-US" sz="1300" dirty="0" err="1">
                <a:latin typeface="Sora Light" panose="020B0604020202020204" charset="0"/>
                <a:cs typeface="Sora Light" panose="020B0604020202020204" charset="0"/>
              </a:rPr>
              <a:t>Zajenkowski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, M. (2020). The Dunning-Kruger effect is (mostly) a statistical artefact: Valid approaches to testing the hypothesis with individual differences data. </a:t>
            </a:r>
            <a:r>
              <a:rPr lang="en-US" sz="1300" i="1" dirty="0">
                <a:latin typeface="Sora Light" panose="020B0604020202020204" charset="0"/>
                <a:cs typeface="Sora Light" panose="020B0604020202020204" charset="0"/>
              </a:rPr>
              <a:t>Intelligence, 80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, Article 101449. 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https://doi.org/10.1016/j.intell.2020.101449</a:t>
            </a:r>
            <a:endParaRPr lang="en-US" sz="1300" dirty="0">
              <a:latin typeface="Sora Light" panose="020B0604020202020204" charset="0"/>
              <a:cs typeface="Sora Light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33723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FCF124-1076-3634-DB9B-A469F72912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BFFA1FE7-64FA-5E17-10D5-392314AA4926}"/>
              </a:ext>
            </a:extLst>
          </p:cNvPr>
          <p:cNvSpPr/>
          <p:nvPr/>
        </p:nvSpPr>
        <p:spPr>
          <a:xfrm>
            <a:off x="463121" y="362693"/>
            <a:ext cx="10927878" cy="5383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1F1E1E"/>
                </a:solidFill>
                <a:latin typeface="Sora SemiBold" panose="020B0604020202020204" charset="0"/>
                <a:ea typeface="Sora SemiBold" pitchFamily="34" charset="-122"/>
                <a:cs typeface="Sora SemiBold" panose="020B0604020202020204" charset="0"/>
              </a:rPr>
              <a:t>REFERENCES</a:t>
            </a:r>
            <a:endParaRPr lang="en-US" sz="3700" b="1" dirty="0">
              <a:latin typeface="Sora SemiBold" panose="020B0604020202020204" charset="0"/>
              <a:cs typeface="Sora SemiBold" panose="020B0604020202020204" charset="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951799A1-307B-3A9A-1549-25628346A48C}"/>
              </a:ext>
            </a:extLst>
          </p:cNvPr>
          <p:cNvSpPr/>
          <p:nvPr/>
        </p:nvSpPr>
        <p:spPr>
          <a:xfrm>
            <a:off x="463121" y="1070947"/>
            <a:ext cx="11265452" cy="47161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Glenberg, A. M., Wilkinson, A. C., &amp; Epstein, W. (1982). The illusion of knowing: Failure in the self-assessment of comprehension. </a:t>
            </a:r>
            <a:r>
              <a:rPr lang="en-US" sz="1300" i="1" dirty="0">
                <a:latin typeface="Sora Light" panose="020B0604020202020204" charset="0"/>
                <a:cs typeface="Sora Light" panose="020B0604020202020204" charset="0"/>
              </a:rPr>
              <a:t>Memory &amp; Cognition, 10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(6), 597–602. 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https://doi.org/10.3758/BF03202442</a:t>
            </a:r>
            <a:endParaRPr lang="en-US" sz="1300" dirty="0">
              <a:latin typeface="Sora Light" panose="020B0604020202020204" charset="0"/>
              <a:cs typeface="Sora Light" panose="020B0604020202020204" charset="0"/>
            </a:endParaRPr>
          </a:p>
          <a:p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Jansen, R. A., Rafferty, A. N., &amp; Griffiths, T. L. (2021). A rational model of the Dunning–Kruger effect supports insensitivity to evidence in low performers. </a:t>
            </a:r>
            <a:r>
              <a:rPr lang="en-US" sz="1300" i="1" dirty="0">
                <a:latin typeface="Sora Light" panose="020B0604020202020204" charset="0"/>
                <a:cs typeface="Sora Light" panose="020B0604020202020204" charset="0"/>
              </a:rPr>
              <a:t>Nature Human </a:t>
            </a:r>
            <a:r>
              <a:rPr lang="en-US" sz="1300" i="1" dirty="0" err="1">
                <a:latin typeface="Sora Light" panose="020B0604020202020204" charset="0"/>
                <a:cs typeface="Sora Light" panose="020B0604020202020204" charset="0"/>
              </a:rPr>
              <a:t>Behaviour</a:t>
            </a:r>
            <a:r>
              <a:rPr lang="en-US" sz="1300" i="1" dirty="0">
                <a:latin typeface="Sora Light" panose="020B0604020202020204" charset="0"/>
                <a:cs typeface="Sora Light" panose="020B0604020202020204" charset="0"/>
              </a:rPr>
              <a:t>, 5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(6), 756–763. 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https://doi.org/10.1038/s41562-021-01057-0</a:t>
            </a:r>
            <a:endParaRPr lang="en-US" sz="1300" dirty="0">
              <a:latin typeface="Sora Light" panose="020B0604020202020204" charset="0"/>
              <a:cs typeface="Sora Light" panose="020B0604020202020204" charset="0"/>
            </a:endParaRPr>
          </a:p>
          <a:p>
            <a:r>
              <a:rPr lang="en-US" sz="1300" dirty="0" err="1">
                <a:latin typeface="Sora Light" panose="020B0604020202020204" charset="0"/>
                <a:cs typeface="Sora Light" panose="020B0604020202020204" charset="0"/>
              </a:rPr>
              <a:t>Koriat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, A. (1997). Monitoring one's own knowledge during study: A cue-utilization approach to judgments of learning. </a:t>
            </a:r>
            <a:r>
              <a:rPr lang="en-US" sz="1300" i="1" dirty="0">
                <a:latin typeface="Sora Light" panose="020B0604020202020204" charset="0"/>
                <a:cs typeface="Sora Light" panose="020B0604020202020204" charset="0"/>
              </a:rPr>
              <a:t>Journal of Experimental Psychology: General, 126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(4), 349–370. 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https://doi.org/10.1037/0096-3445.126.4.349</a:t>
            </a:r>
            <a:endParaRPr lang="en-US" sz="1300" dirty="0">
              <a:latin typeface="Sora Light" panose="020B0604020202020204" charset="0"/>
              <a:cs typeface="Sora Light" panose="020B0604020202020204" charset="0"/>
            </a:endParaRPr>
          </a:p>
          <a:p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Krueger, J., &amp; Mueller, R. A. (2002). Unskilled, unaware, or both? The better-than-average heuristic and statistical regression predict errors in estimates of own performance. </a:t>
            </a:r>
            <a:r>
              <a:rPr lang="en-US" sz="1300" i="1" dirty="0">
                <a:latin typeface="Sora Light" panose="020B0604020202020204" charset="0"/>
                <a:cs typeface="Sora Light" panose="020B0604020202020204" charset="0"/>
              </a:rPr>
              <a:t>Journal of Personality and Social Psychology, 82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(2), 180–188. 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https://doi.org/10.1037/0022-3514.82.2.180</a:t>
            </a:r>
            <a:endParaRPr lang="en-US" sz="1300" dirty="0">
              <a:latin typeface="Sora Light" panose="020B0604020202020204" charset="0"/>
              <a:cs typeface="Sora Light" panose="020B0604020202020204" charset="0"/>
            </a:endParaRPr>
          </a:p>
          <a:p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Kruger, J., &amp; Dunning, D. (1999). Unskilled and unaware of it: How difficulties in recognizing one's own incompetence lead to inflated self-assessments. </a:t>
            </a:r>
            <a:r>
              <a:rPr lang="en-US" sz="1300" i="1" dirty="0">
                <a:latin typeface="Sora Light" panose="020B0604020202020204" charset="0"/>
                <a:cs typeface="Sora Light" panose="020B0604020202020204" charset="0"/>
              </a:rPr>
              <a:t>Journal of Personality and Social Psychology, 77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(6), 1121–1134. 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https://doi.org/10.1037/0022-3514.77.6.1121</a:t>
            </a:r>
            <a:endParaRPr lang="en-US" sz="1300" dirty="0">
              <a:latin typeface="Sora Light" panose="020B0604020202020204" charset="0"/>
              <a:cs typeface="Sora Light" panose="020B0604020202020204" charset="0"/>
            </a:endParaRPr>
          </a:p>
          <a:p>
            <a:r>
              <a:rPr lang="en-US" sz="1300" dirty="0" err="1">
                <a:latin typeface="Sora Light" panose="020B0604020202020204" charset="0"/>
                <a:cs typeface="Sora Light" panose="020B0604020202020204" charset="0"/>
              </a:rPr>
              <a:t>Libben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, M. R., &amp; Titone, D. A. (2008). The multidetermined nature of idiom processing. </a:t>
            </a:r>
            <a:r>
              <a:rPr lang="en-US" sz="1300" i="1" dirty="0">
                <a:latin typeface="Sora Light" panose="020B0604020202020204" charset="0"/>
                <a:cs typeface="Sora Light" panose="020B0604020202020204" charset="0"/>
              </a:rPr>
              <a:t>Memory &amp; Cognition, 36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(6), 1103–1121. 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https://doi.org/10.3758/MC.36.6.1103</a:t>
            </a:r>
            <a:endParaRPr lang="en-US" sz="1300" dirty="0">
              <a:latin typeface="Sora Light" panose="020B0604020202020204" charset="0"/>
              <a:cs typeface="Sora Light" panose="020B0604020202020204" charset="0"/>
            </a:endParaRPr>
          </a:p>
          <a:p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Lin, L.-M., &amp; </a:t>
            </a:r>
            <a:r>
              <a:rPr lang="en-US" sz="1300" dirty="0" err="1">
                <a:latin typeface="Sora Light" panose="020B0604020202020204" charset="0"/>
                <a:cs typeface="Sora Light" panose="020B0604020202020204" charset="0"/>
              </a:rPr>
              <a:t>Zabrucky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, K. M. (1998). Calibration of comprehension: Research and implications for education and instruction. </a:t>
            </a:r>
            <a:r>
              <a:rPr lang="en-US" sz="1300" i="1" dirty="0">
                <a:latin typeface="Sora Light" panose="020B0604020202020204" charset="0"/>
                <a:cs typeface="Sora Light" panose="020B0604020202020204" charset="0"/>
              </a:rPr>
              <a:t>Contemporary Educational Psychology, 23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(4), 345–391. 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https://doi.org/10.1006/ceps.1998.0972</a:t>
            </a:r>
            <a:endParaRPr lang="en-US" sz="1300" dirty="0">
              <a:latin typeface="Sora Light" panose="020B0604020202020204" charset="0"/>
              <a:cs typeface="Sora Light" panose="020B0604020202020204" charset="0"/>
            </a:endParaRPr>
          </a:p>
          <a:p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Magnus, J. R., &amp; </a:t>
            </a:r>
            <a:r>
              <a:rPr lang="en-US" sz="1300" dirty="0" err="1">
                <a:latin typeface="Sora Light" panose="020B0604020202020204" charset="0"/>
                <a:cs typeface="Sora Light" panose="020B0604020202020204" charset="0"/>
              </a:rPr>
              <a:t>Peresetsky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, A. A. (2022). A statistical explanation of the Dunning–Kruger effect. </a:t>
            </a:r>
            <a:r>
              <a:rPr lang="en-US" sz="1300" i="1" dirty="0">
                <a:latin typeface="Sora Light" panose="020B0604020202020204" charset="0"/>
                <a:cs typeface="Sora Light" panose="020B0604020202020204" charset="0"/>
              </a:rPr>
              <a:t>Frontiers in Psychology, 13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, Article 840180. 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https://doi.org/10.3389/fpsyg.2022.840180</a:t>
            </a:r>
            <a:endParaRPr lang="en-US" sz="1300" dirty="0">
              <a:latin typeface="Sora Light" panose="020B0604020202020204" charset="0"/>
              <a:cs typeface="Sora Light" panose="020B0604020202020204" charset="0"/>
            </a:endParaRPr>
          </a:p>
          <a:p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Nguyen, P.-B.-T., Phan, N. H., Le, T. V., Tran, L. H. T., &amp; Pham, T. T. T. (2022). Learning idioms for English majors: Vietnamese students' perceptions of difficulties and learning strategies. </a:t>
            </a:r>
            <a:r>
              <a:rPr lang="en-US" sz="1300" i="1" dirty="0">
                <a:latin typeface="Sora Light" panose="020B0604020202020204" charset="0"/>
                <a:cs typeface="Sora Light" panose="020B0604020202020204" charset="0"/>
              </a:rPr>
              <a:t>European Journal of Education Studies, 9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(11), 97–121. 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https://doi.org/10.46827/ejes.v9i11.4531</a:t>
            </a:r>
            <a:endParaRPr lang="en-US" sz="1300" dirty="0">
              <a:latin typeface="Sora Light" panose="020B0604020202020204" charset="0"/>
              <a:cs typeface="Sora Light" panose="020B0604020202020204" charset="0"/>
            </a:endParaRPr>
          </a:p>
          <a:p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O'Malley, J. M., &amp; </a:t>
            </a:r>
            <a:r>
              <a:rPr lang="en-US" sz="1300" dirty="0" err="1">
                <a:latin typeface="Sora Light" panose="020B0604020202020204" charset="0"/>
                <a:cs typeface="Sora Light" panose="020B0604020202020204" charset="0"/>
              </a:rPr>
              <a:t>Chamot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, A. U. (1990). </a:t>
            </a:r>
            <a:r>
              <a:rPr lang="en-US" sz="1300" i="1" dirty="0">
                <a:latin typeface="Sora Light" panose="020B0604020202020204" charset="0"/>
                <a:cs typeface="Sora Light" panose="020B0604020202020204" charset="0"/>
              </a:rPr>
              <a:t>Learning strategies in second language acquisition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. Cambridge University Press.</a:t>
            </a:r>
          </a:p>
          <a:p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O'Reilly, D., </a:t>
            </a:r>
            <a:r>
              <a:rPr lang="en-US" sz="1300" dirty="0" err="1">
                <a:latin typeface="Sora Light" panose="020B0604020202020204" charset="0"/>
                <a:cs typeface="Sora Light" panose="020B0604020202020204" charset="0"/>
              </a:rPr>
              <a:t>Onysko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, A., </a:t>
            </a:r>
            <a:r>
              <a:rPr lang="en-US" sz="1300" dirty="0" err="1">
                <a:latin typeface="Sora Light" panose="020B0604020202020204" charset="0"/>
                <a:cs typeface="Sora Light" panose="020B0604020202020204" charset="0"/>
              </a:rPr>
              <a:t>Rasse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, C., </a:t>
            </a:r>
            <a:r>
              <a:rPr lang="en-US" sz="1300" dirty="0" err="1">
                <a:latin typeface="Sora Light" panose="020B0604020202020204" charset="0"/>
                <a:cs typeface="Sora Light" panose="020B0604020202020204" charset="0"/>
              </a:rPr>
              <a:t>Papitsch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, L., Colston, H., &amp; van der Horst, I. (2025). High ceilings and ingenuine allies: Tapping into the idiom meaning knowledge of first and second language speakers of English. </a:t>
            </a:r>
            <a:r>
              <a:rPr lang="en-US" sz="1300" i="1" dirty="0">
                <a:latin typeface="Sora Light" panose="020B0604020202020204" charset="0"/>
                <a:cs typeface="Sora Light" panose="020B0604020202020204" charset="0"/>
              </a:rPr>
              <a:t>Language and Cognition, 17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, Article e72. 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https://doi.org/10.1017/langcog.2025.10029</a:t>
            </a:r>
            <a:endParaRPr lang="en-US" sz="1300" dirty="0">
              <a:latin typeface="Sora Light" panose="020B0604020202020204" charset="0"/>
              <a:cs typeface="Sora Light" panose="020B0604020202020204" charset="0"/>
            </a:endParaRPr>
          </a:p>
          <a:p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Orfan, S. N. (2020). Afghan EFL students' difficulties and strategies in learning and understanding English idioms. </a:t>
            </a:r>
            <a:r>
              <a:rPr lang="en-US" sz="1300" i="1" dirty="0">
                <a:latin typeface="Sora Light" panose="020B0604020202020204" charset="0"/>
                <a:cs typeface="Sora Light" panose="020B0604020202020204" charset="0"/>
              </a:rPr>
              <a:t>Cogent Arts &amp; Humanities, 7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(1), Article 1796228. 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https://doi.org/10.1080/23311983.2020.1796228</a:t>
            </a:r>
            <a:endParaRPr lang="en-US" sz="1300" dirty="0">
              <a:latin typeface="Sora Light" panose="020B0604020202020204" charset="0"/>
              <a:cs typeface="Sora Light" panose="020B0604020202020204" charset="0"/>
            </a:endParaRPr>
          </a:p>
          <a:p>
            <a:endParaRPr lang="en-US" sz="1300" dirty="0">
              <a:latin typeface="Sora Light" panose="020B0604020202020204" charset="0"/>
              <a:cs typeface="Sora Light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0335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5AB640-433F-4F90-B993-980D50318E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6B3CA439-7684-0A5E-1281-414430B5A550}"/>
              </a:ext>
            </a:extLst>
          </p:cNvPr>
          <p:cNvSpPr/>
          <p:nvPr/>
        </p:nvSpPr>
        <p:spPr>
          <a:xfrm>
            <a:off x="463121" y="631883"/>
            <a:ext cx="10927878" cy="5383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1F1E1E"/>
                </a:solidFill>
                <a:latin typeface="Sora SemiBold" panose="020B0604020202020204" charset="0"/>
                <a:ea typeface="Sora SemiBold" pitchFamily="34" charset="-122"/>
                <a:cs typeface="Sora SemiBold" panose="020B0604020202020204" charset="0"/>
              </a:rPr>
              <a:t>REFERENCES</a:t>
            </a:r>
            <a:endParaRPr lang="en-US" sz="3700" b="1" dirty="0">
              <a:latin typeface="Sora SemiBold" panose="020B0604020202020204" charset="0"/>
              <a:cs typeface="Sora SemiBold" panose="020B0604020202020204" charset="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92C4DAFB-BDF0-39C6-4E96-CF0575CAC77A}"/>
              </a:ext>
            </a:extLst>
          </p:cNvPr>
          <p:cNvSpPr/>
          <p:nvPr/>
        </p:nvSpPr>
        <p:spPr>
          <a:xfrm>
            <a:off x="463121" y="1340137"/>
            <a:ext cx="11265452" cy="47161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Oxford, R. L. (1990). </a:t>
            </a:r>
            <a:r>
              <a:rPr lang="en-US" sz="1300" i="1" dirty="0">
                <a:latin typeface="Sora Light" panose="020B0604020202020204" charset="0"/>
                <a:cs typeface="Sora Light" panose="020B0604020202020204" charset="0"/>
              </a:rPr>
              <a:t>Language learning strategies: What every teacher should know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. Newbury House.</a:t>
            </a:r>
          </a:p>
          <a:p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Oxford, R. L. (2017). </a:t>
            </a:r>
            <a:r>
              <a:rPr lang="en-US" sz="1300" i="1" dirty="0">
                <a:latin typeface="Sora Light" panose="020B0604020202020204" charset="0"/>
                <a:cs typeface="Sora Light" panose="020B0604020202020204" charset="0"/>
              </a:rPr>
              <a:t>Teaching and researching language learning strategies: Self-regulation in context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 (2nd ed.). Routledge.</a:t>
            </a:r>
          </a:p>
          <a:p>
            <a:r>
              <a:rPr lang="en-US" sz="1300" dirty="0" err="1">
                <a:latin typeface="Sora Light" panose="020B0604020202020204" charset="0"/>
                <a:cs typeface="Sora Light" panose="020B0604020202020204" charset="0"/>
              </a:rPr>
              <a:t>Pinnavaia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, L. (2012). Yesterday's idioms today: A corpus linguistic analysis of Bible idioms. In R. V. Fjeld &amp; J. M. </a:t>
            </a:r>
            <a:r>
              <a:rPr lang="en-US" sz="1300" dirty="0" err="1">
                <a:latin typeface="Sora Light" panose="020B0604020202020204" charset="0"/>
                <a:cs typeface="Sora Light" panose="020B0604020202020204" charset="0"/>
              </a:rPr>
              <a:t>Torjusen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 (Eds.), </a:t>
            </a:r>
            <a:r>
              <a:rPr lang="en-US" sz="1300" i="1" dirty="0">
                <a:latin typeface="Sora Light" panose="020B0604020202020204" charset="0"/>
                <a:cs typeface="Sora Light" panose="020B0604020202020204" charset="0"/>
              </a:rPr>
              <a:t>Proceedings of the 15th EURALEX International Congress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 (pp. 701–714). University of Oslo.</a:t>
            </a:r>
          </a:p>
          <a:p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Prinz, A., Golke, S., &amp; Wittwer, J. (2020). How accurately can learners discriminate their comprehension of texts? A comprehensive meta-analysis on relative </a:t>
            </a:r>
            <a:r>
              <a:rPr lang="en-US" sz="1300" dirty="0" err="1">
                <a:latin typeface="Sora Light" panose="020B0604020202020204" charset="0"/>
                <a:cs typeface="Sora Light" panose="020B0604020202020204" charset="0"/>
              </a:rPr>
              <a:t>metacomprehension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 accuracy and influencing factors. </a:t>
            </a:r>
            <a:r>
              <a:rPr lang="en-US" sz="1300" i="1" dirty="0">
                <a:latin typeface="Sora Light" panose="020B0604020202020204" charset="0"/>
                <a:cs typeface="Sora Light" panose="020B0604020202020204" charset="0"/>
              </a:rPr>
              <a:t>Educational Research Review, 31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, Article 100358. 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https://doi.org/10.1016/j.edurev.2020.100358</a:t>
            </a:r>
            <a:endParaRPr lang="en-US" sz="1300" dirty="0">
              <a:latin typeface="Sora Light" panose="020B0604020202020204" charset="0"/>
              <a:cs typeface="Sora Light" panose="020B0604020202020204" charset="0"/>
            </a:endParaRPr>
          </a:p>
          <a:p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Rose, H., Briggs, J. G., Boggs, J. A., Sergio, L., &amp; Ivanova-</a:t>
            </a:r>
            <a:r>
              <a:rPr lang="en-US" sz="1300" dirty="0" err="1">
                <a:latin typeface="Sora Light" panose="020B0604020202020204" charset="0"/>
                <a:cs typeface="Sora Light" panose="020B0604020202020204" charset="0"/>
              </a:rPr>
              <a:t>Slavianskaia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, N. (2018). A systematic review of language learner strategy research in the face of self-regulation. </a:t>
            </a:r>
            <a:r>
              <a:rPr lang="en-US" sz="1300" i="1" dirty="0">
                <a:latin typeface="Sora Light" panose="020B0604020202020204" charset="0"/>
                <a:cs typeface="Sora Light" panose="020B0604020202020204" charset="0"/>
              </a:rPr>
              <a:t>System, 72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, 151–163. 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https://doi.org/10.1016/j.system.2017.12.002</a:t>
            </a:r>
            <a:endParaRPr lang="en-US" sz="1300" dirty="0">
              <a:latin typeface="Sora Light" panose="020B0604020202020204" charset="0"/>
              <a:cs typeface="Sora Light" panose="020B0604020202020204" charset="0"/>
            </a:endParaRPr>
          </a:p>
          <a:p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Schraw, G. (2009). A conceptual analysis of five measures of metacognitive monitoring. </a:t>
            </a:r>
            <a:r>
              <a:rPr lang="en-US" sz="1300" i="1" dirty="0">
                <a:latin typeface="Sora Light" panose="020B0604020202020204" charset="0"/>
                <a:cs typeface="Sora Light" panose="020B0604020202020204" charset="0"/>
              </a:rPr>
              <a:t>Metacognition and Learning, 4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(1), 33–45. 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https://doi.org/10.1007/s11409-008-9031-3</a:t>
            </a:r>
            <a:endParaRPr lang="en-US" sz="1300" dirty="0">
              <a:latin typeface="Sora Light" panose="020B0604020202020204" charset="0"/>
              <a:cs typeface="Sora Light" panose="020B0604020202020204" charset="0"/>
            </a:endParaRPr>
          </a:p>
          <a:p>
            <a:r>
              <a:rPr lang="en-US" sz="1300" dirty="0" err="1">
                <a:latin typeface="Sora Light" panose="020B0604020202020204" charset="0"/>
                <a:cs typeface="Sora Light" panose="020B0604020202020204" charset="0"/>
              </a:rPr>
              <a:t>Senaldi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, M. S. G., &amp; Titone, D. (2024). Idiom meaning selection following a prior context: Eye movement evidence of L1 direct retrieval and L2 compositional assembly. </a:t>
            </a:r>
            <a:r>
              <a:rPr lang="en-US" sz="1300" i="1" dirty="0">
                <a:latin typeface="Sora Light" panose="020B0604020202020204" charset="0"/>
                <a:cs typeface="Sora Light" panose="020B0604020202020204" charset="0"/>
              </a:rPr>
              <a:t>Discourse Processes, 61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(1–2), 21–43. 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https://doi.org/10.1080/0163853X.2024.2311637</a:t>
            </a:r>
            <a:endParaRPr lang="en-US" sz="1300" dirty="0">
              <a:latin typeface="Sora Light" panose="020B0604020202020204" charset="0"/>
              <a:cs typeface="Sora Light" panose="020B0604020202020204" charset="0"/>
            </a:endParaRPr>
          </a:p>
          <a:p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Soto-Sierra, V., &amp; Ferreira, R. A. (2024). The influence of cross-language similarity and transparency on idiom knowledge in non-immersed L2 speakers. </a:t>
            </a:r>
            <a:r>
              <a:rPr lang="en-US" sz="1300" i="1" dirty="0">
                <a:latin typeface="Sora Light" panose="020B0604020202020204" charset="0"/>
                <a:cs typeface="Sora Light" panose="020B0604020202020204" charset="0"/>
              </a:rPr>
              <a:t>System, 122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, Article 103287. 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https://doi.org/10.1016/j.system.2024.103287</a:t>
            </a:r>
            <a:endParaRPr lang="en-US" sz="1300" dirty="0">
              <a:latin typeface="Sora Light" panose="020B0604020202020204" charset="0"/>
              <a:cs typeface="Sora Light" panose="020B0604020202020204" charset="0"/>
            </a:endParaRPr>
          </a:p>
          <a:p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Swinney, D. A., &amp; Cutler, A. (1979). The access and processing of idiomatic expressions. </a:t>
            </a:r>
            <a:r>
              <a:rPr lang="en-US" sz="1300" i="1" dirty="0">
                <a:latin typeface="Sora Light" panose="020B0604020202020204" charset="0"/>
                <a:cs typeface="Sora Light" panose="020B0604020202020204" charset="0"/>
              </a:rPr>
              <a:t>Journal of Verbal Learning and Verbal Behavior, 18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(5), 523–534. 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https://doi.org/10.1016/S0022-5371(79)90284-6</a:t>
            </a:r>
            <a:endParaRPr lang="en-US" sz="1300" dirty="0">
              <a:latin typeface="Sora Light" panose="020B0604020202020204" charset="0"/>
              <a:cs typeface="Sora Light" panose="020B0604020202020204" charset="0"/>
            </a:endParaRPr>
          </a:p>
          <a:p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Titone, D. A., &amp; </a:t>
            </a:r>
            <a:r>
              <a:rPr lang="en-US" sz="1300" dirty="0" err="1">
                <a:latin typeface="Sora Light" panose="020B0604020202020204" charset="0"/>
                <a:cs typeface="Sora Light" panose="020B0604020202020204" charset="0"/>
              </a:rPr>
              <a:t>Connine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, C. M. (1999). On the compositional and </a:t>
            </a:r>
            <a:r>
              <a:rPr lang="en-US" sz="1300" dirty="0" err="1">
                <a:latin typeface="Sora Light" panose="020B0604020202020204" charset="0"/>
                <a:cs typeface="Sora Light" panose="020B0604020202020204" charset="0"/>
              </a:rPr>
              <a:t>noncompositional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 nature of idiomatic expressions. </a:t>
            </a:r>
            <a:r>
              <a:rPr lang="en-US" sz="1300" i="1" dirty="0">
                <a:latin typeface="Sora Light" panose="020B0604020202020204" charset="0"/>
                <a:cs typeface="Sora Light" panose="020B0604020202020204" charset="0"/>
              </a:rPr>
              <a:t>Journal of Pragmatics, 31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(12), 1655–1674. 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https://doi.org/10.1016/S0378-2166(99)00008-9</a:t>
            </a:r>
            <a:endParaRPr lang="en-US" sz="1300" dirty="0">
              <a:latin typeface="Sora Light" panose="020B0604020202020204" charset="0"/>
              <a:cs typeface="Sora Light" panose="020B0604020202020204" charset="0"/>
            </a:endParaRPr>
          </a:p>
          <a:p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Vo, T. D. M., &amp; Nguyen, V. L. (2020). An investigation of Vietnamese EFL teenage learners' knowledge of common English idioms: Implications for idiom instruction. </a:t>
            </a:r>
            <a:r>
              <a:rPr lang="en-US" sz="1300" i="1" dirty="0">
                <a:latin typeface="Sora Light" panose="020B0604020202020204" charset="0"/>
                <a:cs typeface="Sora Light" panose="020B0604020202020204" charset="0"/>
              </a:rPr>
              <a:t>European Journal of Foreign Language Teaching, 5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(1), 48–67. 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https://doi.org/10.46827/ejfl.v5i1.3178</a:t>
            </a:r>
            <a:endParaRPr lang="en-US" sz="1300" dirty="0">
              <a:latin typeface="Sora Light" panose="020B0604020202020204" charset="0"/>
              <a:cs typeface="Sora Light" panose="020B0604020202020204" charset="0"/>
            </a:endParaRPr>
          </a:p>
          <a:p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Yang, C., Zhao, W., Yuan, B., Luo, L., &amp; Shanks, D. R. (2023). Mind the gap between comprehension and </a:t>
            </a:r>
            <a:r>
              <a:rPr lang="en-US" sz="1300" dirty="0" err="1">
                <a:latin typeface="Sora Light" panose="020B0604020202020204" charset="0"/>
                <a:cs typeface="Sora Light" panose="020B0604020202020204" charset="0"/>
              </a:rPr>
              <a:t>metacomprehension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: Meta-analysis of </a:t>
            </a:r>
            <a:r>
              <a:rPr lang="en-US" sz="1300" dirty="0" err="1">
                <a:latin typeface="Sora Light" panose="020B0604020202020204" charset="0"/>
                <a:cs typeface="Sora Light" panose="020B0604020202020204" charset="0"/>
              </a:rPr>
              <a:t>metacomprehension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 accuracy and intervention effectiveness. </a:t>
            </a:r>
            <a:r>
              <a:rPr lang="en-US" sz="1300" i="1" dirty="0">
                <a:latin typeface="Sora Light" panose="020B0604020202020204" charset="0"/>
                <a:cs typeface="Sora Light" panose="020B0604020202020204" charset="0"/>
              </a:rPr>
              <a:t>Review of Educational Research, 93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</a:rPr>
              <a:t>(2), 143–194. </a:t>
            </a:r>
            <a:r>
              <a:rPr lang="en-US" sz="1300" dirty="0">
                <a:latin typeface="Sora Light" panose="020B0604020202020204" charset="0"/>
                <a:cs typeface="Sora Light" panose="020B0604020202020204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https://doi.org/10.3102/00346543221094083</a:t>
            </a:r>
            <a:endParaRPr lang="en-US" sz="1300" dirty="0">
              <a:latin typeface="Sora Light" panose="020B0604020202020204" charset="0"/>
              <a:cs typeface="Sora Light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422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1383885" y="383721"/>
            <a:ext cx="9784857" cy="4207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ct val="104000"/>
              </a:lnSpc>
            </a:pPr>
            <a:r>
              <a:rPr lang="en-US" sz="4000" i="1" dirty="0">
                <a:solidFill>
                  <a:srgbClr val="3B3535"/>
                </a:solidFill>
                <a:latin typeface="Sora SemiBold" panose="020B0604020202020204" charset="0"/>
                <a:ea typeface="Roboto Light" pitchFamily="34" charset="-122"/>
                <a:cs typeface="Sora SemiBold" panose="020B0604020202020204" charset="0"/>
              </a:rPr>
              <a:t>He washed his hands of the whole affair.</a:t>
            </a:r>
            <a:endParaRPr lang="en-US" sz="3650" b="1" dirty="0">
              <a:latin typeface="Sora SemiBold" panose="020B0604020202020204" charset="0"/>
              <a:cs typeface="Sora SemiBold" panose="020B0604020202020204" charset="0"/>
            </a:endParaRPr>
          </a:p>
        </p:txBody>
      </p:sp>
      <p:pic>
        <p:nvPicPr>
          <p:cNvPr id="10" name="Picture 9" descr="Handwashing 101 | Louisville Ky | UofL Health">
            <a:extLst>
              <a:ext uri="{FF2B5EF4-FFF2-40B4-BE49-F238E27FC236}">
                <a16:creationId xmlns:a16="http://schemas.microsoft.com/office/drawing/2014/main" id="{E6B00CFF-6021-15D4-0BDC-9ED7A72713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1449" y="1330779"/>
            <a:ext cx="7707975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03794" y="1248568"/>
            <a:ext cx="6355993" cy="11878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A learner who was certain and wrong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5474555" y="3131344"/>
            <a:ext cx="6694816" cy="288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"He washed his hands of the whole affair."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5203794" y="2928243"/>
            <a:ext cx="25399" cy="695127"/>
          </a:xfrm>
          <a:prstGeom prst="roundRect">
            <a:avLst>
              <a:gd name="adj" fmla="val 50001"/>
            </a:avLst>
          </a:prstGeom>
          <a:solidFill>
            <a:srgbClr val="DA1B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5229193" y="4200526"/>
            <a:ext cx="6355993" cy="19731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spcAft>
                <a:spcPts val="1550"/>
              </a:spcAft>
              <a:buNone/>
            </a:pPr>
            <a:r>
              <a:rPr lang="en-US" sz="1600" dirty="0">
                <a:solidFill>
                  <a:srgbClr val="3B3535"/>
                </a:solidFill>
                <a:latin typeface="Sora Bold"/>
                <a:ea typeface="Sora Bold"/>
                <a:cs typeface="Sora Light" pitchFamily="34" charset="-120"/>
              </a:rPr>
              <a:t>A </a:t>
            </a:r>
            <a:r>
              <a:rPr lang="en-US" sz="1600" dirty="0">
                <a:solidFill>
                  <a:srgbClr val="FF0000"/>
                </a:solidFill>
                <a:latin typeface="Sora Bold"/>
                <a:ea typeface="Sora Bold"/>
                <a:cs typeface="Sora Light" pitchFamily="34" charset="-120"/>
              </a:rPr>
              <a:t>C1</a:t>
            </a:r>
            <a:r>
              <a:rPr lang="en-US" sz="1600" dirty="0">
                <a:solidFill>
                  <a:srgbClr val="3B3535"/>
                </a:solidFill>
                <a:latin typeface="Sora Bold"/>
                <a:ea typeface="Sora Bold"/>
                <a:cs typeface="Sora Light" pitchFamily="34" charset="-120"/>
              </a:rPr>
              <a:t> learner reads this. She answers </a:t>
            </a:r>
            <a:r>
              <a:rPr lang="en-US" sz="1600" dirty="0">
                <a:solidFill>
                  <a:srgbClr val="FF0000"/>
                </a:solidFill>
                <a:latin typeface="Sora Bold"/>
                <a:ea typeface="Sora Bold"/>
                <a:cs typeface="Sora Bold" pitchFamily="34" charset="-120"/>
              </a:rPr>
              <a:t>incorrectly</a:t>
            </a:r>
            <a:r>
              <a:rPr lang="en-US" sz="1600" dirty="0">
                <a:solidFill>
                  <a:srgbClr val="3B3535"/>
                </a:solidFill>
                <a:latin typeface="Sora Bold"/>
                <a:ea typeface="Sora Bold"/>
                <a:cs typeface="Sora Light" pitchFamily="34" charset="-120"/>
              </a:rPr>
              <a:t>. She thinks it is about cleanliness.</a:t>
            </a:r>
            <a:endParaRPr lang="en-US" sz="1600" dirty="0">
              <a:latin typeface="Sora Bold"/>
              <a:ea typeface="Sora Bold"/>
            </a:endParaRPr>
          </a:p>
          <a:p>
            <a:pPr marL="0" indent="0" algn="l">
              <a:lnSpc>
                <a:spcPct val="133000"/>
              </a:lnSpc>
              <a:spcAft>
                <a:spcPts val="1550"/>
              </a:spcAft>
              <a:buNone/>
            </a:pPr>
            <a:r>
              <a:rPr lang="en-US" sz="1600" dirty="0">
                <a:solidFill>
                  <a:srgbClr val="3B3535"/>
                </a:solidFill>
                <a:latin typeface="Sora Bold"/>
                <a:ea typeface="Sora Bold"/>
                <a:cs typeface="Sora Light" pitchFamily="34" charset="-120"/>
              </a:rPr>
              <a:t>She rates her confidence: </a:t>
            </a:r>
            <a:r>
              <a:rPr lang="en-US" sz="1600" dirty="0">
                <a:solidFill>
                  <a:srgbClr val="3B3535"/>
                </a:solidFill>
                <a:latin typeface="Sora Bold"/>
                <a:ea typeface="Sora Bold"/>
                <a:cs typeface="Sora Bold" pitchFamily="34" charset="-120"/>
              </a:rPr>
              <a:t>5 out of 5. </a:t>
            </a:r>
            <a:r>
              <a:rPr lang="en-US" sz="1600" dirty="0">
                <a:solidFill>
                  <a:srgbClr val="FF0000"/>
                </a:solidFill>
                <a:latin typeface="Sora Bold"/>
                <a:ea typeface="Sora Bold"/>
                <a:cs typeface="Sora Bold" pitchFamily="34" charset="-120"/>
              </a:rPr>
              <a:t>Completely certain</a:t>
            </a:r>
            <a:r>
              <a:rPr lang="en-US" sz="1600" dirty="0">
                <a:solidFill>
                  <a:srgbClr val="3B3535"/>
                </a:solidFill>
                <a:latin typeface="Sora Bold"/>
                <a:ea typeface="Sora Bold"/>
                <a:cs typeface="Sora Bold" pitchFamily="34" charset="-120"/>
              </a:rPr>
              <a:t>.</a:t>
            </a:r>
            <a:endParaRPr lang="en-US" sz="1600" dirty="0">
              <a:latin typeface="Sora Bold"/>
              <a:ea typeface="Sora Bold"/>
            </a:endParaRPr>
          </a:p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3B3535"/>
                </a:solidFill>
                <a:latin typeface="Sora Bold"/>
                <a:ea typeface="Sora Bold"/>
                <a:cs typeface="Sora Light" pitchFamily="34" charset="-120"/>
              </a:rPr>
              <a:t>She is not guessing. Everything told her she had understood.</a:t>
            </a:r>
            <a:endParaRPr lang="en-US" sz="1600" dirty="0">
              <a:latin typeface="Sora Bold"/>
              <a:ea typeface="Sora 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0">
            <a:extLst>
              <a:ext uri="{FF2B5EF4-FFF2-40B4-BE49-F238E27FC236}">
                <a16:creationId xmlns:a16="http://schemas.microsoft.com/office/drawing/2014/main" id="{FEE811E7-32BF-7686-1378-92E4F4DB2532}"/>
              </a:ext>
            </a:extLst>
          </p:cNvPr>
          <p:cNvSpPr txBox="1"/>
          <p:nvPr/>
        </p:nvSpPr>
        <p:spPr>
          <a:xfrm>
            <a:off x="640080" y="384048"/>
            <a:ext cx="1090879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2E2E2E"/>
                </a:solidFill>
                <a:latin typeface="Sora SemiBold" panose="020B0604020202020204" charset="0"/>
                <a:ea typeface="Calibri" pitchFamily="34" charset="-122"/>
                <a:cs typeface="Sora SemiBold" panose="020B0604020202020204" charset="0"/>
              </a:rPr>
              <a:t>Two different questions</a:t>
            </a:r>
            <a:endParaRPr lang="en-US" sz="3200" dirty="0">
              <a:latin typeface="Sora SemiBold" panose="020B0604020202020204" charset="0"/>
              <a:cs typeface="Sora SemiBold" panose="020B0604020202020204" charset="0"/>
            </a:endParaRPr>
          </a:p>
        </p:txBody>
      </p:sp>
      <p:sp>
        <p:nvSpPr>
          <p:cNvPr id="46" name="Shape 1">
            <a:extLst>
              <a:ext uri="{FF2B5EF4-FFF2-40B4-BE49-F238E27FC236}">
                <a16:creationId xmlns:a16="http://schemas.microsoft.com/office/drawing/2014/main" id="{48CB973D-7C8C-C82A-EB32-88E6AFA5780D}"/>
              </a:ext>
            </a:extLst>
          </p:cNvPr>
          <p:cNvSpPr/>
          <p:nvPr/>
        </p:nvSpPr>
        <p:spPr>
          <a:xfrm>
            <a:off x="960120" y="1380744"/>
            <a:ext cx="4882896" cy="2880360"/>
          </a:xfrm>
          <a:prstGeom prst="roundRect">
            <a:avLst>
              <a:gd name="adj" fmla="val 1587"/>
            </a:avLst>
          </a:prstGeom>
          <a:solidFill>
            <a:srgbClr val="FBF1F2"/>
          </a:solidFill>
          <a:ln w="12700">
            <a:solidFill>
              <a:srgbClr val="FBF1F2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48" name="Text 2">
            <a:extLst>
              <a:ext uri="{FF2B5EF4-FFF2-40B4-BE49-F238E27FC236}">
                <a16:creationId xmlns:a16="http://schemas.microsoft.com/office/drawing/2014/main" id="{B8C4732C-7934-A12F-633C-CE8E5B82196C}"/>
              </a:ext>
            </a:extLst>
          </p:cNvPr>
          <p:cNvSpPr txBox="1"/>
          <p:nvPr/>
        </p:nvSpPr>
        <p:spPr>
          <a:xfrm>
            <a:off x="1325880" y="1655064"/>
            <a:ext cx="41513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IDIOM RESEARCH ASKS</a:t>
            </a:r>
            <a:endParaRPr lang="en-US" sz="1400" dirty="0"/>
          </a:p>
        </p:txBody>
      </p:sp>
      <p:sp>
        <p:nvSpPr>
          <p:cNvPr id="50" name="Text 3">
            <a:extLst>
              <a:ext uri="{FF2B5EF4-FFF2-40B4-BE49-F238E27FC236}">
                <a16:creationId xmlns:a16="http://schemas.microsoft.com/office/drawing/2014/main" id="{1F743EF9-1942-B7D2-8B97-8B39FDF91A46}"/>
              </a:ext>
            </a:extLst>
          </p:cNvPr>
          <p:cNvSpPr txBox="1"/>
          <p:nvPr/>
        </p:nvSpPr>
        <p:spPr>
          <a:xfrm>
            <a:off x="1325880" y="2039112"/>
            <a:ext cx="415137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E2E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learners fail?</a:t>
            </a:r>
            <a:endParaRPr lang="en-US" sz="2800" dirty="0"/>
          </a:p>
        </p:txBody>
      </p:sp>
      <p:sp>
        <p:nvSpPr>
          <p:cNvPr id="52" name="Text 4">
            <a:extLst>
              <a:ext uri="{FF2B5EF4-FFF2-40B4-BE49-F238E27FC236}">
                <a16:creationId xmlns:a16="http://schemas.microsoft.com/office/drawing/2014/main" id="{9B22AEE0-B8C6-F311-1962-158DA552F7ED}"/>
              </a:ext>
            </a:extLst>
          </p:cNvPr>
          <p:cNvSpPr txBox="1"/>
          <p:nvPr/>
        </p:nvSpPr>
        <p:spPr>
          <a:xfrm>
            <a:off x="1325880" y="2660904"/>
            <a:ext cx="415137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Well documented. Missing background knowledge lowers accuracy.</a:t>
            </a:r>
            <a:endParaRPr lang="en-US" dirty="0"/>
          </a:p>
        </p:txBody>
      </p:sp>
      <p:sp>
        <p:nvSpPr>
          <p:cNvPr id="54" name="Shape 5">
            <a:extLst>
              <a:ext uri="{FF2B5EF4-FFF2-40B4-BE49-F238E27FC236}">
                <a16:creationId xmlns:a16="http://schemas.microsoft.com/office/drawing/2014/main" id="{43E00F0F-2E2D-6EE7-8BB9-A845A8CF180B}"/>
              </a:ext>
            </a:extLst>
          </p:cNvPr>
          <p:cNvSpPr/>
          <p:nvPr/>
        </p:nvSpPr>
        <p:spPr>
          <a:xfrm>
            <a:off x="1325880" y="3483864"/>
            <a:ext cx="4151376" cy="54864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E3D9DA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56" name="Text 6">
            <a:extLst>
              <a:ext uri="{FF2B5EF4-FFF2-40B4-BE49-F238E27FC236}">
                <a16:creationId xmlns:a16="http://schemas.microsoft.com/office/drawing/2014/main" id="{A4822D8D-A170-1EA7-366D-77BBCE04793B}"/>
              </a:ext>
            </a:extLst>
          </p:cNvPr>
          <p:cNvSpPr txBox="1"/>
          <p:nvPr/>
        </p:nvSpPr>
        <p:spPr>
          <a:xfrm>
            <a:off x="1325880" y="3483864"/>
            <a:ext cx="415137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2E2E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Gap is visible  →  learner looks it up</a:t>
            </a:r>
            <a:endParaRPr lang="en-US" sz="1600" dirty="0"/>
          </a:p>
        </p:txBody>
      </p:sp>
      <p:sp>
        <p:nvSpPr>
          <p:cNvPr id="58" name="Shape 7">
            <a:extLst>
              <a:ext uri="{FF2B5EF4-FFF2-40B4-BE49-F238E27FC236}">
                <a16:creationId xmlns:a16="http://schemas.microsoft.com/office/drawing/2014/main" id="{7E00B647-AF99-8747-EABA-A2B828508BB8}"/>
              </a:ext>
            </a:extLst>
          </p:cNvPr>
          <p:cNvSpPr/>
          <p:nvPr/>
        </p:nvSpPr>
        <p:spPr>
          <a:xfrm>
            <a:off x="6665976" y="1380744"/>
            <a:ext cx="4882896" cy="2880360"/>
          </a:xfrm>
          <a:prstGeom prst="roundRect">
            <a:avLst>
              <a:gd name="adj" fmla="val 1587"/>
            </a:avLst>
          </a:prstGeom>
          <a:solidFill>
            <a:srgbClr val="E1232E"/>
          </a:solidFill>
          <a:ln w="12700">
            <a:solidFill>
              <a:srgbClr val="E1232E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60" name="Text 8">
            <a:extLst>
              <a:ext uri="{FF2B5EF4-FFF2-40B4-BE49-F238E27FC236}">
                <a16:creationId xmlns:a16="http://schemas.microsoft.com/office/drawing/2014/main" id="{E4395A7C-5634-3699-B436-4C9148A67D0A}"/>
              </a:ext>
            </a:extLst>
          </p:cNvPr>
          <p:cNvSpPr txBox="1"/>
          <p:nvPr/>
        </p:nvSpPr>
        <p:spPr>
          <a:xfrm>
            <a:off x="7031736" y="1655064"/>
            <a:ext cx="41513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F6C3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STUDY ASKS</a:t>
            </a:r>
            <a:endParaRPr lang="en-US" sz="1400" dirty="0"/>
          </a:p>
        </p:txBody>
      </p:sp>
      <p:sp>
        <p:nvSpPr>
          <p:cNvPr id="62" name="Text 9">
            <a:extLst>
              <a:ext uri="{FF2B5EF4-FFF2-40B4-BE49-F238E27FC236}">
                <a16:creationId xmlns:a16="http://schemas.microsoft.com/office/drawing/2014/main" id="{9F5302F4-E175-9C26-1509-48F9B9A0D813}"/>
              </a:ext>
            </a:extLst>
          </p:cNvPr>
          <p:cNvSpPr txBox="1"/>
          <p:nvPr/>
        </p:nvSpPr>
        <p:spPr>
          <a:xfrm>
            <a:off x="7031736" y="1879092"/>
            <a:ext cx="441858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3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learners know</a:t>
            </a:r>
            <a:r>
              <a:rPr lang="en-US" sz="2400" dirty="0"/>
              <a:t> </a:t>
            </a: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are failing?</a:t>
            </a:r>
            <a:endParaRPr lang="en-US" sz="2400" dirty="0"/>
          </a:p>
        </p:txBody>
      </p:sp>
      <p:sp>
        <p:nvSpPr>
          <p:cNvPr id="64" name="Text 10">
            <a:extLst>
              <a:ext uri="{FF2B5EF4-FFF2-40B4-BE49-F238E27FC236}">
                <a16:creationId xmlns:a16="http://schemas.microsoft.com/office/drawing/2014/main" id="{60DA0FF7-644D-5D70-9FAA-D2CB2117C942}"/>
              </a:ext>
            </a:extLst>
          </p:cNvPr>
          <p:cNvSpPr txBox="1"/>
          <p:nvPr/>
        </p:nvSpPr>
        <p:spPr>
          <a:xfrm>
            <a:off x="7031736" y="2633472"/>
            <a:ext cx="415137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dirty="0">
                <a:solidFill>
                  <a:srgbClr val="F8D3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established. And this is the question that decides whether the gap ever closes.</a:t>
            </a:r>
            <a:endParaRPr lang="en-US" dirty="0"/>
          </a:p>
        </p:txBody>
      </p:sp>
      <p:sp>
        <p:nvSpPr>
          <p:cNvPr id="66" name="Shape 11">
            <a:extLst>
              <a:ext uri="{FF2B5EF4-FFF2-40B4-BE49-F238E27FC236}">
                <a16:creationId xmlns:a16="http://schemas.microsoft.com/office/drawing/2014/main" id="{16D59B96-7FCE-0831-1213-9222A9175614}"/>
              </a:ext>
            </a:extLst>
          </p:cNvPr>
          <p:cNvSpPr/>
          <p:nvPr/>
        </p:nvSpPr>
        <p:spPr>
          <a:xfrm>
            <a:off x="7031736" y="3483864"/>
            <a:ext cx="4151376" cy="548640"/>
          </a:xfrm>
          <a:prstGeom prst="roundRect">
            <a:avLst>
              <a:gd name="adj" fmla="val 8333"/>
            </a:avLst>
          </a:prstGeom>
          <a:solidFill>
            <a:srgbClr val="C41C26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68" name="Text 12">
            <a:extLst>
              <a:ext uri="{FF2B5EF4-FFF2-40B4-BE49-F238E27FC236}">
                <a16:creationId xmlns:a16="http://schemas.microsoft.com/office/drawing/2014/main" id="{4DE670D3-DBDE-DDBF-9EFD-0E3DDE6CBA1A}"/>
              </a:ext>
            </a:extLst>
          </p:cNvPr>
          <p:cNvSpPr txBox="1"/>
          <p:nvPr/>
        </p:nvSpPr>
        <p:spPr>
          <a:xfrm>
            <a:off x="7031736" y="3483864"/>
            <a:ext cx="415137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Gap is invisible  →  nothing happens</a:t>
            </a:r>
            <a:endParaRPr lang="en-US" sz="1600" dirty="0"/>
          </a:p>
        </p:txBody>
      </p:sp>
      <p:sp>
        <p:nvSpPr>
          <p:cNvPr id="70" name="Text 13">
            <a:extLst>
              <a:ext uri="{FF2B5EF4-FFF2-40B4-BE49-F238E27FC236}">
                <a16:creationId xmlns:a16="http://schemas.microsoft.com/office/drawing/2014/main" id="{14315640-9E3B-2EB0-4AB4-7BD3DFC9C9DF}"/>
              </a:ext>
            </a:extLst>
          </p:cNvPr>
          <p:cNvSpPr txBox="1"/>
          <p:nvPr/>
        </p:nvSpPr>
        <p:spPr>
          <a:xfrm>
            <a:off x="640080" y="4892040"/>
            <a:ext cx="109087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E12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Nobody looks up what they think they already know.</a:t>
            </a:r>
            <a:endParaRPr lang="en-US" sz="2800" dirty="0"/>
          </a:p>
        </p:txBody>
      </p:sp>
      <p:sp>
        <p:nvSpPr>
          <p:cNvPr id="72" name="Text 14">
            <a:extLst>
              <a:ext uri="{FF2B5EF4-FFF2-40B4-BE49-F238E27FC236}">
                <a16:creationId xmlns:a16="http://schemas.microsoft.com/office/drawing/2014/main" id="{2AF1141A-6BBC-339A-3DB1-273167B7E06F}"/>
              </a:ext>
            </a:extLst>
          </p:cNvPr>
          <p:cNvSpPr txBox="1"/>
          <p:nvPr/>
        </p:nvSpPr>
        <p:spPr>
          <a:xfrm>
            <a:off x="640080" y="5623560"/>
            <a:ext cx="109087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Schema theory predicts the failure (Carrell &amp; Eisterhold, 1983); it is silent on whether learners notice it. </a:t>
            </a:r>
          </a:p>
          <a:p>
            <a:pPr marL="0" indent="0" algn="ctr">
              <a:buNone/>
            </a:pPr>
            <a:r>
              <a:rPr lang="en-US" sz="14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Calibration research asks exactly that (Lin &amp; Zabrucky, 1998; Schraw, 2009).</a:t>
            </a:r>
            <a:endParaRPr lang="en-US" sz="1400" dirty="0"/>
          </a:p>
        </p:txBody>
      </p:sp>
      <p:sp>
        <p:nvSpPr>
          <p:cNvPr id="74" name="Text 15">
            <a:extLst>
              <a:ext uri="{FF2B5EF4-FFF2-40B4-BE49-F238E27FC236}">
                <a16:creationId xmlns:a16="http://schemas.microsoft.com/office/drawing/2014/main" id="{DE28D6DA-C5A5-0072-CD28-7318175B0D44}"/>
              </a:ext>
            </a:extLst>
          </p:cNvPr>
          <p:cNvSpPr txBox="1"/>
          <p:nvPr/>
        </p:nvSpPr>
        <p:spPr>
          <a:xfrm>
            <a:off x="11091672" y="6400800"/>
            <a:ext cx="457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B5AF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8" grpId="0" animBg="1"/>
      <p:bldP spid="50" grpId="0" animBg="1"/>
      <p:bldP spid="52" grpId="0" animBg="1"/>
      <p:bldP spid="54" grpId="0" animBg="1"/>
      <p:bldP spid="56" grpId="0" animBg="1"/>
      <p:bldP spid="58" grpId="0" animBg="1"/>
      <p:bldP spid="60" grpId="0" animBg="1"/>
      <p:bldP spid="62" grpId="0" animBg="1"/>
      <p:bldP spid="64" grpId="0" animBg="1"/>
      <p:bldP spid="66" grpId="0" animBg="1"/>
      <p:bldP spid="68" grpId="0" animBg="1"/>
      <p:bldP spid="70" grpId="0" animBg="1"/>
      <p:bldP spid="7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1B5C4E6E-5DF4-89D6-383B-1E863B9D9260}"/>
              </a:ext>
            </a:extLst>
          </p:cNvPr>
          <p:cNvSpPr txBox="1"/>
          <p:nvPr/>
        </p:nvSpPr>
        <p:spPr>
          <a:xfrm>
            <a:off x="640080" y="512064"/>
            <a:ext cx="1090879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2E2E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Difficulty that does not announce itself</a:t>
            </a:r>
            <a:endParaRPr lang="en-US" sz="3200" dirty="0"/>
          </a:p>
        </p:txBody>
      </p:sp>
      <p:sp>
        <p:nvSpPr>
          <p:cNvPr id="8" name="Text 1">
            <a:extLst>
              <a:ext uri="{FF2B5EF4-FFF2-40B4-BE49-F238E27FC236}">
                <a16:creationId xmlns:a16="http://schemas.microsoft.com/office/drawing/2014/main" id="{7C49AF18-F9F1-F98A-B40A-33CDC649A7E0}"/>
              </a:ext>
            </a:extLst>
          </p:cNvPr>
          <p:cNvSpPr txBox="1"/>
          <p:nvPr/>
        </p:nvSpPr>
        <p:spPr>
          <a:xfrm>
            <a:off x="558800" y="1090019"/>
            <a:ext cx="109087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L2 readers assemble idiom meaning word by word, even when context favours the figurative reading (Cieślicka, 2006; Senaldi &amp; Titone, 2024).</a:t>
            </a:r>
            <a:endParaRPr lang="en-US" sz="14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29122AEC-0A86-ECF4-5948-BE546BA8FEE5}"/>
              </a:ext>
            </a:extLst>
          </p:cNvPr>
          <p:cNvSpPr txBox="1"/>
          <p:nvPr/>
        </p:nvSpPr>
        <p:spPr>
          <a:xfrm>
            <a:off x="1490473" y="1975104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E2E2E"/>
                </a:solidFill>
                <a:latin typeface="Sora SemiBold" panose="020B0604020202020204" charset="0"/>
                <a:ea typeface="Calibri" pitchFamily="34" charset="-122"/>
                <a:cs typeface="Sora SemiBold" panose="020B0604020202020204" charset="0"/>
              </a:rPr>
              <a:t>ORDINARY HARD IDIOM</a:t>
            </a:r>
            <a:endParaRPr lang="en-US" sz="1600" dirty="0">
              <a:latin typeface="Sora SemiBold" panose="020B0604020202020204" charset="0"/>
              <a:cs typeface="Sora SemiBold" panose="020B0604020202020204" charset="0"/>
            </a:endParaRPr>
          </a:p>
        </p:txBody>
      </p:sp>
      <p:sp>
        <p:nvSpPr>
          <p:cNvPr id="7" name="Text 2">
            <a:extLst>
              <a:ext uri="{FF2B5EF4-FFF2-40B4-BE49-F238E27FC236}">
                <a16:creationId xmlns:a16="http://schemas.microsoft.com/office/drawing/2014/main" id="{81ADC7F5-9ED5-B934-3CAC-9A3D1D02170C}"/>
              </a:ext>
            </a:extLst>
          </p:cNvPr>
          <p:cNvSpPr txBox="1"/>
          <p:nvPr/>
        </p:nvSpPr>
        <p:spPr>
          <a:xfrm>
            <a:off x="6675120" y="1975104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E1232E"/>
                </a:solidFill>
                <a:latin typeface="Sora SemiBold" panose="020B0604020202020204" charset="0"/>
                <a:ea typeface="Calibri" pitchFamily="34" charset="-122"/>
                <a:cs typeface="Sora SemiBold" panose="020B0604020202020204" charset="0"/>
              </a:rPr>
              <a:t>BIBLICAL IDIOM</a:t>
            </a:r>
            <a:endParaRPr lang="en-US" sz="1600" dirty="0">
              <a:latin typeface="Sora SemiBold" panose="020B0604020202020204" charset="0"/>
              <a:cs typeface="Sora SemiBold" panose="020B0604020202020204" charset="0"/>
            </a:endParaRPr>
          </a:p>
        </p:txBody>
      </p:sp>
      <p:sp>
        <p:nvSpPr>
          <p:cNvPr id="10" name="Shape 3">
            <a:extLst>
              <a:ext uri="{FF2B5EF4-FFF2-40B4-BE49-F238E27FC236}">
                <a16:creationId xmlns:a16="http://schemas.microsoft.com/office/drawing/2014/main" id="{87879E3B-3322-E3CF-47F7-8986216A7F9D}"/>
              </a:ext>
            </a:extLst>
          </p:cNvPr>
          <p:cNvSpPr/>
          <p:nvPr/>
        </p:nvSpPr>
        <p:spPr>
          <a:xfrm>
            <a:off x="6117337" y="2340864"/>
            <a:ext cx="0" cy="3703320"/>
          </a:xfrm>
          <a:prstGeom prst="line">
            <a:avLst/>
          </a:prstGeom>
          <a:noFill/>
          <a:ln w="12700">
            <a:solidFill>
              <a:srgbClr val="E3D9DA"/>
            </a:solidFill>
            <a:prstDash val="dash"/>
          </a:ln>
        </p:spPr>
        <p:txBody>
          <a:bodyPr/>
          <a:lstStyle/>
          <a:p>
            <a:endParaRPr lang="en-US" sz="1600">
              <a:latin typeface="Sora Light" panose="020B0604020202020204" charset="0"/>
              <a:cs typeface="Sora Light" panose="020B0604020202020204" charset="0"/>
            </a:endParaRPr>
          </a:p>
        </p:txBody>
      </p:sp>
      <p:sp>
        <p:nvSpPr>
          <p:cNvPr id="12" name="Shape 4">
            <a:extLst>
              <a:ext uri="{FF2B5EF4-FFF2-40B4-BE49-F238E27FC236}">
                <a16:creationId xmlns:a16="http://schemas.microsoft.com/office/drawing/2014/main" id="{F0EE5066-EA30-935F-646C-8A94DB33AEB7}"/>
              </a:ext>
            </a:extLst>
          </p:cNvPr>
          <p:cNvSpPr/>
          <p:nvPr/>
        </p:nvSpPr>
        <p:spPr>
          <a:xfrm>
            <a:off x="1490473" y="2340864"/>
            <a:ext cx="4114800" cy="859536"/>
          </a:xfrm>
          <a:prstGeom prst="roundRect">
            <a:avLst>
              <a:gd name="adj" fmla="val 5319"/>
            </a:avLst>
          </a:prstGeom>
          <a:solidFill>
            <a:srgbClr val="FFFFFF"/>
          </a:solidFill>
          <a:ln w="13970">
            <a:solidFill>
              <a:srgbClr val="E3D9DA"/>
            </a:solidFill>
            <a:prstDash val="solid"/>
          </a:ln>
        </p:spPr>
        <p:txBody>
          <a:bodyPr/>
          <a:lstStyle/>
          <a:p>
            <a:endParaRPr lang="en-US" sz="1600">
              <a:latin typeface="Sora Light" panose="020B0604020202020204" charset="0"/>
              <a:cs typeface="Sora Light" panose="020B0604020202020204" charset="0"/>
            </a:endParaRPr>
          </a:p>
        </p:txBody>
      </p:sp>
      <p:sp>
        <p:nvSpPr>
          <p:cNvPr id="14" name="Text 5">
            <a:extLst>
              <a:ext uri="{FF2B5EF4-FFF2-40B4-BE49-F238E27FC236}">
                <a16:creationId xmlns:a16="http://schemas.microsoft.com/office/drawing/2014/main" id="{5AB45B08-87CC-9D42-0023-1F593F4FF76D}"/>
              </a:ext>
            </a:extLst>
          </p:cNvPr>
          <p:cNvSpPr txBox="1"/>
          <p:nvPr/>
        </p:nvSpPr>
        <p:spPr>
          <a:xfrm>
            <a:off x="1490473" y="2432304"/>
            <a:ext cx="4114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6E6E6E"/>
                </a:solidFill>
                <a:latin typeface="Sora SemiBold" panose="020B0604020202020204" charset="0"/>
                <a:ea typeface="Calibri" pitchFamily="34" charset="-122"/>
                <a:cs typeface="Sora SemiBold" panose="020B0604020202020204" charset="0"/>
              </a:rPr>
              <a:t>SURFACE SIGNAL</a:t>
            </a:r>
            <a:endParaRPr lang="en-US" sz="1600" dirty="0">
              <a:latin typeface="Sora SemiBold" panose="020B0604020202020204" charset="0"/>
              <a:cs typeface="Sora SemiBold" panose="020B0604020202020204" charset="0"/>
            </a:endParaRPr>
          </a:p>
        </p:txBody>
      </p:sp>
      <p:sp>
        <p:nvSpPr>
          <p:cNvPr id="16" name="Text 6">
            <a:extLst>
              <a:ext uri="{FF2B5EF4-FFF2-40B4-BE49-F238E27FC236}">
                <a16:creationId xmlns:a16="http://schemas.microsoft.com/office/drawing/2014/main" id="{B8E128ED-A660-873D-5E17-7C479DA4E1D4}"/>
              </a:ext>
            </a:extLst>
          </p:cNvPr>
          <p:cNvSpPr txBox="1"/>
          <p:nvPr/>
        </p:nvSpPr>
        <p:spPr>
          <a:xfrm>
            <a:off x="1490473" y="2688336"/>
            <a:ext cx="4114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2E2E2E"/>
                </a:solidFill>
                <a:latin typeface="Sora Light" panose="020B0604020202020204" charset="0"/>
                <a:ea typeface="Calibri" pitchFamily="34" charset="-122"/>
                <a:cs typeface="Sora Light" panose="020B0604020202020204" charset="0"/>
              </a:rPr>
              <a:t>rare word, odd structure</a:t>
            </a:r>
            <a:endParaRPr lang="en-US" sz="1600" dirty="0">
              <a:latin typeface="Sora Light" panose="020B0604020202020204" charset="0"/>
              <a:cs typeface="Sora Light" panose="020B0604020202020204" charset="0"/>
            </a:endParaRPr>
          </a:p>
        </p:txBody>
      </p:sp>
      <p:sp>
        <p:nvSpPr>
          <p:cNvPr id="18" name="Shape 7">
            <a:extLst>
              <a:ext uri="{FF2B5EF4-FFF2-40B4-BE49-F238E27FC236}">
                <a16:creationId xmlns:a16="http://schemas.microsoft.com/office/drawing/2014/main" id="{8A6A1B38-6AFF-1256-4209-CD545F6B1934}"/>
              </a:ext>
            </a:extLst>
          </p:cNvPr>
          <p:cNvSpPr/>
          <p:nvPr/>
        </p:nvSpPr>
        <p:spPr>
          <a:xfrm>
            <a:off x="6675120" y="2340864"/>
            <a:ext cx="4114800" cy="859536"/>
          </a:xfrm>
          <a:prstGeom prst="roundRect">
            <a:avLst>
              <a:gd name="adj" fmla="val 5319"/>
            </a:avLst>
          </a:prstGeom>
          <a:solidFill>
            <a:srgbClr val="FBF1F2"/>
          </a:solidFill>
          <a:ln w="13970">
            <a:solidFill>
              <a:srgbClr val="F7D9DC"/>
            </a:solidFill>
            <a:prstDash val="solid"/>
          </a:ln>
        </p:spPr>
        <p:txBody>
          <a:bodyPr/>
          <a:lstStyle/>
          <a:p>
            <a:endParaRPr lang="en-US" sz="1600">
              <a:latin typeface="Sora Light" panose="020B0604020202020204" charset="0"/>
              <a:cs typeface="Sora Light" panose="020B0604020202020204" charset="0"/>
            </a:endParaRPr>
          </a:p>
        </p:txBody>
      </p:sp>
      <p:sp>
        <p:nvSpPr>
          <p:cNvPr id="20" name="Text 8">
            <a:extLst>
              <a:ext uri="{FF2B5EF4-FFF2-40B4-BE49-F238E27FC236}">
                <a16:creationId xmlns:a16="http://schemas.microsoft.com/office/drawing/2014/main" id="{E052FEBF-59B2-B369-96DA-C79F502942E1}"/>
              </a:ext>
            </a:extLst>
          </p:cNvPr>
          <p:cNvSpPr txBox="1"/>
          <p:nvPr/>
        </p:nvSpPr>
        <p:spPr>
          <a:xfrm>
            <a:off x="6675120" y="2432304"/>
            <a:ext cx="4114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E1232E"/>
                </a:solidFill>
                <a:latin typeface="Sora SemiBold" panose="020B0604020202020204" charset="0"/>
                <a:ea typeface="Calibri" pitchFamily="34" charset="-122"/>
                <a:cs typeface="Sora SemiBold" panose="020B0604020202020204" charset="0"/>
              </a:rPr>
              <a:t>SURFACE SIGNAL</a:t>
            </a:r>
            <a:endParaRPr lang="en-US" sz="1600" dirty="0">
              <a:latin typeface="Sora SemiBold" panose="020B0604020202020204" charset="0"/>
              <a:cs typeface="Sora SemiBold" panose="020B0604020202020204" charset="0"/>
            </a:endParaRPr>
          </a:p>
        </p:txBody>
      </p:sp>
      <p:sp>
        <p:nvSpPr>
          <p:cNvPr id="22" name="Text 9">
            <a:extLst>
              <a:ext uri="{FF2B5EF4-FFF2-40B4-BE49-F238E27FC236}">
                <a16:creationId xmlns:a16="http://schemas.microsoft.com/office/drawing/2014/main" id="{EE2EB40B-65F8-4BC2-B1A9-9FBD96B1E740}"/>
              </a:ext>
            </a:extLst>
          </p:cNvPr>
          <p:cNvSpPr txBox="1"/>
          <p:nvPr/>
        </p:nvSpPr>
        <p:spPr>
          <a:xfrm>
            <a:off x="6675120" y="2688336"/>
            <a:ext cx="4114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E2E2E"/>
                </a:solidFill>
                <a:latin typeface="Sora Light" panose="020B0604020202020204" charset="0"/>
                <a:ea typeface="Calibri" pitchFamily="34" charset="-122"/>
                <a:cs typeface="Sora Light" panose="020B0604020202020204" charset="0"/>
              </a:rPr>
              <a:t>None. Every word is frequent</a:t>
            </a:r>
            <a:endParaRPr lang="en-US" sz="1600" dirty="0">
              <a:latin typeface="Sora Light" panose="020B0604020202020204" charset="0"/>
              <a:cs typeface="Sora Light" panose="020B0604020202020204" charset="0"/>
            </a:endParaRPr>
          </a:p>
        </p:txBody>
      </p:sp>
      <p:sp>
        <p:nvSpPr>
          <p:cNvPr id="24" name="Shape 10">
            <a:extLst>
              <a:ext uri="{FF2B5EF4-FFF2-40B4-BE49-F238E27FC236}">
                <a16:creationId xmlns:a16="http://schemas.microsoft.com/office/drawing/2014/main" id="{245B0522-A094-078D-6E6B-42EF43D26D71}"/>
              </a:ext>
            </a:extLst>
          </p:cNvPr>
          <p:cNvSpPr/>
          <p:nvPr/>
        </p:nvSpPr>
        <p:spPr>
          <a:xfrm>
            <a:off x="3447289" y="3218688"/>
            <a:ext cx="201168" cy="219456"/>
          </a:xfrm>
          <a:prstGeom prst="downArrow">
            <a:avLst/>
          </a:prstGeom>
          <a:solidFill>
            <a:srgbClr val="B9B0B1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 sz="1600">
              <a:latin typeface="Sora Light" panose="020B0604020202020204" charset="0"/>
              <a:cs typeface="Sora Light" panose="020B0604020202020204" charset="0"/>
            </a:endParaRPr>
          </a:p>
        </p:txBody>
      </p:sp>
      <p:sp>
        <p:nvSpPr>
          <p:cNvPr id="26" name="Shape 11">
            <a:extLst>
              <a:ext uri="{FF2B5EF4-FFF2-40B4-BE49-F238E27FC236}">
                <a16:creationId xmlns:a16="http://schemas.microsoft.com/office/drawing/2014/main" id="{17B00190-EA13-F8EE-48C1-920B2E8A11F9}"/>
              </a:ext>
            </a:extLst>
          </p:cNvPr>
          <p:cNvSpPr/>
          <p:nvPr/>
        </p:nvSpPr>
        <p:spPr>
          <a:xfrm>
            <a:off x="8631936" y="3218688"/>
            <a:ext cx="201168" cy="219456"/>
          </a:xfrm>
          <a:prstGeom prst="downArrow">
            <a:avLst/>
          </a:prstGeom>
          <a:solidFill>
            <a:srgbClr val="E1232E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 sz="1600">
              <a:latin typeface="Sora Light" panose="020B0604020202020204" charset="0"/>
              <a:cs typeface="Sora Light" panose="020B0604020202020204" charset="0"/>
            </a:endParaRPr>
          </a:p>
        </p:txBody>
      </p:sp>
      <p:sp>
        <p:nvSpPr>
          <p:cNvPr id="28" name="Shape 12">
            <a:extLst>
              <a:ext uri="{FF2B5EF4-FFF2-40B4-BE49-F238E27FC236}">
                <a16:creationId xmlns:a16="http://schemas.microsoft.com/office/drawing/2014/main" id="{18375EAF-0D20-ABB6-55DB-AF6B3F70B263}"/>
              </a:ext>
            </a:extLst>
          </p:cNvPr>
          <p:cNvSpPr/>
          <p:nvPr/>
        </p:nvSpPr>
        <p:spPr>
          <a:xfrm>
            <a:off x="1490473" y="3456432"/>
            <a:ext cx="4114800" cy="859536"/>
          </a:xfrm>
          <a:prstGeom prst="roundRect">
            <a:avLst>
              <a:gd name="adj" fmla="val 5319"/>
            </a:avLst>
          </a:prstGeom>
          <a:solidFill>
            <a:srgbClr val="FFFFFF"/>
          </a:solidFill>
          <a:ln w="13970">
            <a:solidFill>
              <a:srgbClr val="E3D9DA"/>
            </a:solidFill>
            <a:prstDash val="solid"/>
          </a:ln>
        </p:spPr>
        <p:txBody>
          <a:bodyPr/>
          <a:lstStyle/>
          <a:p>
            <a:endParaRPr lang="en-US" sz="1600" dirty="0">
              <a:latin typeface="Sora Light" panose="020B0604020202020204" charset="0"/>
              <a:cs typeface="Sora Light" panose="020B0604020202020204" charset="0"/>
            </a:endParaRPr>
          </a:p>
        </p:txBody>
      </p:sp>
      <p:sp>
        <p:nvSpPr>
          <p:cNvPr id="30" name="Text 13">
            <a:extLst>
              <a:ext uri="{FF2B5EF4-FFF2-40B4-BE49-F238E27FC236}">
                <a16:creationId xmlns:a16="http://schemas.microsoft.com/office/drawing/2014/main" id="{5B1C2FA1-BABA-462D-A20E-A4DEADCD482F}"/>
              </a:ext>
            </a:extLst>
          </p:cNvPr>
          <p:cNvSpPr txBox="1"/>
          <p:nvPr/>
        </p:nvSpPr>
        <p:spPr>
          <a:xfrm>
            <a:off x="1490473" y="3547872"/>
            <a:ext cx="4114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6E6E6E"/>
                </a:solidFill>
                <a:latin typeface="Sora SemiBold" panose="020B0604020202020204" charset="0"/>
                <a:ea typeface="Calibri" pitchFamily="34" charset="-122"/>
                <a:cs typeface="Sora SemiBold" panose="020B0604020202020204" charset="0"/>
              </a:rPr>
              <a:t>LEARNER EXPERIENCE</a:t>
            </a:r>
            <a:endParaRPr lang="en-US" sz="1600" dirty="0">
              <a:latin typeface="Sora SemiBold" panose="020B0604020202020204" charset="0"/>
              <a:cs typeface="Sora SemiBold" panose="020B0604020202020204" charset="0"/>
            </a:endParaRPr>
          </a:p>
        </p:txBody>
      </p:sp>
      <p:sp>
        <p:nvSpPr>
          <p:cNvPr id="32" name="Text 14">
            <a:extLst>
              <a:ext uri="{FF2B5EF4-FFF2-40B4-BE49-F238E27FC236}">
                <a16:creationId xmlns:a16="http://schemas.microsoft.com/office/drawing/2014/main" id="{3520FC6B-F559-AC91-F556-8F2CA8231034}"/>
              </a:ext>
            </a:extLst>
          </p:cNvPr>
          <p:cNvSpPr txBox="1"/>
          <p:nvPr/>
        </p:nvSpPr>
        <p:spPr>
          <a:xfrm>
            <a:off x="1490473" y="3803904"/>
            <a:ext cx="4114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2E2E2E"/>
                </a:solidFill>
                <a:latin typeface="Sora Light" panose="020B0604020202020204" charset="0"/>
                <a:ea typeface="Calibri" pitchFamily="34" charset="-122"/>
                <a:cs typeface="Sora Light" panose="020B0604020202020204" charset="0"/>
              </a:rPr>
              <a:t>“I don’t know this”</a:t>
            </a:r>
            <a:endParaRPr lang="en-US" sz="1600" dirty="0">
              <a:latin typeface="Sora Light" panose="020B0604020202020204" charset="0"/>
              <a:cs typeface="Sora Light" panose="020B0604020202020204" charset="0"/>
            </a:endParaRPr>
          </a:p>
        </p:txBody>
      </p:sp>
      <p:sp>
        <p:nvSpPr>
          <p:cNvPr id="34" name="Shape 15">
            <a:extLst>
              <a:ext uri="{FF2B5EF4-FFF2-40B4-BE49-F238E27FC236}">
                <a16:creationId xmlns:a16="http://schemas.microsoft.com/office/drawing/2014/main" id="{181808E7-A62C-4CAD-7A21-CB20A7CE0E5A}"/>
              </a:ext>
            </a:extLst>
          </p:cNvPr>
          <p:cNvSpPr/>
          <p:nvPr/>
        </p:nvSpPr>
        <p:spPr>
          <a:xfrm>
            <a:off x="6675120" y="3456432"/>
            <a:ext cx="4114800" cy="859536"/>
          </a:xfrm>
          <a:prstGeom prst="roundRect">
            <a:avLst>
              <a:gd name="adj" fmla="val 5319"/>
            </a:avLst>
          </a:prstGeom>
          <a:solidFill>
            <a:srgbClr val="FBF1F2"/>
          </a:solidFill>
          <a:ln w="13970">
            <a:solidFill>
              <a:srgbClr val="F7D9DC"/>
            </a:solidFill>
            <a:prstDash val="solid"/>
          </a:ln>
        </p:spPr>
        <p:txBody>
          <a:bodyPr/>
          <a:lstStyle/>
          <a:p>
            <a:endParaRPr lang="en-US" sz="1600">
              <a:latin typeface="Sora Light" panose="020B0604020202020204" charset="0"/>
              <a:cs typeface="Sora Light" panose="020B0604020202020204" charset="0"/>
            </a:endParaRPr>
          </a:p>
        </p:txBody>
      </p:sp>
      <p:sp>
        <p:nvSpPr>
          <p:cNvPr id="36" name="Text 16">
            <a:extLst>
              <a:ext uri="{FF2B5EF4-FFF2-40B4-BE49-F238E27FC236}">
                <a16:creationId xmlns:a16="http://schemas.microsoft.com/office/drawing/2014/main" id="{BCBEC4AF-AE30-D066-5DB7-2263DCDA1121}"/>
              </a:ext>
            </a:extLst>
          </p:cNvPr>
          <p:cNvSpPr txBox="1"/>
          <p:nvPr/>
        </p:nvSpPr>
        <p:spPr>
          <a:xfrm>
            <a:off x="6675120" y="3547872"/>
            <a:ext cx="4114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E1232E"/>
                </a:solidFill>
                <a:latin typeface="Sora SemiBold" panose="020B0604020202020204" charset="0"/>
                <a:ea typeface="Calibri" pitchFamily="34" charset="-122"/>
                <a:cs typeface="Sora SemiBold" panose="020B0604020202020204" charset="0"/>
              </a:rPr>
              <a:t>LEARNER EXPERIENCE</a:t>
            </a:r>
            <a:endParaRPr lang="en-US" sz="1600" dirty="0">
              <a:latin typeface="Sora SemiBold" panose="020B0604020202020204" charset="0"/>
              <a:cs typeface="Sora SemiBold" panose="020B0604020202020204" charset="0"/>
            </a:endParaRPr>
          </a:p>
        </p:txBody>
      </p:sp>
      <p:sp>
        <p:nvSpPr>
          <p:cNvPr id="38" name="Text 17">
            <a:extLst>
              <a:ext uri="{FF2B5EF4-FFF2-40B4-BE49-F238E27FC236}">
                <a16:creationId xmlns:a16="http://schemas.microsoft.com/office/drawing/2014/main" id="{AB69FB87-F31F-7B41-F4C6-D3E59BF015F6}"/>
              </a:ext>
            </a:extLst>
          </p:cNvPr>
          <p:cNvSpPr txBox="1"/>
          <p:nvPr/>
        </p:nvSpPr>
        <p:spPr>
          <a:xfrm>
            <a:off x="6675120" y="3803904"/>
            <a:ext cx="4114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E2E2E"/>
                </a:solidFill>
                <a:latin typeface="Sora Light" panose="020B0604020202020204" charset="0"/>
                <a:ea typeface="Calibri" pitchFamily="34" charset="-122"/>
                <a:cs typeface="Sora Light" panose="020B0604020202020204" charset="0"/>
              </a:rPr>
              <a:t>“That makes sense”</a:t>
            </a:r>
            <a:endParaRPr lang="en-US" sz="1600" dirty="0">
              <a:latin typeface="Sora Light" panose="020B0604020202020204" charset="0"/>
              <a:cs typeface="Sora Light" panose="020B0604020202020204" charset="0"/>
            </a:endParaRPr>
          </a:p>
        </p:txBody>
      </p:sp>
      <p:sp>
        <p:nvSpPr>
          <p:cNvPr id="40" name="Shape 18">
            <a:extLst>
              <a:ext uri="{FF2B5EF4-FFF2-40B4-BE49-F238E27FC236}">
                <a16:creationId xmlns:a16="http://schemas.microsoft.com/office/drawing/2014/main" id="{847D34B8-503B-8CC4-F7AA-5435C8FFE41B}"/>
              </a:ext>
            </a:extLst>
          </p:cNvPr>
          <p:cNvSpPr/>
          <p:nvPr/>
        </p:nvSpPr>
        <p:spPr>
          <a:xfrm>
            <a:off x="3447289" y="4334256"/>
            <a:ext cx="201168" cy="219456"/>
          </a:xfrm>
          <a:prstGeom prst="downArrow">
            <a:avLst/>
          </a:prstGeom>
          <a:solidFill>
            <a:srgbClr val="B9B0B1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 sz="1600">
              <a:latin typeface="Sora Light" panose="020B0604020202020204" charset="0"/>
              <a:cs typeface="Sora Light" panose="020B0604020202020204" charset="0"/>
            </a:endParaRPr>
          </a:p>
        </p:txBody>
      </p:sp>
      <p:sp>
        <p:nvSpPr>
          <p:cNvPr id="42" name="Shape 19">
            <a:extLst>
              <a:ext uri="{FF2B5EF4-FFF2-40B4-BE49-F238E27FC236}">
                <a16:creationId xmlns:a16="http://schemas.microsoft.com/office/drawing/2014/main" id="{DAF67E8C-A39D-7ED1-2B3D-C3EC57775599}"/>
              </a:ext>
            </a:extLst>
          </p:cNvPr>
          <p:cNvSpPr/>
          <p:nvPr/>
        </p:nvSpPr>
        <p:spPr>
          <a:xfrm>
            <a:off x="8631936" y="4334256"/>
            <a:ext cx="201168" cy="219456"/>
          </a:xfrm>
          <a:prstGeom prst="downArrow">
            <a:avLst/>
          </a:prstGeom>
          <a:solidFill>
            <a:srgbClr val="E1232E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 sz="1600">
              <a:latin typeface="Sora Light" panose="020B0604020202020204" charset="0"/>
              <a:cs typeface="Sora Light" panose="020B0604020202020204" charset="0"/>
            </a:endParaRPr>
          </a:p>
        </p:txBody>
      </p:sp>
      <p:sp>
        <p:nvSpPr>
          <p:cNvPr id="44" name="Shape 20">
            <a:extLst>
              <a:ext uri="{FF2B5EF4-FFF2-40B4-BE49-F238E27FC236}">
                <a16:creationId xmlns:a16="http://schemas.microsoft.com/office/drawing/2014/main" id="{0E460B16-3A5D-5684-0575-95968D435F27}"/>
              </a:ext>
            </a:extLst>
          </p:cNvPr>
          <p:cNvSpPr/>
          <p:nvPr/>
        </p:nvSpPr>
        <p:spPr>
          <a:xfrm>
            <a:off x="1490473" y="4572000"/>
            <a:ext cx="4114800" cy="859536"/>
          </a:xfrm>
          <a:prstGeom prst="roundRect">
            <a:avLst>
              <a:gd name="adj" fmla="val 5319"/>
            </a:avLst>
          </a:prstGeom>
          <a:solidFill>
            <a:srgbClr val="FFFFFF"/>
          </a:solidFill>
          <a:ln w="13970">
            <a:solidFill>
              <a:srgbClr val="E3D9DA"/>
            </a:solidFill>
            <a:prstDash val="solid"/>
          </a:ln>
        </p:spPr>
        <p:txBody>
          <a:bodyPr/>
          <a:lstStyle/>
          <a:p>
            <a:endParaRPr lang="en-US" sz="1600">
              <a:latin typeface="Sora Light" panose="020B0604020202020204" charset="0"/>
              <a:cs typeface="Sora Light" panose="020B0604020202020204" charset="0"/>
            </a:endParaRPr>
          </a:p>
        </p:txBody>
      </p:sp>
      <p:sp>
        <p:nvSpPr>
          <p:cNvPr id="46" name="Text 21">
            <a:extLst>
              <a:ext uri="{FF2B5EF4-FFF2-40B4-BE49-F238E27FC236}">
                <a16:creationId xmlns:a16="http://schemas.microsoft.com/office/drawing/2014/main" id="{F7F33CFF-BC7A-DAC9-C72D-06BE957D7098}"/>
              </a:ext>
            </a:extLst>
          </p:cNvPr>
          <p:cNvSpPr txBox="1"/>
          <p:nvPr/>
        </p:nvSpPr>
        <p:spPr>
          <a:xfrm>
            <a:off x="1490473" y="4663440"/>
            <a:ext cx="4114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6E6E6E"/>
                </a:solidFill>
                <a:latin typeface="Sora SemiBold" panose="020B0604020202020204" charset="0"/>
                <a:ea typeface="Calibri" pitchFamily="34" charset="-122"/>
                <a:cs typeface="Sora SemiBold" panose="020B0604020202020204" charset="0"/>
              </a:rPr>
              <a:t>SELF-REPAIR TRIGGERED</a:t>
            </a:r>
            <a:endParaRPr lang="en-US" sz="1600" dirty="0">
              <a:latin typeface="Sora SemiBold" panose="020B0604020202020204" charset="0"/>
              <a:cs typeface="Sora SemiBold" panose="020B0604020202020204" charset="0"/>
            </a:endParaRPr>
          </a:p>
        </p:txBody>
      </p:sp>
      <p:sp>
        <p:nvSpPr>
          <p:cNvPr id="48" name="Text 22">
            <a:extLst>
              <a:ext uri="{FF2B5EF4-FFF2-40B4-BE49-F238E27FC236}">
                <a16:creationId xmlns:a16="http://schemas.microsoft.com/office/drawing/2014/main" id="{2C2FF151-5092-C25F-C76E-8BFB6B441C39}"/>
              </a:ext>
            </a:extLst>
          </p:cNvPr>
          <p:cNvSpPr txBox="1"/>
          <p:nvPr/>
        </p:nvSpPr>
        <p:spPr>
          <a:xfrm>
            <a:off x="1490473" y="4919472"/>
            <a:ext cx="4114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2E2E2E"/>
                </a:solidFill>
                <a:latin typeface="Sora Light" panose="020B0604020202020204" charset="0"/>
                <a:ea typeface="Calibri" pitchFamily="34" charset="-122"/>
                <a:cs typeface="Sora Light" panose="020B0604020202020204" charset="0"/>
              </a:rPr>
              <a:t>Yes. Looks it up</a:t>
            </a:r>
            <a:endParaRPr lang="en-US" sz="1600" dirty="0">
              <a:latin typeface="Sora Light" panose="020B0604020202020204" charset="0"/>
              <a:cs typeface="Sora Light" panose="020B0604020202020204" charset="0"/>
            </a:endParaRPr>
          </a:p>
        </p:txBody>
      </p:sp>
      <p:sp>
        <p:nvSpPr>
          <p:cNvPr id="50" name="Shape 23">
            <a:extLst>
              <a:ext uri="{FF2B5EF4-FFF2-40B4-BE49-F238E27FC236}">
                <a16:creationId xmlns:a16="http://schemas.microsoft.com/office/drawing/2014/main" id="{8820006C-CEAB-D2D5-8B7F-33436259AEAC}"/>
              </a:ext>
            </a:extLst>
          </p:cNvPr>
          <p:cNvSpPr/>
          <p:nvPr/>
        </p:nvSpPr>
        <p:spPr>
          <a:xfrm>
            <a:off x="6675120" y="4572000"/>
            <a:ext cx="4114800" cy="859536"/>
          </a:xfrm>
          <a:prstGeom prst="roundRect">
            <a:avLst>
              <a:gd name="adj" fmla="val 5319"/>
            </a:avLst>
          </a:prstGeom>
          <a:solidFill>
            <a:srgbClr val="FBF1F2"/>
          </a:solidFill>
          <a:ln w="13970">
            <a:solidFill>
              <a:srgbClr val="F7D9DC"/>
            </a:solidFill>
            <a:prstDash val="solid"/>
          </a:ln>
        </p:spPr>
        <p:txBody>
          <a:bodyPr/>
          <a:lstStyle/>
          <a:p>
            <a:endParaRPr lang="en-US" sz="1600">
              <a:latin typeface="Sora Light" panose="020B0604020202020204" charset="0"/>
              <a:cs typeface="Sora Light" panose="020B0604020202020204" charset="0"/>
            </a:endParaRPr>
          </a:p>
        </p:txBody>
      </p:sp>
      <p:sp>
        <p:nvSpPr>
          <p:cNvPr id="52" name="Text 24">
            <a:extLst>
              <a:ext uri="{FF2B5EF4-FFF2-40B4-BE49-F238E27FC236}">
                <a16:creationId xmlns:a16="http://schemas.microsoft.com/office/drawing/2014/main" id="{399C25FE-4C1E-5D42-C3E9-39CF10A7E6DC}"/>
              </a:ext>
            </a:extLst>
          </p:cNvPr>
          <p:cNvSpPr txBox="1"/>
          <p:nvPr/>
        </p:nvSpPr>
        <p:spPr>
          <a:xfrm>
            <a:off x="6675120" y="4663440"/>
            <a:ext cx="4114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E1232E"/>
                </a:solidFill>
                <a:latin typeface="Sora SemiBold" panose="020B0604020202020204" charset="0"/>
                <a:ea typeface="Calibri" pitchFamily="34" charset="-122"/>
                <a:cs typeface="Sora SemiBold" panose="020B0604020202020204" charset="0"/>
              </a:rPr>
              <a:t>SELF-REPAIR TRIGGERED</a:t>
            </a:r>
            <a:endParaRPr lang="en-US" sz="1600" dirty="0">
              <a:latin typeface="Sora SemiBold" panose="020B0604020202020204" charset="0"/>
              <a:cs typeface="Sora SemiBold" panose="020B0604020202020204" charset="0"/>
            </a:endParaRPr>
          </a:p>
        </p:txBody>
      </p:sp>
      <p:sp>
        <p:nvSpPr>
          <p:cNvPr id="54" name="Text 25">
            <a:extLst>
              <a:ext uri="{FF2B5EF4-FFF2-40B4-BE49-F238E27FC236}">
                <a16:creationId xmlns:a16="http://schemas.microsoft.com/office/drawing/2014/main" id="{CBA68E38-FEC7-B37E-A49E-34436A4D6B4A}"/>
              </a:ext>
            </a:extLst>
          </p:cNvPr>
          <p:cNvSpPr txBox="1"/>
          <p:nvPr/>
        </p:nvSpPr>
        <p:spPr>
          <a:xfrm>
            <a:off x="6675120" y="4919472"/>
            <a:ext cx="4114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E2E2E"/>
                </a:solidFill>
                <a:latin typeface="Sora Light" panose="020B0604020202020204" charset="0"/>
                <a:ea typeface="Calibri" pitchFamily="34" charset="-122"/>
                <a:cs typeface="Sora Light" panose="020B0604020202020204" charset="0"/>
              </a:rPr>
              <a:t>No. Nothing triggers it</a:t>
            </a:r>
            <a:endParaRPr lang="en-US" sz="1600" dirty="0">
              <a:latin typeface="Sora Light" panose="020B0604020202020204" charset="0"/>
              <a:cs typeface="Sora Light" panose="020B0604020202020204" charset="0"/>
            </a:endParaRPr>
          </a:p>
        </p:txBody>
      </p:sp>
      <p:sp>
        <p:nvSpPr>
          <p:cNvPr id="58" name="Shape 27">
            <a:extLst>
              <a:ext uri="{FF2B5EF4-FFF2-40B4-BE49-F238E27FC236}">
                <a16:creationId xmlns:a16="http://schemas.microsoft.com/office/drawing/2014/main" id="{6D601948-A378-C8AC-4BDE-5B3D610462B8}"/>
              </a:ext>
            </a:extLst>
          </p:cNvPr>
          <p:cNvSpPr/>
          <p:nvPr/>
        </p:nvSpPr>
        <p:spPr>
          <a:xfrm>
            <a:off x="6675120" y="5586984"/>
            <a:ext cx="4114800" cy="502920"/>
          </a:xfrm>
          <a:prstGeom prst="roundRect">
            <a:avLst>
              <a:gd name="adj" fmla="val 9091"/>
            </a:avLst>
          </a:prstGeom>
          <a:solidFill>
            <a:srgbClr val="E1232E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 sz="1600">
              <a:latin typeface="Sora Light" panose="020B0604020202020204" charset="0"/>
              <a:cs typeface="Sora Light" panose="020B0604020202020204" charset="0"/>
            </a:endParaRPr>
          </a:p>
        </p:txBody>
      </p:sp>
      <p:sp>
        <p:nvSpPr>
          <p:cNvPr id="60" name="Text 28">
            <a:extLst>
              <a:ext uri="{FF2B5EF4-FFF2-40B4-BE49-F238E27FC236}">
                <a16:creationId xmlns:a16="http://schemas.microsoft.com/office/drawing/2014/main" id="{329094B4-21BB-035A-D2DE-A6098D7EC4D9}"/>
              </a:ext>
            </a:extLst>
          </p:cNvPr>
          <p:cNvSpPr txBox="1"/>
          <p:nvPr/>
        </p:nvSpPr>
        <p:spPr>
          <a:xfrm>
            <a:off x="6675120" y="5586984"/>
            <a:ext cx="4114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Sora SemiBold" panose="020B0604020202020204" charset="0"/>
                <a:ea typeface="Calibri" pitchFamily="34" charset="-122"/>
                <a:cs typeface="Sora SemiBold" panose="020B0604020202020204" charset="0"/>
              </a:rPr>
              <a:t>The alarm never rings</a:t>
            </a:r>
            <a:endParaRPr lang="en-US" sz="1600" dirty="0">
              <a:latin typeface="Sora SemiBold" panose="020B0604020202020204" charset="0"/>
              <a:cs typeface="Sora SemiBold" panose="020B0604020202020204" charset="0"/>
            </a:endParaRPr>
          </a:p>
        </p:txBody>
      </p:sp>
      <p:sp>
        <p:nvSpPr>
          <p:cNvPr id="64" name="Shape 12">
            <a:extLst>
              <a:ext uri="{FF2B5EF4-FFF2-40B4-BE49-F238E27FC236}">
                <a16:creationId xmlns:a16="http://schemas.microsoft.com/office/drawing/2014/main" id="{32514398-43DA-4877-95CA-05BE94944F60}"/>
              </a:ext>
            </a:extLst>
          </p:cNvPr>
          <p:cNvSpPr/>
          <p:nvPr/>
        </p:nvSpPr>
        <p:spPr>
          <a:xfrm>
            <a:off x="1490473" y="5568697"/>
            <a:ext cx="4114800" cy="521208"/>
          </a:xfrm>
          <a:prstGeom prst="roundRect">
            <a:avLst>
              <a:gd name="adj" fmla="val 5319"/>
            </a:avLst>
          </a:prstGeom>
          <a:solidFill>
            <a:srgbClr val="FFFFFF"/>
          </a:solidFill>
          <a:ln w="13970">
            <a:solidFill>
              <a:srgbClr val="E3D9DA"/>
            </a:solidFill>
            <a:prstDash val="solid"/>
          </a:ln>
        </p:spPr>
        <p:txBody>
          <a:bodyPr/>
          <a:lstStyle/>
          <a:p>
            <a:endParaRPr lang="en-US" sz="1600" dirty="0">
              <a:latin typeface="Sora Light" panose="020B0604020202020204" charset="0"/>
              <a:cs typeface="Sora Light" panose="020B0604020202020204" charset="0"/>
            </a:endParaRPr>
          </a:p>
        </p:txBody>
      </p:sp>
      <p:sp>
        <p:nvSpPr>
          <p:cNvPr id="66" name="Text 26">
            <a:extLst>
              <a:ext uri="{FF2B5EF4-FFF2-40B4-BE49-F238E27FC236}">
                <a16:creationId xmlns:a16="http://schemas.microsoft.com/office/drawing/2014/main" id="{F94ABE80-EBCB-87D1-FF19-4EEF5F3F581D}"/>
              </a:ext>
            </a:extLst>
          </p:cNvPr>
          <p:cNvSpPr txBox="1"/>
          <p:nvPr/>
        </p:nvSpPr>
        <p:spPr>
          <a:xfrm>
            <a:off x="1490473" y="5632704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6E6E6E"/>
                </a:solidFill>
                <a:latin typeface="Sora SemiBold" panose="020B0604020202020204" charset="0"/>
                <a:ea typeface="Calibri" pitchFamily="34" charset="-122"/>
                <a:cs typeface="Sora SemiBold" panose="020B0604020202020204" charset="0"/>
              </a:rPr>
              <a:t>Failure reports itself</a:t>
            </a:r>
            <a:endParaRPr lang="en-US" sz="1600" dirty="0">
              <a:latin typeface="Sora SemiBold" panose="020B0604020202020204" charset="0"/>
              <a:cs typeface="Sora SemiBold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12" grpId="0" animBg="1"/>
      <p:bldP spid="14" grpId="0" animBg="1"/>
      <p:bldP spid="16" grpId="0" animBg="1"/>
      <p:bldP spid="18" grpId="0" animBg="1"/>
      <p:bldP spid="20" grpId="0" animBg="1"/>
      <p:bldP spid="22" grpId="0" animBg="1"/>
      <p:bldP spid="24" grpId="0" animBg="1"/>
      <p:bldP spid="26" grpId="0" animBg="1"/>
      <p:bldP spid="28" grpId="0" animBg="1"/>
      <p:bldP spid="30" grpId="0" animBg="1"/>
      <p:bldP spid="32" grpId="0" animBg="1"/>
      <p:bldP spid="34" grpId="0" animBg="1"/>
      <p:bldP spid="36" grpId="0" animBg="1"/>
      <p:bldP spid="38" grpId="0" animBg="1"/>
      <p:bldP spid="40" grpId="0" animBg="1"/>
      <p:bldP spid="42" grpId="0" animBg="1"/>
      <p:bldP spid="44" grpId="0" animBg="1"/>
      <p:bldP spid="46" grpId="0" animBg="1"/>
      <p:bldP spid="48" grpId="0" animBg="1"/>
      <p:bldP spid="50" grpId="0" animBg="1"/>
      <p:bldP spid="52" grpId="0" animBg="1"/>
      <p:bldP spid="54" grpId="0" animBg="1"/>
      <p:bldP spid="58" grpId="0" animBg="1"/>
      <p:bldP spid="60" grpId="0" animBg="1"/>
      <p:bldP spid="64" grpId="0" animBg="1"/>
      <p:bldP spid="6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0">
            <a:extLst>
              <a:ext uri="{FF2B5EF4-FFF2-40B4-BE49-F238E27FC236}">
                <a16:creationId xmlns:a16="http://schemas.microsoft.com/office/drawing/2014/main" id="{59F1FFFB-6192-30F7-6B86-CE1D7DEA81B0}"/>
              </a:ext>
            </a:extLst>
          </p:cNvPr>
          <p:cNvSpPr txBox="1"/>
          <p:nvPr/>
        </p:nvSpPr>
        <p:spPr>
          <a:xfrm>
            <a:off x="640080" y="411480"/>
            <a:ext cx="1090879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2E2E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 on Idioms</a:t>
            </a:r>
            <a:endParaRPr lang="en-US" sz="3400" dirty="0"/>
          </a:p>
        </p:txBody>
      </p:sp>
      <p:sp>
        <p:nvSpPr>
          <p:cNvPr id="17" name="Text 1">
            <a:extLst>
              <a:ext uri="{FF2B5EF4-FFF2-40B4-BE49-F238E27FC236}">
                <a16:creationId xmlns:a16="http://schemas.microsoft.com/office/drawing/2014/main" id="{CE96A58E-FB76-5053-F01D-B61E3E19BEE9}"/>
              </a:ext>
            </a:extLst>
          </p:cNvPr>
          <p:cNvSpPr txBox="1"/>
          <p:nvPr/>
        </p:nvSpPr>
        <p:spPr>
          <a:xfrm>
            <a:off x="640080" y="1088136"/>
            <a:ext cx="109087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Idioms, and one subtype that behaves strangely</a:t>
            </a:r>
            <a:endParaRPr lang="en-US" sz="1700" dirty="0"/>
          </a:p>
        </p:txBody>
      </p:sp>
      <p:sp>
        <p:nvSpPr>
          <p:cNvPr id="19" name="Shape 2">
            <a:extLst>
              <a:ext uri="{FF2B5EF4-FFF2-40B4-BE49-F238E27FC236}">
                <a16:creationId xmlns:a16="http://schemas.microsoft.com/office/drawing/2014/main" id="{C602A058-DA75-103D-4DCD-DDAD7219DEB9}"/>
              </a:ext>
            </a:extLst>
          </p:cNvPr>
          <p:cNvSpPr/>
          <p:nvPr/>
        </p:nvSpPr>
        <p:spPr>
          <a:xfrm>
            <a:off x="640080" y="1783080"/>
            <a:ext cx="3520440" cy="3868420"/>
          </a:xfrm>
          <a:prstGeom prst="roundRect">
            <a:avLst>
              <a:gd name="adj" fmla="val 1429"/>
            </a:avLst>
          </a:prstGeom>
          <a:solidFill>
            <a:srgbClr val="FBF1F2"/>
          </a:solidFill>
          <a:ln w="12700">
            <a:solidFill>
              <a:srgbClr val="FBF1F2"/>
            </a:solidFill>
            <a:prstDash val="solid"/>
          </a:ln>
        </p:spPr>
        <p:txBody>
          <a:bodyPr/>
          <a:lstStyle/>
          <a:p>
            <a:endParaRPr lang="en-US" sz="2000"/>
          </a:p>
        </p:txBody>
      </p:sp>
      <p:sp>
        <p:nvSpPr>
          <p:cNvPr id="21" name="Shape 3">
            <a:extLst>
              <a:ext uri="{FF2B5EF4-FFF2-40B4-BE49-F238E27FC236}">
                <a16:creationId xmlns:a16="http://schemas.microsoft.com/office/drawing/2014/main" id="{5F91F235-77E4-6F91-F279-F2E043F9A4AE}"/>
              </a:ext>
            </a:extLst>
          </p:cNvPr>
          <p:cNvSpPr/>
          <p:nvPr/>
        </p:nvSpPr>
        <p:spPr>
          <a:xfrm>
            <a:off x="640080" y="1819656"/>
            <a:ext cx="64008" cy="3127248"/>
          </a:xfrm>
          <a:prstGeom prst="rect">
            <a:avLst/>
          </a:prstGeom>
          <a:solidFill>
            <a:srgbClr val="E1232E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 sz="2000"/>
          </a:p>
        </p:txBody>
      </p:sp>
      <p:sp>
        <p:nvSpPr>
          <p:cNvPr id="23" name="Text 4">
            <a:extLst>
              <a:ext uri="{FF2B5EF4-FFF2-40B4-BE49-F238E27FC236}">
                <a16:creationId xmlns:a16="http://schemas.microsoft.com/office/drawing/2014/main" id="{81A6B9DE-1943-F1E2-9D23-AF7035A534E7}"/>
              </a:ext>
            </a:extLst>
          </p:cNvPr>
          <p:cNvSpPr txBox="1"/>
          <p:nvPr/>
        </p:nvSpPr>
        <p:spPr>
          <a:xfrm>
            <a:off x="932688" y="196596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E2E2E"/>
                </a:solidFill>
                <a:latin typeface="Sora SemiBold" panose="020B0604020202020204" charset="0"/>
                <a:ea typeface="Calibri" pitchFamily="34" charset="-122"/>
                <a:cs typeface="Sora SemiBold" panose="020B0604020202020204" charset="0"/>
              </a:rPr>
              <a:t>Idioms in L2 Learning</a:t>
            </a:r>
            <a:endParaRPr lang="en-US" sz="2000" dirty="0">
              <a:latin typeface="Sora SemiBold" panose="020B0604020202020204" charset="0"/>
              <a:cs typeface="Sora SemiBold" panose="020B0604020202020204" charset="0"/>
            </a:endParaRPr>
          </a:p>
        </p:txBody>
      </p:sp>
      <p:sp>
        <p:nvSpPr>
          <p:cNvPr id="25" name="Text 5">
            <a:extLst>
              <a:ext uri="{FF2B5EF4-FFF2-40B4-BE49-F238E27FC236}">
                <a16:creationId xmlns:a16="http://schemas.microsoft.com/office/drawing/2014/main" id="{CD24DC6F-1F23-A0B2-87EF-99499DF609DA}"/>
              </a:ext>
            </a:extLst>
          </p:cNvPr>
          <p:cNvSpPr txBox="1"/>
          <p:nvPr/>
        </p:nvSpPr>
        <p:spPr>
          <a:xfrm>
            <a:off x="932688" y="2423159"/>
            <a:ext cx="3017520" cy="21031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900"/>
              </a:lnSpc>
              <a:spcAft>
                <a:spcPts val="800"/>
              </a:spcAft>
              <a:buSzPct val="100000"/>
              <a:buChar char="•"/>
            </a:pPr>
            <a:r>
              <a:rPr lang="en-US" dirty="0">
                <a:solidFill>
                  <a:srgbClr val="2E2E2E"/>
                </a:solidFill>
                <a:latin typeface="Sora Light" panose="020B0604020202020204" charset="0"/>
                <a:ea typeface="Calibri" pitchFamily="34" charset="-122"/>
                <a:cs typeface="Sora Light" panose="020B0604020202020204" charset="0"/>
              </a:rPr>
              <a:t>Meaning is not recoverable from the individual words</a:t>
            </a:r>
            <a:endParaRPr lang="en-US" dirty="0">
              <a:latin typeface="Sora Light" panose="020B0604020202020204" charset="0"/>
              <a:cs typeface="Sora Light" panose="020B0604020202020204" charset="0"/>
            </a:endParaRPr>
          </a:p>
          <a:p>
            <a:pPr marL="342900" indent="-342900">
              <a:lnSpc>
                <a:spcPts val="1900"/>
              </a:lnSpc>
              <a:spcAft>
                <a:spcPts val="800"/>
              </a:spcAft>
              <a:buSzPct val="100000"/>
              <a:buChar char="•"/>
            </a:pPr>
            <a:r>
              <a:rPr lang="en-US" dirty="0">
                <a:solidFill>
                  <a:srgbClr val="FF0000"/>
                </a:solidFill>
                <a:latin typeface="Sora Light" panose="020B0604020202020204" charset="0"/>
                <a:ea typeface="Calibri" pitchFamily="34" charset="-122"/>
                <a:cs typeface="Sora Light" panose="020B0604020202020204" charset="0"/>
              </a:rPr>
              <a:t>General vocabulary knowledge does not guarantee success</a:t>
            </a:r>
            <a:endParaRPr lang="en-US" dirty="0">
              <a:solidFill>
                <a:srgbClr val="FF0000"/>
              </a:solidFill>
              <a:latin typeface="Sora Light" panose="020B0604020202020204" charset="0"/>
              <a:cs typeface="Sora Light" panose="020B0604020202020204" charset="0"/>
            </a:endParaRPr>
          </a:p>
        </p:txBody>
      </p:sp>
      <p:sp>
        <p:nvSpPr>
          <p:cNvPr id="27" name="Text 6">
            <a:extLst>
              <a:ext uri="{FF2B5EF4-FFF2-40B4-BE49-F238E27FC236}">
                <a16:creationId xmlns:a16="http://schemas.microsoft.com/office/drawing/2014/main" id="{C8759DD3-313B-F625-99CA-22F9376EE902}"/>
              </a:ext>
            </a:extLst>
          </p:cNvPr>
          <p:cNvSpPr txBox="1"/>
          <p:nvPr/>
        </p:nvSpPr>
        <p:spPr>
          <a:xfrm>
            <a:off x="932688" y="498094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E1232E"/>
                </a:solidFill>
                <a:latin typeface="Sora Light" panose="020B0604020202020204" charset="0"/>
                <a:ea typeface="Calibri" pitchFamily="34" charset="-122"/>
                <a:cs typeface="Sora Light" panose="020B0604020202020204" charset="0"/>
              </a:rPr>
              <a:t>Libben &amp; Titone (2008)</a:t>
            </a:r>
            <a:endParaRPr lang="en-US" sz="1400" dirty="0">
              <a:latin typeface="Sora Light" panose="020B0604020202020204" charset="0"/>
              <a:cs typeface="Sora Light" panose="020B0604020202020204" charset="0"/>
            </a:endParaRPr>
          </a:p>
        </p:txBody>
      </p:sp>
      <p:sp>
        <p:nvSpPr>
          <p:cNvPr id="29" name="Shape 7">
            <a:extLst>
              <a:ext uri="{FF2B5EF4-FFF2-40B4-BE49-F238E27FC236}">
                <a16:creationId xmlns:a16="http://schemas.microsoft.com/office/drawing/2014/main" id="{5101AB33-2DEC-92BA-CB02-F76F5A84E141}"/>
              </a:ext>
            </a:extLst>
          </p:cNvPr>
          <p:cNvSpPr/>
          <p:nvPr/>
        </p:nvSpPr>
        <p:spPr>
          <a:xfrm>
            <a:off x="4544568" y="1783080"/>
            <a:ext cx="3520440" cy="3868420"/>
          </a:xfrm>
          <a:prstGeom prst="roundRect">
            <a:avLst>
              <a:gd name="adj" fmla="val 1429"/>
            </a:avLst>
          </a:prstGeom>
          <a:solidFill>
            <a:srgbClr val="FBF1F2"/>
          </a:solidFill>
          <a:ln w="12700">
            <a:solidFill>
              <a:srgbClr val="FBF1F2"/>
            </a:solidFill>
            <a:prstDash val="solid"/>
          </a:ln>
        </p:spPr>
        <p:txBody>
          <a:bodyPr/>
          <a:lstStyle/>
          <a:p>
            <a:endParaRPr lang="en-US" sz="2000"/>
          </a:p>
        </p:txBody>
      </p:sp>
      <p:sp>
        <p:nvSpPr>
          <p:cNvPr id="31" name="Shape 8">
            <a:extLst>
              <a:ext uri="{FF2B5EF4-FFF2-40B4-BE49-F238E27FC236}">
                <a16:creationId xmlns:a16="http://schemas.microsoft.com/office/drawing/2014/main" id="{E4142822-9F4A-166B-628B-010CFAEB96C5}"/>
              </a:ext>
            </a:extLst>
          </p:cNvPr>
          <p:cNvSpPr/>
          <p:nvPr/>
        </p:nvSpPr>
        <p:spPr>
          <a:xfrm>
            <a:off x="4544568" y="1819656"/>
            <a:ext cx="64008" cy="3127248"/>
          </a:xfrm>
          <a:prstGeom prst="rect">
            <a:avLst/>
          </a:prstGeom>
          <a:solidFill>
            <a:srgbClr val="E1232E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 sz="2000"/>
          </a:p>
        </p:txBody>
      </p:sp>
      <p:sp>
        <p:nvSpPr>
          <p:cNvPr id="33" name="Text 9">
            <a:extLst>
              <a:ext uri="{FF2B5EF4-FFF2-40B4-BE49-F238E27FC236}">
                <a16:creationId xmlns:a16="http://schemas.microsoft.com/office/drawing/2014/main" id="{18DECA55-A14D-B386-1B22-BDCB686D66B7}"/>
              </a:ext>
            </a:extLst>
          </p:cNvPr>
          <p:cNvSpPr txBox="1"/>
          <p:nvPr/>
        </p:nvSpPr>
        <p:spPr>
          <a:xfrm>
            <a:off x="4837176" y="196596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E2E2E"/>
                </a:solidFill>
                <a:latin typeface="Sora SemiBold" panose="020B0604020202020204" charset="0"/>
                <a:ea typeface="Calibri" pitchFamily="34" charset="-122"/>
                <a:cs typeface="Sora SemiBold" panose="020B0604020202020204" charset="0"/>
              </a:rPr>
              <a:t>L2 Processing</a:t>
            </a:r>
            <a:endParaRPr lang="en-US" sz="2000" dirty="0">
              <a:latin typeface="Sora SemiBold" panose="020B0604020202020204" charset="0"/>
              <a:cs typeface="Sora SemiBold" panose="020B0604020202020204" charset="0"/>
            </a:endParaRPr>
          </a:p>
        </p:txBody>
      </p:sp>
      <p:sp>
        <p:nvSpPr>
          <p:cNvPr id="35" name="Text 10">
            <a:extLst>
              <a:ext uri="{FF2B5EF4-FFF2-40B4-BE49-F238E27FC236}">
                <a16:creationId xmlns:a16="http://schemas.microsoft.com/office/drawing/2014/main" id="{7899D851-5021-B23F-D338-A2ECB29B1622}"/>
              </a:ext>
            </a:extLst>
          </p:cNvPr>
          <p:cNvSpPr txBox="1"/>
          <p:nvPr/>
        </p:nvSpPr>
        <p:spPr>
          <a:xfrm>
            <a:off x="4837176" y="2423159"/>
            <a:ext cx="3017520" cy="21031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900"/>
              </a:lnSpc>
              <a:spcAft>
                <a:spcPts val="800"/>
              </a:spcAft>
              <a:buSzPct val="100000"/>
              <a:buChar char="•"/>
            </a:pPr>
            <a:r>
              <a:rPr lang="en-US" dirty="0">
                <a:solidFill>
                  <a:srgbClr val="FF0000"/>
                </a:solidFill>
                <a:latin typeface="Sora Light" panose="020B0604020202020204" charset="0"/>
                <a:ea typeface="Calibri" pitchFamily="34" charset="-122"/>
                <a:cs typeface="Sora Light" panose="020B0604020202020204" charset="0"/>
              </a:rPr>
              <a:t>Word-by-word assembly</a:t>
            </a:r>
            <a:endParaRPr lang="en-US" dirty="0">
              <a:solidFill>
                <a:srgbClr val="FF0000"/>
              </a:solidFill>
              <a:latin typeface="Sora Light" panose="020B0604020202020204" charset="0"/>
              <a:cs typeface="Sora Light" panose="020B0604020202020204" charset="0"/>
            </a:endParaRPr>
          </a:p>
          <a:p>
            <a:pPr marL="342900" indent="-342900">
              <a:lnSpc>
                <a:spcPts val="1900"/>
              </a:lnSpc>
              <a:spcAft>
                <a:spcPts val="800"/>
              </a:spcAft>
              <a:buSzPct val="100000"/>
              <a:buChar char="•"/>
            </a:pPr>
            <a:r>
              <a:rPr lang="en-US" dirty="0">
                <a:solidFill>
                  <a:srgbClr val="2E2E2E"/>
                </a:solidFill>
                <a:latin typeface="Sora Light" panose="020B0604020202020204" charset="0"/>
                <a:ea typeface="Calibri" pitchFamily="34" charset="-122"/>
                <a:cs typeface="Sora Light" panose="020B0604020202020204" charset="0"/>
              </a:rPr>
              <a:t>Context does not stop it, even when it favours the figurative reading</a:t>
            </a:r>
            <a:endParaRPr lang="en-US" dirty="0">
              <a:latin typeface="Sora Light" panose="020B0604020202020204" charset="0"/>
              <a:cs typeface="Sora Light" panose="020B0604020202020204" charset="0"/>
            </a:endParaRPr>
          </a:p>
        </p:txBody>
      </p:sp>
      <p:sp>
        <p:nvSpPr>
          <p:cNvPr id="37" name="Text 11">
            <a:extLst>
              <a:ext uri="{FF2B5EF4-FFF2-40B4-BE49-F238E27FC236}">
                <a16:creationId xmlns:a16="http://schemas.microsoft.com/office/drawing/2014/main" id="{21F95366-8F6A-0052-69C8-40892AD8867A}"/>
              </a:ext>
            </a:extLst>
          </p:cNvPr>
          <p:cNvSpPr txBox="1"/>
          <p:nvPr/>
        </p:nvSpPr>
        <p:spPr>
          <a:xfrm>
            <a:off x="4837176" y="498094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E1232E"/>
                </a:solidFill>
                <a:latin typeface="Sora Light" panose="020B0604020202020204" charset="0"/>
                <a:ea typeface="Calibri" pitchFamily="34" charset="-122"/>
                <a:cs typeface="Sora Light" panose="020B0604020202020204" charset="0"/>
              </a:rPr>
              <a:t>Cieślicka (2006);</a:t>
            </a:r>
          </a:p>
          <a:p>
            <a:pPr marL="0" indent="0">
              <a:buNone/>
            </a:pPr>
            <a:r>
              <a:rPr lang="en-US" sz="1400" i="1" dirty="0" err="1">
                <a:solidFill>
                  <a:srgbClr val="E1232E"/>
                </a:solidFill>
                <a:latin typeface="Sora Light" panose="020B0604020202020204" charset="0"/>
                <a:ea typeface="Calibri" pitchFamily="34" charset="-122"/>
                <a:cs typeface="Sora Light" panose="020B0604020202020204" charset="0"/>
              </a:rPr>
              <a:t>Senaldi</a:t>
            </a:r>
            <a:r>
              <a:rPr lang="en-US" sz="1400" i="1" dirty="0">
                <a:solidFill>
                  <a:srgbClr val="E1232E"/>
                </a:solidFill>
                <a:latin typeface="Sora Light" panose="020B0604020202020204" charset="0"/>
                <a:ea typeface="Calibri" pitchFamily="34" charset="-122"/>
                <a:cs typeface="Sora Light" panose="020B0604020202020204" charset="0"/>
              </a:rPr>
              <a:t> &amp; Titone (2024)</a:t>
            </a:r>
            <a:endParaRPr lang="en-US" sz="1400" dirty="0">
              <a:latin typeface="Sora Light" panose="020B0604020202020204" charset="0"/>
              <a:cs typeface="Sora Light" panose="020B0604020202020204" charset="0"/>
            </a:endParaRPr>
          </a:p>
        </p:txBody>
      </p:sp>
      <p:sp>
        <p:nvSpPr>
          <p:cNvPr id="39" name="Shape 12">
            <a:extLst>
              <a:ext uri="{FF2B5EF4-FFF2-40B4-BE49-F238E27FC236}">
                <a16:creationId xmlns:a16="http://schemas.microsoft.com/office/drawing/2014/main" id="{DCEBAB8A-2FA5-C3AB-D8A6-820416D85382}"/>
              </a:ext>
            </a:extLst>
          </p:cNvPr>
          <p:cNvSpPr/>
          <p:nvPr/>
        </p:nvSpPr>
        <p:spPr>
          <a:xfrm>
            <a:off x="8449056" y="1783080"/>
            <a:ext cx="3520440" cy="3868420"/>
          </a:xfrm>
          <a:prstGeom prst="roundRect">
            <a:avLst>
              <a:gd name="adj" fmla="val 1429"/>
            </a:avLst>
          </a:prstGeom>
          <a:solidFill>
            <a:srgbClr val="FBF1F2"/>
          </a:solidFill>
          <a:ln w="12700">
            <a:solidFill>
              <a:srgbClr val="FBF1F2"/>
            </a:solidFill>
            <a:prstDash val="solid"/>
          </a:ln>
        </p:spPr>
        <p:txBody>
          <a:bodyPr/>
          <a:lstStyle/>
          <a:p>
            <a:endParaRPr lang="en-US" sz="2000"/>
          </a:p>
        </p:txBody>
      </p:sp>
      <p:sp>
        <p:nvSpPr>
          <p:cNvPr id="41" name="Shape 13">
            <a:extLst>
              <a:ext uri="{FF2B5EF4-FFF2-40B4-BE49-F238E27FC236}">
                <a16:creationId xmlns:a16="http://schemas.microsoft.com/office/drawing/2014/main" id="{6A460446-1D03-8072-5024-181FD4F56AC6}"/>
              </a:ext>
            </a:extLst>
          </p:cNvPr>
          <p:cNvSpPr/>
          <p:nvPr/>
        </p:nvSpPr>
        <p:spPr>
          <a:xfrm>
            <a:off x="8449056" y="1819656"/>
            <a:ext cx="64008" cy="3127248"/>
          </a:xfrm>
          <a:prstGeom prst="rect">
            <a:avLst/>
          </a:prstGeom>
          <a:solidFill>
            <a:srgbClr val="E1232E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 sz="2000"/>
          </a:p>
        </p:txBody>
      </p:sp>
      <p:sp>
        <p:nvSpPr>
          <p:cNvPr id="43" name="Text 14">
            <a:extLst>
              <a:ext uri="{FF2B5EF4-FFF2-40B4-BE49-F238E27FC236}">
                <a16:creationId xmlns:a16="http://schemas.microsoft.com/office/drawing/2014/main" id="{6E11CCA1-B997-B00A-A7AC-D89AD3B1544C}"/>
              </a:ext>
            </a:extLst>
          </p:cNvPr>
          <p:cNvSpPr txBox="1"/>
          <p:nvPr/>
        </p:nvSpPr>
        <p:spPr>
          <a:xfrm>
            <a:off x="8741664" y="196596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E2E2E"/>
                </a:solidFill>
                <a:latin typeface="Sora SemiBold" panose="020B0604020202020204" charset="0"/>
                <a:ea typeface="Calibri" pitchFamily="34" charset="-122"/>
                <a:cs typeface="Sora SemiBold" panose="020B0604020202020204" charset="0"/>
              </a:rPr>
              <a:t>Biblical Idioms</a:t>
            </a:r>
            <a:endParaRPr lang="en-US" sz="2000" dirty="0">
              <a:latin typeface="Sora SemiBold" panose="020B0604020202020204" charset="0"/>
              <a:cs typeface="Sora SemiBold" panose="020B0604020202020204" charset="0"/>
            </a:endParaRPr>
          </a:p>
        </p:txBody>
      </p:sp>
      <p:sp>
        <p:nvSpPr>
          <p:cNvPr id="45" name="Text 15">
            <a:extLst>
              <a:ext uri="{FF2B5EF4-FFF2-40B4-BE49-F238E27FC236}">
                <a16:creationId xmlns:a16="http://schemas.microsoft.com/office/drawing/2014/main" id="{B5B72369-FFD6-ADCE-D4B3-BD16BCF34E9E}"/>
              </a:ext>
            </a:extLst>
          </p:cNvPr>
          <p:cNvSpPr txBox="1"/>
          <p:nvPr/>
        </p:nvSpPr>
        <p:spPr>
          <a:xfrm>
            <a:off x="8741664" y="2423159"/>
            <a:ext cx="3017520" cy="21031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900"/>
              </a:lnSpc>
              <a:spcAft>
                <a:spcPts val="800"/>
              </a:spcAft>
              <a:buSzPct val="100000"/>
              <a:buChar char="•"/>
            </a:pPr>
            <a:r>
              <a:rPr lang="en-US" dirty="0">
                <a:solidFill>
                  <a:srgbClr val="2E2E2E"/>
                </a:solidFill>
                <a:latin typeface="Sora Light" panose="020B0604020202020204" charset="0"/>
                <a:ea typeface="Calibri" pitchFamily="34" charset="-122"/>
                <a:cs typeface="Sora Light" panose="020B0604020202020204" charset="0"/>
              </a:rPr>
              <a:t>High-frequency words only</a:t>
            </a:r>
            <a:endParaRPr lang="en-US" dirty="0">
              <a:latin typeface="Sora Light" panose="020B0604020202020204" charset="0"/>
              <a:cs typeface="Sora Light" panose="020B0604020202020204" charset="0"/>
            </a:endParaRPr>
          </a:p>
          <a:p>
            <a:pPr marL="342900" indent="-342900">
              <a:lnSpc>
                <a:spcPts val="1900"/>
              </a:lnSpc>
              <a:spcAft>
                <a:spcPts val="800"/>
              </a:spcAft>
              <a:buSzPct val="100000"/>
              <a:buChar char="•"/>
            </a:pPr>
            <a:r>
              <a:rPr lang="en-US" dirty="0">
                <a:solidFill>
                  <a:srgbClr val="2E2E2E"/>
                </a:solidFill>
                <a:latin typeface="Sora Light" panose="020B0604020202020204" charset="0"/>
                <a:ea typeface="Calibri" pitchFamily="34" charset="-122"/>
                <a:cs typeface="Sora Light" panose="020B0604020202020204" charset="0"/>
              </a:rPr>
              <a:t>A perfectly plausible literal reading</a:t>
            </a:r>
            <a:endParaRPr lang="en-US" dirty="0">
              <a:latin typeface="Sora Light" panose="020B0604020202020204" charset="0"/>
              <a:cs typeface="Sora Light" panose="020B0604020202020204" charset="0"/>
            </a:endParaRPr>
          </a:p>
          <a:p>
            <a:pPr marL="342900" indent="-342900">
              <a:lnSpc>
                <a:spcPts val="1900"/>
              </a:lnSpc>
              <a:spcAft>
                <a:spcPts val="800"/>
              </a:spcAft>
              <a:buSzPct val="100000"/>
              <a:buChar char="•"/>
            </a:pPr>
            <a:r>
              <a:rPr lang="en-US" dirty="0">
                <a:solidFill>
                  <a:srgbClr val="FF0000"/>
                </a:solidFill>
                <a:latin typeface="Sora Light" panose="020B0604020202020204" charset="0"/>
                <a:ea typeface="Calibri" pitchFamily="34" charset="-122"/>
                <a:cs typeface="Sora Light" panose="020B0604020202020204" charset="0"/>
              </a:rPr>
              <a:t>No warning signal at all</a:t>
            </a:r>
            <a:endParaRPr lang="en-US" dirty="0">
              <a:solidFill>
                <a:srgbClr val="FF0000"/>
              </a:solidFill>
              <a:latin typeface="Sora Light" panose="020B0604020202020204" charset="0"/>
              <a:cs typeface="Sora Light" panose="020B0604020202020204" charset="0"/>
            </a:endParaRPr>
          </a:p>
        </p:txBody>
      </p:sp>
      <p:sp>
        <p:nvSpPr>
          <p:cNvPr id="47" name="Text 16">
            <a:extLst>
              <a:ext uri="{FF2B5EF4-FFF2-40B4-BE49-F238E27FC236}">
                <a16:creationId xmlns:a16="http://schemas.microsoft.com/office/drawing/2014/main" id="{A9CDD46F-CAC0-FDD1-843A-8AF0F73ADFE9}"/>
              </a:ext>
            </a:extLst>
          </p:cNvPr>
          <p:cNvSpPr txBox="1"/>
          <p:nvPr/>
        </p:nvSpPr>
        <p:spPr>
          <a:xfrm>
            <a:off x="8741664" y="498094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E1232E"/>
                </a:solidFill>
                <a:latin typeface="Sora Light" panose="020B0604020202020204" charset="0"/>
                <a:ea typeface="Calibri" pitchFamily="34" charset="-122"/>
                <a:cs typeface="Sora Light" panose="020B0604020202020204" charset="0"/>
              </a:rPr>
              <a:t>Pinnavaia (2012)</a:t>
            </a:r>
            <a:endParaRPr lang="en-US" sz="1400" dirty="0">
              <a:latin typeface="Sora Light" panose="020B0604020202020204" charset="0"/>
              <a:cs typeface="Sora Light" panose="020B0604020202020204" charset="0"/>
            </a:endParaRPr>
          </a:p>
        </p:txBody>
      </p:sp>
      <p:sp>
        <p:nvSpPr>
          <p:cNvPr id="51" name="Text 18">
            <a:extLst>
              <a:ext uri="{FF2B5EF4-FFF2-40B4-BE49-F238E27FC236}">
                <a16:creationId xmlns:a16="http://schemas.microsoft.com/office/drawing/2014/main" id="{5989B0FF-7C3A-F6C5-FEAB-2A242D38F394}"/>
              </a:ext>
            </a:extLst>
          </p:cNvPr>
          <p:cNvSpPr txBox="1"/>
          <p:nvPr/>
        </p:nvSpPr>
        <p:spPr>
          <a:xfrm>
            <a:off x="11091672" y="6400800"/>
            <a:ext cx="457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B5AF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3" grpId="0" animBg="1"/>
      <p:bldP spid="25" grpId="0" animBg="1"/>
      <p:bldP spid="27" grpId="0" animBg="1"/>
      <p:bldP spid="29" grpId="0" animBg="1"/>
      <p:bldP spid="31" grpId="0" animBg="1"/>
      <p:bldP spid="33" grpId="0" animBg="1"/>
      <p:bldP spid="35" grpId="0" animBg="1"/>
      <p:bldP spid="37" grpId="0" animBg="1"/>
      <p:bldP spid="39" grpId="0" animBg="1"/>
      <p:bldP spid="41" grpId="0" animBg="1"/>
      <p:bldP spid="43" grpId="0" animBg="1"/>
      <p:bldP spid="45" grpId="0" animBg="1"/>
      <p:bldP spid="4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84048"/>
            <a:ext cx="1090879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2E2E2E"/>
                </a:solidFill>
                <a:latin typeface="Sora SemiBold" panose="020B0604020202020204" charset="0"/>
                <a:ea typeface="Calibri" pitchFamily="34" charset="-122"/>
                <a:cs typeface="Sora SemiBold" panose="020B0604020202020204" charset="0"/>
              </a:rPr>
              <a:t>Literature Review</a:t>
            </a:r>
            <a:endParaRPr lang="en-US" sz="3200" dirty="0">
              <a:latin typeface="Sora SemiBold" panose="020B0604020202020204" charset="0"/>
              <a:cs typeface="Sora SemiBold" panose="020B0604020202020204" charset="0"/>
            </a:endParaRPr>
          </a:p>
        </p:txBody>
      </p:sp>
      <p:sp>
        <p:nvSpPr>
          <p:cNvPr id="3" name="Text 1"/>
          <p:cNvSpPr txBox="1"/>
          <p:nvPr/>
        </p:nvSpPr>
        <p:spPr>
          <a:xfrm>
            <a:off x="640080" y="969264"/>
            <a:ext cx="109087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E2E2E"/>
                </a:solidFill>
                <a:latin typeface="Sora SemiBold" panose="020B0604020202020204" charset="0"/>
                <a:ea typeface="Calibri" pitchFamily="34" charset="-122"/>
                <a:cs typeface="Sora SemiBold" panose="020B0604020202020204" charset="0"/>
              </a:rPr>
              <a:t>How L2 learners process idioms</a:t>
            </a:r>
            <a:endParaRPr lang="en-US" sz="1600" dirty="0">
              <a:latin typeface="Sora SemiBold" panose="020B0604020202020204" charset="0"/>
              <a:cs typeface="Sora SemiBold" panose="020B060402020202020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1143000" y="3712464"/>
            <a:ext cx="9966960" cy="0"/>
          </a:xfrm>
          <a:prstGeom prst="line">
            <a:avLst/>
          </a:prstGeom>
          <a:noFill/>
          <a:ln w="44450">
            <a:solidFill>
              <a:srgbClr val="EFDCDE"/>
            </a:solidFill>
            <a:prstDash val="solid"/>
          </a:ln>
        </p:spPr>
        <p:txBody>
          <a:bodyPr/>
          <a:lstStyle/>
          <a:p>
            <a:endParaRPr lang="en-US" sz="1700"/>
          </a:p>
        </p:txBody>
      </p:sp>
      <p:sp>
        <p:nvSpPr>
          <p:cNvPr id="5" name="Shape 3"/>
          <p:cNvSpPr/>
          <p:nvPr/>
        </p:nvSpPr>
        <p:spPr>
          <a:xfrm>
            <a:off x="1792224" y="3538728"/>
            <a:ext cx="347472" cy="347472"/>
          </a:xfrm>
          <a:prstGeom prst="ellipse">
            <a:avLst/>
          </a:prstGeom>
          <a:solidFill>
            <a:srgbClr val="B08A8D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 sz="1700"/>
          </a:p>
        </p:txBody>
      </p:sp>
      <p:sp>
        <p:nvSpPr>
          <p:cNvPr id="6" name="Text 4"/>
          <p:cNvSpPr txBox="1"/>
          <p:nvPr/>
        </p:nvSpPr>
        <p:spPr>
          <a:xfrm>
            <a:off x="731520" y="1975104"/>
            <a:ext cx="2468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B08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1973–1988</a:t>
            </a:r>
            <a:endParaRPr lang="en-US" sz="1700" dirty="0"/>
          </a:p>
        </p:txBody>
      </p:sp>
      <p:sp>
        <p:nvSpPr>
          <p:cNvPr id="7" name="Text 5"/>
          <p:cNvSpPr txBox="1"/>
          <p:nvPr/>
        </p:nvSpPr>
        <p:spPr>
          <a:xfrm>
            <a:off x="731520" y="2322576"/>
            <a:ext cx="2468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1700" b="1" dirty="0">
                <a:solidFill>
                  <a:srgbClr val="2E2E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Competing accounts</a:t>
            </a:r>
            <a:endParaRPr lang="en-US" sz="1700" dirty="0"/>
          </a:p>
          <a:p>
            <a:pPr marL="0" indent="0" algn="ctr">
              <a:lnSpc>
                <a:spcPts val="1600"/>
              </a:lnSpc>
              <a:buNone/>
            </a:pPr>
            <a:r>
              <a:rPr lang="en-US" sz="1700" b="1" dirty="0">
                <a:solidFill>
                  <a:srgbClr val="2E2E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idiom access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1965960" y="2935224"/>
            <a:ext cx="0" cy="548640"/>
          </a:xfrm>
          <a:prstGeom prst="line">
            <a:avLst/>
          </a:prstGeom>
          <a:noFill/>
          <a:ln w="13970">
            <a:solidFill>
              <a:srgbClr val="B08A8D"/>
            </a:solidFill>
            <a:prstDash val="solid"/>
          </a:ln>
        </p:spPr>
        <p:txBody>
          <a:bodyPr/>
          <a:lstStyle/>
          <a:p>
            <a:endParaRPr lang="en-US" sz="1700"/>
          </a:p>
        </p:txBody>
      </p:sp>
      <p:sp>
        <p:nvSpPr>
          <p:cNvPr id="9" name="Shape 7"/>
          <p:cNvSpPr/>
          <p:nvPr/>
        </p:nvSpPr>
        <p:spPr>
          <a:xfrm>
            <a:off x="1965960" y="3922776"/>
            <a:ext cx="0" cy="502920"/>
          </a:xfrm>
          <a:prstGeom prst="line">
            <a:avLst/>
          </a:prstGeom>
          <a:noFill/>
          <a:ln w="13970">
            <a:solidFill>
              <a:srgbClr val="B08A8D"/>
            </a:solidFill>
            <a:prstDash val="solid"/>
          </a:ln>
        </p:spPr>
        <p:txBody>
          <a:bodyPr/>
          <a:lstStyle/>
          <a:p>
            <a:endParaRPr lang="en-US" sz="1700"/>
          </a:p>
        </p:txBody>
      </p:sp>
      <p:sp>
        <p:nvSpPr>
          <p:cNvPr id="10" name="Text 8"/>
          <p:cNvSpPr txBox="1"/>
          <p:nvPr/>
        </p:nvSpPr>
        <p:spPr>
          <a:xfrm>
            <a:off x="685800" y="4507992"/>
            <a:ext cx="2560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7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Bobrow &amp; Bell (1973); Swinney &amp; Cutler (1979);</a:t>
            </a:r>
            <a:endParaRPr lang="en-US" sz="1700" dirty="0"/>
          </a:p>
          <a:p>
            <a:pPr marL="0" indent="0" algn="ctr">
              <a:lnSpc>
                <a:spcPts val="1400"/>
              </a:lnSpc>
              <a:buNone/>
            </a:pPr>
            <a:r>
              <a:rPr lang="en-US" sz="17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Gibbs (1980); Cacciari &amp; Tabossi (1988)</a:t>
            </a:r>
            <a:endParaRPr lang="en-US" sz="1700" dirty="0"/>
          </a:p>
        </p:txBody>
      </p:sp>
      <p:sp>
        <p:nvSpPr>
          <p:cNvPr id="11" name="Text 9"/>
          <p:cNvSpPr txBox="1"/>
          <p:nvPr/>
        </p:nvSpPr>
        <p:spPr>
          <a:xfrm>
            <a:off x="685800" y="5148072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700" b="1" dirty="0">
                <a:solidFill>
                  <a:srgbClr val="B08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native speakers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4443984" y="3538728"/>
            <a:ext cx="347472" cy="347472"/>
          </a:xfrm>
          <a:prstGeom prst="ellipse">
            <a:avLst/>
          </a:prstGeom>
          <a:solidFill>
            <a:srgbClr val="B08A8D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 sz="1700"/>
          </a:p>
        </p:txBody>
      </p:sp>
      <p:sp>
        <p:nvSpPr>
          <p:cNvPr id="13" name="Text 11"/>
          <p:cNvSpPr txBox="1"/>
          <p:nvPr/>
        </p:nvSpPr>
        <p:spPr>
          <a:xfrm>
            <a:off x="3383280" y="1975104"/>
            <a:ext cx="2468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B08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1999–2008</a:t>
            </a:r>
            <a:endParaRPr lang="en-US" sz="1700" dirty="0"/>
          </a:p>
        </p:txBody>
      </p:sp>
      <p:sp>
        <p:nvSpPr>
          <p:cNvPr id="14" name="Text 12"/>
          <p:cNvSpPr txBox="1"/>
          <p:nvPr/>
        </p:nvSpPr>
        <p:spPr>
          <a:xfrm>
            <a:off x="3383280" y="2322576"/>
            <a:ext cx="2468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1700" b="1" dirty="0">
                <a:solidFill>
                  <a:srgbClr val="2E2E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Hybrid processing</a:t>
            </a:r>
            <a:endParaRPr lang="en-US" sz="1700" dirty="0"/>
          </a:p>
          <a:p>
            <a:pPr marL="0" indent="0" algn="ctr">
              <a:lnSpc>
                <a:spcPts val="1600"/>
              </a:lnSpc>
              <a:buNone/>
            </a:pPr>
            <a:r>
              <a:rPr lang="en-US" sz="1700" b="1" dirty="0">
                <a:solidFill>
                  <a:srgbClr val="2E2E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models</a:t>
            </a:r>
            <a:endParaRPr lang="en-US" sz="1700" dirty="0"/>
          </a:p>
        </p:txBody>
      </p:sp>
      <p:sp>
        <p:nvSpPr>
          <p:cNvPr id="15" name="Shape 13"/>
          <p:cNvSpPr/>
          <p:nvPr/>
        </p:nvSpPr>
        <p:spPr>
          <a:xfrm>
            <a:off x="4617720" y="2935224"/>
            <a:ext cx="0" cy="548640"/>
          </a:xfrm>
          <a:prstGeom prst="line">
            <a:avLst/>
          </a:prstGeom>
          <a:noFill/>
          <a:ln w="13970">
            <a:solidFill>
              <a:srgbClr val="B08A8D"/>
            </a:solidFill>
            <a:prstDash val="solid"/>
          </a:ln>
        </p:spPr>
        <p:txBody>
          <a:bodyPr/>
          <a:lstStyle/>
          <a:p>
            <a:endParaRPr lang="en-US" sz="1700"/>
          </a:p>
        </p:txBody>
      </p:sp>
      <p:sp>
        <p:nvSpPr>
          <p:cNvPr id="16" name="Shape 14"/>
          <p:cNvSpPr/>
          <p:nvPr/>
        </p:nvSpPr>
        <p:spPr>
          <a:xfrm>
            <a:off x="4617720" y="3922776"/>
            <a:ext cx="0" cy="502920"/>
          </a:xfrm>
          <a:prstGeom prst="line">
            <a:avLst/>
          </a:prstGeom>
          <a:noFill/>
          <a:ln w="13970">
            <a:solidFill>
              <a:srgbClr val="B08A8D"/>
            </a:solidFill>
            <a:prstDash val="solid"/>
          </a:ln>
        </p:spPr>
        <p:txBody>
          <a:bodyPr/>
          <a:lstStyle/>
          <a:p>
            <a:endParaRPr lang="en-US" sz="1700"/>
          </a:p>
        </p:txBody>
      </p:sp>
      <p:sp>
        <p:nvSpPr>
          <p:cNvPr id="17" name="Text 15"/>
          <p:cNvSpPr txBox="1"/>
          <p:nvPr/>
        </p:nvSpPr>
        <p:spPr>
          <a:xfrm>
            <a:off x="3337560" y="4507992"/>
            <a:ext cx="2560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7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Libben &amp; Titone (2008)</a:t>
            </a:r>
            <a:endParaRPr lang="en-US" sz="1700" dirty="0"/>
          </a:p>
        </p:txBody>
      </p:sp>
      <p:sp>
        <p:nvSpPr>
          <p:cNvPr id="18" name="Text 16"/>
          <p:cNvSpPr txBox="1"/>
          <p:nvPr/>
        </p:nvSpPr>
        <p:spPr>
          <a:xfrm>
            <a:off x="3337560" y="5148072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700" b="1" dirty="0">
                <a:solidFill>
                  <a:srgbClr val="B08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familiarity helps consistently</a:t>
            </a:r>
            <a:endParaRPr lang="en-US" sz="1700" dirty="0"/>
          </a:p>
        </p:txBody>
      </p:sp>
      <p:sp>
        <p:nvSpPr>
          <p:cNvPr id="19" name="Shape 17"/>
          <p:cNvSpPr/>
          <p:nvPr/>
        </p:nvSpPr>
        <p:spPr>
          <a:xfrm>
            <a:off x="7095744" y="3538728"/>
            <a:ext cx="347472" cy="347472"/>
          </a:xfrm>
          <a:prstGeom prst="ellipse">
            <a:avLst/>
          </a:prstGeom>
          <a:solidFill>
            <a:srgbClr val="E1232E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 sz="1700"/>
          </a:p>
        </p:txBody>
      </p:sp>
      <p:sp>
        <p:nvSpPr>
          <p:cNvPr id="20" name="Text 18"/>
          <p:cNvSpPr txBox="1"/>
          <p:nvPr/>
        </p:nvSpPr>
        <p:spPr>
          <a:xfrm>
            <a:off x="6035040" y="1975104"/>
            <a:ext cx="2468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E12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2006</a:t>
            </a:r>
            <a:endParaRPr lang="en-US" sz="1700" dirty="0"/>
          </a:p>
        </p:txBody>
      </p:sp>
      <p:sp>
        <p:nvSpPr>
          <p:cNvPr id="21" name="Text 19"/>
          <p:cNvSpPr txBox="1"/>
          <p:nvPr/>
        </p:nvSpPr>
        <p:spPr>
          <a:xfrm>
            <a:off x="6035040" y="2322576"/>
            <a:ext cx="2468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1700" b="1" dirty="0">
                <a:solidFill>
                  <a:srgbClr val="2E2E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Literal-Salience</a:t>
            </a:r>
            <a:endParaRPr lang="en-US" sz="1700" dirty="0"/>
          </a:p>
          <a:p>
            <a:pPr marL="0" indent="0" algn="ctr">
              <a:lnSpc>
                <a:spcPts val="1600"/>
              </a:lnSpc>
              <a:buNone/>
            </a:pPr>
            <a:r>
              <a:rPr lang="en-US" sz="1700" b="1" dirty="0">
                <a:solidFill>
                  <a:srgbClr val="2E2E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 proposed</a:t>
            </a:r>
            <a:endParaRPr lang="en-US" sz="1700" dirty="0"/>
          </a:p>
        </p:txBody>
      </p:sp>
      <p:sp>
        <p:nvSpPr>
          <p:cNvPr id="22" name="Shape 20"/>
          <p:cNvSpPr/>
          <p:nvPr/>
        </p:nvSpPr>
        <p:spPr>
          <a:xfrm>
            <a:off x="7269480" y="2935224"/>
            <a:ext cx="0" cy="548640"/>
          </a:xfrm>
          <a:prstGeom prst="line">
            <a:avLst/>
          </a:prstGeom>
          <a:noFill/>
          <a:ln w="13970">
            <a:solidFill>
              <a:srgbClr val="E1232E"/>
            </a:solidFill>
            <a:prstDash val="solid"/>
          </a:ln>
        </p:spPr>
        <p:txBody>
          <a:bodyPr/>
          <a:lstStyle/>
          <a:p>
            <a:endParaRPr lang="en-US" sz="1700"/>
          </a:p>
        </p:txBody>
      </p:sp>
      <p:sp>
        <p:nvSpPr>
          <p:cNvPr id="23" name="Shape 21"/>
          <p:cNvSpPr/>
          <p:nvPr/>
        </p:nvSpPr>
        <p:spPr>
          <a:xfrm>
            <a:off x="7269480" y="3922776"/>
            <a:ext cx="0" cy="502920"/>
          </a:xfrm>
          <a:prstGeom prst="line">
            <a:avLst/>
          </a:prstGeom>
          <a:noFill/>
          <a:ln w="13970">
            <a:solidFill>
              <a:srgbClr val="E1232E"/>
            </a:solidFill>
            <a:prstDash val="solid"/>
          </a:ln>
        </p:spPr>
        <p:txBody>
          <a:bodyPr/>
          <a:lstStyle/>
          <a:p>
            <a:endParaRPr lang="en-US" sz="1700"/>
          </a:p>
        </p:txBody>
      </p:sp>
      <p:sp>
        <p:nvSpPr>
          <p:cNvPr id="24" name="Text 22"/>
          <p:cNvSpPr txBox="1"/>
          <p:nvPr/>
        </p:nvSpPr>
        <p:spPr>
          <a:xfrm>
            <a:off x="5989320" y="4507992"/>
            <a:ext cx="2560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7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Cieślicka (2006)</a:t>
            </a:r>
            <a:endParaRPr lang="en-US" sz="1700" dirty="0"/>
          </a:p>
        </p:txBody>
      </p:sp>
      <p:sp>
        <p:nvSpPr>
          <p:cNvPr id="25" name="Text 23"/>
          <p:cNvSpPr txBox="1"/>
          <p:nvPr/>
        </p:nvSpPr>
        <p:spPr>
          <a:xfrm>
            <a:off x="5989320" y="5148072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700" b="1" dirty="0">
                <a:solidFill>
                  <a:srgbClr val="E12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L2 learners MUST compute the literal meaning</a:t>
            </a:r>
            <a:endParaRPr lang="en-US" sz="1700" dirty="0"/>
          </a:p>
        </p:txBody>
      </p:sp>
      <p:sp>
        <p:nvSpPr>
          <p:cNvPr id="26" name="Shape 24"/>
          <p:cNvSpPr/>
          <p:nvPr/>
        </p:nvSpPr>
        <p:spPr>
          <a:xfrm>
            <a:off x="9747504" y="3538728"/>
            <a:ext cx="347472" cy="347472"/>
          </a:xfrm>
          <a:prstGeom prst="ellipse">
            <a:avLst/>
          </a:prstGeom>
          <a:solidFill>
            <a:srgbClr val="E1232E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 sz="1700"/>
          </a:p>
        </p:txBody>
      </p:sp>
      <p:sp>
        <p:nvSpPr>
          <p:cNvPr id="27" name="Text 25"/>
          <p:cNvSpPr txBox="1"/>
          <p:nvPr/>
        </p:nvSpPr>
        <p:spPr>
          <a:xfrm>
            <a:off x="8686800" y="1975104"/>
            <a:ext cx="2468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E12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2024</a:t>
            </a:r>
            <a:endParaRPr lang="en-US" sz="1700" dirty="0"/>
          </a:p>
        </p:txBody>
      </p:sp>
      <p:sp>
        <p:nvSpPr>
          <p:cNvPr id="28" name="Text 26"/>
          <p:cNvSpPr txBox="1"/>
          <p:nvPr/>
        </p:nvSpPr>
        <p:spPr>
          <a:xfrm>
            <a:off x="8686800" y="2322576"/>
            <a:ext cx="2468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1700" b="1" dirty="0">
                <a:solidFill>
                  <a:srgbClr val="2E2E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Eye-tracking confirms</a:t>
            </a:r>
            <a:endParaRPr lang="en-US" sz="1700" dirty="0"/>
          </a:p>
          <a:p>
            <a:pPr marL="0" indent="0" algn="ctr">
              <a:lnSpc>
                <a:spcPts val="1600"/>
              </a:lnSpc>
              <a:buNone/>
            </a:pPr>
            <a:r>
              <a:rPr lang="en-US" sz="1700" b="1" dirty="0">
                <a:solidFill>
                  <a:srgbClr val="2E2E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literal bias</a:t>
            </a:r>
            <a:endParaRPr lang="en-US" sz="1700" dirty="0"/>
          </a:p>
        </p:txBody>
      </p:sp>
      <p:sp>
        <p:nvSpPr>
          <p:cNvPr id="29" name="Shape 27"/>
          <p:cNvSpPr/>
          <p:nvPr/>
        </p:nvSpPr>
        <p:spPr>
          <a:xfrm>
            <a:off x="9921240" y="2935224"/>
            <a:ext cx="0" cy="548640"/>
          </a:xfrm>
          <a:prstGeom prst="line">
            <a:avLst/>
          </a:prstGeom>
          <a:noFill/>
          <a:ln w="13970">
            <a:solidFill>
              <a:srgbClr val="E1232E"/>
            </a:solidFill>
            <a:prstDash val="solid"/>
          </a:ln>
        </p:spPr>
        <p:txBody>
          <a:bodyPr/>
          <a:lstStyle/>
          <a:p>
            <a:endParaRPr lang="en-US" sz="1700"/>
          </a:p>
        </p:txBody>
      </p:sp>
      <p:sp>
        <p:nvSpPr>
          <p:cNvPr id="30" name="Shape 28"/>
          <p:cNvSpPr/>
          <p:nvPr/>
        </p:nvSpPr>
        <p:spPr>
          <a:xfrm>
            <a:off x="9921240" y="3922776"/>
            <a:ext cx="0" cy="502920"/>
          </a:xfrm>
          <a:prstGeom prst="line">
            <a:avLst/>
          </a:prstGeom>
          <a:noFill/>
          <a:ln w="13970">
            <a:solidFill>
              <a:srgbClr val="E1232E"/>
            </a:solidFill>
            <a:prstDash val="solid"/>
          </a:ln>
        </p:spPr>
        <p:txBody>
          <a:bodyPr/>
          <a:lstStyle/>
          <a:p>
            <a:endParaRPr lang="en-US" sz="1700"/>
          </a:p>
        </p:txBody>
      </p:sp>
      <p:sp>
        <p:nvSpPr>
          <p:cNvPr id="31" name="Text 29"/>
          <p:cNvSpPr txBox="1"/>
          <p:nvPr/>
        </p:nvSpPr>
        <p:spPr>
          <a:xfrm>
            <a:off x="8641080" y="4507992"/>
            <a:ext cx="2560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7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Senaldi &amp; Titone (2024)</a:t>
            </a:r>
            <a:endParaRPr lang="en-US" sz="1700" dirty="0"/>
          </a:p>
        </p:txBody>
      </p:sp>
      <p:sp>
        <p:nvSpPr>
          <p:cNvPr id="32" name="Text 30"/>
          <p:cNvSpPr txBox="1"/>
          <p:nvPr/>
        </p:nvSpPr>
        <p:spPr>
          <a:xfrm>
            <a:off x="8641080" y="5148072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700" b="1" dirty="0">
                <a:solidFill>
                  <a:srgbClr val="E12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 does not rescue L2 readers</a:t>
            </a:r>
            <a:endParaRPr lang="en-US" sz="1700" dirty="0"/>
          </a:p>
        </p:txBody>
      </p:sp>
      <p:sp>
        <p:nvSpPr>
          <p:cNvPr id="34" name="Text 32"/>
          <p:cNvSpPr txBox="1"/>
          <p:nvPr/>
        </p:nvSpPr>
        <p:spPr>
          <a:xfrm>
            <a:off x="11091672" y="6400800"/>
            <a:ext cx="457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dirty="0">
                <a:solidFill>
                  <a:srgbClr val="B5AF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  <p:bldP spid="13" grpId="0" animBg="1"/>
      <p:bldP spid="14" grpId="0" animBg="1"/>
      <p:bldP spid="17" grpId="0" animBg="1"/>
      <p:bldP spid="18" grpId="0" animBg="1"/>
      <p:bldP spid="20" grpId="0" animBg="1"/>
      <p:bldP spid="21" grpId="0" animBg="1"/>
      <p:bldP spid="24" grpId="0" animBg="1"/>
      <p:bldP spid="25" grpId="0" animBg="1"/>
      <p:bldP spid="27" grpId="0" animBg="1"/>
      <p:bldP spid="28" grpId="0" animBg="1"/>
      <p:bldP spid="31" grpId="0" animBg="1"/>
      <p:bldP spid="3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84048"/>
            <a:ext cx="1090879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2E2E2E"/>
                </a:solidFill>
                <a:latin typeface="Sora SemiBold" panose="020B0604020202020204" charset="0"/>
                <a:ea typeface="Calibri" pitchFamily="34" charset="-122"/>
                <a:cs typeface="Sora SemiBold" panose="020B0604020202020204" charset="0"/>
              </a:rPr>
              <a:t>Literature Review</a:t>
            </a:r>
            <a:endParaRPr lang="en-US" sz="2800" dirty="0">
              <a:latin typeface="Sora SemiBold" panose="020B0604020202020204" charset="0"/>
              <a:cs typeface="Sora SemiBold" panose="020B0604020202020204" charset="0"/>
            </a:endParaRPr>
          </a:p>
        </p:txBody>
      </p:sp>
      <p:sp>
        <p:nvSpPr>
          <p:cNvPr id="3" name="Text 1"/>
          <p:cNvSpPr txBox="1"/>
          <p:nvPr/>
        </p:nvSpPr>
        <p:spPr>
          <a:xfrm>
            <a:off x="640080" y="969264"/>
            <a:ext cx="109087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2E2E2E"/>
                </a:solidFill>
                <a:latin typeface="Sora SemiBold" panose="020B0604020202020204" charset="0"/>
                <a:ea typeface="Calibri" pitchFamily="34" charset="-122"/>
                <a:cs typeface="Sora SemiBold" panose="020B0604020202020204" charset="0"/>
              </a:rPr>
              <a:t>Do learners know when they have not understood?</a:t>
            </a:r>
            <a:endParaRPr lang="en-US" sz="2400" dirty="0">
              <a:latin typeface="Sora SemiBold" panose="020B0604020202020204" charset="0"/>
              <a:cs typeface="Sora SemiBold" panose="020B060402020202020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1188720" y="1938048"/>
            <a:ext cx="2487168" cy="2697480"/>
          </a:xfrm>
          <a:prstGeom prst="roundRect">
            <a:avLst>
              <a:gd name="adj" fmla="val 1838"/>
            </a:avLst>
          </a:prstGeom>
          <a:solidFill>
            <a:srgbClr val="FBF1F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 sz="1600"/>
          </a:p>
        </p:txBody>
      </p:sp>
      <p:sp>
        <p:nvSpPr>
          <p:cNvPr id="5" name="Shape 3"/>
          <p:cNvSpPr/>
          <p:nvPr/>
        </p:nvSpPr>
        <p:spPr>
          <a:xfrm>
            <a:off x="1188720" y="1974624"/>
            <a:ext cx="64008" cy="2624328"/>
          </a:xfrm>
          <a:prstGeom prst="rect">
            <a:avLst/>
          </a:prstGeom>
          <a:solidFill>
            <a:srgbClr val="E1232E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 sz="1600"/>
          </a:p>
        </p:txBody>
      </p:sp>
      <p:sp>
        <p:nvSpPr>
          <p:cNvPr id="6" name="Text 4"/>
          <p:cNvSpPr txBox="1"/>
          <p:nvPr/>
        </p:nvSpPr>
        <p:spPr>
          <a:xfrm>
            <a:off x="1408176" y="2120928"/>
            <a:ext cx="20756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600" b="1" dirty="0">
                <a:solidFill>
                  <a:srgbClr val="2E2E2E"/>
                </a:solidFill>
                <a:latin typeface="Sora SemiBold" panose="020B0604020202020204" charset="0"/>
                <a:ea typeface="Calibri" pitchFamily="34" charset="-122"/>
                <a:cs typeface="Sora SemiBold" panose="020B0604020202020204" charset="0"/>
              </a:rPr>
              <a:t>The illusion of knowing</a:t>
            </a:r>
            <a:endParaRPr lang="en-US" sz="1600" dirty="0">
              <a:latin typeface="Sora SemiBold" panose="020B0604020202020204" charset="0"/>
              <a:cs typeface="Sora SemiBold" panose="020B0604020202020204" charset="0"/>
            </a:endParaRPr>
          </a:p>
        </p:txBody>
      </p:sp>
      <p:sp>
        <p:nvSpPr>
          <p:cNvPr id="7" name="Text 5"/>
          <p:cNvSpPr txBox="1"/>
          <p:nvPr/>
        </p:nvSpPr>
        <p:spPr>
          <a:xfrm>
            <a:off x="1408176" y="2733576"/>
            <a:ext cx="2075688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600" dirty="0">
                <a:solidFill>
                  <a:srgbClr val="2E2E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Readers </a:t>
            </a:r>
            <a:r>
              <a:rPr lang="en-US" sz="16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told</a:t>
            </a:r>
            <a:r>
              <a:rPr lang="en-US" sz="1600" dirty="0">
                <a:solidFill>
                  <a:srgbClr val="2E2E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to hunt for contradictions still rated comprehension high when they missed them</a:t>
            </a:r>
            <a:endParaRPr lang="en-US" sz="1600" dirty="0"/>
          </a:p>
        </p:txBody>
      </p:sp>
      <p:sp>
        <p:nvSpPr>
          <p:cNvPr id="8" name="Text 6"/>
          <p:cNvSpPr txBox="1"/>
          <p:nvPr/>
        </p:nvSpPr>
        <p:spPr>
          <a:xfrm>
            <a:off x="1408176" y="4224048"/>
            <a:ext cx="20756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E12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Glenberg et al. (1982)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950208" y="1938048"/>
            <a:ext cx="2487168" cy="2697480"/>
          </a:xfrm>
          <a:prstGeom prst="roundRect">
            <a:avLst>
              <a:gd name="adj" fmla="val 1838"/>
            </a:avLst>
          </a:prstGeom>
          <a:solidFill>
            <a:srgbClr val="FBF1F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0" name="Shape 8"/>
          <p:cNvSpPr/>
          <p:nvPr/>
        </p:nvSpPr>
        <p:spPr>
          <a:xfrm>
            <a:off x="3950208" y="1974624"/>
            <a:ext cx="64008" cy="2624328"/>
          </a:xfrm>
          <a:prstGeom prst="rect">
            <a:avLst/>
          </a:prstGeom>
          <a:solidFill>
            <a:srgbClr val="E1232E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1" name="Text 9"/>
          <p:cNvSpPr txBox="1"/>
          <p:nvPr/>
        </p:nvSpPr>
        <p:spPr>
          <a:xfrm>
            <a:off x="4169664" y="2120928"/>
            <a:ext cx="20756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600" b="1" dirty="0">
                <a:solidFill>
                  <a:srgbClr val="2E2E2E"/>
                </a:solidFill>
                <a:latin typeface="Sora SemiBold" panose="020B0604020202020204" charset="0"/>
                <a:ea typeface="Calibri" pitchFamily="34" charset="-122"/>
                <a:cs typeface="Sora SemiBold" panose="020B0604020202020204" charset="0"/>
              </a:rPr>
              <a:t>Where confidence comes from</a:t>
            </a:r>
            <a:endParaRPr lang="en-US" sz="1600" dirty="0">
              <a:latin typeface="Sora SemiBold" panose="020B0604020202020204" charset="0"/>
              <a:cs typeface="Sora SemiBold" panose="020B0604020202020204" charset="0"/>
            </a:endParaRPr>
          </a:p>
        </p:txBody>
      </p:sp>
      <p:sp>
        <p:nvSpPr>
          <p:cNvPr id="12" name="Text 10"/>
          <p:cNvSpPr txBox="1"/>
          <p:nvPr/>
        </p:nvSpPr>
        <p:spPr>
          <a:xfrm>
            <a:off x="4169664" y="2733576"/>
            <a:ext cx="2075688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600" dirty="0">
                <a:solidFill>
                  <a:srgbClr val="2E2E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Confidence is inferred from cues, above all how </a:t>
            </a:r>
            <a:r>
              <a:rPr lang="en-US" sz="16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fluent</a:t>
            </a:r>
            <a:r>
              <a:rPr lang="en-US" sz="1600" dirty="0">
                <a:solidFill>
                  <a:srgbClr val="2E2E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the processing felt</a:t>
            </a:r>
            <a:endParaRPr lang="en-US" sz="1600" dirty="0"/>
          </a:p>
        </p:txBody>
      </p:sp>
      <p:sp>
        <p:nvSpPr>
          <p:cNvPr id="13" name="Text 11"/>
          <p:cNvSpPr txBox="1"/>
          <p:nvPr/>
        </p:nvSpPr>
        <p:spPr>
          <a:xfrm>
            <a:off x="4169664" y="4224048"/>
            <a:ext cx="20756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E12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Koriat (1997)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6675120" y="1893290"/>
            <a:ext cx="4416552" cy="2742238"/>
          </a:xfrm>
          <a:prstGeom prst="roundRect">
            <a:avLst>
              <a:gd name="adj" fmla="val 1742"/>
            </a:avLst>
          </a:prstGeom>
          <a:solidFill>
            <a:srgbClr val="FFFFFF"/>
          </a:solidFill>
          <a:ln w="13970">
            <a:solidFill>
              <a:srgbClr val="E3D9DA"/>
            </a:solidFill>
            <a:prstDash val="soli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0" name="Text 18"/>
          <p:cNvSpPr txBox="1"/>
          <p:nvPr/>
        </p:nvSpPr>
        <p:spPr>
          <a:xfrm>
            <a:off x="6892650" y="2107452"/>
            <a:ext cx="457392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2E2E"/>
                </a:solidFill>
                <a:latin typeface="Sora SemiBold" panose="020B0604020202020204" charset="0"/>
                <a:ea typeface="Calibri" pitchFamily="34" charset="-122"/>
                <a:cs typeface="Sora SemiBold" panose="020B0604020202020204" charset="0"/>
              </a:rPr>
              <a:t>Has the picture changed since 1982?</a:t>
            </a:r>
            <a:endParaRPr lang="en-US" sz="1600" dirty="0">
              <a:latin typeface="Sora SemiBold" panose="020B0604020202020204" charset="0"/>
              <a:cs typeface="Sora SemiBold" panose="020B0604020202020204" charset="0"/>
            </a:endParaRPr>
          </a:p>
        </p:txBody>
      </p:sp>
      <p:sp>
        <p:nvSpPr>
          <p:cNvPr id="21" name="Text 19"/>
          <p:cNvSpPr txBox="1"/>
          <p:nvPr/>
        </p:nvSpPr>
        <p:spPr>
          <a:xfrm>
            <a:off x="6892650" y="2418348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recent meta-analyses</a:t>
            </a:r>
            <a:endParaRPr lang="en-US" sz="1600" dirty="0"/>
          </a:p>
        </p:txBody>
      </p:sp>
      <p:sp>
        <p:nvSpPr>
          <p:cNvPr id="22" name="Text 20"/>
          <p:cNvSpPr txBox="1"/>
          <p:nvPr/>
        </p:nvSpPr>
        <p:spPr>
          <a:xfrm>
            <a:off x="6947514" y="2851483"/>
            <a:ext cx="1737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2E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Prinz et al. (2020)</a:t>
            </a:r>
            <a:endParaRPr lang="en-US" sz="1600" dirty="0"/>
          </a:p>
        </p:txBody>
      </p:sp>
      <p:sp>
        <p:nvSpPr>
          <p:cNvPr id="23" name="Text 21"/>
          <p:cNvSpPr txBox="1"/>
          <p:nvPr/>
        </p:nvSpPr>
        <p:spPr>
          <a:xfrm>
            <a:off x="6947514" y="3070939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94 studies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6947514" y="3308683"/>
            <a:ext cx="1600200" cy="182880"/>
          </a:xfrm>
          <a:prstGeom prst="rect">
            <a:avLst/>
          </a:prstGeom>
          <a:solidFill>
            <a:srgbClr val="FBF1F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5" name="Shape 23"/>
          <p:cNvSpPr/>
          <p:nvPr/>
        </p:nvSpPr>
        <p:spPr>
          <a:xfrm>
            <a:off x="6947514" y="3308683"/>
            <a:ext cx="1280160" cy="182880"/>
          </a:xfrm>
          <a:prstGeom prst="rect">
            <a:avLst/>
          </a:prstGeom>
          <a:solidFill>
            <a:srgbClr val="E1232E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6" name="Text 24"/>
          <p:cNvSpPr txBox="1"/>
          <p:nvPr/>
        </p:nvSpPr>
        <p:spPr>
          <a:xfrm>
            <a:off x="8630010" y="3235531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2E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= 0.24</a:t>
            </a:r>
            <a:endParaRPr lang="en-US" sz="1600" dirty="0"/>
          </a:p>
        </p:txBody>
      </p:sp>
      <p:sp>
        <p:nvSpPr>
          <p:cNvPr id="27" name="Text 25"/>
          <p:cNvSpPr txBox="1"/>
          <p:nvPr/>
        </p:nvSpPr>
        <p:spPr>
          <a:xfrm>
            <a:off x="6995160" y="3734121"/>
            <a:ext cx="1737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2E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Yang et al. (2023)</a:t>
            </a:r>
            <a:endParaRPr lang="en-US" sz="1600" dirty="0"/>
          </a:p>
        </p:txBody>
      </p:sp>
      <p:sp>
        <p:nvSpPr>
          <p:cNvPr id="28" name="Text 26"/>
          <p:cNvSpPr txBox="1"/>
          <p:nvPr/>
        </p:nvSpPr>
        <p:spPr>
          <a:xfrm>
            <a:off x="6971337" y="3884514"/>
            <a:ext cx="2637081" cy="3287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115 studies · 15,889 people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6995160" y="4210571"/>
            <a:ext cx="1600200" cy="182880"/>
          </a:xfrm>
          <a:prstGeom prst="rect">
            <a:avLst/>
          </a:prstGeom>
          <a:solidFill>
            <a:srgbClr val="FBF1F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0" name="Shape 28"/>
          <p:cNvSpPr/>
          <p:nvPr/>
        </p:nvSpPr>
        <p:spPr>
          <a:xfrm>
            <a:off x="6995160" y="4210571"/>
            <a:ext cx="949452" cy="182880"/>
          </a:xfrm>
          <a:prstGeom prst="rect">
            <a:avLst/>
          </a:prstGeom>
          <a:solidFill>
            <a:srgbClr val="8B1520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1" name="Text 29"/>
          <p:cNvSpPr txBox="1"/>
          <p:nvPr/>
        </p:nvSpPr>
        <p:spPr>
          <a:xfrm>
            <a:off x="8677656" y="4137419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2E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= 0.178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640080" y="5038345"/>
            <a:ext cx="10908792" cy="658368"/>
          </a:xfrm>
          <a:prstGeom prst="roundRect">
            <a:avLst>
              <a:gd name="adj" fmla="val 6944"/>
            </a:avLst>
          </a:prstGeom>
          <a:solidFill>
            <a:srgbClr val="E1232E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6" name="Text 34"/>
          <p:cNvSpPr txBox="1"/>
          <p:nvPr/>
        </p:nvSpPr>
        <p:spPr>
          <a:xfrm>
            <a:off x="914400" y="5038345"/>
            <a:ext cx="1036015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Assembling easy words feels fluent. Fluency is normally a good cue but with biblical idioms it betrays the learner.</a:t>
            </a:r>
            <a:endParaRPr lang="en-US" sz="1600" dirty="0"/>
          </a:p>
        </p:txBody>
      </p:sp>
      <p:sp>
        <p:nvSpPr>
          <p:cNvPr id="38" name="Text 36"/>
          <p:cNvSpPr txBox="1"/>
          <p:nvPr/>
        </p:nvSpPr>
        <p:spPr>
          <a:xfrm>
            <a:off x="11091672" y="6574537"/>
            <a:ext cx="457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dirty="0">
                <a:solidFill>
                  <a:srgbClr val="B5AF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5" grpId="0" animBg="1"/>
      <p:bldP spid="3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84048"/>
            <a:ext cx="1090879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2E2E2E"/>
                </a:solidFill>
                <a:latin typeface="Sora SemiBold" panose="020B0604020202020204" charset="0"/>
                <a:ea typeface="Calibri" pitchFamily="34" charset="-122"/>
                <a:cs typeface="Sora SemiBold" panose="020B0604020202020204" charset="0"/>
              </a:rPr>
              <a:t>Why this matters for Vietnamese EFL learners</a:t>
            </a:r>
            <a:endParaRPr lang="en-US" sz="3200" dirty="0">
              <a:latin typeface="Sora SemiBold" panose="020B0604020202020204" charset="0"/>
              <a:cs typeface="Sora SemiBold" panose="020B0604020202020204" charset="0"/>
            </a:endParaRPr>
          </a:p>
        </p:txBody>
      </p:sp>
      <p:sp>
        <p:nvSpPr>
          <p:cNvPr id="3" name="Text 1"/>
          <p:cNvSpPr txBox="1"/>
          <p:nvPr/>
        </p:nvSpPr>
        <p:spPr>
          <a:xfrm>
            <a:off x="704088" y="1348500"/>
            <a:ext cx="109087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100" dirty="0">
                <a:solidFill>
                  <a:srgbClr val="E1232E"/>
                </a:solidFill>
                <a:latin typeface="Sora SemiBold" panose="020B0604020202020204" charset="0"/>
                <a:ea typeface="Calibri" pitchFamily="34" charset="-122"/>
                <a:cs typeface="Sora SemiBold" panose="020B0604020202020204" charset="0"/>
              </a:rPr>
              <a:t>THREE FACTORS, ALL WORKING AGAINST VIETNAMESE LEARNERS</a:t>
            </a:r>
            <a:endParaRPr lang="en-US" sz="1400" dirty="0">
              <a:latin typeface="Sora SemiBold" panose="020B0604020202020204" charset="0"/>
              <a:cs typeface="Sora SemiBold" panose="020B060402020202020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72084" y="2031412"/>
            <a:ext cx="10908792" cy="0"/>
          </a:xfrm>
          <a:prstGeom prst="line">
            <a:avLst/>
          </a:prstGeom>
          <a:noFill/>
          <a:ln w="12700">
            <a:solidFill>
              <a:srgbClr val="E3D9DA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5" name="Text 3"/>
          <p:cNvSpPr txBox="1"/>
          <p:nvPr/>
        </p:nvSpPr>
        <p:spPr>
          <a:xfrm>
            <a:off x="672084" y="2260012"/>
            <a:ext cx="5486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E2E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Cross-language similarity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672084" y="2644060"/>
            <a:ext cx="6766560" cy="310896"/>
          </a:xfrm>
          <a:prstGeom prst="rect">
            <a:avLst/>
          </a:prstGeom>
          <a:solidFill>
            <a:srgbClr val="FBF1F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7" name="Shape 5"/>
          <p:cNvSpPr/>
          <p:nvPr/>
        </p:nvSpPr>
        <p:spPr>
          <a:xfrm>
            <a:off x="672084" y="2644060"/>
            <a:ext cx="202997" cy="310896"/>
          </a:xfrm>
          <a:prstGeom prst="rect">
            <a:avLst/>
          </a:prstGeom>
          <a:solidFill>
            <a:srgbClr val="E1232E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8" name="Text 6"/>
          <p:cNvSpPr txBox="1"/>
          <p:nvPr/>
        </p:nvSpPr>
        <p:spPr>
          <a:xfrm>
            <a:off x="7575804" y="2644060"/>
            <a:ext cx="731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</a:t>
            </a:r>
            <a:endParaRPr lang="en-US" sz="1200" dirty="0"/>
          </a:p>
        </p:txBody>
      </p:sp>
      <p:sp>
        <p:nvSpPr>
          <p:cNvPr id="9" name="Text 7"/>
          <p:cNvSpPr txBox="1"/>
          <p:nvPr/>
        </p:nvSpPr>
        <p:spPr>
          <a:xfrm>
            <a:off x="672084" y="3009820"/>
            <a:ext cx="7498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Vietnamese has no biblical idiom stock — no L1 equivalent to lean on</a:t>
            </a:r>
            <a:endParaRPr lang="en-US" dirty="0"/>
          </a:p>
        </p:txBody>
      </p:sp>
      <p:sp>
        <p:nvSpPr>
          <p:cNvPr id="10" name="Text 8"/>
          <p:cNvSpPr txBox="1"/>
          <p:nvPr/>
        </p:nvSpPr>
        <p:spPr>
          <a:xfrm>
            <a:off x="8535924" y="2260012"/>
            <a:ext cx="3044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i="1" dirty="0">
                <a:solidFill>
                  <a:srgbClr val="E12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Soto-Sierra &amp; Ferreira (2024)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672084" y="3375580"/>
            <a:ext cx="10908792" cy="0"/>
          </a:xfrm>
          <a:prstGeom prst="line">
            <a:avLst/>
          </a:prstGeom>
          <a:noFill/>
          <a:ln w="9525">
            <a:solidFill>
              <a:srgbClr val="E3D9DA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12" name="Text 10"/>
          <p:cNvSpPr txBox="1"/>
          <p:nvPr/>
        </p:nvSpPr>
        <p:spPr>
          <a:xfrm>
            <a:off x="672084" y="3503596"/>
            <a:ext cx="5486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E2E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Transparency</a:t>
            </a:r>
            <a:endParaRPr lang="en-US" sz="2000" dirty="0"/>
          </a:p>
        </p:txBody>
      </p:sp>
      <p:sp>
        <p:nvSpPr>
          <p:cNvPr id="13" name="Shape 11"/>
          <p:cNvSpPr/>
          <p:nvPr/>
        </p:nvSpPr>
        <p:spPr>
          <a:xfrm>
            <a:off x="672084" y="3887644"/>
            <a:ext cx="6766560" cy="310896"/>
          </a:xfrm>
          <a:prstGeom prst="rect">
            <a:avLst/>
          </a:prstGeom>
          <a:solidFill>
            <a:srgbClr val="FBF1F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14" name="Shape 12"/>
          <p:cNvSpPr/>
          <p:nvPr/>
        </p:nvSpPr>
        <p:spPr>
          <a:xfrm>
            <a:off x="672084" y="3887644"/>
            <a:ext cx="1014984" cy="310896"/>
          </a:xfrm>
          <a:prstGeom prst="rect">
            <a:avLst/>
          </a:prstGeom>
          <a:solidFill>
            <a:srgbClr val="E1232E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15" name="Text 13"/>
          <p:cNvSpPr txBox="1"/>
          <p:nvPr/>
        </p:nvSpPr>
        <p:spPr>
          <a:xfrm>
            <a:off x="7575804" y="3887644"/>
            <a:ext cx="731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</a:t>
            </a:r>
            <a:endParaRPr lang="en-US" sz="1200" dirty="0"/>
          </a:p>
        </p:txBody>
      </p:sp>
      <p:sp>
        <p:nvSpPr>
          <p:cNvPr id="16" name="Text 14"/>
          <p:cNvSpPr txBox="1"/>
          <p:nvPr/>
        </p:nvSpPr>
        <p:spPr>
          <a:xfrm>
            <a:off x="672084" y="4253404"/>
            <a:ext cx="7498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Meaning depends on a narrative, not a metaphor you can work out</a:t>
            </a:r>
            <a:endParaRPr lang="en-US" dirty="0"/>
          </a:p>
        </p:txBody>
      </p:sp>
      <p:sp>
        <p:nvSpPr>
          <p:cNvPr id="17" name="Text 15"/>
          <p:cNvSpPr txBox="1"/>
          <p:nvPr/>
        </p:nvSpPr>
        <p:spPr>
          <a:xfrm>
            <a:off x="8535924" y="3503596"/>
            <a:ext cx="3044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i="1" dirty="0">
                <a:solidFill>
                  <a:srgbClr val="E12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O’Reilly et al. (2025)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672084" y="4619164"/>
            <a:ext cx="10908792" cy="0"/>
          </a:xfrm>
          <a:prstGeom prst="line">
            <a:avLst/>
          </a:prstGeom>
          <a:noFill/>
          <a:ln w="9525">
            <a:solidFill>
              <a:srgbClr val="E3D9DA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19" name="Text 17"/>
          <p:cNvSpPr txBox="1"/>
          <p:nvPr/>
        </p:nvSpPr>
        <p:spPr>
          <a:xfrm>
            <a:off x="672084" y="4747180"/>
            <a:ext cx="5486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E2E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Signalling in context</a:t>
            </a:r>
            <a:endParaRPr lang="en-US" sz="2000" dirty="0"/>
          </a:p>
        </p:txBody>
      </p:sp>
      <p:sp>
        <p:nvSpPr>
          <p:cNvPr id="20" name="Shape 18"/>
          <p:cNvSpPr/>
          <p:nvPr/>
        </p:nvSpPr>
        <p:spPr>
          <a:xfrm>
            <a:off x="672084" y="5131228"/>
            <a:ext cx="6766560" cy="310896"/>
          </a:xfrm>
          <a:prstGeom prst="rect">
            <a:avLst/>
          </a:prstGeom>
          <a:solidFill>
            <a:srgbClr val="FBF1F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21" name="Shape 19"/>
          <p:cNvSpPr/>
          <p:nvPr/>
        </p:nvSpPr>
        <p:spPr>
          <a:xfrm>
            <a:off x="672084" y="5131228"/>
            <a:ext cx="541325" cy="310896"/>
          </a:xfrm>
          <a:prstGeom prst="rect">
            <a:avLst/>
          </a:prstGeom>
          <a:solidFill>
            <a:srgbClr val="E1232E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22" name="Text 20"/>
          <p:cNvSpPr txBox="1"/>
          <p:nvPr/>
        </p:nvSpPr>
        <p:spPr>
          <a:xfrm>
            <a:off x="7575804" y="5131228"/>
            <a:ext cx="731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</a:t>
            </a:r>
            <a:endParaRPr lang="en-US" sz="1200" dirty="0"/>
          </a:p>
        </p:txBody>
      </p:sp>
      <p:sp>
        <p:nvSpPr>
          <p:cNvPr id="23" name="Text 21"/>
          <p:cNvSpPr txBox="1"/>
          <p:nvPr/>
        </p:nvSpPr>
        <p:spPr>
          <a:xfrm>
            <a:off x="672084" y="5661579"/>
            <a:ext cx="7498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circulate in ordinary, non-religious English</a:t>
            </a:r>
          </a:p>
          <a:p>
            <a:pPr marL="0" indent="0">
              <a:buNone/>
            </a:pPr>
            <a:r>
              <a:rPr lang="en-US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Nothing marks them as needing background</a:t>
            </a:r>
            <a:endParaRPr lang="en-US" dirty="0"/>
          </a:p>
        </p:txBody>
      </p:sp>
      <p:sp>
        <p:nvSpPr>
          <p:cNvPr id="24" name="Text 22"/>
          <p:cNvSpPr txBox="1"/>
          <p:nvPr/>
        </p:nvSpPr>
        <p:spPr>
          <a:xfrm>
            <a:off x="8535924" y="4747180"/>
            <a:ext cx="3044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i="1" dirty="0">
                <a:solidFill>
                  <a:srgbClr val="E12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Pinnavaia (2012)</a:t>
            </a:r>
            <a:endParaRPr lang="en-US" sz="1600" dirty="0"/>
          </a:p>
        </p:txBody>
      </p:sp>
      <p:sp>
        <p:nvSpPr>
          <p:cNvPr id="26" name="Text 24"/>
          <p:cNvSpPr txBox="1"/>
          <p:nvPr/>
        </p:nvSpPr>
        <p:spPr>
          <a:xfrm>
            <a:off x="11091672" y="6400800"/>
            <a:ext cx="457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B5AF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</TotalTime>
  <Words>2918</Words>
  <Application>Microsoft Office PowerPoint</Application>
  <PresentationFormat>Widescreen</PresentationFormat>
  <Paragraphs>278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Sora Light</vt:lpstr>
      <vt:lpstr>Sora SemiBold</vt:lpstr>
      <vt:lpstr>Sora Bold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Châu Anh Lê Điền</cp:lastModifiedBy>
  <cp:revision>18</cp:revision>
  <dcterms:created xsi:type="dcterms:W3CDTF">2026-08-21T01:45:13Z</dcterms:created>
  <dcterms:modified xsi:type="dcterms:W3CDTF">2026-08-28T04:29:04Z</dcterms:modified>
</cp:coreProperties>
</file>