
<file path=[Content_Types].xml><?xml version="1.0" encoding="utf-8"?>
<Types xmlns="http://schemas.openxmlformats.org/package/2006/content-types">
  <Default Extension="docx" ContentType="application/vnd.openxmlformats-officedocument.wordprocessingml.documen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slides/slide40.xml" ContentType="application/vnd.openxmlformats-officedocument.presentationml.slide+xml"/>
  <Override PartName="/ppt/notesSlides/notesSlide200.xml" ContentType="application/vnd.openxmlformats-officedocument.presentationml.notesSlide+xml"/>
  <Override PartName="/ppt/slideLayouts/slideLayout70.xml" ContentType="application/vnd.openxmlformats-officedocument.presentationml.slideLayout+xml"/>
  <Override PartName="/ppt/notesMasters/notesMaster10.xml" ContentType="application/vnd.openxmlformats-officedocument.presentationml.notesMaster+xml"/>
  <Override PartName="/ppt/slideMasters/slideMaster10.xml" ContentType="application/vnd.openxmlformats-officedocument.presentationml.slideMaster+xml"/>
  <Override PartName="/ppt/theme/theme20.xml" ContentType="application/vnd.openxmlformats-officedocument.theme+xml"/>
  <Override PartName="/ppt/slideLayouts/slideLayout80.xml" ContentType="application/vnd.openxmlformats-officedocument.presentationml.slideLayout+xml"/>
  <Override PartName="/ppt/slideLayouts/slideLayout30.xml" ContentType="application/vnd.openxmlformats-officedocument.presentationml.slideLayout+xml"/>
  <Override PartName="/ppt/theme/theme10.xml" ContentType="application/vnd.openxmlformats-officedocument.theme+xml"/>
  <Override PartName="/ppt/slideLayouts/slideLayout20.xml" ContentType="application/vnd.openxmlformats-officedocument.presentationml.slideLayout+xml"/>
  <Override PartName="/ppt/slideLayouts/slideLayout12.xml" ContentType="application/vnd.openxmlformats-officedocument.presentationml.slideLayout+xml"/>
  <Override PartName="/ppt/slideLayouts/slideLayout60.xml" ContentType="application/vnd.openxmlformats-officedocument.presentationml.slideLayout+xml"/>
  <Override PartName="/ppt/slideLayouts/slideLayout110.xml" ContentType="application/vnd.openxmlformats-officedocument.presentationml.slideLayout+xml"/>
  <Override PartName="/ppt/slideLayouts/slideLayout50.xml" ContentType="application/vnd.openxmlformats-officedocument.presentationml.slideLayout+xml"/>
  <Override PartName="/ppt/slideLayouts/slideLayout100.xml" ContentType="application/vnd.openxmlformats-officedocument.presentationml.slideLayout+xml"/>
  <Override PartName="/ppt/slideLayouts/slideLayout40.xml" ContentType="application/vnd.openxmlformats-officedocument.presentationml.slideLayout+xml"/>
  <Override PartName="/ppt/slideLayouts/slideLayout9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56" r:id="rId5"/>
    <p:sldId id="261" r:id="rId6"/>
    <p:sldId id="259" r:id="rId7"/>
    <p:sldId id="258" r:id="rId8"/>
    <p:sldId id="260" r:id="rId9"/>
    <p:sldId id="263" r:id="rId10"/>
    <p:sldId id="324" r:id="rId11"/>
    <p:sldId id="325" r:id="rId12"/>
    <p:sldId id="326" r:id="rId13"/>
    <p:sldId id="327" r:id="rId14"/>
    <p:sldId id="332" r:id="rId15"/>
    <p:sldId id="311" r:id="rId16"/>
    <p:sldId id="264" r:id="rId17"/>
    <p:sldId id="265" r:id="rId18"/>
    <p:sldId id="277" r:id="rId19"/>
    <p:sldId id="266" r:id="rId20"/>
    <p:sldId id="315" r:id="rId21"/>
    <p:sldId id="316" r:id="rId22"/>
    <p:sldId id="318" r:id="rId23"/>
    <p:sldId id="319" r:id="rId24"/>
    <p:sldId id="321" r:id="rId25"/>
    <p:sldId id="322" r:id="rId26"/>
    <p:sldId id="32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CB09C-A948-7E37-F506-5DE74BCA6398}" name="Khánh Nguyễn" initials="KN" userId="S::khanh09@konvinski.onmicrosoft.com::e1ce8520-8c1f-457c-91da-2408908b1d2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97132"/>
    <a:srgbClr val="196B24"/>
    <a:srgbClr val="A02B93"/>
    <a:srgbClr val="4EA72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996" autoAdjust="0"/>
  </p:normalViewPr>
  <p:slideViewPr>
    <p:cSldViewPr snapToGrid="0">
      <p:cViewPr varScale="1">
        <p:scale>
          <a:sx n="69" d="100"/>
          <a:sy n="69" d="100"/>
        </p:scale>
        <p:origin x="2076" y="60"/>
      </p:cViewPr>
      <p:guideLst/>
    </p:cSldViewPr>
  </p:slideViewPr>
  <p:notesTextViewPr>
    <p:cViewPr>
      <p:scale>
        <a:sx n="200" d="100"/>
        <a:sy n="2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guye\AppData\Roaming\Microsoft\Excel\S&#244;&#777;%20la&#768;m%20vi&#234;&#803;c1%20(version%201).xlsb"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konvinski-my.sharepoint.com/personal/khanh09_konvinski_onmicrosoft_com/Documents/feedback%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onvinski-my.sharepoint.com/personal/khanh09_konvinski_onmicrosoft_com/Documents/feedback%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onvinski-my.sharepoint.com/personal/khanh09_konvinski_onmicrosoft_com/Documents/feedback%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konvinski-my.sharepoint.com/personal/khanh09_konvinski_onmicrosoft_com/Documents/feedback%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konvinski-my.sharepoint.com/personal/khanh09_konvinski_onmicrosoft_com/Documents/feedback%20data.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1881761002434832E-2"/>
          <c:y val="0.10539941286742265"/>
          <c:w val="0.67664231694763066"/>
          <c:h val="0.77511103372173029"/>
        </c:manualLayout>
      </c:layout>
      <c:barChart>
        <c:barDir val="col"/>
        <c:grouping val="clustered"/>
        <c:varyColors val="0"/>
        <c:ser>
          <c:idx val="1"/>
          <c:order val="1"/>
          <c:tx>
            <c:strRef>
              <c:f>Trang_tính1!$A$4</c:f>
              <c:strCache>
                <c:ptCount val="1"/>
                <c:pt idx="0">
                  <c:v>Self-regulation development</c:v>
                </c:pt>
              </c:strCache>
            </c:strRef>
          </c:tx>
          <c:spPr>
            <a:solidFill>
              <a:schemeClr val="accent2"/>
            </a:solidFill>
            <a:ln>
              <a:noFill/>
            </a:ln>
            <a:effectLst/>
          </c:spPr>
          <c:invertIfNegative val="0"/>
          <c:dLbls>
            <c:dLbl>
              <c:idx val="0"/>
              <c:layout>
                <c:manualLayout>
                  <c:x val="0"/>
                  <c:y val="0.14056131684662532"/>
                </c:manualLayout>
              </c:layout>
              <c:showLegendKey val="0"/>
              <c:showVal val="0"/>
              <c:showCatName val="0"/>
              <c:showSerName val="1"/>
              <c:showPercent val="0"/>
              <c:showBubbleSize val="0"/>
              <c:extLst>
                <c:ext xmlns:c15="http://schemas.microsoft.com/office/drawing/2012/chart" uri="{CE6537A1-D6FC-4f65-9D91-7224C49458BB}">
                  <c15:layout>
                    <c:manualLayout>
                      <c:w val="0.11142161477120034"/>
                      <c:h val="0.10674175870767456"/>
                    </c:manualLayout>
                  </c15:layout>
                </c:ext>
                <c:ext xmlns:c16="http://schemas.microsoft.com/office/drawing/2014/chart" uri="{C3380CC4-5D6E-409C-BE32-E72D297353CC}">
                  <c16:uniqueId val="{00000000-5D6D-49AA-B2B5-07A05C16CE48}"/>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Consolas" panose="020B0609020204030204" pitchFamily="49" charset="0"/>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Trang_tính1!$G$1:$G$2</c:f>
              <c:strCache>
                <c:ptCount val="2"/>
                <c:pt idx="1">
                  <c:v>%</c:v>
                </c:pt>
              </c:strCache>
            </c:strRef>
          </c:cat>
          <c:val>
            <c:numRef>
              <c:f>Trang_tính1!$G$4</c:f>
              <c:numCache>
                <c:formatCode>General</c:formatCode>
                <c:ptCount val="1"/>
                <c:pt idx="0">
                  <c:v>1.6</c:v>
                </c:pt>
              </c:numCache>
            </c:numRef>
          </c:val>
          <c:extLst>
            <c:ext xmlns:c16="http://schemas.microsoft.com/office/drawing/2014/chart" uri="{C3380CC4-5D6E-409C-BE32-E72D297353CC}">
              <c16:uniqueId val="{00000001-5D6D-49AA-B2B5-07A05C16CE48}"/>
            </c:ext>
          </c:extLst>
        </c:ser>
        <c:ser>
          <c:idx val="2"/>
          <c:order val="2"/>
          <c:tx>
            <c:strRef>
              <c:f>Trang_tính1!$A$5</c:f>
              <c:strCache>
                <c:ptCount val="1"/>
                <c:pt idx="0">
                  <c:v>Process-oriented feedback</c:v>
                </c:pt>
              </c:strCache>
            </c:strRef>
          </c:tx>
          <c:spPr>
            <a:solidFill>
              <a:schemeClr val="accent3"/>
            </a:solidFill>
            <a:ln>
              <a:noFill/>
            </a:ln>
            <a:effectLst/>
          </c:spPr>
          <c:invertIfNegative val="0"/>
          <c:dLbls>
            <c:dLbl>
              <c:idx val="0"/>
              <c:layout>
                <c:manualLayout>
                  <c:x val="1.4967959957000042E-3"/>
                  <c:y val="0.17524980580784222"/>
                </c:manualLayout>
              </c:layout>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Consolas" panose="020B0609020204030204" pitchFamily="49" charset="0"/>
                      <a:ea typeface="+mn-ea"/>
                      <a:cs typeface="+mn-cs"/>
                    </a:defRPr>
                  </a:pPr>
                  <a:endParaRPr lang="en-US"/>
                </a:p>
              </c:txPr>
              <c:showLegendKey val="0"/>
              <c:showVal val="0"/>
              <c:showCatName val="0"/>
              <c:showSerName val="1"/>
              <c:showPercent val="0"/>
              <c:showBubbleSize val="0"/>
              <c:extLst>
                <c:ext xmlns:c15="http://schemas.microsoft.com/office/drawing/2012/chart" uri="{CE6537A1-D6FC-4f65-9D91-7224C49458BB}">
                  <c15:layout>
                    <c:manualLayout>
                      <c:w val="0.11885315277440667"/>
                      <c:h val="0.10559709673989469"/>
                    </c:manualLayout>
                  </c15:layout>
                </c:ext>
                <c:ext xmlns:c16="http://schemas.microsoft.com/office/drawing/2014/chart" uri="{C3380CC4-5D6E-409C-BE32-E72D297353CC}">
                  <c16:uniqueId val="{00000002-5D6D-49AA-B2B5-07A05C16CE48}"/>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Consolas" panose="020B0609020204030204" pitchFamily="49" charset="0"/>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Trang_tính1!$G$1:$G$2</c:f>
              <c:strCache>
                <c:ptCount val="2"/>
                <c:pt idx="1">
                  <c:v>%</c:v>
                </c:pt>
              </c:strCache>
            </c:strRef>
          </c:cat>
          <c:val>
            <c:numRef>
              <c:f>Trang_tính1!$G$5</c:f>
              <c:numCache>
                <c:formatCode>General</c:formatCode>
                <c:ptCount val="1"/>
                <c:pt idx="0">
                  <c:v>4.4000000000000004</c:v>
                </c:pt>
              </c:numCache>
            </c:numRef>
          </c:val>
          <c:extLst>
            <c:ext xmlns:c16="http://schemas.microsoft.com/office/drawing/2014/chart" uri="{C3380CC4-5D6E-409C-BE32-E72D297353CC}">
              <c16:uniqueId val="{00000003-5D6D-49AA-B2B5-07A05C16CE48}"/>
            </c:ext>
          </c:extLst>
        </c:ser>
        <c:ser>
          <c:idx val="3"/>
          <c:order val="3"/>
          <c:tx>
            <c:strRef>
              <c:f>Trang_tính1!$A$6</c:f>
              <c:strCache>
                <c:ptCount val="1"/>
                <c:pt idx="0">
                  <c:v>Task performance feedback</c:v>
                </c:pt>
              </c:strCache>
            </c:strRef>
          </c:tx>
          <c:spPr>
            <a:solidFill>
              <a:schemeClr val="accent4"/>
            </a:solidFill>
            <a:ln>
              <a:noFill/>
            </a:ln>
            <a:effectLst/>
          </c:spPr>
          <c:invertIfNegative val="0"/>
          <c:dLbls>
            <c:dLbl>
              <c:idx val="0"/>
              <c:layout>
                <c:manualLayout>
                  <c:x val="-5.8929040124901279E-8"/>
                  <c:y val="0.27518062750743011"/>
                </c:manualLayout>
              </c:layout>
              <c:showLegendKey val="0"/>
              <c:showVal val="0"/>
              <c:showCatName val="0"/>
              <c:showSerName val="1"/>
              <c:showPercent val="0"/>
              <c:showBubbleSize val="0"/>
              <c:extLst>
                <c:ext xmlns:c15="http://schemas.microsoft.com/office/drawing/2012/chart" uri="{CE6537A1-D6FC-4f65-9D91-7224C49458BB}">
                  <c15:layout>
                    <c:manualLayout>
                      <c:w val="0.11261905286653832"/>
                      <c:h val="0.11647582357210455"/>
                    </c:manualLayout>
                  </c15:layout>
                </c:ext>
                <c:ext xmlns:c16="http://schemas.microsoft.com/office/drawing/2014/chart" uri="{C3380CC4-5D6E-409C-BE32-E72D297353CC}">
                  <c16:uniqueId val="{00000004-5D6D-49AA-B2B5-07A05C16CE48}"/>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Consolas" panose="020B0609020204030204" pitchFamily="49" charset="0"/>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Trang_tính1!$G$1:$G$2</c:f>
              <c:strCache>
                <c:ptCount val="2"/>
                <c:pt idx="1">
                  <c:v>%</c:v>
                </c:pt>
              </c:strCache>
            </c:strRef>
          </c:cat>
          <c:val>
            <c:numRef>
              <c:f>Trang_tính1!$G$6</c:f>
              <c:numCache>
                <c:formatCode>General</c:formatCode>
                <c:ptCount val="1"/>
                <c:pt idx="0">
                  <c:v>13.5</c:v>
                </c:pt>
              </c:numCache>
            </c:numRef>
          </c:val>
          <c:extLst>
            <c:ext xmlns:c16="http://schemas.microsoft.com/office/drawing/2014/chart" uri="{C3380CC4-5D6E-409C-BE32-E72D297353CC}">
              <c16:uniqueId val="{00000005-5D6D-49AA-B2B5-07A05C16CE48}"/>
            </c:ext>
          </c:extLst>
        </c:ser>
        <c:ser>
          <c:idx val="4"/>
          <c:order val="4"/>
          <c:tx>
            <c:strRef>
              <c:f>Trang_tính1!$A$7</c:f>
              <c:strCache>
                <c:ptCount val="1"/>
                <c:pt idx="0">
                  <c:v>Task evaluation feedback</c:v>
                </c:pt>
              </c:strCache>
            </c:strRef>
          </c:tx>
          <c:spPr>
            <a:solidFill>
              <a:schemeClr val="accent5"/>
            </a:solidFill>
            <a:ln>
              <a:noFill/>
            </a:ln>
            <a:effectLst/>
          </c:spPr>
          <c:invertIfNegative val="0"/>
          <c:dLbls>
            <c:dLbl>
              <c:idx val="0"/>
              <c:layout>
                <c:manualLayout>
                  <c:x val="2.9936541673850551E-3"/>
                  <c:y val="0.29823911669338676"/>
                </c:manualLayout>
              </c:layout>
              <c:showLegendKey val="0"/>
              <c:showVal val="0"/>
              <c:showCatName val="0"/>
              <c:showSerName val="1"/>
              <c:showPercent val="0"/>
              <c:showBubbleSize val="0"/>
              <c:extLst>
                <c:ext xmlns:c15="http://schemas.microsoft.com/office/drawing/2012/chart" uri="{CE6537A1-D6FC-4f65-9D91-7224C49458BB}">
                  <c15:layout>
                    <c:manualLayout>
                      <c:w val="0.11115219119974927"/>
                      <c:h val="0.11153872521181724"/>
                    </c:manualLayout>
                  </c15:layout>
                </c:ext>
                <c:ext xmlns:c16="http://schemas.microsoft.com/office/drawing/2014/chart" uri="{C3380CC4-5D6E-409C-BE32-E72D297353CC}">
                  <c16:uniqueId val="{00000006-5D6D-49AA-B2B5-07A05C16CE48}"/>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Consolas" panose="020B0609020204030204" pitchFamily="49" charset="0"/>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Trang_tính1!$G$1:$G$2</c:f>
              <c:strCache>
                <c:ptCount val="2"/>
                <c:pt idx="1">
                  <c:v>%</c:v>
                </c:pt>
              </c:strCache>
            </c:strRef>
          </c:cat>
          <c:val>
            <c:numRef>
              <c:f>Trang_tính1!$G$7</c:f>
              <c:numCache>
                <c:formatCode>General</c:formatCode>
                <c:ptCount val="1"/>
                <c:pt idx="0">
                  <c:v>15.7</c:v>
                </c:pt>
              </c:numCache>
            </c:numRef>
          </c:val>
          <c:extLst>
            <c:ext xmlns:c16="http://schemas.microsoft.com/office/drawing/2014/chart" uri="{C3380CC4-5D6E-409C-BE32-E72D297353CC}">
              <c16:uniqueId val="{00000007-5D6D-49AA-B2B5-07A05C16CE48}"/>
            </c:ext>
          </c:extLst>
        </c:ser>
        <c:ser>
          <c:idx val="5"/>
          <c:order val="5"/>
          <c:tx>
            <c:strRef>
              <c:f>Trang_tính1!$A$8</c:f>
              <c:strCache>
                <c:ptCount val="1"/>
                <c:pt idx="0">
                  <c:v>Editorial feedback</c:v>
                </c:pt>
              </c:strCache>
            </c:strRef>
          </c:tx>
          <c:spPr>
            <a:solidFill>
              <a:schemeClr val="accent6"/>
            </a:solidFill>
            <a:ln>
              <a:noFill/>
            </a:ln>
            <a:effectLst/>
          </c:spPr>
          <c:invertIfNegative val="0"/>
          <c:dLbls>
            <c:dLbl>
              <c:idx val="0"/>
              <c:layout>
                <c:manualLayout>
                  <c:x val="2.767559591347166E-8"/>
                  <c:y val="0.82937435742370846"/>
                </c:manualLayout>
              </c:layout>
              <c:showLegendKey val="0"/>
              <c:showVal val="0"/>
              <c:showCatName val="0"/>
              <c:showSerName val="1"/>
              <c:showPercent val="0"/>
              <c:showBubbleSize val="0"/>
              <c:extLst>
                <c:ext xmlns:c15="http://schemas.microsoft.com/office/drawing/2012/chart" uri="{CE6537A1-D6FC-4f65-9D91-7224C49458BB}">
                  <c15:layout>
                    <c:manualLayout>
                      <c:w val="0.12737753274277117"/>
                      <c:h val="9.3759543177703228E-2"/>
                    </c:manualLayout>
                  </c15:layout>
                </c:ext>
                <c:ext xmlns:c16="http://schemas.microsoft.com/office/drawing/2014/chart" uri="{C3380CC4-5D6E-409C-BE32-E72D297353CC}">
                  <c16:uniqueId val="{00000008-5D6D-49AA-B2B5-07A05C16CE48}"/>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Consolas" panose="020B0609020204030204" pitchFamily="49" charset="0"/>
                    <a:ea typeface="+mn-ea"/>
                    <a:cs typeface="+mn-cs"/>
                  </a:defRPr>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0"/>
              </c:ext>
            </c:extLst>
          </c:dLbls>
          <c:cat>
            <c:strRef>
              <c:f>Trang_tính1!$G$1:$G$2</c:f>
              <c:strCache>
                <c:ptCount val="2"/>
                <c:pt idx="1">
                  <c:v>%</c:v>
                </c:pt>
              </c:strCache>
            </c:strRef>
          </c:cat>
          <c:val>
            <c:numRef>
              <c:f>Trang_tính1!$G$8</c:f>
              <c:numCache>
                <c:formatCode>General</c:formatCode>
                <c:ptCount val="1"/>
                <c:pt idx="0">
                  <c:v>64.900000000000006</c:v>
                </c:pt>
              </c:numCache>
            </c:numRef>
          </c:val>
          <c:extLst>
            <c:ext xmlns:c16="http://schemas.microsoft.com/office/drawing/2014/chart" uri="{C3380CC4-5D6E-409C-BE32-E72D297353CC}">
              <c16:uniqueId val="{00000009-5D6D-49AA-B2B5-07A05C16CE48}"/>
            </c:ext>
          </c:extLst>
        </c:ser>
        <c:dLbls>
          <c:showLegendKey val="0"/>
          <c:showVal val="1"/>
          <c:showCatName val="0"/>
          <c:showSerName val="0"/>
          <c:showPercent val="0"/>
          <c:showBubbleSize val="0"/>
        </c:dLbls>
        <c:gapWidth val="0"/>
        <c:overlap val="-15"/>
        <c:axId val="792995056"/>
        <c:axId val="792996496"/>
        <c:extLst>
          <c:ext xmlns:c15="http://schemas.microsoft.com/office/drawing/2012/chart" uri="{02D57815-91ED-43cb-92C2-25804820EDAC}">
            <c15:filteredBarSeries>
              <c15:ser>
                <c:idx val="0"/>
                <c:order val="0"/>
                <c:tx>
                  <c:strRef>
                    <c:extLst>
                      <c:ext uri="{02D57815-91ED-43cb-92C2-25804820EDAC}">
                        <c15:formulaRef>
                          <c15:sqref>Trang_tính1!$A$3</c15:sqref>
                        </c15:formulaRef>
                      </c:ext>
                    </c:extLst>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Consolas" panose="020B0609020204030204" pitchFamily="49" charset="0"/>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Trang_tính1!$G$1:$G$2</c15:sqref>
                        </c15:formulaRef>
                      </c:ext>
                    </c:extLst>
                    <c:strCache>
                      <c:ptCount val="2"/>
                      <c:pt idx="1">
                        <c:v>%</c:v>
                      </c:pt>
                    </c:strCache>
                  </c:strRef>
                </c:cat>
                <c:val>
                  <c:numRef>
                    <c:extLst>
                      <c:ext uri="{02D57815-91ED-43cb-92C2-25804820EDAC}">
                        <c15:formulaRef>
                          <c15:sqref>Trang_tính1!$G$3</c15:sqref>
                        </c15:formulaRef>
                      </c:ext>
                    </c:extLst>
                    <c:numCache>
                      <c:formatCode>General</c:formatCode>
                      <c:ptCount val="1"/>
                    </c:numCache>
                  </c:numRef>
                </c:val>
                <c:extLst>
                  <c:ext xmlns:c16="http://schemas.microsoft.com/office/drawing/2014/chart" uri="{C3380CC4-5D6E-409C-BE32-E72D297353CC}">
                    <c16:uniqueId val="{0000000A-5D6D-49AA-B2B5-07A05C16CE4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Trang_tính1!$A$9</c15:sqref>
                        </c15:formulaRef>
                      </c:ext>
                    </c:extLst>
                    <c:strCache>
                      <c:ptCount val="1"/>
                      <c:pt idx="0">
                        <c:v>Personal recognition</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Consolas" panose="020B0609020204030204" pitchFamily="49" charset="0"/>
                          <a:ea typeface="+mn-ea"/>
                          <a:cs typeface="+mn-cs"/>
                        </a:defRPr>
                      </a:pPr>
                      <a:endParaRPr lang="en-US"/>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Trang_tính1!$G$1:$G$2</c15:sqref>
                        </c15:formulaRef>
                      </c:ext>
                    </c:extLst>
                    <c:strCache>
                      <c:ptCount val="2"/>
                      <c:pt idx="1">
                        <c:v>%</c:v>
                      </c:pt>
                    </c:strCache>
                  </c:strRef>
                </c:cat>
                <c:val>
                  <c:numRef>
                    <c:extLst xmlns:c15="http://schemas.microsoft.com/office/drawing/2012/chart">
                      <c:ext xmlns:c15="http://schemas.microsoft.com/office/drawing/2012/chart" uri="{02D57815-91ED-43cb-92C2-25804820EDAC}">
                        <c15:formulaRef>
                          <c15:sqref>Trang_tính1!$G$9</c15:sqref>
                        </c15:formulaRef>
                      </c:ext>
                    </c:extLst>
                    <c:numCache>
                      <c:formatCode>General</c:formatCode>
                      <c:ptCount val="1"/>
                      <c:pt idx="0">
                        <c:v>0</c:v>
                      </c:pt>
                    </c:numCache>
                  </c:numRef>
                </c:val>
                <c:extLst xmlns:c15="http://schemas.microsoft.com/office/drawing/2012/chart">
                  <c:ext xmlns:c16="http://schemas.microsoft.com/office/drawing/2014/chart" uri="{C3380CC4-5D6E-409C-BE32-E72D297353CC}">
                    <c16:uniqueId val="{0000000B-5D6D-49AA-B2B5-07A05C16CE48}"/>
                  </c:ext>
                </c:extLst>
              </c15:ser>
            </c15:filteredBarSeries>
          </c:ext>
        </c:extLst>
      </c:barChart>
      <c:catAx>
        <c:axId val="792995056"/>
        <c:scaling>
          <c:orientation val="minMax"/>
        </c:scaling>
        <c:delete val="0"/>
        <c:axPos val="b"/>
        <c:title>
          <c:tx>
            <c:rich>
              <a:bodyPr rot="0" spcFirstLastPara="1" vertOverflow="ellipsis" vert="horz" wrap="square" anchor="ctr" anchorCtr="1"/>
              <a:lstStyle/>
              <a:p>
                <a:pPr>
                  <a:defRPr sz="1000" b="1" i="0" u="none" strike="noStrike" kern="1200" baseline="0">
                    <a:solidFill>
                      <a:schemeClr val="tx1"/>
                    </a:solidFill>
                    <a:latin typeface="Consolas" panose="020B0609020204030204" pitchFamily="49" charset="0"/>
                    <a:ea typeface="+mn-ea"/>
                    <a:cs typeface="+mn-cs"/>
                  </a:defRPr>
                </a:pPr>
                <a:r>
                  <a:rPr lang="en-US" b="1"/>
                  <a:t>In-text Feedback Type</a:t>
                </a:r>
              </a:p>
            </c:rich>
          </c:tx>
          <c:layout>
            <c:manualLayout>
              <c:xMode val="edge"/>
              <c:yMode val="edge"/>
              <c:x val="0.76382736858610012"/>
              <c:y val="0.8637506650125316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Consolas" panose="020B0609020204030204" pitchFamily="49" charset="0"/>
                  <a:ea typeface="+mn-ea"/>
                  <a:cs typeface="+mn-cs"/>
                </a:defRPr>
              </a:pPr>
              <a:endParaRPr lang="en-US"/>
            </a:p>
          </c:txPr>
        </c:title>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onsolas" panose="020B0609020204030204" pitchFamily="49" charset="0"/>
                <a:ea typeface="+mn-ea"/>
                <a:cs typeface="+mn-cs"/>
              </a:defRPr>
            </a:pPr>
            <a:endParaRPr lang="en-US"/>
          </a:p>
        </c:txPr>
        <c:crossAx val="792996496"/>
        <c:crosses val="autoZero"/>
        <c:auto val="1"/>
        <c:lblAlgn val="ctr"/>
        <c:lblOffset val="100"/>
        <c:noMultiLvlLbl val="0"/>
      </c:catAx>
      <c:valAx>
        <c:axId val="792996496"/>
        <c:scaling>
          <c:orientation val="minMax"/>
        </c:scaling>
        <c:delete val="0"/>
        <c:axPos val="l"/>
        <c:majorGridlines>
          <c:spPr>
            <a:ln w="12700" cap="flat" cmpd="sng" algn="ctr">
              <a:solidFill>
                <a:schemeClr val="tx1"/>
              </a:solidFill>
              <a:round/>
            </a:ln>
            <a:effectLst/>
          </c:spPr>
        </c:majorGridlines>
        <c:title>
          <c:tx>
            <c:rich>
              <a:bodyPr rot="0" spcFirstLastPara="1" vertOverflow="ellipsis" wrap="square" anchor="ctr" anchorCtr="1"/>
              <a:lstStyle/>
              <a:p>
                <a:pPr>
                  <a:defRPr sz="1000" b="1" i="0" u="none" strike="noStrike" kern="1200" baseline="0">
                    <a:solidFill>
                      <a:schemeClr val="tx1"/>
                    </a:solidFill>
                    <a:latin typeface="Consolas" panose="020B0609020204030204" pitchFamily="49" charset="0"/>
                    <a:ea typeface="+mn-ea"/>
                    <a:cs typeface="+mn-cs"/>
                  </a:defRPr>
                </a:pPr>
                <a:r>
                  <a:rPr lang="en-US" b="1"/>
                  <a:t>Frequency (%)</a:t>
                </a:r>
              </a:p>
            </c:rich>
          </c:tx>
          <c:layout>
            <c:manualLayout>
              <c:xMode val="edge"/>
              <c:yMode val="edge"/>
              <c:x val="5.110915650032688E-3"/>
              <c:y val="5.0287469480979757E-2"/>
            </c:manualLayout>
          </c:layout>
          <c:overlay val="0"/>
          <c:spPr>
            <a:noFill/>
            <a:ln>
              <a:noFill/>
            </a:ln>
            <a:effectLst/>
          </c:spPr>
          <c:txPr>
            <a:bodyPr rot="0" spcFirstLastPara="1" vertOverflow="ellipsis" wrap="square" anchor="ctr" anchorCtr="1"/>
            <a:lstStyle/>
            <a:p>
              <a:pPr>
                <a:defRPr sz="1000" b="1" i="0" u="none" strike="noStrike" kern="1200" baseline="0">
                  <a:solidFill>
                    <a:schemeClr val="tx1"/>
                  </a:solidFill>
                  <a:latin typeface="Consolas" panose="020B0609020204030204" pitchFamily="49"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Consolas" panose="020B0609020204030204" pitchFamily="49" charset="0"/>
                <a:ea typeface="+mn-ea"/>
                <a:cs typeface="+mn-cs"/>
              </a:defRPr>
            </a:pPr>
            <a:endParaRPr lang="en-US"/>
          </a:p>
        </c:txPr>
        <c:crossAx val="792995056"/>
        <c:crosses val="autoZero"/>
        <c:crossBetween val="between"/>
      </c:valAx>
      <c:spPr>
        <a:noFill/>
        <a:ln>
          <a:noFill/>
        </a:ln>
        <a:effectLst>
          <a:softEdge rad="0"/>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Consolas" panose="020B0609020204030204" pitchFamily="49"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22991204009879"/>
          <c:y val="0.16675185187105068"/>
          <c:w val="0.88165174645860256"/>
          <c:h val="0.55535269862134273"/>
        </c:manualLayout>
      </c:layout>
      <c:lineChart>
        <c:grouping val="standard"/>
        <c:varyColors val="0"/>
        <c:ser>
          <c:idx val="0"/>
          <c:order val="0"/>
          <c:tx>
            <c:strRef>
              <c:f>'mean - 2'!$A$40:$B$40</c:f>
              <c:strCache>
                <c:ptCount val="2"/>
                <c:pt idx="0">
                  <c:v>Task Evaluation (level 3)</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- 2'!$C$6:$P$6</c:f>
              <c:numCache>
                <c:formatCode>0.00</c:formatCode>
                <c:ptCount val="14"/>
                <c:pt idx="0">
                  <c:v>17.331523515069254</c:v>
                </c:pt>
                <c:pt idx="1">
                  <c:v>19.083528140160372</c:v>
                </c:pt>
                <c:pt idx="2">
                  <c:v>0</c:v>
                </c:pt>
                <c:pt idx="3">
                  <c:v>2.5136364778925673</c:v>
                </c:pt>
                <c:pt idx="4">
                  <c:v>1.2568182389462836</c:v>
                </c:pt>
                <c:pt idx="5">
                  <c:v>11.393057336048063</c:v>
                </c:pt>
                <c:pt idx="6">
                  <c:v>7.1236457783475355</c:v>
                </c:pt>
                <c:pt idx="7">
                  <c:v>13.481889249176785</c:v>
                </c:pt>
                <c:pt idx="8">
                  <c:v>21.113289596058614</c:v>
                </c:pt>
                <c:pt idx="9" formatCode="0">
                  <c:v>1.2568182389462836</c:v>
                </c:pt>
                <c:pt idx="10">
                  <c:v>5.4457934293542465</c:v>
                </c:pt>
                <c:pt idx="11">
                  <c:v>0</c:v>
                </c:pt>
                <c:pt idx="12">
                  <c:v>0</c:v>
                </c:pt>
                <c:pt idx="13">
                  <c:v>0</c:v>
                </c:pt>
              </c:numCache>
            </c:numRef>
          </c:val>
          <c:smooth val="0"/>
          <c:extLst>
            <c:ext xmlns:c16="http://schemas.microsoft.com/office/drawing/2014/chart" uri="{C3380CC4-5D6E-409C-BE32-E72D297353CC}">
              <c16:uniqueId val="{00000000-D9DC-4A62-B327-D1400FA24B56}"/>
            </c:ext>
          </c:extLst>
        </c:ser>
        <c:ser>
          <c:idx val="1"/>
          <c:order val="1"/>
          <c:tx>
            <c:strRef>
              <c:f>'mean - 2'!$A$41:$B$41</c:f>
              <c:strCache>
                <c:ptCount val="2"/>
                <c:pt idx="0">
                  <c:v>Task performance feedback (level 4)</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- 2'!$C$14:$P$14</c:f>
              <c:numCache>
                <c:formatCode>0</c:formatCode>
                <c:ptCount val="14"/>
                <c:pt idx="0">
                  <c:v>21.755463531678757</c:v>
                </c:pt>
                <c:pt idx="1">
                  <c:v>17.158361357383061</c:v>
                </c:pt>
                <c:pt idx="2">
                  <c:v>1.5195519857702675</c:v>
                </c:pt>
                <c:pt idx="3">
                  <c:v>3.4117543518338387</c:v>
                </c:pt>
                <c:pt idx="4">
                  <c:v>2.0867494881557858</c:v>
                </c:pt>
                <c:pt idx="5">
                  <c:v>13.439268873386881</c:v>
                </c:pt>
                <c:pt idx="6">
                  <c:v>17.950214465041736</c:v>
                </c:pt>
                <c:pt idx="7">
                  <c:v>4.1748885986122319</c:v>
                </c:pt>
                <c:pt idx="8">
                  <c:v>15.383118868291598</c:v>
                </c:pt>
                <c:pt idx="9">
                  <c:v>0.96625070639133614</c:v>
                </c:pt>
                <c:pt idx="10">
                  <c:v>0.26611267057613747</c:v>
                </c:pt>
                <c:pt idx="11">
                  <c:v>0.96509268780745405</c:v>
                </c:pt>
                <c:pt idx="12">
                  <c:v>0.9231724150709173</c:v>
                </c:pt>
                <c:pt idx="13">
                  <c:v>16</c:v>
                </c:pt>
              </c:numCache>
            </c:numRef>
          </c:val>
          <c:smooth val="0"/>
          <c:extLst>
            <c:ext xmlns:c16="http://schemas.microsoft.com/office/drawing/2014/chart" uri="{C3380CC4-5D6E-409C-BE32-E72D297353CC}">
              <c16:uniqueId val="{00000001-D9DC-4A62-B327-D1400FA24B56}"/>
            </c:ext>
          </c:extLst>
        </c:ser>
        <c:ser>
          <c:idx val="2"/>
          <c:order val="2"/>
          <c:tx>
            <c:strRef>
              <c:f>'mean - 2'!$A$42:$B$42</c:f>
              <c:strCache>
                <c:ptCount val="2"/>
                <c:pt idx="0">
                  <c:v>Process-oriented feedback (level 5)</c:v>
                </c:pt>
              </c:strCache>
            </c:strRef>
          </c:tx>
          <c:spPr>
            <a:ln w="38100" cap="rnd">
              <a:solidFill>
                <a:srgbClr val="00B050"/>
              </a:solidFill>
              <a:round/>
            </a:ln>
            <a:effectLst/>
          </c:spPr>
          <c:marker>
            <c:symbol val="circle"/>
            <c:size val="5"/>
            <c:spPr>
              <a:solidFill>
                <a:srgbClr val="00B050"/>
              </a:solidFill>
              <a:ln w="38100">
                <a:solidFill>
                  <a:srgbClr val="00B050"/>
                </a:solidFill>
              </a:ln>
              <a:effectLst/>
            </c:spPr>
          </c:marker>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- 2'!$C$22:$P$22</c:f>
              <c:numCache>
                <c:formatCode>0</c:formatCode>
                <c:ptCount val="14"/>
                <c:pt idx="0" formatCode="0.00">
                  <c:v>20.195606594872771</c:v>
                </c:pt>
                <c:pt idx="1">
                  <c:v>8.255503669112743</c:v>
                </c:pt>
                <c:pt idx="2">
                  <c:v>0.56704469646430966</c:v>
                </c:pt>
                <c:pt idx="3">
                  <c:v>2.7839988563804443</c:v>
                </c:pt>
                <c:pt idx="4">
                  <c:v>0.56704469646430966</c:v>
                </c:pt>
                <c:pt idx="5">
                  <c:v>15.879634041742118</c:v>
                </c:pt>
                <c:pt idx="6" formatCode="0.00">
                  <c:v>20.367149528256935</c:v>
                </c:pt>
                <c:pt idx="7">
                  <c:v>7.6467645096731163</c:v>
                </c:pt>
                <c:pt idx="8">
                  <c:v>14.311922233870201</c:v>
                </c:pt>
                <c:pt idx="9">
                  <c:v>7.9421995616125045</c:v>
                </c:pt>
                <c:pt idx="10">
                  <c:v>0</c:v>
                </c:pt>
                <c:pt idx="11">
                  <c:v>0.56704469646430966</c:v>
                </c:pt>
                <c:pt idx="12">
                  <c:v>0.91608691508624829</c:v>
                </c:pt>
                <c:pt idx="13">
                  <c:v>0</c:v>
                </c:pt>
              </c:numCache>
            </c:numRef>
          </c:val>
          <c:smooth val="0"/>
          <c:extLst>
            <c:ext xmlns:c16="http://schemas.microsoft.com/office/drawing/2014/chart" uri="{C3380CC4-5D6E-409C-BE32-E72D297353CC}">
              <c16:uniqueId val="{00000002-D9DC-4A62-B327-D1400FA24B56}"/>
            </c:ext>
          </c:extLst>
        </c:ser>
        <c:dLbls>
          <c:showLegendKey val="0"/>
          <c:showVal val="0"/>
          <c:showCatName val="0"/>
          <c:showSerName val="0"/>
          <c:showPercent val="0"/>
          <c:showBubbleSize val="0"/>
        </c:dLbls>
        <c:marker val="1"/>
        <c:smooth val="0"/>
        <c:axId val="655541311"/>
        <c:axId val="655541791"/>
      </c:lineChart>
      <c:catAx>
        <c:axId val="655541311"/>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r>
                  <a:rPr lang="en-US" sz="1100" b="1"/>
                  <a:t>Linguistic categories</a:t>
                </a:r>
              </a:p>
            </c:rich>
          </c:tx>
          <c:layout>
            <c:manualLayout>
              <c:xMode val="edge"/>
              <c:yMode val="edge"/>
              <c:x val="0.43639464195198274"/>
              <c:y val="0.94759689393414814"/>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00" b="1" i="0" u="none" strike="noStrike" kern="1200" baseline="0">
                <a:solidFill>
                  <a:schemeClr val="tx1"/>
                </a:solidFill>
                <a:latin typeface="Consolas" panose="020B0609020204030204" pitchFamily="49" charset="0"/>
                <a:ea typeface="+mn-ea"/>
                <a:cs typeface="+mn-cs"/>
              </a:defRPr>
            </a:pPr>
            <a:endParaRPr lang="en-US"/>
          </a:p>
        </c:txPr>
        <c:crossAx val="655541791"/>
        <c:crosses val="autoZero"/>
        <c:auto val="1"/>
        <c:lblAlgn val="ctr"/>
        <c:lblOffset val="100"/>
        <c:noMultiLvlLbl val="0"/>
      </c:catAx>
      <c:valAx>
        <c:axId val="655541791"/>
        <c:scaling>
          <c:orientation val="minMax"/>
          <c:min val="0"/>
        </c:scaling>
        <c:delete val="0"/>
        <c:axPos val="l"/>
        <c:majorGridlines>
          <c:spPr>
            <a:ln w="9525" cap="flat" cmpd="sng" algn="ctr">
              <a:solidFill>
                <a:schemeClr val="tx1"/>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r>
                  <a:rPr lang="en-US" sz="1400" b="1">
                    <a:latin typeface="Consolas" panose="020B0609020204030204" pitchFamily="49" charset="0"/>
                  </a:rPr>
                  <a:t>Mean percentage</a:t>
                </a:r>
              </a:p>
            </c:rich>
          </c:tx>
          <c:layout>
            <c:manualLayout>
              <c:xMode val="edge"/>
              <c:yMode val="edge"/>
              <c:x val="2.3864551643235705E-2"/>
              <c:y val="0.37019705660272106"/>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Segoe UI Black" panose="020B0A02040204020203" pitchFamily="34" charset="0"/>
                <a:ea typeface="Segoe UI Black" panose="020B0A02040204020203" pitchFamily="34" charset="0"/>
                <a:cs typeface="+mn-cs"/>
              </a:defRPr>
            </a:pPr>
            <a:endParaRPr lang="en-US"/>
          </a:p>
        </c:txPr>
        <c:crossAx val="655541311"/>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Entry>
      <c:legendEntry>
        <c:idx val="1"/>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Entry>
      <c:legendEntry>
        <c:idx val="2"/>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Entry>
      <c:layout>
        <c:manualLayout>
          <c:xMode val="edge"/>
          <c:yMode val="edge"/>
          <c:x val="2.6577714607444843E-2"/>
          <c:y val="2.6188756254301553E-2"/>
          <c:w val="0.97191328158477663"/>
          <c:h val="0.11793095093882495"/>
        </c:manualLayout>
      </c:layout>
      <c:overlay val="0"/>
      <c:spPr>
        <a:noFill/>
        <a:ln>
          <a:noFill/>
        </a:ln>
        <a:effectLst/>
      </c:spPr>
      <c:txPr>
        <a:bodyPr rot="0" spcFirstLastPara="1" vertOverflow="ellipsis" vert="horz" wrap="square" anchor="ctr" anchorCtr="1"/>
        <a:lstStyle/>
        <a:p>
          <a:pPr>
            <a:defRPr sz="1600" b="1" i="0" u="none" strike="noStrike" kern="1200" spc="-150" baseline="0">
              <a:pattFill prst="pct5">
                <a:fgClr>
                  <a:schemeClr val="tx1"/>
                </a:fgClr>
                <a:bgClr>
                  <a:schemeClr val="bg1"/>
                </a:bgClr>
              </a:pattFill>
              <a:latin typeface="Consolas" panose="020B0609020204030204" pitchFamily="49"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22991204009879"/>
          <c:y val="0.16675185187105068"/>
          <c:w val="0.88165174645860256"/>
          <c:h val="0.55535269862134273"/>
        </c:manualLayout>
      </c:layout>
      <c:lineChart>
        <c:grouping val="standard"/>
        <c:varyColors val="0"/>
        <c:ser>
          <c:idx val="0"/>
          <c:order val="0"/>
          <c:tx>
            <c:strRef>
              <c:f>'mean - 2'!$A$40:$B$40</c:f>
              <c:strCache>
                <c:ptCount val="2"/>
                <c:pt idx="0">
                  <c:v>Task Evaluation (level 3)</c:v>
                </c:pt>
              </c:strCache>
            </c:strRef>
          </c:tx>
          <c:spPr>
            <a:ln w="38100" cap="rnd">
              <a:solidFill>
                <a:schemeClr val="accent1"/>
              </a:solidFill>
              <a:round/>
            </a:ln>
            <a:effectLst/>
          </c:spPr>
          <c:marker>
            <c:symbol val="circle"/>
            <c:size val="5"/>
            <c:spPr>
              <a:solidFill>
                <a:schemeClr val="accent1"/>
              </a:solidFill>
              <a:ln w="38100">
                <a:solidFill>
                  <a:schemeClr val="accent1"/>
                </a:solidFill>
              </a:ln>
              <a:effectLst/>
            </c:spPr>
          </c:marker>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- 2'!$C$6:$P$6</c:f>
              <c:numCache>
                <c:formatCode>0.00</c:formatCode>
                <c:ptCount val="14"/>
                <c:pt idx="0">
                  <c:v>17.331523515069254</c:v>
                </c:pt>
                <c:pt idx="1">
                  <c:v>19.083528140160372</c:v>
                </c:pt>
                <c:pt idx="2">
                  <c:v>0</c:v>
                </c:pt>
                <c:pt idx="3">
                  <c:v>2.5136364778925673</c:v>
                </c:pt>
                <c:pt idx="4">
                  <c:v>1.2568182389462836</c:v>
                </c:pt>
                <c:pt idx="5">
                  <c:v>11.393057336048063</c:v>
                </c:pt>
                <c:pt idx="6">
                  <c:v>7.1236457783475355</c:v>
                </c:pt>
                <c:pt idx="7">
                  <c:v>13.481889249176785</c:v>
                </c:pt>
                <c:pt idx="8">
                  <c:v>21.113289596058614</c:v>
                </c:pt>
                <c:pt idx="9" formatCode="0">
                  <c:v>1.2568182389462836</c:v>
                </c:pt>
                <c:pt idx="10">
                  <c:v>5.4457934293542465</c:v>
                </c:pt>
                <c:pt idx="11">
                  <c:v>0</c:v>
                </c:pt>
                <c:pt idx="12">
                  <c:v>0</c:v>
                </c:pt>
                <c:pt idx="13">
                  <c:v>0</c:v>
                </c:pt>
              </c:numCache>
            </c:numRef>
          </c:val>
          <c:smooth val="0"/>
          <c:extLst>
            <c:ext xmlns:c16="http://schemas.microsoft.com/office/drawing/2014/chart" uri="{C3380CC4-5D6E-409C-BE32-E72D297353CC}">
              <c16:uniqueId val="{00000000-FB28-4E75-AACA-D42BCC7D0E98}"/>
            </c:ext>
          </c:extLst>
        </c:ser>
        <c:dLbls>
          <c:showLegendKey val="0"/>
          <c:showVal val="0"/>
          <c:showCatName val="0"/>
          <c:showSerName val="0"/>
          <c:showPercent val="0"/>
          <c:showBubbleSize val="0"/>
        </c:dLbls>
        <c:marker val="1"/>
        <c:smooth val="0"/>
        <c:axId val="655541311"/>
        <c:axId val="655541791"/>
        <c:extLst>
          <c:ext xmlns:c15="http://schemas.microsoft.com/office/drawing/2012/chart" uri="{02D57815-91ED-43cb-92C2-25804820EDAC}">
            <c15:filteredLineSeries>
              <c15:ser>
                <c:idx val="1"/>
                <c:order val="1"/>
                <c:tx>
                  <c:strRef>
                    <c:extLst>
                      <c:ext uri="{02D57815-91ED-43cb-92C2-25804820EDAC}">
                        <c15:formulaRef>
                          <c15:sqref>'mean - 2'!$A$41:$B$41</c15:sqref>
                        </c15:formulaRef>
                      </c:ext>
                    </c:extLst>
                    <c:strCache>
                      <c:ptCount val="2"/>
                      <c:pt idx="0">
                        <c:v>Task performance feedback (level 4)</c:v>
                      </c:pt>
                    </c:strCache>
                  </c:strRef>
                </c:tx>
                <c:spPr>
                  <a:ln w="28575" cap="rnd">
                    <a:solidFill>
                      <a:schemeClr val="accent2">
                        <a:alpha val="20000"/>
                      </a:schemeClr>
                    </a:solidFill>
                    <a:round/>
                  </a:ln>
                  <a:effectLst/>
                </c:spPr>
                <c:marker>
                  <c:symbol val="circle"/>
                  <c:size val="5"/>
                  <c:spPr>
                    <a:noFill/>
                    <a:ln w="38100">
                      <a:noFill/>
                    </a:ln>
                    <a:effectLst/>
                  </c:spPr>
                </c:marker>
                <c:cat>
                  <c:strRef>
                    <c:extLst>
                      <c:ext uri="{02D57815-91ED-43cb-92C2-25804820EDAC}">
                        <c15:formulaRef>
                          <c15:sqref>'mean - 2'!$C$39:$P$39</c15:sqref>
                        </c15:formulaRef>
                      </c:ext>
                    </c:extLst>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extLst>
                      <c:ext uri="{02D57815-91ED-43cb-92C2-25804820EDAC}">
                        <c15:formulaRef>
                          <c15:sqref>'mean - 2'!$C$14:$P$14</c15:sqref>
                        </c15:formulaRef>
                      </c:ext>
                    </c:extLst>
                    <c:numCache>
                      <c:formatCode>0</c:formatCode>
                      <c:ptCount val="14"/>
                      <c:pt idx="0">
                        <c:v>21.755463531678757</c:v>
                      </c:pt>
                      <c:pt idx="1">
                        <c:v>17.158361357383061</c:v>
                      </c:pt>
                      <c:pt idx="2">
                        <c:v>1.5195519857702675</c:v>
                      </c:pt>
                      <c:pt idx="3">
                        <c:v>3.4117543518338387</c:v>
                      </c:pt>
                      <c:pt idx="4">
                        <c:v>2.0867494881557858</c:v>
                      </c:pt>
                      <c:pt idx="5">
                        <c:v>13.439268873386881</c:v>
                      </c:pt>
                      <c:pt idx="6">
                        <c:v>17.950214465041736</c:v>
                      </c:pt>
                      <c:pt idx="7">
                        <c:v>4.1748885986122319</c:v>
                      </c:pt>
                      <c:pt idx="8">
                        <c:v>15.383118868291598</c:v>
                      </c:pt>
                      <c:pt idx="9">
                        <c:v>0.96625070639133614</c:v>
                      </c:pt>
                      <c:pt idx="10">
                        <c:v>0.26611267057613747</c:v>
                      </c:pt>
                      <c:pt idx="11">
                        <c:v>0.96509268780745405</c:v>
                      </c:pt>
                      <c:pt idx="12">
                        <c:v>0.9231724150709173</c:v>
                      </c:pt>
                      <c:pt idx="13">
                        <c:v>16</c:v>
                      </c:pt>
                    </c:numCache>
                  </c:numRef>
                </c:val>
                <c:smooth val="0"/>
                <c:extLst>
                  <c:ext xmlns:c16="http://schemas.microsoft.com/office/drawing/2014/chart" uri="{C3380CC4-5D6E-409C-BE32-E72D297353CC}">
                    <c16:uniqueId val="{00000001-FB28-4E75-AACA-D42BCC7D0E98}"/>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'mean - 2'!$A$42:$B$42</c15:sqref>
                        </c15:formulaRef>
                      </c:ext>
                    </c:extLst>
                    <c:strCache>
                      <c:ptCount val="2"/>
                      <c:pt idx="0">
                        <c:v>Process-oriented feedback (level 5)</c:v>
                      </c:pt>
                    </c:strCache>
                  </c:strRef>
                </c:tx>
                <c:spPr>
                  <a:ln w="38100" cap="rnd">
                    <a:solidFill>
                      <a:schemeClr val="accent3">
                        <a:alpha val="20000"/>
                      </a:schemeClr>
                    </a:solidFill>
                    <a:round/>
                  </a:ln>
                  <a:effectLst/>
                </c:spPr>
                <c:marker>
                  <c:symbol val="circle"/>
                  <c:size val="5"/>
                  <c:spPr>
                    <a:noFill/>
                    <a:ln w="38100">
                      <a:noFill/>
                    </a:ln>
                    <a:effectLst/>
                  </c:spPr>
                </c:marker>
                <c:cat>
                  <c:strRef>
                    <c:extLst xmlns:c15="http://schemas.microsoft.com/office/drawing/2012/chart">
                      <c:ext xmlns:c15="http://schemas.microsoft.com/office/drawing/2012/chart" uri="{02D57815-91ED-43cb-92C2-25804820EDAC}">
                        <c15:formulaRef>
                          <c15:sqref>'mean - 2'!$C$39:$P$39</c15:sqref>
                        </c15:formulaRef>
                      </c:ext>
                    </c:extLst>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extLst xmlns:c15="http://schemas.microsoft.com/office/drawing/2012/chart">
                      <c:ext xmlns:c15="http://schemas.microsoft.com/office/drawing/2012/chart" uri="{02D57815-91ED-43cb-92C2-25804820EDAC}">
                        <c15:formulaRef>
                          <c15:sqref>'mean - 2'!$C$22:$P$22</c15:sqref>
                        </c15:formulaRef>
                      </c:ext>
                    </c:extLst>
                    <c:numCache>
                      <c:formatCode>0</c:formatCode>
                      <c:ptCount val="14"/>
                      <c:pt idx="0" formatCode="0.00">
                        <c:v>20.195606594872771</c:v>
                      </c:pt>
                      <c:pt idx="1">
                        <c:v>8.255503669112743</c:v>
                      </c:pt>
                      <c:pt idx="2">
                        <c:v>0.56704469646430966</c:v>
                      </c:pt>
                      <c:pt idx="3">
                        <c:v>2.7839988563804443</c:v>
                      </c:pt>
                      <c:pt idx="4">
                        <c:v>0.56704469646430966</c:v>
                      </c:pt>
                      <c:pt idx="5">
                        <c:v>15.879634041742118</c:v>
                      </c:pt>
                      <c:pt idx="6" formatCode="0.00">
                        <c:v>20.367149528256935</c:v>
                      </c:pt>
                      <c:pt idx="7">
                        <c:v>7.6467645096731163</c:v>
                      </c:pt>
                      <c:pt idx="8">
                        <c:v>14.311922233870201</c:v>
                      </c:pt>
                      <c:pt idx="9">
                        <c:v>7.9421995616125045</c:v>
                      </c:pt>
                      <c:pt idx="10">
                        <c:v>0</c:v>
                      </c:pt>
                      <c:pt idx="11">
                        <c:v>0.56704469646430966</c:v>
                      </c:pt>
                      <c:pt idx="12">
                        <c:v>0.91608691508624829</c:v>
                      </c:pt>
                      <c:pt idx="13">
                        <c:v>0</c:v>
                      </c:pt>
                    </c:numCache>
                  </c:numRef>
                </c:val>
                <c:smooth val="0"/>
                <c:extLst xmlns:c15="http://schemas.microsoft.com/office/drawing/2012/chart">
                  <c:ext xmlns:c16="http://schemas.microsoft.com/office/drawing/2014/chart" uri="{C3380CC4-5D6E-409C-BE32-E72D297353CC}">
                    <c16:uniqueId val="{00000002-FB28-4E75-AACA-D42BCC7D0E98}"/>
                  </c:ext>
                </c:extLst>
              </c15:ser>
            </c15:filteredLineSeries>
          </c:ext>
        </c:extLst>
      </c:lineChart>
      <c:catAx>
        <c:axId val="655541311"/>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r>
                  <a:rPr lang="en-US" sz="1100" b="1"/>
                  <a:t>Linguistic categories</a:t>
                </a:r>
              </a:p>
            </c:rich>
          </c:tx>
          <c:layout>
            <c:manualLayout>
              <c:xMode val="edge"/>
              <c:yMode val="edge"/>
              <c:x val="0.43639464195198274"/>
              <c:y val="0.94759689393414814"/>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00" b="1" i="0" u="none" strike="noStrike" kern="1200" baseline="0">
                <a:solidFill>
                  <a:schemeClr val="tx1"/>
                </a:solidFill>
                <a:latin typeface="Consolas" panose="020B0609020204030204" pitchFamily="49" charset="0"/>
                <a:ea typeface="+mn-ea"/>
                <a:cs typeface="+mn-cs"/>
              </a:defRPr>
            </a:pPr>
            <a:endParaRPr lang="en-US"/>
          </a:p>
        </c:txPr>
        <c:crossAx val="655541791"/>
        <c:crosses val="autoZero"/>
        <c:auto val="1"/>
        <c:lblAlgn val="ctr"/>
        <c:lblOffset val="100"/>
        <c:noMultiLvlLbl val="0"/>
      </c:catAx>
      <c:valAx>
        <c:axId val="655541791"/>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r>
                  <a:rPr lang="en-US" sz="1400" b="1">
                    <a:latin typeface="Consolas" panose="020B0609020204030204" pitchFamily="49" charset="0"/>
                  </a:rPr>
                  <a:t>Mean percentage</a:t>
                </a:r>
              </a:p>
            </c:rich>
          </c:tx>
          <c:layout>
            <c:manualLayout>
              <c:xMode val="edge"/>
              <c:yMode val="edge"/>
              <c:x val="2.3864551643235705E-2"/>
              <c:y val="0.37019705660272106"/>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onsolas" panose="020B0609020204030204" pitchFamily="49" charset="0"/>
                <a:ea typeface="+mn-ea"/>
                <a:cs typeface="+mn-cs"/>
              </a:defRPr>
            </a:pPr>
            <a:endParaRPr lang="en-US"/>
          </a:p>
        </c:txPr>
        <c:crossAx val="655541311"/>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Entry>
      <c:layout>
        <c:manualLayout>
          <c:xMode val="edge"/>
          <c:yMode val="edge"/>
          <c:x val="2.6577714607444843E-2"/>
          <c:y val="2.6188756254301553E-2"/>
          <c:w val="0.97191328158477663"/>
          <c:h val="0.11793095093882495"/>
        </c:manualLayout>
      </c:layout>
      <c:overlay val="0"/>
      <c:spPr>
        <a:noFill/>
        <a:ln>
          <a:noFill/>
        </a:ln>
        <a:effectLst/>
      </c:spPr>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22991204009879"/>
          <c:y val="0.16675185187105068"/>
          <c:w val="0.88165174645860256"/>
          <c:h val="0.55535269862134273"/>
        </c:manualLayout>
      </c:layout>
      <c:lineChart>
        <c:grouping val="standard"/>
        <c:varyColors val="0"/>
        <c:ser>
          <c:idx val="1"/>
          <c:order val="1"/>
          <c:tx>
            <c:strRef>
              <c:f>'mean - 2'!$A$41:$B$41</c:f>
              <c:strCache>
                <c:ptCount val="2"/>
                <c:pt idx="0">
                  <c:v>Task performance feedback (level 4)</c:v>
                </c:pt>
              </c:strCache>
            </c:strRef>
          </c:tx>
          <c:spPr>
            <a:ln w="38100" cap="rnd">
              <a:solidFill>
                <a:schemeClr val="accent2"/>
              </a:solidFill>
              <a:round/>
            </a:ln>
            <a:effectLst/>
          </c:spPr>
          <c:marker>
            <c:symbol val="circle"/>
            <c:size val="5"/>
            <c:spPr>
              <a:solidFill>
                <a:schemeClr val="accent2"/>
              </a:solidFill>
              <a:ln w="38100">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- 2'!$C$14:$P$14</c:f>
              <c:numCache>
                <c:formatCode>0</c:formatCode>
                <c:ptCount val="14"/>
                <c:pt idx="0">
                  <c:v>21.755463531678757</c:v>
                </c:pt>
                <c:pt idx="1">
                  <c:v>17.158361357383061</c:v>
                </c:pt>
                <c:pt idx="2">
                  <c:v>1.5195519857702675</c:v>
                </c:pt>
                <c:pt idx="3">
                  <c:v>3.4117543518338387</c:v>
                </c:pt>
                <c:pt idx="4">
                  <c:v>2.0867494881557858</c:v>
                </c:pt>
                <c:pt idx="5">
                  <c:v>13.439268873386881</c:v>
                </c:pt>
                <c:pt idx="6">
                  <c:v>17.950214465041736</c:v>
                </c:pt>
                <c:pt idx="7">
                  <c:v>4.1748885986122319</c:v>
                </c:pt>
                <c:pt idx="8">
                  <c:v>15.383118868291598</c:v>
                </c:pt>
                <c:pt idx="9">
                  <c:v>0.96625070639133614</c:v>
                </c:pt>
                <c:pt idx="10">
                  <c:v>0.26611267057613747</c:v>
                </c:pt>
                <c:pt idx="11">
                  <c:v>0.96509268780745405</c:v>
                </c:pt>
                <c:pt idx="12">
                  <c:v>0.9231724150709173</c:v>
                </c:pt>
                <c:pt idx="13">
                  <c:v>16</c:v>
                </c:pt>
              </c:numCache>
            </c:numRef>
          </c:val>
          <c:smooth val="0"/>
          <c:extLst>
            <c:ext xmlns:c16="http://schemas.microsoft.com/office/drawing/2014/chart" uri="{C3380CC4-5D6E-409C-BE32-E72D297353CC}">
              <c16:uniqueId val="{00000001-B5A4-4601-9EC7-0A4DEDCF0DF4}"/>
            </c:ext>
          </c:extLst>
        </c:ser>
        <c:dLbls>
          <c:dLblPos val="t"/>
          <c:showLegendKey val="0"/>
          <c:showVal val="1"/>
          <c:showCatName val="0"/>
          <c:showSerName val="0"/>
          <c:showPercent val="0"/>
          <c:showBubbleSize val="0"/>
        </c:dLbls>
        <c:marker val="1"/>
        <c:smooth val="0"/>
        <c:axId val="655541311"/>
        <c:axId val="655541791"/>
        <c:extLst>
          <c:ext xmlns:c15="http://schemas.microsoft.com/office/drawing/2012/chart" uri="{02D57815-91ED-43cb-92C2-25804820EDAC}">
            <c15:filteredLineSeries>
              <c15:ser>
                <c:idx val="0"/>
                <c:order val="0"/>
                <c:tx>
                  <c:strRef>
                    <c:extLst>
                      <c:ext uri="{02D57815-91ED-43cb-92C2-25804820EDAC}">
                        <c15:formulaRef>
                          <c15:sqref>'mean - 2'!$A$40:$B$40</c15:sqref>
                        </c15:formulaRef>
                      </c:ext>
                    </c:extLst>
                    <c:strCache>
                      <c:ptCount val="2"/>
                      <c:pt idx="0">
                        <c:v>Task Evaluation (level 3)</c:v>
                      </c:pt>
                    </c:strCache>
                  </c:strRef>
                </c:tx>
                <c:spPr>
                  <a:ln w="28575" cap="rnd">
                    <a:solidFill>
                      <a:schemeClr val="accent1">
                        <a:alpha val="20000"/>
                      </a:schemeClr>
                    </a:solidFill>
                    <a:round/>
                  </a:ln>
                  <a:effectLst/>
                </c:spPr>
                <c:marker>
                  <c:symbol val="circle"/>
                  <c:size val="5"/>
                  <c:spPr>
                    <a:noFill/>
                    <a:ln w="38100">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'mean - 2'!$C$39:$P$39</c15:sqref>
                        </c15:formulaRef>
                      </c:ext>
                    </c:extLst>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extLst>
                      <c:ext uri="{02D57815-91ED-43cb-92C2-25804820EDAC}">
                        <c15:formulaRef>
                          <c15:sqref>'mean - 2'!$C$6:$P$6</c15:sqref>
                        </c15:formulaRef>
                      </c:ext>
                    </c:extLst>
                    <c:numCache>
                      <c:formatCode>0.00</c:formatCode>
                      <c:ptCount val="14"/>
                      <c:pt idx="0">
                        <c:v>17.331523515069254</c:v>
                      </c:pt>
                      <c:pt idx="1">
                        <c:v>19.083528140160372</c:v>
                      </c:pt>
                      <c:pt idx="2">
                        <c:v>0</c:v>
                      </c:pt>
                      <c:pt idx="3">
                        <c:v>2.5136364778925673</c:v>
                      </c:pt>
                      <c:pt idx="4">
                        <c:v>1.2568182389462836</c:v>
                      </c:pt>
                      <c:pt idx="5">
                        <c:v>11.393057336048063</c:v>
                      </c:pt>
                      <c:pt idx="6">
                        <c:v>7.1236457783475355</c:v>
                      </c:pt>
                      <c:pt idx="7">
                        <c:v>13.481889249176785</c:v>
                      </c:pt>
                      <c:pt idx="8">
                        <c:v>21.113289596058614</c:v>
                      </c:pt>
                      <c:pt idx="9" formatCode="0">
                        <c:v>1.2568182389462836</c:v>
                      </c:pt>
                      <c:pt idx="10">
                        <c:v>5.4457934293542465</c:v>
                      </c:pt>
                      <c:pt idx="11">
                        <c:v>0</c:v>
                      </c:pt>
                      <c:pt idx="12">
                        <c:v>0</c:v>
                      </c:pt>
                      <c:pt idx="13">
                        <c:v>0</c:v>
                      </c:pt>
                    </c:numCache>
                  </c:numRef>
                </c:val>
                <c:smooth val="0"/>
                <c:extLst>
                  <c:ext xmlns:c16="http://schemas.microsoft.com/office/drawing/2014/chart" uri="{C3380CC4-5D6E-409C-BE32-E72D297353CC}">
                    <c16:uniqueId val="{00000000-B5A4-4601-9EC7-0A4DEDCF0DF4}"/>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'mean - 2'!$A$42:$B$42</c15:sqref>
                        </c15:formulaRef>
                      </c:ext>
                    </c:extLst>
                    <c:strCache>
                      <c:ptCount val="2"/>
                      <c:pt idx="0">
                        <c:v>Process-oriented feedback (level 5)</c:v>
                      </c:pt>
                    </c:strCache>
                  </c:strRef>
                </c:tx>
                <c:spPr>
                  <a:ln w="38100" cap="rnd">
                    <a:solidFill>
                      <a:schemeClr val="accent3">
                        <a:alpha val="20000"/>
                      </a:schemeClr>
                    </a:solidFill>
                    <a:round/>
                  </a:ln>
                  <a:effectLst/>
                </c:spPr>
                <c:marker>
                  <c:symbol val="circle"/>
                  <c:size val="5"/>
                  <c:spPr>
                    <a:noFill/>
                    <a:ln w="38100">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'mean - 2'!$C$39:$P$39</c15:sqref>
                        </c15:formulaRef>
                      </c:ext>
                    </c:extLst>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extLst xmlns:c15="http://schemas.microsoft.com/office/drawing/2012/chart">
                      <c:ext xmlns:c15="http://schemas.microsoft.com/office/drawing/2012/chart" uri="{02D57815-91ED-43cb-92C2-25804820EDAC}">
                        <c15:formulaRef>
                          <c15:sqref>'mean - 2'!$C$22:$P$22</c15:sqref>
                        </c15:formulaRef>
                      </c:ext>
                    </c:extLst>
                    <c:numCache>
                      <c:formatCode>0</c:formatCode>
                      <c:ptCount val="14"/>
                      <c:pt idx="0" formatCode="0.00">
                        <c:v>20.195606594872771</c:v>
                      </c:pt>
                      <c:pt idx="1">
                        <c:v>8.255503669112743</c:v>
                      </c:pt>
                      <c:pt idx="2">
                        <c:v>0.56704469646430966</c:v>
                      </c:pt>
                      <c:pt idx="3">
                        <c:v>2.7839988563804443</c:v>
                      </c:pt>
                      <c:pt idx="4">
                        <c:v>0.56704469646430966</c:v>
                      </c:pt>
                      <c:pt idx="5">
                        <c:v>15.879634041742118</c:v>
                      </c:pt>
                      <c:pt idx="6" formatCode="0.00">
                        <c:v>20.367149528256935</c:v>
                      </c:pt>
                      <c:pt idx="7">
                        <c:v>7.6467645096731163</c:v>
                      </c:pt>
                      <c:pt idx="8">
                        <c:v>14.311922233870201</c:v>
                      </c:pt>
                      <c:pt idx="9">
                        <c:v>7.9421995616125045</c:v>
                      </c:pt>
                      <c:pt idx="10">
                        <c:v>0</c:v>
                      </c:pt>
                      <c:pt idx="11">
                        <c:v>0.56704469646430966</c:v>
                      </c:pt>
                      <c:pt idx="12">
                        <c:v>0.91608691508624829</c:v>
                      </c:pt>
                      <c:pt idx="13">
                        <c:v>0</c:v>
                      </c:pt>
                    </c:numCache>
                  </c:numRef>
                </c:val>
                <c:smooth val="0"/>
                <c:extLst xmlns:c15="http://schemas.microsoft.com/office/drawing/2012/chart">
                  <c:ext xmlns:c16="http://schemas.microsoft.com/office/drawing/2014/chart" uri="{C3380CC4-5D6E-409C-BE32-E72D297353CC}">
                    <c16:uniqueId val="{00000002-B5A4-4601-9EC7-0A4DEDCF0DF4}"/>
                  </c:ext>
                </c:extLst>
              </c15:ser>
            </c15:filteredLineSeries>
          </c:ext>
        </c:extLst>
      </c:lineChart>
      <c:catAx>
        <c:axId val="655541311"/>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r>
                  <a:rPr lang="en-US" sz="1100" b="1"/>
                  <a:t>Linguistic categories</a:t>
                </a:r>
              </a:p>
            </c:rich>
          </c:tx>
          <c:layout>
            <c:manualLayout>
              <c:xMode val="edge"/>
              <c:yMode val="edge"/>
              <c:x val="0.43639464195198274"/>
              <c:y val="0.94759689393414814"/>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00" b="1" i="0" u="none" strike="noStrike" kern="1200" baseline="0">
                <a:solidFill>
                  <a:schemeClr val="tx1"/>
                </a:solidFill>
                <a:latin typeface="Consolas" panose="020B0609020204030204" pitchFamily="49" charset="0"/>
                <a:ea typeface="+mn-ea"/>
                <a:cs typeface="+mn-cs"/>
              </a:defRPr>
            </a:pPr>
            <a:endParaRPr lang="en-US"/>
          </a:p>
        </c:txPr>
        <c:crossAx val="655541791"/>
        <c:crosses val="autoZero"/>
        <c:auto val="1"/>
        <c:lblAlgn val="ctr"/>
        <c:lblOffset val="100"/>
        <c:noMultiLvlLbl val="0"/>
      </c:catAx>
      <c:valAx>
        <c:axId val="655541791"/>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r>
                  <a:rPr lang="en-US" sz="1400" b="1">
                    <a:latin typeface="Consolas" panose="020B0609020204030204" pitchFamily="49" charset="0"/>
                  </a:rPr>
                  <a:t>Mean percentage</a:t>
                </a:r>
              </a:p>
            </c:rich>
          </c:tx>
          <c:layout>
            <c:manualLayout>
              <c:xMode val="edge"/>
              <c:yMode val="edge"/>
              <c:x val="2.3864551643235705E-2"/>
              <c:y val="0.37019705660272106"/>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onsolas" panose="020B0609020204030204" pitchFamily="49" charset="0"/>
                <a:ea typeface="+mn-ea"/>
                <a:cs typeface="+mn-cs"/>
              </a:defRPr>
            </a:pPr>
            <a:endParaRPr lang="en-US"/>
          </a:p>
        </c:txPr>
        <c:crossAx val="655541311"/>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Entry>
      <c:layout>
        <c:manualLayout>
          <c:xMode val="edge"/>
          <c:yMode val="edge"/>
          <c:x val="2.6577714607444843E-2"/>
          <c:y val="2.6188756254301553E-2"/>
          <c:w val="0.97191328158477663"/>
          <c:h val="0.11793095093882495"/>
        </c:manualLayout>
      </c:layout>
      <c:overlay val="0"/>
      <c:spPr>
        <a:noFill/>
        <a:ln>
          <a:noFill/>
        </a:ln>
        <a:effectLst/>
      </c:spPr>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22991204009879"/>
          <c:y val="0.16675185187105068"/>
          <c:w val="0.88165174645860256"/>
          <c:h val="0.55535269862134273"/>
        </c:manualLayout>
      </c:layout>
      <c:lineChart>
        <c:grouping val="standard"/>
        <c:varyColors val="0"/>
        <c:ser>
          <c:idx val="2"/>
          <c:order val="2"/>
          <c:tx>
            <c:strRef>
              <c:f>'mean - 2'!$A$42:$B$42</c:f>
              <c:strCache>
                <c:ptCount val="2"/>
                <c:pt idx="0">
                  <c:v>Process-oriented feedback (level 5)</c:v>
                </c:pt>
              </c:strCache>
            </c:strRef>
          </c:tx>
          <c:spPr>
            <a:ln w="38100" cap="rnd">
              <a:solidFill>
                <a:srgbClr val="00B050"/>
              </a:solidFill>
              <a:round/>
            </a:ln>
            <a:effectLst/>
          </c:spPr>
          <c:marker>
            <c:symbol val="circle"/>
            <c:size val="5"/>
            <c:spPr>
              <a:solidFill>
                <a:schemeClr val="accent3"/>
              </a:solidFill>
              <a:ln w="38100">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- 2'!$C$22:$P$22</c:f>
              <c:numCache>
                <c:formatCode>0</c:formatCode>
                <c:ptCount val="14"/>
                <c:pt idx="0" formatCode="0.00">
                  <c:v>20.195606594872771</c:v>
                </c:pt>
                <c:pt idx="1">
                  <c:v>8.255503669112743</c:v>
                </c:pt>
                <c:pt idx="2">
                  <c:v>0.56704469646430966</c:v>
                </c:pt>
                <c:pt idx="3">
                  <c:v>2.7839988563804443</c:v>
                </c:pt>
                <c:pt idx="4">
                  <c:v>0.56704469646430966</c:v>
                </c:pt>
                <c:pt idx="5">
                  <c:v>15.879634041742118</c:v>
                </c:pt>
                <c:pt idx="6" formatCode="0.00">
                  <c:v>20.367149528256935</c:v>
                </c:pt>
                <c:pt idx="7">
                  <c:v>7.6467645096731163</c:v>
                </c:pt>
                <c:pt idx="8">
                  <c:v>14.311922233870201</c:v>
                </c:pt>
                <c:pt idx="9">
                  <c:v>7.9421995616125045</c:v>
                </c:pt>
                <c:pt idx="10">
                  <c:v>0</c:v>
                </c:pt>
                <c:pt idx="11">
                  <c:v>0.56704469646430966</c:v>
                </c:pt>
                <c:pt idx="12">
                  <c:v>0.91608691508624829</c:v>
                </c:pt>
                <c:pt idx="13">
                  <c:v>0</c:v>
                </c:pt>
              </c:numCache>
            </c:numRef>
          </c:val>
          <c:smooth val="0"/>
          <c:extLst>
            <c:ext xmlns:c16="http://schemas.microsoft.com/office/drawing/2014/chart" uri="{C3380CC4-5D6E-409C-BE32-E72D297353CC}">
              <c16:uniqueId val="{00000002-B5A4-4601-9EC7-0A4DEDCF0DF4}"/>
            </c:ext>
          </c:extLst>
        </c:ser>
        <c:dLbls>
          <c:dLblPos val="t"/>
          <c:showLegendKey val="0"/>
          <c:showVal val="1"/>
          <c:showCatName val="0"/>
          <c:showSerName val="0"/>
          <c:showPercent val="0"/>
          <c:showBubbleSize val="0"/>
        </c:dLbls>
        <c:marker val="1"/>
        <c:smooth val="0"/>
        <c:axId val="655541311"/>
        <c:axId val="655541791"/>
        <c:extLst>
          <c:ext xmlns:c15="http://schemas.microsoft.com/office/drawing/2012/chart" uri="{02D57815-91ED-43cb-92C2-25804820EDAC}">
            <c15:filteredLineSeries>
              <c15:ser>
                <c:idx val="0"/>
                <c:order val="0"/>
                <c:tx>
                  <c:strRef>
                    <c:extLst>
                      <c:ext uri="{02D57815-91ED-43cb-92C2-25804820EDAC}">
                        <c15:formulaRef>
                          <c15:sqref>'mean - 2'!$A$40:$B$40</c15:sqref>
                        </c15:formulaRef>
                      </c:ext>
                    </c:extLst>
                    <c:strCache>
                      <c:ptCount val="2"/>
                      <c:pt idx="0">
                        <c:v>Task Evaluation (level 3)</c:v>
                      </c:pt>
                    </c:strCache>
                  </c:strRef>
                </c:tx>
                <c:spPr>
                  <a:ln w="28575" cap="rnd">
                    <a:solidFill>
                      <a:schemeClr val="accent1">
                        <a:alpha val="20000"/>
                      </a:schemeClr>
                    </a:solidFill>
                    <a:round/>
                  </a:ln>
                  <a:effectLst/>
                </c:spPr>
                <c:marker>
                  <c:symbol val="circle"/>
                  <c:size val="5"/>
                  <c:spPr>
                    <a:noFill/>
                    <a:ln w="38100">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'mean - 2'!$C$39:$P$39</c15:sqref>
                        </c15:formulaRef>
                      </c:ext>
                    </c:extLst>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extLst>
                      <c:ext uri="{02D57815-91ED-43cb-92C2-25804820EDAC}">
                        <c15:formulaRef>
                          <c15:sqref>'mean - 2'!$C$6:$P$6</c15:sqref>
                        </c15:formulaRef>
                      </c:ext>
                    </c:extLst>
                    <c:numCache>
                      <c:formatCode>0.00</c:formatCode>
                      <c:ptCount val="14"/>
                      <c:pt idx="0">
                        <c:v>17.331523515069254</c:v>
                      </c:pt>
                      <c:pt idx="1">
                        <c:v>19.083528140160372</c:v>
                      </c:pt>
                      <c:pt idx="2">
                        <c:v>0</c:v>
                      </c:pt>
                      <c:pt idx="3">
                        <c:v>2.5136364778925673</c:v>
                      </c:pt>
                      <c:pt idx="4">
                        <c:v>1.2568182389462836</c:v>
                      </c:pt>
                      <c:pt idx="5">
                        <c:v>11.393057336048063</c:v>
                      </c:pt>
                      <c:pt idx="6">
                        <c:v>7.1236457783475355</c:v>
                      </c:pt>
                      <c:pt idx="7">
                        <c:v>13.481889249176785</c:v>
                      </c:pt>
                      <c:pt idx="8">
                        <c:v>21.113289596058614</c:v>
                      </c:pt>
                      <c:pt idx="9" formatCode="0">
                        <c:v>1.2568182389462836</c:v>
                      </c:pt>
                      <c:pt idx="10">
                        <c:v>5.4457934293542465</c:v>
                      </c:pt>
                      <c:pt idx="11">
                        <c:v>0</c:v>
                      </c:pt>
                      <c:pt idx="12">
                        <c:v>0</c:v>
                      </c:pt>
                      <c:pt idx="13">
                        <c:v>0</c:v>
                      </c:pt>
                    </c:numCache>
                  </c:numRef>
                </c:val>
                <c:smooth val="0"/>
                <c:extLst>
                  <c:ext xmlns:c16="http://schemas.microsoft.com/office/drawing/2014/chart" uri="{C3380CC4-5D6E-409C-BE32-E72D297353CC}">
                    <c16:uniqueId val="{00000000-B5A4-4601-9EC7-0A4DEDCF0DF4}"/>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'mean - 2'!$A$41:$B$41</c15:sqref>
                        </c15:formulaRef>
                      </c:ext>
                    </c:extLst>
                    <c:strCache>
                      <c:ptCount val="2"/>
                      <c:pt idx="0">
                        <c:v>Task performance feedback (level 4)</c:v>
                      </c:pt>
                    </c:strCache>
                  </c:strRef>
                </c:tx>
                <c:spPr>
                  <a:ln w="38100" cap="rnd">
                    <a:solidFill>
                      <a:schemeClr val="accent2">
                        <a:alpha val="20000"/>
                      </a:schemeClr>
                    </a:solidFill>
                    <a:round/>
                  </a:ln>
                  <a:effectLst/>
                </c:spPr>
                <c:marker>
                  <c:symbol val="circle"/>
                  <c:size val="5"/>
                  <c:spPr>
                    <a:noFill/>
                    <a:ln w="38100">
                      <a:no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'mean - 2'!$C$39:$P$39</c15:sqref>
                        </c15:formulaRef>
                      </c:ext>
                    </c:extLst>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extLst xmlns:c15="http://schemas.microsoft.com/office/drawing/2012/chart">
                      <c:ext xmlns:c15="http://schemas.microsoft.com/office/drawing/2012/chart" uri="{02D57815-91ED-43cb-92C2-25804820EDAC}">
                        <c15:formulaRef>
                          <c15:sqref>'mean - 2'!$C$14:$P$14</c15:sqref>
                        </c15:formulaRef>
                      </c:ext>
                    </c:extLst>
                    <c:numCache>
                      <c:formatCode>0</c:formatCode>
                      <c:ptCount val="14"/>
                      <c:pt idx="0">
                        <c:v>21.755463531678757</c:v>
                      </c:pt>
                      <c:pt idx="1">
                        <c:v>17.158361357383061</c:v>
                      </c:pt>
                      <c:pt idx="2">
                        <c:v>1.5195519857702675</c:v>
                      </c:pt>
                      <c:pt idx="3">
                        <c:v>3.4117543518338387</c:v>
                      </c:pt>
                      <c:pt idx="4">
                        <c:v>2.0867494881557858</c:v>
                      </c:pt>
                      <c:pt idx="5">
                        <c:v>13.439268873386881</c:v>
                      </c:pt>
                      <c:pt idx="6">
                        <c:v>17.950214465041736</c:v>
                      </c:pt>
                      <c:pt idx="7">
                        <c:v>4.1748885986122319</c:v>
                      </c:pt>
                      <c:pt idx="8">
                        <c:v>15.383118868291598</c:v>
                      </c:pt>
                      <c:pt idx="9">
                        <c:v>0.96625070639133614</c:v>
                      </c:pt>
                      <c:pt idx="10">
                        <c:v>0.26611267057613747</c:v>
                      </c:pt>
                      <c:pt idx="11">
                        <c:v>0.96509268780745405</c:v>
                      </c:pt>
                      <c:pt idx="12">
                        <c:v>0.9231724150709173</c:v>
                      </c:pt>
                      <c:pt idx="13">
                        <c:v>16</c:v>
                      </c:pt>
                    </c:numCache>
                  </c:numRef>
                </c:val>
                <c:smooth val="0"/>
                <c:extLst xmlns:c15="http://schemas.microsoft.com/office/drawing/2012/chart">
                  <c:ext xmlns:c16="http://schemas.microsoft.com/office/drawing/2014/chart" uri="{C3380CC4-5D6E-409C-BE32-E72D297353CC}">
                    <c16:uniqueId val="{00000001-B5A4-4601-9EC7-0A4DEDCF0DF4}"/>
                  </c:ext>
                </c:extLst>
              </c15:ser>
            </c15:filteredLineSeries>
          </c:ext>
        </c:extLst>
      </c:lineChart>
      <c:catAx>
        <c:axId val="655541311"/>
        <c:scaling>
          <c:orientation val="minMax"/>
        </c:scaling>
        <c:delete val="0"/>
        <c:axPos val="b"/>
        <c:title>
          <c:tx>
            <c:rich>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r>
                  <a:rPr lang="en-US" sz="1100" b="1"/>
                  <a:t>Linguistic categories</a:t>
                </a:r>
              </a:p>
            </c:rich>
          </c:tx>
          <c:layout>
            <c:manualLayout>
              <c:xMode val="edge"/>
              <c:yMode val="edge"/>
              <c:x val="0.43639464195198274"/>
              <c:y val="0.94759689393414814"/>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00" b="1" i="0" u="none" strike="noStrike" kern="1200" baseline="0">
                <a:solidFill>
                  <a:schemeClr val="tx1"/>
                </a:solidFill>
                <a:latin typeface="Consolas" panose="020B0609020204030204" pitchFamily="49" charset="0"/>
                <a:ea typeface="+mn-ea"/>
                <a:cs typeface="+mn-cs"/>
              </a:defRPr>
            </a:pPr>
            <a:endParaRPr lang="en-US"/>
          </a:p>
        </c:txPr>
        <c:crossAx val="655541791"/>
        <c:crosses val="autoZero"/>
        <c:auto val="1"/>
        <c:lblAlgn val="ctr"/>
        <c:lblOffset val="100"/>
        <c:noMultiLvlLbl val="0"/>
      </c:catAx>
      <c:valAx>
        <c:axId val="655541791"/>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r>
                  <a:rPr lang="en-US" sz="1400" b="1">
                    <a:latin typeface="Consolas" panose="020B0609020204030204" pitchFamily="49" charset="0"/>
                  </a:rPr>
                  <a:t>Mean percentage</a:t>
                </a:r>
              </a:p>
            </c:rich>
          </c:tx>
          <c:layout>
            <c:manualLayout>
              <c:xMode val="edge"/>
              <c:yMode val="edge"/>
              <c:x val="2.3864551643235705E-2"/>
              <c:y val="0.37019705660272106"/>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Consolas" panose="020B0609020204030204" pitchFamily="49"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onsolas" panose="020B0609020204030204" pitchFamily="49" charset="0"/>
                <a:ea typeface="+mn-ea"/>
                <a:cs typeface="+mn-cs"/>
              </a:defRPr>
            </a:pPr>
            <a:endParaRPr lang="en-US"/>
          </a:p>
        </c:txPr>
        <c:crossAx val="655541311"/>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Entry>
      <c:layout>
        <c:manualLayout>
          <c:xMode val="edge"/>
          <c:yMode val="edge"/>
          <c:x val="2.6577714607444843E-2"/>
          <c:y val="2.6188756254301553E-2"/>
          <c:w val="0.97191328158477663"/>
          <c:h val="0.11793095093882495"/>
        </c:manualLayout>
      </c:layout>
      <c:overlay val="0"/>
      <c:spPr>
        <a:noFill/>
        <a:ln>
          <a:noFill/>
        </a:ln>
        <a:effectLst/>
      </c:spPr>
      <c:txPr>
        <a:bodyPr rot="0" spcFirstLastPara="1" vertOverflow="ellipsis" vert="horz" wrap="square" anchor="ctr" anchorCtr="1"/>
        <a:lstStyle/>
        <a:p>
          <a:pPr>
            <a:defRPr sz="1600" b="1" i="0" u="none" strike="noStrike" kern="1200" spc="-150" baseline="0">
              <a:solidFill>
                <a:schemeClr val="tx1"/>
              </a:solidFill>
              <a:latin typeface="Consolas" panose="020B0609020204030204" pitchFamily="49"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vi-V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563235899089409E-2"/>
          <c:y val="0.76855630240830297"/>
          <c:w val="0.88165174645860256"/>
          <c:h val="9.2471353324565422E-2"/>
        </c:manualLayout>
      </c:layout>
      <c:lineChart>
        <c:grouping val="standard"/>
        <c:varyColors val="0"/>
        <c:ser>
          <c:idx val="0"/>
          <c:order val="0"/>
          <c:tx>
            <c:strRef>
              <c:f>'mean - 2'!$A$40:$B$40</c:f>
              <c:strCache>
                <c:ptCount val="2"/>
                <c:pt idx="0">
                  <c:v>Task Evaluation (level 3)</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- 2'!$C$6:$P$6</c:f>
              <c:numCache>
                <c:formatCode>0.00</c:formatCode>
                <c:ptCount val="14"/>
                <c:pt idx="0">
                  <c:v>17.331523515069254</c:v>
                </c:pt>
                <c:pt idx="1">
                  <c:v>19.083528140160372</c:v>
                </c:pt>
                <c:pt idx="2">
                  <c:v>0</c:v>
                </c:pt>
                <c:pt idx="3">
                  <c:v>2.5136364778925673</c:v>
                </c:pt>
                <c:pt idx="4">
                  <c:v>1.2568182389462836</c:v>
                </c:pt>
                <c:pt idx="5">
                  <c:v>11.393057336048063</c:v>
                </c:pt>
                <c:pt idx="6">
                  <c:v>7.1236457783475355</c:v>
                </c:pt>
                <c:pt idx="7">
                  <c:v>13.481889249176785</c:v>
                </c:pt>
                <c:pt idx="8">
                  <c:v>21.113289596058614</c:v>
                </c:pt>
                <c:pt idx="9" formatCode="0">
                  <c:v>1.2568182389462836</c:v>
                </c:pt>
                <c:pt idx="10">
                  <c:v>5.4457934293542465</c:v>
                </c:pt>
                <c:pt idx="11">
                  <c:v>0</c:v>
                </c:pt>
                <c:pt idx="12">
                  <c:v>0</c:v>
                </c:pt>
                <c:pt idx="13">
                  <c:v>0</c:v>
                </c:pt>
              </c:numCache>
            </c:numRef>
          </c:val>
          <c:smooth val="0"/>
          <c:extLst>
            <c:ext xmlns:c16="http://schemas.microsoft.com/office/drawing/2014/chart" uri="{C3380CC4-5D6E-409C-BE32-E72D297353CC}">
              <c16:uniqueId val="{00000000-853E-48DE-9183-1AF5348374BA}"/>
            </c:ext>
          </c:extLst>
        </c:ser>
        <c:ser>
          <c:idx val="1"/>
          <c:order val="1"/>
          <c:tx>
            <c:strRef>
              <c:f>'mean - 2'!$A$41:$B$41</c:f>
              <c:strCache>
                <c:ptCount val="2"/>
                <c:pt idx="0">
                  <c:v>Task performance feedback (level 4)</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- 2'!$C$14:$P$14</c:f>
              <c:numCache>
                <c:formatCode>0</c:formatCode>
                <c:ptCount val="14"/>
                <c:pt idx="0">
                  <c:v>21.755463531678757</c:v>
                </c:pt>
                <c:pt idx="1">
                  <c:v>17.158361357383061</c:v>
                </c:pt>
                <c:pt idx="2">
                  <c:v>1.5195519857702675</c:v>
                </c:pt>
                <c:pt idx="3">
                  <c:v>3.4117543518338387</c:v>
                </c:pt>
                <c:pt idx="4">
                  <c:v>2.0867494881557858</c:v>
                </c:pt>
                <c:pt idx="5">
                  <c:v>13.439268873386881</c:v>
                </c:pt>
                <c:pt idx="6">
                  <c:v>17.950214465041736</c:v>
                </c:pt>
                <c:pt idx="7">
                  <c:v>4.1748885986122319</c:v>
                </c:pt>
                <c:pt idx="8">
                  <c:v>15.383118868291598</c:v>
                </c:pt>
                <c:pt idx="9">
                  <c:v>0.96625070639133614</c:v>
                </c:pt>
                <c:pt idx="10">
                  <c:v>0.26611267057613747</c:v>
                </c:pt>
                <c:pt idx="11">
                  <c:v>0.96509268780745405</c:v>
                </c:pt>
                <c:pt idx="12">
                  <c:v>0.9231724150709173</c:v>
                </c:pt>
                <c:pt idx="13">
                  <c:v>16</c:v>
                </c:pt>
              </c:numCache>
            </c:numRef>
          </c:val>
          <c:smooth val="0"/>
          <c:extLst>
            <c:ext xmlns:c16="http://schemas.microsoft.com/office/drawing/2014/chart" uri="{C3380CC4-5D6E-409C-BE32-E72D297353CC}">
              <c16:uniqueId val="{00000001-853E-48DE-9183-1AF5348374BA}"/>
            </c:ext>
          </c:extLst>
        </c:ser>
        <c:ser>
          <c:idx val="2"/>
          <c:order val="2"/>
          <c:tx>
            <c:strRef>
              <c:f>'mean - 2'!$A$42:$B$42</c:f>
              <c:strCache>
                <c:ptCount val="2"/>
                <c:pt idx="0">
                  <c:v>Process-oriented feedback (level 5)</c:v>
                </c:pt>
              </c:strCache>
            </c:strRef>
          </c:tx>
          <c:spPr>
            <a:ln w="38100" cap="rnd">
              <a:solidFill>
                <a:srgbClr val="00B050"/>
              </a:solidFill>
              <a:round/>
            </a:ln>
            <a:effectLst/>
          </c:spPr>
          <c:marker>
            <c:symbol val="circle"/>
            <c:size val="5"/>
            <c:spPr>
              <a:solidFill>
                <a:srgbClr val="00B050"/>
              </a:solidFill>
              <a:ln w="38100">
                <a:solidFill>
                  <a:srgbClr val="00B050"/>
                </a:solidFill>
              </a:ln>
              <a:effectLst/>
            </c:spPr>
          </c:marker>
          <c:cat>
            <c:strRef>
              <c:f>'mean - 2'!$C$39:$P$39</c:f>
              <c:strCache>
                <c:ptCount val="14"/>
                <c:pt idx="0">
                  <c:v>Personal pronouns </c:v>
                </c:pt>
                <c:pt idx="1">
                  <c:v>Impersonal pronouns </c:v>
                </c:pt>
                <c:pt idx="2">
                  <c:v>Affiliation </c:v>
                </c:pt>
                <c:pt idx="3">
                  <c:v>Achievement </c:v>
                </c:pt>
                <c:pt idx="4">
                  <c:v>Power </c:v>
                </c:pt>
                <c:pt idx="5">
                  <c:v>Insight </c:v>
                </c:pt>
                <c:pt idx="6">
                  <c:v>Discrepancy </c:v>
                </c:pt>
                <c:pt idx="7">
                  <c:v>        Tentative </c:v>
                </c:pt>
                <c:pt idx="8">
                  <c:v>        Differentiation </c:v>
                </c:pt>
                <c:pt idx="9">
                  <c:v>        Positive emotion </c:v>
                </c:pt>
                <c:pt idx="10">
                  <c:v>        Negative emotion </c:v>
                </c:pt>
                <c:pt idx="11">
                  <c:v>    Reward </c:v>
                </c:pt>
                <c:pt idx="12">
                  <c:v>    Risk </c:v>
                </c:pt>
                <c:pt idx="13">
                  <c:v>curiosity</c:v>
                </c:pt>
              </c:strCache>
            </c:strRef>
          </c:cat>
          <c:val>
            <c:numRef>
              <c:f>'mean - 2'!$C$22:$P$22</c:f>
              <c:numCache>
                <c:formatCode>0</c:formatCode>
                <c:ptCount val="14"/>
                <c:pt idx="0" formatCode="0.00">
                  <c:v>20.195606594872771</c:v>
                </c:pt>
                <c:pt idx="1">
                  <c:v>8.255503669112743</c:v>
                </c:pt>
                <c:pt idx="2">
                  <c:v>0.56704469646430966</c:v>
                </c:pt>
                <c:pt idx="3">
                  <c:v>2.7839988563804443</c:v>
                </c:pt>
                <c:pt idx="4">
                  <c:v>0.56704469646430966</c:v>
                </c:pt>
                <c:pt idx="5">
                  <c:v>15.879634041742118</c:v>
                </c:pt>
                <c:pt idx="6" formatCode="0.00">
                  <c:v>20.367149528256935</c:v>
                </c:pt>
                <c:pt idx="7">
                  <c:v>7.6467645096731163</c:v>
                </c:pt>
                <c:pt idx="8">
                  <c:v>14.311922233870201</c:v>
                </c:pt>
                <c:pt idx="9">
                  <c:v>7.9421995616125045</c:v>
                </c:pt>
                <c:pt idx="10">
                  <c:v>0</c:v>
                </c:pt>
                <c:pt idx="11">
                  <c:v>0.56704469646430966</c:v>
                </c:pt>
                <c:pt idx="12">
                  <c:v>0.91608691508624829</c:v>
                </c:pt>
                <c:pt idx="13">
                  <c:v>0</c:v>
                </c:pt>
              </c:numCache>
            </c:numRef>
          </c:val>
          <c:smooth val="0"/>
          <c:extLst>
            <c:ext xmlns:c16="http://schemas.microsoft.com/office/drawing/2014/chart" uri="{C3380CC4-5D6E-409C-BE32-E72D297353CC}">
              <c16:uniqueId val="{00000002-853E-48DE-9183-1AF5348374BA}"/>
            </c:ext>
          </c:extLst>
        </c:ser>
        <c:dLbls>
          <c:showLegendKey val="0"/>
          <c:showVal val="0"/>
          <c:showCatName val="0"/>
          <c:showSerName val="0"/>
          <c:showPercent val="0"/>
          <c:showBubbleSize val="0"/>
        </c:dLbls>
        <c:marker val="1"/>
        <c:smooth val="0"/>
        <c:axId val="655541311"/>
        <c:axId val="655541791"/>
      </c:lineChart>
      <c:catAx>
        <c:axId val="655541311"/>
        <c:scaling>
          <c:orientation val="minMax"/>
        </c:scaling>
        <c:delete val="1"/>
        <c:axPos val="b"/>
        <c:numFmt formatCode="General" sourceLinked="1"/>
        <c:majorTickMark val="none"/>
        <c:minorTickMark val="none"/>
        <c:tickLblPos val="nextTo"/>
        <c:crossAx val="655541791"/>
        <c:crosses val="autoZero"/>
        <c:auto val="1"/>
        <c:lblAlgn val="ctr"/>
        <c:lblOffset val="100"/>
        <c:noMultiLvlLbl val="0"/>
      </c:catAx>
      <c:valAx>
        <c:axId val="655541791"/>
        <c:scaling>
          <c:orientation val="minMax"/>
          <c:min val="0"/>
        </c:scaling>
        <c:delete val="1"/>
        <c:axPos val="l"/>
        <c:numFmt formatCode="0" sourceLinked="0"/>
        <c:majorTickMark val="none"/>
        <c:minorTickMark val="none"/>
        <c:tickLblPos val="nextTo"/>
        <c:crossAx val="655541311"/>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3200" b="1" i="0" u="none" strike="noStrike" kern="1200" spc="-150" baseline="0">
                <a:solidFill>
                  <a:schemeClr val="tx1"/>
                </a:solidFill>
                <a:latin typeface="Consolas" panose="020B0609020204030204" pitchFamily="49" charset="0"/>
                <a:ea typeface="+mn-ea"/>
                <a:cs typeface="+mn-cs"/>
              </a:defRPr>
            </a:pPr>
            <a:endParaRPr lang="en-US"/>
          </a:p>
        </c:txPr>
      </c:legendEntry>
      <c:legendEntry>
        <c:idx val="1"/>
        <c:txPr>
          <a:bodyPr rot="0" spcFirstLastPara="1" vertOverflow="ellipsis" vert="horz" wrap="square" anchor="ctr" anchorCtr="1"/>
          <a:lstStyle/>
          <a:p>
            <a:pPr>
              <a:defRPr sz="3200" b="1" i="0" u="none" strike="noStrike" kern="1200" spc="-150" baseline="0">
                <a:solidFill>
                  <a:schemeClr val="tx1"/>
                </a:solidFill>
                <a:latin typeface="Consolas" panose="020B0609020204030204" pitchFamily="49" charset="0"/>
                <a:ea typeface="+mn-ea"/>
                <a:cs typeface="+mn-cs"/>
              </a:defRPr>
            </a:pPr>
            <a:endParaRPr lang="en-US"/>
          </a:p>
        </c:txPr>
      </c:legendEntry>
      <c:legendEntry>
        <c:idx val="2"/>
        <c:txPr>
          <a:bodyPr rot="0" spcFirstLastPara="1" vertOverflow="ellipsis" vert="horz" wrap="square" anchor="ctr" anchorCtr="1"/>
          <a:lstStyle/>
          <a:p>
            <a:pPr>
              <a:defRPr sz="3200" b="1" i="0" u="none" strike="noStrike" kern="1200" spc="-150" baseline="0">
                <a:solidFill>
                  <a:schemeClr val="tx1"/>
                </a:solidFill>
                <a:latin typeface="Consolas" panose="020B0609020204030204" pitchFamily="49" charset="0"/>
                <a:ea typeface="+mn-ea"/>
                <a:cs typeface="+mn-cs"/>
              </a:defRPr>
            </a:pPr>
            <a:endParaRPr lang="en-US"/>
          </a:p>
        </c:txPr>
      </c:legendEntry>
      <c:layout>
        <c:manualLayout>
          <c:xMode val="edge"/>
          <c:yMode val="edge"/>
          <c:x val="0"/>
          <c:y val="0.18927247727933161"/>
          <c:w val="0.71774661398840334"/>
          <c:h val="0.48537597004852556"/>
        </c:manualLayout>
      </c:layout>
      <c:overlay val="0"/>
      <c:spPr>
        <a:noFill/>
        <a:ln>
          <a:noFill/>
        </a:ln>
        <a:effectLst/>
      </c:spPr>
      <c:txPr>
        <a:bodyPr rot="0" spcFirstLastPara="1" vertOverflow="ellipsis" vert="horz" wrap="square" anchor="ctr" anchorCtr="1"/>
        <a:lstStyle/>
        <a:p>
          <a:pPr>
            <a:defRPr sz="3200" b="1" i="0" u="none" strike="noStrike" kern="1200" spc="-150" baseline="0">
              <a:pattFill prst="pct5">
                <a:fgClr>
                  <a:schemeClr val="tx1"/>
                </a:fgClr>
                <a:bgClr>
                  <a:schemeClr val="bg1"/>
                </a:bgClr>
              </a:pattFill>
              <a:latin typeface="Consolas" panose="020B0609020204030204" pitchFamily="49"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_rels/notesMaster10.xml.rels><?xml version="1.0" encoding="UTF-8" standalone="yes"?>
<Relationships xmlns="http://schemas.openxmlformats.org/package/2006/relationships"><Relationship Id="rId1" Type="http://schemas.openxmlformats.org/officeDocument/2006/relationships/theme" Target="../theme/theme2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FE130D-F551-4670-816B-BDAF5E1AD545}" type="datetimeFigureOut">
              <a:rPr lang="en-US" smtClean="0"/>
              <a:t>8/26/2026</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C5C25C-D6F4-4B08-A57B-FC889FC42ECE}" type="slidenum">
              <a:rPr lang="en-US" smtClean="0"/>
              <a:t>‹#›</a:t>
            </a:fld>
            <a:endParaRPr lang="en-US"/>
          </a:p>
        </p:txBody>
      </p:sp>
    </p:spTree>
    <p:extLst>
      <p:ext uri="{BB962C8B-B14F-4D97-AF65-F5344CB8AC3E}">
        <p14:creationId xmlns:p14="http://schemas.microsoft.com/office/powerpoint/2010/main" val="2757320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notesMaster10.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FE130D-F551-4670-816B-BDAF5E1AD545}" type="datetimeFigureOut">
              <a:rPr lang="en-US" smtClean="0"/>
              <a:t>8/18/2026</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C5C25C-D6F4-4B08-A57B-FC889FC42ECE}" type="slidenum">
              <a:rPr lang="en-US" smtClean="0"/>
              <a:t>‹#›</a:t>
            </a:fld>
            <a:endParaRPr lang="en-US"/>
          </a:p>
        </p:txBody>
      </p:sp>
    </p:spTree>
    <p:extLst>
      <p:ext uri="{BB962C8B-B14F-4D97-AF65-F5344CB8AC3E}">
        <p14:creationId xmlns:p14="http://schemas.microsoft.com/office/powerpoint/2010/main" val="2757320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0.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B5E7A-93B0-7C28-5CA0-A3C6CCB634B0}"/>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85A5DB6A-07AE-205D-804F-2D1E433BD679}"/>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B02EB219-2DFF-5367-153E-BB8BF7880186}"/>
              </a:ext>
            </a:extLst>
          </p:cNvPr>
          <p:cNvSpPr>
            <a:spLocks noGrp="1"/>
          </p:cNvSpPr>
          <p:nvPr>
            <p:ph type="body" idx="1"/>
          </p:nvPr>
        </p:nvSpPr>
        <p:spPr/>
        <p:txBody>
          <a:bodyPr/>
          <a:lstStyle/>
          <a:p>
            <a:endParaRPr lang="en-US" dirty="0"/>
          </a:p>
        </p:txBody>
      </p:sp>
      <p:sp>
        <p:nvSpPr>
          <p:cNvPr id="4" name="Chỗ dành sẵn cho Số hiệu Bản chiếu 3">
            <a:extLst>
              <a:ext uri="{FF2B5EF4-FFF2-40B4-BE49-F238E27FC236}">
                <a16:creationId xmlns:a16="http://schemas.microsoft.com/office/drawing/2014/main" id="{48771AE6-FA37-BDB5-3A5C-AB6CE9A65740}"/>
              </a:ext>
            </a:extLst>
          </p:cNvPr>
          <p:cNvSpPr>
            <a:spLocks noGrp="1"/>
          </p:cNvSpPr>
          <p:nvPr>
            <p:ph type="sldNum" sz="quarter" idx="5"/>
          </p:nvPr>
        </p:nvSpPr>
        <p:spPr/>
        <p:txBody>
          <a:bodyPr/>
          <a:lstStyle/>
          <a:p>
            <a:fld id="{87C5C25C-D6F4-4B08-A57B-FC889FC42ECE}" type="slidenum">
              <a:rPr lang="en-US" smtClean="0"/>
              <a:t>2</a:t>
            </a:fld>
            <a:endParaRPr lang="en-US"/>
          </a:p>
        </p:txBody>
      </p:sp>
    </p:spTree>
    <p:extLst>
      <p:ext uri="{BB962C8B-B14F-4D97-AF65-F5344CB8AC3E}">
        <p14:creationId xmlns:p14="http://schemas.microsoft.com/office/powerpoint/2010/main" val="1256561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605B6-7E2E-56E9-1997-536E0742745D}"/>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3B29B281-19DA-7A19-D544-C8385179E3F3}"/>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53F6DBA4-0F26-2C40-B4A7-60786881923A}"/>
              </a:ext>
            </a:extLst>
          </p:cNvPr>
          <p:cNvSpPr>
            <a:spLocks noGrp="1"/>
          </p:cNvSpPr>
          <p:nvPr>
            <p:ph type="body" idx="1"/>
          </p:nvPr>
        </p:nvSpPr>
        <p:spPr/>
        <p:txBody>
          <a:bodyPr/>
          <a:lstStyle/>
          <a:p>
            <a:pPr>
              <a:lnSpc>
                <a:spcPct val="200000"/>
              </a:lnSpc>
            </a:pPr>
            <a:endParaRPr lang="en-US" dirty="0"/>
          </a:p>
        </p:txBody>
      </p:sp>
      <p:sp>
        <p:nvSpPr>
          <p:cNvPr id="4" name="Chỗ dành sẵn cho Số hiệu Bản chiếu 3">
            <a:extLst>
              <a:ext uri="{FF2B5EF4-FFF2-40B4-BE49-F238E27FC236}">
                <a16:creationId xmlns:a16="http://schemas.microsoft.com/office/drawing/2014/main" id="{5E37D61B-AB0B-D037-9FD4-8DE526FC5E1C}"/>
              </a:ext>
            </a:extLst>
          </p:cNvPr>
          <p:cNvSpPr>
            <a:spLocks noGrp="1"/>
          </p:cNvSpPr>
          <p:nvPr>
            <p:ph type="sldNum" sz="quarter" idx="5"/>
          </p:nvPr>
        </p:nvSpPr>
        <p:spPr/>
        <p:txBody>
          <a:bodyPr/>
          <a:lstStyle/>
          <a:p>
            <a:fld id="{BE34DCB6-CC3F-4CE7-B6A3-C9169CDE38F2}" type="slidenum">
              <a:rPr lang="en-US" smtClean="0"/>
              <a:t>11</a:t>
            </a:fld>
            <a:endParaRPr lang="en-US"/>
          </a:p>
        </p:txBody>
      </p:sp>
    </p:spTree>
    <p:extLst>
      <p:ext uri="{BB962C8B-B14F-4D97-AF65-F5344CB8AC3E}">
        <p14:creationId xmlns:p14="http://schemas.microsoft.com/office/powerpoint/2010/main" val="2506093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CB98E-ACB1-8C44-C484-BAC45E106F4D}"/>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DD956E19-CFA7-4237-E983-759F4656E333}"/>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B9EEEAC8-38E7-2F44-14D7-397359FCD0EC}"/>
              </a:ext>
            </a:extLst>
          </p:cNvPr>
          <p:cNvSpPr>
            <a:spLocks noGrp="1"/>
          </p:cNvSpPr>
          <p:nvPr>
            <p:ph type="body" idx="1"/>
          </p:nvPr>
        </p:nvSpPr>
        <p:spPr/>
        <p:txBody>
          <a:bodyPr/>
          <a:lstStyle/>
          <a:p>
            <a:pPr marL="0" marR="0" lvl="0" indent="0" algn="l" defTabSz="914400" rtl="0" eaLnBrk="1" fontAlgn="auto" latinLnBrk="0" hangingPunct="1">
              <a:lnSpc>
                <a:spcPct val="200000"/>
              </a:lnSpc>
              <a:spcBef>
                <a:spcPts val="0"/>
              </a:spcBef>
              <a:spcAft>
                <a:spcPts val="0"/>
              </a:spcAft>
              <a:buClrTx/>
              <a:buSzTx/>
              <a:buFont typeface="+mj-lt"/>
              <a:buNone/>
              <a:tabLst/>
              <a:defRPr/>
            </a:pPr>
            <a:endParaRPr lang="en-US" dirty="0"/>
          </a:p>
        </p:txBody>
      </p:sp>
      <p:sp>
        <p:nvSpPr>
          <p:cNvPr id="4" name="Chỗ dành sẵn cho Số hiệu Bản chiếu 3">
            <a:extLst>
              <a:ext uri="{FF2B5EF4-FFF2-40B4-BE49-F238E27FC236}">
                <a16:creationId xmlns:a16="http://schemas.microsoft.com/office/drawing/2014/main" id="{13B6023C-F9BC-A7A5-86EC-F4B2D11130FC}"/>
              </a:ext>
            </a:extLst>
          </p:cNvPr>
          <p:cNvSpPr>
            <a:spLocks noGrp="1"/>
          </p:cNvSpPr>
          <p:nvPr>
            <p:ph type="sldNum" sz="quarter" idx="5"/>
          </p:nvPr>
        </p:nvSpPr>
        <p:spPr/>
        <p:txBody>
          <a:bodyPr/>
          <a:lstStyle/>
          <a:p>
            <a:fld id="{8AB9D8F9-2915-4B65-BC44-8632E3B36E17}" type="slidenum">
              <a:rPr lang="en-US" smtClean="0"/>
              <a:t>12</a:t>
            </a:fld>
            <a:endParaRPr lang="en-US"/>
          </a:p>
        </p:txBody>
      </p:sp>
    </p:spTree>
    <p:extLst>
      <p:ext uri="{BB962C8B-B14F-4D97-AF65-F5344CB8AC3E}">
        <p14:creationId xmlns:p14="http://schemas.microsoft.com/office/powerpoint/2010/main" val="1462117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9BA60-C4D9-FB9D-1C15-F34C5143C433}"/>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32A4F9CD-1610-C1CD-3786-83DA07D38EB7}"/>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145699AD-52C5-E285-8526-CB8A402AD58F}"/>
              </a:ext>
            </a:extLst>
          </p:cNvPr>
          <p:cNvSpPr>
            <a:spLocks noGrp="1"/>
          </p:cNvSpPr>
          <p:nvPr>
            <p:ph type="body" idx="1"/>
          </p:nvPr>
        </p:nvSpPr>
        <p:spPr/>
        <p:txBody>
          <a:bodyPr/>
          <a:lstStyle/>
          <a:p>
            <a:endParaRPr lang="en-US" dirty="0"/>
          </a:p>
        </p:txBody>
      </p:sp>
      <p:sp>
        <p:nvSpPr>
          <p:cNvPr id="4" name="Chỗ dành sẵn cho Số hiệu Bản chiếu 3">
            <a:extLst>
              <a:ext uri="{FF2B5EF4-FFF2-40B4-BE49-F238E27FC236}">
                <a16:creationId xmlns:a16="http://schemas.microsoft.com/office/drawing/2014/main" id="{97DF3E73-5D71-AF7E-DA8C-9B5F35E386F6}"/>
              </a:ext>
            </a:extLst>
          </p:cNvPr>
          <p:cNvSpPr>
            <a:spLocks noGrp="1"/>
          </p:cNvSpPr>
          <p:nvPr>
            <p:ph type="sldNum" sz="quarter" idx="5"/>
          </p:nvPr>
        </p:nvSpPr>
        <p:spPr/>
        <p:txBody>
          <a:bodyPr/>
          <a:lstStyle/>
          <a:p>
            <a:fld id="{87C5C25C-D6F4-4B08-A57B-FC889FC42ECE}" type="slidenum">
              <a:rPr lang="en-US" smtClean="0"/>
              <a:t>13</a:t>
            </a:fld>
            <a:endParaRPr lang="en-US"/>
          </a:p>
        </p:txBody>
      </p:sp>
    </p:spTree>
    <p:extLst>
      <p:ext uri="{BB962C8B-B14F-4D97-AF65-F5344CB8AC3E}">
        <p14:creationId xmlns:p14="http://schemas.microsoft.com/office/powerpoint/2010/main" val="3355070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Chỗ dành sẵn cho Số hiệu Bản chiếu 3"/>
          <p:cNvSpPr>
            <a:spLocks noGrp="1"/>
          </p:cNvSpPr>
          <p:nvPr>
            <p:ph type="sldNum" sz="quarter" idx="5"/>
          </p:nvPr>
        </p:nvSpPr>
        <p:spPr/>
        <p:txBody>
          <a:bodyPr/>
          <a:lstStyle/>
          <a:p>
            <a:fld id="{87C5C25C-D6F4-4B08-A57B-FC889FC42ECE}" type="slidenum">
              <a:rPr lang="en-US" smtClean="0"/>
              <a:t>14</a:t>
            </a:fld>
            <a:endParaRPr lang="en-US"/>
          </a:p>
        </p:txBody>
      </p:sp>
    </p:spTree>
    <p:extLst>
      <p:ext uri="{BB962C8B-B14F-4D97-AF65-F5344CB8AC3E}">
        <p14:creationId xmlns:p14="http://schemas.microsoft.com/office/powerpoint/2010/main" val="4121050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F37A1-F230-C7F8-9D73-3DB9118FD506}"/>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7196CF22-8F3A-E305-47A9-EB07FAD6047F}"/>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1E461455-86DD-911B-FDE7-D5C6226F05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Chỗ dành sẵn cho Số hiệu Bản chiếu 3">
            <a:extLst>
              <a:ext uri="{FF2B5EF4-FFF2-40B4-BE49-F238E27FC236}">
                <a16:creationId xmlns:a16="http://schemas.microsoft.com/office/drawing/2014/main" id="{ED1B6A79-E498-3539-3321-9B6AE67FA384}"/>
              </a:ext>
            </a:extLst>
          </p:cNvPr>
          <p:cNvSpPr>
            <a:spLocks noGrp="1"/>
          </p:cNvSpPr>
          <p:nvPr>
            <p:ph type="sldNum" sz="quarter" idx="5"/>
          </p:nvPr>
        </p:nvSpPr>
        <p:spPr/>
        <p:txBody>
          <a:bodyPr/>
          <a:lstStyle/>
          <a:p>
            <a:fld id="{8AB9D8F9-2915-4B65-BC44-8632E3B36E17}" type="slidenum">
              <a:rPr lang="en-US" smtClean="0"/>
              <a:t>15</a:t>
            </a:fld>
            <a:endParaRPr lang="en-US"/>
          </a:p>
        </p:txBody>
      </p:sp>
    </p:spTree>
    <p:extLst>
      <p:ext uri="{BB962C8B-B14F-4D97-AF65-F5344CB8AC3E}">
        <p14:creationId xmlns:p14="http://schemas.microsoft.com/office/powerpoint/2010/main" val="226975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87C5C25C-D6F4-4B08-A57B-FC889FC42ECE}" type="slidenum">
              <a:rPr lang="en-US" smtClean="0"/>
              <a:t>16</a:t>
            </a:fld>
            <a:endParaRPr lang="en-US"/>
          </a:p>
        </p:txBody>
      </p:sp>
    </p:spTree>
    <p:extLst>
      <p:ext uri="{BB962C8B-B14F-4D97-AF65-F5344CB8AC3E}">
        <p14:creationId xmlns:p14="http://schemas.microsoft.com/office/powerpoint/2010/main" val="1202801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8F380-991B-B4C7-D16A-27E35EAC864F}"/>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EF6463D1-D695-778A-242A-18660F735031}"/>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CE6777E1-7D29-5AA1-F573-65EBE33F5156}"/>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Chỗ dành sẵn cho Số hiệu Bản chiếu 3">
            <a:extLst>
              <a:ext uri="{FF2B5EF4-FFF2-40B4-BE49-F238E27FC236}">
                <a16:creationId xmlns:a16="http://schemas.microsoft.com/office/drawing/2014/main" id="{572802DC-60B8-11C0-B9D7-F376B152D9EA}"/>
              </a:ext>
            </a:extLst>
          </p:cNvPr>
          <p:cNvSpPr>
            <a:spLocks noGrp="1"/>
          </p:cNvSpPr>
          <p:nvPr>
            <p:ph type="sldNum" sz="quarter" idx="5"/>
          </p:nvPr>
        </p:nvSpPr>
        <p:spPr/>
        <p:txBody>
          <a:bodyPr/>
          <a:lstStyle/>
          <a:p>
            <a:fld id="{8AB9D8F9-2915-4B65-BC44-8632E3B36E17}" type="slidenum">
              <a:rPr lang="en-US" smtClean="0"/>
              <a:t>17</a:t>
            </a:fld>
            <a:endParaRPr lang="en-US"/>
          </a:p>
        </p:txBody>
      </p:sp>
    </p:spTree>
    <p:extLst>
      <p:ext uri="{BB962C8B-B14F-4D97-AF65-F5344CB8AC3E}">
        <p14:creationId xmlns:p14="http://schemas.microsoft.com/office/powerpoint/2010/main" val="1714468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1AEB1-9D28-05EE-37C4-3F8EB5FB4BA6}"/>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B65B86E7-E71B-9681-DAD8-C8E51C3FE2C9}"/>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3112F32C-A898-FB47-D082-D94A0F5B894F}"/>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Chỗ dành sẵn cho Số hiệu Bản chiếu 3">
            <a:extLst>
              <a:ext uri="{FF2B5EF4-FFF2-40B4-BE49-F238E27FC236}">
                <a16:creationId xmlns:a16="http://schemas.microsoft.com/office/drawing/2014/main" id="{7E8CF37F-FFDB-EF04-9B6E-009AA67A6AF1}"/>
              </a:ext>
            </a:extLst>
          </p:cNvPr>
          <p:cNvSpPr>
            <a:spLocks noGrp="1"/>
          </p:cNvSpPr>
          <p:nvPr>
            <p:ph type="sldNum" sz="quarter" idx="5"/>
          </p:nvPr>
        </p:nvSpPr>
        <p:spPr/>
        <p:txBody>
          <a:bodyPr/>
          <a:lstStyle/>
          <a:p>
            <a:fld id="{8AB9D8F9-2915-4B65-BC44-8632E3B36E17}" type="slidenum">
              <a:rPr lang="en-US" smtClean="0"/>
              <a:t>18</a:t>
            </a:fld>
            <a:endParaRPr lang="en-US"/>
          </a:p>
        </p:txBody>
      </p:sp>
    </p:spTree>
    <p:extLst>
      <p:ext uri="{BB962C8B-B14F-4D97-AF65-F5344CB8AC3E}">
        <p14:creationId xmlns:p14="http://schemas.microsoft.com/office/powerpoint/2010/main" val="1194827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E4814-C4EB-8CCC-A16E-C56A51798E63}"/>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9A4C4A05-F9AD-C3BB-4108-D7EFD7A4E56D}"/>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FF086F2D-A2EF-FA3C-AE62-C72488BD8AC4}"/>
              </a:ext>
            </a:extLst>
          </p:cNvPr>
          <p:cNvSpPr>
            <a:spLocks noGrp="1"/>
          </p:cNvSpPr>
          <p:nvPr>
            <p:ph type="body" idx="1"/>
          </p:nvPr>
        </p:nvSpPr>
        <p:spPr/>
        <p:txBody>
          <a:bodyPr/>
          <a:lstStyle/>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Chỗ dành sẵn cho Số hiệu Bản chiếu 3">
            <a:extLst>
              <a:ext uri="{FF2B5EF4-FFF2-40B4-BE49-F238E27FC236}">
                <a16:creationId xmlns:a16="http://schemas.microsoft.com/office/drawing/2014/main" id="{F938C721-7E08-0E85-9C60-05BF1CCF8613}"/>
              </a:ext>
            </a:extLst>
          </p:cNvPr>
          <p:cNvSpPr>
            <a:spLocks noGrp="1"/>
          </p:cNvSpPr>
          <p:nvPr>
            <p:ph type="sldNum" sz="quarter" idx="5"/>
          </p:nvPr>
        </p:nvSpPr>
        <p:spPr/>
        <p:txBody>
          <a:bodyPr/>
          <a:lstStyle/>
          <a:p>
            <a:fld id="{8AB9D8F9-2915-4B65-BC44-8632E3B36E17}" type="slidenum">
              <a:rPr lang="en-US" smtClean="0"/>
              <a:t>19</a:t>
            </a:fld>
            <a:endParaRPr lang="en-US"/>
          </a:p>
        </p:txBody>
      </p:sp>
    </p:spTree>
    <p:extLst>
      <p:ext uri="{BB962C8B-B14F-4D97-AF65-F5344CB8AC3E}">
        <p14:creationId xmlns:p14="http://schemas.microsoft.com/office/powerpoint/2010/main" val="1041623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589E5-527C-681B-159C-A44A8901171F}"/>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529545FF-5709-230A-2A8A-F0F81DEA7064}"/>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8D4889CC-3C36-6EB4-1D7B-6D6BA53C1D55}"/>
              </a:ext>
            </a:extLst>
          </p:cNvPr>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Chỗ dành sẵn cho Số hiệu Bản chiếu 3">
            <a:extLst>
              <a:ext uri="{FF2B5EF4-FFF2-40B4-BE49-F238E27FC236}">
                <a16:creationId xmlns:a16="http://schemas.microsoft.com/office/drawing/2014/main" id="{45E5A9EE-F951-964B-AF44-ED4969DB8AA1}"/>
              </a:ext>
            </a:extLst>
          </p:cNvPr>
          <p:cNvSpPr>
            <a:spLocks noGrp="1"/>
          </p:cNvSpPr>
          <p:nvPr>
            <p:ph type="sldNum" sz="quarter" idx="5"/>
          </p:nvPr>
        </p:nvSpPr>
        <p:spPr/>
        <p:txBody>
          <a:bodyPr/>
          <a:lstStyle/>
          <a:p>
            <a:fld id="{8AB9D8F9-2915-4B65-BC44-8632E3B36E17}" type="slidenum">
              <a:rPr lang="en-US" smtClean="0"/>
              <a:t>20</a:t>
            </a:fld>
            <a:endParaRPr lang="en-US"/>
          </a:p>
        </p:txBody>
      </p:sp>
    </p:spTree>
    <p:extLst>
      <p:ext uri="{BB962C8B-B14F-4D97-AF65-F5344CB8AC3E}">
        <p14:creationId xmlns:p14="http://schemas.microsoft.com/office/powerpoint/2010/main" val="4267579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87C5C25C-D6F4-4B08-A57B-FC889FC42ECE}" type="slidenum">
              <a:rPr lang="en-US" smtClean="0"/>
              <a:t>3</a:t>
            </a:fld>
            <a:endParaRPr lang="en-US"/>
          </a:p>
        </p:txBody>
      </p:sp>
    </p:spTree>
    <p:extLst>
      <p:ext uri="{BB962C8B-B14F-4D97-AF65-F5344CB8AC3E}">
        <p14:creationId xmlns:p14="http://schemas.microsoft.com/office/powerpoint/2010/main" val="1818680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87C5C25C-D6F4-4B08-A57B-FC889FC42ECE}" type="slidenum">
              <a:rPr lang="en-US" smtClean="0"/>
              <a:t>21</a:t>
            </a:fld>
            <a:endParaRPr lang="en-US"/>
          </a:p>
        </p:txBody>
      </p:sp>
    </p:spTree>
    <p:extLst>
      <p:ext uri="{BB962C8B-B14F-4D97-AF65-F5344CB8AC3E}">
        <p14:creationId xmlns:p14="http://schemas.microsoft.com/office/powerpoint/2010/main" val="4067997417"/>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r>
              <a:rPr lang="en-US"/>
              <a:t>According to researches, in-text feedback plays a key role, first, in shaping how students feel about revising their work </a:t>
            </a:r>
          </a:p>
          <a:p>
            <a:endParaRPr lang="en-US" b="1"/>
          </a:p>
          <a:p>
            <a:r>
              <a:rPr lang="en-US"/>
              <a:t>When teachers leave comments on essays, those comments don't just tell students what to fix—they shape how students feel about the revision process itself. If feedback is harsh, overly critical, or focused only on errors, it can trigger negative emotions like anxiety and frustration, making students want to avoid writing altogether (Erickson et al., 2022; Poulos &amp; Mahony, 2008; Rowe, 2017). On the other hand, when feedback is supportive, specific, and helps students see a clear path forward, it builds their confidence and makes them more willing to engage with revision (Hattie &amp; Timperley, 2007; Sargeant et al., 2007). In short, feedback doesn't just change the text—it changes the student's relationship with writing.</a:t>
            </a:r>
          </a:p>
          <a:p>
            <a:endParaRPr lang="en-US"/>
          </a:p>
          <a:p>
            <a:r>
              <a:rPr lang="en-US" b="1"/>
              <a:t>Second, how well students can manage their own learning.</a:t>
            </a:r>
            <a:r>
              <a:rPr lang="en-US"/>
              <a:t> This is what researchers call 'self-regulation'—the ability to plan, monitor, and improve your own work without constant teacher guidance (Nicol, 2010). Good feedback should help students develop this skill by pointing them toward strategies they can use independently, not just fixing mistakes for them (Tai et al., 2018). For example, instead of correcting every grammar error, a teacher might ask, 'Does each sentence express a complete thought?' This prompts students to think critically and self-edit. However, when teachers focus too much on surface-level corrections, students become dependent on the teacher to spot every error, which weakens their ability to self-edit and think critically about their writing over time (Ganapathy et al., 2020; Irwin, 2017; Thi et al., 2017).</a:t>
            </a:r>
          </a:p>
        </p:txBody>
      </p:sp>
      <p:sp>
        <p:nvSpPr>
          <p:cNvPr id="4" name="Chỗ dành sẵn cho Số hiệu Bản chiếu 3"/>
          <p:cNvSpPr>
            <a:spLocks noGrp="1"/>
          </p:cNvSpPr>
          <p:nvPr>
            <p:ph type="sldNum" sz="quarter" idx="5"/>
          </p:nvPr>
        </p:nvSpPr>
        <p:spPr/>
        <p:txBody>
          <a:bodyPr/>
          <a:lstStyle/>
          <a:p>
            <a:fld id="{87C5C25C-D6F4-4B08-A57B-FC889FC42ECE}" type="slidenum">
              <a:rPr lang="en-US" smtClean="0"/>
              <a:t>4</a:t>
            </a:fld>
            <a:endParaRPr lang="en-US"/>
          </a:p>
        </p:txBody>
      </p:sp>
    </p:spTree>
    <p:extLst>
      <p:ext uri="{BB962C8B-B14F-4D97-AF65-F5344CB8AC3E}">
        <p14:creationId xmlns:p14="http://schemas.microsoft.com/office/powerpoint/2010/main" val="1818680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55EE8-490F-AC4F-C4AD-741E983D4ABB}"/>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D9F22D5A-3162-E70D-F991-EDA5A07B1E9A}"/>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D4CC4511-C8D9-F5C4-58FF-CE34923933CA}"/>
              </a:ext>
            </a:extLst>
          </p:cNvPr>
          <p:cNvSpPr>
            <a:spLocks noGrp="1"/>
          </p:cNvSpPr>
          <p:nvPr>
            <p:ph type="body" idx="1"/>
          </p:nvPr>
        </p:nvSpPr>
        <p:spPr/>
        <p:txBody>
          <a:bodyPr/>
          <a:lstStyle/>
          <a:p>
            <a:endParaRPr lang="en-US" dirty="0"/>
          </a:p>
        </p:txBody>
      </p:sp>
      <p:sp>
        <p:nvSpPr>
          <p:cNvPr id="4" name="Chỗ dành sẵn cho Số hiệu Bản chiếu 3">
            <a:extLst>
              <a:ext uri="{FF2B5EF4-FFF2-40B4-BE49-F238E27FC236}">
                <a16:creationId xmlns:a16="http://schemas.microsoft.com/office/drawing/2014/main" id="{89A4150D-E233-A782-46FE-6FFF5496F606}"/>
              </a:ext>
            </a:extLst>
          </p:cNvPr>
          <p:cNvSpPr>
            <a:spLocks noGrp="1"/>
          </p:cNvSpPr>
          <p:nvPr>
            <p:ph type="sldNum" sz="quarter" idx="5"/>
          </p:nvPr>
        </p:nvSpPr>
        <p:spPr/>
        <p:txBody>
          <a:bodyPr/>
          <a:lstStyle/>
          <a:p>
            <a:fld id="{87C5C25C-D6F4-4B08-A57B-FC889FC42ECE}" type="slidenum">
              <a:rPr lang="en-US" smtClean="0"/>
              <a:t>22</a:t>
            </a:fld>
            <a:endParaRPr lang="en-US"/>
          </a:p>
        </p:txBody>
      </p:sp>
    </p:spTree>
    <p:extLst>
      <p:ext uri="{BB962C8B-B14F-4D97-AF65-F5344CB8AC3E}">
        <p14:creationId xmlns:p14="http://schemas.microsoft.com/office/powerpoint/2010/main" val="20708613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CD989-D275-7057-52FF-B95E794B2982}"/>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EDB38D69-B99D-4C6F-3E6C-FFF8650448BD}"/>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CE6BE75D-C472-DD21-3C3E-4609B1196042}"/>
              </a:ext>
            </a:extLst>
          </p:cNvPr>
          <p:cNvSpPr>
            <a:spLocks noGrp="1"/>
          </p:cNvSpPr>
          <p:nvPr>
            <p:ph type="body" idx="1"/>
          </p:nvPr>
        </p:nvSpPr>
        <p:spPr/>
        <p:txBody>
          <a:bodyPr/>
          <a:lstStyle/>
          <a:p>
            <a:endParaRPr lang="en-US" dirty="0"/>
          </a:p>
        </p:txBody>
      </p:sp>
      <p:sp>
        <p:nvSpPr>
          <p:cNvPr id="4" name="Chỗ dành sẵn cho Số hiệu Bản chiếu 3">
            <a:extLst>
              <a:ext uri="{FF2B5EF4-FFF2-40B4-BE49-F238E27FC236}">
                <a16:creationId xmlns:a16="http://schemas.microsoft.com/office/drawing/2014/main" id="{E0D23883-6D9D-8891-C97C-345929894973}"/>
              </a:ext>
            </a:extLst>
          </p:cNvPr>
          <p:cNvSpPr>
            <a:spLocks noGrp="1"/>
          </p:cNvSpPr>
          <p:nvPr>
            <p:ph type="sldNum" sz="quarter" idx="5"/>
          </p:nvPr>
        </p:nvSpPr>
        <p:spPr/>
        <p:txBody>
          <a:bodyPr/>
          <a:lstStyle/>
          <a:p>
            <a:fld id="{87C5C25C-D6F4-4B08-A57B-FC889FC42ECE}" type="slidenum">
              <a:rPr lang="en-US" smtClean="0"/>
              <a:t>23</a:t>
            </a:fld>
            <a:endParaRPr lang="en-US"/>
          </a:p>
        </p:txBody>
      </p:sp>
    </p:spTree>
    <p:extLst>
      <p:ext uri="{BB962C8B-B14F-4D97-AF65-F5344CB8AC3E}">
        <p14:creationId xmlns:p14="http://schemas.microsoft.com/office/powerpoint/2010/main" val="1192936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87C5C25C-D6F4-4B08-A57B-FC889FC42ECE}" type="slidenum">
              <a:rPr lang="en-US" smtClean="0"/>
              <a:t>4</a:t>
            </a:fld>
            <a:endParaRPr lang="en-US"/>
          </a:p>
        </p:txBody>
      </p:sp>
    </p:spTree>
    <p:extLst>
      <p:ext uri="{BB962C8B-B14F-4D97-AF65-F5344CB8AC3E}">
        <p14:creationId xmlns:p14="http://schemas.microsoft.com/office/powerpoint/2010/main" val="1240516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87C5C25C-D6F4-4B08-A57B-FC889FC42ECE}" type="slidenum">
              <a:rPr lang="en-US" smtClean="0"/>
              <a:t>5</a:t>
            </a:fld>
            <a:endParaRPr lang="en-US"/>
          </a:p>
        </p:txBody>
      </p:sp>
    </p:spTree>
    <p:extLst>
      <p:ext uri="{BB962C8B-B14F-4D97-AF65-F5344CB8AC3E}">
        <p14:creationId xmlns:p14="http://schemas.microsoft.com/office/powerpoint/2010/main" val="1367884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68831-1662-61B1-441B-9418F2EE7F30}"/>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71B56B33-1F8B-9CFB-C70C-589349511878}"/>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F275DF6D-B2C0-A552-2317-073B0A1F0BB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Chỗ dành sẵn cho Số hiệu Bản chiếu 3">
            <a:extLst>
              <a:ext uri="{FF2B5EF4-FFF2-40B4-BE49-F238E27FC236}">
                <a16:creationId xmlns:a16="http://schemas.microsoft.com/office/drawing/2014/main" id="{61D4E9D4-1F28-661D-260D-062522CBA680}"/>
              </a:ext>
            </a:extLst>
          </p:cNvPr>
          <p:cNvSpPr>
            <a:spLocks noGrp="1"/>
          </p:cNvSpPr>
          <p:nvPr>
            <p:ph type="sldNum" sz="quarter" idx="5"/>
          </p:nvPr>
        </p:nvSpPr>
        <p:spPr/>
        <p:txBody>
          <a:bodyPr/>
          <a:lstStyle/>
          <a:p>
            <a:fld id="{87C5C25C-D6F4-4B08-A57B-FC889FC42ECE}" type="slidenum">
              <a:rPr lang="en-US" smtClean="0"/>
              <a:t>6</a:t>
            </a:fld>
            <a:endParaRPr lang="en-US"/>
          </a:p>
        </p:txBody>
      </p:sp>
    </p:spTree>
    <p:extLst>
      <p:ext uri="{BB962C8B-B14F-4D97-AF65-F5344CB8AC3E}">
        <p14:creationId xmlns:p14="http://schemas.microsoft.com/office/powerpoint/2010/main" val="571826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D3E1-A10B-2DE0-3E4D-11CD8B9AC9DA}"/>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FE7C8C5D-3DBE-2858-22FE-61A2C09273BE}"/>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A1F7795D-D287-7776-1858-D52CC5E1E180}"/>
              </a:ext>
            </a:extLst>
          </p:cNvPr>
          <p:cNvSpPr>
            <a:spLocks noGrp="1"/>
          </p:cNvSpPr>
          <p:nvPr>
            <p:ph type="body" idx="1"/>
          </p:nvPr>
        </p:nvSpPr>
        <p:spPr/>
        <p:txBody>
          <a:bodyPr/>
          <a:lstStyle/>
          <a:p>
            <a:pPr marL="0" indent="0">
              <a:lnSpc>
                <a:spcPct val="200000"/>
              </a:lnSpc>
              <a:buFont typeface="+mj-lt"/>
              <a:buNone/>
            </a:pPr>
            <a:endParaRPr lang="en-US" dirty="0"/>
          </a:p>
        </p:txBody>
      </p:sp>
      <p:sp>
        <p:nvSpPr>
          <p:cNvPr id="4" name="Chỗ dành sẵn cho Số hiệu Bản chiếu 3">
            <a:extLst>
              <a:ext uri="{FF2B5EF4-FFF2-40B4-BE49-F238E27FC236}">
                <a16:creationId xmlns:a16="http://schemas.microsoft.com/office/drawing/2014/main" id="{76EA26DE-CD95-B8A0-F681-6713CE19A7C4}"/>
              </a:ext>
            </a:extLst>
          </p:cNvPr>
          <p:cNvSpPr>
            <a:spLocks noGrp="1"/>
          </p:cNvSpPr>
          <p:nvPr>
            <p:ph type="sldNum" sz="quarter" idx="5"/>
          </p:nvPr>
        </p:nvSpPr>
        <p:spPr/>
        <p:txBody>
          <a:bodyPr/>
          <a:lstStyle/>
          <a:p>
            <a:fld id="{BE34DCB6-CC3F-4CE7-B6A3-C9169CDE38F2}" type="slidenum">
              <a:rPr lang="en-US" smtClean="0"/>
              <a:t>7</a:t>
            </a:fld>
            <a:endParaRPr lang="en-US"/>
          </a:p>
        </p:txBody>
      </p:sp>
    </p:spTree>
    <p:extLst>
      <p:ext uri="{BB962C8B-B14F-4D97-AF65-F5344CB8AC3E}">
        <p14:creationId xmlns:p14="http://schemas.microsoft.com/office/powerpoint/2010/main" val="623565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F7012-39EB-27A1-2FFD-42412A8160E7}"/>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4193BB7F-43CA-95F7-546F-EE218EBD040E}"/>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E425450D-BAEE-1663-5DB7-E7A613635308}"/>
              </a:ext>
            </a:extLst>
          </p:cNvPr>
          <p:cNvSpPr>
            <a:spLocks noGrp="1"/>
          </p:cNvSpPr>
          <p:nvPr>
            <p:ph type="body" idx="1"/>
          </p:nvPr>
        </p:nvSpPr>
        <p:spPr/>
        <p:txBody>
          <a:bodyPr/>
          <a:lstStyle/>
          <a:p>
            <a:pPr>
              <a:lnSpc>
                <a:spcPct val="200000"/>
              </a:lnSpc>
            </a:pPr>
            <a:endParaRPr lang="en-US" dirty="0"/>
          </a:p>
        </p:txBody>
      </p:sp>
      <p:sp>
        <p:nvSpPr>
          <p:cNvPr id="4" name="Chỗ dành sẵn cho Số hiệu Bản chiếu 3">
            <a:extLst>
              <a:ext uri="{FF2B5EF4-FFF2-40B4-BE49-F238E27FC236}">
                <a16:creationId xmlns:a16="http://schemas.microsoft.com/office/drawing/2014/main" id="{2742F3BB-5675-E01E-F08F-B993EDDB9B31}"/>
              </a:ext>
            </a:extLst>
          </p:cNvPr>
          <p:cNvSpPr>
            <a:spLocks noGrp="1"/>
          </p:cNvSpPr>
          <p:nvPr>
            <p:ph type="sldNum" sz="quarter" idx="5"/>
          </p:nvPr>
        </p:nvSpPr>
        <p:spPr/>
        <p:txBody>
          <a:bodyPr/>
          <a:lstStyle/>
          <a:p>
            <a:fld id="{BE34DCB6-CC3F-4CE7-B6A3-C9169CDE38F2}" type="slidenum">
              <a:rPr lang="en-US" smtClean="0"/>
              <a:t>8</a:t>
            </a:fld>
            <a:endParaRPr lang="en-US"/>
          </a:p>
        </p:txBody>
      </p:sp>
    </p:spTree>
    <p:extLst>
      <p:ext uri="{BB962C8B-B14F-4D97-AF65-F5344CB8AC3E}">
        <p14:creationId xmlns:p14="http://schemas.microsoft.com/office/powerpoint/2010/main" val="1324998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3C232-096C-228D-62B6-719FC0499B54}"/>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24897AD5-1FFB-F4E1-91CA-87D81A6AECB8}"/>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6324E998-11FC-F5BE-A300-F0ACF3FC58AD}"/>
              </a:ext>
            </a:extLst>
          </p:cNvPr>
          <p:cNvSpPr>
            <a:spLocks noGrp="1"/>
          </p:cNvSpPr>
          <p:nvPr>
            <p:ph type="body" idx="1"/>
          </p:nvPr>
        </p:nvSpPr>
        <p:spPr/>
        <p:txBody>
          <a:bodyPr/>
          <a:lstStyle/>
          <a:p>
            <a:pPr>
              <a:lnSpc>
                <a:spcPct val="200000"/>
              </a:lnSpc>
            </a:pPr>
            <a:endParaRPr lang="en-US" dirty="0"/>
          </a:p>
        </p:txBody>
      </p:sp>
      <p:sp>
        <p:nvSpPr>
          <p:cNvPr id="4" name="Chỗ dành sẵn cho Số hiệu Bản chiếu 3">
            <a:extLst>
              <a:ext uri="{FF2B5EF4-FFF2-40B4-BE49-F238E27FC236}">
                <a16:creationId xmlns:a16="http://schemas.microsoft.com/office/drawing/2014/main" id="{46697B2B-835E-300D-573B-05BC6F979A7E}"/>
              </a:ext>
            </a:extLst>
          </p:cNvPr>
          <p:cNvSpPr>
            <a:spLocks noGrp="1"/>
          </p:cNvSpPr>
          <p:nvPr>
            <p:ph type="sldNum" sz="quarter" idx="5"/>
          </p:nvPr>
        </p:nvSpPr>
        <p:spPr/>
        <p:txBody>
          <a:bodyPr/>
          <a:lstStyle/>
          <a:p>
            <a:fld id="{BE34DCB6-CC3F-4CE7-B6A3-C9169CDE38F2}" type="slidenum">
              <a:rPr lang="en-US" smtClean="0"/>
              <a:t>9</a:t>
            </a:fld>
            <a:endParaRPr lang="en-US"/>
          </a:p>
        </p:txBody>
      </p:sp>
    </p:spTree>
    <p:extLst>
      <p:ext uri="{BB962C8B-B14F-4D97-AF65-F5344CB8AC3E}">
        <p14:creationId xmlns:p14="http://schemas.microsoft.com/office/powerpoint/2010/main" val="2717131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B7D45-4E4E-F0C7-2349-AF58DECAD13B}"/>
            </a:ext>
          </a:extLst>
        </p:cNvPr>
        <p:cNvGrpSpPr/>
        <p:nvPr/>
      </p:nvGrpSpPr>
      <p:grpSpPr>
        <a:xfrm>
          <a:off x="0" y="0"/>
          <a:ext cx="0" cy="0"/>
          <a:chOff x="0" y="0"/>
          <a:chExt cx="0" cy="0"/>
        </a:xfrm>
      </p:grpSpPr>
      <p:sp>
        <p:nvSpPr>
          <p:cNvPr id="2" name="Chỗ dành sẵn cho Hình ảnh của Bản chiếu 1">
            <a:extLst>
              <a:ext uri="{FF2B5EF4-FFF2-40B4-BE49-F238E27FC236}">
                <a16:creationId xmlns:a16="http://schemas.microsoft.com/office/drawing/2014/main" id="{D17A561A-59EF-7662-E9BD-127F0AA4F095}"/>
              </a:ext>
            </a:extLst>
          </p:cNvPr>
          <p:cNvSpPr>
            <a:spLocks noGrp="1" noRot="1" noChangeAspect="1"/>
          </p:cNvSpPr>
          <p:nvPr>
            <p:ph type="sldImg"/>
          </p:nvPr>
        </p:nvSpPr>
        <p:spPr/>
      </p:sp>
      <p:sp>
        <p:nvSpPr>
          <p:cNvPr id="3" name="Chỗ dành sẵn cho Ghi chú 2">
            <a:extLst>
              <a:ext uri="{FF2B5EF4-FFF2-40B4-BE49-F238E27FC236}">
                <a16:creationId xmlns:a16="http://schemas.microsoft.com/office/drawing/2014/main" id="{80D710B4-90F6-2C9D-28F6-1E8A25FD418C}"/>
              </a:ext>
            </a:extLst>
          </p:cNvPr>
          <p:cNvSpPr>
            <a:spLocks noGrp="1"/>
          </p:cNvSpPr>
          <p:nvPr>
            <p:ph type="body" idx="1"/>
          </p:nvPr>
        </p:nvSpPr>
        <p:spPr/>
        <p:txBody>
          <a:bodyPr/>
          <a:lstStyle/>
          <a:p>
            <a:pPr>
              <a:lnSpc>
                <a:spcPct val="200000"/>
              </a:lnSpc>
            </a:pPr>
            <a:endParaRPr lang="en-US" dirty="0"/>
          </a:p>
        </p:txBody>
      </p:sp>
      <p:sp>
        <p:nvSpPr>
          <p:cNvPr id="4" name="Chỗ dành sẵn cho Số hiệu Bản chiếu 3">
            <a:extLst>
              <a:ext uri="{FF2B5EF4-FFF2-40B4-BE49-F238E27FC236}">
                <a16:creationId xmlns:a16="http://schemas.microsoft.com/office/drawing/2014/main" id="{C2A7A143-6D4C-05B0-7DAB-A12BE7969B19}"/>
              </a:ext>
            </a:extLst>
          </p:cNvPr>
          <p:cNvSpPr>
            <a:spLocks noGrp="1"/>
          </p:cNvSpPr>
          <p:nvPr>
            <p:ph type="sldNum" sz="quarter" idx="5"/>
          </p:nvPr>
        </p:nvSpPr>
        <p:spPr/>
        <p:txBody>
          <a:bodyPr/>
          <a:lstStyle/>
          <a:p>
            <a:fld id="{BE34DCB6-CC3F-4CE7-B6A3-C9169CDE38F2}" type="slidenum">
              <a:rPr lang="en-US" smtClean="0"/>
              <a:t>10</a:t>
            </a:fld>
            <a:endParaRPr lang="en-US"/>
          </a:p>
        </p:txBody>
      </p:sp>
    </p:spTree>
    <p:extLst>
      <p:ext uri="{BB962C8B-B14F-4D97-AF65-F5344CB8AC3E}">
        <p14:creationId xmlns:p14="http://schemas.microsoft.com/office/powerpoint/2010/main" val="329412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15A00CD-2257-4159-B656-42C09369F375}"/>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C8686392-472F-21AA-91B4-638041AAD4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E736E6B8-CCE6-F45F-5793-ED03DFD8CCAE}"/>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5" name="Chỗ dành sẵn cho Chân trang 4">
            <a:extLst>
              <a:ext uri="{FF2B5EF4-FFF2-40B4-BE49-F238E27FC236}">
                <a16:creationId xmlns:a16="http://schemas.microsoft.com/office/drawing/2014/main" id="{AF76A418-EEC6-D599-3D99-A1238DECD66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2066E06-A048-C9DA-6CCF-7CD69CAEE0E3}"/>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2629977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0B69213-5CA7-37E8-702D-C0BBC473096B}"/>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25F60C1B-9ECE-3D6F-8D61-99F0A486A439}"/>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8A0CB580-FCA6-7B3D-B73D-573B8522028B}"/>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5" name="Chỗ dành sẵn cho Chân trang 4">
            <a:extLst>
              <a:ext uri="{FF2B5EF4-FFF2-40B4-BE49-F238E27FC236}">
                <a16:creationId xmlns:a16="http://schemas.microsoft.com/office/drawing/2014/main" id="{A20D48A0-495A-F055-3B86-0231C61466A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2AECEDD-962E-A547-45F3-F2C33A17DE7A}"/>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75668221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0B69213-5CA7-37E8-702D-C0BBC473096B}"/>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25F60C1B-9ECE-3D6F-8D61-99F0A486A439}"/>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8A0CB580-FCA6-7B3D-B73D-573B8522028B}"/>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5" name="Chỗ dành sẵn cho Chân trang 4">
            <a:extLst>
              <a:ext uri="{FF2B5EF4-FFF2-40B4-BE49-F238E27FC236}">
                <a16:creationId xmlns:a16="http://schemas.microsoft.com/office/drawing/2014/main" id="{A20D48A0-495A-F055-3B86-0231C61466A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2AECEDD-962E-A547-45F3-F2C33A17DE7A}"/>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756682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319B6C45-4BD9-5238-CBD5-1250786D93A0}"/>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9298013-2B84-8F40-7CC8-1CC0926FB91B}"/>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8C9B64C-2082-8326-2843-EFE14B46CC6C}"/>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5" name="Chỗ dành sẵn cho Chân trang 4">
            <a:extLst>
              <a:ext uri="{FF2B5EF4-FFF2-40B4-BE49-F238E27FC236}">
                <a16:creationId xmlns:a16="http://schemas.microsoft.com/office/drawing/2014/main" id="{FDFB1EB9-F78B-F210-5129-588D67F2787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1B35394-D3BB-8137-3D0E-DD54250EF150}"/>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388657548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319B6C45-4BD9-5238-CBD5-1250786D93A0}"/>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9298013-2B84-8F40-7CC8-1CC0926FB91B}"/>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8C9B64C-2082-8326-2843-EFE14B46CC6C}"/>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5" name="Chỗ dành sẵn cho Chân trang 4">
            <a:extLst>
              <a:ext uri="{FF2B5EF4-FFF2-40B4-BE49-F238E27FC236}">
                <a16:creationId xmlns:a16="http://schemas.microsoft.com/office/drawing/2014/main" id="{FDFB1EB9-F78B-F210-5129-588D67F2787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1B35394-D3BB-8137-3D0E-DD54250EF150}"/>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3886575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15A00CD-2257-4159-B656-42C09369F375}"/>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C8686392-472F-21AA-91B4-638041AAD4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E736E6B8-CCE6-F45F-5793-ED03DFD8CCAE}"/>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5" name="Chỗ dành sẵn cho Chân trang 4">
            <a:extLst>
              <a:ext uri="{FF2B5EF4-FFF2-40B4-BE49-F238E27FC236}">
                <a16:creationId xmlns:a16="http://schemas.microsoft.com/office/drawing/2014/main" id="{AF76A418-EEC6-D599-3D99-A1238DECD66E}"/>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2066E06-A048-C9DA-6CCF-7CD69CAEE0E3}"/>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2629977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2896C88-596B-7937-7746-041BBF6503E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DFA579B1-BBE9-B635-D8C4-345CDC56C12F}"/>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752DC2D-8435-DADB-8C1A-242C02AB2866}"/>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5" name="Chỗ dành sẵn cho Chân trang 4">
            <a:extLst>
              <a:ext uri="{FF2B5EF4-FFF2-40B4-BE49-F238E27FC236}">
                <a16:creationId xmlns:a16="http://schemas.microsoft.com/office/drawing/2014/main" id="{8ADBAF04-72AF-F102-A3B8-55543A06627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49D6D90-99D7-8F22-B89F-C196056E5D64}"/>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3580440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2896C88-596B-7937-7746-041BBF6503E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DFA579B1-BBE9-B635-D8C4-345CDC56C12F}"/>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752DC2D-8435-DADB-8C1A-242C02AB2866}"/>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5" name="Chỗ dành sẵn cho Chân trang 4">
            <a:extLst>
              <a:ext uri="{FF2B5EF4-FFF2-40B4-BE49-F238E27FC236}">
                <a16:creationId xmlns:a16="http://schemas.microsoft.com/office/drawing/2014/main" id="{8ADBAF04-72AF-F102-A3B8-55543A06627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49D6D90-99D7-8F22-B89F-C196056E5D64}"/>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358044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22B5798-32B2-7F82-1E56-94E5738906B0}"/>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8EEB673-9876-50F3-0824-C77D28D56AF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4E5C6398-D815-36FB-AE88-D82119864AE6}"/>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5" name="Chỗ dành sẵn cho Chân trang 4">
            <a:extLst>
              <a:ext uri="{FF2B5EF4-FFF2-40B4-BE49-F238E27FC236}">
                <a16:creationId xmlns:a16="http://schemas.microsoft.com/office/drawing/2014/main" id="{CCB1CD04-0D65-D1D8-1E95-2EFB48882EB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7C84B12-FF4C-4C43-04A9-60EBAA43A5B9}"/>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22848347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22B5798-32B2-7F82-1E56-94E5738906B0}"/>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8EEB673-9876-50F3-0824-C77D28D56AF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4E5C6398-D815-36FB-AE88-D82119864AE6}"/>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5" name="Chỗ dành sẵn cho Chân trang 4">
            <a:extLst>
              <a:ext uri="{FF2B5EF4-FFF2-40B4-BE49-F238E27FC236}">
                <a16:creationId xmlns:a16="http://schemas.microsoft.com/office/drawing/2014/main" id="{CCB1CD04-0D65-D1D8-1E95-2EFB48882EB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7C84B12-FF4C-4C43-04A9-60EBAA43A5B9}"/>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2284834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58A6C26-4707-F5A5-E80D-749DF626E822}"/>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BD04E26-E8EB-7CC0-7D81-A85FDBBFC98F}"/>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63764853-A770-C18B-F88F-1CD53E4DB9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45AB0FC0-CEC5-6C21-9CFF-7BABF89C3C3E}"/>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6" name="Chỗ dành sẵn cho Chân trang 5">
            <a:extLst>
              <a:ext uri="{FF2B5EF4-FFF2-40B4-BE49-F238E27FC236}">
                <a16:creationId xmlns:a16="http://schemas.microsoft.com/office/drawing/2014/main" id="{1A6E62B6-498A-9E13-37E6-1A08828E2891}"/>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C7E0278-D714-B134-C7F3-648F20AB51E9}"/>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9500630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58A6C26-4707-F5A5-E80D-749DF626E822}"/>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BD04E26-E8EB-7CC0-7D81-A85FDBBFC98F}"/>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63764853-A770-C18B-F88F-1CD53E4DB9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45AB0FC0-CEC5-6C21-9CFF-7BABF89C3C3E}"/>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6" name="Chỗ dành sẵn cho Chân trang 5">
            <a:extLst>
              <a:ext uri="{FF2B5EF4-FFF2-40B4-BE49-F238E27FC236}">
                <a16:creationId xmlns:a16="http://schemas.microsoft.com/office/drawing/2014/main" id="{1A6E62B6-498A-9E13-37E6-1A08828E2891}"/>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AC7E0278-D714-B134-C7F3-648F20AB51E9}"/>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950063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5F01BF7-823E-8D26-9EB5-44CA31E13C0B}"/>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5F953188-87BB-C65D-94AA-8377D45F47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129AF90E-E47F-F8EA-8FE2-6AAB12EBF50D}"/>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0ADD4E0B-6712-51B5-0FB0-644C7D0C1F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046A4B0-0E25-347B-E64E-4BF9700AACF3}"/>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9099355A-0B3C-9992-5EAD-FB38FAB4A926}"/>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8" name="Chỗ dành sẵn cho Chân trang 7">
            <a:extLst>
              <a:ext uri="{FF2B5EF4-FFF2-40B4-BE49-F238E27FC236}">
                <a16:creationId xmlns:a16="http://schemas.microsoft.com/office/drawing/2014/main" id="{6D387E69-BF14-2747-AB87-0895B1293195}"/>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2B67B433-F79B-6E81-00C9-CD289E649157}"/>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32338721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5F01BF7-823E-8D26-9EB5-44CA31E13C0B}"/>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5F953188-87BB-C65D-94AA-8377D45F47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129AF90E-E47F-F8EA-8FE2-6AAB12EBF50D}"/>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0ADD4E0B-6712-51B5-0FB0-644C7D0C1F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0046A4B0-0E25-347B-E64E-4BF9700AACF3}"/>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9099355A-0B3C-9992-5EAD-FB38FAB4A926}"/>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8" name="Chỗ dành sẵn cho Chân trang 7">
            <a:extLst>
              <a:ext uri="{FF2B5EF4-FFF2-40B4-BE49-F238E27FC236}">
                <a16:creationId xmlns:a16="http://schemas.microsoft.com/office/drawing/2014/main" id="{6D387E69-BF14-2747-AB87-0895B1293195}"/>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2B67B433-F79B-6E81-00C9-CD289E649157}"/>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3233872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D52138A-28D1-BF10-0606-9FE714AB82E2}"/>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43FA54A3-A2B0-F501-4E69-E39B1169C27D}"/>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4" name="Chỗ dành sẵn cho Chân trang 3">
            <a:extLst>
              <a:ext uri="{FF2B5EF4-FFF2-40B4-BE49-F238E27FC236}">
                <a16:creationId xmlns:a16="http://schemas.microsoft.com/office/drawing/2014/main" id="{EABC38DE-C017-B8B7-EA00-19B9A4E551CA}"/>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7C8BCBFE-E4E5-5757-BB22-2DA5E8766A5F}"/>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4308030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D52138A-28D1-BF10-0606-9FE714AB82E2}"/>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43FA54A3-A2B0-F501-4E69-E39B1169C27D}"/>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4" name="Chỗ dành sẵn cho Chân trang 3">
            <a:extLst>
              <a:ext uri="{FF2B5EF4-FFF2-40B4-BE49-F238E27FC236}">
                <a16:creationId xmlns:a16="http://schemas.microsoft.com/office/drawing/2014/main" id="{EABC38DE-C017-B8B7-EA00-19B9A4E551CA}"/>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7C8BCBFE-E4E5-5757-BB22-2DA5E8766A5F}"/>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430803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7CF8CFCB-F2FF-FCF8-6FCB-258C7610A64E}"/>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3" name="Chỗ dành sẵn cho Chân trang 2">
            <a:extLst>
              <a:ext uri="{FF2B5EF4-FFF2-40B4-BE49-F238E27FC236}">
                <a16:creationId xmlns:a16="http://schemas.microsoft.com/office/drawing/2014/main" id="{E9506D61-3732-34FA-49B8-D8781A037B67}"/>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83545E15-5D43-F883-7800-B84707DE1917}"/>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25066815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7CF8CFCB-F2FF-FCF8-6FCB-258C7610A64E}"/>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3" name="Chỗ dành sẵn cho Chân trang 2">
            <a:extLst>
              <a:ext uri="{FF2B5EF4-FFF2-40B4-BE49-F238E27FC236}">
                <a16:creationId xmlns:a16="http://schemas.microsoft.com/office/drawing/2014/main" id="{E9506D61-3732-34FA-49B8-D8781A037B67}"/>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83545E15-5D43-F883-7800-B84707DE1917}"/>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250668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7800DB1-741B-6223-CB82-30AB189814B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0898DF5-204C-5D00-DED6-40293B7CBD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F6CC8987-D136-5130-CCF0-161CBBA653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2D0D28D-C201-2A53-D988-E980068A681B}"/>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6" name="Chỗ dành sẵn cho Chân trang 5">
            <a:extLst>
              <a:ext uri="{FF2B5EF4-FFF2-40B4-BE49-F238E27FC236}">
                <a16:creationId xmlns:a16="http://schemas.microsoft.com/office/drawing/2014/main" id="{8AE22350-971D-0C70-9068-48D24A94B8FC}"/>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04041048-67DC-AB36-A719-8ECD29A47A84}"/>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0196515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7800DB1-741B-6223-CB82-30AB189814B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0898DF5-204C-5D00-DED6-40293B7CBD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F6CC8987-D136-5130-CCF0-161CBBA653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2D0D28D-C201-2A53-D988-E980068A681B}"/>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6" name="Chỗ dành sẵn cho Chân trang 5">
            <a:extLst>
              <a:ext uri="{FF2B5EF4-FFF2-40B4-BE49-F238E27FC236}">
                <a16:creationId xmlns:a16="http://schemas.microsoft.com/office/drawing/2014/main" id="{8AE22350-971D-0C70-9068-48D24A94B8FC}"/>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04041048-67DC-AB36-A719-8ECD29A47A84}"/>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01965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9BF4066-7A38-A635-D3E6-47E71A38377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15310C2-D45D-AEFA-E3E0-EF130089D3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851F9352-C96D-E63A-6D2C-FDD16AFF4F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4244E93A-7AD0-E03F-9D7E-337799EFEDD7}"/>
              </a:ext>
            </a:extLst>
          </p:cNvPr>
          <p:cNvSpPr>
            <a:spLocks noGrp="1"/>
          </p:cNvSpPr>
          <p:nvPr>
            <p:ph type="dt" sz="half" idx="10"/>
          </p:nvPr>
        </p:nvSpPr>
        <p:spPr/>
        <p:txBody>
          <a:bodyPr/>
          <a:lstStyle/>
          <a:p>
            <a:fld id="{D31A2C42-C4B2-4FF1-98E3-4EBBD10F78A3}" type="datetimeFigureOut">
              <a:rPr lang="en-US" smtClean="0"/>
              <a:t>8/26/2026</a:t>
            </a:fld>
            <a:endParaRPr lang="en-US"/>
          </a:p>
        </p:txBody>
      </p:sp>
      <p:sp>
        <p:nvSpPr>
          <p:cNvPr id="6" name="Chỗ dành sẵn cho Chân trang 5">
            <a:extLst>
              <a:ext uri="{FF2B5EF4-FFF2-40B4-BE49-F238E27FC236}">
                <a16:creationId xmlns:a16="http://schemas.microsoft.com/office/drawing/2014/main" id="{512D2CA3-9454-7D79-1544-D32EF94A42E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3EF4A3C9-6C37-7187-767F-D6C0071BA8D2}"/>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88725034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9BF4066-7A38-A635-D3E6-47E71A38377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15310C2-D45D-AEFA-E3E0-EF130089D3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851F9352-C96D-E63A-6D2C-FDD16AFF4F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4244E93A-7AD0-E03F-9D7E-337799EFEDD7}"/>
              </a:ext>
            </a:extLst>
          </p:cNvPr>
          <p:cNvSpPr>
            <a:spLocks noGrp="1"/>
          </p:cNvSpPr>
          <p:nvPr>
            <p:ph type="dt" sz="half" idx="10"/>
          </p:nvPr>
        </p:nvSpPr>
        <p:spPr/>
        <p:txBody>
          <a:bodyPr/>
          <a:lstStyle/>
          <a:p>
            <a:fld id="{D31A2C42-C4B2-4FF1-98E3-4EBBD10F78A3}" type="datetimeFigureOut">
              <a:rPr lang="en-US" smtClean="0"/>
              <a:t>8/18/2026</a:t>
            </a:fld>
            <a:endParaRPr lang="en-US"/>
          </a:p>
        </p:txBody>
      </p:sp>
      <p:sp>
        <p:nvSpPr>
          <p:cNvPr id="6" name="Chỗ dành sẵn cho Chân trang 5">
            <a:extLst>
              <a:ext uri="{FF2B5EF4-FFF2-40B4-BE49-F238E27FC236}">
                <a16:creationId xmlns:a16="http://schemas.microsoft.com/office/drawing/2014/main" id="{512D2CA3-9454-7D79-1544-D32EF94A42E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3EF4A3C9-6C37-7187-767F-D6C0071BA8D2}"/>
              </a:ext>
            </a:extLst>
          </p:cNvPr>
          <p:cNvSpPr>
            <a:spLocks noGrp="1"/>
          </p:cNvSpPr>
          <p:nvPr>
            <p:ph type="sldNum" sz="quarter" idx="12"/>
          </p:nvPr>
        </p:nvSpPr>
        <p:spPr/>
        <p:txBody>
          <a:bodyPr/>
          <a:lstStyle/>
          <a:p>
            <a:fld id="{CE5DEE24-3729-4DD7-80ED-6A5B4424AC57}" type="slidenum">
              <a:rPr lang="en-US" smtClean="0"/>
              <a:t>‹#›</a:t>
            </a:fld>
            <a:endParaRPr lang="en-US"/>
          </a:p>
        </p:txBody>
      </p:sp>
    </p:spTree>
    <p:extLst>
      <p:ext uri="{BB962C8B-B14F-4D97-AF65-F5344CB8AC3E}">
        <p14:creationId xmlns:p14="http://schemas.microsoft.com/office/powerpoint/2010/main" val="1887250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30.xml"/><Relationship Id="rId7" Type="http://schemas.openxmlformats.org/officeDocument/2006/relationships/slideLayout" Target="../slideLayouts/slideLayout70.xml"/><Relationship Id="rId12" Type="http://schemas.openxmlformats.org/officeDocument/2006/relationships/theme" Target="../theme/theme10.xml"/><Relationship Id="rId2" Type="http://schemas.openxmlformats.org/officeDocument/2006/relationships/slideLayout" Target="../slideLayouts/slideLayout20.xml"/><Relationship Id="rId1" Type="http://schemas.openxmlformats.org/officeDocument/2006/relationships/slideLayout" Target="../slideLayouts/slideLayout12.xml"/><Relationship Id="rId6" Type="http://schemas.openxmlformats.org/officeDocument/2006/relationships/slideLayout" Target="../slideLayouts/slideLayout60.xml"/><Relationship Id="rId11" Type="http://schemas.openxmlformats.org/officeDocument/2006/relationships/slideLayout" Target="../slideLayouts/slideLayout110.xml"/><Relationship Id="rId5" Type="http://schemas.openxmlformats.org/officeDocument/2006/relationships/slideLayout" Target="../slideLayouts/slideLayout50.xml"/><Relationship Id="rId10" Type="http://schemas.openxmlformats.org/officeDocument/2006/relationships/slideLayout" Target="../slideLayouts/slideLayout100.xml"/><Relationship Id="rId4" Type="http://schemas.openxmlformats.org/officeDocument/2006/relationships/slideLayout" Target="../slideLayouts/slideLayout40.xml"/><Relationship Id="rId9"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4037A2D8-7C1D-BA91-34FC-D2DFCD2284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F4DA812-0448-4F4C-032B-1FE2EFFA9F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B1D3CD9-A4F5-D62F-5E04-D6F5554F93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1A2C42-C4B2-4FF1-98E3-4EBBD10F78A3}" type="datetimeFigureOut">
              <a:rPr lang="en-US" smtClean="0"/>
              <a:t>8/26/2026</a:t>
            </a:fld>
            <a:endParaRPr lang="en-US"/>
          </a:p>
        </p:txBody>
      </p:sp>
      <p:sp>
        <p:nvSpPr>
          <p:cNvPr id="5" name="Chỗ dành sẵn cho Chân trang 4">
            <a:extLst>
              <a:ext uri="{FF2B5EF4-FFF2-40B4-BE49-F238E27FC236}">
                <a16:creationId xmlns:a16="http://schemas.microsoft.com/office/drawing/2014/main" id="{BCB30809-DF83-A3D8-CB28-521EA5016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Chỗ dành sẵn cho Số hiệu Bản chiếu 5">
            <a:extLst>
              <a:ext uri="{FF2B5EF4-FFF2-40B4-BE49-F238E27FC236}">
                <a16:creationId xmlns:a16="http://schemas.microsoft.com/office/drawing/2014/main" id="{E151AA60-79E6-BC2F-4973-A8C95DE2E2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5DEE24-3729-4DD7-80ED-6A5B4424AC57}" type="slidenum">
              <a:rPr lang="en-US" smtClean="0"/>
              <a:t>‹#›</a:t>
            </a:fld>
            <a:endParaRPr lang="en-US"/>
          </a:p>
        </p:txBody>
      </p:sp>
    </p:spTree>
    <p:extLst>
      <p:ext uri="{BB962C8B-B14F-4D97-AF65-F5344CB8AC3E}">
        <p14:creationId xmlns:p14="http://schemas.microsoft.com/office/powerpoint/2010/main" val="1737603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4037A2D8-7C1D-BA91-34FC-D2DFCD2284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F4DA812-0448-4F4C-032B-1FE2EFFA9F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B1D3CD9-A4F5-D62F-5E04-D6F5554F93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1A2C42-C4B2-4FF1-98E3-4EBBD10F78A3}" type="datetimeFigureOut">
              <a:rPr lang="en-US" smtClean="0"/>
              <a:t>8/18/2026</a:t>
            </a:fld>
            <a:endParaRPr lang="en-US"/>
          </a:p>
        </p:txBody>
      </p:sp>
      <p:sp>
        <p:nvSpPr>
          <p:cNvPr id="5" name="Chỗ dành sẵn cho Chân trang 4">
            <a:extLst>
              <a:ext uri="{FF2B5EF4-FFF2-40B4-BE49-F238E27FC236}">
                <a16:creationId xmlns:a16="http://schemas.microsoft.com/office/drawing/2014/main" id="{BCB30809-DF83-A3D8-CB28-521EA5016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Chỗ dành sẵn cho Số hiệu Bản chiếu 5">
            <a:extLst>
              <a:ext uri="{FF2B5EF4-FFF2-40B4-BE49-F238E27FC236}">
                <a16:creationId xmlns:a16="http://schemas.microsoft.com/office/drawing/2014/main" id="{E151AA60-79E6-BC2F-4973-A8C95DE2E2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E5DEE24-3729-4DD7-80ED-6A5B4424AC57}" type="slidenum">
              <a:rPr lang="en-US" smtClean="0"/>
              <a:t>‹#›</a:t>
            </a:fld>
            <a:endParaRPr lang="en-US"/>
          </a:p>
        </p:txBody>
      </p:sp>
    </p:spTree>
    <p:extLst>
      <p:ext uri="{BB962C8B-B14F-4D97-AF65-F5344CB8AC3E}">
        <p14:creationId xmlns:p14="http://schemas.microsoft.com/office/powerpoint/2010/main" val="1737603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hyperlink" Target="https://doi.org/10.1007/978-3-030-25112-3_2" TargetMode="Externa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slide" Target="slide40.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7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C691AC47-4847-2672-8158-BDBFFF2186C3}"/>
              </a:ext>
            </a:extLst>
          </p:cNvPr>
          <p:cNvSpPr txBox="1"/>
          <p:nvPr/>
        </p:nvSpPr>
        <p:spPr>
          <a:xfrm>
            <a:off x="423522" y="415750"/>
            <a:ext cx="8376387" cy="1200329"/>
          </a:xfrm>
          <a:prstGeom prst="rect">
            <a:avLst/>
          </a:prstGeom>
          <a:noFill/>
        </p:spPr>
        <p:txBody>
          <a:bodyPr wrap="square">
            <a:spAutoFit/>
          </a:bodyPr>
          <a:lstStyle/>
          <a:p>
            <a:pPr marL="0" marR="0" indent="0" algn="l">
              <a:buNone/>
            </a:pPr>
            <a:r>
              <a:rPr lang="en-US" sz="3600" b="1" i="0" spc="-300">
                <a:effectLst/>
                <a:latin typeface="Segoe UI Black" panose="020B0A02040204020203" pitchFamily="34" charset="0"/>
                <a:ea typeface="Segoe UI Black" panose="020B0A02040204020203" pitchFamily="34" charset="0"/>
              </a:rPr>
              <a:t>Based On A 6-Level Hierarchy of Feedback: WHAT DO TEACHERS FOCUS ON?</a:t>
            </a:r>
          </a:p>
        </p:txBody>
      </p:sp>
      <p:sp>
        <p:nvSpPr>
          <p:cNvPr id="9" name="Hộp Văn bản 8">
            <a:extLst>
              <a:ext uri="{FF2B5EF4-FFF2-40B4-BE49-F238E27FC236}">
                <a16:creationId xmlns:a16="http://schemas.microsoft.com/office/drawing/2014/main" id="{E97D3CDC-49B9-D883-BBC0-843BF1286444}"/>
              </a:ext>
            </a:extLst>
          </p:cNvPr>
          <p:cNvSpPr txBox="1"/>
          <p:nvPr/>
        </p:nvSpPr>
        <p:spPr>
          <a:xfrm>
            <a:off x="8799909" y="797510"/>
            <a:ext cx="2968569" cy="5262979"/>
          </a:xfrm>
          <a:prstGeom prst="rect">
            <a:avLst/>
          </a:prstGeom>
          <a:noFill/>
        </p:spPr>
        <p:txBody>
          <a:bodyPr wrap="square">
            <a:spAutoFit/>
          </a:bodyPr>
          <a:lstStyle/>
          <a:p>
            <a:pPr algn="r"/>
            <a:r>
              <a:rPr lang="en-US" sz="1200" b="0" i="0">
                <a:solidFill>
                  <a:srgbClr val="555555"/>
                </a:solidFill>
                <a:effectLst/>
                <a:latin typeface="Segoe UI" panose="020B0502040204020203" pitchFamily="34" charset="0"/>
                <a:cs typeface="Segoe UI" panose="020B0502040204020203" pitchFamily="34" charset="0"/>
              </a:rPr>
              <a:t>The study focuses on the teaching purposes and language choices of teachers’ embedded commentary on upper secondary school EFL students’ writing within a test-oriented Vietnamese context. Well-grounded in an adapted classification framework (Derham et al., 2022; Hattie &amp; Timperley, 2007), the research explores how educators balance the dual roles of judging and guiding. To achieve this, a quantitative document analysis was conducted on 1,434 comments extracted from 55 students’ essays, utilizing the Linguistic Inquiry and Word Count (LIWC-22) software. The findings reveal that feedback is predominantly concentrated on surface-level editorial corrections, heavily overshadowing self-regulatory guidance. Linguistically, however, teachers shift from detached, impersonal phrasing when evaluating to more personalized, insight-driven language when providing developmental feedback. These results highlight a critical need for professional development that prepares teachers to implement cognitively engaging feedback.</a:t>
            </a:r>
            <a:endParaRPr lang="en-US" sz="2000">
              <a:latin typeface="Segoe UI" panose="020B0502040204020203" pitchFamily="34" charset="0"/>
              <a:cs typeface="Segoe UI" panose="020B0502040204020203" pitchFamily="34" charset="0"/>
            </a:endParaRPr>
          </a:p>
        </p:txBody>
      </p:sp>
      <p:sp>
        <p:nvSpPr>
          <p:cNvPr id="10" name="Hộp Văn bản 9">
            <a:extLst>
              <a:ext uri="{FF2B5EF4-FFF2-40B4-BE49-F238E27FC236}">
                <a16:creationId xmlns:a16="http://schemas.microsoft.com/office/drawing/2014/main" id="{F2FEABF7-1A9F-1F94-CD58-F10E2585E63A}"/>
              </a:ext>
            </a:extLst>
          </p:cNvPr>
          <p:cNvSpPr txBox="1"/>
          <p:nvPr/>
        </p:nvSpPr>
        <p:spPr>
          <a:xfrm>
            <a:off x="423522" y="5469069"/>
            <a:ext cx="3602268" cy="584775"/>
          </a:xfrm>
          <a:prstGeom prst="rect">
            <a:avLst/>
          </a:prstGeom>
          <a:noFill/>
        </p:spPr>
        <p:txBody>
          <a:bodyPr wrap="none" rtlCol="0">
            <a:spAutoFit/>
          </a:bodyPr>
          <a:lstStyle/>
          <a:p>
            <a:r>
              <a:rPr lang="en-US" sz="3200" spc="-300">
                <a:latin typeface="Segoe UI Black" panose="020B0A02040204020203" pitchFamily="34" charset="0"/>
                <a:ea typeface="Segoe UI Black" panose="020B0A02040204020203" pitchFamily="34" charset="0"/>
                <a:cs typeface="Segoe UI" panose="020B0502040204020203" pitchFamily="34" charset="0"/>
              </a:rPr>
              <a:t>Nguyễn Nam Khánh</a:t>
            </a:r>
          </a:p>
        </p:txBody>
      </p:sp>
      <p:sp>
        <p:nvSpPr>
          <p:cNvPr id="11" name="Hộp Văn bản 10">
            <a:extLst>
              <a:ext uri="{FF2B5EF4-FFF2-40B4-BE49-F238E27FC236}">
                <a16:creationId xmlns:a16="http://schemas.microsoft.com/office/drawing/2014/main" id="{8602111D-4D69-6559-4096-F0D8FC469EEF}"/>
              </a:ext>
            </a:extLst>
          </p:cNvPr>
          <p:cNvSpPr txBox="1"/>
          <p:nvPr/>
        </p:nvSpPr>
        <p:spPr>
          <a:xfrm>
            <a:off x="423522" y="6072918"/>
            <a:ext cx="2247731" cy="369332"/>
          </a:xfrm>
          <a:prstGeom prst="rect">
            <a:avLst/>
          </a:prstGeom>
          <a:noFill/>
        </p:spPr>
        <p:txBody>
          <a:bodyPr wrap="none" rtlCol="0">
            <a:spAutoFit/>
          </a:bodyPr>
          <a:lstStyle/>
          <a:p>
            <a:r>
              <a:rPr lang="en-US">
                <a:latin typeface="Segoe UI" panose="020B0502040204020203" pitchFamily="34" charset="0"/>
                <a:cs typeface="Segoe UI" panose="020B0502040204020203" pitchFamily="34" charset="0"/>
              </a:rPr>
              <a:t>Independent scholar</a:t>
            </a:r>
          </a:p>
        </p:txBody>
      </p:sp>
    </p:spTree>
    <p:extLst>
      <p:ext uri="{BB962C8B-B14F-4D97-AF65-F5344CB8AC3E}">
        <p14:creationId xmlns:p14="http://schemas.microsoft.com/office/powerpoint/2010/main" val="4071733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7CA11-9F2C-85EB-DC83-F0BF81F4F007}"/>
            </a:ext>
          </a:extLst>
        </p:cNvPr>
        <p:cNvGrpSpPr/>
        <p:nvPr/>
      </p:nvGrpSpPr>
      <p:grpSpPr>
        <a:xfrm>
          <a:off x="0" y="0"/>
          <a:ext cx="0" cy="0"/>
          <a:chOff x="0" y="0"/>
          <a:chExt cx="0" cy="0"/>
        </a:xfrm>
      </p:grpSpPr>
      <p:sp>
        <p:nvSpPr>
          <p:cNvPr id="15" name="Hộp Văn bản 14" hidden="1">
            <a:extLst>
              <a:ext uri="{FF2B5EF4-FFF2-40B4-BE49-F238E27FC236}">
                <a16:creationId xmlns:a16="http://schemas.microsoft.com/office/drawing/2014/main" id="{E9C4DB15-6BD1-4F58-5CE2-C737A1F89025}"/>
              </a:ext>
            </a:extLst>
          </p:cNvPr>
          <p:cNvSpPr txBox="1">
            <a:spLocks/>
          </p:cNvSpPr>
          <p:nvPr/>
        </p:nvSpPr>
        <p:spPr>
          <a:xfrm>
            <a:off x="887654" y="13873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Level </a:t>
            </a:r>
            <a:r>
              <a:rPr lang="en-US" i="1" kern="100" dirty="0">
                <a:solidFill>
                  <a:srgbClr val="383D33">
                    <a:alpha val="0"/>
                  </a:srgbClr>
                </a:solidFill>
                <a:latin typeface="Times New Roman" panose="02020603050405020304" pitchFamily="18" charset="0"/>
                <a:ea typeface="Segoe UI Black" panose="020B0A02040204020203" pitchFamily="34" charset="0"/>
                <a:cs typeface="Times New Roman" panose="02020603050405020304" pitchFamily="18" charset="0"/>
              </a:rPr>
              <a:t>5</a:t>
            </a:r>
            <a:r>
              <a:rPr lang="en-US" kern="100" dirty="0">
                <a:solidFill>
                  <a:srgbClr val="383D33">
                    <a:alpha val="0"/>
                  </a:srgbClr>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 Process-oriented feedback</a:t>
            </a:r>
          </a:p>
          <a:p>
            <a:pPr marL="0" marR="0" algn="just">
              <a:spcBef>
                <a:spcPts val="600"/>
              </a:spcBef>
              <a:buNone/>
            </a:pP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(guidance for work improvement related to approaching the writing process and </a:t>
            </a:r>
            <a:r>
              <a:rPr lang="en-US" sz="1600" i="1" kern="100" dirty="0" err="1">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stratagies</a:t>
            </a: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a:t>
            </a:r>
          </a:p>
        </p:txBody>
      </p:sp>
      <p:sp>
        <p:nvSpPr>
          <p:cNvPr id="6" name="level 6" hidden="1">
            <a:extLst>
              <a:ext uri="{FF2B5EF4-FFF2-40B4-BE49-F238E27FC236}">
                <a16:creationId xmlns:a16="http://schemas.microsoft.com/office/drawing/2014/main" id="{47BB278A-28B2-6538-856B-3694C4C72BF7}"/>
              </a:ext>
            </a:extLst>
          </p:cNvPr>
          <p:cNvSpPr txBox="1"/>
          <p:nvPr/>
        </p:nvSpPr>
        <p:spPr>
          <a:xfrm>
            <a:off x="887654" y="1376891"/>
            <a:ext cx="2743200" cy="1532334"/>
          </a:xfrm>
          <a:prstGeom prst="roundRect">
            <a:avLst/>
          </a:prstGeom>
          <a:noFill/>
          <a:ln>
            <a:no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6: Self-regulation development feedback</a:t>
            </a:r>
            <a:endParaRPr lang="en-US" kern="100" dirty="0">
              <a:effectLst/>
              <a:latin typeface="Segoe UI Semibold" panose="020B0702040204020203" pitchFamily="34" charset="0"/>
              <a:ea typeface="SimSun" panose="02010600030101010101" pitchFamily="2" charset="-122"/>
              <a:cs typeface="Segoe UI Semibold" panose="020B0702040204020203" pitchFamily="34" charset="0"/>
            </a:endParaRPr>
          </a:p>
          <a:p>
            <a:pPr>
              <a:buNone/>
            </a:pPr>
            <a:r>
              <a:rPr lang="en-US" sz="16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(enabling students’ independence and self-assessment skill)</a:t>
            </a:r>
            <a:endParaRPr lang="en-US" sz="1600" dirty="0">
              <a:latin typeface="Segoe UI Light" panose="020B0502040204020203" pitchFamily="34" charset="0"/>
              <a:cs typeface="Segoe UI Light" panose="020B0502040204020203" pitchFamily="34" charset="0"/>
            </a:endParaRPr>
          </a:p>
        </p:txBody>
      </p:sp>
      <p:sp>
        <p:nvSpPr>
          <p:cNvPr id="8" name="Hộp Văn bản 7">
            <a:extLst>
              <a:ext uri="{FF2B5EF4-FFF2-40B4-BE49-F238E27FC236}">
                <a16:creationId xmlns:a16="http://schemas.microsoft.com/office/drawing/2014/main" id="{45E063B1-6AE9-9AA6-6384-A741E85A4011}"/>
              </a:ext>
            </a:extLst>
          </p:cNvPr>
          <p:cNvSpPr txBox="1"/>
          <p:nvPr/>
        </p:nvSpPr>
        <p:spPr>
          <a:xfrm>
            <a:off x="4741514" y="13768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5: Process-oriented feedback</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approaching the writing process and </a:t>
            </a:r>
            <a:r>
              <a:rPr lang="en-US" sz="1600" kern="100" dirty="0" err="1">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stratagies</a:t>
            </a: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a:t>
            </a:r>
          </a:p>
        </p:txBody>
      </p:sp>
      <p:sp>
        <p:nvSpPr>
          <p:cNvPr id="9" name="Hộp Văn bản 8">
            <a:extLst>
              <a:ext uri="{FF2B5EF4-FFF2-40B4-BE49-F238E27FC236}">
                <a16:creationId xmlns:a16="http://schemas.microsoft.com/office/drawing/2014/main" id="{3E286BFA-C185-282E-67B8-6F9689EF1C0F}"/>
              </a:ext>
            </a:extLst>
          </p:cNvPr>
          <p:cNvSpPr txBox="1"/>
          <p:nvPr/>
        </p:nvSpPr>
        <p:spPr>
          <a:xfrm>
            <a:off x="8595374" y="1376891"/>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4: Task performance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writing prompt)</a:t>
            </a:r>
          </a:p>
        </p:txBody>
      </p:sp>
      <p:sp>
        <p:nvSpPr>
          <p:cNvPr id="12" name="Hộp Văn bản 11">
            <a:extLst>
              <a:ext uri="{FF2B5EF4-FFF2-40B4-BE49-F238E27FC236}">
                <a16:creationId xmlns:a16="http://schemas.microsoft.com/office/drawing/2014/main" id="{E4C9B363-03E8-E83E-83D6-50AF42DBAB11}"/>
              </a:ext>
            </a:extLst>
          </p:cNvPr>
          <p:cNvSpPr txBox="1"/>
          <p:nvPr/>
        </p:nvSpPr>
        <p:spPr>
          <a:xfrm>
            <a:off x="887654" y="410820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1: Personal recognition</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(General compliment)</a:t>
            </a:r>
          </a:p>
        </p:txBody>
      </p:sp>
      <p:sp>
        <p:nvSpPr>
          <p:cNvPr id="13" name="Hộp Văn bản 12">
            <a:extLst>
              <a:ext uri="{FF2B5EF4-FFF2-40B4-BE49-F238E27FC236}">
                <a16:creationId xmlns:a16="http://schemas.microsoft.com/office/drawing/2014/main" id="{F59B60D1-0D75-B035-2488-52EBB22D829F}"/>
              </a:ext>
            </a:extLst>
          </p:cNvPr>
          <p:cNvSpPr txBox="1"/>
          <p:nvPr/>
        </p:nvSpPr>
        <p:spPr>
          <a:xfrm>
            <a:off x="4741514" y="4105295"/>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2: Editorial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(Focus on correcting minor issues, such as grammar, punctuation, vocabulary, and pronunciation)</a:t>
            </a:r>
          </a:p>
        </p:txBody>
      </p:sp>
      <p:sp>
        <p:nvSpPr>
          <p:cNvPr id="14" name="Hộp Văn bản 13">
            <a:extLst>
              <a:ext uri="{FF2B5EF4-FFF2-40B4-BE49-F238E27FC236}">
                <a16:creationId xmlns:a16="http://schemas.microsoft.com/office/drawing/2014/main" id="{6583CDFD-4476-8D16-2DC8-BDD19C3F8655}"/>
              </a:ext>
            </a:extLst>
          </p:cNvPr>
          <p:cNvSpPr txBox="1"/>
          <p:nvPr/>
        </p:nvSpPr>
        <p:spPr>
          <a:xfrm>
            <a:off x="8595374" y="410529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3: Task evaluation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(work’s quality judgement without instruction for improvement)</a:t>
            </a:r>
          </a:p>
        </p:txBody>
      </p:sp>
      <p:cxnSp>
        <p:nvCxnSpPr>
          <p:cNvPr id="17" name="Đường kết nối Mũi tên Thẳng 16">
            <a:extLst>
              <a:ext uri="{FF2B5EF4-FFF2-40B4-BE49-F238E27FC236}">
                <a16:creationId xmlns:a16="http://schemas.microsoft.com/office/drawing/2014/main" id="{35DBDC86-FDC0-FE80-58D4-D26375272CBC}"/>
              </a:ext>
            </a:extLst>
          </p:cNvPr>
          <p:cNvCxnSpPr>
            <a:cxnSpLocks/>
          </p:cNvCxnSpPr>
          <p:nvPr/>
        </p:nvCxnSpPr>
        <p:spPr>
          <a:xfrm flipV="1">
            <a:off x="3692387" y="232859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Đường kết nối Mũi tên Thẳng 17">
            <a:extLst>
              <a:ext uri="{FF2B5EF4-FFF2-40B4-BE49-F238E27FC236}">
                <a16:creationId xmlns:a16="http://schemas.microsoft.com/office/drawing/2014/main" id="{64C0927C-32D2-D5BC-D6E2-2C829CBF52E2}"/>
              </a:ext>
            </a:extLst>
          </p:cNvPr>
          <p:cNvCxnSpPr>
            <a:cxnSpLocks/>
          </p:cNvCxnSpPr>
          <p:nvPr/>
        </p:nvCxnSpPr>
        <p:spPr>
          <a:xfrm flipV="1">
            <a:off x="7536369" y="2325684"/>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Đường kết nối Mũi tên Thẳng 18">
            <a:extLst>
              <a:ext uri="{FF2B5EF4-FFF2-40B4-BE49-F238E27FC236}">
                <a16:creationId xmlns:a16="http://schemas.microsoft.com/office/drawing/2014/main" id="{5DA7A665-C866-0BFD-A771-76B15B36B544}"/>
              </a:ext>
            </a:extLst>
          </p:cNvPr>
          <p:cNvCxnSpPr>
            <a:cxnSpLocks/>
          </p:cNvCxnSpPr>
          <p:nvPr/>
        </p:nvCxnSpPr>
        <p:spPr>
          <a:xfrm flipH="1">
            <a:off x="3677193"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Đường kết nối Mũi tên Thẳng 22">
            <a:extLst>
              <a:ext uri="{FF2B5EF4-FFF2-40B4-BE49-F238E27FC236}">
                <a16:creationId xmlns:a16="http://schemas.microsoft.com/office/drawing/2014/main" id="{8F409418-B3B6-2F07-1C2E-86DE030058CC}"/>
              </a:ext>
            </a:extLst>
          </p:cNvPr>
          <p:cNvCxnSpPr>
            <a:cxnSpLocks/>
          </p:cNvCxnSpPr>
          <p:nvPr/>
        </p:nvCxnSpPr>
        <p:spPr>
          <a:xfrm flipH="1">
            <a:off x="7543195"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a:extLst>
              <a:ext uri="{FF2B5EF4-FFF2-40B4-BE49-F238E27FC236}">
                <a16:creationId xmlns:a16="http://schemas.microsoft.com/office/drawing/2014/main" id="{917C4750-3C21-0DE6-F8A3-4FE1B5F046E5}"/>
              </a:ext>
            </a:extLst>
          </p:cNvPr>
          <p:cNvCxnSpPr>
            <a:cxnSpLocks/>
          </p:cNvCxnSpPr>
          <p:nvPr/>
        </p:nvCxnSpPr>
        <p:spPr>
          <a:xfrm>
            <a:off x="9981487" y="3433789"/>
            <a:ext cx="0" cy="54864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Hộp Văn bản 3">
            <a:extLst>
              <a:ext uri="{FF2B5EF4-FFF2-40B4-BE49-F238E27FC236}">
                <a16:creationId xmlns:a16="http://schemas.microsoft.com/office/drawing/2014/main" id="{5725D4F4-C8A3-41DC-37DF-0F35121F1713}"/>
              </a:ext>
            </a:extLst>
          </p:cNvPr>
          <p:cNvSpPr txBox="1"/>
          <p:nvPr/>
        </p:nvSpPr>
        <p:spPr>
          <a:xfrm>
            <a:off x="3065900" y="6130344"/>
            <a:ext cx="6094428" cy="307777"/>
          </a:xfrm>
          <a:prstGeom prst="rect">
            <a:avLst/>
          </a:prstGeom>
          <a:noFill/>
        </p:spPr>
        <p:txBody>
          <a:bodyPr wrap="square">
            <a:spAutoFit/>
          </a:bodyPr>
          <a:lstStyle/>
          <a:p>
            <a:pPr algn="ctr"/>
            <a:r>
              <a:rPr lang="en-US" sz="1400" spc="-150" dirty="0">
                <a:latin typeface="Segoe UI" panose="020B0502040204020203" pitchFamily="34" charset="0"/>
                <a:cs typeface="Segoe UI" panose="020B0502040204020203" pitchFamily="34" charset="0"/>
              </a:rPr>
              <a:t>Adapted from Updated Framework adapted from Derham et al., 2022</a:t>
            </a:r>
            <a:endParaRPr lang="en-US" sz="1400" dirty="0">
              <a:latin typeface="Segoe UI" panose="020B0502040204020203" pitchFamily="34" charset="0"/>
              <a:cs typeface="Segoe UI" panose="020B0502040204020203" pitchFamily="34" charset="0"/>
            </a:endParaRPr>
          </a:p>
        </p:txBody>
      </p:sp>
      <p:sp>
        <p:nvSpPr>
          <p:cNvPr id="5" name="Hộp Văn bản 4">
            <a:extLst>
              <a:ext uri="{FF2B5EF4-FFF2-40B4-BE49-F238E27FC236}">
                <a16:creationId xmlns:a16="http://schemas.microsoft.com/office/drawing/2014/main" id="{4C83A6E8-3B82-36FE-010B-F62D4870D328}"/>
              </a:ext>
            </a:extLst>
          </p:cNvPr>
          <p:cNvSpPr txBox="1"/>
          <p:nvPr/>
        </p:nvSpPr>
        <p:spPr>
          <a:xfrm>
            <a:off x="3047114" y="473902"/>
            <a:ext cx="6097772" cy="646331"/>
          </a:xfrm>
          <a:prstGeom prst="rect">
            <a:avLst/>
          </a:prstGeom>
          <a:noFill/>
        </p:spPr>
        <p:txBody>
          <a:bodyPr wrap="square">
            <a:spAutoFit/>
          </a:bodyPr>
          <a:lstStyle/>
          <a:p>
            <a:pPr algn="ctr"/>
            <a:r>
              <a:rPr lang="en-US" sz="3600" b="1" dirty="0">
                <a:latin typeface="Segoe UI Black" panose="020B0A02040204020203" pitchFamily="34" charset="0"/>
                <a:ea typeface="Segoe UI Black" panose="020B0A02040204020203" pitchFamily="34" charset="0"/>
                <a:cs typeface="source serif 4"/>
              </a:rPr>
              <a:t>Pedagogical Framework</a:t>
            </a:r>
            <a:endParaRPr lang="en-US" sz="3600" spc="-300" dirty="0">
              <a:solidFill>
                <a:schemeClr val="tx1">
                  <a:lumMod val="95000"/>
                  <a:lumOff val="5000"/>
                </a:schemeClr>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3493443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D108F-80B3-83EA-03DA-5066E662ADDD}"/>
            </a:ext>
          </a:extLst>
        </p:cNvPr>
        <p:cNvGrpSpPr/>
        <p:nvPr/>
      </p:nvGrpSpPr>
      <p:grpSpPr>
        <a:xfrm>
          <a:off x="0" y="0"/>
          <a:ext cx="0" cy="0"/>
          <a:chOff x="0" y="0"/>
          <a:chExt cx="0" cy="0"/>
        </a:xfrm>
      </p:grpSpPr>
      <p:sp>
        <p:nvSpPr>
          <p:cNvPr id="15" name="Hộp Văn bản 14">
            <a:extLst>
              <a:ext uri="{FF2B5EF4-FFF2-40B4-BE49-F238E27FC236}">
                <a16:creationId xmlns:a16="http://schemas.microsoft.com/office/drawing/2014/main" id="{D8B5AE68-D18D-6AE4-5554-8B469F8B92D6}"/>
              </a:ext>
            </a:extLst>
          </p:cNvPr>
          <p:cNvSpPr txBox="1">
            <a:spLocks/>
          </p:cNvSpPr>
          <p:nvPr/>
        </p:nvSpPr>
        <p:spPr>
          <a:xfrm>
            <a:off x="887654" y="1387391"/>
            <a:ext cx="2743200" cy="1889879"/>
          </a:xfrm>
          <a:prstGeom prst="roundRect">
            <a:avLst/>
          </a:prstGeom>
          <a:solidFill>
            <a:schemeClr val="bg2"/>
          </a:solidFill>
          <a:ln>
            <a:solidFill>
              <a:schemeClr val="tx1"/>
            </a:solidFill>
          </a:ln>
        </p:spPr>
        <p:txBody>
          <a:bodyPr wrap="square" anchor="t">
            <a:spAutoFit/>
          </a:bodyPr>
          <a:lstStyle/>
          <a:p>
            <a:pPr marL="0" marR="0">
              <a:spcBef>
                <a:spcPts val="600"/>
              </a:spcBef>
              <a:buNone/>
            </a:pP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Level </a:t>
            </a:r>
            <a:r>
              <a:rPr lang="en-US" i="1" kern="100" dirty="0">
                <a:solidFill>
                  <a:srgbClr val="383D33">
                    <a:alpha val="0"/>
                  </a:srgbClr>
                </a:solidFill>
                <a:latin typeface="Times New Roman" panose="02020603050405020304" pitchFamily="18" charset="0"/>
                <a:ea typeface="Segoe UI Black" panose="020B0A02040204020203" pitchFamily="34" charset="0"/>
                <a:cs typeface="Times New Roman" panose="02020603050405020304" pitchFamily="18" charset="0"/>
              </a:rPr>
              <a:t>5</a:t>
            </a:r>
            <a:r>
              <a:rPr lang="en-US" kern="100" dirty="0">
                <a:solidFill>
                  <a:srgbClr val="383D33">
                    <a:alpha val="0"/>
                  </a:srgbClr>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 Process-oriented feedback</a:t>
            </a:r>
          </a:p>
          <a:p>
            <a:pPr marL="0" marR="0" algn="just">
              <a:spcBef>
                <a:spcPts val="600"/>
              </a:spcBef>
              <a:buNone/>
            </a:pP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(guidance for work improvement related to approaching the writing process and </a:t>
            </a:r>
            <a:r>
              <a:rPr lang="en-US" sz="1600" i="1" kern="100" dirty="0" err="1">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stratagies</a:t>
            </a: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a:t>
            </a:r>
          </a:p>
        </p:txBody>
      </p:sp>
      <p:sp>
        <p:nvSpPr>
          <p:cNvPr id="6" name="level 6">
            <a:extLst>
              <a:ext uri="{FF2B5EF4-FFF2-40B4-BE49-F238E27FC236}">
                <a16:creationId xmlns:a16="http://schemas.microsoft.com/office/drawing/2014/main" id="{2AE025BF-EC50-B654-C55D-72D9B88B8347}"/>
              </a:ext>
            </a:extLst>
          </p:cNvPr>
          <p:cNvSpPr txBox="1"/>
          <p:nvPr/>
        </p:nvSpPr>
        <p:spPr>
          <a:xfrm>
            <a:off x="887654" y="1376891"/>
            <a:ext cx="2743200" cy="1532334"/>
          </a:xfrm>
          <a:prstGeom prst="roundRect">
            <a:avLst/>
          </a:prstGeom>
          <a:noFill/>
          <a:ln>
            <a:no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6: Self-regulation development feedback</a:t>
            </a:r>
            <a:endParaRPr lang="en-US" kern="100" dirty="0">
              <a:effectLst/>
              <a:latin typeface="Segoe UI Semibold" panose="020B0702040204020203" pitchFamily="34" charset="0"/>
              <a:ea typeface="SimSun" panose="02010600030101010101" pitchFamily="2" charset="-122"/>
              <a:cs typeface="Segoe UI Semibold" panose="020B0702040204020203" pitchFamily="34" charset="0"/>
            </a:endParaRPr>
          </a:p>
          <a:p>
            <a:pPr>
              <a:buNone/>
            </a:pPr>
            <a:r>
              <a:rPr lang="en-US" sz="16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(enabling students’ independence and self-assessment skill)</a:t>
            </a:r>
            <a:endParaRPr lang="en-US" sz="1600" dirty="0">
              <a:latin typeface="Segoe UI Light" panose="020B0502040204020203" pitchFamily="34" charset="0"/>
              <a:cs typeface="Segoe UI Light" panose="020B0502040204020203" pitchFamily="34" charset="0"/>
            </a:endParaRPr>
          </a:p>
        </p:txBody>
      </p:sp>
      <p:sp>
        <p:nvSpPr>
          <p:cNvPr id="8" name="Hộp Văn bản 7">
            <a:extLst>
              <a:ext uri="{FF2B5EF4-FFF2-40B4-BE49-F238E27FC236}">
                <a16:creationId xmlns:a16="http://schemas.microsoft.com/office/drawing/2014/main" id="{E90FCF0F-A890-3166-66B5-D957DE9E4C85}"/>
              </a:ext>
            </a:extLst>
          </p:cNvPr>
          <p:cNvSpPr txBox="1"/>
          <p:nvPr/>
        </p:nvSpPr>
        <p:spPr>
          <a:xfrm>
            <a:off x="4741514" y="1376891"/>
            <a:ext cx="2743200" cy="1889879"/>
          </a:xfrm>
          <a:prstGeom prst="roundRect">
            <a:avLst/>
          </a:prstGeom>
          <a:solidFill>
            <a:schemeClr val="bg2"/>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5: Process-oriented feedback</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approaching the writing process and </a:t>
            </a:r>
            <a:r>
              <a:rPr lang="en-US" sz="1600" kern="100" dirty="0" err="1">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stratagies</a:t>
            </a: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a:t>
            </a:r>
          </a:p>
        </p:txBody>
      </p:sp>
      <p:sp>
        <p:nvSpPr>
          <p:cNvPr id="9" name="Hộp Văn bản 8">
            <a:extLst>
              <a:ext uri="{FF2B5EF4-FFF2-40B4-BE49-F238E27FC236}">
                <a16:creationId xmlns:a16="http://schemas.microsoft.com/office/drawing/2014/main" id="{A5C56473-0B36-547A-2CC1-C75429E25472}"/>
              </a:ext>
            </a:extLst>
          </p:cNvPr>
          <p:cNvSpPr txBox="1"/>
          <p:nvPr/>
        </p:nvSpPr>
        <p:spPr>
          <a:xfrm>
            <a:off x="8595374" y="1376891"/>
            <a:ext cx="2743200" cy="1892808"/>
          </a:xfrm>
          <a:prstGeom prst="roundRect">
            <a:avLst/>
          </a:prstGeom>
          <a:solidFill>
            <a:schemeClr val="bg2"/>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4: Task performance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writing prompt)</a:t>
            </a:r>
          </a:p>
        </p:txBody>
      </p:sp>
      <p:sp>
        <p:nvSpPr>
          <p:cNvPr id="12" name="Hộp Văn bản 11">
            <a:extLst>
              <a:ext uri="{FF2B5EF4-FFF2-40B4-BE49-F238E27FC236}">
                <a16:creationId xmlns:a16="http://schemas.microsoft.com/office/drawing/2014/main" id="{141EB369-2173-8133-4742-CD4BBFB766C3}"/>
              </a:ext>
            </a:extLst>
          </p:cNvPr>
          <p:cNvSpPr txBox="1"/>
          <p:nvPr/>
        </p:nvSpPr>
        <p:spPr>
          <a:xfrm>
            <a:off x="887654" y="4108208"/>
            <a:ext cx="2743200" cy="1892808"/>
          </a:xfrm>
          <a:prstGeom prst="roundRect">
            <a:avLst/>
          </a:prstGeom>
          <a:solidFill>
            <a:schemeClr val="bg2"/>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1: Personal recognition</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(General compliment)</a:t>
            </a:r>
          </a:p>
        </p:txBody>
      </p:sp>
      <p:sp>
        <p:nvSpPr>
          <p:cNvPr id="13" name="Hộp Văn bản 12">
            <a:extLst>
              <a:ext uri="{FF2B5EF4-FFF2-40B4-BE49-F238E27FC236}">
                <a16:creationId xmlns:a16="http://schemas.microsoft.com/office/drawing/2014/main" id="{51FFF73A-AF27-A737-73E5-2397929B8884}"/>
              </a:ext>
            </a:extLst>
          </p:cNvPr>
          <p:cNvSpPr txBox="1"/>
          <p:nvPr/>
        </p:nvSpPr>
        <p:spPr>
          <a:xfrm>
            <a:off x="4741514" y="4105295"/>
            <a:ext cx="2743200" cy="1892808"/>
          </a:xfrm>
          <a:prstGeom prst="roundRect">
            <a:avLst/>
          </a:prstGeom>
          <a:solidFill>
            <a:schemeClr val="bg2"/>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2: Editorial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(Focus on correcting minor issues, such as grammar, punctuation, vocabulary, and pronunciation)</a:t>
            </a:r>
          </a:p>
        </p:txBody>
      </p:sp>
      <p:sp>
        <p:nvSpPr>
          <p:cNvPr id="14" name="Hộp Văn bản 13">
            <a:extLst>
              <a:ext uri="{FF2B5EF4-FFF2-40B4-BE49-F238E27FC236}">
                <a16:creationId xmlns:a16="http://schemas.microsoft.com/office/drawing/2014/main" id="{17F35A1C-3025-4AA5-9FEE-E3339769A6DB}"/>
              </a:ext>
            </a:extLst>
          </p:cNvPr>
          <p:cNvSpPr txBox="1"/>
          <p:nvPr/>
        </p:nvSpPr>
        <p:spPr>
          <a:xfrm>
            <a:off x="8595374" y="4105298"/>
            <a:ext cx="2743200" cy="1892808"/>
          </a:xfrm>
          <a:prstGeom prst="roundRect">
            <a:avLst/>
          </a:prstGeom>
          <a:solidFill>
            <a:schemeClr val="bg2"/>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3: Task evaluation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(work’s quality judgement without instruction for improvement)</a:t>
            </a:r>
          </a:p>
        </p:txBody>
      </p:sp>
      <p:cxnSp>
        <p:nvCxnSpPr>
          <p:cNvPr id="17" name="Đường kết nối Mũi tên Thẳng 16">
            <a:extLst>
              <a:ext uri="{FF2B5EF4-FFF2-40B4-BE49-F238E27FC236}">
                <a16:creationId xmlns:a16="http://schemas.microsoft.com/office/drawing/2014/main" id="{54B83905-28FA-9A82-0795-B425709C21EB}"/>
              </a:ext>
            </a:extLst>
          </p:cNvPr>
          <p:cNvCxnSpPr>
            <a:cxnSpLocks/>
          </p:cNvCxnSpPr>
          <p:nvPr/>
        </p:nvCxnSpPr>
        <p:spPr>
          <a:xfrm flipV="1">
            <a:off x="3692387" y="232859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Đường kết nối Mũi tên Thẳng 17">
            <a:extLst>
              <a:ext uri="{FF2B5EF4-FFF2-40B4-BE49-F238E27FC236}">
                <a16:creationId xmlns:a16="http://schemas.microsoft.com/office/drawing/2014/main" id="{7B94CDA7-AF4C-C90A-F5DD-CE85B5B568E1}"/>
              </a:ext>
            </a:extLst>
          </p:cNvPr>
          <p:cNvCxnSpPr>
            <a:cxnSpLocks/>
          </p:cNvCxnSpPr>
          <p:nvPr/>
        </p:nvCxnSpPr>
        <p:spPr>
          <a:xfrm flipV="1">
            <a:off x="7536369" y="2325684"/>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Đường kết nối Mũi tên Thẳng 18">
            <a:extLst>
              <a:ext uri="{FF2B5EF4-FFF2-40B4-BE49-F238E27FC236}">
                <a16:creationId xmlns:a16="http://schemas.microsoft.com/office/drawing/2014/main" id="{D6CFA15C-DD97-C34A-F557-E2C7F96DB6FE}"/>
              </a:ext>
            </a:extLst>
          </p:cNvPr>
          <p:cNvCxnSpPr>
            <a:cxnSpLocks/>
          </p:cNvCxnSpPr>
          <p:nvPr/>
        </p:nvCxnSpPr>
        <p:spPr>
          <a:xfrm flipH="1">
            <a:off x="3677193"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Đường kết nối Mũi tên Thẳng 22">
            <a:extLst>
              <a:ext uri="{FF2B5EF4-FFF2-40B4-BE49-F238E27FC236}">
                <a16:creationId xmlns:a16="http://schemas.microsoft.com/office/drawing/2014/main" id="{135CADD7-56C3-66AA-7C3E-AC1954651AB0}"/>
              </a:ext>
            </a:extLst>
          </p:cNvPr>
          <p:cNvCxnSpPr>
            <a:cxnSpLocks/>
          </p:cNvCxnSpPr>
          <p:nvPr/>
        </p:nvCxnSpPr>
        <p:spPr>
          <a:xfrm flipH="1">
            <a:off x="7543195"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a:extLst>
              <a:ext uri="{FF2B5EF4-FFF2-40B4-BE49-F238E27FC236}">
                <a16:creationId xmlns:a16="http://schemas.microsoft.com/office/drawing/2014/main" id="{7E035446-D20D-42B0-96C1-26C8DF9EF9E6}"/>
              </a:ext>
            </a:extLst>
          </p:cNvPr>
          <p:cNvCxnSpPr>
            <a:cxnSpLocks/>
          </p:cNvCxnSpPr>
          <p:nvPr/>
        </p:nvCxnSpPr>
        <p:spPr>
          <a:xfrm>
            <a:off x="9981487" y="3433789"/>
            <a:ext cx="0" cy="54864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Hộp Văn bản 3">
            <a:extLst>
              <a:ext uri="{FF2B5EF4-FFF2-40B4-BE49-F238E27FC236}">
                <a16:creationId xmlns:a16="http://schemas.microsoft.com/office/drawing/2014/main" id="{5FE4E611-D960-C1AF-9B3A-9199EF7F8C11}"/>
              </a:ext>
            </a:extLst>
          </p:cNvPr>
          <p:cNvSpPr txBox="1"/>
          <p:nvPr/>
        </p:nvSpPr>
        <p:spPr>
          <a:xfrm>
            <a:off x="3065900" y="6184043"/>
            <a:ext cx="6094428" cy="400110"/>
          </a:xfrm>
          <a:prstGeom prst="rect">
            <a:avLst/>
          </a:prstGeom>
          <a:noFill/>
        </p:spPr>
        <p:txBody>
          <a:bodyPr wrap="square">
            <a:spAutoFit/>
          </a:bodyPr>
          <a:lstStyle/>
          <a:p>
            <a:pPr algn="ctr"/>
            <a:r>
              <a:rPr lang="en-US" sz="2000" spc="-150" dirty="0">
                <a:latin typeface="Segoe UI Light" panose="020B0502040204020203" pitchFamily="34" charset="0"/>
                <a:cs typeface="Segoe UI Light" panose="020B0502040204020203" pitchFamily="34" charset="0"/>
              </a:rPr>
              <a:t>[</a:t>
            </a:r>
            <a:r>
              <a:rPr lang="en-US" sz="1400" spc="-150" dirty="0">
                <a:latin typeface="Segoe UI" panose="020B0502040204020203" pitchFamily="34" charset="0"/>
                <a:cs typeface="Segoe UI" panose="020B0502040204020203" pitchFamily="34" charset="0"/>
              </a:rPr>
              <a:t>Adapted from Updated Framework adapted from Derham et al., 2022</a:t>
            </a:r>
            <a:r>
              <a:rPr lang="en-US" sz="2000" spc="-150" dirty="0">
                <a:latin typeface="Segoe UI Light" panose="020B0502040204020203" pitchFamily="34" charset="0"/>
                <a:cs typeface="Segoe UI Light" panose="020B0502040204020203" pitchFamily="34" charset="0"/>
              </a:rPr>
              <a:t>]</a:t>
            </a:r>
            <a:endParaRPr lang="en-US" sz="1400" dirty="0">
              <a:latin typeface="Segoe UI Light" panose="020B0502040204020203" pitchFamily="34" charset="0"/>
              <a:cs typeface="Segoe UI Light" panose="020B0502040204020203" pitchFamily="34" charset="0"/>
            </a:endParaRPr>
          </a:p>
        </p:txBody>
      </p:sp>
      <p:sp>
        <p:nvSpPr>
          <p:cNvPr id="5" name="Hộp Văn bản 4">
            <a:extLst>
              <a:ext uri="{FF2B5EF4-FFF2-40B4-BE49-F238E27FC236}">
                <a16:creationId xmlns:a16="http://schemas.microsoft.com/office/drawing/2014/main" id="{84A25B18-928A-E1A6-193E-629E9E3536AD}"/>
              </a:ext>
            </a:extLst>
          </p:cNvPr>
          <p:cNvSpPr txBox="1"/>
          <p:nvPr/>
        </p:nvSpPr>
        <p:spPr>
          <a:xfrm>
            <a:off x="3047114" y="473902"/>
            <a:ext cx="6097772" cy="646331"/>
          </a:xfrm>
          <a:prstGeom prst="rect">
            <a:avLst/>
          </a:prstGeom>
          <a:noFill/>
        </p:spPr>
        <p:txBody>
          <a:bodyPr wrap="square">
            <a:spAutoFit/>
          </a:bodyPr>
          <a:lstStyle/>
          <a:p>
            <a:pPr algn="ctr"/>
            <a:r>
              <a:rPr lang="en-US" sz="3600" b="1" dirty="0">
                <a:latin typeface="Segoe UI Black" panose="020B0A02040204020203" pitchFamily="34" charset="0"/>
                <a:ea typeface="Segoe UI Black" panose="020B0A02040204020203" pitchFamily="34" charset="0"/>
                <a:cs typeface="source serif 4"/>
              </a:rPr>
              <a:t>Pedagogical Framework</a:t>
            </a:r>
            <a:endParaRPr lang="en-US" sz="3600" spc="-300" dirty="0">
              <a:solidFill>
                <a:schemeClr val="tx1">
                  <a:lumMod val="95000"/>
                  <a:lumOff val="5000"/>
                </a:schemeClr>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2043600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17ED-0F6C-349F-39AA-5346E703FA34}"/>
            </a:ext>
          </a:extLst>
        </p:cNvPr>
        <p:cNvGrpSpPr/>
        <p:nvPr/>
      </p:nvGrpSpPr>
      <p:grpSpPr>
        <a:xfrm>
          <a:off x="0" y="0"/>
          <a:ext cx="0" cy="0"/>
          <a:chOff x="0" y="0"/>
          <a:chExt cx="0" cy="0"/>
        </a:xfrm>
      </p:grpSpPr>
      <p:sp>
        <p:nvSpPr>
          <p:cNvPr id="6" name="Hộp Văn bản 5">
            <a:extLst>
              <a:ext uri="{FF2B5EF4-FFF2-40B4-BE49-F238E27FC236}">
                <a16:creationId xmlns:a16="http://schemas.microsoft.com/office/drawing/2014/main" id="{1C634029-F1DF-63C2-AC3D-EB54280E8E2B}"/>
              </a:ext>
            </a:extLst>
          </p:cNvPr>
          <p:cNvSpPr txBox="1"/>
          <p:nvPr/>
        </p:nvSpPr>
        <p:spPr>
          <a:xfrm>
            <a:off x="250823" y="817187"/>
            <a:ext cx="11941177" cy="346826"/>
          </a:xfrm>
          <a:prstGeom prst="rect">
            <a:avLst/>
          </a:prstGeom>
          <a:noFill/>
          <a:ln>
            <a:noFill/>
          </a:ln>
        </p:spPr>
        <p:txBody>
          <a:bodyPr wrap="square">
            <a:spAutoFit/>
          </a:bodyPr>
          <a:lstStyle/>
          <a:p>
            <a:pPr>
              <a:lnSpc>
                <a:spcPct val="107000"/>
              </a:lnSpc>
            </a:pPr>
            <a:r>
              <a:rPr lang="en-US" sz="1600" b="1" kern="100" dirty="0">
                <a:solidFill>
                  <a:srgbClr val="83BD57"/>
                </a:solidFill>
                <a:effectLst/>
                <a:ea typeface="SimSun" panose="02010600030101010101" pitchFamily="2" charset="-122"/>
              </a:rPr>
              <a:t>An opinion essay on the topic "Social media is beneficial for teenagers" </a:t>
            </a:r>
            <a:endParaRPr lang="en-US" sz="1600" b="1" spc="-150" dirty="0"/>
          </a:p>
        </p:txBody>
      </p:sp>
      <p:sp>
        <p:nvSpPr>
          <p:cNvPr id="7" name="Hộp Văn bản 6">
            <a:extLst>
              <a:ext uri="{FF2B5EF4-FFF2-40B4-BE49-F238E27FC236}">
                <a16:creationId xmlns:a16="http://schemas.microsoft.com/office/drawing/2014/main" id="{08EA896F-416A-AA32-2A03-AE0C31DF6CAE}"/>
              </a:ext>
            </a:extLst>
          </p:cNvPr>
          <p:cNvSpPr txBox="1"/>
          <p:nvPr/>
        </p:nvSpPr>
        <p:spPr>
          <a:xfrm>
            <a:off x="459631" y="2003746"/>
            <a:ext cx="4813250" cy="2792254"/>
          </a:xfrm>
          <a:prstGeom prst="wedgeRoundRectCallout">
            <a:avLst>
              <a:gd name="adj1" fmla="val -8960"/>
              <a:gd name="adj2" fmla="val 68299"/>
              <a:gd name="adj3" fmla="val 16667"/>
            </a:avLst>
          </a:prstGeom>
          <a:solidFill>
            <a:srgbClr val="E8D8E9"/>
          </a:solidFill>
          <a:ln>
            <a:solidFill>
              <a:schemeClr val="tx1"/>
            </a:solidFill>
          </a:ln>
          <a:effectLst/>
        </p:spPr>
        <p:txBody>
          <a:bodyPr wrap="square">
            <a:spAutoFit/>
          </a:bodyPr>
          <a:lstStyle/>
          <a:p>
            <a:pPr algn="ctr">
              <a:buNone/>
            </a:pPr>
            <a:r>
              <a:rPr lang="en-US" b="1" dirty="0"/>
              <a:t>Example of feedback - level</a:t>
            </a:r>
          </a:p>
          <a:p>
            <a:r>
              <a:rPr lang="en-US" sz="1400" dirty="0"/>
              <a:t>“Remember in our last lesson when we discussed how the strongest opinions often acknowledge the other side of the argument? You've provided some excellent examples of social media's benefits. Now, to make your point even more persuasive, think about how you could briefly mention a common concern (like online safety) and then explain why you believe the benefits still outweigh that risk. Re-reading your work with this strategy in mind will help you build more convincing arguments in your future essays.”</a:t>
            </a:r>
          </a:p>
        </p:txBody>
      </p:sp>
      <p:sp>
        <p:nvSpPr>
          <p:cNvPr id="9" name="Hộp Văn bản 8">
            <a:extLst>
              <a:ext uri="{FF2B5EF4-FFF2-40B4-BE49-F238E27FC236}">
                <a16:creationId xmlns:a16="http://schemas.microsoft.com/office/drawing/2014/main" id="{5447C386-EE81-1031-8034-D574404C0DEA}"/>
              </a:ext>
            </a:extLst>
          </p:cNvPr>
          <p:cNvSpPr txBox="1"/>
          <p:nvPr/>
        </p:nvSpPr>
        <p:spPr>
          <a:xfrm>
            <a:off x="6096000" y="1590455"/>
            <a:ext cx="4813250" cy="2315528"/>
          </a:xfrm>
          <a:prstGeom prst="wedgeRoundRectCallout">
            <a:avLst>
              <a:gd name="adj1" fmla="val -12522"/>
              <a:gd name="adj2" fmla="val 68259"/>
              <a:gd name="adj3" fmla="val 16667"/>
            </a:avLst>
          </a:prstGeom>
          <a:solidFill>
            <a:srgbClr val="E8D8E9"/>
          </a:solidFill>
          <a:ln>
            <a:solidFill>
              <a:schemeClr val="tx1"/>
            </a:solidFill>
          </a:ln>
          <a:effectLst/>
        </p:spPr>
        <p:txBody>
          <a:bodyPr wrap="square">
            <a:spAutoFit/>
          </a:bodyPr>
          <a:lstStyle/>
          <a:p>
            <a:pPr algn="ctr"/>
            <a:r>
              <a:rPr lang="en-US" b="1" dirty="0"/>
              <a:t>Example of feedback – level </a:t>
            </a:r>
            <a:endParaRPr lang="en-US" dirty="0"/>
          </a:p>
          <a:p>
            <a:pPr>
              <a:buNone/>
            </a:pPr>
            <a:r>
              <a:rPr lang="en-US" sz="1400" dirty="0"/>
              <a:t>“Your body paragraphs each contain a clear main point. To improve the structure and flow for your next essay, try using more varied transition words to guide the reader from one paragraph to the next. Using phrases like 'Furthermore,' 'On the other hand,' or 'In addition' will make your writing more professional. Please use this link to the list of transition words we reviewed in class to practice for future assignments.”</a:t>
            </a:r>
          </a:p>
        </p:txBody>
      </p:sp>
      <p:sp>
        <p:nvSpPr>
          <p:cNvPr id="10" name="Hộp Văn bản 9">
            <a:extLst>
              <a:ext uri="{FF2B5EF4-FFF2-40B4-BE49-F238E27FC236}">
                <a16:creationId xmlns:a16="http://schemas.microsoft.com/office/drawing/2014/main" id="{FE7ED062-435F-416D-672B-679E7D0ED2D2}"/>
              </a:ext>
            </a:extLst>
          </p:cNvPr>
          <p:cNvSpPr txBox="1"/>
          <p:nvPr/>
        </p:nvSpPr>
        <p:spPr>
          <a:xfrm>
            <a:off x="5568975" y="4460676"/>
            <a:ext cx="4813250" cy="1838801"/>
          </a:xfrm>
          <a:prstGeom prst="wedgeRoundRectCallout">
            <a:avLst>
              <a:gd name="adj1" fmla="val -11136"/>
              <a:gd name="adj2" fmla="val 79594"/>
              <a:gd name="adj3" fmla="val 16667"/>
            </a:avLst>
          </a:prstGeom>
          <a:solidFill>
            <a:srgbClr val="E8D8E9"/>
          </a:solidFill>
          <a:ln>
            <a:solidFill>
              <a:schemeClr val="tx1"/>
            </a:solidFill>
          </a:ln>
          <a:effectLst/>
        </p:spPr>
        <p:txBody>
          <a:bodyPr wrap="square">
            <a:spAutoFit/>
          </a:bodyPr>
          <a:lstStyle/>
          <a:p>
            <a:pPr algn="ctr"/>
            <a:r>
              <a:rPr lang="en-US" b="1" dirty="0"/>
              <a:t>Example of feedback – level </a:t>
            </a:r>
            <a:endParaRPr lang="en-US" dirty="0"/>
          </a:p>
          <a:p>
            <a:r>
              <a:rPr lang="en-US" sz="1400" dirty="0"/>
              <a:t>“Your introduction gives a good background on the topic, but your main opinion is not stated clearly. In this essay, your thesis statement should directly state whether you agree or disagree with the prompt. You need to rewrite this sentence to clearly present your position so the reader knows exactly what you will argue.”</a:t>
            </a:r>
          </a:p>
        </p:txBody>
      </p:sp>
      <p:sp>
        <p:nvSpPr>
          <p:cNvPr id="12" name="Hộp Văn bản 11">
            <a:extLst>
              <a:ext uri="{FF2B5EF4-FFF2-40B4-BE49-F238E27FC236}">
                <a16:creationId xmlns:a16="http://schemas.microsoft.com/office/drawing/2014/main" id="{CB339EBC-2D71-7D0D-FF5B-364828DAB2A8}"/>
              </a:ext>
            </a:extLst>
          </p:cNvPr>
          <p:cNvSpPr txBox="1"/>
          <p:nvPr/>
        </p:nvSpPr>
        <p:spPr>
          <a:xfrm rot="1491486">
            <a:off x="4424176" y="1748234"/>
            <a:ext cx="649224" cy="649188"/>
          </a:xfrm>
          <a:prstGeom prst="flowChartConnector">
            <a:avLst/>
          </a:prstGeom>
          <a:solidFill>
            <a:srgbClr val="8CFC35"/>
          </a:solidFill>
          <a:ln w="9525">
            <a:solidFill>
              <a:schemeClr val="tx1"/>
            </a:solidFill>
          </a:ln>
        </p:spPr>
        <p:txBody>
          <a:bodyPr wrap="square">
            <a:spAutoFit/>
          </a:bodyPr>
          <a:lstStyle/>
          <a:p>
            <a:pPr algn="ctr"/>
            <a:r>
              <a:rPr lang="en-US" sz="2400" b="1" dirty="0">
                <a:solidFill>
                  <a:srgbClr val="6F137A"/>
                </a:solidFill>
                <a:latin typeface="Segoe UI Black" panose="020B0A02040204020203" pitchFamily="34" charset="0"/>
                <a:ea typeface="Segoe UI Black" panose="020B0A02040204020203" pitchFamily="34" charset="0"/>
                <a:cs typeface="Times New Roman" panose="02020603050405020304" pitchFamily="18" charset="0"/>
              </a:rPr>
              <a:t>6</a:t>
            </a:r>
            <a:endParaRPr lang="en-US" sz="2400" dirty="0">
              <a:solidFill>
                <a:srgbClr val="6F137A"/>
              </a:solidFill>
              <a:latin typeface="Segoe UI Black" panose="020B0A02040204020203" pitchFamily="34" charset="0"/>
              <a:ea typeface="Segoe UI Black" panose="020B0A02040204020203" pitchFamily="34" charset="0"/>
            </a:endParaRPr>
          </a:p>
        </p:txBody>
      </p:sp>
      <p:sp>
        <p:nvSpPr>
          <p:cNvPr id="15" name="Hộp Văn bản 14">
            <a:extLst>
              <a:ext uri="{FF2B5EF4-FFF2-40B4-BE49-F238E27FC236}">
                <a16:creationId xmlns:a16="http://schemas.microsoft.com/office/drawing/2014/main" id="{564EAD64-8F00-CBD4-35ED-B3B6A499A166}"/>
              </a:ext>
            </a:extLst>
          </p:cNvPr>
          <p:cNvSpPr txBox="1"/>
          <p:nvPr/>
        </p:nvSpPr>
        <p:spPr>
          <a:xfrm rot="1491486">
            <a:off x="10057612" y="1365536"/>
            <a:ext cx="649224" cy="649188"/>
          </a:xfrm>
          <a:prstGeom prst="flowChartConnector">
            <a:avLst/>
          </a:prstGeom>
          <a:solidFill>
            <a:srgbClr val="8CFC35"/>
          </a:solidFill>
          <a:ln w="9525">
            <a:solidFill>
              <a:schemeClr val="tx1"/>
            </a:solidFill>
          </a:ln>
        </p:spPr>
        <p:txBody>
          <a:bodyPr wrap="square">
            <a:spAutoFit/>
          </a:bodyPr>
          <a:lstStyle/>
          <a:p>
            <a:pPr algn="ctr"/>
            <a:r>
              <a:rPr lang="en-US" sz="2400" b="1" dirty="0">
                <a:solidFill>
                  <a:srgbClr val="6F137A"/>
                </a:solidFill>
                <a:latin typeface="Segoe UI Black" panose="020B0A02040204020203" pitchFamily="34" charset="0"/>
                <a:ea typeface="Segoe UI Black" panose="020B0A02040204020203" pitchFamily="34" charset="0"/>
                <a:cs typeface="Times New Roman" panose="02020603050405020304" pitchFamily="18" charset="0"/>
              </a:rPr>
              <a:t>5</a:t>
            </a:r>
            <a:endParaRPr lang="en-US" sz="2400" dirty="0">
              <a:solidFill>
                <a:srgbClr val="6F137A"/>
              </a:solidFill>
              <a:latin typeface="Segoe UI Black" panose="020B0A02040204020203" pitchFamily="34" charset="0"/>
              <a:ea typeface="Segoe UI Black" panose="020B0A02040204020203" pitchFamily="34" charset="0"/>
            </a:endParaRPr>
          </a:p>
        </p:txBody>
      </p:sp>
      <p:sp>
        <p:nvSpPr>
          <p:cNvPr id="16" name="Hộp Văn bản 15">
            <a:extLst>
              <a:ext uri="{FF2B5EF4-FFF2-40B4-BE49-F238E27FC236}">
                <a16:creationId xmlns:a16="http://schemas.microsoft.com/office/drawing/2014/main" id="{7AC561A5-93EB-0BD1-494A-1FFE2BFCED2C}"/>
              </a:ext>
            </a:extLst>
          </p:cNvPr>
          <p:cNvSpPr txBox="1"/>
          <p:nvPr/>
        </p:nvSpPr>
        <p:spPr>
          <a:xfrm rot="1491486">
            <a:off x="9578607" y="4136082"/>
            <a:ext cx="649224" cy="649188"/>
          </a:xfrm>
          <a:prstGeom prst="flowChartConnector">
            <a:avLst/>
          </a:prstGeom>
          <a:solidFill>
            <a:srgbClr val="8CFC35"/>
          </a:solidFill>
          <a:ln w="9525">
            <a:solidFill>
              <a:schemeClr val="tx1"/>
            </a:solidFill>
          </a:ln>
        </p:spPr>
        <p:txBody>
          <a:bodyPr wrap="square">
            <a:spAutoFit/>
          </a:bodyPr>
          <a:lstStyle/>
          <a:p>
            <a:pPr algn="ctr"/>
            <a:r>
              <a:rPr lang="en-US" sz="2400" b="1" dirty="0">
                <a:solidFill>
                  <a:srgbClr val="6F137A"/>
                </a:solidFill>
                <a:latin typeface="Segoe UI Black" panose="020B0A02040204020203" pitchFamily="34" charset="0"/>
                <a:ea typeface="Segoe UI Black" panose="020B0A02040204020203" pitchFamily="34" charset="0"/>
                <a:cs typeface="Times New Roman" panose="02020603050405020304" pitchFamily="18" charset="0"/>
              </a:rPr>
              <a:t>4</a:t>
            </a:r>
            <a:endParaRPr lang="en-US" sz="2400" dirty="0">
              <a:solidFill>
                <a:srgbClr val="6F137A"/>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353914739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D6A5B-ECC8-F1F7-B281-40212BC2B854}"/>
            </a:ext>
          </a:extLst>
        </p:cNvPr>
        <p:cNvGrpSpPr/>
        <p:nvPr/>
      </p:nvGrpSpPr>
      <p:grpSpPr>
        <a:xfrm>
          <a:off x="0" y="0"/>
          <a:ext cx="0" cy="0"/>
          <a:chOff x="0" y="0"/>
          <a:chExt cx="0" cy="0"/>
        </a:xfrm>
      </p:grpSpPr>
      <p:sp>
        <p:nvSpPr>
          <p:cNvPr id="3" name="Hộp Văn bản 2">
            <a:extLst>
              <a:ext uri="{FF2B5EF4-FFF2-40B4-BE49-F238E27FC236}">
                <a16:creationId xmlns:a16="http://schemas.microsoft.com/office/drawing/2014/main" id="{39ADAB48-51AF-C5DB-27D6-8B2E44E9CF9B}"/>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a:solidFill>
                  <a:schemeClr val="tx1"/>
                </a:solidFill>
                <a:effectLst/>
                <a:latin typeface="Segoe UI Black" panose="020B0A02040204020203" pitchFamily="34" charset="0"/>
                <a:ea typeface="Segoe UI Black" panose="020B0A02040204020203" pitchFamily="34" charset="0"/>
                <a:cs typeface="source serif 4"/>
              </a:rPr>
              <a:t>Key Findings – Feedback Patterns</a:t>
            </a:r>
            <a:endParaRPr lang="en-US" sz="4400" spc="-300">
              <a:effectLst/>
              <a:latin typeface="Segoe UI Black" panose="020B0A02040204020203" pitchFamily="34" charset="0"/>
              <a:ea typeface="Segoe UI Black" panose="020B0A02040204020203" pitchFamily="34" charset="0"/>
              <a:cs typeface="Times New Roman" panose="02020603050405020304" pitchFamily="18" charset="0"/>
            </a:endParaRPr>
          </a:p>
        </p:txBody>
      </p:sp>
      <p:graphicFrame>
        <p:nvGraphicFramePr>
          <p:cNvPr id="4" name="Biểu đồ 3">
            <a:extLst>
              <a:ext uri="{FF2B5EF4-FFF2-40B4-BE49-F238E27FC236}">
                <a16:creationId xmlns:a16="http://schemas.microsoft.com/office/drawing/2014/main" id="{341EA980-2A0A-8C9F-A065-7962D0228E8A}"/>
              </a:ext>
            </a:extLst>
          </p:cNvPr>
          <p:cNvGraphicFramePr>
            <a:graphicFrameLocks/>
          </p:cNvGraphicFramePr>
          <p:nvPr>
            <p:extLst>
              <p:ext uri="{D42A27DB-BD31-4B8C-83A1-F6EECF244321}">
                <p14:modId xmlns:p14="http://schemas.microsoft.com/office/powerpoint/2010/main" val="1874361453"/>
              </p:ext>
            </p:extLst>
          </p:nvPr>
        </p:nvGraphicFramePr>
        <p:xfrm>
          <a:off x="631767" y="749216"/>
          <a:ext cx="8441787" cy="5295013"/>
        </p:xfrm>
        <a:graphic>
          <a:graphicData uri="http://schemas.openxmlformats.org/drawingml/2006/chart">
            <c:chart xmlns:c="http://schemas.openxmlformats.org/drawingml/2006/chart" xmlns:r="http://schemas.openxmlformats.org/officeDocument/2006/relationships" r:id="rId3"/>
          </a:graphicData>
        </a:graphic>
      </p:graphicFrame>
      <p:sp>
        <p:nvSpPr>
          <p:cNvPr id="7" name="Hộp Văn bản 6">
            <a:extLst>
              <a:ext uri="{FF2B5EF4-FFF2-40B4-BE49-F238E27FC236}">
                <a16:creationId xmlns:a16="http://schemas.microsoft.com/office/drawing/2014/main" id="{53016263-6C2B-F46F-1C30-ED7CDDB8550D}"/>
              </a:ext>
            </a:extLst>
          </p:cNvPr>
          <p:cNvSpPr txBox="1"/>
          <p:nvPr/>
        </p:nvSpPr>
        <p:spPr>
          <a:xfrm>
            <a:off x="7256585" y="1033039"/>
            <a:ext cx="4794738" cy="2854682"/>
          </a:xfrm>
          <a:prstGeom prst="wedgeRoundRectCallout">
            <a:avLst/>
          </a:prstGeom>
          <a:solidFill>
            <a:schemeClr val="bg2"/>
          </a:solidFill>
        </p:spPr>
        <p:txBody>
          <a:bodyPr wrap="square">
            <a:spAutoFit/>
          </a:bodyPr>
          <a:lstStyle/>
          <a:p>
            <a:pPr marR="0" lvl="0">
              <a:lnSpc>
                <a:spcPct val="100000"/>
              </a:lnSpc>
              <a:spcBef>
                <a:spcPts val="525"/>
              </a:spcBef>
              <a:spcAft>
                <a:spcPts val="525"/>
              </a:spcAft>
              <a:tabLst>
                <a:tab pos="571500" algn="l"/>
              </a:tabLst>
            </a:pPr>
            <a:r>
              <a:rPr lang="en-US" sz="2000" b="1" spc="-150">
                <a:solidFill>
                  <a:schemeClr val="tx1"/>
                </a:solidFill>
                <a:effectLst/>
                <a:latin typeface="Segoe UI Black" panose="020B0A02040204020203" pitchFamily="34" charset="0"/>
                <a:ea typeface="Segoe UI Black" panose="020B0A02040204020203" pitchFamily="34" charset="0"/>
                <a:cs typeface="source serif 4"/>
              </a:rPr>
              <a:t>Dominance of Surface-level Correction:</a:t>
            </a:r>
            <a:endParaRPr lang="en-US" sz="2000" spc="-150">
              <a:effectLst/>
              <a:latin typeface="Segoe UI Black" panose="020B0A02040204020203" pitchFamily="34" charset="0"/>
              <a:ea typeface="Segoe UI Black" panose="020B0A02040204020203" pitchFamily="34" charset="0"/>
              <a:cs typeface="Times New Roman" panose="02020603050405020304" pitchFamily="18" charset="0"/>
            </a:endParaRPr>
          </a:p>
          <a:p>
            <a:pPr marL="285750" indent="-285750">
              <a:spcBef>
                <a:spcPts val="525"/>
              </a:spcBef>
              <a:spcAft>
                <a:spcPts val="525"/>
              </a:spcAft>
              <a:buFont typeface="Arial" panose="020B0604020202020204" pitchFamily="34" charset="0"/>
              <a:buChar char="•"/>
              <a:tabLst>
                <a:tab pos="914400" algn="l"/>
              </a:tabLst>
            </a:pPr>
            <a:r>
              <a:rPr lang="en-US" sz="1600">
                <a:solidFill>
                  <a:srgbClr val="4EA72E"/>
                </a:solidFill>
                <a:effectLst/>
                <a:latin typeface="+mn-lt"/>
                <a:ea typeface="source serif 4"/>
                <a:cs typeface="source serif 4"/>
              </a:rPr>
              <a:t>Editorial feedback (Level 2): 64.9% (Most frequent).</a:t>
            </a:r>
            <a:endParaRPr lang="en-US" sz="1600">
              <a:solidFill>
                <a:srgbClr val="4EA72E"/>
              </a:solidFill>
              <a:effectLst/>
              <a:latin typeface="+mn-lt"/>
              <a:ea typeface="Aptos" panose="020B0004020202020204" pitchFamily="34" charset="0"/>
              <a:cs typeface="Times New Roman" panose="02020603050405020304" pitchFamily="18" charset="0"/>
            </a:endParaRPr>
          </a:p>
          <a:p>
            <a:pPr marL="285750" indent="-285750">
              <a:spcBef>
                <a:spcPts val="525"/>
              </a:spcBef>
              <a:spcAft>
                <a:spcPts val="525"/>
              </a:spcAft>
              <a:buFont typeface="Arial" panose="020B0604020202020204" pitchFamily="34" charset="0"/>
              <a:buChar char="•"/>
              <a:tabLst>
                <a:tab pos="914400" algn="l"/>
              </a:tabLst>
            </a:pPr>
            <a:r>
              <a:rPr lang="en-US" sz="1600">
                <a:solidFill>
                  <a:srgbClr val="A02B93"/>
                </a:solidFill>
                <a:effectLst/>
                <a:latin typeface="+mn-lt"/>
                <a:ea typeface="source serif 4"/>
                <a:cs typeface="source serif 4"/>
              </a:rPr>
              <a:t>Task evaluation (Level 3): 15.7%.</a:t>
            </a:r>
            <a:endParaRPr lang="en-US" sz="1600">
              <a:solidFill>
                <a:srgbClr val="A02B93"/>
              </a:solidFill>
              <a:effectLst/>
              <a:latin typeface="+mn-lt"/>
              <a:ea typeface="Aptos" panose="020B0004020202020204" pitchFamily="34" charset="0"/>
              <a:cs typeface="Times New Roman" panose="02020603050405020304" pitchFamily="18" charset="0"/>
            </a:endParaRPr>
          </a:p>
          <a:p>
            <a:pPr marR="0" lvl="0">
              <a:lnSpc>
                <a:spcPct val="100000"/>
              </a:lnSpc>
              <a:spcBef>
                <a:spcPts val="525"/>
              </a:spcBef>
              <a:spcAft>
                <a:spcPts val="525"/>
              </a:spcAft>
              <a:tabLst>
                <a:tab pos="571500" algn="l"/>
              </a:tabLst>
            </a:pPr>
            <a:r>
              <a:rPr lang="en-US" sz="2000" b="1" spc="-150">
                <a:solidFill>
                  <a:schemeClr val="tx1"/>
                </a:solidFill>
                <a:effectLst/>
                <a:latin typeface="Segoe UI Black" panose="020B0A02040204020203" pitchFamily="34" charset="0"/>
                <a:ea typeface="Segoe UI Black" panose="020B0A02040204020203" pitchFamily="34" charset="0"/>
                <a:cs typeface="source serif 4"/>
              </a:rPr>
              <a:t>Scarcity of Developmental Guidance:</a:t>
            </a:r>
            <a:endParaRPr lang="en-US" sz="2000" spc="-150">
              <a:effectLst/>
              <a:latin typeface="Segoe UI Black" panose="020B0A02040204020203" pitchFamily="34" charset="0"/>
              <a:ea typeface="Segoe UI Black" panose="020B0A02040204020203" pitchFamily="34" charset="0"/>
              <a:cs typeface="Times New Roman" panose="02020603050405020304" pitchFamily="18" charset="0"/>
            </a:endParaRPr>
          </a:p>
          <a:p>
            <a:pPr marL="285750" indent="-285750">
              <a:spcBef>
                <a:spcPts val="525"/>
              </a:spcBef>
              <a:spcAft>
                <a:spcPts val="525"/>
              </a:spcAft>
              <a:buFont typeface="Arial" panose="020B0604020202020204" pitchFamily="34" charset="0"/>
              <a:buChar char="•"/>
              <a:tabLst>
                <a:tab pos="914400" algn="l"/>
              </a:tabLst>
            </a:pPr>
            <a:r>
              <a:rPr lang="en-US" sz="1600">
                <a:solidFill>
                  <a:srgbClr val="196B24"/>
                </a:solidFill>
                <a:effectLst/>
                <a:latin typeface="+mn-lt"/>
                <a:ea typeface="source serif 4"/>
                <a:cs typeface="source serif 4"/>
              </a:rPr>
              <a:t>Process-oriented feedback (Level 5): 4.4%.</a:t>
            </a:r>
            <a:endParaRPr lang="en-US" sz="1600">
              <a:solidFill>
                <a:srgbClr val="196B24"/>
              </a:solidFill>
              <a:effectLst/>
              <a:latin typeface="+mn-lt"/>
              <a:ea typeface="Aptos" panose="020B0004020202020204" pitchFamily="34" charset="0"/>
              <a:cs typeface="Times New Roman" panose="02020603050405020304" pitchFamily="18" charset="0"/>
            </a:endParaRPr>
          </a:p>
          <a:p>
            <a:pPr marL="285750" indent="-285750">
              <a:spcBef>
                <a:spcPts val="525"/>
              </a:spcBef>
              <a:spcAft>
                <a:spcPts val="525"/>
              </a:spcAft>
              <a:buFont typeface="Arial" panose="020B0604020202020204" pitchFamily="34" charset="0"/>
              <a:buChar char="•"/>
              <a:tabLst>
                <a:tab pos="914400" algn="l"/>
              </a:tabLst>
            </a:pPr>
            <a:r>
              <a:rPr lang="en-US" sz="1600">
                <a:solidFill>
                  <a:srgbClr val="E97132"/>
                </a:solidFill>
                <a:effectLst/>
                <a:latin typeface="+mn-lt"/>
                <a:ea typeface="source serif 4"/>
                <a:cs typeface="source serif 4"/>
              </a:rPr>
              <a:t>Self-regulation development (Level 6): 1.6%.</a:t>
            </a:r>
            <a:endParaRPr lang="en-US" sz="1000">
              <a:solidFill>
                <a:srgbClr val="E97132"/>
              </a:solidFill>
              <a:effectLst/>
              <a:latin typeface="Georgia" panose="02040502050405020303" pitchFamily="18" charset="0"/>
              <a:ea typeface="Aptos" panose="020B0004020202020204" pitchFamily="34" charset="0"/>
              <a:cs typeface="Times New Roman" panose="02020603050405020304" pitchFamily="18" charset="0"/>
            </a:endParaRPr>
          </a:p>
        </p:txBody>
      </p:sp>
      <p:sp>
        <p:nvSpPr>
          <p:cNvPr id="17" name="Hộp Văn bản 16">
            <a:extLst>
              <a:ext uri="{FF2B5EF4-FFF2-40B4-BE49-F238E27FC236}">
                <a16:creationId xmlns:a16="http://schemas.microsoft.com/office/drawing/2014/main" id="{82E1BCF5-DE17-F46D-C0C9-6A43F297ED99}"/>
              </a:ext>
            </a:extLst>
          </p:cNvPr>
          <p:cNvSpPr txBox="1"/>
          <p:nvPr/>
        </p:nvSpPr>
        <p:spPr>
          <a:xfrm>
            <a:off x="7256585" y="4225304"/>
            <a:ext cx="4794738" cy="584775"/>
          </a:xfrm>
          <a:prstGeom prst="rect">
            <a:avLst/>
          </a:prstGeom>
          <a:noFill/>
        </p:spPr>
        <p:txBody>
          <a:bodyPr wrap="square">
            <a:spAutoFit/>
          </a:bodyPr>
          <a:lstStyle/>
          <a:p>
            <a:r>
              <a:rPr lang="en-US" sz="1600">
                <a:solidFill>
                  <a:schemeClr val="tx1"/>
                </a:solidFill>
                <a:effectLst/>
                <a:highlight>
                  <a:srgbClr val="FFFF00"/>
                </a:highlight>
                <a:latin typeface="+mn-lt"/>
                <a:ea typeface="source serif 4"/>
                <a:cs typeface="source serif 4"/>
              </a:rPr>
              <a:t>Emphasis on short-term text improvement rather than metacognitive skill cultivation.</a:t>
            </a:r>
            <a:endParaRPr lang="en-US" sz="1600">
              <a:highlight>
                <a:srgbClr val="FFFF00"/>
              </a:highlight>
            </a:endParaRPr>
          </a:p>
        </p:txBody>
      </p:sp>
    </p:spTree>
    <p:extLst>
      <p:ext uri="{BB962C8B-B14F-4D97-AF65-F5344CB8AC3E}">
        <p14:creationId xmlns:p14="http://schemas.microsoft.com/office/powerpoint/2010/main" val="183188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57BF87A5-8F4E-C072-0E1B-C23AF3106C27}"/>
              </a:ext>
            </a:extLst>
          </p:cNvPr>
          <p:cNvSpPr txBox="1"/>
          <p:nvPr/>
        </p:nvSpPr>
        <p:spPr>
          <a:xfrm>
            <a:off x="933061" y="1947743"/>
            <a:ext cx="10325878" cy="2826306"/>
          </a:xfrm>
          <a:prstGeom prst="wedgeRoundRectCallout">
            <a:avLst>
              <a:gd name="adj1" fmla="val -15411"/>
              <a:gd name="adj2" fmla="val 72894"/>
              <a:gd name="adj3" fmla="val 16667"/>
            </a:avLst>
          </a:prstGeom>
          <a:solidFill>
            <a:schemeClr val="bg2"/>
          </a:solidFill>
          <a:ln>
            <a:solidFill>
              <a:schemeClr val="tx1"/>
            </a:solidFill>
          </a:ln>
        </p:spPr>
        <p:txBody>
          <a:bodyPr wrap="square">
            <a:spAutoFit/>
          </a:bodyPr>
          <a:lstStyle/>
          <a:p>
            <a:r>
              <a:rPr lang="en-US" sz="4400" kern="1200">
                <a:solidFill>
                  <a:schemeClr val="tx1"/>
                </a:solidFill>
                <a:effectLst/>
                <a:latin typeface="Segoe UI Semibold" panose="020B0702040204020203" pitchFamily="34" charset="0"/>
                <a:ea typeface="Segoe UI Black" panose="020B0A02040204020203" pitchFamily="34" charset="0"/>
                <a:cs typeface="Segoe UI Semibold" panose="020B0702040204020203" pitchFamily="34" charset="0"/>
              </a:rPr>
              <a:t>More feedback </a:t>
            </a:r>
            <a:r>
              <a:rPr lang="en-US" sz="4400" kern="1200">
                <a:solidFill>
                  <a:schemeClr val="tx1"/>
                </a:solidFill>
                <a:effectLst/>
                <a:highlight>
                  <a:srgbClr val="9DC3E6"/>
                </a:highlight>
                <a:latin typeface="Segoe UI Semibold" panose="020B0702040204020203" pitchFamily="34" charset="0"/>
                <a:ea typeface="Segoe UI Black" panose="020B0A02040204020203" pitchFamily="34" charset="0"/>
                <a:cs typeface="Segoe UI Semibold" panose="020B0702040204020203" pitchFamily="34" charset="0"/>
              </a:rPr>
              <a:t>doesn’t always</a:t>
            </a:r>
            <a:r>
              <a:rPr lang="en-US" sz="4400" kern="1200">
                <a:solidFill>
                  <a:schemeClr val="tx1"/>
                </a:solidFill>
                <a:effectLst/>
                <a:latin typeface="Segoe UI Semibold" panose="020B0702040204020203" pitchFamily="34" charset="0"/>
                <a:ea typeface="Segoe UI Black" panose="020B0A02040204020203" pitchFamily="34" charset="0"/>
                <a:cs typeface="Segoe UI Semibold" panose="020B0702040204020203" pitchFamily="34" charset="0"/>
              </a:rPr>
              <a:t> mean better outcomes…excessive feedback leads to cognitive load</a:t>
            </a:r>
          </a:p>
          <a:p>
            <a:pPr algn="r"/>
            <a:r>
              <a:rPr lang="en-US" sz="2800" i="1" kern="1200">
                <a:solidFill>
                  <a:schemeClr val="tx1"/>
                </a:solidFill>
                <a:effectLst/>
                <a:latin typeface="Segoe UI Light" panose="020B0502040204020203" pitchFamily="34" charset="0"/>
                <a:ea typeface="Segoe UI Black" panose="020B0A02040204020203" pitchFamily="34" charset="0"/>
                <a:cs typeface="Segoe UI Light" panose="020B0502040204020203" pitchFamily="34" charset="0"/>
              </a:rPr>
              <a:t>(Mujtaba et al., 2024)</a:t>
            </a:r>
            <a:endParaRPr lang="en-US" sz="2800" i="1">
              <a:latin typeface="Segoe UI Light" panose="020B0502040204020203" pitchFamily="34" charset="0"/>
              <a:ea typeface="Segoe UI Black" panose="020B0A02040204020203" pitchFamily="34" charset="0"/>
              <a:cs typeface="Segoe UI Light" panose="020B0502040204020203" pitchFamily="34" charset="0"/>
            </a:endParaRPr>
          </a:p>
        </p:txBody>
      </p:sp>
    </p:spTree>
    <p:extLst>
      <p:ext uri="{BB962C8B-B14F-4D97-AF65-F5344CB8AC3E}">
        <p14:creationId xmlns:p14="http://schemas.microsoft.com/office/powerpoint/2010/main" val="2910212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321A0-A4C1-7C3D-787B-98C2896C0865}"/>
            </a:ext>
          </a:extLst>
        </p:cNvPr>
        <p:cNvGrpSpPr/>
        <p:nvPr/>
      </p:nvGrpSpPr>
      <p:grpSpPr>
        <a:xfrm>
          <a:off x="0" y="0"/>
          <a:ext cx="0" cy="0"/>
          <a:chOff x="0" y="0"/>
          <a:chExt cx="0" cy="0"/>
        </a:xfrm>
      </p:grpSpPr>
      <p:graphicFrame>
        <p:nvGraphicFramePr>
          <p:cNvPr id="3" name="Đối tượng 2">
            <a:extLst>
              <a:ext uri="{FF2B5EF4-FFF2-40B4-BE49-F238E27FC236}">
                <a16:creationId xmlns:a16="http://schemas.microsoft.com/office/drawing/2014/main" id="{127C0129-BE13-31F6-B1B1-A4D2511FC6C7}"/>
              </a:ext>
            </a:extLst>
          </p:cNvPr>
          <p:cNvGraphicFramePr>
            <a:graphicFrameLocks noChangeAspect="1"/>
          </p:cNvGraphicFramePr>
          <p:nvPr>
            <p:extLst>
              <p:ext uri="{D42A27DB-BD31-4B8C-83A1-F6EECF244321}">
                <p14:modId xmlns:p14="http://schemas.microsoft.com/office/powerpoint/2010/main" val="3646514581"/>
              </p:ext>
            </p:extLst>
          </p:nvPr>
        </p:nvGraphicFramePr>
        <p:xfrm>
          <a:off x="533400" y="1120233"/>
          <a:ext cx="11125200" cy="5876925"/>
        </p:xfrm>
        <a:graphic>
          <a:graphicData uri="http://schemas.openxmlformats.org/presentationml/2006/ole">
            <mc:AlternateContent xmlns:mc="http://schemas.openxmlformats.org/markup-compatibility/2006">
              <mc:Choice xmlns:v="urn:schemas-microsoft-com:vml" Requires="v">
                <p:oleObj name="Document" r:id="rId3" imgW="11118272" imgH="5884410" progId="Word.Document.12">
                  <p:embed/>
                </p:oleObj>
              </mc:Choice>
              <mc:Fallback>
                <p:oleObj name="Document" r:id="rId3" imgW="11118272" imgH="5884410" progId="Word.Document.12">
                  <p:embed/>
                  <p:pic>
                    <p:nvPicPr>
                      <p:cNvPr id="3" name="Đối tượng 2">
                        <a:extLst>
                          <a:ext uri="{FF2B5EF4-FFF2-40B4-BE49-F238E27FC236}">
                            <a16:creationId xmlns:a16="http://schemas.microsoft.com/office/drawing/2014/main" id="{127C0129-BE13-31F6-B1B1-A4D2511FC6C7}"/>
                          </a:ext>
                        </a:extLst>
                      </p:cNvPr>
                      <p:cNvPicPr/>
                      <p:nvPr/>
                    </p:nvPicPr>
                    <p:blipFill>
                      <a:blip r:embed="rId4"/>
                      <a:stretch>
                        <a:fillRect/>
                      </a:stretch>
                    </p:blipFill>
                    <p:spPr>
                      <a:xfrm>
                        <a:off x="533400" y="1120233"/>
                        <a:ext cx="11125200" cy="5876925"/>
                      </a:xfrm>
                      <a:prstGeom prst="rect">
                        <a:avLst/>
                      </a:prstGeom>
                    </p:spPr>
                  </p:pic>
                </p:oleObj>
              </mc:Fallback>
            </mc:AlternateContent>
          </a:graphicData>
        </a:graphic>
      </p:graphicFrame>
      <p:sp>
        <p:nvSpPr>
          <p:cNvPr id="6" name="Hộp Văn bản 5">
            <a:extLst>
              <a:ext uri="{FF2B5EF4-FFF2-40B4-BE49-F238E27FC236}">
                <a16:creationId xmlns:a16="http://schemas.microsoft.com/office/drawing/2014/main" id="{2604999A-4E4A-25A5-DB3B-19DCA3469093}"/>
              </a:ext>
            </a:extLst>
          </p:cNvPr>
          <p:cNvSpPr txBox="1"/>
          <p:nvPr/>
        </p:nvSpPr>
        <p:spPr>
          <a:xfrm>
            <a:off x="3319462" y="5717328"/>
            <a:ext cx="8559800" cy="923330"/>
          </a:xfrm>
          <a:prstGeom prst="rect">
            <a:avLst/>
          </a:prstGeom>
          <a:noFill/>
        </p:spPr>
        <p:txBody>
          <a:bodyPr wrap="square">
            <a:spAutoFit/>
          </a:bodyPr>
          <a:lstStyle/>
          <a:p>
            <a:pPr marL="0" marR="0" indent="-304800" algn="just">
              <a:buNone/>
            </a:pPr>
            <a:r>
              <a:rPr lang="en-US" sz="1800" kern="100">
                <a:solidFill>
                  <a:schemeClr val="bg1">
                    <a:alpha val="0"/>
                  </a:schemeClr>
                </a:solidFill>
                <a:effectLst/>
                <a:latin typeface="Times New Roman" panose="02020603050405020304" pitchFamily="18" charset="0"/>
                <a:ea typeface="Times New Roman" panose="02020603050405020304" pitchFamily="18" charset="0"/>
              </a:rPr>
              <a:t>Henderson, M., </a:t>
            </a:r>
            <a:r>
              <a:rPr lang="en-US" sz="1800" kern="100" err="1">
                <a:solidFill>
                  <a:schemeClr val="bg1">
                    <a:alpha val="0"/>
                  </a:schemeClr>
                </a:solidFill>
                <a:effectLst/>
                <a:latin typeface="Times New Roman" panose="02020603050405020304" pitchFamily="18" charset="0"/>
                <a:ea typeface="Times New Roman" panose="02020603050405020304" pitchFamily="18" charset="0"/>
              </a:rPr>
              <a:t>Ajjawi</a:t>
            </a:r>
            <a:r>
              <a:rPr lang="en-US" sz="1800" kern="100">
                <a:solidFill>
                  <a:schemeClr val="bg1">
                    <a:alpha val="0"/>
                  </a:schemeClr>
                </a:solidFill>
                <a:effectLst/>
                <a:latin typeface="Times New Roman" panose="02020603050405020304" pitchFamily="18" charset="0"/>
                <a:ea typeface="Times New Roman" panose="02020603050405020304" pitchFamily="18" charset="0"/>
              </a:rPr>
              <a:t>, R., Boud, D., &amp; Molloy, E. (2019). Identifying Feedback That Has Impact. In </a:t>
            </a:r>
            <a:r>
              <a:rPr lang="en-US" sz="1800" i="1" kern="100">
                <a:solidFill>
                  <a:schemeClr val="bg1">
                    <a:alpha val="0"/>
                  </a:schemeClr>
                </a:solidFill>
                <a:effectLst/>
                <a:latin typeface="Times New Roman" panose="02020603050405020304" pitchFamily="18" charset="0"/>
                <a:ea typeface="Times New Roman" panose="02020603050405020304" pitchFamily="18" charset="0"/>
              </a:rPr>
              <a:t>The Impact of Feedback in Higher Education</a:t>
            </a:r>
            <a:r>
              <a:rPr lang="en-US" sz="1800" kern="100">
                <a:solidFill>
                  <a:schemeClr val="bg1">
                    <a:alpha val="0"/>
                  </a:schemeClr>
                </a:solidFill>
                <a:effectLst/>
                <a:latin typeface="Times New Roman" panose="02020603050405020304" pitchFamily="18" charset="0"/>
                <a:ea typeface="Times New Roman" panose="02020603050405020304" pitchFamily="18" charset="0"/>
              </a:rPr>
              <a:t> (pp. 15–34). Springer International Publishing. </a:t>
            </a:r>
            <a:r>
              <a:rPr lang="en-US" sz="1800" kern="100">
                <a:solidFill>
                  <a:srgbClr val="467886">
                    <a:alpha val="0"/>
                  </a:srgbClr>
                </a:solidFill>
                <a:effectLst/>
                <a:latin typeface="Times New Roman" panose="0202060305040502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https://doi.org/</a:t>
            </a:r>
            <a:r>
              <a:rPr lang="en-US" sz="1800" kern="100">
                <a:solidFill>
                  <a:schemeClr val="bg1">
                    <a:alpha val="0"/>
                  </a:schemeClr>
                </a:solidFill>
                <a:effectLst/>
                <a:latin typeface="Times New Roman" panose="02020603050405020304" pitchFamily="18" charset="0"/>
                <a:ea typeface="Times New Roman" panose="02020603050405020304" pitchFamily="18" charset="0"/>
                <a:hlinkClick r:id="rId5">
                  <a:extLst>
                    <a:ext uri="{A12FA001-AC4F-418D-AE19-62706E023703}">
                      <ahyp:hlinkClr xmlns:ahyp="http://schemas.microsoft.com/office/drawing/2018/hyperlinkcolor" val="tx"/>
                    </a:ext>
                  </a:extLst>
                </a:hlinkClick>
              </a:rPr>
              <a:t>10.1007/978-3-030-25112-3_2</a:t>
            </a:r>
            <a:r>
              <a:rPr lang="en-US" sz="1800" kern="100">
                <a:solidFill>
                  <a:schemeClr val="bg1">
                    <a:alpha val="0"/>
                  </a:schemeClr>
                </a:solidFill>
                <a:effectLst/>
                <a:latin typeface="Times New Roman" panose="02020603050405020304" pitchFamily="18" charset="0"/>
                <a:ea typeface="Times New Roman" panose="02020603050405020304" pitchFamily="18" charset="0"/>
              </a:rPr>
              <a:t> </a:t>
            </a:r>
            <a:endParaRPr lang="en-US" sz="1800" kern="100">
              <a:solidFill>
                <a:schemeClr val="bg1">
                  <a:alpha val="0"/>
                </a:schemeClr>
              </a:solidFill>
              <a:effectLst/>
              <a:latin typeface="Times New Roman" panose="02020603050405020304" pitchFamily="18" charset="0"/>
              <a:ea typeface="SimSun" panose="02010600030101010101" pitchFamily="2" charset="-122"/>
            </a:endParaRPr>
          </a:p>
        </p:txBody>
      </p:sp>
      <p:sp>
        <p:nvSpPr>
          <p:cNvPr id="5" name="Hộp Văn bản 4">
            <a:extLst>
              <a:ext uri="{FF2B5EF4-FFF2-40B4-BE49-F238E27FC236}">
                <a16:creationId xmlns:a16="http://schemas.microsoft.com/office/drawing/2014/main" id="{F58FC531-C932-5851-8C78-BE725EDC7950}"/>
              </a:ext>
            </a:extLst>
          </p:cNvPr>
          <p:cNvSpPr txBox="1"/>
          <p:nvPr/>
        </p:nvSpPr>
        <p:spPr>
          <a:xfrm>
            <a:off x="3047114" y="473902"/>
            <a:ext cx="6097772" cy="646331"/>
          </a:xfrm>
          <a:prstGeom prst="rect">
            <a:avLst/>
          </a:prstGeom>
          <a:noFill/>
        </p:spPr>
        <p:txBody>
          <a:bodyPr wrap="square">
            <a:spAutoFit/>
          </a:bodyPr>
          <a:lstStyle/>
          <a:p>
            <a:pPr algn="ctr"/>
            <a:r>
              <a:rPr lang="en-US" sz="3600" b="1" dirty="0">
                <a:latin typeface="Segoe UI Black" panose="020B0A02040204020203" pitchFamily="34" charset="0"/>
                <a:ea typeface="Segoe UI Black" panose="020B0A02040204020203" pitchFamily="34" charset="0"/>
                <a:cs typeface="source serif 4"/>
              </a:rPr>
              <a:t>Linguistic Framework</a:t>
            </a:r>
            <a:endParaRPr lang="en-US" sz="3600" spc="-300" dirty="0">
              <a:solidFill>
                <a:schemeClr val="tx1">
                  <a:lumMod val="95000"/>
                  <a:lumOff val="5000"/>
                </a:schemeClr>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122200424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Biểu đồ 2">
            <a:extLst>
              <a:ext uri="{FF2B5EF4-FFF2-40B4-BE49-F238E27FC236}">
                <a16:creationId xmlns:a16="http://schemas.microsoft.com/office/drawing/2014/main" id="{462B8C56-3238-F5D9-AADD-6B28778E97DC}"/>
              </a:ext>
            </a:extLst>
          </p:cNvPr>
          <p:cNvGraphicFramePr>
            <a:graphicFrameLocks/>
          </p:cNvGraphicFramePr>
          <p:nvPr/>
        </p:nvGraphicFramePr>
        <p:xfrm>
          <a:off x="609599" y="999068"/>
          <a:ext cx="10972802" cy="5311736"/>
        </p:xfrm>
        <a:graphic>
          <a:graphicData uri="http://schemas.openxmlformats.org/drawingml/2006/chart">
            <c:chart xmlns:c="http://schemas.openxmlformats.org/drawingml/2006/chart" xmlns:r="http://schemas.openxmlformats.org/officeDocument/2006/relationships" r:id="rId3"/>
          </a:graphicData>
        </a:graphic>
      </p:graphicFrame>
      <p:sp>
        <p:nvSpPr>
          <p:cNvPr id="4" name="Hộp Văn bản 3">
            <a:extLst>
              <a:ext uri="{FF2B5EF4-FFF2-40B4-BE49-F238E27FC236}">
                <a16:creationId xmlns:a16="http://schemas.microsoft.com/office/drawing/2014/main" id="{A2F26909-0F8C-816E-F0EB-67E2183EDE98}"/>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dirty="0">
                <a:solidFill>
                  <a:schemeClr val="tx1"/>
                </a:solidFill>
                <a:effectLst/>
                <a:latin typeface="Segoe UI Black" panose="020B0A02040204020203" pitchFamily="34" charset="0"/>
                <a:ea typeface="Segoe UI Black" panose="020B0A02040204020203" pitchFamily="34" charset="0"/>
                <a:cs typeface="source serif 4"/>
              </a:rPr>
              <a:t>Key Findings – Linguistic Analysis</a:t>
            </a:r>
            <a:endParaRPr lang="en-US" sz="4400" spc="-300" dirty="0">
              <a:effectLst/>
              <a:latin typeface="Segoe UI Black" panose="020B0A02040204020203" pitchFamily="34" charset="0"/>
              <a:ea typeface="Segoe UI Black" panose="020B0A02040204020203" pitchFamily="34" charset="0"/>
              <a:cs typeface="Times New Roman" panose="02020603050405020304" pitchFamily="18" charset="0"/>
            </a:endParaRPr>
          </a:p>
        </p:txBody>
      </p:sp>
    </p:spTree>
    <p:extLst>
      <p:ext uri="{BB962C8B-B14F-4D97-AF65-F5344CB8AC3E}">
        <p14:creationId xmlns:p14="http://schemas.microsoft.com/office/powerpoint/2010/main" val="2865828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16DB6-86B4-DDB8-EA76-471579E02798}"/>
            </a:ext>
          </a:extLst>
        </p:cNvPr>
        <p:cNvGrpSpPr/>
        <p:nvPr/>
      </p:nvGrpSpPr>
      <p:grpSpPr>
        <a:xfrm>
          <a:off x="0" y="0"/>
          <a:ext cx="0" cy="0"/>
          <a:chOff x="0" y="0"/>
          <a:chExt cx="0" cy="0"/>
        </a:xfrm>
      </p:grpSpPr>
      <p:sp>
        <p:nvSpPr>
          <p:cNvPr id="4" name="Hộp Văn bản 3" hidden="1">
            <a:extLst>
              <a:ext uri="{FF2B5EF4-FFF2-40B4-BE49-F238E27FC236}">
                <a16:creationId xmlns:a16="http://schemas.microsoft.com/office/drawing/2014/main" id="{AF73E120-C37E-92E6-1A61-E6302B9B4F07}"/>
              </a:ext>
            </a:extLst>
          </p:cNvPr>
          <p:cNvSpPr txBox="1"/>
          <p:nvPr/>
        </p:nvSpPr>
        <p:spPr>
          <a:xfrm>
            <a:off x="986971" y="6314003"/>
            <a:ext cx="10218058" cy="400110"/>
          </a:xfrm>
          <a:prstGeom prst="rect">
            <a:avLst/>
          </a:prstGeom>
          <a:noFill/>
        </p:spPr>
        <p:txBody>
          <a:bodyPr wrap="square">
            <a:spAutoFit/>
          </a:bodyPr>
          <a:lstStyle/>
          <a:p>
            <a:pPr marL="0" marR="0" algn="ctr">
              <a:spcBef>
                <a:spcPts val="1200"/>
              </a:spcBef>
              <a:spcAft>
                <a:spcPts val="1200"/>
              </a:spcAft>
              <a:buNone/>
            </a:pPr>
            <a:r>
              <a:rPr lang="en-US" sz="2000" b="1" kern="100" spc="-150">
                <a:effectLst/>
                <a:latin typeface="Consolas" panose="020B0609020204030204" pitchFamily="49" charset="0"/>
                <a:ea typeface="SimSun" panose="02010600030101010101" pitchFamily="2" charset="-122"/>
              </a:rPr>
              <a:t>TABLE 2. IN-TEXT COMMENTS ACROSS LINGUISTIC DOMAINS BY COMMENT CATEGORY</a:t>
            </a:r>
            <a:endParaRPr lang="en-US" sz="1600" b="1" kern="100" spc="-150">
              <a:effectLst/>
              <a:latin typeface="Consolas" panose="020B0609020204030204" pitchFamily="49" charset="0"/>
              <a:ea typeface="SimSun" panose="02010600030101010101" pitchFamily="2" charset="-122"/>
            </a:endParaRPr>
          </a:p>
        </p:txBody>
      </p:sp>
      <p:sp>
        <p:nvSpPr>
          <p:cNvPr id="3" name="Hộp Văn bản 2" hidden="1">
            <a:extLst>
              <a:ext uri="{FF2B5EF4-FFF2-40B4-BE49-F238E27FC236}">
                <a16:creationId xmlns:a16="http://schemas.microsoft.com/office/drawing/2014/main" id="{DE24094D-81F1-1DE4-DDEF-EA3EA935C749}"/>
              </a:ext>
            </a:extLst>
          </p:cNvPr>
          <p:cNvSpPr txBox="1"/>
          <p:nvPr/>
        </p:nvSpPr>
        <p:spPr>
          <a:xfrm>
            <a:off x="609599" y="270198"/>
            <a:ext cx="9173030" cy="1031051"/>
          </a:xfrm>
          <a:prstGeom prst="rect">
            <a:avLst/>
          </a:prstGeom>
          <a:noFill/>
        </p:spPr>
        <p:txBody>
          <a:bodyPr wrap="square">
            <a:spAutoFit/>
          </a:bodyPr>
          <a:lstStyle/>
          <a:p>
            <a:pPr marL="0" marR="0" algn="just">
              <a:buNone/>
            </a:pPr>
            <a:r>
              <a:rPr lang="en-US" sz="3600" b="1" kern="2200" spc="-300">
                <a:solidFill>
                  <a:srgbClr val="83BD57"/>
                </a:solidFill>
                <a:effectLst/>
                <a:latin typeface="Segoe UI Black" panose="020B0A02040204020203" pitchFamily="34" charset="0"/>
                <a:ea typeface="Segoe UI Black" panose="020B0A02040204020203" pitchFamily="34" charset="0"/>
              </a:rPr>
              <a:t>RESULTS</a:t>
            </a:r>
            <a:endParaRPr lang="en-US" sz="1200" b="1" kern="2200" spc="-150">
              <a:solidFill>
                <a:srgbClr val="83BD57"/>
              </a:solidFill>
              <a:effectLst/>
              <a:latin typeface="Segoe UI Semibold" panose="020B0702040204020203" pitchFamily="34" charset="0"/>
              <a:ea typeface="Segoe UI Black" panose="020B0A02040204020203" pitchFamily="34" charset="0"/>
              <a:cs typeface="Segoe UI Semibold" panose="020B0702040204020203" pitchFamily="34" charset="0"/>
            </a:endParaRPr>
          </a:p>
          <a:p>
            <a:pPr marL="0" marR="0" algn="just">
              <a:spcBef>
                <a:spcPts val="600"/>
              </a:spcBef>
              <a:spcAft>
                <a:spcPts val="1200"/>
              </a:spcAft>
            </a:pPr>
            <a:r>
              <a:rPr lang="en-US" sz="2000" kern="100" spc="-150">
                <a:solidFill>
                  <a:srgbClr val="7030A0"/>
                </a:solidFill>
                <a:effectLst/>
                <a:latin typeface="Segoe UI Light" panose="020B0502040204020203" pitchFamily="34" charset="0"/>
                <a:ea typeface="SimSun" panose="02010600030101010101" pitchFamily="2" charset="-122"/>
                <a:cs typeface="Segoe UI Light" panose="020B0502040204020203" pitchFamily="34" charset="0"/>
              </a:rPr>
              <a:t>RQ2: </a:t>
            </a:r>
            <a:r>
              <a:rPr lang="en-US" sz="2000" kern="100" spc="-150">
                <a:solidFill>
                  <a:srgbClr val="7030A0"/>
                </a:solidFill>
                <a:effectLst/>
                <a:latin typeface="Segoe UI Semibold" panose="020B0702040204020203" pitchFamily="34" charset="0"/>
                <a:ea typeface="SimSun" panose="02010600030101010101" pitchFamily="2" charset="-122"/>
                <a:cs typeface="Segoe UI Semibold" panose="020B0702040204020203" pitchFamily="34" charset="0"/>
              </a:rPr>
              <a:t>How are linguistic aspects distributed across different types of in-text feedback?</a:t>
            </a:r>
            <a:endParaRPr lang="en-US" sz="1600" kern="100" spc="-150">
              <a:solidFill>
                <a:srgbClr val="7030A0"/>
              </a:solidFill>
              <a:effectLst/>
              <a:latin typeface="Segoe UI Semibold" panose="020B0702040204020203" pitchFamily="34" charset="0"/>
              <a:ea typeface="SimSun" panose="02010600030101010101" pitchFamily="2" charset="-122"/>
              <a:cs typeface="Segoe UI Semibold" panose="020B0702040204020203" pitchFamily="34" charset="0"/>
            </a:endParaRPr>
          </a:p>
        </p:txBody>
      </p:sp>
      <p:graphicFrame>
        <p:nvGraphicFramePr>
          <p:cNvPr id="6" name="Biểu đồ 5">
            <a:extLst>
              <a:ext uri="{FF2B5EF4-FFF2-40B4-BE49-F238E27FC236}">
                <a16:creationId xmlns:a16="http://schemas.microsoft.com/office/drawing/2014/main" id="{CFA64AEC-B080-F8B3-1048-BCE2F3001EDD}"/>
              </a:ext>
            </a:extLst>
          </p:cNvPr>
          <p:cNvGraphicFramePr/>
          <p:nvPr>
            <p:extLst>
              <p:ext uri="{D42A27DB-BD31-4B8C-83A1-F6EECF244321}">
                <p14:modId xmlns:p14="http://schemas.microsoft.com/office/powerpoint/2010/main" val="904397894"/>
              </p:ext>
            </p:extLst>
          </p:nvPr>
        </p:nvGraphicFramePr>
        <p:xfrm>
          <a:off x="609599" y="615020"/>
          <a:ext cx="10972802" cy="5311736"/>
        </p:xfrm>
        <a:graphic>
          <a:graphicData uri="http://schemas.openxmlformats.org/drawingml/2006/chart">
            <c:chart xmlns:c="http://schemas.openxmlformats.org/drawingml/2006/chart" xmlns:r="http://schemas.openxmlformats.org/officeDocument/2006/relationships" r:id="rId3"/>
          </a:graphicData>
        </a:graphic>
      </p:graphicFrame>
      <p:sp>
        <p:nvSpPr>
          <p:cNvPr id="5" name="Hộp Văn bản 4">
            <a:extLst>
              <a:ext uri="{FF2B5EF4-FFF2-40B4-BE49-F238E27FC236}">
                <a16:creationId xmlns:a16="http://schemas.microsoft.com/office/drawing/2014/main" id="{6B00686D-C520-EC59-AB74-54386CA42E51}"/>
              </a:ext>
            </a:extLst>
          </p:cNvPr>
          <p:cNvSpPr txBox="1"/>
          <p:nvPr/>
        </p:nvSpPr>
        <p:spPr>
          <a:xfrm>
            <a:off x="3233943" y="1653654"/>
            <a:ext cx="3324757" cy="1532334"/>
          </a:xfrm>
          <a:prstGeom prst="wedgeRoundRectCallout">
            <a:avLst>
              <a:gd name="adj1" fmla="val -61925"/>
              <a:gd name="adj2" fmla="val -14725"/>
              <a:gd name="adj3" fmla="val 16667"/>
            </a:avLst>
          </a:prstGeom>
          <a:solidFill>
            <a:schemeClr val="bg2"/>
          </a:solidFill>
          <a:ln>
            <a:solidFill>
              <a:schemeClr val="tx1"/>
            </a:solidFill>
          </a:ln>
          <a:effectLst>
            <a:outerShdw blurRad="63500" sx="102000" sy="102000" algn="ctr" rotWithShape="0">
              <a:prstClr val="black">
                <a:alpha val="40000"/>
              </a:prstClr>
            </a:outerShdw>
          </a:effectLst>
        </p:spPr>
        <p:txBody>
          <a:bodyPr wrap="square">
            <a:spAutoFit/>
          </a:bodyPr>
          <a:lstStyle/>
          <a:p>
            <a:pPr algn="ctr"/>
            <a:r>
              <a:rPr lang="en-US" sz="1400" b="1" u="sng" kern="1200">
                <a:solidFill>
                  <a:schemeClr val="tx1"/>
                </a:solidFill>
                <a:effectLst/>
                <a:latin typeface="Courier New" panose="02070309020205020404" pitchFamily="49" charset="0"/>
                <a:cs typeface="Courier New" panose="02070309020205020404" pitchFamily="49" charset="0"/>
              </a:rPr>
              <a:t>Impersonal</a:t>
            </a:r>
            <a:r>
              <a:rPr lang="en-US" sz="1400" kern="1200">
                <a:solidFill>
                  <a:schemeClr val="tx1"/>
                </a:solidFill>
                <a:effectLst/>
              </a:rPr>
              <a:t> </a:t>
            </a:r>
            <a:r>
              <a:rPr lang="en-US" sz="1400" b="1" u="sng" kern="1200">
                <a:solidFill>
                  <a:schemeClr val="tx1"/>
                </a:solidFill>
                <a:effectLst/>
                <a:latin typeface="Courier New" panose="02070309020205020404" pitchFamily="49" charset="0"/>
                <a:cs typeface="Courier New" panose="02070309020205020404" pitchFamily="49" charset="0"/>
              </a:rPr>
              <a:t>pronouns (19%)</a:t>
            </a:r>
          </a:p>
          <a:p>
            <a:r>
              <a:rPr lang="en-US" sz="1400" kern="1200">
                <a:solidFill>
                  <a:schemeClr val="tx1"/>
                </a:solidFill>
                <a:effectLst/>
              </a:rPr>
              <a:t>“it”, “this” and “these”  </a:t>
            </a:r>
          </a:p>
          <a:p>
            <a:pPr marL="285750" indent="-285750">
              <a:buFont typeface="Wingdings" panose="05000000000000000000" pitchFamily="2" charset="2"/>
              <a:buChar char="Ø"/>
            </a:pPr>
            <a:r>
              <a:rPr lang="en-US" sz="1400" kern="1200">
                <a:solidFill>
                  <a:schemeClr val="tx1"/>
                </a:solidFill>
                <a:effectLst/>
              </a:rPr>
              <a:t>focus on the task rather than the student </a:t>
            </a:r>
          </a:p>
          <a:p>
            <a:pPr marL="285750" indent="-285750">
              <a:buFont typeface="Wingdings" panose="05000000000000000000" pitchFamily="2" charset="2"/>
              <a:buChar char="Ø"/>
            </a:pPr>
            <a:r>
              <a:rPr lang="en-US" sz="1400"/>
              <a:t>establish a neutral evaluative stance.</a:t>
            </a:r>
          </a:p>
        </p:txBody>
      </p:sp>
      <p:sp>
        <p:nvSpPr>
          <p:cNvPr id="7" name="Hộp Văn bản 6">
            <a:extLst>
              <a:ext uri="{FF2B5EF4-FFF2-40B4-BE49-F238E27FC236}">
                <a16:creationId xmlns:a16="http://schemas.microsoft.com/office/drawing/2014/main" id="{ADB83194-F0DA-03E8-DBFB-9EB39A9AD8B1}"/>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dirty="0">
                <a:solidFill>
                  <a:schemeClr val="tx1"/>
                </a:solidFill>
                <a:effectLst/>
                <a:latin typeface="Segoe UI Black" panose="020B0A02040204020203" pitchFamily="34" charset="0"/>
                <a:ea typeface="Segoe UI Black" panose="020B0A02040204020203" pitchFamily="34" charset="0"/>
                <a:cs typeface="source serif 4"/>
              </a:rPr>
              <a:t>Key Findings – Linguistic Analysis</a:t>
            </a:r>
            <a:endParaRPr lang="en-US" sz="4400" spc="-300" dirty="0">
              <a:effectLst/>
              <a:latin typeface="Segoe UI Black" panose="020B0A02040204020203" pitchFamily="34" charset="0"/>
              <a:ea typeface="Segoe UI Black" panose="020B0A02040204020203" pitchFamily="34" charset="0"/>
              <a:cs typeface="Times New Roman" panose="02020603050405020304" pitchFamily="18" charset="0"/>
            </a:endParaRPr>
          </a:p>
        </p:txBody>
      </p:sp>
    </p:spTree>
    <p:extLst>
      <p:ext uri="{BB962C8B-B14F-4D97-AF65-F5344CB8AC3E}">
        <p14:creationId xmlns:p14="http://schemas.microsoft.com/office/powerpoint/2010/main" val="43875597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07CDB-D274-B522-E38E-1297BAF64904}"/>
            </a:ext>
          </a:extLst>
        </p:cNvPr>
        <p:cNvGrpSpPr/>
        <p:nvPr/>
      </p:nvGrpSpPr>
      <p:grpSpPr>
        <a:xfrm>
          <a:off x="0" y="0"/>
          <a:ext cx="0" cy="0"/>
          <a:chOff x="0" y="0"/>
          <a:chExt cx="0" cy="0"/>
        </a:xfrm>
      </p:grpSpPr>
      <p:sp>
        <p:nvSpPr>
          <p:cNvPr id="11" name="black background">
            <a:extLst>
              <a:ext uri="{FF2B5EF4-FFF2-40B4-BE49-F238E27FC236}">
                <a16:creationId xmlns:a16="http://schemas.microsoft.com/office/drawing/2014/main" id="{53CB4DD7-21FC-99A7-75C3-58026CD80F71}"/>
              </a:ext>
            </a:extLst>
          </p:cNvPr>
          <p:cNvSpPr>
            <a:spLocks noGrp="1" noRot="1" noMove="1" noResize="1" noEditPoints="1" noAdjustHandles="1" noChangeArrowheads="1" noChangeShapeType="1"/>
          </p:cNvSpPr>
          <p:nvPr/>
        </p:nvSpPr>
        <p:spPr>
          <a:xfrm>
            <a:off x="1"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ộp Văn bản 12">
            <a:extLst>
              <a:ext uri="{FF2B5EF4-FFF2-40B4-BE49-F238E27FC236}">
                <a16:creationId xmlns:a16="http://schemas.microsoft.com/office/drawing/2014/main" id="{820666FA-E898-FD30-16D5-2BADC5DE9441}"/>
              </a:ext>
            </a:extLst>
          </p:cNvPr>
          <p:cNvSpPr txBox="1"/>
          <p:nvPr/>
        </p:nvSpPr>
        <p:spPr>
          <a:xfrm>
            <a:off x="1690991" y="1393240"/>
            <a:ext cx="8810017" cy="940066"/>
          </a:xfrm>
          <a:prstGeom prst="rect">
            <a:avLst/>
          </a:prstGeom>
          <a:noFill/>
        </p:spPr>
        <p:txBody>
          <a:bodyPr wrap="square">
            <a:spAutoFit/>
          </a:bodyPr>
          <a:lstStyle/>
          <a:p>
            <a:pPr>
              <a:lnSpc>
                <a:spcPct val="200000"/>
              </a:lnSpc>
            </a:pPr>
            <a:r>
              <a:rPr lang="en-US" sz="3200">
                <a:solidFill>
                  <a:schemeClr val="bg1"/>
                </a:solidFill>
              </a:rPr>
              <a:t>❌: </a:t>
            </a:r>
            <a:r>
              <a:rPr lang="en-US" sz="3200" b="1" i="1" spc="600">
                <a:solidFill>
                  <a:srgbClr val="AD7BB4"/>
                </a:solidFill>
                <a:highlight>
                  <a:srgbClr val="FFFF00"/>
                </a:highlight>
                <a:latin typeface="Times New Roman" panose="02020603050405020304" pitchFamily="18" charset="0"/>
                <a:cs typeface="Times New Roman" panose="02020603050405020304" pitchFamily="18" charset="0"/>
              </a:rPr>
              <a:t>You</a:t>
            </a:r>
            <a:r>
              <a:rPr lang="en-US" sz="3200">
                <a:solidFill>
                  <a:srgbClr val="AD7BB4"/>
                </a:solidFill>
              </a:rPr>
              <a:t> </a:t>
            </a:r>
            <a:r>
              <a:rPr lang="en-US" sz="3200" spc="-150">
                <a:solidFill>
                  <a:srgbClr val="AD7BB4"/>
                </a:solidFill>
              </a:rPr>
              <a:t>made this sentence sound awkward</a:t>
            </a:r>
          </a:p>
        </p:txBody>
      </p:sp>
      <p:sp>
        <p:nvSpPr>
          <p:cNvPr id="3" name="Bong bóng Lời nói: Hình chữ nhật 2">
            <a:extLst>
              <a:ext uri="{FF2B5EF4-FFF2-40B4-BE49-F238E27FC236}">
                <a16:creationId xmlns:a16="http://schemas.microsoft.com/office/drawing/2014/main" id="{D9B07C6E-361D-283F-4629-27CF2BA2384E}"/>
              </a:ext>
            </a:extLst>
          </p:cNvPr>
          <p:cNvSpPr/>
          <p:nvPr/>
        </p:nvSpPr>
        <p:spPr>
          <a:xfrm>
            <a:off x="2557139" y="394172"/>
            <a:ext cx="2531444" cy="1087655"/>
          </a:xfrm>
          <a:prstGeom prst="wedgeRectCallou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PERSONAL PRONOUNS</a:t>
            </a:r>
          </a:p>
        </p:txBody>
      </p:sp>
      <p:sp>
        <p:nvSpPr>
          <p:cNvPr id="7" name="Bong bóng Lời nói: Hình chữ nhật với Góc Tròn 6">
            <a:extLst>
              <a:ext uri="{FF2B5EF4-FFF2-40B4-BE49-F238E27FC236}">
                <a16:creationId xmlns:a16="http://schemas.microsoft.com/office/drawing/2014/main" id="{245116F9-323E-259D-9E77-8227D951FBF4}"/>
              </a:ext>
            </a:extLst>
          </p:cNvPr>
          <p:cNvSpPr/>
          <p:nvPr/>
        </p:nvSpPr>
        <p:spPr>
          <a:xfrm>
            <a:off x="1690991" y="3666301"/>
            <a:ext cx="2024975" cy="1235629"/>
          </a:xfrm>
          <a:prstGeom prst="wedgeRoundRectCallout">
            <a:avLst>
              <a:gd name="adj1" fmla="val 24323"/>
              <a:gd name="adj2" fmla="val -64362"/>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ysClr val="windowText" lastClr="000000"/>
                </a:solidFill>
              </a:rPr>
              <a:t>IMPERSONAL PRONOUNS</a:t>
            </a:r>
          </a:p>
        </p:txBody>
      </p:sp>
      <p:sp>
        <p:nvSpPr>
          <p:cNvPr id="4" name="Hộp Văn bản 3">
            <a:extLst>
              <a:ext uri="{FF2B5EF4-FFF2-40B4-BE49-F238E27FC236}">
                <a16:creationId xmlns:a16="http://schemas.microsoft.com/office/drawing/2014/main" id="{A2DFFB7E-F6F7-AA6D-BDD9-931587468DD7}"/>
              </a:ext>
            </a:extLst>
          </p:cNvPr>
          <p:cNvSpPr txBox="1">
            <a:spLocks noGrp="1" noRot="1" noMove="1" noResize="1" noEditPoints="1" noAdjustHandles="1" noChangeArrowheads="1" noChangeShapeType="1"/>
          </p:cNvSpPr>
          <p:nvPr/>
        </p:nvSpPr>
        <p:spPr>
          <a:xfrm>
            <a:off x="609600" y="5587528"/>
            <a:ext cx="11315700" cy="1200329"/>
          </a:xfrm>
          <a:prstGeom prst="rect">
            <a:avLst/>
          </a:prstGeom>
          <a:noFill/>
        </p:spPr>
        <p:txBody>
          <a:bodyPr wrap="square">
            <a:spAutoFit/>
          </a:bodyPr>
          <a:lstStyle/>
          <a:p>
            <a:pPr algn="ctr"/>
            <a:r>
              <a:rPr lang="en-US" sz="3600" kern="1200">
                <a:solidFill>
                  <a:srgbClr val="535E49"/>
                </a:solidFill>
                <a:effectLst/>
                <a:highlight>
                  <a:srgbClr val="C0C0C0"/>
                </a:highlight>
                <a:latin typeface="+mn-lt"/>
                <a:ea typeface="+mn-ea"/>
                <a:cs typeface="+mn-cs"/>
              </a:rPr>
              <a:t>keeps the student from feeling </a:t>
            </a:r>
            <a:r>
              <a:rPr lang="en-US" sz="3600" b="1" kern="1200">
                <a:solidFill>
                  <a:srgbClr val="535E49"/>
                </a:solidFill>
                <a:effectLst/>
                <a:highlight>
                  <a:srgbClr val="C0C0C0"/>
                </a:highlight>
                <a:latin typeface="+mn-lt"/>
                <a:ea typeface="+mn-ea"/>
                <a:cs typeface="+mn-cs"/>
              </a:rPr>
              <a:t>defensive</a:t>
            </a:r>
            <a:r>
              <a:rPr lang="en-US" sz="3600" kern="1200">
                <a:solidFill>
                  <a:srgbClr val="535E49"/>
                </a:solidFill>
                <a:effectLst/>
                <a:highlight>
                  <a:srgbClr val="C0C0C0"/>
                </a:highlight>
                <a:latin typeface="+mn-lt"/>
                <a:ea typeface="+mn-ea"/>
                <a:cs typeface="+mn-cs"/>
              </a:rPr>
              <a:t> and </a:t>
            </a:r>
            <a:r>
              <a:rPr lang="en-US" sz="3600" b="1" kern="1200">
                <a:solidFill>
                  <a:srgbClr val="535E49"/>
                </a:solidFill>
                <a:effectLst/>
                <a:highlight>
                  <a:srgbClr val="C0C0C0"/>
                </a:highlight>
                <a:latin typeface="+mn-lt"/>
                <a:ea typeface="+mn-ea"/>
                <a:cs typeface="+mn-cs"/>
              </a:rPr>
              <a:t>keeps the door open for revision and learning</a:t>
            </a:r>
            <a:r>
              <a:rPr lang="en-US" sz="3600" kern="1200">
                <a:solidFill>
                  <a:srgbClr val="535E49"/>
                </a:solidFill>
                <a:effectLst/>
                <a:highlight>
                  <a:srgbClr val="C0C0C0"/>
                </a:highlight>
                <a:latin typeface="+mn-lt"/>
                <a:ea typeface="+mn-ea"/>
                <a:cs typeface="+mn-cs"/>
              </a:rPr>
              <a:t>. </a:t>
            </a:r>
            <a:endParaRPr lang="en-US" sz="3600">
              <a:solidFill>
                <a:srgbClr val="535E49"/>
              </a:solidFill>
              <a:highlight>
                <a:srgbClr val="C0C0C0"/>
              </a:highlight>
            </a:endParaRPr>
          </a:p>
        </p:txBody>
      </p:sp>
      <p:sp>
        <p:nvSpPr>
          <p:cNvPr id="6" name="Hộp Văn bản 5">
            <a:extLst>
              <a:ext uri="{FF2B5EF4-FFF2-40B4-BE49-F238E27FC236}">
                <a16:creationId xmlns:a16="http://schemas.microsoft.com/office/drawing/2014/main" id="{EDA05ED4-8620-4599-7A87-CC3735F3FABC}"/>
              </a:ext>
            </a:extLst>
          </p:cNvPr>
          <p:cNvSpPr txBox="1"/>
          <p:nvPr/>
        </p:nvSpPr>
        <p:spPr>
          <a:xfrm>
            <a:off x="7302281" y="3643496"/>
            <a:ext cx="2346036" cy="523220"/>
          </a:xfrm>
          <a:prstGeom prst="rect">
            <a:avLst/>
          </a:prstGeom>
          <a:noFill/>
        </p:spPr>
        <p:txBody>
          <a:bodyPr wrap="square">
            <a:spAutoFit/>
          </a:bodyPr>
          <a:lstStyle/>
          <a:p>
            <a:r>
              <a:rPr lang="en-US" sz="2800" b="1" kern="1200">
                <a:solidFill>
                  <a:srgbClr val="00FFFF"/>
                </a:solidFill>
                <a:latin typeface="+mn-lt"/>
                <a:ea typeface="+mn-ea"/>
                <a:cs typeface="+mn-cs"/>
              </a:rPr>
              <a:t>#</a:t>
            </a:r>
            <a:r>
              <a:rPr lang="en-US" sz="2800" b="1" kern="1200">
                <a:solidFill>
                  <a:schemeClr val="accent6">
                    <a:lumMod val="75000"/>
                  </a:schemeClr>
                </a:solidFill>
                <a:effectLst/>
                <a:highlight>
                  <a:srgbClr val="00FFFF"/>
                </a:highlight>
                <a:latin typeface="+mn-lt"/>
                <a:ea typeface="+mn-ea"/>
                <a:cs typeface="+mn-cs"/>
              </a:rPr>
              <a:t>neutral</a:t>
            </a:r>
            <a:endParaRPr lang="en-US" sz="2800" b="1">
              <a:solidFill>
                <a:schemeClr val="accent6">
                  <a:lumMod val="75000"/>
                </a:schemeClr>
              </a:solidFill>
              <a:highlight>
                <a:srgbClr val="00FFFF"/>
              </a:highlight>
            </a:endParaRPr>
          </a:p>
        </p:txBody>
      </p:sp>
      <p:sp>
        <p:nvSpPr>
          <p:cNvPr id="9" name="Hộp Văn bản 8">
            <a:extLst>
              <a:ext uri="{FF2B5EF4-FFF2-40B4-BE49-F238E27FC236}">
                <a16:creationId xmlns:a16="http://schemas.microsoft.com/office/drawing/2014/main" id="{4837B767-41EF-3B8B-22D5-4E6FD86BF39F}"/>
              </a:ext>
            </a:extLst>
          </p:cNvPr>
          <p:cNvSpPr txBox="1"/>
          <p:nvPr/>
        </p:nvSpPr>
        <p:spPr>
          <a:xfrm>
            <a:off x="7302281" y="4141908"/>
            <a:ext cx="2346036" cy="523220"/>
          </a:xfrm>
          <a:prstGeom prst="rect">
            <a:avLst/>
          </a:prstGeom>
          <a:noFill/>
        </p:spPr>
        <p:txBody>
          <a:bodyPr wrap="square">
            <a:spAutoFit/>
          </a:bodyPr>
          <a:lstStyle/>
          <a:p>
            <a:r>
              <a:rPr lang="en-US" sz="2800" b="1" kern="1200">
                <a:solidFill>
                  <a:srgbClr val="00FFFF"/>
                </a:solidFill>
                <a:latin typeface="+mn-lt"/>
                <a:ea typeface="+mn-ea"/>
                <a:cs typeface="+mn-cs"/>
              </a:rPr>
              <a:t>#</a:t>
            </a:r>
            <a:r>
              <a:rPr lang="en-US" sz="2800" b="1" kern="1200">
                <a:solidFill>
                  <a:schemeClr val="accent6">
                    <a:lumMod val="75000"/>
                  </a:schemeClr>
                </a:solidFill>
                <a:effectLst/>
                <a:highlight>
                  <a:srgbClr val="00FFFF"/>
                </a:highlight>
                <a:latin typeface="+mn-lt"/>
                <a:ea typeface="+mn-ea"/>
                <a:cs typeface="+mn-cs"/>
              </a:rPr>
              <a:t>objective</a:t>
            </a:r>
            <a:endParaRPr lang="en-US" sz="2800" b="1">
              <a:solidFill>
                <a:schemeClr val="accent6">
                  <a:lumMod val="75000"/>
                </a:schemeClr>
              </a:solidFill>
              <a:highlight>
                <a:srgbClr val="00FFFF"/>
              </a:highlight>
            </a:endParaRPr>
          </a:p>
        </p:txBody>
      </p:sp>
      <p:sp>
        <p:nvSpPr>
          <p:cNvPr id="14" name="Hộp Văn bản 13">
            <a:extLst>
              <a:ext uri="{FF2B5EF4-FFF2-40B4-BE49-F238E27FC236}">
                <a16:creationId xmlns:a16="http://schemas.microsoft.com/office/drawing/2014/main" id="{7BD2A5A8-9156-23BC-1964-506DDBAE0433}"/>
              </a:ext>
            </a:extLst>
          </p:cNvPr>
          <p:cNvSpPr txBox="1"/>
          <p:nvPr/>
        </p:nvSpPr>
        <p:spPr>
          <a:xfrm>
            <a:off x="7302280" y="4640320"/>
            <a:ext cx="2457181" cy="523220"/>
          </a:xfrm>
          <a:prstGeom prst="rect">
            <a:avLst/>
          </a:prstGeom>
          <a:noFill/>
        </p:spPr>
        <p:txBody>
          <a:bodyPr wrap="square">
            <a:spAutoFit/>
          </a:bodyPr>
          <a:lstStyle/>
          <a:p>
            <a:r>
              <a:rPr lang="en-US" sz="2800" b="1" kern="1200">
                <a:solidFill>
                  <a:srgbClr val="00FFFF"/>
                </a:solidFill>
                <a:effectLst>
                  <a:outerShdw blurRad="38100" dist="38100" dir="2700000" algn="tl">
                    <a:srgbClr val="000000">
                      <a:alpha val="43137"/>
                    </a:srgbClr>
                  </a:outerShdw>
                </a:effectLst>
                <a:latin typeface="+mn-lt"/>
                <a:ea typeface="+mn-ea"/>
                <a:cs typeface="+mn-cs"/>
              </a:rPr>
              <a:t>#</a:t>
            </a:r>
            <a:r>
              <a:rPr lang="en-US" sz="2800" b="1" kern="1200">
                <a:solidFill>
                  <a:schemeClr val="accent6">
                    <a:lumMod val="75000"/>
                  </a:schemeClr>
                </a:solidFill>
                <a:effectLst/>
                <a:highlight>
                  <a:srgbClr val="00FFFF"/>
                </a:highlight>
                <a:latin typeface="+mn-lt"/>
                <a:ea typeface="+mn-ea"/>
                <a:cs typeface="+mn-cs"/>
              </a:rPr>
              <a:t>sugarcoated</a:t>
            </a:r>
            <a:endParaRPr lang="en-US" sz="2800" b="1">
              <a:solidFill>
                <a:schemeClr val="accent6">
                  <a:lumMod val="75000"/>
                </a:schemeClr>
              </a:solidFill>
              <a:highlight>
                <a:srgbClr val="00FFFF"/>
              </a:highlight>
            </a:endParaRPr>
          </a:p>
        </p:txBody>
      </p:sp>
      <p:sp>
        <p:nvSpPr>
          <p:cNvPr id="2" name="Hộp Văn bản 1">
            <a:extLst>
              <a:ext uri="{FF2B5EF4-FFF2-40B4-BE49-F238E27FC236}">
                <a16:creationId xmlns:a16="http://schemas.microsoft.com/office/drawing/2014/main" id="{5BEC50DA-582A-B76D-B222-AE30632AF52A}"/>
              </a:ext>
            </a:extLst>
          </p:cNvPr>
          <p:cNvSpPr txBox="1"/>
          <p:nvPr/>
        </p:nvSpPr>
        <p:spPr>
          <a:xfrm>
            <a:off x="1690991" y="2360631"/>
            <a:ext cx="8810017" cy="940066"/>
          </a:xfrm>
          <a:prstGeom prst="rect">
            <a:avLst/>
          </a:prstGeom>
          <a:noFill/>
        </p:spPr>
        <p:txBody>
          <a:bodyPr wrap="square">
            <a:spAutoFit/>
          </a:bodyPr>
          <a:lstStyle/>
          <a:p>
            <a:pPr>
              <a:lnSpc>
                <a:spcPct val="200000"/>
              </a:lnSpc>
            </a:pPr>
            <a:r>
              <a:rPr lang="en-US" sz="3200">
                <a:solidFill>
                  <a:schemeClr val="bg1"/>
                </a:solidFill>
              </a:rPr>
              <a:t>✅: </a:t>
            </a:r>
            <a:r>
              <a:rPr lang="en-US" sz="3200" b="1" i="1" spc="600">
                <a:solidFill>
                  <a:srgbClr val="8CFC35"/>
                </a:solidFill>
                <a:highlight>
                  <a:srgbClr val="0000FF"/>
                </a:highlight>
              </a:rPr>
              <a:t>This</a:t>
            </a:r>
            <a:r>
              <a:rPr lang="en-US" sz="3200">
                <a:solidFill>
                  <a:srgbClr val="8CFC35"/>
                </a:solidFill>
              </a:rPr>
              <a:t> </a:t>
            </a:r>
            <a:r>
              <a:rPr lang="en-US" sz="3200" spc="-150">
                <a:solidFill>
                  <a:srgbClr val="8CFC35"/>
                </a:solidFill>
              </a:rPr>
              <a:t>sentence sounds awkward</a:t>
            </a:r>
          </a:p>
        </p:txBody>
      </p:sp>
      <p:sp>
        <p:nvSpPr>
          <p:cNvPr id="5" name="Hộp Văn bản 4">
            <a:extLst>
              <a:ext uri="{FF2B5EF4-FFF2-40B4-BE49-F238E27FC236}">
                <a16:creationId xmlns:a16="http://schemas.microsoft.com/office/drawing/2014/main" id="{1918CC7A-8EBF-3A4C-FCB6-94784406CA82}"/>
              </a:ext>
            </a:extLst>
          </p:cNvPr>
          <p:cNvSpPr txBox="1"/>
          <p:nvPr/>
        </p:nvSpPr>
        <p:spPr>
          <a:xfrm>
            <a:off x="13035776" y="2152185"/>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3063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E9E9D-4039-6365-1FC9-42E835230500}"/>
            </a:ext>
          </a:extLst>
        </p:cNvPr>
        <p:cNvGrpSpPr/>
        <p:nvPr/>
      </p:nvGrpSpPr>
      <p:grpSpPr>
        <a:xfrm>
          <a:off x="0" y="0"/>
          <a:ext cx="0" cy="0"/>
          <a:chOff x="0" y="0"/>
          <a:chExt cx="0" cy="0"/>
        </a:xfrm>
      </p:grpSpPr>
      <p:graphicFrame>
        <p:nvGraphicFramePr>
          <p:cNvPr id="2" name="Biểu đồ 1">
            <a:extLst>
              <a:ext uri="{FF2B5EF4-FFF2-40B4-BE49-F238E27FC236}">
                <a16:creationId xmlns:a16="http://schemas.microsoft.com/office/drawing/2014/main" id="{99AB4E64-2599-1970-10DA-A79A7047FCB6}"/>
              </a:ext>
            </a:extLst>
          </p:cNvPr>
          <p:cNvGraphicFramePr/>
          <p:nvPr>
            <p:extLst>
              <p:ext uri="{D42A27DB-BD31-4B8C-83A1-F6EECF244321}">
                <p14:modId xmlns:p14="http://schemas.microsoft.com/office/powerpoint/2010/main" val="353323353"/>
              </p:ext>
            </p:extLst>
          </p:nvPr>
        </p:nvGraphicFramePr>
        <p:xfrm>
          <a:off x="609599" y="724748"/>
          <a:ext cx="10972802" cy="5311736"/>
        </p:xfrm>
        <a:graphic>
          <a:graphicData uri="http://schemas.openxmlformats.org/drawingml/2006/chart">
            <c:chart xmlns:c="http://schemas.openxmlformats.org/drawingml/2006/chart" xmlns:r="http://schemas.openxmlformats.org/officeDocument/2006/relationships" r:id="rId3"/>
          </a:graphicData>
        </a:graphic>
      </p:graphicFrame>
      <p:sp>
        <p:nvSpPr>
          <p:cNvPr id="4" name="Hộp Văn bản 3" hidden="1">
            <a:extLst>
              <a:ext uri="{FF2B5EF4-FFF2-40B4-BE49-F238E27FC236}">
                <a16:creationId xmlns:a16="http://schemas.microsoft.com/office/drawing/2014/main" id="{423E35E6-154D-8E35-ADAB-666D2D9C4719}"/>
              </a:ext>
            </a:extLst>
          </p:cNvPr>
          <p:cNvSpPr txBox="1"/>
          <p:nvPr/>
        </p:nvSpPr>
        <p:spPr>
          <a:xfrm>
            <a:off x="986971" y="6314003"/>
            <a:ext cx="10218058" cy="400110"/>
          </a:xfrm>
          <a:prstGeom prst="rect">
            <a:avLst/>
          </a:prstGeom>
          <a:noFill/>
        </p:spPr>
        <p:txBody>
          <a:bodyPr wrap="square">
            <a:spAutoFit/>
          </a:bodyPr>
          <a:lstStyle/>
          <a:p>
            <a:pPr marL="0" marR="0" algn="ctr">
              <a:spcBef>
                <a:spcPts val="1200"/>
              </a:spcBef>
              <a:spcAft>
                <a:spcPts val="1200"/>
              </a:spcAft>
              <a:buNone/>
            </a:pPr>
            <a:r>
              <a:rPr lang="en-US" sz="2000" b="1" kern="100" spc="-150">
                <a:effectLst/>
                <a:latin typeface="Consolas" panose="020B0609020204030204" pitchFamily="49" charset="0"/>
                <a:ea typeface="SimSun" panose="02010600030101010101" pitchFamily="2" charset="-122"/>
              </a:rPr>
              <a:t>TABLE 2. IN-TEXT COMMENTS ACROSS LINGUISTIC DOMAINS BY COMMENT CATEGORY</a:t>
            </a:r>
            <a:endParaRPr lang="en-US" sz="1600" b="1" kern="100" spc="-150">
              <a:effectLst/>
              <a:latin typeface="Consolas" panose="020B0609020204030204" pitchFamily="49" charset="0"/>
              <a:ea typeface="SimSun" panose="02010600030101010101" pitchFamily="2" charset="-122"/>
            </a:endParaRPr>
          </a:p>
        </p:txBody>
      </p:sp>
      <p:sp>
        <p:nvSpPr>
          <p:cNvPr id="6" name="Hộp Văn bản 5">
            <a:extLst>
              <a:ext uri="{FF2B5EF4-FFF2-40B4-BE49-F238E27FC236}">
                <a16:creationId xmlns:a16="http://schemas.microsoft.com/office/drawing/2014/main" id="{B8CAAEDC-54E5-047D-A7AB-D834625962DF}"/>
              </a:ext>
            </a:extLst>
          </p:cNvPr>
          <p:cNvSpPr txBox="1"/>
          <p:nvPr/>
        </p:nvSpPr>
        <p:spPr>
          <a:xfrm>
            <a:off x="609599" y="6133252"/>
            <a:ext cx="10972802" cy="461665"/>
          </a:xfrm>
          <a:prstGeom prst="rect">
            <a:avLst/>
          </a:prstGeom>
          <a:solidFill>
            <a:srgbClr val="F7EFD3"/>
          </a:solidFill>
        </p:spPr>
        <p:txBody>
          <a:bodyPr wrap="square">
            <a:spAutoFit/>
          </a:bodyPr>
          <a:lstStyle/>
          <a:p>
            <a:pPr algn="ctr"/>
            <a:r>
              <a:rPr lang="en-US" sz="2400" kern="1200" dirty="0">
                <a:solidFill>
                  <a:schemeClr val="tx1"/>
                </a:solidFill>
                <a:effectLst/>
                <a:latin typeface="+mn-lt"/>
                <a:ea typeface="+mn-ea"/>
                <a:cs typeface="+mn-cs"/>
              </a:rPr>
              <a:t>a shift towards more </a:t>
            </a:r>
            <a:r>
              <a:rPr lang="en-US" sz="2400" b="1" kern="1200" dirty="0">
                <a:solidFill>
                  <a:schemeClr val="tx1"/>
                </a:solidFill>
                <a:effectLst/>
                <a:latin typeface="+mn-lt"/>
                <a:ea typeface="+mn-ea"/>
                <a:cs typeface="+mn-cs"/>
              </a:rPr>
              <a:t>personalized guidance </a:t>
            </a:r>
            <a:r>
              <a:rPr lang="en-US" sz="2400" kern="1200" dirty="0">
                <a:solidFill>
                  <a:schemeClr val="tx1"/>
                </a:solidFill>
                <a:effectLst/>
                <a:latin typeface="+mn-lt"/>
                <a:ea typeface="+mn-ea"/>
                <a:cs typeface="+mn-cs"/>
              </a:rPr>
              <a:t>while maintaining task focus</a:t>
            </a:r>
          </a:p>
        </p:txBody>
      </p:sp>
      <p:sp>
        <p:nvSpPr>
          <p:cNvPr id="3" name="Hộp Văn bản 2" hidden="1">
            <a:extLst>
              <a:ext uri="{FF2B5EF4-FFF2-40B4-BE49-F238E27FC236}">
                <a16:creationId xmlns:a16="http://schemas.microsoft.com/office/drawing/2014/main" id="{84F6BF28-C84C-003F-2F6A-0A685012C2BA}"/>
              </a:ext>
            </a:extLst>
          </p:cNvPr>
          <p:cNvSpPr txBox="1"/>
          <p:nvPr/>
        </p:nvSpPr>
        <p:spPr>
          <a:xfrm>
            <a:off x="609599" y="270198"/>
            <a:ext cx="9173030" cy="1031051"/>
          </a:xfrm>
          <a:prstGeom prst="rect">
            <a:avLst/>
          </a:prstGeom>
          <a:noFill/>
        </p:spPr>
        <p:txBody>
          <a:bodyPr wrap="square">
            <a:spAutoFit/>
          </a:bodyPr>
          <a:lstStyle/>
          <a:p>
            <a:pPr marL="0" marR="0" algn="just">
              <a:buNone/>
            </a:pPr>
            <a:r>
              <a:rPr lang="en-US" sz="3600" b="1" kern="2200" spc="-300" dirty="0">
                <a:solidFill>
                  <a:srgbClr val="83BD57"/>
                </a:solidFill>
                <a:effectLst/>
                <a:latin typeface="Segoe UI Black" panose="020B0A02040204020203" pitchFamily="34" charset="0"/>
                <a:ea typeface="Segoe UI Black" panose="020B0A02040204020203" pitchFamily="34" charset="0"/>
              </a:rPr>
              <a:t>RESULTS</a:t>
            </a:r>
            <a:endParaRPr lang="en-US" sz="1200" b="1" kern="2200" spc="-150" dirty="0">
              <a:solidFill>
                <a:srgbClr val="83BD57"/>
              </a:solidFill>
              <a:effectLst/>
              <a:latin typeface="Segoe UI Semibold" panose="020B0702040204020203" pitchFamily="34" charset="0"/>
              <a:ea typeface="Segoe UI Black" panose="020B0A02040204020203" pitchFamily="34" charset="0"/>
              <a:cs typeface="Segoe UI Semibold" panose="020B0702040204020203" pitchFamily="34" charset="0"/>
            </a:endParaRPr>
          </a:p>
          <a:p>
            <a:pPr marL="0" marR="0" algn="just">
              <a:spcBef>
                <a:spcPts val="600"/>
              </a:spcBef>
              <a:spcAft>
                <a:spcPts val="1200"/>
              </a:spcAft>
            </a:pPr>
            <a:r>
              <a:rPr lang="en-US" sz="2000" kern="100" spc="-150" dirty="0">
                <a:solidFill>
                  <a:srgbClr val="7030A0"/>
                </a:solidFill>
                <a:effectLst/>
                <a:latin typeface="Segoe UI Light" panose="020B0502040204020203" pitchFamily="34" charset="0"/>
                <a:ea typeface="SimSun" panose="02010600030101010101" pitchFamily="2" charset="-122"/>
                <a:cs typeface="Segoe UI Light" panose="020B0502040204020203" pitchFamily="34" charset="0"/>
              </a:rPr>
              <a:t>RQ2: </a:t>
            </a:r>
            <a:r>
              <a:rPr lang="en-US" sz="2000" kern="100" spc="-150" dirty="0">
                <a:solidFill>
                  <a:srgbClr val="7030A0"/>
                </a:solidFill>
                <a:effectLst/>
                <a:latin typeface="Segoe UI Semibold" panose="020B0702040204020203" pitchFamily="34" charset="0"/>
                <a:ea typeface="SimSun" panose="02010600030101010101" pitchFamily="2" charset="-122"/>
                <a:cs typeface="Segoe UI Semibold" panose="020B0702040204020203" pitchFamily="34" charset="0"/>
              </a:rPr>
              <a:t>How are linguistic aspects distributed across different types of in-text feedback?</a:t>
            </a:r>
            <a:endParaRPr lang="en-US" sz="1600" kern="100" spc="-150" dirty="0">
              <a:solidFill>
                <a:srgbClr val="7030A0"/>
              </a:solidFill>
              <a:effectLst/>
              <a:latin typeface="Segoe UI Semibold" panose="020B0702040204020203" pitchFamily="34" charset="0"/>
              <a:ea typeface="SimSun" panose="02010600030101010101" pitchFamily="2" charset="-122"/>
              <a:cs typeface="Segoe UI Semibold" panose="020B0702040204020203" pitchFamily="34" charset="0"/>
            </a:endParaRPr>
          </a:p>
        </p:txBody>
      </p:sp>
      <p:sp>
        <p:nvSpPr>
          <p:cNvPr id="5" name="Hộp Văn bản 4">
            <a:extLst>
              <a:ext uri="{FF2B5EF4-FFF2-40B4-BE49-F238E27FC236}">
                <a16:creationId xmlns:a16="http://schemas.microsoft.com/office/drawing/2014/main" id="{8122ADE7-F413-1553-9E7B-58E79A26EE7D}"/>
              </a:ext>
            </a:extLst>
          </p:cNvPr>
          <p:cNvSpPr txBox="1"/>
          <p:nvPr/>
        </p:nvSpPr>
        <p:spPr>
          <a:xfrm>
            <a:off x="2452912" y="1717745"/>
            <a:ext cx="3348265" cy="1770698"/>
          </a:xfrm>
          <a:prstGeom prst="roundRect">
            <a:avLst/>
          </a:prstGeom>
          <a:solidFill>
            <a:schemeClr val="bg2"/>
          </a:solidFill>
          <a:ln>
            <a:solidFill>
              <a:schemeClr val="tx1"/>
            </a:solidFill>
          </a:ln>
          <a:effectLst>
            <a:outerShdw blurRad="63500" sx="102000" sy="102000" algn="ctr" rotWithShape="0">
              <a:prstClr val="black">
                <a:alpha val="40000"/>
              </a:prstClr>
            </a:outerShdw>
          </a:effectLst>
        </p:spPr>
        <p:txBody>
          <a:bodyPr wrap="square">
            <a:spAutoFit/>
          </a:bodyPr>
          <a:lstStyle/>
          <a:p>
            <a:pPr algn="ctr"/>
            <a:r>
              <a:rPr lang="en-US" sz="1400" b="1" u="sng" dirty="0">
                <a:latin typeface="Courier New" panose="02070309020205020404" pitchFamily="49" charset="0"/>
                <a:cs typeface="Courier New" panose="02070309020205020404" pitchFamily="49" charset="0"/>
              </a:rPr>
              <a:t>Personal</a:t>
            </a:r>
            <a:r>
              <a:rPr lang="en-US" sz="1400" b="1" u="sng" spc="-150" dirty="0">
                <a:latin typeface="Consolas" panose="020B0609020204030204" pitchFamily="49" charset="0"/>
              </a:rPr>
              <a:t> </a:t>
            </a:r>
            <a:r>
              <a:rPr lang="en-US" sz="1400" b="1" u="sng" dirty="0">
                <a:latin typeface="Courier New" panose="02070309020205020404" pitchFamily="49" charset="0"/>
                <a:cs typeface="Courier New" panose="02070309020205020404" pitchFamily="49" charset="0"/>
              </a:rPr>
              <a:t>pronouns</a:t>
            </a:r>
          </a:p>
          <a:p>
            <a:r>
              <a:rPr lang="en-US" sz="1400" dirty="0"/>
              <a:t>words like “you”, “your” and occasionally “I”</a:t>
            </a:r>
          </a:p>
          <a:p>
            <a:pPr marL="285750" indent="-285750">
              <a:buFont typeface="Wingdings" panose="05000000000000000000" pitchFamily="2" charset="2"/>
              <a:buChar char="Ø"/>
            </a:pPr>
            <a:r>
              <a:rPr lang="en-US" sz="1400" i="1" dirty="0"/>
              <a:t>teachers create</a:t>
            </a:r>
            <a:r>
              <a:rPr lang="en-US" sz="1400" dirty="0"/>
              <a:t> </a:t>
            </a:r>
            <a:r>
              <a:rPr lang="en-US" sz="1400" dirty="0">
                <a:effectLst>
                  <a:outerShdw blurRad="38100" dist="38100" dir="2700000" algn="tl">
                    <a:srgbClr val="000000">
                      <a:alpha val="43137"/>
                    </a:srgbClr>
                  </a:outerShdw>
                </a:effectLst>
              </a:rPr>
              <a:t>a more interpersonal dynamic </a:t>
            </a:r>
            <a:r>
              <a:rPr lang="en-US" sz="1400" i="1" dirty="0"/>
              <a:t>that</a:t>
            </a:r>
            <a:r>
              <a:rPr lang="en-US" sz="1400" dirty="0"/>
              <a:t> </a:t>
            </a:r>
            <a:r>
              <a:rPr lang="en-US" sz="1400" dirty="0">
                <a:effectLst>
                  <a:outerShdw blurRad="38100" dist="38100" dir="2700000" algn="tl">
                    <a:srgbClr val="000000">
                      <a:alpha val="43137"/>
                    </a:srgbClr>
                  </a:outerShdw>
                </a:effectLst>
              </a:rPr>
              <a:t>acknowledges the students’ agency in the learning process.</a:t>
            </a:r>
          </a:p>
        </p:txBody>
      </p:sp>
      <p:sp>
        <p:nvSpPr>
          <p:cNvPr id="7" name="Hộp Văn bản 6">
            <a:extLst>
              <a:ext uri="{FF2B5EF4-FFF2-40B4-BE49-F238E27FC236}">
                <a16:creationId xmlns:a16="http://schemas.microsoft.com/office/drawing/2014/main" id="{CFE81855-6D62-59A1-8614-5E6AE2ED07E1}"/>
              </a:ext>
            </a:extLst>
          </p:cNvPr>
          <p:cNvSpPr txBox="1"/>
          <p:nvPr/>
        </p:nvSpPr>
        <p:spPr>
          <a:xfrm>
            <a:off x="6410777" y="1717745"/>
            <a:ext cx="2952298" cy="1532334"/>
          </a:xfrm>
          <a:prstGeom prst="roundRect">
            <a:avLst/>
          </a:prstGeom>
          <a:solidFill>
            <a:schemeClr val="bg2"/>
          </a:solidFill>
          <a:ln>
            <a:solidFill>
              <a:schemeClr val="tx1"/>
            </a:solidFill>
          </a:ln>
          <a:effectLst>
            <a:outerShdw blurRad="63500" sx="102000" sy="102000" algn="ctr" rotWithShape="0">
              <a:prstClr val="black">
                <a:alpha val="40000"/>
              </a:prstClr>
            </a:outerShdw>
          </a:effectLst>
        </p:spPr>
        <p:txBody>
          <a:bodyPr wrap="square">
            <a:spAutoFit/>
          </a:bodyPr>
          <a:lstStyle/>
          <a:p>
            <a:pPr algn="ctr"/>
            <a:r>
              <a:rPr lang="en-US" sz="1400" b="1" u="sng">
                <a:latin typeface="Courier New" panose="02070309020205020404" pitchFamily="49" charset="0"/>
                <a:cs typeface="Courier New" panose="02070309020205020404" pitchFamily="49" charset="0"/>
              </a:rPr>
              <a:t>Discrepancy</a:t>
            </a:r>
            <a:endParaRPr lang="en-US" sz="1400" b="1" u="sng" kern="1200">
              <a:solidFill>
                <a:schemeClr val="tx1"/>
              </a:solidFill>
              <a:effectLst/>
              <a:latin typeface="Courier New" panose="02070309020205020404" pitchFamily="49" charset="0"/>
              <a:cs typeface="Courier New" panose="02070309020205020404" pitchFamily="49" charset="0"/>
            </a:endParaRPr>
          </a:p>
          <a:p>
            <a:r>
              <a:rPr lang="en-US" sz="1400" kern="1200">
                <a:solidFill>
                  <a:schemeClr val="tx1"/>
                </a:solidFill>
                <a:effectLst/>
                <a:latin typeface="+mn-lt"/>
                <a:ea typeface="+mn-ea"/>
                <a:cs typeface="+mn-cs"/>
              </a:rPr>
              <a:t>“should”, “would”, and “could” </a:t>
            </a:r>
          </a:p>
          <a:p>
            <a:pPr marL="171450" indent="-171450">
              <a:buFont typeface="Wingdings" panose="05000000000000000000" pitchFamily="2" charset="2"/>
              <a:buChar char="Ø"/>
            </a:pPr>
            <a:r>
              <a:rPr lang="en-US" sz="1400" kern="1200">
                <a:solidFill>
                  <a:schemeClr val="tx1"/>
                </a:solidFill>
                <a:effectLst/>
                <a:latin typeface="+mn-lt"/>
                <a:ea typeface="+mn-ea"/>
                <a:cs typeface="+mn-cs"/>
              </a:rPr>
              <a:t>signal normative expectations and </a:t>
            </a:r>
            <a:r>
              <a:rPr lang="en-US" sz="1400" kern="1200">
                <a:solidFill>
                  <a:schemeClr val="tx1"/>
                </a:solidFill>
                <a:effectLst>
                  <a:outerShdw blurRad="38100" dist="38100" dir="2700000" algn="tl">
                    <a:srgbClr val="000000">
                      <a:alpha val="43137"/>
                    </a:srgbClr>
                  </a:outerShdw>
                </a:effectLst>
                <a:latin typeface="+mn-lt"/>
                <a:ea typeface="+mn-ea"/>
                <a:cs typeface="+mn-cs"/>
              </a:rPr>
              <a:t>potential</a:t>
            </a:r>
            <a:r>
              <a:rPr lang="en-US" sz="1400" kern="1200">
                <a:solidFill>
                  <a:schemeClr val="tx1"/>
                </a:solidFill>
                <a:effectLst/>
                <a:latin typeface="+mn-lt"/>
                <a:ea typeface="+mn-ea"/>
                <a:cs typeface="+mn-cs"/>
              </a:rPr>
              <a:t> </a:t>
            </a:r>
            <a:r>
              <a:rPr lang="en-US" sz="1400" kern="1200">
                <a:solidFill>
                  <a:schemeClr val="tx1"/>
                </a:solidFill>
                <a:effectLst>
                  <a:outerShdw blurRad="38100" dist="38100" dir="2700000" algn="tl">
                    <a:srgbClr val="000000">
                      <a:alpha val="43137"/>
                    </a:srgbClr>
                  </a:outerShdw>
                </a:effectLst>
                <a:latin typeface="+mn-lt"/>
                <a:ea typeface="+mn-ea"/>
                <a:cs typeface="+mn-cs"/>
              </a:rPr>
              <a:t>improvements</a:t>
            </a:r>
            <a:r>
              <a:rPr lang="en-US" sz="1400" kern="1200">
                <a:solidFill>
                  <a:schemeClr val="tx1"/>
                </a:solidFill>
                <a:effectLst/>
                <a:latin typeface="+mn-lt"/>
                <a:ea typeface="+mn-ea"/>
                <a:cs typeface="+mn-cs"/>
              </a:rPr>
              <a:t>, </a:t>
            </a:r>
            <a:r>
              <a:rPr lang="en-US" sz="1400" kern="1200">
                <a:solidFill>
                  <a:schemeClr val="tx1"/>
                </a:solidFill>
                <a:effectLst>
                  <a:outerShdw blurRad="38100" dist="38100" dir="2700000" algn="tl">
                    <a:srgbClr val="000000">
                      <a:alpha val="43137"/>
                    </a:srgbClr>
                  </a:outerShdw>
                </a:effectLst>
                <a:latin typeface="+mn-lt"/>
                <a:ea typeface="+mn-ea"/>
                <a:cs typeface="+mn-cs"/>
              </a:rPr>
              <a:t>guiding</a:t>
            </a:r>
            <a:r>
              <a:rPr lang="en-US" sz="1400" kern="1200">
                <a:solidFill>
                  <a:schemeClr val="tx1"/>
                </a:solidFill>
                <a:effectLst/>
                <a:latin typeface="+mn-lt"/>
                <a:ea typeface="+mn-ea"/>
                <a:cs typeface="+mn-cs"/>
              </a:rPr>
              <a:t> </a:t>
            </a:r>
            <a:r>
              <a:rPr lang="en-US" sz="1400" kern="1200">
                <a:solidFill>
                  <a:schemeClr val="tx1"/>
                </a:solidFill>
                <a:effectLst>
                  <a:outerShdw blurRad="38100" dist="38100" dir="2700000" algn="tl">
                    <a:srgbClr val="000000">
                      <a:alpha val="43137"/>
                    </a:srgbClr>
                  </a:outerShdw>
                </a:effectLst>
                <a:latin typeface="+mn-lt"/>
                <a:ea typeface="+mn-ea"/>
                <a:cs typeface="+mn-cs"/>
              </a:rPr>
              <a:t>students</a:t>
            </a:r>
            <a:r>
              <a:rPr lang="en-US" sz="1400" kern="1200">
                <a:solidFill>
                  <a:schemeClr val="tx1"/>
                </a:solidFill>
                <a:effectLst/>
                <a:latin typeface="+mn-lt"/>
                <a:ea typeface="+mn-ea"/>
                <a:cs typeface="+mn-cs"/>
              </a:rPr>
              <a:t> </a:t>
            </a:r>
            <a:r>
              <a:rPr lang="en-US" sz="1400" kern="1200">
                <a:solidFill>
                  <a:schemeClr val="tx1"/>
                </a:solidFill>
                <a:effectLst>
                  <a:outerShdw blurRad="38100" dist="38100" dir="2700000" algn="tl">
                    <a:srgbClr val="000000">
                      <a:alpha val="43137"/>
                    </a:srgbClr>
                  </a:outerShdw>
                </a:effectLst>
                <a:latin typeface="+mn-lt"/>
                <a:ea typeface="+mn-ea"/>
                <a:cs typeface="+mn-cs"/>
              </a:rPr>
              <a:t>toward</a:t>
            </a:r>
            <a:r>
              <a:rPr lang="en-US" sz="1400" kern="1200">
                <a:solidFill>
                  <a:schemeClr val="tx1"/>
                </a:solidFill>
                <a:effectLst/>
                <a:latin typeface="+mn-lt"/>
                <a:ea typeface="+mn-ea"/>
                <a:cs typeface="+mn-cs"/>
              </a:rPr>
              <a:t> </a:t>
            </a:r>
            <a:r>
              <a:rPr lang="en-US" sz="1400" kern="1200">
                <a:solidFill>
                  <a:schemeClr val="tx1"/>
                </a:solidFill>
                <a:effectLst>
                  <a:outerShdw blurRad="38100" dist="38100" dir="2700000" algn="tl">
                    <a:srgbClr val="000000">
                      <a:alpha val="43137"/>
                    </a:srgbClr>
                  </a:outerShdw>
                </a:effectLst>
                <a:latin typeface="+mn-lt"/>
                <a:ea typeface="+mn-ea"/>
                <a:cs typeface="+mn-cs"/>
              </a:rPr>
              <a:t>specific</a:t>
            </a:r>
            <a:r>
              <a:rPr lang="en-US" sz="1400" kern="1200">
                <a:solidFill>
                  <a:schemeClr val="tx1"/>
                </a:solidFill>
                <a:effectLst/>
                <a:latin typeface="+mn-lt"/>
                <a:ea typeface="+mn-ea"/>
                <a:cs typeface="+mn-cs"/>
              </a:rPr>
              <a:t> </a:t>
            </a:r>
            <a:r>
              <a:rPr lang="en-US" sz="1400" kern="1200">
                <a:solidFill>
                  <a:schemeClr val="tx1"/>
                </a:solidFill>
                <a:effectLst>
                  <a:outerShdw blurRad="38100" dist="38100" dir="2700000" algn="tl">
                    <a:srgbClr val="000000">
                      <a:alpha val="43137"/>
                    </a:srgbClr>
                  </a:outerShdw>
                </a:effectLst>
                <a:latin typeface="+mn-lt"/>
                <a:ea typeface="+mn-ea"/>
                <a:cs typeface="+mn-cs"/>
              </a:rPr>
              <a:t>corrective</a:t>
            </a:r>
            <a:r>
              <a:rPr lang="en-US" sz="1400" kern="1200">
                <a:solidFill>
                  <a:schemeClr val="tx1"/>
                </a:solidFill>
                <a:effectLst/>
                <a:latin typeface="+mn-lt"/>
                <a:ea typeface="+mn-ea"/>
                <a:cs typeface="+mn-cs"/>
              </a:rPr>
              <a:t> </a:t>
            </a:r>
            <a:r>
              <a:rPr lang="en-US" sz="1400" kern="1200">
                <a:solidFill>
                  <a:schemeClr val="tx1"/>
                </a:solidFill>
                <a:effectLst>
                  <a:outerShdw blurRad="38100" dist="38100" dir="2700000" algn="tl">
                    <a:srgbClr val="000000">
                      <a:alpha val="43137"/>
                    </a:srgbClr>
                  </a:outerShdw>
                </a:effectLst>
                <a:latin typeface="+mn-lt"/>
                <a:ea typeface="+mn-ea"/>
                <a:cs typeface="+mn-cs"/>
              </a:rPr>
              <a:t>actions</a:t>
            </a:r>
            <a:r>
              <a:rPr lang="en-US" sz="1400" kern="1200">
                <a:solidFill>
                  <a:schemeClr val="tx1"/>
                </a:solidFill>
                <a:effectLst/>
                <a:latin typeface="+mn-lt"/>
                <a:ea typeface="+mn-ea"/>
                <a:cs typeface="+mn-cs"/>
              </a:rPr>
              <a:t>. </a:t>
            </a:r>
          </a:p>
        </p:txBody>
      </p:sp>
      <p:sp>
        <p:nvSpPr>
          <p:cNvPr id="10" name="Hộp Văn bản 9">
            <a:extLst>
              <a:ext uri="{FF2B5EF4-FFF2-40B4-BE49-F238E27FC236}">
                <a16:creationId xmlns:a16="http://schemas.microsoft.com/office/drawing/2014/main" id="{E7529C7C-7B89-6A9F-BEDD-9B6539A0CFDE}"/>
              </a:ext>
            </a:extLst>
          </p:cNvPr>
          <p:cNvSpPr txBox="1"/>
          <p:nvPr/>
        </p:nvSpPr>
        <p:spPr>
          <a:xfrm>
            <a:off x="9501745" y="450428"/>
            <a:ext cx="2690255" cy="2009061"/>
          </a:xfrm>
          <a:prstGeom prst="roundRect">
            <a:avLst/>
          </a:prstGeom>
          <a:solidFill>
            <a:schemeClr val="bg2"/>
          </a:solidFill>
          <a:ln>
            <a:solidFill>
              <a:schemeClr val="tx1"/>
            </a:solidFill>
          </a:ln>
          <a:effectLst>
            <a:outerShdw blurRad="63500" sx="102000" sy="102000" algn="ctr" rotWithShape="0">
              <a:prstClr val="black">
                <a:alpha val="40000"/>
              </a:prstClr>
            </a:outerShdw>
          </a:effectLst>
        </p:spPr>
        <p:txBody>
          <a:bodyPr wrap="square">
            <a:spAutoFit/>
          </a:bodyPr>
          <a:lstStyle/>
          <a:p>
            <a:pPr algn="ctr"/>
            <a:r>
              <a:rPr lang="en-US" sz="1400" b="1" u="sng">
                <a:latin typeface="Courier New" panose="02070309020205020404" pitchFamily="49" charset="0"/>
                <a:cs typeface="Courier New" panose="02070309020205020404" pitchFamily="49" charset="0"/>
              </a:rPr>
              <a:t>Curiosity</a:t>
            </a:r>
            <a:endParaRPr lang="en-US" sz="1400" b="1" u="sng" kern="1200">
              <a:solidFill>
                <a:schemeClr val="tx1"/>
              </a:solidFill>
              <a:effectLst/>
              <a:latin typeface="Courier New" panose="02070309020205020404" pitchFamily="49" charset="0"/>
              <a:cs typeface="Courier New" panose="02070309020205020404" pitchFamily="49" charset="0"/>
            </a:endParaRPr>
          </a:p>
          <a:p>
            <a:r>
              <a:rPr lang="en-US" sz="1400" kern="1200">
                <a:solidFill>
                  <a:schemeClr val="tx1"/>
                </a:solidFill>
                <a:effectLst/>
                <a:latin typeface="+mn-lt"/>
                <a:ea typeface="+mn-ea"/>
                <a:cs typeface="+mn-cs"/>
              </a:rPr>
              <a:t>guided questions</a:t>
            </a:r>
            <a:endParaRPr lang="en-US" sz="1400"/>
          </a:p>
          <a:p>
            <a:pPr marL="285750" indent="-285750">
              <a:buFont typeface="Wingdings" panose="05000000000000000000" pitchFamily="2" charset="2"/>
              <a:buChar char="Ø"/>
            </a:pPr>
            <a:r>
              <a:rPr lang="en-US" sz="1400" kern="1200">
                <a:solidFill>
                  <a:schemeClr val="tx1"/>
                </a:solidFill>
                <a:effectLst/>
                <a:latin typeface="+mn-lt"/>
                <a:ea typeface="+mn-ea"/>
                <a:cs typeface="+mn-cs"/>
              </a:rPr>
              <a:t>helps students at different linguistic proficiency to </a:t>
            </a:r>
            <a:r>
              <a:rPr lang="en-US" sz="1400" kern="1200">
                <a:solidFill>
                  <a:schemeClr val="tx1"/>
                </a:solidFill>
                <a:effectLst>
                  <a:outerShdw blurRad="38100" dist="38100" dir="2700000" algn="tl">
                    <a:srgbClr val="000000">
                      <a:alpha val="43137"/>
                    </a:srgbClr>
                  </a:outerShdw>
                </a:effectLst>
                <a:latin typeface="+mn-lt"/>
                <a:ea typeface="+mn-ea"/>
                <a:cs typeface="+mn-cs"/>
              </a:rPr>
              <a:t>reach a higher levels of reflective writing skill.</a:t>
            </a:r>
          </a:p>
          <a:p>
            <a:pPr marL="285750" indent="-285750">
              <a:buFont typeface="Wingdings" panose="05000000000000000000" pitchFamily="2" charset="2"/>
              <a:buChar char="Ø"/>
            </a:pPr>
            <a:r>
              <a:rPr lang="en-US" sz="1400" kern="1200">
                <a:solidFill>
                  <a:schemeClr val="tx1"/>
                </a:solidFill>
                <a:latin typeface="+mn-lt"/>
                <a:ea typeface="+mn-ea"/>
                <a:cs typeface="+mn-cs"/>
              </a:rPr>
              <a:t>fostering a safer emotional environment</a:t>
            </a:r>
          </a:p>
        </p:txBody>
      </p:sp>
      <p:sp>
        <p:nvSpPr>
          <p:cNvPr id="9" name="Hộp Văn bản 8">
            <a:extLst>
              <a:ext uri="{FF2B5EF4-FFF2-40B4-BE49-F238E27FC236}">
                <a16:creationId xmlns:a16="http://schemas.microsoft.com/office/drawing/2014/main" id="{C39FCC34-3263-C78A-C787-EABF3972EF36}"/>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dirty="0">
                <a:solidFill>
                  <a:schemeClr val="tx1"/>
                </a:solidFill>
                <a:effectLst/>
                <a:latin typeface="Segoe UI Black" panose="020B0A02040204020203" pitchFamily="34" charset="0"/>
                <a:ea typeface="Segoe UI Black" panose="020B0A02040204020203" pitchFamily="34" charset="0"/>
                <a:cs typeface="source serif 4"/>
              </a:rPr>
              <a:t>Key Findings – Linguistic Analysis</a:t>
            </a:r>
            <a:endParaRPr lang="en-US" sz="4400" spc="-300" dirty="0">
              <a:effectLst/>
              <a:latin typeface="Segoe UI Black" panose="020B0A02040204020203" pitchFamily="34" charset="0"/>
              <a:ea typeface="Segoe UI Black" panose="020B0A02040204020203" pitchFamily="34" charset="0"/>
              <a:cs typeface="Times New Roman" panose="02020603050405020304" pitchFamily="18" charset="0"/>
            </a:endParaRPr>
          </a:p>
        </p:txBody>
      </p:sp>
    </p:spTree>
    <p:extLst>
      <p:ext uri="{BB962C8B-B14F-4D97-AF65-F5344CB8AC3E}">
        <p14:creationId xmlns:p14="http://schemas.microsoft.com/office/powerpoint/2010/main" val="42763105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8B868-B529-0677-A498-1520C94D85DD}"/>
            </a:ext>
          </a:extLst>
        </p:cNvPr>
        <p:cNvGrpSpPr/>
        <p:nvPr/>
      </p:nvGrpSpPr>
      <p:grpSpPr>
        <a:xfrm>
          <a:off x="0" y="0"/>
          <a:ext cx="0" cy="0"/>
          <a:chOff x="0" y="0"/>
          <a:chExt cx="0" cy="0"/>
        </a:xfrm>
      </p:grpSpPr>
      <p:sp>
        <p:nvSpPr>
          <p:cNvPr id="3" name="Hộp Văn bản 2">
            <a:extLst>
              <a:ext uri="{FF2B5EF4-FFF2-40B4-BE49-F238E27FC236}">
                <a16:creationId xmlns:a16="http://schemas.microsoft.com/office/drawing/2014/main" id="{5FB92FB4-7384-F2B0-1AF2-69679ABE7914}"/>
              </a:ext>
            </a:extLst>
          </p:cNvPr>
          <p:cNvSpPr txBox="1"/>
          <p:nvPr/>
        </p:nvSpPr>
        <p:spPr>
          <a:xfrm>
            <a:off x="893545" y="643622"/>
            <a:ext cx="10404910" cy="1508105"/>
          </a:xfrm>
          <a:prstGeom prst="rect">
            <a:avLst/>
          </a:prstGeom>
          <a:noFill/>
        </p:spPr>
        <p:txBody>
          <a:bodyPr wrap="square">
            <a:spAutoFit/>
          </a:bodyPr>
          <a:lstStyle/>
          <a:p>
            <a:pPr lvl="0"/>
            <a:r>
              <a:rPr lang="en-US" sz="4400" b="1" spc="-300">
                <a:latin typeface="Segoe UI Black" panose="020B0A02040204020203" pitchFamily="34" charset="0"/>
                <a:ea typeface="Segoe UI Black" panose="020B0A02040204020203" pitchFamily="34" charset="0"/>
                <a:cs typeface="Segoe UI" panose="020B0502040204020203" pitchFamily="34" charset="0"/>
              </a:rPr>
              <a:t>The Role of In-text Feedback:</a:t>
            </a:r>
            <a:r>
              <a:rPr lang="en-US" sz="4400" spc="-300">
                <a:latin typeface="Segoe UI Black" panose="020B0A02040204020203" pitchFamily="34" charset="0"/>
                <a:ea typeface="Segoe UI Black" panose="020B0A02040204020203" pitchFamily="34" charset="0"/>
                <a:cs typeface="Segoe UI" panose="020B0502040204020203" pitchFamily="34" charset="0"/>
              </a:rPr>
              <a:t> </a:t>
            </a:r>
          </a:p>
          <a:p>
            <a:pPr lvl="0"/>
            <a:r>
              <a:rPr lang="en-US" sz="2800">
                <a:latin typeface="Segoe UI" panose="020B0502040204020203" pitchFamily="34" charset="0"/>
                <a:cs typeface="Segoe UI" panose="020B0502040204020203" pitchFamily="34" charset="0"/>
              </a:rPr>
              <a:t>Shapes revision attitudes and self-regulation.</a:t>
            </a:r>
          </a:p>
          <a:p>
            <a:pPr lvl="0" algn="r"/>
            <a:r>
              <a:rPr lang="en-US" sz="2000" spc="-150">
                <a:latin typeface="Segoe UI Light" panose="020B0502040204020203" pitchFamily="34" charset="0"/>
                <a:cs typeface="Segoe UI Light" panose="020B0502040204020203" pitchFamily="34" charset="0"/>
              </a:rPr>
              <a:t>(Hattie &amp; Timperley, 2007; Wisniewski et al., 2020)</a:t>
            </a:r>
          </a:p>
        </p:txBody>
      </p:sp>
      <mc:AlternateContent xmlns:mc="http://schemas.openxmlformats.org/markup-compatibility/2006" xmlns:pslz="http://schemas.microsoft.com/office/powerpoint/2016/slidezoom">
        <mc:Choice Requires="pslz">
          <p:graphicFrame>
            <p:nvGraphicFramePr>
              <p:cNvPr id="4" name="Phóng to Trang chiếu 3">
                <a:extLst>
                  <a:ext uri="{FF2B5EF4-FFF2-40B4-BE49-F238E27FC236}">
                    <a16:creationId xmlns:a16="http://schemas.microsoft.com/office/drawing/2014/main" id="{C120E866-146C-1355-9FE3-6EFA5FCC0DC2}"/>
                  </a:ext>
                </a:extLst>
              </p:cNvPr>
              <p:cNvGraphicFramePr>
                <a:graphicFrameLocks noChangeAspect="1"/>
              </p:cNvGraphicFramePr>
              <p:nvPr>
                <p:extLst>
                  <p:ext uri="{D42A27DB-BD31-4B8C-83A1-F6EECF244321}">
                    <p14:modId xmlns:p14="http://schemas.microsoft.com/office/powerpoint/2010/main" val="610342590"/>
                  </p:ext>
                </p:extLst>
              </p:nvPr>
            </p:nvGraphicFramePr>
            <p:xfrm>
              <a:off x="2148114" y="2151727"/>
              <a:ext cx="7895772" cy="4441372"/>
            </p:xfrm>
            <a:graphic>
              <a:graphicData uri="http://schemas.microsoft.com/office/powerpoint/2016/slidezoom">
                <pslz:sldZm>
                  <pslz:sldZmObj sldId="259" cId="1240219022">
                    <pslz:zmPr id="{271EB5BF-BAD4-42D2-A868-8F2E20F77A95}" returnToParent="0" transitionDur="1000">
                      <p166:blipFill xmlns:p166="http://schemas.microsoft.com/office/powerpoint/2016/6/main">
                        <a:blip r:embed="rId3"/>
                        <a:stretch>
                          <a:fillRect/>
                        </a:stretch>
                      </p166:blipFill>
                      <p166:spPr xmlns:p166="http://schemas.microsoft.com/office/powerpoint/2016/6/main">
                        <a:xfrm>
                          <a:off x="0" y="0"/>
                          <a:ext cx="7895772" cy="4441372"/>
                        </a:xfrm>
                        <a:prstGeom prst="rect">
                          <a:avLst/>
                        </a:prstGeom>
                        <a:ln w="3175">
                          <a:solidFill>
                            <a:prstClr val="ltGray"/>
                          </a:solidFill>
                        </a:ln>
                      </p166:spPr>
                    </pslz:zmPr>
                  </pslz:sldZmObj>
                </pslz:sldZm>
              </a:graphicData>
            </a:graphic>
          </p:graphicFrame>
        </mc:Choice>
        <mc:Fallback xmlns="">
          <p:pic>
            <p:nvPicPr>
              <p:cNvPr id="4" name="Phóng to Trang chiếu 3">
                <a:hlinkClick r:id="rId4" action="ppaction://hlinksldjump"/>
                <a:extLst>
                  <a:ext uri="{FF2B5EF4-FFF2-40B4-BE49-F238E27FC236}">
                    <a16:creationId xmlns:a16="http://schemas.microsoft.com/office/drawing/2014/main" id="{C120E866-146C-1355-9FE3-6EFA5FCC0DC2}"/>
                  </a:ext>
                </a:extLst>
              </p:cNvPr>
              <p:cNvPicPr>
                <a:picLocks noGrp="1" noRot="1" noChangeAspect="1" noMove="1" noResize="1" noEditPoints="1" noAdjustHandles="1" noChangeArrowheads="1" noChangeShapeType="1"/>
              </p:cNvPicPr>
              <p:nvPr/>
            </p:nvPicPr>
            <p:blipFill>
              <a:blip r:embed="rId5"/>
              <a:stretch>
                <a:fillRect/>
              </a:stretch>
            </p:blipFill>
            <p:spPr>
              <a:xfrm>
                <a:off x="2148114" y="2151727"/>
                <a:ext cx="7895772" cy="4441372"/>
              </a:xfrm>
              <a:prstGeom prst="rect">
                <a:avLst/>
              </a:prstGeom>
              <a:ln w="3175">
                <a:solidFill>
                  <a:prstClr val="ltGray"/>
                </a:solidFill>
              </a:ln>
            </p:spPr>
          </p:pic>
        </mc:Fallback>
      </mc:AlternateContent>
    </p:spTree>
    <p:extLst>
      <p:ext uri="{BB962C8B-B14F-4D97-AF65-F5344CB8AC3E}">
        <p14:creationId xmlns:p14="http://schemas.microsoft.com/office/powerpoint/2010/main" val="1433698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273CC-82D3-9D42-1521-00C8C006BABD}"/>
            </a:ext>
          </a:extLst>
        </p:cNvPr>
        <p:cNvGrpSpPr/>
        <p:nvPr/>
      </p:nvGrpSpPr>
      <p:grpSpPr>
        <a:xfrm>
          <a:off x="0" y="0"/>
          <a:ext cx="0" cy="0"/>
          <a:chOff x="0" y="0"/>
          <a:chExt cx="0" cy="0"/>
        </a:xfrm>
      </p:grpSpPr>
      <p:graphicFrame>
        <p:nvGraphicFramePr>
          <p:cNvPr id="2" name="Biểu đồ 1">
            <a:extLst>
              <a:ext uri="{FF2B5EF4-FFF2-40B4-BE49-F238E27FC236}">
                <a16:creationId xmlns:a16="http://schemas.microsoft.com/office/drawing/2014/main" id="{4068C7C6-C657-A5CD-E378-322BE62EF0C3}"/>
              </a:ext>
            </a:extLst>
          </p:cNvPr>
          <p:cNvGraphicFramePr>
            <a:graphicFrameLocks/>
          </p:cNvGraphicFramePr>
          <p:nvPr>
            <p:extLst>
              <p:ext uri="{D42A27DB-BD31-4B8C-83A1-F6EECF244321}">
                <p14:modId xmlns:p14="http://schemas.microsoft.com/office/powerpoint/2010/main" val="3914352381"/>
              </p:ext>
            </p:extLst>
          </p:nvPr>
        </p:nvGraphicFramePr>
        <p:xfrm>
          <a:off x="609599" y="505292"/>
          <a:ext cx="10972802" cy="5311736"/>
        </p:xfrm>
        <a:graphic>
          <a:graphicData uri="http://schemas.openxmlformats.org/drawingml/2006/chart">
            <c:chart xmlns:c="http://schemas.openxmlformats.org/drawingml/2006/chart" xmlns:r="http://schemas.openxmlformats.org/officeDocument/2006/relationships" r:id="rId3"/>
          </a:graphicData>
        </a:graphic>
      </p:graphicFrame>
      <p:sp>
        <p:nvSpPr>
          <p:cNvPr id="4" name="Hộp Văn bản 3" hidden="1">
            <a:extLst>
              <a:ext uri="{FF2B5EF4-FFF2-40B4-BE49-F238E27FC236}">
                <a16:creationId xmlns:a16="http://schemas.microsoft.com/office/drawing/2014/main" id="{B8602C27-8D60-2FC0-DB8D-22FDC428FF66}"/>
              </a:ext>
            </a:extLst>
          </p:cNvPr>
          <p:cNvSpPr txBox="1"/>
          <p:nvPr/>
        </p:nvSpPr>
        <p:spPr>
          <a:xfrm>
            <a:off x="986971" y="6314003"/>
            <a:ext cx="10218058" cy="400110"/>
          </a:xfrm>
          <a:prstGeom prst="rect">
            <a:avLst/>
          </a:prstGeom>
          <a:noFill/>
        </p:spPr>
        <p:txBody>
          <a:bodyPr wrap="square">
            <a:spAutoFit/>
          </a:bodyPr>
          <a:lstStyle/>
          <a:p>
            <a:pPr marL="0" marR="0" algn="ctr">
              <a:spcBef>
                <a:spcPts val="1200"/>
              </a:spcBef>
              <a:spcAft>
                <a:spcPts val="1200"/>
              </a:spcAft>
              <a:buNone/>
            </a:pPr>
            <a:r>
              <a:rPr lang="en-US" sz="2000" b="1" kern="100" spc="-150" dirty="0">
                <a:effectLst/>
                <a:latin typeface="Consolas" panose="020B0609020204030204" pitchFamily="49" charset="0"/>
                <a:ea typeface="SimSun" panose="02010600030101010101" pitchFamily="2" charset="-122"/>
              </a:rPr>
              <a:t>TABLE 2. IN-TEXT COMMENTS ACROSS LINGUISTIC DOMAINS BY COMMENT CATEGORY</a:t>
            </a:r>
            <a:endParaRPr lang="en-US" sz="1600" b="1" kern="100" spc="-150" dirty="0">
              <a:effectLst/>
              <a:latin typeface="Consolas" panose="020B0609020204030204" pitchFamily="49" charset="0"/>
              <a:ea typeface="SimSun" panose="02010600030101010101" pitchFamily="2" charset="-122"/>
            </a:endParaRPr>
          </a:p>
        </p:txBody>
      </p:sp>
      <p:sp>
        <p:nvSpPr>
          <p:cNvPr id="5" name="Hộp Văn bản 4">
            <a:extLst>
              <a:ext uri="{FF2B5EF4-FFF2-40B4-BE49-F238E27FC236}">
                <a16:creationId xmlns:a16="http://schemas.microsoft.com/office/drawing/2014/main" id="{65AAE32E-EA20-2982-D24D-408EC3D636D9}"/>
              </a:ext>
            </a:extLst>
          </p:cNvPr>
          <p:cNvSpPr txBox="1"/>
          <p:nvPr/>
        </p:nvSpPr>
        <p:spPr>
          <a:xfrm>
            <a:off x="609599" y="5907859"/>
            <a:ext cx="10972802" cy="461665"/>
          </a:xfrm>
          <a:prstGeom prst="rect">
            <a:avLst/>
          </a:prstGeom>
          <a:solidFill>
            <a:schemeClr val="accent3">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b="1" kern="1200" dirty="0">
                <a:solidFill>
                  <a:schemeClr val="tx1"/>
                </a:solidFill>
                <a:effectLst/>
                <a:latin typeface="+mn-lt"/>
                <a:ea typeface="+mn-ea"/>
                <a:cs typeface="+mn-cs"/>
              </a:rPr>
              <a:t>a distinct shift toward growth-oriented, future-focused guidance. </a:t>
            </a:r>
          </a:p>
        </p:txBody>
      </p:sp>
      <p:sp>
        <p:nvSpPr>
          <p:cNvPr id="3" name="Hộp Văn bản 2" hidden="1">
            <a:extLst>
              <a:ext uri="{FF2B5EF4-FFF2-40B4-BE49-F238E27FC236}">
                <a16:creationId xmlns:a16="http://schemas.microsoft.com/office/drawing/2014/main" id="{8E5E6E4C-0A4D-0160-B75F-8D85DF8533F4}"/>
              </a:ext>
            </a:extLst>
          </p:cNvPr>
          <p:cNvSpPr txBox="1"/>
          <p:nvPr/>
        </p:nvSpPr>
        <p:spPr>
          <a:xfrm>
            <a:off x="609599" y="270198"/>
            <a:ext cx="9173030" cy="1031051"/>
          </a:xfrm>
          <a:prstGeom prst="rect">
            <a:avLst/>
          </a:prstGeom>
          <a:noFill/>
        </p:spPr>
        <p:txBody>
          <a:bodyPr wrap="square">
            <a:spAutoFit/>
          </a:bodyPr>
          <a:lstStyle/>
          <a:p>
            <a:pPr marL="0" marR="0" algn="just">
              <a:buNone/>
            </a:pPr>
            <a:r>
              <a:rPr lang="en-US" sz="3600" b="1" kern="2200" spc="-300" dirty="0">
                <a:solidFill>
                  <a:srgbClr val="83BD57"/>
                </a:solidFill>
                <a:effectLst/>
                <a:latin typeface="Segoe UI Black" panose="020B0A02040204020203" pitchFamily="34" charset="0"/>
                <a:ea typeface="Segoe UI Black" panose="020B0A02040204020203" pitchFamily="34" charset="0"/>
              </a:rPr>
              <a:t>RESULTS</a:t>
            </a:r>
            <a:endParaRPr lang="en-US" sz="1200" b="1" kern="2200" spc="-150" dirty="0">
              <a:solidFill>
                <a:srgbClr val="83BD57"/>
              </a:solidFill>
              <a:effectLst/>
              <a:latin typeface="Segoe UI Semibold" panose="020B0702040204020203" pitchFamily="34" charset="0"/>
              <a:ea typeface="Segoe UI Black" panose="020B0A02040204020203" pitchFamily="34" charset="0"/>
              <a:cs typeface="Segoe UI Semibold" panose="020B0702040204020203" pitchFamily="34" charset="0"/>
            </a:endParaRPr>
          </a:p>
          <a:p>
            <a:pPr marL="0" marR="0" algn="just">
              <a:spcBef>
                <a:spcPts val="600"/>
              </a:spcBef>
              <a:spcAft>
                <a:spcPts val="1200"/>
              </a:spcAft>
            </a:pPr>
            <a:r>
              <a:rPr lang="en-US" sz="2000" kern="100" spc="-150" dirty="0">
                <a:solidFill>
                  <a:srgbClr val="7030A0"/>
                </a:solidFill>
                <a:effectLst/>
                <a:latin typeface="Segoe UI Light" panose="020B0502040204020203" pitchFamily="34" charset="0"/>
                <a:ea typeface="SimSun" panose="02010600030101010101" pitchFamily="2" charset="-122"/>
                <a:cs typeface="Segoe UI Light" panose="020B0502040204020203" pitchFamily="34" charset="0"/>
              </a:rPr>
              <a:t>RQ2: </a:t>
            </a:r>
            <a:r>
              <a:rPr lang="en-US" sz="2000" kern="100" spc="-150" dirty="0">
                <a:solidFill>
                  <a:srgbClr val="7030A0"/>
                </a:solidFill>
                <a:effectLst/>
                <a:latin typeface="Segoe UI Semibold" panose="020B0702040204020203" pitchFamily="34" charset="0"/>
                <a:ea typeface="SimSun" panose="02010600030101010101" pitchFamily="2" charset="-122"/>
                <a:cs typeface="Segoe UI Semibold" panose="020B0702040204020203" pitchFamily="34" charset="0"/>
              </a:rPr>
              <a:t>How are linguistic aspects distributed across different types of in-text feedback?</a:t>
            </a:r>
            <a:endParaRPr lang="en-US" sz="1600" kern="100" spc="-150" dirty="0">
              <a:solidFill>
                <a:srgbClr val="7030A0"/>
              </a:solidFill>
              <a:effectLst/>
              <a:latin typeface="Segoe UI Semibold" panose="020B0702040204020203" pitchFamily="34" charset="0"/>
              <a:ea typeface="SimSun" panose="02010600030101010101" pitchFamily="2" charset="-122"/>
              <a:cs typeface="Segoe UI Semibold" panose="020B0702040204020203" pitchFamily="34" charset="0"/>
            </a:endParaRPr>
          </a:p>
        </p:txBody>
      </p:sp>
      <p:sp>
        <p:nvSpPr>
          <p:cNvPr id="6" name="Hộp Văn bản 5">
            <a:extLst>
              <a:ext uri="{FF2B5EF4-FFF2-40B4-BE49-F238E27FC236}">
                <a16:creationId xmlns:a16="http://schemas.microsoft.com/office/drawing/2014/main" id="{830A3DDE-1737-E76C-71AD-9B678D3C22CE}"/>
              </a:ext>
            </a:extLst>
          </p:cNvPr>
          <p:cNvSpPr txBox="1"/>
          <p:nvPr/>
        </p:nvSpPr>
        <p:spPr>
          <a:xfrm>
            <a:off x="8976864" y="2351759"/>
            <a:ext cx="3111316" cy="1532334"/>
          </a:xfrm>
          <a:prstGeom prst="wedgeRoundRectCallout">
            <a:avLst>
              <a:gd name="adj1" fmla="val -68143"/>
              <a:gd name="adj2" fmla="val 18109"/>
              <a:gd name="adj3" fmla="val 16667"/>
            </a:avLst>
          </a:prstGeom>
          <a:solidFill>
            <a:schemeClr val="bg2"/>
          </a:solidFill>
          <a:ln>
            <a:solidFill>
              <a:schemeClr val="tx1"/>
            </a:solidFill>
          </a:ln>
        </p:spPr>
        <p:txBody>
          <a:bodyPr wrap="square">
            <a:spAutoFit/>
          </a:bodyPr>
          <a:lstStyle/>
          <a:p>
            <a:pPr algn="ctr"/>
            <a:r>
              <a:rPr lang="en-US" sz="1400" b="1" u="sng" dirty="0">
                <a:latin typeface="Courier New" panose="02070309020205020404" pitchFamily="49" charset="0"/>
                <a:cs typeface="Courier New" panose="02070309020205020404" pitchFamily="49" charset="0"/>
              </a:rPr>
              <a:t>Positive emotion</a:t>
            </a:r>
            <a:endParaRPr lang="en-US" sz="1400" b="1" u="sng" kern="1200" dirty="0">
              <a:solidFill>
                <a:schemeClr val="tx1"/>
              </a:solidFill>
              <a:effectLst/>
              <a:latin typeface="Courier New" panose="02070309020205020404" pitchFamily="49" charset="0"/>
              <a:cs typeface="Courier New" panose="02070309020205020404" pitchFamily="49" charset="0"/>
            </a:endParaRPr>
          </a:p>
          <a:p>
            <a:r>
              <a:rPr lang="en-US" sz="1400" kern="1200" dirty="0">
                <a:solidFill>
                  <a:schemeClr val="tx1"/>
                </a:solidFill>
                <a:effectLst/>
                <a:latin typeface="+mn-lt"/>
                <a:ea typeface="+mn-ea"/>
                <a:cs typeface="+mn-cs"/>
              </a:rPr>
              <a:t>“good”, “better”, and “improve” </a:t>
            </a:r>
          </a:p>
          <a:p>
            <a:pPr marL="285750" indent="-285750">
              <a:buFont typeface="Wingdings" panose="05000000000000000000" pitchFamily="2" charset="2"/>
              <a:buChar char="Ø"/>
            </a:pPr>
            <a:r>
              <a:rPr lang="en-US" sz="1400" kern="1200" dirty="0">
                <a:solidFill>
                  <a:schemeClr val="tx1"/>
                </a:solidFill>
                <a:effectLst/>
                <a:latin typeface="+mn-lt"/>
                <a:ea typeface="+mn-ea"/>
                <a:cs typeface="+mn-cs"/>
              </a:rPr>
              <a:t>create an optimistic framework for growth that can enhance students’ engagement and self-efficacy.</a:t>
            </a:r>
          </a:p>
        </p:txBody>
      </p:sp>
      <p:sp>
        <p:nvSpPr>
          <p:cNvPr id="8" name="Hộp Văn bản 7">
            <a:extLst>
              <a:ext uri="{FF2B5EF4-FFF2-40B4-BE49-F238E27FC236}">
                <a16:creationId xmlns:a16="http://schemas.microsoft.com/office/drawing/2014/main" id="{A08EEDCB-E887-548B-ED27-19A5AD5B2F4C}"/>
              </a:ext>
            </a:extLst>
          </p:cNvPr>
          <p:cNvSpPr txBox="1"/>
          <p:nvPr/>
        </p:nvSpPr>
        <p:spPr>
          <a:xfrm>
            <a:off x="1934038" y="2351759"/>
            <a:ext cx="2859193" cy="1645920"/>
          </a:xfrm>
          <a:prstGeom prst="wedgeRoundRectCallout">
            <a:avLst>
              <a:gd name="adj1" fmla="val 42485"/>
              <a:gd name="adj2" fmla="val -64182"/>
              <a:gd name="adj3" fmla="val 16667"/>
            </a:avLst>
          </a:prstGeom>
          <a:solidFill>
            <a:schemeClr val="bg2"/>
          </a:solidFill>
          <a:ln>
            <a:solidFill>
              <a:schemeClr val="tx1"/>
            </a:solidFill>
          </a:ln>
        </p:spPr>
        <p:txBody>
          <a:bodyPr wrap="square">
            <a:spAutoFit/>
          </a:bodyPr>
          <a:lstStyle/>
          <a:p>
            <a:pPr algn="ctr"/>
            <a:r>
              <a:rPr lang="en-US" sz="1400" b="1" u="sng" kern="1200" dirty="0">
                <a:solidFill>
                  <a:schemeClr val="tx1"/>
                </a:solidFill>
                <a:effectLst/>
                <a:latin typeface="Courier New" panose="02070309020205020404" pitchFamily="49" charset="0"/>
                <a:cs typeface="Courier New" panose="02070309020205020404" pitchFamily="49" charset="0"/>
              </a:rPr>
              <a:t>Insight</a:t>
            </a:r>
          </a:p>
          <a:p>
            <a:r>
              <a:rPr lang="en-US" sz="1400" kern="1200" dirty="0">
                <a:solidFill>
                  <a:schemeClr val="tx1"/>
                </a:solidFill>
                <a:effectLst/>
                <a:latin typeface="+mn-lt"/>
                <a:ea typeface="+mn-ea"/>
                <a:cs typeface="+mn-cs"/>
              </a:rPr>
              <a:t>“think”, “know”, and “understanding” </a:t>
            </a:r>
          </a:p>
          <a:p>
            <a:pPr marL="285750" indent="-285750">
              <a:buFont typeface="Wingdings" panose="05000000000000000000" pitchFamily="2" charset="2"/>
              <a:buChar char="Ø"/>
            </a:pPr>
            <a:r>
              <a:rPr lang="en-US" sz="1400" kern="1200" dirty="0">
                <a:solidFill>
                  <a:schemeClr val="tx1"/>
                </a:solidFill>
                <a:effectLst/>
                <a:latin typeface="+mn-lt"/>
                <a:ea typeface="+mn-ea"/>
                <a:cs typeface="+mn-cs"/>
              </a:rPr>
              <a:t>encourage students to reflect on their process and develop greater self-awareness.</a:t>
            </a:r>
          </a:p>
        </p:txBody>
      </p:sp>
      <p:sp>
        <p:nvSpPr>
          <p:cNvPr id="11" name="Hộp Văn bản 10">
            <a:extLst>
              <a:ext uri="{FF2B5EF4-FFF2-40B4-BE49-F238E27FC236}">
                <a16:creationId xmlns:a16="http://schemas.microsoft.com/office/drawing/2014/main" id="{288BE0BA-19AD-7DBA-48BE-5968E22EF930}"/>
              </a:ext>
            </a:extLst>
          </p:cNvPr>
          <p:cNvSpPr txBox="1"/>
          <p:nvPr/>
        </p:nvSpPr>
        <p:spPr>
          <a:xfrm>
            <a:off x="6608314" y="1057788"/>
            <a:ext cx="2368550" cy="1293971"/>
          </a:xfrm>
          <a:prstGeom prst="wedgeRoundRectCallout">
            <a:avLst>
              <a:gd name="adj1" fmla="val -62735"/>
              <a:gd name="adj2" fmla="val 16825"/>
              <a:gd name="adj3" fmla="val 16667"/>
            </a:avLst>
          </a:prstGeom>
          <a:solidFill>
            <a:schemeClr val="bg2"/>
          </a:solidFill>
          <a:ln>
            <a:solidFill>
              <a:schemeClr val="tx1"/>
            </a:solidFill>
          </a:ln>
        </p:spPr>
        <p:txBody>
          <a:bodyPr wrap="square">
            <a:spAutoFit/>
          </a:bodyPr>
          <a:lstStyle/>
          <a:p>
            <a:pPr algn="ctr"/>
            <a:r>
              <a:rPr lang="en-US" sz="1400" b="1" u="sng" spc="-150" dirty="0">
                <a:latin typeface="Courier New" panose="02070309020205020404" pitchFamily="49" charset="0"/>
                <a:cs typeface="Courier New" panose="02070309020205020404" pitchFamily="49" charset="0"/>
              </a:rPr>
              <a:t>Discrepancy</a:t>
            </a:r>
            <a:r>
              <a:rPr lang="en-US" sz="1400" dirty="0"/>
              <a:t> </a:t>
            </a:r>
            <a:endParaRPr lang="en-US" sz="1400" kern="1200" dirty="0">
              <a:solidFill>
                <a:schemeClr val="tx1"/>
              </a:solidFill>
              <a:effectLst/>
              <a:latin typeface="+mn-lt"/>
              <a:ea typeface="+mn-ea"/>
              <a:cs typeface="+mn-cs"/>
            </a:endParaRPr>
          </a:p>
          <a:p>
            <a:r>
              <a:rPr lang="en-US" sz="1400" kern="1200" dirty="0">
                <a:solidFill>
                  <a:schemeClr val="tx1"/>
                </a:solidFill>
                <a:effectLst/>
                <a:latin typeface="+mn-lt"/>
                <a:ea typeface="+mn-ea"/>
                <a:cs typeface="+mn-cs"/>
              </a:rPr>
              <a:t>“would”, “should”, and “could” </a:t>
            </a:r>
          </a:p>
          <a:p>
            <a:pPr marL="285750" indent="-285750">
              <a:buFont typeface="Wingdings" panose="05000000000000000000" pitchFamily="2" charset="2"/>
              <a:buChar char="Ø"/>
            </a:pPr>
            <a:r>
              <a:rPr lang="en-US" sz="1400" kern="1200" dirty="0">
                <a:solidFill>
                  <a:schemeClr val="tx1"/>
                </a:solidFill>
                <a:effectLst/>
                <a:latin typeface="+mn-lt"/>
                <a:ea typeface="+mn-ea"/>
                <a:cs typeface="+mn-cs"/>
              </a:rPr>
              <a:t>function as bridges to future improvements.</a:t>
            </a:r>
          </a:p>
        </p:txBody>
      </p:sp>
      <p:sp>
        <p:nvSpPr>
          <p:cNvPr id="9" name="Hộp Văn bản 8">
            <a:extLst>
              <a:ext uri="{FF2B5EF4-FFF2-40B4-BE49-F238E27FC236}">
                <a16:creationId xmlns:a16="http://schemas.microsoft.com/office/drawing/2014/main" id="{6D929110-6D13-B799-D1EE-7CF04775D244}"/>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dirty="0">
                <a:solidFill>
                  <a:schemeClr val="tx1"/>
                </a:solidFill>
                <a:effectLst/>
                <a:latin typeface="Segoe UI Black" panose="020B0A02040204020203" pitchFamily="34" charset="0"/>
                <a:ea typeface="Segoe UI Black" panose="020B0A02040204020203" pitchFamily="34" charset="0"/>
                <a:cs typeface="source serif 4"/>
              </a:rPr>
              <a:t>Key Findings – Linguistic Analysis</a:t>
            </a:r>
            <a:endParaRPr lang="en-US" sz="4400" spc="-300" dirty="0">
              <a:effectLst/>
              <a:latin typeface="Segoe UI Black" panose="020B0A02040204020203" pitchFamily="34" charset="0"/>
              <a:ea typeface="Segoe UI Black" panose="020B0A02040204020203" pitchFamily="34" charset="0"/>
              <a:cs typeface="Times New Roman" panose="02020603050405020304" pitchFamily="18" charset="0"/>
            </a:endParaRPr>
          </a:p>
        </p:txBody>
      </p:sp>
    </p:spTree>
    <p:extLst>
      <p:ext uri="{BB962C8B-B14F-4D97-AF65-F5344CB8AC3E}">
        <p14:creationId xmlns:p14="http://schemas.microsoft.com/office/powerpoint/2010/main" val="194973271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Biểu đồ 2">
            <a:extLst>
              <a:ext uri="{FF2B5EF4-FFF2-40B4-BE49-F238E27FC236}">
                <a16:creationId xmlns:a16="http://schemas.microsoft.com/office/drawing/2014/main" id="{D4899DBF-8A3A-C5C3-0E22-95309D17FCBD}"/>
              </a:ext>
            </a:extLst>
          </p:cNvPr>
          <p:cNvGraphicFramePr>
            <a:graphicFrameLocks/>
          </p:cNvGraphicFramePr>
          <p:nvPr>
            <p:extLst>
              <p:ext uri="{D42A27DB-BD31-4B8C-83A1-F6EECF244321}">
                <p14:modId xmlns:p14="http://schemas.microsoft.com/office/powerpoint/2010/main" val="1348644278"/>
              </p:ext>
            </p:extLst>
          </p:nvPr>
        </p:nvGraphicFramePr>
        <p:xfrm>
          <a:off x="0" y="-653140"/>
          <a:ext cx="12191999" cy="8410404"/>
        </p:xfrm>
        <a:graphic>
          <a:graphicData uri="http://schemas.openxmlformats.org/drawingml/2006/chart">
            <c:chart xmlns:c="http://schemas.openxmlformats.org/drawingml/2006/chart" xmlns:r="http://schemas.openxmlformats.org/officeDocument/2006/relationships" r:id="rId3"/>
          </a:graphicData>
        </a:graphic>
      </p:graphicFrame>
      <p:sp>
        <p:nvSpPr>
          <p:cNvPr id="5" name="Hộp Văn bản 4">
            <a:extLst>
              <a:ext uri="{FF2B5EF4-FFF2-40B4-BE49-F238E27FC236}">
                <a16:creationId xmlns:a16="http://schemas.microsoft.com/office/drawing/2014/main" id="{BE6BC7D3-60EC-BF47-35F3-732CF6271D99}"/>
              </a:ext>
            </a:extLst>
          </p:cNvPr>
          <p:cNvSpPr txBox="1"/>
          <p:nvPr/>
        </p:nvSpPr>
        <p:spPr>
          <a:xfrm>
            <a:off x="1072712" y="2057007"/>
            <a:ext cx="9290489" cy="422039"/>
          </a:xfrm>
          <a:prstGeom prst="rect">
            <a:avLst/>
          </a:prstGeom>
          <a:noFill/>
        </p:spPr>
        <p:txBody>
          <a:bodyPr wrap="square">
            <a:spAutoFit/>
          </a:bodyPr>
          <a:lstStyle/>
          <a:p>
            <a:pPr marR="0" lvl="0">
              <a:lnSpc>
                <a:spcPct val="150000"/>
              </a:lnSpc>
              <a:spcBef>
                <a:spcPts val="525"/>
              </a:spcBef>
              <a:spcAft>
                <a:spcPts val="525"/>
              </a:spcAft>
              <a:tabLst>
                <a:tab pos="571500" algn="l"/>
              </a:tabLst>
            </a:pPr>
            <a:r>
              <a:rPr lang="en-US" sz="1600" dirty="0">
                <a:solidFill>
                  <a:srgbClr val="000000"/>
                </a:solidFill>
                <a:effectLst/>
                <a:latin typeface="source serif 4"/>
                <a:ea typeface="source serif 4"/>
                <a:cs typeface="source serif 4"/>
              </a:rPr>
              <a:t>Highest use of impersonal pronouns (19%) and differentiation words (21%) -&gt; </a:t>
            </a:r>
            <a:r>
              <a:rPr lang="en-US" sz="1600" i="1" dirty="0">
                <a:solidFill>
                  <a:srgbClr val="000000"/>
                </a:solidFill>
                <a:effectLst/>
                <a:latin typeface="source serif 4"/>
                <a:ea typeface="source serif 4"/>
                <a:cs typeface="source serif 4"/>
              </a:rPr>
              <a:t>Detached &amp; neutral stance</a:t>
            </a:r>
            <a:r>
              <a:rPr lang="en-US" sz="1600" dirty="0">
                <a:solidFill>
                  <a:srgbClr val="000000"/>
                </a:solidFill>
                <a:effectLst/>
                <a:latin typeface="source serif 4"/>
                <a:ea typeface="source serif 4"/>
                <a:cs typeface="source serif 4"/>
              </a:rPr>
              <a:t>.</a:t>
            </a:r>
            <a:endParaRPr lang="en-US" sz="1600" dirty="0">
              <a:effectLst/>
              <a:latin typeface="Georgia" panose="02040502050405020303" pitchFamily="18" charset="0"/>
              <a:ea typeface="Aptos" panose="020B000402020202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DE71EADE-C6B7-4BD2-8E2D-7789ABEA230C}"/>
              </a:ext>
            </a:extLst>
          </p:cNvPr>
          <p:cNvSpPr txBox="1"/>
          <p:nvPr/>
        </p:nvSpPr>
        <p:spPr>
          <a:xfrm>
            <a:off x="1072712" y="3341042"/>
            <a:ext cx="9290489" cy="422039"/>
          </a:xfrm>
          <a:prstGeom prst="rect">
            <a:avLst/>
          </a:prstGeom>
          <a:noFill/>
        </p:spPr>
        <p:txBody>
          <a:bodyPr wrap="square">
            <a:spAutoFit/>
          </a:bodyPr>
          <a:lstStyle/>
          <a:p>
            <a:pPr marR="0" lvl="0">
              <a:lnSpc>
                <a:spcPct val="150000"/>
              </a:lnSpc>
              <a:spcBef>
                <a:spcPts val="525"/>
              </a:spcBef>
              <a:spcAft>
                <a:spcPts val="525"/>
              </a:spcAft>
              <a:tabLst>
                <a:tab pos="571500" algn="l"/>
              </a:tabLst>
            </a:pPr>
            <a:r>
              <a:rPr lang="en-US" sz="1600" dirty="0">
                <a:solidFill>
                  <a:srgbClr val="000000"/>
                </a:solidFill>
                <a:effectLst/>
                <a:latin typeface="source serif 4"/>
                <a:ea typeface="source serif 4"/>
                <a:cs typeface="source serif 4"/>
              </a:rPr>
              <a:t>Highest use of impersonal pronouns (19%) and differentiation words (21%) -&gt; </a:t>
            </a:r>
            <a:r>
              <a:rPr lang="en-US" sz="1600" i="1" dirty="0">
                <a:solidFill>
                  <a:srgbClr val="000000"/>
                </a:solidFill>
                <a:effectLst/>
                <a:latin typeface="source serif 4"/>
                <a:ea typeface="source serif 4"/>
                <a:cs typeface="source serif 4"/>
              </a:rPr>
              <a:t>Detached &amp; neutral stance</a:t>
            </a:r>
            <a:r>
              <a:rPr lang="en-US" sz="1600" dirty="0">
                <a:solidFill>
                  <a:srgbClr val="000000"/>
                </a:solidFill>
                <a:effectLst/>
                <a:latin typeface="source serif 4"/>
                <a:ea typeface="source serif 4"/>
                <a:cs typeface="source serif 4"/>
              </a:rPr>
              <a:t>.</a:t>
            </a:r>
            <a:endParaRPr lang="en-US" sz="1600" dirty="0">
              <a:effectLst/>
              <a:latin typeface="Georgia" panose="02040502050405020303" pitchFamily="18" charset="0"/>
              <a:ea typeface="Aptos" panose="020B000402020202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6271B1BE-D053-1FA4-2A40-4DA67ADEE7DC}"/>
              </a:ext>
            </a:extLst>
          </p:cNvPr>
          <p:cNvSpPr txBox="1"/>
          <p:nvPr/>
        </p:nvSpPr>
        <p:spPr>
          <a:xfrm>
            <a:off x="1072712" y="4767154"/>
            <a:ext cx="9290489" cy="422039"/>
          </a:xfrm>
          <a:prstGeom prst="rect">
            <a:avLst/>
          </a:prstGeom>
          <a:noFill/>
        </p:spPr>
        <p:txBody>
          <a:bodyPr wrap="square">
            <a:spAutoFit/>
          </a:bodyPr>
          <a:lstStyle/>
          <a:p>
            <a:pPr marR="0" lvl="0">
              <a:lnSpc>
                <a:spcPct val="150000"/>
              </a:lnSpc>
              <a:spcBef>
                <a:spcPts val="525"/>
              </a:spcBef>
              <a:spcAft>
                <a:spcPts val="525"/>
              </a:spcAft>
              <a:tabLst>
                <a:tab pos="571500" algn="l"/>
              </a:tabLst>
            </a:pPr>
            <a:r>
              <a:rPr lang="en-US" sz="1600" dirty="0">
                <a:solidFill>
                  <a:srgbClr val="000000"/>
                </a:solidFill>
                <a:effectLst/>
                <a:latin typeface="source serif 4"/>
                <a:ea typeface="source serif 4"/>
                <a:cs typeface="source serif 4"/>
              </a:rPr>
              <a:t>Highest use of impersonal pronouns (19%) and differentiation words (21%) -&gt; </a:t>
            </a:r>
            <a:r>
              <a:rPr lang="en-US" sz="1600" i="1" dirty="0">
                <a:solidFill>
                  <a:srgbClr val="000000"/>
                </a:solidFill>
                <a:effectLst/>
                <a:latin typeface="source serif 4"/>
                <a:ea typeface="source serif 4"/>
                <a:cs typeface="source serif 4"/>
              </a:rPr>
              <a:t>Detached &amp; neutral stance</a:t>
            </a:r>
            <a:r>
              <a:rPr lang="en-US" sz="1600" dirty="0">
                <a:solidFill>
                  <a:srgbClr val="000000"/>
                </a:solidFill>
                <a:effectLst/>
                <a:latin typeface="source serif 4"/>
                <a:ea typeface="source serif 4"/>
                <a:cs typeface="source serif 4"/>
              </a:rPr>
              <a:t>.</a:t>
            </a:r>
            <a:endParaRPr lang="en-US" sz="1600" dirty="0">
              <a:effectLst/>
              <a:latin typeface="Georgia" panose="02040502050405020303" pitchFamily="18" charset="0"/>
              <a:ea typeface="Aptos" panose="020B000402020202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F56AFCD9-6E15-33DD-7CD0-1830795D6C16}"/>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dirty="0">
                <a:solidFill>
                  <a:schemeClr val="tx1"/>
                </a:solidFill>
                <a:effectLst/>
                <a:latin typeface="Segoe UI Black" panose="020B0A02040204020203" pitchFamily="34" charset="0"/>
                <a:ea typeface="Segoe UI Black" panose="020B0A02040204020203" pitchFamily="34" charset="0"/>
                <a:cs typeface="source serif 4"/>
              </a:rPr>
              <a:t>Key Findings – Linguistic Analysis</a:t>
            </a:r>
            <a:endParaRPr lang="en-US" sz="4400" spc="-300" dirty="0">
              <a:effectLst/>
              <a:latin typeface="Segoe UI Black" panose="020B0A02040204020203" pitchFamily="34" charset="0"/>
              <a:ea typeface="Segoe UI Black" panose="020B0A02040204020203" pitchFamily="34" charset="0"/>
              <a:cs typeface="Times New Roman" panose="02020603050405020304" pitchFamily="18" charset="0"/>
            </a:endParaRPr>
          </a:p>
        </p:txBody>
      </p:sp>
    </p:spTree>
    <p:extLst>
      <p:ext uri="{BB962C8B-B14F-4D97-AF65-F5344CB8AC3E}">
        <p14:creationId xmlns:p14="http://schemas.microsoft.com/office/powerpoint/2010/main" val="3969934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9650C-D50D-AFAD-E674-3A614C30D5F6}"/>
            </a:ext>
          </a:extLst>
        </p:cNvPr>
        <p:cNvGrpSpPr/>
        <p:nvPr/>
      </p:nvGrpSpPr>
      <p:grpSpPr>
        <a:xfrm>
          <a:off x="0" y="0"/>
          <a:ext cx="0" cy="0"/>
          <a:chOff x="0" y="0"/>
          <a:chExt cx="0" cy="0"/>
        </a:xfrm>
      </p:grpSpPr>
      <p:sp>
        <p:nvSpPr>
          <p:cNvPr id="9" name="Hộp Văn bản 8">
            <a:extLst>
              <a:ext uri="{FF2B5EF4-FFF2-40B4-BE49-F238E27FC236}">
                <a16:creationId xmlns:a16="http://schemas.microsoft.com/office/drawing/2014/main" id="{5A661908-1517-D453-C66F-78A284AD17F6}"/>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dirty="0">
                <a:solidFill>
                  <a:schemeClr val="tx1"/>
                </a:solidFill>
                <a:effectLst/>
                <a:latin typeface="Segoe UI Black" panose="020B0A02040204020203" pitchFamily="34" charset="0"/>
                <a:ea typeface="Segoe UI Black" panose="020B0A02040204020203" pitchFamily="34" charset="0"/>
                <a:cs typeface="source serif 4"/>
              </a:rPr>
              <a:t>Discussion &amp; Pedagogical Implications</a:t>
            </a:r>
            <a:endParaRPr lang="en-US" sz="4400" spc="-300" dirty="0">
              <a:effectLst/>
              <a:latin typeface="Segoe UI Black" panose="020B0A02040204020203" pitchFamily="34" charset="0"/>
              <a:ea typeface="Segoe UI Black" panose="020B0A02040204020203"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9D9B5400-A927-70DC-618C-0AAE59FC6B08}"/>
              </a:ext>
            </a:extLst>
          </p:cNvPr>
          <p:cNvSpPr txBox="1"/>
          <p:nvPr/>
        </p:nvSpPr>
        <p:spPr>
          <a:xfrm>
            <a:off x="420914" y="910151"/>
            <a:ext cx="5675086" cy="584775"/>
          </a:xfrm>
          <a:prstGeom prst="rect">
            <a:avLst/>
          </a:prstGeom>
          <a:noFill/>
        </p:spPr>
        <p:txBody>
          <a:bodyPr wrap="square">
            <a:spAutoFit/>
          </a:bodyPr>
          <a:lstStyle/>
          <a:p>
            <a:pPr lvl="0" algn="ctr"/>
            <a:r>
              <a:rPr lang="en-US" sz="3200" spc="-300" dirty="0">
                <a:latin typeface="Segoe UI Semibold" panose="020B0702040204020203" pitchFamily="34" charset="0"/>
                <a:cs typeface="Segoe UI Semibold" panose="020B0702040204020203" pitchFamily="34" charset="0"/>
              </a:rPr>
              <a:t>Key Insights</a:t>
            </a:r>
          </a:p>
        </p:txBody>
      </p:sp>
      <p:sp>
        <p:nvSpPr>
          <p:cNvPr id="10" name="Hộp Văn bản 9">
            <a:extLst>
              <a:ext uri="{FF2B5EF4-FFF2-40B4-BE49-F238E27FC236}">
                <a16:creationId xmlns:a16="http://schemas.microsoft.com/office/drawing/2014/main" id="{97C64903-9D26-B2B9-39DF-6DF3264C3390}"/>
              </a:ext>
            </a:extLst>
          </p:cNvPr>
          <p:cNvSpPr txBox="1"/>
          <p:nvPr/>
        </p:nvSpPr>
        <p:spPr>
          <a:xfrm>
            <a:off x="6096000" y="910151"/>
            <a:ext cx="5675086" cy="584775"/>
          </a:xfrm>
          <a:prstGeom prst="rect">
            <a:avLst/>
          </a:prstGeom>
          <a:noFill/>
        </p:spPr>
        <p:txBody>
          <a:bodyPr wrap="square">
            <a:spAutoFit/>
          </a:bodyPr>
          <a:lstStyle/>
          <a:p>
            <a:pPr algn="ctr"/>
            <a:r>
              <a:rPr lang="en-US" sz="3200" b="1" spc="-300" dirty="0">
                <a:latin typeface="Segoe UI Semibold" panose="020B0702040204020203" pitchFamily="34" charset="0"/>
                <a:cs typeface="Segoe UI Semibold" panose="020B0702040204020203" pitchFamily="34" charset="0"/>
              </a:rPr>
              <a:t>Practical Steps</a:t>
            </a:r>
            <a:endParaRPr lang="en-US" sz="3200" spc="-300" dirty="0">
              <a:latin typeface="Segoe UI Semibold" panose="020B0702040204020203" pitchFamily="34" charset="0"/>
              <a:cs typeface="Segoe UI Semibold" panose="020B0702040204020203" pitchFamily="34" charset="0"/>
            </a:endParaRPr>
          </a:p>
        </p:txBody>
      </p:sp>
      <p:sp>
        <p:nvSpPr>
          <p:cNvPr id="15" name="Hộp Văn bản 14">
            <a:extLst>
              <a:ext uri="{FF2B5EF4-FFF2-40B4-BE49-F238E27FC236}">
                <a16:creationId xmlns:a16="http://schemas.microsoft.com/office/drawing/2014/main" id="{CB05AF25-9696-FB86-50EA-472F53B82B99}"/>
              </a:ext>
            </a:extLst>
          </p:cNvPr>
          <p:cNvSpPr txBox="1"/>
          <p:nvPr/>
        </p:nvSpPr>
        <p:spPr>
          <a:xfrm>
            <a:off x="420914" y="3364704"/>
            <a:ext cx="5675086" cy="1785104"/>
          </a:xfrm>
          <a:prstGeom prst="rect">
            <a:avLst/>
          </a:prstGeom>
          <a:noFill/>
        </p:spPr>
        <p:txBody>
          <a:bodyPr wrap="square">
            <a:spAutoFit/>
          </a:bodyPr>
          <a:lstStyle/>
          <a:p>
            <a:pPr lvl="0"/>
            <a:r>
              <a:rPr lang="en-US" sz="3200" spc="-300" dirty="0">
                <a:latin typeface="Segoe UI Semibold" panose="020B0702040204020203" pitchFamily="34" charset="0"/>
                <a:cs typeface="Segoe UI Semibold" panose="020B0702040204020203" pitchFamily="34" charset="0"/>
              </a:rPr>
              <a:t>Trust matters</a:t>
            </a:r>
          </a:p>
          <a:p>
            <a:pPr lvl="1"/>
            <a:r>
              <a:rPr lang="en-US" sz="2000" dirty="0">
                <a:solidFill>
                  <a:schemeClr val="bg2">
                    <a:lumMod val="75000"/>
                  </a:schemeClr>
                </a:solidFill>
                <a:latin typeface="Segoe UI "/>
                <a:cs typeface="Segoe UI Light" panose="020B0502040204020203" pitchFamily="34" charset="0"/>
              </a:rPr>
              <a:t>When teachers use supportive language, students feel safer and are more open to feedback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(Telio et al., 2015; Erickson et al., 2022)</a:t>
            </a:r>
          </a:p>
        </p:txBody>
      </p:sp>
      <p:sp>
        <p:nvSpPr>
          <p:cNvPr id="16" name="Hộp Văn bản 15">
            <a:extLst>
              <a:ext uri="{FF2B5EF4-FFF2-40B4-BE49-F238E27FC236}">
                <a16:creationId xmlns:a16="http://schemas.microsoft.com/office/drawing/2014/main" id="{4D881C14-4825-138F-F964-5E46EC158E6D}"/>
              </a:ext>
            </a:extLst>
          </p:cNvPr>
          <p:cNvSpPr txBox="1"/>
          <p:nvPr/>
        </p:nvSpPr>
        <p:spPr>
          <a:xfrm>
            <a:off x="6096000" y="3364704"/>
            <a:ext cx="5675086" cy="1877437"/>
          </a:xfrm>
          <a:prstGeom prst="rect">
            <a:avLst/>
          </a:prstGeom>
          <a:noFill/>
        </p:spPr>
        <p:txBody>
          <a:bodyPr wrap="square">
            <a:spAutoFit/>
          </a:bodyPr>
          <a:lstStyle/>
          <a:p>
            <a:pPr lvl="0"/>
            <a:r>
              <a:rPr lang="en-US" sz="3200" b="1" spc="-300" dirty="0">
                <a:latin typeface="Segoe UI Semibold" panose="020B0702040204020203" pitchFamily="34" charset="0"/>
                <a:cs typeface="Segoe UI Semibold" panose="020B0702040204020203" pitchFamily="34" charset="0"/>
              </a:rPr>
              <a:t>For schools</a:t>
            </a:r>
            <a:endParaRPr lang="en-US" sz="3200" spc="-300" dirty="0">
              <a:latin typeface="Segoe UI Semibold" panose="020B0702040204020203" pitchFamily="34" charset="0"/>
              <a:cs typeface="Segoe UI Semibold" panose="020B0702040204020203" pitchFamily="34" charset="0"/>
            </a:endParaRPr>
          </a:p>
          <a:p>
            <a:pPr lvl="1"/>
            <a:r>
              <a:rPr lang="en-US" sz="2000" dirty="0">
                <a:solidFill>
                  <a:schemeClr val="bg2">
                    <a:lumMod val="75000"/>
                  </a:schemeClr>
                </a:solidFill>
                <a:latin typeface="Segoe UI "/>
              </a:rPr>
              <a:t>Training programs should help teachers understand different feedback types and the real impact of their word choices—not just what to correct, but how to say it.</a:t>
            </a:r>
          </a:p>
        </p:txBody>
      </p:sp>
      <p:sp>
        <p:nvSpPr>
          <p:cNvPr id="17" name="Hộp Văn bản 16">
            <a:extLst>
              <a:ext uri="{FF2B5EF4-FFF2-40B4-BE49-F238E27FC236}">
                <a16:creationId xmlns:a16="http://schemas.microsoft.com/office/drawing/2014/main" id="{6928D3A5-6A34-C06D-CB5B-9482B643A21E}"/>
              </a:ext>
            </a:extLst>
          </p:cNvPr>
          <p:cNvSpPr txBox="1"/>
          <p:nvPr/>
        </p:nvSpPr>
        <p:spPr>
          <a:xfrm>
            <a:off x="420914" y="1673261"/>
            <a:ext cx="5675086" cy="1785104"/>
          </a:xfrm>
          <a:prstGeom prst="rect">
            <a:avLst/>
          </a:prstGeom>
          <a:noFill/>
        </p:spPr>
        <p:txBody>
          <a:bodyPr wrap="square">
            <a:spAutoFit/>
          </a:bodyPr>
          <a:lstStyle/>
          <a:p>
            <a:pPr lvl="0"/>
            <a:r>
              <a:rPr lang="en-US" sz="3200" spc="-300" dirty="0">
                <a:latin typeface="Segoe UI Semibold" panose="020B0702040204020203" pitchFamily="34" charset="0"/>
                <a:cs typeface="Segoe UI Semibold" panose="020B0702040204020203" pitchFamily="34" charset="0"/>
              </a:rPr>
              <a:t>Too much correction backfires</a:t>
            </a:r>
          </a:p>
          <a:p>
            <a:pPr lvl="1"/>
            <a:r>
              <a:rPr lang="en-US" sz="2000" dirty="0">
                <a:solidFill>
                  <a:schemeClr val="bg2">
                    <a:lumMod val="75000"/>
                  </a:schemeClr>
                </a:solidFill>
                <a:latin typeface="Segoe UI "/>
                <a:cs typeface="Segoe UI Light" panose="020B0502040204020203" pitchFamily="34" charset="0"/>
              </a:rPr>
              <a:t>Focusing only on fixing errors can overwhelm students and distract them from learning bigger writing skills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(Mujtaba et al., 2024)</a:t>
            </a:r>
            <a:endParaRPr lang="en-US" sz="3600" spc="-300" dirty="0">
              <a:latin typeface="Segoe UI Semibold" panose="020B0702040204020203" pitchFamily="34" charset="0"/>
              <a:cs typeface="Segoe UI Semibold" panose="020B0702040204020203" pitchFamily="34" charset="0"/>
            </a:endParaRPr>
          </a:p>
        </p:txBody>
      </p:sp>
      <p:sp>
        <p:nvSpPr>
          <p:cNvPr id="18" name="Hộp Văn bản 17">
            <a:extLst>
              <a:ext uri="{FF2B5EF4-FFF2-40B4-BE49-F238E27FC236}">
                <a16:creationId xmlns:a16="http://schemas.microsoft.com/office/drawing/2014/main" id="{FFCEBE5A-8740-6E45-47D2-0D490D411FE9}"/>
              </a:ext>
            </a:extLst>
          </p:cNvPr>
          <p:cNvSpPr txBox="1"/>
          <p:nvPr/>
        </p:nvSpPr>
        <p:spPr>
          <a:xfrm>
            <a:off x="6096000" y="1673261"/>
            <a:ext cx="5675086" cy="2092881"/>
          </a:xfrm>
          <a:prstGeom prst="rect">
            <a:avLst/>
          </a:prstGeom>
          <a:noFill/>
        </p:spPr>
        <p:txBody>
          <a:bodyPr wrap="square">
            <a:spAutoFit/>
          </a:bodyPr>
          <a:lstStyle/>
          <a:p>
            <a:pPr lvl="0"/>
            <a:r>
              <a:rPr lang="en-US" sz="3200" b="1" spc="-300" dirty="0">
                <a:latin typeface="Segoe UI Semibold" panose="020B0702040204020203" pitchFamily="34" charset="0"/>
                <a:cs typeface="Segoe UI Semibold" panose="020B0702040204020203" pitchFamily="34" charset="0"/>
              </a:rPr>
              <a:t>For teachers</a:t>
            </a:r>
            <a:endParaRPr lang="en-US" sz="3200" spc="-300" dirty="0">
              <a:latin typeface="Segoe UI Semibold" panose="020B0702040204020203" pitchFamily="34" charset="0"/>
              <a:cs typeface="Segoe UI Semibold" panose="020B0702040204020203" pitchFamily="34" charset="0"/>
            </a:endParaRPr>
          </a:p>
          <a:p>
            <a:pPr lvl="1"/>
            <a:r>
              <a:rPr lang="en-US" sz="2000" dirty="0">
                <a:solidFill>
                  <a:schemeClr val="bg2">
                    <a:lumMod val="75000"/>
                  </a:schemeClr>
                </a:solidFill>
                <a:latin typeface="Segoe UI "/>
              </a:rPr>
              <a:t>Instead of correcting every single mistake, try asking guiding questions like, "Does each sentence express a complete thought?" This helps students learn to self-edit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(Pollari &amp; </a:t>
            </a:r>
            <a:r>
              <a:rPr lang="en-US" sz="1400" dirty="0" err="1">
                <a:solidFill>
                  <a:schemeClr val="bg2">
                    <a:lumMod val="75000"/>
                  </a:schemeClr>
                </a:solidFill>
                <a:latin typeface="Segoe UI Light" panose="020B0502040204020203" pitchFamily="34" charset="0"/>
                <a:cs typeface="Segoe UI Light" panose="020B0502040204020203" pitchFamily="34" charset="0"/>
              </a:rPr>
              <a:t>Leontjev</a:t>
            </a:r>
            <a:r>
              <a:rPr lang="en-US" sz="1400" dirty="0">
                <a:solidFill>
                  <a:schemeClr val="bg2">
                    <a:lumMod val="75000"/>
                  </a:schemeClr>
                </a:solidFill>
                <a:latin typeface="Segoe UI Light" panose="020B0502040204020203" pitchFamily="34" charset="0"/>
                <a:cs typeface="Segoe UI Light" panose="020B0502040204020203" pitchFamily="34" charset="0"/>
              </a:rPr>
              <a:t>, 2023).</a:t>
            </a:r>
          </a:p>
        </p:txBody>
      </p:sp>
      <p:sp>
        <p:nvSpPr>
          <p:cNvPr id="20" name="Hộp Văn bản 19">
            <a:extLst>
              <a:ext uri="{FF2B5EF4-FFF2-40B4-BE49-F238E27FC236}">
                <a16:creationId xmlns:a16="http://schemas.microsoft.com/office/drawing/2014/main" id="{06FBB7A9-812A-6BB7-D447-42F91FF9DFCC}"/>
              </a:ext>
            </a:extLst>
          </p:cNvPr>
          <p:cNvSpPr txBox="1"/>
          <p:nvPr/>
        </p:nvSpPr>
        <p:spPr>
          <a:xfrm>
            <a:off x="631767" y="5470795"/>
            <a:ext cx="10928466" cy="954107"/>
          </a:xfrm>
          <a:prstGeom prst="rect">
            <a:avLst/>
          </a:prstGeom>
          <a:noFill/>
        </p:spPr>
        <p:txBody>
          <a:bodyPr wrap="square">
            <a:spAutoFit/>
          </a:bodyPr>
          <a:lstStyle/>
          <a:p>
            <a:pPr marL="0" marR="0" algn="ctr">
              <a:buNone/>
            </a:pPr>
            <a:r>
              <a:rPr lang="en-US" sz="2800" dirty="0">
                <a:effectLst/>
                <a:latin typeface="Segoe UI Black" panose="020B0A02040204020203" pitchFamily="34" charset="0"/>
                <a:ea typeface="Segoe UI Black" panose="020B0A02040204020203" pitchFamily="34" charset="0"/>
              </a:rPr>
              <a:t>Better feedback = Less surface correction + More supportive, thought-provoking guidance</a:t>
            </a:r>
          </a:p>
        </p:txBody>
      </p:sp>
    </p:spTree>
    <p:extLst>
      <p:ext uri="{BB962C8B-B14F-4D97-AF65-F5344CB8AC3E}">
        <p14:creationId xmlns:p14="http://schemas.microsoft.com/office/powerpoint/2010/main" val="2735177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C9A03-10F4-7FDD-0522-94B0F6D23C58}"/>
            </a:ext>
          </a:extLst>
        </p:cNvPr>
        <p:cNvGrpSpPr/>
        <p:nvPr/>
      </p:nvGrpSpPr>
      <p:grpSpPr>
        <a:xfrm>
          <a:off x="0" y="0"/>
          <a:ext cx="0" cy="0"/>
          <a:chOff x="0" y="0"/>
          <a:chExt cx="0" cy="0"/>
        </a:xfrm>
      </p:grpSpPr>
      <p:sp>
        <p:nvSpPr>
          <p:cNvPr id="9" name="Hộp Văn bản 8">
            <a:extLst>
              <a:ext uri="{FF2B5EF4-FFF2-40B4-BE49-F238E27FC236}">
                <a16:creationId xmlns:a16="http://schemas.microsoft.com/office/drawing/2014/main" id="{A2417367-547A-3CB5-74B2-6E3E0F7BC032}"/>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dirty="0">
                <a:solidFill>
                  <a:schemeClr val="tx1"/>
                </a:solidFill>
                <a:effectLst/>
                <a:latin typeface="Segoe UI Black" panose="020B0A02040204020203" pitchFamily="34" charset="0"/>
                <a:ea typeface="Segoe UI Black" panose="020B0A02040204020203" pitchFamily="34" charset="0"/>
                <a:cs typeface="source serif 4"/>
              </a:rPr>
              <a:t>Conclusion &amp; Limitations</a:t>
            </a:r>
            <a:endParaRPr lang="en-US" sz="4400" spc="-300" dirty="0">
              <a:effectLst/>
              <a:latin typeface="Segoe UI Black" panose="020B0A02040204020203" pitchFamily="34" charset="0"/>
              <a:ea typeface="Segoe UI Black" panose="020B0A02040204020203"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CC1AA2DD-DE23-99E4-E27A-88F697788E92}"/>
              </a:ext>
            </a:extLst>
          </p:cNvPr>
          <p:cNvSpPr txBox="1"/>
          <p:nvPr/>
        </p:nvSpPr>
        <p:spPr>
          <a:xfrm>
            <a:off x="631767" y="938574"/>
            <a:ext cx="10928466" cy="4980851"/>
          </a:xfrm>
          <a:prstGeom prst="rect">
            <a:avLst/>
          </a:prstGeom>
          <a:noFill/>
        </p:spPr>
        <p:txBody>
          <a:bodyPr wrap="square">
            <a:spAutoFit/>
          </a:bodyPr>
          <a:lstStyle/>
          <a:p>
            <a:pPr marR="0" lvl="0">
              <a:spcBef>
                <a:spcPts val="525"/>
              </a:spcBef>
              <a:spcAft>
                <a:spcPts val="525"/>
              </a:spcAft>
              <a:tabLst>
                <a:tab pos="571500" algn="l"/>
              </a:tabLst>
            </a:pPr>
            <a:r>
              <a:rPr lang="en-US" sz="3600" spc="-150" dirty="0">
                <a:solidFill>
                  <a:srgbClr val="000000"/>
                </a:solidFill>
                <a:effectLst/>
                <a:latin typeface="Segoe UI Semibold" panose="020B0702040204020203" pitchFamily="34" charset="0"/>
                <a:ea typeface="source serif 4"/>
                <a:cs typeface="Segoe UI Semibold" panose="020B0702040204020203" pitchFamily="34" charset="0"/>
              </a:rPr>
              <a:t>Conclusion</a:t>
            </a:r>
            <a:endParaRPr lang="en-US" sz="3600" spc="-150" dirty="0">
              <a:solidFill>
                <a:srgbClr val="000000"/>
              </a:solidFill>
              <a:latin typeface="Segoe UI Semibold" panose="020B0702040204020203" pitchFamily="34" charset="0"/>
              <a:ea typeface="source serif 4"/>
              <a:cs typeface="Segoe UI Semibold" panose="020B0702040204020203" pitchFamily="34" charset="0"/>
            </a:endParaRPr>
          </a:p>
          <a:p>
            <a:pPr marR="0" lvl="0">
              <a:spcBef>
                <a:spcPts val="525"/>
              </a:spcBef>
              <a:spcAft>
                <a:spcPts val="525"/>
              </a:spcAft>
              <a:tabLst>
                <a:tab pos="571500" algn="l"/>
              </a:tabLst>
            </a:pPr>
            <a:r>
              <a:rPr lang="en-US" sz="2800" dirty="0">
                <a:solidFill>
                  <a:srgbClr val="000000"/>
                </a:solidFill>
                <a:effectLst/>
                <a:latin typeface="Segoe UI Light" panose="020B0502040204020203" pitchFamily="34" charset="0"/>
                <a:ea typeface="source serif 4"/>
                <a:cs typeface="Segoe UI Light" panose="020B0502040204020203" pitchFamily="34" charset="0"/>
              </a:rPr>
              <a:t>Effective feedback relies on both the pedagogical level targeted and the relational/cognitive language used to deliver it.</a:t>
            </a:r>
            <a:endParaRPr lang="en-US" sz="2800" dirty="0">
              <a:effectLst/>
              <a:latin typeface="Segoe UI Light" panose="020B0502040204020203" pitchFamily="34" charset="0"/>
              <a:ea typeface="Aptos" panose="020B0004020202020204" pitchFamily="34" charset="0"/>
              <a:cs typeface="Segoe UI Light" panose="020B0502040204020203" pitchFamily="34" charset="0"/>
            </a:endParaRPr>
          </a:p>
          <a:p>
            <a:pPr marR="0" lvl="0">
              <a:spcBef>
                <a:spcPts val="525"/>
              </a:spcBef>
              <a:spcAft>
                <a:spcPts val="525"/>
              </a:spcAft>
              <a:tabLst>
                <a:tab pos="571500" algn="l"/>
              </a:tabLst>
            </a:pPr>
            <a:r>
              <a:rPr lang="en-US" sz="3600" spc="-150" dirty="0">
                <a:solidFill>
                  <a:srgbClr val="000000"/>
                </a:solidFill>
                <a:effectLst/>
                <a:latin typeface="Segoe UI Semibold" panose="020B0702040204020203" pitchFamily="34" charset="0"/>
                <a:ea typeface="source serif 4"/>
                <a:cs typeface="Segoe UI Semibold" panose="020B0702040204020203" pitchFamily="34" charset="0"/>
              </a:rPr>
              <a:t>Limitations</a:t>
            </a:r>
            <a:endParaRPr lang="en-US" sz="3600" spc="-150" dirty="0">
              <a:solidFill>
                <a:srgbClr val="000000"/>
              </a:solidFill>
              <a:latin typeface="Segoe UI Semibold" panose="020B0702040204020203" pitchFamily="34" charset="0"/>
              <a:ea typeface="source serif 4"/>
              <a:cs typeface="Segoe UI Semibold" panose="020B0702040204020203" pitchFamily="34" charset="0"/>
            </a:endParaRPr>
          </a:p>
          <a:p>
            <a:pPr marR="0" lvl="0">
              <a:spcBef>
                <a:spcPts val="525"/>
              </a:spcBef>
              <a:spcAft>
                <a:spcPts val="525"/>
              </a:spcAft>
              <a:tabLst>
                <a:tab pos="571500" algn="l"/>
              </a:tabLst>
            </a:pPr>
            <a:r>
              <a:rPr lang="en-US" sz="2800" dirty="0">
                <a:solidFill>
                  <a:srgbClr val="000000"/>
                </a:solidFill>
                <a:effectLst/>
                <a:latin typeface="Segoe UI Light" panose="020B0502040204020203" pitchFamily="34" charset="0"/>
                <a:ea typeface="source serif 4"/>
                <a:cs typeface="Segoe UI Light" panose="020B0502040204020203" pitchFamily="34" charset="0"/>
              </a:rPr>
              <a:t>Small sample size, single public-school context, single coder, and lack of data on students' long-term reactions.</a:t>
            </a:r>
            <a:endParaRPr lang="en-US" sz="2800" dirty="0">
              <a:effectLst/>
              <a:latin typeface="Segoe UI Light" panose="020B0502040204020203" pitchFamily="34" charset="0"/>
              <a:ea typeface="Aptos" panose="020B0004020202020204" pitchFamily="34" charset="0"/>
              <a:cs typeface="Segoe UI Light" panose="020B0502040204020203" pitchFamily="34" charset="0"/>
            </a:endParaRPr>
          </a:p>
          <a:p>
            <a:pPr marR="0" lvl="0">
              <a:spcBef>
                <a:spcPts val="525"/>
              </a:spcBef>
              <a:spcAft>
                <a:spcPts val="525"/>
              </a:spcAft>
              <a:tabLst>
                <a:tab pos="571500" algn="l"/>
              </a:tabLst>
            </a:pPr>
            <a:r>
              <a:rPr lang="en-US" sz="3600" spc="-150" dirty="0">
                <a:solidFill>
                  <a:srgbClr val="000000"/>
                </a:solidFill>
                <a:effectLst/>
                <a:latin typeface="Segoe UI Semibold" panose="020B0702040204020203" pitchFamily="34" charset="0"/>
                <a:ea typeface="source serif 4"/>
                <a:cs typeface="Segoe UI Semibold" panose="020B0702040204020203" pitchFamily="34" charset="0"/>
              </a:rPr>
              <a:t>Future Research</a:t>
            </a:r>
            <a:endParaRPr lang="en-US" sz="3600" spc="-150" dirty="0">
              <a:solidFill>
                <a:srgbClr val="000000"/>
              </a:solidFill>
              <a:latin typeface="Segoe UI Semibold" panose="020B0702040204020203" pitchFamily="34" charset="0"/>
              <a:ea typeface="source serif 4"/>
              <a:cs typeface="Segoe UI Semibold" panose="020B0702040204020203" pitchFamily="34" charset="0"/>
            </a:endParaRPr>
          </a:p>
          <a:p>
            <a:pPr marR="0" lvl="0">
              <a:spcBef>
                <a:spcPts val="525"/>
              </a:spcBef>
              <a:spcAft>
                <a:spcPts val="525"/>
              </a:spcAft>
              <a:tabLst>
                <a:tab pos="571500" algn="l"/>
              </a:tabLst>
            </a:pPr>
            <a:r>
              <a:rPr lang="en-US" sz="2800" dirty="0">
                <a:solidFill>
                  <a:srgbClr val="000000"/>
                </a:solidFill>
                <a:effectLst/>
                <a:latin typeface="Segoe UI Light" panose="020B0502040204020203" pitchFamily="34" charset="0"/>
                <a:ea typeface="source serif 4"/>
                <a:cs typeface="Segoe UI Light" panose="020B0502040204020203" pitchFamily="34" charset="0"/>
              </a:rPr>
              <a:t>Incorporate student perspectives, formal inter-rater agreement (e.g., Cohen's kappa), and track long-term writing outcomes.</a:t>
            </a:r>
            <a:endParaRPr lang="en-US" sz="2800" dirty="0">
              <a:effectLst/>
              <a:latin typeface="Segoe UI Light" panose="020B0502040204020203" pitchFamily="34" charset="0"/>
              <a:ea typeface="Aptos" panose="020B0004020202020204" pitchFamily="34" charset="0"/>
              <a:cs typeface="Segoe UI Light" panose="020B0502040204020203" pitchFamily="34" charset="0"/>
            </a:endParaRPr>
          </a:p>
        </p:txBody>
      </p:sp>
    </p:spTree>
    <p:extLst>
      <p:ext uri="{BB962C8B-B14F-4D97-AF65-F5344CB8AC3E}">
        <p14:creationId xmlns:p14="http://schemas.microsoft.com/office/powerpoint/2010/main" val="927344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FA7C9158-1F99-EF34-AB34-7EA6EBA4ACCF}"/>
              </a:ext>
            </a:extLst>
          </p:cNvPr>
          <p:cNvSpPr txBox="1"/>
          <p:nvPr/>
        </p:nvSpPr>
        <p:spPr>
          <a:xfrm>
            <a:off x="0" y="1819109"/>
            <a:ext cx="6096000" cy="4862870"/>
          </a:xfrm>
          <a:prstGeom prst="rect">
            <a:avLst/>
          </a:prstGeom>
          <a:noFill/>
        </p:spPr>
        <p:txBody>
          <a:bodyPr wrap="square">
            <a:spAutoFit/>
          </a:bodyPr>
          <a:lstStyle/>
          <a:p>
            <a:pPr lvl="0"/>
            <a:r>
              <a:rPr lang="en-US" sz="3600" spc="-300" dirty="0">
                <a:latin typeface="Segoe UI Semibold" panose="020B0702040204020203" pitchFamily="34" charset="0"/>
                <a:cs typeface="Segoe UI Semibold" panose="020B0702040204020203" pitchFamily="34" charset="0"/>
              </a:rPr>
              <a:t>Feedback shapes attitudes: </a:t>
            </a:r>
          </a:p>
          <a:p>
            <a:pPr lvl="1"/>
            <a:r>
              <a:rPr lang="en-US" sz="2000" dirty="0">
                <a:solidFill>
                  <a:schemeClr val="bg2">
                    <a:lumMod val="75000"/>
                  </a:schemeClr>
                </a:solidFill>
                <a:latin typeface="Segoe UI" panose="020B0502040204020203" pitchFamily="34" charset="0"/>
                <a:cs typeface="Segoe UI" panose="020B0502040204020203" pitchFamily="34" charset="0"/>
              </a:rPr>
              <a:t>Comments influence whether students see revision as helpful or threatening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(Hattie &amp; Timperley, 2007).</a:t>
            </a:r>
          </a:p>
          <a:p>
            <a:pPr lvl="0"/>
            <a:r>
              <a:rPr lang="en-US" sz="3600" b="1" spc="-300" dirty="0">
                <a:latin typeface="Segoe UI Semibold" panose="020B0702040204020203" pitchFamily="34" charset="0"/>
                <a:cs typeface="Segoe UI Semibold" panose="020B0702040204020203" pitchFamily="34" charset="0"/>
              </a:rPr>
              <a:t>Risk of negative emotions:</a:t>
            </a:r>
            <a:r>
              <a:rPr lang="en-US" sz="3600" spc="-300" dirty="0">
                <a:latin typeface="Segoe UI Semibold" panose="020B0702040204020203" pitchFamily="34" charset="0"/>
                <a:cs typeface="Segoe UI Semibold" panose="020B0702040204020203" pitchFamily="34" charset="0"/>
              </a:rPr>
              <a:t> </a:t>
            </a:r>
          </a:p>
          <a:p>
            <a:pPr lvl="1"/>
            <a:r>
              <a:rPr lang="en-US" sz="2000" dirty="0">
                <a:solidFill>
                  <a:schemeClr val="bg2">
                    <a:lumMod val="75000"/>
                  </a:schemeClr>
                </a:solidFill>
                <a:latin typeface="Segoe UI" panose="020B0502040204020203" pitchFamily="34" charset="0"/>
                <a:cs typeface="Segoe UI" panose="020B0502040204020203" pitchFamily="34" charset="0"/>
              </a:rPr>
              <a:t>Harsh or error-heavy feedback can trigger anxiety, frustration, and avoidance of writing tasks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(Erickson et al., 2022; Poulos &amp; Mahony, 2008; Rowe, 2017).</a:t>
            </a:r>
          </a:p>
          <a:p>
            <a:pPr lvl="0"/>
            <a:r>
              <a:rPr lang="en-US" sz="3600" b="1" spc="-300" dirty="0">
                <a:latin typeface="Segoe UI Semibold" panose="020B0702040204020203" pitchFamily="34" charset="0"/>
                <a:cs typeface="Segoe UI Semibold" panose="020B0702040204020203" pitchFamily="34" charset="0"/>
              </a:rPr>
              <a:t>Building confidence:</a:t>
            </a:r>
            <a:r>
              <a:rPr lang="en-US" sz="3600" spc="-300" dirty="0">
                <a:latin typeface="Segoe UI Semibold" panose="020B0702040204020203" pitchFamily="34" charset="0"/>
                <a:cs typeface="Segoe UI Semibold" panose="020B0702040204020203" pitchFamily="34" charset="0"/>
              </a:rPr>
              <a:t> </a:t>
            </a:r>
          </a:p>
          <a:p>
            <a:pPr lvl="1"/>
            <a:r>
              <a:rPr lang="en-US" sz="2000" dirty="0">
                <a:solidFill>
                  <a:schemeClr val="bg2">
                    <a:lumMod val="75000"/>
                  </a:schemeClr>
                </a:solidFill>
                <a:latin typeface="Segoe UI" panose="020B0502040204020203" pitchFamily="34" charset="0"/>
                <a:cs typeface="Segoe UI" panose="020B0502040204020203" pitchFamily="34" charset="0"/>
              </a:rPr>
              <a:t>Supportive, clear feedback makes students feel capable and more willing to engage in the revision process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(Sargeant et al., 2007).</a:t>
            </a:r>
          </a:p>
        </p:txBody>
      </p:sp>
      <p:sp>
        <p:nvSpPr>
          <p:cNvPr id="5" name="Hộp Văn bản 4">
            <a:extLst>
              <a:ext uri="{FF2B5EF4-FFF2-40B4-BE49-F238E27FC236}">
                <a16:creationId xmlns:a16="http://schemas.microsoft.com/office/drawing/2014/main" id="{73B39356-C4E5-C4F8-EEE9-3EEBED75B975}"/>
              </a:ext>
            </a:extLst>
          </p:cNvPr>
          <p:cNvSpPr txBox="1"/>
          <p:nvPr/>
        </p:nvSpPr>
        <p:spPr>
          <a:xfrm>
            <a:off x="6096000" y="1819109"/>
            <a:ext cx="6096000" cy="4862870"/>
          </a:xfrm>
          <a:prstGeom prst="rect">
            <a:avLst/>
          </a:prstGeom>
          <a:noFill/>
        </p:spPr>
        <p:txBody>
          <a:bodyPr wrap="square">
            <a:spAutoFit/>
          </a:bodyPr>
          <a:lstStyle/>
          <a:p>
            <a:pPr lvl="0"/>
            <a:r>
              <a:rPr lang="en-US" sz="3600" b="1" spc="-300" dirty="0"/>
              <a:t>What is self-regulation?</a:t>
            </a:r>
            <a:r>
              <a:rPr lang="en-US" sz="3600" spc="-300" dirty="0"/>
              <a:t> </a:t>
            </a:r>
          </a:p>
          <a:p>
            <a:pPr lvl="1"/>
            <a:r>
              <a:rPr lang="en-US" sz="2000" dirty="0">
                <a:solidFill>
                  <a:schemeClr val="bg2">
                    <a:lumMod val="75000"/>
                  </a:schemeClr>
                </a:solidFill>
                <a:latin typeface="Segoe UI" panose="020B0502040204020203" pitchFamily="34" charset="0"/>
                <a:cs typeface="Segoe UI" panose="020B0502040204020203" pitchFamily="34" charset="0"/>
              </a:rPr>
              <a:t>The ability to plan, monitor, and improve one's own work without constant teacher guidance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(Nicol, 2010).</a:t>
            </a:r>
          </a:p>
          <a:p>
            <a:pPr lvl="0"/>
            <a:r>
              <a:rPr lang="en-US" sz="3600" b="1" spc="-300" dirty="0"/>
              <a:t>Feedback as a scaffold:</a:t>
            </a:r>
            <a:r>
              <a:rPr lang="en-US" sz="3600" spc="-300" dirty="0"/>
              <a:t> </a:t>
            </a:r>
          </a:p>
          <a:p>
            <a:pPr lvl="1"/>
            <a:r>
              <a:rPr lang="en-US" sz="2000" dirty="0">
                <a:solidFill>
                  <a:schemeClr val="bg2">
                    <a:lumMod val="75000"/>
                  </a:schemeClr>
                </a:solidFill>
                <a:latin typeface="Segoe UI" panose="020B0502040204020203" pitchFamily="34" charset="0"/>
                <a:cs typeface="Segoe UI" panose="020B0502040204020203" pitchFamily="34" charset="0"/>
              </a:rPr>
              <a:t>Effective comments teach strategies students can apply independently, not just correct mistakes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(Tai et al., 2018).</a:t>
            </a:r>
          </a:p>
          <a:p>
            <a:pPr lvl="0"/>
            <a:r>
              <a:rPr lang="en-US" sz="3600" b="1" spc="-300" dirty="0"/>
              <a:t>Dependency trap:</a:t>
            </a:r>
            <a:r>
              <a:rPr lang="en-US" sz="3600" spc="-300" dirty="0"/>
              <a:t> </a:t>
            </a:r>
          </a:p>
          <a:p>
            <a:pPr lvl="1"/>
            <a:r>
              <a:rPr lang="en-US" sz="2000" dirty="0">
                <a:solidFill>
                  <a:schemeClr val="bg2">
                    <a:lumMod val="75000"/>
                  </a:schemeClr>
                </a:solidFill>
                <a:latin typeface="Segoe UI" panose="020B0502040204020203" pitchFamily="34" charset="0"/>
                <a:cs typeface="Segoe UI" panose="020B0502040204020203" pitchFamily="34" charset="0"/>
              </a:rPr>
              <a:t>Over-focus on surface corrections makes students rely on teachers to spot errors, weakening long-term self-editing skills </a:t>
            </a:r>
          </a:p>
          <a:p>
            <a:pPr lvl="0" algn="r"/>
            <a:r>
              <a:rPr lang="en-US" sz="1400" dirty="0">
                <a:solidFill>
                  <a:schemeClr val="bg2">
                    <a:lumMod val="75000"/>
                  </a:schemeClr>
                </a:solidFill>
                <a:latin typeface="Segoe UI Light" panose="020B0502040204020203" pitchFamily="34" charset="0"/>
                <a:cs typeface="Segoe UI Light" panose="020B0502040204020203" pitchFamily="34" charset="0"/>
              </a:rPr>
              <a:t>(Ganapathy et al., 2020; Irwin, 2017; Thi et al., 2017).</a:t>
            </a:r>
          </a:p>
        </p:txBody>
      </p:sp>
      <p:sp>
        <p:nvSpPr>
          <p:cNvPr id="6" name="Hộp Văn bản 5">
            <a:extLst>
              <a:ext uri="{FF2B5EF4-FFF2-40B4-BE49-F238E27FC236}">
                <a16:creationId xmlns:a16="http://schemas.microsoft.com/office/drawing/2014/main" id="{8BC104A2-3F78-28A4-FCB1-9E768B20D8D2}"/>
              </a:ext>
            </a:extLst>
          </p:cNvPr>
          <p:cNvSpPr txBox="1"/>
          <p:nvPr/>
        </p:nvSpPr>
        <p:spPr>
          <a:xfrm>
            <a:off x="0" y="372559"/>
            <a:ext cx="6096000" cy="1446550"/>
          </a:xfrm>
          <a:prstGeom prst="rect">
            <a:avLst/>
          </a:prstGeom>
          <a:noFill/>
        </p:spPr>
        <p:txBody>
          <a:bodyPr wrap="square">
            <a:spAutoFit/>
          </a:bodyPr>
          <a:lstStyle/>
          <a:p>
            <a:pPr algn="ctr"/>
            <a:r>
              <a:rPr lang="en-US" sz="4400" b="1" spc="-300" dirty="0">
                <a:latin typeface="Segoe UI Black" panose="020B0A02040204020203" pitchFamily="34" charset="0"/>
                <a:ea typeface="Segoe UI Black" panose="020B0A02040204020203" pitchFamily="34" charset="0"/>
                <a:cs typeface="Segoe UI" panose="020B0502040204020203" pitchFamily="34" charset="0"/>
              </a:rPr>
              <a:t>Emotional Response to Revision</a:t>
            </a:r>
            <a:endParaRPr lang="en-US" sz="1400" dirty="0">
              <a:latin typeface="Segoe UI Light" panose="020B0502040204020203" pitchFamily="34" charset="0"/>
              <a:cs typeface="Segoe UI Light" panose="020B0502040204020203" pitchFamily="34" charset="0"/>
            </a:endParaRPr>
          </a:p>
        </p:txBody>
      </p:sp>
      <p:sp>
        <p:nvSpPr>
          <p:cNvPr id="7" name="Hộp Văn bản 6">
            <a:extLst>
              <a:ext uri="{FF2B5EF4-FFF2-40B4-BE49-F238E27FC236}">
                <a16:creationId xmlns:a16="http://schemas.microsoft.com/office/drawing/2014/main" id="{76D703B6-DFC3-0EA1-B9EE-B92F355D1C85}"/>
              </a:ext>
            </a:extLst>
          </p:cNvPr>
          <p:cNvSpPr txBox="1"/>
          <p:nvPr/>
        </p:nvSpPr>
        <p:spPr>
          <a:xfrm>
            <a:off x="5979886" y="372559"/>
            <a:ext cx="6096000" cy="1446550"/>
          </a:xfrm>
          <a:prstGeom prst="rect">
            <a:avLst/>
          </a:prstGeom>
          <a:noFill/>
        </p:spPr>
        <p:txBody>
          <a:bodyPr wrap="square">
            <a:spAutoFit/>
          </a:bodyPr>
          <a:lstStyle/>
          <a:p>
            <a:pPr algn="ctr"/>
            <a:r>
              <a:rPr lang="en-US" sz="4400" b="1" spc="-300" dirty="0">
                <a:latin typeface="Segoe UI Black" panose="020B0A02040204020203" pitchFamily="34" charset="0"/>
                <a:ea typeface="Segoe UI Black" panose="020B0A02040204020203" pitchFamily="34" charset="0"/>
              </a:rPr>
              <a:t>Self-Regulation &amp; Independent Learning</a:t>
            </a:r>
            <a:endParaRPr lang="en-US" sz="4400" spc="-300" dirty="0">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124021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4A5F6-C103-3C7D-5861-0EA292D04604}"/>
            </a:ext>
          </a:extLst>
        </p:cNvPr>
        <p:cNvGrpSpPr/>
        <p:nvPr/>
      </p:nvGrpSpPr>
      <p:grpSpPr>
        <a:xfrm>
          <a:off x="0" y="0"/>
          <a:ext cx="0" cy="0"/>
          <a:chOff x="0" y="0"/>
          <a:chExt cx="0" cy="0"/>
        </a:xfrm>
      </p:grpSpPr>
      <p:sp>
        <p:nvSpPr>
          <p:cNvPr id="3" name="Hộp Văn bản 2">
            <a:extLst>
              <a:ext uri="{FF2B5EF4-FFF2-40B4-BE49-F238E27FC236}">
                <a16:creationId xmlns:a16="http://schemas.microsoft.com/office/drawing/2014/main" id="{B3D98486-E3B4-6A02-5DF5-D78A5F083810}"/>
              </a:ext>
            </a:extLst>
          </p:cNvPr>
          <p:cNvSpPr txBox="1"/>
          <p:nvPr/>
        </p:nvSpPr>
        <p:spPr>
          <a:xfrm>
            <a:off x="893545" y="643622"/>
            <a:ext cx="10404910" cy="5201424"/>
          </a:xfrm>
          <a:prstGeom prst="rect">
            <a:avLst/>
          </a:prstGeom>
          <a:noFill/>
        </p:spPr>
        <p:txBody>
          <a:bodyPr wrap="square">
            <a:spAutoFit/>
          </a:bodyPr>
          <a:lstStyle/>
          <a:p>
            <a:pPr lvl="0"/>
            <a:r>
              <a:rPr lang="en-US" sz="4400" b="1" spc="-300">
                <a:latin typeface="Segoe UI Black" panose="020B0A02040204020203" pitchFamily="34" charset="0"/>
                <a:ea typeface="Segoe UI Black" panose="020B0A02040204020203" pitchFamily="34" charset="0"/>
                <a:cs typeface="Segoe UI" panose="020B0502040204020203" pitchFamily="34" charset="0"/>
              </a:rPr>
              <a:t>The Role of Feedback:</a:t>
            </a:r>
            <a:r>
              <a:rPr lang="en-US" sz="4400" spc="-300">
                <a:latin typeface="Segoe UI Black" panose="020B0A02040204020203" pitchFamily="34" charset="0"/>
                <a:ea typeface="Segoe UI Black" panose="020B0A02040204020203" pitchFamily="34" charset="0"/>
                <a:cs typeface="Segoe UI" panose="020B0502040204020203" pitchFamily="34" charset="0"/>
              </a:rPr>
              <a:t> </a:t>
            </a:r>
          </a:p>
          <a:p>
            <a:pPr lvl="0"/>
            <a:r>
              <a:rPr lang="en-US" sz="2800">
                <a:latin typeface="Segoe UI" panose="020B0502040204020203" pitchFamily="34" charset="0"/>
                <a:cs typeface="Segoe UI" panose="020B0502040204020203" pitchFamily="34" charset="0"/>
              </a:rPr>
              <a:t>Shapes revision attitudes and self-regulation.</a:t>
            </a:r>
          </a:p>
          <a:p>
            <a:pPr lvl="0" algn="r"/>
            <a:r>
              <a:rPr lang="en-US" sz="2000" spc="-150">
                <a:latin typeface="Segoe UI Light" panose="020B0502040204020203" pitchFamily="34" charset="0"/>
                <a:cs typeface="Segoe UI Light" panose="020B0502040204020203" pitchFamily="34" charset="0"/>
              </a:rPr>
              <a:t>(Hattie &amp; Timperley, 2007; Wisniewski et al., 2020)</a:t>
            </a:r>
          </a:p>
          <a:p>
            <a:pPr lvl="0"/>
            <a:r>
              <a:rPr lang="en-US" sz="4400" b="1" spc="-300">
                <a:latin typeface="Segoe UI Black" panose="020B0A02040204020203" pitchFamily="34" charset="0"/>
                <a:ea typeface="Segoe UI Black" panose="020B0A02040204020203" pitchFamily="34" charset="0"/>
                <a:cs typeface="Segoe UI" panose="020B0502040204020203" pitchFamily="34" charset="0"/>
              </a:rPr>
              <a:t>The Problem:</a:t>
            </a:r>
            <a:r>
              <a:rPr lang="en-US" sz="4400" spc="-300">
                <a:latin typeface="Segoe UI Black" panose="020B0A02040204020203" pitchFamily="34" charset="0"/>
                <a:ea typeface="Segoe UI Black" panose="020B0A02040204020203" pitchFamily="34" charset="0"/>
                <a:cs typeface="Segoe UI" panose="020B0502040204020203" pitchFamily="34" charset="0"/>
              </a:rPr>
              <a:t> </a:t>
            </a:r>
          </a:p>
          <a:p>
            <a:pPr lvl="0"/>
            <a:r>
              <a:rPr lang="en-US" sz="2800">
                <a:latin typeface="Segoe UI" panose="020B0502040204020203" pitchFamily="34" charset="0"/>
                <a:cs typeface="Segoe UI" panose="020B0502040204020203" pitchFamily="34" charset="0"/>
              </a:rPr>
              <a:t>Heavy reliance on direct corrective feedback due to test-oriented pressures in Vietnam.</a:t>
            </a:r>
          </a:p>
          <a:p>
            <a:pPr lvl="0" algn="r"/>
            <a:r>
              <a:rPr lang="en-US" sz="2000" spc="-150">
                <a:latin typeface="Segoe UI Light" panose="020B0502040204020203" pitchFamily="34" charset="0"/>
                <a:cs typeface="Segoe UI Light" panose="020B0502040204020203" pitchFamily="34" charset="0"/>
              </a:rPr>
              <a:t>(Luong, 2025; Nguyen et al., 2024)</a:t>
            </a:r>
          </a:p>
          <a:p>
            <a:pPr lvl="0"/>
            <a:r>
              <a:rPr lang="en-US" sz="4400" b="1" spc="-300">
                <a:latin typeface="Segoe UI Black" panose="020B0A02040204020203" pitchFamily="34" charset="0"/>
                <a:ea typeface="Segoe UI Black" panose="020B0A02040204020203" pitchFamily="34" charset="0"/>
                <a:cs typeface="Segoe UI" panose="020B0502040204020203" pitchFamily="34" charset="0"/>
              </a:rPr>
              <a:t>Consequences:</a:t>
            </a:r>
            <a:r>
              <a:rPr lang="en-US" sz="4400" spc="-300">
                <a:latin typeface="Segoe UI Black" panose="020B0A02040204020203" pitchFamily="34" charset="0"/>
                <a:ea typeface="Segoe UI Black" panose="020B0A02040204020203" pitchFamily="34" charset="0"/>
                <a:cs typeface="Segoe UI" panose="020B0502040204020203" pitchFamily="34" charset="0"/>
              </a:rPr>
              <a:t> </a:t>
            </a:r>
          </a:p>
          <a:p>
            <a:pPr lvl="0"/>
            <a:r>
              <a:rPr lang="en-US" sz="2800">
                <a:latin typeface="Segoe UI" panose="020B0502040204020203" pitchFamily="34" charset="0"/>
                <a:cs typeface="Segoe UI" panose="020B0502040204020203" pitchFamily="34" charset="0"/>
              </a:rPr>
              <a:t>Erodes self-editing confidence and limits a</a:t>
            </a:r>
            <a:r>
              <a:rPr lang="en-US" sz="2800"/>
              <a:t>uthentic writing competence</a:t>
            </a:r>
            <a:r>
              <a:rPr lang="en-US" sz="2800">
                <a:latin typeface="Segoe UI" panose="020B0502040204020203" pitchFamily="34" charset="0"/>
                <a:cs typeface="Segoe UI" panose="020B0502040204020203" pitchFamily="34" charset="0"/>
              </a:rPr>
              <a:t>.</a:t>
            </a:r>
          </a:p>
          <a:p>
            <a:pPr lvl="0" algn="r"/>
            <a:r>
              <a:rPr lang="en-US" sz="2000" spc="-150">
                <a:latin typeface="Segoe UI Light" panose="020B0502040204020203" pitchFamily="34" charset="0"/>
                <a:cs typeface="Segoe UI Light" panose="020B0502040204020203" pitchFamily="34" charset="0"/>
              </a:rPr>
              <a:t>(Ganapathy et al., 2020; Thi et al., 2017)</a:t>
            </a:r>
          </a:p>
        </p:txBody>
      </p:sp>
    </p:spTree>
    <p:extLst>
      <p:ext uri="{BB962C8B-B14F-4D97-AF65-F5344CB8AC3E}">
        <p14:creationId xmlns:p14="http://schemas.microsoft.com/office/powerpoint/2010/main" val="26106613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FA7C9158-1F99-EF34-AB34-7EA6EBA4ACCF}"/>
              </a:ext>
            </a:extLst>
          </p:cNvPr>
          <p:cNvSpPr txBox="1"/>
          <p:nvPr/>
        </p:nvSpPr>
        <p:spPr>
          <a:xfrm>
            <a:off x="0" y="1819109"/>
            <a:ext cx="6096000" cy="4862870"/>
          </a:xfrm>
          <a:prstGeom prst="rect">
            <a:avLst/>
          </a:prstGeom>
          <a:noFill/>
        </p:spPr>
        <p:txBody>
          <a:bodyPr wrap="square">
            <a:spAutoFit/>
          </a:bodyPr>
          <a:lstStyle/>
          <a:p>
            <a:pPr lvl="0"/>
            <a:r>
              <a:rPr lang="en-US" sz="3600" spc="-300">
                <a:latin typeface="Segoe UI Semibold" panose="020B0702040204020203" pitchFamily="34" charset="0"/>
                <a:cs typeface="Segoe UI Semibold" panose="020B0702040204020203" pitchFamily="34" charset="0"/>
              </a:rPr>
              <a:t>Feedback shapes attitudes: </a:t>
            </a:r>
          </a:p>
          <a:p>
            <a:pPr lvl="1"/>
            <a:r>
              <a:rPr lang="en-US" sz="2000">
                <a:solidFill>
                  <a:schemeClr val="bg2">
                    <a:lumMod val="75000"/>
                  </a:schemeClr>
                </a:solidFill>
                <a:latin typeface="Segoe UI" panose="020B0502040204020203" pitchFamily="34" charset="0"/>
                <a:cs typeface="Segoe UI" panose="020B0502040204020203" pitchFamily="34" charset="0"/>
              </a:rPr>
              <a:t>Comments influence whether students see revision as helpful or threatening </a:t>
            </a:r>
          </a:p>
          <a:p>
            <a:pPr lvl="0" algn="r"/>
            <a:r>
              <a:rPr lang="en-US" sz="1400">
                <a:solidFill>
                  <a:schemeClr val="bg2">
                    <a:lumMod val="75000"/>
                  </a:schemeClr>
                </a:solidFill>
                <a:latin typeface="Segoe UI Light" panose="020B0502040204020203" pitchFamily="34" charset="0"/>
                <a:cs typeface="Segoe UI Light" panose="020B0502040204020203" pitchFamily="34" charset="0"/>
              </a:rPr>
              <a:t>(Hattie &amp; Timperley, 2007).</a:t>
            </a:r>
          </a:p>
          <a:p>
            <a:pPr lvl="0"/>
            <a:r>
              <a:rPr lang="en-US" sz="3600" b="1" spc="-300">
                <a:latin typeface="Segoe UI Semibold" panose="020B0702040204020203" pitchFamily="34" charset="0"/>
                <a:cs typeface="Segoe UI Semibold" panose="020B0702040204020203" pitchFamily="34" charset="0"/>
              </a:rPr>
              <a:t>Risk of negative emotions:</a:t>
            </a:r>
            <a:r>
              <a:rPr lang="en-US" sz="3600" spc="-300">
                <a:latin typeface="Segoe UI Semibold" panose="020B0702040204020203" pitchFamily="34" charset="0"/>
                <a:cs typeface="Segoe UI Semibold" panose="020B0702040204020203" pitchFamily="34" charset="0"/>
              </a:rPr>
              <a:t> </a:t>
            </a:r>
          </a:p>
          <a:p>
            <a:pPr lvl="1"/>
            <a:r>
              <a:rPr lang="en-US" sz="2000">
                <a:solidFill>
                  <a:schemeClr val="bg2">
                    <a:lumMod val="75000"/>
                  </a:schemeClr>
                </a:solidFill>
                <a:latin typeface="Segoe UI" panose="020B0502040204020203" pitchFamily="34" charset="0"/>
                <a:cs typeface="Segoe UI" panose="020B0502040204020203" pitchFamily="34" charset="0"/>
              </a:rPr>
              <a:t>Harsh or error-heavy feedback can trigger anxiety, frustration, and avoidance of writing tasks </a:t>
            </a:r>
          </a:p>
          <a:p>
            <a:pPr lvl="0" algn="r"/>
            <a:r>
              <a:rPr lang="en-US" sz="1400">
                <a:solidFill>
                  <a:schemeClr val="bg2">
                    <a:lumMod val="75000"/>
                  </a:schemeClr>
                </a:solidFill>
                <a:latin typeface="Segoe UI Light" panose="020B0502040204020203" pitchFamily="34" charset="0"/>
                <a:cs typeface="Segoe UI Light" panose="020B0502040204020203" pitchFamily="34" charset="0"/>
              </a:rPr>
              <a:t>(Erickson et al., 2022; Poulos &amp; Mahony, 2008; Rowe, 2017).</a:t>
            </a:r>
          </a:p>
          <a:p>
            <a:pPr lvl="0"/>
            <a:r>
              <a:rPr lang="en-US" sz="3600" b="1" spc="-300">
                <a:latin typeface="Segoe UI Semibold" panose="020B0702040204020203" pitchFamily="34" charset="0"/>
                <a:cs typeface="Segoe UI Semibold" panose="020B0702040204020203" pitchFamily="34" charset="0"/>
              </a:rPr>
              <a:t>Building confidence:</a:t>
            </a:r>
            <a:r>
              <a:rPr lang="en-US" sz="3600" spc="-300">
                <a:latin typeface="Segoe UI Semibold" panose="020B0702040204020203" pitchFamily="34" charset="0"/>
                <a:cs typeface="Segoe UI Semibold" panose="020B0702040204020203" pitchFamily="34" charset="0"/>
              </a:rPr>
              <a:t> </a:t>
            </a:r>
          </a:p>
          <a:p>
            <a:pPr lvl="1"/>
            <a:r>
              <a:rPr lang="en-US" sz="2000">
                <a:solidFill>
                  <a:schemeClr val="bg2">
                    <a:lumMod val="75000"/>
                  </a:schemeClr>
                </a:solidFill>
                <a:latin typeface="Segoe UI" panose="020B0502040204020203" pitchFamily="34" charset="0"/>
                <a:cs typeface="Segoe UI" panose="020B0502040204020203" pitchFamily="34" charset="0"/>
              </a:rPr>
              <a:t>Supportive, clear feedback makes students feel capable and more willing to engage in the revision process </a:t>
            </a:r>
          </a:p>
          <a:p>
            <a:pPr lvl="0" algn="r"/>
            <a:r>
              <a:rPr lang="en-US" sz="1400">
                <a:solidFill>
                  <a:schemeClr val="bg2">
                    <a:lumMod val="75000"/>
                  </a:schemeClr>
                </a:solidFill>
                <a:latin typeface="Segoe UI Light" panose="020B0502040204020203" pitchFamily="34" charset="0"/>
                <a:cs typeface="Segoe UI Light" panose="020B0502040204020203" pitchFamily="34" charset="0"/>
              </a:rPr>
              <a:t>(Sargeant et al., 2007).</a:t>
            </a:r>
          </a:p>
        </p:txBody>
      </p:sp>
      <p:sp>
        <p:nvSpPr>
          <p:cNvPr id="5" name="Hộp Văn bản 4">
            <a:extLst>
              <a:ext uri="{FF2B5EF4-FFF2-40B4-BE49-F238E27FC236}">
                <a16:creationId xmlns:a16="http://schemas.microsoft.com/office/drawing/2014/main" id="{73B39356-C4E5-C4F8-EEE9-3EEBED75B975}"/>
              </a:ext>
            </a:extLst>
          </p:cNvPr>
          <p:cNvSpPr txBox="1"/>
          <p:nvPr/>
        </p:nvSpPr>
        <p:spPr>
          <a:xfrm>
            <a:off x="6096000" y="1819109"/>
            <a:ext cx="6096000" cy="4862870"/>
          </a:xfrm>
          <a:prstGeom prst="rect">
            <a:avLst/>
          </a:prstGeom>
          <a:noFill/>
        </p:spPr>
        <p:txBody>
          <a:bodyPr wrap="square">
            <a:spAutoFit/>
          </a:bodyPr>
          <a:lstStyle/>
          <a:p>
            <a:pPr lvl="0"/>
            <a:r>
              <a:rPr lang="en-US" sz="3600" b="1" spc="-300"/>
              <a:t>What is self-regulation?</a:t>
            </a:r>
            <a:r>
              <a:rPr lang="en-US" sz="3600" spc="-300"/>
              <a:t> </a:t>
            </a:r>
          </a:p>
          <a:p>
            <a:pPr lvl="1"/>
            <a:r>
              <a:rPr lang="en-US" sz="2000">
                <a:solidFill>
                  <a:schemeClr val="bg2">
                    <a:lumMod val="75000"/>
                  </a:schemeClr>
                </a:solidFill>
                <a:latin typeface="Segoe UI" panose="020B0502040204020203" pitchFamily="34" charset="0"/>
                <a:cs typeface="Segoe UI" panose="020B0502040204020203" pitchFamily="34" charset="0"/>
              </a:rPr>
              <a:t>The ability to plan, monitor, and improve one's own work without constant teacher guidance </a:t>
            </a:r>
          </a:p>
          <a:p>
            <a:pPr lvl="0" algn="r"/>
            <a:r>
              <a:rPr lang="en-US" sz="1400">
                <a:solidFill>
                  <a:schemeClr val="bg2">
                    <a:lumMod val="75000"/>
                  </a:schemeClr>
                </a:solidFill>
                <a:latin typeface="Segoe UI Light" panose="020B0502040204020203" pitchFamily="34" charset="0"/>
                <a:cs typeface="Segoe UI Light" panose="020B0502040204020203" pitchFamily="34" charset="0"/>
              </a:rPr>
              <a:t>(Nicol, 2010).</a:t>
            </a:r>
          </a:p>
          <a:p>
            <a:pPr lvl="0"/>
            <a:r>
              <a:rPr lang="en-US" sz="3600" b="1" spc="-300"/>
              <a:t>Feedback as a scaffold:</a:t>
            </a:r>
            <a:r>
              <a:rPr lang="en-US" sz="3600" spc="-300"/>
              <a:t> </a:t>
            </a:r>
          </a:p>
          <a:p>
            <a:pPr lvl="1"/>
            <a:r>
              <a:rPr lang="en-US" sz="2000">
                <a:solidFill>
                  <a:schemeClr val="bg2">
                    <a:lumMod val="75000"/>
                  </a:schemeClr>
                </a:solidFill>
                <a:latin typeface="Segoe UI" panose="020B0502040204020203" pitchFamily="34" charset="0"/>
                <a:cs typeface="Segoe UI" panose="020B0502040204020203" pitchFamily="34" charset="0"/>
              </a:rPr>
              <a:t>Effective comments teach strategies students can apply independently, not just correct mistakes </a:t>
            </a:r>
          </a:p>
          <a:p>
            <a:pPr lvl="0" algn="r"/>
            <a:r>
              <a:rPr lang="en-US" sz="1400">
                <a:solidFill>
                  <a:schemeClr val="bg2">
                    <a:lumMod val="75000"/>
                  </a:schemeClr>
                </a:solidFill>
                <a:latin typeface="Segoe UI Light" panose="020B0502040204020203" pitchFamily="34" charset="0"/>
                <a:cs typeface="Segoe UI Light" panose="020B0502040204020203" pitchFamily="34" charset="0"/>
              </a:rPr>
              <a:t>(Tai et al., 2018).</a:t>
            </a:r>
          </a:p>
          <a:p>
            <a:pPr lvl="0"/>
            <a:r>
              <a:rPr lang="en-US" sz="3600" b="1" spc="-300"/>
              <a:t>Dependency trap:</a:t>
            </a:r>
            <a:r>
              <a:rPr lang="en-US" sz="3600" spc="-300"/>
              <a:t> </a:t>
            </a:r>
          </a:p>
          <a:p>
            <a:pPr lvl="1"/>
            <a:r>
              <a:rPr lang="en-US" sz="2000">
                <a:solidFill>
                  <a:schemeClr val="bg2">
                    <a:lumMod val="75000"/>
                  </a:schemeClr>
                </a:solidFill>
                <a:latin typeface="Segoe UI" panose="020B0502040204020203" pitchFamily="34" charset="0"/>
                <a:cs typeface="Segoe UI" panose="020B0502040204020203" pitchFamily="34" charset="0"/>
              </a:rPr>
              <a:t>Over-focus on surface corrections makes students rely on teachers to spot errors, weakening long-term self-editing skills </a:t>
            </a:r>
          </a:p>
          <a:p>
            <a:pPr lvl="0" algn="r"/>
            <a:r>
              <a:rPr lang="en-US" sz="1400">
                <a:solidFill>
                  <a:schemeClr val="bg2">
                    <a:lumMod val="75000"/>
                  </a:schemeClr>
                </a:solidFill>
                <a:latin typeface="Segoe UI Light" panose="020B0502040204020203" pitchFamily="34" charset="0"/>
                <a:cs typeface="Segoe UI Light" panose="020B0502040204020203" pitchFamily="34" charset="0"/>
              </a:rPr>
              <a:t>(Ganapathy et al., 2020; Irwin, 2017; Thi et al., 2017).</a:t>
            </a:r>
          </a:p>
        </p:txBody>
      </p:sp>
      <p:sp>
        <p:nvSpPr>
          <p:cNvPr id="6" name="Hộp Văn bản 5">
            <a:extLst>
              <a:ext uri="{FF2B5EF4-FFF2-40B4-BE49-F238E27FC236}">
                <a16:creationId xmlns:a16="http://schemas.microsoft.com/office/drawing/2014/main" id="{8BC104A2-3F78-28A4-FCB1-9E768B20D8D2}"/>
              </a:ext>
            </a:extLst>
          </p:cNvPr>
          <p:cNvSpPr txBox="1"/>
          <p:nvPr/>
        </p:nvSpPr>
        <p:spPr>
          <a:xfrm>
            <a:off x="0" y="372559"/>
            <a:ext cx="6096000" cy="1446550"/>
          </a:xfrm>
          <a:prstGeom prst="rect">
            <a:avLst/>
          </a:prstGeom>
          <a:noFill/>
        </p:spPr>
        <p:txBody>
          <a:bodyPr wrap="square">
            <a:spAutoFit/>
          </a:bodyPr>
          <a:lstStyle/>
          <a:p>
            <a:pPr algn="ctr"/>
            <a:r>
              <a:rPr lang="en-US" sz="4400" b="1" spc="-300">
                <a:latin typeface="Segoe UI Black" panose="020B0A02040204020203" pitchFamily="34" charset="0"/>
                <a:ea typeface="Segoe UI Black" panose="020B0A02040204020203" pitchFamily="34" charset="0"/>
                <a:cs typeface="Segoe UI" panose="020B0502040204020203" pitchFamily="34" charset="0"/>
              </a:rPr>
              <a:t>Emotional Response to Revision</a:t>
            </a:r>
            <a:endParaRPr lang="en-US" sz="1400">
              <a:latin typeface="Segoe UI Light" panose="020B0502040204020203" pitchFamily="34" charset="0"/>
              <a:cs typeface="Segoe UI Light" panose="020B0502040204020203" pitchFamily="34" charset="0"/>
            </a:endParaRPr>
          </a:p>
        </p:txBody>
      </p:sp>
      <p:sp>
        <p:nvSpPr>
          <p:cNvPr id="7" name="Hộp Văn bản 6">
            <a:extLst>
              <a:ext uri="{FF2B5EF4-FFF2-40B4-BE49-F238E27FC236}">
                <a16:creationId xmlns:a16="http://schemas.microsoft.com/office/drawing/2014/main" id="{76D703B6-DFC3-0EA1-B9EE-B92F355D1C85}"/>
              </a:ext>
            </a:extLst>
          </p:cNvPr>
          <p:cNvSpPr txBox="1"/>
          <p:nvPr/>
        </p:nvSpPr>
        <p:spPr>
          <a:xfrm>
            <a:off x="5979886" y="372559"/>
            <a:ext cx="6096000" cy="1446550"/>
          </a:xfrm>
          <a:prstGeom prst="rect">
            <a:avLst/>
          </a:prstGeom>
          <a:noFill/>
        </p:spPr>
        <p:txBody>
          <a:bodyPr wrap="square">
            <a:spAutoFit/>
          </a:bodyPr>
          <a:lstStyle/>
          <a:p>
            <a:pPr algn="ctr"/>
            <a:r>
              <a:rPr lang="en-US" sz="4400" b="1" spc="-300">
                <a:latin typeface="Segoe UI Black" panose="020B0A02040204020203" pitchFamily="34" charset="0"/>
                <a:ea typeface="Segoe UI Black" panose="020B0A02040204020203" pitchFamily="34" charset="0"/>
              </a:rPr>
              <a:t>Self-Regulation &amp; Independent Learning</a:t>
            </a:r>
            <a:endParaRPr lang="en-US" sz="4400" spc="-300">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1240219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A1101-27D7-0E4E-1E42-BC90ECA9F5D9}"/>
            </a:ext>
          </a:extLst>
        </p:cNvPr>
        <p:cNvGrpSpPr/>
        <p:nvPr/>
      </p:nvGrpSpPr>
      <p:grpSpPr>
        <a:xfrm>
          <a:off x="0" y="0"/>
          <a:ext cx="0" cy="0"/>
          <a:chOff x="0" y="0"/>
          <a:chExt cx="0" cy="0"/>
        </a:xfrm>
      </p:grpSpPr>
      <p:sp>
        <p:nvSpPr>
          <p:cNvPr id="4" name="Hộp Văn bản 3">
            <a:extLst>
              <a:ext uri="{FF2B5EF4-FFF2-40B4-BE49-F238E27FC236}">
                <a16:creationId xmlns:a16="http://schemas.microsoft.com/office/drawing/2014/main" id="{293949B5-2985-FC12-62F9-C4A0F1CB062C}"/>
              </a:ext>
            </a:extLst>
          </p:cNvPr>
          <p:cNvSpPr txBox="1"/>
          <p:nvPr/>
        </p:nvSpPr>
        <p:spPr>
          <a:xfrm>
            <a:off x="725715" y="1874728"/>
            <a:ext cx="10740570" cy="3108543"/>
          </a:xfrm>
          <a:prstGeom prst="rect">
            <a:avLst/>
          </a:prstGeom>
          <a:noFill/>
        </p:spPr>
        <p:txBody>
          <a:bodyPr wrap="square">
            <a:spAutoFit/>
          </a:bodyPr>
          <a:lstStyle/>
          <a:p>
            <a:pPr marL="342900" lvl="0" indent="-342900">
              <a:buFont typeface="+mj-lt"/>
              <a:buAutoNum type="arabicPeriod"/>
            </a:pPr>
            <a:r>
              <a:rPr lang="en-US" sz="2800" b="1">
                <a:latin typeface="Segoe UI Semibold" panose="020B0702040204020203" pitchFamily="34" charset="0"/>
                <a:cs typeface="Segoe UI Semibold" panose="020B0702040204020203" pitchFamily="34" charset="0"/>
              </a:rPr>
              <a:t>What pedagogical patterns exist in teachers' written comments on students' writing?</a:t>
            </a:r>
            <a:endParaRPr lang="en-US" sz="2800">
              <a:latin typeface="Segoe UI Semibold" panose="020B0702040204020203" pitchFamily="34" charset="0"/>
              <a:cs typeface="Segoe UI Semibold" panose="020B0702040204020203" pitchFamily="34" charset="0"/>
            </a:endParaRPr>
          </a:p>
          <a:p>
            <a:pPr lvl="1"/>
            <a:r>
              <a:rPr lang="en-US" sz="2800">
                <a:latin typeface="Segoe UI Light" panose="020B0502040204020203" pitchFamily="34" charset="0"/>
                <a:cs typeface="Segoe UI Light" panose="020B0502040204020203" pitchFamily="34" charset="0"/>
              </a:rPr>
              <a:t>Are comments focused on surface corrections or deeper learning strategies?</a:t>
            </a:r>
          </a:p>
          <a:p>
            <a:pPr marL="342900" lvl="0" indent="-342900">
              <a:buFont typeface="+mj-lt"/>
              <a:buAutoNum type="arabicPeriod"/>
            </a:pPr>
            <a:r>
              <a:rPr lang="en-US" sz="2800" b="1">
                <a:latin typeface="Segoe UI Semibold" panose="020B0702040204020203" pitchFamily="34" charset="0"/>
                <a:cs typeface="Segoe UI Semibold" panose="020B0702040204020203" pitchFamily="34" charset="0"/>
              </a:rPr>
              <a:t>How are linguistic aspects distributed across different types of in-text feedback?</a:t>
            </a:r>
            <a:endParaRPr lang="en-US" sz="2800">
              <a:latin typeface="Segoe UI Semibold" panose="020B0702040204020203" pitchFamily="34" charset="0"/>
              <a:cs typeface="Segoe UI Semibold" panose="020B0702040204020203" pitchFamily="34" charset="0"/>
            </a:endParaRPr>
          </a:p>
          <a:p>
            <a:pPr lvl="1"/>
            <a:r>
              <a:rPr lang="en-US" sz="2800">
                <a:latin typeface="Segoe UI Light" panose="020B0502040204020203" pitchFamily="34" charset="0"/>
                <a:cs typeface="Segoe UI Light" panose="020B0502040204020203" pitchFamily="34" charset="0"/>
              </a:rPr>
              <a:t>What word choices do teachers use—supportive, critical, or neutral?</a:t>
            </a:r>
          </a:p>
        </p:txBody>
      </p:sp>
      <p:sp>
        <p:nvSpPr>
          <p:cNvPr id="2" name="Hộp Văn bản 1">
            <a:extLst>
              <a:ext uri="{FF2B5EF4-FFF2-40B4-BE49-F238E27FC236}">
                <a16:creationId xmlns:a16="http://schemas.microsoft.com/office/drawing/2014/main" id="{834E8401-413C-7A7E-E4A5-D3BFE87276A1}"/>
              </a:ext>
            </a:extLst>
          </p:cNvPr>
          <p:cNvSpPr txBox="1"/>
          <p:nvPr/>
        </p:nvSpPr>
        <p:spPr>
          <a:xfrm>
            <a:off x="725715" y="889844"/>
            <a:ext cx="10740570" cy="769441"/>
          </a:xfrm>
          <a:prstGeom prst="rect">
            <a:avLst/>
          </a:prstGeom>
          <a:noFill/>
        </p:spPr>
        <p:txBody>
          <a:bodyPr wrap="square">
            <a:spAutoFit/>
          </a:bodyPr>
          <a:lstStyle/>
          <a:p>
            <a:pPr algn="ctr">
              <a:buNone/>
            </a:pPr>
            <a:r>
              <a:rPr lang="en-US" sz="4400" b="1" spc="-300">
                <a:latin typeface="Segoe UI Black" panose="020B0A02040204020203" pitchFamily="34" charset="0"/>
                <a:ea typeface="Segoe UI Black" panose="020B0A02040204020203" pitchFamily="34" charset="0"/>
              </a:rPr>
              <a:t>Research Questions</a:t>
            </a:r>
            <a:endParaRPr lang="en-US" sz="2800" spc="-30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681883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ADD35-AD60-80FD-7F7D-68BD6806923F}"/>
            </a:ext>
          </a:extLst>
        </p:cNvPr>
        <p:cNvGrpSpPr/>
        <p:nvPr/>
      </p:nvGrpSpPr>
      <p:grpSpPr>
        <a:xfrm>
          <a:off x="0" y="0"/>
          <a:ext cx="0" cy="0"/>
          <a:chOff x="0" y="0"/>
          <a:chExt cx="0" cy="0"/>
        </a:xfrm>
      </p:grpSpPr>
      <p:sp>
        <p:nvSpPr>
          <p:cNvPr id="3" name="Hộp Văn bản 2">
            <a:extLst>
              <a:ext uri="{FF2B5EF4-FFF2-40B4-BE49-F238E27FC236}">
                <a16:creationId xmlns:a16="http://schemas.microsoft.com/office/drawing/2014/main" id="{3981864F-6340-DD52-2CFB-953F871CEDCB}"/>
              </a:ext>
            </a:extLst>
          </p:cNvPr>
          <p:cNvSpPr txBox="1"/>
          <p:nvPr/>
        </p:nvSpPr>
        <p:spPr>
          <a:xfrm>
            <a:off x="631767" y="157717"/>
            <a:ext cx="10928466" cy="769441"/>
          </a:xfrm>
          <a:prstGeom prst="rect">
            <a:avLst/>
          </a:prstGeom>
          <a:noFill/>
        </p:spPr>
        <p:txBody>
          <a:bodyPr wrap="square">
            <a:spAutoFit/>
          </a:bodyPr>
          <a:lstStyle/>
          <a:p>
            <a:pPr marL="0" marR="0">
              <a:lnSpc>
                <a:spcPct val="100000"/>
              </a:lnSpc>
              <a:spcBef>
                <a:spcPts val="1575"/>
              </a:spcBef>
              <a:spcAft>
                <a:spcPts val="525"/>
              </a:spcAft>
              <a:buNone/>
            </a:pPr>
            <a:r>
              <a:rPr lang="en-US" sz="4400" b="1" spc="-300">
                <a:solidFill>
                  <a:schemeClr val="tx1"/>
                </a:solidFill>
                <a:effectLst/>
                <a:latin typeface="Segoe UI Black" panose="020B0A02040204020203" pitchFamily="34" charset="0"/>
                <a:ea typeface="Segoe UI Black" panose="020B0A02040204020203" pitchFamily="34" charset="0"/>
                <a:cs typeface="source serif 4"/>
              </a:rPr>
              <a:t>Theoretical Framework</a:t>
            </a:r>
            <a:endParaRPr lang="en-US" sz="4400" spc="-300">
              <a:effectLst/>
              <a:latin typeface="Segoe UI Black" panose="020B0A02040204020203" pitchFamily="34" charset="0"/>
              <a:ea typeface="Segoe UI Black" panose="020B0A02040204020203" pitchFamily="34" charset="0"/>
              <a:cs typeface="Times New Roman" panose="02020603050405020304" pitchFamily="18" charset="0"/>
            </a:endParaRPr>
          </a:p>
        </p:txBody>
      </p:sp>
      <p:graphicFrame>
        <p:nvGraphicFramePr>
          <p:cNvPr id="4" name="Đối tượng 3">
            <a:extLst>
              <a:ext uri="{FF2B5EF4-FFF2-40B4-BE49-F238E27FC236}">
                <a16:creationId xmlns:a16="http://schemas.microsoft.com/office/drawing/2014/main" id="{F85AD3A5-C319-9A5A-E812-6A4935764A25}"/>
              </a:ext>
            </a:extLst>
          </p:cNvPr>
          <p:cNvGraphicFramePr>
            <a:graphicFrameLocks noChangeAspect="1"/>
          </p:cNvGraphicFramePr>
          <p:nvPr>
            <p:extLst>
              <p:ext uri="{D42A27DB-BD31-4B8C-83A1-F6EECF244321}">
                <p14:modId xmlns:p14="http://schemas.microsoft.com/office/powerpoint/2010/main" val="824081162"/>
              </p:ext>
            </p:extLst>
          </p:nvPr>
        </p:nvGraphicFramePr>
        <p:xfrm>
          <a:off x="608975" y="955784"/>
          <a:ext cx="10974050" cy="5902216"/>
        </p:xfrm>
        <a:graphic>
          <a:graphicData uri="http://schemas.openxmlformats.org/presentationml/2006/ole">
            <mc:AlternateContent xmlns:mc="http://schemas.openxmlformats.org/markup-compatibility/2006">
              <mc:Choice xmlns:v="urn:schemas-microsoft-com:vml" Requires="v">
                <p:oleObj name="Document" r:id="rId3" imgW="6697938" imgH="3600989" progId="Word.Document.12">
                  <p:embed/>
                </p:oleObj>
              </mc:Choice>
              <mc:Fallback>
                <p:oleObj name="Document" r:id="rId3" imgW="6697938" imgH="3600989" progId="Word.Document.12">
                  <p:embed/>
                  <p:pic>
                    <p:nvPicPr>
                      <p:cNvPr id="4" name="Đối tượng 3">
                        <a:extLst>
                          <a:ext uri="{FF2B5EF4-FFF2-40B4-BE49-F238E27FC236}">
                            <a16:creationId xmlns:a16="http://schemas.microsoft.com/office/drawing/2014/main" id="{F85AD3A5-C319-9A5A-E812-6A4935764A25}"/>
                          </a:ext>
                        </a:extLst>
                      </p:cNvPr>
                      <p:cNvPicPr/>
                      <p:nvPr/>
                    </p:nvPicPr>
                    <p:blipFill>
                      <a:blip r:embed="rId4"/>
                      <a:stretch>
                        <a:fillRect/>
                      </a:stretch>
                    </p:blipFill>
                    <p:spPr>
                      <a:xfrm>
                        <a:off x="608975" y="955784"/>
                        <a:ext cx="10974050" cy="5902216"/>
                      </a:xfrm>
                      <a:prstGeom prst="rect">
                        <a:avLst/>
                      </a:prstGeom>
                    </p:spPr>
                  </p:pic>
                </p:oleObj>
              </mc:Fallback>
            </mc:AlternateContent>
          </a:graphicData>
        </a:graphic>
      </p:graphicFrame>
      <p:sp>
        <p:nvSpPr>
          <p:cNvPr id="6" name="Hộp Văn bản 5">
            <a:extLst>
              <a:ext uri="{FF2B5EF4-FFF2-40B4-BE49-F238E27FC236}">
                <a16:creationId xmlns:a16="http://schemas.microsoft.com/office/drawing/2014/main" id="{26E7730D-F064-0AD4-8E9B-AA22DC00B6B2}"/>
              </a:ext>
            </a:extLst>
          </p:cNvPr>
          <p:cNvSpPr txBox="1"/>
          <p:nvPr/>
        </p:nvSpPr>
        <p:spPr>
          <a:xfrm>
            <a:off x="3065900" y="6130344"/>
            <a:ext cx="6094428" cy="307777"/>
          </a:xfrm>
          <a:prstGeom prst="rect">
            <a:avLst/>
          </a:prstGeom>
          <a:noFill/>
        </p:spPr>
        <p:txBody>
          <a:bodyPr wrap="square">
            <a:spAutoFit/>
          </a:bodyPr>
          <a:lstStyle/>
          <a:p>
            <a:pPr algn="ctr"/>
            <a:r>
              <a:rPr lang="en-US" sz="1400" dirty="0">
                <a:latin typeface="Segoe UI" panose="020B0502040204020203" pitchFamily="34" charset="0"/>
                <a:cs typeface="Segoe UI" panose="020B0502040204020203" pitchFamily="34" charset="0"/>
              </a:rPr>
              <a:t>Adapted from Updated Framework adapted from Derham et al., 2022</a:t>
            </a:r>
          </a:p>
        </p:txBody>
      </p:sp>
    </p:spTree>
    <p:extLst>
      <p:ext uri="{BB962C8B-B14F-4D97-AF65-F5344CB8AC3E}">
        <p14:creationId xmlns:p14="http://schemas.microsoft.com/office/powerpoint/2010/main" val="1284745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054AF-E71D-E40C-BE63-52CFED850ABB}"/>
            </a:ext>
          </a:extLst>
        </p:cNvPr>
        <p:cNvGrpSpPr/>
        <p:nvPr/>
      </p:nvGrpSpPr>
      <p:grpSpPr>
        <a:xfrm>
          <a:off x="0" y="0"/>
          <a:ext cx="0" cy="0"/>
          <a:chOff x="0" y="0"/>
          <a:chExt cx="0" cy="0"/>
        </a:xfrm>
      </p:grpSpPr>
      <p:sp>
        <p:nvSpPr>
          <p:cNvPr id="3" name="Hộp Văn bản 2">
            <a:extLst>
              <a:ext uri="{FF2B5EF4-FFF2-40B4-BE49-F238E27FC236}">
                <a16:creationId xmlns:a16="http://schemas.microsoft.com/office/drawing/2014/main" id="{3A186F42-2981-3C8D-971F-F55F3394BCC1}"/>
              </a:ext>
            </a:extLst>
          </p:cNvPr>
          <p:cNvSpPr txBox="1"/>
          <p:nvPr/>
        </p:nvSpPr>
        <p:spPr>
          <a:xfrm>
            <a:off x="3047114" y="473902"/>
            <a:ext cx="6097772" cy="646331"/>
          </a:xfrm>
          <a:prstGeom prst="rect">
            <a:avLst/>
          </a:prstGeom>
          <a:noFill/>
        </p:spPr>
        <p:txBody>
          <a:bodyPr wrap="square">
            <a:spAutoFit/>
          </a:bodyPr>
          <a:lstStyle/>
          <a:p>
            <a:pPr algn="ctr"/>
            <a:r>
              <a:rPr lang="en-US" sz="3600" b="1" dirty="0">
                <a:latin typeface="Segoe UI Black" panose="020B0A02040204020203" pitchFamily="34" charset="0"/>
                <a:ea typeface="Segoe UI Black" panose="020B0A02040204020203" pitchFamily="34" charset="0"/>
                <a:cs typeface="source serif 4"/>
              </a:rPr>
              <a:t>Pedagogical Framework</a:t>
            </a:r>
            <a:endParaRPr lang="en-US" sz="3600" spc="-300" dirty="0">
              <a:solidFill>
                <a:schemeClr val="tx1">
                  <a:lumMod val="95000"/>
                  <a:lumOff val="5000"/>
                </a:schemeClr>
              </a:solidFill>
              <a:latin typeface="Segoe UI Black" panose="020B0A02040204020203" pitchFamily="34" charset="0"/>
              <a:ea typeface="Segoe UI Black" panose="020B0A02040204020203" pitchFamily="34" charset="0"/>
            </a:endParaRPr>
          </a:p>
        </p:txBody>
      </p:sp>
      <p:sp>
        <p:nvSpPr>
          <p:cNvPr id="15" name="Hộp Văn bản 14" hidden="1">
            <a:extLst>
              <a:ext uri="{FF2B5EF4-FFF2-40B4-BE49-F238E27FC236}">
                <a16:creationId xmlns:a16="http://schemas.microsoft.com/office/drawing/2014/main" id="{6706BA01-D045-BEDD-2384-B32BFE6421F8}"/>
              </a:ext>
            </a:extLst>
          </p:cNvPr>
          <p:cNvSpPr txBox="1">
            <a:spLocks/>
          </p:cNvSpPr>
          <p:nvPr/>
        </p:nvSpPr>
        <p:spPr>
          <a:xfrm>
            <a:off x="887654" y="13873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Level </a:t>
            </a:r>
            <a:r>
              <a:rPr lang="en-US" i="1" kern="100" dirty="0">
                <a:solidFill>
                  <a:srgbClr val="383D33">
                    <a:alpha val="0"/>
                  </a:srgbClr>
                </a:solidFill>
                <a:latin typeface="Times New Roman" panose="02020603050405020304" pitchFamily="18" charset="0"/>
                <a:ea typeface="Segoe UI Black" panose="020B0A02040204020203" pitchFamily="34" charset="0"/>
                <a:cs typeface="Times New Roman" panose="02020603050405020304" pitchFamily="18" charset="0"/>
              </a:rPr>
              <a:t>5</a:t>
            </a:r>
            <a:r>
              <a:rPr lang="en-US" kern="100" dirty="0">
                <a:solidFill>
                  <a:srgbClr val="383D33">
                    <a:alpha val="0"/>
                  </a:srgbClr>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 Process-oriented feedback</a:t>
            </a:r>
          </a:p>
          <a:p>
            <a:pPr marL="0" marR="0" algn="just">
              <a:spcBef>
                <a:spcPts val="600"/>
              </a:spcBef>
              <a:buNone/>
            </a:pP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(guidance for work improvement related to approaching the writing process and </a:t>
            </a:r>
            <a:r>
              <a:rPr lang="en-US" sz="1600" i="1" kern="100" dirty="0" err="1">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stratagies</a:t>
            </a: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a:t>
            </a:r>
          </a:p>
        </p:txBody>
      </p:sp>
      <p:sp>
        <p:nvSpPr>
          <p:cNvPr id="6" name="level 6" hidden="1">
            <a:extLst>
              <a:ext uri="{FF2B5EF4-FFF2-40B4-BE49-F238E27FC236}">
                <a16:creationId xmlns:a16="http://schemas.microsoft.com/office/drawing/2014/main" id="{8F4D89D2-6590-399B-1B53-266D152E8A58}"/>
              </a:ext>
            </a:extLst>
          </p:cNvPr>
          <p:cNvSpPr txBox="1"/>
          <p:nvPr/>
        </p:nvSpPr>
        <p:spPr>
          <a:xfrm>
            <a:off x="887654" y="1376891"/>
            <a:ext cx="2743200" cy="1532334"/>
          </a:xfrm>
          <a:prstGeom prst="roundRect">
            <a:avLst/>
          </a:prstGeom>
          <a:noFill/>
          <a:ln>
            <a:no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6: Self-regulation development feedback</a:t>
            </a:r>
            <a:endParaRPr lang="en-US" kern="100" dirty="0">
              <a:effectLst/>
              <a:latin typeface="Segoe UI Semibold" panose="020B0702040204020203" pitchFamily="34" charset="0"/>
              <a:ea typeface="SimSun" panose="02010600030101010101" pitchFamily="2" charset="-122"/>
              <a:cs typeface="Segoe UI Semibold" panose="020B0702040204020203" pitchFamily="34" charset="0"/>
            </a:endParaRPr>
          </a:p>
          <a:p>
            <a:pPr>
              <a:buNone/>
            </a:pPr>
            <a:r>
              <a:rPr lang="en-US" sz="16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(enabling students’ independence and self-assessment skill)</a:t>
            </a:r>
            <a:endParaRPr lang="en-US" sz="1600" dirty="0">
              <a:latin typeface="Segoe UI Light" panose="020B0502040204020203" pitchFamily="34" charset="0"/>
              <a:cs typeface="Segoe UI Light" panose="020B0502040204020203" pitchFamily="34" charset="0"/>
            </a:endParaRPr>
          </a:p>
        </p:txBody>
      </p:sp>
      <p:sp>
        <p:nvSpPr>
          <p:cNvPr id="8" name="Hộp Văn bản 7" hidden="1">
            <a:extLst>
              <a:ext uri="{FF2B5EF4-FFF2-40B4-BE49-F238E27FC236}">
                <a16:creationId xmlns:a16="http://schemas.microsoft.com/office/drawing/2014/main" id="{1D7F549A-5A3B-EFE8-80B3-6B7A97A1503C}"/>
              </a:ext>
            </a:extLst>
          </p:cNvPr>
          <p:cNvSpPr txBox="1"/>
          <p:nvPr/>
        </p:nvSpPr>
        <p:spPr>
          <a:xfrm>
            <a:off x="4741514" y="13768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5: Process-oriented feedback</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approaching the writing process and </a:t>
            </a:r>
            <a:r>
              <a:rPr lang="en-US" sz="1600" kern="100" dirty="0" err="1">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stratagies</a:t>
            </a: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a:t>
            </a:r>
          </a:p>
        </p:txBody>
      </p:sp>
      <p:sp>
        <p:nvSpPr>
          <p:cNvPr id="9" name="Hộp Văn bản 8" hidden="1">
            <a:extLst>
              <a:ext uri="{FF2B5EF4-FFF2-40B4-BE49-F238E27FC236}">
                <a16:creationId xmlns:a16="http://schemas.microsoft.com/office/drawing/2014/main" id="{60EFB032-798C-62D3-2882-5E53AB0DD110}"/>
              </a:ext>
            </a:extLst>
          </p:cNvPr>
          <p:cNvSpPr txBox="1"/>
          <p:nvPr/>
        </p:nvSpPr>
        <p:spPr>
          <a:xfrm>
            <a:off x="8595374" y="1376891"/>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4: Task performance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writing prompt)</a:t>
            </a:r>
          </a:p>
        </p:txBody>
      </p:sp>
      <p:sp>
        <p:nvSpPr>
          <p:cNvPr id="12" name="Hộp Văn bản 11">
            <a:extLst>
              <a:ext uri="{FF2B5EF4-FFF2-40B4-BE49-F238E27FC236}">
                <a16:creationId xmlns:a16="http://schemas.microsoft.com/office/drawing/2014/main" id="{486A7513-4AF9-5795-43A9-3FDBFA689C72}"/>
              </a:ext>
            </a:extLst>
          </p:cNvPr>
          <p:cNvSpPr txBox="1"/>
          <p:nvPr/>
        </p:nvSpPr>
        <p:spPr>
          <a:xfrm>
            <a:off x="887654" y="410820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1: Personal recognition</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(General compliment)</a:t>
            </a:r>
          </a:p>
        </p:txBody>
      </p:sp>
      <p:sp>
        <p:nvSpPr>
          <p:cNvPr id="13" name="Hộp Văn bản 12" hidden="1">
            <a:extLst>
              <a:ext uri="{FF2B5EF4-FFF2-40B4-BE49-F238E27FC236}">
                <a16:creationId xmlns:a16="http://schemas.microsoft.com/office/drawing/2014/main" id="{65D46820-2F79-E681-5A48-24B65655862E}"/>
              </a:ext>
            </a:extLst>
          </p:cNvPr>
          <p:cNvSpPr txBox="1"/>
          <p:nvPr/>
        </p:nvSpPr>
        <p:spPr>
          <a:xfrm>
            <a:off x="4741514" y="4105295"/>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2: Editorial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(Focus on correcting minor issues, such as grammar, punctuation, vocabulary, and pronunciation)</a:t>
            </a:r>
          </a:p>
        </p:txBody>
      </p:sp>
      <p:sp>
        <p:nvSpPr>
          <p:cNvPr id="14" name="Hộp Văn bản 13" hidden="1">
            <a:extLst>
              <a:ext uri="{FF2B5EF4-FFF2-40B4-BE49-F238E27FC236}">
                <a16:creationId xmlns:a16="http://schemas.microsoft.com/office/drawing/2014/main" id="{3D96B527-C01D-F9C2-BF91-C955E19DFC1F}"/>
              </a:ext>
            </a:extLst>
          </p:cNvPr>
          <p:cNvSpPr txBox="1"/>
          <p:nvPr/>
        </p:nvSpPr>
        <p:spPr>
          <a:xfrm>
            <a:off x="8595374" y="410529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3: Task evaluation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(work’s quality judgement without instruction for improvement)</a:t>
            </a:r>
          </a:p>
        </p:txBody>
      </p:sp>
      <p:cxnSp>
        <p:nvCxnSpPr>
          <p:cNvPr id="17" name="Đường kết nối Mũi tên Thẳng 16">
            <a:extLst>
              <a:ext uri="{FF2B5EF4-FFF2-40B4-BE49-F238E27FC236}">
                <a16:creationId xmlns:a16="http://schemas.microsoft.com/office/drawing/2014/main" id="{198994E8-CEBD-43A5-0F34-1558E43E2BAE}"/>
              </a:ext>
            </a:extLst>
          </p:cNvPr>
          <p:cNvCxnSpPr>
            <a:cxnSpLocks/>
          </p:cNvCxnSpPr>
          <p:nvPr/>
        </p:nvCxnSpPr>
        <p:spPr>
          <a:xfrm flipV="1">
            <a:off x="3692387" y="232859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Đường kết nối Mũi tên Thẳng 17">
            <a:extLst>
              <a:ext uri="{FF2B5EF4-FFF2-40B4-BE49-F238E27FC236}">
                <a16:creationId xmlns:a16="http://schemas.microsoft.com/office/drawing/2014/main" id="{1276E431-6A12-1216-D8F8-FB8B3CE01398}"/>
              </a:ext>
            </a:extLst>
          </p:cNvPr>
          <p:cNvCxnSpPr>
            <a:cxnSpLocks/>
          </p:cNvCxnSpPr>
          <p:nvPr/>
        </p:nvCxnSpPr>
        <p:spPr>
          <a:xfrm flipV="1">
            <a:off x="7536369" y="2325684"/>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Đường kết nối Mũi tên Thẳng 18">
            <a:extLst>
              <a:ext uri="{FF2B5EF4-FFF2-40B4-BE49-F238E27FC236}">
                <a16:creationId xmlns:a16="http://schemas.microsoft.com/office/drawing/2014/main" id="{CB72A324-9C7A-2926-8500-1FBC9CC25D67}"/>
              </a:ext>
            </a:extLst>
          </p:cNvPr>
          <p:cNvCxnSpPr>
            <a:cxnSpLocks/>
          </p:cNvCxnSpPr>
          <p:nvPr/>
        </p:nvCxnSpPr>
        <p:spPr>
          <a:xfrm flipH="1">
            <a:off x="3677193"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Đường kết nối Mũi tên Thẳng 22">
            <a:extLst>
              <a:ext uri="{FF2B5EF4-FFF2-40B4-BE49-F238E27FC236}">
                <a16:creationId xmlns:a16="http://schemas.microsoft.com/office/drawing/2014/main" id="{BC90C59D-0420-37A4-65F9-04A725D1A14F}"/>
              </a:ext>
            </a:extLst>
          </p:cNvPr>
          <p:cNvCxnSpPr>
            <a:cxnSpLocks/>
          </p:cNvCxnSpPr>
          <p:nvPr/>
        </p:nvCxnSpPr>
        <p:spPr>
          <a:xfrm flipH="1">
            <a:off x="7543195"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a:extLst>
              <a:ext uri="{FF2B5EF4-FFF2-40B4-BE49-F238E27FC236}">
                <a16:creationId xmlns:a16="http://schemas.microsoft.com/office/drawing/2014/main" id="{808E13AF-B5C3-5862-711C-6FFE004DDD99}"/>
              </a:ext>
            </a:extLst>
          </p:cNvPr>
          <p:cNvCxnSpPr>
            <a:cxnSpLocks/>
          </p:cNvCxnSpPr>
          <p:nvPr/>
        </p:nvCxnSpPr>
        <p:spPr>
          <a:xfrm>
            <a:off x="9981487" y="3433789"/>
            <a:ext cx="0" cy="54864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Hộp Văn bản 3">
            <a:extLst>
              <a:ext uri="{FF2B5EF4-FFF2-40B4-BE49-F238E27FC236}">
                <a16:creationId xmlns:a16="http://schemas.microsoft.com/office/drawing/2014/main" id="{45871557-9FB8-F85D-0614-2FAF5DF4D81F}"/>
              </a:ext>
            </a:extLst>
          </p:cNvPr>
          <p:cNvSpPr txBox="1"/>
          <p:nvPr/>
        </p:nvSpPr>
        <p:spPr>
          <a:xfrm>
            <a:off x="3065900" y="6130344"/>
            <a:ext cx="6094428" cy="307777"/>
          </a:xfrm>
          <a:prstGeom prst="rect">
            <a:avLst/>
          </a:prstGeom>
          <a:noFill/>
        </p:spPr>
        <p:txBody>
          <a:bodyPr wrap="square">
            <a:spAutoFit/>
          </a:bodyPr>
          <a:lstStyle/>
          <a:p>
            <a:pPr algn="ctr"/>
            <a:r>
              <a:rPr lang="en-US" sz="1400" dirty="0">
                <a:latin typeface="Segoe UI" panose="020B0502040204020203" pitchFamily="34" charset="0"/>
                <a:cs typeface="Segoe UI" panose="020B0502040204020203" pitchFamily="34" charset="0"/>
              </a:rPr>
              <a:t>Adapted from Updated Framework adapted from Derham et al., 2022</a:t>
            </a:r>
          </a:p>
        </p:txBody>
      </p:sp>
    </p:spTree>
    <p:extLst>
      <p:ext uri="{BB962C8B-B14F-4D97-AF65-F5344CB8AC3E}">
        <p14:creationId xmlns:p14="http://schemas.microsoft.com/office/powerpoint/2010/main" val="4046993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878CE-2808-F595-07E8-4E8A826A0761}"/>
            </a:ext>
          </a:extLst>
        </p:cNvPr>
        <p:cNvGrpSpPr/>
        <p:nvPr/>
      </p:nvGrpSpPr>
      <p:grpSpPr>
        <a:xfrm>
          <a:off x="0" y="0"/>
          <a:ext cx="0" cy="0"/>
          <a:chOff x="0" y="0"/>
          <a:chExt cx="0" cy="0"/>
        </a:xfrm>
      </p:grpSpPr>
      <p:sp>
        <p:nvSpPr>
          <p:cNvPr id="15" name="Hộp Văn bản 14" hidden="1">
            <a:extLst>
              <a:ext uri="{FF2B5EF4-FFF2-40B4-BE49-F238E27FC236}">
                <a16:creationId xmlns:a16="http://schemas.microsoft.com/office/drawing/2014/main" id="{7E0A2DFB-D4C0-BB91-4980-9AB9CB1707A7}"/>
              </a:ext>
            </a:extLst>
          </p:cNvPr>
          <p:cNvSpPr txBox="1">
            <a:spLocks/>
          </p:cNvSpPr>
          <p:nvPr/>
        </p:nvSpPr>
        <p:spPr>
          <a:xfrm>
            <a:off x="887654" y="13873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Level </a:t>
            </a:r>
            <a:r>
              <a:rPr lang="en-US" i="1" kern="100" dirty="0">
                <a:solidFill>
                  <a:srgbClr val="383D33">
                    <a:alpha val="0"/>
                  </a:srgbClr>
                </a:solidFill>
                <a:latin typeface="Times New Roman" panose="02020603050405020304" pitchFamily="18" charset="0"/>
                <a:ea typeface="Segoe UI Black" panose="020B0A02040204020203" pitchFamily="34" charset="0"/>
                <a:cs typeface="Times New Roman" panose="02020603050405020304" pitchFamily="18" charset="0"/>
              </a:rPr>
              <a:t>5</a:t>
            </a:r>
            <a:r>
              <a:rPr lang="en-US" kern="100" dirty="0">
                <a:solidFill>
                  <a:srgbClr val="383D33">
                    <a:alpha val="0"/>
                  </a:srgbClr>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 Process-oriented feedback</a:t>
            </a:r>
          </a:p>
          <a:p>
            <a:pPr marL="0" marR="0" algn="just">
              <a:spcBef>
                <a:spcPts val="600"/>
              </a:spcBef>
              <a:buNone/>
            </a:pP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(guidance for work improvement related to approaching the writing process and </a:t>
            </a:r>
            <a:r>
              <a:rPr lang="en-US" sz="1600" i="1" kern="100" dirty="0" err="1">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stratagies</a:t>
            </a: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a:t>
            </a:r>
          </a:p>
        </p:txBody>
      </p:sp>
      <p:sp>
        <p:nvSpPr>
          <p:cNvPr id="6" name="level 6" hidden="1">
            <a:extLst>
              <a:ext uri="{FF2B5EF4-FFF2-40B4-BE49-F238E27FC236}">
                <a16:creationId xmlns:a16="http://schemas.microsoft.com/office/drawing/2014/main" id="{E515E728-A0CE-A4E6-7474-F99EBCF6536A}"/>
              </a:ext>
            </a:extLst>
          </p:cNvPr>
          <p:cNvSpPr txBox="1"/>
          <p:nvPr/>
        </p:nvSpPr>
        <p:spPr>
          <a:xfrm>
            <a:off x="887654" y="1376891"/>
            <a:ext cx="2743200" cy="1532334"/>
          </a:xfrm>
          <a:prstGeom prst="roundRect">
            <a:avLst/>
          </a:prstGeom>
          <a:noFill/>
          <a:ln>
            <a:no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6: Self-regulation development feedback</a:t>
            </a:r>
            <a:endParaRPr lang="en-US" kern="100" dirty="0">
              <a:effectLst/>
              <a:latin typeface="Segoe UI Semibold" panose="020B0702040204020203" pitchFamily="34" charset="0"/>
              <a:ea typeface="SimSun" panose="02010600030101010101" pitchFamily="2" charset="-122"/>
              <a:cs typeface="Segoe UI Semibold" panose="020B0702040204020203" pitchFamily="34" charset="0"/>
            </a:endParaRPr>
          </a:p>
          <a:p>
            <a:pPr>
              <a:buNone/>
            </a:pPr>
            <a:r>
              <a:rPr lang="en-US" sz="16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(enabling students’ independence and self-assessment skill)</a:t>
            </a:r>
            <a:endParaRPr lang="en-US" sz="1600" dirty="0">
              <a:latin typeface="Segoe UI Light" panose="020B0502040204020203" pitchFamily="34" charset="0"/>
              <a:cs typeface="Segoe UI Light" panose="020B0502040204020203" pitchFamily="34" charset="0"/>
            </a:endParaRPr>
          </a:p>
        </p:txBody>
      </p:sp>
      <p:sp>
        <p:nvSpPr>
          <p:cNvPr id="8" name="Hộp Văn bản 7" hidden="1">
            <a:extLst>
              <a:ext uri="{FF2B5EF4-FFF2-40B4-BE49-F238E27FC236}">
                <a16:creationId xmlns:a16="http://schemas.microsoft.com/office/drawing/2014/main" id="{F164F8AF-CCA3-76AC-F1DE-DF4DA8AA65ED}"/>
              </a:ext>
            </a:extLst>
          </p:cNvPr>
          <p:cNvSpPr txBox="1"/>
          <p:nvPr/>
        </p:nvSpPr>
        <p:spPr>
          <a:xfrm>
            <a:off x="4741514" y="13768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5: Process-oriented feedback</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approaching the writing process and </a:t>
            </a:r>
            <a:r>
              <a:rPr lang="en-US" sz="1600" kern="100" dirty="0" err="1">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stratagies</a:t>
            </a: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a:t>
            </a:r>
          </a:p>
        </p:txBody>
      </p:sp>
      <p:sp>
        <p:nvSpPr>
          <p:cNvPr id="9" name="Hộp Văn bản 8" hidden="1">
            <a:extLst>
              <a:ext uri="{FF2B5EF4-FFF2-40B4-BE49-F238E27FC236}">
                <a16:creationId xmlns:a16="http://schemas.microsoft.com/office/drawing/2014/main" id="{4526373C-363F-2395-1005-3CA23BD4AF7A}"/>
              </a:ext>
            </a:extLst>
          </p:cNvPr>
          <p:cNvSpPr txBox="1"/>
          <p:nvPr/>
        </p:nvSpPr>
        <p:spPr>
          <a:xfrm>
            <a:off x="8595374" y="1376891"/>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4: Task performance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writing prompt)</a:t>
            </a:r>
          </a:p>
        </p:txBody>
      </p:sp>
      <p:sp>
        <p:nvSpPr>
          <p:cNvPr id="12" name="Hộp Văn bản 11">
            <a:extLst>
              <a:ext uri="{FF2B5EF4-FFF2-40B4-BE49-F238E27FC236}">
                <a16:creationId xmlns:a16="http://schemas.microsoft.com/office/drawing/2014/main" id="{6D2031DE-1C12-1ED6-8FE1-0CC4C2D5B1C1}"/>
              </a:ext>
            </a:extLst>
          </p:cNvPr>
          <p:cNvSpPr txBox="1"/>
          <p:nvPr/>
        </p:nvSpPr>
        <p:spPr>
          <a:xfrm>
            <a:off x="887654" y="410820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1: Personal recognition</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(General compliment)</a:t>
            </a:r>
          </a:p>
        </p:txBody>
      </p:sp>
      <p:sp>
        <p:nvSpPr>
          <p:cNvPr id="13" name="Hộp Văn bản 12">
            <a:extLst>
              <a:ext uri="{FF2B5EF4-FFF2-40B4-BE49-F238E27FC236}">
                <a16:creationId xmlns:a16="http://schemas.microsoft.com/office/drawing/2014/main" id="{AD56FA09-4BC6-6132-7286-9D5A95CF6CCE}"/>
              </a:ext>
            </a:extLst>
          </p:cNvPr>
          <p:cNvSpPr txBox="1"/>
          <p:nvPr/>
        </p:nvSpPr>
        <p:spPr>
          <a:xfrm>
            <a:off x="4741514" y="4105295"/>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2: Editorial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(Focus on correcting minor issues, such as grammar, punctuation, vocabulary, and pronunciation)</a:t>
            </a:r>
          </a:p>
        </p:txBody>
      </p:sp>
      <p:sp>
        <p:nvSpPr>
          <p:cNvPr id="14" name="Hộp Văn bản 13" hidden="1">
            <a:extLst>
              <a:ext uri="{FF2B5EF4-FFF2-40B4-BE49-F238E27FC236}">
                <a16:creationId xmlns:a16="http://schemas.microsoft.com/office/drawing/2014/main" id="{582E947A-4F2E-BB60-480E-5FDD118C9BD0}"/>
              </a:ext>
            </a:extLst>
          </p:cNvPr>
          <p:cNvSpPr txBox="1"/>
          <p:nvPr/>
        </p:nvSpPr>
        <p:spPr>
          <a:xfrm>
            <a:off x="8595374" y="410529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3: Task evaluation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(work’s quality judgement without instruction for improvement)</a:t>
            </a:r>
          </a:p>
        </p:txBody>
      </p:sp>
      <p:cxnSp>
        <p:nvCxnSpPr>
          <p:cNvPr id="17" name="Đường kết nối Mũi tên Thẳng 16">
            <a:extLst>
              <a:ext uri="{FF2B5EF4-FFF2-40B4-BE49-F238E27FC236}">
                <a16:creationId xmlns:a16="http://schemas.microsoft.com/office/drawing/2014/main" id="{5A889C06-C4BB-F7BA-FC0B-D49F1DB61384}"/>
              </a:ext>
            </a:extLst>
          </p:cNvPr>
          <p:cNvCxnSpPr>
            <a:cxnSpLocks/>
          </p:cNvCxnSpPr>
          <p:nvPr/>
        </p:nvCxnSpPr>
        <p:spPr>
          <a:xfrm flipV="1">
            <a:off x="3692387" y="232859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Đường kết nối Mũi tên Thẳng 17">
            <a:extLst>
              <a:ext uri="{FF2B5EF4-FFF2-40B4-BE49-F238E27FC236}">
                <a16:creationId xmlns:a16="http://schemas.microsoft.com/office/drawing/2014/main" id="{090D39E2-CFE1-9BC2-617D-6F9C28DFE6ED}"/>
              </a:ext>
            </a:extLst>
          </p:cNvPr>
          <p:cNvCxnSpPr>
            <a:cxnSpLocks/>
          </p:cNvCxnSpPr>
          <p:nvPr/>
        </p:nvCxnSpPr>
        <p:spPr>
          <a:xfrm flipV="1">
            <a:off x="7536369" y="2325684"/>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Đường kết nối Mũi tên Thẳng 18">
            <a:extLst>
              <a:ext uri="{FF2B5EF4-FFF2-40B4-BE49-F238E27FC236}">
                <a16:creationId xmlns:a16="http://schemas.microsoft.com/office/drawing/2014/main" id="{AFF0D9F2-3EE6-3765-55B3-AB9D59FFECAD}"/>
              </a:ext>
            </a:extLst>
          </p:cNvPr>
          <p:cNvCxnSpPr>
            <a:cxnSpLocks/>
          </p:cNvCxnSpPr>
          <p:nvPr/>
        </p:nvCxnSpPr>
        <p:spPr>
          <a:xfrm flipH="1">
            <a:off x="3677193"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Đường kết nối Mũi tên Thẳng 22">
            <a:extLst>
              <a:ext uri="{FF2B5EF4-FFF2-40B4-BE49-F238E27FC236}">
                <a16:creationId xmlns:a16="http://schemas.microsoft.com/office/drawing/2014/main" id="{09844A2F-3565-E06D-AE4F-A5A22E3B6498}"/>
              </a:ext>
            </a:extLst>
          </p:cNvPr>
          <p:cNvCxnSpPr>
            <a:cxnSpLocks/>
          </p:cNvCxnSpPr>
          <p:nvPr/>
        </p:nvCxnSpPr>
        <p:spPr>
          <a:xfrm flipH="1">
            <a:off x="7543195"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a:extLst>
              <a:ext uri="{FF2B5EF4-FFF2-40B4-BE49-F238E27FC236}">
                <a16:creationId xmlns:a16="http://schemas.microsoft.com/office/drawing/2014/main" id="{8CBF32C9-7B2A-8599-F466-1F4BAF616AE4}"/>
              </a:ext>
            </a:extLst>
          </p:cNvPr>
          <p:cNvCxnSpPr>
            <a:cxnSpLocks/>
          </p:cNvCxnSpPr>
          <p:nvPr/>
        </p:nvCxnSpPr>
        <p:spPr>
          <a:xfrm>
            <a:off x="9981487" y="3433789"/>
            <a:ext cx="0" cy="54864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Hộp Văn bản 3">
            <a:extLst>
              <a:ext uri="{FF2B5EF4-FFF2-40B4-BE49-F238E27FC236}">
                <a16:creationId xmlns:a16="http://schemas.microsoft.com/office/drawing/2014/main" id="{9FDC4BE4-7402-41E5-DF8E-D05743C44ADF}"/>
              </a:ext>
            </a:extLst>
          </p:cNvPr>
          <p:cNvSpPr txBox="1"/>
          <p:nvPr/>
        </p:nvSpPr>
        <p:spPr>
          <a:xfrm>
            <a:off x="3065900" y="6130344"/>
            <a:ext cx="6094428" cy="307777"/>
          </a:xfrm>
          <a:prstGeom prst="rect">
            <a:avLst/>
          </a:prstGeom>
          <a:noFill/>
        </p:spPr>
        <p:txBody>
          <a:bodyPr wrap="square">
            <a:spAutoFit/>
          </a:bodyPr>
          <a:lstStyle/>
          <a:p>
            <a:pPr algn="ctr"/>
            <a:r>
              <a:rPr lang="en-US" sz="1400" spc="-150" dirty="0">
                <a:latin typeface="Segoe UI" panose="020B0502040204020203" pitchFamily="34" charset="0"/>
                <a:cs typeface="Segoe UI" panose="020B0502040204020203" pitchFamily="34" charset="0"/>
              </a:rPr>
              <a:t>Adapted from Updated Framework adapted from Derham et al., 2022</a:t>
            </a:r>
            <a:endParaRPr lang="en-US" sz="1400" dirty="0">
              <a:latin typeface="Segoe UI" panose="020B0502040204020203" pitchFamily="34" charset="0"/>
              <a:cs typeface="Segoe UI" panose="020B0502040204020203" pitchFamily="34" charset="0"/>
            </a:endParaRPr>
          </a:p>
        </p:txBody>
      </p:sp>
      <p:sp>
        <p:nvSpPr>
          <p:cNvPr id="5" name="Hộp Văn bản 4">
            <a:extLst>
              <a:ext uri="{FF2B5EF4-FFF2-40B4-BE49-F238E27FC236}">
                <a16:creationId xmlns:a16="http://schemas.microsoft.com/office/drawing/2014/main" id="{E1243EB2-8202-AE88-1069-28A987072848}"/>
              </a:ext>
            </a:extLst>
          </p:cNvPr>
          <p:cNvSpPr txBox="1"/>
          <p:nvPr/>
        </p:nvSpPr>
        <p:spPr>
          <a:xfrm>
            <a:off x="3047114" y="473902"/>
            <a:ext cx="6097772" cy="646331"/>
          </a:xfrm>
          <a:prstGeom prst="rect">
            <a:avLst/>
          </a:prstGeom>
          <a:noFill/>
        </p:spPr>
        <p:txBody>
          <a:bodyPr wrap="square">
            <a:spAutoFit/>
          </a:bodyPr>
          <a:lstStyle/>
          <a:p>
            <a:pPr algn="ctr"/>
            <a:r>
              <a:rPr lang="en-US" sz="3600" b="1" dirty="0">
                <a:latin typeface="Segoe UI Black" panose="020B0A02040204020203" pitchFamily="34" charset="0"/>
                <a:ea typeface="Segoe UI Black" panose="020B0A02040204020203" pitchFamily="34" charset="0"/>
                <a:cs typeface="source serif 4"/>
              </a:rPr>
              <a:t>Pedagogical Framework</a:t>
            </a:r>
            <a:endParaRPr lang="en-US" sz="3600" spc="-300" dirty="0">
              <a:solidFill>
                <a:schemeClr val="tx1">
                  <a:lumMod val="95000"/>
                  <a:lumOff val="5000"/>
                </a:schemeClr>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2778978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34AB5-1D5B-BF5E-51FC-5391104E1AD0}"/>
            </a:ext>
          </a:extLst>
        </p:cNvPr>
        <p:cNvGrpSpPr/>
        <p:nvPr/>
      </p:nvGrpSpPr>
      <p:grpSpPr>
        <a:xfrm>
          <a:off x="0" y="0"/>
          <a:ext cx="0" cy="0"/>
          <a:chOff x="0" y="0"/>
          <a:chExt cx="0" cy="0"/>
        </a:xfrm>
      </p:grpSpPr>
      <p:sp>
        <p:nvSpPr>
          <p:cNvPr id="15" name="Hộp Văn bản 14" hidden="1">
            <a:extLst>
              <a:ext uri="{FF2B5EF4-FFF2-40B4-BE49-F238E27FC236}">
                <a16:creationId xmlns:a16="http://schemas.microsoft.com/office/drawing/2014/main" id="{595DB95A-D2D8-01FF-F97D-B7695E0BC983}"/>
              </a:ext>
            </a:extLst>
          </p:cNvPr>
          <p:cNvSpPr txBox="1">
            <a:spLocks/>
          </p:cNvSpPr>
          <p:nvPr/>
        </p:nvSpPr>
        <p:spPr>
          <a:xfrm>
            <a:off x="887654" y="13873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Level </a:t>
            </a:r>
            <a:r>
              <a:rPr lang="en-US" i="1" kern="100" dirty="0">
                <a:solidFill>
                  <a:srgbClr val="383D33">
                    <a:alpha val="0"/>
                  </a:srgbClr>
                </a:solidFill>
                <a:latin typeface="Times New Roman" panose="02020603050405020304" pitchFamily="18" charset="0"/>
                <a:ea typeface="Segoe UI Black" panose="020B0A02040204020203" pitchFamily="34" charset="0"/>
                <a:cs typeface="Times New Roman" panose="02020603050405020304" pitchFamily="18" charset="0"/>
              </a:rPr>
              <a:t>5</a:t>
            </a:r>
            <a:r>
              <a:rPr lang="en-US" kern="100" dirty="0">
                <a:solidFill>
                  <a:srgbClr val="383D33">
                    <a:alpha val="0"/>
                  </a:srgbClr>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kern="100" dirty="0">
                <a:solidFill>
                  <a:srgbClr val="383D33">
                    <a:alpha val="0"/>
                  </a:srgbClr>
                </a:solidFill>
                <a:effectLst/>
                <a:latin typeface="Segoe UI Semibold" panose="020B0702040204020203" pitchFamily="34" charset="0"/>
                <a:ea typeface="SimSun" panose="02010600030101010101" pitchFamily="2" charset="-122"/>
                <a:cs typeface="Segoe UI Semibold" panose="020B0702040204020203" pitchFamily="34" charset="0"/>
              </a:rPr>
              <a:t> Process-oriented feedback</a:t>
            </a:r>
          </a:p>
          <a:p>
            <a:pPr marL="0" marR="0" algn="just">
              <a:spcBef>
                <a:spcPts val="600"/>
              </a:spcBef>
              <a:buNone/>
            </a:pP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(guidance for work improvement related to approaching the writing process and </a:t>
            </a:r>
            <a:r>
              <a:rPr lang="en-US" sz="1600" i="1" kern="100" dirty="0" err="1">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stratagies</a:t>
            </a:r>
            <a:r>
              <a:rPr lang="en-US" sz="1600" i="1" kern="100" dirty="0">
                <a:solidFill>
                  <a:srgbClr val="383D33">
                    <a:alpha val="0"/>
                  </a:srgbClr>
                </a:solidFill>
                <a:effectLst/>
                <a:latin typeface="Segoe UI" panose="020B0502040204020203" pitchFamily="34" charset="0"/>
                <a:ea typeface="SimSun" panose="02010600030101010101" pitchFamily="2" charset="-122"/>
                <a:cs typeface="Segoe UI" panose="020B0502040204020203" pitchFamily="34" charset="0"/>
              </a:rPr>
              <a:t>)</a:t>
            </a:r>
          </a:p>
        </p:txBody>
      </p:sp>
      <p:sp>
        <p:nvSpPr>
          <p:cNvPr id="6" name="level 6" hidden="1">
            <a:extLst>
              <a:ext uri="{FF2B5EF4-FFF2-40B4-BE49-F238E27FC236}">
                <a16:creationId xmlns:a16="http://schemas.microsoft.com/office/drawing/2014/main" id="{8EBE0A4B-F455-DAF2-6AE7-8D1D307E13AC}"/>
              </a:ext>
            </a:extLst>
          </p:cNvPr>
          <p:cNvSpPr txBox="1"/>
          <p:nvPr/>
        </p:nvSpPr>
        <p:spPr>
          <a:xfrm>
            <a:off x="887654" y="1376891"/>
            <a:ext cx="2743200" cy="1532334"/>
          </a:xfrm>
          <a:prstGeom prst="roundRect">
            <a:avLst/>
          </a:prstGeom>
          <a:noFill/>
          <a:ln>
            <a:no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6: Self-regulation development feedback</a:t>
            </a:r>
            <a:endParaRPr lang="en-US" kern="100" dirty="0">
              <a:effectLst/>
              <a:latin typeface="Segoe UI Semibold" panose="020B0702040204020203" pitchFamily="34" charset="0"/>
              <a:ea typeface="SimSun" panose="02010600030101010101" pitchFamily="2" charset="-122"/>
              <a:cs typeface="Segoe UI Semibold" panose="020B0702040204020203" pitchFamily="34" charset="0"/>
            </a:endParaRPr>
          </a:p>
          <a:p>
            <a:pPr>
              <a:buNone/>
            </a:pPr>
            <a:r>
              <a:rPr lang="en-US" sz="16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(enabling students’ independence and self-assessment skill)</a:t>
            </a:r>
            <a:endParaRPr lang="en-US" sz="1600" dirty="0">
              <a:latin typeface="Segoe UI Light" panose="020B0502040204020203" pitchFamily="34" charset="0"/>
              <a:cs typeface="Segoe UI Light" panose="020B0502040204020203" pitchFamily="34" charset="0"/>
            </a:endParaRPr>
          </a:p>
        </p:txBody>
      </p:sp>
      <p:sp>
        <p:nvSpPr>
          <p:cNvPr id="8" name="Hộp Văn bản 7" hidden="1">
            <a:extLst>
              <a:ext uri="{FF2B5EF4-FFF2-40B4-BE49-F238E27FC236}">
                <a16:creationId xmlns:a16="http://schemas.microsoft.com/office/drawing/2014/main" id="{45D93DBB-65A3-C4CF-9310-F0EA42A6EFFF}"/>
              </a:ext>
            </a:extLst>
          </p:cNvPr>
          <p:cNvSpPr txBox="1"/>
          <p:nvPr/>
        </p:nvSpPr>
        <p:spPr>
          <a:xfrm>
            <a:off x="4741514" y="1376891"/>
            <a:ext cx="2743200" cy="1889879"/>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5: Process-oriented feedback</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approaching the writing process and </a:t>
            </a:r>
            <a:r>
              <a:rPr lang="en-US" sz="1600" kern="100" dirty="0" err="1">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stratagies</a:t>
            </a: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a:t>
            </a:r>
          </a:p>
        </p:txBody>
      </p:sp>
      <p:sp>
        <p:nvSpPr>
          <p:cNvPr id="9" name="Hộp Văn bản 8">
            <a:extLst>
              <a:ext uri="{FF2B5EF4-FFF2-40B4-BE49-F238E27FC236}">
                <a16:creationId xmlns:a16="http://schemas.microsoft.com/office/drawing/2014/main" id="{4165BCF1-BD7A-8E60-F870-36E1DBBCAA6C}"/>
              </a:ext>
            </a:extLst>
          </p:cNvPr>
          <p:cNvSpPr txBox="1"/>
          <p:nvPr/>
        </p:nvSpPr>
        <p:spPr>
          <a:xfrm>
            <a:off x="8595374" y="1376891"/>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4: Task performance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(guidance for work improvement related to writing prompt)</a:t>
            </a:r>
          </a:p>
        </p:txBody>
      </p:sp>
      <p:sp>
        <p:nvSpPr>
          <p:cNvPr id="12" name="Hộp Văn bản 11">
            <a:extLst>
              <a:ext uri="{FF2B5EF4-FFF2-40B4-BE49-F238E27FC236}">
                <a16:creationId xmlns:a16="http://schemas.microsoft.com/office/drawing/2014/main" id="{8AAE8F74-8EB6-6208-1031-846EBFAD14D9}"/>
              </a:ext>
            </a:extLst>
          </p:cNvPr>
          <p:cNvSpPr txBox="1"/>
          <p:nvPr/>
        </p:nvSpPr>
        <p:spPr>
          <a:xfrm>
            <a:off x="887654" y="410820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1: Personal recognition</a:t>
            </a:r>
          </a:p>
          <a:p>
            <a:pPr marL="0" marR="0" algn="just">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(General compliment)</a:t>
            </a:r>
          </a:p>
        </p:txBody>
      </p:sp>
      <p:sp>
        <p:nvSpPr>
          <p:cNvPr id="13" name="Hộp Văn bản 12">
            <a:extLst>
              <a:ext uri="{FF2B5EF4-FFF2-40B4-BE49-F238E27FC236}">
                <a16:creationId xmlns:a16="http://schemas.microsoft.com/office/drawing/2014/main" id="{AF0D2F8B-3B28-53F9-D12C-671BBBE00324}"/>
              </a:ext>
            </a:extLst>
          </p:cNvPr>
          <p:cNvSpPr txBox="1"/>
          <p:nvPr/>
        </p:nvSpPr>
        <p:spPr>
          <a:xfrm>
            <a:off x="4741514" y="4105295"/>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2: Editorial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(Focus on correcting minor issues, such as grammar, punctuation, vocabulary, and pronunciation)</a:t>
            </a:r>
          </a:p>
        </p:txBody>
      </p:sp>
      <p:sp>
        <p:nvSpPr>
          <p:cNvPr id="14" name="Hộp Văn bản 13">
            <a:extLst>
              <a:ext uri="{FF2B5EF4-FFF2-40B4-BE49-F238E27FC236}">
                <a16:creationId xmlns:a16="http://schemas.microsoft.com/office/drawing/2014/main" id="{6A70269F-C969-5EAE-5239-7AFB5BBB7892}"/>
              </a:ext>
            </a:extLst>
          </p:cNvPr>
          <p:cNvSpPr txBox="1"/>
          <p:nvPr/>
        </p:nvSpPr>
        <p:spPr>
          <a:xfrm>
            <a:off x="8595374" y="4105298"/>
            <a:ext cx="2743200" cy="1892808"/>
          </a:xfrm>
          <a:prstGeom prst="roundRect">
            <a:avLst/>
          </a:prstGeom>
          <a:solidFill>
            <a:srgbClr val="E8D8E9"/>
          </a:solidFill>
          <a:ln>
            <a:solidFill>
              <a:schemeClr val="tx1"/>
            </a:solidFill>
          </a:ln>
        </p:spPr>
        <p:txBody>
          <a:bodyPr wrap="square" anchor="t">
            <a:spAutoFit/>
          </a:bodyPr>
          <a:lstStyle/>
          <a:p>
            <a:pPr marL="0" marR="0">
              <a:spcBef>
                <a:spcPts val="600"/>
              </a:spcBef>
              <a:buNone/>
            </a:pPr>
            <a:r>
              <a:rPr lang="en-US" kern="100" dirty="0">
                <a:solidFill>
                  <a:srgbClr val="383D33"/>
                </a:solidFill>
                <a:effectLst/>
                <a:latin typeface="Segoe UI Semibold" panose="020B0702040204020203" pitchFamily="34" charset="0"/>
                <a:ea typeface="SimSun" panose="02010600030101010101" pitchFamily="2" charset="-122"/>
                <a:cs typeface="Segoe UI Semibold" panose="020B0702040204020203" pitchFamily="34" charset="0"/>
              </a:rPr>
              <a:t>Level 3: Task evaluation feedback</a:t>
            </a:r>
          </a:p>
          <a:p>
            <a:pPr marL="0" marR="0">
              <a:spcBef>
                <a:spcPts val="600"/>
              </a:spcBef>
              <a:buNone/>
            </a:pPr>
            <a:r>
              <a:rPr lang="en-US" sz="1600" kern="100" dirty="0">
                <a:solidFill>
                  <a:srgbClr val="383D33"/>
                </a:solidFill>
                <a:effectLst/>
                <a:latin typeface="Segoe UI Light" panose="020B0502040204020203" pitchFamily="34" charset="0"/>
                <a:ea typeface="SimSun" panose="02010600030101010101" pitchFamily="2" charset="-122"/>
                <a:cs typeface="Segoe UI Light" panose="020B0502040204020203" pitchFamily="34" charset="0"/>
              </a:rPr>
              <a:t>(work’s quality judgement without instruction for improvement)</a:t>
            </a:r>
          </a:p>
        </p:txBody>
      </p:sp>
      <p:cxnSp>
        <p:nvCxnSpPr>
          <p:cNvPr id="17" name="Đường kết nối Mũi tên Thẳng 16">
            <a:extLst>
              <a:ext uri="{FF2B5EF4-FFF2-40B4-BE49-F238E27FC236}">
                <a16:creationId xmlns:a16="http://schemas.microsoft.com/office/drawing/2014/main" id="{4D172701-95E5-9EAB-4F87-A2D9ECDE500E}"/>
              </a:ext>
            </a:extLst>
          </p:cNvPr>
          <p:cNvCxnSpPr>
            <a:cxnSpLocks/>
          </p:cNvCxnSpPr>
          <p:nvPr/>
        </p:nvCxnSpPr>
        <p:spPr>
          <a:xfrm flipV="1">
            <a:off x="3692387" y="232859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Đường kết nối Mũi tên Thẳng 17">
            <a:extLst>
              <a:ext uri="{FF2B5EF4-FFF2-40B4-BE49-F238E27FC236}">
                <a16:creationId xmlns:a16="http://schemas.microsoft.com/office/drawing/2014/main" id="{21CE35B1-9BBC-C115-C9E5-7A80B73C4901}"/>
              </a:ext>
            </a:extLst>
          </p:cNvPr>
          <p:cNvCxnSpPr>
            <a:cxnSpLocks/>
          </p:cNvCxnSpPr>
          <p:nvPr/>
        </p:nvCxnSpPr>
        <p:spPr>
          <a:xfrm flipV="1">
            <a:off x="7536369" y="2325684"/>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Đường kết nối Mũi tên Thẳng 18">
            <a:extLst>
              <a:ext uri="{FF2B5EF4-FFF2-40B4-BE49-F238E27FC236}">
                <a16:creationId xmlns:a16="http://schemas.microsoft.com/office/drawing/2014/main" id="{4BF5DDB4-02BD-3529-595B-FED243341430}"/>
              </a:ext>
            </a:extLst>
          </p:cNvPr>
          <p:cNvCxnSpPr>
            <a:cxnSpLocks/>
          </p:cNvCxnSpPr>
          <p:nvPr/>
        </p:nvCxnSpPr>
        <p:spPr>
          <a:xfrm flipH="1">
            <a:off x="3677193"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Đường kết nối Mũi tên Thẳng 22">
            <a:extLst>
              <a:ext uri="{FF2B5EF4-FFF2-40B4-BE49-F238E27FC236}">
                <a16:creationId xmlns:a16="http://schemas.microsoft.com/office/drawing/2014/main" id="{614742EC-8FA8-143C-328A-FD99E39ED23A}"/>
              </a:ext>
            </a:extLst>
          </p:cNvPr>
          <p:cNvCxnSpPr>
            <a:cxnSpLocks/>
          </p:cNvCxnSpPr>
          <p:nvPr/>
        </p:nvCxnSpPr>
        <p:spPr>
          <a:xfrm flipH="1">
            <a:off x="7543195" y="5156856"/>
            <a:ext cx="1005840" cy="2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a:extLst>
              <a:ext uri="{FF2B5EF4-FFF2-40B4-BE49-F238E27FC236}">
                <a16:creationId xmlns:a16="http://schemas.microsoft.com/office/drawing/2014/main" id="{76F68594-4AD6-F338-29CF-FC51C7A10555}"/>
              </a:ext>
            </a:extLst>
          </p:cNvPr>
          <p:cNvCxnSpPr>
            <a:cxnSpLocks/>
          </p:cNvCxnSpPr>
          <p:nvPr/>
        </p:nvCxnSpPr>
        <p:spPr>
          <a:xfrm>
            <a:off x="9981487" y="3433789"/>
            <a:ext cx="0" cy="548640"/>
          </a:xfrm>
          <a:prstGeom prst="straightConnector1">
            <a:avLst/>
          </a:prstGeom>
          <a:ln w="2857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Hộp Văn bản 3">
            <a:extLst>
              <a:ext uri="{FF2B5EF4-FFF2-40B4-BE49-F238E27FC236}">
                <a16:creationId xmlns:a16="http://schemas.microsoft.com/office/drawing/2014/main" id="{DB6274DE-9391-008C-CCAC-9E52F812F130}"/>
              </a:ext>
            </a:extLst>
          </p:cNvPr>
          <p:cNvSpPr txBox="1"/>
          <p:nvPr/>
        </p:nvSpPr>
        <p:spPr>
          <a:xfrm>
            <a:off x="3065900" y="6130344"/>
            <a:ext cx="6094428" cy="307777"/>
          </a:xfrm>
          <a:prstGeom prst="rect">
            <a:avLst/>
          </a:prstGeom>
          <a:noFill/>
        </p:spPr>
        <p:txBody>
          <a:bodyPr wrap="square">
            <a:spAutoFit/>
          </a:bodyPr>
          <a:lstStyle/>
          <a:p>
            <a:pPr algn="ctr"/>
            <a:r>
              <a:rPr lang="en-US" sz="1400" spc="-150" dirty="0">
                <a:latin typeface="Segoe UI" panose="020B0502040204020203" pitchFamily="34" charset="0"/>
                <a:cs typeface="Segoe UI" panose="020B0502040204020203" pitchFamily="34" charset="0"/>
              </a:rPr>
              <a:t>Adapted from Updated Framework adapted from Derham et al., 2022</a:t>
            </a:r>
            <a:endParaRPr lang="en-US" sz="1400" dirty="0">
              <a:latin typeface="Segoe UI" panose="020B0502040204020203" pitchFamily="34" charset="0"/>
              <a:cs typeface="Segoe UI" panose="020B0502040204020203" pitchFamily="34" charset="0"/>
            </a:endParaRPr>
          </a:p>
        </p:txBody>
      </p:sp>
      <p:sp>
        <p:nvSpPr>
          <p:cNvPr id="5" name="Hộp Văn bản 4">
            <a:extLst>
              <a:ext uri="{FF2B5EF4-FFF2-40B4-BE49-F238E27FC236}">
                <a16:creationId xmlns:a16="http://schemas.microsoft.com/office/drawing/2014/main" id="{FDC9CCE0-3458-6DD9-B001-5C007338399D}"/>
              </a:ext>
            </a:extLst>
          </p:cNvPr>
          <p:cNvSpPr txBox="1"/>
          <p:nvPr/>
        </p:nvSpPr>
        <p:spPr>
          <a:xfrm>
            <a:off x="3047114" y="473902"/>
            <a:ext cx="6097772" cy="646331"/>
          </a:xfrm>
          <a:prstGeom prst="rect">
            <a:avLst/>
          </a:prstGeom>
          <a:noFill/>
        </p:spPr>
        <p:txBody>
          <a:bodyPr wrap="square">
            <a:spAutoFit/>
          </a:bodyPr>
          <a:lstStyle/>
          <a:p>
            <a:pPr algn="ctr"/>
            <a:r>
              <a:rPr lang="en-US" sz="3600" b="1" dirty="0">
                <a:latin typeface="Segoe UI Black" panose="020B0A02040204020203" pitchFamily="34" charset="0"/>
                <a:ea typeface="Segoe UI Black" panose="020B0A02040204020203" pitchFamily="34" charset="0"/>
                <a:cs typeface="source serif 4"/>
              </a:rPr>
              <a:t>Pedagogical Framework</a:t>
            </a:r>
            <a:endParaRPr lang="en-US" sz="3600" spc="-300" dirty="0">
              <a:solidFill>
                <a:schemeClr val="tx1">
                  <a:lumMod val="95000"/>
                  <a:lumOff val="5000"/>
                </a:schemeClr>
              </a:solidFill>
              <a:latin typeface="Segoe UI Black" panose="020B0A02040204020203" pitchFamily="34" charset="0"/>
              <a:ea typeface="Segoe UI Black" panose="020B0A02040204020203" pitchFamily="34" charset="0"/>
            </a:endParaRPr>
          </a:p>
        </p:txBody>
      </p:sp>
    </p:spTree>
    <p:extLst>
      <p:ext uri="{BB962C8B-B14F-4D97-AF65-F5344CB8AC3E}">
        <p14:creationId xmlns:p14="http://schemas.microsoft.com/office/powerpoint/2010/main" val="1315391764"/>
      </p:ext>
    </p:extLst>
  </p:cSld>
  <p:clrMapOvr>
    <a:masterClrMapping/>
  </p:clrMapOvr>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0.xml><?xml version="1.0" encoding="utf-8"?>
<a:theme xmlns:a="http://schemas.openxmlformats.org/drawingml/2006/main" name="Chủ đề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0.xml><?xml version="1.0" encoding="utf-8"?>
<a:theme xmlns:a="http://schemas.openxmlformats.org/drawingml/2006/main" name="Chủ đề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3a74c89-8cfd-4fc6-a1b6-7058c6893af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62620AF829FE4CBC3A349E466A5615" ma:contentTypeVersion="18" ma:contentTypeDescription="Create a new document." ma:contentTypeScope="" ma:versionID="33c55ad1f0b26936ebf0bba317011068">
  <xsd:schema xmlns:xsd="http://www.w3.org/2001/XMLSchema" xmlns:xs="http://www.w3.org/2001/XMLSchema" xmlns:p="http://schemas.microsoft.com/office/2006/metadata/properties" xmlns:ns3="c3a74c89-8cfd-4fc6-a1b6-7058c6893af2" xmlns:ns4="f8a2dce9-1523-4481-9139-fc28a0c8503c" targetNamespace="http://schemas.microsoft.com/office/2006/metadata/properties" ma:root="true" ma:fieldsID="fc28ab39fbbbf93b3c04cbb888de0e78" ns3:_="" ns4:_="">
    <xsd:import namespace="c3a74c89-8cfd-4fc6-a1b6-7058c6893af2"/>
    <xsd:import namespace="f8a2dce9-1523-4481-9139-fc28a0c8503c"/>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a74c89-8cfd-4fc6-a1b6-7058c6893a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8a2dce9-1523-4481-9139-fc28a0c8503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FAB518-5AF7-48B5-BAA3-5B8D404E5282}">
  <ds:schemaRefs>
    <ds:schemaRef ds:uri="http://purl.org/dc/elements/1.1/"/>
    <ds:schemaRef ds:uri="http://www.w3.org/XML/1998/namespace"/>
    <ds:schemaRef ds:uri="http://purl.org/dc/dcmitype/"/>
    <ds:schemaRef ds:uri="f8a2dce9-1523-4481-9139-fc28a0c8503c"/>
    <ds:schemaRef ds:uri="http://schemas.microsoft.com/office/2006/metadata/properties"/>
    <ds:schemaRef ds:uri="c3a74c89-8cfd-4fc6-a1b6-7058c6893af2"/>
    <ds:schemaRef ds:uri="http://schemas.openxmlformats.org/package/2006/metadata/core-properties"/>
    <ds:schemaRef ds:uri="http://schemas.microsoft.com/office/2006/documentManagement/types"/>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A9003A28-AC7A-40CF-85CC-57302750EE67}">
  <ds:schemaRefs>
    <ds:schemaRef ds:uri="http://schemas.microsoft.com/sharepoint/v3/contenttype/forms"/>
  </ds:schemaRefs>
</ds:datastoreItem>
</file>

<file path=customXml/itemProps3.xml><?xml version="1.0" encoding="utf-8"?>
<ds:datastoreItem xmlns:ds="http://schemas.openxmlformats.org/officeDocument/2006/customXml" ds:itemID="{A5FBF1D7-573E-4744-994F-3C96AC6CA6CD}">
  <ds:schemaRefs>
    <ds:schemaRef ds:uri="c3a74c89-8cfd-4fc6-a1b6-7058c6893af2"/>
    <ds:schemaRef ds:uri="f8a2dce9-1523-4481-9139-fc28a0c850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238</TotalTime>
  <Words>2226</Words>
  <Application>Microsoft Office PowerPoint</Application>
  <PresentationFormat>Màn hình rộng</PresentationFormat>
  <Paragraphs>254</Paragraphs>
  <Slides>23</Slides>
  <Notes>22</Notes>
  <HiddenSlides>0</HiddenSlides>
  <MMClips>0</MMClips>
  <ScaleCrop>false</ScaleCrop>
  <HeadingPairs>
    <vt:vector size="8" baseType="variant">
      <vt:variant>
        <vt:lpstr>Phông được Dùng</vt:lpstr>
      </vt:variant>
      <vt:variant>
        <vt:i4>15</vt:i4>
      </vt:variant>
      <vt:variant>
        <vt:lpstr>Chủ đề</vt:lpstr>
      </vt:variant>
      <vt:variant>
        <vt:i4>1</vt:i4>
      </vt:variant>
      <vt:variant>
        <vt:lpstr>Máy chủ nhúng OLE</vt:lpstr>
      </vt:variant>
      <vt:variant>
        <vt:i4>1</vt:i4>
      </vt:variant>
      <vt:variant>
        <vt:lpstr>Tiêu đề Bản chiếu</vt:lpstr>
      </vt:variant>
      <vt:variant>
        <vt:i4>23</vt:i4>
      </vt:variant>
    </vt:vector>
  </HeadingPairs>
  <TitlesOfParts>
    <vt:vector size="40" baseType="lpstr">
      <vt:lpstr>SimSun</vt:lpstr>
      <vt:lpstr>Aptos</vt:lpstr>
      <vt:lpstr>Aptos Display</vt:lpstr>
      <vt:lpstr>Arial</vt:lpstr>
      <vt:lpstr>Consolas</vt:lpstr>
      <vt:lpstr>Courier New</vt:lpstr>
      <vt:lpstr>Georgia</vt:lpstr>
      <vt:lpstr>Segoe UI</vt:lpstr>
      <vt:lpstr>Segoe UI </vt:lpstr>
      <vt:lpstr>Segoe UI Black</vt:lpstr>
      <vt:lpstr>Segoe UI Light</vt:lpstr>
      <vt:lpstr>Segoe UI Semibold</vt:lpstr>
      <vt:lpstr>source serif 4</vt:lpstr>
      <vt:lpstr>Times New Roman</vt:lpstr>
      <vt:lpstr>Wingdings</vt:lpstr>
      <vt:lpstr>Chủ đề Office</vt:lpstr>
      <vt:lpstr>Document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Khánh Nguyễn</dc:creator>
  <cp:lastModifiedBy>Khánh Nguyễn</cp:lastModifiedBy>
  <cp:revision>2</cp:revision>
  <dcterms:created xsi:type="dcterms:W3CDTF">2026-07-21T18:45:35Z</dcterms:created>
  <dcterms:modified xsi:type="dcterms:W3CDTF">2026-08-25T19:23:29Z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0x010100B662620AF829FE4CBC3A349E466A5615</vt:lpwstr>
  </property>
</Properties>
</file>