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2"/>
  </p:notesMasterIdLst>
  <p:sldIdLst>
    <p:sldId id="267" r:id="rId2"/>
    <p:sldId id="257" r:id="rId3"/>
    <p:sldId id="258" r:id="rId4"/>
    <p:sldId id="259" r:id="rId5"/>
    <p:sldId id="260" r:id="rId6"/>
    <p:sldId id="261" r:id="rId7"/>
    <p:sldId id="262" r:id="rId8"/>
    <p:sldId id="263" r:id="rId9"/>
    <p:sldId id="264" r:id="rId10"/>
    <p:sldId id="266" r:id="rId11"/>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83" d="100"/>
          <a:sy n="83" d="100"/>
        </p:scale>
        <p:origin x="101" y="3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autoTitleDeleted val="1"/>
    <c:plotArea>
      <c:layout/>
      <c:barChart>
        <c:barDir val="bar"/>
        <c:grouping val="clustered"/>
        <c:varyColors val="0"/>
        <c:ser>
          <c:idx val="0"/>
          <c:order val="0"/>
          <c:tx>
            <c:strRef>
              <c:f>Sheet1!$B$1</c:f>
              <c:strCache>
                <c:ptCount val="1"/>
                <c:pt idx="0">
                  <c:v>Participants (out of 15)</c:v>
                </c:pt>
              </c:strCache>
            </c:strRef>
          </c:tx>
          <c:spPr>
            <a:solidFill>
              <a:srgbClr val="232262"/>
            </a:solidFill>
            <a:effectLst/>
          </c:spPr>
          <c:invertIfNegative val="0"/>
          <c:dPt>
            <c:idx val="0"/>
            <c:invertIfNegative val="0"/>
            <c:bubble3D val="0"/>
            <c:extLst>
              <c:ext xmlns:c16="http://schemas.microsoft.com/office/drawing/2014/chart" uri="{C3380CC4-5D6E-409C-BE32-E72D297353CC}">
                <c16:uniqueId val="{00000001-731C-4D6C-ACE2-0A5BF5C5AC98}"/>
              </c:ext>
            </c:extLst>
          </c:dPt>
          <c:dPt>
            <c:idx val="1"/>
            <c:invertIfNegative val="0"/>
            <c:bubble3D val="0"/>
            <c:extLst>
              <c:ext xmlns:c16="http://schemas.microsoft.com/office/drawing/2014/chart" uri="{C3380CC4-5D6E-409C-BE32-E72D297353CC}">
                <c16:uniqueId val="{00000003-731C-4D6C-ACE2-0A5BF5C5AC98}"/>
              </c:ext>
            </c:extLst>
          </c:dPt>
          <c:dPt>
            <c:idx val="2"/>
            <c:invertIfNegative val="0"/>
            <c:bubble3D val="0"/>
            <c:extLst>
              <c:ext xmlns:c16="http://schemas.microsoft.com/office/drawing/2014/chart" uri="{C3380CC4-5D6E-409C-BE32-E72D297353CC}">
                <c16:uniqueId val="{00000005-731C-4D6C-ACE2-0A5BF5C5AC98}"/>
              </c:ext>
            </c:extLst>
          </c:dPt>
          <c:dPt>
            <c:idx val="3"/>
            <c:invertIfNegative val="0"/>
            <c:bubble3D val="0"/>
            <c:extLst>
              <c:ext xmlns:c16="http://schemas.microsoft.com/office/drawing/2014/chart" uri="{C3380CC4-5D6E-409C-BE32-E72D297353CC}">
                <c16:uniqueId val="{00000007-731C-4D6C-ACE2-0A5BF5C5AC98}"/>
              </c:ext>
            </c:extLst>
          </c:dPt>
          <c:dPt>
            <c:idx val="4"/>
            <c:invertIfNegative val="0"/>
            <c:bubble3D val="0"/>
            <c:spPr>
              <a:solidFill>
                <a:srgbClr val="D62127"/>
              </a:solidFill>
              <a:effectLst/>
            </c:spPr>
            <c:extLst>
              <c:ext xmlns:c16="http://schemas.microsoft.com/office/drawing/2014/chart" uri="{C3380CC4-5D6E-409C-BE32-E72D297353CC}">
                <c16:uniqueId val="{00000009-731C-4D6C-ACE2-0A5BF5C5AC98}"/>
              </c:ext>
            </c:extLst>
          </c:dPt>
          <c:dLbls>
            <c:numFmt formatCode="#,##0" sourceLinked="0"/>
            <c:spPr>
              <a:noFill/>
              <a:ln>
                <a:noFill/>
              </a:ln>
              <a:effectLst/>
            </c:spPr>
            <c:txPr>
              <a:bodyPr/>
              <a:lstStyle/>
              <a:p>
                <a:pPr>
                  <a:defRPr sz="1300" b="1" i="0" u="none" strike="noStrike">
                    <a:solidFill>
                      <a:srgbClr val="2C2C2C"/>
                    </a:solidFill>
                    <a:latin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Reference</c:v>
                </c:pt>
                <c:pt idx="1">
                  <c:v>Conjunction</c:v>
                </c:pt>
                <c:pt idx="2">
                  <c:v>Lexical Cohesion</c:v>
                </c:pt>
                <c:pt idx="3">
                  <c:v>Ellipsis</c:v>
                </c:pt>
                <c:pt idx="4">
                  <c:v>Substitution</c:v>
                </c:pt>
              </c:strCache>
            </c:strRef>
          </c:cat>
          <c:val>
            <c:numRef>
              <c:f>Sheet1!$B$2:$B$6</c:f>
              <c:numCache>
                <c:formatCode>General</c:formatCode>
                <c:ptCount val="5"/>
                <c:pt idx="0">
                  <c:v>15</c:v>
                </c:pt>
                <c:pt idx="1">
                  <c:v>15</c:v>
                </c:pt>
                <c:pt idx="2">
                  <c:v>15</c:v>
                </c:pt>
                <c:pt idx="3">
                  <c:v>13</c:v>
                </c:pt>
                <c:pt idx="4">
                  <c:v>3</c:v>
                </c:pt>
              </c:numCache>
            </c:numRef>
          </c:val>
          <c:extLst>
            <c:ext xmlns:c16="http://schemas.microsoft.com/office/drawing/2014/chart" uri="{C3380CC4-5D6E-409C-BE32-E72D297353CC}">
              <c16:uniqueId val="{0000000A-731C-4D6C-ACE2-0A5BF5C5AC98}"/>
            </c:ext>
          </c:extLst>
        </c:ser>
        <c:dLbls>
          <c:showLegendKey val="0"/>
          <c:showVal val="1"/>
          <c:showCatName val="0"/>
          <c:showSerName val="0"/>
          <c:showPercent val="0"/>
          <c:showBubbleSize val="0"/>
        </c:dLbls>
        <c:gapWidth val="150"/>
        <c:axId val="2094734554"/>
        <c:axId val="2094734552"/>
      </c:barChart>
      <c:catAx>
        <c:axId val="2094734554"/>
        <c:scaling>
          <c:orientation val="minMax"/>
        </c:scaling>
        <c:delete val="0"/>
        <c:axPos val="l"/>
        <c:numFmt formatCode="General" sourceLinked="1"/>
        <c:majorTickMark val="out"/>
        <c:minorTickMark val="none"/>
        <c:tickLblPos val="nextTo"/>
        <c:spPr>
          <a:ln w="12700" cap="flat">
            <a:solidFill>
              <a:srgbClr val="888888"/>
            </a:solidFill>
            <a:prstDash val="solid"/>
            <a:round/>
          </a:ln>
        </c:spPr>
        <c:txPr>
          <a:bodyPr/>
          <a:lstStyle/>
          <a:p>
            <a:pPr>
              <a:defRPr sz="1200" b="0" i="0" u="none" strike="noStrike">
                <a:solidFill>
                  <a:srgbClr val="2C2C2C"/>
                </a:solidFill>
                <a:latin typeface="Arial"/>
              </a:defRPr>
            </a:pPr>
            <a:endParaRPr lang="en-US"/>
          </a:p>
        </c:txPr>
        <c:crossAx val="2094734552"/>
        <c:crosses val="autoZero"/>
        <c:auto val="1"/>
        <c:lblAlgn val="ctr"/>
        <c:lblOffset val="100"/>
        <c:noMultiLvlLbl val="1"/>
      </c:catAx>
      <c:valAx>
        <c:axId val="2094734552"/>
        <c:scaling>
          <c:orientation val="minMax"/>
          <c:max val="16"/>
        </c:scaling>
        <c:delete val="0"/>
        <c:axPos val="b"/>
        <c:majorGridlines>
          <c:spPr>
            <a:ln w="6350" cap="flat">
              <a:solidFill>
                <a:srgbClr val="CCCCCC"/>
              </a:solidFill>
              <a:prstDash val="solid"/>
              <a:round/>
            </a:ln>
          </c:spPr>
        </c:majorGridlines>
        <c:numFmt formatCode="General" sourceLinked="0"/>
        <c:majorTickMark val="out"/>
        <c:minorTickMark val="none"/>
        <c:tickLblPos val="low"/>
        <c:spPr>
          <a:ln w="12700" cap="flat">
            <a:solidFill>
              <a:srgbClr val="888888"/>
            </a:solidFill>
            <a:prstDash val="solid"/>
            <a:round/>
          </a:ln>
        </c:spPr>
        <c:txPr>
          <a:bodyPr/>
          <a:lstStyle/>
          <a:p>
            <a:pPr>
              <a:defRPr sz="900" b="0" i="0" u="none" strike="noStrike">
                <a:solidFill>
                  <a:srgbClr val="5A6A7A"/>
                </a:solidFill>
                <a:latin typeface="Arial"/>
              </a:defRPr>
            </a:pPr>
            <a:endParaRPr lang="en-US"/>
          </a:p>
        </c:txPr>
        <c:crossAx val="2094734554"/>
        <c:crosses val="autoZero"/>
        <c:crossBetween val="between"/>
      </c:valAx>
      <c:spPr>
        <a:noFill/>
        <a:ln>
          <a:noFill/>
        </a:ln>
        <a:effectLst/>
      </c:spPr>
    </c:plotArea>
    <c:plotVisOnly val="1"/>
    <c:dispBlanksAs val="span"/>
    <c:showDLblsOverMax val="1"/>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673883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25E159-FAF9-2FC7-4BF3-F40D660CE6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B60B56-D7DF-29C7-2C6B-8255347BFA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E948ED-4FFF-6099-70EE-78A8F2DC7447}"/>
              </a:ext>
            </a:extLst>
          </p:cNvPr>
          <p:cNvSpPr>
            <a:spLocks noGrp="1"/>
          </p:cNvSpPr>
          <p:nvPr>
            <p:ph type="body" idx="1"/>
          </p:nvPr>
        </p:nvSpPr>
        <p:spPr/>
        <p:txBody>
          <a:bodyPr/>
          <a:lstStyle/>
          <a:p>
            <a:r>
              <a:rPr lang="en-US" dirty="0"/>
              <a:t>Welcome the audience. Introduce yourself and your institution.</a:t>
            </a:r>
          </a:p>
        </p:txBody>
      </p:sp>
      <p:sp>
        <p:nvSpPr>
          <p:cNvPr id="4" name="Slide Number Placeholder 3">
            <a:extLst>
              <a:ext uri="{FF2B5EF4-FFF2-40B4-BE49-F238E27FC236}">
                <a16:creationId xmlns:a16="http://schemas.microsoft.com/office/drawing/2014/main" id="{35F2515A-A032-A163-0843-BF866A46DD30}"/>
              </a:ext>
            </a:extLst>
          </p:cNvPr>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28730002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End on the human note. Come back to the real people behind this research.</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with Reymond's real utterance. Ask the audience: would you know what to do as a tourist?</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the audience a quick map of the study. Under 90 seconds on this slide.</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Keep this brief. Just establish the five mechanisms and move on.</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Point to the red Substitution bar. All five devices appeared but distribution was dramatically uneven.</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Spend the most time here. Walk through each quote. Ask the audience to imagine being a tourist receiving these messages.</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most powerful slide. Both are tour guides. The difference is not vocabulary — it is cohesive structure.</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Three levels of the same problem. Walk through each briefly.</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Pause here. Let this breathe. This is the single most important slide in the deck.</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chart" Target="../charts/chart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9E49E8-5B8B-5F64-2D5E-CC3DD92A5E5A}"/>
            </a:ext>
          </a:extLst>
        </p:cNvPr>
        <p:cNvGrpSpPr/>
        <p:nvPr/>
      </p:nvGrpSpPr>
      <p:grpSpPr>
        <a:xfrm>
          <a:off x="0" y="0"/>
          <a:ext cx="0" cy="0"/>
          <a:chOff x="0" y="0"/>
          <a:chExt cx="0" cy="0"/>
        </a:xfrm>
      </p:grpSpPr>
      <p:pic>
        <p:nvPicPr>
          <p:cNvPr id="2" name="Image 0" descr="/home/claude/template_media/image8.png">
            <a:extLst>
              <a:ext uri="{FF2B5EF4-FFF2-40B4-BE49-F238E27FC236}">
                <a16:creationId xmlns:a16="http://schemas.microsoft.com/office/drawing/2014/main" id="{25A07009-FE55-236B-E2A1-75BD74348EEA}"/>
              </a:ext>
            </a:extLst>
          </p:cNvPr>
          <p:cNvPicPr>
            <a:picLocks noChangeAspect="1"/>
          </p:cNvPicPr>
          <p:nvPr/>
        </p:nvPicPr>
        <p:blipFill>
          <a:blip r:embed="rId3"/>
          <a:stretch>
            <a:fillRect/>
          </a:stretch>
        </p:blipFill>
        <p:spPr>
          <a:xfrm>
            <a:off x="-251927" y="0"/>
            <a:ext cx="13240139" cy="7035282"/>
          </a:xfrm>
          <a:prstGeom prst="rect">
            <a:avLst/>
          </a:prstGeom>
        </p:spPr>
      </p:pic>
      <p:pic>
        <p:nvPicPr>
          <p:cNvPr id="3" name="Image 1" descr="/home/claude/template_media/image9.png">
            <a:extLst>
              <a:ext uri="{FF2B5EF4-FFF2-40B4-BE49-F238E27FC236}">
                <a16:creationId xmlns:a16="http://schemas.microsoft.com/office/drawing/2014/main" id="{59776633-C116-5982-7CF7-6DA9BCB36545}"/>
              </a:ext>
            </a:extLst>
          </p:cNvPr>
          <p:cNvPicPr>
            <a:picLocks noChangeAspect="1"/>
          </p:cNvPicPr>
          <p:nvPr/>
        </p:nvPicPr>
        <p:blipFill>
          <a:blip r:embed="rId4"/>
          <a:stretch>
            <a:fillRect/>
          </a:stretch>
        </p:blipFill>
        <p:spPr>
          <a:xfrm>
            <a:off x="4206240" y="292608"/>
            <a:ext cx="987552" cy="987552"/>
          </a:xfrm>
          <a:prstGeom prst="rect">
            <a:avLst/>
          </a:prstGeom>
        </p:spPr>
      </p:pic>
      <p:pic>
        <p:nvPicPr>
          <p:cNvPr id="4" name="Image 2" descr="/home/claude/template_media/image10.png">
            <a:extLst>
              <a:ext uri="{FF2B5EF4-FFF2-40B4-BE49-F238E27FC236}">
                <a16:creationId xmlns:a16="http://schemas.microsoft.com/office/drawing/2014/main" id="{883F53BD-F856-8750-C6A2-5B1D91433776}"/>
              </a:ext>
            </a:extLst>
          </p:cNvPr>
          <p:cNvPicPr>
            <a:picLocks noChangeAspect="1"/>
          </p:cNvPicPr>
          <p:nvPr/>
        </p:nvPicPr>
        <p:blipFill>
          <a:blip r:embed="rId5"/>
          <a:stretch>
            <a:fillRect/>
          </a:stretch>
        </p:blipFill>
        <p:spPr>
          <a:xfrm>
            <a:off x="5440680" y="292608"/>
            <a:ext cx="987552" cy="987552"/>
          </a:xfrm>
          <a:prstGeom prst="rect">
            <a:avLst/>
          </a:prstGeom>
        </p:spPr>
      </p:pic>
      <p:pic>
        <p:nvPicPr>
          <p:cNvPr id="5" name="Image 3" descr="/home/claude/template_media/image11.png">
            <a:extLst>
              <a:ext uri="{FF2B5EF4-FFF2-40B4-BE49-F238E27FC236}">
                <a16:creationId xmlns:a16="http://schemas.microsoft.com/office/drawing/2014/main" id="{89237E49-14D5-0B10-CFCC-2C97511673DB}"/>
              </a:ext>
            </a:extLst>
          </p:cNvPr>
          <p:cNvPicPr>
            <a:picLocks noChangeAspect="1"/>
          </p:cNvPicPr>
          <p:nvPr/>
        </p:nvPicPr>
        <p:blipFill>
          <a:blip r:embed="rId6"/>
          <a:stretch>
            <a:fillRect/>
          </a:stretch>
        </p:blipFill>
        <p:spPr>
          <a:xfrm>
            <a:off x="6656832" y="292608"/>
            <a:ext cx="987552" cy="987552"/>
          </a:xfrm>
          <a:prstGeom prst="rect">
            <a:avLst/>
          </a:prstGeom>
        </p:spPr>
      </p:pic>
      <p:pic>
        <p:nvPicPr>
          <p:cNvPr id="6" name="Image 4" descr="/home/claude/template_media/image4.png">
            <a:extLst>
              <a:ext uri="{FF2B5EF4-FFF2-40B4-BE49-F238E27FC236}">
                <a16:creationId xmlns:a16="http://schemas.microsoft.com/office/drawing/2014/main" id="{1813084A-B979-E117-D026-8BA473D817D5}"/>
              </a:ext>
            </a:extLst>
          </p:cNvPr>
          <p:cNvPicPr>
            <a:picLocks noChangeAspect="1"/>
          </p:cNvPicPr>
          <p:nvPr/>
        </p:nvPicPr>
        <p:blipFill>
          <a:blip r:embed="rId7"/>
          <a:stretch>
            <a:fillRect/>
          </a:stretch>
        </p:blipFill>
        <p:spPr>
          <a:xfrm>
            <a:off x="3364992" y="1463040"/>
            <a:ext cx="5468112" cy="987552"/>
          </a:xfrm>
          <a:prstGeom prst="rect">
            <a:avLst/>
          </a:prstGeom>
        </p:spPr>
      </p:pic>
      <p:sp>
        <p:nvSpPr>
          <p:cNvPr id="7" name="Text 0">
            <a:extLst>
              <a:ext uri="{FF2B5EF4-FFF2-40B4-BE49-F238E27FC236}">
                <a16:creationId xmlns:a16="http://schemas.microsoft.com/office/drawing/2014/main" id="{FE5930F4-1564-477D-8FF9-370663B66039}"/>
              </a:ext>
            </a:extLst>
          </p:cNvPr>
          <p:cNvSpPr/>
          <p:nvPr/>
        </p:nvSpPr>
        <p:spPr>
          <a:xfrm>
            <a:off x="731520" y="2587939"/>
            <a:ext cx="10698480" cy="1920240"/>
          </a:xfrm>
          <a:prstGeom prst="rect">
            <a:avLst/>
          </a:prstGeom>
          <a:noFill/>
          <a:ln/>
        </p:spPr>
        <p:txBody>
          <a:bodyPr wrap="square" lIns="0" tIns="0" rIns="0" bIns="0" rtlCol="0" anchor="ctr"/>
          <a:lstStyle/>
          <a:p>
            <a:pPr marL="0" indent="0" algn="ctr">
              <a:lnSpc>
                <a:spcPct val="120000"/>
              </a:lnSpc>
              <a:buNone/>
            </a:pPr>
            <a:r>
              <a:rPr lang="en-US" sz="3600" b="1" dirty="0">
                <a:solidFill>
                  <a:srgbClr val="232262"/>
                </a:solidFill>
                <a:latin typeface="Calibri" pitchFamily="34" charset="0"/>
                <a:ea typeface="Calibri" pitchFamily="34" charset="-122"/>
                <a:cs typeface="Calibri" pitchFamily="34" charset="-120"/>
              </a:rPr>
              <a:t>Grammatical Cohesion of</a:t>
            </a:r>
            <a:endParaRPr lang="en-US" sz="3600" dirty="0"/>
          </a:p>
          <a:p>
            <a:pPr marL="0" indent="0" algn="ctr">
              <a:lnSpc>
                <a:spcPct val="120000"/>
              </a:lnSpc>
              <a:buNone/>
            </a:pPr>
            <a:r>
              <a:rPr lang="en-US" sz="3600" b="1" dirty="0">
                <a:solidFill>
                  <a:srgbClr val="232262"/>
                </a:solidFill>
                <a:latin typeface="Calibri" pitchFamily="34" charset="0"/>
                <a:ea typeface="Calibri" pitchFamily="34" charset="-122"/>
                <a:cs typeface="Calibri" pitchFamily="34" charset="-120"/>
              </a:rPr>
              <a:t>Fishermen-Turned-Tour Guides</a:t>
            </a:r>
          </a:p>
          <a:p>
            <a:pPr marL="0" indent="0" algn="ctr">
              <a:lnSpc>
                <a:spcPct val="120000"/>
              </a:lnSpc>
              <a:buNone/>
            </a:pPr>
            <a:r>
              <a:rPr lang="en-US" sz="3600" b="1" dirty="0">
                <a:solidFill>
                  <a:srgbClr val="232262"/>
                </a:solidFill>
                <a:latin typeface="Calibri" pitchFamily="34" charset="0"/>
                <a:ea typeface="Calibri" pitchFamily="34" charset="-122"/>
                <a:cs typeface="Calibri" pitchFamily="34" charset="-120"/>
              </a:rPr>
              <a:t>Through the Lens of Systemic Functional Linguistics</a:t>
            </a:r>
            <a:endParaRPr lang="en-US" sz="3600" dirty="0"/>
          </a:p>
        </p:txBody>
      </p:sp>
      <p:sp>
        <p:nvSpPr>
          <p:cNvPr id="9" name="Shape 2">
            <a:extLst>
              <a:ext uri="{FF2B5EF4-FFF2-40B4-BE49-F238E27FC236}">
                <a16:creationId xmlns:a16="http://schemas.microsoft.com/office/drawing/2014/main" id="{654BF6A3-B0F8-6178-C7ED-AC462F21393A}"/>
              </a:ext>
            </a:extLst>
          </p:cNvPr>
          <p:cNvSpPr/>
          <p:nvPr/>
        </p:nvSpPr>
        <p:spPr>
          <a:xfrm>
            <a:off x="3200400" y="4800600"/>
            <a:ext cx="5788152" cy="36576"/>
          </a:xfrm>
          <a:prstGeom prst="rect">
            <a:avLst/>
          </a:prstGeom>
          <a:solidFill>
            <a:srgbClr val="D62127"/>
          </a:solidFill>
          <a:ln/>
        </p:spPr>
      </p:sp>
      <p:sp>
        <p:nvSpPr>
          <p:cNvPr id="10" name="Text 3">
            <a:extLst>
              <a:ext uri="{FF2B5EF4-FFF2-40B4-BE49-F238E27FC236}">
                <a16:creationId xmlns:a16="http://schemas.microsoft.com/office/drawing/2014/main" id="{00FB6ACA-41B9-D38A-421B-21ED1C4195EC}"/>
              </a:ext>
            </a:extLst>
          </p:cNvPr>
          <p:cNvSpPr/>
          <p:nvPr/>
        </p:nvSpPr>
        <p:spPr>
          <a:xfrm>
            <a:off x="731520" y="4937760"/>
            <a:ext cx="10698480" cy="347472"/>
          </a:xfrm>
          <a:prstGeom prst="rect">
            <a:avLst/>
          </a:prstGeom>
          <a:noFill/>
          <a:ln/>
        </p:spPr>
        <p:txBody>
          <a:bodyPr wrap="square" lIns="0" tIns="0" rIns="0" bIns="0" rtlCol="0" anchor="ctr"/>
          <a:lstStyle/>
          <a:p>
            <a:pPr marL="0" indent="0" algn="ctr">
              <a:buNone/>
            </a:pPr>
            <a:r>
              <a:rPr lang="en-US" sz="2000" dirty="0">
                <a:solidFill>
                  <a:srgbClr val="232262"/>
                </a:solidFill>
                <a:latin typeface="Calibri" pitchFamily="34" charset="0"/>
                <a:ea typeface="Calibri" pitchFamily="34" charset="-122"/>
                <a:cs typeface="Calibri" pitchFamily="34" charset="-120"/>
              </a:rPr>
              <a:t>University of Camarines Norte  |  Camarines Norte, Philippines</a:t>
            </a:r>
            <a:endParaRPr lang="en-US" sz="2000" dirty="0"/>
          </a:p>
        </p:txBody>
      </p:sp>
      <p:sp>
        <p:nvSpPr>
          <p:cNvPr id="11" name="Text 4">
            <a:extLst>
              <a:ext uri="{FF2B5EF4-FFF2-40B4-BE49-F238E27FC236}">
                <a16:creationId xmlns:a16="http://schemas.microsoft.com/office/drawing/2014/main" id="{5C677F8D-D6A0-7DDA-7A76-632A78505BE4}"/>
              </a:ext>
            </a:extLst>
          </p:cNvPr>
          <p:cNvSpPr/>
          <p:nvPr/>
        </p:nvSpPr>
        <p:spPr>
          <a:xfrm>
            <a:off x="731520" y="5349240"/>
            <a:ext cx="10698480" cy="274320"/>
          </a:xfrm>
          <a:prstGeom prst="rect">
            <a:avLst/>
          </a:prstGeom>
          <a:noFill/>
          <a:ln/>
        </p:spPr>
        <p:txBody>
          <a:bodyPr wrap="square" lIns="0" tIns="0" rIns="0" bIns="0" rtlCol="0" anchor="ctr"/>
          <a:lstStyle/>
          <a:p>
            <a:pPr marL="0" indent="0" algn="ctr">
              <a:buNone/>
            </a:pPr>
            <a:r>
              <a:rPr lang="en-US" sz="2000" dirty="0">
                <a:solidFill>
                  <a:srgbClr val="5A6A7A"/>
                </a:solidFill>
                <a:latin typeface="Calibri" pitchFamily="34" charset="0"/>
                <a:ea typeface="Calibri" pitchFamily="34" charset="-122"/>
                <a:cs typeface="Calibri" pitchFamily="34" charset="-120"/>
              </a:rPr>
              <a:t>n = 15 fishermen-turned-tour guides  |  </a:t>
            </a:r>
            <a:r>
              <a:rPr lang="en-US" sz="2000" dirty="0" err="1">
                <a:solidFill>
                  <a:srgbClr val="5A6A7A"/>
                </a:solidFill>
                <a:latin typeface="Calibri" pitchFamily="34" charset="0"/>
                <a:ea typeface="Calibri" pitchFamily="34" charset="-122"/>
                <a:cs typeface="Calibri" pitchFamily="34" charset="-120"/>
              </a:rPr>
              <a:t>Paracale</a:t>
            </a:r>
            <a:r>
              <a:rPr lang="en-US" sz="2000" dirty="0">
                <a:solidFill>
                  <a:srgbClr val="5A6A7A"/>
                </a:solidFill>
                <a:latin typeface="Calibri" pitchFamily="34" charset="0"/>
                <a:ea typeface="Calibri" pitchFamily="34" charset="-122"/>
                <a:cs typeface="Calibri" pitchFamily="34" charset="-120"/>
              </a:rPr>
              <a:t> and Vinzons, Camarines Norte</a:t>
            </a:r>
            <a:endParaRPr lang="en-US" sz="2000" dirty="0"/>
          </a:p>
        </p:txBody>
      </p:sp>
    </p:spTree>
    <p:extLst>
      <p:ext uri="{BB962C8B-B14F-4D97-AF65-F5344CB8AC3E}">
        <p14:creationId xmlns:p14="http://schemas.microsoft.com/office/powerpoint/2010/main" val="24071722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home/claude/template_media/image8.png"/>
          <p:cNvPicPr>
            <a:picLocks noChangeAspect="1"/>
          </p:cNvPicPr>
          <p:nvPr/>
        </p:nvPicPr>
        <p:blipFill>
          <a:blip r:embed="rId3"/>
          <a:stretch>
            <a:fillRect/>
          </a:stretch>
        </p:blipFill>
        <p:spPr>
          <a:xfrm>
            <a:off x="-242597" y="0"/>
            <a:ext cx="13268131" cy="6858000"/>
          </a:xfrm>
          <a:prstGeom prst="rect">
            <a:avLst/>
          </a:prstGeom>
        </p:spPr>
      </p:pic>
      <p:pic>
        <p:nvPicPr>
          <p:cNvPr id="3" name="Image 1" descr="/home/claude/template_media/image9.png"/>
          <p:cNvPicPr>
            <a:picLocks noChangeAspect="1"/>
          </p:cNvPicPr>
          <p:nvPr/>
        </p:nvPicPr>
        <p:blipFill>
          <a:blip r:embed="rId4"/>
          <a:stretch>
            <a:fillRect/>
          </a:stretch>
        </p:blipFill>
        <p:spPr>
          <a:xfrm>
            <a:off x="4206240" y="292608"/>
            <a:ext cx="987552" cy="987552"/>
          </a:xfrm>
          <a:prstGeom prst="rect">
            <a:avLst/>
          </a:prstGeom>
        </p:spPr>
      </p:pic>
      <p:pic>
        <p:nvPicPr>
          <p:cNvPr id="4" name="Image 2" descr="/home/claude/template_media/image10.png"/>
          <p:cNvPicPr>
            <a:picLocks noChangeAspect="1"/>
          </p:cNvPicPr>
          <p:nvPr/>
        </p:nvPicPr>
        <p:blipFill>
          <a:blip r:embed="rId5"/>
          <a:stretch>
            <a:fillRect/>
          </a:stretch>
        </p:blipFill>
        <p:spPr>
          <a:xfrm>
            <a:off x="5440680" y="292608"/>
            <a:ext cx="987552" cy="987552"/>
          </a:xfrm>
          <a:prstGeom prst="rect">
            <a:avLst/>
          </a:prstGeom>
        </p:spPr>
      </p:pic>
      <p:pic>
        <p:nvPicPr>
          <p:cNvPr id="5" name="Image 3" descr="/home/claude/template_media/image11.png"/>
          <p:cNvPicPr>
            <a:picLocks noChangeAspect="1"/>
          </p:cNvPicPr>
          <p:nvPr/>
        </p:nvPicPr>
        <p:blipFill>
          <a:blip r:embed="rId6"/>
          <a:stretch>
            <a:fillRect/>
          </a:stretch>
        </p:blipFill>
        <p:spPr>
          <a:xfrm>
            <a:off x="6656832" y="292608"/>
            <a:ext cx="987552" cy="987552"/>
          </a:xfrm>
          <a:prstGeom prst="rect">
            <a:avLst/>
          </a:prstGeom>
        </p:spPr>
      </p:pic>
      <p:pic>
        <p:nvPicPr>
          <p:cNvPr id="6" name="Image 4" descr="/home/claude/template_media/image4.png"/>
          <p:cNvPicPr>
            <a:picLocks noChangeAspect="1"/>
          </p:cNvPicPr>
          <p:nvPr/>
        </p:nvPicPr>
        <p:blipFill>
          <a:blip r:embed="rId7"/>
          <a:stretch>
            <a:fillRect/>
          </a:stretch>
        </p:blipFill>
        <p:spPr>
          <a:xfrm>
            <a:off x="3364992" y="1463040"/>
            <a:ext cx="5468112" cy="530352"/>
          </a:xfrm>
          <a:prstGeom prst="rect">
            <a:avLst/>
          </a:prstGeom>
        </p:spPr>
      </p:pic>
      <p:sp>
        <p:nvSpPr>
          <p:cNvPr id="7" name="Text 0"/>
          <p:cNvSpPr/>
          <p:nvPr/>
        </p:nvSpPr>
        <p:spPr>
          <a:xfrm>
            <a:off x="731520" y="2148840"/>
            <a:ext cx="10725912" cy="384048"/>
          </a:xfrm>
          <a:prstGeom prst="rect">
            <a:avLst/>
          </a:prstGeom>
          <a:noFill/>
          <a:ln/>
        </p:spPr>
        <p:txBody>
          <a:bodyPr wrap="square" lIns="0" tIns="0" rIns="0" bIns="0" rtlCol="0" anchor="ctr"/>
          <a:lstStyle/>
          <a:p>
            <a:pPr marL="0" indent="0" algn="ctr">
              <a:buNone/>
            </a:pPr>
            <a:r>
              <a:rPr lang="en-US" sz="2000" b="1" dirty="0">
                <a:solidFill>
                  <a:srgbClr val="D62127"/>
                </a:solidFill>
                <a:latin typeface="Calibri" pitchFamily="34" charset="0"/>
                <a:ea typeface="Calibri" pitchFamily="34" charset="-122"/>
                <a:cs typeface="Calibri" pitchFamily="34" charset="-120"/>
              </a:rPr>
              <a:t>CLOSING THOUGHT</a:t>
            </a:r>
            <a:endParaRPr lang="en-US" sz="2000" dirty="0"/>
          </a:p>
        </p:txBody>
      </p:sp>
      <p:sp>
        <p:nvSpPr>
          <p:cNvPr id="8" name="Text 1"/>
          <p:cNvSpPr/>
          <p:nvPr/>
        </p:nvSpPr>
        <p:spPr>
          <a:xfrm>
            <a:off x="731520" y="2606040"/>
            <a:ext cx="10725912" cy="685800"/>
          </a:xfrm>
          <a:prstGeom prst="rect">
            <a:avLst/>
          </a:prstGeom>
          <a:noFill/>
          <a:ln/>
        </p:spPr>
        <p:txBody>
          <a:bodyPr wrap="square" lIns="0" tIns="0" rIns="0" bIns="0" rtlCol="0" anchor="ctr"/>
          <a:lstStyle/>
          <a:p>
            <a:pPr marL="0" indent="0" algn="ctr">
              <a:buNone/>
            </a:pPr>
            <a:r>
              <a:rPr lang="en-US" sz="5400" b="1" dirty="0">
                <a:solidFill>
                  <a:srgbClr val="232262"/>
                </a:solidFill>
                <a:latin typeface="Calibri" pitchFamily="34" charset="0"/>
                <a:ea typeface="Calibri" pitchFamily="34" charset="-122"/>
                <a:cs typeface="Calibri" pitchFamily="34" charset="-120"/>
              </a:rPr>
              <a:t>These are real people.</a:t>
            </a:r>
            <a:endParaRPr lang="en-US" sz="5400" dirty="0"/>
          </a:p>
        </p:txBody>
      </p:sp>
      <p:sp>
        <p:nvSpPr>
          <p:cNvPr id="9" name="Text 2"/>
          <p:cNvSpPr/>
          <p:nvPr/>
        </p:nvSpPr>
        <p:spPr>
          <a:xfrm>
            <a:off x="1097280" y="3383280"/>
            <a:ext cx="9994392" cy="1417320"/>
          </a:xfrm>
          <a:prstGeom prst="rect">
            <a:avLst/>
          </a:prstGeom>
          <a:noFill/>
          <a:ln/>
        </p:spPr>
        <p:txBody>
          <a:bodyPr wrap="square" lIns="0" tIns="0" rIns="0" bIns="0" rtlCol="0" anchor="ctr"/>
          <a:lstStyle/>
          <a:p>
            <a:pPr marL="0" indent="0" algn="ctr">
              <a:lnSpc>
                <a:spcPct val="150000"/>
              </a:lnSpc>
              <a:buNone/>
            </a:pPr>
            <a:r>
              <a:rPr lang="en-US" sz="2000" dirty="0">
                <a:solidFill>
                  <a:srgbClr val="232262"/>
                </a:solidFill>
                <a:latin typeface="Calibri" pitchFamily="34" charset="0"/>
                <a:ea typeface="Calibri" pitchFamily="34" charset="-122"/>
                <a:cs typeface="Calibri" pitchFamily="34" charset="-120"/>
              </a:rPr>
              <a:t>Their livelihoods depend on communicating effectively with international visitors.</a:t>
            </a:r>
            <a:endParaRPr lang="en-US" sz="2000" dirty="0"/>
          </a:p>
          <a:p>
            <a:pPr marL="0" indent="0" algn="ctr">
              <a:lnSpc>
                <a:spcPct val="150000"/>
              </a:lnSpc>
              <a:buNone/>
            </a:pPr>
            <a:r>
              <a:rPr lang="en-US" sz="2000" dirty="0">
                <a:solidFill>
                  <a:srgbClr val="232262"/>
                </a:solidFill>
                <a:latin typeface="Calibri" pitchFamily="34" charset="0"/>
                <a:ea typeface="Calibri" pitchFamily="34" charset="-122"/>
                <a:cs typeface="Calibri" pitchFamily="34" charset="-120"/>
              </a:rPr>
              <a:t>This study gives us an empirical map of where their discourse succeeds,</a:t>
            </a:r>
            <a:endParaRPr lang="en-US" sz="2000" dirty="0"/>
          </a:p>
          <a:p>
            <a:pPr marL="0" indent="0" algn="ctr">
              <a:lnSpc>
                <a:spcPct val="150000"/>
              </a:lnSpc>
              <a:buNone/>
            </a:pPr>
            <a:r>
              <a:rPr lang="en-US" sz="2000" dirty="0">
                <a:solidFill>
                  <a:srgbClr val="232262"/>
                </a:solidFill>
                <a:latin typeface="Calibri" pitchFamily="34" charset="0"/>
                <a:ea typeface="Calibri" pitchFamily="34" charset="-122"/>
                <a:cs typeface="Calibri" pitchFamily="34" charset="-120"/>
              </a:rPr>
              <a:t>where it breaks down, and what kind of support can help them bridge the gap.</a:t>
            </a:r>
            <a:endParaRPr lang="en-US" sz="2000" dirty="0"/>
          </a:p>
        </p:txBody>
      </p:sp>
      <p:sp>
        <p:nvSpPr>
          <p:cNvPr id="10" name="Shape 3"/>
          <p:cNvSpPr/>
          <p:nvPr/>
        </p:nvSpPr>
        <p:spPr>
          <a:xfrm>
            <a:off x="3200400" y="4919472"/>
            <a:ext cx="5788152" cy="45720"/>
          </a:xfrm>
          <a:prstGeom prst="rect">
            <a:avLst/>
          </a:prstGeom>
          <a:solidFill>
            <a:srgbClr val="D62127"/>
          </a:solidFill>
          <a:ln/>
        </p:spPr>
      </p:sp>
      <p:sp>
        <p:nvSpPr>
          <p:cNvPr id="11" name="Text 4"/>
          <p:cNvSpPr/>
          <p:nvPr/>
        </p:nvSpPr>
        <p:spPr>
          <a:xfrm>
            <a:off x="731520" y="5047488"/>
            <a:ext cx="10725912" cy="347472"/>
          </a:xfrm>
          <a:prstGeom prst="rect">
            <a:avLst/>
          </a:prstGeom>
          <a:noFill/>
          <a:ln/>
        </p:spPr>
        <p:txBody>
          <a:bodyPr wrap="square" lIns="0" tIns="0" rIns="0" bIns="0" rtlCol="0" anchor="ctr"/>
          <a:lstStyle/>
          <a:p>
            <a:pPr marL="0" indent="0" algn="ctr">
              <a:buNone/>
            </a:pPr>
            <a:r>
              <a:rPr lang="en-US" sz="1500" b="1" dirty="0">
                <a:solidFill>
                  <a:srgbClr val="232262"/>
                </a:solidFill>
                <a:latin typeface="Calibri" pitchFamily="34" charset="0"/>
                <a:ea typeface="Calibri" pitchFamily="34" charset="-122"/>
                <a:cs typeface="Calibri" pitchFamily="34" charset="-120"/>
              </a:rPr>
              <a:t>University of Camarines Norte  |  Camarines Norte, Philippines</a:t>
            </a:r>
            <a:endParaRPr lang="en-US" sz="1500" dirty="0"/>
          </a:p>
        </p:txBody>
      </p:sp>
      <p:sp>
        <p:nvSpPr>
          <p:cNvPr id="12" name="Text 5"/>
          <p:cNvSpPr/>
          <p:nvPr/>
        </p:nvSpPr>
        <p:spPr>
          <a:xfrm>
            <a:off x="731520" y="5468112"/>
            <a:ext cx="10725912" cy="347472"/>
          </a:xfrm>
          <a:prstGeom prst="rect">
            <a:avLst/>
          </a:prstGeom>
          <a:noFill/>
          <a:ln/>
        </p:spPr>
        <p:txBody>
          <a:bodyPr wrap="square" lIns="0" tIns="0" rIns="0" bIns="0" rtlCol="0" anchor="ctr"/>
          <a:lstStyle/>
          <a:p>
            <a:pPr marL="0" indent="0" algn="ctr">
              <a:buNone/>
            </a:pPr>
            <a:r>
              <a:rPr lang="en-US" sz="2000" i="1" dirty="0">
                <a:solidFill>
                  <a:srgbClr val="5A6A7A"/>
                </a:solidFill>
                <a:latin typeface="Calibri" pitchFamily="34" charset="0"/>
                <a:ea typeface="Calibri" pitchFamily="34" charset="-122"/>
                <a:cs typeface="Calibri" pitchFamily="34" charset="-120"/>
              </a:rPr>
              <a:t>Thank you!</a:t>
            </a:r>
            <a:endParaRPr lang="en-US" sz="2000" dirty="0"/>
          </a:p>
        </p:txBody>
      </p:sp>
      <p:sp>
        <p:nvSpPr>
          <p:cNvPr id="13" name="Shape 6"/>
          <p:cNvSpPr/>
          <p:nvPr/>
        </p:nvSpPr>
        <p:spPr>
          <a:xfrm>
            <a:off x="0" y="6583680"/>
            <a:ext cx="12188952" cy="274320"/>
          </a:xfrm>
          <a:prstGeom prst="rect">
            <a:avLst/>
          </a:prstGeom>
          <a:solidFill>
            <a:srgbClr val="232262"/>
          </a:solidFill>
          <a:ln/>
        </p:spPr>
      </p:sp>
      <p:sp>
        <p:nvSpPr>
          <p:cNvPr id="14" name="Text 7"/>
          <p:cNvSpPr/>
          <p:nvPr/>
        </p:nvSpPr>
        <p:spPr>
          <a:xfrm>
            <a:off x="182880" y="6601968"/>
            <a:ext cx="11887200" cy="228600"/>
          </a:xfrm>
          <a:prstGeom prst="rect">
            <a:avLst/>
          </a:prstGeom>
          <a:noFill/>
          <a:ln/>
        </p:spPr>
        <p:txBody>
          <a:bodyPr wrap="square" lIns="0" tIns="0" rIns="0" bIns="0" rtlCol="0" anchor="ctr"/>
          <a:lstStyle/>
          <a:p>
            <a:pPr marL="0" indent="0" algn="l">
              <a:buNone/>
            </a:pPr>
            <a:r>
              <a:rPr lang="en-US" sz="700" dirty="0">
                <a:solidFill>
                  <a:srgbClr val="FFFFFF"/>
                </a:solidFill>
                <a:latin typeface="Calibri" pitchFamily="34" charset="0"/>
                <a:ea typeface="Calibri" pitchFamily="34" charset="-122"/>
                <a:cs typeface="Calibri" pitchFamily="34" charset="-120"/>
              </a:rPr>
              <a:t>VIETTESOL INTERNATIONAL CONVENTION 2026</a:t>
            </a:r>
            <a:endParaRPr lang="en-US" sz="7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fade">
                                      <p:cBhvr>
                                        <p:cTn id="12" dur="500"/>
                                        <p:tgtEl>
                                          <p:spTgt spid="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bg/>
                                          </p:spTgt>
                                        </p:tgtEl>
                                        <p:attrNameLst>
                                          <p:attrName>style.visibility</p:attrName>
                                        </p:attrNameLst>
                                      </p:cBhvr>
                                      <p:to>
                                        <p:strVal val="visible"/>
                                      </p:to>
                                    </p:set>
                                    <p:animEffect transition="in" filter="fade">
                                      <p:cBhvr>
                                        <p:cTn id="22" dur="500"/>
                                        <p:tgtEl>
                                          <p:spTgt spid="9">
                                            <p:bg/>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9">
                                            <p:txEl>
                                              <p:pRg st="0" end="0"/>
                                            </p:txEl>
                                          </p:spTgt>
                                        </p:tgtEl>
                                        <p:attrNameLst>
                                          <p:attrName>style.visibility</p:attrName>
                                        </p:attrNameLst>
                                      </p:cBhvr>
                                      <p:to>
                                        <p:strVal val="visible"/>
                                      </p:to>
                                    </p:set>
                                    <p:animEffect transition="in" filter="fade">
                                      <p:cBhvr>
                                        <p:cTn id="25" dur="500"/>
                                        <p:tgtEl>
                                          <p:spTgt spid="9">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9">
                                            <p:txEl>
                                              <p:pRg st="1" end="1"/>
                                            </p:txEl>
                                          </p:spTgt>
                                        </p:tgtEl>
                                        <p:attrNameLst>
                                          <p:attrName>style.visibility</p:attrName>
                                        </p:attrNameLst>
                                      </p:cBhvr>
                                      <p:to>
                                        <p:strVal val="visible"/>
                                      </p:to>
                                    </p:set>
                                    <p:animEffect transition="in" filter="fade">
                                      <p:cBhvr>
                                        <p:cTn id="28" dur="500"/>
                                        <p:tgtEl>
                                          <p:spTgt spid="9">
                                            <p:txEl>
                                              <p:pRg st="1" end="1"/>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9">
                                            <p:txEl>
                                              <p:pRg st="2" end="2"/>
                                            </p:txEl>
                                          </p:spTgt>
                                        </p:tgtEl>
                                        <p:attrNameLst>
                                          <p:attrName>style.visibility</p:attrName>
                                        </p:attrNameLst>
                                      </p:cBhvr>
                                      <p:to>
                                        <p:strVal val="visible"/>
                                      </p:to>
                                    </p:set>
                                    <p:animEffect transition="in" filter="fade">
                                      <p:cBhvr>
                                        <p:cTn id="31" dur="500"/>
                                        <p:tgtEl>
                                          <p:spTgt spid="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build="allAtOnce" animBg="1"/>
      <p:bldP spid="1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home/claude/template_media/image12.png"/>
          <p:cNvPicPr>
            <a:picLocks noChangeAspect="1"/>
          </p:cNvPicPr>
          <p:nvPr/>
        </p:nvPicPr>
        <p:blipFill>
          <a:blip r:embed="rId3"/>
          <a:stretch>
            <a:fillRect/>
          </a:stretch>
        </p:blipFill>
        <p:spPr>
          <a:xfrm>
            <a:off x="0" y="0"/>
            <a:ext cx="12521682" cy="6858000"/>
          </a:xfrm>
          <a:prstGeom prst="rect">
            <a:avLst/>
          </a:prstGeom>
        </p:spPr>
      </p:pic>
      <p:sp>
        <p:nvSpPr>
          <p:cNvPr id="3" name="Shape 0"/>
          <p:cNvSpPr/>
          <p:nvPr/>
        </p:nvSpPr>
        <p:spPr>
          <a:xfrm>
            <a:off x="0" y="0"/>
            <a:ext cx="12188952" cy="1005840"/>
          </a:xfrm>
          <a:prstGeom prst="rect">
            <a:avLst/>
          </a:prstGeom>
          <a:solidFill>
            <a:srgbClr val="232262"/>
          </a:solidFill>
          <a:ln/>
        </p:spPr>
      </p:sp>
      <p:sp>
        <p:nvSpPr>
          <p:cNvPr id="4" name="Text 1"/>
          <p:cNvSpPr/>
          <p:nvPr/>
        </p:nvSpPr>
        <p:spPr>
          <a:xfrm>
            <a:off x="457200" y="274320"/>
            <a:ext cx="11430000" cy="502920"/>
          </a:xfrm>
          <a:prstGeom prst="rect">
            <a:avLst/>
          </a:prstGeom>
          <a:noFill/>
          <a:ln/>
        </p:spPr>
        <p:txBody>
          <a:bodyPr wrap="square" lIns="0" tIns="0" rIns="0" bIns="0" rtlCol="0" anchor="ctr"/>
          <a:lstStyle/>
          <a:p>
            <a:pPr marL="0" indent="0" algn="l">
              <a:buNone/>
            </a:pPr>
            <a:r>
              <a:rPr lang="en-US" sz="3000" b="1" dirty="0">
                <a:solidFill>
                  <a:srgbClr val="FFFFFF"/>
                </a:solidFill>
                <a:latin typeface="Calibri" pitchFamily="34" charset="0"/>
                <a:ea typeface="Calibri" pitchFamily="34" charset="-122"/>
                <a:cs typeface="Calibri" pitchFamily="34" charset="-120"/>
              </a:rPr>
              <a:t>THE PROBLEM IN ONE MOMENT</a:t>
            </a:r>
            <a:endParaRPr lang="en-US" sz="3000" dirty="0"/>
          </a:p>
        </p:txBody>
      </p:sp>
      <p:sp>
        <p:nvSpPr>
          <p:cNvPr id="5" name="Shape 2"/>
          <p:cNvSpPr/>
          <p:nvPr/>
        </p:nvSpPr>
        <p:spPr>
          <a:xfrm>
            <a:off x="548640" y="1143000"/>
            <a:ext cx="11064240" cy="1554480"/>
          </a:xfrm>
          <a:prstGeom prst="rect">
            <a:avLst/>
          </a:prstGeom>
          <a:solidFill>
            <a:srgbClr val="232262"/>
          </a:solidFill>
          <a:ln/>
          <a:effectLst>
            <a:outerShdw blurRad="101600" dist="38100" dir="2700000" algn="bl" rotWithShape="0">
              <a:srgbClr val="000000">
                <a:alpha val="15000"/>
              </a:srgbClr>
            </a:outerShdw>
          </a:effectLst>
        </p:spPr>
      </p:sp>
      <p:sp>
        <p:nvSpPr>
          <p:cNvPr id="6" name="Text 3"/>
          <p:cNvSpPr/>
          <p:nvPr/>
        </p:nvSpPr>
        <p:spPr>
          <a:xfrm>
            <a:off x="731520" y="1234440"/>
            <a:ext cx="10698480" cy="1371600"/>
          </a:xfrm>
          <a:prstGeom prst="rect">
            <a:avLst/>
          </a:prstGeom>
          <a:noFill/>
          <a:ln/>
        </p:spPr>
        <p:txBody>
          <a:bodyPr wrap="square" lIns="0" tIns="0" rIns="0" bIns="0" rtlCol="0" anchor="ctr"/>
          <a:lstStyle/>
          <a:p>
            <a:pPr marL="0" indent="0" algn="ctr">
              <a:buNone/>
            </a:pPr>
            <a:r>
              <a:rPr lang="en-US" sz="3600" b="1" i="1" dirty="0">
                <a:solidFill>
                  <a:srgbClr val="FFFFFF"/>
                </a:solidFill>
                <a:latin typeface="Calibri" pitchFamily="34" charset="0"/>
                <a:ea typeface="Calibri" pitchFamily="34" charset="-122"/>
                <a:cs typeface="Calibri" pitchFamily="34" charset="-120"/>
              </a:rPr>
              <a:t>"Something are wrong. That is dangerous. Stay away."</a:t>
            </a:r>
            <a:endParaRPr lang="en-US" sz="3600" dirty="0"/>
          </a:p>
        </p:txBody>
      </p:sp>
      <p:sp>
        <p:nvSpPr>
          <p:cNvPr id="7" name="Text 4"/>
          <p:cNvSpPr/>
          <p:nvPr/>
        </p:nvSpPr>
        <p:spPr>
          <a:xfrm>
            <a:off x="548640" y="2788920"/>
            <a:ext cx="11064240" cy="347472"/>
          </a:xfrm>
          <a:prstGeom prst="rect">
            <a:avLst/>
          </a:prstGeom>
          <a:noFill/>
          <a:ln/>
        </p:spPr>
        <p:txBody>
          <a:bodyPr wrap="square" lIns="0" tIns="0" rIns="0" bIns="0" rtlCol="0" anchor="ctr"/>
          <a:lstStyle/>
          <a:p>
            <a:pPr marL="0" indent="0" algn="ctr">
              <a:buNone/>
            </a:pPr>
            <a:r>
              <a:rPr lang="en-US" sz="1300" i="1" dirty="0">
                <a:solidFill>
                  <a:srgbClr val="5A6A7A"/>
                </a:solidFill>
                <a:latin typeface="Calibri" pitchFamily="34" charset="0"/>
                <a:ea typeface="Calibri" pitchFamily="34" charset="-122"/>
                <a:cs typeface="Calibri" pitchFamily="34" charset="-120"/>
              </a:rPr>
              <a:t>— Reymond, safety warning to tourists</a:t>
            </a:r>
            <a:endParaRPr lang="en-US" sz="1300" dirty="0"/>
          </a:p>
        </p:txBody>
      </p:sp>
      <p:sp>
        <p:nvSpPr>
          <p:cNvPr id="8" name="Shape 5"/>
          <p:cNvSpPr/>
          <p:nvPr/>
        </p:nvSpPr>
        <p:spPr>
          <a:xfrm>
            <a:off x="548640" y="3291840"/>
            <a:ext cx="3511296" cy="1234440"/>
          </a:xfrm>
          <a:prstGeom prst="rect">
            <a:avLst/>
          </a:prstGeom>
          <a:solidFill>
            <a:srgbClr val="D62127"/>
          </a:solidFill>
          <a:ln/>
          <a:effectLst>
            <a:outerShdw blurRad="63500" dist="25400" dir="2700000" algn="bl" rotWithShape="0">
              <a:srgbClr val="000000">
                <a:alpha val="10000"/>
              </a:srgbClr>
            </a:outerShdw>
          </a:effectLst>
        </p:spPr>
      </p:sp>
      <p:sp>
        <p:nvSpPr>
          <p:cNvPr id="9" name="Text 6"/>
          <p:cNvSpPr/>
          <p:nvPr/>
        </p:nvSpPr>
        <p:spPr>
          <a:xfrm>
            <a:off x="685800" y="3401568"/>
            <a:ext cx="3236976" cy="411480"/>
          </a:xfrm>
          <a:prstGeom prst="rect">
            <a:avLst/>
          </a:prstGeom>
          <a:noFill/>
          <a:ln/>
        </p:spPr>
        <p:txBody>
          <a:bodyPr wrap="square" lIns="0" tIns="0" rIns="0" bIns="0" rtlCol="0" anchor="ctr"/>
          <a:lstStyle/>
          <a:p>
            <a:pPr marL="0" indent="0" algn="ctr">
              <a:buNone/>
            </a:pPr>
            <a:r>
              <a:rPr lang="en-US" sz="2800" b="1" dirty="0">
                <a:solidFill>
                  <a:srgbClr val="FFFFFF"/>
                </a:solidFill>
                <a:latin typeface="Calibri" pitchFamily="34" charset="0"/>
                <a:ea typeface="Calibri" pitchFamily="34" charset="-122"/>
                <a:cs typeface="Calibri" pitchFamily="34" charset="-120"/>
              </a:rPr>
              <a:t>No referent</a:t>
            </a:r>
            <a:endParaRPr lang="en-US" sz="2800" dirty="0"/>
          </a:p>
        </p:txBody>
      </p:sp>
      <p:sp>
        <p:nvSpPr>
          <p:cNvPr id="10" name="Text 7"/>
          <p:cNvSpPr/>
          <p:nvPr/>
        </p:nvSpPr>
        <p:spPr>
          <a:xfrm>
            <a:off x="685800" y="3822192"/>
            <a:ext cx="3236976" cy="548640"/>
          </a:xfrm>
          <a:prstGeom prst="rect">
            <a:avLst/>
          </a:prstGeom>
          <a:noFill/>
          <a:ln/>
        </p:spPr>
        <p:txBody>
          <a:bodyPr wrap="square" lIns="0" tIns="0" rIns="0" bIns="0" rtlCol="0" anchor="ctr"/>
          <a:lstStyle/>
          <a:p>
            <a:pPr marL="0" indent="0" algn="ctr">
              <a:buNone/>
            </a:pPr>
            <a:r>
              <a:rPr lang="en-US" sz="2500" dirty="0">
                <a:solidFill>
                  <a:srgbClr val="FFFFFF"/>
                </a:solidFill>
                <a:latin typeface="Calibri" pitchFamily="34" charset="0"/>
                <a:ea typeface="Calibri" pitchFamily="34" charset="-122"/>
                <a:cs typeface="Calibri" pitchFamily="34" charset="-120"/>
              </a:rPr>
              <a:t>What is "something"?</a:t>
            </a:r>
            <a:endParaRPr lang="en-US" sz="2500" dirty="0"/>
          </a:p>
        </p:txBody>
      </p:sp>
      <p:sp>
        <p:nvSpPr>
          <p:cNvPr id="11" name="Shape 8"/>
          <p:cNvSpPr/>
          <p:nvPr/>
        </p:nvSpPr>
        <p:spPr>
          <a:xfrm>
            <a:off x="4453128" y="3291840"/>
            <a:ext cx="3511296" cy="1234440"/>
          </a:xfrm>
          <a:prstGeom prst="rect">
            <a:avLst/>
          </a:prstGeom>
          <a:solidFill>
            <a:srgbClr val="D62127"/>
          </a:solidFill>
          <a:ln/>
          <a:effectLst>
            <a:outerShdw blurRad="63500" dist="25400" dir="2700000" algn="bl" rotWithShape="0">
              <a:srgbClr val="000000">
                <a:alpha val="10000"/>
              </a:srgbClr>
            </a:outerShdw>
          </a:effectLst>
        </p:spPr>
      </p:sp>
      <p:sp>
        <p:nvSpPr>
          <p:cNvPr id="12" name="Text 9"/>
          <p:cNvSpPr/>
          <p:nvPr/>
        </p:nvSpPr>
        <p:spPr>
          <a:xfrm>
            <a:off x="4590288" y="3401568"/>
            <a:ext cx="3236976" cy="411480"/>
          </a:xfrm>
          <a:prstGeom prst="rect">
            <a:avLst/>
          </a:prstGeom>
          <a:noFill/>
          <a:ln/>
        </p:spPr>
        <p:txBody>
          <a:bodyPr wrap="square" lIns="0" tIns="0" rIns="0" bIns="0" rtlCol="0" anchor="ctr"/>
          <a:lstStyle/>
          <a:p>
            <a:pPr marL="0" indent="0" algn="ctr">
              <a:buNone/>
            </a:pPr>
            <a:r>
              <a:rPr lang="en-US" sz="2800" b="1" dirty="0">
                <a:solidFill>
                  <a:srgbClr val="FFFFFF"/>
                </a:solidFill>
                <a:latin typeface="Calibri" pitchFamily="34" charset="0"/>
                <a:ea typeface="Calibri" pitchFamily="34" charset="-122"/>
                <a:cs typeface="Calibri" pitchFamily="34" charset="-120"/>
              </a:rPr>
              <a:t>No causal link</a:t>
            </a:r>
            <a:endParaRPr lang="en-US" sz="2800" dirty="0"/>
          </a:p>
        </p:txBody>
      </p:sp>
      <p:sp>
        <p:nvSpPr>
          <p:cNvPr id="13" name="Text 10"/>
          <p:cNvSpPr/>
          <p:nvPr/>
        </p:nvSpPr>
        <p:spPr>
          <a:xfrm>
            <a:off x="4590288" y="3822192"/>
            <a:ext cx="3236976" cy="548640"/>
          </a:xfrm>
          <a:prstGeom prst="rect">
            <a:avLst/>
          </a:prstGeom>
          <a:noFill/>
          <a:ln/>
        </p:spPr>
        <p:txBody>
          <a:bodyPr wrap="square" lIns="0" tIns="0" rIns="0" bIns="0" rtlCol="0" anchor="ctr"/>
          <a:lstStyle/>
          <a:p>
            <a:pPr marL="0" indent="0" algn="ctr">
              <a:buNone/>
            </a:pPr>
            <a:r>
              <a:rPr lang="en-US" sz="2500" dirty="0">
                <a:solidFill>
                  <a:srgbClr val="FFFFFF"/>
                </a:solidFill>
                <a:latin typeface="Calibri" pitchFamily="34" charset="0"/>
                <a:ea typeface="Calibri" pitchFamily="34" charset="-122"/>
                <a:cs typeface="Calibri" pitchFamily="34" charset="-120"/>
              </a:rPr>
              <a:t>Why is it dangerous?</a:t>
            </a:r>
            <a:endParaRPr lang="en-US" sz="2500" dirty="0"/>
          </a:p>
        </p:txBody>
      </p:sp>
      <p:sp>
        <p:nvSpPr>
          <p:cNvPr id="14" name="Shape 11"/>
          <p:cNvSpPr/>
          <p:nvPr/>
        </p:nvSpPr>
        <p:spPr>
          <a:xfrm>
            <a:off x="8348472" y="3291840"/>
            <a:ext cx="3511296" cy="1234440"/>
          </a:xfrm>
          <a:prstGeom prst="rect">
            <a:avLst/>
          </a:prstGeom>
          <a:solidFill>
            <a:srgbClr val="D62127"/>
          </a:solidFill>
          <a:ln/>
          <a:effectLst>
            <a:outerShdw blurRad="63500" dist="25400" dir="2700000" algn="bl" rotWithShape="0">
              <a:srgbClr val="000000">
                <a:alpha val="10000"/>
              </a:srgbClr>
            </a:outerShdw>
          </a:effectLst>
        </p:spPr>
      </p:sp>
      <p:sp>
        <p:nvSpPr>
          <p:cNvPr id="15" name="Text 12"/>
          <p:cNvSpPr/>
          <p:nvPr/>
        </p:nvSpPr>
        <p:spPr>
          <a:xfrm>
            <a:off x="8485632" y="3401568"/>
            <a:ext cx="3236976" cy="411480"/>
          </a:xfrm>
          <a:prstGeom prst="rect">
            <a:avLst/>
          </a:prstGeom>
          <a:noFill/>
          <a:ln/>
        </p:spPr>
        <p:txBody>
          <a:bodyPr wrap="square" lIns="0" tIns="0" rIns="0" bIns="0" rtlCol="0" anchor="ctr"/>
          <a:lstStyle/>
          <a:p>
            <a:pPr marL="0" indent="0" algn="ctr">
              <a:buNone/>
            </a:pPr>
            <a:r>
              <a:rPr lang="en-US" sz="2800" b="1" dirty="0">
                <a:solidFill>
                  <a:srgbClr val="FFFFFF"/>
                </a:solidFill>
                <a:latin typeface="Calibri" pitchFamily="34" charset="0"/>
                <a:ea typeface="Calibri" pitchFamily="34" charset="-122"/>
                <a:cs typeface="Calibri" pitchFamily="34" charset="-120"/>
              </a:rPr>
              <a:t>No specification</a:t>
            </a:r>
            <a:endParaRPr lang="en-US" sz="2800" dirty="0"/>
          </a:p>
        </p:txBody>
      </p:sp>
      <p:sp>
        <p:nvSpPr>
          <p:cNvPr id="16" name="Text 13"/>
          <p:cNvSpPr/>
          <p:nvPr/>
        </p:nvSpPr>
        <p:spPr>
          <a:xfrm>
            <a:off x="8485632" y="3822192"/>
            <a:ext cx="3236976" cy="548640"/>
          </a:xfrm>
          <a:prstGeom prst="rect">
            <a:avLst/>
          </a:prstGeom>
          <a:noFill/>
          <a:ln/>
        </p:spPr>
        <p:txBody>
          <a:bodyPr wrap="square" lIns="0" tIns="0" rIns="0" bIns="0" rtlCol="0" anchor="ctr"/>
          <a:lstStyle/>
          <a:p>
            <a:pPr marL="0" indent="0" algn="ctr">
              <a:buNone/>
            </a:pPr>
            <a:r>
              <a:rPr lang="en-US" sz="2500" dirty="0">
                <a:solidFill>
                  <a:srgbClr val="FFFFFF"/>
                </a:solidFill>
                <a:latin typeface="Calibri" pitchFamily="34" charset="0"/>
                <a:ea typeface="Calibri" pitchFamily="34" charset="-122"/>
                <a:cs typeface="Calibri" pitchFamily="34" charset="-120"/>
              </a:rPr>
              <a:t>Stay away from what?</a:t>
            </a:r>
            <a:endParaRPr lang="en-US" sz="2500" dirty="0"/>
          </a:p>
        </p:txBody>
      </p:sp>
      <p:sp>
        <p:nvSpPr>
          <p:cNvPr id="17" name="Text 14"/>
          <p:cNvSpPr/>
          <p:nvPr/>
        </p:nvSpPr>
        <p:spPr>
          <a:xfrm>
            <a:off x="552372" y="5247908"/>
            <a:ext cx="4943358" cy="384048"/>
          </a:xfrm>
          <a:prstGeom prst="rect">
            <a:avLst/>
          </a:prstGeom>
          <a:noFill/>
          <a:ln/>
        </p:spPr>
        <p:txBody>
          <a:bodyPr wrap="square" lIns="0" tIns="0" rIns="0" bIns="0" rtlCol="0" anchor="ctr"/>
          <a:lstStyle/>
          <a:p>
            <a:pPr marL="0" indent="0">
              <a:buNone/>
            </a:pPr>
            <a:r>
              <a:rPr lang="en-US" sz="2800" b="1" dirty="0">
                <a:solidFill>
                  <a:srgbClr val="232262"/>
                </a:solidFill>
                <a:latin typeface="Calibri" pitchFamily="34" charset="0"/>
                <a:ea typeface="Calibri" pitchFamily="34" charset="-122"/>
                <a:cs typeface="Calibri" pitchFamily="34" charset="-120"/>
              </a:rPr>
              <a:t>This is not a vocabulary problem. </a:t>
            </a:r>
            <a:endParaRPr lang="en-US" sz="2800" dirty="0"/>
          </a:p>
        </p:txBody>
      </p:sp>
      <p:sp>
        <p:nvSpPr>
          <p:cNvPr id="18" name="Shape 15"/>
          <p:cNvSpPr/>
          <p:nvPr/>
        </p:nvSpPr>
        <p:spPr>
          <a:xfrm>
            <a:off x="0" y="6583680"/>
            <a:ext cx="12188952" cy="274320"/>
          </a:xfrm>
          <a:prstGeom prst="rect">
            <a:avLst/>
          </a:prstGeom>
          <a:solidFill>
            <a:srgbClr val="232262"/>
          </a:solidFill>
          <a:ln/>
        </p:spPr>
      </p:sp>
      <p:sp>
        <p:nvSpPr>
          <p:cNvPr id="19" name="Text 16"/>
          <p:cNvSpPr/>
          <p:nvPr/>
        </p:nvSpPr>
        <p:spPr>
          <a:xfrm>
            <a:off x="136225" y="6555313"/>
            <a:ext cx="11887200" cy="228600"/>
          </a:xfrm>
          <a:prstGeom prst="rect">
            <a:avLst/>
          </a:prstGeom>
          <a:noFill/>
          <a:ln/>
        </p:spPr>
        <p:txBody>
          <a:bodyPr wrap="square" lIns="0" tIns="0" rIns="0" bIns="0" rtlCol="0" anchor="ctr"/>
          <a:lstStyle/>
          <a:p>
            <a:pPr marL="0" indent="0" algn="l">
              <a:buNone/>
            </a:pPr>
            <a:r>
              <a:rPr lang="en-US" sz="1500" dirty="0">
                <a:solidFill>
                  <a:srgbClr val="FFFFFF"/>
                </a:solidFill>
                <a:latin typeface="Calibri" pitchFamily="34" charset="0"/>
                <a:ea typeface="Calibri" pitchFamily="34" charset="-122"/>
                <a:cs typeface="Calibri" pitchFamily="34" charset="-120"/>
              </a:rPr>
              <a:t>VIETTESOL INTERNATIONAL CONVENTION 2026</a:t>
            </a:r>
            <a:endParaRPr lang="en-US" sz="1500" dirty="0"/>
          </a:p>
        </p:txBody>
      </p:sp>
      <p:sp>
        <p:nvSpPr>
          <p:cNvPr id="20" name="Text 14">
            <a:extLst>
              <a:ext uri="{FF2B5EF4-FFF2-40B4-BE49-F238E27FC236}">
                <a16:creationId xmlns:a16="http://schemas.microsoft.com/office/drawing/2014/main" id="{903796D5-302F-22C4-B1B4-FB7F6DDCFB4A}"/>
              </a:ext>
            </a:extLst>
          </p:cNvPr>
          <p:cNvSpPr/>
          <p:nvPr/>
        </p:nvSpPr>
        <p:spPr>
          <a:xfrm>
            <a:off x="5495730" y="5247908"/>
            <a:ext cx="5836111" cy="384048"/>
          </a:xfrm>
          <a:prstGeom prst="rect">
            <a:avLst/>
          </a:prstGeom>
          <a:noFill/>
          <a:ln/>
        </p:spPr>
        <p:txBody>
          <a:bodyPr wrap="square" lIns="0" tIns="0" rIns="0" bIns="0" rtlCol="0" anchor="ctr"/>
          <a:lstStyle/>
          <a:p>
            <a:pPr marL="0" indent="0" algn="ctr">
              <a:buNone/>
            </a:pPr>
            <a:r>
              <a:rPr lang="en-US" sz="2800" b="1" dirty="0">
                <a:solidFill>
                  <a:srgbClr val="232262"/>
                </a:solidFill>
                <a:latin typeface="Calibri" pitchFamily="34" charset="0"/>
                <a:ea typeface="Calibri" pitchFamily="34" charset="-122"/>
                <a:cs typeface="Calibri" pitchFamily="34" charset="-120"/>
              </a:rPr>
              <a:t>It is a discourse organization problem.</a:t>
            </a:r>
            <a:endParaRPr lang="en-US"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500"/>
                                        <p:tgtEl>
                                          <p:spTgt spid="12"/>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fade">
                                      <p:cBhvr>
                                        <p:cTn id="30" dur="500"/>
                                        <p:tgtEl>
                                          <p:spTgt spid="13"/>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fade">
                                      <p:cBhvr>
                                        <p:cTn id="35" dur="500"/>
                                        <p:tgtEl>
                                          <p:spTgt spid="15"/>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fade">
                                      <p:cBhvr>
                                        <p:cTn id="40" dur="500"/>
                                        <p:tgtEl>
                                          <p:spTgt spid="16"/>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17"/>
                                        </p:tgtEl>
                                        <p:attrNameLst>
                                          <p:attrName>style.visibility</p:attrName>
                                        </p:attrNameLst>
                                      </p:cBhvr>
                                      <p:to>
                                        <p:strVal val="visible"/>
                                      </p:to>
                                    </p:set>
                                    <p:animEffect transition="in" filter="fade">
                                      <p:cBhvr>
                                        <p:cTn id="45" dur="500"/>
                                        <p:tgtEl>
                                          <p:spTgt spid="17"/>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20"/>
                                        </p:tgtEl>
                                        <p:attrNameLst>
                                          <p:attrName>style.visibility</p:attrName>
                                        </p:attrNameLst>
                                      </p:cBhvr>
                                      <p:to>
                                        <p:strVal val="visible"/>
                                      </p:to>
                                    </p:set>
                                    <p:animEffect transition="in" filter="fade">
                                      <p:cBhvr>
                                        <p:cTn id="50"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9" grpId="0" animBg="1"/>
      <p:bldP spid="10" grpId="0" animBg="1"/>
      <p:bldP spid="12" grpId="0" animBg="1"/>
      <p:bldP spid="13" grpId="0" animBg="1"/>
      <p:bldP spid="15" grpId="0" animBg="1"/>
      <p:bldP spid="16" grpId="0" animBg="1"/>
      <p:bldP spid="17" grpId="0" animBg="1"/>
      <p:bldP spid="2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home/claude/template_media/image12.png"/>
          <p:cNvPicPr>
            <a:picLocks noChangeAspect="1"/>
          </p:cNvPicPr>
          <p:nvPr/>
        </p:nvPicPr>
        <p:blipFill>
          <a:blip r:embed="rId3"/>
          <a:stretch>
            <a:fillRect/>
          </a:stretch>
        </p:blipFill>
        <p:spPr>
          <a:xfrm>
            <a:off x="0" y="0"/>
            <a:ext cx="12586996" cy="6858000"/>
          </a:xfrm>
          <a:prstGeom prst="rect">
            <a:avLst/>
          </a:prstGeom>
        </p:spPr>
      </p:pic>
      <p:sp>
        <p:nvSpPr>
          <p:cNvPr id="3" name="Shape 0"/>
          <p:cNvSpPr/>
          <p:nvPr/>
        </p:nvSpPr>
        <p:spPr>
          <a:xfrm>
            <a:off x="0" y="0"/>
            <a:ext cx="12188952" cy="1005840"/>
          </a:xfrm>
          <a:prstGeom prst="rect">
            <a:avLst/>
          </a:prstGeom>
          <a:solidFill>
            <a:srgbClr val="232262"/>
          </a:solidFill>
          <a:ln/>
        </p:spPr>
      </p:sp>
      <p:sp>
        <p:nvSpPr>
          <p:cNvPr id="4" name="Text 1"/>
          <p:cNvSpPr/>
          <p:nvPr/>
        </p:nvSpPr>
        <p:spPr>
          <a:xfrm>
            <a:off x="457200" y="274320"/>
            <a:ext cx="11430000" cy="502920"/>
          </a:xfrm>
          <a:prstGeom prst="rect">
            <a:avLst/>
          </a:prstGeom>
          <a:noFill/>
          <a:ln/>
        </p:spPr>
        <p:txBody>
          <a:bodyPr wrap="square" lIns="0" tIns="0" rIns="0" bIns="0" rtlCol="0" anchor="ctr"/>
          <a:lstStyle/>
          <a:p>
            <a:pPr marL="0" indent="0" algn="l">
              <a:buNone/>
            </a:pPr>
            <a:r>
              <a:rPr lang="en-US" sz="3000" b="1" dirty="0">
                <a:solidFill>
                  <a:srgbClr val="FFFFFF"/>
                </a:solidFill>
                <a:latin typeface="Calibri" pitchFamily="34" charset="0"/>
                <a:ea typeface="Calibri" pitchFamily="34" charset="-122"/>
                <a:cs typeface="Calibri" pitchFamily="34" charset="-120"/>
              </a:rPr>
              <a:t>RESEARCH OVERVIEW</a:t>
            </a:r>
            <a:endParaRPr lang="en-US" sz="3000" dirty="0"/>
          </a:p>
        </p:txBody>
      </p:sp>
      <p:sp>
        <p:nvSpPr>
          <p:cNvPr id="5" name="Shape 2"/>
          <p:cNvSpPr/>
          <p:nvPr/>
        </p:nvSpPr>
        <p:spPr>
          <a:xfrm>
            <a:off x="457200" y="1143000"/>
            <a:ext cx="5532120" cy="2148840"/>
          </a:xfrm>
          <a:prstGeom prst="rect">
            <a:avLst/>
          </a:prstGeom>
          <a:solidFill>
            <a:srgbClr val="232262"/>
          </a:solidFill>
          <a:ln/>
          <a:effectLst>
            <a:outerShdw blurRad="76200" dist="25400" dir="2700000" algn="bl" rotWithShape="0">
              <a:srgbClr val="000000">
                <a:alpha val="12000"/>
              </a:srgbClr>
            </a:outerShdw>
          </a:effectLst>
        </p:spPr>
      </p:sp>
      <p:sp>
        <p:nvSpPr>
          <p:cNvPr id="6" name="Text 3"/>
          <p:cNvSpPr/>
          <p:nvPr/>
        </p:nvSpPr>
        <p:spPr>
          <a:xfrm>
            <a:off x="640080" y="1307592"/>
            <a:ext cx="5166360" cy="347472"/>
          </a:xfrm>
          <a:prstGeom prst="rect">
            <a:avLst/>
          </a:prstGeom>
          <a:noFill/>
          <a:ln/>
        </p:spPr>
        <p:txBody>
          <a:bodyPr wrap="square" lIns="0" tIns="0" rIns="0" bIns="0" rtlCol="0" anchor="ctr"/>
          <a:lstStyle/>
          <a:p>
            <a:pPr marL="0" indent="0" algn="l">
              <a:buNone/>
            </a:pPr>
            <a:r>
              <a:rPr lang="en-US" sz="2800" b="1" dirty="0">
                <a:solidFill>
                  <a:srgbClr val="E8A030"/>
                </a:solidFill>
                <a:latin typeface="Calibri" pitchFamily="34" charset="0"/>
                <a:ea typeface="Calibri" pitchFamily="34" charset="-122"/>
                <a:cs typeface="Calibri" pitchFamily="34" charset="-120"/>
              </a:rPr>
              <a:t>CONTEXT</a:t>
            </a:r>
            <a:endParaRPr lang="en-US" sz="2800" dirty="0"/>
          </a:p>
        </p:txBody>
      </p:sp>
      <p:sp>
        <p:nvSpPr>
          <p:cNvPr id="7" name="Text 4"/>
          <p:cNvSpPr/>
          <p:nvPr/>
        </p:nvSpPr>
        <p:spPr>
          <a:xfrm>
            <a:off x="704088" y="1709928"/>
            <a:ext cx="5166360" cy="1463040"/>
          </a:xfrm>
          <a:prstGeom prst="rect">
            <a:avLst/>
          </a:prstGeom>
          <a:noFill/>
          <a:ln/>
        </p:spPr>
        <p:txBody>
          <a:bodyPr wrap="square" lIns="0" tIns="0" rIns="0" bIns="0" rtlCol="0" anchor="ctr"/>
          <a:lstStyle/>
          <a:p>
            <a:pPr marL="0" indent="0" algn="just">
              <a:lnSpc>
                <a:spcPct val="130000"/>
              </a:lnSpc>
              <a:buNone/>
            </a:pPr>
            <a:r>
              <a:rPr lang="en-US" sz="2000" dirty="0">
                <a:solidFill>
                  <a:srgbClr val="FFFFFF"/>
                </a:solidFill>
                <a:latin typeface="Calibri" pitchFamily="34" charset="0"/>
                <a:ea typeface="Calibri" pitchFamily="34" charset="-122"/>
                <a:cs typeface="Calibri" pitchFamily="34" charset="-120"/>
              </a:rPr>
              <a:t>15 fishermen-turned-tour guides in Paracale &amp; Vinzons, Camarines Norte — no formal language training, now serving international tourists in English</a:t>
            </a:r>
            <a:endParaRPr lang="en-US" sz="2000" dirty="0"/>
          </a:p>
        </p:txBody>
      </p:sp>
      <p:sp>
        <p:nvSpPr>
          <p:cNvPr id="8" name="Shape 5"/>
          <p:cNvSpPr/>
          <p:nvPr/>
        </p:nvSpPr>
        <p:spPr>
          <a:xfrm>
            <a:off x="6263640" y="1143000"/>
            <a:ext cx="5532120" cy="2148840"/>
          </a:xfrm>
          <a:prstGeom prst="rect">
            <a:avLst/>
          </a:prstGeom>
          <a:solidFill>
            <a:srgbClr val="D62127"/>
          </a:solidFill>
          <a:ln/>
          <a:effectLst>
            <a:outerShdw blurRad="76200" dist="25400" dir="2700000" algn="bl" rotWithShape="0">
              <a:srgbClr val="000000">
                <a:alpha val="12000"/>
              </a:srgbClr>
            </a:outerShdw>
          </a:effectLst>
        </p:spPr>
      </p:sp>
      <p:sp>
        <p:nvSpPr>
          <p:cNvPr id="9" name="Text 6"/>
          <p:cNvSpPr/>
          <p:nvPr/>
        </p:nvSpPr>
        <p:spPr>
          <a:xfrm>
            <a:off x="6446520" y="1307592"/>
            <a:ext cx="5166360" cy="347472"/>
          </a:xfrm>
          <a:prstGeom prst="rect">
            <a:avLst/>
          </a:prstGeom>
          <a:noFill/>
          <a:ln/>
        </p:spPr>
        <p:txBody>
          <a:bodyPr wrap="square" lIns="0" tIns="0" rIns="0" bIns="0" rtlCol="0" anchor="ctr"/>
          <a:lstStyle/>
          <a:p>
            <a:pPr marL="0" indent="0" algn="l">
              <a:buNone/>
            </a:pPr>
            <a:r>
              <a:rPr lang="en-US" sz="2800" b="1" dirty="0">
                <a:solidFill>
                  <a:srgbClr val="E8A030"/>
                </a:solidFill>
                <a:latin typeface="Calibri" pitchFamily="34" charset="0"/>
                <a:ea typeface="Calibri" pitchFamily="34" charset="-122"/>
                <a:cs typeface="Calibri" pitchFamily="34" charset="-120"/>
              </a:rPr>
              <a:t>FRAMEWORK</a:t>
            </a:r>
            <a:endParaRPr lang="en-US" sz="2800" dirty="0"/>
          </a:p>
        </p:txBody>
      </p:sp>
      <p:sp>
        <p:nvSpPr>
          <p:cNvPr id="10" name="Text 7"/>
          <p:cNvSpPr/>
          <p:nvPr/>
        </p:nvSpPr>
        <p:spPr>
          <a:xfrm>
            <a:off x="6446520" y="1709928"/>
            <a:ext cx="5166360" cy="1463040"/>
          </a:xfrm>
          <a:prstGeom prst="rect">
            <a:avLst/>
          </a:prstGeom>
          <a:noFill/>
          <a:ln/>
        </p:spPr>
        <p:txBody>
          <a:bodyPr wrap="square" lIns="0" tIns="0" rIns="0" bIns="0" rtlCol="0" anchor="ctr"/>
          <a:lstStyle/>
          <a:p>
            <a:pPr marL="0" indent="0" algn="just">
              <a:lnSpc>
                <a:spcPct val="130000"/>
              </a:lnSpc>
              <a:buNone/>
            </a:pPr>
            <a:r>
              <a:rPr lang="en-US" sz="2000" dirty="0">
                <a:solidFill>
                  <a:srgbClr val="FFFFFF"/>
                </a:solidFill>
                <a:latin typeface="Calibri" pitchFamily="34" charset="0"/>
                <a:ea typeface="Calibri" pitchFamily="34" charset="-122"/>
                <a:cs typeface="Calibri" pitchFamily="34" charset="-120"/>
              </a:rPr>
              <a:t>Halliday &amp; Hasan's (1976) Systemic Functional Linguistics — textual metafunction and cohesion taxonomy as the analytical lens</a:t>
            </a:r>
            <a:endParaRPr lang="en-US" sz="2000" dirty="0"/>
          </a:p>
        </p:txBody>
      </p:sp>
      <p:sp>
        <p:nvSpPr>
          <p:cNvPr id="11" name="Shape 8"/>
          <p:cNvSpPr/>
          <p:nvPr/>
        </p:nvSpPr>
        <p:spPr>
          <a:xfrm>
            <a:off x="457200" y="3520440"/>
            <a:ext cx="5532120" cy="2148840"/>
          </a:xfrm>
          <a:prstGeom prst="rect">
            <a:avLst/>
          </a:prstGeom>
          <a:solidFill>
            <a:srgbClr val="232262"/>
          </a:solidFill>
          <a:ln/>
          <a:effectLst>
            <a:outerShdw blurRad="76200" dist="25400" dir="2700000" algn="bl" rotWithShape="0">
              <a:srgbClr val="000000">
                <a:alpha val="12000"/>
              </a:srgbClr>
            </a:outerShdw>
          </a:effectLst>
        </p:spPr>
      </p:sp>
      <p:sp>
        <p:nvSpPr>
          <p:cNvPr id="12" name="Text 9"/>
          <p:cNvSpPr/>
          <p:nvPr/>
        </p:nvSpPr>
        <p:spPr>
          <a:xfrm>
            <a:off x="640080" y="3685032"/>
            <a:ext cx="5166360" cy="347472"/>
          </a:xfrm>
          <a:prstGeom prst="rect">
            <a:avLst/>
          </a:prstGeom>
          <a:noFill/>
          <a:ln/>
        </p:spPr>
        <p:txBody>
          <a:bodyPr wrap="square" lIns="0" tIns="0" rIns="0" bIns="0" rtlCol="0" anchor="ctr"/>
          <a:lstStyle/>
          <a:p>
            <a:pPr marL="0" indent="0" algn="l">
              <a:buNone/>
            </a:pPr>
            <a:r>
              <a:rPr lang="en-US" sz="2800" b="1" dirty="0">
                <a:solidFill>
                  <a:srgbClr val="E8A030"/>
                </a:solidFill>
                <a:latin typeface="Calibri" pitchFamily="34" charset="0"/>
                <a:ea typeface="Calibri" pitchFamily="34" charset="-122"/>
                <a:cs typeface="Calibri" pitchFamily="34" charset="-120"/>
              </a:rPr>
              <a:t>DATA</a:t>
            </a:r>
            <a:endParaRPr lang="en-US" sz="2800" dirty="0"/>
          </a:p>
        </p:txBody>
      </p:sp>
      <p:sp>
        <p:nvSpPr>
          <p:cNvPr id="13" name="Text 10"/>
          <p:cNvSpPr/>
          <p:nvPr/>
        </p:nvSpPr>
        <p:spPr>
          <a:xfrm>
            <a:off x="640080" y="4087368"/>
            <a:ext cx="5166360" cy="1463040"/>
          </a:xfrm>
          <a:prstGeom prst="rect">
            <a:avLst/>
          </a:prstGeom>
          <a:noFill/>
          <a:ln/>
        </p:spPr>
        <p:txBody>
          <a:bodyPr wrap="square" lIns="0" tIns="0" rIns="0" bIns="0" rtlCol="0" anchor="ctr"/>
          <a:lstStyle/>
          <a:p>
            <a:pPr marL="0" indent="0" algn="just">
              <a:lnSpc>
                <a:spcPct val="130000"/>
              </a:lnSpc>
              <a:buNone/>
            </a:pPr>
            <a:r>
              <a:rPr lang="en-US" sz="2000" dirty="0">
                <a:solidFill>
                  <a:srgbClr val="FFFFFF"/>
                </a:solidFill>
                <a:latin typeface="Calibri" pitchFamily="34" charset="0"/>
                <a:ea typeface="Calibri" pitchFamily="34" charset="-122"/>
                <a:cs typeface="Calibri" pitchFamily="34" charset="-120"/>
              </a:rPr>
              <a:t>Semi-structured interviews, narrative recall tasks, and role-play simulations of 5 tourism communication tasks, transcribed verbatim</a:t>
            </a:r>
            <a:endParaRPr lang="en-US" sz="2000" dirty="0"/>
          </a:p>
        </p:txBody>
      </p:sp>
      <p:sp>
        <p:nvSpPr>
          <p:cNvPr id="14" name="Shape 11"/>
          <p:cNvSpPr/>
          <p:nvPr/>
        </p:nvSpPr>
        <p:spPr>
          <a:xfrm>
            <a:off x="6263640" y="3520440"/>
            <a:ext cx="5532120" cy="2148840"/>
          </a:xfrm>
          <a:prstGeom prst="rect">
            <a:avLst/>
          </a:prstGeom>
          <a:solidFill>
            <a:srgbClr val="D62127"/>
          </a:solidFill>
          <a:ln/>
          <a:effectLst>
            <a:outerShdw blurRad="76200" dist="25400" dir="2700000" algn="bl" rotWithShape="0">
              <a:srgbClr val="000000">
                <a:alpha val="12000"/>
              </a:srgbClr>
            </a:outerShdw>
          </a:effectLst>
        </p:spPr>
      </p:sp>
      <p:sp>
        <p:nvSpPr>
          <p:cNvPr id="15" name="Text 12"/>
          <p:cNvSpPr/>
          <p:nvPr/>
        </p:nvSpPr>
        <p:spPr>
          <a:xfrm>
            <a:off x="6446520" y="3685032"/>
            <a:ext cx="5166360" cy="347472"/>
          </a:xfrm>
          <a:prstGeom prst="rect">
            <a:avLst/>
          </a:prstGeom>
          <a:noFill/>
          <a:ln/>
        </p:spPr>
        <p:txBody>
          <a:bodyPr wrap="square" lIns="0" tIns="0" rIns="0" bIns="0" rtlCol="0" anchor="ctr"/>
          <a:lstStyle/>
          <a:p>
            <a:pPr marL="0" indent="0" algn="l">
              <a:buNone/>
            </a:pPr>
            <a:r>
              <a:rPr lang="en-US" sz="2800" b="1" dirty="0">
                <a:solidFill>
                  <a:srgbClr val="E8A030"/>
                </a:solidFill>
                <a:latin typeface="Calibri" pitchFamily="34" charset="0"/>
                <a:ea typeface="Calibri" pitchFamily="34" charset="-122"/>
                <a:cs typeface="Calibri" pitchFamily="34" charset="-120"/>
              </a:rPr>
              <a:t>RESEARCH GOALS</a:t>
            </a:r>
            <a:endParaRPr lang="en-US" sz="2800" dirty="0"/>
          </a:p>
        </p:txBody>
      </p:sp>
      <p:sp>
        <p:nvSpPr>
          <p:cNvPr id="16" name="Text 13"/>
          <p:cNvSpPr/>
          <p:nvPr/>
        </p:nvSpPr>
        <p:spPr>
          <a:xfrm>
            <a:off x="6446520" y="4087368"/>
            <a:ext cx="5166360" cy="1463040"/>
          </a:xfrm>
          <a:prstGeom prst="rect">
            <a:avLst/>
          </a:prstGeom>
          <a:noFill/>
          <a:ln/>
        </p:spPr>
        <p:txBody>
          <a:bodyPr wrap="square" lIns="0" tIns="0" rIns="0" bIns="0" rtlCol="0" anchor="ctr"/>
          <a:lstStyle/>
          <a:p>
            <a:pPr marL="0" indent="0" algn="just">
              <a:lnSpc>
                <a:spcPct val="130000"/>
              </a:lnSpc>
              <a:buNone/>
            </a:pPr>
            <a:r>
              <a:rPr lang="en-US" sz="2000" dirty="0">
                <a:solidFill>
                  <a:srgbClr val="FFFFFF"/>
                </a:solidFill>
                <a:latin typeface="Calibri" pitchFamily="34" charset="0"/>
                <a:ea typeface="Calibri" pitchFamily="34" charset="-122"/>
                <a:cs typeface="Calibri" pitchFamily="34" charset="-120"/>
              </a:rPr>
              <a:t>Identify cohesive devices used, trace recurring error patterns, and analyze effects on clarity, coherence, and communicative effectiveness</a:t>
            </a:r>
            <a:endParaRPr lang="en-US"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P spid="13" grpId="0" animBg="1"/>
      <p:bldP spid="1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home/claude/template_media/image13.png"/>
          <p:cNvPicPr>
            <a:picLocks noChangeAspect="1"/>
          </p:cNvPicPr>
          <p:nvPr/>
        </p:nvPicPr>
        <p:blipFill>
          <a:blip r:embed="rId3"/>
          <a:srcRect b="8072"/>
          <a:stretch>
            <a:fillRect/>
          </a:stretch>
        </p:blipFill>
        <p:spPr>
          <a:xfrm>
            <a:off x="0" y="-1026367"/>
            <a:ext cx="12493690" cy="7884367"/>
          </a:xfrm>
          <a:prstGeom prst="rect">
            <a:avLst/>
          </a:prstGeom>
        </p:spPr>
      </p:pic>
      <p:sp>
        <p:nvSpPr>
          <p:cNvPr id="3" name="Shape 0"/>
          <p:cNvSpPr/>
          <p:nvPr/>
        </p:nvSpPr>
        <p:spPr>
          <a:xfrm>
            <a:off x="0" y="0"/>
            <a:ext cx="12188952" cy="1005840"/>
          </a:xfrm>
          <a:prstGeom prst="rect">
            <a:avLst/>
          </a:prstGeom>
          <a:solidFill>
            <a:srgbClr val="232262"/>
          </a:solidFill>
          <a:ln/>
        </p:spPr>
      </p:sp>
      <p:sp>
        <p:nvSpPr>
          <p:cNvPr id="4" name="Text 1"/>
          <p:cNvSpPr/>
          <p:nvPr/>
        </p:nvSpPr>
        <p:spPr>
          <a:xfrm>
            <a:off x="457200" y="274320"/>
            <a:ext cx="11430000" cy="502920"/>
          </a:xfrm>
          <a:prstGeom prst="rect">
            <a:avLst/>
          </a:prstGeom>
          <a:noFill/>
          <a:ln/>
        </p:spPr>
        <p:txBody>
          <a:bodyPr wrap="square" lIns="0" tIns="0" rIns="0" bIns="0" rtlCol="0" anchor="ctr"/>
          <a:lstStyle/>
          <a:p>
            <a:pPr marL="0" indent="0" algn="l">
              <a:buNone/>
            </a:pPr>
            <a:r>
              <a:rPr lang="en-US" sz="3000" b="1" dirty="0">
                <a:solidFill>
                  <a:srgbClr val="FFFFFF"/>
                </a:solidFill>
                <a:latin typeface="Calibri" pitchFamily="34" charset="0"/>
                <a:ea typeface="Calibri" pitchFamily="34" charset="-122"/>
                <a:cs typeface="Calibri" pitchFamily="34" charset="-120"/>
              </a:rPr>
              <a:t>THEORETICAL LENS: WHAT IS COHESION?</a:t>
            </a:r>
            <a:endParaRPr lang="en-US" sz="3000" dirty="0"/>
          </a:p>
        </p:txBody>
      </p:sp>
      <p:sp>
        <p:nvSpPr>
          <p:cNvPr id="5" name="Shape 2"/>
          <p:cNvSpPr/>
          <p:nvPr/>
        </p:nvSpPr>
        <p:spPr>
          <a:xfrm>
            <a:off x="457200" y="1051560"/>
            <a:ext cx="11247120" cy="777240"/>
          </a:xfrm>
          <a:prstGeom prst="rect">
            <a:avLst/>
          </a:prstGeom>
          <a:solidFill>
            <a:srgbClr val="FFFFFF">
              <a:alpha val="85000"/>
            </a:srgbClr>
          </a:solidFill>
          <a:ln/>
        </p:spPr>
      </p:sp>
      <p:sp>
        <p:nvSpPr>
          <p:cNvPr id="6" name="Text 3"/>
          <p:cNvSpPr/>
          <p:nvPr/>
        </p:nvSpPr>
        <p:spPr>
          <a:xfrm>
            <a:off x="594360" y="1115568"/>
            <a:ext cx="10972800" cy="658368"/>
          </a:xfrm>
          <a:prstGeom prst="rect">
            <a:avLst/>
          </a:prstGeom>
          <a:noFill/>
          <a:ln/>
        </p:spPr>
        <p:txBody>
          <a:bodyPr wrap="square" lIns="0" tIns="0" rIns="0" bIns="0" rtlCol="0" anchor="ctr"/>
          <a:lstStyle/>
          <a:p>
            <a:pPr marL="0" indent="0" algn="l">
              <a:lnSpc>
                <a:spcPct val="130000"/>
              </a:lnSpc>
              <a:buNone/>
            </a:pPr>
            <a:r>
              <a:rPr lang="en-US" sz="2000" i="1" dirty="0">
                <a:solidFill>
                  <a:srgbClr val="232262"/>
                </a:solidFill>
                <a:latin typeface="Calibri" pitchFamily="34" charset="0"/>
                <a:ea typeface="Calibri" pitchFamily="34" charset="-122"/>
                <a:cs typeface="Calibri" pitchFamily="34" charset="-120"/>
              </a:rPr>
              <a:t>"Cohesion is the lexicogrammatical quality that gives discourse its texture — the internal connectivity that allows meaning to build across utterances."  — Halliday &amp; Hasan (1976)</a:t>
            </a:r>
            <a:endParaRPr lang="en-US" sz="2000" dirty="0"/>
          </a:p>
        </p:txBody>
      </p:sp>
      <p:sp>
        <p:nvSpPr>
          <p:cNvPr id="7" name="Shape 4"/>
          <p:cNvSpPr/>
          <p:nvPr/>
        </p:nvSpPr>
        <p:spPr>
          <a:xfrm>
            <a:off x="457200" y="1965960"/>
            <a:ext cx="1920240" cy="713232"/>
          </a:xfrm>
          <a:prstGeom prst="rect">
            <a:avLst/>
          </a:prstGeom>
          <a:solidFill>
            <a:srgbClr val="232262"/>
          </a:solidFill>
          <a:ln/>
          <a:effectLst>
            <a:outerShdw blurRad="50800" dist="12700" dir="2700000" algn="bl" rotWithShape="0">
              <a:srgbClr val="000000">
                <a:alpha val="10000"/>
              </a:srgbClr>
            </a:outerShdw>
          </a:effectLst>
        </p:spPr>
      </p:sp>
      <p:sp>
        <p:nvSpPr>
          <p:cNvPr id="8" name="Text 5"/>
          <p:cNvSpPr/>
          <p:nvPr/>
        </p:nvSpPr>
        <p:spPr>
          <a:xfrm>
            <a:off x="502920" y="2130552"/>
            <a:ext cx="1828800" cy="384048"/>
          </a:xfrm>
          <a:prstGeom prst="rect">
            <a:avLst/>
          </a:prstGeom>
          <a:noFill/>
          <a:ln/>
        </p:spPr>
        <p:txBody>
          <a:bodyPr wrap="square" lIns="0" tIns="0" rIns="0" bIns="0" rtlCol="0" anchor="ctr"/>
          <a:lstStyle/>
          <a:p>
            <a:pPr marL="0" indent="0" algn="ctr">
              <a:buNone/>
            </a:pPr>
            <a:r>
              <a:rPr lang="en-US" sz="2800" b="1" dirty="0">
                <a:solidFill>
                  <a:srgbClr val="FFFFFF"/>
                </a:solidFill>
                <a:latin typeface="Calibri" pitchFamily="34" charset="0"/>
                <a:ea typeface="Calibri" pitchFamily="34" charset="-122"/>
                <a:cs typeface="Calibri" pitchFamily="34" charset="-120"/>
              </a:rPr>
              <a:t>Reference</a:t>
            </a:r>
            <a:endParaRPr lang="en-US" sz="2800" dirty="0"/>
          </a:p>
        </p:txBody>
      </p:sp>
      <p:sp>
        <p:nvSpPr>
          <p:cNvPr id="9" name="Shape 6"/>
          <p:cNvSpPr/>
          <p:nvPr/>
        </p:nvSpPr>
        <p:spPr>
          <a:xfrm>
            <a:off x="2468880" y="1965960"/>
            <a:ext cx="7040880" cy="713232"/>
          </a:xfrm>
          <a:prstGeom prst="rect">
            <a:avLst/>
          </a:prstGeom>
          <a:solidFill>
            <a:srgbClr val="FFFFFF">
              <a:alpha val="80000"/>
            </a:srgbClr>
          </a:solidFill>
          <a:ln/>
        </p:spPr>
      </p:sp>
      <p:sp>
        <p:nvSpPr>
          <p:cNvPr id="10" name="Text 7"/>
          <p:cNvSpPr/>
          <p:nvPr/>
        </p:nvSpPr>
        <p:spPr>
          <a:xfrm>
            <a:off x="2606040" y="2130552"/>
            <a:ext cx="6766560" cy="384048"/>
          </a:xfrm>
          <a:prstGeom prst="rect">
            <a:avLst/>
          </a:prstGeom>
          <a:noFill/>
          <a:ln/>
        </p:spPr>
        <p:txBody>
          <a:bodyPr wrap="square" lIns="0" tIns="0" rIns="0" bIns="0" rtlCol="0" anchor="ctr"/>
          <a:lstStyle/>
          <a:p>
            <a:pPr marL="0" indent="0" algn="l">
              <a:buNone/>
            </a:pPr>
            <a:r>
              <a:rPr lang="en-US" sz="2000" dirty="0">
                <a:solidFill>
                  <a:srgbClr val="2C2C2C"/>
                </a:solidFill>
                <a:latin typeface="Calibri" pitchFamily="34" charset="0"/>
                <a:ea typeface="Calibri" pitchFamily="34" charset="-122"/>
                <a:cs typeface="Calibri" pitchFamily="34" charset="-120"/>
              </a:rPr>
              <a:t>Pronouns &amp; demonstratives track participants across discourse</a:t>
            </a:r>
            <a:endParaRPr lang="en-US" sz="2000" dirty="0"/>
          </a:p>
        </p:txBody>
      </p:sp>
      <p:sp>
        <p:nvSpPr>
          <p:cNvPr id="11" name="Shape 8"/>
          <p:cNvSpPr/>
          <p:nvPr/>
        </p:nvSpPr>
        <p:spPr>
          <a:xfrm>
            <a:off x="9601200" y="1965960"/>
            <a:ext cx="2130552" cy="713232"/>
          </a:xfrm>
          <a:prstGeom prst="rect">
            <a:avLst/>
          </a:prstGeom>
          <a:solidFill>
            <a:srgbClr val="D62127">
              <a:alpha val="85000"/>
            </a:srgbClr>
          </a:solidFill>
          <a:ln/>
        </p:spPr>
      </p:sp>
      <p:sp>
        <p:nvSpPr>
          <p:cNvPr id="12" name="Text 9"/>
          <p:cNvSpPr/>
          <p:nvPr/>
        </p:nvSpPr>
        <p:spPr>
          <a:xfrm>
            <a:off x="9646920" y="2130552"/>
            <a:ext cx="2039112" cy="384048"/>
          </a:xfrm>
          <a:prstGeom prst="rect">
            <a:avLst/>
          </a:prstGeom>
          <a:noFill/>
          <a:ln/>
        </p:spPr>
        <p:txBody>
          <a:bodyPr wrap="square" lIns="0" tIns="0" rIns="0" bIns="0" rtlCol="0" anchor="ctr"/>
          <a:lstStyle/>
          <a:p>
            <a:pPr marL="0" indent="0" algn="ctr">
              <a:buNone/>
            </a:pPr>
            <a:r>
              <a:rPr lang="en-US" sz="2000" i="1" dirty="0">
                <a:solidFill>
                  <a:srgbClr val="FFFFFF"/>
                </a:solidFill>
                <a:latin typeface="Calibri" pitchFamily="34" charset="0"/>
                <a:ea typeface="Calibri" pitchFamily="34" charset="-122"/>
                <a:cs typeface="Calibri" pitchFamily="34" charset="-120"/>
              </a:rPr>
              <a:t>I, we, you, this, there</a:t>
            </a:r>
            <a:endParaRPr lang="en-US" sz="2000" dirty="0"/>
          </a:p>
        </p:txBody>
      </p:sp>
      <p:sp>
        <p:nvSpPr>
          <p:cNvPr id="13" name="Shape 10"/>
          <p:cNvSpPr/>
          <p:nvPr/>
        </p:nvSpPr>
        <p:spPr>
          <a:xfrm>
            <a:off x="457200" y="2852928"/>
            <a:ext cx="1920240" cy="713232"/>
          </a:xfrm>
          <a:prstGeom prst="rect">
            <a:avLst/>
          </a:prstGeom>
          <a:solidFill>
            <a:srgbClr val="232262"/>
          </a:solidFill>
          <a:ln/>
          <a:effectLst>
            <a:outerShdw blurRad="50800" dist="12700" dir="2700000" algn="bl" rotWithShape="0">
              <a:srgbClr val="000000">
                <a:alpha val="10000"/>
              </a:srgbClr>
            </a:outerShdw>
          </a:effectLst>
        </p:spPr>
      </p:sp>
      <p:sp>
        <p:nvSpPr>
          <p:cNvPr id="14" name="Text 11"/>
          <p:cNvSpPr/>
          <p:nvPr/>
        </p:nvSpPr>
        <p:spPr>
          <a:xfrm>
            <a:off x="502920" y="3017520"/>
            <a:ext cx="1828800" cy="384048"/>
          </a:xfrm>
          <a:prstGeom prst="rect">
            <a:avLst/>
          </a:prstGeom>
          <a:noFill/>
          <a:ln/>
        </p:spPr>
        <p:txBody>
          <a:bodyPr wrap="square" lIns="0" tIns="0" rIns="0" bIns="0" rtlCol="0" anchor="ctr"/>
          <a:lstStyle/>
          <a:p>
            <a:pPr marL="0" indent="0" algn="ctr">
              <a:buNone/>
            </a:pPr>
            <a:r>
              <a:rPr lang="en-US" sz="2800" b="1" dirty="0">
                <a:solidFill>
                  <a:srgbClr val="FFFFFF"/>
                </a:solidFill>
                <a:latin typeface="Calibri" pitchFamily="34" charset="0"/>
                <a:ea typeface="Calibri" pitchFamily="34" charset="-122"/>
                <a:cs typeface="Calibri" pitchFamily="34" charset="-120"/>
              </a:rPr>
              <a:t>Conjunction</a:t>
            </a:r>
            <a:endParaRPr lang="en-US" sz="2800" dirty="0"/>
          </a:p>
        </p:txBody>
      </p:sp>
      <p:sp>
        <p:nvSpPr>
          <p:cNvPr id="15" name="Shape 12"/>
          <p:cNvSpPr/>
          <p:nvPr/>
        </p:nvSpPr>
        <p:spPr>
          <a:xfrm>
            <a:off x="2468880" y="2852928"/>
            <a:ext cx="7040880" cy="713232"/>
          </a:xfrm>
          <a:prstGeom prst="rect">
            <a:avLst/>
          </a:prstGeom>
          <a:solidFill>
            <a:srgbClr val="FFFFFF">
              <a:alpha val="80000"/>
            </a:srgbClr>
          </a:solidFill>
          <a:ln/>
        </p:spPr>
      </p:sp>
      <p:sp>
        <p:nvSpPr>
          <p:cNvPr id="16" name="Text 13"/>
          <p:cNvSpPr/>
          <p:nvPr/>
        </p:nvSpPr>
        <p:spPr>
          <a:xfrm>
            <a:off x="2606040" y="3017520"/>
            <a:ext cx="6766560" cy="384048"/>
          </a:xfrm>
          <a:prstGeom prst="rect">
            <a:avLst/>
          </a:prstGeom>
          <a:noFill/>
          <a:ln/>
        </p:spPr>
        <p:txBody>
          <a:bodyPr wrap="square" lIns="0" tIns="0" rIns="0" bIns="0" rtlCol="0" anchor="ctr"/>
          <a:lstStyle/>
          <a:p>
            <a:pPr marL="0" indent="0" algn="l">
              <a:buNone/>
            </a:pPr>
            <a:r>
              <a:rPr lang="en-US" sz="2000" dirty="0">
                <a:solidFill>
                  <a:srgbClr val="2C2C2C"/>
                </a:solidFill>
                <a:latin typeface="Calibri" pitchFamily="34" charset="0"/>
                <a:ea typeface="Calibri" pitchFamily="34" charset="-122"/>
                <a:cs typeface="Calibri" pitchFamily="34" charset="-120"/>
              </a:rPr>
              <a:t>Signals logical relations: additive, causal, temporal, adversative</a:t>
            </a:r>
            <a:endParaRPr lang="en-US" sz="2000" dirty="0"/>
          </a:p>
        </p:txBody>
      </p:sp>
      <p:sp>
        <p:nvSpPr>
          <p:cNvPr id="17" name="Shape 14"/>
          <p:cNvSpPr/>
          <p:nvPr/>
        </p:nvSpPr>
        <p:spPr>
          <a:xfrm>
            <a:off x="9601200" y="2852928"/>
            <a:ext cx="2130552" cy="713232"/>
          </a:xfrm>
          <a:prstGeom prst="rect">
            <a:avLst/>
          </a:prstGeom>
          <a:solidFill>
            <a:srgbClr val="D62127">
              <a:alpha val="85000"/>
            </a:srgbClr>
          </a:solidFill>
          <a:ln/>
        </p:spPr>
      </p:sp>
      <p:sp>
        <p:nvSpPr>
          <p:cNvPr id="18" name="Text 15"/>
          <p:cNvSpPr/>
          <p:nvPr/>
        </p:nvSpPr>
        <p:spPr>
          <a:xfrm>
            <a:off x="9646920" y="3017520"/>
            <a:ext cx="2039112" cy="384048"/>
          </a:xfrm>
          <a:prstGeom prst="rect">
            <a:avLst/>
          </a:prstGeom>
          <a:noFill/>
          <a:ln/>
        </p:spPr>
        <p:txBody>
          <a:bodyPr wrap="square" lIns="0" tIns="0" rIns="0" bIns="0" rtlCol="0" anchor="ctr"/>
          <a:lstStyle/>
          <a:p>
            <a:pPr marL="0" indent="0" algn="ctr">
              <a:buNone/>
            </a:pPr>
            <a:r>
              <a:rPr lang="en-US" sz="2000" i="1" dirty="0">
                <a:solidFill>
                  <a:srgbClr val="FFFFFF"/>
                </a:solidFill>
                <a:latin typeface="Calibri" pitchFamily="34" charset="0"/>
                <a:ea typeface="Calibri" pitchFamily="34" charset="-122"/>
                <a:cs typeface="Calibri" pitchFamily="34" charset="-120"/>
              </a:rPr>
              <a:t>and, because, then, but</a:t>
            </a:r>
            <a:endParaRPr lang="en-US" sz="2000" dirty="0"/>
          </a:p>
        </p:txBody>
      </p:sp>
      <p:sp>
        <p:nvSpPr>
          <p:cNvPr id="19" name="Shape 16"/>
          <p:cNvSpPr/>
          <p:nvPr/>
        </p:nvSpPr>
        <p:spPr>
          <a:xfrm>
            <a:off x="457200" y="3739896"/>
            <a:ext cx="1920240" cy="713232"/>
          </a:xfrm>
          <a:prstGeom prst="rect">
            <a:avLst/>
          </a:prstGeom>
          <a:solidFill>
            <a:srgbClr val="232262"/>
          </a:solidFill>
          <a:ln/>
          <a:effectLst>
            <a:outerShdw blurRad="50800" dist="12700" dir="2700000" algn="bl" rotWithShape="0">
              <a:srgbClr val="000000">
                <a:alpha val="10000"/>
              </a:srgbClr>
            </a:outerShdw>
          </a:effectLst>
        </p:spPr>
      </p:sp>
      <p:sp>
        <p:nvSpPr>
          <p:cNvPr id="20" name="Text 17"/>
          <p:cNvSpPr/>
          <p:nvPr/>
        </p:nvSpPr>
        <p:spPr>
          <a:xfrm>
            <a:off x="502920" y="3904488"/>
            <a:ext cx="1828800" cy="384048"/>
          </a:xfrm>
          <a:prstGeom prst="rect">
            <a:avLst/>
          </a:prstGeom>
          <a:noFill/>
          <a:ln/>
        </p:spPr>
        <p:txBody>
          <a:bodyPr wrap="square" lIns="0" tIns="0" rIns="0" bIns="0" rtlCol="0" anchor="ctr"/>
          <a:lstStyle/>
          <a:p>
            <a:pPr marL="0" indent="0" algn="ctr">
              <a:buNone/>
            </a:pPr>
            <a:r>
              <a:rPr lang="en-US" sz="2800" b="1" dirty="0">
                <a:solidFill>
                  <a:srgbClr val="FFFFFF"/>
                </a:solidFill>
                <a:latin typeface="Calibri" pitchFamily="34" charset="0"/>
                <a:ea typeface="Calibri" pitchFamily="34" charset="-122"/>
                <a:cs typeface="Calibri" pitchFamily="34" charset="-120"/>
              </a:rPr>
              <a:t>Substitution</a:t>
            </a:r>
            <a:endParaRPr lang="en-US" sz="2800" dirty="0"/>
          </a:p>
        </p:txBody>
      </p:sp>
      <p:sp>
        <p:nvSpPr>
          <p:cNvPr id="21" name="Shape 18"/>
          <p:cNvSpPr/>
          <p:nvPr/>
        </p:nvSpPr>
        <p:spPr>
          <a:xfrm>
            <a:off x="2468880" y="3739896"/>
            <a:ext cx="7040880" cy="713232"/>
          </a:xfrm>
          <a:prstGeom prst="rect">
            <a:avLst/>
          </a:prstGeom>
          <a:solidFill>
            <a:srgbClr val="FFFFFF">
              <a:alpha val="80000"/>
            </a:srgbClr>
          </a:solidFill>
          <a:ln/>
        </p:spPr>
      </p:sp>
      <p:sp>
        <p:nvSpPr>
          <p:cNvPr id="22" name="Text 19"/>
          <p:cNvSpPr/>
          <p:nvPr/>
        </p:nvSpPr>
        <p:spPr>
          <a:xfrm>
            <a:off x="2606040" y="3904488"/>
            <a:ext cx="6766560" cy="384048"/>
          </a:xfrm>
          <a:prstGeom prst="rect">
            <a:avLst/>
          </a:prstGeom>
          <a:noFill/>
          <a:ln/>
        </p:spPr>
        <p:txBody>
          <a:bodyPr wrap="square" lIns="0" tIns="0" rIns="0" bIns="0" rtlCol="0" anchor="ctr"/>
          <a:lstStyle/>
          <a:p>
            <a:pPr marL="0" indent="0" algn="l">
              <a:buNone/>
            </a:pPr>
            <a:r>
              <a:rPr lang="en-US" sz="2000" dirty="0">
                <a:solidFill>
                  <a:srgbClr val="2C2C2C"/>
                </a:solidFill>
                <a:latin typeface="Calibri" pitchFamily="34" charset="0"/>
                <a:ea typeface="Calibri" pitchFamily="34" charset="-122"/>
                <a:cs typeface="Calibri" pitchFamily="34" charset="-120"/>
              </a:rPr>
              <a:t>Replaces items with pro-forms to reduce redundancy</a:t>
            </a:r>
            <a:endParaRPr lang="en-US" sz="2000" dirty="0"/>
          </a:p>
        </p:txBody>
      </p:sp>
      <p:sp>
        <p:nvSpPr>
          <p:cNvPr id="23" name="Shape 20"/>
          <p:cNvSpPr/>
          <p:nvPr/>
        </p:nvSpPr>
        <p:spPr>
          <a:xfrm>
            <a:off x="9601200" y="3739896"/>
            <a:ext cx="2130552" cy="713232"/>
          </a:xfrm>
          <a:prstGeom prst="rect">
            <a:avLst/>
          </a:prstGeom>
          <a:solidFill>
            <a:srgbClr val="D62127">
              <a:alpha val="85000"/>
            </a:srgbClr>
          </a:solidFill>
          <a:ln/>
        </p:spPr>
      </p:sp>
      <p:sp>
        <p:nvSpPr>
          <p:cNvPr id="24" name="Text 21"/>
          <p:cNvSpPr/>
          <p:nvPr/>
        </p:nvSpPr>
        <p:spPr>
          <a:xfrm>
            <a:off x="9646920" y="3904488"/>
            <a:ext cx="2039112" cy="384048"/>
          </a:xfrm>
          <a:prstGeom prst="rect">
            <a:avLst/>
          </a:prstGeom>
          <a:noFill/>
          <a:ln/>
        </p:spPr>
        <p:txBody>
          <a:bodyPr wrap="square" lIns="0" tIns="0" rIns="0" bIns="0" rtlCol="0" anchor="ctr"/>
          <a:lstStyle/>
          <a:p>
            <a:pPr marL="0" indent="0" algn="ctr">
              <a:buNone/>
            </a:pPr>
            <a:r>
              <a:rPr lang="en-US" sz="2000" i="1" dirty="0">
                <a:solidFill>
                  <a:srgbClr val="FFFFFF"/>
                </a:solidFill>
                <a:latin typeface="Calibri" pitchFamily="34" charset="0"/>
                <a:ea typeface="Calibri" pitchFamily="34" charset="-122"/>
                <a:cs typeface="Calibri" pitchFamily="34" charset="-120"/>
              </a:rPr>
              <a:t>one, that, so</a:t>
            </a:r>
            <a:endParaRPr lang="en-US" sz="2000" dirty="0"/>
          </a:p>
        </p:txBody>
      </p:sp>
      <p:sp>
        <p:nvSpPr>
          <p:cNvPr id="25" name="Shape 22"/>
          <p:cNvSpPr/>
          <p:nvPr/>
        </p:nvSpPr>
        <p:spPr>
          <a:xfrm>
            <a:off x="457200" y="4626864"/>
            <a:ext cx="1920240" cy="713232"/>
          </a:xfrm>
          <a:prstGeom prst="rect">
            <a:avLst/>
          </a:prstGeom>
          <a:solidFill>
            <a:srgbClr val="232262"/>
          </a:solidFill>
          <a:ln/>
          <a:effectLst>
            <a:outerShdw blurRad="50800" dist="12700" dir="2700000" algn="bl" rotWithShape="0">
              <a:srgbClr val="000000">
                <a:alpha val="10000"/>
              </a:srgbClr>
            </a:outerShdw>
          </a:effectLst>
        </p:spPr>
      </p:sp>
      <p:sp>
        <p:nvSpPr>
          <p:cNvPr id="26" name="Text 23"/>
          <p:cNvSpPr/>
          <p:nvPr/>
        </p:nvSpPr>
        <p:spPr>
          <a:xfrm>
            <a:off x="502920" y="4791456"/>
            <a:ext cx="1828800" cy="384048"/>
          </a:xfrm>
          <a:prstGeom prst="rect">
            <a:avLst/>
          </a:prstGeom>
          <a:noFill/>
          <a:ln/>
        </p:spPr>
        <p:txBody>
          <a:bodyPr wrap="square" lIns="0" tIns="0" rIns="0" bIns="0" rtlCol="0" anchor="ctr"/>
          <a:lstStyle/>
          <a:p>
            <a:pPr marL="0" indent="0" algn="ctr">
              <a:buNone/>
            </a:pPr>
            <a:r>
              <a:rPr lang="en-US" sz="2800" b="1" dirty="0">
                <a:solidFill>
                  <a:srgbClr val="FFFFFF"/>
                </a:solidFill>
                <a:latin typeface="Calibri" pitchFamily="34" charset="0"/>
                <a:ea typeface="Calibri" pitchFamily="34" charset="-122"/>
                <a:cs typeface="Calibri" pitchFamily="34" charset="-120"/>
              </a:rPr>
              <a:t>Ellipsis</a:t>
            </a:r>
            <a:endParaRPr lang="en-US" sz="2800" dirty="0"/>
          </a:p>
        </p:txBody>
      </p:sp>
      <p:sp>
        <p:nvSpPr>
          <p:cNvPr id="27" name="Shape 24"/>
          <p:cNvSpPr/>
          <p:nvPr/>
        </p:nvSpPr>
        <p:spPr>
          <a:xfrm>
            <a:off x="2468880" y="4626864"/>
            <a:ext cx="7040880" cy="713232"/>
          </a:xfrm>
          <a:prstGeom prst="rect">
            <a:avLst/>
          </a:prstGeom>
          <a:solidFill>
            <a:srgbClr val="FFFFFF">
              <a:alpha val="80000"/>
            </a:srgbClr>
          </a:solidFill>
          <a:ln/>
        </p:spPr>
      </p:sp>
      <p:sp>
        <p:nvSpPr>
          <p:cNvPr id="28" name="Text 25"/>
          <p:cNvSpPr/>
          <p:nvPr/>
        </p:nvSpPr>
        <p:spPr>
          <a:xfrm>
            <a:off x="2606040" y="4791456"/>
            <a:ext cx="6766560" cy="384048"/>
          </a:xfrm>
          <a:prstGeom prst="rect">
            <a:avLst/>
          </a:prstGeom>
          <a:noFill/>
          <a:ln/>
        </p:spPr>
        <p:txBody>
          <a:bodyPr wrap="square" lIns="0" tIns="0" rIns="0" bIns="0" rtlCol="0" anchor="ctr"/>
          <a:lstStyle/>
          <a:p>
            <a:pPr marL="0" indent="0" algn="l">
              <a:buNone/>
            </a:pPr>
            <a:r>
              <a:rPr lang="en-US" sz="2000" dirty="0">
                <a:solidFill>
                  <a:srgbClr val="2C2C2C"/>
                </a:solidFill>
                <a:latin typeface="Calibri" pitchFamily="34" charset="0"/>
                <a:ea typeface="Calibri" pitchFamily="34" charset="-122"/>
                <a:cs typeface="Calibri" pitchFamily="34" charset="-120"/>
              </a:rPr>
              <a:t>Omits recoverable elements for economy</a:t>
            </a:r>
            <a:endParaRPr lang="en-US" sz="2000" dirty="0"/>
          </a:p>
        </p:txBody>
      </p:sp>
      <p:sp>
        <p:nvSpPr>
          <p:cNvPr id="29" name="Shape 26"/>
          <p:cNvSpPr/>
          <p:nvPr/>
        </p:nvSpPr>
        <p:spPr>
          <a:xfrm>
            <a:off x="9601200" y="4626864"/>
            <a:ext cx="2130552" cy="713232"/>
          </a:xfrm>
          <a:prstGeom prst="rect">
            <a:avLst/>
          </a:prstGeom>
          <a:solidFill>
            <a:srgbClr val="D62127">
              <a:alpha val="85000"/>
            </a:srgbClr>
          </a:solidFill>
          <a:ln/>
        </p:spPr>
      </p:sp>
      <p:sp>
        <p:nvSpPr>
          <p:cNvPr id="30" name="Text 27"/>
          <p:cNvSpPr/>
          <p:nvPr/>
        </p:nvSpPr>
        <p:spPr>
          <a:xfrm>
            <a:off x="9646920" y="4791456"/>
            <a:ext cx="2039112" cy="384048"/>
          </a:xfrm>
          <a:prstGeom prst="rect">
            <a:avLst/>
          </a:prstGeom>
          <a:noFill/>
          <a:ln/>
        </p:spPr>
        <p:txBody>
          <a:bodyPr wrap="square" lIns="0" tIns="0" rIns="0" bIns="0" rtlCol="0" anchor="ctr"/>
          <a:lstStyle/>
          <a:p>
            <a:pPr marL="0" indent="0" algn="ctr">
              <a:buNone/>
            </a:pPr>
            <a:r>
              <a:rPr lang="en-US" sz="2000" i="1" dirty="0">
                <a:solidFill>
                  <a:srgbClr val="FFFFFF"/>
                </a:solidFill>
                <a:latin typeface="Calibri" pitchFamily="34" charset="0"/>
                <a:ea typeface="Calibri" pitchFamily="34" charset="-122"/>
                <a:cs typeface="Calibri" pitchFamily="34" charset="-120"/>
              </a:rPr>
              <a:t>[You] follow the trail</a:t>
            </a:r>
            <a:endParaRPr lang="en-US" sz="2000" dirty="0"/>
          </a:p>
        </p:txBody>
      </p:sp>
      <p:sp>
        <p:nvSpPr>
          <p:cNvPr id="31" name="Shape 28"/>
          <p:cNvSpPr/>
          <p:nvPr/>
        </p:nvSpPr>
        <p:spPr>
          <a:xfrm>
            <a:off x="457200" y="5513832"/>
            <a:ext cx="1920240" cy="713232"/>
          </a:xfrm>
          <a:prstGeom prst="rect">
            <a:avLst/>
          </a:prstGeom>
          <a:solidFill>
            <a:srgbClr val="232262"/>
          </a:solidFill>
          <a:ln/>
          <a:effectLst>
            <a:outerShdw blurRad="50800" dist="12700" dir="2700000" algn="bl" rotWithShape="0">
              <a:srgbClr val="000000">
                <a:alpha val="10000"/>
              </a:srgbClr>
            </a:outerShdw>
          </a:effectLst>
        </p:spPr>
      </p:sp>
      <p:sp>
        <p:nvSpPr>
          <p:cNvPr id="32" name="Text 29"/>
          <p:cNvSpPr/>
          <p:nvPr/>
        </p:nvSpPr>
        <p:spPr>
          <a:xfrm>
            <a:off x="502920" y="5678424"/>
            <a:ext cx="1828800" cy="384048"/>
          </a:xfrm>
          <a:prstGeom prst="rect">
            <a:avLst/>
          </a:prstGeom>
          <a:noFill/>
          <a:ln/>
        </p:spPr>
        <p:txBody>
          <a:bodyPr wrap="square" lIns="0" tIns="0" rIns="0" bIns="0" rtlCol="0" anchor="ctr"/>
          <a:lstStyle/>
          <a:p>
            <a:pPr marL="0" indent="0" algn="ctr">
              <a:buNone/>
            </a:pPr>
            <a:r>
              <a:rPr lang="en-US" sz="2200" b="1" dirty="0">
                <a:solidFill>
                  <a:srgbClr val="FFFFFF"/>
                </a:solidFill>
                <a:latin typeface="Calibri" pitchFamily="34" charset="0"/>
                <a:ea typeface="Calibri" pitchFamily="34" charset="-122"/>
                <a:cs typeface="Calibri" pitchFamily="34" charset="-120"/>
              </a:rPr>
              <a:t>Lexical Cohesion</a:t>
            </a:r>
            <a:endParaRPr lang="en-US" sz="2200" dirty="0"/>
          </a:p>
        </p:txBody>
      </p:sp>
      <p:sp>
        <p:nvSpPr>
          <p:cNvPr id="33" name="Shape 30"/>
          <p:cNvSpPr/>
          <p:nvPr/>
        </p:nvSpPr>
        <p:spPr>
          <a:xfrm>
            <a:off x="2468880" y="5513832"/>
            <a:ext cx="7040880" cy="713232"/>
          </a:xfrm>
          <a:prstGeom prst="rect">
            <a:avLst/>
          </a:prstGeom>
          <a:solidFill>
            <a:srgbClr val="FFFFFF">
              <a:alpha val="80000"/>
            </a:srgbClr>
          </a:solidFill>
          <a:ln/>
        </p:spPr>
      </p:sp>
      <p:sp>
        <p:nvSpPr>
          <p:cNvPr id="34" name="Text 31"/>
          <p:cNvSpPr/>
          <p:nvPr/>
        </p:nvSpPr>
        <p:spPr>
          <a:xfrm>
            <a:off x="2606040" y="5678424"/>
            <a:ext cx="6766560" cy="384048"/>
          </a:xfrm>
          <a:prstGeom prst="rect">
            <a:avLst/>
          </a:prstGeom>
          <a:noFill/>
          <a:ln/>
        </p:spPr>
        <p:txBody>
          <a:bodyPr wrap="square" lIns="0" tIns="0" rIns="0" bIns="0" rtlCol="0" anchor="ctr"/>
          <a:lstStyle/>
          <a:p>
            <a:pPr marL="0" indent="0" algn="l">
              <a:buNone/>
            </a:pPr>
            <a:r>
              <a:rPr lang="en-US" sz="2000" dirty="0">
                <a:solidFill>
                  <a:srgbClr val="2C2C2C"/>
                </a:solidFill>
                <a:latin typeface="Calibri" pitchFamily="34" charset="0"/>
                <a:ea typeface="Calibri" pitchFamily="34" charset="-122"/>
                <a:cs typeface="Calibri" pitchFamily="34" charset="-120"/>
              </a:rPr>
              <a:t>Maintains thematic continuity through repetition &amp; collocation</a:t>
            </a:r>
            <a:endParaRPr lang="en-US" sz="2000" dirty="0"/>
          </a:p>
        </p:txBody>
      </p:sp>
      <p:sp>
        <p:nvSpPr>
          <p:cNvPr id="35" name="Shape 32"/>
          <p:cNvSpPr/>
          <p:nvPr/>
        </p:nvSpPr>
        <p:spPr>
          <a:xfrm>
            <a:off x="9601200" y="5513832"/>
            <a:ext cx="2130552" cy="713232"/>
          </a:xfrm>
          <a:prstGeom prst="rect">
            <a:avLst/>
          </a:prstGeom>
          <a:solidFill>
            <a:srgbClr val="D62127">
              <a:alpha val="85000"/>
            </a:srgbClr>
          </a:solidFill>
          <a:ln/>
        </p:spPr>
      </p:sp>
      <p:sp>
        <p:nvSpPr>
          <p:cNvPr id="36" name="Text 33"/>
          <p:cNvSpPr/>
          <p:nvPr/>
        </p:nvSpPr>
        <p:spPr>
          <a:xfrm>
            <a:off x="9646920" y="5678424"/>
            <a:ext cx="2039112" cy="384048"/>
          </a:xfrm>
          <a:prstGeom prst="rect">
            <a:avLst/>
          </a:prstGeom>
          <a:noFill/>
          <a:ln/>
        </p:spPr>
        <p:txBody>
          <a:bodyPr wrap="square" lIns="0" tIns="0" rIns="0" bIns="0" rtlCol="0" anchor="ctr"/>
          <a:lstStyle/>
          <a:p>
            <a:pPr marL="0" indent="0" algn="ctr">
              <a:buNone/>
            </a:pPr>
            <a:r>
              <a:rPr lang="en-US" sz="2000" i="1" dirty="0">
                <a:solidFill>
                  <a:srgbClr val="FFFFFF"/>
                </a:solidFill>
                <a:latin typeface="Calibri" pitchFamily="34" charset="0"/>
                <a:ea typeface="Calibri" pitchFamily="34" charset="-122"/>
                <a:cs typeface="Calibri" pitchFamily="34" charset="-120"/>
              </a:rPr>
              <a:t>island hopping, life vest</a:t>
            </a:r>
            <a:endParaRPr lang="en-US" sz="2000" dirty="0"/>
          </a:p>
        </p:txBody>
      </p:sp>
      <p:sp>
        <p:nvSpPr>
          <p:cNvPr id="38" name="Text 35"/>
          <p:cNvSpPr/>
          <p:nvPr/>
        </p:nvSpPr>
        <p:spPr>
          <a:xfrm>
            <a:off x="182880" y="6601968"/>
            <a:ext cx="11887200" cy="228600"/>
          </a:xfrm>
          <a:prstGeom prst="rect">
            <a:avLst/>
          </a:prstGeom>
          <a:noFill/>
          <a:ln/>
        </p:spPr>
        <p:txBody>
          <a:bodyPr wrap="square" lIns="0" tIns="0" rIns="0" bIns="0" rtlCol="0" anchor="ctr"/>
          <a:lstStyle/>
          <a:p>
            <a:pPr marL="0" indent="0" algn="l">
              <a:buNone/>
            </a:pPr>
            <a:r>
              <a:rPr lang="en-US" sz="1500" dirty="0">
                <a:solidFill>
                  <a:srgbClr val="FFFFFF"/>
                </a:solidFill>
                <a:latin typeface="Calibri" pitchFamily="34" charset="0"/>
                <a:ea typeface="Calibri" pitchFamily="34" charset="-122"/>
                <a:cs typeface="Calibri" pitchFamily="34" charset="-120"/>
              </a:rPr>
              <a:t>VIETTESOL INTERNATIONAL CONVENTION 2026</a:t>
            </a:r>
            <a:endParaRPr lang="en-US" sz="15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5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fade">
                                      <p:cBhvr>
                                        <p:cTn id="37" dur="500"/>
                                        <p:tgtEl>
                                          <p:spTgt spid="18"/>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fade">
                                      <p:cBhvr>
                                        <p:cTn id="42" dur="500"/>
                                        <p:tgtEl>
                                          <p:spTgt spid="20"/>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2">
                                            <p:txEl>
                                              <p:pRg st="0" end="0"/>
                                            </p:txEl>
                                          </p:spTgt>
                                        </p:tgtEl>
                                        <p:attrNameLst>
                                          <p:attrName>style.visibility</p:attrName>
                                        </p:attrNameLst>
                                      </p:cBhvr>
                                      <p:to>
                                        <p:strVal val="visible"/>
                                      </p:to>
                                    </p:set>
                                    <p:animEffect transition="in" filter="fade">
                                      <p:cBhvr>
                                        <p:cTn id="47" dur="500"/>
                                        <p:tgtEl>
                                          <p:spTgt spid="22">
                                            <p:txEl>
                                              <p:pRg st="0" end="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24">
                                            <p:txEl>
                                              <p:pRg st="0" end="0"/>
                                            </p:txEl>
                                          </p:spTgt>
                                        </p:tgtEl>
                                        <p:attrNameLst>
                                          <p:attrName>style.visibility</p:attrName>
                                        </p:attrNameLst>
                                      </p:cBhvr>
                                      <p:to>
                                        <p:strVal val="visible"/>
                                      </p:to>
                                    </p:set>
                                    <p:animEffect transition="in" filter="fade">
                                      <p:cBhvr>
                                        <p:cTn id="52" dur="500"/>
                                        <p:tgtEl>
                                          <p:spTgt spid="24">
                                            <p:txEl>
                                              <p:pRg st="0" end="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26">
                                            <p:txEl>
                                              <p:pRg st="0" end="0"/>
                                            </p:txEl>
                                          </p:spTgt>
                                        </p:tgtEl>
                                        <p:attrNameLst>
                                          <p:attrName>style.visibility</p:attrName>
                                        </p:attrNameLst>
                                      </p:cBhvr>
                                      <p:to>
                                        <p:strVal val="visible"/>
                                      </p:to>
                                    </p:set>
                                    <p:animEffect transition="in" filter="fade">
                                      <p:cBhvr>
                                        <p:cTn id="57" dur="500"/>
                                        <p:tgtEl>
                                          <p:spTgt spid="26">
                                            <p:txEl>
                                              <p:pRg st="0" end="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28">
                                            <p:txEl>
                                              <p:pRg st="0" end="0"/>
                                            </p:txEl>
                                          </p:spTgt>
                                        </p:tgtEl>
                                        <p:attrNameLst>
                                          <p:attrName>style.visibility</p:attrName>
                                        </p:attrNameLst>
                                      </p:cBhvr>
                                      <p:to>
                                        <p:strVal val="visible"/>
                                      </p:to>
                                    </p:set>
                                    <p:animEffect transition="in" filter="fade">
                                      <p:cBhvr>
                                        <p:cTn id="62" dur="500"/>
                                        <p:tgtEl>
                                          <p:spTgt spid="28">
                                            <p:txEl>
                                              <p:pRg st="0" end="0"/>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30">
                                            <p:txEl>
                                              <p:pRg st="0" end="0"/>
                                            </p:txEl>
                                          </p:spTgt>
                                        </p:tgtEl>
                                        <p:attrNameLst>
                                          <p:attrName>style.visibility</p:attrName>
                                        </p:attrNameLst>
                                      </p:cBhvr>
                                      <p:to>
                                        <p:strVal val="visible"/>
                                      </p:to>
                                    </p:set>
                                    <p:animEffect transition="in" filter="fade">
                                      <p:cBhvr>
                                        <p:cTn id="67" dur="500"/>
                                        <p:tgtEl>
                                          <p:spTgt spid="30">
                                            <p:txEl>
                                              <p:pRg st="0" end="0"/>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32"/>
                                        </p:tgtEl>
                                        <p:attrNameLst>
                                          <p:attrName>style.visibility</p:attrName>
                                        </p:attrNameLst>
                                      </p:cBhvr>
                                      <p:to>
                                        <p:strVal val="visible"/>
                                      </p:to>
                                    </p:set>
                                    <p:animEffect transition="in" filter="fade">
                                      <p:cBhvr>
                                        <p:cTn id="72" dur="500"/>
                                        <p:tgtEl>
                                          <p:spTgt spid="32"/>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34"/>
                                        </p:tgtEl>
                                        <p:attrNameLst>
                                          <p:attrName>style.visibility</p:attrName>
                                        </p:attrNameLst>
                                      </p:cBhvr>
                                      <p:to>
                                        <p:strVal val="visible"/>
                                      </p:to>
                                    </p:set>
                                    <p:animEffect transition="in" filter="fade">
                                      <p:cBhvr>
                                        <p:cTn id="77" dur="500"/>
                                        <p:tgtEl>
                                          <p:spTgt spid="34"/>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36"/>
                                        </p:tgtEl>
                                        <p:attrNameLst>
                                          <p:attrName>style.visibility</p:attrName>
                                        </p:attrNameLst>
                                      </p:cBhvr>
                                      <p:to>
                                        <p:strVal val="visible"/>
                                      </p:to>
                                    </p:set>
                                    <p:animEffect transition="in" filter="fade">
                                      <p:cBhvr>
                                        <p:cTn id="82"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10" grpId="0" animBg="1"/>
      <p:bldP spid="12" grpId="0" animBg="1"/>
      <p:bldP spid="14" grpId="0" animBg="1"/>
      <p:bldP spid="16" grpId="0" animBg="1"/>
      <p:bldP spid="18" grpId="0" animBg="1"/>
      <p:bldP spid="20" grpId="0" animBg="1"/>
      <p:bldP spid="32" grpId="0" animBg="1"/>
      <p:bldP spid="34" grpId="0" animBg="1"/>
      <p:bldP spid="3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home/claude/template_media/image12.png"/>
          <p:cNvPicPr>
            <a:picLocks noChangeAspect="1"/>
          </p:cNvPicPr>
          <p:nvPr/>
        </p:nvPicPr>
        <p:blipFill>
          <a:blip r:embed="rId3"/>
          <a:stretch>
            <a:fillRect/>
          </a:stretch>
        </p:blipFill>
        <p:spPr>
          <a:xfrm>
            <a:off x="0" y="0"/>
            <a:ext cx="12531012" cy="6858000"/>
          </a:xfrm>
          <a:prstGeom prst="rect">
            <a:avLst/>
          </a:prstGeom>
        </p:spPr>
      </p:pic>
      <p:sp>
        <p:nvSpPr>
          <p:cNvPr id="3" name="Shape 0"/>
          <p:cNvSpPr/>
          <p:nvPr/>
        </p:nvSpPr>
        <p:spPr>
          <a:xfrm>
            <a:off x="0" y="0"/>
            <a:ext cx="12188952" cy="1005840"/>
          </a:xfrm>
          <a:prstGeom prst="rect">
            <a:avLst/>
          </a:prstGeom>
          <a:solidFill>
            <a:srgbClr val="232262"/>
          </a:solidFill>
          <a:ln/>
        </p:spPr>
      </p:sp>
      <p:sp>
        <p:nvSpPr>
          <p:cNvPr id="4" name="Text 1"/>
          <p:cNvSpPr/>
          <p:nvPr/>
        </p:nvSpPr>
        <p:spPr>
          <a:xfrm>
            <a:off x="457200" y="274320"/>
            <a:ext cx="11430000" cy="502920"/>
          </a:xfrm>
          <a:prstGeom prst="rect">
            <a:avLst/>
          </a:prstGeom>
          <a:noFill/>
          <a:ln/>
        </p:spPr>
        <p:txBody>
          <a:bodyPr wrap="square" lIns="0" tIns="0" rIns="0" bIns="0" rtlCol="0" anchor="ctr"/>
          <a:lstStyle/>
          <a:p>
            <a:pPr marL="0" indent="0" algn="l">
              <a:buNone/>
            </a:pPr>
            <a:r>
              <a:rPr lang="en-US" sz="3000" b="1" dirty="0">
                <a:solidFill>
                  <a:srgbClr val="FFFFFF"/>
                </a:solidFill>
                <a:latin typeface="Calibri" pitchFamily="34" charset="0"/>
                <a:ea typeface="Calibri" pitchFamily="34" charset="-122"/>
                <a:cs typeface="Calibri" pitchFamily="34" charset="-120"/>
              </a:rPr>
              <a:t>FINDINGS 1: COHESIVE DEVICES — WHO USED WHAT</a:t>
            </a:r>
            <a:endParaRPr lang="en-US" sz="3000" dirty="0"/>
          </a:p>
        </p:txBody>
      </p:sp>
      <p:graphicFrame>
        <p:nvGraphicFramePr>
          <p:cNvPr id="5" name="Chart 0"/>
          <p:cNvGraphicFramePr/>
          <p:nvPr/>
        </p:nvGraphicFramePr>
        <p:xfrm>
          <a:off x="457200" y="1097280"/>
          <a:ext cx="6858000" cy="5212080"/>
        </p:xfrm>
        <a:graphic>
          <a:graphicData uri="http://schemas.openxmlformats.org/drawingml/2006/chart">
            <c:chart xmlns:c="http://schemas.openxmlformats.org/drawingml/2006/chart" xmlns:r="http://schemas.openxmlformats.org/officeDocument/2006/relationships" r:id="rId4"/>
          </a:graphicData>
        </a:graphic>
      </p:graphicFrame>
      <p:sp>
        <p:nvSpPr>
          <p:cNvPr id="6" name="Shape 2"/>
          <p:cNvSpPr/>
          <p:nvPr/>
        </p:nvSpPr>
        <p:spPr>
          <a:xfrm>
            <a:off x="7498080" y="1143000"/>
            <a:ext cx="4389120" cy="1078992"/>
          </a:xfrm>
          <a:prstGeom prst="rect">
            <a:avLst/>
          </a:prstGeom>
          <a:solidFill>
            <a:srgbClr val="FFFFFF"/>
          </a:solidFill>
          <a:ln w="38100">
            <a:solidFill>
              <a:srgbClr val="27AE60"/>
            </a:solidFill>
            <a:prstDash val="solid"/>
          </a:ln>
          <a:effectLst>
            <a:outerShdw blurRad="50800" dist="25400" dir="2700000" algn="bl" rotWithShape="0">
              <a:srgbClr val="000000">
                <a:alpha val="8000"/>
              </a:srgbClr>
            </a:outerShdw>
          </a:effectLst>
        </p:spPr>
      </p:sp>
      <p:sp>
        <p:nvSpPr>
          <p:cNvPr id="7" name="Text 3"/>
          <p:cNvSpPr/>
          <p:nvPr/>
        </p:nvSpPr>
        <p:spPr>
          <a:xfrm>
            <a:off x="7680960" y="1252728"/>
            <a:ext cx="4023360" cy="384048"/>
          </a:xfrm>
          <a:prstGeom prst="rect">
            <a:avLst/>
          </a:prstGeom>
          <a:noFill/>
          <a:ln/>
        </p:spPr>
        <p:txBody>
          <a:bodyPr wrap="square" lIns="0" tIns="0" rIns="0" bIns="0" rtlCol="0" anchor="ctr"/>
          <a:lstStyle/>
          <a:p>
            <a:pPr marL="0" indent="0" algn="l">
              <a:buNone/>
            </a:pPr>
            <a:r>
              <a:rPr lang="en-US" sz="2500" b="1" dirty="0">
                <a:solidFill>
                  <a:srgbClr val="2C2C2C"/>
                </a:solidFill>
                <a:latin typeface="Calibri" pitchFamily="34" charset="0"/>
                <a:ea typeface="Calibri" pitchFamily="34" charset="-122"/>
                <a:cs typeface="Calibri" pitchFamily="34" charset="-120"/>
              </a:rPr>
              <a:t>All 5 devices</a:t>
            </a:r>
            <a:endParaRPr lang="en-US" sz="2500" dirty="0"/>
          </a:p>
        </p:txBody>
      </p:sp>
      <p:sp>
        <p:nvSpPr>
          <p:cNvPr id="8" name="Text 4"/>
          <p:cNvSpPr/>
          <p:nvPr/>
        </p:nvSpPr>
        <p:spPr>
          <a:xfrm>
            <a:off x="7680960" y="1673352"/>
            <a:ext cx="4023360" cy="347472"/>
          </a:xfrm>
          <a:prstGeom prst="rect">
            <a:avLst/>
          </a:prstGeom>
          <a:noFill/>
          <a:ln/>
        </p:spPr>
        <p:txBody>
          <a:bodyPr wrap="square" lIns="0" tIns="0" rIns="0" bIns="0" rtlCol="0" anchor="ctr"/>
          <a:lstStyle/>
          <a:p>
            <a:pPr marL="0" indent="0" algn="l">
              <a:buNone/>
            </a:pPr>
            <a:r>
              <a:rPr lang="en-US" sz="2000" dirty="0">
                <a:solidFill>
                  <a:srgbClr val="5A6A7A"/>
                </a:solidFill>
                <a:latin typeface="Calibri" pitchFamily="34" charset="0"/>
                <a:ea typeface="Calibri" pitchFamily="34" charset="-122"/>
                <a:cs typeface="Calibri" pitchFamily="34" charset="-120"/>
              </a:rPr>
              <a:t>attested in the corpus</a:t>
            </a:r>
            <a:endParaRPr lang="en-US" sz="2000" dirty="0"/>
          </a:p>
        </p:txBody>
      </p:sp>
      <p:sp>
        <p:nvSpPr>
          <p:cNvPr id="9" name="Shape 5"/>
          <p:cNvSpPr/>
          <p:nvPr/>
        </p:nvSpPr>
        <p:spPr>
          <a:xfrm>
            <a:off x="7498080" y="2404872"/>
            <a:ext cx="4389120" cy="1078992"/>
          </a:xfrm>
          <a:prstGeom prst="rect">
            <a:avLst/>
          </a:prstGeom>
          <a:solidFill>
            <a:srgbClr val="FFFFFF"/>
          </a:solidFill>
          <a:ln w="38100">
            <a:solidFill>
              <a:srgbClr val="E8A030"/>
            </a:solidFill>
            <a:prstDash val="solid"/>
          </a:ln>
          <a:effectLst>
            <a:outerShdw blurRad="50800" dist="25400" dir="2700000" algn="bl" rotWithShape="0">
              <a:srgbClr val="000000">
                <a:alpha val="8000"/>
              </a:srgbClr>
            </a:outerShdw>
          </a:effectLst>
        </p:spPr>
      </p:sp>
      <p:sp>
        <p:nvSpPr>
          <p:cNvPr id="10" name="Text 6"/>
          <p:cNvSpPr/>
          <p:nvPr/>
        </p:nvSpPr>
        <p:spPr>
          <a:xfrm>
            <a:off x="7680960" y="2514600"/>
            <a:ext cx="4023360" cy="384048"/>
          </a:xfrm>
          <a:prstGeom prst="rect">
            <a:avLst/>
          </a:prstGeom>
          <a:noFill/>
          <a:ln/>
        </p:spPr>
        <p:txBody>
          <a:bodyPr wrap="square" lIns="0" tIns="0" rIns="0" bIns="0" rtlCol="0" anchor="ctr"/>
          <a:lstStyle/>
          <a:p>
            <a:pPr marL="0" indent="0" algn="l">
              <a:buNone/>
            </a:pPr>
            <a:r>
              <a:rPr lang="en-US" sz="2500" b="1" dirty="0">
                <a:solidFill>
                  <a:srgbClr val="2C2C2C"/>
                </a:solidFill>
                <a:latin typeface="Calibri" pitchFamily="34" charset="0"/>
                <a:ea typeface="Calibri" pitchFamily="34" charset="-122"/>
                <a:cs typeface="Calibri" pitchFamily="34" charset="-120"/>
              </a:rPr>
              <a:t>Highly uneven</a:t>
            </a:r>
            <a:endParaRPr lang="en-US" sz="2500" dirty="0"/>
          </a:p>
        </p:txBody>
      </p:sp>
      <p:sp>
        <p:nvSpPr>
          <p:cNvPr id="11" name="Text 7"/>
          <p:cNvSpPr/>
          <p:nvPr/>
        </p:nvSpPr>
        <p:spPr>
          <a:xfrm>
            <a:off x="7680960" y="2935224"/>
            <a:ext cx="4023360" cy="347472"/>
          </a:xfrm>
          <a:prstGeom prst="rect">
            <a:avLst/>
          </a:prstGeom>
          <a:noFill/>
          <a:ln/>
        </p:spPr>
        <p:txBody>
          <a:bodyPr wrap="square" lIns="0" tIns="0" rIns="0" bIns="0" rtlCol="0" anchor="ctr"/>
          <a:lstStyle/>
          <a:p>
            <a:pPr marL="0" indent="0" algn="l">
              <a:buNone/>
            </a:pPr>
            <a:r>
              <a:rPr lang="en-US" sz="2000" dirty="0">
                <a:solidFill>
                  <a:srgbClr val="5A6A7A"/>
                </a:solidFill>
                <a:latin typeface="Calibri" pitchFamily="34" charset="0"/>
                <a:ea typeface="Calibri" pitchFamily="34" charset="-122"/>
                <a:cs typeface="Calibri" pitchFamily="34" charset="-120"/>
              </a:rPr>
              <a:t>distribution across participants</a:t>
            </a:r>
            <a:endParaRPr lang="en-US" sz="2000" dirty="0"/>
          </a:p>
        </p:txBody>
      </p:sp>
      <p:sp>
        <p:nvSpPr>
          <p:cNvPr id="12" name="Shape 8"/>
          <p:cNvSpPr/>
          <p:nvPr/>
        </p:nvSpPr>
        <p:spPr>
          <a:xfrm>
            <a:off x="7498080" y="3666744"/>
            <a:ext cx="4389120" cy="1078992"/>
          </a:xfrm>
          <a:prstGeom prst="rect">
            <a:avLst/>
          </a:prstGeom>
          <a:solidFill>
            <a:srgbClr val="FFFFFF"/>
          </a:solidFill>
          <a:ln w="38100">
            <a:solidFill>
              <a:srgbClr val="D62127"/>
            </a:solidFill>
            <a:prstDash val="solid"/>
          </a:ln>
          <a:effectLst>
            <a:outerShdw blurRad="50800" dist="25400" dir="2700000" algn="bl" rotWithShape="0">
              <a:srgbClr val="000000">
                <a:alpha val="8000"/>
              </a:srgbClr>
            </a:outerShdw>
          </a:effectLst>
        </p:spPr>
      </p:sp>
      <p:sp>
        <p:nvSpPr>
          <p:cNvPr id="13" name="Text 9"/>
          <p:cNvSpPr/>
          <p:nvPr/>
        </p:nvSpPr>
        <p:spPr>
          <a:xfrm>
            <a:off x="7680960" y="3776472"/>
            <a:ext cx="4023360" cy="384048"/>
          </a:xfrm>
          <a:prstGeom prst="rect">
            <a:avLst/>
          </a:prstGeom>
          <a:noFill/>
          <a:ln/>
        </p:spPr>
        <p:txBody>
          <a:bodyPr wrap="square" lIns="0" tIns="0" rIns="0" bIns="0" rtlCol="0" anchor="ctr"/>
          <a:lstStyle/>
          <a:p>
            <a:pPr marL="0" indent="0" algn="l">
              <a:buNone/>
            </a:pPr>
            <a:r>
              <a:rPr lang="en-US" sz="2500" b="1" dirty="0">
                <a:solidFill>
                  <a:srgbClr val="2C2C2C"/>
                </a:solidFill>
                <a:latin typeface="Calibri" pitchFamily="34" charset="0"/>
                <a:ea typeface="Calibri" pitchFamily="34" charset="-122"/>
                <a:cs typeface="Calibri" pitchFamily="34" charset="-120"/>
              </a:rPr>
              <a:t>Substitution</a:t>
            </a:r>
            <a:endParaRPr lang="en-US" sz="2500" dirty="0"/>
          </a:p>
        </p:txBody>
      </p:sp>
      <p:sp>
        <p:nvSpPr>
          <p:cNvPr id="14" name="Text 10"/>
          <p:cNvSpPr/>
          <p:nvPr/>
        </p:nvSpPr>
        <p:spPr>
          <a:xfrm>
            <a:off x="7680960" y="4197096"/>
            <a:ext cx="4023360" cy="347472"/>
          </a:xfrm>
          <a:prstGeom prst="rect">
            <a:avLst/>
          </a:prstGeom>
          <a:noFill/>
          <a:ln/>
        </p:spPr>
        <p:txBody>
          <a:bodyPr wrap="square" lIns="0" tIns="0" rIns="0" bIns="0" rtlCol="0" anchor="ctr"/>
          <a:lstStyle/>
          <a:p>
            <a:pPr marL="0" indent="0" algn="l">
              <a:buNone/>
            </a:pPr>
            <a:r>
              <a:rPr lang="en-US" sz="2000" dirty="0">
                <a:solidFill>
                  <a:srgbClr val="5A6A7A"/>
                </a:solidFill>
                <a:latin typeface="Calibri" pitchFamily="34" charset="0"/>
                <a:ea typeface="Calibri" pitchFamily="34" charset="-122"/>
                <a:cs typeface="Calibri" pitchFamily="34" charset="-120"/>
              </a:rPr>
              <a:t>only 3 of 15 participants</a:t>
            </a:r>
          </a:p>
        </p:txBody>
      </p:sp>
      <p:sp>
        <p:nvSpPr>
          <p:cNvPr id="15" name="Shape 11"/>
          <p:cNvSpPr/>
          <p:nvPr/>
        </p:nvSpPr>
        <p:spPr>
          <a:xfrm>
            <a:off x="7498080" y="4928616"/>
            <a:ext cx="4389120" cy="1078992"/>
          </a:xfrm>
          <a:prstGeom prst="rect">
            <a:avLst/>
          </a:prstGeom>
          <a:solidFill>
            <a:srgbClr val="FFFFFF"/>
          </a:solidFill>
          <a:ln w="38100">
            <a:solidFill>
              <a:srgbClr val="D62127"/>
            </a:solidFill>
            <a:prstDash val="solid"/>
          </a:ln>
          <a:effectLst>
            <a:outerShdw blurRad="50800" dist="25400" dir="2700000" algn="bl" rotWithShape="0">
              <a:srgbClr val="000000">
                <a:alpha val="8000"/>
              </a:srgbClr>
            </a:outerShdw>
          </a:effectLst>
        </p:spPr>
      </p:sp>
      <p:sp>
        <p:nvSpPr>
          <p:cNvPr id="16" name="Text 12"/>
          <p:cNvSpPr/>
          <p:nvPr/>
        </p:nvSpPr>
        <p:spPr>
          <a:xfrm>
            <a:off x="7680960" y="5038344"/>
            <a:ext cx="4023360" cy="384048"/>
          </a:xfrm>
          <a:prstGeom prst="rect">
            <a:avLst/>
          </a:prstGeom>
          <a:noFill/>
          <a:ln/>
        </p:spPr>
        <p:txBody>
          <a:bodyPr wrap="square" lIns="0" tIns="0" rIns="0" bIns="0" rtlCol="0" anchor="ctr"/>
          <a:lstStyle/>
          <a:p>
            <a:pPr marL="0" indent="0" algn="l">
              <a:buNone/>
            </a:pPr>
            <a:r>
              <a:rPr lang="en-US" sz="2500" b="1" dirty="0">
                <a:solidFill>
                  <a:srgbClr val="2C2C2C"/>
                </a:solidFill>
                <a:latin typeface="Calibri" pitchFamily="34" charset="0"/>
                <a:ea typeface="Calibri" pitchFamily="34" charset="-122"/>
                <a:cs typeface="Calibri" pitchFamily="34" charset="-120"/>
              </a:rPr>
              <a:t>Conjunction</a:t>
            </a:r>
            <a:endParaRPr lang="en-US" sz="2500" dirty="0"/>
          </a:p>
        </p:txBody>
      </p:sp>
      <p:sp>
        <p:nvSpPr>
          <p:cNvPr id="17" name="Text 13"/>
          <p:cNvSpPr/>
          <p:nvPr/>
        </p:nvSpPr>
        <p:spPr>
          <a:xfrm>
            <a:off x="7680960" y="5458968"/>
            <a:ext cx="4023360" cy="347472"/>
          </a:xfrm>
          <a:prstGeom prst="rect">
            <a:avLst/>
          </a:prstGeom>
          <a:noFill/>
          <a:ln/>
        </p:spPr>
        <p:txBody>
          <a:bodyPr wrap="square" lIns="0" tIns="0" rIns="0" bIns="0" rtlCol="0" anchor="ctr"/>
          <a:lstStyle/>
          <a:p>
            <a:pPr marL="0" indent="0" algn="l">
              <a:buNone/>
            </a:pPr>
            <a:r>
              <a:rPr lang="en-US" sz="2000" dirty="0">
                <a:solidFill>
                  <a:srgbClr val="5A6A7A"/>
                </a:solidFill>
                <a:latin typeface="Calibri" pitchFamily="34" charset="0"/>
                <a:ea typeface="Calibri" pitchFamily="34" charset="-122"/>
                <a:cs typeface="Calibri" pitchFamily="34" charset="-120"/>
              </a:rPr>
              <a:t>mostly temporal &amp; additive only</a:t>
            </a:r>
            <a:endParaRPr lang="en-US" sz="2000" dirty="0"/>
          </a:p>
        </p:txBody>
      </p:sp>
      <p:sp>
        <p:nvSpPr>
          <p:cNvPr id="18" name="Shape 14"/>
          <p:cNvSpPr/>
          <p:nvPr/>
        </p:nvSpPr>
        <p:spPr>
          <a:xfrm>
            <a:off x="0" y="6583680"/>
            <a:ext cx="12188952" cy="274320"/>
          </a:xfrm>
          <a:prstGeom prst="rect">
            <a:avLst/>
          </a:prstGeom>
          <a:solidFill>
            <a:srgbClr val="232262"/>
          </a:solidFill>
          <a:ln/>
        </p:spPr>
      </p:sp>
      <p:sp>
        <p:nvSpPr>
          <p:cNvPr id="19" name="Text 15"/>
          <p:cNvSpPr/>
          <p:nvPr/>
        </p:nvSpPr>
        <p:spPr>
          <a:xfrm>
            <a:off x="89570" y="6536652"/>
            <a:ext cx="11887200" cy="228600"/>
          </a:xfrm>
          <a:prstGeom prst="rect">
            <a:avLst/>
          </a:prstGeom>
          <a:noFill/>
          <a:ln/>
        </p:spPr>
        <p:txBody>
          <a:bodyPr wrap="square" lIns="0" tIns="0" rIns="0" bIns="0" rtlCol="0" anchor="ctr"/>
          <a:lstStyle/>
          <a:p>
            <a:pPr marL="0" indent="0" algn="l">
              <a:buNone/>
            </a:pPr>
            <a:r>
              <a:rPr lang="en-US" sz="1500" dirty="0">
                <a:solidFill>
                  <a:srgbClr val="FFFFFF"/>
                </a:solidFill>
                <a:latin typeface="Calibri" pitchFamily="34" charset="0"/>
                <a:ea typeface="Calibri" pitchFamily="34" charset="-122"/>
                <a:cs typeface="Calibri" pitchFamily="34" charset="-120"/>
              </a:rPr>
              <a:t>VIETTESOL INTERNATIONAL CONVENTION 2026</a:t>
            </a:r>
            <a:endParaRPr lang="en-US" sz="15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home/claude/template_media/image12.png"/>
          <p:cNvPicPr>
            <a:picLocks noChangeAspect="1"/>
          </p:cNvPicPr>
          <p:nvPr/>
        </p:nvPicPr>
        <p:blipFill>
          <a:blip r:embed="rId3"/>
          <a:stretch>
            <a:fillRect/>
          </a:stretch>
        </p:blipFill>
        <p:spPr>
          <a:xfrm>
            <a:off x="0" y="0"/>
            <a:ext cx="12531012" cy="6858000"/>
          </a:xfrm>
          <a:prstGeom prst="rect">
            <a:avLst/>
          </a:prstGeom>
        </p:spPr>
      </p:pic>
      <p:sp>
        <p:nvSpPr>
          <p:cNvPr id="3" name="Shape 0"/>
          <p:cNvSpPr/>
          <p:nvPr/>
        </p:nvSpPr>
        <p:spPr>
          <a:xfrm>
            <a:off x="0" y="0"/>
            <a:ext cx="12188952" cy="1005840"/>
          </a:xfrm>
          <a:prstGeom prst="rect">
            <a:avLst/>
          </a:prstGeom>
          <a:solidFill>
            <a:srgbClr val="232262"/>
          </a:solidFill>
          <a:ln/>
        </p:spPr>
      </p:sp>
      <p:sp>
        <p:nvSpPr>
          <p:cNvPr id="4" name="Text 1"/>
          <p:cNvSpPr/>
          <p:nvPr/>
        </p:nvSpPr>
        <p:spPr>
          <a:xfrm>
            <a:off x="457200" y="274320"/>
            <a:ext cx="11430000" cy="502920"/>
          </a:xfrm>
          <a:prstGeom prst="rect">
            <a:avLst/>
          </a:prstGeom>
          <a:noFill/>
          <a:ln/>
        </p:spPr>
        <p:txBody>
          <a:bodyPr wrap="square" lIns="0" tIns="0" rIns="0" bIns="0" rtlCol="0" anchor="ctr"/>
          <a:lstStyle/>
          <a:p>
            <a:pPr marL="0" indent="0" algn="l">
              <a:buNone/>
            </a:pPr>
            <a:r>
              <a:rPr lang="en-US" sz="3000" b="1" dirty="0">
                <a:solidFill>
                  <a:srgbClr val="FFFFFF"/>
                </a:solidFill>
                <a:latin typeface="Calibri" pitchFamily="34" charset="0"/>
                <a:ea typeface="Calibri" pitchFamily="34" charset="-122"/>
                <a:cs typeface="Calibri" pitchFamily="34" charset="-120"/>
              </a:rPr>
              <a:t>FINDINGS 2: THE THREE DOMINANT ERROR TYPES</a:t>
            </a:r>
            <a:endParaRPr lang="en-US" sz="3000" dirty="0"/>
          </a:p>
        </p:txBody>
      </p:sp>
      <p:sp>
        <p:nvSpPr>
          <p:cNvPr id="5" name="Shape 2"/>
          <p:cNvSpPr/>
          <p:nvPr/>
        </p:nvSpPr>
        <p:spPr>
          <a:xfrm>
            <a:off x="457200" y="1097280"/>
            <a:ext cx="1371600" cy="1554480"/>
          </a:xfrm>
          <a:prstGeom prst="rect">
            <a:avLst/>
          </a:prstGeom>
          <a:solidFill>
            <a:srgbClr val="D62127"/>
          </a:solidFill>
          <a:ln/>
          <a:effectLst>
            <a:outerShdw blurRad="50800" dist="25400" dir="2700000" algn="bl" rotWithShape="0">
              <a:srgbClr val="000000">
                <a:alpha val="10000"/>
              </a:srgbClr>
            </a:outerShdw>
          </a:effectLst>
        </p:spPr>
      </p:sp>
      <p:sp>
        <p:nvSpPr>
          <p:cNvPr id="6" name="Text 3"/>
          <p:cNvSpPr/>
          <p:nvPr/>
        </p:nvSpPr>
        <p:spPr>
          <a:xfrm>
            <a:off x="475488" y="1298448"/>
            <a:ext cx="1335024" cy="411480"/>
          </a:xfrm>
          <a:prstGeom prst="rect">
            <a:avLst/>
          </a:prstGeom>
          <a:noFill/>
          <a:ln/>
        </p:spPr>
        <p:txBody>
          <a:bodyPr wrap="square" lIns="0" tIns="0" rIns="0" bIns="0" rtlCol="0" anchor="ctr"/>
          <a:lstStyle/>
          <a:p>
            <a:pPr marL="0" indent="0" algn="ctr">
              <a:buNone/>
            </a:pPr>
            <a:r>
              <a:rPr lang="en-US" sz="2000" b="1" dirty="0">
                <a:solidFill>
                  <a:srgbClr val="FFFFFF"/>
                </a:solidFill>
                <a:latin typeface="Calibri" pitchFamily="34" charset="0"/>
                <a:ea typeface="Calibri" pitchFamily="34" charset="-122"/>
                <a:cs typeface="Calibri" pitchFamily="34" charset="-120"/>
              </a:rPr>
              <a:t>ERR-ELL2</a:t>
            </a:r>
            <a:endParaRPr lang="en-US" sz="2000" dirty="0"/>
          </a:p>
        </p:txBody>
      </p:sp>
      <p:sp>
        <p:nvSpPr>
          <p:cNvPr id="7" name="Text 4"/>
          <p:cNvSpPr/>
          <p:nvPr/>
        </p:nvSpPr>
        <p:spPr>
          <a:xfrm>
            <a:off x="475488" y="2103120"/>
            <a:ext cx="1335024" cy="320040"/>
          </a:xfrm>
          <a:prstGeom prst="rect">
            <a:avLst/>
          </a:prstGeom>
          <a:noFill/>
          <a:ln/>
        </p:spPr>
        <p:txBody>
          <a:bodyPr wrap="square" lIns="0" tIns="0" rIns="0" bIns="0" rtlCol="0" anchor="ctr"/>
          <a:lstStyle/>
          <a:p>
            <a:pPr marL="0" indent="0" algn="ctr">
              <a:buNone/>
            </a:pPr>
            <a:r>
              <a:rPr lang="en-US" sz="2000" b="1" dirty="0">
                <a:solidFill>
                  <a:srgbClr val="FFFFFF"/>
                </a:solidFill>
                <a:latin typeface="Calibri" pitchFamily="34" charset="0"/>
                <a:ea typeface="Calibri" pitchFamily="34" charset="-122"/>
                <a:cs typeface="Calibri" pitchFamily="34" charset="-120"/>
              </a:rPr>
              <a:t>HIGH</a:t>
            </a:r>
            <a:endParaRPr lang="en-US" sz="2000" b="1" dirty="0"/>
          </a:p>
        </p:txBody>
      </p:sp>
      <p:sp>
        <p:nvSpPr>
          <p:cNvPr id="8" name="Shape 5"/>
          <p:cNvSpPr/>
          <p:nvPr/>
        </p:nvSpPr>
        <p:spPr>
          <a:xfrm>
            <a:off x="1965960" y="1097280"/>
            <a:ext cx="9784080" cy="1554480"/>
          </a:xfrm>
          <a:prstGeom prst="rect">
            <a:avLst/>
          </a:prstGeom>
          <a:solidFill>
            <a:srgbClr val="FFFFFF"/>
          </a:solidFill>
          <a:ln w="6350">
            <a:solidFill>
              <a:srgbClr val="DDDDDD"/>
            </a:solidFill>
            <a:prstDash val="solid"/>
          </a:ln>
          <a:effectLst>
            <a:outerShdw blurRad="50800" dist="12700" dir="2700000" algn="bl" rotWithShape="0">
              <a:srgbClr val="000000">
                <a:alpha val="6000"/>
              </a:srgbClr>
            </a:outerShdw>
          </a:effectLst>
        </p:spPr>
      </p:sp>
      <p:sp>
        <p:nvSpPr>
          <p:cNvPr id="9" name="Text 6"/>
          <p:cNvSpPr/>
          <p:nvPr/>
        </p:nvSpPr>
        <p:spPr>
          <a:xfrm>
            <a:off x="2148840" y="1234440"/>
            <a:ext cx="9418320" cy="347472"/>
          </a:xfrm>
          <a:prstGeom prst="rect">
            <a:avLst/>
          </a:prstGeom>
          <a:noFill/>
          <a:ln/>
        </p:spPr>
        <p:txBody>
          <a:bodyPr wrap="square" lIns="0" tIns="0" rIns="0" bIns="0" rtlCol="0" anchor="ctr"/>
          <a:lstStyle/>
          <a:p>
            <a:pPr marL="0" indent="0" algn="l">
              <a:buNone/>
            </a:pPr>
            <a:r>
              <a:rPr lang="en-US" sz="2500" b="1" dirty="0">
                <a:solidFill>
                  <a:srgbClr val="232262"/>
                </a:solidFill>
                <a:latin typeface="Calibri" pitchFamily="34" charset="0"/>
                <a:ea typeface="Calibri" pitchFamily="34" charset="-122"/>
                <a:cs typeface="Calibri" pitchFamily="34" charset="-120"/>
              </a:rPr>
              <a:t>Incomplete / Abandoned Clauses  |  12 of 15 participants</a:t>
            </a:r>
            <a:endParaRPr lang="en-US" sz="2500" dirty="0"/>
          </a:p>
        </p:txBody>
      </p:sp>
      <p:sp>
        <p:nvSpPr>
          <p:cNvPr id="10" name="Text 7"/>
          <p:cNvSpPr/>
          <p:nvPr/>
        </p:nvSpPr>
        <p:spPr>
          <a:xfrm>
            <a:off x="2148840" y="1627632"/>
            <a:ext cx="9418320" cy="411480"/>
          </a:xfrm>
          <a:prstGeom prst="rect">
            <a:avLst/>
          </a:prstGeom>
          <a:noFill/>
          <a:ln/>
        </p:spPr>
        <p:txBody>
          <a:bodyPr wrap="square" lIns="0" tIns="0" rIns="0" bIns="0" rtlCol="0" anchor="ctr"/>
          <a:lstStyle/>
          <a:p>
            <a:pPr marL="0" indent="0" algn="l">
              <a:buNone/>
            </a:pPr>
            <a:r>
              <a:rPr lang="en-US" sz="2000" i="1" dirty="0">
                <a:solidFill>
                  <a:srgbClr val="D62127"/>
                </a:solidFill>
                <a:latin typeface="Calibri" pitchFamily="34" charset="0"/>
                <a:ea typeface="Calibri" pitchFamily="34" charset="-122"/>
                <a:cs typeface="Calibri" pitchFamily="34" charset="-120"/>
              </a:rPr>
              <a:t>"I say to them that Calaguas Island is not known before because before..."  — Jeffrey</a:t>
            </a:r>
            <a:endParaRPr lang="en-US" sz="2000" dirty="0"/>
          </a:p>
        </p:txBody>
      </p:sp>
      <p:sp>
        <p:nvSpPr>
          <p:cNvPr id="11" name="Text 8"/>
          <p:cNvSpPr/>
          <p:nvPr/>
        </p:nvSpPr>
        <p:spPr>
          <a:xfrm>
            <a:off x="2148840" y="2103120"/>
            <a:ext cx="9418320" cy="411480"/>
          </a:xfrm>
          <a:prstGeom prst="rect">
            <a:avLst/>
          </a:prstGeom>
          <a:noFill/>
          <a:ln/>
        </p:spPr>
        <p:txBody>
          <a:bodyPr wrap="square" lIns="0" tIns="0" rIns="0" bIns="0" rtlCol="0" anchor="ctr"/>
          <a:lstStyle/>
          <a:p>
            <a:pPr marL="0" indent="0" algn="l">
              <a:buNone/>
            </a:pPr>
            <a:r>
              <a:rPr lang="en-US" sz="2000" dirty="0">
                <a:solidFill>
                  <a:srgbClr val="5A6A7A"/>
                </a:solidFill>
                <a:latin typeface="Calibri" pitchFamily="34" charset="0"/>
                <a:ea typeface="Calibri" pitchFamily="34" charset="-122"/>
                <a:cs typeface="Calibri" pitchFamily="34" charset="-120"/>
              </a:rPr>
              <a:t>Clause starts, causal connector introduced, proposition abandoned. Meaning lost entirely.</a:t>
            </a:r>
            <a:endParaRPr lang="en-US" sz="2000" dirty="0"/>
          </a:p>
        </p:txBody>
      </p:sp>
      <p:sp>
        <p:nvSpPr>
          <p:cNvPr id="12" name="Shape 9"/>
          <p:cNvSpPr/>
          <p:nvPr/>
        </p:nvSpPr>
        <p:spPr>
          <a:xfrm>
            <a:off x="457200" y="2880360"/>
            <a:ext cx="1371600" cy="1554480"/>
          </a:xfrm>
          <a:prstGeom prst="rect">
            <a:avLst/>
          </a:prstGeom>
          <a:solidFill>
            <a:srgbClr val="D62127"/>
          </a:solidFill>
          <a:ln/>
          <a:effectLst>
            <a:outerShdw blurRad="50800" dist="25400" dir="2700000" algn="bl" rotWithShape="0">
              <a:srgbClr val="000000">
                <a:alpha val="10000"/>
              </a:srgbClr>
            </a:outerShdw>
          </a:effectLst>
        </p:spPr>
      </p:sp>
      <p:sp>
        <p:nvSpPr>
          <p:cNvPr id="13" name="Text 10"/>
          <p:cNvSpPr/>
          <p:nvPr/>
        </p:nvSpPr>
        <p:spPr>
          <a:xfrm>
            <a:off x="475488" y="3081528"/>
            <a:ext cx="1335024" cy="411480"/>
          </a:xfrm>
          <a:prstGeom prst="rect">
            <a:avLst/>
          </a:prstGeom>
          <a:noFill/>
          <a:ln/>
        </p:spPr>
        <p:txBody>
          <a:bodyPr wrap="square" lIns="0" tIns="0" rIns="0" bIns="0" rtlCol="0" anchor="ctr"/>
          <a:lstStyle/>
          <a:p>
            <a:pPr marL="0" indent="0" algn="ctr">
              <a:buNone/>
            </a:pPr>
            <a:r>
              <a:rPr lang="en-US" sz="2000" b="1" dirty="0">
                <a:solidFill>
                  <a:srgbClr val="FFFFFF"/>
                </a:solidFill>
                <a:latin typeface="Calibri" pitchFamily="34" charset="0"/>
                <a:ea typeface="Calibri" pitchFamily="34" charset="-122"/>
                <a:cs typeface="Calibri" pitchFamily="34" charset="-120"/>
              </a:rPr>
              <a:t>ERR-CON1</a:t>
            </a:r>
            <a:endParaRPr lang="en-US" sz="2000" dirty="0"/>
          </a:p>
        </p:txBody>
      </p:sp>
      <p:sp>
        <p:nvSpPr>
          <p:cNvPr id="14" name="Text 11"/>
          <p:cNvSpPr/>
          <p:nvPr/>
        </p:nvSpPr>
        <p:spPr>
          <a:xfrm>
            <a:off x="475488" y="3886200"/>
            <a:ext cx="1335024" cy="320040"/>
          </a:xfrm>
          <a:prstGeom prst="rect">
            <a:avLst/>
          </a:prstGeom>
          <a:noFill/>
          <a:ln/>
        </p:spPr>
        <p:txBody>
          <a:bodyPr wrap="square" lIns="0" tIns="0" rIns="0" bIns="0" rtlCol="0" anchor="ctr"/>
          <a:lstStyle/>
          <a:p>
            <a:pPr marL="0" indent="0" algn="ctr">
              <a:buNone/>
            </a:pPr>
            <a:r>
              <a:rPr lang="en-US" sz="2000" b="1" dirty="0">
                <a:solidFill>
                  <a:srgbClr val="FFFFFF"/>
                </a:solidFill>
                <a:latin typeface="Calibri" pitchFamily="34" charset="0"/>
                <a:ea typeface="Calibri" pitchFamily="34" charset="-122"/>
                <a:cs typeface="Calibri" pitchFamily="34" charset="-120"/>
              </a:rPr>
              <a:t>HIGH</a:t>
            </a:r>
            <a:endParaRPr lang="en-US" sz="2000" b="1" dirty="0"/>
          </a:p>
        </p:txBody>
      </p:sp>
      <p:sp>
        <p:nvSpPr>
          <p:cNvPr id="15" name="Shape 12"/>
          <p:cNvSpPr/>
          <p:nvPr/>
        </p:nvSpPr>
        <p:spPr>
          <a:xfrm>
            <a:off x="1965960" y="2880360"/>
            <a:ext cx="9784080" cy="1554480"/>
          </a:xfrm>
          <a:prstGeom prst="rect">
            <a:avLst/>
          </a:prstGeom>
          <a:solidFill>
            <a:srgbClr val="FFFFFF"/>
          </a:solidFill>
          <a:ln w="6350">
            <a:solidFill>
              <a:srgbClr val="DDDDDD"/>
            </a:solidFill>
            <a:prstDash val="solid"/>
          </a:ln>
          <a:effectLst>
            <a:outerShdw blurRad="50800" dist="12700" dir="2700000" algn="bl" rotWithShape="0">
              <a:srgbClr val="000000">
                <a:alpha val="6000"/>
              </a:srgbClr>
            </a:outerShdw>
          </a:effectLst>
        </p:spPr>
      </p:sp>
      <p:sp>
        <p:nvSpPr>
          <p:cNvPr id="16" name="Text 13"/>
          <p:cNvSpPr/>
          <p:nvPr/>
        </p:nvSpPr>
        <p:spPr>
          <a:xfrm>
            <a:off x="2148840" y="3017520"/>
            <a:ext cx="9418320" cy="347472"/>
          </a:xfrm>
          <a:prstGeom prst="rect">
            <a:avLst/>
          </a:prstGeom>
          <a:noFill/>
          <a:ln/>
        </p:spPr>
        <p:txBody>
          <a:bodyPr wrap="square" lIns="0" tIns="0" rIns="0" bIns="0" rtlCol="0" anchor="ctr"/>
          <a:lstStyle/>
          <a:p>
            <a:pPr marL="0" indent="0" algn="l">
              <a:buNone/>
            </a:pPr>
            <a:r>
              <a:rPr lang="en-US" sz="2500" b="1" dirty="0">
                <a:solidFill>
                  <a:srgbClr val="232262"/>
                </a:solidFill>
                <a:latin typeface="Calibri" pitchFamily="34" charset="0"/>
                <a:ea typeface="Calibri" pitchFamily="34" charset="-122"/>
                <a:cs typeface="Calibri" pitchFamily="34" charset="-120"/>
              </a:rPr>
              <a:t>Conjunction Overuse  |  6 participants  |  3 at High Impact</a:t>
            </a:r>
            <a:endParaRPr lang="en-US" sz="2500" dirty="0"/>
          </a:p>
        </p:txBody>
      </p:sp>
      <p:sp>
        <p:nvSpPr>
          <p:cNvPr id="17" name="Text 14"/>
          <p:cNvSpPr/>
          <p:nvPr/>
        </p:nvSpPr>
        <p:spPr>
          <a:xfrm>
            <a:off x="2148840" y="3410712"/>
            <a:ext cx="9418320" cy="411480"/>
          </a:xfrm>
          <a:prstGeom prst="rect">
            <a:avLst/>
          </a:prstGeom>
          <a:noFill/>
          <a:ln/>
        </p:spPr>
        <p:txBody>
          <a:bodyPr wrap="square" lIns="0" tIns="0" rIns="0" bIns="0" rtlCol="0" anchor="ctr"/>
          <a:lstStyle/>
          <a:p>
            <a:pPr marL="0" indent="0" algn="l">
              <a:buNone/>
            </a:pPr>
            <a:r>
              <a:rPr lang="en-US" sz="2000" i="1" dirty="0">
                <a:solidFill>
                  <a:srgbClr val="D62127"/>
                </a:solidFill>
                <a:latin typeface="Calibri" pitchFamily="34" charset="0"/>
                <a:ea typeface="Calibri" pitchFamily="34" charset="-122"/>
                <a:cs typeface="Calibri" pitchFamily="34" charset="-120"/>
              </a:rPr>
              <a:t>"First then... then... then... then... then... then" (6 consecutive steps)  — Irvin</a:t>
            </a:r>
            <a:endParaRPr lang="en-US" sz="2000" dirty="0"/>
          </a:p>
        </p:txBody>
      </p:sp>
      <p:sp>
        <p:nvSpPr>
          <p:cNvPr id="18" name="Text 15"/>
          <p:cNvSpPr/>
          <p:nvPr/>
        </p:nvSpPr>
        <p:spPr>
          <a:xfrm>
            <a:off x="2148840" y="3886200"/>
            <a:ext cx="9418320" cy="411480"/>
          </a:xfrm>
          <a:prstGeom prst="rect">
            <a:avLst/>
          </a:prstGeom>
          <a:noFill/>
          <a:ln/>
        </p:spPr>
        <p:txBody>
          <a:bodyPr wrap="square" lIns="0" tIns="0" rIns="0" bIns="0" rtlCol="0" anchor="ctr"/>
          <a:lstStyle/>
          <a:p>
            <a:pPr marL="0" indent="0" algn="l">
              <a:buNone/>
            </a:pPr>
            <a:r>
              <a:rPr lang="en-US" dirty="0">
                <a:solidFill>
                  <a:srgbClr val="5A6A7A"/>
                </a:solidFill>
                <a:latin typeface="Calibri" pitchFamily="34" charset="0"/>
                <a:ea typeface="Calibri" pitchFamily="34" charset="-122"/>
                <a:cs typeface="Calibri" pitchFamily="34" charset="-120"/>
              </a:rPr>
              <a:t>One temporal marker collapses causal, conditional, and procedural relations into a flat sequence.</a:t>
            </a:r>
            <a:endParaRPr lang="en-US" dirty="0"/>
          </a:p>
        </p:txBody>
      </p:sp>
      <p:sp>
        <p:nvSpPr>
          <p:cNvPr id="19" name="Shape 16"/>
          <p:cNvSpPr/>
          <p:nvPr/>
        </p:nvSpPr>
        <p:spPr>
          <a:xfrm>
            <a:off x="457200" y="4663440"/>
            <a:ext cx="1371600" cy="1554480"/>
          </a:xfrm>
          <a:prstGeom prst="rect">
            <a:avLst/>
          </a:prstGeom>
          <a:solidFill>
            <a:srgbClr val="D62127"/>
          </a:solidFill>
          <a:ln/>
          <a:effectLst>
            <a:outerShdw blurRad="50800" dist="25400" dir="2700000" algn="bl" rotWithShape="0">
              <a:srgbClr val="000000">
                <a:alpha val="10000"/>
              </a:srgbClr>
            </a:outerShdw>
          </a:effectLst>
        </p:spPr>
      </p:sp>
      <p:sp>
        <p:nvSpPr>
          <p:cNvPr id="20" name="Text 17"/>
          <p:cNvSpPr/>
          <p:nvPr/>
        </p:nvSpPr>
        <p:spPr>
          <a:xfrm>
            <a:off x="475488" y="4864608"/>
            <a:ext cx="1335024" cy="411480"/>
          </a:xfrm>
          <a:prstGeom prst="rect">
            <a:avLst/>
          </a:prstGeom>
          <a:noFill/>
          <a:ln/>
        </p:spPr>
        <p:txBody>
          <a:bodyPr wrap="square" lIns="0" tIns="0" rIns="0" bIns="0" rtlCol="0" anchor="ctr"/>
          <a:lstStyle/>
          <a:p>
            <a:pPr marL="0" indent="0" algn="ctr">
              <a:buNone/>
            </a:pPr>
            <a:r>
              <a:rPr lang="en-US" sz="2000" b="1" dirty="0">
                <a:solidFill>
                  <a:srgbClr val="FFFFFF"/>
                </a:solidFill>
                <a:latin typeface="Calibri" pitchFamily="34" charset="0"/>
                <a:ea typeface="Calibri" pitchFamily="34" charset="-122"/>
                <a:cs typeface="Calibri" pitchFamily="34" charset="-120"/>
              </a:rPr>
              <a:t>ERR-ELL1</a:t>
            </a:r>
            <a:endParaRPr lang="en-US" sz="2000" dirty="0"/>
          </a:p>
        </p:txBody>
      </p:sp>
      <p:sp>
        <p:nvSpPr>
          <p:cNvPr id="21" name="Text 18"/>
          <p:cNvSpPr/>
          <p:nvPr/>
        </p:nvSpPr>
        <p:spPr>
          <a:xfrm>
            <a:off x="475488" y="5669280"/>
            <a:ext cx="1335024" cy="320040"/>
          </a:xfrm>
          <a:prstGeom prst="rect">
            <a:avLst/>
          </a:prstGeom>
          <a:noFill/>
          <a:ln/>
        </p:spPr>
        <p:txBody>
          <a:bodyPr wrap="square" lIns="0" tIns="0" rIns="0" bIns="0" rtlCol="0" anchor="ctr"/>
          <a:lstStyle/>
          <a:p>
            <a:pPr marL="0" indent="0" algn="ctr">
              <a:buNone/>
            </a:pPr>
            <a:r>
              <a:rPr lang="en-US" sz="2000" b="1" dirty="0">
                <a:solidFill>
                  <a:srgbClr val="FFFFFF"/>
                </a:solidFill>
                <a:latin typeface="Calibri" pitchFamily="34" charset="0"/>
                <a:ea typeface="Calibri" pitchFamily="34" charset="-122"/>
                <a:cs typeface="Calibri" pitchFamily="34" charset="-120"/>
              </a:rPr>
              <a:t>HIGH</a:t>
            </a:r>
            <a:endParaRPr lang="en-US" sz="2000" b="1" dirty="0"/>
          </a:p>
        </p:txBody>
      </p:sp>
      <p:sp>
        <p:nvSpPr>
          <p:cNvPr id="22" name="Shape 19"/>
          <p:cNvSpPr/>
          <p:nvPr/>
        </p:nvSpPr>
        <p:spPr>
          <a:xfrm>
            <a:off x="1965960" y="4663440"/>
            <a:ext cx="9784080" cy="1554480"/>
          </a:xfrm>
          <a:prstGeom prst="rect">
            <a:avLst/>
          </a:prstGeom>
          <a:solidFill>
            <a:srgbClr val="FFFFFF"/>
          </a:solidFill>
          <a:ln w="6350">
            <a:solidFill>
              <a:srgbClr val="DDDDDD"/>
            </a:solidFill>
            <a:prstDash val="solid"/>
          </a:ln>
          <a:effectLst>
            <a:outerShdw blurRad="50800" dist="12700" dir="2700000" algn="bl" rotWithShape="0">
              <a:srgbClr val="000000">
                <a:alpha val="6000"/>
              </a:srgbClr>
            </a:outerShdw>
          </a:effectLst>
        </p:spPr>
      </p:sp>
      <p:sp>
        <p:nvSpPr>
          <p:cNvPr id="23" name="Text 20"/>
          <p:cNvSpPr/>
          <p:nvPr/>
        </p:nvSpPr>
        <p:spPr>
          <a:xfrm>
            <a:off x="2148840" y="4800600"/>
            <a:ext cx="9418320" cy="347472"/>
          </a:xfrm>
          <a:prstGeom prst="rect">
            <a:avLst/>
          </a:prstGeom>
          <a:noFill/>
          <a:ln/>
        </p:spPr>
        <p:txBody>
          <a:bodyPr wrap="square" lIns="0" tIns="0" rIns="0" bIns="0" rtlCol="0" anchor="ctr"/>
          <a:lstStyle/>
          <a:p>
            <a:pPr marL="0" indent="0" algn="l">
              <a:buNone/>
            </a:pPr>
            <a:r>
              <a:rPr lang="en-US" sz="2500" b="1" dirty="0">
                <a:solidFill>
                  <a:srgbClr val="232262"/>
                </a:solidFill>
                <a:latin typeface="Calibri" pitchFamily="34" charset="0"/>
                <a:ea typeface="Calibri" pitchFamily="34" charset="-122"/>
                <a:cs typeface="Calibri" pitchFamily="34" charset="-120"/>
              </a:rPr>
              <a:t>Unrecoverable Ellipsis  |  5 participants  —  all High Impact</a:t>
            </a:r>
            <a:endParaRPr lang="en-US" sz="2500" dirty="0"/>
          </a:p>
        </p:txBody>
      </p:sp>
      <p:sp>
        <p:nvSpPr>
          <p:cNvPr id="24" name="Text 21"/>
          <p:cNvSpPr/>
          <p:nvPr/>
        </p:nvSpPr>
        <p:spPr>
          <a:xfrm>
            <a:off x="2148840" y="5193792"/>
            <a:ext cx="9418320" cy="411480"/>
          </a:xfrm>
          <a:prstGeom prst="rect">
            <a:avLst/>
          </a:prstGeom>
          <a:noFill/>
          <a:ln/>
        </p:spPr>
        <p:txBody>
          <a:bodyPr wrap="square" lIns="0" tIns="0" rIns="0" bIns="0" rtlCol="0" anchor="ctr"/>
          <a:lstStyle/>
          <a:p>
            <a:pPr marL="0" indent="0" algn="l">
              <a:buNone/>
            </a:pPr>
            <a:r>
              <a:rPr lang="en-US" sz="2000" i="1" dirty="0">
                <a:solidFill>
                  <a:srgbClr val="D62127"/>
                </a:solidFill>
                <a:latin typeface="Calibri" pitchFamily="34" charset="0"/>
                <a:ea typeface="Calibri" pitchFamily="34" charset="-122"/>
                <a:cs typeface="Calibri" pitchFamily="34" charset="-120"/>
              </a:rPr>
              <a:t>"Motion aside from language aside from speaking if not understood"  — Angel</a:t>
            </a:r>
            <a:endParaRPr lang="en-US" sz="2000" dirty="0"/>
          </a:p>
        </p:txBody>
      </p:sp>
      <p:sp>
        <p:nvSpPr>
          <p:cNvPr id="25" name="Text 22"/>
          <p:cNvSpPr/>
          <p:nvPr/>
        </p:nvSpPr>
        <p:spPr>
          <a:xfrm>
            <a:off x="2148840" y="5669280"/>
            <a:ext cx="9418320" cy="411480"/>
          </a:xfrm>
          <a:prstGeom prst="rect">
            <a:avLst/>
          </a:prstGeom>
          <a:noFill/>
          <a:ln/>
        </p:spPr>
        <p:txBody>
          <a:bodyPr wrap="square" lIns="0" tIns="0" rIns="0" bIns="0" rtlCol="0" anchor="ctr"/>
          <a:lstStyle/>
          <a:p>
            <a:pPr marL="0" indent="0" algn="l">
              <a:buNone/>
            </a:pPr>
            <a:r>
              <a:rPr lang="en-US" sz="1900" dirty="0">
                <a:solidFill>
                  <a:srgbClr val="5A6A7A"/>
                </a:solidFill>
                <a:latin typeface="Calibri" pitchFamily="34" charset="0"/>
                <a:ea typeface="Calibri" pitchFamily="34" charset="-122"/>
                <a:cs typeface="Calibri" pitchFamily="34" charset="-120"/>
              </a:rPr>
              <a:t>Omitted material cannot be retrieved. No subject, no main verb, no recoverable proposition.</a:t>
            </a:r>
            <a:endParaRPr lang="en-US" sz="19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500"/>
                                        <p:tgtEl>
                                          <p:spTgt spid="13"/>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fade">
                                      <p:cBhvr>
                                        <p:cTn id="37" dur="500"/>
                                        <p:tgtEl>
                                          <p:spTgt spid="14"/>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fade">
                                      <p:cBhvr>
                                        <p:cTn id="42" dur="500"/>
                                        <p:tgtEl>
                                          <p:spTgt spid="16"/>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7"/>
                                        </p:tgtEl>
                                        <p:attrNameLst>
                                          <p:attrName>style.visibility</p:attrName>
                                        </p:attrNameLst>
                                      </p:cBhvr>
                                      <p:to>
                                        <p:strVal val="visible"/>
                                      </p:to>
                                    </p:set>
                                    <p:animEffect transition="in" filter="fade">
                                      <p:cBhvr>
                                        <p:cTn id="47" dur="500"/>
                                        <p:tgtEl>
                                          <p:spTgt spid="17"/>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8"/>
                                        </p:tgtEl>
                                        <p:attrNameLst>
                                          <p:attrName>style.visibility</p:attrName>
                                        </p:attrNameLst>
                                      </p:cBhvr>
                                      <p:to>
                                        <p:strVal val="visible"/>
                                      </p:to>
                                    </p:set>
                                    <p:animEffect transition="in" filter="fade">
                                      <p:cBhvr>
                                        <p:cTn id="52" dur="500"/>
                                        <p:tgtEl>
                                          <p:spTgt spid="18"/>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20"/>
                                        </p:tgtEl>
                                        <p:attrNameLst>
                                          <p:attrName>style.visibility</p:attrName>
                                        </p:attrNameLst>
                                      </p:cBhvr>
                                      <p:to>
                                        <p:strVal val="visible"/>
                                      </p:to>
                                    </p:set>
                                    <p:animEffect transition="in" filter="fade">
                                      <p:cBhvr>
                                        <p:cTn id="57" dur="500"/>
                                        <p:tgtEl>
                                          <p:spTgt spid="20"/>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21"/>
                                        </p:tgtEl>
                                        <p:attrNameLst>
                                          <p:attrName>style.visibility</p:attrName>
                                        </p:attrNameLst>
                                      </p:cBhvr>
                                      <p:to>
                                        <p:strVal val="visible"/>
                                      </p:to>
                                    </p:set>
                                    <p:animEffect transition="in" filter="fade">
                                      <p:cBhvr>
                                        <p:cTn id="62" dur="500"/>
                                        <p:tgtEl>
                                          <p:spTgt spid="21"/>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23"/>
                                        </p:tgtEl>
                                        <p:attrNameLst>
                                          <p:attrName>style.visibility</p:attrName>
                                        </p:attrNameLst>
                                      </p:cBhvr>
                                      <p:to>
                                        <p:strVal val="visible"/>
                                      </p:to>
                                    </p:set>
                                    <p:animEffect transition="in" filter="fade">
                                      <p:cBhvr>
                                        <p:cTn id="67" dur="500"/>
                                        <p:tgtEl>
                                          <p:spTgt spid="23"/>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24">
                                            <p:txEl>
                                              <p:pRg st="0" end="0"/>
                                            </p:txEl>
                                          </p:spTgt>
                                        </p:tgtEl>
                                        <p:attrNameLst>
                                          <p:attrName>style.visibility</p:attrName>
                                        </p:attrNameLst>
                                      </p:cBhvr>
                                      <p:to>
                                        <p:strVal val="visible"/>
                                      </p:to>
                                    </p:set>
                                    <p:animEffect transition="in" filter="fade">
                                      <p:cBhvr>
                                        <p:cTn id="72" dur="500"/>
                                        <p:tgtEl>
                                          <p:spTgt spid="24">
                                            <p:txEl>
                                              <p:pRg st="0" end="0"/>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25">
                                            <p:txEl>
                                              <p:pRg st="0" end="0"/>
                                            </p:txEl>
                                          </p:spTgt>
                                        </p:tgtEl>
                                        <p:attrNameLst>
                                          <p:attrName>style.visibility</p:attrName>
                                        </p:attrNameLst>
                                      </p:cBhvr>
                                      <p:to>
                                        <p:strVal val="visible"/>
                                      </p:to>
                                    </p:set>
                                    <p:animEffect transition="in" filter="fade">
                                      <p:cBhvr>
                                        <p:cTn id="77" dur="500"/>
                                        <p:tgtEl>
                                          <p:spTgt spid="2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9" grpId="0" animBg="1"/>
      <p:bldP spid="10" grpId="0" animBg="1"/>
      <p:bldP spid="11" grpId="0" animBg="1"/>
      <p:bldP spid="13" grpId="0" animBg="1"/>
      <p:bldP spid="14" grpId="0" animBg="1"/>
      <p:bldP spid="16" grpId="0" animBg="1"/>
      <p:bldP spid="17" grpId="0" animBg="1"/>
      <p:bldP spid="18" grpId="0" animBg="1"/>
      <p:bldP spid="20" grpId="0" animBg="1"/>
      <p:bldP spid="21" grpId="0" animBg="1"/>
      <p:bldP spid="2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home/claude/template_media/image12.png"/>
          <p:cNvPicPr>
            <a:picLocks noChangeAspect="1"/>
          </p:cNvPicPr>
          <p:nvPr/>
        </p:nvPicPr>
        <p:blipFill>
          <a:blip r:embed="rId3"/>
          <a:stretch>
            <a:fillRect/>
          </a:stretch>
        </p:blipFill>
        <p:spPr>
          <a:xfrm>
            <a:off x="0" y="-13716"/>
            <a:ext cx="12555987" cy="6885432"/>
          </a:xfrm>
          <a:prstGeom prst="rect">
            <a:avLst/>
          </a:prstGeom>
        </p:spPr>
      </p:pic>
      <p:sp>
        <p:nvSpPr>
          <p:cNvPr id="3" name="Shape 0"/>
          <p:cNvSpPr/>
          <p:nvPr/>
        </p:nvSpPr>
        <p:spPr>
          <a:xfrm>
            <a:off x="0" y="0"/>
            <a:ext cx="12188952" cy="1005840"/>
          </a:xfrm>
          <a:prstGeom prst="rect">
            <a:avLst/>
          </a:prstGeom>
          <a:solidFill>
            <a:srgbClr val="232262"/>
          </a:solidFill>
          <a:ln/>
        </p:spPr>
      </p:sp>
      <p:sp>
        <p:nvSpPr>
          <p:cNvPr id="4" name="Text 1"/>
          <p:cNvSpPr/>
          <p:nvPr/>
        </p:nvSpPr>
        <p:spPr>
          <a:xfrm>
            <a:off x="457200" y="274320"/>
            <a:ext cx="11430000" cy="502920"/>
          </a:xfrm>
          <a:prstGeom prst="rect">
            <a:avLst/>
          </a:prstGeom>
          <a:noFill/>
          <a:ln/>
        </p:spPr>
        <p:txBody>
          <a:bodyPr wrap="square" lIns="0" tIns="0" rIns="0" bIns="0" rtlCol="0" anchor="ctr"/>
          <a:lstStyle/>
          <a:p>
            <a:pPr marL="0" indent="0" algn="l">
              <a:buNone/>
            </a:pPr>
            <a:r>
              <a:rPr lang="en-US" sz="3000" b="1" dirty="0">
                <a:solidFill>
                  <a:srgbClr val="FFFFFF"/>
                </a:solidFill>
                <a:latin typeface="Calibri" pitchFamily="34" charset="0"/>
                <a:ea typeface="Calibri" pitchFamily="34" charset="-122"/>
                <a:cs typeface="Calibri" pitchFamily="34" charset="-120"/>
              </a:rPr>
              <a:t>THE CONTRAST: WHAT BREAKS DOWN vs. WHAT WORKS</a:t>
            </a:r>
            <a:endParaRPr lang="en-US" sz="3000" dirty="0"/>
          </a:p>
        </p:txBody>
      </p:sp>
      <p:sp>
        <p:nvSpPr>
          <p:cNvPr id="5" name="Shape 2"/>
          <p:cNvSpPr/>
          <p:nvPr/>
        </p:nvSpPr>
        <p:spPr>
          <a:xfrm>
            <a:off x="457200" y="1097280"/>
            <a:ext cx="5532120" cy="5212080"/>
          </a:xfrm>
          <a:prstGeom prst="rect">
            <a:avLst/>
          </a:prstGeom>
          <a:solidFill>
            <a:srgbClr val="FFFFFF"/>
          </a:solidFill>
          <a:ln w="31750">
            <a:solidFill>
              <a:srgbClr val="D62127"/>
            </a:solidFill>
            <a:prstDash val="solid"/>
          </a:ln>
          <a:effectLst>
            <a:outerShdw blurRad="76200" dist="25400" dir="2700000" algn="bl" rotWithShape="0">
              <a:srgbClr val="000000">
                <a:alpha val="10000"/>
              </a:srgbClr>
            </a:outerShdw>
          </a:effectLst>
        </p:spPr>
      </p:sp>
      <p:sp>
        <p:nvSpPr>
          <p:cNvPr id="6" name="Shape 3"/>
          <p:cNvSpPr/>
          <p:nvPr/>
        </p:nvSpPr>
        <p:spPr>
          <a:xfrm>
            <a:off x="457200" y="1097280"/>
            <a:ext cx="5532120" cy="502920"/>
          </a:xfrm>
          <a:prstGeom prst="rect">
            <a:avLst/>
          </a:prstGeom>
          <a:solidFill>
            <a:srgbClr val="D62127"/>
          </a:solidFill>
          <a:ln/>
        </p:spPr>
      </p:sp>
      <p:sp>
        <p:nvSpPr>
          <p:cNvPr id="7" name="Text 4"/>
          <p:cNvSpPr/>
          <p:nvPr/>
        </p:nvSpPr>
        <p:spPr>
          <a:xfrm>
            <a:off x="594360" y="1170432"/>
            <a:ext cx="5257800" cy="347472"/>
          </a:xfrm>
          <a:prstGeom prst="rect">
            <a:avLst/>
          </a:prstGeom>
          <a:noFill/>
          <a:ln/>
        </p:spPr>
        <p:txBody>
          <a:bodyPr wrap="square" lIns="0" tIns="0" rIns="0" bIns="0" rtlCol="0" anchor="ctr"/>
          <a:lstStyle/>
          <a:p>
            <a:r>
              <a:rPr lang="en-US" sz="3000" b="1" dirty="0">
                <a:solidFill>
                  <a:srgbClr val="FFFFFF"/>
                </a:solidFill>
                <a:latin typeface="Calibri" pitchFamily="34" charset="0"/>
                <a:ea typeface="Calibri" pitchFamily="34" charset="-122"/>
                <a:cs typeface="Calibri" pitchFamily="34" charset="-120"/>
              </a:rPr>
              <a:t>REYMOND </a:t>
            </a:r>
            <a:r>
              <a:rPr lang="en-US" sz="3200" dirty="0">
                <a:solidFill>
                  <a:schemeClr val="bg1"/>
                </a:solidFill>
                <a:latin typeface="Calibri" pitchFamily="34" charset="0"/>
                <a:ea typeface="Calibri" pitchFamily="34" charset="-122"/>
                <a:cs typeface="Calibri" pitchFamily="34" charset="-120"/>
              </a:rPr>
              <a:t>–</a:t>
            </a:r>
            <a:r>
              <a:rPr lang="en-US" sz="3000" b="1" dirty="0">
                <a:solidFill>
                  <a:schemeClr val="bg1"/>
                </a:solidFill>
                <a:latin typeface="Calibri" pitchFamily="34" charset="0"/>
                <a:ea typeface="Calibri" pitchFamily="34" charset="-122"/>
                <a:cs typeface="Calibri" pitchFamily="34" charset="-120"/>
              </a:rPr>
              <a:t> </a:t>
            </a:r>
            <a:r>
              <a:rPr lang="en-US" sz="3000" b="1" dirty="0">
                <a:solidFill>
                  <a:srgbClr val="FFFFFF"/>
                </a:solidFill>
                <a:latin typeface="Calibri" pitchFamily="34" charset="0"/>
                <a:ea typeface="Calibri" pitchFamily="34" charset="-122"/>
                <a:cs typeface="Calibri" pitchFamily="34" charset="-120"/>
              </a:rPr>
              <a:t>Safety Warning</a:t>
            </a:r>
            <a:endParaRPr lang="en-US" sz="3000" dirty="0"/>
          </a:p>
        </p:txBody>
      </p:sp>
      <p:sp>
        <p:nvSpPr>
          <p:cNvPr id="8" name="Text 5"/>
          <p:cNvSpPr/>
          <p:nvPr/>
        </p:nvSpPr>
        <p:spPr>
          <a:xfrm>
            <a:off x="594360" y="1940814"/>
            <a:ext cx="5257800" cy="1280160"/>
          </a:xfrm>
          <a:prstGeom prst="rect">
            <a:avLst/>
          </a:prstGeom>
          <a:noFill/>
          <a:ln/>
        </p:spPr>
        <p:txBody>
          <a:bodyPr wrap="square" lIns="0" tIns="0" rIns="0" bIns="0" rtlCol="0" anchor="ctr"/>
          <a:lstStyle/>
          <a:p>
            <a:pPr marL="0" indent="0" algn="l">
              <a:lnSpc>
                <a:spcPct val="140000"/>
              </a:lnSpc>
              <a:buNone/>
            </a:pPr>
            <a:r>
              <a:rPr lang="en-US" sz="2500" i="1" dirty="0">
                <a:solidFill>
                  <a:srgbClr val="2C2C2C"/>
                </a:solidFill>
                <a:latin typeface="Calibri" pitchFamily="34" charset="0"/>
                <a:ea typeface="Calibri" pitchFamily="34" charset="-122"/>
                <a:cs typeface="Calibri" pitchFamily="34" charset="-120"/>
              </a:rPr>
              <a:t>“Something are wrong.</a:t>
            </a:r>
            <a:endParaRPr lang="en-US" sz="2500" dirty="0"/>
          </a:p>
          <a:p>
            <a:pPr marL="0" indent="0" algn="l">
              <a:lnSpc>
                <a:spcPct val="140000"/>
              </a:lnSpc>
              <a:buNone/>
            </a:pPr>
            <a:r>
              <a:rPr lang="en-US" sz="2500" i="1" dirty="0">
                <a:solidFill>
                  <a:srgbClr val="2C2C2C"/>
                </a:solidFill>
                <a:latin typeface="Calibri" pitchFamily="34" charset="0"/>
                <a:ea typeface="Calibri" pitchFamily="34" charset="-122"/>
                <a:cs typeface="Calibri" pitchFamily="34" charset="-120"/>
              </a:rPr>
              <a:t>That is dangerous.</a:t>
            </a:r>
            <a:endParaRPr lang="en-US" sz="2500" dirty="0"/>
          </a:p>
          <a:p>
            <a:pPr marL="0" indent="0" algn="l">
              <a:lnSpc>
                <a:spcPct val="140000"/>
              </a:lnSpc>
              <a:buNone/>
            </a:pPr>
            <a:r>
              <a:rPr lang="en-US" sz="2500" i="1" dirty="0">
                <a:solidFill>
                  <a:srgbClr val="2C2C2C"/>
                </a:solidFill>
                <a:latin typeface="Calibri" pitchFamily="34" charset="0"/>
                <a:ea typeface="Calibri" pitchFamily="34" charset="-122"/>
                <a:cs typeface="Calibri" pitchFamily="34" charset="-120"/>
              </a:rPr>
              <a:t>Stay away.”</a:t>
            </a:r>
            <a:endParaRPr lang="en-US" sz="2500" dirty="0"/>
          </a:p>
        </p:txBody>
      </p:sp>
      <p:sp>
        <p:nvSpPr>
          <p:cNvPr id="9" name="Text 6"/>
          <p:cNvSpPr/>
          <p:nvPr/>
        </p:nvSpPr>
        <p:spPr>
          <a:xfrm>
            <a:off x="594360" y="3561588"/>
            <a:ext cx="5257800" cy="530352"/>
          </a:xfrm>
          <a:prstGeom prst="rect">
            <a:avLst/>
          </a:prstGeom>
          <a:noFill/>
          <a:ln/>
        </p:spPr>
        <p:txBody>
          <a:bodyPr wrap="square" lIns="0" tIns="0" rIns="0" bIns="0" rtlCol="0" anchor="ctr"/>
          <a:lstStyle/>
          <a:p>
            <a:pPr marL="0" indent="0" algn="l">
              <a:buNone/>
            </a:pPr>
            <a:r>
              <a:rPr lang="en-US" sz="2500" dirty="0">
                <a:solidFill>
                  <a:srgbClr val="D62127"/>
                </a:solidFill>
                <a:latin typeface="Calibri" pitchFamily="34" charset="0"/>
                <a:ea typeface="Calibri" pitchFamily="34" charset="-122"/>
                <a:cs typeface="Calibri" pitchFamily="34" charset="-120"/>
              </a:rPr>
              <a:t>✗  No referent for "something"</a:t>
            </a:r>
            <a:endParaRPr lang="en-US" sz="2500" dirty="0"/>
          </a:p>
        </p:txBody>
      </p:sp>
      <p:sp>
        <p:nvSpPr>
          <p:cNvPr id="10" name="Text 7"/>
          <p:cNvSpPr/>
          <p:nvPr/>
        </p:nvSpPr>
        <p:spPr>
          <a:xfrm>
            <a:off x="594360" y="4219956"/>
            <a:ext cx="5257800" cy="530352"/>
          </a:xfrm>
          <a:prstGeom prst="rect">
            <a:avLst/>
          </a:prstGeom>
          <a:noFill/>
          <a:ln/>
        </p:spPr>
        <p:txBody>
          <a:bodyPr wrap="square" lIns="0" tIns="0" rIns="0" bIns="0" rtlCol="0" anchor="ctr"/>
          <a:lstStyle/>
          <a:p>
            <a:pPr marL="0" indent="0" algn="l">
              <a:buNone/>
            </a:pPr>
            <a:r>
              <a:rPr lang="en-US" sz="2500" dirty="0">
                <a:solidFill>
                  <a:srgbClr val="D62127"/>
                </a:solidFill>
                <a:latin typeface="Calibri" pitchFamily="34" charset="0"/>
                <a:ea typeface="Calibri" pitchFamily="34" charset="-122"/>
                <a:cs typeface="Calibri" pitchFamily="34" charset="-120"/>
              </a:rPr>
              <a:t>✗  No causal explanation</a:t>
            </a:r>
            <a:endParaRPr lang="en-US" sz="2500" dirty="0"/>
          </a:p>
        </p:txBody>
      </p:sp>
      <p:sp>
        <p:nvSpPr>
          <p:cNvPr id="11" name="Text 8"/>
          <p:cNvSpPr/>
          <p:nvPr/>
        </p:nvSpPr>
        <p:spPr>
          <a:xfrm>
            <a:off x="594360" y="4878324"/>
            <a:ext cx="5257800" cy="530352"/>
          </a:xfrm>
          <a:prstGeom prst="rect">
            <a:avLst/>
          </a:prstGeom>
          <a:noFill/>
          <a:ln/>
        </p:spPr>
        <p:txBody>
          <a:bodyPr wrap="square" lIns="0" tIns="0" rIns="0" bIns="0" rtlCol="0" anchor="ctr"/>
          <a:lstStyle/>
          <a:p>
            <a:pPr marL="0" indent="0" algn="l">
              <a:buNone/>
            </a:pPr>
            <a:r>
              <a:rPr lang="en-US" sz="2500" dirty="0">
                <a:solidFill>
                  <a:srgbClr val="D62127"/>
                </a:solidFill>
                <a:latin typeface="Calibri" pitchFamily="34" charset="0"/>
                <a:ea typeface="Calibri" pitchFamily="34" charset="-122"/>
                <a:cs typeface="Calibri" pitchFamily="34" charset="-120"/>
              </a:rPr>
              <a:t>✗  No specification of danger</a:t>
            </a:r>
            <a:endParaRPr lang="en-US" sz="2500" dirty="0"/>
          </a:p>
        </p:txBody>
      </p:sp>
      <p:sp>
        <p:nvSpPr>
          <p:cNvPr id="12" name="Text 9"/>
          <p:cNvSpPr/>
          <p:nvPr/>
        </p:nvSpPr>
        <p:spPr>
          <a:xfrm>
            <a:off x="594360" y="5536692"/>
            <a:ext cx="5257800" cy="530352"/>
          </a:xfrm>
          <a:prstGeom prst="rect">
            <a:avLst/>
          </a:prstGeom>
          <a:noFill/>
          <a:ln/>
        </p:spPr>
        <p:txBody>
          <a:bodyPr wrap="square" lIns="0" tIns="0" rIns="0" bIns="0" rtlCol="0" anchor="ctr"/>
          <a:lstStyle/>
          <a:p>
            <a:pPr marL="0" indent="0" algn="l">
              <a:buNone/>
            </a:pPr>
            <a:r>
              <a:rPr lang="en-US" sz="2500" dirty="0">
                <a:solidFill>
                  <a:srgbClr val="D62127"/>
                </a:solidFill>
                <a:latin typeface="Calibri" pitchFamily="34" charset="0"/>
                <a:ea typeface="Calibri" pitchFamily="34" charset="-122"/>
                <a:cs typeface="Calibri" pitchFamily="34" charset="-120"/>
              </a:rPr>
              <a:t>✗  ERR-CON2 + ERR-ELL2 + ERR-REF2 [H]</a:t>
            </a:r>
            <a:endParaRPr lang="en-US" sz="2500" dirty="0"/>
          </a:p>
        </p:txBody>
      </p:sp>
      <p:sp>
        <p:nvSpPr>
          <p:cNvPr id="13" name="Shape 10"/>
          <p:cNvSpPr/>
          <p:nvPr/>
        </p:nvSpPr>
        <p:spPr>
          <a:xfrm>
            <a:off x="6199632" y="1084404"/>
            <a:ext cx="5532120" cy="5212080"/>
          </a:xfrm>
          <a:prstGeom prst="rect">
            <a:avLst/>
          </a:prstGeom>
          <a:solidFill>
            <a:srgbClr val="FFFFFF"/>
          </a:solidFill>
          <a:ln w="31750">
            <a:solidFill>
              <a:srgbClr val="27AE60"/>
            </a:solidFill>
            <a:prstDash val="solid"/>
          </a:ln>
          <a:effectLst>
            <a:outerShdw blurRad="76200" dist="25400" dir="2700000" algn="bl" rotWithShape="0">
              <a:srgbClr val="000000">
                <a:alpha val="10000"/>
              </a:srgbClr>
            </a:outerShdw>
          </a:effectLst>
        </p:spPr>
      </p:sp>
      <p:sp>
        <p:nvSpPr>
          <p:cNvPr id="14" name="Shape 11"/>
          <p:cNvSpPr/>
          <p:nvPr/>
        </p:nvSpPr>
        <p:spPr>
          <a:xfrm>
            <a:off x="6199632" y="1097280"/>
            <a:ext cx="5532120" cy="502920"/>
          </a:xfrm>
          <a:prstGeom prst="rect">
            <a:avLst/>
          </a:prstGeom>
          <a:solidFill>
            <a:srgbClr val="27AE60"/>
          </a:solidFill>
          <a:ln/>
        </p:spPr>
      </p:sp>
      <p:sp>
        <p:nvSpPr>
          <p:cNvPr id="15" name="Text 12"/>
          <p:cNvSpPr/>
          <p:nvPr/>
        </p:nvSpPr>
        <p:spPr>
          <a:xfrm>
            <a:off x="6336792" y="1170432"/>
            <a:ext cx="5257800" cy="347472"/>
          </a:xfrm>
          <a:prstGeom prst="rect">
            <a:avLst/>
          </a:prstGeom>
          <a:noFill/>
          <a:ln/>
        </p:spPr>
        <p:txBody>
          <a:bodyPr wrap="square" lIns="0" tIns="0" rIns="0" bIns="0" rtlCol="0" anchor="ctr"/>
          <a:lstStyle/>
          <a:p>
            <a:r>
              <a:rPr lang="en-US" sz="3000" b="1" dirty="0">
                <a:solidFill>
                  <a:srgbClr val="FFFFFF"/>
                </a:solidFill>
                <a:latin typeface="Calibri" pitchFamily="34" charset="0"/>
                <a:ea typeface="Calibri" pitchFamily="34" charset="-122"/>
                <a:cs typeface="Calibri" pitchFamily="34" charset="-120"/>
              </a:rPr>
              <a:t>SONNY </a:t>
            </a:r>
            <a:r>
              <a:rPr lang="en-US" sz="3200" dirty="0">
                <a:solidFill>
                  <a:schemeClr val="bg1"/>
                </a:solidFill>
                <a:latin typeface="Calibri" pitchFamily="34" charset="0"/>
                <a:ea typeface="Calibri" pitchFamily="34" charset="-122"/>
                <a:cs typeface="Calibri" pitchFamily="34" charset="-120"/>
              </a:rPr>
              <a:t>–</a:t>
            </a:r>
            <a:r>
              <a:rPr lang="en-US" sz="3000" b="1" dirty="0">
                <a:solidFill>
                  <a:srgbClr val="FFFFFF"/>
                </a:solidFill>
                <a:latin typeface="Calibri" pitchFamily="34" charset="0"/>
                <a:ea typeface="Calibri" pitchFamily="34" charset="-122"/>
                <a:cs typeface="Calibri" pitchFamily="34" charset="-120"/>
              </a:rPr>
              <a:t> Safety Rules</a:t>
            </a:r>
            <a:endParaRPr lang="en-US" sz="3000" dirty="0"/>
          </a:p>
        </p:txBody>
      </p:sp>
      <p:sp>
        <p:nvSpPr>
          <p:cNvPr id="16" name="Text 13"/>
          <p:cNvSpPr/>
          <p:nvPr/>
        </p:nvSpPr>
        <p:spPr>
          <a:xfrm>
            <a:off x="6336792" y="1874520"/>
            <a:ext cx="5257800" cy="1508760"/>
          </a:xfrm>
          <a:prstGeom prst="rect">
            <a:avLst/>
          </a:prstGeom>
          <a:noFill/>
          <a:ln/>
        </p:spPr>
        <p:txBody>
          <a:bodyPr wrap="square" lIns="0" tIns="0" rIns="0" bIns="0" rtlCol="0" anchor="ctr"/>
          <a:lstStyle/>
          <a:p>
            <a:pPr marL="0" indent="0" algn="l">
              <a:lnSpc>
                <a:spcPct val="135000"/>
              </a:lnSpc>
              <a:buNone/>
            </a:pPr>
            <a:r>
              <a:rPr lang="en-US" sz="2500" i="1" dirty="0">
                <a:solidFill>
                  <a:srgbClr val="2C2C2C"/>
                </a:solidFill>
                <a:latin typeface="Calibri" pitchFamily="34" charset="0"/>
                <a:ea typeface="Calibri" pitchFamily="34" charset="-122"/>
                <a:cs typeface="Calibri" pitchFamily="34" charset="-120"/>
              </a:rPr>
              <a:t>“First, wear your life vest</a:t>
            </a:r>
            <a:endParaRPr lang="en-US" sz="2500" dirty="0"/>
          </a:p>
          <a:p>
            <a:pPr marL="0" indent="0" algn="l">
              <a:lnSpc>
                <a:spcPct val="135000"/>
              </a:lnSpc>
              <a:buNone/>
            </a:pPr>
            <a:r>
              <a:rPr lang="en-US" sz="2500" i="1" dirty="0">
                <a:solidFill>
                  <a:srgbClr val="2C2C2C"/>
                </a:solidFill>
                <a:latin typeface="Calibri" pitchFamily="34" charset="0"/>
                <a:ea typeface="Calibri" pitchFamily="34" charset="-122"/>
                <a:cs typeface="Calibri" pitchFamily="34" charset="-120"/>
              </a:rPr>
              <a:t>to make sure they are safe.</a:t>
            </a:r>
            <a:endParaRPr lang="en-US" sz="2500" dirty="0"/>
          </a:p>
          <a:p>
            <a:pPr marL="0" indent="0" algn="l">
              <a:lnSpc>
                <a:spcPct val="135000"/>
              </a:lnSpc>
              <a:buNone/>
            </a:pPr>
            <a:r>
              <a:rPr lang="en-US" sz="2500" i="1" dirty="0">
                <a:solidFill>
                  <a:srgbClr val="2C2C2C"/>
                </a:solidFill>
                <a:latin typeface="Calibri" pitchFamily="34" charset="0"/>
                <a:ea typeface="Calibri" pitchFamily="34" charset="-122"/>
                <a:cs typeface="Calibri" pitchFamily="34" charset="-120"/>
              </a:rPr>
              <a:t>If the tourist understand me,</a:t>
            </a:r>
            <a:endParaRPr lang="en-US" sz="2500" dirty="0"/>
          </a:p>
          <a:p>
            <a:pPr marL="0" indent="0" algn="l">
              <a:lnSpc>
                <a:spcPct val="135000"/>
              </a:lnSpc>
              <a:buNone/>
            </a:pPr>
            <a:r>
              <a:rPr lang="en-US" sz="2500" i="1" dirty="0">
                <a:solidFill>
                  <a:srgbClr val="2C2C2C"/>
                </a:solidFill>
                <a:latin typeface="Calibri" pitchFamily="34" charset="0"/>
                <a:ea typeface="Calibri" pitchFamily="34" charset="-122"/>
                <a:cs typeface="Calibri" pitchFamily="34" charset="-120"/>
              </a:rPr>
              <a:t>we will go to the island.”</a:t>
            </a:r>
            <a:endParaRPr lang="en-US" sz="2500" dirty="0"/>
          </a:p>
        </p:txBody>
      </p:sp>
      <p:sp>
        <p:nvSpPr>
          <p:cNvPr id="17" name="Text 14"/>
          <p:cNvSpPr/>
          <p:nvPr/>
        </p:nvSpPr>
        <p:spPr>
          <a:xfrm>
            <a:off x="6336792" y="3739896"/>
            <a:ext cx="5257800" cy="502920"/>
          </a:xfrm>
          <a:prstGeom prst="rect">
            <a:avLst/>
          </a:prstGeom>
          <a:noFill/>
          <a:ln/>
        </p:spPr>
        <p:txBody>
          <a:bodyPr wrap="square" lIns="0" tIns="0" rIns="0" bIns="0" rtlCol="0" anchor="ctr"/>
          <a:lstStyle/>
          <a:p>
            <a:pPr marL="0" indent="0" algn="l">
              <a:buNone/>
            </a:pPr>
            <a:r>
              <a:rPr lang="en-US" sz="2500" dirty="0">
                <a:solidFill>
                  <a:srgbClr val="27AE60"/>
                </a:solidFill>
                <a:latin typeface="Calibri" pitchFamily="34" charset="0"/>
                <a:ea typeface="Calibri" pitchFamily="34" charset="-122"/>
                <a:cs typeface="Calibri" pitchFamily="34" charset="-120"/>
              </a:rPr>
              <a:t>✓  Temporal sequence: first</a:t>
            </a:r>
            <a:endParaRPr lang="en-US" sz="2500" dirty="0"/>
          </a:p>
        </p:txBody>
      </p:sp>
      <p:sp>
        <p:nvSpPr>
          <p:cNvPr id="18" name="Text 15"/>
          <p:cNvSpPr/>
          <p:nvPr/>
        </p:nvSpPr>
        <p:spPr>
          <a:xfrm>
            <a:off x="6336792" y="4361688"/>
            <a:ext cx="5257800" cy="502920"/>
          </a:xfrm>
          <a:prstGeom prst="rect">
            <a:avLst/>
          </a:prstGeom>
          <a:noFill/>
          <a:ln/>
        </p:spPr>
        <p:txBody>
          <a:bodyPr wrap="square" lIns="0" tIns="0" rIns="0" bIns="0" rtlCol="0" anchor="ctr"/>
          <a:lstStyle/>
          <a:p>
            <a:pPr marL="0" indent="0" algn="l">
              <a:buNone/>
            </a:pPr>
            <a:r>
              <a:rPr lang="en-US" sz="2500" dirty="0">
                <a:solidFill>
                  <a:srgbClr val="27AE60"/>
                </a:solidFill>
                <a:latin typeface="Calibri" pitchFamily="34" charset="0"/>
                <a:ea typeface="Calibri" pitchFamily="34" charset="-122"/>
                <a:cs typeface="Calibri" pitchFamily="34" charset="-120"/>
              </a:rPr>
              <a:t>✓  Purposive connector: “</a:t>
            </a:r>
            <a:r>
              <a:rPr lang="en-US" sz="2500" b="1" i="1" dirty="0">
                <a:solidFill>
                  <a:srgbClr val="27AE60"/>
                </a:solidFill>
                <a:latin typeface="Calibri" pitchFamily="34" charset="0"/>
                <a:ea typeface="Calibri" pitchFamily="34" charset="-122"/>
                <a:cs typeface="Calibri" pitchFamily="34" charset="-120"/>
              </a:rPr>
              <a:t>to make sure”</a:t>
            </a:r>
            <a:endParaRPr lang="en-US" sz="2500" b="1" i="1" dirty="0"/>
          </a:p>
        </p:txBody>
      </p:sp>
      <p:sp>
        <p:nvSpPr>
          <p:cNvPr id="19" name="Text 16"/>
          <p:cNvSpPr/>
          <p:nvPr/>
        </p:nvSpPr>
        <p:spPr>
          <a:xfrm>
            <a:off x="6336792" y="4983480"/>
            <a:ext cx="5257800" cy="502920"/>
          </a:xfrm>
          <a:prstGeom prst="rect">
            <a:avLst/>
          </a:prstGeom>
          <a:noFill/>
          <a:ln/>
        </p:spPr>
        <p:txBody>
          <a:bodyPr wrap="square" lIns="0" tIns="0" rIns="0" bIns="0" rtlCol="0" anchor="ctr"/>
          <a:lstStyle/>
          <a:p>
            <a:pPr marL="0" indent="0" algn="l">
              <a:buNone/>
            </a:pPr>
            <a:r>
              <a:rPr lang="en-US" sz="2500" dirty="0">
                <a:solidFill>
                  <a:srgbClr val="27AE60"/>
                </a:solidFill>
                <a:latin typeface="Calibri" pitchFamily="34" charset="0"/>
                <a:ea typeface="Calibri" pitchFamily="34" charset="-122"/>
                <a:cs typeface="Calibri" pitchFamily="34" charset="-120"/>
              </a:rPr>
              <a:t>✓  Conditional check: “</a:t>
            </a:r>
            <a:r>
              <a:rPr lang="en-US" sz="2500" b="1" i="1" dirty="0">
                <a:solidFill>
                  <a:srgbClr val="27AE60"/>
                </a:solidFill>
                <a:latin typeface="Calibri" pitchFamily="34" charset="0"/>
                <a:ea typeface="Calibri" pitchFamily="34" charset="-122"/>
                <a:cs typeface="Calibri" pitchFamily="34" charset="-120"/>
              </a:rPr>
              <a:t>if the tourist...”</a:t>
            </a:r>
            <a:endParaRPr lang="en-US" sz="2500" b="1" i="1" dirty="0"/>
          </a:p>
        </p:txBody>
      </p:sp>
      <p:sp>
        <p:nvSpPr>
          <p:cNvPr id="20" name="Text 17"/>
          <p:cNvSpPr/>
          <p:nvPr/>
        </p:nvSpPr>
        <p:spPr>
          <a:xfrm>
            <a:off x="6336792" y="5605272"/>
            <a:ext cx="5257800" cy="502920"/>
          </a:xfrm>
          <a:prstGeom prst="rect">
            <a:avLst/>
          </a:prstGeom>
          <a:noFill/>
          <a:ln/>
        </p:spPr>
        <p:txBody>
          <a:bodyPr wrap="square" lIns="0" tIns="0" rIns="0" bIns="0" rtlCol="0" anchor="ctr"/>
          <a:lstStyle/>
          <a:p>
            <a:pPr marL="0" indent="0" algn="l">
              <a:buNone/>
            </a:pPr>
            <a:r>
              <a:rPr lang="en-US" sz="2500" dirty="0">
                <a:solidFill>
                  <a:srgbClr val="27AE60"/>
                </a:solidFill>
                <a:latin typeface="Calibri" pitchFamily="34" charset="0"/>
                <a:ea typeface="Calibri" pitchFamily="34" charset="-122"/>
                <a:cs typeface="Calibri" pitchFamily="34" charset="-120"/>
              </a:rPr>
              <a:t>✓  Referential chain intact throughout</a:t>
            </a:r>
            <a:endParaRPr lang="en-US" sz="2500" dirty="0"/>
          </a:p>
        </p:txBody>
      </p:sp>
      <p:sp>
        <p:nvSpPr>
          <p:cNvPr id="21" name="Text 18"/>
          <p:cNvSpPr/>
          <p:nvPr/>
        </p:nvSpPr>
        <p:spPr>
          <a:xfrm>
            <a:off x="457200" y="6400800"/>
            <a:ext cx="11731752" cy="320040"/>
          </a:xfrm>
          <a:prstGeom prst="rect">
            <a:avLst/>
          </a:prstGeom>
          <a:noFill/>
          <a:ln/>
        </p:spPr>
        <p:txBody>
          <a:bodyPr wrap="square" lIns="0" tIns="0" rIns="0" bIns="0" rtlCol="0" anchor="ctr"/>
          <a:lstStyle/>
          <a:p>
            <a:pPr marL="0" indent="0" algn="ctr">
              <a:buNone/>
            </a:pPr>
            <a:r>
              <a:rPr lang="en-US" sz="1200" b="1" dirty="0">
                <a:solidFill>
                  <a:srgbClr val="232262"/>
                </a:solidFill>
                <a:latin typeface="Calibri" pitchFamily="34" charset="0"/>
                <a:ea typeface="Calibri" pitchFamily="34" charset="-122"/>
                <a:cs typeface="Calibri" pitchFamily="34" charset="-120"/>
              </a:rPr>
              <a:t>Same role. Same task. Same context. Different discourse structure.</a:t>
            </a:r>
            <a:endParaRPr lang="en-US" sz="12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home/claude/template_media/image12.png"/>
          <p:cNvPicPr>
            <a:picLocks noChangeAspect="1"/>
          </p:cNvPicPr>
          <p:nvPr/>
        </p:nvPicPr>
        <p:blipFill>
          <a:blip r:embed="rId3"/>
          <a:stretch>
            <a:fillRect/>
          </a:stretch>
        </p:blipFill>
        <p:spPr>
          <a:xfrm>
            <a:off x="0" y="0"/>
            <a:ext cx="12188952" cy="6858000"/>
          </a:xfrm>
          <a:prstGeom prst="rect">
            <a:avLst/>
          </a:prstGeom>
        </p:spPr>
      </p:pic>
      <p:sp>
        <p:nvSpPr>
          <p:cNvPr id="3" name="Shape 0"/>
          <p:cNvSpPr/>
          <p:nvPr/>
        </p:nvSpPr>
        <p:spPr>
          <a:xfrm>
            <a:off x="0" y="0"/>
            <a:ext cx="12188952" cy="1005840"/>
          </a:xfrm>
          <a:prstGeom prst="rect">
            <a:avLst/>
          </a:prstGeom>
          <a:solidFill>
            <a:srgbClr val="232262"/>
          </a:solidFill>
          <a:ln/>
        </p:spPr>
      </p:sp>
      <p:sp>
        <p:nvSpPr>
          <p:cNvPr id="4" name="Text 1"/>
          <p:cNvSpPr/>
          <p:nvPr/>
        </p:nvSpPr>
        <p:spPr>
          <a:xfrm>
            <a:off x="457200" y="274320"/>
            <a:ext cx="11430000" cy="502920"/>
          </a:xfrm>
          <a:prstGeom prst="rect">
            <a:avLst/>
          </a:prstGeom>
          <a:noFill/>
          <a:ln/>
        </p:spPr>
        <p:txBody>
          <a:bodyPr wrap="square" lIns="0" tIns="0" rIns="0" bIns="0" rtlCol="0" anchor="ctr"/>
          <a:lstStyle/>
          <a:p>
            <a:pPr marL="0" indent="0" algn="l">
              <a:buNone/>
            </a:pPr>
            <a:r>
              <a:rPr lang="en-US" sz="3000" b="1" dirty="0">
                <a:solidFill>
                  <a:srgbClr val="FFFFFF"/>
                </a:solidFill>
                <a:latin typeface="Calibri" pitchFamily="34" charset="0"/>
                <a:ea typeface="Calibri" pitchFamily="34" charset="-122"/>
                <a:cs typeface="Calibri" pitchFamily="34" charset="-120"/>
              </a:rPr>
              <a:t>FINDINGS 3: EFFECTS ON COMMUNICATION</a:t>
            </a:r>
            <a:endParaRPr lang="en-US" sz="3000" dirty="0"/>
          </a:p>
        </p:txBody>
      </p:sp>
      <p:sp>
        <p:nvSpPr>
          <p:cNvPr id="5" name="Shape 2"/>
          <p:cNvSpPr/>
          <p:nvPr/>
        </p:nvSpPr>
        <p:spPr>
          <a:xfrm>
            <a:off x="457200" y="1115568"/>
            <a:ext cx="1920240" cy="1554480"/>
          </a:xfrm>
          <a:prstGeom prst="rect">
            <a:avLst/>
          </a:prstGeom>
          <a:solidFill>
            <a:srgbClr val="D62127"/>
          </a:solidFill>
          <a:ln/>
        </p:spPr>
      </p:sp>
      <p:sp>
        <p:nvSpPr>
          <p:cNvPr id="6" name="Text 3"/>
          <p:cNvSpPr/>
          <p:nvPr/>
        </p:nvSpPr>
        <p:spPr>
          <a:xfrm>
            <a:off x="502920" y="1527048"/>
            <a:ext cx="1828800" cy="822960"/>
          </a:xfrm>
          <a:prstGeom prst="rect">
            <a:avLst/>
          </a:prstGeom>
          <a:noFill/>
          <a:ln/>
        </p:spPr>
        <p:txBody>
          <a:bodyPr wrap="square" lIns="0" tIns="0" rIns="0" bIns="0" rtlCol="0" anchor="ctr"/>
          <a:lstStyle/>
          <a:p>
            <a:pPr marL="0" indent="0" algn="ctr">
              <a:lnSpc>
                <a:spcPct val="120000"/>
              </a:lnSpc>
              <a:buNone/>
            </a:pPr>
            <a:r>
              <a:rPr lang="en-US" sz="3000" b="1" dirty="0">
                <a:solidFill>
                  <a:srgbClr val="FFFFFF"/>
                </a:solidFill>
                <a:latin typeface="Calibri" pitchFamily="34" charset="0"/>
                <a:ea typeface="Calibri" pitchFamily="34" charset="-122"/>
                <a:cs typeface="Calibri" pitchFamily="34" charset="-120"/>
              </a:rPr>
              <a:t>CLARITY</a:t>
            </a:r>
            <a:endParaRPr lang="en-US" sz="3000" dirty="0"/>
          </a:p>
        </p:txBody>
      </p:sp>
      <p:sp>
        <p:nvSpPr>
          <p:cNvPr id="7" name="Shape 4"/>
          <p:cNvSpPr/>
          <p:nvPr/>
        </p:nvSpPr>
        <p:spPr>
          <a:xfrm>
            <a:off x="2514600" y="1115568"/>
            <a:ext cx="9235440" cy="1554480"/>
          </a:xfrm>
          <a:prstGeom prst="rect">
            <a:avLst/>
          </a:prstGeom>
          <a:solidFill>
            <a:srgbClr val="FFFFFF"/>
          </a:solidFill>
          <a:ln w="6350">
            <a:solidFill>
              <a:srgbClr val="DDDDDD"/>
            </a:solidFill>
            <a:prstDash val="solid"/>
          </a:ln>
          <a:effectLst>
            <a:outerShdw blurRad="50800" dist="12700" dir="2700000" algn="bl" rotWithShape="0">
              <a:srgbClr val="000000">
                <a:alpha val="6000"/>
              </a:srgbClr>
            </a:outerShdw>
          </a:effectLst>
        </p:spPr>
      </p:sp>
      <p:sp>
        <p:nvSpPr>
          <p:cNvPr id="8" name="Text 5"/>
          <p:cNvSpPr/>
          <p:nvPr/>
        </p:nvSpPr>
        <p:spPr>
          <a:xfrm>
            <a:off x="2697480" y="1298448"/>
            <a:ext cx="8869680" cy="1234440"/>
          </a:xfrm>
          <a:prstGeom prst="rect">
            <a:avLst/>
          </a:prstGeom>
          <a:noFill/>
          <a:ln/>
        </p:spPr>
        <p:txBody>
          <a:bodyPr wrap="square" lIns="0" tIns="0" rIns="0" bIns="0" rtlCol="0" anchor="ctr"/>
          <a:lstStyle/>
          <a:p>
            <a:pPr algn="just">
              <a:lnSpc>
                <a:spcPct val="130000"/>
              </a:lnSpc>
            </a:pPr>
            <a:r>
              <a:rPr lang="en-US" sz="2000" dirty="0">
                <a:solidFill>
                  <a:srgbClr val="2C2C2C"/>
                </a:solidFill>
                <a:latin typeface="Calibri" pitchFamily="34" charset="0"/>
                <a:ea typeface="Calibri" pitchFamily="34" charset="-122"/>
                <a:cs typeface="Calibri" pitchFamily="34" charset="-120"/>
              </a:rPr>
              <a:t>Broke down most severely when multiple errors occurred in a single turn. Reymond's safety warning – missing referent, missing causal link, and abandoned clause simultaneously – left tourists with a warning that carried no actionable information.</a:t>
            </a:r>
            <a:endParaRPr lang="en-US" sz="2000" dirty="0"/>
          </a:p>
        </p:txBody>
      </p:sp>
      <p:sp>
        <p:nvSpPr>
          <p:cNvPr id="9" name="Shape 6"/>
          <p:cNvSpPr/>
          <p:nvPr/>
        </p:nvSpPr>
        <p:spPr>
          <a:xfrm>
            <a:off x="457200" y="2871216"/>
            <a:ext cx="1920240" cy="1554480"/>
          </a:xfrm>
          <a:prstGeom prst="rect">
            <a:avLst/>
          </a:prstGeom>
          <a:solidFill>
            <a:srgbClr val="E8A030"/>
          </a:solidFill>
          <a:ln/>
        </p:spPr>
      </p:sp>
      <p:sp>
        <p:nvSpPr>
          <p:cNvPr id="10" name="Text 7"/>
          <p:cNvSpPr/>
          <p:nvPr/>
        </p:nvSpPr>
        <p:spPr>
          <a:xfrm>
            <a:off x="502920" y="3282696"/>
            <a:ext cx="1828800" cy="822960"/>
          </a:xfrm>
          <a:prstGeom prst="rect">
            <a:avLst/>
          </a:prstGeom>
          <a:noFill/>
          <a:ln/>
        </p:spPr>
        <p:txBody>
          <a:bodyPr wrap="square" lIns="0" tIns="0" rIns="0" bIns="0" rtlCol="0" anchor="ctr"/>
          <a:lstStyle/>
          <a:p>
            <a:pPr marL="0" indent="0" algn="ctr">
              <a:lnSpc>
                <a:spcPct val="120000"/>
              </a:lnSpc>
              <a:buNone/>
            </a:pPr>
            <a:r>
              <a:rPr lang="en-US" sz="2800" b="1" dirty="0">
                <a:solidFill>
                  <a:srgbClr val="FFFFFF"/>
                </a:solidFill>
                <a:latin typeface="Calibri" pitchFamily="34" charset="0"/>
                <a:ea typeface="Calibri" pitchFamily="34" charset="-122"/>
                <a:cs typeface="Calibri" pitchFamily="34" charset="-120"/>
              </a:rPr>
              <a:t>COHERENCE</a:t>
            </a:r>
            <a:endParaRPr lang="en-US" sz="2800" dirty="0"/>
          </a:p>
        </p:txBody>
      </p:sp>
      <p:sp>
        <p:nvSpPr>
          <p:cNvPr id="11" name="Shape 8"/>
          <p:cNvSpPr/>
          <p:nvPr/>
        </p:nvSpPr>
        <p:spPr>
          <a:xfrm>
            <a:off x="2514600" y="2871216"/>
            <a:ext cx="9235440" cy="1554480"/>
          </a:xfrm>
          <a:prstGeom prst="rect">
            <a:avLst/>
          </a:prstGeom>
          <a:solidFill>
            <a:srgbClr val="FFFFFF"/>
          </a:solidFill>
          <a:ln w="6350">
            <a:solidFill>
              <a:srgbClr val="DDDDDD"/>
            </a:solidFill>
            <a:prstDash val="solid"/>
          </a:ln>
          <a:effectLst>
            <a:outerShdw blurRad="50800" dist="12700" dir="2700000" algn="bl" rotWithShape="0">
              <a:srgbClr val="000000">
                <a:alpha val="6000"/>
              </a:srgbClr>
            </a:outerShdw>
          </a:effectLst>
        </p:spPr>
      </p:sp>
      <p:sp>
        <p:nvSpPr>
          <p:cNvPr id="12" name="Text 9"/>
          <p:cNvSpPr/>
          <p:nvPr/>
        </p:nvSpPr>
        <p:spPr>
          <a:xfrm>
            <a:off x="2697480" y="3054096"/>
            <a:ext cx="8869680" cy="1234440"/>
          </a:xfrm>
          <a:prstGeom prst="rect">
            <a:avLst/>
          </a:prstGeom>
          <a:noFill/>
          <a:ln/>
        </p:spPr>
        <p:txBody>
          <a:bodyPr wrap="square" lIns="0" tIns="0" rIns="0" bIns="0" rtlCol="0" anchor="ctr"/>
          <a:lstStyle/>
          <a:p>
            <a:pPr marL="0" indent="0" algn="just">
              <a:lnSpc>
                <a:spcPct val="130000"/>
              </a:lnSpc>
              <a:buNone/>
            </a:pPr>
            <a:r>
              <a:rPr lang="en-US" sz="2000" dirty="0">
                <a:solidFill>
                  <a:srgbClr val="2C2C2C"/>
                </a:solidFill>
                <a:latin typeface="Calibri" pitchFamily="34" charset="0"/>
                <a:ea typeface="Calibri" pitchFamily="34" charset="-122"/>
                <a:cs typeface="Calibri" pitchFamily="34" charset="-120"/>
              </a:rPr>
              <a:t>Weakened when logical relations between steps were flattened into temporal sequences. Irvin’s six consecutive ‘then’ chains moved forward in time but explained nothing. Listeners had to infer causality without conjunctive support.</a:t>
            </a:r>
            <a:endParaRPr lang="en-US" sz="2000" dirty="0"/>
          </a:p>
        </p:txBody>
      </p:sp>
      <p:sp>
        <p:nvSpPr>
          <p:cNvPr id="13" name="Shape 10"/>
          <p:cNvSpPr/>
          <p:nvPr/>
        </p:nvSpPr>
        <p:spPr>
          <a:xfrm>
            <a:off x="457200" y="4626864"/>
            <a:ext cx="1920240" cy="1554480"/>
          </a:xfrm>
          <a:prstGeom prst="rect">
            <a:avLst/>
          </a:prstGeom>
          <a:solidFill>
            <a:srgbClr val="232262"/>
          </a:solidFill>
          <a:ln/>
        </p:spPr>
      </p:sp>
      <p:sp>
        <p:nvSpPr>
          <p:cNvPr id="14" name="Text 11"/>
          <p:cNvSpPr/>
          <p:nvPr/>
        </p:nvSpPr>
        <p:spPr>
          <a:xfrm>
            <a:off x="411480" y="5038344"/>
            <a:ext cx="2011680" cy="822960"/>
          </a:xfrm>
          <a:prstGeom prst="rect">
            <a:avLst/>
          </a:prstGeom>
          <a:noFill/>
          <a:ln/>
        </p:spPr>
        <p:txBody>
          <a:bodyPr wrap="square" lIns="0" tIns="0" rIns="0" bIns="0" rtlCol="0" anchor="ctr"/>
          <a:lstStyle/>
          <a:p>
            <a:pPr marL="0" indent="0" algn="ctr">
              <a:lnSpc>
                <a:spcPct val="120000"/>
              </a:lnSpc>
              <a:buNone/>
            </a:pPr>
            <a:r>
              <a:rPr lang="en-US" sz="1950" b="1" dirty="0">
                <a:solidFill>
                  <a:srgbClr val="FFFFFF"/>
                </a:solidFill>
                <a:latin typeface="Calibri" pitchFamily="34" charset="0"/>
                <a:ea typeface="Calibri" pitchFamily="34" charset="-122"/>
                <a:cs typeface="Calibri" pitchFamily="34" charset="-120"/>
              </a:rPr>
              <a:t>COMMUNICATIVE</a:t>
            </a:r>
            <a:endParaRPr lang="en-US" sz="1950" dirty="0"/>
          </a:p>
          <a:p>
            <a:pPr marL="0" indent="0" algn="ctr">
              <a:lnSpc>
                <a:spcPct val="120000"/>
              </a:lnSpc>
              <a:buNone/>
            </a:pPr>
            <a:r>
              <a:rPr lang="en-US" sz="1950" b="1" dirty="0">
                <a:solidFill>
                  <a:srgbClr val="FFFFFF"/>
                </a:solidFill>
                <a:latin typeface="Calibri" pitchFamily="34" charset="0"/>
                <a:ea typeface="Calibri" pitchFamily="34" charset="-122"/>
                <a:cs typeface="Calibri" pitchFamily="34" charset="-120"/>
              </a:rPr>
              <a:t>EFFECTIVENESS</a:t>
            </a:r>
            <a:endParaRPr lang="en-US" sz="1950" dirty="0"/>
          </a:p>
        </p:txBody>
      </p:sp>
      <p:sp>
        <p:nvSpPr>
          <p:cNvPr id="15" name="Shape 12"/>
          <p:cNvSpPr/>
          <p:nvPr/>
        </p:nvSpPr>
        <p:spPr>
          <a:xfrm>
            <a:off x="2514600" y="4626864"/>
            <a:ext cx="9235440" cy="1554480"/>
          </a:xfrm>
          <a:prstGeom prst="rect">
            <a:avLst/>
          </a:prstGeom>
          <a:solidFill>
            <a:srgbClr val="FFFFFF"/>
          </a:solidFill>
          <a:ln w="6350">
            <a:solidFill>
              <a:srgbClr val="DDDDDD"/>
            </a:solidFill>
            <a:prstDash val="solid"/>
          </a:ln>
          <a:effectLst>
            <a:outerShdw blurRad="50800" dist="12700" dir="2700000" algn="bl" rotWithShape="0">
              <a:srgbClr val="000000">
                <a:alpha val="6000"/>
              </a:srgbClr>
            </a:outerShdw>
          </a:effectLst>
        </p:spPr>
      </p:sp>
      <p:sp>
        <p:nvSpPr>
          <p:cNvPr id="16" name="Text 13"/>
          <p:cNvSpPr/>
          <p:nvPr/>
        </p:nvSpPr>
        <p:spPr>
          <a:xfrm>
            <a:off x="2697480" y="4809744"/>
            <a:ext cx="8869680" cy="1234440"/>
          </a:xfrm>
          <a:prstGeom prst="rect">
            <a:avLst/>
          </a:prstGeom>
          <a:noFill/>
          <a:ln/>
        </p:spPr>
        <p:txBody>
          <a:bodyPr wrap="square" lIns="0" tIns="0" rIns="0" bIns="0" rtlCol="0" anchor="ctr"/>
          <a:lstStyle/>
          <a:p>
            <a:pPr algn="just">
              <a:lnSpc>
                <a:spcPct val="130000"/>
              </a:lnSpc>
            </a:pPr>
            <a:r>
              <a:rPr lang="en-US" sz="2000" dirty="0">
                <a:solidFill>
                  <a:srgbClr val="2C2C2C"/>
                </a:solidFill>
                <a:latin typeface="Calibri" pitchFamily="34" charset="0"/>
                <a:ea typeface="Calibri" pitchFamily="34" charset="-122"/>
                <a:cs typeface="Calibri" pitchFamily="34" charset="-120"/>
              </a:rPr>
              <a:t>Most affected when aesthetic description replaced procedural explanation. Both Jeffrey and Reymond responded to tour package prompts with ‘Calaguas is beautiful’ rather than inclusions or costs – a genre-level failure, not just a cohesion failure.</a:t>
            </a:r>
            <a:endParaRPr lang="en-US" sz="2000" dirty="0"/>
          </a:p>
        </p:txBody>
      </p:sp>
      <p:sp>
        <p:nvSpPr>
          <p:cNvPr id="17" name="Shape 14"/>
          <p:cNvSpPr/>
          <p:nvPr/>
        </p:nvSpPr>
        <p:spPr>
          <a:xfrm>
            <a:off x="0" y="6583680"/>
            <a:ext cx="12188952" cy="274320"/>
          </a:xfrm>
          <a:prstGeom prst="rect">
            <a:avLst/>
          </a:prstGeom>
          <a:solidFill>
            <a:srgbClr val="232262"/>
          </a:solidFill>
          <a:ln/>
        </p:spPr>
      </p:sp>
      <p:sp>
        <p:nvSpPr>
          <p:cNvPr id="18" name="Text 15"/>
          <p:cNvSpPr/>
          <p:nvPr/>
        </p:nvSpPr>
        <p:spPr>
          <a:xfrm>
            <a:off x="182880" y="6601968"/>
            <a:ext cx="11887200" cy="228600"/>
          </a:xfrm>
          <a:prstGeom prst="rect">
            <a:avLst/>
          </a:prstGeom>
          <a:noFill/>
          <a:ln/>
        </p:spPr>
        <p:txBody>
          <a:bodyPr wrap="square" lIns="0" tIns="0" rIns="0" bIns="0" rtlCol="0" anchor="ctr"/>
          <a:lstStyle/>
          <a:p>
            <a:pPr marL="0" indent="0" algn="l">
              <a:buNone/>
            </a:pPr>
            <a:r>
              <a:rPr lang="en-US" sz="700" dirty="0">
                <a:solidFill>
                  <a:srgbClr val="FFFFFF"/>
                </a:solidFill>
                <a:latin typeface="Calibri" pitchFamily="34" charset="0"/>
                <a:ea typeface="Calibri" pitchFamily="34" charset="-122"/>
                <a:cs typeface="Calibri" pitchFamily="34" charset="-120"/>
              </a:rPr>
              <a:t>VIETTESOL INTERNATIONAL CONVENTION 2026</a:t>
            </a:r>
            <a:endParaRPr lang="en-US" sz="7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fade">
                                      <p:cBhvr>
                                        <p:cTn id="12" dur="500"/>
                                        <p:tgtEl>
                                          <p:spTgt spid="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2">
                                            <p:txEl>
                                              <p:pRg st="0" end="0"/>
                                            </p:txEl>
                                          </p:spTgt>
                                        </p:tgtEl>
                                        <p:attrNameLst>
                                          <p:attrName>style.visibility</p:attrName>
                                        </p:attrNameLst>
                                      </p:cBhvr>
                                      <p:to>
                                        <p:strVal val="visible"/>
                                      </p:to>
                                    </p:set>
                                    <p:animEffect transition="in" filter="fade">
                                      <p:cBhvr>
                                        <p:cTn id="22" dur="500"/>
                                        <p:tgtEl>
                                          <p:spTgt spid="12">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4">
                                            <p:bg/>
                                          </p:spTgt>
                                        </p:tgtEl>
                                        <p:attrNameLst>
                                          <p:attrName>style.visibility</p:attrName>
                                        </p:attrNameLst>
                                      </p:cBhvr>
                                      <p:to>
                                        <p:strVal val="visible"/>
                                      </p:to>
                                    </p:set>
                                    <p:animEffect transition="in" filter="fade">
                                      <p:cBhvr>
                                        <p:cTn id="27" dur="500"/>
                                        <p:tgtEl>
                                          <p:spTgt spid="14">
                                            <p:bg/>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4">
                                            <p:txEl>
                                              <p:pRg st="0" end="0"/>
                                            </p:txEl>
                                          </p:spTgt>
                                        </p:tgtEl>
                                        <p:attrNameLst>
                                          <p:attrName>style.visibility</p:attrName>
                                        </p:attrNameLst>
                                      </p:cBhvr>
                                      <p:to>
                                        <p:strVal val="visible"/>
                                      </p:to>
                                    </p:set>
                                    <p:animEffect transition="in" filter="fade">
                                      <p:cBhvr>
                                        <p:cTn id="30" dur="500"/>
                                        <p:tgtEl>
                                          <p:spTgt spid="14">
                                            <p:txEl>
                                              <p:pRg st="0" end="0"/>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4">
                                            <p:txEl>
                                              <p:pRg st="1" end="1"/>
                                            </p:txEl>
                                          </p:spTgt>
                                        </p:tgtEl>
                                        <p:attrNameLst>
                                          <p:attrName>style.visibility</p:attrName>
                                        </p:attrNameLst>
                                      </p:cBhvr>
                                      <p:to>
                                        <p:strVal val="visible"/>
                                      </p:to>
                                    </p:set>
                                    <p:animEffect transition="in" filter="fade">
                                      <p:cBhvr>
                                        <p:cTn id="33" dur="500"/>
                                        <p:tgtEl>
                                          <p:spTgt spid="14">
                                            <p:txEl>
                                              <p:pRg st="1" end="1"/>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6"/>
                                        </p:tgtEl>
                                        <p:attrNameLst>
                                          <p:attrName>style.visibility</p:attrName>
                                        </p:attrNameLst>
                                      </p:cBhvr>
                                      <p:to>
                                        <p:strVal val="visible"/>
                                      </p:to>
                                    </p:set>
                                    <p:animEffect transition="in" filter="fade">
                                      <p:cBhvr>
                                        <p:cTn id="3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animBg="1"/>
      <p:bldP spid="14" grpId="0" build="allAtOnce" animBg="1"/>
      <p:bldP spid="1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home/claude/template_media/image14.png"/>
          <p:cNvPicPr>
            <a:picLocks noChangeAspect="1"/>
          </p:cNvPicPr>
          <p:nvPr/>
        </p:nvPicPr>
        <p:blipFill>
          <a:blip r:embed="rId3"/>
          <a:stretch>
            <a:fillRect/>
          </a:stretch>
        </p:blipFill>
        <p:spPr>
          <a:xfrm>
            <a:off x="0" y="0"/>
            <a:ext cx="12188952" cy="6858000"/>
          </a:xfrm>
          <a:prstGeom prst="rect">
            <a:avLst/>
          </a:prstGeom>
        </p:spPr>
      </p:pic>
      <p:sp>
        <p:nvSpPr>
          <p:cNvPr id="3" name="Shape 0"/>
          <p:cNvSpPr/>
          <p:nvPr/>
        </p:nvSpPr>
        <p:spPr>
          <a:xfrm>
            <a:off x="0" y="0"/>
            <a:ext cx="12188952" cy="6858000"/>
          </a:xfrm>
          <a:prstGeom prst="rect">
            <a:avLst/>
          </a:prstGeom>
          <a:solidFill>
            <a:srgbClr val="232262">
              <a:alpha val="80000"/>
            </a:srgbClr>
          </a:solidFill>
          <a:ln/>
        </p:spPr>
      </p:sp>
      <p:sp>
        <p:nvSpPr>
          <p:cNvPr id="4" name="Text 1"/>
          <p:cNvSpPr/>
          <p:nvPr/>
        </p:nvSpPr>
        <p:spPr>
          <a:xfrm>
            <a:off x="731520" y="548640"/>
            <a:ext cx="10725912" cy="411480"/>
          </a:xfrm>
          <a:prstGeom prst="rect">
            <a:avLst/>
          </a:prstGeom>
          <a:noFill/>
          <a:ln/>
        </p:spPr>
        <p:txBody>
          <a:bodyPr wrap="square" lIns="0" tIns="0" rIns="0" bIns="0" rtlCol="0" anchor="ctr"/>
          <a:lstStyle/>
          <a:p>
            <a:pPr marL="0" indent="0" algn="ctr">
              <a:buNone/>
            </a:pPr>
            <a:r>
              <a:rPr lang="en-US" sz="3000" b="1" dirty="0">
                <a:solidFill>
                  <a:srgbClr val="E8A030"/>
                </a:solidFill>
                <a:latin typeface="Calibri" pitchFamily="34" charset="0"/>
                <a:ea typeface="Calibri" pitchFamily="34" charset="-122"/>
                <a:cs typeface="Calibri" pitchFamily="34" charset="-120"/>
              </a:rPr>
              <a:t>THE CORE ARGUMENT</a:t>
            </a:r>
            <a:endParaRPr lang="en-US" sz="3000" dirty="0"/>
          </a:p>
        </p:txBody>
      </p:sp>
      <p:sp>
        <p:nvSpPr>
          <p:cNvPr id="5" name="Text 2"/>
          <p:cNvSpPr/>
          <p:nvPr/>
        </p:nvSpPr>
        <p:spPr>
          <a:xfrm>
            <a:off x="731520" y="1051560"/>
            <a:ext cx="10725912" cy="1737360"/>
          </a:xfrm>
          <a:prstGeom prst="rect">
            <a:avLst/>
          </a:prstGeom>
          <a:noFill/>
          <a:ln/>
        </p:spPr>
        <p:txBody>
          <a:bodyPr wrap="square" lIns="0" tIns="0" rIns="0" bIns="0" rtlCol="0" anchor="ctr"/>
          <a:lstStyle/>
          <a:p>
            <a:pPr marL="0" indent="0" algn="ctr">
              <a:lnSpc>
                <a:spcPct val="130000"/>
              </a:lnSpc>
              <a:buNone/>
            </a:pPr>
            <a:r>
              <a:rPr lang="en-US" sz="3000" b="1" dirty="0">
                <a:solidFill>
                  <a:srgbClr val="FFFFFF"/>
                </a:solidFill>
                <a:latin typeface="Calibri" pitchFamily="34" charset="0"/>
                <a:ea typeface="Calibri" pitchFamily="34" charset="-122"/>
                <a:cs typeface="Calibri" pitchFamily="34" charset="-120"/>
              </a:rPr>
              <a:t>These guides do not have a vocabulary gap.</a:t>
            </a:r>
            <a:endParaRPr lang="en-US" sz="3000" dirty="0"/>
          </a:p>
          <a:p>
            <a:pPr marL="0" indent="0" algn="ctr">
              <a:lnSpc>
                <a:spcPct val="130000"/>
              </a:lnSpc>
              <a:buNone/>
            </a:pPr>
            <a:r>
              <a:rPr lang="en-US" sz="3000" b="1" dirty="0">
                <a:solidFill>
                  <a:srgbClr val="FFFFFF"/>
                </a:solidFill>
                <a:latin typeface="Calibri" pitchFamily="34" charset="0"/>
                <a:ea typeface="Calibri" pitchFamily="34" charset="-122"/>
                <a:cs typeface="Calibri" pitchFamily="34" charset="-120"/>
              </a:rPr>
              <a:t>They have a discourse organization gap.</a:t>
            </a:r>
            <a:endParaRPr lang="en-US" sz="3000" dirty="0"/>
          </a:p>
        </p:txBody>
      </p:sp>
      <p:sp>
        <p:nvSpPr>
          <p:cNvPr id="6" name="Shape 3"/>
          <p:cNvSpPr/>
          <p:nvPr/>
        </p:nvSpPr>
        <p:spPr>
          <a:xfrm>
            <a:off x="2286000" y="2880360"/>
            <a:ext cx="7616952" cy="45720"/>
          </a:xfrm>
          <a:prstGeom prst="rect">
            <a:avLst/>
          </a:prstGeom>
          <a:solidFill>
            <a:srgbClr val="D62127"/>
          </a:solidFill>
          <a:ln/>
        </p:spPr>
      </p:sp>
      <p:sp>
        <p:nvSpPr>
          <p:cNvPr id="7" name="Text 4"/>
          <p:cNvSpPr/>
          <p:nvPr/>
        </p:nvSpPr>
        <p:spPr>
          <a:xfrm>
            <a:off x="914400" y="3017520"/>
            <a:ext cx="10360152" cy="1005840"/>
          </a:xfrm>
          <a:prstGeom prst="rect">
            <a:avLst/>
          </a:prstGeom>
          <a:noFill/>
          <a:ln/>
        </p:spPr>
        <p:txBody>
          <a:bodyPr wrap="square" lIns="0" tIns="0" rIns="0" bIns="0" rtlCol="0" anchor="ctr"/>
          <a:lstStyle/>
          <a:p>
            <a:pPr marL="0" indent="0" algn="ctr">
              <a:lnSpc>
                <a:spcPct val="140000"/>
              </a:lnSpc>
              <a:buNone/>
            </a:pPr>
            <a:r>
              <a:rPr lang="en-US" sz="2500" dirty="0">
                <a:solidFill>
                  <a:srgbClr val="AACCDD"/>
                </a:solidFill>
                <a:latin typeface="Calibri" pitchFamily="34" charset="0"/>
                <a:ea typeface="Calibri" pitchFamily="34" charset="-122"/>
                <a:cs typeface="Calibri" pitchFamily="34" charset="-120"/>
              </a:rPr>
              <a:t>It was shaped by occupational transition — not instructional deficit.</a:t>
            </a:r>
            <a:endParaRPr lang="en-US" sz="2500" dirty="0"/>
          </a:p>
          <a:p>
            <a:pPr marL="0" indent="0" algn="ctr">
              <a:lnSpc>
                <a:spcPct val="140000"/>
              </a:lnSpc>
              <a:buNone/>
            </a:pPr>
            <a:r>
              <a:rPr lang="en-US" sz="2500" dirty="0">
                <a:solidFill>
                  <a:srgbClr val="AACCDD"/>
                </a:solidFill>
                <a:latin typeface="Calibri" pitchFamily="34" charset="0"/>
                <a:ea typeface="Calibri" pitchFamily="34" charset="-122"/>
                <a:cs typeface="Calibri" pitchFamily="34" charset="-120"/>
              </a:rPr>
              <a:t>It cannot be resolved by vocabulary lists or grammar drills alone.</a:t>
            </a:r>
            <a:endParaRPr lang="en-US" sz="2500" dirty="0"/>
          </a:p>
        </p:txBody>
      </p:sp>
      <p:sp>
        <p:nvSpPr>
          <p:cNvPr id="8" name="Shape 5"/>
          <p:cNvSpPr/>
          <p:nvPr/>
        </p:nvSpPr>
        <p:spPr>
          <a:xfrm>
            <a:off x="1097280" y="4160520"/>
            <a:ext cx="9994392" cy="1691640"/>
          </a:xfrm>
          <a:prstGeom prst="rect">
            <a:avLst/>
          </a:prstGeom>
          <a:solidFill>
            <a:srgbClr val="D62127">
              <a:alpha val="75000"/>
            </a:srgbClr>
          </a:solidFill>
          <a:ln/>
        </p:spPr>
      </p:sp>
      <p:sp>
        <p:nvSpPr>
          <p:cNvPr id="9" name="Text 6"/>
          <p:cNvSpPr/>
          <p:nvPr/>
        </p:nvSpPr>
        <p:spPr>
          <a:xfrm>
            <a:off x="1280160" y="4251960"/>
            <a:ext cx="9628632" cy="1508760"/>
          </a:xfrm>
          <a:prstGeom prst="rect">
            <a:avLst/>
          </a:prstGeom>
          <a:noFill/>
          <a:ln/>
        </p:spPr>
        <p:txBody>
          <a:bodyPr wrap="square" lIns="0" tIns="0" rIns="0" bIns="0" rtlCol="0" anchor="ctr"/>
          <a:lstStyle/>
          <a:p>
            <a:pPr marL="0" indent="0" algn="ctr">
              <a:lnSpc>
                <a:spcPct val="135000"/>
              </a:lnSpc>
              <a:buNone/>
            </a:pPr>
            <a:r>
              <a:rPr lang="en-US" sz="2500" b="1" dirty="0">
                <a:solidFill>
                  <a:srgbClr val="FFFFFF"/>
                </a:solidFill>
                <a:latin typeface="Calibri" pitchFamily="34" charset="0"/>
                <a:ea typeface="Calibri" pitchFamily="34" charset="-122"/>
                <a:cs typeface="Calibri" pitchFamily="34" charset="-120"/>
              </a:rPr>
              <a:t>What is needed: genre-based instruction that develops</a:t>
            </a:r>
            <a:endParaRPr lang="en-US" sz="2500" dirty="0"/>
          </a:p>
          <a:p>
            <a:pPr marL="0" indent="0" algn="ctr">
              <a:lnSpc>
                <a:spcPct val="135000"/>
              </a:lnSpc>
              <a:buNone/>
            </a:pPr>
            <a:r>
              <a:rPr lang="en-US" sz="2500" b="1" dirty="0">
                <a:solidFill>
                  <a:srgbClr val="FFFFFF"/>
                </a:solidFill>
                <a:latin typeface="Calibri" pitchFamily="34" charset="0"/>
                <a:ea typeface="Calibri" pitchFamily="34" charset="-122"/>
                <a:cs typeface="Calibri" pitchFamily="34" charset="-120"/>
              </a:rPr>
              <a:t>conjunctive range, referential tracking, and clause completion</a:t>
            </a:r>
            <a:endParaRPr lang="en-US" sz="2500" dirty="0"/>
          </a:p>
          <a:p>
            <a:pPr marL="0" indent="0" algn="ctr">
              <a:lnSpc>
                <a:spcPct val="135000"/>
              </a:lnSpc>
              <a:buNone/>
            </a:pPr>
            <a:r>
              <a:rPr lang="en-US" sz="2500" b="1" dirty="0">
                <a:solidFill>
                  <a:srgbClr val="FFFFFF"/>
                </a:solidFill>
                <a:latin typeface="Calibri" pitchFamily="34" charset="0"/>
                <a:ea typeface="Calibri" pitchFamily="34" charset="-122"/>
                <a:cs typeface="Calibri" pitchFamily="34" charset="-120"/>
              </a:rPr>
              <a:t>within authentic guiding situations.</a:t>
            </a:r>
            <a:endParaRPr lang="en-US" sz="2500" dirty="0"/>
          </a:p>
        </p:txBody>
      </p:sp>
      <p:sp>
        <p:nvSpPr>
          <p:cNvPr id="10" name="Shape 7"/>
          <p:cNvSpPr/>
          <p:nvPr/>
        </p:nvSpPr>
        <p:spPr>
          <a:xfrm>
            <a:off x="0" y="6583680"/>
            <a:ext cx="12188952" cy="274320"/>
          </a:xfrm>
          <a:prstGeom prst="rect">
            <a:avLst/>
          </a:prstGeom>
          <a:solidFill>
            <a:srgbClr val="232262"/>
          </a:solidFill>
          <a:ln/>
        </p:spPr>
      </p:sp>
      <p:sp>
        <p:nvSpPr>
          <p:cNvPr id="11" name="Text 8"/>
          <p:cNvSpPr/>
          <p:nvPr/>
        </p:nvSpPr>
        <p:spPr>
          <a:xfrm>
            <a:off x="182880" y="6601968"/>
            <a:ext cx="11887200" cy="228600"/>
          </a:xfrm>
          <a:prstGeom prst="rect">
            <a:avLst/>
          </a:prstGeom>
          <a:noFill/>
          <a:ln/>
        </p:spPr>
        <p:txBody>
          <a:bodyPr wrap="square" lIns="0" tIns="0" rIns="0" bIns="0" rtlCol="0" anchor="ctr"/>
          <a:lstStyle/>
          <a:p>
            <a:pPr marL="0" indent="0" algn="l">
              <a:buNone/>
            </a:pPr>
            <a:r>
              <a:rPr lang="en-US" sz="700" dirty="0">
                <a:solidFill>
                  <a:srgbClr val="FFFFFF"/>
                </a:solidFill>
                <a:latin typeface="Calibri" pitchFamily="34" charset="0"/>
                <a:ea typeface="Calibri" pitchFamily="34" charset="-122"/>
                <a:cs typeface="Calibri" pitchFamily="34" charset="-120"/>
              </a:rPr>
              <a:t>VIETTESOL INTERNATIONAL CONVENTION 2026</a:t>
            </a:r>
            <a:endParaRPr lang="en-US" sz="7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animBg="1"/>
      <p:bldP spid="9"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429</TotalTime>
  <Words>1041</Words>
  <Application>Microsoft Office PowerPoint</Application>
  <PresentationFormat>Widescreen</PresentationFormat>
  <Paragraphs>135</Paragraphs>
  <Slides>10</Slides>
  <Notes>10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RONALD DE LEMIOS</cp:lastModifiedBy>
  <cp:revision>17</cp:revision>
  <dcterms:created xsi:type="dcterms:W3CDTF">2026-08-23T03:38:25Z</dcterms:created>
  <dcterms:modified xsi:type="dcterms:W3CDTF">2026-08-27T17:39:38Z</dcterms:modified>
</cp:coreProperties>
</file>