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0267275" cy="4279423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 initials="A" lastIdx="1" clrIdx="0">
    <p:extLst>
      <p:ext uri="{19B8F6BF-5375-455C-9EA6-DF929625EA0E}">
        <p15:presenceInfo xmlns:p15="http://schemas.microsoft.com/office/powerpoint/2012/main" userId="Admi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226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2" d="100"/>
          <a:sy n="12" d="100"/>
        </p:scale>
        <p:origin x="162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70046" y="7003597"/>
            <a:ext cx="25727184" cy="14898735"/>
          </a:xfrm>
        </p:spPr>
        <p:txBody>
          <a:bodyPr anchor="b"/>
          <a:lstStyle>
            <a:lvl1pPr algn="ctr">
              <a:defRPr sz="19861"/>
            </a:lvl1pPr>
          </a:lstStyle>
          <a:p>
            <a:r>
              <a:rPr lang="en-US"/>
              <a:t>Click to edit Master title style</a:t>
            </a:r>
            <a:endParaRPr lang="en-US" dirty="0"/>
          </a:p>
        </p:txBody>
      </p:sp>
      <p:sp>
        <p:nvSpPr>
          <p:cNvPr id="3" name="Subtitle 2"/>
          <p:cNvSpPr>
            <a:spLocks noGrp="1"/>
          </p:cNvSpPr>
          <p:nvPr>
            <p:ph type="subTitle" idx="1"/>
          </p:nvPr>
        </p:nvSpPr>
        <p:spPr>
          <a:xfrm>
            <a:off x="3783410" y="22476884"/>
            <a:ext cx="22700456" cy="10332032"/>
          </a:xfrm>
        </p:spPr>
        <p:txBody>
          <a:bodyPr/>
          <a:lstStyle>
            <a:lvl1pPr marL="0" indent="0" algn="ctr">
              <a:buNone/>
              <a:defRPr sz="7944"/>
            </a:lvl1pPr>
            <a:lvl2pPr marL="1513378" indent="0" algn="ctr">
              <a:buNone/>
              <a:defRPr sz="6620"/>
            </a:lvl2pPr>
            <a:lvl3pPr marL="3026755" indent="0" algn="ctr">
              <a:buNone/>
              <a:defRPr sz="5958"/>
            </a:lvl3pPr>
            <a:lvl4pPr marL="4540133" indent="0" algn="ctr">
              <a:buNone/>
              <a:defRPr sz="5296"/>
            </a:lvl4pPr>
            <a:lvl5pPr marL="6053511" indent="0" algn="ctr">
              <a:buNone/>
              <a:defRPr sz="5296"/>
            </a:lvl5pPr>
            <a:lvl6pPr marL="7566889" indent="0" algn="ctr">
              <a:buNone/>
              <a:defRPr sz="5296"/>
            </a:lvl6pPr>
            <a:lvl7pPr marL="9080266" indent="0" algn="ctr">
              <a:buNone/>
              <a:defRPr sz="5296"/>
            </a:lvl7pPr>
            <a:lvl8pPr marL="10593644" indent="0" algn="ctr">
              <a:buNone/>
              <a:defRPr sz="5296"/>
            </a:lvl8pPr>
            <a:lvl9pPr marL="12107022" indent="0" algn="ctr">
              <a:buNone/>
              <a:defRPr sz="52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B4C2DDD-1F5C-4197-9B2F-80A7F2B9210C}" type="datetimeFigureOut">
              <a:rPr lang="vi-VN" smtClean="0"/>
              <a:t>20/08/2026</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44286AF3-F49B-4E39-939D-40A3BDE02972}" type="slidenum">
              <a:rPr lang="vi-VN" smtClean="0"/>
              <a:t>‹#›</a:t>
            </a:fld>
            <a:endParaRPr lang="vi-VN"/>
          </a:p>
        </p:txBody>
      </p:sp>
    </p:spTree>
    <p:extLst>
      <p:ext uri="{BB962C8B-B14F-4D97-AF65-F5344CB8AC3E}">
        <p14:creationId xmlns:p14="http://schemas.microsoft.com/office/powerpoint/2010/main" val="1898617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4C2DDD-1F5C-4197-9B2F-80A7F2B9210C}" type="datetimeFigureOut">
              <a:rPr lang="vi-VN" smtClean="0"/>
              <a:t>20/08/2026</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44286AF3-F49B-4E39-939D-40A3BDE02972}" type="slidenum">
              <a:rPr lang="vi-VN" smtClean="0"/>
              <a:t>‹#›</a:t>
            </a:fld>
            <a:endParaRPr lang="vi-VN"/>
          </a:p>
        </p:txBody>
      </p:sp>
    </p:spTree>
    <p:extLst>
      <p:ext uri="{BB962C8B-B14F-4D97-AF65-F5344CB8AC3E}">
        <p14:creationId xmlns:p14="http://schemas.microsoft.com/office/powerpoint/2010/main" val="6955924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65112" y="10668854"/>
            <a:ext cx="26105525" cy="17801211"/>
          </a:xfrm>
        </p:spPr>
        <p:txBody>
          <a:bodyPr anchor="b"/>
          <a:lstStyle>
            <a:lvl1pPr>
              <a:defRPr sz="19861"/>
            </a:lvl1pPr>
          </a:lstStyle>
          <a:p>
            <a:r>
              <a:rPr lang="en-US"/>
              <a:t>Click to edit Master title style</a:t>
            </a:r>
            <a:endParaRPr lang="en-US" dirty="0"/>
          </a:p>
        </p:txBody>
      </p:sp>
      <p:sp>
        <p:nvSpPr>
          <p:cNvPr id="3" name="Text Placeholder 2"/>
          <p:cNvSpPr>
            <a:spLocks noGrp="1"/>
          </p:cNvSpPr>
          <p:nvPr>
            <p:ph type="body" idx="1"/>
          </p:nvPr>
        </p:nvSpPr>
        <p:spPr>
          <a:xfrm>
            <a:off x="2065112" y="28638472"/>
            <a:ext cx="26105525" cy="9361236"/>
          </a:xfrm>
        </p:spPr>
        <p:txBody>
          <a:bodyPr/>
          <a:lstStyle>
            <a:lvl1pPr marL="0" indent="0">
              <a:buNone/>
              <a:defRPr sz="7944">
                <a:solidFill>
                  <a:schemeClr val="tx1"/>
                </a:solidFill>
              </a:defRPr>
            </a:lvl1pPr>
            <a:lvl2pPr marL="1513378" indent="0">
              <a:buNone/>
              <a:defRPr sz="6620">
                <a:solidFill>
                  <a:schemeClr val="tx1">
                    <a:tint val="75000"/>
                  </a:schemeClr>
                </a:solidFill>
              </a:defRPr>
            </a:lvl2pPr>
            <a:lvl3pPr marL="3026755" indent="0">
              <a:buNone/>
              <a:defRPr sz="5958">
                <a:solidFill>
                  <a:schemeClr val="tx1">
                    <a:tint val="75000"/>
                  </a:schemeClr>
                </a:solidFill>
              </a:defRPr>
            </a:lvl3pPr>
            <a:lvl4pPr marL="4540133" indent="0">
              <a:buNone/>
              <a:defRPr sz="5296">
                <a:solidFill>
                  <a:schemeClr val="tx1">
                    <a:tint val="75000"/>
                  </a:schemeClr>
                </a:solidFill>
              </a:defRPr>
            </a:lvl4pPr>
            <a:lvl5pPr marL="6053511" indent="0">
              <a:buNone/>
              <a:defRPr sz="5296">
                <a:solidFill>
                  <a:schemeClr val="tx1">
                    <a:tint val="75000"/>
                  </a:schemeClr>
                </a:solidFill>
              </a:defRPr>
            </a:lvl5pPr>
            <a:lvl6pPr marL="7566889" indent="0">
              <a:buNone/>
              <a:defRPr sz="5296">
                <a:solidFill>
                  <a:schemeClr val="tx1">
                    <a:tint val="75000"/>
                  </a:schemeClr>
                </a:solidFill>
              </a:defRPr>
            </a:lvl6pPr>
            <a:lvl7pPr marL="9080266" indent="0">
              <a:buNone/>
              <a:defRPr sz="5296">
                <a:solidFill>
                  <a:schemeClr val="tx1">
                    <a:tint val="75000"/>
                  </a:schemeClr>
                </a:solidFill>
              </a:defRPr>
            </a:lvl7pPr>
            <a:lvl8pPr marL="10593644" indent="0">
              <a:buNone/>
              <a:defRPr sz="5296">
                <a:solidFill>
                  <a:schemeClr val="tx1">
                    <a:tint val="75000"/>
                  </a:schemeClr>
                </a:solidFill>
              </a:defRPr>
            </a:lvl8pPr>
            <a:lvl9pPr marL="12107022" indent="0">
              <a:buNone/>
              <a:defRPr sz="52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4C2DDD-1F5C-4197-9B2F-80A7F2B9210C}" type="datetimeFigureOut">
              <a:rPr lang="vi-VN" smtClean="0"/>
              <a:t>20/08/2026</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44286AF3-F49B-4E39-939D-40A3BDE02972}" type="slidenum">
              <a:rPr lang="vi-VN" smtClean="0"/>
              <a:t>‹#›</a:t>
            </a:fld>
            <a:endParaRPr lang="vi-VN"/>
          </a:p>
        </p:txBody>
      </p:sp>
    </p:spTree>
    <p:extLst>
      <p:ext uri="{BB962C8B-B14F-4D97-AF65-F5344CB8AC3E}">
        <p14:creationId xmlns:p14="http://schemas.microsoft.com/office/powerpoint/2010/main" val="42680513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080875" y="11391985"/>
            <a:ext cx="12863592" cy="271525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5322808" y="11391985"/>
            <a:ext cx="12863592" cy="271525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B4C2DDD-1F5C-4197-9B2F-80A7F2B9210C}" type="datetimeFigureOut">
              <a:rPr lang="vi-VN" smtClean="0"/>
              <a:t>20/08/2026</a:t>
            </a:fld>
            <a:endParaRPr lang="vi-VN"/>
          </a:p>
        </p:txBody>
      </p:sp>
      <p:sp>
        <p:nvSpPr>
          <p:cNvPr id="6" name="Footer Placeholder 5"/>
          <p:cNvSpPr>
            <a:spLocks noGrp="1"/>
          </p:cNvSpPr>
          <p:nvPr>
            <p:ph type="ftr" sz="quarter" idx="11"/>
          </p:nvPr>
        </p:nvSpPr>
        <p:spPr/>
        <p:txBody>
          <a:bodyPr/>
          <a:lstStyle/>
          <a:p>
            <a:endParaRPr lang="vi-VN"/>
          </a:p>
        </p:txBody>
      </p:sp>
      <p:sp>
        <p:nvSpPr>
          <p:cNvPr id="7" name="Slide Number Placeholder 6"/>
          <p:cNvSpPr>
            <a:spLocks noGrp="1"/>
          </p:cNvSpPr>
          <p:nvPr>
            <p:ph type="sldNum" sz="quarter" idx="12"/>
          </p:nvPr>
        </p:nvSpPr>
        <p:spPr/>
        <p:txBody>
          <a:bodyPr/>
          <a:lstStyle/>
          <a:p>
            <a:fld id="{44286AF3-F49B-4E39-939D-40A3BDE02972}" type="slidenum">
              <a:rPr lang="vi-VN" smtClean="0"/>
              <a:t>‹#›</a:t>
            </a:fld>
            <a:endParaRPr lang="vi-VN"/>
          </a:p>
        </p:txBody>
      </p:sp>
    </p:spTree>
    <p:extLst>
      <p:ext uri="{BB962C8B-B14F-4D97-AF65-F5344CB8AC3E}">
        <p14:creationId xmlns:p14="http://schemas.microsoft.com/office/powerpoint/2010/main" val="11995527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084817" y="2278406"/>
            <a:ext cx="26105525" cy="8271575"/>
          </a:xfrm>
        </p:spPr>
        <p:txBody>
          <a:bodyPr/>
          <a:lstStyle/>
          <a:p>
            <a:r>
              <a:rPr lang="en-US"/>
              <a:t>Click to edit Master title style</a:t>
            </a:r>
            <a:endParaRPr lang="en-US" dirty="0"/>
          </a:p>
        </p:txBody>
      </p:sp>
      <p:sp>
        <p:nvSpPr>
          <p:cNvPr id="3" name="Text Placeholder 2"/>
          <p:cNvSpPr>
            <a:spLocks noGrp="1"/>
          </p:cNvSpPr>
          <p:nvPr>
            <p:ph type="body" idx="1"/>
          </p:nvPr>
        </p:nvSpPr>
        <p:spPr>
          <a:xfrm>
            <a:off x="2084821" y="10490535"/>
            <a:ext cx="12804474" cy="5141249"/>
          </a:xfrm>
        </p:spPr>
        <p:txBody>
          <a:bodyPr anchor="b"/>
          <a:lstStyle>
            <a:lvl1pPr marL="0" indent="0">
              <a:buNone/>
              <a:defRPr sz="7944" b="1"/>
            </a:lvl1pPr>
            <a:lvl2pPr marL="1513378" indent="0">
              <a:buNone/>
              <a:defRPr sz="6620" b="1"/>
            </a:lvl2pPr>
            <a:lvl3pPr marL="3026755" indent="0">
              <a:buNone/>
              <a:defRPr sz="5958" b="1"/>
            </a:lvl3pPr>
            <a:lvl4pPr marL="4540133" indent="0">
              <a:buNone/>
              <a:defRPr sz="5296" b="1"/>
            </a:lvl4pPr>
            <a:lvl5pPr marL="6053511" indent="0">
              <a:buNone/>
              <a:defRPr sz="5296" b="1"/>
            </a:lvl5pPr>
            <a:lvl6pPr marL="7566889" indent="0">
              <a:buNone/>
              <a:defRPr sz="5296" b="1"/>
            </a:lvl6pPr>
            <a:lvl7pPr marL="9080266" indent="0">
              <a:buNone/>
              <a:defRPr sz="5296" b="1"/>
            </a:lvl7pPr>
            <a:lvl8pPr marL="10593644" indent="0">
              <a:buNone/>
              <a:defRPr sz="5296" b="1"/>
            </a:lvl8pPr>
            <a:lvl9pPr marL="12107022" indent="0">
              <a:buNone/>
              <a:defRPr sz="5296" b="1"/>
            </a:lvl9pPr>
          </a:lstStyle>
          <a:p>
            <a:pPr lvl="0"/>
            <a:r>
              <a:rPr lang="en-US"/>
              <a:t>Click to edit Master text styles</a:t>
            </a:r>
          </a:p>
        </p:txBody>
      </p:sp>
      <p:sp>
        <p:nvSpPr>
          <p:cNvPr id="4" name="Content Placeholder 3"/>
          <p:cNvSpPr>
            <a:spLocks noGrp="1"/>
          </p:cNvSpPr>
          <p:nvPr>
            <p:ph sz="half" idx="2"/>
          </p:nvPr>
        </p:nvSpPr>
        <p:spPr>
          <a:xfrm>
            <a:off x="2084821" y="15631784"/>
            <a:ext cx="12804474" cy="2299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5322810" y="10490535"/>
            <a:ext cx="12867534" cy="5141249"/>
          </a:xfrm>
        </p:spPr>
        <p:txBody>
          <a:bodyPr anchor="b"/>
          <a:lstStyle>
            <a:lvl1pPr marL="0" indent="0">
              <a:buNone/>
              <a:defRPr sz="7944" b="1"/>
            </a:lvl1pPr>
            <a:lvl2pPr marL="1513378" indent="0">
              <a:buNone/>
              <a:defRPr sz="6620" b="1"/>
            </a:lvl2pPr>
            <a:lvl3pPr marL="3026755" indent="0">
              <a:buNone/>
              <a:defRPr sz="5958" b="1"/>
            </a:lvl3pPr>
            <a:lvl4pPr marL="4540133" indent="0">
              <a:buNone/>
              <a:defRPr sz="5296" b="1"/>
            </a:lvl4pPr>
            <a:lvl5pPr marL="6053511" indent="0">
              <a:buNone/>
              <a:defRPr sz="5296" b="1"/>
            </a:lvl5pPr>
            <a:lvl6pPr marL="7566889" indent="0">
              <a:buNone/>
              <a:defRPr sz="5296" b="1"/>
            </a:lvl6pPr>
            <a:lvl7pPr marL="9080266" indent="0">
              <a:buNone/>
              <a:defRPr sz="5296" b="1"/>
            </a:lvl7pPr>
            <a:lvl8pPr marL="10593644" indent="0">
              <a:buNone/>
              <a:defRPr sz="5296" b="1"/>
            </a:lvl8pPr>
            <a:lvl9pPr marL="12107022" indent="0">
              <a:buNone/>
              <a:defRPr sz="5296" b="1"/>
            </a:lvl9pPr>
          </a:lstStyle>
          <a:p>
            <a:pPr lvl="0"/>
            <a:r>
              <a:rPr lang="en-US"/>
              <a:t>Click to edit Master text styles</a:t>
            </a:r>
          </a:p>
        </p:txBody>
      </p:sp>
      <p:sp>
        <p:nvSpPr>
          <p:cNvPr id="6" name="Content Placeholder 5"/>
          <p:cNvSpPr>
            <a:spLocks noGrp="1"/>
          </p:cNvSpPr>
          <p:nvPr>
            <p:ph sz="quarter" idx="4"/>
          </p:nvPr>
        </p:nvSpPr>
        <p:spPr>
          <a:xfrm>
            <a:off x="15322810" y="15631784"/>
            <a:ext cx="12867534" cy="2299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B4C2DDD-1F5C-4197-9B2F-80A7F2B9210C}" type="datetimeFigureOut">
              <a:rPr lang="vi-VN" smtClean="0"/>
              <a:t>20/08/2026</a:t>
            </a:fld>
            <a:endParaRPr lang="vi-VN"/>
          </a:p>
        </p:txBody>
      </p:sp>
      <p:sp>
        <p:nvSpPr>
          <p:cNvPr id="8" name="Footer Placeholder 7"/>
          <p:cNvSpPr>
            <a:spLocks noGrp="1"/>
          </p:cNvSpPr>
          <p:nvPr>
            <p:ph type="ftr" sz="quarter" idx="11"/>
          </p:nvPr>
        </p:nvSpPr>
        <p:spPr/>
        <p:txBody>
          <a:bodyPr/>
          <a:lstStyle/>
          <a:p>
            <a:endParaRPr lang="vi-VN"/>
          </a:p>
        </p:txBody>
      </p:sp>
      <p:sp>
        <p:nvSpPr>
          <p:cNvPr id="9" name="Slide Number Placeholder 8"/>
          <p:cNvSpPr>
            <a:spLocks noGrp="1"/>
          </p:cNvSpPr>
          <p:nvPr>
            <p:ph type="sldNum" sz="quarter" idx="12"/>
          </p:nvPr>
        </p:nvSpPr>
        <p:spPr/>
        <p:txBody>
          <a:bodyPr/>
          <a:lstStyle/>
          <a:p>
            <a:fld id="{44286AF3-F49B-4E39-939D-40A3BDE02972}" type="slidenum">
              <a:rPr lang="vi-VN" smtClean="0"/>
              <a:t>‹#›</a:t>
            </a:fld>
            <a:endParaRPr lang="vi-VN"/>
          </a:p>
        </p:txBody>
      </p:sp>
    </p:spTree>
    <p:extLst>
      <p:ext uri="{BB962C8B-B14F-4D97-AF65-F5344CB8AC3E}">
        <p14:creationId xmlns:p14="http://schemas.microsoft.com/office/powerpoint/2010/main" val="22693069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B4C2DDD-1F5C-4197-9B2F-80A7F2B9210C}" type="datetimeFigureOut">
              <a:rPr lang="vi-VN" smtClean="0"/>
              <a:t>20/08/2026</a:t>
            </a:fld>
            <a:endParaRPr lang="vi-VN"/>
          </a:p>
        </p:txBody>
      </p:sp>
      <p:sp>
        <p:nvSpPr>
          <p:cNvPr id="4" name="Footer Placeholder 3"/>
          <p:cNvSpPr>
            <a:spLocks noGrp="1"/>
          </p:cNvSpPr>
          <p:nvPr>
            <p:ph type="ftr" sz="quarter" idx="11"/>
          </p:nvPr>
        </p:nvSpPr>
        <p:spPr/>
        <p:txBody>
          <a:bodyPr/>
          <a:lstStyle/>
          <a:p>
            <a:endParaRPr lang="vi-VN"/>
          </a:p>
        </p:txBody>
      </p:sp>
      <p:sp>
        <p:nvSpPr>
          <p:cNvPr id="5" name="Slide Number Placeholder 4"/>
          <p:cNvSpPr>
            <a:spLocks noGrp="1"/>
          </p:cNvSpPr>
          <p:nvPr>
            <p:ph type="sldNum" sz="quarter" idx="12"/>
          </p:nvPr>
        </p:nvSpPr>
        <p:spPr/>
        <p:txBody>
          <a:bodyPr/>
          <a:lstStyle/>
          <a:p>
            <a:fld id="{44286AF3-F49B-4E39-939D-40A3BDE02972}" type="slidenum">
              <a:rPr lang="vi-VN" smtClean="0"/>
              <a:t>‹#›</a:t>
            </a:fld>
            <a:endParaRPr lang="vi-VN"/>
          </a:p>
        </p:txBody>
      </p:sp>
    </p:spTree>
    <p:extLst>
      <p:ext uri="{BB962C8B-B14F-4D97-AF65-F5344CB8AC3E}">
        <p14:creationId xmlns:p14="http://schemas.microsoft.com/office/powerpoint/2010/main" val="31373492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4C2DDD-1F5C-4197-9B2F-80A7F2B9210C}" type="datetimeFigureOut">
              <a:rPr lang="vi-VN" smtClean="0"/>
              <a:t>20/08/2026</a:t>
            </a:fld>
            <a:endParaRPr lang="vi-VN"/>
          </a:p>
        </p:txBody>
      </p:sp>
      <p:sp>
        <p:nvSpPr>
          <p:cNvPr id="3" name="Footer Placeholder 2"/>
          <p:cNvSpPr>
            <a:spLocks noGrp="1"/>
          </p:cNvSpPr>
          <p:nvPr>
            <p:ph type="ftr" sz="quarter" idx="11"/>
          </p:nvPr>
        </p:nvSpPr>
        <p:spPr/>
        <p:txBody>
          <a:bodyPr/>
          <a:lstStyle/>
          <a:p>
            <a:endParaRPr lang="vi-VN"/>
          </a:p>
        </p:txBody>
      </p:sp>
      <p:sp>
        <p:nvSpPr>
          <p:cNvPr id="4" name="Slide Number Placeholder 3"/>
          <p:cNvSpPr>
            <a:spLocks noGrp="1"/>
          </p:cNvSpPr>
          <p:nvPr>
            <p:ph type="sldNum" sz="quarter" idx="12"/>
          </p:nvPr>
        </p:nvSpPr>
        <p:spPr/>
        <p:txBody>
          <a:bodyPr/>
          <a:lstStyle/>
          <a:p>
            <a:fld id="{44286AF3-F49B-4E39-939D-40A3BDE02972}" type="slidenum">
              <a:rPr lang="vi-VN" smtClean="0"/>
              <a:t>‹#›</a:t>
            </a:fld>
            <a:endParaRPr lang="vi-VN"/>
          </a:p>
        </p:txBody>
      </p:sp>
    </p:spTree>
    <p:extLst>
      <p:ext uri="{BB962C8B-B14F-4D97-AF65-F5344CB8AC3E}">
        <p14:creationId xmlns:p14="http://schemas.microsoft.com/office/powerpoint/2010/main" val="2255616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4817" y="2852949"/>
            <a:ext cx="9761984" cy="9985322"/>
          </a:xfrm>
        </p:spPr>
        <p:txBody>
          <a:bodyPr anchor="b"/>
          <a:lstStyle>
            <a:lvl1pPr>
              <a:defRPr sz="10592"/>
            </a:lvl1pPr>
          </a:lstStyle>
          <a:p>
            <a:r>
              <a:rPr lang="en-US"/>
              <a:t>Click to edit Master title style</a:t>
            </a:r>
            <a:endParaRPr lang="en-US" dirty="0"/>
          </a:p>
        </p:txBody>
      </p:sp>
      <p:sp>
        <p:nvSpPr>
          <p:cNvPr id="3" name="Content Placeholder 2"/>
          <p:cNvSpPr>
            <a:spLocks noGrp="1"/>
          </p:cNvSpPr>
          <p:nvPr>
            <p:ph idx="1"/>
          </p:nvPr>
        </p:nvSpPr>
        <p:spPr>
          <a:xfrm>
            <a:off x="12867534" y="6161587"/>
            <a:ext cx="15322808" cy="30411646"/>
          </a:xfrm>
        </p:spPr>
        <p:txBody>
          <a:bodyPr/>
          <a:lstStyle>
            <a:lvl1pPr>
              <a:defRPr sz="10592"/>
            </a:lvl1pPr>
            <a:lvl2pPr>
              <a:defRPr sz="9268"/>
            </a:lvl2pPr>
            <a:lvl3pPr>
              <a:defRPr sz="7944"/>
            </a:lvl3pPr>
            <a:lvl4pPr>
              <a:defRPr sz="6620"/>
            </a:lvl4pPr>
            <a:lvl5pPr>
              <a:defRPr sz="6620"/>
            </a:lvl5pPr>
            <a:lvl6pPr>
              <a:defRPr sz="6620"/>
            </a:lvl6pPr>
            <a:lvl7pPr>
              <a:defRPr sz="6620"/>
            </a:lvl7pPr>
            <a:lvl8pPr>
              <a:defRPr sz="6620"/>
            </a:lvl8pPr>
            <a:lvl9pPr>
              <a:defRPr sz="66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084817" y="12838271"/>
            <a:ext cx="9761984" cy="23784486"/>
          </a:xfrm>
        </p:spPr>
        <p:txBody>
          <a:bodyPr/>
          <a:lstStyle>
            <a:lvl1pPr marL="0" indent="0">
              <a:buNone/>
              <a:defRPr sz="5296"/>
            </a:lvl1pPr>
            <a:lvl2pPr marL="1513378" indent="0">
              <a:buNone/>
              <a:defRPr sz="4634"/>
            </a:lvl2pPr>
            <a:lvl3pPr marL="3026755" indent="0">
              <a:buNone/>
              <a:defRPr sz="3972"/>
            </a:lvl3pPr>
            <a:lvl4pPr marL="4540133" indent="0">
              <a:buNone/>
              <a:defRPr sz="3310"/>
            </a:lvl4pPr>
            <a:lvl5pPr marL="6053511" indent="0">
              <a:buNone/>
              <a:defRPr sz="3310"/>
            </a:lvl5pPr>
            <a:lvl6pPr marL="7566889" indent="0">
              <a:buNone/>
              <a:defRPr sz="3310"/>
            </a:lvl6pPr>
            <a:lvl7pPr marL="9080266" indent="0">
              <a:buNone/>
              <a:defRPr sz="3310"/>
            </a:lvl7pPr>
            <a:lvl8pPr marL="10593644" indent="0">
              <a:buNone/>
              <a:defRPr sz="3310"/>
            </a:lvl8pPr>
            <a:lvl9pPr marL="12107022" indent="0">
              <a:buNone/>
              <a:defRPr sz="3310"/>
            </a:lvl9pPr>
          </a:lstStyle>
          <a:p>
            <a:pPr lvl="0"/>
            <a:r>
              <a:rPr lang="en-US"/>
              <a:t>Click to edit Master text styles</a:t>
            </a:r>
          </a:p>
        </p:txBody>
      </p:sp>
      <p:sp>
        <p:nvSpPr>
          <p:cNvPr id="5" name="Date Placeholder 4"/>
          <p:cNvSpPr>
            <a:spLocks noGrp="1"/>
          </p:cNvSpPr>
          <p:nvPr>
            <p:ph type="dt" sz="half" idx="10"/>
          </p:nvPr>
        </p:nvSpPr>
        <p:spPr/>
        <p:txBody>
          <a:bodyPr/>
          <a:lstStyle/>
          <a:p>
            <a:fld id="{5B4C2DDD-1F5C-4197-9B2F-80A7F2B9210C}" type="datetimeFigureOut">
              <a:rPr lang="vi-VN" smtClean="0"/>
              <a:t>20/08/2026</a:t>
            </a:fld>
            <a:endParaRPr lang="vi-VN"/>
          </a:p>
        </p:txBody>
      </p:sp>
      <p:sp>
        <p:nvSpPr>
          <p:cNvPr id="6" name="Footer Placeholder 5"/>
          <p:cNvSpPr>
            <a:spLocks noGrp="1"/>
          </p:cNvSpPr>
          <p:nvPr>
            <p:ph type="ftr" sz="quarter" idx="11"/>
          </p:nvPr>
        </p:nvSpPr>
        <p:spPr/>
        <p:txBody>
          <a:bodyPr/>
          <a:lstStyle/>
          <a:p>
            <a:endParaRPr lang="vi-VN"/>
          </a:p>
        </p:txBody>
      </p:sp>
      <p:sp>
        <p:nvSpPr>
          <p:cNvPr id="7" name="Slide Number Placeholder 6"/>
          <p:cNvSpPr>
            <a:spLocks noGrp="1"/>
          </p:cNvSpPr>
          <p:nvPr>
            <p:ph type="sldNum" sz="quarter" idx="12"/>
          </p:nvPr>
        </p:nvSpPr>
        <p:spPr/>
        <p:txBody>
          <a:bodyPr/>
          <a:lstStyle/>
          <a:p>
            <a:fld id="{44286AF3-F49B-4E39-939D-40A3BDE02972}" type="slidenum">
              <a:rPr lang="vi-VN" smtClean="0"/>
              <a:t>‹#›</a:t>
            </a:fld>
            <a:endParaRPr lang="vi-VN"/>
          </a:p>
        </p:txBody>
      </p:sp>
    </p:spTree>
    <p:extLst>
      <p:ext uri="{BB962C8B-B14F-4D97-AF65-F5344CB8AC3E}">
        <p14:creationId xmlns:p14="http://schemas.microsoft.com/office/powerpoint/2010/main" val="19716192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4817" y="2852949"/>
            <a:ext cx="9761984" cy="9985322"/>
          </a:xfrm>
        </p:spPr>
        <p:txBody>
          <a:bodyPr anchor="b"/>
          <a:lstStyle>
            <a:lvl1pPr>
              <a:defRPr sz="105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2867534" y="6161587"/>
            <a:ext cx="15322808" cy="30411646"/>
          </a:xfrm>
        </p:spPr>
        <p:txBody>
          <a:bodyPr anchor="t"/>
          <a:lstStyle>
            <a:lvl1pPr marL="0" indent="0">
              <a:buNone/>
              <a:defRPr sz="10592"/>
            </a:lvl1pPr>
            <a:lvl2pPr marL="1513378" indent="0">
              <a:buNone/>
              <a:defRPr sz="9268"/>
            </a:lvl2pPr>
            <a:lvl3pPr marL="3026755" indent="0">
              <a:buNone/>
              <a:defRPr sz="7944"/>
            </a:lvl3pPr>
            <a:lvl4pPr marL="4540133" indent="0">
              <a:buNone/>
              <a:defRPr sz="6620"/>
            </a:lvl4pPr>
            <a:lvl5pPr marL="6053511" indent="0">
              <a:buNone/>
              <a:defRPr sz="6620"/>
            </a:lvl5pPr>
            <a:lvl6pPr marL="7566889" indent="0">
              <a:buNone/>
              <a:defRPr sz="6620"/>
            </a:lvl6pPr>
            <a:lvl7pPr marL="9080266" indent="0">
              <a:buNone/>
              <a:defRPr sz="6620"/>
            </a:lvl7pPr>
            <a:lvl8pPr marL="10593644" indent="0">
              <a:buNone/>
              <a:defRPr sz="6620"/>
            </a:lvl8pPr>
            <a:lvl9pPr marL="12107022" indent="0">
              <a:buNone/>
              <a:defRPr sz="6620"/>
            </a:lvl9pPr>
          </a:lstStyle>
          <a:p>
            <a:r>
              <a:rPr lang="en-US"/>
              <a:t>Click icon to add picture</a:t>
            </a:r>
            <a:endParaRPr lang="en-US" dirty="0"/>
          </a:p>
        </p:txBody>
      </p:sp>
      <p:sp>
        <p:nvSpPr>
          <p:cNvPr id="4" name="Text Placeholder 3"/>
          <p:cNvSpPr>
            <a:spLocks noGrp="1"/>
          </p:cNvSpPr>
          <p:nvPr>
            <p:ph type="body" sz="half" idx="2"/>
          </p:nvPr>
        </p:nvSpPr>
        <p:spPr>
          <a:xfrm>
            <a:off x="2084817" y="12838271"/>
            <a:ext cx="9761984" cy="23784486"/>
          </a:xfrm>
        </p:spPr>
        <p:txBody>
          <a:bodyPr/>
          <a:lstStyle>
            <a:lvl1pPr marL="0" indent="0">
              <a:buNone/>
              <a:defRPr sz="5296"/>
            </a:lvl1pPr>
            <a:lvl2pPr marL="1513378" indent="0">
              <a:buNone/>
              <a:defRPr sz="4634"/>
            </a:lvl2pPr>
            <a:lvl3pPr marL="3026755" indent="0">
              <a:buNone/>
              <a:defRPr sz="3972"/>
            </a:lvl3pPr>
            <a:lvl4pPr marL="4540133" indent="0">
              <a:buNone/>
              <a:defRPr sz="3310"/>
            </a:lvl4pPr>
            <a:lvl5pPr marL="6053511" indent="0">
              <a:buNone/>
              <a:defRPr sz="3310"/>
            </a:lvl5pPr>
            <a:lvl6pPr marL="7566889" indent="0">
              <a:buNone/>
              <a:defRPr sz="3310"/>
            </a:lvl6pPr>
            <a:lvl7pPr marL="9080266" indent="0">
              <a:buNone/>
              <a:defRPr sz="3310"/>
            </a:lvl7pPr>
            <a:lvl8pPr marL="10593644" indent="0">
              <a:buNone/>
              <a:defRPr sz="3310"/>
            </a:lvl8pPr>
            <a:lvl9pPr marL="12107022" indent="0">
              <a:buNone/>
              <a:defRPr sz="3310"/>
            </a:lvl9pPr>
          </a:lstStyle>
          <a:p>
            <a:pPr lvl="0"/>
            <a:r>
              <a:rPr lang="en-US"/>
              <a:t>Click to edit Master text styles</a:t>
            </a:r>
          </a:p>
        </p:txBody>
      </p:sp>
      <p:sp>
        <p:nvSpPr>
          <p:cNvPr id="5" name="Date Placeholder 4"/>
          <p:cNvSpPr>
            <a:spLocks noGrp="1"/>
          </p:cNvSpPr>
          <p:nvPr>
            <p:ph type="dt" sz="half" idx="10"/>
          </p:nvPr>
        </p:nvSpPr>
        <p:spPr/>
        <p:txBody>
          <a:bodyPr/>
          <a:lstStyle/>
          <a:p>
            <a:fld id="{5B4C2DDD-1F5C-4197-9B2F-80A7F2B9210C}" type="datetimeFigureOut">
              <a:rPr lang="vi-VN" smtClean="0"/>
              <a:t>20/08/2026</a:t>
            </a:fld>
            <a:endParaRPr lang="vi-VN"/>
          </a:p>
        </p:txBody>
      </p:sp>
      <p:sp>
        <p:nvSpPr>
          <p:cNvPr id="6" name="Footer Placeholder 5"/>
          <p:cNvSpPr>
            <a:spLocks noGrp="1"/>
          </p:cNvSpPr>
          <p:nvPr>
            <p:ph type="ftr" sz="quarter" idx="11"/>
          </p:nvPr>
        </p:nvSpPr>
        <p:spPr/>
        <p:txBody>
          <a:bodyPr/>
          <a:lstStyle/>
          <a:p>
            <a:endParaRPr lang="vi-VN"/>
          </a:p>
        </p:txBody>
      </p:sp>
      <p:sp>
        <p:nvSpPr>
          <p:cNvPr id="7" name="Slide Number Placeholder 6"/>
          <p:cNvSpPr>
            <a:spLocks noGrp="1"/>
          </p:cNvSpPr>
          <p:nvPr>
            <p:ph type="sldNum" sz="quarter" idx="12"/>
          </p:nvPr>
        </p:nvSpPr>
        <p:spPr/>
        <p:txBody>
          <a:bodyPr/>
          <a:lstStyle/>
          <a:p>
            <a:fld id="{44286AF3-F49B-4E39-939D-40A3BDE02972}" type="slidenum">
              <a:rPr lang="vi-VN" smtClean="0"/>
              <a:t>‹#›</a:t>
            </a:fld>
            <a:endParaRPr lang="vi-VN"/>
          </a:p>
        </p:txBody>
      </p:sp>
    </p:spTree>
    <p:extLst>
      <p:ext uri="{BB962C8B-B14F-4D97-AF65-F5344CB8AC3E}">
        <p14:creationId xmlns:p14="http://schemas.microsoft.com/office/powerpoint/2010/main" val="258992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4C2DDD-1F5C-4197-9B2F-80A7F2B9210C}" type="datetimeFigureOut">
              <a:rPr lang="vi-VN" smtClean="0"/>
              <a:t>20/08/2026</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44286AF3-F49B-4E39-939D-40A3BDE02972}" type="slidenum">
              <a:rPr lang="vi-VN" smtClean="0"/>
              <a:t>‹#›</a:t>
            </a:fld>
            <a:endParaRPr lang="vi-VN"/>
          </a:p>
        </p:txBody>
      </p:sp>
    </p:spTree>
    <p:extLst>
      <p:ext uri="{BB962C8B-B14F-4D97-AF65-F5344CB8AC3E}">
        <p14:creationId xmlns:p14="http://schemas.microsoft.com/office/powerpoint/2010/main" val="708810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660020" y="2278397"/>
            <a:ext cx="6526381" cy="3626613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080877" y="2278397"/>
            <a:ext cx="19200803" cy="362661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4C2DDD-1F5C-4197-9B2F-80A7F2B9210C}" type="datetimeFigureOut">
              <a:rPr lang="vi-VN" smtClean="0"/>
              <a:t>20/08/2026</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44286AF3-F49B-4E39-939D-40A3BDE02972}" type="slidenum">
              <a:rPr lang="vi-VN" smtClean="0"/>
              <a:t>‹#›</a:t>
            </a:fld>
            <a:endParaRPr lang="vi-VN"/>
          </a:p>
        </p:txBody>
      </p:sp>
    </p:spTree>
    <p:extLst>
      <p:ext uri="{BB962C8B-B14F-4D97-AF65-F5344CB8AC3E}">
        <p14:creationId xmlns:p14="http://schemas.microsoft.com/office/powerpoint/2010/main" val="1178456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80875" y="2278406"/>
            <a:ext cx="26105525" cy="827157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080875" y="11391985"/>
            <a:ext cx="26105525" cy="2715255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080875" y="39663928"/>
            <a:ext cx="6810137" cy="2278397"/>
          </a:xfrm>
          <a:prstGeom prst="rect">
            <a:avLst/>
          </a:prstGeom>
        </p:spPr>
        <p:txBody>
          <a:bodyPr vert="horz" lIns="91440" tIns="45720" rIns="91440" bIns="45720" rtlCol="0" anchor="ctr"/>
          <a:lstStyle>
            <a:lvl1pPr algn="l">
              <a:defRPr sz="3972">
                <a:solidFill>
                  <a:schemeClr val="tx1">
                    <a:tint val="75000"/>
                  </a:schemeClr>
                </a:solidFill>
              </a:defRPr>
            </a:lvl1pPr>
          </a:lstStyle>
          <a:p>
            <a:fld id="{5B4C2DDD-1F5C-4197-9B2F-80A7F2B9210C}" type="datetimeFigureOut">
              <a:rPr lang="vi-VN" smtClean="0"/>
              <a:t>20/08/2026</a:t>
            </a:fld>
            <a:endParaRPr lang="vi-VN"/>
          </a:p>
        </p:txBody>
      </p:sp>
      <p:sp>
        <p:nvSpPr>
          <p:cNvPr id="5" name="Footer Placeholder 4"/>
          <p:cNvSpPr>
            <a:spLocks noGrp="1"/>
          </p:cNvSpPr>
          <p:nvPr>
            <p:ph type="ftr" sz="quarter" idx="3"/>
          </p:nvPr>
        </p:nvSpPr>
        <p:spPr>
          <a:xfrm>
            <a:off x="10026035" y="39663928"/>
            <a:ext cx="10215205" cy="2278397"/>
          </a:xfrm>
          <a:prstGeom prst="rect">
            <a:avLst/>
          </a:prstGeom>
        </p:spPr>
        <p:txBody>
          <a:bodyPr vert="horz" lIns="91440" tIns="45720" rIns="91440" bIns="45720" rtlCol="0" anchor="ctr"/>
          <a:lstStyle>
            <a:lvl1pPr algn="ctr">
              <a:defRPr sz="3972">
                <a:solidFill>
                  <a:schemeClr val="tx1">
                    <a:tint val="75000"/>
                  </a:schemeClr>
                </a:solidFill>
              </a:defRPr>
            </a:lvl1pPr>
          </a:lstStyle>
          <a:p>
            <a:endParaRPr lang="vi-VN"/>
          </a:p>
        </p:txBody>
      </p:sp>
      <p:sp>
        <p:nvSpPr>
          <p:cNvPr id="6" name="Slide Number Placeholder 5"/>
          <p:cNvSpPr>
            <a:spLocks noGrp="1"/>
          </p:cNvSpPr>
          <p:nvPr>
            <p:ph type="sldNum" sz="quarter" idx="4"/>
          </p:nvPr>
        </p:nvSpPr>
        <p:spPr>
          <a:xfrm>
            <a:off x="21376263" y="39663928"/>
            <a:ext cx="6810137" cy="2278397"/>
          </a:xfrm>
          <a:prstGeom prst="rect">
            <a:avLst/>
          </a:prstGeom>
        </p:spPr>
        <p:txBody>
          <a:bodyPr vert="horz" lIns="91440" tIns="45720" rIns="91440" bIns="45720" rtlCol="0" anchor="ctr"/>
          <a:lstStyle>
            <a:lvl1pPr algn="r">
              <a:defRPr sz="3972">
                <a:solidFill>
                  <a:schemeClr val="tx1">
                    <a:tint val="75000"/>
                  </a:schemeClr>
                </a:solidFill>
              </a:defRPr>
            </a:lvl1pPr>
          </a:lstStyle>
          <a:p>
            <a:fld id="{44286AF3-F49B-4E39-939D-40A3BDE02972}" type="slidenum">
              <a:rPr lang="vi-VN" smtClean="0"/>
              <a:t>‹#›</a:t>
            </a:fld>
            <a:endParaRPr lang="vi-VN"/>
          </a:p>
        </p:txBody>
      </p:sp>
    </p:spTree>
    <p:extLst>
      <p:ext uri="{BB962C8B-B14F-4D97-AF65-F5344CB8AC3E}">
        <p14:creationId xmlns:p14="http://schemas.microsoft.com/office/powerpoint/2010/main" val="22598933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026755" rtl="0" eaLnBrk="1" latinLnBrk="0" hangingPunct="1">
        <a:lnSpc>
          <a:spcPct val="90000"/>
        </a:lnSpc>
        <a:spcBef>
          <a:spcPct val="0"/>
        </a:spcBef>
        <a:buNone/>
        <a:defRPr sz="14564" kern="1200">
          <a:solidFill>
            <a:schemeClr val="tx1"/>
          </a:solidFill>
          <a:latin typeface="+mj-lt"/>
          <a:ea typeface="+mj-ea"/>
          <a:cs typeface="+mj-cs"/>
        </a:defRPr>
      </a:lvl1pPr>
    </p:titleStyle>
    <p:bodyStyle>
      <a:lvl1pPr marL="756689" indent="-756689" algn="l" defTabSz="3026755" rtl="0" eaLnBrk="1" latinLnBrk="0" hangingPunct="1">
        <a:lnSpc>
          <a:spcPct val="90000"/>
        </a:lnSpc>
        <a:spcBef>
          <a:spcPts val="3310"/>
        </a:spcBef>
        <a:buFont typeface="Arial" panose="020B0604020202020204" pitchFamily="34" charset="0"/>
        <a:buChar char="•"/>
        <a:defRPr sz="9268" kern="1200">
          <a:solidFill>
            <a:schemeClr val="tx1"/>
          </a:solidFill>
          <a:latin typeface="+mn-lt"/>
          <a:ea typeface="+mn-ea"/>
          <a:cs typeface="+mn-cs"/>
        </a:defRPr>
      </a:lvl1pPr>
      <a:lvl2pPr marL="2270067" indent="-756689" algn="l" defTabSz="3026755" rtl="0" eaLnBrk="1" latinLnBrk="0" hangingPunct="1">
        <a:lnSpc>
          <a:spcPct val="90000"/>
        </a:lnSpc>
        <a:spcBef>
          <a:spcPts val="1655"/>
        </a:spcBef>
        <a:buFont typeface="Arial" panose="020B0604020202020204" pitchFamily="34" charset="0"/>
        <a:buChar char="•"/>
        <a:defRPr sz="7944" kern="1200">
          <a:solidFill>
            <a:schemeClr val="tx1"/>
          </a:solidFill>
          <a:latin typeface="+mn-lt"/>
          <a:ea typeface="+mn-ea"/>
          <a:cs typeface="+mn-cs"/>
        </a:defRPr>
      </a:lvl2pPr>
      <a:lvl3pPr marL="3783444" indent="-756689" algn="l" defTabSz="3026755" rtl="0" eaLnBrk="1" latinLnBrk="0" hangingPunct="1">
        <a:lnSpc>
          <a:spcPct val="90000"/>
        </a:lnSpc>
        <a:spcBef>
          <a:spcPts val="1655"/>
        </a:spcBef>
        <a:buFont typeface="Arial" panose="020B0604020202020204" pitchFamily="34" charset="0"/>
        <a:buChar char="•"/>
        <a:defRPr sz="6620" kern="1200">
          <a:solidFill>
            <a:schemeClr val="tx1"/>
          </a:solidFill>
          <a:latin typeface="+mn-lt"/>
          <a:ea typeface="+mn-ea"/>
          <a:cs typeface="+mn-cs"/>
        </a:defRPr>
      </a:lvl3pPr>
      <a:lvl4pPr marL="5296822" indent="-756689" algn="l" defTabSz="3026755" rtl="0" eaLnBrk="1" latinLnBrk="0" hangingPunct="1">
        <a:lnSpc>
          <a:spcPct val="90000"/>
        </a:lnSpc>
        <a:spcBef>
          <a:spcPts val="1655"/>
        </a:spcBef>
        <a:buFont typeface="Arial" panose="020B0604020202020204" pitchFamily="34" charset="0"/>
        <a:buChar char="•"/>
        <a:defRPr sz="5958" kern="1200">
          <a:solidFill>
            <a:schemeClr val="tx1"/>
          </a:solidFill>
          <a:latin typeface="+mn-lt"/>
          <a:ea typeface="+mn-ea"/>
          <a:cs typeface="+mn-cs"/>
        </a:defRPr>
      </a:lvl4pPr>
      <a:lvl5pPr marL="6810200" indent="-756689" algn="l" defTabSz="3026755" rtl="0" eaLnBrk="1" latinLnBrk="0" hangingPunct="1">
        <a:lnSpc>
          <a:spcPct val="90000"/>
        </a:lnSpc>
        <a:spcBef>
          <a:spcPts val="1655"/>
        </a:spcBef>
        <a:buFont typeface="Arial" panose="020B0604020202020204" pitchFamily="34" charset="0"/>
        <a:buChar char="•"/>
        <a:defRPr sz="5958" kern="1200">
          <a:solidFill>
            <a:schemeClr val="tx1"/>
          </a:solidFill>
          <a:latin typeface="+mn-lt"/>
          <a:ea typeface="+mn-ea"/>
          <a:cs typeface="+mn-cs"/>
        </a:defRPr>
      </a:lvl5pPr>
      <a:lvl6pPr marL="8323577" indent="-756689" algn="l" defTabSz="3026755" rtl="0" eaLnBrk="1" latinLnBrk="0" hangingPunct="1">
        <a:lnSpc>
          <a:spcPct val="90000"/>
        </a:lnSpc>
        <a:spcBef>
          <a:spcPts val="1655"/>
        </a:spcBef>
        <a:buFont typeface="Arial" panose="020B0604020202020204" pitchFamily="34" charset="0"/>
        <a:buChar char="•"/>
        <a:defRPr sz="5958" kern="1200">
          <a:solidFill>
            <a:schemeClr val="tx1"/>
          </a:solidFill>
          <a:latin typeface="+mn-lt"/>
          <a:ea typeface="+mn-ea"/>
          <a:cs typeface="+mn-cs"/>
        </a:defRPr>
      </a:lvl6pPr>
      <a:lvl7pPr marL="9836955" indent="-756689" algn="l" defTabSz="3026755" rtl="0" eaLnBrk="1" latinLnBrk="0" hangingPunct="1">
        <a:lnSpc>
          <a:spcPct val="90000"/>
        </a:lnSpc>
        <a:spcBef>
          <a:spcPts val="1655"/>
        </a:spcBef>
        <a:buFont typeface="Arial" panose="020B0604020202020204" pitchFamily="34" charset="0"/>
        <a:buChar char="•"/>
        <a:defRPr sz="5958" kern="1200">
          <a:solidFill>
            <a:schemeClr val="tx1"/>
          </a:solidFill>
          <a:latin typeface="+mn-lt"/>
          <a:ea typeface="+mn-ea"/>
          <a:cs typeface="+mn-cs"/>
        </a:defRPr>
      </a:lvl7pPr>
      <a:lvl8pPr marL="11350333" indent="-756689" algn="l" defTabSz="3026755" rtl="0" eaLnBrk="1" latinLnBrk="0" hangingPunct="1">
        <a:lnSpc>
          <a:spcPct val="90000"/>
        </a:lnSpc>
        <a:spcBef>
          <a:spcPts val="1655"/>
        </a:spcBef>
        <a:buFont typeface="Arial" panose="020B0604020202020204" pitchFamily="34" charset="0"/>
        <a:buChar char="•"/>
        <a:defRPr sz="5958" kern="1200">
          <a:solidFill>
            <a:schemeClr val="tx1"/>
          </a:solidFill>
          <a:latin typeface="+mn-lt"/>
          <a:ea typeface="+mn-ea"/>
          <a:cs typeface="+mn-cs"/>
        </a:defRPr>
      </a:lvl8pPr>
      <a:lvl9pPr marL="12863711" indent="-756689" algn="l" defTabSz="3026755" rtl="0" eaLnBrk="1" latinLnBrk="0" hangingPunct="1">
        <a:lnSpc>
          <a:spcPct val="90000"/>
        </a:lnSpc>
        <a:spcBef>
          <a:spcPts val="1655"/>
        </a:spcBef>
        <a:buFont typeface="Arial" panose="020B0604020202020204" pitchFamily="34" charset="0"/>
        <a:buChar char="•"/>
        <a:defRPr sz="5958" kern="1200">
          <a:solidFill>
            <a:schemeClr val="tx1"/>
          </a:solidFill>
          <a:latin typeface="+mn-lt"/>
          <a:ea typeface="+mn-ea"/>
          <a:cs typeface="+mn-cs"/>
        </a:defRPr>
      </a:lvl9pPr>
    </p:bodyStyle>
    <p:otherStyle>
      <a:defPPr>
        <a:defRPr lang="en-US"/>
      </a:defPPr>
      <a:lvl1pPr marL="0" algn="l" defTabSz="3026755" rtl="0" eaLnBrk="1" latinLnBrk="0" hangingPunct="1">
        <a:defRPr sz="5958" kern="1200">
          <a:solidFill>
            <a:schemeClr val="tx1"/>
          </a:solidFill>
          <a:latin typeface="+mn-lt"/>
          <a:ea typeface="+mn-ea"/>
          <a:cs typeface="+mn-cs"/>
        </a:defRPr>
      </a:lvl1pPr>
      <a:lvl2pPr marL="1513378" algn="l" defTabSz="3026755" rtl="0" eaLnBrk="1" latinLnBrk="0" hangingPunct="1">
        <a:defRPr sz="5958" kern="1200">
          <a:solidFill>
            <a:schemeClr val="tx1"/>
          </a:solidFill>
          <a:latin typeface="+mn-lt"/>
          <a:ea typeface="+mn-ea"/>
          <a:cs typeface="+mn-cs"/>
        </a:defRPr>
      </a:lvl2pPr>
      <a:lvl3pPr marL="3026755" algn="l" defTabSz="3026755" rtl="0" eaLnBrk="1" latinLnBrk="0" hangingPunct="1">
        <a:defRPr sz="5958" kern="1200">
          <a:solidFill>
            <a:schemeClr val="tx1"/>
          </a:solidFill>
          <a:latin typeface="+mn-lt"/>
          <a:ea typeface="+mn-ea"/>
          <a:cs typeface="+mn-cs"/>
        </a:defRPr>
      </a:lvl3pPr>
      <a:lvl4pPr marL="4540133" algn="l" defTabSz="3026755" rtl="0" eaLnBrk="1" latinLnBrk="0" hangingPunct="1">
        <a:defRPr sz="5958" kern="1200">
          <a:solidFill>
            <a:schemeClr val="tx1"/>
          </a:solidFill>
          <a:latin typeface="+mn-lt"/>
          <a:ea typeface="+mn-ea"/>
          <a:cs typeface="+mn-cs"/>
        </a:defRPr>
      </a:lvl4pPr>
      <a:lvl5pPr marL="6053511" algn="l" defTabSz="3026755" rtl="0" eaLnBrk="1" latinLnBrk="0" hangingPunct="1">
        <a:defRPr sz="5958" kern="1200">
          <a:solidFill>
            <a:schemeClr val="tx1"/>
          </a:solidFill>
          <a:latin typeface="+mn-lt"/>
          <a:ea typeface="+mn-ea"/>
          <a:cs typeface="+mn-cs"/>
        </a:defRPr>
      </a:lvl5pPr>
      <a:lvl6pPr marL="7566889" algn="l" defTabSz="3026755" rtl="0" eaLnBrk="1" latinLnBrk="0" hangingPunct="1">
        <a:defRPr sz="5958" kern="1200">
          <a:solidFill>
            <a:schemeClr val="tx1"/>
          </a:solidFill>
          <a:latin typeface="+mn-lt"/>
          <a:ea typeface="+mn-ea"/>
          <a:cs typeface="+mn-cs"/>
        </a:defRPr>
      </a:lvl6pPr>
      <a:lvl7pPr marL="9080266" algn="l" defTabSz="3026755" rtl="0" eaLnBrk="1" latinLnBrk="0" hangingPunct="1">
        <a:defRPr sz="5958" kern="1200">
          <a:solidFill>
            <a:schemeClr val="tx1"/>
          </a:solidFill>
          <a:latin typeface="+mn-lt"/>
          <a:ea typeface="+mn-ea"/>
          <a:cs typeface="+mn-cs"/>
        </a:defRPr>
      </a:lvl7pPr>
      <a:lvl8pPr marL="10593644" algn="l" defTabSz="3026755" rtl="0" eaLnBrk="1" latinLnBrk="0" hangingPunct="1">
        <a:defRPr sz="5958" kern="1200">
          <a:solidFill>
            <a:schemeClr val="tx1"/>
          </a:solidFill>
          <a:latin typeface="+mn-lt"/>
          <a:ea typeface="+mn-ea"/>
          <a:cs typeface="+mn-cs"/>
        </a:defRPr>
      </a:lvl8pPr>
      <a:lvl9pPr marL="12107022" algn="l" defTabSz="3026755" rtl="0" eaLnBrk="1" latinLnBrk="0" hangingPunct="1">
        <a:defRPr sz="595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966E5E5-58C0-4884-B34B-FB9EE2C8FD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1" y="33031096"/>
            <a:ext cx="31152177" cy="8566848"/>
          </a:xfrm>
          <a:prstGeom prst="rect">
            <a:avLst/>
          </a:prstGeom>
        </p:spPr>
      </p:pic>
      <p:sp>
        <p:nvSpPr>
          <p:cNvPr id="5" name="Rectangle 4">
            <a:extLst>
              <a:ext uri="{FF2B5EF4-FFF2-40B4-BE49-F238E27FC236}">
                <a16:creationId xmlns:a16="http://schemas.microsoft.com/office/drawing/2014/main" id="{637ACF58-3D72-401D-9C72-5A57D535CBD4}"/>
              </a:ext>
            </a:extLst>
          </p:cNvPr>
          <p:cNvSpPr/>
          <p:nvPr/>
        </p:nvSpPr>
        <p:spPr>
          <a:xfrm>
            <a:off x="-1" y="41224835"/>
            <a:ext cx="30267275" cy="1670130"/>
          </a:xfrm>
          <a:prstGeom prst="rect">
            <a:avLst/>
          </a:prstGeom>
          <a:solidFill>
            <a:srgbClr val="D621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 name="Rectangle 5">
            <a:extLst>
              <a:ext uri="{FF2B5EF4-FFF2-40B4-BE49-F238E27FC236}">
                <a16:creationId xmlns:a16="http://schemas.microsoft.com/office/drawing/2014/main" id="{E8478DB4-FB7A-40E0-A273-C797FE8709CC}"/>
              </a:ext>
            </a:extLst>
          </p:cNvPr>
          <p:cNvSpPr/>
          <p:nvPr/>
        </p:nvSpPr>
        <p:spPr>
          <a:xfrm>
            <a:off x="-1" y="41597943"/>
            <a:ext cx="30267275" cy="1308843"/>
          </a:xfrm>
          <a:prstGeom prst="rect">
            <a:avLst/>
          </a:prstGeom>
          <a:solidFill>
            <a:srgbClr val="232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smtClean="0"/>
              <a:t>Faculty of English</a:t>
            </a:r>
          </a:p>
          <a:p>
            <a:pPr algn="ctr"/>
            <a:r>
              <a:rPr lang="en-US" sz="3000" dirty="0" smtClean="0"/>
              <a:t>Hanoi Pedagogical University 2</a:t>
            </a:r>
            <a:endParaRPr lang="vi-VN" sz="3000" dirty="0"/>
          </a:p>
        </p:txBody>
      </p:sp>
      <p:pic>
        <p:nvPicPr>
          <p:cNvPr id="7" name="Picture 6">
            <a:extLst>
              <a:ext uri="{FF2B5EF4-FFF2-40B4-BE49-F238E27FC236}">
                <a16:creationId xmlns:a16="http://schemas.microsoft.com/office/drawing/2014/main" id="{C30D6708-63A8-40BE-9254-F82D53774FE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4591400" y="494953"/>
            <a:ext cx="5419453" cy="2893706"/>
          </a:xfrm>
          <a:prstGeom prst="rect">
            <a:avLst/>
          </a:prstGeom>
        </p:spPr>
      </p:pic>
      <p:pic>
        <p:nvPicPr>
          <p:cNvPr id="8" name="Picture 7">
            <a:extLst>
              <a:ext uri="{FF2B5EF4-FFF2-40B4-BE49-F238E27FC236}">
                <a16:creationId xmlns:a16="http://schemas.microsoft.com/office/drawing/2014/main" id="{8B03BA91-70B9-4B08-8F49-FF6833368FEF}"/>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2186529" y="463918"/>
            <a:ext cx="6607118" cy="3052028"/>
          </a:xfrm>
          <a:prstGeom prst="rect">
            <a:avLst/>
          </a:prstGeom>
        </p:spPr>
      </p:pic>
      <p:pic>
        <p:nvPicPr>
          <p:cNvPr id="9" name="Picture 8">
            <a:extLst>
              <a:ext uri="{FF2B5EF4-FFF2-40B4-BE49-F238E27FC236}">
                <a16:creationId xmlns:a16="http://schemas.microsoft.com/office/drawing/2014/main" id="{4A8F8FC8-B7AA-4361-8397-BDD0B559173E}"/>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8524743" y="359389"/>
            <a:ext cx="6218198" cy="3052028"/>
          </a:xfrm>
          <a:prstGeom prst="rect">
            <a:avLst/>
          </a:prstGeom>
        </p:spPr>
      </p:pic>
      <p:pic>
        <p:nvPicPr>
          <p:cNvPr id="10" name="Picture 9">
            <a:extLst>
              <a:ext uri="{FF2B5EF4-FFF2-40B4-BE49-F238E27FC236}">
                <a16:creationId xmlns:a16="http://schemas.microsoft.com/office/drawing/2014/main" id="{A4835EE4-FB6A-4123-B576-D2B0FFCC3C6B}"/>
              </a:ext>
            </a:extLst>
          </p:cNvPr>
          <p:cNvPicPr>
            <a:picLocks noChangeAspect="1"/>
          </p:cNvPicPr>
          <p:nvPr/>
        </p:nvPicPr>
        <p:blipFill rotWithShape="1">
          <a:blip r:embed="rId6" cstate="hqprint">
            <a:extLst>
              <a:ext uri="{28A0092B-C50C-407E-A947-70E740481C1C}">
                <a14:useLocalDpi xmlns:a14="http://schemas.microsoft.com/office/drawing/2010/main" val="0"/>
              </a:ext>
            </a:extLst>
          </a:blip>
          <a:srcRect l="1131" t="32822" r="1444" b="27978"/>
          <a:stretch/>
        </p:blipFill>
        <p:spPr>
          <a:xfrm>
            <a:off x="2390360" y="2010340"/>
            <a:ext cx="8101175" cy="956289"/>
          </a:xfrm>
          <a:prstGeom prst="rect">
            <a:avLst/>
          </a:prstGeom>
        </p:spPr>
      </p:pic>
      <p:pic>
        <p:nvPicPr>
          <p:cNvPr id="11" name="Picture 10">
            <a:extLst>
              <a:ext uri="{FF2B5EF4-FFF2-40B4-BE49-F238E27FC236}">
                <a16:creationId xmlns:a16="http://schemas.microsoft.com/office/drawing/2014/main" id="{0D0F92A5-2F92-4690-8918-2A8728B1A7BD}"/>
              </a:ext>
            </a:extLst>
          </p:cNvPr>
          <p:cNvPicPr>
            <a:picLocks noChangeAspect="1"/>
          </p:cNvPicPr>
          <p:nvPr/>
        </p:nvPicPr>
        <p:blipFill rotWithShape="1">
          <a:blip r:embed="rId7">
            <a:extLst>
              <a:ext uri="{28A0092B-C50C-407E-A947-70E740481C1C}">
                <a14:useLocalDpi xmlns:a14="http://schemas.microsoft.com/office/drawing/2010/main" val="0"/>
              </a:ext>
            </a:extLst>
          </a:blip>
          <a:srcRect l="1131" t="-2164" r="1444" b="66450"/>
          <a:stretch/>
        </p:blipFill>
        <p:spPr>
          <a:xfrm>
            <a:off x="-104920" y="587733"/>
            <a:ext cx="13228021" cy="1422607"/>
          </a:xfrm>
          <a:prstGeom prst="rect">
            <a:avLst/>
          </a:prstGeom>
        </p:spPr>
      </p:pic>
      <p:pic>
        <p:nvPicPr>
          <p:cNvPr id="12" name="Picture 11">
            <a:extLst>
              <a:ext uri="{FF2B5EF4-FFF2-40B4-BE49-F238E27FC236}">
                <a16:creationId xmlns:a16="http://schemas.microsoft.com/office/drawing/2014/main" id="{FF6A16DD-34C4-47F7-9780-773C6F829237}"/>
              </a:ext>
            </a:extLst>
          </p:cNvPr>
          <p:cNvPicPr>
            <a:picLocks noChangeAspect="1"/>
          </p:cNvPicPr>
          <p:nvPr/>
        </p:nvPicPr>
        <p:blipFill rotWithShape="1">
          <a:blip r:embed="rId8" cstate="hqprint">
            <a:extLst>
              <a:ext uri="{28A0092B-C50C-407E-A947-70E740481C1C}">
                <a14:useLocalDpi xmlns:a14="http://schemas.microsoft.com/office/drawing/2010/main" val="0"/>
              </a:ext>
            </a:extLst>
          </a:blip>
          <a:srcRect l="1131" t="79398" r="1444" b="5626"/>
          <a:stretch/>
        </p:blipFill>
        <p:spPr>
          <a:xfrm>
            <a:off x="2390360" y="2959767"/>
            <a:ext cx="8101175" cy="365348"/>
          </a:xfrm>
          <a:prstGeom prst="rect">
            <a:avLst/>
          </a:prstGeom>
        </p:spPr>
      </p:pic>
      <p:sp>
        <p:nvSpPr>
          <p:cNvPr id="15" name="TextBox 14">
            <a:extLst>
              <a:ext uri="{FF2B5EF4-FFF2-40B4-BE49-F238E27FC236}">
                <a16:creationId xmlns:a16="http://schemas.microsoft.com/office/drawing/2014/main" id="{B4CBFCF2-06E9-4030-8643-2E88D1BE6B8A}"/>
              </a:ext>
            </a:extLst>
          </p:cNvPr>
          <p:cNvSpPr txBox="1"/>
          <p:nvPr/>
        </p:nvSpPr>
        <p:spPr>
          <a:xfrm>
            <a:off x="1632789" y="4352695"/>
            <a:ext cx="27001694" cy="1569660"/>
          </a:xfrm>
          <a:prstGeom prst="rect">
            <a:avLst/>
          </a:prstGeom>
          <a:noFill/>
        </p:spPr>
        <p:txBody>
          <a:bodyPr wrap="square" rtlCol="0">
            <a:spAutoFit/>
          </a:bodyPr>
          <a:lstStyle/>
          <a:p>
            <a:pPr algn="ctr"/>
            <a:r>
              <a:rPr lang="en-US" sz="4800" b="1" dirty="0" smtClean="0"/>
              <a:t>ID#2311- Technology </a:t>
            </a:r>
            <a:r>
              <a:rPr lang="en-US" sz="4800" b="1" dirty="0"/>
              <a:t>Use and Learner Autonomy: A Study of English Students in Public High Schools in Suburban Hanoi, Vietnam</a:t>
            </a:r>
          </a:p>
        </p:txBody>
      </p:sp>
      <p:sp>
        <p:nvSpPr>
          <p:cNvPr id="16" name="TextBox 15">
            <a:extLst>
              <a:ext uri="{FF2B5EF4-FFF2-40B4-BE49-F238E27FC236}">
                <a16:creationId xmlns:a16="http://schemas.microsoft.com/office/drawing/2014/main" id="{88F28AB6-25CE-4510-8CAD-3EF32083A1A3}"/>
              </a:ext>
            </a:extLst>
          </p:cNvPr>
          <p:cNvSpPr txBox="1"/>
          <p:nvPr/>
        </p:nvSpPr>
        <p:spPr>
          <a:xfrm>
            <a:off x="1632789" y="5912533"/>
            <a:ext cx="27001694" cy="1169551"/>
          </a:xfrm>
          <a:prstGeom prst="rect">
            <a:avLst/>
          </a:prstGeom>
          <a:noFill/>
        </p:spPr>
        <p:txBody>
          <a:bodyPr wrap="square" rtlCol="0">
            <a:spAutoFit/>
          </a:bodyPr>
          <a:lstStyle/>
          <a:p>
            <a:pPr algn="ctr"/>
            <a:r>
              <a:rPr lang="en-US" sz="4000" dirty="0" smtClean="0">
                <a:solidFill>
                  <a:srgbClr val="31346E"/>
                </a:solidFill>
                <a:latin typeface="Aharoni" panose="02010803020104030203" pitchFamily="2" charset="-79"/>
                <a:cs typeface="Aharoni" panose="02010803020104030203" pitchFamily="2" charset="-79"/>
              </a:rPr>
              <a:t>TRINH CONG MINH, 2026</a:t>
            </a:r>
          </a:p>
          <a:p>
            <a:pPr algn="ctr"/>
            <a:r>
              <a:rPr lang="en-US" sz="3000" dirty="0" smtClean="0">
                <a:solidFill>
                  <a:srgbClr val="31346E"/>
                </a:solidFill>
                <a:latin typeface="Aharoni" panose="02010803020104030203" pitchFamily="2" charset="-79"/>
                <a:cs typeface="Aharoni" panose="02010803020104030203" pitchFamily="2" charset="-79"/>
              </a:rPr>
              <a:t>Hanoi Pedagogical University 2</a:t>
            </a:r>
            <a:endParaRPr lang="en-VN" sz="3000" dirty="0">
              <a:solidFill>
                <a:srgbClr val="31346E"/>
              </a:solidFill>
              <a:latin typeface="Aharoni" panose="02010803020104030203" pitchFamily="2" charset="-79"/>
              <a:cs typeface="Aharoni" panose="02010803020104030203" pitchFamily="2" charset="-79"/>
            </a:endParaRPr>
          </a:p>
        </p:txBody>
      </p:sp>
      <p:sp>
        <p:nvSpPr>
          <p:cNvPr id="13" name="Title 12">
            <a:extLst>
              <a:ext uri="{FF2B5EF4-FFF2-40B4-BE49-F238E27FC236}">
                <a16:creationId xmlns:a16="http://schemas.microsoft.com/office/drawing/2014/main" id="{4A9F44A1-C123-4F6A-907F-51A4A1F70211}"/>
              </a:ext>
            </a:extLst>
          </p:cNvPr>
          <p:cNvSpPr>
            <a:spLocks noGrp="1"/>
          </p:cNvSpPr>
          <p:nvPr>
            <p:ph type="ctrTitle"/>
          </p:nvPr>
        </p:nvSpPr>
        <p:spPr>
          <a:xfrm>
            <a:off x="2270046" y="7003597"/>
            <a:ext cx="25727184" cy="32912396"/>
          </a:xfrm>
        </p:spPr>
        <p:style>
          <a:lnRef idx="2">
            <a:schemeClr val="dk1"/>
          </a:lnRef>
          <a:fillRef idx="1">
            <a:schemeClr val="lt1"/>
          </a:fillRef>
          <a:effectRef idx="0">
            <a:schemeClr val="dk1"/>
          </a:effectRef>
          <a:fontRef idx="minor">
            <a:schemeClr val="dk1"/>
          </a:fontRef>
        </p:style>
        <p:txBody>
          <a:bodyPr anchor="t">
            <a:normAutofit/>
          </a:bodyPr>
          <a:lstStyle/>
          <a:p>
            <a:endParaRPr lang="vi-VN" sz="5400" dirty="0"/>
          </a:p>
        </p:txBody>
      </p:sp>
      <p:sp>
        <p:nvSpPr>
          <p:cNvPr id="2" name="Rounded Rectangle 1"/>
          <p:cNvSpPr/>
          <p:nvPr/>
        </p:nvSpPr>
        <p:spPr>
          <a:xfrm>
            <a:off x="2270044" y="7000313"/>
            <a:ext cx="25727184" cy="3706377"/>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just"/>
            <a:r>
              <a:rPr lang="en-US" sz="2200" b="1" dirty="0"/>
              <a:t>Abstract</a:t>
            </a:r>
          </a:p>
          <a:p>
            <a:pPr algn="just"/>
            <a:r>
              <a:rPr lang="en-US" sz="2200" dirty="0"/>
              <a:t>This study examines the role of Artificial Intelligence (AI) tools in fostering learner autonomy among English as a Foreign Language (EFL) high school students in suburban Hanoi and adjacent regions. An explanatory sequential mixed-methods design was conducted with 150 students from three public high schools: Xuan </a:t>
            </a:r>
            <a:r>
              <a:rPr lang="en-US" sz="2200" dirty="0" err="1"/>
              <a:t>Hoa</a:t>
            </a:r>
            <a:r>
              <a:rPr lang="en-US" sz="2200" dirty="0"/>
              <a:t> High School, </a:t>
            </a:r>
            <a:r>
              <a:rPr lang="en-US" sz="2200" dirty="0" err="1"/>
              <a:t>Phuc</a:t>
            </a:r>
            <a:r>
              <a:rPr lang="en-US" sz="2200" dirty="0"/>
              <a:t> Yen High School, and Me </a:t>
            </a:r>
            <a:r>
              <a:rPr lang="en-US" sz="2200" dirty="0" err="1"/>
              <a:t>Linh</a:t>
            </a:r>
            <a:r>
              <a:rPr lang="en-US" sz="2200" dirty="0"/>
              <a:t> High School, with 50 students from each school across Grades 10–12. Quantitative data were collected through a 20-item five-point Likert-scale questionnaire, followed by semi-structured interviews with 12 students. The findings indicate that students most frequently used AI for vocabulary and translation (88%), followed by grammar checking and writing (72%), reading comprehension (58%), speaking and pronunciation (46%), and listening practice (36%). Students reported particularly strong support from AI for immediate feedback (M = 4.35) and self-paced learning (M = 4.18), while critical evaluation of AI-generated suggestions was comparatively weak (M = 2.74). The qualitative evidence further highlighted copying of AI-generated answers, uncertainty about verifying accuracy, and the absence of explicit school or teacher guidance. The findings suggest that AI can facilitate functional independence in English learning, but access to AI alone does not guarantee reflective learner autonomy. Explicit pedagogical guidance and critical evaluation practices are therefore important for helping students use AI as a learning resource rather than as a substitute for thinking.</a:t>
            </a:r>
          </a:p>
          <a:p>
            <a:pPr algn="just"/>
            <a:r>
              <a:rPr lang="en-US" sz="2200" dirty="0"/>
              <a:t>Keywords: Artificial intelligence; learner autonomy; EFL learning; suburban high schools; educational technology.</a:t>
            </a:r>
          </a:p>
        </p:txBody>
      </p:sp>
      <p:sp>
        <p:nvSpPr>
          <p:cNvPr id="3" name="Rounded Rectangle 2"/>
          <p:cNvSpPr/>
          <p:nvPr/>
        </p:nvSpPr>
        <p:spPr>
          <a:xfrm>
            <a:off x="2270045" y="11008788"/>
            <a:ext cx="12504734" cy="841499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just"/>
            <a:r>
              <a:rPr lang="en-US" sz="2200" b="1" dirty="0" smtClean="0"/>
              <a:t>1.1</a:t>
            </a:r>
            <a:r>
              <a:rPr lang="en-US" sz="2200" b="1" dirty="0"/>
              <a:t>. Context and Problem Statement</a:t>
            </a:r>
          </a:p>
          <a:p>
            <a:pPr algn="just"/>
            <a:r>
              <a:rPr lang="en-US" sz="2200" dirty="0"/>
              <a:t>The integration of Artificial Intelligence (AI) into Computer-Assisted Language Learning (CALL) has expanded rapidly. For public high school students in suburban and </a:t>
            </a:r>
            <a:r>
              <a:rPr lang="en-US" sz="2200" dirty="0" err="1"/>
              <a:t>peri</a:t>
            </a:r>
            <a:r>
              <a:rPr lang="en-US" sz="2200" dirty="0"/>
              <a:t>-urban areas such as Xuan </a:t>
            </a:r>
            <a:r>
              <a:rPr lang="en-US" sz="2200" dirty="0" err="1"/>
              <a:t>Hoa</a:t>
            </a:r>
            <a:r>
              <a:rPr lang="en-US" sz="2200" dirty="0"/>
              <a:t>, </a:t>
            </a:r>
            <a:r>
              <a:rPr lang="en-US" sz="2200" dirty="0" err="1"/>
              <a:t>Phuc</a:t>
            </a:r>
            <a:r>
              <a:rPr lang="en-US" sz="2200" dirty="0"/>
              <a:t> Yen, and Me </a:t>
            </a:r>
            <a:r>
              <a:rPr lang="en-US" sz="2200" dirty="0" err="1"/>
              <a:t>Linh</a:t>
            </a:r>
            <a:r>
              <a:rPr lang="en-US" sz="2200" dirty="0"/>
              <a:t>, access to intensive foreign-language environments and private language academies may be more constrained than in central metropolitan districts. AI applications such as </a:t>
            </a:r>
            <a:r>
              <a:rPr lang="en-US" sz="2200" dirty="0" err="1"/>
              <a:t>ChatGPT</a:t>
            </a:r>
            <a:r>
              <a:rPr lang="en-US" sz="2200" dirty="0"/>
              <a:t>, ELSA Speak, </a:t>
            </a:r>
            <a:r>
              <a:rPr lang="en-US" sz="2200" dirty="0" err="1"/>
              <a:t>QuillBot</a:t>
            </a:r>
            <a:r>
              <a:rPr lang="en-US" sz="2200" dirty="0"/>
              <a:t>, and </a:t>
            </a:r>
            <a:r>
              <a:rPr lang="en-US" sz="2200" dirty="0" err="1"/>
              <a:t>LingoDeer</a:t>
            </a:r>
            <a:r>
              <a:rPr lang="en-US" sz="2200" dirty="0"/>
              <a:t> have consequently emerged as accessible sources of language-learning support.</a:t>
            </a:r>
          </a:p>
          <a:p>
            <a:pPr algn="just"/>
            <a:r>
              <a:rPr lang="en-US" sz="2200" dirty="0"/>
              <a:t>However, technological availability should not be equated with learner autonomy. Learner autonomy involves learners taking charge of aspects of their learning, including setting goals, selecting resources, monitoring progress, and evaluating learning outcomes. When AI is used without structured guidance, students may complete tasks more efficiently while engaging less deeply with the language and with the reasoning behind AI-generated answers. The central issue, therefore, is not simply whether students use AI, but how AI use interacts with different dimensions of learner autonomy.</a:t>
            </a:r>
          </a:p>
          <a:p>
            <a:pPr algn="just"/>
            <a:r>
              <a:rPr lang="en-US" sz="2200" b="1" dirty="0"/>
              <a:t>1.2. Research Questions</a:t>
            </a:r>
          </a:p>
          <a:p>
            <a:pPr algn="just"/>
            <a:r>
              <a:rPr lang="en-US" sz="2200" dirty="0"/>
              <a:t>RQ1. What are the prevalent patterns and frequencies of AI tool usage for English learning among high school students in the targeted suburban </a:t>
            </a:r>
            <a:r>
              <a:rPr lang="en-US" sz="2200" dirty="0" smtClean="0"/>
              <a:t>schools?</a:t>
            </a:r>
          </a:p>
          <a:p>
            <a:pPr algn="just"/>
            <a:r>
              <a:rPr lang="en-US" sz="2200" dirty="0" smtClean="0"/>
              <a:t>RQ2</a:t>
            </a:r>
            <a:r>
              <a:rPr lang="en-US" sz="2200" dirty="0"/>
              <a:t>. To what extent </a:t>
            </a:r>
            <a:r>
              <a:rPr lang="en-US" sz="2200" dirty="0" smtClean="0"/>
              <a:t>does </a:t>
            </a:r>
            <a:r>
              <a:rPr lang="en-US" sz="2200" dirty="0"/>
              <a:t>the use of AI tools enhance learner autonomy across core English language </a:t>
            </a:r>
            <a:r>
              <a:rPr lang="en-US" sz="2200" dirty="0" smtClean="0"/>
              <a:t>skills?</a:t>
            </a:r>
          </a:p>
          <a:p>
            <a:pPr algn="just"/>
            <a:r>
              <a:rPr lang="en-US" sz="2200" dirty="0" smtClean="0"/>
              <a:t>Q3</a:t>
            </a:r>
            <a:r>
              <a:rPr lang="en-US" sz="2200" dirty="0"/>
              <a:t>. What challenges and behavioral limitations do students face when utilizing AI tools autonomously?</a:t>
            </a:r>
          </a:p>
        </p:txBody>
      </p:sp>
      <p:sp>
        <p:nvSpPr>
          <p:cNvPr id="17" name="Rounded Rectangle 16"/>
          <p:cNvSpPr/>
          <p:nvPr/>
        </p:nvSpPr>
        <p:spPr>
          <a:xfrm>
            <a:off x="2270046" y="19714598"/>
            <a:ext cx="12504733" cy="687518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just"/>
            <a:r>
              <a:rPr lang="en-US" sz="2200" b="1" dirty="0" smtClean="0"/>
              <a:t>2.1</a:t>
            </a:r>
            <a:r>
              <a:rPr lang="en-US" sz="2200" b="1" dirty="0"/>
              <a:t>. Conceptualizing Learner Autonomy in Language Acquisition</a:t>
            </a:r>
          </a:p>
          <a:p>
            <a:pPr algn="just"/>
            <a:r>
              <a:rPr lang="en-US" sz="2200" dirty="0"/>
              <a:t>Learner autonomy in language education entails self-determination in setting learning objectives, selecting relevant materials, monitoring progress, and conducting self-assessment (Benson, 2011; Little, 2007). Autonomous learners are expected to exercise agency over learning decisions and to reflect on their learning processes. </a:t>
            </a:r>
            <a:r>
              <a:rPr lang="en-US" sz="2200" dirty="0" err="1"/>
              <a:t>Cotterall</a:t>
            </a:r>
            <a:r>
              <a:rPr lang="en-US" sz="2200" dirty="0"/>
              <a:t> (2000) further emphasizes the role of curriculum design in creating conditions that support autonomous learning.</a:t>
            </a:r>
          </a:p>
          <a:p>
            <a:pPr algn="just"/>
            <a:r>
              <a:rPr lang="en-US" sz="2200" b="1" dirty="0"/>
              <a:t>2.2. AI-Assisted Language Learning and Autonomy</a:t>
            </a:r>
          </a:p>
          <a:p>
            <a:pPr algn="just"/>
            <a:r>
              <a:rPr lang="en-US" sz="2200" dirty="0"/>
              <a:t>AI-driven language applications can provide adaptive support, automated feedback, speech-recognition practice, and access to learning resources. These affordances may support self-paced learning and reduce barriers to obtaining immediate assistance. In EFL contexts, AI can therefore function as an accessible learning partner or tutor, particularly outside the classroom.</a:t>
            </a:r>
          </a:p>
          <a:p>
            <a:pPr algn="just"/>
            <a:r>
              <a:rPr lang="en-US" sz="2200" b="1" dirty="0"/>
              <a:t>2.3. Cognitive Offloading and Over-Reliance Risks</a:t>
            </a:r>
          </a:p>
          <a:p>
            <a:pPr algn="just"/>
            <a:r>
              <a:rPr lang="en-US" sz="2200" dirty="0"/>
              <a:t>The benefits of AI are accompanied by risks. When learners accept AI-generated answers without checking, explaining, or revising them, cognitive effort may be shifted from the learner to the technology. Such cognitive offloading can undermine the reflective component of autonomy. The present study therefore considers both the enabling and constraining dimensions of AI-supported English learning.</a:t>
            </a:r>
          </a:p>
        </p:txBody>
      </p:sp>
      <p:sp>
        <p:nvSpPr>
          <p:cNvPr id="19" name="Rounded Rectangle 18"/>
          <p:cNvSpPr/>
          <p:nvPr/>
        </p:nvSpPr>
        <p:spPr>
          <a:xfrm>
            <a:off x="2270045" y="26890705"/>
            <a:ext cx="12288166" cy="1274131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just"/>
            <a:r>
              <a:rPr lang="en-US" sz="2200" b="1" dirty="0" smtClean="0"/>
              <a:t>3.1</a:t>
            </a:r>
            <a:r>
              <a:rPr lang="en-US" sz="2200" b="1" dirty="0"/>
              <a:t>. Research Design and Sampling</a:t>
            </a:r>
          </a:p>
          <a:p>
            <a:pPr algn="just"/>
            <a:r>
              <a:rPr lang="en-US" sz="2200" dirty="0"/>
              <a:t>The study employed an explanatory sequential mixed-methods design. A sample of 150 students was drawn equally from three public high schools. Each school contributed 50 students distributed across Grades 10, 11, and 12. The sample included 50 Grade 10, 50 Grade 11, and 50 Grade 12 students in total</a:t>
            </a:r>
            <a:r>
              <a:rPr lang="en-US" sz="2200" dirty="0" smtClean="0"/>
              <a:t>.</a:t>
            </a:r>
          </a:p>
          <a:p>
            <a:pPr algn="just"/>
            <a:endParaRPr lang="en-US" sz="2200" dirty="0"/>
          </a:p>
          <a:p>
            <a:pPr algn="just"/>
            <a:endParaRPr lang="en-US" sz="2200" dirty="0" smtClean="0"/>
          </a:p>
          <a:p>
            <a:pPr algn="just"/>
            <a:endParaRPr lang="en-US" sz="2200" dirty="0"/>
          </a:p>
          <a:p>
            <a:pPr algn="just"/>
            <a:endParaRPr lang="en-US" sz="2200" dirty="0" smtClean="0"/>
          </a:p>
          <a:p>
            <a:pPr algn="just"/>
            <a:endParaRPr lang="en-US" sz="2200" dirty="0"/>
          </a:p>
          <a:p>
            <a:pPr algn="just"/>
            <a:endParaRPr lang="en-US" sz="2200" dirty="0" smtClean="0"/>
          </a:p>
          <a:p>
            <a:pPr algn="just"/>
            <a:endParaRPr lang="en-US" sz="2200" dirty="0" smtClean="0"/>
          </a:p>
          <a:p>
            <a:pPr algn="just"/>
            <a:endParaRPr lang="en-US" sz="2200" dirty="0"/>
          </a:p>
          <a:p>
            <a:pPr algn="just"/>
            <a:endParaRPr lang="en-US" sz="2200" dirty="0" smtClean="0"/>
          </a:p>
          <a:p>
            <a:pPr algn="just"/>
            <a:r>
              <a:rPr lang="en-US" sz="2200" b="1" dirty="0"/>
              <a:t>3.2. Instruments and Data Collection</a:t>
            </a:r>
          </a:p>
          <a:p>
            <a:pPr algn="just"/>
            <a:r>
              <a:rPr lang="en-US" sz="2200" dirty="0"/>
              <a:t>The quantitative instrument consisted of 20 items rated on a five-point Likert scale (1 = Strongly Disagree; 5 = Strongly Agree). The items addressed AI utilization, perceived support for learner autonomy, and practical challenges. Qualitative data were collected through semi-structured interviews with 12 students, four from each school, to provide contextual explanations for the quantitative patterns.</a:t>
            </a:r>
          </a:p>
          <a:p>
            <a:pPr algn="just"/>
            <a:r>
              <a:rPr lang="en-US" sz="2200" b="1" dirty="0"/>
              <a:t>3.3. Data Analysis</a:t>
            </a:r>
          </a:p>
          <a:p>
            <a:pPr algn="just"/>
            <a:r>
              <a:rPr lang="en-US" sz="2200" dirty="0"/>
              <a:t>Quantitative results were summarized using percentages, means, and standard deviations. The qualitative component was used to identify behavioral patterns and challenges associated with students’ autonomous AI use. Because the original dataset reported in the study is descriptive, the present interpretation avoids treating the reported means as evidence of a causal effect of AI.</a:t>
            </a:r>
          </a:p>
          <a:p>
            <a:pPr algn="just"/>
            <a:r>
              <a:rPr lang="en-US" sz="2200" b="1" dirty="0"/>
              <a:t>3.4. Ethical Considerations</a:t>
            </a:r>
          </a:p>
          <a:p>
            <a:pPr algn="just"/>
            <a:r>
              <a:rPr lang="en-US" sz="2200" dirty="0"/>
              <a:t>The study involved high school students and therefore requires appropriate institutional permission, informed consent/assent procedures, confidentiality, and voluntary participation. These procedural details should be stated explicitly in the final submission if they were implemented in the original data collection.</a:t>
            </a:r>
          </a:p>
          <a:p>
            <a:pPr algn="just"/>
            <a:endParaRPr lang="en-US" sz="2200" dirty="0"/>
          </a:p>
        </p:txBody>
      </p:sp>
      <p:graphicFrame>
        <p:nvGraphicFramePr>
          <p:cNvPr id="23" name="Table 22"/>
          <p:cNvGraphicFramePr>
            <a:graphicFrameLocks noGrp="1"/>
          </p:cNvGraphicFramePr>
          <p:nvPr>
            <p:extLst>
              <p:ext uri="{D42A27DB-BD31-4B8C-83A1-F6EECF244321}">
                <p14:modId xmlns:p14="http://schemas.microsoft.com/office/powerpoint/2010/main" val="404869341"/>
              </p:ext>
            </p:extLst>
          </p:nvPr>
        </p:nvGraphicFramePr>
        <p:xfrm>
          <a:off x="3044597" y="29909758"/>
          <a:ext cx="8505720" cy="2693035"/>
        </p:xfrm>
        <a:graphic>
          <a:graphicData uri="http://schemas.openxmlformats.org/drawingml/2006/table">
            <a:tbl>
              <a:tblPr firstRow="1" firstCol="1" bandRow="1">
                <a:tableStyleId>{5C22544A-7EE6-4342-B048-85BDC9FD1C3A}</a:tableStyleId>
              </a:tblPr>
              <a:tblGrid>
                <a:gridCol w="1701144">
                  <a:extLst>
                    <a:ext uri="{9D8B030D-6E8A-4147-A177-3AD203B41FA5}">
                      <a16:colId xmlns:a16="http://schemas.microsoft.com/office/drawing/2014/main" val="1486186016"/>
                    </a:ext>
                  </a:extLst>
                </a:gridCol>
                <a:gridCol w="1701144">
                  <a:extLst>
                    <a:ext uri="{9D8B030D-6E8A-4147-A177-3AD203B41FA5}">
                      <a16:colId xmlns:a16="http://schemas.microsoft.com/office/drawing/2014/main" val="2341036687"/>
                    </a:ext>
                  </a:extLst>
                </a:gridCol>
                <a:gridCol w="1701144">
                  <a:extLst>
                    <a:ext uri="{9D8B030D-6E8A-4147-A177-3AD203B41FA5}">
                      <a16:colId xmlns:a16="http://schemas.microsoft.com/office/drawing/2014/main" val="2429449601"/>
                    </a:ext>
                  </a:extLst>
                </a:gridCol>
                <a:gridCol w="1701144">
                  <a:extLst>
                    <a:ext uri="{9D8B030D-6E8A-4147-A177-3AD203B41FA5}">
                      <a16:colId xmlns:a16="http://schemas.microsoft.com/office/drawing/2014/main" val="3017069609"/>
                    </a:ext>
                  </a:extLst>
                </a:gridCol>
                <a:gridCol w="1701144">
                  <a:extLst>
                    <a:ext uri="{9D8B030D-6E8A-4147-A177-3AD203B41FA5}">
                      <a16:colId xmlns:a16="http://schemas.microsoft.com/office/drawing/2014/main" val="1040784330"/>
                    </a:ext>
                  </a:extLst>
                </a:gridCol>
              </a:tblGrid>
              <a:tr h="284307">
                <a:tc>
                  <a:txBody>
                    <a:bodyPr/>
                    <a:lstStyle/>
                    <a:p>
                      <a:pPr>
                        <a:lnSpc>
                          <a:spcPct val="115000"/>
                        </a:lnSpc>
                        <a:spcAft>
                          <a:spcPts val="0"/>
                        </a:spcAft>
                      </a:pPr>
                      <a:r>
                        <a:rPr lang="en-US" sz="2000">
                          <a:effectLst/>
                        </a:rPr>
                        <a:t>School</a:t>
                      </a:r>
                      <a:endParaRPr lang="en-US" sz="20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0"/>
                        </a:spcAft>
                      </a:pPr>
                      <a:r>
                        <a:rPr lang="en-US" sz="2000">
                          <a:effectLst/>
                        </a:rPr>
                        <a:t>Grade 10</a:t>
                      </a:r>
                      <a:endParaRPr lang="en-US" sz="20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0"/>
                        </a:spcAft>
                      </a:pPr>
                      <a:r>
                        <a:rPr lang="en-US" sz="2000">
                          <a:effectLst/>
                        </a:rPr>
                        <a:t>Grade 11</a:t>
                      </a:r>
                      <a:endParaRPr lang="en-US" sz="20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0"/>
                        </a:spcAft>
                      </a:pPr>
                      <a:r>
                        <a:rPr lang="en-US" sz="2000">
                          <a:effectLst/>
                        </a:rPr>
                        <a:t>Grade 12</a:t>
                      </a:r>
                      <a:endParaRPr lang="en-US" sz="20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0"/>
                        </a:spcAft>
                      </a:pPr>
                      <a:r>
                        <a:rPr lang="en-US" sz="2000">
                          <a:effectLst/>
                        </a:rPr>
                        <a:t>Total</a:t>
                      </a:r>
                      <a:endParaRPr lang="en-US" sz="20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2794560283"/>
                  </a:ext>
                </a:extLst>
              </a:tr>
              <a:tr h="587807">
                <a:tc>
                  <a:txBody>
                    <a:bodyPr/>
                    <a:lstStyle/>
                    <a:p>
                      <a:pPr>
                        <a:lnSpc>
                          <a:spcPct val="115000"/>
                        </a:lnSpc>
                        <a:spcAft>
                          <a:spcPts val="0"/>
                        </a:spcAft>
                      </a:pPr>
                      <a:r>
                        <a:rPr lang="en-US" sz="2000" dirty="0">
                          <a:effectLst/>
                        </a:rPr>
                        <a:t>Xuan </a:t>
                      </a:r>
                      <a:r>
                        <a:rPr lang="en-US" sz="2000" dirty="0" err="1">
                          <a:effectLst/>
                        </a:rPr>
                        <a:t>Hoa</a:t>
                      </a:r>
                      <a:r>
                        <a:rPr lang="en-US" sz="2000" dirty="0">
                          <a:effectLst/>
                        </a:rPr>
                        <a:t> High School</a:t>
                      </a:r>
                      <a:endParaRPr lang="en-US" sz="2000" dirty="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0"/>
                        </a:spcAft>
                      </a:pPr>
                      <a:r>
                        <a:rPr lang="en-US" sz="2000">
                          <a:effectLst/>
                        </a:rPr>
                        <a:t>17</a:t>
                      </a:r>
                      <a:endParaRPr lang="en-US" sz="20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0"/>
                        </a:spcAft>
                      </a:pPr>
                      <a:r>
                        <a:rPr lang="en-US" sz="2000">
                          <a:effectLst/>
                        </a:rPr>
                        <a:t>17</a:t>
                      </a:r>
                      <a:endParaRPr lang="en-US" sz="20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0"/>
                        </a:spcAft>
                      </a:pPr>
                      <a:r>
                        <a:rPr lang="en-US" sz="2000">
                          <a:effectLst/>
                        </a:rPr>
                        <a:t>16</a:t>
                      </a:r>
                      <a:endParaRPr lang="en-US" sz="20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0"/>
                        </a:spcAft>
                      </a:pPr>
                      <a:r>
                        <a:rPr lang="en-US" sz="2000">
                          <a:effectLst/>
                        </a:rPr>
                        <a:t>50</a:t>
                      </a:r>
                      <a:endParaRPr lang="en-US" sz="20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462075476"/>
                  </a:ext>
                </a:extLst>
              </a:tr>
              <a:tr h="587807">
                <a:tc>
                  <a:txBody>
                    <a:bodyPr/>
                    <a:lstStyle/>
                    <a:p>
                      <a:pPr>
                        <a:lnSpc>
                          <a:spcPct val="115000"/>
                        </a:lnSpc>
                        <a:spcAft>
                          <a:spcPts val="0"/>
                        </a:spcAft>
                      </a:pPr>
                      <a:r>
                        <a:rPr lang="en-US" sz="2000">
                          <a:effectLst/>
                        </a:rPr>
                        <a:t>Phuc Yen High School</a:t>
                      </a:r>
                      <a:endParaRPr lang="en-US" sz="20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0"/>
                        </a:spcAft>
                      </a:pPr>
                      <a:r>
                        <a:rPr lang="en-US" sz="2000">
                          <a:effectLst/>
                        </a:rPr>
                        <a:t>16</a:t>
                      </a:r>
                      <a:endParaRPr lang="en-US" sz="20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0"/>
                        </a:spcAft>
                      </a:pPr>
                      <a:r>
                        <a:rPr lang="en-US" sz="2000">
                          <a:effectLst/>
                        </a:rPr>
                        <a:t>17</a:t>
                      </a:r>
                      <a:endParaRPr lang="en-US" sz="20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0"/>
                        </a:spcAft>
                      </a:pPr>
                      <a:r>
                        <a:rPr lang="en-US" sz="2000" dirty="0">
                          <a:effectLst/>
                        </a:rPr>
                        <a:t>17</a:t>
                      </a:r>
                      <a:endParaRPr lang="en-US" sz="2000" dirty="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0"/>
                        </a:spcAft>
                      </a:pPr>
                      <a:r>
                        <a:rPr lang="en-US" sz="2000" dirty="0">
                          <a:effectLst/>
                        </a:rPr>
                        <a:t>50</a:t>
                      </a:r>
                      <a:endParaRPr lang="en-US" sz="2000" dirty="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305194760"/>
                  </a:ext>
                </a:extLst>
              </a:tr>
              <a:tr h="587807">
                <a:tc>
                  <a:txBody>
                    <a:bodyPr/>
                    <a:lstStyle/>
                    <a:p>
                      <a:pPr>
                        <a:lnSpc>
                          <a:spcPct val="115000"/>
                        </a:lnSpc>
                        <a:spcAft>
                          <a:spcPts val="0"/>
                        </a:spcAft>
                      </a:pPr>
                      <a:r>
                        <a:rPr lang="en-US" sz="2000">
                          <a:effectLst/>
                        </a:rPr>
                        <a:t>Me Linh High School</a:t>
                      </a:r>
                      <a:endParaRPr lang="en-US" sz="20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0"/>
                        </a:spcAft>
                      </a:pPr>
                      <a:r>
                        <a:rPr lang="en-US" sz="2000">
                          <a:effectLst/>
                        </a:rPr>
                        <a:t>17</a:t>
                      </a:r>
                      <a:endParaRPr lang="en-US" sz="20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0"/>
                        </a:spcAft>
                      </a:pPr>
                      <a:r>
                        <a:rPr lang="en-US" sz="2000">
                          <a:effectLst/>
                        </a:rPr>
                        <a:t>16</a:t>
                      </a:r>
                      <a:endParaRPr lang="en-US" sz="20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0"/>
                        </a:spcAft>
                      </a:pPr>
                      <a:r>
                        <a:rPr lang="en-US" sz="2000">
                          <a:effectLst/>
                        </a:rPr>
                        <a:t>17</a:t>
                      </a:r>
                      <a:endParaRPr lang="en-US" sz="20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0"/>
                        </a:spcAft>
                      </a:pPr>
                      <a:r>
                        <a:rPr lang="en-US" sz="2000" dirty="0">
                          <a:effectLst/>
                        </a:rPr>
                        <a:t>50</a:t>
                      </a:r>
                      <a:endParaRPr lang="en-US" sz="2000" dirty="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1820212722"/>
                  </a:ext>
                </a:extLst>
              </a:tr>
              <a:tr h="284307">
                <a:tc>
                  <a:txBody>
                    <a:bodyPr/>
                    <a:lstStyle/>
                    <a:p>
                      <a:pPr>
                        <a:lnSpc>
                          <a:spcPct val="115000"/>
                        </a:lnSpc>
                        <a:spcAft>
                          <a:spcPts val="0"/>
                        </a:spcAft>
                      </a:pPr>
                      <a:r>
                        <a:rPr lang="en-US" sz="2000">
                          <a:effectLst/>
                        </a:rPr>
                        <a:t>Total</a:t>
                      </a:r>
                      <a:endParaRPr lang="en-US" sz="20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0"/>
                        </a:spcAft>
                      </a:pPr>
                      <a:r>
                        <a:rPr lang="en-US" sz="2000">
                          <a:effectLst/>
                        </a:rPr>
                        <a:t>50</a:t>
                      </a:r>
                      <a:endParaRPr lang="en-US" sz="20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0"/>
                        </a:spcAft>
                      </a:pPr>
                      <a:r>
                        <a:rPr lang="en-US" sz="2000">
                          <a:effectLst/>
                        </a:rPr>
                        <a:t>50</a:t>
                      </a:r>
                      <a:endParaRPr lang="en-US" sz="20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0"/>
                        </a:spcAft>
                      </a:pPr>
                      <a:r>
                        <a:rPr lang="en-US" sz="2000">
                          <a:effectLst/>
                        </a:rPr>
                        <a:t>50</a:t>
                      </a:r>
                      <a:endParaRPr lang="en-US" sz="200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0"/>
                        </a:spcAft>
                      </a:pPr>
                      <a:r>
                        <a:rPr lang="en-US" sz="2000" dirty="0">
                          <a:effectLst/>
                        </a:rPr>
                        <a:t>150</a:t>
                      </a:r>
                      <a:endParaRPr lang="en-US" sz="2000" dirty="0">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3612361900"/>
                  </a:ext>
                </a:extLst>
              </a:tr>
            </a:tbl>
          </a:graphicData>
        </a:graphic>
      </p:graphicFrame>
      <p:sp>
        <p:nvSpPr>
          <p:cNvPr id="24" name="Rounded Rectangle 23"/>
          <p:cNvSpPr/>
          <p:nvPr/>
        </p:nvSpPr>
        <p:spPr>
          <a:xfrm>
            <a:off x="15207917" y="11008787"/>
            <a:ext cx="12789314" cy="1558100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endParaRPr lang="en-US" sz="2200" dirty="0"/>
          </a:p>
          <a:p>
            <a:endParaRPr lang="en-US" sz="2200" dirty="0" smtClean="0"/>
          </a:p>
          <a:p>
            <a:endParaRPr lang="en-US" sz="2200" dirty="0"/>
          </a:p>
          <a:p>
            <a:endParaRPr lang="en-US" sz="2200" dirty="0" smtClean="0"/>
          </a:p>
          <a:p>
            <a:endParaRPr lang="en-US" sz="2200" dirty="0" smtClean="0"/>
          </a:p>
          <a:p>
            <a:endParaRPr lang="en-US" sz="2200" dirty="0"/>
          </a:p>
          <a:p>
            <a:endParaRPr lang="en-US" sz="2200" dirty="0" smtClean="0"/>
          </a:p>
          <a:p>
            <a:endParaRPr lang="en-US" sz="2200" dirty="0"/>
          </a:p>
          <a:p>
            <a:endParaRPr lang="en-US" sz="2200" dirty="0" smtClean="0"/>
          </a:p>
          <a:p>
            <a:endParaRPr lang="en-US" sz="2200" dirty="0"/>
          </a:p>
          <a:p>
            <a:endParaRPr lang="en-US" sz="2200" dirty="0" smtClean="0"/>
          </a:p>
          <a:p>
            <a:endParaRPr lang="en-US" sz="2200" dirty="0"/>
          </a:p>
          <a:p>
            <a:endParaRPr lang="en-US" sz="2200" dirty="0" smtClean="0"/>
          </a:p>
          <a:p>
            <a:endParaRPr lang="en-US" sz="2200" dirty="0"/>
          </a:p>
          <a:p>
            <a:endParaRPr lang="en-US" sz="2200" dirty="0"/>
          </a:p>
        </p:txBody>
      </p:sp>
      <p:pic>
        <p:nvPicPr>
          <p:cNvPr id="25" name="Picture 24"/>
          <p:cNvPicPr/>
          <p:nvPr/>
        </p:nvPicPr>
        <p:blipFill>
          <a:blip r:embed="rId9"/>
          <a:stretch>
            <a:fillRect/>
          </a:stretch>
        </p:blipFill>
        <p:spPr>
          <a:xfrm>
            <a:off x="22314365" y="12015532"/>
            <a:ext cx="5338411" cy="3107004"/>
          </a:xfrm>
          <a:prstGeom prst="rect">
            <a:avLst/>
          </a:prstGeom>
        </p:spPr>
      </p:pic>
      <p:sp>
        <p:nvSpPr>
          <p:cNvPr id="28" name="TextBox 27"/>
          <p:cNvSpPr txBox="1"/>
          <p:nvPr/>
        </p:nvSpPr>
        <p:spPr>
          <a:xfrm>
            <a:off x="16233654" y="11605156"/>
            <a:ext cx="6005770" cy="4093428"/>
          </a:xfrm>
          <a:prstGeom prst="rect">
            <a:avLst/>
          </a:prstGeom>
          <a:noFill/>
        </p:spPr>
        <p:txBody>
          <a:bodyPr wrap="square" rtlCol="0">
            <a:spAutoFit/>
          </a:bodyPr>
          <a:lstStyle/>
          <a:p>
            <a:r>
              <a:rPr lang="en-US" sz="2200" b="1" dirty="0" smtClean="0"/>
              <a:t>4.1</a:t>
            </a:r>
            <a:r>
              <a:rPr lang="en-US" sz="2200" b="1" dirty="0"/>
              <a:t>. Patterns of AI Use (RQ1)</a:t>
            </a:r>
          </a:p>
          <a:p>
            <a:pPr algn="just"/>
            <a:r>
              <a:rPr lang="en-US" sz="2200" dirty="0"/>
              <a:t>Vocabulary acquisition and translation were the dominant AI use cases, reported by 88% of students. Grammar checking and writing followed at 72%, while reading comprehension, speaking/pronunciation, and listening accounted for 58%, 46%, and 36%, respectively. The pattern indicates that students were more likely to use AI for tasks that provide immediate linguistic assistance than for productive oral or listening practice.</a:t>
            </a:r>
          </a:p>
          <a:p>
            <a:endParaRPr lang="en-US" dirty="0"/>
          </a:p>
        </p:txBody>
      </p:sp>
      <p:sp>
        <p:nvSpPr>
          <p:cNvPr id="29" name="TextBox 28"/>
          <p:cNvSpPr txBox="1"/>
          <p:nvPr/>
        </p:nvSpPr>
        <p:spPr>
          <a:xfrm>
            <a:off x="22639822" y="15067185"/>
            <a:ext cx="4957010" cy="923330"/>
          </a:xfrm>
          <a:prstGeom prst="rect">
            <a:avLst/>
          </a:prstGeom>
          <a:noFill/>
        </p:spPr>
        <p:txBody>
          <a:bodyPr wrap="square" rtlCol="0">
            <a:spAutoFit/>
          </a:bodyPr>
          <a:lstStyle/>
          <a:p>
            <a:r>
              <a:rPr lang="en-US" dirty="0"/>
              <a:t>Figure 1. AI usage by English-learning skill dimension (N = 150).</a:t>
            </a:r>
          </a:p>
          <a:p>
            <a:endParaRPr lang="en-US" dirty="0"/>
          </a:p>
        </p:txBody>
      </p:sp>
      <p:sp>
        <p:nvSpPr>
          <p:cNvPr id="30" name="TextBox 29"/>
          <p:cNvSpPr txBox="1"/>
          <p:nvPr/>
        </p:nvSpPr>
        <p:spPr>
          <a:xfrm>
            <a:off x="16233653" y="15809498"/>
            <a:ext cx="6157795" cy="6186309"/>
          </a:xfrm>
          <a:prstGeom prst="rect">
            <a:avLst/>
          </a:prstGeom>
          <a:noFill/>
        </p:spPr>
        <p:txBody>
          <a:bodyPr wrap="square" rtlCol="0">
            <a:spAutoFit/>
          </a:bodyPr>
          <a:lstStyle/>
          <a:p>
            <a:r>
              <a:rPr lang="en-US" sz="2200" b="1" dirty="0"/>
              <a:t>4.2. Perceived Contribution to Learner Autonomy (RQ2)</a:t>
            </a:r>
          </a:p>
          <a:p>
            <a:pPr algn="just"/>
            <a:r>
              <a:rPr lang="en-US" sz="2200" dirty="0"/>
              <a:t>The strongest reported dimension was immediate error correction and feedback (M = 4.35, SD = 0.65), followed by self-paced learning and flexibility (M = 4.18, SD = 0.72). Personalized goal setting and inquiry received M = 3.92 (SD = 0.81), while confidence in low-anxiety practice was M = 3.86 (SD = 0.78). By contrast, critical evaluation of AI suggestions was substantially lower (M = 2.74, SD = 0.94</a:t>
            </a:r>
            <a:r>
              <a:rPr lang="en-US" sz="2200" dirty="0" smtClean="0"/>
              <a:t>). </a:t>
            </a:r>
            <a:r>
              <a:rPr lang="en-US" sz="2200" dirty="0"/>
              <a:t>This contrast is central to the study. AI appears to provide strong functional affordances—especially speed, feedback, and flexibility—while the reflective dimension of autonomy is weaker. Thus, students may become more independent in accessing assistance without necessarily becoming equally independent in judging whether that assistance is accurate or appropriate</a:t>
            </a:r>
            <a:r>
              <a:rPr lang="en-US" sz="2200" dirty="0" smtClean="0"/>
              <a:t>.</a:t>
            </a:r>
            <a:endParaRPr lang="en-US" sz="2200" dirty="0"/>
          </a:p>
        </p:txBody>
      </p:sp>
      <p:pic>
        <p:nvPicPr>
          <p:cNvPr id="31" name="Picture 30"/>
          <p:cNvPicPr/>
          <p:nvPr/>
        </p:nvPicPr>
        <p:blipFill>
          <a:blip r:embed="rId10"/>
          <a:stretch>
            <a:fillRect/>
          </a:stretch>
        </p:blipFill>
        <p:spPr>
          <a:xfrm>
            <a:off x="22492048" y="17037392"/>
            <a:ext cx="5404585" cy="3189567"/>
          </a:xfrm>
          <a:prstGeom prst="rect">
            <a:avLst/>
          </a:prstGeom>
        </p:spPr>
      </p:pic>
      <p:sp>
        <p:nvSpPr>
          <p:cNvPr id="32" name="TextBox 31"/>
          <p:cNvSpPr txBox="1"/>
          <p:nvPr/>
        </p:nvSpPr>
        <p:spPr>
          <a:xfrm>
            <a:off x="22813892" y="20330280"/>
            <a:ext cx="4760895" cy="923330"/>
          </a:xfrm>
          <a:prstGeom prst="rect">
            <a:avLst/>
          </a:prstGeom>
          <a:noFill/>
        </p:spPr>
        <p:txBody>
          <a:bodyPr wrap="square" rtlCol="0">
            <a:spAutoFit/>
          </a:bodyPr>
          <a:lstStyle/>
          <a:p>
            <a:r>
              <a:rPr lang="en-US" dirty="0"/>
              <a:t>Figure 2. Mean scores for reported AI-supported autonomy dimensions (1–5 scale).</a:t>
            </a:r>
          </a:p>
          <a:p>
            <a:endParaRPr lang="en-US" dirty="0"/>
          </a:p>
        </p:txBody>
      </p:sp>
      <p:sp>
        <p:nvSpPr>
          <p:cNvPr id="33" name="TextBox 32"/>
          <p:cNvSpPr txBox="1"/>
          <p:nvPr/>
        </p:nvSpPr>
        <p:spPr>
          <a:xfrm>
            <a:off x="16233652" y="21995807"/>
            <a:ext cx="6080713" cy="3816429"/>
          </a:xfrm>
          <a:prstGeom prst="rect">
            <a:avLst/>
          </a:prstGeom>
          <a:noFill/>
        </p:spPr>
        <p:txBody>
          <a:bodyPr wrap="square" rtlCol="0">
            <a:spAutoFit/>
          </a:bodyPr>
          <a:lstStyle/>
          <a:p>
            <a:pPr algn="just"/>
            <a:r>
              <a:rPr lang="en-US" sz="2200" b="1" dirty="0"/>
              <a:t>4.3. Challenges and Behavioral Limitations (RQ3)</a:t>
            </a:r>
          </a:p>
          <a:p>
            <a:pPr algn="just"/>
            <a:r>
              <a:rPr lang="en-US" sz="2200" dirty="0"/>
              <a:t>The most frequently reported challenge was the absence of explicit school or teacher guidance concerning AI use (82%). In addition, 44% of students acknowledged a tendency to copy AI-generated answers passively, 39% reported uncertainty about verifying accuracy, and 31% reported distraction or non-learning use. These findings suggest that the educational value of AI depends substantially on how students are guided to interrogate, verify, and transform AI outputs</a:t>
            </a:r>
            <a:r>
              <a:rPr lang="en-US" sz="2200" dirty="0" smtClean="0"/>
              <a:t>.</a:t>
            </a:r>
            <a:endParaRPr lang="en-US" sz="2200" dirty="0"/>
          </a:p>
        </p:txBody>
      </p:sp>
      <p:pic>
        <p:nvPicPr>
          <p:cNvPr id="34" name="Picture 33"/>
          <p:cNvPicPr/>
          <p:nvPr/>
        </p:nvPicPr>
        <p:blipFill>
          <a:blip r:embed="rId11"/>
          <a:stretch>
            <a:fillRect/>
          </a:stretch>
        </p:blipFill>
        <p:spPr>
          <a:xfrm>
            <a:off x="22864775" y="22251697"/>
            <a:ext cx="4620169" cy="3103816"/>
          </a:xfrm>
          <a:prstGeom prst="rect">
            <a:avLst/>
          </a:prstGeom>
        </p:spPr>
      </p:pic>
      <p:sp>
        <p:nvSpPr>
          <p:cNvPr id="35" name="TextBox 34"/>
          <p:cNvSpPr txBox="1"/>
          <p:nvPr/>
        </p:nvSpPr>
        <p:spPr>
          <a:xfrm>
            <a:off x="22864775" y="25266956"/>
            <a:ext cx="4312123" cy="923330"/>
          </a:xfrm>
          <a:prstGeom prst="rect">
            <a:avLst/>
          </a:prstGeom>
          <a:noFill/>
        </p:spPr>
        <p:txBody>
          <a:bodyPr wrap="square" rtlCol="0">
            <a:spAutoFit/>
          </a:bodyPr>
          <a:lstStyle/>
          <a:p>
            <a:r>
              <a:rPr lang="en-US" dirty="0"/>
              <a:t>Figure 3. Reported challenges in autonomous AI use.</a:t>
            </a:r>
          </a:p>
          <a:p>
            <a:endParaRPr lang="en-US" dirty="0"/>
          </a:p>
        </p:txBody>
      </p:sp>
      <p:sp>
        <p:nvSpPr>
          <p:cNvPr id="36" name="Rounded Rectangle 35"/>
          <p:cNvSpPr/>
          <p:nvPr/>
        </p:nvSpPr>
        <p:spPr>
          <a:xfrm>
            <a:off x="15215938" y="26948328"/>
            <a:ext cx="12781289" cy="1274131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just"/>
            <a:r>
              <a:rPr lang="en-US" sz="2200" b="1" dirty="0"/>
              <a:t>5. Conclusion and Pedagogical Implications</a:t>
            </a:r>
          </a:p>
          <a:p>
            <a:pPr algn="just"/>
            <a:r>
              <a:rPr lang="en-US" sz="2200" dirty="0"/>
              <a:t>AI technology presents clear opportunities for independent English learning among public high school students in suburban Hanoi and adjacent areas. The findings show strong perceived support for immediate feedback and self-paced learning, but considerably weaker performance in critical evaluation. The central implication is that AI access alone is insufficient for developing genuine learner autonomy.</a:t>
            </a:r>
          </a:p>
          <a:p>
            <a:pPr algn="just"/>
            <a:r>
              <a:rPr lang="en-US" sz="2200" b="1" dirty="0"/>
              <a:t>5.1. Implications for Teachers</a:t>
            </a:r>
          </a:p>
          <a:p>
            <a:pPr algn="just"/>
            <a:r>
              <a:rPr lang="en-US" sz="2200" dirty="0"/>
              <a:t>Teachers can integrate prompt engineering and output-critique activities into English lessons. Students can be asked to identify grammatical errors, awkward phrasing, unsupported claims, or alternative answers in AI-generated materials before producing their own responses.</a:t>
            </a:r>
          </a:p>
          <a:p>
            <a:pPr algn="just"/>
            <a:r>
              <a:rPr lang="en-US" sz="2200" b="1" dirty="0"/>
              <a:t>5.2. Implications for Schools</a:t>
            </a:r>
          </a:p>
          <a:p>
            <a:pPr algn="just"/>
            <a:r>
              <a:rPr lang="en-US" sz="2200" dirty="0"/>
              <a:t>Schools can establish clear expectations for ethical AI use and provide digital-AI-literacy activities that address verification, attribution, privacy, and responsible use. The high percentage reporting a lack of guidance indicates a need for institutionally consistent support.</a:t>
            </a:r>
          </a:p>
          <a:p>
            <a:pPr algn="just"/>
            <a:r>
              <a:rPr lang="en-US" sz="2200" b="1" dirty="0"/>
              <a:t>5.3. Limitations and Future Research</a:t>
            </a:r>
          </a:p>
          <a:p>
            <a:pPr algn="just"/>
            <a:r>
              <a:rPr lang="en-US" sz="2200" dirty="0"/>
              <a:t>The study is based on self-reported data from 150 students in three public high schools and therefore should not be generalized beyond the sampled context without caution. The descriptive design also limits causal claims about AI and learner autonomy. Future research can strengthen the evidence through validated autonomy measures, longitudinal designs, pre/post comparisons, comparison groups, and more systematic qualitative integration</a:t>
            </a:r>
            <a:r>
              <a:rPr lang="en-US" sz="2200" dirty="0" smtClean="0"/>
              <a:t>.</a:t>
            </a:r>
          </a:p>
          <a:p>
            <a:pPr algn="just"/>
            <a:endParaRPr lang="en-US" sz="2200" dirty="0"/>
          </a:p>
          <a:p>
            <a:pPr algn="just"/>
            <a:r>
              <a:rPr lang="en-US" sz="2200" b="1" dirty="0"/>
              <a:t>References</a:t>
            </a:r>
          </a:p>
          <a:p>
            <a:pPr algn="just"/>
            <a:r>
              <a:rPr lang="en-US" sz="2200" dirty="0"/>
              <a:t>Benson, P. (2011). Teaching and researching: Autonomy in language learning (2nd ed.). Routledge.</a:t>
            </a:r>
          </a:p>
          <a:p>
            <a:pPr algn="just"/>
            <a:r>
              <a:rPr lang="en-US" sz="2200" dirty="0" err="1"/>
              <a:t>Cotterall</a:t>
            </a:r>
            <a:r>
              <a:rPr lang="en-US" sz="2200" dirty="0"/>
              <a:t>, S. (2000). Promoting learner autonomy through the curriculum: Principles for designing language courses. ELT Journal, 54(2), 109–117.</a:t>
            </a:r>
          </a:p>
          <a:p>
            <a:pPr algn="just"/>
            <a:r>
              <a:rPr lang="en-US" sz="2200" dirty="0"/>
              <a:t>Godwin-Jones, R. (2023). Partnering with AI: Intelligent agents as tutors, conversation partners, and collaborators in language learning. Language Learning &amp; Technology, 27(2), 1–21.</a:t>
            </a:r>
          </a:p>
          <a:p>
            <a:pPr algn="just"/>
            <a:r>
              <a:rPr lang="en-US" sz="2200" dirty="0" err="1"/>
              <a:t>Holec</a:t>
            </a:r>
            <a:r>
              <a:rPr lang="en-US" sz="2200" dirty="0"/>
              <a:t>, H. (1981). Autonomy and foreign language learning. </a:t>
            </a:r>
            <a:r>
              <a:rPr lang="en-US" sz="2200" dirty="0" err="1"/>
              <a:t>Pergamon</a:t>
            </a:r>
            <a:r>
              <a:rPr lang="en-US" sz="2200" dirty="0"/>
              <a:t> Press.</a:t>
            </a:r>
          </a:p>
          <a:p>
            <a:pPr algn="just"/>
            <a:r>
              <a:rPr lang="en-US" sz="2200" dirty="0" err="1"/>
              <a:t>Kohnke</a:t>
            </a:r>
            <a:r>
              <a:rPr lang="en-US" sz="2200" dirty="0"/>
              <a:t>, L., </a:t>
            </a:r>
            <a:r>
              <a:rPr lang="en-US" sz="2200" dirty="0" err="1"/>
              <a:t>Moorhouse</a:t>
            </a:r>
            <a:r>
              <a:rPr lang="en-US" sz="2200" dirty="0"/>
              <a:t>, B. L., &amp; Zou, D. (2023). </a:t>
            </a:r>
            <a:r>
              <a:rPr lang="en-US" sz="2200" dirty="0" err="1"/>
              <a:t>ChatGPT</a:t>
            </a:r>
            <a:r>
              <a:rPr lang="en-US" sz="2200" dirty="0"/>
              <a:t> for language teaching and learning. RELC Journal, 54(2), 537–550.</a:t>
            </a:r>
          </a:p>
          <a:p>
            <a:pPr algn="just"/>
            <a:r>
              <a:rPr lang="en-US" sz="2200" dirty="0"/>
              <a:t>Little, D. (2007). Language learner autonomy: Some fundamental considerations revisited. Innovation in Language Learning and Teaching, 1(1), 14–29.</a:t>
            </a:r>
          </a:p>
          <a:p>
            <a:pPr algn="just"/>
            <a:r>
              <a:rPr lang="en-US" sz="2200" dirty="0" err="1"/>
              <a:t>Warschauer</a:t>
            </a:r>
            <a:r>
              <a:rPr lang="en-US" sz="2200" dirty="0"/>
              <a:t>, M., &amp; Ware, P. (2006). Automated writing evaluation: Defining the classroom research agenda. Language Teaching Research, 10(2), 157–180</a:t>
            </a:r>
            <a:r>
              <a:rPr lang="en-US" sz="2200" dirty="0" smtClean="0"/>
              <a:t>.</a:t>
            </a:r>
            <a:endParaRPr lang="en-US" sz="2200" dirty="0"/>
          </a:p>
        </p:txBody>
      </p:sp>
      <p:sp>
        <p:nvSpPr>
          <p:cNvPr id="37" name="Rounded Rectangle 36"/>
          <p:cNvSpPr/>
          <p:nvPr/>
        </p:nvSpPr>
        <p:spPr>
          <a:xfrm>
            <a:off x="6705645" y="11013632"/>
            <a:ext cx="4066673" cy="6496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3000" b="1" dirty="0"/>
              <a:t>1. Introduction</a:t>
            </a:r>
          </a:p>
        </p:txBody>
      </p:sp>
      <p:sp>
        <p:nvSpPr>
          <p:cNvPr id="38" name="Rounded Rectangle 37"/>
          <p:cNvSpPr/>
          <p:nvPr/>
        </p:nvSpPr>
        <p:spPr>
          <a:xfrm>
            <a:off x="6705644" y="19680625"/>
            <a:ext cx="4066673" cy="6496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3200" b="1" dirty="0"/>
              <a:t>2. Literature Review</a:t>
            </a:r>
          </a:p>
        </p:txBody>
      </p:sp>
      <p:sp>
        <p:nvSpPr>
          <p:cNvPr id="39" name="Rounded Rectangle 38"/>
          <p:cNvSpPr/>
          <p:nvPr/>
        </p:nvSpPr>
        <p:spPr>
          <a:xfrm>
            <a:off x="19707591" y="11003626"/>
            <a:ext cx="4795535" cy="6496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t>4. Findings and Discussion</a:t>
            </a:r>
          </a:p>
        </p:txBody>
      </p:sp>
      <p:sp>
        <p:nvSpPr>
          <p:cNvPr id="40" name="Rounded Rectangle 39"/>
          <p:cNvSpPr/>
          <p:nvPr/>
        </p:nvSpPr>
        <p:spPr>
          <a:xfrm>
            <a:off x="6705643" y="26967866"/>
            <a:ext cx="4066673" cy="6496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3200" b="1" dirty="0"/>
              <a:t>3. Methodology</a:t>
            </a:r>
          </a:p>
        </p:txBody>
      </p:sp>
      <p:sp>
        <p:nvSpPr>
          <p:cNvPr id="41" name="Rounded Rectangle 40"/>
          <p:cNvSpPr/>
          <p:nvPr/>
        </p:nvSpPr>
        <p:spPr>
          <a:xfrm>
            <a:off x="17639357" y="26977649"/>
            <a:ext cx="7988969" cy="6496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3200" b="1" dirty="0"/>
              <a:t>5. Conclusion and Pedagogical Implications</a:t>
            </a:r>
          </a:p>
        </p:txBody>
      </p:sp>
    </p:spTree>
    <p:extLst>
      <p:ext uri="{BB962C8B-B14F-4D97-AF65-F5344CB8AC3E}">
        <p14:creationId xmlns:p14="http://schemas.microsoft.com/office/powerpoint/2010/main" val="292312824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89</TotalTime>
  <Words>1835</Words>
  <Application>Microsoft Office PowerPoint</Application>
  <PresentationFormat>Custom</PresentationFormat>
  <Paragraphs>107</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MS Mincho</vt:lpstr>
      <vt:lpstr>Aharoni</vt:lpstr>
      <vt:lpstr>Arial</vt:lpstr>
      <vt:lpstr>Calibri</vt:lpstr>
      <vt:lpstr>Calibri Light</vt:lpstr>
      <vt:lpstr>Times New Roman</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PC</dc:creator>
  <cp:lastModifiedBy>Admin</cp:lastModifiedBy>
  <cp:revision>14</cp:revision>
  <dcterms:created xsi:type="dcterms:W3CDTF">2026-06-16T08:42:39Z</dcterms:created>
  <dcterms:modified xsi:type="dcterms:W3CDTF">2026-08-20T10:37:57Z</dcterms:modified>
</cp:coreProperties>
</file>