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Lst>
  <p:notesMasterIdLst>
    <p:notesMasterId r:id="rId19"/>
  </p:notesMasterIdLst>
  <p:handoutMasterIdLst>
    <p:handoutMasterId r:id="rId20"/>
  </p:handoutMasterIdLst>
  <p:sldIdLst>
    <p:sldId id="269" r:id="rId3"/>
    <p:sldId id="268" r:id="rId4"/>
    <p:sldId id="270" r:id="rId5"/>
    <p:sldId id="272" r:id="rId6"/>
    <p:sldId id="274" r:id="rId7"/>
    <p:sldId id="273" r:id="rId8"/>
    <p:sldId id="275" r:id="rId9"/>
    <p:sldId id="276" r:id="rId10"/>
    <p:sldId id="278" r:id="rId11"/>
    <p:sldId id="280" r:id="rId12"/>
    <p:sldId id="281" r:id="rId13"/>
    <p:sldId id="282" r:id="rId14"/>
    <p:sldId id="283" r:id="rId15"/>
    <p:sldId id="285" r:id="rId16"/>
    <p:sldId id="286" r:id="rId17"/>
    <p:sldId id="284" r:id="rId18"/>
  </p:sldIdLst>
  <p:sldSz cx="12192000" cy="6858000"/>
  <p:notesSz cx="9144000" cy="6858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2262"/>
    <a:srgbClr val="DB2025"/>
    <a:srgbClr val="31346E"/>
    <a:srgbClr val="D621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p:restoredTop sz="94645"/>
  </p:normalViewPr>
  <p:slideViewPr>
    <p:cSldViewPr snapToGrid="0">
      <p:cViewPr>
        <p:scale>
          <a:sx n="30" d="100"/>
          <a:sy n="30" d="100"/>
        </p:scale>
        <p:origin x="1448" y="7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4" d="100"/>
          <a:sy n="114" d="100"/>
        </p:scale>
        <p:origin x="244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none" spc="0" normalizeH="0" baseline="0">
                <a:solidFill>
                  <a:srgbClr val="232262"/>
                </a:solidFill>
                <a:latin typeface="Times New Roman" panose="02020603050405020304" pitchFamily="18" charset="0"/>
                <a:ea typeface="+mj-ea"/>
                <a:cs typeface="Times New Roman" panose="02020603050405020304" pitchFamily="18" charset="0"/>
              </a:defRPr>
            </a:pPr>
            <a:r>
              <a:rPr lang="en-US" dirty="0"/>
              <a:t>The frequency of loss (96) </a:t>
            </a:r>
          </a:p>
        </c:rich>
      </c:tx>
      <c:overlay val="0"/>
      <c:spPr>
        <a:noFill/>
        <a:ln>
          <a:noFill/>
        </a:ln>
        <a:effectLst/>
      </c:spPr>
      <c:txPr>
        <a:bodyPr rot="0" spcFirstLastPara="1" vertOverflow="ellipsis" vert="horz" wrap="square" anchor="ctr" anchorCtr="1"/>
        <a:lstStyle/>
        <a:p>
          <a:pPr>
            <a:defRPr sz="2200" b="1" i="0" u="none" strike="noStrike" kern="1200" cap="none" spc="0" normalizeH="0" baseline="0">
              <a:solidFill>
                <a:srgbClr val="232262"/>
              </a:solidFill>
              <a:latin typeface="Times New Roman" panose="02020603050405020304" pitchFamily="18" charset="0"/>
              <a:ea typeface="+mj-ea"/>
              <a:cs typeface="Times New Roman" panose="02020603050405020304" pitchFamily="18" charset="0"/>
            </a:defRPr>
          </a:pPr>
          <a:endParaRPr lang="en-US"/>
        </a:p>
      </c:txPr>
    </c:title>
    <c:autoTitleDeleted val="0"/>
    <c:plotArea>
      <c:layout/>
      <c:barChart>
        <c:barDir val="col"/>
        <c:grouping val="stacked"/>
        <c:varyColors val="0"/>
        <c:ser>
          <c:idx val="0"/>
          <c:order val="0"/>
          <c:tx>
            <c:strRef>
              <c:f>Sheet1!$B$1</c:f>
              <c:strCache>
                <c:ptCount val="1"/>
                <c:pt idx="0">
                  <c:v>Functional Equivalence</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Lexis</c:v>
                </c:pt>
                <c:pt idx="1">
                  <c:v>Structure</c:v>
                </c:pt>
                <c:pt idx="2">
                  <c:v>Pragmatic</c:v>
                </c:pt>
              </c:strCache>
            </c:strRef>
          </c:cat>
          <c:val>
            <c:numRef>
              <c:f>Sheet1!$B$2:$B$4</c:f>
              <c:numCache>
                <c:formatCode>General</c:formatCode>
                <c:ptCount val="3"/>
                <c:pt idx="0">
                  <c:v>21</c:v>
                </c:pt>
                <c:pt idx="2">
                  <c:v>6</c:v>
                </c:pt>
              </c:numCache>
            </c:numRef>
          </c:val>
          <c:extLst>
            <c:ext xmlns:c16="http://schemas.microsoft.com/office/drawing/2014/chart" uri="{C3380CC4-5D6E-409C-BE32-E72D297353CC}">
              <c16:uniqueId val="{00000000-651D-425D-8942-B0131FBBB7BF}"/>
            </c:ext>
          </c:extLst>
        </c:ser>
        <c:ser>
          <c:idx val="1"/>
          <c:order val="1"/>
          <c:tx>
            <c:strRef>
              <c:f>Sheet1!$C$1</c:f>
              <c:strCache>
                <c:ptCount val="1"/>
                <c:pt idx="0">
                  <c:v>Paraphrase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Lexis</c:v>
                </c:pt>
                <c:pt idx="1">
                  <c:v>Structure</c:v>
                </c:pt>
                <c:pt idx="2">
                  <c:v>Pragmatic</c:v>
                </c:pt>
              </c:strCache>
            </c:strRef>
          </c:cat>
          <c:val>
            <c:numRef>
              <c:f>Sheet1!$C$2:$C$4</c:f>
              <c:numCache>
                <c:formatCode>General</c:formatCode>
                <c:ptCount val="3"/>
                <c:pt idx="0">
                  <c:v>2</c:v>
                </c:pt>
                <c:pt idx="2">
                  <c:v>4</c:v>
                </c:pt>
              </c:numCache>
            </c:numRef>
          </c:val>
          <c:extLst>
            <c:ext xmlns:c16="http://schemas.microsoft.com/office/drawing/2014/chart" uri="{C3380CC4-5D6E-409C-BE32-E72D297353CC}">
              <c16:uniqueId val="{00000001-651D-425D-8942-B0131FBBB7BF}"/>
            </c:ext>
          </c:extLst>
        </c:ser>
        <c:ser>
          <c:idx val="2"/>
          <c:order val="2"/>
          <c:tx>
            <c:strRef>
              <c:f>Sheet1!$D$1</c:f>
              <c:strCache>
                <c:ptCount val="1"/>
                <c:pt idx="0">
                  <c:v>Reduction</c:v>
                </c:pt>
              </c:strCache>
            </c:strRef>
          </c:tx>
          <c:spPr>
            <a:solidFill>
              <a:srgbClr val="232262"/>
            </a:solidFill>
            <a:ln>
              <a:noFill/>
            </a:ln>
            <a:effectLst/>
          </c:spPr>
          <c:invertIfNegative val="0"/>
          <c:dLbls>
            <c:dLbl>
              <c:idx val="0"/>
              <c:tx>
                <c:rich>
                  <a:bodyPr/>
                  <a:lstStyle/>
                  <a:p>
                    <a:fld id="{822F5CBC-EE2B-4091-8F47-838A90756F87}" type="VALUE">
                      <a:rPr lang="en-US" sz="1400" b="1">
                        <a:latin typeface="Times New Roman" panose="02020603050405020304" pitchFamily="18" charset="0"/>
                        <a:cs typeface="Times New Roman" panose="02020603050405020304" pitchFamily="18" charset="0"/>
                      </a:rPr>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51D-425D-8942-B0131FBBB7BF}"/>
                </c:ext>
              </c:extLst>
            </c:dLbl>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Lexis</c:v>
                </c:pt>
                <c:pt idx="1">
                  <c:v>Structure</c:v>
                </c:pt>
                <c:pt idx="2">
                  <c:v>Pragmatic</c:v>
                </c:pt>
              </c:strCache>
            </c:strRef>
          </c:cat>
          <c:val>
            <c:numRef>
              <c:f>Sheet1!$D$2:$D$4</c:f>
              <c:numCache>
                <c:formatCode>General</c:formatCode>
                <c:ptCount val="3"/>
                <c:pt idx="0">
                  <c:v>22</c:v>
                </c:pt>
                <c:pt idx="1">
                  <c:v>8</c:v>
                </c:pt>
                <c:pt idx="2">
                  <c:v>2</c:v>
                </c:pt>
              </c:numCache>
            </c:numRef>
          </c:val>
          <c:extLst>
            <c:ext xmlns:c16="http://schemas.microsoft.com/office/drawing/2014/chart" uri="{C3380CC4-5D6E-409C-BE32-E72D297353CC}">
              <c16:uniqueId val="{00000003-651D-425D-8942-B0131FBBB7BF}"/>
            </c:ext>
          </c:extLst>
        </c:ser>
        <c:ser>
          <c:idx val="3"/>
          <c:order val="3"/>
          <c:tx>
            <c:strRef>
              <c:f>Sheet1!$E$1</c:f>
              <c:strCache>
                <c:ptCount val="1"/>
                <c:pt idx="0">
                  <c:v>Transposition</c:v>
                </c:pt>
              </c:strCache>
            </c:strRef>
          </c:tx>
          <c:spPr>
            <a:solidFill>
              <a:schemeClr val="accent4"/>
            </a:solidFill>
            <a:ln>
              <a:noFill/>
            </a:ln>
            <a:effectLst/>
          </c:spPr>
          <c:invertIfNegative val="0"/>
          <c:dLbls>
            <c:dLbl>
              <c:idx val="1"/>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7-651D-425D-8942-B0131FBBB7BF}"/>
                </c:ext>
              </c:extLst>
            </c:dLbl>
            <c:spPr>
              <a:noFill/>
              <a:ln>
                <a:noFill/>
              </a:ln>
              <a:effectLst/>
            </c:spPr>
            <c:txPr>
              <a:bodyPr rot="0" spcFirstLastPara="1" vertOverflow="ellipsis" vert="horz" wrap="square" anchor="ctr" anchorCtr="1"/>
              <a:lstStyle/>
              <a:p>
                <a:pPr>
                  <a:defRPr sz="1197" b="1" i="0" u="none" strike="noStrike" kern="1200" baseline="0">
                    <a:solidFill>
                      <a:srgbClr val="232262"/>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Lexis</c:v>
                </c:pt>
                <c:pt idx="1">
                  <c:v>Structure</c:v>
                </c:pt>
                <c:pt idx="2">
                  <c:v>Pragmatic</c:v>
                </c:pt>
              </c:strCache>
            </c:strRef>
          </c:cat>
          <c:val>
            <c:numRef>
              <c:f>Sheet1!$E$2:$E$4</c:f>
              <c:numCache>
                <c:formatCode>General</c:formatCode>
                <c:ptCount val="3"/>
                <c:pt idx="1">
                  <c:v>19</c:v>
                </c:pt>
              </c:numCache>
            </c:numRef>
          </c:val>
          <c:extLst>
            <c:ext xmlns:c16="http://schemas.microsoft.com/office/drawing/2014/chart" uri="{C3380CC4-5D6E-409C-BE32-E72D297353CC}">
              <c16:uniqueId val="{00000004-651D-425D-8942-B0131FBBB7BF}"/>
            </c:ext>
          </c:extLst>
        </c:ser>
        <c:ser>
          <c:idx val="4"/>
          <c:order val="4"/>
          <c:tx>
            <c:strRef>
              <c:f>Sheet1!$F$1</c:f>
              <c:strCache>
                <c:ptCount val="1"/>
                <c:pt idx="0">
                  <c:v>Modulation</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Lexis</c:v>
                </c:pt>
                <c:pt idx="1">
                  <c:v>Structure</c:v>
                </c:pt>
                <c:pt idx="2">
                  <c:v>Pragmatic</c:v>
                </c:pt>
              </c:strCache>
            </c:strRef>
          </c:cat>
          <c:val>
            <c:numRef>
              <c:f>Sheet1!$F$2:$F$4</c:f>
              <c:numCache>
                <c:formatCode>General</c:formatCode>
                <c:ptCount val="3"/>
                <c:pt idx="1">
                  <c:v>10</c:v>
                </c:pt>
              </c:numCache>
            </c:numRef>
          </c:val>
          <c:extLst>
            <c:ext xmlns:c16="http://schemas.microsoft.com/office/drawing/2014/chart" uri="{C3380CC4-5D6E-409C-BE32-E72D297353CC}">
              <c16:uniqueId val="{00000005-651D-425D-8942-B0131FBBB7BF}"/>
            </c:ext>
          </c:extLst>
        </c:ser>
        <c:ser>
          <c:idx val="5"/>
          <c:order val="5"/>
          <c:tx>
            <c:strRef>
              <c:f>Sheet1!$G$1</c:f>
              <c:strCache>
                <c:ptCount val="1"/>
                <c:pt idx="0">
                  <c:v>Expansion</c:v>
                </c:pt>
              </c:strCache>
            </c:strRef>
          </c:tx>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Lexis</c:v>
                </c:pt>
                <c:pt idx="1">
                  <c:v>Structure</c:v>
                </c:pt>
                <c:pt idx="2">
                  <c:v>Pragmatic</c:v>
                </c:pt>
              </c:strCache>
            </c:strRef>
          </c:cat>
          <c:val>
            <c:numRef>
              <c:f>Sheet1!$G$2:$G$4</c:f>
              <c:numCache>
                <c:formatCode>General</c:formatCode>
                <c:ptCount val="3"/>
                <c:pt idx="2">
                  <c:v>2</c:v>
                </c:pt>
              </c:numCache>
            </c:numRef>
          </c:val>
          <c:extLst>
            <c:ext xmlns:c16="http://schemas.microsoft.com/office/drawing/2014/chart" uri="{C3380CC4-5D6E-409C-BE32-E72D297353CC}">
              <c16:uniqueId val="{00000006-651D-425D-8942-B0131FBBB7BF}"/>
            </c:ext>
          </c:extLst>
        </c:ser>
        <c:dLbls>
          <c:dLblPos val="ctr"/>
          <c:showLegendKey val="0"/>
          <c:showVal val="1"/>
          <c:showCatName val="0"/>
          <c:showSerName val="0"/>
          <c:showPercent val="0"/>
          <c:showBubbleSize val="0"/>
        </c:dLbls>
        <c:gapWidth val="100"/>
        <c:overlap val="100"/>
        <c:axId val="1280266064"/>
        <c:axId val="1280259824"/>
      </c:barChart>
      <c:catAx>
        <c:axId val="1280266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none" spc="0" normalizeH="0" baseline="0">
                <a:solidFill>
                  <a:srgbClr val="232262"/>
                </a:solidFill>
                <a:latin typeface="Times New Roman" panose="02020603050405020304" pitchFamily="18" charset="0"/>
                <a:ea typeface="+mn-ea"/>
                <a:cs typeface="Times New Roman" panose="02020603050405020304" pitchFamily="18" charset="0"/>
              </a:defRPr>
            </a:pPr>
            <a:endParaRPr lang="en-US"/>
          </a:p>
        </c:txPr>
        <c:crossAx val="1280259824"/>
        <c:crosses val="autoZero"/>
        <c:auto val="1"/>
        <c:lblAlgn val="ctr"/>
        <c:lblOffset val="100"/>
        <c:noMultiLvlLbl val="0"/>
      </c:catAx>
      <c:valAx>
        <c:axId val="1280259824"/>
        <c:scaling>
          <c:orientation val="minMax"/>
        </c:scaling>
        <c:delete val="0"/>
        <c:axPos val="l"/>
        <c:majorGridlines>
          <c:spPr>
            <a:ln w="9525" cap="flat" cmpd="sng" algn="ctr">
              <a:solidFill>
                <a:schemeClr val="tx1">
                  <a:lumMod val="15000"/>
                  <a:lumOff val="85000"/>
                </a:schemeClr>
              </a:solidFill>
              <a:round/>
            </a:ln>
            <a:effectLst/>
          </c:spPr>
        </c:majorGridlines>
        <c:minorGridlines>
          <c:spPr>
            <a:ln w="6350" cap="flat" cmpd="sng" algn="ctr">
              <a:solidFill>
                <a:schemeClr val="tx1">
                  <a:lumMod val="5000"/>
                  <a:lumOff val="95000"/>
                </a:schemeClr>
              </a:solidFill>
              <a:prstDash val="sysDot"/>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rgbClr val="232262"/>
                </a:solidFill>
                <a:latin typeface="Times New Roman" panose="02020603050405020304" pitchFamily="18" charset="0"/>
                <a:ea typeface="+mn-ea"/>
                <a:cs typeface="Times New Roman" panose="02020603050405020304" pitchFamily="18" charset="0"/>
              </a:defRPr>
            </a:pPr>
            <a:endParaRPr lang="en-US"/>
          </a:p>
        </c:txPr>
        <c:crossAx val="1280266064"/>
        <c:crosses val="autoZero"/>
        <c:crossBetween val="between"/>
      </c:valAx>
      <c:spPr>
        <a:noFill/>
        <a:ln>
          <a:noFill/>
        </a:ln>
        <a:effectLst/>
      </c:spPr>
    </c:plotArea>
    <c:legend>
      <c:legendPos val="t"/>
      <c:layout>
        <c:manualLayout>
          <c:xMode val="edge"/>
          <c:yMode val="edge"/>
          <c:x val="0.12486686117322106"/>
          <c:y val="8.4486373165618453E-2"/>
          <c:w val="0.85182687858868711"/>
          <c:h val="8.6372835471037815E-2"/>
        </c:manualLayout>
      </c:layout>
      <c:overlay val="0"/>
      <c:spPr>
        <a:noFill/>
        <a:ln>
          <a:noFill/>
        </a:ln>
        <a:effectLst/>
      </c:spPr>
      <c:txPr>
        <a:bodyPr rot="0" spcFirstLastPara="1" vertOverflow="ellipsis" vert="horz" wrap="square" anchor="ctr" anchorCtr="1"/>
        <a:lstStyle/>
        <a:p>
          <a:pPr>
            <a:defRPr sz="1400" b="1" i="0" u="none" strike="noStrike" kern="1200" baseline="0">
              <a:solidFill>
                <a:srgbClr val="232262"/>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rgbClr val="232262"/>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n-US" sz="2800" b="1" dirty="0">
                <a:solidFill>
                  <a:srgbClr val="232262"/>
                </a:solidFill>
                <a:latin typeface="Times New Roman" panose="02020603050405020304" pitchFamily="18" charset="0"/>
                <a:cs typeface="Times New Roman" panose="02020603050405020304" pitchFamily="18" charset="0"/>
              </a:rPr>
              <a:t>The frequency of gain  </a:t>
            </a:r>
            <a:endParaRPr lang="en-US" sz="2800" b="1" i="1" dirty="0">
              <a:solidFill>
                <a:srgbClr val="232262"/>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stacked"/>
        <c:varyColors val="0"/>
        <c:ser>
          <c:idx val="0"/>
          <c:order val="0"/>
          <c:tx>
            <c:strRef>
              <c:f>Sheet1!$B$1</c:f>
              <c:strCache>
                <c:ptCount val="1"/>
                <c:pt idx="0">
                  <c:v>Expansion</c:v>
                </c:pt>
              </c:strCache>
            </c:strRef>
          </c:tx>
          <c:spPr>
            <a:solidFill>
              <a:schemeClr val="accent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Lexis</c:v>
                </c:pt>
                <c:pt idx="1">
                  <c:v>Structure</c:v>
                </c:pt>
                <c:pt idx="2">
                  <c:v>Pragmatic</c:v>
                </c:pt>
              </c:strCache>
            </c:strRef>
          </c:cat>
          <c:val>
            <c:numRef>
              <c:f>Sheet1!$B$2:$B$4</c:f>
              <c:numCache>
                <c:formatCode>General</c:formatCode>
                <c:ptCount val="3"/>
                <c:pt idx="0">
                  <c:v>21</c:v>
                </c:pt>
                <c:pt idx="1">
                  <c:v>11</c:v>
                </c:pt>
                <c:pt idx="2">
                  <c:v>1</c:v>
                </c:pt>
              </c:numCache>
            </c:numRef>
          </c:val>
          <c:extLst>
            <c:ext xmlns:c16="http://schemas.microsoft.com/office/drawing/2014/chart" uri="{C3380CC4-5D6E-409C-BE32-E72D297353CC}">
              <c16:uniqueId val="{00000000-6CAD-4EEE-BF28-26B741D88A3A}"/>
            </c:ext>
          </c:extLst>
        </c:ser>
        <c:ser>
          <c:idx val="1"/>
          <c:order val="1"/>
          <c:tx>
            <c:strRef>
              <c:f>Sheet1!$C$1</c:f>
              <c:strCache>
                <c:ptCount val="1"/>
                <c:pt idx="0">
                  <c:v>Paraphrase</c:v>
                </c:pt>
              </c:strCache>
            </c:strRef>
          </c:tx>
          <c:spPr>
            <a:solidFill>
              <a:srgbClr val="23226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Lexis</c:v>
                </c:pt>
                <c:pt idx="1">
                  <c:v>Structure</c:v>
                </c:pt>
                <c:pt idx="2">
                  <c:v>Pragmatic</c:v>
                </c:pt>
              </c:strCache>
            </c:strRef>
          </c:cat>
          <c:val>
            <c:numRef>
              <c:f>Sheet1!$C$2:$C$4</c:f>
              <c:numCache>
                <c:formatCode>General</c:formatCode>
                <c:ptCount val="3"/>
                <c:pt idx="0">
                  <c:v>8</c:v>
                </c:pt>
                <c:pt idx="1">
                  <c:v>21</c:v>
                </c:pt>
              </c:numCache>
            </c:numRef>
          </c:val>
          <c:extLst>
            <c:ext xmlns:c16="http://schemas.microsoft.com/office/drawing/2014/chart" uri="{C3380CC4-5D6E-409C-BE32-E72D297353CC}">
              <c16:uniqueId val="{00000001-6CAD-4EEE-BF28-26B741D88A3A}"/>
            </c:ext>
          </c:extLst>
        </c:ser>
        <c:dLbls>
          <c:dLblPos val="ctr"/>
          <c:showLegendKey val="0"/>
          <c:showVal val="1"/>
          <c:showCatName val="0"/>
          <c:showSerName val="0"/>
          <c:showPercent val="0"/>
          <c:showBubbleSize val="0"/>
        </c:dLbls>
        <c:gapWidth val="100"/>
        <c:overlap val="100"/>
        <c:axId val="1280266064"/>
        <c:axId val="1280259824"/>
      </c:barChart>
      <c:catAx>
        <c:axId val="1280266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cap="none" spc="0" normalizeH="0" baseline="0">
                <a:solidFill>
                  <a:srgbClr val="31346E"/>
                </a:solidFill>
                <a:latin typeface="Times New Roman" panose="02020603050405020304" pitchFamily="18" charset="0"/>
                <a:ea typeface="+mn-ea"/>
                <a:cs typeface="Times New Roman" panose="02020603050405020304" pitchFamily="18" charset="0"/>
              </a:defRPr>
            </a:pPr>
            <a:endParaRPr lang="en-US"/>
          </a:p>
        </c:txPr>
        <c:crossAx val="1280259824"/>
        <c:crosses val="autoZero"/>
        <c:auto val="1"/>
        <c:lblAlgn val="ctr"/>
        <c:lblOffset val="100"/>
        <c:noMultiLvlLbl val="0"/>
      </c:catAx>
      <c:valAx>
        <c:axId val="1280259824"/>
        <c:scaling>
          <c:orientation val="minMax"/>
        </c:scaling>
        <c:delete val="0"/>
        <c:axPos val="l"/>
        <c:majorGridlines>
          <c:spPr>
            <a:ln w="9525" cap="flat" cmpd="sng" algn="ctr">
              <a:solidFill>
                <a:schemeClr val="tx1">
                  <a:lumMod val="15000"/>
                  <a:lumOff val="85000"/>
                </a:schemeClr>
              </a:solidFill>
              <a:round/>
            </a:ln>
            <a:effectLst/>
          </c:spPr>
        </c:majorGridlines>
        <c:minorGridlines>
          <c:spPr>
            <a:ln w="6350" cap="flat" cmpd="sng" algn="ctr">
              <a:solidFill>
                <a:schemeClr val="tx1">
                  <a:lumMod val="5000"/>
                  <a:lumOff val="95000"/>
                </a:schemeClr>
              </a:solidFill>
              <a:prstDash val="sysDot"/>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2802660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1" i="0" u="none" strike="noStrike" kern="1200" baseline="0">
              <a:solidFill>
                <a:srgbClr val="232262"/>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0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04DA4C-2DDE-44FC-AC9A-836D552478D9}"/>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vi-VN"/>
          </a:p>
        </p:txBody>
      </p:sp>
      <p:sp>
        <p:nvSpPr>
          <p:cNvPr id="3" name="Date Placeholder 2">
            <a:extLst>
              <a:ext uri="{FF2B5EF4-FFF2-40B4-BE49-F238E27FC236}">
                <a16:creationId xmlns:a16="http://schemas.microsoft.com/office/drawing/2014/main" id="{284A5A04-4E17-4E2F-95E8-F42AEA80B50B}"/>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F1E7FF6C-2ED7-422B-82BF-A56B964E84FC}" type="datetimeFigureOut">
              <a:rPr lang="vi-VN" smtClean="0"/>
              <a:t>26/08/2026</a:t>
            </a:fld>
            <a:endParaRPr lang="vi-VN"/>
          </a:p>
        </p:txBody>
      </p:sp>
      <p:sp>
        <p:nvSpPr>
          <p:cNvPr id="4" name="Footer Placeholder 3">
            <a:extLst>
              <a:ext uri="{FF2B5EF4-FFF2-40B4-BE49-F238E27FC236}">
                <a16:creationId xmlns:a16="http://schemas.microsoft.com/office/drawing/2014/main" id="{4CFE252B-7E07-48E0-85BD-EDA168E7CAE0}"/>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vi-VN"/>
          </a:p>
        </p:txBody>
      </p:sp>
      <p:sp>
        <p:nvSpPr>
          <p:cNvPr id="5" name="Slide Number Placeholder 4">
            <a:extLst>
              <a:ext uri="{FF2B5EF4-FFF2-40B4-BE49-F238E27FC236}">
                <a16:creationId xmlns:a16="http://schemas.microsoft.com/office/drawing/2014/main" id="{C0E1545B-4077-4FB3-B035-B2EF9E6516AE}"/>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7A552DD-5C7E-46EC-A854-D977DBFFA6C6}" type="slidenum">
              <a:rPr lang="vi-VN" smtClean="0"/>
              <a:t>‹#›</a:t>
            </a:fld>
            <a:endParaRPr lang="vi-VN"/>
          </a:p>
        </p:txBody>
      </p:sp>
    </p:spTree>
    <p:extLst>
      <p:ext uri="{BB962C8B-B14F-4D97-AF65-F5344CB8AC3E}">
        <p14:creationId xmlns:p14="http://schemas.microsoft.com/office/powerpoint/2010/main" val="4511407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CFF5474E-4AEA-4312-9EFD-B0CF95A4EF9C}" type="datetimeFigureOut">
              <a:rPr lang="vi-VN" smtClean="0"/>
              <a:t>26/08/2026</a:t>
            </a:fld>
            <a:endParaRPr lang="vi-VN"/>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9AC2959F-E4F1-4AA0-BFF0-8E1F7AD92652}" type="slidenum">
              <a:rPr lang="vi-VN" smtClean="0"/>
              <a:t>‹#›</a:t>
            </a:fld>
            <a:endParaRPr lang="vi-VN"/>
          </a:p>
        </p:txBody>
      </p:sp>
    </p:spTree>
    <p:extLst>
      <p:ext uri="{BB962C8B-B14F-4D97-AF65-F5344CB8AC3E}">
        <p14:creationId xmlns:p14="http://schemas.microsoft.com/office/powerpoint/2010/main" val="3567464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2959F-E4F1-4AA0-BFF0-8E1F7AD92652}" type="slidenum">
              <a:rPr lang="vi-VN" smtClean="0"/>
              <a:t>9</a:t>
            </a:fld>
            <a:endParaRPr lang="vi-VN"/>
          </a:p>
        </p:txBody>
      </p:sp>
    </p:spTree>
    <p:extLst>
      <p:ext uri="{BB962C8B-B14F-4D97-AF65-F5344CB8AC3E}">
        <p14:creationId xmlns:p14="http://schemas.microsoft.com/office/powerpoint/2010/main" val="1743097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9AC2959F-E4F1-4AA0-BFF0-8E1F7AD92652}" type="slidenum">
              <a:rPr lang="vi-VN" smtClean="0"/>
              <a:t>10</a:t>
            </a:fld>
            <a:endParaRPr lang="vi-VN"/>
          </a:p>
        </p:txBody>
      </p:sp>
    </p:spTree>
    <p:extLst>
      <p:ext uri="{BB962C8B-B14F-4D97-AF65-F5344CB8AC3E}">
        <p14:creationId xmlns:p14="http://schemas.microsoft.com/office/powerpoint/2010/main" val="1587020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9AC2959F-E4F1-4AA0-BFF0-8E1F7AD92652}" type="slidenum">
              <a:rPr lang="vi-VN" smtClean="0"/>
              <a:t>14</a:t>
            </a:fld>
            <a:endParaRPr lang="vi-VN"/>
          </a:p>
        </p:txBody>
      </p:sp>
    </p:spTree>
    <p:extLst>
      <p:ext uri="{BB962C8B-B14F-4D97-AF65-F5344CB8AC3E}">
        <p14:creationId xmlns:p14="http://schemas.microsoft.com/office/powerpoint/2010/main" val="11556958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ADE5A6-3F5A-45B8-97EF-D579F1586A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08206CC5-87D1-4CCD-A112-BBC459AEE4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5619" y="3612208"/>
            <a:ext cx="12192000" cy="3352800"/>
          </a:xfrm>
          <a:prstGeom prst="rect">
            <a:avLst/>
          </a:prstGeom>
        </p:spPr>
      </p:pic>
      <p:pic>
        <p:nvPicPr>
          <p:cNvPr id="4" name="Picture 3">
            <a:extLst>
              <a:ext uri="{FF2B5EF4-FFF2-40B4-BE49-F238E27FC236}">
                <a16:creationId xmlns:a16="http://schemas.microsoft.com/office/drawing/2014/main" id="{1DD1E70C-D5D6-469B-BCE9-2C25C4895FF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51053" y="4129839"/>
            <a:ext cx="3606650" cy="2904330"/>
          </a:xfrm>
          <a:prstGeom prst="rect">
            <a:avLst/>
          </a:prstGeom>
        </p:spPr>
      </p:pic>
      <p:pic>
        <p:nvPicPr>
          <p:cNvPr id="5" name="Picture 4">
            <a:extLst>
              <a:ext uri="{FF2B5EF4-FFF2-40B4-BE49-F238E27FC236}">
                <a16:creationId xmlns:a16="http://schemas.microsoft.com/office/drawing/2014/main" id="{A4A04BE7-BBC8-4543-B489-92D4DF992A6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4775" t="3148" r="6152" b="67435"/>
          <a:stretch/>
        </p:blipFill>
        <p:spPr>
          <a:xfrm>
            <a:off x="2553920" y="1645768"/>
            <a:ext cx="7084159" cy="686371"/>
          </a:xfrm>
          <a:prstGeom prst="rect">
            <a:avLst/>
          </a:prstGeom>
        </p:spPr>
      </p:pic>
      <p:pic>
        <p:nvPicPr>
          <p:cNvPr id="6" name="Picture 5">
            <a:extLst>
              <a:ext uri="{FF2B5EF4-FFF2-40B4-BE49-F238E27FC236}">
                <a16:creationId xmlns:a16="http://schemas.microsoft.com/office/drawing/2014/main" id="{FD9760F9-FB53-4EEB-AEE6-7F8D57F6702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791915" y="171045"/>
            <a:ext cx="2461449" cy="1314286"/>
          </a:xfrm>
          <a:prstGeom prst="rect">
            <a:avLst/>
          </a:prstGeom>
        </p:spPr>
      </p:pic>
      <p:pic>
        <p:nvPicPr>
          <p:cNvPr id="7" name="Picture 6">
            <a:extLst>
              <a:ext uri="{FF2B5EF4-FFF2-40B4-BE49-F238E27FC236}">
                <a16:creationId xmlns:a16="http://schemas.microsoft.com/office/drawing/2014/main" id="{0A5C4E8C-A173-4500-B0E5-67E65CA2230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56986" y="171044"/>
            <a:ext cx="3000872" cy="1386193"/>
          </a:xfrm>
          <a:prstGeom prst="rect">
            <a:avLst/>
          </a:prstGeom>
        </p:spPr>
      </p:pic>
      <p:pic>
        <p:nvPicPr>
          <p:cNvPr id="8" name="Picture 7">
            <a:extLst>
              <a:ext uri="{FF2B5EF4-FFF2-40B4-BE49-F238E27FC236}">
                <a16:creationId xmlns:a16="http://schemas.microsoft.com/office/drawing/2014/main" id="{829A94DB-A5C1-4F8F-90E0-852518F9BD8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814188" y="88531"/>
            <a:ext cx="2824229" cy="1386193"/>
          </a:xfrm>
          <a:prstGeom prst="rect">
            <a:avLst/>
          </a:prstGeom>
        </p:spPr>
      </p:pic>
    </p:spTree>
    <p:extLst>
      <p:ext uri="{BB962C8B-B14F-4D97-AF65-F5344CB8AC3E}">
        <p14:creationId xmlns:p14="http://schemas.microsoft.com/office/powerpoint/2010/main" val="2918620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8795F-2E9F-4B4A-9412-63E99D83FD3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00541D61-56A8-454E-AE8E-001BA29424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16476EA-27D6-4BB6-8FFF-F9BF46EEE6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73E6E166-54ED-4676-9EF4-83C8BAF5FA44}"/>
              </a:ext>
            </a:extLst>
          </p:cNvPr>
          <p:cNvSpPr>
            <a:spLocks noGrp="1"/>
          </p:cNvSpPr>
          <p:nvPr>
            <p:ph type="dt" sz="half" idx="10"/>
          </p:nvPr>
        </p:nvSpPr>
        <p:spPr/>
        <p:txBody>
          <a:bodyPr/>
          <a:lstStyle/>
          <a:p>
            <a:fld id="{F567CB12-469E-4238-BFD0-91FDC57358D9}" type="datetimeFigureOut">
              <a:rPr lang="vi-VN" smtClean="0"/>
              <a:t>26/08/2026</a:t>
            </a:fld>
            <a:endParaRPr lang="vi-VN"/>
          </a:p>
        </p:txBody>
      </p:sp>
      <p:sp>
        <p:nvSpPr>
          <p:cNvPr id="6" name="Footer Placeholder 5">
            <a:extLst>
              <a:ext uri="{FF2B5EF4-FFF2-40B4-BE49-F238E27FC236}">
                <a16:creationId xmlns:a16="http://schemas.microsoft.com/office/drawing/2014/main" id="{E52341F5-7960-4E66-9E6B-23346FB19DFA}"/>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5D464B6-24C8-49F5-B842-117A6FE8CDC2}"/>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1645581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E7475-4DBA-4A48-9838-B4DE0A30D3C5}"/>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25518F38-9FC4-455D-96CF-C44C8FA7D5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FFCF75-480B-467A-9675-90404E17D5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BFB27D20-225A-4FB8-AB8E-0231BBD0DC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D53B65-433D-4996-A34F-F4C9CA4F8A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62C2057F-E1DF-4DC0-9157-0A20632A6DE1}"/>
              </a:ext>
            </a:extLst>
          </p:cNvPr>
          <p:cNvSpPr>
            <a:spLocks noGrp="1"/>
          </p:cNvSpPr>
          <p:nvPr>
            <p:ph type="dt" sz="half" idx="10"/>
          </p:nvPr>
        </p:nvSpPr>
        <p:spPr/>
        <p:txBody>
          <a:bodyPr/>
          <a:lstStyle/>
          <a:p>
            <a:fld id="{F567CB12-469E-4238-BFD0-91FDC57358D9}" type="datetimeFigureOut">
              <a:rPr lang="vi-VN" smtClean="0"/>
              <a:t>26/08/2026</a:t>
            </a:fld>
            <a:endParaRPr lang="vi-VN"/>
          </a:p>
        </p:txBody>
      </p:sp>
      <p:sp>
        <p:nvSpPr>
          <p:cNvPr id="8" name="Footer Placeholder 7">
            <a:extLst>
              <a:ext uri="{FF2B5EF4-FFF2-40B4-BE49-F238E27FC236}">
                <a16:creationId xmlns:a16="http://schemas.microsoft.com/office/drawing/2014/main" id="{9FB692F5-7236-4181-8C17-510FFB565B3A}"/>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66B7C9F8-44B3-4A25-9CE0-6D57DA69E27D}"/>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1881167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181CE-1402-4A4C-8E32-2480A2D97A99}"/>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FF3BB387-9C39-400D-82B1-26F72C8234A0}"/>
              </a:ext>
            </a:extLst>
          </p:cNvPr>
          <p:cNvSpPr>
            <a:spLocks noGrp="1"/>
          </p:cNvSpPr>
          <p:nvPr>
            <p:ph type="dt" sz="half" idx="10"/>
          </p:nvPr>
        </p:nvSpPr>
        <p:spPr/>
        <p:txBody>
          <a:bodyPr/>
          <a:lstStyle/>
          <a:p>
            <a:fld id="{F567CB12-469E-4238-BFD0-91FDC57358D9}" type="datetimeFigureOut">
              <a:rPr lang="vi-VN" smtClean="0"/>
              <a:t>26/08/2026</a:t>
            </a:fld>
            <a:endParaRPr lang="vi-VN"/>
          </a:p>
        </p:txBody>
      </p:sp>
      <p:sp>
        <p:nvSpPr>
          <p:cNvPr id="4" name="Footer Placeholder 3">
            <a:extLst>
              <a:ext uri="{FF2B5EF4-FFF2-40B4-BE49-F238E27FC236}">
                <a16:creationId xmlns:a16="http://schemas.microsoft.com/office/drawing/2014/main" id="{EBF9295D-129F-462F-90C0-102A469F8580}"/>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03E26FCA-AB57-4FC1-81CC-747EE814AF2B}"/>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4049939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1F80E0-B573-404F-B9FA-B7B7703A49F3}"/>
              </a:ext>
            </a:extLst>
          </p:cNvPr>
          <p:cNvSpPr>
            <a:spLocks noGrp="1"/>
          </p:cNvSpPr>
          <p:nvPr>
            <p:ph type="dt" sz="half" idx="10"/>
          </p:nvPr>
        </p:nvSpPr>
        <p:spPr/>
        <p:txBody>
          <a:bodyPr/>
          <a:lstStyle/>
          <a:p>
            <a:fld id="{F567CB12-469E-4238-BFD0-91FDC57358D9}" type="datetimeFigureOut">
              <a:rPr lang="vi-VN" smtClean="0"/>
              <a:t>26/08/2026</a:t>
            </a:fld>
            <a:endParaRPr lang="vi-VN"/>
          </a:p>
        </p:txBody>
      </p:sp>
      <p:sp>
        <p:nvSpPr>
          <p:cNvPr id="3" name="Footer Placeholder 2">
            <a:extLst>
              <a:ext uri="{FF2B5EF4-FFF2-40B4-BE49-F238E27FC236}">
                <a16:creationId xmlns:a16="http://schemas.microsoft.com/office/drawing/2014/main" id="{7F8C0559-B0B4-4C13-8E27-95A2149EEE2B}"/>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DF102794-D01F-4280-9468-4A3E9D80A33C}"/>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2983412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173F4-77AC-4C05-892C-BDBAB70F43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0EBECF04-6865-45FA-BA1C-75C06E235B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9DE1316D-3976-4DFD-9F41-5834CDD506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EB943E-90DA-4530-A7BD-B3B8FA212EDA}"/>
              </a:ext>
            </a:extLst>
          </p:cNvPr>
          <p:cNvSpPr>
            <a:spLocks noGrp="1"/>
          </p:cNvSpPr>
          <p:nvPr>
            <p:ph type="dt" sz="half" idx="10"/>
          </p:nvPr>
        </p:nvSpPr>
        <p:spPr/>
        <p:txBody>
          <a:bodyPr/>
          <a:lstStyle/>
          <a:p>
            <a:fld id="{F567CB12-469E-4238-BFD0-91FDC57358D9}" type="datetimeFigureOut">
              <a:rPr lang="vi-VN" smtClean="0"/>
              <a:t>26/08/2026</a:t>
            </a:fld>
            <a:endParaRPr lang="vi-VN"/>
          </a:p>
        </p:txBody>
      </p:sp>
      <p:sp>
        <p:nvSpPr>
          <p:cNvPr id="6" name="Footer Placeholder 5">
            <a:extLst>
              <a:ext uri="{FF2B5EF4-FFF2-40B4-BE49-F238E27FC236}">
                <a16:creationId xmlns:a16="http://schemas.microsoft.com/office/drawing/2014/main" id="{F3479601-5367-4CB6-885C-A743DA657E5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CF088D7-7EB7-4E69-8221-EB3561E40343}"/>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3163486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EEFE3-DA48-45C3-A4B4-8B48548BEA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D037F8F6-FBF5-441B-BEB6-59DC1A19C5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E260F24-96C9-4EB5-97AA-14A0FB9B3B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5851EE-C369-4C5C-9103-684CAA6162B7}"/>
              </a:ext>
            </a:extLst>
          </p:cNvPr>
          <p:cNvSpPr>
            <a:spLocks noGrp="1"/>
          </p:cNvSpPr>
          <p:nvPr>
            <p:ph type="dt" sz="half" idx="10"/>
          </p:nvPr>
        </p:nvSpPr>
        <p:spPr/>
        <p:txBody>
          <a:bodyPr/>
          <a:lstStyle/>
          <a:p>
            <a:fld id="{F567CB12-469E-4238-BFD0-91FDC57358D9}" type="datetimeFigureOut">
              <a:rPr lang="vi-VN" smtClean="0"/>
              <a:t>26/08/2026</a:t>
            </a:fld>
            <a:endParaRPr lang="vi-VN"/>
          </a:p>
        </p:txBody>
      </p:sp>
      <p:sp>
        <p:nvSpPr>
          <p:cNvPr id="6" name="Footer Placeholder 5">
            <a:extLst>
              <a:ext uri="{FF2B5EF4-FFF2-40B4-BE49-F238E27FC236}">
                <a16:creationId xmlns:a16="http://schemas.microsoft.com/office/drawing/2014/main" id="{1C5C14AB-F68A-4BD5-9C62-10AA19E889F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76D9F8E4-139C-430C-9101-4EBC6E4F6948}"/>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19185099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A9BB4-2115-4A19-9777-EEFA14A53F2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D867C59-78E4-4935-933E-D6B8221050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7F45B91-2B97-4556-AFE6-8B6C75BD531E}"/>
              </a:ext>
            </a:extLst>
          </p:cNvPr>
          <p:cNvSpPr>
            <a:spLocks noGrp="1"/>
          </p:cNvSpPr>
          <p:nvPr>
            <p:ph type="dt" sz="half" idx="10"/>
          </p:nvPr>
        </p:nvSpPr>
        <p:spPr/>
        <p:txBody>
          <a:bodyPr/>
          <a:lstStyle/>
          <a:p>
            <a:fld id="{F567CB12-469E-4238-BFD0-91FDC57358D9}" type="datetimeFigureOut">
              <a:rPr lang="vi-VN" smtClean="0"/>
              <a:t>26/08/2026</a:t>
            </a:fld>
            <a:endParaRPr lang="vi-VN"/>
          </a:p>
        </p:txBody>
      </p:sp>
      <p:sp>
        <p:nvSpPr>
          <p:cNvPr id="5" name="Footer Placeholder 4">
            <a:extLst>
              <a:ext uri="{FF2B5EF4-FFF2-40B4-BE49-F238E27FC236}">
                <a16:creationId xmlns:a16="http://schemas.microsoft.com/office/drawing/2014/main" id="{134F2063-BB16-4B98-B1EA-0F7973946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3B5EC366-07F3-4C1B-98F0-8B8BA06E35C1}"/>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22178033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17108E-BA00-44E9-8C3D-1FDD43FDF2A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B2B55AB0-27B3-4618-A77E-F8E8156D29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1095AB41-EC12-4FD2-AFEF-6FEC3EA5E1B6}"/>
              </a:ext>
            </a:extLst>
          </p:cNvPr>
          <p:cNvSpPr>
            <a:spLocks noGrp="1"/>
          </p:cNvSpPr>
          <p:nvPr>
            <p:ph type="dt" sz="half" idx="10"/>
          </p:nvPr>
        </p:nvSpPr>
        <p:spPr/>
        <p:txBody>
          <a:bodyPr/>
          <a:lstStyle/>
          <a:p>
            <a:fld id="{F567CB12-469E-4238-BFD0-91FDC57358D9}" type="datetimeFigureOut">
              <a:rPr lang="vi-VN" smtClean="0"/>
              <a:t>26/08/2026</a:t>
            </a:fld>
            <a:endParaRPr lang="vi-VN"/>
          </a:p>
        </p:txBody>
      </p:sp>
      <p:sp>
        <p:nvSpPr>
          <p:cNvPr id="5" name="Footer Placeholder 4">
            <a:extLst>
              <a:ext uri="{FF2B5EF4-FFF2-40B4-BE49-F238E27FC236}">
                <a16:creationId xmlns:a16="http://schemas.microsoft.com/office/drawing/2014/main" id="{0C4F9F4E-1504-4EB8-BE66-F8FA2EC8064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67BA8796-7812-436F-92E7-55AA2689D776}"/>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2835983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D6930-7809-8417-4F75-B05AAA40F0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VN"/>
          </a:p>
        </p:txBody>
      </p:sp>
      <p:sp>
        <p:nvSpPr>
          <p:cNvPr id="3" name="Subtitle 2">
            <a:extLst>
              <a:ext uri="{FF2B5EF4-FFF2-40B4-BE49-F238E27FC236}">
                <a16:creationId xmlns:a16="http://schemas.microsoft.com/office/drawing/2014/main" id="{B031180B-51C1-054C-DA02-65D40D27EF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329690CC-111A-9FB9-96F3-C3B5817B286A}"/>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5" name="Footer Placeholder 4">
            <a:extLst>
              <a:ext uri="{FF2B5EF4-FFF2-40B4-BE49-F238E27FC236}">
                <a16:creationId xmlns:a16="http://schemas.microsoft.com/office/drawing/2014/main" id="{1ADB9CFD-7807-3E09-B9FA-6D57E72D928D}"/>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350B85F9-5013-4C9F-D9DA-433EBD8B4D7C}"/>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1583350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4FD-6B69-425C-89B6-75108D2795F3}"/>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BD042D70-0D39-A8F8-9263-E7740C4D7F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8104A795-DAAC-D70B-DFF8-7B4764888C02}"/>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5" name="Footer Placeholder 4">
            <a:extLst>
              <a:ext uri="{FF2B5EF4-FFF2-40B4-BE49-F238E27FC236}">
                <a16:creationId xmlns:a16="http://schemas.microsoft.com/office/drawing/2014/main" id="{AE6958C4-2BA0-D9D0-293E-DF212F471E76}"/>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C545151C-4033-9791-A2C9-EA5B2A260F9F}"/>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2069870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8AC945-F968-4404-B0FC-CFE9A5D9F9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4" name="Picture 3">
            <a:extLst>
              <a:ext uri="{FF2B5EF4-FFF2-40B4-BE49-F238E27FC236}">
                <a16:creationId xmlns:a16="http://schemas.microsoft.com/office/drawing/2014/main" id="{FBCD4C58-1863-47FD-85BF-696CE22C68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2" t="94167" r="70416" b="809"/>
          <a:stretch/>
        </p:blipFill>
        <p:spPr>
          <a:xfrm>
            <a:off x="8559800" y="6442287"/>
            <a:ext cx="3510280" cy="344593"/>
          </a:xfrm>
          <a:prstGeom prst="rect">
            <a:avLst/>
          </a:prstGeom>
        </p:spPr>
      </p:pic>
    </p:spTree>
    <p:extLst>
      <p:ext uri="{BB962C8B-B14F-4D97-AF65-F5344CB8AC3E}">
        <p14:creationId xmlns:p14="http://schemas.microsoft.com/office/powerpoint/2010/main" val="4257928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90D55-B4A8-92E3-5FE0-8BC40398B7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VN"/>
          </a:p>
        </p:txBody>
      </p:sp>
      <p:sp>
        <p:nvSpPr>
          <p:cNvPr id="3" name="Text Placeholder 2">
            <a:extLst>
              <a:ext uri="{FF2B5EF4-FFF2-40B4-BE49-F238E27FC236}">
                <a16:creationId xmlns:a16="http://schemas.microsoft.com/office/drawing/2014/main" id="{F3E9C9CA-8542-1C33-BF8E-2F7BEF7CF2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2017BB-9F5D-876C-042D-57E8694DB2EE}"/>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5" name="Footer Placeholder 4">
            <a:extLst>
              <a:ext uri="{FF2B5EF4-FFF2-40B4-BE49-F238E27FC236}">
                <a16:creationId xmlns:a16="http://schemas.microsoft.com/office/drawing/2014/main" id="{F5F3188D-8118-E716-6748-B4F7BFD18348}"/>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62989252-C2D8-E3B9-E203-386BA6C92BE8}"/>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328831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12397-DFB3-4ECD-0DD8-F32F7D48CA1E}"/>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FC837A78-69C1-C2DD-80CF-9E0A799300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Content Placeholder 3">
            <a:extLst>
              <a:ext uri="{FF2B5EF4-FFF2-40B4-BE49-F238E27FC236}">
                <a16:creationId xmlns:a16="http://schemas.microsoft.com/office/drawing/2014/main" id="{C9F4A0E9-2FF4-72CA-1073-5C28D9026A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Date Placeholder 4">
            <a:extLst>
              <a:ext uri="{FF2B5EF4-FFF2-40B4-BE49-F238E27FC236}">
                <a16:creationId xmlns:a16="http://schemas.microsoft.com/office/drawing/2014/main" id="{8780BEA5-B1B7-2A1F-5371-02A1CD91BBA1}"/>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6" name="Footer Placeholder 5">
            <a:extLst>
              <a:ext uri="{FF2B5EF4-FFF2-40B4-BE49-F238E27FC236}">
                <a16:creationId xmlns:a16="http://schemas.microsoft.com/office/drawing/2014/main" id="{09A9F542-2112-E8ED-B2FD-3EFECE0B2FA2}"/>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7131CE0E-1D6D-1142-1FCB-67453D9F4208}"/>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3334988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752FE-433E-4F82-30CF-9ED0D82C7D13}"/>
              </a:ext>
            </a:extLst>
          </p:cNvPr>
          <p:cNvSpPr>
            <a:spLocks noGrp="1"/>
          </p:cNvSpPr>
          <p:nvPr>
            <p:ph type="title"/>
          </p:nvPr>
        </p:nvSpPr>
        <p:spPr>
          <a:xfrm>
            <a:off x="839788" y="365125"/>
            <a:ext cx="10515600" cy="1325563"/>
          </a:xfrm>
        </p:spPr>
        <p:txBody>
          <a:bodyPr/>
          <a:lstStyle/>
          <a:p>
            <a:r>
              <a:rPr lang="en-US"/>
              <a:t>Click to edit Master title style</a:t>
            </a:r>
            <a:endParaRPr lang="en-VN"/>
          </a:p>
        </p:txBody>
      </p:sp>
      <p:sp>
        <p:nvSpPr>
          <p:cNvPr id="3" name="Text Placeholder 2">
            <a:extLst>
              <a:ext uri="{FF2B5EF4-FFF2-40B4-BE49-F238E27FC236}">
                <a16:creationId xmlns:a16="http://schemas.microsoft.com/office/drawing/2014/main" id="{E3A98787-9C71-4D89-9D2A-134FA8AA5D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EE227E-7200-0BA9-272F-96D448CA58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Text Placeholder 4">
            <a:extLst>
              <a:ext uri="{FF2B5EF4-FFF2-40B4-BE49-F238E27FC236}">
                <a16:creationId xmlns:a16="http://schemas.microsoft.com/office/drawing/2014/main" id="{845A8668-ADC1-9D7A-E090-5E9B5FA562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C50426-5F79-5C39-B3F6-433AFC5FCD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7" name="Date Placeholder 6">
            <a:extLst>
              <a:ext uri="{FF2B5EF4-FFF2-40B4-BE49-F238E27FC236}">
                <a16:creationId xmlns:a16="http://schemas.microsoft.com/office/drawing/2014/main" id="{53915FED-6C4E-0E9F-4B64-164306C95940}"/>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8" name="Footer Placeholder 7">
            <a:extLst>
              <a:ext uri="{FF2B5EF4-FFF2-40B4-BE49-F238E27FC236}">
                <a16:creationId xmlns:a16="http://schemas.microsoft.com/office/drawing/2014/main" id="{F1E5852F-7774-6BB1-F405-316F34A96D32}"/>
              </a:ext>
            </a:extLst>
          </p:cNvPr>
          <p:cNvSpPr>
            <a:spLocks noGrp="1"/>
          </p:cNvSpPr>
          <p:nvPr>
            <p:ph type="ftr" sz="quarter" idx="11"/>
          </p:nvPr>
        </p:nvSpPr>
        <p:spPr/>
        <p:txBody>
          <a:bodyPr/>
          <a:lstStyle/>
          <a:p>
            <a:endParaRPr lang="en-VN"/>
          </a:p>
        </p:txBody>
      </p:sp>
      <p:sp>
        <p:nvSpPr>
          <p:cNvPr id="9" name="Slide Number Placeholder 8">
            <a:extLst>
              <a:ext uri="{FF2B5EF4-FFF2-40B4-BE49-F238E27FC236}">
                <a16:creationId xmlns:a16="http://schemas.microsoft.com/office/drawing/2014/main" id="{BDF1C932-A95F-5AC4-6945-581BFEAF8759}"/>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3702135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3BD47-8660-DC32-F054-CEEACF3B576B}"/>
              </a:ext>
            </a:extLst>
          </p:cNvPr>
          <p:cNvSpPr>
            <a:spLocks noGrp="1"/>
          </p:cNvSpPr>
          <p:nvPr>
            <p:ph type="title"/>
          </p:nvPr>
        </p:nvSpPr>
        <p:spPr/>
        <p:txBody>
          <a:bodyPr/>
          <a:lstStyle/>
          <a:p>
            <a:r>
              <a:rPr lang="en-US"/>
              <a:t>Click to edit Master title style</a:t>
            </a:r>
            <a:endParaRPr lang="en-VN"/>
          </a:p>
        </p:txBody>
      </p:sp>
      <p:sp>
        <p:nvSpPr>
          <p:cNvPr id="3" name="Date Placeholder 2">
            <a:extLst>
              <a:ext uri="{FF2B5EF4-FFF2-40B4-BE49-F238E27FC236}">
                <a16:creationId xmlns:a16="http://schemas.microsoft.com/office/drawing/2014/main" id="{5A3D29B0-77E9-273E-51BE-C47EDEAE79B9}"/>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4" name="Footer Placeholder 3">
            <a:extLst>
              <a:ext uri="{FF2B5EF4-FFF2-40B4-BE49-F238E27FC236}">
                <a16:creationId xmlns:a16="http://schemas.microsoft.com/office/drawing/2014/main" id="{034D0191-D069-9EEA-0538-865DB010E5EA}"/>
              </a:ext>
            </a:extLst>
          </p:cNvPr>
          <p:cNvSpPr>
            <a:spLocks noGrp="1"/>
          </p:cNvSpPr>
          <p:nvPr>
            <p:ph type="ftr" sz="quarter" idx="11"/>
          </p:nvPr>
        </p:nvSpPr>
        <p:spPr/>
        <p:txBody>
          <a:bodyPr/>
          <a:lstStyle/>
          <a:p>
            <a:endParaRPr lang="en-VN"/>
          </a:p>
        </p:txBody>
      </p:sp>
      <p:sp>
        <p:nvSpPr>
          <p:cNvPr id="5" name="Slide Number Placeholder 4">
            <a:extLst>
              <a:ext uri="{FF2B5EF4-FFF2-40B4-BE49-F238E27FC236}">
                <a16:creationId xmlns:a16="http://schemas.microsoft.com/office/drawing/2014/main" id="{30A2D24D-0449-7B8B-B7BE-A50A7D5B36B8}"/>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35077673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E64934-AB52-9C30-5E7C-DE7D6DE928E0}"/>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3" name="Footer Placeholder 2">
            <a:extLst>
              <a:ext uri="{FF2B5EF4-FFF2-40B4-BE49-F238E27FC236}">
                <a16:creationId xmlns:a16="http://schemas.microsoft.com/office/drawing/2014/main" id="{43C78B98-1989-E91E-DDCF-8D19EF834962}"/>
              </a:ext>
            </a:extLst>
          </p:cNvPr>
          <p:cNvSpPr>
            <a:spLocks noGrp="1"/>
          </p:cNvSpPr>
          <p:nvPr>
            <p:ph type="ftr" sz="quarter" idx="11"/>
          </p:nvPr>
        </p:nvSpPr>
        <p:spPr/>
        <p:txBody>
          <a:bodyPr/>
          <a:lstStyle/>
          <a:p>
            <a:endParaRPr lang="en-VN"/>
          </a:p>
        </p:txBody>
      </p:sp>
      <p:sp>
        <p:nvSpPr>
          <p:cNvPr id="4" name="Slide Number Placeholder 3">
            <a:extLst>
              <a:ext uri="{FF2B5EF4-FFF2-40B4-BE49-F238E27FC236}">
                <a16:creationId xmlns:a16="http://schemas.microsoft.com/office/drawing/2014/main" id="{0D666709-2D79-5923-28B5-F978BFAF6C85}"/>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2241722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17FA9-0A7C-05E7-79D9-049879D8AE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Content Placeholder 2">
            <a:extLst>
              <a:ext uri="{FF2B5EF4-FFF2-40B4-BE49-F238E27FC236}">
                <a16:creationId xmlns:a16="http://schemas.microsoft.com/office/drawing/2014/main" id="{A705DEF3-7FEE-ABB7-C19C-0A971E37FC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Text Placeholder 3">
            <a:extLst>
              <a:ext uri="{FF2B5EF4-FFF2-40B4-BE49-F238E27FC236}">
                <a16:creationId xmlns:a16="http://schemas.microsoft.com/office/drawing/2014/main" id="{7DFA0AA9-91F4-E248-3905-99DF6F5747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126D21-CD80-0F29-BA33-D9550386E04C}"/>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6" name="Footer Placeholder 5">
            <a:extLst>
              <a:ext uri="{FF2B5EF4-FFF2-40B4-BE49-F238E27FC236}">
                <a16:creationId xmlns:a16="http://schemas.microsoft.com/office/drawing/2014/main" id="{1FF09328-8349-0BC2-BD6B-F2B685ABFB41}"/>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4CFE5BF6-2A21-17CB-C40F-EA1FE3FB8828}"/>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10281483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D7F4-188D-FDE7-C3D8-91B93B8674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Picture Placeholder 2">
            <a:extLst>
              <a:ext uri="{FF2B5EF4-FFF2-40B4-BE49-F238E27FC236}">
                <a16:creationId xmlns:a16="http://schemas.microsoft.com/office/drawing/2014/main" id="{9A43659A-6A66-7CCB-2244-0C323CF700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VN"/>
          </a:p>
        </p:txBody>
      </p:sp>
      <p:sp>
        <p:nvSpPr>
          <p:cNvPr id="4" name="Text Placeholder 3">
            <a:extLst>
              <a:ext uri="{FF2B5EF4-FFF2-40B4-BE49-F238E27FC236}">
                <a16:creationId xmlns:a16="http://schemas.microsoft.com/office/drawing/2014/main" id="{DDA510DF-24DD-DE31-7CC7-13E5D27230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463363-EA8A-002A-BEA5-2DF55F133612}"/>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6" name="Footer Placeholder 5">
            <a:extLst>
              <a:ext uri="{FF2B5EF4-FFF2-40B4-BE49-F238E27FC236}">
                <a16:creationId xmlns:a16="http://schemas.microsoft.com/office/drawing/2014/main" id="{329F1E0C-22A3-10DB-C0D0-647F27F13856}"/>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ECC604EB-4E94-40D0-A7DF-B49B6F07B7D4}"/>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21796717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D3AFF-44B9-A7A8-4ACB-C6294726AEA0}"/>
              </a:ext>
            </a:extLst>
          </p:cNvPr>
          <p:cNvSpPr>
            <a:spLocks noGrp="1"/>
          </p:cNvSpPr>
          <p:nvPr>
            <p:ph type="title"/>
          </p:nvPr>
        </p:nvSpPr>
        <p:spPr/>
        <p:txBody>
          <a:bodyPr/>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843C57B2-D2F3-0942-DF6A-42F6303F1D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FF5D80C1-7C55-F939-BF81-620B78837C79}"/>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5" name="Footer Placeholder 4">
            <a:extLst>
              <a:ext uri="{FF2B5EF4-FFF2-40B4-BE49-F238E27FC236}">
                <a16:creationId xmlns:a16="http://schemas.microsoft.com/office/drawing/2014/main" id="{C7CA5E6B-968E-AC08-82AC-15146B0F4304}"/>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1397F26F-7F0E-404B-D925-0147F865D863}"/>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112920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C801C9-D500-DA9A-94BF-27B9762BF1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0786691B-8D46-B83A-747E-3D4149E491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FB004885-7B1B-7101-A384-644279A50343}"/>
              </a:ext>
            </a:extLst>
          </p:cNvPr>
          <p:cNvSpPr>
            <a:spLocks noGrp="1"/>
          </p:cNvSpPr>
          <p:nvPr>
            <p:ph type="dt" sz="half" idx="10"/>
          </p:nvPr>
        </p:nvSpPr>
        <p:spPr/>
        <p:txBody>
          <a:bodyPr/>
          <a:lstStyle/>
          <a:p>
            <a:fld id="{B40DF558-372D-3840-BD05-5D15AD7E3CB7}" type="datetimeFigureOut">
              <a:rPr lang="en-VN" smtClean="0"/>
              <a:t>08/26/2026</a:t>
            </a:fld>
            <a:endParaRPr lang="en-VN"/>
          </a:p>
        </p:txBody>
      </p:sp>
      <p:sp>
        <p:nvSpPr>
          <p:cNvPr id="5" name="Footer Placeholder 4">
            <a:extLst>
              <a:ext uri="{FF2B5EF4-FFF2-40B4-BE49-F238E27FC236}">
                <a16:creationId xmlns:a16="http://schemas.microsoft.com/office/drawing/2014/main" id="{CED9C7E7-9558-2E63-6BBA-4A880D98BF67}"/>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CAB30D0D-1C55-4EE1-F3C2-343B1908F260}"/>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4112165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1184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923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5274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5527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325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B7AE3-C4F5-4BD7-A7CC-0A7AA26721C5}"/>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F4F9B02-02C6-4064-AA2A-998AF0378A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6FE75FC-64E6-423D-A57B-81F67A7C05EC}"/>
              </a:ext>
            </a:extLst>
          </p:cNvPr>
          <p:cNvSpPr>
            <a:spLocks noGrp="1"/>
          </p:cNvSpPr>
          <p:nvPr>
            <p:ph type="dt" sz="half" idx="10"/>
          </p:nvPr>
        </p:nvSpPr>
        <p:spPr/>
        <p:txBody>
          <a:bodyPr/>
          <a:lstStyle/>
          <a:p>
            <a:fld id="{F567CB12-469E-4238-BFD0-91FDC57358D9}" type="datetimeFigureOut">
              <a:rPr lang="vi-VN" smtClean="0"/>
              <a:t>26/08/2026</a:t>
            </a:fld>
            <a:endParaRPr lang="vi-VN"/>
          </a:p>
        </p:txBody>
      </p:sp>
      <p:sp>
        <p:nvSpPr>
          <p:cNvPr id="5" name="Footer Placeholder 4">
            <a:extLst>
              <a:ext uri="{FF2B5EF4-FFF2-40B4-BE49-F238E27FC236}">
                <a16:creationId xmlns:a16="http://schemas.microsoft.com/office/drawing/2014/main" id="{5B158DA1-AD3C-40CD-8446-3C70FAFC76A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AE33D6A-0C73-4CA8-87CE-BEA1C8FC2C7E}"/>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2366006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11775-E532-4726-ACBA-788BBA08E8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AEAA845B-26C2-4699-AE1B-098F72482D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5415E6-EBFA-4ACC-8451-A449E66214AD}"/>
              </a:ext>
            </a:extLst>
          </p:cNvPr>
          <p:cNvSpPr>
            <a:spLocks noGrp="1"/>
          </p:cNvSpPr>
          <p:nvPr>
            <p:ph type="dt" sz="half" idx="10"/>
          </p:nvPr>
        </p:nvSpPr>
        <p:spPr/>
        <p:txBody>
          <a:bodyPr/>
          <a:lstStyle/>
          <a:p>
            <a:fld id="{F567CB12-469E-4238-BFD0-91FDC57358D9}" type="datetimeFigureOut">
              <a:rPr lang="vi-VN" smtClean="0"/>
              <a:t>26/08/2026</a:t>
            </a:fld>
            <a:endParaRPr lang="vi-VN"/>
          </a:p>
        </p:txBody>
      </p:sp>
      <p:sp>
        <p:nvSpPr>
          <p:cNvPr id="5" name="Footer Placeholder 4">
            <a:extLst>
              <a:ext uri="{FF2B5EF4-FFF2-40B4-BE49-F238E27FC236}">
                <a16:creationId xmlns:a16="http://schemas.microsoft.com/office/drawing/2014/main" id="{6874B71A-AE75-481F-B6B7-46A9F59491C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72AAFFE-EFF2-487C-9091-046A76B67D50}"/>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1158501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97FE6A-08C9-4D25-B607-A48DF5C5D8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7CA5C297-23F0-4779-8981-1E704C84D9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vi-VN" dirty="0"/>
          </a:p>
        </p:txBody>
      </p:sp>
      <p:sp>
        <p:nvSpPr>
          <p:cNvPr id="4" name="Date Placeholder 3">
            <a:extLst>
              <a:ext uri="{FF2B5EF4-FFF2-40B4-BE49-F238E27FC236}">
                <a16:creationId xmlns:a16="http://schemas.microsoft.com/office/drawing/2014/main" id="{56428781-FAAC-4489-842D-9C753E6B80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7CB12-469E-4238-BFD0-91FDC57358D9}" type="datetimeFigureOut">
              <a:rPr lang="vi-VN" smtClean="0"/>
              <a:t>26/08/2026</a:t>
            </a:fld>
            <a:endParaRPr lang="vi-VN"/>
          </a:p>
        </p:txBody>
      </p:sp>
      <p:sp>
        <p:nvSpPr>
          <p:cNvPr id="5" name="Footer Placeholder 4">
            <a:extLst>
              <a:ext uri="{FF2B5EF4-FFF2-40B4-BE49-F238E27FC236}">
                <a16:creationId xmlns:a16="http://schemas.microsoft.com/office/drawing/2014/main" id="{41FF8050-C03C-427A-9CAA-A6EB7B3492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E8183F6-DA1E-48C5-93B3-D204281CCB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D4F19-8C8B-4E91-B1F2-265406E5981C}" type="slidenum">
              <a:rPr lang="vi-VN" smtClean="0"/>
              <a:t>‹#›</a:t>
            </a:fld>
            <a:endParaRPr lang="vi-VN"/>
          </a:p>
        </p:txBody>
      </p:sp>
    </p:spTree>
    <p:extLst>
      <p:ext uri="{BB962C8B-B14F-4D97-AF65-F5344CB8AC3E}">
        <p14:creationId xmlns:p14="http://schemas.microsoft.com/office/powerpoint/2010/main" val="143580359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3" r:id="rId3"/>
    <p:sldLayoutId id="2147483662" r:id="rId4"/>
    <p:sldLayoutId id="2147483661" r:id="rId5"/>
    <p:sldLayoutId id="2147483664" r:id="rId6"/>
    <p:sldLayoutId id="2147483665"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63D6BF-B1B4-8908-D54C-537264843A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VN"/>
          </a:p>
        </p:txBody>
      </p:sp>
      <p:sp>
        <p:nvSpPr>
          <p:cNvPr id="3" name="Text Placeholder 2">
            <a:extLst>
              <a:ext uri="{FF2B5EF4-FFF2-40B4-BE49-F238E27FC236}">
                <a16:creationId xmlns:a16="http://schemas.microsoft.com/office/drawing/2014/main" id="{9901B9F1-AF2F-5089-6F1C-345B887C1D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5FF189DF-603F-EEDA-0B7C-A38CFC210A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40DF558-372D-3840-BD05-5D15AD7E3CB7}" type="datetimeFigureOut">
              <a:rPr lang="en-VN" smtClean="0"/>
              <a:t>08/26/2026</a:t>
            </a:fld>
            <a:endParaRPr lang="en-VN"/>
          </a:p>
        </p:txBody>
      </p:sp>
      <p:sp>
        <p:nvSpPr>
          <p:cNvPr id="5" name="Footer Placeholder 4">
            <a:extLst>
              <a:ext uri="{FF2B5EF4-FFF2-40B4-BE49-F238E27FC236}">
                <a16:creationId xmlns:a16="http://schemas.microsoft.com/office/drawing/2014/main" id="{22D6D41B-6EB3-808B-5781-B7B77B201D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VN"/>
          </a:p>
        </p:txBody>
      </p:sp>
      <p:sp>
        <p:nvSpPr>
          <p:cNvPr id="6" name="Slide Number Placeholder 5">
            <a:extLst>
              <a:ext uri="{FF2B5EF4-FFF2-40B4-BE49-F238E27FC236}">
                <a16:creationId xmlns:a16="http://schemas.microsoft.com/office/drawing/2014/main" id="{1C041469-9783-EF34-0017-6D514190D8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7D1752-175C-6347-9221-06362F652918}" type="slidenum">
              <a:rPr lang="en-VN" smtClean="0"/>
              <a:t>‹#›</a:t>
            </a:fld>
            <a:endParaRPr lang="en-VN"/>
          </a:p>
        </p:txBody>
      </p:sp>
    </p:spTree>
    <p:extLst>
      <p:ext uri="{BB962C8B-B14F-4D97-AF65-F5344CB8AC3E}">
        <p14:creationId xmlns:p14="http://schemas.microsoft.com/office/powerpoint/2010/main" val="161623258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hyperlink" Target="https://doi.org/10.36777/ijollt2025.8.1.117" TargetMode="External"/><Relationship Id="rId3" Type="http://schemas.openxmlformats.org/officeDocument/2006/relationships/image" Target="../media/image15.png"/><Relationship Id="rId7" Type="http://schemas.openxmlformats.org/officeDocument/2006/relationships/hyperlink" Target="https://doi.org/10.36892/ijlls.v5i1.1242" TargetMode="External"/><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hyperlink" Target="https://data.ufl.udn.vn/handle/UFL/460?utm_source=chatgpt.com" TargetMode="External"/><Relationship Id="rId5" Type="http://schemas.openxmlformats.org/officeDocument/2006/relationships/hyperlink" Target="https://doi.org/10.31130/jst-ud2020-105E" TargetMode="External"/><Relationship Id="rId4" Type="http://schemas.openxmlformats.org/officeDocument/2006/relationships/hyperlink" Target="https://www.academia.edu/download/79057682/17831.pdf" TargetMode="External"/><Relationship Id="rId9" Type="http://schemas.openxmlformats.org/officeDocument/2006/relationships/hyperlink" Target="https://doi.org/10.7202/1071149ar"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869CEC-488F-4CE9-B6DE-14DDA2D7CA3B}"/>
              </a:ext>
            </a:extLst>
          </p:cNvPr>
          <p:cNvSpPr txBox="1"/>
          <p:nvPr/>
        </p:nvSpPr>
        <p:spPr>
          <a:xfrm>
            <a:off x="141060" y="856734"/>
            <a:ext cx="3440340" cy="4391587"/>
          </a:xfrm>
          <a:prstGeom prst="rect">
            <a:avLst/>
          </a:prstGeom>
          <a:noFill/>
        </p:spPr>
        <p:txBody>
          <a:bodyPr wrap="square">
            <a:spAutoFit/>
          </a:bodyPr>
          <a:lstStyle/>
          <a:p>
            <a:pPr algn="ctr">
              <a:lnSpc>
                <a:spcPct val="150000"/>
              </a:lnSpc>
              <a:spcBef>
                <a:spcPts val="600"/>
              </a:spcBef>
              <a:spcAft>
                <a:spcPts val="600"/>
              </a:spcAft>
            </a:pPr>
            <a:r>
              <a:rPr lang="en-US" sz="4800" b="1" dirty="0">
                <a:solidFill>
                  <a:schemeClr val="bg1"/>
                </a:solidFill>
                <a:latin typeface="Times New Roman" panose="02020603050405020304" pitchFamily="18" charset="0"/>
                <a:cs typeface="Times New Roman" panose="02020603050405020304" pitchFamily="18" charset="0"/>
              </a:rPr>
              <a:t>Can a translation preserve everything?</a:t>
            </a:r>
          </a:p>
        </p:txBody>
      </p:sp>
      <p:sp>
        <p:nvSpPr>
          <p:cNvPr id="4" name="TextBox 3">
            <a:extLst>
              <a:ext uri="{FF2B5EF4-FFF2-40B4-BE49-F238E27FC236}">
                <a16:creationId xmlns:a16="http://schemas.microsoft.com/office/drawing/2014/main" id="{9968F9BA-08BD-4BBF-8784-9A62D1E58BA5}"/>
              </a:ext>
            </a:extLst>
          </p:cNvPr>
          <p:cNvSpPr txBox="1"/>
          <p:nvPr/>
        </p:nvSpPr>
        <p:spPr>
          <a:xfrm>
            <a:off x="4205214" y="779393"/>
            <a:ext cx="4234772" cy="2480467"/>
          </a:xfrm>
          <a:prstGeom prst="wedgeRoundRectCallout">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spcBef>
                <a:spcPts val="600"/>
              </a:spcBef>
              <a:spcAft>
                <a:spcPts val="600"/>
              </a:spcAft>
            </a:pPr>
            <a:r>
              <a:rPr lang="en-US" sz="2400" dirty="0">
                <a:solidFill>
                  <a:srgbClr val="232262"/>
                </a:solidFill>
                <a:latin typeface="Times New Roman" panose="02020603050405020304" pitchFamily="18" charset="0"/>
                <a:cs typeface="Times New Roman" panose="02020603050405020304" pitchFamily="18" charset="0"/>
              </a:rPr>
              <a:t>“</a:t>
            </a:r>
            <a:r>
              <a:rPr lang="en-US" sz="2400" dirty="0" err="1">
                <a:solidFill>
                  <a:srgbClr val="232262"/>
                </a:solidFill>
                <a:latin typeface="Times New Roman" panose="02020603050405020304" pitchFamily="18" charset="0"/>
                <a:cs typeface="Times New Roman" panose="02020603050405020304" pitchFamily="18" charset="0"/>
              </a:rPr>
              <a:t>Nói</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đùa</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đấy</a:t>
            </a:r>
            <a:r>
              <a:rPr lang="en-US" sz="2400"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chứ</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đây</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mà</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lại</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chả</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cần</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đấy</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thì</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đấy</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cần</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đếch</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gì</a:t>
            </a:r>
            <a:r>
              <a:rPr lang="en-US" sz="2400" i="1" dirty="0">
                <a:solidFill>
                  <a:srgbClr val="232262"/>
                </a:solidFill>
                <a:latin typeface="Times New Roman" panose="02020603050405020304" pitchFamily="18" charset="0"/>
                <a:cs typeface="Times New Roman" panose="02020603050405020304" pitchFamily="18" charset="0"/>
              </a:rPr>
              <a:t> </a:t>
            </a:r>
            <a:r>
              <a:rPr lang="en-US" sz="2400" i="1" dirty="0" err="1">
                <a:solidFill>
                  <a:srgbClr val="232262"/>
                </a:solidFill>
                <a:latin typeface="Times New Roman" panose="02020603050405020304" pitchFamily="18" charset="0"/>
                <a:cs typeface="Times New Roman" panose="02020603050405020304" pitchFamily="18" charset="0"/>
              </a:rPr>
              <a:t>đây</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Thôi</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đi</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làm</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bộ</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vừa</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vừa</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chứ</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Bán</a:t>
            </a:r>
            <a:r>
              <a:rPr lang="en-US" sz="2400" dirty="0">
                <a:solidFill>
                  <a:srgbClr val="232262"/>
                </a:solidFill>
                <a:latin typeface="Times New Roman" panose="02020603050405020304" pitchFamily="18" charset="0"/>
                <a:cs typeface="Times New Roman" panose="02020603050405020304" pitchFamily="18" charset="0"/>
              </a:rPr>
              <a:t> </a:t>
            </a:r>
            <a:r>
              <a:rPr lang="en-US" sz="2400" dirty="0" err="1">
                <a:solidFill>
                  <a:srgbClr val="232262"/>
                </a:solidFill>
                <a:latin typeface="Times New Roman" panose="02020603050405020304" pitchFamily="18" charset="0"/>
                <a:cs typeface="Times New Roman" panose="02020603050405020304" pitchFamily="18" charset="0"/>
              </a:rPr>
              <a:t>một</a:t>
            </a:r>
            <a:r>
              <a:rPr lang="en-US" sz="2400" dirty="0">
                <a:solidFill>
                  <a:srgbClr val="232262"/>
                </a:solidFill>
                <a:latin typeface="Times New Roman" panose="02020603050405020304" pitchFamily="18" charset="0"/>
                <a:cs typeface="Times New Roman" panose="02020603050405020304" pitchFamily="18" charset="0"/>
              </a:rPr>
              <a:t> xu </a:t>
            </a:r>
            <a:r>
              <a:rPr lang="en-US" sz="2400" dirty="0" err="1">
                <a:solidFill>
                  <a:srgbClr val="232262"/>
                </a:solidFill>
                <a:latin typeface="Times New Roman" panose="02020603050405020304" pitchFamily="18" charset="0"/>
                <a:cs typeface="Times New Roman" panose="02020603050405020304" pitchFamily="18" charset="0"/>
              </a:rPr>
              <a:t>nào</a:t>
            </a:r>
            <a:r>
              <a:rPr lang="en-US" sz="2400" dirty="0">
                <a:solidFill>
                  <a:srgbClr val="232262"/>
                </a:solidFill>
                <a:latin typeface="Times New Roman" panose="02020603050405020304" pitchFamily="18" charset="0"/>
                <a:cs typeface="Times New Roman" panose="02020603050405020304" pitchFamily="18" charset="0"/>
              </a:rPr>
              <a:t>.”</a:t>
            </a:r>
            <a:endParaRPr lang="en-US" sz="2400" b="1" dirty="0">
              <a:solidFill>
                <a:srgbClr val="232262"/>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823B121-4047-45E1-8FB7-EAC69884FAE7}"/>
              </a:ext>
            </a:extLst>
          </p:cNvPr>
          <p:cNvSpPr txBox="1"/>
          <p:nvPr/>
        </p:nvSpPr>
        <p:spPr>
          <a:xfrm>
            <a:off x="7646986" y="3900154"/>
            <a:ext cx="4234772" cy="2480467"/>
          </a:xfrm>
          <a:prstGeom prst="wedgeRoundRectCallout">
            <a:avLst>
              <a:gd name="adj1" fmla="val 23124"/>
              <a:gd name="adj2" fmla="val 61183"/>
              <a:gd name="adj3" fmla="val 16667"/>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spcBef>
                <a:spcPts val="600"/>
              </a:spcBef>
              <a:spcAft>
                <a:spcPts val="600"/>
              </a:spcAft>
            </a:pPr>
            <a:r>
              <a:rPr lang="en-US" sz="2400" dirty="0">
                <a:solidFill>
                  <a:srgbClr val="232262"/>
                </a:solidFill>
                <a:latin typeface="Times New Roman" panose="02020603050405020304" pitchFamily="18" charset="0"/>
                <a:cs typeface="Times New Roman" panose="02020603050405020304" pitchFamily="18" charset="0"/>
              </a:rPr>
              <a:t>“I’m kidding</a:t>
            </a:r>
            <a:r>
              <a:rPr lang="en-US" sz="2400" i="1" dirty="0">
                <a:solidFill>
                  <a:srgbClr val="232262"/>
                </a:solidFill>
                <a:latin typeface="Times New Roman" panose="02020603050405020304" pitchFamily="18" charset="0"/>
                <a:cs typeface="Times New Roman" panose="02020603050405020304" pitchFamily="18" charset="0"/>
              </a:rPr>
              <a:t>. Of course I need you! We need each other</a:t>
            </a:r>
            <a:r>
              <a:rPr lang="en-US" sz="2400" dirty="0">
                <a:solidFill>
                  <a:srgbClr val="232262"/>
                </a:solidFill>
                <a:latin typeface="Times New Roman" panose="02020603050405020304" pitchFamily="18" charset="0"/>
                <a:cs typeface="Times New Roman" panose="02020603050405020304" pitchFamily="18" charset="0"/>
              </a:rPr>
              <a:t>! Take it easy. Give me a xu’s worth of sugarcane.”</a:t>
            </a:r>
            <a:endParaRPr lang="en-US" sz="2400" b="1" dirty="0">
              <a:solidFill>
                <a:srgbClr val="232262"/>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1D572CB-C132-4C6B-9BAD-BA5637725FFB}"/>
              </a:ext>
            </a:extLst>
          </p:cNvPr>
          <p:cNvSpPr txBox="1"/>
          <p:nvPr/>
        </p:nvSpPr>
        <p:spPr>
          <a:xfrm rot="21289205">
            <a:off x="4242984" y="4473694"/>
            <a:ext cx="3360847" cy="1015663"/>
          </a:xfrm>
          <a:prstGeom prst="rect">
            <a:avLst/>
          </a:prstGeom>
          <a:noFill/>
        </p:spPr>
        <p:txBody>
          <a:bodyPr wrap="square">
            <a:spAutoFit/>
          </a:bodyPr>
          <a:lstStyle/>
          <a:p>
            <a:r>
              <a:rPr lang="en-US" sz="6000" dirty="0">
                <a:solidFill>
                  <a:srgbClr val="232262"/>
                </a:solidFill>
                <a:latin typeface="Times New Roman" panose="02020603050405020304" pitchFamily="18" charset="0"/>
                <a:cs typeface="Times New Roman" panose="02020603050405020304" pitchFamily="18" charset="0"/>
              </a:rPr>
              <a:t>Is this …</a:t>
            </a:r>
          </a:p>
        </p:txBody>
      </p:sp>
      <p:sp>
        <p:nvSpPr>
          <p:cNvPr id="12" name="TextBox 11">
            <a:extLst>
              <a:ext uri="{FF2B5EF4-FFF2-40B4-BE49-F238E27FC236}">
                <a16:creationId xmlns:a16="http://schemas.microsoft.com/office/drawing/2014/main" id="{9E3BBFF4-1535-4DFC-8DEC-A265CE37CFB8}"/>
              </a:ext>
            </a:extLst>
          </p:cNvPr>
          <p:cNvSpPr txBox="1"/>
          <p:nvPr/>
        </p:nvSpPr>
        <p:spPr>
          <a:xfrm rot="298334">
            <a:off x="8939374" y="1050130"/>
            <a:ext cx="3033244" cy="1938992"/>
          </a:xfrm>
          <a:prstGeom prst="rect">
            <a:avLst/>
          </a:prstGeom>
          <a:noFill/>
        </p:spPr>
        <p:txBody>
          <a:bodyPr wrap="square">
            <a:spAutoFit/>
          </a:bodyPr>
          <a:lstStyle/>
          <a:p>
            <a:r>
              <a:rPr lang="en-US" sz="5400" dirty="0">
                <a:solidFill>
                  <a:srgbClr val="232262"/>
                </a:solidFill>
                <a:latin typeface="Times New Roman" panose="02020603050405020304" pitchFamily="18" charset="0"/>
                <a:cs typeface="Times New Roman" panose="02020603050405020304" pitchFamily="18" charset="0"/>
              </a:rPr>
              <a:t>the </a:t>
            </a:r>
            <a:r>
              <a:rPr lang="en-US" sz="6600" b="1" dirty="0">
                <a:solidFill>
                  <a:srgbClr val="232262"/>
                </a:solidFill>
                <a:latin typeface="Times New Roman" panose="02020603050405020304" pitchFamily="18" charset="0"/>
                <a:cs typeface="Times New Roman" panose="02020603050405020304" pitchFamily="18" charset="0"/>
              </a:rPr>
              <a:t>same</a:t>
            </a:r>
            <a:r>
              <a:rPr lang="en-US" sz="5400" dirty="0">
                <a:solidFill>
                  <a:srgbClr val="232262"/>
                </a:solidFill>
                <a:latin typeface="Times New Roman" panose="02020603050405020304" pitchFamily="18" charset="0"/>
                <a:cs typeface="Times New Roman" panose="02020603050405020304" pitchFamily="18" charset="0"/>
              </a:rPr>
              <a:t> message</a:t>
            </a:r>
            <a:r>
              <a:rPr lang="en-US" sz="4800" dirty="0">
                <a:solidFill>
                  <a:srgbClr val="232262"/>
                </a:solidFill>
                <a:latin typeface="Times New Roman" panose="02020603050405020304" pitchFamily="18" charset="0"/>
                <a:cs typeface="Times New Roman" panose="02020603050405020304" pitchFamily="18" charset="0"/>
              </a:rPr>
              <a:t>?</a:t>
            </a:r>
            <a:endParaRPr lang="en-US" sz="5400" dirty="0">
              <a:solidFill>
                <a:srgbClr val="23226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56518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93141F-E96D-4559-BC30-2D991E5E280E}"/>
              </a:ext>
            </a:extLst>
          </p:cNvPr>
          <p:cNvSpPr txBox="1"/>
          <p:nvPr/>
        </p:nvSpPr>
        <p:spPr>
          <a:xfrm>
            <a:off x="520700" y="689788"/>
            <a:ext cx="2794000" cy="5478423"/>
          </a:xfrm>
          <a:prstGeom prst="rect">
            <a:avLst/>
          </a:prstGeom>
          <a:noFill/>
        </p:spPr>
        <p:txBody>
          <a:bodyPr wrap="square">
            <a:spAutoFit/>
          </a:bodyPr>
          <a:lstStyle/>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L</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O</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S</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S</a:t>
            </a:r>
          </a:p>
        </p:txBody>
      </p:sp>
      <p:sp>
        <p:nvSpPr>
          <p:cNvPr id="5" name="TextBox 4">
            <a:extLst>
              <a:ext uri="{FF2B5EF4-FFF2-40B4-BE49-F238E27FC236}">
                <a16:creationId xmlns:a16="http://schemas.microsoft.com/office/drawing/2014/main" id="{41966276-A92D-46F1-810E-0BBCF518CC60}"/>
              </a:ext>
            </a:extLst>
          </p:cNvPr>
          <p:cNvSpPr txBox="1"/>
          <p:nvPr/>
        </p:nvSpPr>
        <p:spPr>
          <a:xfrm>
            <a:off x="4082143" y="393819"/>
            <a:ext cx="6940955" cy="1815882"/>
          </a:xfrm>
          <a:prstGeom prst="rect">
            <a:avLst/>
          </a:prstGeom>
          <a:noFill/>
        </p:spPr>
        <p:txBody>
          <a:bodyPr wrap="square">
            <a:spAutoFit/>
          </a:bodyPr>
          <a:lstStyle/>
          <a:p>
            <a:pPr>
              <a:spcBef>
                <a:spcPts val="600"/>
              </a:spcBef>
              <a:spcAft>
                <a:spcPts val="600"/>
              </a:spcAft>
            </a:pPr>
            <a:r>
              <a:rPr lang="en-US" sz="3600" b="1" dirty="0" err="1">
                <a:solidFill>
                  <a:srgbClr val="232262"/>
                </a:solidFill>
                <a:latin typeface="Times New Roman" panose="02020603050405020304" pitchFamily="18" charset="0"/>
                <a:cs typeface="Times New Roman" panose="02020603050405020304" pitchFamily="18" charset="0"/>
              </a:rPr>
              <a:t>Lexal</a:t>
            </a:r>
            <a:r>
              <a:rPr lang="en-US" sz="3600" b="1" dirty="0">
                <a:solidFill>
                  <a:srgbClr val="232262"/>
                </a:solidFill>
                <a:latin typeface="Times New Roman" panose="02020603050405020304" pitchFamily="18" charset="0"/>
                <a:cs typeface="Times New Roman" panose="02020603050405020304" pitchFamily="18" charset="0"/>
              </a:rPr>
              <a:t> loss: </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a:t>
            </a:r>
            <a:r>
              <a:rPr lang="en-US" sz="2800" dirty="0" err="1">
                <a:solidFill>
                  <a:srgbClr val="232262"/>
                </a:solidFill>
                <a:latin typeface="Times New Roman" panose="02020603050405020304" pitchFamily="18" charset="0"/>
                <a:cs typeface="Times New Roman" panose="02020603050405020304" pitchFamily="18" charset="0"/>
              </a:rPr>
              <a:t>cò</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kè</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bớt</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một</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thêm</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hai</a:t>
            </a:r>
            <a:r>
              <a:rPr lang="en-US" sz="2800" dirty="0">
                <a:solidFill>
                  <a:srgbClr val="232262"/>
                </a:solidFill>
                <a:latin typeface="Times New Roman" panose="02020603050405020304" pitchFamily="18" charset="0"/>
                <a:cs typeface="Times New Roman" panose="02020603050405020304" pitchFamily="18" charset="0"/>
              </a:rPr>
              <a:t>” =&gt; “bargain”</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a:t>
            </a:r>
            <a:r>
              <a:rPr lang="en-US" sz="2800" dirty="0" err="1">
                <a:solidFill>
                  <a:srgbClr val="232262"/>
                </a:solidFill>
                <a:latin typeface="Times New Roman" panose="02020603050405020304" pitchFamily="18" charset="0"/>
                <a:cs typeface="Times New Roman" panose="02020603050405020304" pitchFamily="18" charset="0"/>
              </a:rPr>
              <a:t>đêm</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thu</a:t>
            </a:r>
            <a:r>
              <a:rPr lang="en-US" sz="2800" dirty="0">
                <a:solidFill>
                  <a:srgbClr val="232262"/>
                </a:solidFill>
                <a:latin typeface="Times New Roman" panose="02020603050405020304" pitchFamily="18" charset="0"/>
                <a:cs typeface="Times New Roman" panose="02020603050405020304" pitchFamily="18" charset="0"/>
              </a:rPr>
              <a:t> </a:t>
            </a:r>
            <a:r>
              <a:rPr lang="en-US" sz="2800" strike="sngStrike" dirty="0" err="1">
                <a:solidFill>
                  <a:srgbClr val="232262"/>
                </a:solidFill>
                <a:latin typeface="Times New Roman" panose="02020603050405020304" pitchFamily="18" charset="0"/>
                <a:cs typeface="Times New Roman" panose="02020603050405020304" pitchFamily="18" charset="0"/>
              </a:rPr>
              <a:t>tịch</a:t>
            </a:r>
            <a:r>
              <a:rPr lang="en-US" sz="2800" strike="sngStrike" dirty="0">
                <a:solidFill>
                  <a:srgbClr val="232262"/>
                </a:solidFill>
                <a:latin typeface="Times New Roman" panose="02020603050405020304" pitchFamily="18" charset="0"/>
                <a:cs typeface="Times New Roman" panose="02020603050405020304" pitchFamily="18" charset="0"/>
              </a:rPr>
              <a:t> </a:t>
            </a:r>
            <a:r>
              <a:rPr lang="en-US" sz="2800" strike="sngStrike" dirty="0" err="1">
                <a:solidFill>
                  <a:srgbClr val="232262"/>
                </a:solidFill>
                <a:latin typeface="Times New Roman" panose="02020603050405020304" pitchFamily="18" charset="0"/>
                <a:cs typeface="Times New Roman" panose="02020603050405020304" pitchFamily="18" charset="0"/>
              </a:rPr>
              <a:t>mịch</a:t>
            </a:r>
            <a:r>
              <a:rPr lang="en-US" sz="2800" dirty="0">
                <a:solidFill>
                  <a:srgbClr val="232262"/>
                </a:solidFill>
                <a:latin typeface="Times New Roman" panose="02020603050405020304" pitchFamily="18" charset="0"/>
                <a:cs typeface="Times New Roman" panose="02020603050405020304" pitchFamily="18" charset="0"/>
              </a:rPr>
              <a:t>” =&gt; “autumn night”</a:t>
            </a:r>
          </a:p>
        </p:txBody>
      </p:sp>
      <p:sp>
        <p:nvSpPr>
          <p:cNvPr id="7" name="TextBox 6">
            <a:extLst>
              <a:ext uri="{FF2B5EF4-FFF2-40B4-BE49-F238E27FC236}">
                <a16:creationId xmlns:a16="http://schemas.microsoft.com/office/drawing/2014/main" id="{45C2ABA4-22CC-4953-9392-80C2E4B1392E}"/>
              </a:ext>
            </a:extLst>
          </p:cNvPr>
          <p:cNvSpPr txBox="1"/>
          <p:nvPr/>
        </p:nvSpPr>
        <p:spPr>
          <a:xfrm>
            <a:off x="4082143" y="2524007"/>
            <a:ext cx="8109857" cy="1231106"/>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Structural loss: </a:t>
            </a:r>
          </a:p>
          <a:p>
            <a:pPr marL="457200" indent="-457200">
              <a:spcBef>
                <a:spcPts val="600"/>
              </a:spcBef>
              <a:spcAft>
                <a:spcPts val="600"/>
              </a:spcAft>
              <a:buFont typeface="Wingdings" panose="05000000000000000000" pitchFamily="2" charset="2"/>
              <a:buChar char="§"/>
            </a:pPr>
            <a:r>
              <a:rPr lang="vi-VN" sz="2800" dirty="0">
                <a:solidFill>
                  <a:srgbClr val="232262"/>
                </a:solidFill>
                <a:latin typeface="Times New Roman" panose="02020603050405020304" pitchFamily="18" charset="0"/>
                <a:cs typeface="Times New Roman" panose="02020603050405020304" pitchFamily="18" charset="0"/>
              </a:rPr>
              <a:t>“nhà nước cũng khôn”</a:t>
            </a:r>
            <a:r>
              <a:rPr lang="en-US" sz="2800" dirty="0">
                <a:solidFill>
                  <a:srgbClr val="232262"/>
                </a:solidFill>
                <a:latin typeface="Times New Roman" panose="02020603050405020304" pitchFamily="18" charset="0"/>
                <a:cs typeface="Times New Roman" panose="02020603050405020304" pitchFamily="18" charset="0"/>
              </a:rPr>
              <a:t> =&gt; “state’s clever decision”</a:t>
            </a:r>
          </a:p>
        </p:txBody>
      </p:sp>
      <p:sp>
        <p:nvSpPr>
          <p:cNvPr id="8" name="TextBox 7">
            <a:extLst>
              <a:ext uri="{FF2B5EF4-FFF2-40B4-BE49-F238E27FC236}">
                <a16:creationId xmlns:a16="http://schemas.microsoft.com/office/drawing/2014/main" id="{03C6B251-E07D-4CDB-8251-1A82E13733CA}"/>
              </a:ext>
            </a:extLst>
          </p:cNvPr>
          <p:cNvSpPr txBox="1"/>
          <p:nvPr/>
        </p:nvSpPr>
        <p:spPr>
          <a:xfrm>
            <a:off x="4082142" y="4069419"/>
            <a:ext cx="8109857" cy="2411686"/>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Pragmatic loss: </a:t>
            </a:r>
          </a:p>
          <a:p>
            <a:pPr marL="457200" indent="-457200">
              <a:spcBef>
                <a:spcPts val="600"/>
              </a:spcBef>
              <a:spcAft>
                <a:spcPts val="600"/>
              </a:spcAft>
              <a:buFont typeface="Wingdings" panose="05000000000000000000" pitchFamily="2" charset="2"/>
              <a:buChar char="§"/>
            </a:pPr>
            <a:r>
              <a:rPr lang="vi-VN" sz="2800" dirty="0">
                <a:solidFill>
                  <a:srgbClr val="232262"/>
                </a:solidFill>
                <a:latin typeface="Times New Roman" panose="02020603050405020304" pitchFamily="18" charset="0"/>
                <a:cs typeface="Times New Roman" panose="02020603050405020304" pitchFamily="18" charset="0"/>
              </a:rPr>
              <a:t>“</a:t>
            </a:r>
            <a:r>
              <a:rPr lang="vi-VN" sz="2800" u="sng" dirty="0">
                <a:solidFill>
                  <a:srgbClr val="232262"/>
                </a:solidFill>
                <a:latin typeface="Times New Roman" panose="02020603050405020304" pitchFamily="18" charset="0"/>
                <a:cs typeface="Times New Roman" panose="02020603050405020304" pitchFamily="18" charset="0"/>
              </a:rPr>
              <a:t>tiêu thụ</a:t>
            </a:r>
            <a:r>
              <a:rPr lang="vi-VN" sz="2800" dirty="0">
                <a:solidFill>
                  <a:srgbClr val="232262"/>
                </a:solidFill>
                <a:latin typeface="Times New Roman" panose="02020603050405020304" pitchFamily="18" charset="0"/>
                <a:cs typeface="Times New Roman" panose="02020603050405020304" pitchFamily="18" charset="0"/>
              </a:rPr>
              <a:t> một bữa cơm</a:t>
            </a:r>
            <a:r>
              <a:rPr lang="en-US" sz="2800" dirty="0">
                <a:solidFill>
                  <a:srgbClr val="232262"/>
                </a:solidFill>
                <a:latin typeface="Times New Roman" panose="02020603050405020304" pitchFamily="18" charset="0"/>
                <a:cs typeface="Times New Roman" panose="02020603050405020304" pitchFamily="18" charset="0"/>
              </a:rPr>
              <a:t>” =&gt; “</a:t>
            </a:r>
            <a:r>
              <a:rPr lang="en-US" sz="2800" u="sng" dirty="0">
                <a:solidFill>
                  <a:srgbClr val="232262"/>
                </a:solidFill>
                <a:latin typeface="Times New Roman" panose="02020603050405020304" pitchFamily="18" charset="0"/>
                <a:cs typeface="Times New Roman" panose="02020603050405020304" pitchFamily="18" charset="0"/>
              </a:rPr>
              <a:t>eating</a:t>
            </a:r>
            <a:r>
              <a:rPr lang="en-US" sz="2800" dirty="0">
                <a:solidFill>
                  <a:srgbClr val="232262"/>
                </a:solidFill>
                <a:latin typeface="Times New Roman" panose="02020603050405020304" pitchFamily="18" charset="0"/>
                <a:cs typeface="Times New Roman" panose="02020603050405020304" pitchFamily="18" charset="0"/>
              </a:rPr>
              <a:t> an elegant meal”</a:t>
            </a:r>
          </a:p>
          <a:p>
            <a:pPr marL="457200" indent="-457200">
              <a:lnSpc>
                <a:spcPct val="125000"/>
              </a:lnSpc>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a:t>
            </a:r>
            <a:r>
              <a:rPr lang="en-US" sz="2800" dirty="0" err="1">
                <a:solidFill>
                  <a:srgbClr val="232262"/>
                </a:solidFill>
                <a:latin typeface="Times New Roman" panose="02020603050405020304" pitchFamily="18" charset="0"/>
                <a:cs typeface="Times New Roman" panose="02020603050405020304" pitchFamily="18" charset="0"/>
              </a:rPr>
              <a:t>Mời</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hai</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ngài</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vào</a:t>
            </a:r>
            <a:r>
              <a:rPr lang="en-US" sz="2800" dirty="0">
                <a:solidFill>
                  <a:srgbClr val="232262"/>
                </a:solidFill>
                <a:latin typeface="Times New Roman" panose="02020603050405020304" pitchFamily="18" charset="0"/>
                <a:cs typeface="Times New Roman" panose="02020603050405020304" pitchFamily="18" charset="0"/>
              </a:rPr>
              <a:t>!” =&gt; “After you, Gentlemen,” 				   </a:t>
            </a:r>
            <a:r>
              <a:rPr lang="en-US" sz="2800" b="1" i="1" dirty="0">
                <a:solidFill>
                  <a:srgbClr val="232262"/>
                </a:solidFill>
                <a:latin typeface="Times New Roman" panose="02020603050405020304" pitchFamily="18" charset="0"/>
                <a:cs typeface="Times New Roman" panose="02020603050405020304" pitchFamily="18" charset="0"/>
              </a:rPr>
              <a:t>he said sarcastically </a:t>
            </a:r>
          </a:p>
        </p:txBody>
      </p:sp>
      <p:sp>
        <p:nvSpPr>
          <p:cNvPr id="10" name="Rectangle 9">
            <a:extLst>
              <a:ext uri="{FF2B5EF4-FFF2-40B4-BE49-F238E27FC236}">
                <a16:creationId xmlns:a16="http://schemas.microsoft.com/office/drawing/2014/main" id="{53140C67-C8A5-4E80-B6C2-E42DD589462D}"/>
              </a:ext>
            </a:extLst>
          </p:cNvPr>
          <p:cNvSpPr/>
          <p:nvPr/>
        </p:nvSpPr>
        <p:spPr>
          <a:xfrm>
            <a:off x="7925751" y="5904327"/>
            <a:ext cx="3275648" cy="549938"/>
          </a:xfrm>
          <a:prstGeom prst="rect">
            <a:avLst/>
          </a:prstGeom>
          <a:noFill/>
          <a:ln>
            <a:solidFill>
              <a:srgbClr val="2322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Tree>
    <p:extLst>
      <p:ext uri="{BB962C8B-B14F-4D97-AF65-F5344CB8AC3E}">
        <p14:creationId xmlns:p14="http://schemas.microsoft.com/office/powerpoint/2010/main" val="31217010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fade">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Effect transition="in" filter="fade">
                                      <p:cBhvr>
                                        <p:cTn id="37" dur="500"/>
                                        <p:tgtEl>
                                          <p:spTgt spid="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fade">
                                      <p:cBhvr>
                                        <p:cTn id="42" dur="500"/>
                                        <p:tgtEl>
                                          <p:spTgt spid="8">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heel(1)">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P spid="8" grpId="0" build="p"/>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F3B665-7083-49FA-8A94-7E11675AA4F9}"/>
              </a:ext>
            </a:extLst>
          </p:cNvPr>
          <p:cNvSpPr txBox="1"/>
          <p:nvPr/>
        </p:nvSpPr>
        <p:spPr>
          <a:xfrm>
            <a:off x="9048250" y="371290"/>
            <a:ext cx="2794000" cy="5478423"/>
          </a:xfrm>
          <a:prstGeom prst="rect">
            <a:avLst/>
          </a:prstGeom>
          <a:noFill/>
        </p:spPr>
        <p:txBody>
          <a:bodyPr wrap="square">
            <a:spAutoFit/>
          </a:bodyPr>
          <a:lstStyle/>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G</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A</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I</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N</a:t>
            </a:r>
          </a:p>
        </p:txBody>
      </p:sp>
      <p:graphicFrame>
        <p:nvGraphicFramePr>
          <p:cNvPr id="5" name="Chart 4">
            <a:extLst>
              <a:ext uri="{FF2B5EF4-FFF2-40B4-BE49-F238E27FC236}">
                <a16:creationId xmlns:a16="http://schemas.microsoft.com/office/drawing/2014/main" id="{C724AFBD-840D-4CC0-A985-B5EA6F583280}"/>
              </a:ext>
            </a:extLst>
          </p:cNvPr>
          <p:cNvGraphicFramePr/>
          <p:nvPr>
            <p:extLst>
              <p:ext uri="{D42A27DB-BD31-4B8C-83A1-F6EECF244321}">
                <p14:modId xmlns:p14="http://schemas.microsoft.com/office/powerpoint/2010/main" val="1100202970"/>
              </p:ext>
            </p:extLst>
          </p:nvPr>
        </p:nvGraphicFramePr>
        <p:xfrm>
          <a:off x="163286" y="244300"/>
          <a:ext cx="7878055" cy="6369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85655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fade">
                                      <p:cBhvr>
                                        <p:cTn id="7" dur="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chart seriesIdx="-4" categoryIdx="0" bldStep="category"/>
                                            </p:graphicEl>
                                          </p:spTgt>
                                        </p:tgtEl>
                                        <p:attrNameLst>
                                          <p:attrName>style.visibility</p:attrName>
                                        </p:attrNameLst>
                                      </p:cBhvr>
                                      <p:to>
                                        <p:strVal val="visible"/>
                                      </p:to>
                                    </p:set>
                                    <p:animEffect transition="in" filter="wipe(down)">
                                      <p:cBhvr>
                                        <p:cTn id="12" dur="750"/>
                                        <p:tgtEl>
                                          <p:spTgt spid="5">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chart seriesIdx="-4" categoryIdx="1" bldStep="category"/>
                                            </p:graphicEl>
                                          </p:spTgt>
                                        </p:tgtEl>
                                        <p:attrNameLst>
                                          <p:attrName>style.visibility</p:attrName>
                                        </p:attrNameLst>
                                      </p:cBhvr>
                                      <p:to>
                                        <p:strVal val="visible"/>
                                      </p:to>
                                    </p:set>
                                    <p:animEffect transition="in" filter="wipe(down)">
                                      <p:cBhvr>
                                        <p:cTn id="17" dur="750"/>
                                        <p:tgtEl>
                                          <p:spTgt spid="5">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graphicEl>
                                              <a:chart seriesIdx="-4" categoryIdx="2" bldStep="category"/>
                                            </p:graphicEl>
                                          </p:spTgt>
                                        </p:tgtEl>
                                        <p:attrNameLst>
                                          <p:attrName>style.visibility</p:attrName>
                                        </p:attrNameLst>
                                      </p:cBhvr>
                                      <p:to>
                                        <p:strVal val="visible"/>
                                      </p:to>
                                    </p:set>
                                    <p:animEffect transition="in" filter="wipe(down)">
                                      <p:cBhvr>
                                        <p:cTn id="22" dur="750"/>
                                        <p:tgtEl>
                                          <p:spTgt spid="5">
                                            <p:graphicEl>
                                              <a:chart seriesIdx="-4" categoryIdx="2"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category"/>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F3B665-7083-49FA-8A94-7E11675AA4F9}"/>
              </a:ext>
            </a:extLst>
          </p:cNvPr>
          <p:cNvSpPr txBox="1"/>
          <p:nvPr/>
        </p:nvSpPr>
        <p:spPr>
          <a:xfrm>
            <a:off x="9048250" y="371290"/>
            <a:ext cx="2794000" cy="5478423"/>
          </a:xfrm>
          <a:prstGeom prst="rect">
            <a:avLst/>
          </a:prstGeom>
          <a:noFill/>
        </p:spPr>
        <p:txBody>
          <a:bodyPr wrap="square">
            <a:spAutoFit/>
          </a:bodyPr>
          <a:lstStyle/>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G</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A</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I</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N</a:t>
            </a:r>
          </a:p>
        </p:txBody>
      </p:sp>
      <p:sp>
        <p:nvSpPr>
          <p:cNvPr id="6" name="TextBox 5">
            <a:extLst>
              <a:ext uri="{FF2B5EF4-FFF2-40B4-BE49-F238E27FC236}">
                <a16:creationId xmlns:a16="http://schemas.microsoft.com/office/drawing/2014/main" id="{B2A1688E-D186-447F-9BFE-56FEC9CF46E6}"/>
              </a:ext>
            </a:extLst>
          </p:cNvPr>
          <p:cNvSpPr txBox="1"/>
          <p:nvPr/>
        </p:nvSpPr>
        <p:spPr>
          <a:xfrm>
            <a:off x="349750" y="439956"/>
            <a:ext cx="6002064" cy="1815882"/>
          </a:xfrm>
          <a:prstGeom prst="rect">
            <a:avLst/>
          </a:prstGeom>
          <a:noFill/>
        </p:spPr>
        <p:txBody>
          <a:bodyPr wrap="square">
            <a:spAutoFit/>
          </a:bodyPr>
          <a:lstStyle/>
          <a:p>
            <a:pPr>
              <a:spcBef>
                <a:spcPts val="600"/>
              </a:spcBef>
              <a:spcAft>
                <a:spcPts val="600"/>
              </a:spcAft>
            </a:pPr>
            <a:r>
              <a:rPr lang="en-US" sz="3600" b="1" dirty="0" err="1">
                <a:solidFill>
                  <a:srgbClr val="232262"/>
                </a:solidFill>
                <a:latin typeface="Times New Roman" panose="02020603050405020304" pitchFamily="18" charset="0"/>
                <a:cs typeface="Times New Roman" panose="02020603050405020304" pitchFamily="18" charset="0"/>
              </a:rPr>
              <a:t>Lexal</a:t>
            </a:r>
            <a:r>
              <a:rPr lang="en-US" sz="3600" b="1" dirty="0">
                <a:solidFill>
                  <a:srgbClr val="232262"/>
                </a:solidFill>
                <a:latin typeface="Times New Roman" panose="02020603050405020304" pitchFamily="18" charset="0"/>
                <a:cs typeface="Times New Roman" panose="02020603050405020304" pitchFamily="18" charset="0"/>
              </a:rPr>
              <a:t> gain: </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“Quan </a:t>
            </a:r>
            <a:r>
              <a:rPr lang="en-US" sz="2800" dirty="0" err="1">
                <a:solidFill>
                  <a:srgbClr val="232262"/>
                </a:solidFill>
                <a:latin typeface="Times New Roman" panose="02020603050405020304" pitchFamily="18" charset="0"/>
                <a:cs typeface="Times New Roman" panose="02020603050405020304" pitchFamily="18" charset="0"/>
              </a:rPr>
              <a:t>Phù</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Thái</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Tuế</a:t>
            </a:r>
            <a:r>
              <a:rPr lang="en-US" sz="2800" dirty="0">
                <a:solidFill>
                  <a:srgbClr val="232262"/>
                </a:solidFill>
                <a:latin typeface="Times New Roman" panose="02020603050405020304" pitchFamily="18" charset="0"/>
                <a:cs typeface="Times New Roman" panose="02020603050405020304" pitchFamily="18" charset="0"/>
              </a:rPr>
              <a:t>” </a:t>
            </a:r>
          </a:p>
          <a:p>
            <a:pPr>
              <a:spcBef>
                <a:spcPts val="600"/>
              </a:spcBef>
              <a:spcAft>
                <a:spcPts val="600"/>
              </a:spcAft>
            </a:pPr>
            <a:r>
              <a:rPr lang="en-US" sz="2800" dirty="0">
                <a:solidFill>
                  <a:srgbClr val="232262"/>
                </a:solidFill>
                <a:latin typeface="Times New Roman" panose="02020603050405020304" pitchFamily="18" charset="0"/>
                <a:cs typeface="Times New Roman" panose="02020603050405020304" pitchFamily="18" charset="0"/>
              </a:rPr>
              <a:t>=&gt; “</a:t>
            </a:r>
            <a:r>
              <a:rPr lang="en-US" sz="2800" b="1" u="sng" dirty="0">
                <a:solidFill>
                  <a:srgbClr val="232262"/>
                </a:solidFill>
                <a:latin typeface="Times New Roman" panose="02020603050405020304" pitchFamily="18" charset="0"/>
                <a:cs typeface="Times New Roman" panose="02020603050405020304" pitchFamily="18" charset="0"/>
              </a:rPr>
              <a:t>my stars</a:t>
            </a:r>
            <a:r>
              <a:rPr lang="en-US" sz="2800" b="1" dirty="0">
                <a:solidFill>
                  <a:srgbClr val="232262"/>
                </a:solidFill>
                <a:latin typeface="Times New Roman" panose="02020603050405020304" pitchFamily="18" charset="0"/>
                <a:cs typeface="Times New Roman" panose="02020603050405020304" pitchFamily="18" charset="0"/>
              </a:rPr>
              <a:t> </a:t>
            </a:r>
            <a:r>
              <a:rPr lang="en-US" sz="2800" dirty="0">
                <a:solidFill>
                  <a:srgbClr val="232262"/>
                </a:solidFill>
                <a:latin typeface="Times New Roman" panose="02020603050405020304" pitchFamily="18" charset="0"/>
                <a:cs typeface="Times New Roman" panose="02020603050405020304" pitchFamily="18" charset="0"/>
              </a:rPr>
              <a:t>- Quan </a:t>
            </a:r>
            <a:r>
              <a:rPr lang="en-US" sz="2800" dirty="0" err="1">
                <a:solidFill>
                  <a:srgbClr val="232262"/>
                </a:solidFill>
                <a:latin typeface="Times New Roman" panose="02020603050405020304" pitchFamily="18" charset="0"/>
                <a:cs typeface="Times New Roman" panose="02020603050405020304" pitchFamily="18" charset="0"/>
              </a:rPr>
              <a:t>Phù</a:t>
            </a:r>
            <a:r>
              <a:rPr lang="en-US" sz="2800" dirty="0">
                <a:solidFill>
                  <a:srgbClr val="232262"/>
                </a:solidFill>
                <a:latin typeface="Times New Roman" panose="02020603050405020304" pitchFamily="18" charset="0"/>
                <a:cs typeface="Times New Roman" panose="02020603050405020304" pitchFamily="18" charset="0"/>
              </a:rPr>
              <a:t> and </a:t>
            </a:r>
            <a:r>
              <a:rPr lang="en-US" sz="2800" dirty="0" err="1">
                <a:solidFill>
                  <a:srgbClr val="232262"/>
                </a:solidFill>
                <a:latin typeface="Times New Roman" panose="02020603050405020304" pitchFamily="18" charset="0"/>
                <a:cs typeface="Times New Roman" panose="02020603050405020304" pitchFamily="18" charset="0"/>
              </a:rPr>
              <a:t>Thái</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Tuế</a:t>
            </a:r>
            <a:r>
              <a:rPr lang="en-US" sz="2800" dirty="0">
                <a:solidFill>
                  <a:srgbClr val="232262"/>
                </a:solidFill>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C69F5126-4A84-4D6A-A387-FAC679200D8F}"/>
              </a:ext>
            </a:extLst>
          </p:cNvPr>
          <p:cNvSpPr txBox="1"/>
          <p:nvPr/>
        </p:nvSpPr>
        <p:spPr>
          <a:xfrm>
            <a:off x="349750" y="2559224"/>
            <a:ext cx="8109857" cy="1231106"/>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Structural gain: </a:t>
            </a:r>
          </a:p>
          <a:p>
            <a:pPr marL="457200" indent="-457200">
              <a:spcBef>
                <a:spcPts val="600"/>
              </a:spcBef>
              <a:spcAft>
                <a:spcPts val="600"/>
              </a:spcAft>
              <a:buFont typeface="Wingdings" panose="05000000000000000000" pitchFamily="2" charset="2"/>
              <a:buChar char="§"/>
            </a:pPr>
            <a:r>
              <a:rPr lang="vi-VN" sz="2800" dirty="0">
                <a:solidFill>
                  <a:srgbClr val="232262"/>
                </a:solidFill>
                <a:latin typeface="Times New Roman" panose="02020603050405020304" pitchFamily="18" charset="0"/>
                <a:cs typeface="Times New Roman" panose="02020603050405020304" pitchFamily="18" charset="0"/>
              </a:rPr>
              <a:t>“chơi”</a:t>
            </a:r>
            <a:r>
              <a:rPr lang="en-US" sz="2800" dirty="0">
                <a:solidFill>
                  <a:srgbClr val="232262"/>
                </a:solidFill>
                <a:latin typeface="Times New Roman" panose="02020603050405020304" pitchFamily="18" charset="0"/>
                <a:cs typeface="Times New Roman" panose="02020603050405020304" pitchFamily="18" charset="0"/>
              </a:rPr>
              <a:t> =&gt; “swung their rackets”</a:t>
            </a:r>
          </a:p>
        </p:txBody>
      </p:sp>
      <p:sp>
        <p:nvSpPr>
          <p:cNvPr id="8" name="TextBox 7">
            <a:extLst>
              <a:ext uri="{FF2B5EF4-FFF2-40B4-BE49-F238E27FC236}">
                <a16:creationId xmlns:a16="http://schemas.microsoft.com/office/drawing/2014/main" id="{D5589DD6-D7EA-44FE-A729-929C7B0FB4FC}"/>
              </a:ext>
            </a:extLst>
          </p:cNvPr>
          <p:cNvSpPr txBox="1"/>
          <p:nvPr/>
        </p:nvSpPr>
        <p:spPr>
          <a:xfrm>
            <a:off x="349750" y="4093717"/>
            <a:ext cx="6601936" cy="2246769"/>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Pragmatic gain: </a:t>
            </a:r>
          </a:p>
          <a:p>
            <a:pPr marL="457200" indent="-457200">
              <a:spcBef>
                <a:spcPts val="600"/>
              </a:spcBef>
              <a:spcAft>
                <a:spcPts val="600"/>
              </a:spcAft>
              <a:buFont typeface="Wingdings" panose="05000000000000000000" pitchFamily="2" charset="2"/>
              <a:buChar char="§"/>
            </a:pPr>
            <a:r>
              <a:rPr lang="vi-VN" sz="2800" dirty="0">
                <a:solidFill>
                  <a:srgbClr val="232262"/>
                </a:solidFill>
                <a:latin typeface="Times New Roman" panose="02020603050405020304" pitchFamily="18" charset="0"/>
                <a:cs typeface="Times New Roman" panose="02020603050405020304" pitchFamily="18" charset="0"/>
              </a:rPr>
              <a:t>“rất xứng đáng với chức du học sinh</a:t>
            </a:r>
            <a:r>
              <a:rPr lang="en-US" sz="2800" dirty="0">
                <a:solidFill>
                  <a:srgbClr val="232262"/>
                </a:solidFill>
                <a:latin typeface="Times New Roman" panose="02020603050405020304" pitchFamily="18" charset="0"/>
                <a:cs typeface="Times New Roman" panose="02020603050405020304" pitchFamily="18" charset="0"/>
              </a:rPr>
              <a:t>”</a:t>
            </a:r>
          </a:p>
          <a:p>
            <a:pPr>
              <a:spcBef>
                <a:spcPts val="600"/>
              </a:spcBef>
              <a:spcAft>
                <a:spcPts val="600"/>
              </a:spcAft>
            </a:pPr>
            <a:r>
              <a:rPr lang="en-US" sz="2800" dirty="0">
                <a:solidFill>
                  <a:srgbClr val="232262"/>
                </a:solidFill>
                <a:latin typeface="Times New Roman" panose="02020603050405020304" pitchFamily="18" charset="0"/>
                <a:cs typeface="Times New Roman" panose="02020603050405020304" pitchFamily="18" charset="0"/>
              </a:rPr>
              <a:t>=&gt; “and more than deserving of the </a:t>
            </a:r>
            <a:r>
              <a:rPr lang="en-US" sz="2800" b="1" u="sng" dirty="0">
                <a:solidFill>
                  <a:srgbClr val="232262"/>
                </a:solidFill>
                <a:latin typeface="Times New Roman" panose="02020603050405020304" pitchFamily="18" charset="0"/>
                <a:cs typeface="Times New Roman" panose="02020603050405020304" pitchFamily="18" charset="0"/>
              </a:rPr>
              <a:t>exalted</a:t>
            </a:r>
            <a:r>
              <a:rPr lang="en-US" sz="2800" dirty="0">
                <a:solidFill>
                  <a:srgbClr val="232262"/>
                </a:solidFill>
                <a:latin typeface="Times New Roman" panose="02020603050405020304" pitchFamily="18" charset="0"/>
                <a:cs typeface="Times New Roman" panose="02020603050405020304" pitchFamily="18" charset="0"/>
              </a:rPr>
              <a:t> title foreign exchange student”</a:t>
            </a:r>
          </a:p>
        </p:txBody>
      </p:sp>
    </p:spTree>
    <p:extLst>
      <p:ext uri="{BB962C8B-B14F-4D97-AF65-F5344CB8AC3E}">
        <p14:creationId xmlns:p14="http://schemas.microsoft.com/office/powerpoint/2010/main" val="12333871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fade">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Effect transition="in" filter="fade">
                                      <p:cBhvr>
                                        <p:cTn id="37" dur="500"/>
                                        <p:tgtEl>
                                          <p:spTgt spid="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fade">
                                      <p:cBhvr>
                                        <p:cTn id="4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P spid="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8000" r="-29000" b="-1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08685D9-FAA1-4D8C-8805-C95029D3148D}"/>
              </a:ext>
            </a:extLst>
          </p:cNvPr>
          <p:cNvSpPr txBox="1"/>
          <p:nvPr/>
        </p:nvSpPr>
        <p:spPr>
          <a:xfrm>
            <a:off x="3954007" y="376137"/>
            <a:ext cx="4283983" cy="830997"/>
          </a:xfrm>
          <a:prstGeom prst="rect">
            <a:avLst/>
          </a:prstGeom>
          <a:solidFill>
            <a:srgbClr val="232262"/>
          </a:solid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1200"/>
              </a:spcBef>
              <a:spcAft>
                <a:spcPts val="1200"/>
              </a:spcAft>
            </a:pPr>
            <a:r>
              <a:rPr lang="en-US" sz="4800" b="1" dirty="0">
                <a:solidFill>
                  <a:schemeClr val="bg1"/>
                </a:solidFill>
                <a:latin typeface="Times New Roman" panose="02020603050405020304" pitchFamily="18" charset="0"/>
                <a:cs typeface="Times New Roman" panose="02020603050405020304" pitchFamily="18" charset="0"/>
              </a:rPr>
              <a:t>Key insights</a:t>
            </a:r>
          </a:p>
        </p:txBody>
      </p:sp>
      <p:sp>
        <p:nvSpPr>
          <p:cNvPr id="8" name="TextBox 7">
            <a:extLst>
              <a:ext uri="{FF2B5EF4-FFF2-40B4-BE49-F238E27FC236}">
                <a16:creationId xmlns:a16="http://schemas.microsoft.com/office/drawing/2014/main" id="{34E0C6B7-E716-4FBE-AE4A-466B8B8E9862}"/>
              </a:ext>
            </a:extLst>
          </p:cNvPr>
          <p:cNvSpPr txBox="1"/>
          <p:nvPr/>
        </p:nvSpPr>
        <p:spPr>
          <a:xfrm>
            <a:off x="482223" y="1750853"/>
            <a:ext cx="3689651" cy="3062377"/>
          </a:xfrm>
          <a:prstGeom prst="rect">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600"/>
              </a:spcBef>
              <a:spcAft>
                <a:spcPts val="600"/>
              </a:spcAft>
            </a:pPr>
            <a:r>
              <a:rPr lang="en-US" sz="8000" b="1" dirty="0">
                <a:solidFill>
                  <a:srgbClr val="232262"/>
                </a:solidFill>
                <a:latin typeface="Times New Roman" panose="02020603050405020304" pitchFamily="18" charset="0"/>
                <a:cs typeface="Times New Roman" panose="02020603050405020304" pitchFamily="18" charset="0"/>
              </a:rPr>
              <a:t>Loss</a:t>
            </a:r>
            <a:endParaRPr lang="en-US" sz="3600" dirty="0">
              <a:solidFill>
                <a:srgbClr val="232262"/>
              </a:solidFill>
              <a:latin typeface="Times New Roman" panose="02020603050405020304" pitchFamily="18" charset="0"/>
              <a:cs typeface="Times New Roman" panose="02020603050405020304" pitchFamily="18" charset="0"/>
            </a:endParaRPr>
          </a:p>
          <a:p>
            <a:pPr algn="ctr"/>
            <a:r>
              <a:rPr lang="en-US" sz="3600" dirty="0">
                <a:solidFill>
                  <a:srgbClr val="232262"/>
                </a:solidFill>
                <a:latin typeface="Times New Roman" panose="02020603050405020304" pitchFamily="18" charset="0"/>
                <a:cs typeface="Times New Roman" panose="02020603050405020304" pitchFamily="18" charset="0"/>
              </a:rPr>
              <a:t>modifiers</a:t>
            </a:r>
          </a:p>
          <a:p>
            <a:pPr algn="ctr"/>
            <a:r>
              <a:rPr lang="en-US" sz="3600" dirty="0">
                <a:solidFill>
                  <a:srgbClr val="232262"/>
                </a:solidFill>
                <a:latin typeface="Times New Roman" panose="02020603050405020304" pitchFamily="18" charset="0"/>
                <a:cs typeface="Times New Roman" panose="02020603050405020304" pitchFamily="18" charset="0"/>
              </a:rPr>
              <a:t>style</a:t>
            </a:r>
          </a:p>
          <a:p>
            <a:pPr algn="ctr"/>
            <a:r>
              <a:rPr lang="en-US" sz="3600" dirty="0" err="1">
                <a:solidFill>
                  <a:srgbClr val="232262"/>
                </a:solidFill>
                <a:latin typeface="Times New Roman" panose="02020603050405020304" pitchFamily="18" charset="0"/>
                <a:cs typeface="Times New Roman" panose="02020603050405020304" pitchFamily="18" charset="0"/>
              </a:rPr>
              <a:t>impliciness</a:t>
            </a:r>
            <a:endParaRPr lang="en-US" sz="3600" dirty="0">
              <a:solidFill>
                <a:srgbClr val="232262"/>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36B3428-8CBA-4840-A2F8-593B469A6E30}"/>
              </a:ext>
            </a:extLst>
          </p:cNvPr>
          <p:cNvSpPr txBox="1"/>
          <p:nvPr/>
        </p:nvSpPr>
        <p:spPr>
          <a:xfrm>
            <a:off x="8020126" y="1750852"/>
            <a:ext cx="3689651" cy="3062377"/>
          </a:xfrm>
          <a:prstGeom prst="rect">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600"/>
              </a:spcBef>
              <a:spcAft>
                <a:spcPts val="600"/>
              </a:spcAft>
            </a:pPr>
            <a:r>
              <a:rPr lang="en-US" sz="8000" b="1" dirty="0">
                <a:solidFill>
                  <a:srgbClr val="232262"/>
                </a:solidFill>
                <a:latin typeface="Times New Roman" panose="02020603050405020304" pitchFamily="18" charset="0"/>
                <a:cs typeface="Times New Roman" panose="02020603050405020304" pitchFamily="18" charset="0"/>
              </a:rPr>
              <a:t>Gain</a:t>
            </a:r>
            <a:endParaRPr lang="en-US" sz="3600" dirty="0">
              <a:solidFill>
                <a:srgbClr val="232262"/>
              </a:solidFill>
              <a:latin typeface="Times New Roman" panose="02020603050405020304" pitchFamily="18" charset="0"/>
              <a:cs typeface="Times New Roman" panose="02020603050405020304" pitchFamily="18" charset="0"/>
            </a:endParaRPr>
          </a:p>
          <a:p>
            <a:pPr algn="ctr"/>
            <a:r>
              <a:rPr lang="en-US" sz="3600" dirty="0">
                <a:solidFill>
                  <a:srgbClr val="232262"/>
                </a:solidFill>
                <a:latin typeface="Times New Roman" panose="02020603050405020304" pitchFamily="18" charset="0"/>
                <a:cs typeface="Times New Roman" panose="02020603050405020304" pitchFamily="18" charset="0"/>
              </a:rPr>
              <a:t>clarity</a:t>
            </a:r>
          </a:p>
          <a:p>
            <a:pPr algn="ctr"/>
            <a:r>
              <a:rPr lang="en-US" sz="3600" dirty="0">
                <a:solidFill>
                  <a:srgbClr val="232262"/>
                </a:solidFill>
                <a:latin typeface="Times New Roman" panose="02020603050405020304" pitchFamily="18" charset="0"/>
                <a:cs typeface="Times New Roman" panose="02020603050405020304" pitchFamily="18" charset="0"/>
              </a:rPr>
              <a:t>naturalness</a:t>
            </a:r>
          </a:p>
          <a:p>
            <a:pPr algn="ctr">
              <a:spcAft>
                <a:spcPts val="1200"/>
              </a:spcAft>
            </a:pPr>
            <a:r>
              <a:rPr lang="en-US" sz="3600" dirty="0" err="1">
                <a:solidFill>
                  <a:srgbClr val="232262"/>
                </a:solidFill>
                <a:latin typeface="Times New Roman" panose="02020603050405020304" pitchFamily="18" charset="0"/>
                <a:cs typeface="Times New Roman" panose="02020603050405020304" pitchFamily="18" charset="0"/>
              </a:rPr>
              <a:t>expliciness</a:t>
            </a:r>
            <a:endParaRPr lang="en-US" sz="3600" dirty="0">
              <a:solidFill>
                <a:srgbClr val="232262"/>
              </a:solidFill>
              <a:latin typeface="Times New Roman" panose="02020603050405020304" pitchFamily="18" charset="0"/>
              <a:cs typeface="Times New Roman" panose="02020603050405020304" pitchFamily="18" charset="0"/>
            </a:endParaRPr>
          </a:p>
        </p:txBody>
      </p:sp>
      <p:cxnSp>
        <p:nvCxnSpPr>
          <p:cNvPr id="4" name="Connector: Elbow 3">
            <a:extLst>
              <a:ext uri="{FF2B5EF4-FFF2-40B4-BE49-F238E27FC236}">
                <a16:creationId xmlns:a16="http://schemas.microsoft.com/office/drawing/2014/main" id="{2AD8811D-1B50-4A69-AA5D-F083B6C84E3F}"/>
              </a:ext>
            </a:extLst>
          </p:cNvPr>
          <p:cNvCxnSpPr>
            <a:cxnSpLocks/>
            <a:stCxn id="9" idx="2"/>
          </p:cNvCxnSpPr>
          <p:nvPr/>
        </p:nvCxnSpPr>
        <p:spPr>
          <a:xfrm rot="5400000">
            <a:off x="6057163" y="1005440"/>
            <a:ext cx="12700" cy="7615578"/>
          </a:xfrm>
          <a:prstGeom prst="bentConnector4">
            <a:avLst>
              <a:gd name="adj1" fmla="val 5914283"/>
              <a:gd name="adj2" fmla="val 99848"/>
            </a:avLst>
          </a:prstGeom>
          <a:ln w="12700">
            <a:solidFill>
              <a:srgbClr val="23226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8590A18B-BEA0-4BC4-9E6D-26AF817E21E6}"/>
              </a:ext>
            </a:extLst>
          </p:cNvPr>
          <p:cNvSpPr txBox="1"/>
          <p:nvPr/>
        </p:nvSpPr>
        <p:spPr>
          <a:xfrm>
            <a:off x="4310779" y="2181739"/>
            <a:ext cx="3570440" cy="220060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Communicative</a:t>
            </a:r>
            <a:r>
              <a:rPr lang="en-US" sz="4000" b="1" dirty="0">
                <a:solidFill>
                  <a:srgbClr val="232262"/>
                </a:solidFill>
                <a:latin typeface="Times New Roman" panose="02020603050405020304" pitchFamily="18" charset="0"/>
                <a:cs typeface="Times New Roman" panose="02020603050405020304" pitchFamily="18" charset="0"/>
              </a:rPr>
              <a:t> </a:t>
            </a:r>
            <a:r>
              <a:rPr lang="en-US" sz="6000" b="1" dirty="0">
                <a:solidFill>
                  <a:srgbClr val="232262"/>
                </a:solidFill>
                <a:latin typeface="Times New Roman" panose="02020603050405020304" pitchFamily="18" charset="0"/>
                <a:cs typeface="Times New Roman" panose="02020603050405020304" pitchFamily="18" charset="0"/>
              </a:rPr>
              <a:t>balance</a:t>
            </a:r>
            <a:endParaRPr lang="en-US" sz="1400" dirty="0">
              <a:solidFill>
                <a:srgbClr val="232262"/>
              </a:solidFill>
              <a:latin typeface="Times New Roman" panose="02020603050405020304" pitchFamily="18" charset="0"/>
              <a:cs typeface="Times New Roman" panose="02020603050405020304" pitchFamily="18" charset="0"/>
            </a:endParaRPr>
          </a:p>
          <a:p>
            <a:pPr algn="ctr"/>
            <a:r>
              <a:rPr lang="en-US" sz="3200" dirty="0">
                <a:solidFill>
                  <a:srgbClr val="232262"/>
                </a:solidFill>
                <a:latin typeface="Times New Roman" panose="02020603050405020304" pitchFamily="18" charset="0"/>
                <a:cs typeface="Times New Roman" panose="02020603050405020304" pitchFamily="18" charset="0"/>
              </a:rPr>
              <a:t>meaning ~ </a:t>
            </a:r>
            <a:r>
              <a:rPr lang="en-US" sz="3200" dirty="0" err="1">
                <a:solidFill>
                  <a:srgbClr val="232262"/>
                </a:solidFill>
                <a:latin typeface="Times New Roman" panose="02020603050405020304" pitchFamily="18" charset="0"/>
                <a:cs typeface="Times New Roman" panose="02020603050405020304" pitchFamily="18" charset="0"/>
              </a:rPr>
              <a:t>readbility</a:t>
            </a:r>
            <a:endParaRPr lang="en-US" sz="3200" dirty="0">
              <a:solidFill>
                <a:srgbClr val="23226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29047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5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fade">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fade">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bg/>
                                          </p:spTgt>
                                        </p:tgtEl>
                                        <p:attrNameLst>
                                          <p:attrName>style.visibility</p:attrName>
                                        </p:attrNameLst>
                                      </p:cBhvr>
                                      <p:to>
                                        <p:strVal val="visible"/>
                                      </p:to>
                                    </p:set>
                                    <p:animEffect transition="in" filter="fade">
                                      <p:cBhvr>
                                        <p:cTn id="32" dur="500"/>
                                        <p:tgtEl>
                                          <p:spTgt spid="9">
                                            <p:bg/>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fade">
                                      <p:cBhvr>
                                        <p:cTn id="37" dur="500"/>
                                        <p:tgtEl>
                                          <p:spTgt spid="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xEl>
                                              <p:pRg st="1" end="1"/>
                                            </p:txEl>
                                          </p:spTgt>
                                        </p:tgtEl>
                                        <p:attrNameLst>
                                          <p:attrName>style.visibility</p:attrName>
                                        </p:attrNameLst>
                                      </p:cBhvr>
                                      <p:to>
                                        <p:strVal val="visible"/>
                                      </p:to>
                                    </p:set>
                                    <p:animEffect transition="in" filter="fade">
                                      <p:cBhvr>
                                        <p:cTn id="42" dur="500"/>
                                        <p:tgtEl>
                                          <p:spTgt spid="9">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xEl>
                                              <p:pRg st="2" end="2"/>
                                            </p:txEl>
                                          </p:spTgt>
                                        </p:tgtEl>
                                        <p:attrNameLst>
                                          <p:attrName>style.visibility</p:attrName>
                                        </p:attrNameLst>
                                      </p:cBhvr>
                                      <p:to>
                                        <p:strVal val="visible"/>
                                      </p:to>
                                    </p:set>
                                    <p:animEffect transition="in" filter="fade">
                                      <p:cBhvr>
                                        <p:cTn id="47" dur="500"/>
                                        <p:tgtEl>
                                          <p:spTgt spid="9">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
                                            <p:txEl>
                                              <p:pRg st="3" end="3"/>
                                            </p:txEl>
                                          </p:spTgt>
                                        </p:tgtEl>
                                        <p:attrNameLst>
                                          <p:attrName>style.visibility</p:attrName>
                                        </p:attrNameLst>
                                      </p:cBhvr>
                                      <p:to>
                                        <p:strVal val="visible"/>
                                      </p:to>
                                    </p:set>
                                    <p:animEffect transition="in" filter="fade">
                                      <p:cBhvr>
                                        <p:cTn id="52" dur="500"/>
                                        <p:tgtEl>
                                          <p:spTgt spid="9">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heel(1)">
                                      <p:cBhvr>
                                        <p:cTn id="57" dur="500"/>
                                        <p:tgtEl>
                                          <p:spTgt spid="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0">
                                            <p:txEl>
                                              <p:pRg st="0" end="0"/>
                                            </p:txEl>
                                          </p:spTgt>
                                        </p:tgtEl>
                                        <p:attrNameLst>
                                          <p:attrName>style.visibility</p:attrName>
                                        </p:attrNameLst>
                                      </p:cBhvr>
                                      <p:to>
                                        <p:strVal val="visible"/>
                                      </p:to>
                                    </p:set>
                                    <p:animEffect transition="in" filter="fade">
                                      <p:cBhvr>
                                        <p:cTn id="62" dur="500"/>
                                        <p:tgtEl>
                                          <p:spTgt spid="20">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0">
                                            <p:txEl>
                                              <p:pRg st="1" end="1"/>
                                            </p:txEl>
                                          </p:spTgt>
                                        </p:tgtEl>
                                        <p:attrNameLst>
                                          <p:attrName>style.visibility</p:attrName>
                                        </p:attrNameLst>
                                      </p:cBhvr>
                                      <p:to>
                                        <p:strVal val="visible"/>
                                      </p:to>
                                    </p:set>
                                    <p:animEffect transition="in" filter="fade">
                                      <p:cBhvr>
                                        <p:cTn id="67"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9" grpId="0" build="p" animBg="1"/>
      <p:bldP spid="2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93141F-E96D-4559-BC30-2D991E5E280E}"/>
              </a:ext>
            </a:extLst>
          </p:cNvPr>
          <p:cNvSpPr txBox="1"/>
          <p:nvPr/>
        </p:nvSpPr>
        <p:spPr>
          <a:xfrm>
            <a:off x="128814" y="2028616"/>
            <a:ext cx="3218544" cy="2800767"/>
          </a:xfrm>
          <a:prstGeom prst="rect">
            <a:avLst/>
          </a:prstGeom>
          <a:noFill/>
        </p:spPr>
        <p:txBody>
          <a:bodyPr wrap="square">
            <a:spAutoFit/>
          </a:bodyPr>
          <a:lstStyle/>
          <a:p>
            <a:pPr algn="ctr">
              <a:spcBef>
                <a:spcPts val="600"/>
              </a:spcBef>
              <a:spcAft>
                <a:spcPts val="600"/>
              </a:spcAft>
            </a:pPr>
            <a:r>
              <a:rPr lang="en-US" sz="8800" b="1" dirty="0">
                <a:solidFill>
                  <a:schemeClr val="bg1"/>
                </a:solidFill>
                <a:latin typeface="Times New Roman" panose="02020603050405020304" pitchFamily="18" charset="0"/>
                <a:cs typeface="Times New Roman" panose="02020603050405020304" pitchFamily="18" charset="0"/>
              </a:rPr>
              <a:t>So what?</a:t>
            </a:r>
          </a:p>
        </p:txBody>
      </p:sp>
      <p:sp>
        <p:nvSpPr>
          <p:cNvPr id="9" name="TextBox 8">
            <a:extLst>
              <a:ext uri="{FF2B5EF4-FFF2-40B4-BE49-F238E27FC236}">
                <a16:creationId xmlns:a16="http://schemas.microsoft.com/office/drawing/2014/main" id="{673B8427-3DD3-4C37-B572-C379674E89B4}"/>
              </a:ext>
            </a:extLst>
          </p:cNvPr>
          <p:cNvSpPr txBox="1"/>
          <p:nvPr/>
        </p:nvSpPr>
        <p:spPr>
          <a:xfrm>
            <a:off x="4758420" y="749010"/>
            <a:ext cx="6655252" cy="4967814"/>
          </a:xfrm>
          <a:prstGeom prst="wedgeRoundRectCallout">
            <a:avLst>
              <a:gd name="adj1" fmla="val 25174"/>
              <a:gd name="adj2" fmla="val 58450"/>
              <a:gd name="adj3" fmla="val 16667"/>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nSpc>
                <a:spcPct val="125000"/>
              </a:lnSpc>
              <a:spcBef>
                <a:spcPts val="600"/>
              </a:spcBef>
              <a:spcAft>
                <a:spcPts val="600"/>
              </a:spcAft>
            </a:pPr>
            <a:r>
              <a:rPr lang="en-US" sz="3600" dirty="0">
                <a:solidFill>
                  <a:srgbClr val="232262"/>
                </a:solidFill>
                <a:latin typeface="Times New Roman" panose="02020603050405020304" pitchFamily="18" charset="0"/>
                <a:cs typeface="Times New Roman" panose="02020603050405020304" pitchFamily="18" charset="0"/>
              </a:rPr>
              <a:t>Translation is about strategically redistributing meaning </a:t>
            </a:r>
          </a:p>
          <a:p>
            <a:pPr>
              <a:lnSpc>
                <a:spcPct val="125000"/>
              </a:lnSpc>
              <a:spcBef>
                <a:spcPts val="600"/>
              </a:spcBef>
              <a:spcAft>
                <a:spcPts val="600"/>
              </a:spcAft>
            </a:pPr>
            <a:r>
              <a:rPr lang="en-US" sz="3600" dirty="0">
                <a:solidFill>
                  <a:srgbClr val="232262"/>
                </a:solidFill>
                <a:latin typeface="Times New Roman" panose="02020603050405020304" pitchFamily="18" charset="0"/>
                <a:cs typeface="Times New Roman" panose="02020603050405020304" pitchFamily="18" charset="0"/>
              </a:rPr>
              <a:t>without compromising the author’s voice </a:t>
            </a:r>
          </a:p>
          <a:p>
            <a:pPr>
              <a:lnSpc>
                <a:spcPct val="125000"/>
              </a:lnSpc>
              <a:spcBef>
                <a:spcPts val="600"/>
              </a:spcBef>
              <a:spcAft>
                <a:spcPts val="600"/>
              </a:spcAft>
            </a:pPr>
            <a:r>
              <a:rPr lang="en-US" sz="3600" dirty="0">
                <a:solidFill>
                  <a:srgbClr val="232262"/>
                </a:solidFill>
                <a:latin typeface="Times New Roman" panose="02020603050405020304" pitchFamily="18" charset="0"/>
                <a:cs typeface="Times New Roman" panose="02020603050405020304" pitchFamily="18" charset="0"/>
              </a:rPr>
              <a:t>or the target reader’s natural reading experience.</a:t>
            </a:r>
            <a:endParaRPr lang="en-US" sz="3600" b="1" dirty="0">
              <a:solidFill>
                <a:srgbClr val="23226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9915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8000" r="-29000" b="-1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08685D9-FAA1-4D8C-8805-C95029D3148D}"/>
              </a:ext>
            </a:extLst>
          </p:cNvPr>
          <p:cNvSpPr txBox="1"/>
          <p:nvPr/>
        </p:nvSpPr>
        <p:spPr>
          <a:xfrm>
            <a:off x="3954007" y="376137"/>
            <a:ext cx="4283983" cy="830997"/>
          </a:xfrm>
          <a:prstGeom prst="rect">
            <a:avLst/>
          </a:prstGeom>
          <a:solidFill>
            <a:srgbClr val="232262"/>
          </a:solid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1200"/>
              </a:spcBef>
              <a:spcAft>
                <a:spcPts val="1200"/>
              </a:spcAft>
            </a:pPr>
            <a:r>
              <a:rPr lang="en-US" sz="4800" b="1" dirty="0">
                <a:solidFill>
                  <a:schemeClr val="bg1"/>
                </a:solidFill>
                <a:latin typeface="Times New Roman" panose="02020603050405020304" pitchFamily="18" charset="0"/>
                <a:cs typeface="Times New Roman" panose="02020603050405020304" pitchFamily="18" charset="0"/>
              </a:rPr>
              <a:t>Implications</a:t>
            </a:r>
          </a:p>
        </p:txBody>
      </p:sp>
      <p:sp>
        <p:nvSpPr>
          <p:cNvPr id="10" name="TextBox 9">
            <a:extLst>
              <a:ext uri="{FF2B5EF4-FFF2-40B4-BE49-F238E27FC236}">
                <a16:creationId xmlns:a16="http://schemas.microsoft.com/office/drawing/2014/main" id="{4D55AE40-BD72-4DB2-A918-9FFCCBD9EB7C}"/>
              </a:ext>
            </a:extLst>
          </p:cNvPr>
          <p:cNvSpPr txBox="1"/>
          <p:nvPr/>
        </p:nvSpPr>
        <p:spPr>
          <a:xfrm>
            <a:off x="337002" y="1717299"/>
            <a:ext cx="5758998" cy="1231106"/>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Translation Teaching: </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Recognize &amp; justify loss and gain</a:t>
            </a:r>
          </a:p>
        </p:txBody>
      </p:sp>
      <p:sp>
        <p:nvSpPr>
          <p:cNvPr id="11" name="TextBox 10">
            <a:extLst>
              <a:ext uri="{FF2B5EF4-FFF2-40B4-BE49-F238E27FC236}">
                <a16:creationId xmlns:a16="http://schemas.microsoft.com/office/drawing/2014/main" id="{9CE2F4B9-05BB-480B-9A96-84CE020E22E6}"/>
              </a:ext>
            </a:extLst>
          </p:cNvPr>
          <p:cNvSpPr txBox="1"/>
          <p:nvPr/>
        </p:nvSpPr>
        <p:spPr>
          <a:xfrm>
            <a:off x="337002" y="3189003"/>
            <a:ext cx="5280027" cy="1231106"/>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Professional translators: </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Balance fidelity and naturalness</a:t>
            </a:r>
          </a:p>
        </p:txBody>
      </p:sp>
      <p:sp>
        <p:nvSpPr>
          <p:cNvPr id="12" name="TextBox 11">
            <a:extLst>
              <a:ext uri="{FF2B5EF4-FFF2-40B4-BE49-F238E27FC236}">
                <a16:creationId xmlns:a16="http://schemas.microsoft.com/office/drawing/2014/main" id="{9E15BD63-7A40-44A7-A7D7-F89B5E38AFD5}"/>
              </a:ext>
            </a:extLst>
          </p:cNvPr>
          <p:cNvSpPr txBox="1"/>
          <p:nvPr/>
        </p:nvSpPr>
        <p:spPr>
          <a:xfrm>
            <a:off x="337002" y="4660708"/>
            <a:ext cx="5133069" cy="1231106"/>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Translation Handbook: </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Decision-making checklist</a:t>
            </a:r>
            <a:endParaRPr lang="en-US" sz="2800" i="1" dirty="0">
              <a:solidFill>
                <a:srgbClr val="232262"/>
              </a:solidFill>
              <a:latin typeface="Times New Roman" panose="02020603050405020304" pitchFamily="18" charset="0"/>
              <a:cs typeface="Times New Roman" panose="02020603050405020304" pitchFamily="18" charset="0"/>
            </a:endParaRPr>
          </a:p>
        </p:txBody>
      </p:sp>
      <p:sp>
        <p:nvSpPr>
          <p:cNvPr id="13" name="Rectangle: Folded Corner 12">
            <a:extLst>
              <a:ext uri="{FF2B5EF4-FFF2-40B4-BE49-F238E27FC236}">
                <a16:creationId xmlns:a16="http://schemas.microsoft.com/office/drawing/2014/main" id="{EDA2F356-F308-41CE-AE62-19753A6AD9D2}"/>
              </a:ext>
            </a:extLst>
          </p:cNvPr>
          <p:cNvSpPr/>
          <p:nvPr/>
        </p:nvSpPr>
        <p:spPr>
          <a:xfrm>
            <a:off x="7837714" y="1845130"/>
            <a:ext cx="3151415" cy="3804556"/>
          </a:xfrm>
          <a:custGeom>
            <a:avLst/>
            <a:gdLst>
              <a:gd name="connsiteX0" fmla="*/ 0 w 3151415"/>
              <a:gd name="connsiteY0" fmla="*/ 0 h 3804556"/>
              <a:gd name="connsiteX1" fmla="*/ 3151415 w 3151415"/>
              <a:gd name="connsiteY1" fmla="*/ 0 h 3804556"/>
              <a:gd name="connsiteX2" fmla="*/ 3151415 w 3151415"/>
              <a:gd name="connsiteY2" fmla="*/ 3279310 h 3804556"/>
              <a:gd name="connsiteX3" fmla="*/ 2626169 w 3151415"/>
              <a:gd name="connsiteY3" fmla="*/ 3804556 h 3804556"/>
              <a:gd name="connsiteX4" fmla="*/ 0 w 3151415"/>
              <a:gd name="connsiteY4" fmla="*/ 3804556 h 3804556"/>
              <a:gd name="connsiteX5" fmla="*/ 0 w 3151415"/>
              <a:gd name="connsiteY5" fmla="*/ 0 h 3804556"/>
              <a:gd name="connsiteX0" fmla="*/ 2626169 w 3151415"/>
              <a:gd name="connsiteY0" fmla="*/ 3804556 h 3804556"/>
              <a:gd name="connsiteX1" fmla="*/ 2731218 w 3151415"/>
              <a:gd name="connsiteY1" fmla="*/ 3384359 h 3804556"/>
              <a:gd name="connsiteX2" fmla="*/ 3151415 w 3151415"/>
              <a:gd name="connsiteY2" fmla="*/ 3279310 h 3804556"/>
              <a:gd name="connsiteX3" fmla="*/ 2626169 w 3151415"/>
              <a:gd name="connsiteY3" fmla="*/ 3804556 h 3804556"/>
              <a:gd name="connsiteX0" fmla="*/ 2626169 w 3151415"/>
              <a:gd name="connsiteY0" fmla="*/ 3804556 h 3804556"/>
              <a:gd name="connsiteX1" fmla="*/ 2731218 w 3151415"/>
              <a:gd name="connsiteY1" fmla="*/ 3384359 h 3804556"/>
              <a:gd name="connsiteX2" fmla="*/ 3151415 w 3151415"/>
              <a:gd name="connsiteY2" fmla="*/ 3279310 h 3804556"/>
              <a:gd name="connsiteX3" fmla="*/ 2626169 w 3151415"/>
              <a:gd name="connsiteY3" fmla="*/ 3804556 h 3804556"/>
              <a:gd name="connsiteX4" fmla="*/ 0 w 3151415"/>
              <a:gd name="connsiteY4" fmla="*/ 3804556 h 3804556"/>
              <a:gd name="connsiteX5" fmla="*/ 0 w 3151415"/>
              <a:gd name="connsiteY5" fmla="*/ 0 h 3804556"/>
              <a:gd name="connsiteX6" fmla="*/ 3151415 w 3151415"/>
              <a:gd name="connsiteY6" fmla="*/ 0 h 3804556"/>
              <a:gd name="connsiteX7" fmla="*/ 3151415 w 3151415"/>
              <a:gd name="connsiteY7" fmla="*/ 3279310 h 380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1415" h="3804556" stroke="0" extrusionOk="0">
                <a:moveTo>
                  <a:pt x="0" y="0"/>
                </a:moveTo>
                <a:cubicBezTo>
                  <a:pt x="1387532" y="112533"/>
                  <a:pt x="1806253" y="-104920"/>
                  <a:pt x="3151415" y="0"/>
                </a:cubicBezTo>
                <a:cubicBezTo>
                  <a:pt x="3303611" y="1103002"/>
                  <a:pt x="3128659" y="2731820"/>
                  <a:pt x="3151415" y="3279310"/>
                </a:cubicBezTo>
                <a:cubicBezTo>
                  <a:pt x="3013891" y="3377726"/>
                  <a:pt x="2747657" y="3591233"/>
                  <a:pt x="2626169" y="3804556"/>
                </a:cubicBezTo>
                <a:cubicBezTo>
                  <a:pt x="1496032" y="3969687"/>
                  <a:pt x="473743" y="3756940"/>
                  <a:pt x="0" y="3804556"/>
                </a:cubicBezTo>
                <a:cubicBezTo>
                  <a:pt x="-76003" y="2516956"/>
                  <a:pt x="32710" y="1005086"/>
                  <a:pt x="0" y="0"/>
                </a:cubicBezTo>
                <a:close/>
              </a:path>
              <a:path w="3151415" h="3804556" fill="darkenLess" stroke="0" extrusionOk="0">
                <a:moveTo>
                  <a:pt x="2626169" y="3804556"/>
                </a:moveTo>
                <a:cubicBezTo>
                  <a:pt x="2697491" y="3653178"/>
                  <a:pt x="2719118" y="3510719"/>
                  <a:pt x="2731218" y="3384359"/>
                </a:cubicBezTo>
                <a:cubicBezTo>
                  <a:pt x="2778113" y="3335163"/>
                  <a:pt x="3041786" y="3268576"/>
                  <a:pt x="3151415" y="3279310"/>
                </a:cubicBezTo>
                <a:cubicBezTo>
                  <a:pt x="2999522" y="3431629"/>
                  <a:pt x="2827522" y="3548389"/>
                  <a:pt x="2626169" y="3804556"/>
                </a:cubicBezTo>
                <a:close/>
              </a:path>
              <a:path w="3151415" h="3804556" fill="none" extrusionOk="0">
                <a:moveTo>
                  <a:pt x="2626169" y="3804556"/>
                </a:moveTo>
                <a:cubicBezTo>
                  <a:pt x="2616054" y="3696542"/>
                  <a:pt x="2644508" y="3573261"/>
                  <a:pt x="2731218" y="3384359"/>
                </a:cubicBezTo>
                <a:cubicBezTo>
                  <a:pt x="2914514" y="3330282"/>
                  <a:pt x="3042030" y="3300853"/>
                  <a:pt x="3151415" y="3279310"/>
                </a:cubicBezTo>
                <a:cubicBezTo>
                  <a:pt x="3013267" y="3493300"/>
                  <a:pt x="2790944" y="3723757"/>
                  <a:pt x="2626169" y="3804556"/>
                </a:cubicBezTo>
                <a:cubicBezTo>
                  <a:pt x="2046126" y="3880436"/>
                  <a:pt x="980311" y="3968388"/>
                  <a:pt x="0" y="3804556"/>
                </a:cubicBezTo>
                <a:cubicBezTo>
                  <a:pt x="68872" y="3161259"/>
                  <a:pt x="145621" y="993137"/>
                  <a:pt x="0" y="0"/>
                </a:cubicBezTo>
                <a:cubicBezTo>
                  <a:pt x="353963" y="-75101"/>
                  <a:pt x="2271239" y="21548"/>
                  <a:pt x="3151415" y="0"/>
                </a:cubicBezTo>
                <a:cubicBezTo>
                  <a:pt x="3011867" y="1095729"/>
                  <a:pt x="3078268" y="2167570"/>
                  <a:pt x="3151415" y="3279310"/>
                </a:cubicBezTo>
              </a:path>
            </a:pathLst>
          </a:custGeom>
          <a:noFill/>
          <a:ln w="38100">
            <a:solidFill>
              <a:srgbClr val="31346E"/>
            </a:solidFill>
            <a:prstDash val="solid"/>
            <a:extLst>
              <a:ext uri="{C807C97D-BFC1-408E-A445-0C87EB9F89A2}">
                <ask:lineSketchStyleProps xmlns:ask="http://schemas.microsoft.com/office/drawing/2018/sketchyshapes" sd="4199348691">
                  <a:prstGeom prst="foldedCorne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sz="4400" b="1" dirty="0">
                <a:solidFill>
                  <a:srgbClr val="232262"/>
                </a:solidFill>
                <a:latin typeface="Times New Roman" panose="02020603050405020304" pitchFamily="18" charset="0"/>
                <a:cs typeface="Times New Roman" panose="02020603050405020304" pitchFamily="18" charset="0"/>
              </a:rPr>
              <a:t>Translation Handbook</a:t>
            </a:r>
          </a:p>
          <a:p>
            <a:pPr algn="ctr">
              <a:spcBef>
                <a:spcPts val="1800"/>
              </a:spcBef>
              <a:spcAft>
                <a:spcPts val="600"/>
              </a:spcAft>
            </a:pPr>
            <a:r>
              <a:rPr lang="en-US" sz="2400" dirty="0">
                <a:solidFill>
                  <a:srgbClr val="232262"/>
                </a:solidFill>
                <a:latin typeface="Times New Roman" panose="02020603050405020304" pitchFamily="18" charset="0"/>
                <a:cs typeface="Times New Roman" panose="02020603050405020304" pitchFamily="18" charset="0"/>
              </a:rPr>
              <a:t>non-equivalence cases</a:t>
            </a:r>
          </a:p>
          <a:p>
            <a:pPr algn="ctr">
              <a:spcBef>
                <a:spcPts val="600"/>
              </a:spcBef>
              <a:spcAft>
                <a:spcPts val="600"/>
              </a:spcAft>
            </a:pPr>
            <a:r>
              <a:rPr lang="en-US" sz="2400" dirty="0">
                <a:solidFill>
                  <a:srgbClr val="232262"/>
                </a:solidFill>
                <a:latin typeface="Times New Roman" panose="02020603050405020304" pitchFamily="18" charset="0"/>
                <a:cs typeface="Times New Roman" panose="02020603050405020304" pitchFamily="18" charset="0"/>
              </a:rPr>
              <a:t>compensatory strategies</a:t>
            </a:r>
          </a:p>
        </p:txBody>
      </p:sp>
    </p:spTree>
    <p:extLst>
      <p:ext uri="{BB962C8B-B14F-4D97-AF65-F5344CB8AC3E}">
        <p14:creationId xmlns:p14="http://schemas.microsoft.com/office/powerpoint/2010/main" val="36612818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500"/>
                                        <p:tgtEl>
                                          <p:spTgt spid="1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xEl>
                                              <p:pRg st="1" end="1"/>
                                            </p:txEl>
                                          </p:spTgt>
                                        </p:tgtEl>
                                        <p:attrNameLst>
                                          <p:attrName>style.visibility</p:attrName>
                                        </p:attrNameLst>
                                      </p:cBhvr>
                                      <p:to>
                                        <p:strVal val="visible"/>
                                      </p:to>
                                    </p:set>
                                    <p:animEffect transition="in" filter="fade">
                                      <p:cBhvr>
                                        <p:cTn id="32" dur="500"/>
                                        <p:tgtEl>
                                          <p:spTgt spid="12">
                                            <p:txEl>
                                              <p:pRg st="1" end="1"/>
                                            </p:txEl>
                                          </p:spTgt>
                                        </p:tgtEl>
                                      </p:cBhvr>
                                    </p:animEffect>
                                  </p:childTnLst>
                                </p:cTn>
                              </p:par>
                            </p:childTnLst>
                          </p:cTn>
                        </p:par>
                        <p:par>
                          <p:cTn id="33" fill="hold">
                            <p:stCondLst>
                              <p:cond delay="500"/>
                            </p:stCondLst>
                            <p:childTnLst>
                              <p:par>
                                <p:cTn id="34" presetID="21" presetClass="entr" presetSubtype="1"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heel(1)">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build="p"/>
      <p:bldP spid="12" grpId="0" build="p"/>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03D656-97DC-F1A7-18DA-C95957931E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9965" y="137179"/>
            <a:ext cx="977764" cy="978643"/>
          </a:xfrm>
          <a:prstGeom prst="rect">
            <a:avLst/>
          </a:prstGeom>
        </p:spPr>
      </p:pic>
      <p:pic>
        <p:nvPicPr>
          <p:cNvPr id="5" name="Picture 4">
            <a:extLst>
              <a:ext uri="{FF2B5EF4-FFF2-40B4-BE49-F238E27FC236}">
                <a16:creationId xmlns:a16="http://schemas.microsoft.com/office/drawing/2014/main" id="{8ACE3264-8C1C-E5C5-7B2B-09F21C20A4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9279" y="137179"/>
            <a:ext cx="958652" cy="978643"/>
          </a:xfrm>
          <a:prstGeom prst="rect">
            <a:avLst/>
          </a:prstGeom>
        </p:spPr>
      </p:pic>
      <p:pic>
        <p:nvPicPr>
          <p:cNvPr id="6" name="Picture 5">
            <a:extLst>
              <a:ext uri="{FF2B5EF4-FFF2-40B4-BE49-F238E27FC236}">
                <a16:creationId xmlns:a16="http://schemas.microsoft.com/office/drawing/2014/main" id="{7B030108-139E-3580-1F43-92859479EC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9860" y="137179"/>
            <a:ext cx="962738" cy="978643"/>
          </a:xfrm>
          <a:prstGeom prst="rect">
            <a:avLst/>
          </a:prstGeom>
        </p:spPr>
      </p:pic>
      <p:pic>
        <p:nvPicPr>
          <p:cNvPr id="7" name="Picture 6">
            <a:extLst>
              <a:ext uri="{FF2B5EF4-FFF2-40B4-BE49-F238E27FC236}">
                <a16:creationId xmlns:a16="http://schemas.microsoft.com/office/drawing/2014/main" id="{DC0D2479-BAC5-F352-4CEE-B8048567A78E}"/>
              </a:ext>
            </a:extLst>
          </p:cNvPr>
          <p:cNvPicPr>
            <a:picLocks noChangeAspect="1"/>
          </p:cNvPicPr>
          <p:nvPr/>
        </p:nvPicPr>
        <p:blipFill rotWithShape="1">
          <a:blip r:embed="rId6">
            <a:extLst>
              <a:ext uri="{28A0092B-C50C-407E-A947-70E740481C1C}">
                <a14:useLocalDpi xmlns:a14="http://schemas.microsoft.com/office/drawing/2010/main" val="0"/>
              </a:ext>
            </a:extLst>
          </a:blip>
          <a:srcRect l="4775" t="3148" r="6152" b="67435"/>
          <a:stretch/>
        </p:blipFill>
        <p:spPr>
          <a:xfrm>
            <a:off x="3370219" y="1292610"/>
            <a:ext cx="5451562" cy="528192"/>
          </a:xfrm>
          <a:prstGeom prst="rect">
            <a:avLst/>
          </a:prstGeom>
        </p:spPr>
      </p:pic>
      <p:sp>
        <p:nvSpPr>
          <p:cNvPr id="8" name="Title 7">
            <a:extLst>
              <a:ext uri="{FF2B5EF4-FFF2-40B4-BE49-F238E27FC236}">
                <a16:creationId xmlns:a16="http://schemas.microsoft.com/office/drawing/2014/main" id="{A1E633C9-2B65-CA27-9AF1-A4A714F11B6F}"/>
              </a:ext>
            </a:extLst>
          </p:cNvPr>
          <p:cNvSpPr>
            <a:spLocks noGrp="1"/>
          </p:cNvSpPr>
          <p:nvPr>
            <p:ph type="title"/>
          </p:nvPr>
        </p:nvSpPr>
        <p:spPr>
          <a:xfrm>
            <a:off x="1601500" y="1820802"/>
            <a:ext cx="9790795" cy="4426224"/>
          </a:xfrm>
        </p:spPr>
        <p:txBody>
          <a:bodyPr>
            <a:noAutofit/>
          </a:bodyPr>
          <a:lstStyle/>
          <a:p>
            <a:pPr>
              <a:lnSpc>
                <a:spcPct val="125000"/>
              </a:lnSpc>
              <a:spcBef>
                <a:spcPts val="600"/>
              </a:spcBef>
              <a:spcAft>
                <a:spcPts val="600"/>
              </a:spcAft>
            </a:pPr>
            <a:r>
              <a:rPr lang="en-US" sz="11500" b="1" dirty="0">
                <a:solidFill>
                  <a:srgbClr val="232262"/>
                </a:solidFill>
                <a:effectLst/>
                <a:latin typeface="Times New Roman" panose="02020603050405020304" pitchFamily="18" charset="0"/>
                <a:ea typeface="Times New Roman" panose="02020603050405020304" pitchFamily="18" charset="0"/>
              </a:rPr>
              <a:t>THANK YOU</a:t>
            </a:r>
            <a:br>
              <a:rPr lang="en-US" sz="9600" b="1" dirty="0">
                <a:solidFill>
                  <a:srgbClr val="232262"/>
                </a:solidFill>
                <a:effectLst/>
                <a:latin typeface="Times New Roman" panose="02020603050405020304" pitchFamily="18" charset="0"/>
                <a:ea typeface="Times New Roman" panose="02020603050405020304" pitchFamily="18" charset="0"/>
              </a:rPr>
            </a:br>
            <a:r>
              <a:rPr lang="en-US" sz="5400" b="1" dirty="0">
                <a:solidFill>
                  <a:srgbClr val="232262"/>
                </a:solidFill>
                <a:effectLst/>
                <a:latin typeface="Times New Roman" panose="02020603050405020304" pitchFamily="18" charset="0"/>
                <a:ea typeface="Times New Roman" panose="02020603050405020304" pitchFamily="18" charset="0"/>
              </a:rPr>
              <a:t>FOR YOUR TIME AND ATTENTION</a:t>
            </a:r>
            <a:endParaRPr lang="en-VN" sz="11500" dirty="0">
              <a:solidFill>
                <a:srgbClr val="232262"/>
              </a:solidFill>
            </a:endParaRPr>
          </a:p>
        </p:txBody>
      </p:sp>
    </p:spTree>
    <p:extLst>
      <p:ext uri="{BB962C8B-B14F-4D97-AF65-F5344CB8AC3E}">
        <p14:creationId xmlns:p14="http://schemas.microsoft.com/office/powerpoint/2010/main" val="776600695"/>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8000" r="-29000" b="-1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D21DFD-9662-4AD4-8F10-1477675AAAF0}"/>
              </a:ext>
            </a:extLst>
          </p:cNvPr>
          <p:cNvSpPr txBox="1"/>
          <p:nvPr/>
        </p:nvSpPr>
        <p:spPr>
          <a:xfrm rot="298334">
            <a:off x="7227191" y="2712286"/>
            <a:ext cx="1900920" cy="1107996"/>
          </a:xfrm>
          <a:prstGeom prst="rect">
            <a:avLst/>
          </a:prstGeom>
          <a:noFill/>
        </p:spPr>
        <p:txBody>
          <a:bodyPr wrap="square">
            <a:spAutoFit/>
          </a:bodyPr>
          <a:lstStyle/>
          <a:p>
            <a:pPr algn="ctr"/>
            <a:r>
              <a:rPr lang="en-US" sz="6600" b="1" dirty="0">
                <a:solidFill>
                  <a:srgbClr val="232262"/>
                </a:solidFill>
                <a:latin typeface="Times New Roman" panose="02020603050405020304" pitchFamily="18" charset="0"/>
                <a:cs typeface="Times New Roman" panose="02020603050405020304" pitchFamily="18" charset="0"/>
              </a:rPr>
              <a:t>loss</a:t>
            </a:r>
            <a:endParaRPr lang="en-US" sz="5400" b="1" dirty="0">
              <a:solidFill>
                <a:srgbClr val="232262"/>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243391F7-D706-4697-8224-A5B59DE76E32}"/>
              </a:ext>
            </a:extLst>
          </p:cNvPr>
          <p:cNvSpPr txBox="1"/>
          <p:nvPr/>
        </p:nvSpPr>
        <p:spPr>
          <a:xfrm rot="21289205">
            <a:off x="8310095" y="4524694"/>
            <a:ext cx="2666648" cy="1107996"/>
          </a:xfrm>
          <a:prstGeom prst="rect">
            <a:avLst/>
          </a:prstGeom>
          <a:noFill/>
        </p:spPr>
        <p:txBody>
          <a:bodyPr wrap="square">
            <a:spAutoFit/>
          </a:bodyPr>
          <a:lstStyle/>
          <a:p>
            <a:r>
              <a:rPr lang="en-US" sz="6600" b="1" dirty="0">
                <a:solidFill>
                  <a:srgbClr val="232262"/>
                </a:solidFill>
                <a:latin typeface="Times New Roman" panose="02020603050405020304" pitchFamily="18" charset="0"/>
                <a:cs typeface="Times New Roman" panose="02020603050405020304" pitchFamily="18" charset="0"/>
              </a:rPr>
              <a:t>gain</a:t>
            </a:r>
          </a:p>
        </p:txBody>
      </p:sp>
      <p:sp>
        <p:nvSpPr>
          <p:cNvPr id="6" name="TextBox 5">
            <a:extLst>
              <a:ext uri="{FF2B5EF4-FFF2-40B4-BE49-F238E27FC236}">
                <a16:creationId xmlns:a16="http://schemas.microsoft.com/office/drawing/2014/main" id="{F36836D6-4BB7-41A6-BAE5-E867B85D2807}"/>
              </a:ext>
            </a:extLst>
          </p:cNvPr>
          <p:cNvSpPr txBox="1"/>
          <p:nvPr/>
        </p:nvSpPr>
        <p:spPr>
          <a:xfrm>
            <a:off x="7353994" y="3900576"/>
            <a:ext cx="2666648" cy="830997"/>
          </a:xfrm>
          <a:prstGeom prst="rect">
            <a:avLst/>
          </a:prstGeom>
          <a:noFill/>
        </p:spPr>
        <p:txBody>
          <a:bodyPr wrap="square">
            <a:spAutoFit/>
          </a:bodyPr>
          <a:lstStyle/>
          <a:p>
            <a:pPr algn="ctr"/>
            <a:r>
              <a:rPr lang="en-US" sz="4800" dirty="0">
                <a:solidFill>
                  <a:srgbClr val="232262"/>
                </a:solidFill>
                <a:latin typeface="Times New Roman" panose="02020603050405020304" pitchFamily="18" charset="0"/>
                <a:cs typeface="Times New Roman" panose="02020603050405020304" pitchFamily="18" charset="0"/>
              </a:rPr>
              <a:t>&amp;</a:t>
            </a:r>
          </a:p>
        </p:txBody>
      </p:sp>
      <p:sp>
        <p:nvSpPr>
          <p:cNvPr id="7" name="TextBox 6">
            <a:extLst>
              <a:ext uri="{FF2B5EF4-FFF2-40B4-BE49-F238E27FC236}">
                <a16:creationId xmlns:a16="http://schemas.microsoft.com/office/drawing/2014/main" id="{108685D9-FAA1-4D8C-8805-C95029D3148D}"/>
              </a:ext>
            </a:extLst>
          </p:cNvPr>
          <p:cNvSpPr txBox="1"/>
          <p:nvPr/>
        </p:nvSpPr>
        <p:spPr>
          <a:xfrm>
            <a:off x="337002" y="361632"/>
            <a:ext cx="5541283" cy="830997"/>
          </a:xfrm>
          <a:prstGeom prst="rect">
            <a:avLst/>
          </a:prstGeom>
          <a:solidFill>
            <a:srgbClr val="232262"/>
          </a:solid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spcBef>
                <a:spcPts val="1200"/>
              </a:spcBef>
              <a:spcAft>
                <a:spcPts val="1200"/>
              </a:spcAft>
            </a:pPr>
            <a:r>
              <a:rPr lang="en-US" sz="4800" b="1" dirty="0">
                <a:solidFill>
                  <a:schemeClr val="bg1"/>
                </a:solidFill>
                <a:latin typeface="Times New Roman" panose="02020603050405020304" pitchFamily="18" charset="0"/>
                <a:cs typeface="Times New Roman" panose="02020603050405020304" pitchFamily="18" charset="0"/>
              </a:rPr>
              <a:t>Why does it matter?</a:t>
            </a:r>
          </a:p>
        </p:txBody>
      </p:sp>
      <p:sp>
        <p:nvSpPr>
          <p:cNvPr id="9" name="TextBox 8">
            <a:extLst>
              <a:ext uri="{FF2B5EF4-FFF2-40B4-BE49-F238E27FC236}">
                <a16:creationId xmlns:a16="http://schemas.microsoft.com/office/drawing/2014/main" id="{6FB65D38-2CFF-4748-AB14-2A197443F945}"/>
              </a:ext>
            </a:extLst>
          </p:cNvPr>
          <p:cNvSpPr txBox="1"/>
          <p:nvPr/>
        </p:nvSpPr>
        <p:spPr>
          <a:xfrm>
            <a:off x="337002" y="1583687"/>
            <a:ext cx="6106884" cy="1231106"/>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Globalization</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Translation connects cultures</a:t>
            </a:r>
          </a:p>
        </p:txBody>
      </p:sp>
      <p:sp>
        <p:nvSpPr>
          <p:cNvPr id="11" name="TextBox 10">
            <a:extLst>
              <a:ext uri="{FF2B5EF4-FFF2-40B4-BE49-F238E27FC236}">
                <a16:creationId xmlns:a16="http://schemas.microsoft.com/office/drawing/2014/main" id="{52946E6D-7951-48CD-974A-E467A0E2F804}"/>
              </a:ext>
            </a:extLst>
          </p:cNvPr>
          <p:cNvSpPr txBox="1"/>
          <p:nvPr/>
        </p:nvSpPr>
        <p:spPr>
          <a:xfrm>
            <a:off x="337002" y="2961858"/>
            <a:ext cx="6716941" cy="1354217"/>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Vietnamese Literature</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Bring</a:t>
            </a:r>
            <a:r>
              <a:rPr lang="en-US" sz="3600" b="1" dirty="0">
                <a:solidFill>
                  <a:srgbClr val="232262"/>
                </a:solidFill>
                <a:latin typeface="Times New Roman" panose="02020603050405020304" pitchFamily="18" charset="0"/>
                <a:cs typeface="Times New Roman" panose="02020603050405020304" pitchFamily="18" charset="0"/>
              </a:rPr>
              <a:t> </a:t>
            </a:r>
            <a:r>
              <a:rPr lang="en-US" sz="2800" dirty="0">
                <a:solidFill>
                  <a:srgbClr val="232262"/>
                </a:solidFill>
                <a:latin typeface="Times New Roman" panose="02020603050405020304" pitchFamily="18" charset="0"/>
                <a:cs typeface="Times New Roman" panose="02020603050405020304" pitchFamily="18" charset="0"/>
              </a:rPr>
              <a:t>Vietnamese voices to global readers</a:t>
            </a:r>
          </a:p>
        </p:txBody>
      </p:sp>
      <p:sp>
        <p:nvSpPr>
          <p:cNvPr id="15" name="TextBox 14">
            <a:extLst>
              <a:ext uri="{FF2B5EF4-FFF2-40B4-BE49-F238E27FC236}">
                <a16:creationId xmlns:a16="http://schemas.microsoft.com/office/drawing/2014/main" id="{401750DD-4B0D-429C-9D72-089ED511A3F1}"/>
              </a:ext>
            </a:extLst>
          </p:cNvPr>
          <p:cNvSpPr txBox="1"/>
          <p:nvPr/>
        </p:nvSpPr>
        <p:spPr>
          <a:xfrm>
            <a:off x="337002" y="4463140"/>
            <a:ext cx="6106884" cy="1231106"/>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Translation Challenge</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Meaning • Style • Naturalness</a:t>
            </a:r>
          </a:p>
        </p:txBody>
      </p:sp>
      <p:sp>
        <p:nvSpPr>
          <p:cNvPr id="17" name="TextBox 16">
            <a:extLst>
              <a:ext uri="{FF2B5EF4-FFF2-40B4-BE49-F238E27FC236}">
                <a16:creationId xmlns:a16="http://schemas.microsoft.com/office/drawing/2014/main" id="{BB518998-1207-4D17-B01B-226A48218E5E}"/>
              </a:ext>
            </a:extLst>
          </p:cNvPr>
          <p:cNvSpPr txBox="1"/>
          <p:nvPr/>
        </p:nvSpPr>
        <p:spPr>
          <a:xfrm>
            <a:off x="6443886" y="635346"/>
            <a:ext cx="3643276" cy="1749029"/>
          </a:xfrm>
          <a:prstGeom prst="cloudCallout">
            <a:avLst/>
          </a:prstGeom>
          <a:noFill/>
          <a:ln>
            <a:solidFill>
              <a:srgbClr val="232262"/>
            </a:solidFill>
          </a:ln>
        </p:spPr>
        <p:txBody>
          <a:bodyPr wrap="square">
            <a:normAutofit/>
          </a:bodyPr>
          <a:lstStyle/>
          <a:p>
            <a:pPr algn="ctr">
              <a:spcBef>
                <a:spcPts val="600"/>
              </a:spcBef>
              <a:spcAft>
                <a:spcPts val="600"/>
              </a:spcAft>
            </a:pPr>
            <a:r>
              <a:rPr lang="en-US" sz="3200" b="1" dirty="0">
                <a:solidFill>
                  <a:srgbClr val="232262"/>
                </a:solidFill>
                <a:latin typeface="Times New Roman" panose="02020603050405020304" pitchFamily="18" charset="0"/>
                <a:cs typeface="Times New Roman" panose="02020603050405020304" pitchFamily="18" charset="0"/>
              </a:rPr>
              <a:t>Preserve the original?</a:t>
            </a:r>
          </a:p>
        </p:txBody>
      </p:sp>
      <p:sp>
        <p:nvSpPr>
          <p:cNvPr id="20" name="TextBox 19">
            <a:extLst>
              <a:ext uri="{FF2B5EF4-FFF2-40B4-BE49-F238E27FC236}">
                <a16:creationId xmlns:a16="http://schemas.microsoft.com/office/drawing/2014/main" id="{85E8607A-0C6E-499D-A16F-98D76F4316BB}"/>
              </a:ext>
            </a:extLst>
          </p:cNvPr>
          <p:cNvSpPr txBox="1"/>
          <p:nvPr/>
        </p:nvSpPr>
        <p:spPr>
          <a:xfrm>
            <a:off x="9172551" y="1983198"/>
            <a:ext cx="2755792" cy="2332877"/>
          </a:xfrm>
          <a:prstGeom prst="cloudCallout">
            <a:avLst>
              <a:gd name="adj1" fmla="val 26138"/>
              <a:gd name="adj2" fmla="val 56175"/>
            </a:avLst>
          </a:prstGeom>
          <a:noFill/>
          <a:ln>
            <a:solidFill>
              <a:srgbClr val="232262"/>
            </a:solidFill>
          </a:ln>
        </p:spPr>
        <p:txBody>
          <a:bodyPr wrap="square">
            <a:noAutofit/>
          </a:bodyPr>
          <a:lstStyle/>
          <a:p>
            <a:pPr algn="ctr">
              <a:spcBef>
                <a:spcPts val="600"/>
              </a:spcBef>
              <a:spcAft>
                <a:spcPts val="600"/>
              </a:spcAft>
            </a:pPr>
            <a:r>
              <a:rPr lang="en-US" sz="3200" b="1" dirty="0">
                <a:solidFill>
                  <a:srgbClr val="232262"/>
                </a:solidFill>
                <a:latin typeface="Times New Roman" panose="02020603050405020304" pitchFamily="18" charset="0"/>
                <a:cs typeface="Times New Roman" panose="02020603050405020304" pitchFamily="18" charset="0"/>
              </a:rPr>
              <a:t>Produce natural English?</a:t>
            </a:r>
          </a:p>
        </p:txBody>
      </p:sp>
    </p:spTree>
    <p:extLst>
      <p:ext uri="{BB962C8B-B14F-4D97-AF65-F5344CB8AC3E}">
        <p14:creationId xmlns:p14="http://schemas.microsoft.com/office/powerpoint/2010/main" val="39518892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fade">
                                      <p:cBhvr>
                                        <p:cTn id="27" dur="500"/>
                                        <p:tgtEl>
                                          <p:spTgt spid="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xEl>
                                              <p:pRg st="1" end="1"/>
                                            </p:txEl>
                                          </p:spTgt>
                                        </p:tgtEl>
                                        <p:attrNameLst>
                                          <p:attrName>style.visibility</p:attrName>
                                        </p:attrNameLst>
                                      </p:cBhvr>
                                      <p:to>
                                        <p:strVal val="visible"/>
                                      </p:to>
                                    </p:set>
                                    <p:animEffect transition="in" filter="fade">
                                      <p:cBhvr>
                                        <p:cTn id="32" dur="500"/>
                                        <p:tgtEl>
                                          <p:spTgt spid="1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ppt_w</p:attrName>
                                        </p:attrNameLst>
                                      </p:cBhvr>
                                      <p:tavLst>
                                        <p:tav tm="0">
                                          <p:val>
                                            <p:fltVal val="0"/>
                                          </p:val>
                                        </p:tav>
                                        <p:tav tm="100000">
                                          <p:val>
                                            <p:strVal val="#ppt_w"/>
                                          </p:val>
                                        </p:tav>
                                      </p:tavLst>
                                    </p:anim>
                                    <p:anim calcmode="lin" valueType="num">
                                      <p:cBhvr>
                                        <p:cTn id="38" dur="500" fill="hold"/>
                                        <p:tgtEl>
                                          <p:spTgt spid="17"/>
                                        </p:tgtEl>
                                        <p:attrNameLst>
                                          <p:attrName>ppt_h</p:attrName>
                                        </p:attrNameLst>
                                      </p:cBhvr>
                                      <p:tavLst>
                                        <p:tav tm="0">
                                          <p:val>
                                            <p:fltVal val="0"/>
                                          </p:val>
                                        </p:tav>
                                        <p:tav tm="100000">
                                          <p:val>
                                            <p:strVal val="#ppt_h"/>
                                          </p:val>
                                        </p:tav>
                                      </p:tavLst>
                                    </p:anim>
                                    <p:animEffect transition="in" filter="fad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p:cTn id="44" dur="500" fill="hold"/>
                                        <p:tgtEl>
                                          <p:spTgt spid="20"/>
                                        </p:tgtEl>
                                        <p:attrNameLst>
                                          <p:attrName>ppt_w</p:attrName>
                                        </p:attrNameLst>
                                      </p:cBhvr>
                                      <p:tavLst>
                                        <p:tav tm="0">
                                          <p:val>
                                            <p:fltVal val="0"/>
                                          </p:val>
                                        </p:tav>
                                        <p:tav tm="100000">
                                          <p:val>
                                            <p:strVal val="#ppt_w"/>
                                          </p:val>
                                        </p:tav>
                                      </p:tavLst>
                                    </p:anim>
                                    <p:anim calcmode="lin" valueType="num">
                                      <p:cBhvr>
                                        <p:cTn id="45" dur="500" fill="hold"/>
                                        <p:tgtEl>
                                          <p:spTgt spid="20"/>
                                        </p:tgtEl>
                                        <p:attrNameLst>
                                          <p:attrName>ppt_h</p:attrName>
                                        </p:attrNameLst>
                                      </p:cBhvr>
                                      <p:tavLst>
                                        <p:tav tm="0">
                                          <p:val>
                                            <p:fltVal val="0"/>
                                          </p:val>
                                        </p:tav>
                                        <p:tav tm="100000">
                                          <p:val>
                                            <p:strVal val="#ppt_h"/>
                                          </p:val>
                                        </p:tav>
                                      </p:tavLst>
                                    </p:anim>
                                    <p:animEffect transition="in" filter="fade">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barn(inVertical)">
                                      <p:cBhvr>
                                        <p:cTn id="51" dur="500"/>
                                        <p:tgtEl>
                                          <p:spTgt spid="4"/>
                                        </p:tgtEl>
                                      </p:cBhvr>
                                    </p:animEffect>
                                  </p:childTnLst>
                                </p:cTn>
                              </p:par>
                            </p:childTnLst>
                          </p:cTn>
                        </p:par>
                        <p:par>
                          <p:cTn id="52" fill="hold">
                            <p:stCondLst>
                              <p:cond delay="500"/>
                            </p:stCondLst>
                            <p:childTnLst>
                              <p:par>
                                <p:cTn id="53" presetID="16" presetClass="entr" presetSubtype="21" fill="hold" grpId="0" nodeType="after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barn(inVertical)">
                                      <p:cBhvr>
                                        <p:cTn id="55" dur="500"/>
                                        <p:tgtEl>
                                          <p:spTgt spid="6"/>
                                        </p:tgtEl>
                                      </p:cBhvr>
                                    </p:animEffect>
                                  </p:childTnLst>
                                </p:cTn>
                              </p:par>
                            </p:childTnLst>
                          </p:cTn>
                        </p:par>
                        <p:par>
                          <p:cTn id="56" fill="hold">
                            <p:stCondLst>
                              <p:cond delay="1000"/>
                            </p:stCondLst>
                            <p:childTnLst>
                              <p:par>
                                <p:cTn id="57" presetID="16" presetClass="entr" presetSubtype="21" fill="hold" grpId="0" nodeType="after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barn(inVertical)">
                                      <p:cBhvr>
                                        <p:cTn id="5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build="p"/>
      <p:bldP spid="11" grpId="0" build="p"/>
      <p:bldP spid="15" grpId="0" build="p"/>
      <p:bldP spid="17" grpId="0" animBg="1"/>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03D656-97DC-F1A7-18DA-C95957931E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9965" y="137179"/>
            <a:ext cx="977764" cy="978643"/>
          </a:xfrm>
          <a:prstGeom prst="rect">
            <a:avLst/>
          </a:prstGeom>
        </p:spPr>
      </p:pic>
      <p:pic>
        <p:nvPicPr>
          <p:cNvPr id="5" name="Picture 4">
            <a:extLst>
              <a:ext uri="{FF2B5EF4-FFF2-40B4-BE49-F238E27FC236}">
                <a16:creationId xmlns:a16="http://schemas.microsoft.com/office/drawing/2014/main" id="{8ACE3264-8C1C-E5C5-7B2B-09F21C20A4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9279" y="137179"/>
            <a:ext cx="958652" cy="978643"/>
          </a:xfrm>
          <a:prstGeom prst="rect">
            <a:avLst/>
          </a:prstGeom>
        </p:spPr>
      </p:pic>
      <p:pic>
        <p:nvPicPr>
          <p:cNvPr id="6" name="Picture 5">
            <a:extLst>
              <a:ext uri="{FF2B5EF4-FFF2-40B4-BE49-F238E27FC236}">
                <a16:creationId xmlns:a16="http://schemas.microsoft.com/office/drawing/2014/main" id="{7B030108-139E-3580-1F43-92859479EC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9860" y="137179"/>
            <a:ext cx="962738" cy="978643"/>
          </a:xfrm>
          <a:prstGeom prst="rect">
            <a:avLst/>
          </a:prstGeom>
        </p:spPr>
      </p:pic>
      <p:pic>
        <p:nvPicPr>
          <p:cNvPr id="7" name="Picture 6">
            <a:extLst>
              <a:ext uri="{FF2B5EF4-FFF2-40B4-BE49-F238E27FC236}">
                <a16:creationId xmlns:a16="http://schemas.microsoft.com/office/drawing/2014/main" id="{DC0D2479-BAC5-F352-4CEE-B8048567A78E}"/>
              </a:ext>
            </a:extLst>
          </p:cNvPr>
          <p:cNvPicPr>
            <a:picLocks noChangeAspect="1"/>
          </p:cNvPicPr>
          <p:nvPr/>
        </p:nvPicPr>
        <p:blipFill rotWithShape="1">
          <a:blip r:embed="rId6">
            <a:extLst>
              <a:ext uri="{28A0092B-C50C-407E-A947-70E740481C1C}">
                <a14:useLocalDpi xmlns:a14="http://schemas.microsoft.com/office/drawing/2010/main" val="0"/>
              </a:ext>
            </a:extLst>
          </a:blip>
          <a:srcRect l="4775" t="3148" r="6152" b="67435"/>
          <a:stretch/>
        </p:blipFill>
        <p:spPr>
          <a:xfrm>
            <a:off x="3370219" y="1292610"/>
            <a:ext cx="5451562" cy="528192"/>
          </a:xfrm>
          <a:prstGeom prst="rect">
            <a:avLst/>
          </a:prstGeom>
        </p:spPr>
      </p:pic>
      <p:sp>
        <p:nvSpPr>
          <p:cNvPr id="8" name="Title 7">
            <a:extLst>
              <a:ext uri="{FF2B5EF4-FFF2-40B4-BE49-F238E27FC236}">
                <a16:creationId xmlns:a16="http://schemas.microsoft.com/office/drawing/2014/main" id="{A1E633C9-2B65-CA27-9AF1-A4A714F11B6F}"/>
              </a:ext>
            </a:extLst>
          </p:cNvPr>
          <p:cNvSpPr>
            <a:spLocks noGrp="1"/>
          </p:cNvSpPr>
          <p:nvPr>
            <p:ph type="title"/>
          </p:nvPr>
        </p:nvSpPr>
        <p:spPr>
          <a:xfrm>
            <a:off x="646383" y="2263968"/>
            <a:ext cx="10899233" cy="2773231"/>
          </a:xfrm>
        </p:spPr>
        <p:txBody>
          <a:bodyPr>
            <a:noAutofit/>
          </a:bodyPr>
          <a:lstStyle/>
          <a:p>
            <a:pPr algn="ctr">
              <a:lnSpc>
                <a:spcPct val="125000"/>
              </a:lnSpc>
              <a:spcBef>
                <a:spcPts val="600"/>
              </a:spcBef>
              <a:spcAft>
                <a:spcPts val="600"/>
              </a:spcAft>
            </a:pPr>
            <a:r>
              <a:rPr lang="en-US" sz="5400" b="1" dirty="0">
                <a:solidFill>
                  <a:srgbClr val="232262"/>
                </a:solidFill>
                <a:effectLst/>
                <a:latin typeface="Times New Roman" panose="02020603050405020304" pitchFamily="18" charset="0"/>
                <a:ea typeface="Times New Roman" panose="02020603050405020304" pitchFamily="18" charset="0"/>
              </a:rPr>
              <a:t>LOSS AND GAIN IN DUMB LUCK - THE TRANSLATION OF SỐ ĐỎ BY VU TRONG PHUNG</a:t>
            </a:r>
            <a:endParaRPr lang="en-VN" sz="11500" dirty="0">
              <a:solidFill>
                <a:srgbClr val="232262"/>
              </a:solidFill>
            </a:endParaRPr>
          </a:p>
        </p:txBody>
      </p:sp>
      <p:sp>
        <p:nvSpPr>
          <p:cNvPr id="9" name="Text Placeholder 8">
            <a:extLst>
              <a:ext uri="{FF2B5EF4-FFF2-40B4-BE49-F238E27FC236}">
                <a16:creationId xmlns:a16="http://schemas.microsoft.com/office/drawing/2014/main" id="{9B64CD83-AFE9-688B-0DA6-02C2ACC9353A}"/>
              </a:ext>
            </a:extLst>
          </p:cNvPr>
          <p:cNvSpPr>
            <a:spLocks noGrp="1"/>
          </p:cNvSpPr>
          <p:nvPr>
            <p:ph type="body" idx="1"/>
          </p:nvPr>
        </p:nvSpPr>
        <p:spPr>
          <a:xfrm>
            <a:off x="1930759" y="5297801"/>
            <a:ext cx="8825858" cy="1381373"/>
          </a:xfrm>
        </p:spPr>
        <p:txBody>
          <a:bodyPr>
            <a:noAutofit/>
          </a:bodyPr>
          <a:lstStyle/>
          <a:p>
            <a:pPr algn="l">
              <a:lnSpc>
                <a:spcPct val="110000"/>
              </a:lnSpc>
              <a:spcBef>
                <a:spcPts val="600"/>
              </a:spcBef>
              <a:spcAft>
                <a:spcPts val="600"/>
              </a:spcAft>
            </a:pPr>
            <a:r>
              <a:rPr lang="en-US" sz="1800" b="1" i="0" dirty="0" err="1">
                <a:solidFill>
                  <a:srgbClr val="232262"/>
                </a:solidFill>
                <a:effectLst/>
                <a:latin typeface="Times New Roman" panose="02020603050405020304" pitchFamily="18" charset="0"/>
                <a:cs typeface="Times New Roman" panose="02020603050405020304" pitchFamily="18" charset="0"/>
              </a:rPr>
              <a:t>Luu</a:t>
            </a:r>
            <a:r>
              <a:rPr lang="en-US" sz="1800" b="1" i="0" dirty="0">
                <a:solidFill>
                  <a:srgbClr val="232262"/>
                </a:solidFill>
                <a:effectLst/>
                <a:latin typeface="Times New Roman" panose="02020603050405020304" pitchFamily="18" charset="0"/>
                <a:cs typeface="Times New Roman" panose="02020603050405020304" pitchFamily="18" charset="0"/>
              </a:rPr>
              <a:t> </a:t>
            </a:r>
            <a:r>
              <a:rPr lang="en-US" sz="1800" b="1" i="0" dirty="0" err="1">
                <a:solidFill>
                  <a:srgbClr val="232262"/>
                </a:solidFill>
                <a:effectLst/>
                <a:latin typeface="Times New Roman" panose="02020603050405020304" pitchFamily="18" charset="0"/>
                <a:cs typeface="Times New Roman" panose="02020603050405020304" pitchFamily="18" charset="0"/>
              </a:rPr>
              <a:t>Quy</a:t>
            </a:r>
            <a:r>
              <a:rPr lang="en-US" sz="1800" b="1" i="0" dirty="0">
                <a:solidFill>
                  <a:srgbClr val="232262"/>
                </a:solidFill>
                <a:effectLst/>
                <a:latin typeface="Times New Roman" panose="02020603050405020304" pitchFamily="18" charset="0"/>
                <a:cs typeface="Times New Roman" panose="02020603050405020304" pitchFamily="18" charset="0"/>
              </a:rPr>
              <a:t> </a:t>
            </a:r>
            <a:r>
              <a:rPr lang="en-US" sz="1800" b="1" i="0" dirty="0" err="1">
                <a:solidFill>
                  <a:srgbClr val="232262"/>
                </a:solidFill>
                <a:effectLst/>
                <a:latin typeface="Times New Roman" panose="02020603050405020304" pitchFamily="18" charset="0"/>
                <a:cs typeface="Times New Roman" panose="02020603050405020304" pitchFamily="18" charset="0"/>
              </a:rPr>
              <a:t>Khuong</a:t>
            </a:r>
            <a:r>
              <a:rPr lang="en-US" sz="1800" b="1" i="0" dirty="0">
                <a:solidFill>
                  <a:srgbClr val="232262"/>
                </a:solidFill>
                <a:effectLst/>
                <a:latin typeface="Times New Roman" panose="02020603050405020304" pitchFamily="18" charset="0"/>
                <a:cs typeface="Times New Roman" panose="02020603050405020304" pitchFamily="18" charset="0"/>
              </a:rPr>
              <a:t> </a:t>
            </a:r>
            <a:r>
              <a:rPr lang="en-US" sz="1800" b="1" i="0" baseline="30000" dirty="0">
                <a:solidFill>
                  <a:srgbClr val="232262"/>
                </a:solidFill>
                <a:effectLst/>
                <a:latin typeface="Times New Roman" panose="02020603050405020304" pitchFamily="18" charset="0"/>
                <a:cs typeface="Times New Roman" panose="02020603050405020304" pitchFamily="18" charset="0"/>
              </a:rPr>
              <a:t>1</a:t>
            </a:r>
            <a:r>
              <a:rPr lang="en-US" sz="1800" b="1" i="0" dirty="0">
                <a:solidFill>
                  <a:srgbClr val="232262"/>
                </a:solidFill>
                <a:effectLst/>
                <a:latin typeface="Times New Roman" panose="02020603050405020304" pitchFamily="18" charset="0"/>
                <a:cs typeface="Times New Roman" panose="02020603050405020304" pitchFamily="18" charset="0"/>
              </a:rPr>
              <a:t>, Nguyen Manh Tuong </a:t>
            </a:r>
            <a:r>
              <a:rPr lang="en-US" sz="1800" b="1" i="0" baseline="30000" dirty="0">
                <a:solidFill>
                  <a:srgbClr val="232262"/>
                </a:solidFill>
                <a:effectLst/>
                <a:latin typeface="Times New Roman" panose="02020603050405020304" pitchFamily="18" charset="0"/>
                <a:cs typeface="Times New Roman" panose="02020603050405020304" pitchFamily="18" charset="0"/>
              </a:rPr>
              <a:t>2*</a:t>
            </a:r>
          </a:p>
          <a:p>
            <a:pPr algn="l">
              <a:lnSpc>
                <a:spcPct val="110000"/>
              </a:lnSpc>
              <a:spcBef>
                <a:spcPts val="600"/>
              </a:spcBef>
              <a:spcAft>
                <a:spcPts val="600"/>
              </a:spcAft>
            </a:pPr>
            <a:r>
              <a:rPr lang="en-US" sz="1800" b="1" i="0" baseline="30000" dirty="0">
                <a:solidFill>
                  <a:srgbClr val="232262"/>
                </a:solidFill>
                <a:effectLst/>
                <a:latin typeface="Times New Roman" panose="02020603050405020304" pitchFamily="18" charset="0"/>
                <a:cs typeface="Times New Roman" panose="02020603050405020304" pitchFamily="18" charset="0"/>
              </a:rPr>
              <a:t>1</a:t>
            </a:r>
            <a:r>
              <a:rPr lang="en-US" sz="1800" b="0" i="0" dirty="0">
                <a:solidFill>
                  <a:srgbClr val="232262"/>
                </a:solidFill>
                <a:effectLst/>
                <a:latin typeface="Times New Roman" panose="02020603050405020304" pitchFamily="18" charset="0"/>
                <a:cs typeface="Times New Roman" panose="02020603050405020304" pitchFamily="18" charset="0"/>
              </a:rPr>
              <a:t> The University of Da Nang, University of Foreign Language Studies</a:t>
            </a:r>
            <a:br>
              <a:rPr lang="en-US" sz="1800" b="0" i="0" dirty="0">
                <a:solidFill>
                  <a:srgbClr val="232262"/>
                </a:solidFill>
                <a:effectLst/>
                <a:latin typeface="Times New Roman" panose="02020603050405020304" pitchFamily="18" charset="0"/>
                <a:cs typeface="Times New Roman" panose="02020603050405020304" pitchFamily="18" charset="0"/>
              </a:rPr>
            </a:br>
            <a:r>
              <a:rPr lang="en-US" sz="1800" b="1" i="0" baseline="30000" dirty="0">
                <a:solidFill>
                  <a:srgbClr val="232262"/>
                </a:solidFill>
                <a:effectLst/>
                <a:latin typeface="Times New Roman" panose="02020603050405020304" pitchFamily="18" charset="0"/>
                <a:cs typeface="Times New Roman" panose="02020603050405020304" pitchFamily="18" charset="0"/>
              </a:rPr>
              <a:t>2*</a:t>
            </a:r>
            <a:r>
              <a:rPr lang="en-US" sz="1800" b="0" i="0" dirty="0">
                <a:solidFill>
                  <a:srgbClr val="232262"/>
                </a:solidFill>
                <a:effectLst/>
                <a:latin typeface="Times New Roman" panose="02020603050405020304" pitchFamily="18" charset="0"/>
                <a:cs typeface="Times New Roman" panose="02020603050405020304" pitchFamily="18" charset="0"/>
              </a:rPr>
              <a:t> Dong A University</a:t>
            </a:r>
          </a:p>
        </p:txBody>
      </p:sp>
    </p:spTree>
    <p:extLst>
      <p:ext uri="{BB962C8B-B14F-4D97-AF65-F5344CB8AC3E}">
        <p14:creationId xmlns:p14="http://schemas.microsoft.com/office/powerpoint/2010/main" val="1420011390"/>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8000" r="-29000" b="-1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08685D9-FAA1-4D8C-8805-C95029D3148D}"/>
              </a:ext>
            </a:extLst>
          </p:cNvPr>
          <p:cNvSpPr txBox="1"/>
          <p:nvPr/>
        </p:nvSpPr>
        <p:spPr>
          <a:xfrm>
            <a:off x="337003" y="361632"/>
            <a:ext cx="4799202" cy="830997"/>
          </a:xfrm>
          <a:prstGeom prst="rect">
            <a:avLst/>
          </a:prstGeom>
          <a:solidFill>
            <a:srgbClr val="232262"/>
          </a:solid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spcBef>
                <a:spcPts val="1200"/>
              </a:spcBef>
              <a:spcAft>
                <a:spcPts val="1200"/>
              </a:spcAft>
            </a:pPr>
            <a:r>
              <a:rPr lang="en-US" sz="4800" b="1" dirty="0">
                <a:solidFill>
                  <a:schemeClr val="bg1"/>
                </a:solidFill>
                <a:latin typeface="Times New Roman" panose="02020603050405020304" pitchFamily="18" charset="0"/>
                <a:cs typeface="Times New Roman" panose="02020603050405020304" pitchFamily="18" charset="0"/>
              </a:rPr>
              <a:t>What Is Missing?</a:t>
            </a:r>
          </a:p>
        </p:txBody>
      </p:sp>
      <p:sp>
        <p:nvSpPr>
          <p:cNvPr id="14" name="TextBox 13">
            <a:extLst>
              <a:ext uri="{FF2B5EF4-FFF2-40B4-BE49-F238E27FC236}">
                <a16:creationId xmlns:a16="http://schemas.microsoft.com/office/drawing/2014/main" id="{12AE7057-1B3D-4ED9-B0F1-15CCFC369C88}"/>
              </a:ext>
            </a:extLst>
          </p:cNvPr>
          <p:cNvSpPr txBox="1"/>
          <p:nvPr/>
        </p:nvSpPr>
        <p:spPr>
          <a:xfrm>
            <a:off x="337002" y="1485902"/>
            <a:ext cx="5758998" cy="2831544"/>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Previous studies: </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English-Vietnamese translation</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Specific translation strategies</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Particular linguistic or cultural phenomena</a:t>
            </a:r>
          </a:p>
        </p:txBody>
      </p:sp>
      <p:sp>
        <p:nvSpPr>
          <p:cNvPr id="16" name="TextBox 15">
            <a:extLst>
              <a:ext uri="{FF2B5EF4-FFF2-40B4-BE49-F238E27FC236}">
                <a16:creationId xmlns:a16="http://schemas.microsoft.com/office/drawing/2014/main" id="{5CCBEE48-A0B7-40C0-ABB4-3680EB699B66}"/>
              </a:ext>
            </a:extLst>
          </p:cNvPr>
          <p:cNvSpPr txBox="1"/>
          <p:nvPr/>
        </p:nvSpPr>
        <p:spPr>
          <a:xfrm>
            <a:off x="5875506" y="1485902"/>
            <a:ext cx="6316494" cy="2400657"/>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Our gap: </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Vietnamese-English literary translation</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Systematic translation procedures</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Lexical • Structural • </a:t>
            </a:r>
            <a:r>
              <a:rPr lang="en-US" sz="2800" i="1" dirty="0">
                <a:solidFill>
                  <a:srgbClr val="232262"/>
                </a:solidFill>
                <a:latin typeface="Times New Roman" panose="02020603050405020304" pitchFamily="18" charset="0"/>
                <a:cs typeface="Times New Roman" panose="02020603050405020304" pitchFamily="18" charset="0"/>
              </a:rPr>
              <a:t>Pragmatic</a:t>
            </a:r>
          </a:p>
        </p:txBody>
      </p:sp>
      <p:sp>
        <p:nvSpPr>
          <p:cNvPr id="18" name="TextBox 17">
            <a:extLst>
              <a:ext uri="{FF2B5EF4-FFF2-40B4-BE49-F238E27FC236}">
                <a16:creationId xmlns:a16="http://schemas.microsoft.com/office/drawing/2014/main" id="{06985B98-4014-4BA9-9238-12AA43837C06}"/>
              </a:ext>
            </a:extLst>
          </p:cNvPr>
          <p:cNvSpPr txBox="1"/>
          <p:nvPr/>
        </p:nvSpPr>
        <p:spPr>
          <a:xfrm>
            <a:off x="7115814" y="4334402"/>
            <a:ext cx="1229468" cy="492443"/>
          </a:xfrm>
          <a:prstGeom prst="rect">
            <a:avLst/>
          </a:prstGeom>
          <a:noFill/>
        </p:spPr>
        <p:txBody>
          <a:bodyPr wrap="square">
            <a:spAutoFit/>
          </a:bodyPr>
          <a:lstStyle/>
          <a:p>
            <a:r>
              <a:rPr lang="en-US" sz="2600" i="1" dirty="0">
                <a:solidFill>
                  <a:srgbClr val="232262"/>
                </a:solidFill>
                <a:latin typeface="Times New Roman" panose="02020603050405020304" pitchFamily="18" charset="0"/>
                <a:cs typeface="Times New Roman" panose="02020603050405020304" pitchFamily="18" charset="0"/>
              </a:rPr>
              <a:t>humor</a:t>
            </a:r>
          </a:p>
        </p:txBody>
      </p:sp>
      <p:pic>
        <p:nvPicPr>
          <p:cNvPr id="12" name="Picture 11">
            <a:extLst>
              <a:ext uri="{FF2B5EF4-FFF2-40B4-BE49-F238E27FC236}">
                <a16:creationId xmlns:a16="http://schemas.microsoft.com/office/drawing/2014/main" id="{710BFEEE-B53D-4351-B2BB-1A3290721F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7368" y="4090571"/>
            <a:ext cx="1524180" cy="2128101"/>
          </a:xfrm>
          <a:prstGeom prst="rect">
            <a:avLst/>
          </a:prstGeom>
        </p:spPr>
      </p:pic>
      <p:sp>
        <p:nvSpPr>
          <p:cNvPr id="23" name="TextBox 22">
            <a:extLst>
              <a:ext uri="{FF2B5EF4-FFF2-40B4-BE49-F238E27FC236}">
                <a16:creationId xmlns:a16="http://schemas.microsoft.com/office/drawing/2014/main" id="{B8AFAFDE-8863-41BD-90F3-C07660005196}"/>
              </a:ext>
            </a:extLst>
          </p:cNvPr>
          <p:cNvSpPr txBox="1"/>
          <p:nvPr/>
        </p:nvSpPr>
        <p:spPr>
          <a:xfrm>
            <a:off x="7615549" y="5372098"/>
            <a:ext cx="1042819" cy="430887"/>
          </a:xfrm>
          <a:prstGeom prst="rect">
            <a:avLst/>
          </a:prstGeom>
          <a:noFill/>
        </p:spPr>
        <p:txBody>
          <a:bodyPr wrap="square">
            <a:spAutoFit/>
          </a:bodyPr>
          <a:lstStyle/>
          <a:p>
            <a:r>
              <a:rPr lang="en-US" sz="2200" i="1" dirty="0">
                <a:solidFill>
                  <a:srgbClr val="232262"/>
                </a:solidFill>
                <a:latin typeface="Times New Roman" panose="02020603050405020304" pitchFamily="18" charset="0"/>
                <a:cs typeface="Times New Roman" panose="02020603050405020304" pitchFamily="18" charset="0"/>
              </a:rPr>
              <a:t>irony</a:t>
            </a:r>
            <a:endParaRPr lang="en-US" sz="2200" dirty="0"/>
          </a:p>
        </p:txBody>
      </p:sp>
      <p:sp>
        <p:nvSpPr>
          <p:cNvPr id="25" name="TextBox 24">
            <a:extLst>
              <a:ext uri="{FF2B5EF4-FFF2-40B4-BE49-F238E27FC236}">
                <a16:creationId xmlns:a16="http://schemas.microsoft.com/office/drawing/2014/main" id="{0E49C372-4D59-453B-B5A3-BDE32AF8713A}"/>
              </a:ext>
            </a:extLst>
          </p:cNvPr>
          <p:cNvSpPr txBox="1"/>
          <p:nvPr/>
        </p:nvSpPr>
        <p:spPr>
          <a:xfrm>
            <a:off x="9801548" y="4631401"/>
            <a:ext cx="1604389" cy="523220"/>
          </a:xfrm>
          <a:prstGeom prst="rect">
            <a:avLst/>
          </a:prstGeom>
          <a:noFill/>
        </p:spPr>
        <p:txBody>
          <a:bodyPr wrap="square">
            <a:spAutoFit/>
          </a:bodyPr>
          <a:lstStyle/>
          <a:p>
            <a:r>
              <a:rPr lang="en-US" sz="2800" i="1" dirty="0">
                <a:solidFill>
                  <a:srgbClr val="232262"/>
                </a:solidFill>
                <a:latin typeface="Times New Roman" panose="02020603050405020304" pitchFamily="18" charset="0"/>
                <a:cs typeface="Times New Roman" panose="02020603050405020304" pitchFamily="18" charset="0"/>
              </a:rPr>
              <a:t>wordplay</a:t>
            </a:r>
            <a:endParaRPr lang="en-US" sz="2800" dirty="0"/>
          </a:p>
        </p:txBody>
      </p:sp>
      <p:sp>
        <p:nvSpPr>
          <p:cNvPr id="27" name="TextBox 26">
            <a:extLst>
              <a:ext uri="{FF2B5EF4-FFF2-40B4-BE49-F238E27FC236}">
                <a16:creationId xmlns:a16="http://schemas.microsoft.com/office/drawing/2014/main" id="{58EBEB43-7C3F-43CE-A34B-F2454D23C210}"/>
              </a:ext>
            </a:extLst>
          </p:cNvPr>
          <p:cNvSpPr txBox="1"/>
          <p:nvPr/>
        </p:nvSpPr>
        <p:spPr>
          <a:xfrm>
            <a:off x="479806" y="4580623"/>
            <a:ext cx="4712953" cy="1323439"/>
          </a:xfrm>
          <a:prstGeom prst="rect">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marL="0" lvl="8" algn="just">
              <a:buSzPts val="800"/>
            </a:pPr>
            <a:r>
              <a:rPr lang="en-US" sz="400" dirty="0">
                <a:effectLst/>
                <a:latin typeface="Times New Roman" panose="02020603050405020304" pitchFamily="18" charset="0"/>
                <a:ea typeface="Times New Roman" panose="02020603050405020304" pitchFamily="18" charset="0"/>
              </a:rPr>
              <a:t>G. </a:t>
            </a:r>
            <a:r>
              <a:rPr lang="en-US" sz="400" dirty="0" err="1">
                <a:effectLst/>
                <a:latin typeface="Times New Roman" panose="02020603050405020304" pitchFamily="18" charset="0"/>
                <a:ea typeface="Times New Roman" panose="02020603050405020304" pitchFamily="18" charset="0"/>
              </a:rPr>
              <a:t>Mîndreci</a:t>
            </a:r>
            <a:r>
              <a:rPr lang="en-US" sz="400" dirty="0">
                <a:effectLst/>
                <a:latin typeface="Times New Roman" panose="02020603050405020304" pitchFamily="18" charset="0"/>
                <a:ea typeface="Times New Roman" panose="02020603050405020304" pitchFamily="18" charset="0"/>
              </a:rPr>
              <a:t>, “Managing gains and losses in translations”, </a:t>
            </a:r>
            <a:r>
              <a:rPr lang="en-US" sz="400" i="1" dirty="0">
                <a:effectLst/>
                <a:latin typeface="Times New Roman" panose="02020603050405020304" pitchFamily="18" charset="0"/>
                <a:ea typeface="Times New Roman" panose="02020603050405020304" pitchFamily="18" charset="0"/>
              </a:rPr>
              <a:t>Management Strategies Journal</a:t>
            </a:r>
            <a:r>
              <a:rPr lang="en-US" sz="400" dirty="0">
                <a:effectLst/>
                <a:latin typeface="Times New Roman" panose="02020603050405020304" pitchFamily="18" charset="0"/>
                <a:ea typeface="Times New Roman" panose="02020603050405020304" pitchFamily="18" charset="0"/>
              </a:rPr>
              <a:t>, vol. 31, no. 1, pp. 139–145, 2016.</a:t>
            </a:r>
          </a:p>
          <a:p>
            <a:pPr marL="0" lvl="8" algn="just">
              <a:buSzPts val="800"/>
            </a:pPr>
            <a:r>
              <a:rPr lang="en-US" sz="400" dirty="0">
                <a:effectLst/>
                <a:latin typeface="Times New Roman" panose="02020603050405020304" pitchFamily="18" charset="0"/>
                <a:ea typeface="Times New Roman" panose="02020603050405020304" pitchFamily="18" charset="0"/>
              </a:rPr>
              <a:t>I. G. A. </a:t>
            </a:r>
            <a:r>
              <a:rPr lang="en-US" sz="400" dirty="0" err="1">
                <a:effectLst/>
                <a:latin typeface="Times New Roman" panose="02020603050405020304" pitchFamily="18" charset="0"/>
                <a:ea typeface="Times New Roman" panose="02020603050405020304" pitchFamily="18" charset="0"/>
              </a:rPr>
              <a:t>Utamayasa</a:t>
            </a:r>
            <a:r>
              <a:rPr lang="en-US" sz="400" dirty="0">
                <a:effectLst/>
                <a:latin typeface="Times New Roman" panose="02020603050405020304" pitchFamily="18" charset="0"/>
                <a:ea typeface="Times New Roman" panose="02020603050405020304" pitchFamily="18" charset="0"/>
              </a:rPr>
              <a:t>, I. W. </a:t>
            </a:r>
            <a:r>
              <a:rPr lang="en-US" sz="400" dirty="0" err="1">
                <a:effectLst/>
                <a:latin typeface="Times New Roman" panose="02020603050405020304" pitchFamily="18" charset="0"/>
                <a:ea typeface="Times New Roman" panose="02020603050405020304" pitchFamily="18" charset="0"/>
              </a:rPr>
              <a:t>Pastika</a:t>
            </a:r>
            <a:r>
              <a:rPr lang="en-US" sz="400" dirty="0">
                <a:effectLst/>
                <a:latin typeface="Times New Roman" panose="02020603050405020304" pitchFamily="18" charset="0"/>
                <a:ea typeface="Times New Roman" panose="02020603050405020304" pitchFamily="18" charset="0"/>
              </a:rPr>
              <a:t>, and N. W. </a:t>
            </a:r>
            <a:r>
              <a:rPr lang="en-US" sz="400" dirty="0" err="1">
                <a:effectLst/>
                <a:latin typeface="Times New Roman" panose="02020603050405020304" pitchFamily="18" charset="0"/>
                <a:ea typeface="Times New Roman" panose="02020603050405020304" pitchFamily="18" charset="0"/>
              </a:rPr>
              <a:t>Sukarini</a:t>
            </a:r>
            <a:r>
              <a:rPr lang="en-US" sz="400" dirty="0">
                <a:effectLst/>
                <a:latin typeface="Times New Roman" panose="02020603050405020304" pitchFamily="18" charset="0"/>
                <a:ea typeface="Times New Roman" panose="02020603050405020304" pitchFamily="18" charset="0"/>
              </a:rPr>
              <a:t>, “Loss and gain in translation process in Big Nate comic strips books into Indonesian”, </a:t>
            </a:r>
            <a:r>
              <a:rPr lang="en-US" sz="400" i="1" dirty="0">
                <a:effectLst/>
                <a:latin typeface="Times New Roman" panose="02020603050405020304" pitchFamily="18" charset="0"/>
                <a:ea typeface="Times New Roman" panose="02020603050405020304" pitchFamily="18" charset="0"/>
              </a:rPr>
              <a:t>Journal of Language and Translation Studies</a:t>
            </a:r>
            <a:r>
              <a:rPr lang="en-US" sz="400" dirty="0">
                <a:effectLst/>
                <a:latin typeface="Times New Roman" panose="02020603050405020304" pitchFamily="18" charset="0"/>
                <a:ea typeface="Times New Roman" panose="02020603050405020304" pitchFamily="18" charset="0"/>
              </a:rPr>
              <a:t>, vol. 3, no. 1, 2017. </a:t>
            </a:r>
            <a:r>
              <a:rPr lang="en-US" sz="400" u="sng" dirty="0">
                <a:solidFill>
                  <a:srgbClr val="0000FF"/>
                </a:solidFill>
                <a:effectLst/>
                <a:latin typeface="Times New Roman" panose="02020603050405020304" pitchFamily="18" charset="0"/>
                <a:ea typeface="Times New Roman" panose="02020603050405020304" pitchFamily="18" charset="0"/>
                <a:hlinkClick r:id="rId4"/>
              </a:rPr>
              <a:t>https://www.academia.edu/download/79057682/17831.pdf</a:t>
            </a:r>
            <a:endParaRPr lang="en-US" sz="400" dirty="0">
              <a:effectLst/>
              <a:latin typeface="Times New Roman" panose="02020603050405020304" pitchFamily="18" charset="0"/>
              <a:ea typeface="Times New Roman" panose="02020603050405020304" pitchFamily="18" charset="0"/>
            </a:endParaRPr>
          </a:p>
          <a:p>
            <a:pPr marL="0" lvl="8" algn="just">
              <a:buSzPts val="800"/>
            </a:pPr>
            <a:r>
              <a:rPr lang="en-US" sz="400" dirty="0">
                <a:effectLst/>
                <a:latin typeface="Times New Roman" panose="02020603050405020304" pitchFamily="18" charset="0"/>
                <a:ea typeface="Times New Roman" panose="02020603050405020304" pitchFamily="18" charset="0"/>
              </a:rPr>
              <a:t>S. M. Sari, “Translation techniques of loss and gain in the translation of novel If I Stay”, </a:t>
            </a:r>
            <a:r>
              <a:rPr lang="en-US" sz="400" i="1" dirty="0" err="1">
                <a:effectLst/>
                <a:latin typeface="Times New Roman" panose="02020603050405020304" pitchFamily="18" charset="0"/>
                <a:ea typeface="Times New Roman" panose="02020603050405020304" pitchFamily="18" charset="0"/>
              </a:rPr>
              <a:t>CaLLs</a:t>
            </a:r>
            <a:r>
              <a:rPr lang="en-US" sz="400" i="1" dirty="0">
                <a:effectLst/>
                <a:latin typeface="Times New Roman" panose="02020603050405020304" pitchFamily="18" charset="0"/>
                <a:ea typeface="Times New Roman" panose="02020603050405020304" pitchFamily="18" charset="0"/>
              </a:rPr>
              <a:t> (Journal of Culture, Arts, Literature, and Linguistics)</a:t>
            </a:r>
            <a:r>
              <a:rPr lang="en-US" sz="400" dirty="0">
                <a:effectLst/>
                <a:latin typeface="Times New Roman" panose="02020603050405020304" pitchFamily="18" charset="0"/>
                <a:ea typeface="Times New Roman" panose="02020603050405020304" pitchFamily="18" charset="0"/>
              </a:rPr>
              <a:t>, vol. 6, no. 1, pp. 17–28, 2020.</a:t>
            </a:r>
          </a:p>
          <a:p>
            <a:pPr marL="0" lvl="8" algn="just">
              <a:buSzPts val="800"/>
            </a:pPr>
            <a:r>
              <a:rPr lang="en-US" sz="400" dirty="0">
                <a:effectLst/>
                <a:latin typeface="Times New Roman" panose="02020603050405020304" pitchFamily="18" charset="0"/>
                <a:ea typeface="Times New Roman" panose="02020603050405020304" pitchFamily="18" charset="0"/>
              </a:rPr>
              <a:t>N. T. Q. </a:t>
            </a:r>
            <a:r>
              <a:rPr lang="en-US" sz="400" dirty="0" err="1">
                <a:effectLst/>
                <a:latin typeface="Times New Roman" panose="02020603050405020304" pitchFamily="18" charset="0"/>
                <a:ea typeface="Times New Roman" panose="02020603050405020304" pitchFamily="18" charset="0"/>
              </a:rPr>
              <a:t>Hoa</a:t>
            </a:r>
            <a:r>
              <a:rPr lang="en-US" sz="400" dirty="0">
                <a:effectLst/>
                <a:latin typeface="Times New Roman" panose="02020603050405020304" pitchFamily="18" charset="0"/>
                <a:ea typeface="Times New Roman" panose="02020603050405020304" pitchFamily="18" charset="0"/>
              </a:rPr>
              <a:t> and N. T. M. Tam, “Loss and gain in the Vietnamese translational equivalents of stylistic devices used in the novel series The Lord of the Rings by J. R. R. Tolkien”, </a:t>
            </a:r>
            <a:r>
              <a:rPr lang="en-US" sz="400" i="1" dirty="0">
                <a:effectLst/>
                <a:latin typeface="Times New Roman" panose="02020603050405020304" pitchFamily="18" charset="0"/>
                <a:ea typeface="Times New Roman" panose="02020603050405020304" pitchFamily="18" charset="0"/>
              </a:rPr>
              <a:t>The University of Danang - Journal of Science and Technology</a:t>
            </a:r>
            <a:r>
              <a:rPr lang="en-US" sz="400" dirty="0">
                <a:effectLst/>
                <a:latin typeface="Times New Roman" panose="02020603050405020304" pitchFamily="18" charset="0"/>
                <a:ea typeface="Times New Roman" panose="02020603050405020304" pitchFamily="18" charset="0"/>
              </a:rPr>
              <a:t>, vol. 18, no. 6, pp. 106–111, 2020. </a:t>
            </a:r>
            <a:r>
              <a:rPr lang="en-US" sz="400" u="sng" dirty="0">
                <a:solidFill>
                  <a:srgbClr val="0000FF"/>
                </a:solidFill>
                <a:effectLst/>
                <a:latin typeface="Times New Roman" panose="02020603050405020304" pitchFamily="18" charset="0"/>
                <a:ea typeface="Times New Roman" panose="02020603050405020304" pitchFamily="18" charset="0"/>
                <a:hlinkClick r:id="rId5"/>
              </a:rPr>
              <a:t>https://doi.org/10.31130/jst-ud2020-105E</a:t>
            </a:r>
            <a:endParaRPr lang="en-US" sz="400" dirty="0">
              <a:effectLst/>
              <a:latin typeface="Times New Roman" panose="02020603050405020304" pitchFamily="18" charset="0"/>
              <a:ea typeface="Times New Roman" panose="02020603050405020304" pitchFamily="18" charset="0"/>
            </a:endParaRPr>
          </a:p>
          <a:p>
            <a:pPr marL="0" lvl="8" algn="just">
              <a:buSzPts val="800"/>
            </a:pPr>
            <a:r>
              <a:rPr lang="en-US" sz="400" dirty="0">
                <a:effectLst/>
                <a:latin typeface="Times New Roman" panose="02020603050405020304" pitchFamily="18" charset="0"/>
                <a:ea typeface="Times New Roman" panose="02020603050405020304" pitchFamily="18" charset="0"/>
              </a:rPr>
              <a:t>L. T. Nhung, “</a:t>
            </a:r>
            <a:r>
              <a:rPr lang="en-US" sz="400" i="1" dirty="0">
                <a:effectLst/>
                <a:latin typeface="Times New Roman" panose="02020603050405020304" pitchFamily="18" charset="0"/>
                <a:ea typeface="Times New Roman" panose="02020603050405020304" pitchFamily="18" charset="0"/>
              </a:rPr>
              <a:t>An investigation into loss and gain in the translation of a comic ‘The Adventures of </a:t>
            </a:r>
            <a:r>
              <a:rPr lang="en-US" sz="400" i="1" dirty="0" err="1">
                <a:effectLst/>
                <a:latin typeface="Times New Roman" panose="02020603050405020304" pitchFamily="18" charset="0"/>
                <a:ea typeface="Times New Roman" panose="02020603050405020304" pitchFamily="18" charset="0"/>
              </a:rPr>
              <a:t>Tintin</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Tintin</a:t>
            </a:r>
            <a:r>
              <a:rPr lang="en-US" sz="400" i="1" dirty="0">
                <a:effectLst/>
                <a:latin typeface="Times New Roman" panose="02020603050405020304" pitchFamily="18" charset="0"/>
                <a:ea typeface="Times New Roman" panose="02020603050405020304" pitchFamily="18" charset="0"/>
              </a:rPr>
              <a:t> in America’ into Vietnamese version ‘</a:t>
            </a:r>
            <a:r>
              <a:rPr lang="en-US" sz="400" i="1" dirty="0" err="1">
                <a:effectLst/>
                <a:latin typeface="Times New Roman" panose="02020603050405020304" pitchFamily="18" charset="0"/>
                <a:ea typeface="Times New Roman" panose="02020603050405020304" pitchFamily="18" charset="0"/>
              </a:rPr>
              <a:t>Những</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cuộc</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phiêu</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lưu</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của</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Tintin</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Tintin</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trên</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đất</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Mỹ</a:t>
            </a:r>
            <a:r>
              <a:rPr lang="en-US" sz="400" i="1" dirty="0">
                <a:effectLst/>
                <a:latin typeface="Times New Roman" panose="02020603050405020304" pitchFamily="18" charset="0"/>
                <a:ea typeface="Times New Roman" panose="02020603050405020304" pitchFamily="18" charset="0"/>
              </a:rPr>
              <a:t>’</a:t>
            </a:r>
            <a:r>
              <a:rPr lang="en-US" sz="400" dirty="0">
                <a:effectLst/>
                <a:latin typeface="Times New Roman" panose="02020603050405020304" pitchFamily="18" charset="0"/>
                <a:ea typeface="Times New Roman" panose="02020603050405020304" pitchFamily="18" charset="0"/>
              </a:rPr>
              <a:t>”, Master’s thesis, The University of Danang, Da Nang, 2020. </a:t>
            </a:r>
            <a:r>
              <a:rPr lang="en-US" sz="400" u="sng" dirty="0">
                <a:solidFill>
                  <a:srgbClr val="0000FF"/>
                </a:solidFill>
                <a:effectLst/>
                <a:latin typeface="Times New Roman" panose="02020603050405020304" pitchFamily="18" charset="0"/>
                <a:ea typeface="Times New Roman" panose="02020603050405020304" pitchFamily="18" charset="0"/>
                <a:hlinkClick r:id="rId6"/>
              </a:rPr>
              <a:t>https://data.ufl.udn.vn/handle/UFL/460</a:t>
            </a:r>
            <a:endParaRPr lang="en-US" sz="400" dirty="0">
              <a:effectLst/>
              <a:latin typeface="Times New Roman" panose="02020603050405020304" pitchFamily="18" charset="0"/>
              <a:ea typeface="Times New Roman" panose="02020603050405020304" pitchFamily="18" charset="0"/>
            </a:endParaRPr>
          </a:p>
          <a:p>
            <a:pPr marL="0" lvl="8" algn="just">
              <a:buSzPts val="800"/>
            </a:pPr>
            <a:r>
              <a:rPr lang="en-US" sz="400" dirty="0">
                <a:effectLst/>
                <a:latin typeface="Times New Roman" panose="02020603050405020304" pitchFamily="18" charset="0"/>
                <a:ea typeface="Times New Roman" panose="02020603050405020304" pitchFamily="18" charset="0"/>
              </a:rPr>
              <a:t>D. T. M. Hien and T. T. T. Thao, “Loss and gain phenomena in the English translations of conceptual metaphors of ‘human status’ in Trinh Cong Son’s songs”, </a:t>
            </a:r>
            <a:r>
              <a:rPr lang="en-US" sz="400" i="1" dirty="0">
                <a:effectLst/>
                <a:latin typeface="Times New Roman" panose="02020603050405020304" pitchFamily="18" charset="0"/>
                <a:ea typeface="Times New Roman" panose="02020603050405020304" pitchFamily="18" charset="0"/>
              </a:rPr>
              <a:t>The University of Danang - Journal of Science and Technology</a:t>
            </a:r>
            <a:r>
              <a:rPr lang="en-US" sz="400" dirty="0">
                <a:effectLst/>
                <a:latin typeface="Times New Roman" panose="02020603050405020304" pitchFamily="18" charset="0"/>
                <a:ea typeface="Times New Roman" panose="02020603050405020304" pitchFamily="18" charset="0"/>
              </a:rPr>
              <a:t>, pp. 70–73, 2016.</a:t>
            </a:r>
          </a:p>
          <a:p>
            <a:pPr marL="0" lvl="8" algn="just">
              <a:buSzPts val="800"/>
            </a:pPr>
            <a:r>
              <a:rPr lang="en-US" sz="400" dirty="0">
                <a:effectLst/>
                <a:latin typeface="Times New Roman" panose="02020603050405020304" pitchFamily="18" charset="0"/>
                <a:ea typeface="Times New Roman" panose="02020603050405020304" pitchFamily="18" charset="0"/>
              </a:rPr>
              <a:t>N. T. Q. </a:t>
            </a:r>
            <a:r>
              <a:rPr lang="en-US" sz="400" dirty="0" err="1">
                <a:effectLst/>
                <a:latin typeface="Times New Roman" panose="02020603050405020304" pitchFamily="18" charset="0"/>
                <a:ea typeface="Times New Roman" panose="02020603050405020304" pitchFamily="18" charset="0"/>
              </a:rPr>
              <a:t>Hoa</a:t>
            </a:r>
            <a:r>
              <a:rPr lang="en-US" sz="400" dirty="0">
                <a:effectLst/>
                <a:latin typeface="Times New Roman" panose="02020603050405020304" pitchFamily="18" charset="0"/>
                <a:ea typeface="Times New Roman" panose="02020603050405020304" pitchFamily="18" charset="0"/>
              </a:rPr>
              <a:t> and T. T. Y. </a:t>
            </a:r>
            <a:r>
              <a:rPr lang="en-US" sz="400" dirty="0" err="1">
                <a:effectLst/>
                <a:latin typeface="Times New Roman" panose="02020603050405020304" pitchFamily="18" charset="0"/>
                <a:ea typeface="Times New Roman" panose="02020603050405020304" pitchFamily="18" charset="0"/>
              </a:rPr>
              <a:t>Nhi</a:t>
            </a:r>
            <a:r>
              <a:rPr lang="en-US" sz="400" dirty="0">
                <a:effectLst/>
                <a:latin typeface="Times New Roman" panose="02020603050405020304" pitchFamily="18" charset="0"/>
                <a:ea typeface="Times New Roman" panose="02020603050405020304" pitchFamily="18" charset="0"/>
              </a:rPr>
              <a:t>, “Loss and gain in the Vietnamese translation of stylistic devices used in Uncle Tom’s Cabin by Harriet Beecher Stowe”, </a:t>
            </a:r>
            <a:r>
              <a:rPr lang="en-US" sz="400" i="1" dirty="0">
                <a:effectLst/>
                <a:latin typeface="Times New Roman" panose="02020603050405020304" pitchFamily="18" charset="0"/>
                <a:ea typeface="Times New Roman" panose="02020603050405020304" pitchFamily="18" charset="0"/>
              </a:rPr>
              <a:t>The University of Danang - Journal of Science and Technology</a:t>
            </a:r>
            <a:r>
              <a:rPr lang="en-US" sz="400" dirty="0">
                <a:effectLst/>
                <a:latin typeface="Times New Roman" panose="02020603050405020304" pitchFamily="18" charset="0"/>
                <a:ea typeface="Times New Roman" panose="02020603050405020304" pitchFamily="18" charset="0"/>
              </a:rPr>
              <a:t>, 2017.</a:t>
            </a:r>
          </a:p>
          <a:p>
            <a:pPr marL="0" lvl="8" algn="just">
              <a:buSzPts val="800"/>
            </a:pPr>
            <a:r>
              <a:rPr lang="en-US" sz="400" dirty="0">
                <a:effectLst/>
                <a:latin typeface="Times New Roman" panose="02020603050405020304" pitchFamily="18" charset="0"/>
                <a:ea typeface="Times New Roman" panose="02020603050405020304" pitchFamily="18" charset="0"/>
              </a:rPr>
              <a:t>I. </a:t>
            </a:r>
            <a:r>
              <a:rPr lang="en-US" sz="400" dirty="0" err="1">
                <a:effectLst/>
                <a:latin typeface="Times New Roman" panose="02020603050405020304" pitchFamily="18" charset="0"/>
                <a:ea typeface="Times New Roman" panose="02020603050405020304" pitchFamily="18" charset="0"/>
              </a:rPr>
              <a:t>Oudad</a:t>
            </a:r>
            <a:r>
              <a:rPr lang="en-US" sz="400" dirty="0">
                <a:effectLst/>
                <a:latin typeface="Times New Roman" panose="02020603050405020304" pitchFamily="18" charset="0"/>
                <a:ea typeface="Times New Roman" panose="02020603050405020304" pitchFamily="18" charset="0"/>
              </a:rPr>
              <a:t> and N. Azmi, “Loss and gain in translating culture: Year of the Elephant’s novella as a case study”, </a:t>
            </a:r>
            <a:r>
              <a:rPr lang="en-US" sz="400" i="1" dirty="0">
                <a:effectLst/>
                <a:latin typeface="Times New Roman" panose="02020603050405020304" pitchFamily="18" charset="0"/>
                <a:ea typeface="Times New Roman" panose="02020603050405020304" pitchFamily="18" charset="0"/>
              </a:rPr>
              <a:t>International Journal of Language and Literary Studies</a:t>
            </a:r>
            <a:r>
              <a:rPr lang="en-US" sz="400" dirty="0">
                <a:effectLst/>
                <a:latin typeface="Times New Roman" panose="02020603050405020304" pitchFamily="18" charset="0"/>
                <a:ea typeface="Times New Roman" panose="02020603050405020304" pitchFamily="18" charset="0"/>
              </a:rPr>
              <a:t>, vol. 5, no. 1, 2023. </a:t>
            </a:r>
            <a:r>
              <a:rPr lang="en-US" sz="400" u="sng" dirty="0">
                <a:solidFill>
                  <a:srgbClr val="0000FF"/>
                </a:solidFill>
                <a:effectLst/>
                <a:latin typeface="Times New Roman" panose="02020603050405020304" pitchFamily="18" charset="0"/>
                <a:ea typeface="Times New Roman" panose="02020603050405020304" pitchFamily="18" charset="0"/>
                <a:hlinkClick r:id="rId7"/>
              </a:rPr>
              <a:t>https://doi.org/10.36892/ijlls.v5i1.1242</a:t>
            </a:r>
            <a:endParaRPr lang="en-US" sz="400" dirty="0">
              <a:effectLst/>
              <a:latin typeface="Times New Roman" panose="02020603050405020304" pitchFamily="18" charset="0"/>
              <a:ea typeface="Times New Roman" panose="02020603050405020304" pitchFamily="18" charset="0"/>
            </a:endParaRPr>
          </a:p>
          <a:p>
            <a:pPr marL="0" lvl="8" algn="just">
              <a:buSzPts val="800"/>
            </a:pPr>
            <a:r>
              <a:rPr lang="en-US" sz="400" dirty="0">
                <a:effectLst/>
                <a:latin typeface="Times New Roman" panose="02020603050405020304" pitchFamily="18" charset="0"/>
                <a:ea typeface="Times New Roman" panose="02020603050405020304" pitchFamily="18" charset="0"/>
              </a:rPr>
              <a:t>Q. Wang, M. </a:t>
            </a:r>
            <a:r>
              <a:rPr lang="en-US" sz="400" dirty="0" err="1">
                <a:effectLst/>
                <a:latin typeface="Times New Roman" panose="02020603050405020304" pitchFamily="18" charset="0"/>
                <a:ea typeface="Times New Roman" panose="02020603050405020304" pitchFamily="18" charset="0"/>
              </a:rPr>
              <a:t>Amini</a:t>
            </a:r>
            <a:r>
              <a:rPr lang="en-US" sz="400" dirty="0">
                <a:effectLst/>
                <a:latin typeface="Times New Roman" panose="02020603050405020304" pitchFamily="18" charset="0"/>
                <a:ea typeface="Times New Roman" panose="02020603050405020304" pitchFamily="18" charset="0"/>
              </a:rPr>
              <a:t>, and D. T. A. L. Tan, “Loss, gain, and equivalence in the translation of culture-loaded words in To Live: A Novel”, </a:t>
            </a:r>
            <a:r>
              <a:rPr lang="en-US" sz="400" i="1" dirty="0">
                <a:effectLst/>
                <a:latin typeface="Times New Roman" panose="02020603050405020304" pitchFamily="18" charset="0"/>
                <a:ea typeface="Times New Roman" panose="02020603050405020304" pitchFamily="18" charset="0"/>
              </a:rPr>
              <a:t>International Journal of Language, Literacy and Translation</a:t>
            </a:r>
            <a:r>
              <a:rPr lang="en-US" sz="400" dirty="0">
                <a:effectLst/>
                <a:latin typeface="Times New Roman" panose="02020603050405020304" pitchFamily="18" charset="0"/>
                <a:ea typeface="Times New Roman" panose="02020603050405020304" pitchFamily="18" charset="0"/>
              </a:rPr>
              <a:t>, vol. 8, no. 1, pp. 17–34, 2025. </a:t>
            </a:r>
            <a:r>
              <a:rPr lang="en-US" sz="400" u="sng" dirty="0">
                <a:solidFill>
                  <a:srgbClr val="0000FF"/>
                </a:solidFill>
                <a:effectLst/>
                <a:latin typeface="Times New Roman" panose="02020603050405020304" pitchFamily="18" charset="0"/>
                <a:ea typeface="Times New Roman" panose="02020603050405020304" pitchFamily="18" charset="0"/>
                <a:hlinkClick r:id="rId8"/>
              </a:rPr>
              <a:t>https://doi.org/10.36777/ijollt2025.8.1.117</a:t>
            </a:r>
            <a:endParaRPr lang="en-US" sz="400" dirty="0">
              <a:effectLst/>
              <a:latin typeface="Times New Roman" panose="02020603050405020304" pitchFamily="18" charset="0"/>
              <a:ea typeface="Times New Roman" panose="02020603050405020304" pitchFamily="18" charset="0"/>
            </a:endParaRPr>
          </a:p>
          <a:p>
            <a:pPr marL="0" lvl="8" algn="just">
              <a:buSzPts val="800"/>
            </a:pPr>
            <a:r>
              <a:rPr lang="en-US" sz="400" dirty="0">
                <a:effectLst/>
                <a:latin typeface="Times New Roman" panose="02020603050405020304" pitchFamily="18" charset="0"/>
                <a:ea typeface="Times New Roman" panose="02020603050405020304" pitchFamily="18" charset="0"/>
              </a:rPr>
              <a:t>T. T. T. </a:t>
            </a:r>
            <a:r>
              <a:rPr lang="en-US" sz="400" dirty="0" err="1">
                <a:effectLst/>
                <a:latin typeface="Times New Roman" panose="02020603050405020304" pitchFamily="18" charset="0"/>
                <a:ea typeface="Times New Roman" panose="02020603050405020304" pitchFamily="18" charset="0"/>
              </a:rPr>
              <a:t>Hương</a:t>
            </a:r>
            <a:r>
              <a:rPr lang="en-US" sz="400" dirty="0">
                <a:effectLst/>
                <a:latin typeface="Times New Roman" panose="02020603050405020304" pitchFamily="18" charset="0"/>
                <a:ea typeface="Times New Roman" panose="02020603050405020304" pitchFamily="18" charset="0"/>
              </a:rPr>
              <a:t>, “</a:t>
            </a:r>
            <a:r>
              <a:rPr lang="en-US" sz="400" i="1" dirty="0">
                <a:effectLst/>
                <a:latin typeface="Times New Roman" panose="02020603050405020304" pitchFamily="18" charset="0"/>
                <a:ea typeface="Times New Roman" panose="02020603050405020304" pitchFamily="18" charset="0"/>
              </a:rPr>
              <a:t>An investigation into loss and gain in English–Vietnamese translational version of the book ‘Happy Teachers Change the World’ by Thich </a:t>
            </a:r>
            <a:r>
              <a:rPr lang="en-US" sz="400" i="1" dirty="0" err="1">
                <a:effectLst/>
                <a:latin typeface="Times New Roman" panose="02020603050405020304" pitchFamily="18" charset="0"/>
                <a:ea typeface="Times New Roman" panose="02020603050405020304" pitchFamily="18" charset="0"/>
              </a:rPr>
              <a:t>Nhat</a:t>
            </a:r>
            <a:r>
              <a:rPr lang="en-US" sz="400" i="1" dirty="0">
                <a:effectLst/>
                <a:latin typeface="Times New Roman" panose="02020603050405020304" pitchFamily="18" charset="0"/>
                <a:ea typeface="Times New Roman" panose="02020603050405020304" pitchFamily="18" charset="0"/>
              </a:rPr>
              <a:t> Hanh and Katherine </a:t>
            </a:r>
            <a:r>
              <a:rPr lang="en-US" sz="400" i="1" dirty="0" err="1">
                <a:effectLst/>
                <a:latin typeface="Times New Roman" panose="02020603050405020304" pitchFamily="18" charset="0"/>
                <a:ea typeface="Times New Roman" panose="02020603050405020304" pitchFamily="18" charset="0"/>
              </a:rPr>
              <a:t>Weare</a:t>
            </a:r>
            <a:r>
              <a:rPr lang="en-US" sz="400" dirty="0">
                <a:effectLst/>
                <a:latin typeface="Times New Roman" panose="02020603050405020304" pitchFamily="18" charset="0"/>
                <a:ea typeface="Times New Roman" panose="02020603050405020304" pitchFamily="18" charset="0"/>
              </a:rPr>
              <a:t>”, Master’s thesis, The University of Danang, Da Nang, 2020.</a:t>
            </a:r>
          </a:p>
          <a:p>
            <a:pPr marL="0" lvl="8" algn="just">
              <a:buSzPts val="800"/>
            </a:pPr>
            <a:r>
              <a:rPr lang="en-US" sz="400" dirty="0">
                <a:effectLst/>
                <a:latin typeface="Times New Roman" panose="02020603050405020304" pitchFamily="18" charset="0"/>
                <a:ea typeface="Times New Roman" panose="02020603050405020304" pitchFamily="18" charset="0"/>
              </a:rPr>
              <a:t>T. </a:t>
            </a:r>
            <a:r>
              <a:rPr lang="en-US" sz="400" dirty="0" err="1">
                <a:effectLst/>
                <a:latin typeface="Times New Roman" panose="02020603050405020304" pitchFamily="18" charset="0"/>
                <a:ea typeface="Times New Roman" panose="02020603050405020304" pitchFamily="18" charset="0"/>
              </a:rPr>
              <a:t>Goldfajn</a:t>
            </a:r>
            <a:r>
              <a:rPr lang="en-US" sz="400" dirty="0">
                <a:effectLst/>
                <a:latin typeface="Times New Roman" panose="02020603050405020304" pitchFamily="18" charset="0"/>
                <a:ea typeface="Times New Roman" panose="02020603050405020304" pitchFamily="18" charset="0"/>
              </a:rPr>
              <a:t>, “Translation and loss-aversion”, </a:t>
            </a:r>
            <a:r>
              <a:rPr lang="en-US" sz="400" i="1" dirty="0">
                <a:effectLst/>
                <a:latin typeface="Times New Roman" panose="02020603050405020304" pitchFamily="18" charset="0"/>
                <a:ea typeface="Times New Roman" panose="02020603050405020304" pitchFamily="18" charset="0"/>
              </a:rPr>
              <a:t>TTR: </a:t>
            </a:r>
            <a:r>
              <a:rPr lang="en-US" sz="400" i="1" dirty="0" err="1">
                <a:effectLst/>
                <a:latin typeface="Times New Roman" panose="02020603050405020304" pitchFamily="18" charset="0"/>
                <a:ea typeface="Times New Roman" panose="02020603050405020304" pitchFamily="18" charset="0"/>
              </a:rPr>
              <a:t>Traduction</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Terminologie</a:t>
            </a:r>
            <a:r>
              <a:rPr lang="en-US" sz="400" i="1" dirty="0">
                <a:effectLst/>
                <a:latin typeface="Times New Roman" panose="02020603050405020304" pitchFamily="18" charset="0"/>
                <a:ea typeface="Times New Roman" panose="02020603050405020304" pitchFamily="18" charset="0"/>
              </a:rPr>
              <a:t>, </a:t>
            </a:r>
            <a:r>
              <a:rPr lang="en-US" sz="400" i="1" dirty="0" err="1">
                <a:effectLst/>
                <a:latin typeface="Times New Roman" panose="02020603050405020304" pitchFamily="18" charset="0"/>
                <a:ea typeface="Times New Roman" panose="02020603050405020304" pitchFamily="18" charset="0"/>
              </a:rPr>
              <a:t>Rédaction</a:t>
            </a:r>
            <a:r>
              <a:rPr lang="en-US" sz="400" dirty="0">
                <a:effectLst/>
                <a:latin typeface="Times New Roman" panose="02020603050405020304" pitchFamily="18" charset="0"/>
                <a:ea typeface="Times New Roman" panose="02020603050405020304" pitchFamily="18" charset="0"/>
              </a:rPr>
              <a:t>, vol. 33, no. 1, pp. 81–98, 2020. </a:t>
            </a:r>
            <a:r>
              <a:rPr lang="en-US" sz="400" u="sng" dirty="0">
                <a:solidFill>
                  <a:srgbClr val="0000FF"/>
                </a:solidFill>
                <a:effectLst/>
                <a:latin typeface="Times New Roman" panose="02020603050405020304" pitchFamily="18" charset="0"/>
                <a:ea typeface="Times New Roman" panose="02020603050405020304" pitchFamily="18" charset="0"/>
                <a:hlinkClick r:id="rId9"/>
              </a:rPr>
              <a:t>https://doi.org/10.7202/1071149ar</a:t>
            </a:r>
            <a:endParaRPr lang="en-US" sz="400" dirty="0">
              <a:effectLst/>
              <a:latin typeface="Times New Roman" panose="02020603050405020304" pitchFamily="18" charset="0"/>
              <a:ea typeface="Times New Roman" panose="02020603050405020304" pitchFamily="18" charset="0"/>
            </a:endParaRPr>
          </a:p>
          <a:p>
            <a:pPr marL="0" lvl="8" algn="just">
              <a:buSzPts val="800"/>
            </a:pPr>
            <a:r>
              <a:rPr lang="en-US" sz="400" dirty="0">
                <a:effectLst/>
                <a:latin typeface="Times New Roman" panose="02020603050405020304" pitchFamily="18" charset="0"/>
                <a:ea typeface="Times New Roman" panose="02020603050405020304" pitchFamily="18" charset="0"/>
              </a:rPr>
              <a:t>J. L. </a:t>
            </a:r>
            <a:r>
              <a:rPr lang="en-US" sz="400" dirty="0" err="1">
                <a:effectLst/>
                <a:latin typeface="Times New Roman" panose="02020603050405020304" pitchFamily="18" charset="0"/>
                <a:ea typeface="Times New Roman" panose="02020603050405020304" pitchFamily="18" charset="0"/>
              </a:rPr>
              <a:t>Itieba</a:t>
            </a:r>
            <a:r>
              <a:rPr lang="en-US" sz="400" dirty="0">
                <a:effectLst/>
                <a:latin typeface="Times New Roman" panose="02020603050405020304" pitchFamily="18" charset="0"/>
                <a:ea typeface="Times New Roman" panose="02020603050405020304" pitchFamily="18" charset="0"/>
              </a:rPr>
              <a:t>, D. </a:t>
            </a:r>
            <a:r>
              <a:rPr lang="en-US" sz="400" dirty="0" err="1">
                <a:effectLst/>
                <a:latin typeface="Times New Roman" panose="02020603050405020304" pitchFamily="18" charset="0"/>
                <a:ea typeface="Times New Roman" panose="02020603050405020304" pitchFamily="18" charset="0"/>
              </a:rPr>
              <a:t>Barasa</a:t>
            </a:r>
            <a:r>
              <a:rPr lang="en-US" sz="400" dirty="0">
                <a:effectLst/>
                <a:latin typeface="Times New Roman" panose="02020603050405020304" pitchFamily="18" charset="0"/>
                <a:ea typeface="Times New Roman" panose="02020603050405020304" pitchFamily="18" charset="0"/>
              </a:rPr>
              <a:t>, and B. </a:t>
            </a:r>
            <a:r>
              <a:rPr lang="en-US" sz="400" dirty="0" err="1">
                <a:effectLst/>
                <a:latin typeface="Times New Roman" panose="02020603050405020304" pitchFamily="18" charset="0"/>
                <a:ea typeface="Times New Roman" panose="02020603050405020304" pitchFamily="18" charset="0"/>
              </a:rPr>
              <a:t>Mudogo</a:t>
            </a:r>
            <a:r>
              <a:rPr lang="en-US" sz="400" dirty="0">
                <a:effectLst/>
                <a:latin typeface="Times New Roman" panose="02020603050405020304" pitchFamily="18" charset="0"/>
                <a:ea typeface="Times New Roman" panose="02020603050405020304" pitchFamily="18" charset="0"/>
              </a:rPr>
              <a:t>, “Contextual meaning loss and gain in the translation of George Orwell’s Animal Farm from English to Kiswahili”, </a:t>
            </a:r>
            <a:r>
              <a:rPr lang="en-US" sz="400" i="1" dirty="0">
                <a:effectLst/>
                <a:latin typeface="Times New Roman" panose="02020603050405020304" pitchFamily="18" charset="0"/>
                <a:ea typeface="Times New Roman" panose="02020603050405020304" pitchFamily="18" charset="0"/>
              </a:rPr>
              <a:t>Nairobi Journal of Humanities and Social Sciences</a:t>
            </a:r>
            <a:r>
              <a:rPr lang="en-US" sz="400" dirty="0">
                <a:effectLst/>
                <a:latin typeface="Times New Roman" panose="02020603050405020304" pitchFamily="18" charset="0"/>
                <a:ea typeface="Times New Roman" panose="02020603050405020304" pitchFamily="18" charset="0"/>
              </a:rPr>
              <a:t>, vol. 7, no. 2, 2023. https://doi.org/10.58256/b41mnc92</a:t>
            </a:r>
          </a:p>
        </p:txBody>
      </p:sp>
    </p:spTree>
    <p:extLst>
      <p:ext uri="{BB962C8B-B14F-4D97-AF65-F5344CB8AC3E}">
        <p14:creationId xmlns:p14="http://schemas.microsoft.com/office/powerpoint/2010/main" val="7317131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randombar(horizontal)">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xEl>
                                              <p:pRg st="0" end="0"/>
                                            </p:txEl>
                                          </p:spTgt>
                                        </p:tgtEl>
                                        <p:attrNameLst>
                                          <p:attrName>style.visibility</p:attrName>
                                        </p:attrNameLst>
                                      </p:cBhvr>
                                      <p:to>
                                        <p:strVal val="visible"/>
                                      </p:to>
                                    </p:set>
                                    <p:animEffect transition="in" filter="fade">
                                      <p:cBhvr>
                                        <p:cTn id="32" dur="500"/>
                                        <p:tgtEl>
                                          <p:spTgt spid="1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xEl>
                                              <p:pRg st="1" end="1"/>
                                            </p:txEl>
                                          </p:spTgt>
                                        </p:tgtEl>
                                        <p:attrNameLst>
                                          <p:attrName>style.visibility</p:attrName>
                                        </p:attrNameLst>
                                      </p:cBhvr>
                                      <p:to>
                                        <p:strVal val="visible"/>
                                      </p:to>
                                    </p:set>
                                    <p:animEffect transition="in" filter="fade">
                                      <p:cBhvr>
                                        <p:cTn id="37" dur="500"/>
                                        <p:tgtEl>
                                          <p:spTgt spid="16">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xEl>
                                              <p:pRg st="2" end="2"/>
                                            </p:txEl>
                                          </p:spTgt>
                                        </p:tgtEl>
                                        <p:attrNameLst>
                                          <p:attrName>style.visibility</p:attrName>
                                        </p:attrNameLst>
                                      </p:cBhvr>
                                      <p:to>
                                        <p:strVal val="visible"/>
                                      </p:to>
                                    </p:set>
                                    <p:animEffect transition="in" filter="fade">
                                      <p:cBhvr>
                                        <p:cTn id="42" dur="500"/>
                                        <p:tgtEl>
                                          <p:spTgt spid="16">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xEl>
                                              <p:pRg st="3" end="3"/>
                                            </p:txEl>
                                          </p:spTgt>
                                        </p:tgtEl>
                                        <p:attrNameLst>
                                          <p:attrName>style.visibility</p:attrName>
                                        </p:attrNameLst>
                                      </p:cBhvr>
                                      <p:to>
                                        <p:strVal val="visible"/>
                                      </p:to>
                                    </p:set>
                                    <p:animEffect transition="in" filter="fade">
                                      <p:cBhvr>
                                        <p:cTn id="47" dur="500"/>
                                        <p:tgtEl>
                                          <p:spTgt spid="16">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500" fill="hold"/>
                                        <p:tgtEl>
                                          <p:spTgt spid="12"/>
                                        </p:tgtEl>
                                        <p:attrNameLst>
                                          <p:attrName>ppt_w</p:attrName>
                                        </p:attrNameLst>
                                      </p:cBhvr>
                                      <p:tavLst>
                                        <p:tav tm="0">
                                          <p:val>
                                            <p:fltVal val="0"/>
                                          </p:val>
                                        </p:tav>
                                        <p:tav tm="100000">
                                          <p:val>
                                            <p:strVal val="#ppt_w"/>
                                          </p:val>
                                        </p:tav>
                                      </p:tavLst>
                                    </p:anim>
                                    <p:anim calcmode="lin" valueType="num">
                                      <p:cBhvr>
                                        <p:cTn id="53" dur="500" fill="hold"/>
                                        <p:tgtEl>
                                          <p:spTgt spid="12"/>
                                        </p:tgtEl>
                                        <p:attrNameLst>
                                          <p:attrName>ppt_h</p:attrName>
                                        </p:attrNameLst>
                                      </p:cBhvr>
                                      <p:tavLst>
                                        <p:tav tm="0">
                                          <p:val>
                                            <p:fltVal val="0"/>
                                          </p:val>
                                        </p:tav>
                                        <p:tav tm="100000">
                                          <p:val>
                                            <p:strVal val="#ppt_h"/>
                                          </p:val>
                                        </p:tav>
                                      </p:tavLst>
                                    </p:anim>
                                    <p:animEffect transition="in" filter="fade">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barn(inVertical)">
                                      <p:cBhvr>
                                        <p:cTn id="59" dur="500"/>
                                        <p:tgtEl>
                                          <p:spTgt spid="18"/>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barn(inVertical)">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barn(inVertical)">
                                      <p:cBhvr>
                                        <p:cTn id="6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6" grpId="0" build="p"/>
      <p:bldP spid="18" grpId="0"/>
      <p:bldP spid="23" grpId="0"/>
      <p:bldP spid="25" grpId="0"/>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869CEC-488F-4CE9-B6DE-14DDA2D7CA3B}"/>
              </a:ext>
            </a:extLst>
          </p:cNvPr>
          <p:cNvSpPr txBox="1"/>
          <p:nvPr/>
        </p:nvSpPr>
        <p:spPr>
          <a:xfrm>
            <a:off x="141060" y="2258848"/>
            <a:ext cx="3574292" cy="2002023"/>
          </a:xfrm>
          <a:prstGeom prst="rect">
            <a:avLst/>
          </a:prstGeom>
          <a:noFill/>
        </p:spPr>
        <p:txBody>
          <a:bodyPr wrap="square">
            <a:spAutoFit/>
          </a:bodyPr>
          <a:lstStyle/>
          <a:p>
            <a:pPr algn="ctr">
              <a:lnSpc>
                <a:spcPct val="150000"/>
              </a:lnSpc>
              <a:spcBef>
                <a:spcPts val="600"/>
              </a:spcBef>
              <a:spcAft>
                <a:spcPts val="600"/>
              </a:spcAft>
            </a:pPr>
            <a:r>
              <a:rPr lang="en-US" sz="4400" b="1" dirty="0">
                <a:solidFill>
                  <a:schemeClr val="bg1"/>
                </a:solidFill>
                <a:latin typeface="Times New Roman" panose="02020603050405020304" pitchFamily="18" charset="0"/>
                <a:cs typeface="Times New Roman" panose="02020603050405020304" pitchFamily="18" charset="0"/>
              </a:rPr>
              <a:t>RESEARCH QUESTIONS</a:t>
            </a:r>
          </a:p>
        </p:txBody>
      </p:sp>
      <p:sp>
        <p:nvSpPr>
          <p:cNvPr id="4" name="TextBox 3">
            <a:extLst>
              <a:ext uri="{FF2B5EF4-FFF2-40B4-BE49-F238E27FC236}">
                <a16:creationId xmlns:a16="http://schemas.microsoft.com/office/drawing/2014/main" id="{9968F9BA-08BD-4BBF-8784-9A62D1E58BA5}"/>
              </a:ext>
            </a:extLst>
          </p:cNvPr>
          <p:cNvSpPr txBox="1"/>
          <p:nvPr/>
        </p:nvSpPr>
        <p:spPr>
          <a:xfrm>
            <a:off x="5335313" y="492622"/>
            <a:ext cx="5675988" cy="1265731"/>
          </a:xfrm>
          <a:prstGeom prst="rect">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25000"/>
              </a:lnSpc>
              <a:spcBef>
                <a:spcPts val="600"/>
              </a:spcBef>
              <a:spcAft>
                <a:spcPts val="600"/>
              </a:spcAft>
            </a:pPr>
            <a:r>
              <a:rPr lang="en-US" sz="3200" dirty="0" err="1">
                <a:solidFill>
                  <a:srgbClr val="232262"/>
                </a:solidFill>
                <a:latin typeface="Times New Roman" panose="02020603050405020304" pitchFamily="18" charset="0"/>
                <a:cs typeface="Times New Roman" panose="02020603050405020304" pitchFamily="18" charset="0"/>
              </a:rPr>
              <a:t>i</a:t>
            </a:r>
            <a:r>
              <a:rPr lang="en-US" sz="3200" dirty="0">
                <a:solidFill>
                  <a:srgbClr val="232262"/>
                </a:solidFill>
                <a:latin typeface="Times New Roman" panose="02020603050405020304" pitchFamily="18" charset="0"/>
                <a:cs typeface="Times New Roman" panose="02020603050405020304" pitchFamily="18" charset="0"/>
              </a:rPr>
              <a:t>. What types of loss and gain occur in Dumb Luck?</a:t>
            </a:r>
            <a:endParaRPr lang="en-US" sz="3200" b="1" dirty="0">
              <a:solidFill>
                <a:srgbClr val="232262"/>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7CD7315-E227-4331-AA7F-F6866E389AB2}"/>
              </a:ext>
            </a:extLst>
          </p:cNvPr>
          <p:cNvSpPr txBox="1"/>
          <p:nvPr/>
        </p:nvSpPr>
        <p:spPr>
          <a:xfrm>
            <a:off x="5335313" y="2440883"/>
            <a:ext cx="5675988" cy="1265731"/>
          </a:xfrm>
          <a:prstGeom prst="rect">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25000"/>
              </a:lnSpc>
              <a:spcBef>
                <a:spcPts val="600"/>
              </a:spcBef>
              <a:spcAft>
                <a:spcPts val="600"/>
              </a:spcAft>
            </a:pPr>
            <a:r>
              <a:rPr lang="en-US" sz="3200" dirty="0">
                <a:solidFill>
                  <a:srgbClr val="232262"/>
                </a:solidFill>
                <a:latin typeface="Times New Roman" panose="02020603050405020304" pitchFamily="18" charset="0"/>
                <a:cs typeface="Times New Roman" panose="02020603050405020304" pitchFamily="18" charset="0"/>
              </a:rPr>
              <a:t>ii. How are they manifested at three linguistic levels?</a:t>
            </a:r>
          </a:p>
        </p:txBody>
      </p:sp>
      <p:sp>
        <p:nvSpPr>
          <p:cNvPr id="9" name="TextBox 8">
            <a:extLst>
              <a:ext uri="{FF2B5EF4-FFF2-40B4-BE49-F238E27FC236}">
                <a16:creationId xmlns:a16="http://schemas.microsoft.com/office/drawing/2014/main" id="{6555E266-B2F4-4604-B841-4E066189EAEA}"/>
              </a:ext>
            </a:extLst>
          </p:cNvPr>
          <p:cNvSpPr txBox="1"/>
          <p:nvPr/>
        </p:nvSpPr>
        <p:spPr>
          <a:xfrm>
            <a:off x="5335313" y="4972872"/>
            <a:ext cx="5675987" cy="1265731"/>
          </a:xfrm>
          <a:prstGeom prst="rect">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25000"/>
              </a:lnSpc>
              <a:spcBef>
                <a:spcPts val="600"/>
              </a:spcBef>
              <a:spcAft>
                <a:spcPts val="600"/>
              </a:spcAft>
            </a:pPr>
            <a:r>
              <a:rPr lang="en-US" sz="3200" dirty="0">
                <a:solidFill>
                  <a:srgbClr val="232262"/>
                </a:solidFill>
                <a:latin typeface="Times New Roman" panose="02020603050405020304" pitchFamily="18" charset="0"/>
                <a:cs typeface="Times New Roman" panose="02020603050405020304" pitchFamily="18" charset="0"/>
              </a:rPr>
              <a:t>iii. What factors contribute to their occurrence?</a:t>
            </a:r>
            <a:endParaRPr lang="en-US" sz="3200" b="1" dirty="0">
              <a:solidFill>
                <a:srgbClr val="232262"/>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99DCED9-8BCF-481A-A48C-9C08A31F4BEB}"/>
              </a:ext>
            </a:extLst>
          </p:cNvPr>
          <p:cNvSpPr txBox="1"/>
          <p:nvPr/>
        </p:nvSpPr>
        <p:spPr>
          <a:xfrm>
            <a:off x="5206175" y="3779624"/>
            <a:ext cx="5926009" cy="510717"/>
          </a:xfrm>
          <a:prstGeom prst="rect">
            <a:avLst/>
          </a:prstGeom>
          <a:noFill/>
        </p:spPr>
        <p:txBody>
          <a:bodyPr wrap="square">
            <a:spAutoFit/>
          </a:bodyPr>
          <a:lstStyle/>
          <a:p>
            <a:pPr algn="ctr">
              <a:lnSpc>
                <a:spcPct val="125000"/>
              </a:lnSpc>
              <a:spcBef>
                <a:spcPts val="600"/>
              </a:spcBef>
              <a:spcAft>
                <a:spcPts val="600"/>
              </a:spcAft>
            </a:pPr>
            <a:r>
              <a:rPr lang="en-US" sz="2400" i="1" dirty="0">
                <a:solidFill>
                  <a:srgbClr val="232262"/>
                </a:solidFill>
                <a:latin typeface="Times New Roman" panose="02020603050405020304" pitchFamily="18" charset="0"/>
                <a:cs typeface="Times New Roman" panose="02020603050405020304" pitchFamily="18" charset="0"/>
              </a:rPr>
              <a:t>Lexical | Structural | Pragmatic</a:t>
            </a:r>
            <a:endParaRPr lang="en-US" sz="2400" b="1" i="1" dirty="0">
              <a:solidFill>
                <a:srgbClr val="23226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83957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8000" r="-29000" b="-1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08685D9-FAA1-4D8C-8805-C95029D3148D}"/>
              </a:ext>
            </a:extLst>
          </p:cNvPr>
          <p:cNvSpPr txBox="1"/>
          <p:nvPr/>
        </p:nvSpPr>
        <p:spPr>
          <a:xfrm>
            <a:off x="2791835" y="539868"/>
            <a:ext cx="6485037" cy="830997"/>
          </a:xfrm>
          <a:prstGeom prst="rect">
            <a:avLst/>
          </a:prstGeom>
          <a:solidFill>
            <a:srgbClr val="232262"/>
          </a:solid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spcBef>
                <a:spcPts val="1200"/>
              </a:spcBef>
              <a:spcAft>
                <a:spcPts val="1200"/>
              </a:spcAft>
            </a:pPr>
            <a:r>
              <a:rPr lang="en-US" sz="4800" b="1" dirty="0">
                <a:solidFill>
                  <a:schemeClr val="bg1"/>
                </a:solidFill>
                <a:latin typeface="Times New Roman" panose="02020603050405020304" pitchFamily="18" charset="0"/>
                <a:cs typeface="Times New Roman" panose="02020603050405020304" pitchFamily="18" charset="0"/>
              </a:rPr>
              <a:t>Theoretical Framework</a:t>
            </a:r>
          </a:p>
        </p:txBody>
      </p:sp>
      <p:sp>
        <p:nvSpPr>
          <p:cNvPr id="20" name="TextBox 19">
            <a:extLst>
              <a:ext uri="{FF2B5EF4-FFF2-40B4-BE49-F238E27FC236}">
                <a16:creationId xmlns:a16="http://schemas.microsoft.com/office/drawing/2014/main" id="{6F9A028A-59AE-43E1-8862-6662E21DA9CA}"/>
              </a:ext>
            </a:extLst>
          </p:cNvPr>
          <p:cNvSpPr txBox="1"/>
          <p:nvPr/>
        </p:nvSpPr>
        <p:spPr>
          <a:xfrm>
            <a:off x="213712" y="2206109"/>
            <a:ext cx="3689651" cy="1123384"/>
          </a:xfrm>
          <a:prstGeom prst="rect">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600"/>
              </a:spcBef>
              <a:spcAft>
                <a:spcPts val="600"/>
              </a:spcAft>
            </a:pPr>
            <a:r>
              <a:rPr lang="en-US" sz="4000" b="1" dirty="0">
                <a:solidFill>
                  <a:srgbClr val="232262"/>
                </a:solidFill>
                <a:latin typeface="Times New Roman" panose="02020603050405020304" pitchFamily="18" charset="0"/>
                <a:cs typeface="Times New Roman" panose="02020603050405020304" pitchFamily="18" charset="0"/>
              </a:rPr>
              <a:t>[5]	S. </a:t>
            </a:r>
            <a:r>
              <a:rPr lang="en-US" sz="4000" b="1" dirty="0" err="1">
                <a:solidFill>
                  <a:srgbClr val="232262"/>
                </a:solidFill>
                <a:latin typeface="Times New Roman" panose="02020603050405020304" pitchFamily="18" charset="0"/>
                <a:cs typeface="Times New Roman" panose="02020603050405020304" pitchFamily="18" charset="0"/>
              </a:rPr>
              <a:t>Bassnett</a:t>
            </a:r>
            <a:endParaRPr lang="en-US" sz="4000" b="1" dirty="0">
              <a:solidFill>
                <a:srgbClr val="232262"/>
              </a:solidFill>
              <a:latin typeface="Times New Roman" panose="02020603050405020304" pitchFamily="18" charset="0"/>
              <a:cs typeface="Times New Roman" panose="02020603050405020304" pitchFamily="18" charset="0"/>
            </a:endParaRPr>
          </a:p>
          <a:p>
            <a:pPr algn="ctr"/>
            <a:r>
              <a:rPr lang="en-US" sz="1100" i="1" dirty="0">
                <a:solidFill>
                  <a:srgbClr val="232262"/>
                </a:solidFill>
                <a:latin typeface="Times New Roman" panose="02020603050405020304" pitchFamily="18" charset="0"/>
                <a:cs typeface="Times New Roman" panose="02020603050405020304" pitchFamily="18" charset="0"/>
              </a:rPr>
              <a:t>Translation Studies</a:t>
            </a:r>
            <a:r>
              <a:rPr lang="en-US" sz="1100" dirty="0">
                <a:solidFill>
                  <a:srgbClr val="232262"/>
                </a:solidFill>
                <a:latin typeface="Times New Roman" panose="02020603050405020304" pitchFamily="18" charset="0"/>
                <a:cs typeface="Times New Roman" panose="02020603050405020304" pitchFamily="18" charset="0"/>
              </a:rPr>
              <a:t>. </a:t>
            </a:r>
          </a:p>
          <a:p>
            <a:pPr algn="ctr"/>
            <a:r>
              <a:rPr lang="en-US" sz="1100" dirty="0">
                <a:solidFill>
                  <a:srgbClr val="232262"/>
                </a:solidFill>
                <a:latin typeface="Times New Roman" panose="02020603050405020304" pitchFamily="18" charset="0"/>
                <a:cs typeface="Times New Roman" panose="02020603050405020304" pitchFamily="18" charset="0"/>
              </a:rPr>
              <a:t>London: Routledge, 2002.</a:t>
            </a:r>
          </a:p>
        </p:txBody>
      </p:sp>
      <p:sp>
        <p:nvSpPr>
          <p:cNvPr id="21" name="TextBox 20">
            <a:extLst>
              <a:ext uri="{FF2B5EF4-FFF2-40B4-BE49-F238E27FC236}">
                <a16:creationId xmlns:a16="http://schemas.microsoft.com/office/drawing/2014/main" id="{89AB6099-FE55-40CD-9CE6-36BAE896285C}"/>
              </a:ext>
            </a:extLst>
          </p:cNvPr>
          <p:cNvSpPr txBox="1"/>
          <p:nvPr/>
        </p:nvSpPr>
        <p:spPr>
          <a:xfrm>
            <a:off x="4189529" y="2190363"/>
            <a:ext cx="3689651" cy="1123384"/>
          </a:xfrm>
          <a:prstGeom prst="rect">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600"/>
              </a:spcBef>
              <a:spcAft>
                <a:spcPts val="600"/>
              </a:spcAft>
            </a:pPr>
            <a:r>
              <a:rPr lang="en-US" sz="4000" b="1" dirty="0">
                <a:solidFill>
                  <a:srgbClr val="232262"/>
                </a:solidFill>
                <a:latin typeface="Times New Roman" panose="02020603050405020304" pitchFamily="18" charset="0"/>
                <a:cs typeface="Times New Roman" panose="02020603050405020304" pitchFamily="18" charset="0"/>
              </a:rPr>
              <a:t>[1]	M. Baker</a:t>
            </a:r>
          </a:p>
          <a:p>
            <a:pPr algn="ctr"/>
            <a:r>
              <a:rPr lang="en-US" sz="1100" i="1" dirty="0">
                <a:solidFill>
                  <a:srgbClr val="232262"/>
                </a:solidFill>
                <a:latin typeface="Times New Roman" panose="02020603050405020304" pitchFamily="18" charset="0"/>
                <a:cs typeface="Times New Roman" panose="02020603050405020304" pitchFamily="18" charset="0"/>
              </a:rPr>
              <a:t>In Other Words: A Course Book for Translation,</a:t>
            </a:r>
            <a:r>
              <a:rPr lang="en-US" sz="1100" dirty="0">
                <a:solidFill>
                  <a:srgbClr val="232262"/>
                </a:solidFill>
                <a:latin typeface="Times New Roman" panose="02020603050405020304" pitchFamily="18" charset="0"/>
                <a:cs typeface="Times New Roman" panose="02020603050405020304" pitchFamily="18" charset="0"/>
              </a:rPr>
              <a:t> 3rd edition.</a:t>
            </a:r>
          </a:p>
          <a:p>
            <a:pPr algn="ctr"/>
            <a:r>
              <a:rPr lang="en-US" sz="1100" dirty="0">
                <a:solidFill>
                  <a:srgbClr val="232262"/>
                </a:solidFill>
                <a:latin typeface="Times New Roman" panose="02020603050405020304" pitchFamily="18" charset="0"/>
                <a:cs typeface="Times New Roman" panose="02020603050405020304" pitchFamily="18" charset="0"/>
              </a:rPr>
              <a:t>New York: Routledge, 2018. </a:t>
            </a:r>
          </a:p>
        </p:txBody>
      </p:sp>
      <p:sp>
        <p:nvSpPr>
          <p:cNvPr id="22" name="TextBox 21">
            <a:extLst>
              <a:ext uri="{FF2B5EF4-FFF2-40B4-BE49-F238E27FC236}">
                <a16:creationId xmlns:a16="http://schemas.microsoft.com/office/drawing/2014/main" id="{60377258-217F-4BDE-96A8-32B27849CC92}"/>
              </a:ext>
            </a:extLst>
          </p:cNvPr>
          <p:cNvSpPr txBox="1"/>
          <p:nvPr/>
        </p:nvSpPr>
        <p:spPr>
          <a:xfrm>
            <a:off x="8165346" y="2190363"/>
            <a:ext cx="3885755" cy="1123384"/>
          </a:xfrm>
          <a:prstGeom prst="rect">
            <a:avLst/>
          </a:prstGeom>
          <a:no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600"/>
              </a:spcBef>
              <a:spcAft>
                <a:spcPts val="600"/>
              </a:spcAft>
            </a:pPr>
            <a:r>
              <a:rPr lang="en-US" sz="4000" b="1" dirty="0">
                <a:solidFill>
                  <a:srgbClr val="232262"/>
                </a:solidFill>
                <a:latin typeface="Times New Roman" panose="02020603050405020304" pitchFamily="18" charset="0"/>
                <a:cs typeface="Times New Roman" panose="02020603050405020304" pitchFamily="18" charset="0"/>
              </a:rPr>
              <a:t>[2]	P. Newmark</a:t>
            </a:r>
          </a:p>
          <a:p>
            <a:pPr algn="ctr"/>
            <a:r>
              <a:rPr lang="en-US" sz="1100" i="1" dirty="0">
                <a:solidFill>
                  <a:srgbClr val="232262"/>
                </a:solidFill>
                <a:latin typeface="Times New Roman" panose="02020603050405020304" pitchFamily="18" charset="0"/>
                <a:cs typeface="Times New Roman" panose="02020603050405020304" pitchFamily="18" charset="0"/>
              </a:rPr>
              <a:t>A Textbook of Translation. </a:t>
            </a:r>
          </a:p>
          <a:p>
            <a:pPr algn="ctr"/>
            <a:r>
              <a:rPr lang="en-US" sz="1100" dirty="0">
                <a:solidFill>
                  <a:srgbClr val="232262"/>
                </a:solidFill>
                <a:latin typeface="Times New Roman" panose="02020603050405020304" pitchFamily="18" charset="0"/>
                <a:cs typeface="Times New Roman" panose="02020603050405020304" pitchFamily="18" charset="0"/>
              </a:rPr>
              <a:t>London: Longman, 1988. </a:t>
            </a:r>
          </a:p>
        </p:txBody>
      </p:sp>
      <p:sp>
        <p:nvSpPr>
          <p:cNvPr id="24" name="TextBox 23">
            <a:extLst>
              <a:ext uri="{FF2B5EF4-FFF2-40B4-BE49-F238E27FC236}">
                <a16:creationId xmlns:a16="http://schemas.microsoft.com/office/drawing/2014/main" id="{5E6264AA-0D3E-449C-915B-060FCB8F8E5C}"/>
              </a:ext>
            </a:extLst>
          </p:cNvPr>
          <p:cNvSpPr txBox="1"/>
          <p:nvPr/>
        </p:nvSpPr>
        <p:spPr>
          <a:xfrm>
            <a:off x="986229" y="4137493"/>
            <a:ext cx="2144616" cy="1323439"/>
          </a:xfrm>
          <a:prstGeom prst="rect">
            <a:avLst/>
          </a:prstGeom>
          <a:noFill/>
          <a:ln>
            <a:solidFill>
              <a:schemeClr val="tx1"/>
            </a:solidFill>
            <a:prstDash val="sysDot"/>
          </a:ln>
        </p:spPr>
        <p:txBody>
          <a:bodyPr wrap="square">
            <a:spAutoFit/>
          </a:bodyPr>
          <a:lstStyle/>
          <a:p>
            <a:pPr algn="ctr"/>
            <a:r>
              <a:rPr lang="en-US" sz="4000" dirty="0">
                <a:solidFill>
                  <a:srgbClr val="232262"/>
                </a:solidFill>
                <a:effectLst/>
                <a:latin typeface="Times New Roman" panose="02020603050405020304" pitchFamily="18" charset="0"/>
                <a:ea typeface="Times New Roman" panose="02020603050405020304" pitchFamily="18" charset="0"/>
              </a:rPr>
              <a:t>loss &amp; gain</a:t>
            </a:r>
            <a:endParaRPr lang="en-US" sz="4000" dirty="0">
              <a:solidFill>
                <a:srgbClr val="232262"/>
              </a:solidFill>
            </a:endParaRPr>
          </a:p>
        </p:txBody>
      </p:sp>
      <p:sp>
        <p:nvSpPr>
          <p:cNvPr id="26" name="TextBox 25">
            <a:extLst>
              <a:ext uri="{FF2B5EF4-FFF2-40B4-BE49-F238E27FC236}">
                <a16:creationId xmlns:a16="http://schemas.microsoft.com/office/drawing/2014/main" id="{8DEA9B92-0DC4-4123-8FA6-91166285D68B}"/>
              </a:ext>
            </a:extLst>
          </p:cNvPr>
          <p:cNvSpPr txBox="1"/>
          <p:nvPr/>
        </p:nvSpPr>
        <p:spPr>
          <a:xfrm>
            <a:off x="4523029" y="4710891"/>
            <a:ext cx="3022648" cy="1323439"/>
          </a:xfrm>
          <a:prstGeom prst="rect">
            <a:avLst/>
          </a:prstGeom>
          <a:noFill/>
          <a:ln>
            <a:solidFill>
              <a:schemeClr val="tx1"/>
            </a:solidFill>
            <a:prstDash val="sysDot"/>
          </a:ln>
        </p:spPr>
        <p:txBody>
          <a:bodyPr wrap="square">
            <a:spAutoFit/>
          </a:bodyPr>
          <a:lstStyle/>
          <a:p>
            <a:pPr algn="ctr"/>
            <a:r>
              <a:rPr lang="en-US" sz="4000" dirty="0">
                <a:solidFill>
                  <a:srgbClr val="232262"/>
                </a:solidFill>
                <a:effectLst/>
                <a:latin typeface="Times New Roman" panose="02020603050405020304" pitchFamily="18" charset="0"/>
                <a:ea typeface="Times New Roman" panose="02020603050405020304" pitchFamily="18" charset="0"/>
              </a:rPr>
              <a:t>multi-level equivalence</a:t>
            </a:r>
            <a:endParaRPr lang="en-US" sz="4000" dirty="0">
              <a:solidFill>
                <a:srgbClr val="232262"/>
              </a:solidFill>
            </a:endParaRPr>
          </a:p>
        </p:txBody>
      </p:sp>
      <p:sp>
        <p:nvSpPr>
          <p:cNvPr id="28" name="TextBox 27">
            <a:extLst>
              <a:ext uri="{FF2B5EF4-FFF2-40B4-BE49-F238E27FC236}">
                <a16:creationId xmlns:a16="http://schemas.microsoft.com/office/drawing/2014/main" id="{C9C13438-9BF6-46ED-A0F2-9EEDF719E9C1}"/>
              </a:ext>
            </a:extLst>
          </p:cNvPr>
          <p:cNvSpPr txBox="1"/>
          <p:nvPr/>
        </p:nvSpPr>
        <p:spPr>
          <a:xfrm>
            <a:off x="8596899" y="4100040"/>
            <a:ext cx="3022648" cy="1323439"/>
          </a:xfrm>
          <a:prstGeom prst="rect">
            <a:avLst/>
          </a:prstGeom>
          <a:noFill/>
          <a:ln>
            <a:solidFill>
              <a:schemeClr val="tx1"/>
            </a:solidFill>
            <a:prstDash val="sysDot"/>
          </a:ln>
        </p:spPr>
        <p:txBody>
          <a:bodyPr wrap="square">
            <a:spAutoFit/>
          </a:bodyPr>
          <a:lstStyle/>
          <a:p>
            <a:pPr algn="ctr"/>
            <a:r>
              <a:rPr lang="en-US" sz="4000" dirty="0">
                <a:solidFill>
                  <a:srgbClr val="232262"/>
                </a:solidFill>
                <a:effectLst/>
                <a:latin typeface="Times New Roman" panose="02020603050405020304" pitchFamily="18" charset="0"/>
                <a:ea typeface="Times New Roman" panose="02020603050405020304" pitchFamily="18" charset="0"/>
              </a:rPr>
              <a:t>translation procedures</a:t>
            </a:r>
            <a:endParaRPr lang="en-US" sz="4000" dirty="0">
              <a:solidFill>
                <a:srgbClr val="232262"/>
              </a:solidFill>
            </a:endParaRPr>
          </a:p>
        </p:txBody>
      </p:sp>
      <p:cxnSp>
        <p:nvCxnSpPr>
          <p:cNvPr id="4" name="Straight Connector 3">
            <a:extLst>
              <a:ext uri="{FF2B5EF4-FFF2-40B4-BE49-F238E27FC236}">
                <a16:creationId xmlns:a16="http://schemas.microsoft.com/office/drawing/2014/main" id="{B43E5C28-FA70-4CE6-B2EF-AA56507C38BC}"/>
              </a:ext>
            </a:extLst>
          </p:cNvPr>
          <p:cNvCxnSpPr>
            <a:cxnSpLocks/>
            <a:stCxn id="7" idx="1"/>
            <a:endCxn id="20" idx="0"/>
          </p:cNvCxnSpPr>
          <p:nvPr/>
        </p:nvCxnSpPr>
        <p:spPr>
          <a:xfrm flipH="1">
            <a:off x="2058538" y="955367"/>
            <a:ext cx="733297" cy="1250742"/>
          </a:xfrm>
          <a:prstGeom prst="line">
            <a:avLst/>
          </a:prstGeom>
          <a:ln w="6350">
            <a:solidFill>
              <a:srgbClr val="23226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46FB417-67A6-4D18-B53F-DC7952EE5D40}"/>
              </a:ext>
            </a:extLst>
          </p:cNvPr>
          <p:cNvCxnSpPr>
            <a:cxnSpLocks/>
            <a:stCxn id="7" idx="2"/>
            <a:endCxn id="21" idx="0"/>
          </p:cNvCxnSpPr>
          <p:nvPr/>
        </p:nvCxnSpPr>
        <p:spPr>
          <a:xfrm>
            <a:off x="6034354" y="1370865"/>
            <a:ext cx="1" cy="819498"/>
          </a:xfrm>
          <a:prstGeom prst="line">
            <a:avLst/>
          </a:prstGeom>
          <a:ln w="6350">
            <a:solidFill>
              <a:srgbClr val="23226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7AB96C6-B3A2-42BD-9B98-68BA84AAB01B}"/>
              </a:ext>
            </a:extLst>
          </p:cNvPr>
          <p:cNvCxnSpPr>
            <a:cxnSpLocks/>
            <a:stCxn id="7" idx="3"/>
            <a:endCxn id="22" idx="0"/>
          </p:cNvCxnSpPr>
          <p:nvPr/>
        </p:nvCxnSpPr>
        <p:spPr>
          <a:xfrm>
            <a:off x="9276872" y="955367"/>
            <a:ext cx="831352" cy="1234996"/>
          </a:xfrm>
          <a:prstGeom prst="line">
            <a:avLst/>
          </a:prstGeom>
          <a:ln w="6350">
            <a:solidFill>
              <a:srgbClr val="23226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B69906-C0E5-4463-B59B-30561A81125C}"/>
              </a:ext>
            </a:extLst>
          </p:cNvPr>
          <p:cNvCxnSpPr>
            <a:cxnSpLocks/>
            <a:stCxn id="24" idx="0"/>
            <a:endCxn id="20" idx="2"/>
          </p:cNvCxnSpPr>
          <p:nvPr/>
        </p:nvCxnSpPr>
        <p:spPr>
          <a:xfrm flipV="1">
            <a:off x="2058537" y="3329493"/>
            <a:ext cx="1" cy="808000"/>
          </a:xfrm>
          <a:prstGeom prst="line">
            <a:avLst/>
          </a:prstGeom>
          <a:ln w="6350">
            <a:solidFill>
              <a:srgbClr val="23226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FA9F825-7EA3-41B3-8D36-EF0BBBA2200A}"/>
              </a:ext>
            </a:extLst>
          </p:cNvPr>
          <p:cNvCxnSpPr>
            <a:cxnSpLocks/>
            <a:stCxn id="26" idx="0"/>
            <a:endCxn id="21" idx="2"/>
          </p:cNvCxnSpPr>
          <p:nvPr/>
        </p:nvCxnSpPr>
        <p:spPr>
          <a:xfrm flipV="1">
            <a:off x="6034353" y="3313747"/>
            <a:ext cx="2" cy="1397144"/>
          </a:xfrm>
          <a:prstGeom prst="line">
            <a:avLst/>
          </a:prstGeom>
          <a:ln w="6350">
            <a:solidFill>
              <a:srgbClr val="23226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7BB7D80-6F65-4292-97EB-511ABFC378DB}"/>
              </a:ext>
            </a:extLst>
          </p:cNvPr>
          <p:cNvCxnSpPr>
            <a:cxnSpLocks/>
            <a:stCxn id="28" idx="0"/>
            <a:endCxn id="22" idx="2"/>
          </p:cNvCxnSpPr>
          <p:nvPr/>
        </p:nvCxnSpPr>
        <p:spPr>
          <a:xfrm flipV="1">
            <a:off x="10108223" y="3313747"/>
            <a:ext cx="1" cy="786293"/>
          </a:xfrm>
          <a:prstGeom prst="line">
            <a:avLst/>
          </a:prstGeom>
          <a:ln w="6350">
            <a:solidFill>
              <a:srgbClr val="23226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2AC1FD6-6C5F-4033-B4E7-6CC9729D87A3}"/>
              </a:ext>
            </a:extLst>
          </p:cNvPr>
          <p:cNvCxnSpPr>
            <a:cxnSpLocks/>
            <a:stCxn id="24" idx="3"/>
            <a:endCxn id="26" idx="1"/>
          </p:cNvCxnSpPr>
          <p:nvPr/>
        </p:nvCxnSpPr>
        <p:spPr>
          <a:xfrm>
            <a:off x="3130845" y="4799213"/>
            <a:ext cx="1392184" cy="573398"/>
          </a:xfrm>
          <a:prstGeom prst="line">
            <a:avLst/>
          </a:prstGeom>
          <a:ln w="6350">
            <a:solidFill>
              <a:srgbClr val="23226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2782F53-18E9-4E02-813D-FDE49D7A352B}"/>
              </a:ext>
            </a:extLst>
          </p:cNvPr>
          <p:cNvCxnSpPr>
            <a:cxnSpLocks/>
            <a:endCxn id="28" idx="1"/>
          </p:cNvCxnSpPr>
          <p:nvPr/>
        </p:nvCxnSpPr>
        <p:spPr>
          <a:xfrm flipV="1">
            <a:off x="7545677" y="4761760"/>
            <a:ext cx="1051222" cy="699172"/>
          </a:xfrm>
          <a:prstGeom prst="line">
            <a:avLst/>
          </a:prstGeom>
          <a:ln w="6350">
            <a:solidFill>
              <a:srgbClr val="23226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25601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par>
                                <p:cTn id="40" presetID="10" presetClass="entr" presetSubtype="0" fill="hold"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500"/>
                                        <p:tgtEl>
                                          <p:spTgt spid="3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fade">
                                      <p:cBhvr>
                                        <p:cTn id="50" dur="500"/>
                                        <p:tgtEl>
                                          <p:spTgt spid="48"/>
                                        </p:tgtEl>
                                      </p:cBhvr>
                                    </p:animEffect>
                                  </p:childTnLst>
                                </p:cTn>
                              </p:par>
                              <p:par>
                                <p:cTn id="51" presetID="10" presetClass="entr" presetSubtype="0" fill="hold" nodeType="with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500"/>
                                        <p:tgtEl>
                                          <p:spTgt spid="39"/>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4" grpId="0" animBg="1"/>
      <p:bldP spid="26"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8000" r="-29000" b="-1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08685D9-FAA1-4D8C-8805-C95029D3148D}"/>
              </a:ext>
            </a:extLst>
          </p:cNvPr>
          <p:cNvSpPr txBox="1"/>
          <p:nvPr/>
        </p:nvSpPr>
        <p:spPr>
          <a:xfrm>
            <a:off x="337003" y="361632"/>
            <a:ext cx="5860597" cy="830997"/>
          </a:xfrm>
          <a:prstGeom prst="rect">
            <a:avLst/>
          </a:prstGeom>
          <a:solidFill>
            <a:srgbClr val="232262"/>
          </a:solidFill>
          <a:ln>
            <a:solidFill>
              <a:srgbClr val="232262"/>
            </a:solidFill>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1200"/>
              </a:spcBef>
              <a:spcAft>
                <a:spcPts val="1200"/>
              </a:spcAft>
            </a:pPr>
            <a:r>
              <a:rPr lang="en-US" sz="4800" b="1" dirty="0">
                <a:solidFill>
                  <a:schemeClr val="bg1"/>
                </a:solidFill>
                <a:latin typeface="Times New Roman" panose="02020603050405020304" pitchFamily="18" charset="0"/>
                <a:cs typeface="Times New Roman" panose="02020603050405020304" pitchFamily="18" charset="0"/>
              </a:rPr>
              <a:t>Data &amp; Methodology</a:t>
            </a:r>
          </a:p>
        </p:txBody>
      </p:sp>
      <p:sp>
        <p:nvSpPr>
          <p:cNvPr id="14" name="TextBox 13">
            <a:extLst>
              <a:ext uri="{FF2B5EF4-FFF2-40B4-BE49-F238E27FC236}">
                <a16:creationId xmlns:a16="http://schemas.microsoft.com/office/drawing/2014/main" id="{12AE7057-1B3D-4ED9-B0F1-15CCFC369C88}"/>
              </a:ext>
            </a:extLst>
          </p:cNvPr>
          <p:cNvSpPr txBox="1"/>
          <p:nvPr/>
        </p:nvSpPr>
        <p:spPr>
          <a:xfrm>
            <a:off x="337002" y="1345724"/>
            <a:ext cx="5758998" cy="1815882"/>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Data sources: </a:t>
            </a:r>
          </a:p>
          <a:p>
            <a:pPr marL="457200" indent="-457200">
              <a:spcBef>
                <a:spcPts val="600"/>
              </a:spcBef>
              <a:spcAft>
                <a:spcPts val="600"/>
              </a:spcAft>
              <a:buFont typeface="Wingdings" panose="05000000000000000000" pitchFamily="2" charset="2"/>
              <a:buChar char="§"/>
            </a:pPr>
            <a:r>
              <a:rPr lang="en-US" sz="2800" dirty="0" err="1">
                <a:solidFill>
                  <a:srgbClr val="232262"/>
                </a:solidFill>
                <a:latin typeface="Times New Roman" panose="02020603050405020304" pitchFamily="18" charset="0"/>
                <a:cs typeface="Times New Roman" panose="02020603050405020304" pitchFamily="18" charset="0"/>
              </a:rPr>
              <a:t>Số</a:t>
            </a:r>
            <a:r>
              <a:rPr lang="en-US" sz="2800" dirty="0">
                <a:solidFill>
                  <a:srgbClr val="232262"/>
                </a:solidFill>
                <a:latin typeface="Times New Roman" panose="02020603050405020304" pitchFamily="18" charset="0"/>
                <a:cs typeface="Times New Roman" panose="02020603050405020304" pitchFamily="18" charset="0"/>
              </a:rPr>
              <a:t> </a:t>
            </a:r>
            <a:r>
              <a:rPr lang="en-US" sz="2800" dirty="0" err="1">
                <a:solidFill>
                  <a:srgbClr val="232262"/>
                </a:solidFill>
                <a:latin typeface="Times New Roman" panose="02020603050405020304" pitchFamily="18" charset="0"/>
                <a:cs typeface="Times New Roman" panose="02020603050405020304" pitchFamily="18" charset="0"/>
              </a:rPr>
              <a:t>đỏ</a:t>
            </a:r>
            <a:r>
              <a:rPr lang="en-US" sz="2800" dirty="0">
                <a:solidFill>
                  <a:srgbClr val="232262"/>
                </a:solidFill>
                <a:latin typeface="Times New Roman" panose="02020603050405020304" pitchFamily="18" charset="0"/>
                <a:cs typeface="Times New Roman" panose="02020603050405020304" pitchFamily="18" charset="0"/>
              </a:rPr>
              <a:t> (Vietnamese)</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Dumb Luck (English translation)</a:t>
            </a:r>
          </a:p>
        </p:txBody>
      </p:sp>
      <p:sp>
        <p:nvSpPr>
          <p:cNvPr id="11" name="TextBox 10">
            <a:extLst>
              <a:ext uri="{FF2B5EF4-FFF2-40B4-BE49-F238E27FC236}">
                <a16:creationId xmlns:a16="http://schemas.microsoft.com/office/drawing/2014/main" id="{96609154-7A4E-496F-878B-E670BEFBD5E3}"/>
              </a:ext>
            </a:extLst>
          </p:cNvPr>
          <p:cNvSpPr txBox="1"/>
          <p:nvPr/>
        </p:nvSpPr>
        <p:spPr>
          <a:xfrm>
            <a:off x="337002" y="3295604"/>
            <a:ext cx="7575098" cy="1231106"/>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Sampling: </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20 chapters × 5 samples = 100 translation units</a:t>
            </a:r>
          </a:p>
        </p:txBody>
      </p:sp>
      <p:sp>
        <p:nvSpPr>
          <p:cNvPr id="17" name="TextBox 16">
            <a:extLst>
              <a:ext uri="{FF2B5EF4-FFF2-40B4-BE49-F238E27FC236}">
                <a16:creationId xmlns:a16="http://schemas.microsoft.com/office/drawing/2014/main" id="{F71620BD-D99B-4567-9DF6-D05497387424}"/>
              </a:ext>
            </a:extLst>
          </p:cNvPr>
          <p:cNvSpPr txBox="1"/>
          <p:nvPr/>
        </p:nvSpPr>
        <p:spPr>
          <a:xfrm>
            <a:off x="337002" y="4660708"/>
            <a:ext cx="7575098" cy="1231106"/>
          </a:xfrm>
          <a:prstGeom prst="rect">
            <a:avLst/>
          </a:prstGeom>
          <a:noFill/>
        </p:spPr>
        <p:txBody>
          <a:bodyPr wrap="square">
            <a:spAutoFit/>
          </a:bodyPr>
          <a:lstStyle/>
          <a:p>
            <a:pPr>
              <a:spcBef>
                <a:spcPts val="600"/>
              </a:spcBef>
              <a:spcAft>
                <a:spcPts val="600"/>
              </a:spcAft>
            </a:pPr>
            <a:r>
              <a:rPr lang="en-US" sz="3600" b="1" dirty="0">
                <a:solidFill>
                  <a:srgbClr val="232262"/>
                </a:solidFill>
                <a:latin typeface="Times New Roman" panose="02020603050405020304" pitchFamily="18" charset="0"/>
                <a:cs typeface="Times New Roman" panose="02020603050405020304" pitchFamily="18" charset="0"/>
              </a:rPr>
              <a:t>Coding: </a:t>
            </a:r>
          </a:p>
          <a:p>
            <a:pPr marL="457200" indent="-457200">
              <a:spcBef>
                <a:spcPts val="600"/>
              </a:spcBef>
              <a:spcAft>
                <a:spcPts val="600"/>
              </a:spcAft>
              <a:buFont typeface="Wingdings" panose="05000000000000000000" pitchFamily="2" charset="2"/>
              <a:buChar char="§"/>
            </a:pPr>
            <a:r>
              <a:rPr lang="en-US" sz="2800" dirty="0">
                <a:solidFill>
                  <a:srgbClr val="232262"/>
                </a:solidFill>
                <a:latin typeface="Times New Roman" panose="02020603050405020304" pitchFamily="18" charset="0"/>
                <a:cs typeface="Times New Roman" panose="02020603050405020304" pitchFamily="18" charset="0"/>
              </a:rPr>
              <a:t>Loss / Gain: </a:t>
            </a:r>
            <a:r>
              <a:rPr lang="en-US" sz="2400" i="1" dirty="0">
                <a:solidFill>
                  <a:srgbClr val="232262"/>
                </a:solidFill>
                <a:latin typeface="Times New Roman" panose="02020603050405020304" pitchFamily="18" charset="0"/>
                <a:cs typeface="Times New Roman" panose="02020603050405020304" pitchFamily="18" charset="0"/>
              </a:rPr>
              <a:t>Lexical | Structural | Pragmatic</a:t>
            </a:r>
            <a:endParaRPr lang="en-US" sz="2800" i="1" dirty="0">
              <a:solidFill>
                <a:srgbClr val="232262"/>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4BADB32C-CED5-418A-8422-4209DD09C437}"/>
              </a:ext>
            </a:extLst>
          </p:cNvPr>
          <p:cNvSpPr txBox="1"/>
          <p:nvPr/>
        </p:nvSpPr>
        <p:spPr>
          <a:xfrm>
            <a:off x="8496299" y="1139244"/>
            <a:ext cx="3358698" cy="4312719"/>
          </a:xfrm>
          <a:prstGeom prst="rect">
            <a:avLst/>
          </a:prstGeom>
          <a:noFill/>
          <a:ln>
            <a:prstDash val="dash"/>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600"/>
              </a:spcBef>
              <a:spcAft>
                <a:spcPts val="600"/>
              </a:spcAft>
            </a:pPr>
            <a:r>
              <a:rPr lang="en-US" sz="4800" b="1" dirty="0">
                <a:solidFill>
                  <a:srgbClr val="232262"/>
                </a:solidFill>
                <a:latin typeface="Times New Roman" panose="02020603050405020304" pitchFamily="18" charset="0"/>
                <a:cs typeface="Times New Roman" panose="02020603050405020304" pitchFamily="18" charset="0"/>
              </a:rPr>
              <a:t>Methods</a:t>
            </a:r>
            <a:r>
              <a:rPr lang="en-US" sz="3600" b="1" dirty="0">
                <a:solidFill>
                  <a:srgbClr val="232262"/>
                </a:solidFill>
                <a:latin typeface="Times New Roman" panose="02020603050405020304" pitchFamily="18" charset="0"/>
                <a:cs typeface="Times New Roman" panose="02020603050405020304" pitchFamily="18" charset="0"/>
              </a:rPr>
              <a:t> </a:t>
            </a:r>
          </a:p>
          <a:p>
            <a:pPr marL="548640" indent="-457200">
              <a:lnSpc>
                <a:spcPct val="150000"/>
              </a:lnSpc>
              <a:spcBef>
                <a:spcPts val="600"/>
              </a:spcBef>
              <a:spcAft>
                <a:spcPts val="600"/>
              </a:spcAft>
              <a:buFont typeface="Wingdings" panose="05000000000000000000" pitchFamily="2" charset="2"/>
              <a:buChar char="§"/>
            </a:pPr>
            <a:r>
              <a:rPr lang="en-US" sz="3200" dirty="0">
                <a:solidFill>
                  <a:srgbClr val="232262"/>
                </a:solidFill>
                <a:latin typeface="Times New Roman" panose="02020603050405020304" pitchFamily="18" charset="0"/>
                <a:cs typeface="Times New Roman" panose="02020603050405020304" pitchFamily="18" charset="0"/>
              </a:rPr>
              <a:t>Contrastive</a:t>
            </a:r>
          </a:p>
          <a:p>
            <a:pPr marL="548640" indent="-457200">
              <a:lnSpc>
                <a:spcPct val="150000"/>
              </a:lnSpc>
              <a:spcBef>
                <a:spcPts val="600"/>
              </a:spcBef>
              <a:spcAft>
                <a:spcPts val="600"/>
              </a:spcAft>
              <a:buFont typeface="Wingdings" panose="05000000000000000000" pitchFamily="2" charset="2"/>
              <a:buChar char="§"/>
            </a:pPr>
            <a:r>
              <a:rPr lang="en-US" sz="3200" dirty="0">
                <a:solidFill>
                  <a:srgbClr val="232262"/>
                </a:solidFill>
                <a:latin typeface="Times New Roman" panose="02020603050405020304" pitchFamily="18" charset="0"/>
                <a:cs typeface="Times New Roman" panose="02020603050405020304" pitchFamily="18" charset="0"/>
              </a:rPr>
              <a:t>Descriptive </a:t>
            </a:r>
          </a:p>
          <a:p>
            <a:pPr marL="548640" indent="-457200">
              <a:lnSpc>
                <a:spcPct val="150000"/>
              </a:lnSpc>
              <a:spcBef>
                <a:spcPts val="600"/>
              </a:spcBef>
              <a:spcAft>
                <a:spcPts val="600"/>
              </a:spcAft>
              <a:buFont typeface="Wingdings" panose="05000000000000000000" pitchFamily="2" charset="2"/>
              <a:buChar char="§"/>
            </a:pPr>
            <a:r>
              <a:rPr lang="en-US" sz="3200" dirty="0">
                <a:solidFill>
                  <a:srgbClr val="232262"/>
                </a:solidFill>
                <a:latin typeface="Times New Roman" panose="02020603050405020304" pitchFamily="18" charset="0"/>
                <a:cs typeface="Times New Roman" panose="02020603050405020304" pitchFamily="18" charset="0"/>
              </a:rPr>
              <a:t>Statistical</a:t>
            </a:r>
          </a:p>
          <a:p>
            <a:pPr marL="548640" indent="-457200">
              <a:lnSpc>
                <a:spcPct val="150000"/>
              </a:lnSpc>
              <a:spcBef>
                <a:spcPts val="600"/>
              </a:spcBef>
              <a:spcAft>
                <a:spcPts val="600"/>
              </a:spcAft>
              <a:buFont typeface="Wingdings" panose="05000000000000000000" pitchFamily="2" charset="2"/>
              <a:buChar char="§"/>
            </a:pPr>
            <a:r>
              <a:rPr lang="en-US" sz="3200" dirty="0">
                <a:solidFill>
                  <a:srgbClr val="232262"/>
                </a:solidFill>
                <a:latin typeface="Times New Roman" panose="02020603050405020304" pitchFamily="18" charset="0"/>
                <a:cs typeface="Times New Roman" panose="02020603050405020304" pitchFamily="18" charset="0"/>
              </a:rPr>
              <a:t>Qualitative</a:t>
            </a:r>
          </a:p>
        </p:txBody>
      </p:sp>
    </p:spTree>
    <p:extLst>
      <p:ext uri="{BB962C8B-B14F-4D97-AF65-F5344CB8AC3E}">
        <p14:creationId xmlns:p14="http://schemas.microsoft.com/office/powerpoint/2010/main" val="33650343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fade">
                                      <p:cBhvr>
                                        <p:cTn id="27" dur="500"/>
                                        <p:tgtEl>
                                          <p:spTgt spid="1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500"/>
                                        <p:tgtEl>
                                          <p:spTgt spid="1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xEl>
                                              <p:pRg st="1" end="1"/>
                                            </p:txEl>
                                          </p:spTgt>
                                        </p:tgtEl>
                                        <p:attrNameLst>
                                          <p:attrName>style.visibility</p:attrName>
                                        </p:attrNameLst>
                                      </p:cBhvr>
                                      <p:to>
                                        <p:strVal val="visible"/>
                                      </p:to>
                                    </p:set>
                                    <p:animEffect transition="in" filter="fade">
                                      <p:cBhvr>
                                        <p:cTn id="37" dur="500"/>
                                        <p:tgtEl>
                                          <p:spTgt spid="17">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bg/>
                                          </p:spTgt>
                                        </p:tgtEl>
                                        <p:attrNameLst>
                                          <p:attrName>style.visibility</p:attrName>
                                        </p:attrNameLst>
                                      </p:cBhvr>
                                      <p:to>
                                        <p:strVal val="visible"/>
                                      </p:to>
                                    </p:set>
                                    <p:animEffect transition="in" filter="fade">
                                      <p:cBhvr>
                                        <p:cTn id="42" dur="500"/>
                                        <p:tgtEl>
                                          <p:spTgt spid="19">
                                            <p:bg/>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xEl>
                                              <p:pRg st="0" end="0"/>
                                            </p:txEl>
                                          </p:spTgt>
                                        </p:tgtEl>
                                        <p:attrNameLst>
                                          <p:attrName>style.visibility</p:attrName>
                                        </p:attrNameLst>
                                      </p:cBhvr>
                                      <p:to>
                                        <p:strVal val="visible"/>
                                      </p:to>
                                    </p:set>
                                    <p:animEffect transition="in" filter="fade">
                                      <p:cBhvr>
                                        <p:cTn id="47" dur="500"/>
                                        <p:tgtEl>
                                          <p:spTgt spid="19">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xEl>
                                              <p:pRg st="1" end="1"/>
                                            </p:txEl>
                                          </p:spTgt>
                                        </p:tgtEl>
                                        <p:attrNameLst>
                                          <p:attrName>style.visibility</p:attrName>
                                        </p:attrNameLst>
                                      </p:cBhvr>
                                      <p:to>
                                        <p:strVal val="visible"/>
                                      </p:to>
                                    </p:set>
                                    <p:animEffect transition="in" filter="fade">
                                      <p:cBhvr>
                                        <p:cTn id="52" dur="500"/>
                                        <p:tgtEl>
                                          <p:spTgt spid="19">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9">
                                            <p:txEl>
                                              <p:pRg st="2" end="2"/>
                                            </p:txEl>
                                          </p:spTgt>
                                        </p:tgtEl>
                                        <p:attrNameLst>
                                          <p:attrName>style.visibility</p:attrName>
                                        </p:attrNameLst>
                                      </p:cBhvr>
                                      <p:to>
                                        <p:strVal val="visible"/>
                                      </p:to>
                                    </p:set>
                                    <p:animEffect transition="in" filter="fade">
                                      <p:cBhvr>
                                        <p:cTn id="57" dur="500"/>
                                        <p:tgtEl>
                                          <p:spTgt spid="19">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
                                            <p:txEl>
                                              <p:pRg st="3" end="3"/>
                                            </p:txEl>
                                          </p:spTgt>
                                        </p:tgtEl>
                                        <p:attrNameLst>
                                          <p:attrName>style.visibility</p:attrName>
                                        </p:attrNameLst>
                                      </p:cBhvr>
                                      <p:to>
                                        <p:strVal val="visible"/>
                                      </p:to>
                                    </p:set>
                                    <p:animEffect transition="in" filter="fade">
                                      <p:cBhvr>
                                        <p:cTn id="62" dur="500"/>
                                        <p:tgtEl>
                                          <p:spTgt spid="19">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9">
                                            <p:txEl>
                                              <p:pRg st="4" end="4"/>
                                            </p:txEl>
                                          </p:spTgt>
                                        </p:tgtEl>
                                        <p:attrNameLst>
                                          <p:attrName>style.visibility</p:attrName>
                                        </p:attrNameLst>
                                      </p:cBhvr>
                                      <p:to>
                                        <p:strVal val="visible"/>
                                      </p:to>
                                    </p:set>
                                    <p:animEffect transition="in" filter="fade">
                                      <p:cBhvr>
                                        <p:cTn id="67"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1" grpId="0" build="p"/>
      <p:bldP spid="17" grpId="0" build="p"/>
      <p:bldP spid="19"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869CEC-488F-4CE9-B6DE-14DDA2D7CA3B}"/>
              </a:ext>
            </a:extLst>
          </p:cNvPr>
          <p:cNvSpPr txBox="1"/>
          <p:nvPr/>
        </p:nvSpPr>
        <p:spPr>
          <a:xfrm>
            <a:off x="141060" y="2258848"/>
            <a:ext cx="3574292" cy="2002023"/>
          </a:xfrm>
          <a:prstGeom prst="rect">
            <a:avLst/>
          </a:prstGeom>
          <a:noFill/>
        </p:spPr>
        <p:txBody>
          <a:bodyPr wrap="square">
            <a:spAutoFit/>
          </a:bodyPr>
          <a:lstStyle/>
          <a:p>
            <a:pPr algn="ctr">
              <a:lnSpc>
                <a:spcPct val="150000"/>
              </a:lnSpc>
              <a:spcBef>
                <a:spcPts val="600"/>
              </a:spcBef>
              <a:spcAft>
                <a:spcPts val="600"/>
              </a:spcAft>
            </a:pPr>
            <a:r>
              <a:rPr lang="en-US" sz="4400" b="1" dirty="0">
                <a:solidFill>
                  <a:schemeClr val="bg1"/>
                </a:solidFill>
                <a:latin typeface="Times New Roman" panose="02020603050405020304" pitchFamily="18" charset="0"/>
                <a:cs typeface="Times New Roman" panose="02020603050405020304" pitchFamily="18" charset="0"/>
              </a:rPr>
              <a:t>WHAT IS FOUND?</a:t>
            </a:r>
          </a:p>
        </p:txBody>
      </p:sp>
      <p:sp>
        <p:nvSpPr>
          <p:cNvPr id="13" name="TextBox 12">
            <a:extLst>
              <a:ext uri="{FF2B5EF4-FFF2-40B4-BE49-F238E27FC236}">
                <a16:creationId xmlns:a16="http://schemas.microsoft.com/office/drawing/2014/main" id="{959A32E9-C9CB-441C-B445-9AEDF1BBED96}"/>
              </a:ext>
            </a:extLst>
          </p:cNvPr>
          <p:cNvSpPr txBox="1"/>
          <p:nvPr/>
        </p:nvSpPr>
        <p:spPr>
          <a:xfrm>
            <a:off x="4703069" y="451406"/>
            <a:ext cx="4575362" cy="2808453"/>
          </a:xfrm>
          <a:prstGeom prst="cloudCallout">
            <a:avLst/>
          </a:prstGeom>
          <a:noFill/>
          <a:ln>
            <a:solidFill>
              <a:srgbClr val="232262"/>
            </a:solidFill>
          </a:ln>
        </p:spPr>
        <p:txBody>
          <a:bodyPr wrap="square">
            <a:normAutofit/>
          </a:bodyPr>
          <a:lstStyle/>
          <a:p>
            <a:pPr algn="ctr">
              <a:spcBef>
                <a:spcPts val="600"/>
              </a:spcBef>
              <a:spcAft>
                <a:spcPts val="600"/>
              </a:spcAft>
            </a:pPr>
            <a:r>
              <a:rPr lang="en-US" sz="6000" b="1" dirty="0">
                <a:solidFill>
                  <a:srgbClr val="232262"/>
                </a:solidFill>
                <a:latin typeface="Times New Roman" panose="02020603050405020304" pitchFamily="18" charset="0"/>
                <a:cs typeface="Times New Roman" panose="02020603050405020304" pitchFamily="18" charset="0"/>
              </a:rPr>
              <a:t>96 Loss</a:t>
            </a:r>
          </a:p>
          <a:p>
            <a:pPr algn="ctr">
              <a:spcBef>
                <a:spcPts val="600"/>
              </a:spcBef>
              <a:spcAft>
                <a:spcPts val="600"/>
              </a:spcAft>
            </a:pPr>
            <a:r>
              <a:rPr lang="en-US" sz="3200" b="1" i="1" dirty="0">
                <a:solidFill>
                  <a:srgbClr val="232262"/>
                </a:solidFill>
                <a:latin typeface="Times New Roman" panose="02020603050405020304" pitchFamily="18" charset="0"/>
                <a:cs typeface="Times New Roman" panose="02020603050405020304" pitchFamily="18" charset="0"/>
              </a:rPr>
              <a:t>More frequent</a:t>
            </a:r>
          </a:p>
        </p:txBody>
      </p:sp>
      <p:sp>
        <p:nvSpPr>
          <p:cNvPr id="14" name="TextBox 13">
            <a:extLst>
              <a:ext uri="{FF2B5EF4-FFF2-40B4-BE49-F238E27FC236}">
                <a16:creationId xmlns:a16="http://schemas.microsoft.com/office/drawing/2014/main" id="{A7AEE164-7966-4218-8FD8-901C799BDD1E}"/>
              </a:ext>
            </a:extLst>
          </p:cNvPr>
          <p:cNvSpPr txBox="1"/>
          <p:nvPr/>
        </p:nvSpPr>
        <p:spPr>
          <a:xfrm>
            <a:off x="6990750" y="3593946"/>
            <a:ext cx="5053240" cy="3024507"/>
          </a:xfrm>
          <a:prstGeom prst="cloudCallout">
            <a:avLst>
              <a:gd name="adj1" fmla="val -63437"/>
              <a:gd name="adj2" fmla="val -6264"/>
            </a:avLst>
          </a:prstGeom>
          <a:noFill/>
          <a:ln>
            <a:solidFill>
              <a:srgbClr val="232262"/>
            </a:solidFill>
          </a:ln>
        </p:spPr>
        <p:txBody>
          <a:bodyPr wrap="square">
            <a:normAutofit fontScale="92500"/>
          </a:bodyPr>
          <a:lstStyle/>
          <a:p>
            <a:pPr algn="ctr">
              <a:spcBef>
                <a:spcPts val="600"/>
              </a:spcBef>
              <a:spcAft>
                <a:spcPts val="600"/>
              </a:spcAft>
            </a:pPr>
            <a:r>
              <a:rPr lang="en-US" sz="6500" b="1" dirty="0">
                <a:solidFill>
                  <a:srgbClr val="232262"/>
                </a:solidFill>
                <a:latin typeface="Times New Roman" panose="02020603050405020304" pitchFamily="18" charset="0"/>
                <a:cs typeface="Times New Roman" panose="02020603050405020304" pitchFamily="18" charset="0"/>
              </a:rPr>
              <a:t>62 Gain</a:t>
            </a:r>
          </a:p>
          <a:p>
            <a:pPr algn="ctr">
              <a:spcBef>
                <a:spcPts val="600"/>
              </a:spcBef>
              <a:spcAft>
                <a:spcPts val="600"/>
              </a:spcAft>
            </a:pPr>
            <a:r>
              <a:rPr lang="en-US" sz="3500" b="1" i="1" dirty="0">
                <a:solidFill>
                  <a:srgbClr val="232262"/>
                </a:solidFill>
                <a:latin typeface="Times New Roman" panose="02020603050405020304" pitchFamily="18" charset="0"/>
                <a:cs typeface="Times New Roman" panose="02020603050405020304" pitchFamily="18" charset="0"/>
              </a:rPr>
              <a:t>Systematic pattern</a:t>
            </a:r>
          </a:p>
        </p:txBody>
      </p:sp>
      <p:sp>
        <p:nvSpPr>
          <p:cNvPr id="15" name="TextBox 14">
            <a:extLst>
              <a:ext uri="{FF2B5EF4-FFF2-40B4-BE49-F238E27FC236}">
                <a16:creationId xmlns:a16="http://schemas.microsoft.com/office/drawing/2014/main" id="{B0916ECA-449D-49E5-945B-73876683620C}"/>
              </a:ext>
            </a:extLst>
          </p:cNvPr>
          <p:cNvSpPr txBox="1"/>
          <p:nvPr/>
        </p:nvSpPr>
        <p:spPr>
          <a:xfrm>
            <a:off x="4064000" y="3593946"/>
            <a:ext cx="1892300" cy="2123658"/>
          </a:xfrm>
          <a:prstGeom prst="rect">
            <a:avLst/>
          </a:prstGeom>
          <a:noFill/>
        </p:spPr>
        <p:txBody>
          <a:bodyPr wrap="square">
            <a:spAutoFit/>
          </a:bodyPr>
          <a:lstStyle/>
          <a:p>
            <a:pPr algn="ctr"/>
            <a:r>
              <a:rPr lang="en-US" sz="7200" b="1" dirty="0">
                <a:solidFill>
                  <a:srgbClr val="232262"/>
                </a:solidFill>
                <a:latin typeface="Times New Roman" panose="02020603050405020304" pitchFamily="18" charset="0"/>
                <a:cs typeface="Times New Roman" panose="02020603050405020304" pitchFamily="18" charset="0"/>
              </a:rPr>
              <a:t>100</a:t>
            </a:r>
            <a:r>
              <a:rPr lang="en-US" sz="6000" b="1" dirty="0">
                <a:solidFill>
                  <a:srgbClr val="232262"/>
                </a:solidFill>
                <a:latin typeface="Times New Roman" panose="02020603050405020304" pitchFamily="18" charset="0"/>
                <a:cs typeface="Times New Roman" panose="02020603050405020304" pitchFamily="18" charset="0"/>
              </a:rPr>
              <a:t> </a:t>
            </a:r>
          </a:p>
          <a:p>
            <a:pPr algn="ctr"/>
            <a:r>
              <a:rPr lang="en-US" sz="6000" b="1" dirty="0">
                <a:solidFill>
                  <a:srgbClr val="232262"/>
                </a:solidFill>
                <a:latin typeface="Times New Roman" panose="02020603050405020304" pitchFamily="18" charset="0"/>
                <a:cs typeface="Times New Roman" panose="02020603050405020304" pitchFamily="18" charset="0"/>
              </a:rPr>
              <a:t>units</a:t>
            </a:r>
            <a:endParaRPr lang="en-US" sz="6000" b="1" dirty="0"/>
          </a:p>
        </p:txBody>
      </p:sp>
    </p:spTree>
    <p:extLst>
      <p:ext uri="{BB962C8B-B14F-4D97-AF65-F5344CB8AC3E}">
        <p14:creationId xmlns:p14="http://schemas.microsoft.com/office/powerpoint/2010/main" val="2729047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869CEC-488F-4CE9-B6DE-14DDA2D7CA3B}"/>
              </a:ext>
            </a:extLst>
          </p:cNvPr>
          <p:cNvSpPr txBox="1"/>
          <p:nvPr/>
        </p:nvSpPr>
        <p:spPr>
          <a:xfrm>
            <a:off x="520700" y="689788"/>
            <a:ext cx="2794000" cy="5478423"/>
          </a:xfrm>
          <a:prstGeom prst="rect">
            <a:avLst/>
          </a:prstGeom>
          <a:noFill/>
        </p:spPr>
        <p:txBody>
          <a:bodyPr wrap="square">
            <a:spAutoFit/>
          </a:bodyPr>
          <a:lstStyle/>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L</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O</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S</a:t>
            </a:r>
          </a:p>
          <a:p>
            <a:pPr algn="ctr">
              <a:spcBef>
                <a:spcPts val="600"/>
              </a:spcBef>
              <a:spcAft>
                <a:spcPts val="600"/>
              </a:spcAft>
            </a:pPr>
            <a:r>
              <a:rPr lang="en-US" sz="8000" b="1" dirty="0">
                <a:solidFill>
                  <a:schemeClr val="bg1"/>
                </a:solidFill>
                <a:latin typeface="Times New Roman" panose="02020603050405020304" pitchFamily="18" charset="0"/>
                <a:cs typeface="Times New Roman" panose="02020603050405020304" pitchFamily="18" charset="0"/>
              </a:rPr>
              <a:t>S</a:t>
            </a:r>
          </a:p>
        </p:txBody>
      </p:sp>
      <p:graphicFrame>
        <p:nvGraphicFramePr>
          <p:cNvPr id="6" name="Chart 5">
            <a:extLst>
              <a:ext uri="{FF2B5EF4-FFF2-40B4-BE49-F238E27FC236}">
                <a16:creationId xmlns:a16="http://schemas.microsoft.com/office/drawing/2014/main" id="{5FEB6841-AD16-4CFC-8019-9EC523EDAAB4}"/>
              </a:ext>
            </a:extLst>
          </p:cNvPr>
          <p:cNvGraphicFramePr/>
          <p:nvPr>
            <p:extLst>
              <p:ext uri="{D42A27DB-BD31-4B8C-83A1-F6EECF244321}">
                <p14:modId xmlns:p14="http://schemas.microsoft.com/office/powerpoint/2010/main" val="1394429935"/>
              </p:ext>
            </p:extLst>
          </p:nvPr>
        </p:nvGraphicFramePr>
        <p:xfrm>
          <a:off x="4212969" y="292100"/>
          <a:ext cx="7878055" cy="60579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613893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7" dur="500"/>
                                        <p:tgtEl>
                                          <p:spTgt spid="6">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2" dur="500"/>
                                        <p:tgtEl>
                                          <p:spTgt spid="6">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7" dur="500"/>
                                        <p:tgtEl>
                                          <p:spTgt spid="6">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2" dur="500"/>
                                        <p:tgtEl>
                                          <p:spTgt spid="6">
                                            <p:graphicEl>
                                              <a:chart seriesIdx="-4" categoryIdx="2"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category"/>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TotalTime>
  <Words>1280</Words>
  <Application>Microsoft Office PowerPoint</Application>
  <PresentationFormat>Widescreen</PresentationFormat>
  <Paragraphs>147</Paragraphs>
  <Slides>16</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Aptos</vt:lpstr>
      <vt:lpstr>Aptos Display</vt:lpstr>
      <vt:lpstr>Arial</vt:lpstr>
      <vt:lpstr>Calibri</vt:lpstr>
      <vt:lpstr>Calibri Light</vt:lpstr>
      <vt:lpstr>Times New Roman</vt:lpstr>
      <vt:lpstr>Wingdings</vt:lpstr>
      <vt:lpstr>Office Theme</vt:lpstr>
      <vt:lpstr>Custom Design</vt:lpstr>
      <vt:lpstr>PowerPoint Presentation</vt:lpstr>
      <vt:lpstr>PowerPoint Presentation</vt:lpstr>
      <vt:lpstr>LOSS AND GAIN IN DUMB LUCK - THE TRANSLATION OF SỐ ĐỎ BY VU TRONG PHUNG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YOUR TIME AND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Manh Tuong Nguyen</cp:lastModifiedBy>
  <cp:revision>42</cp:revision>
  <dcterms:created xsi:type="dcterms:W3CDTF">2026-05-13T09:28:47Z</dcterms:created>
  <dcterms:modified xsi:type="dcterms:W3CDTF">2026-08-26T16:40:17Z</dcterms:modified>
</cp:coreProperties>
</file>