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30267275" cy="427942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5610"/>
    <a:srgbClr val="A64C0E"/>
    <a:srgbClr val="2322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50" d="100"/>
          <a:sy n="50" d="100"/>
        </p:scale>
        <p:origin x="306" y="-111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70046" y="7003597"/>
            <a:ext cx="25727184" cy="14898735"/>
          </a:xfrm>
        </p:spPr>
        <p:txBody>
          <a:bodyPr anchor="b"/>
          <a:lstStyle>
            <a:lvl1pPr algn="ctr">
              <a:defRPr sz="19861"/>
            </a:lvl1pPr>
          </a:lstStyle>
          <a:p>
            <a:r>
              <a:rPr lang="en-US"/>
              <a:t>Click to edit Master title style</a:t>
            </a:r>
            <a:endParaRPr lang="en-US" dirty="0"/>
          </a:p>
        </p:txBody>
      </p:sp>
      <p:sp>
        <p:nvSpPr>
          <p:cNvPr id="3" name="Subtitle 2"/>
          <p:cNvSpPr>
            <a:spLocks noGrp="1"/>
          </p:cNvSpPr>
          <p:nvPr>
            <p:ph type="subTitle" idx="1"/>
          </p:nvPr>
        </p:nvSpPr>
        <p:spPr>
          <a:xfrm>
            <a:off x="3783410" y="22476884"/>
            <a:ext cx="22700456" cy="10332032"/>
          </a:xfrm>
        </p:spPr>
        <p:txBody>
          <a:bodyPr/>
          <a:lstStyle>
            <a:lvl1pPr marL="0" indent="0" algn="ctr">
              <a:buNone/>
              <a:defRPr sz="7944"/>
            </a:lvl1pPr>
            <a:lvl2pPr marL="1513378" indent="0" algn="ctr">
              <a:buNone/>
              <a:defRPr sz="6620"/>
            </a:lvl2pPr>
            <a:lvl3pPr marL="3026755" indent="0" algn="ctr">
              <a:buNone/>
              <a:defRPr sz="5958"/>
            </a:lvl3pPr>
            <a:lvl4pPr marL="4540133" indent="0" algn="ctr">
              <a:buNone/>
              <a:defRPr sz="5296"/>
            </a:lvl4pPr>
            <a:lvl5pPr marL="6053511" indent="0" algn="ctr">
              <a:buNone/>
              <a:defRPr sz="5296"/>
            </a:lvl5pPr>
            <a:lvl6pPr marL="7566889" indent="0" algn="ctr">
              <a:buNone/>
              <a:defRPr sz="5296"/>
            </a:lvl6pPr>
            <a:lvl7pPr marL="9080266" indent="0" algn="ctr">
              <a:buNone/>
              <a:defRPr sz="5296"/>
            </a:lvl7pPr>
            <a:lvl8pPr marL="10593644" indent="0" algn="ctr">
              <a:buNone/>
              <a:defRPr sz="5296"/>
            </a:lvl8pPr>
            <a:lvl9pPr marL="12107022" indent="0" algn="ctr">
              <a:buNone/>
              <a:defRPr sz="5296"/>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22/08/2026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8986176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22/08/2026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708810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660020" y="2278397"/>
            <a:ext cx="6526381" cy="362661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080877" y="2278397"/>
            <a:ext cx="19200803" cy="362661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22/08/2026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784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4C2DDD-1F5C-4197-9B2F-80A7F2B9210C}" type="datetimeFigureOut">
              <a:rPr lang="vi-VN" smtClean="0"/>
              <a:t>22/08/2026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6955924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65112" y="10668854"/>
            <a:ext cx="26105525" cy="17801211"/>
          </a:xfrm>
        </p:spPr>
        <p:txBody>
          <a:bodyPr anchor="b"/>
          <a:lstStyle>
            <a:lvl1pPr>
              <a:defRPr sz="19861"/>
            </a:lvl1pPr>
          </a:lstStyle>
          <a:p>
            <a:r>
              <a:rPr lang="en-US"/>
              <a:t>Click to edit Master title style</a:t>
            </a:r>
            <a:endParaRPr lang="en-US" dirty="0"/>
          </a:p>
        </p:txBody>
      </p:sp>
      <p:sp>
        <p:nvSpPr>
          <p:cNvPr id="3" name="Text Placeholder 2"/>
          <p:cNvSpPr>
            <a:spLocks noGrp="1"/>
          </p:cNvSpPr>
          <p:nvPr>
            <p:ph type="body" idx="1"/>
          </p:nvPr>
        </p:nvSpPr>
        <p:spPr>
          <a:xfrm>
            <a:off x="2065112" y="28638472"/>
            <a:ext cx="26105525" cy="9361236"/>
          </a:xfrm>
        </p:spPr>
        <p:txBody>
          <a:bodyPr/>
          <a:lstStyle>
            <a:lvl1pPr marL="0" indent="0">
              <a:buNone/>
              <a:defRPr sz="7944">
                <a:solidFill>
                  <a:schemeClr val="tx1"/>
                </a:solidFill>
              </a:defRPr>
            </a:lvl1pPr>
            <a:lvl2pPr marL="1513378" indent="0">
              <a:buNone/>
              <a:defRPr sz="6620">
                <a:solidFill>
                  <a:schemeClr val="tx1">
                    <a:tint val="75000"/>
                  </a:schemeClr>
                </a:solidFill>
              </a:defRPr>
            </a:lvl2pPr>
            <a:lvl3pPr marL="3026755" indent="0">
              <a:buNone/>
              <a:defRPr sz="5958">
                <a:solidFill>
                  <a:schemeClr val="tx1">
                    <a:tint val="75000"/>
                  </a:schemeClr>
                </a:solidFill>
              </a:defRPr>
            </a:lvl3pPr>
            <a:lvl4pPr marL="4540133" indent="0">
              <a:buNone/>
              <a:defRPr sz="5296">
                <a:solidFill>
                  <a:schemeClr val="tx1">
                    <a:tint val="75000"/>
                  </a:schemeClr>
                </a:solidFill>
              </a:defRPr>
            </a:lvl4pPr>
            <a:lvl5pPr marL="6053511" indent="0">
              <a:buNone/>
              <a:defRPr sz="5296">
                <a:solidFill>
                  <a:schemeClr val="tx1">
                    <a:tint val="75000"/>
                  </a:schemeClr>
                </a:solidFill>
              </a:defRPr>
            </a:lvl5pPr>
            <a:lvl6pPr marL="7566889" indent="0">
              <a:buNone/>
              <a:defRPr sz="5296">
                <a:solidFill>
                  <a:schemeClr val="tx1">
                    <a:tint val="75000"/>
                  </a:schemeClr>
                </a:solidFill>
              </a:defRPr>
            </a:lvl6pPr>
            <a:lvl7pPr marL="9080266" indent="0">
              <a:buNone/>
              <a:defRPr sz="5296">
                <a:solidFill>
                  <a:schemeClr val="tx1">
                    <a:tint val="75000"/>
                  </a:schemeClr>
                </a:solidFill>
              </a:defRPr>
            </a:lvl7pPr>
            <a:lvl8pPr marL="10593644" indent="0">
              <a:buNone/>
              <a:defRPr sz="5296">
                <a:solidFill>
                  <a:schemeClr val="tx1">
                    <a:tint val="75000"/>
                  </a:schemeClr>
                </a:solidFill>
              </a:defRPr>
            </a:lvl8pPr>
            <a:lvl9pPr marL="12107022" indent="0">
              <a:buNone/>
              <a:defRPr sz="529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4C2DDD-1F5C-4197-9B2F-80A7F2B9210C}" type="datetimeFigureOut">
              <a:rPr lang="vi-VN" smtClean="0"/>
              <a:t>22/08/2026</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4268051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080875"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5322808" y="11391985"/>
            <a:ext cx="12863592" cy="271525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4C2DDD-1F5C-4197-9B2F-80A7F2B9210C}" type="datetimeFigureOut">
              <a:rPr lang="vi-VN" smtClean="0"/>
              <a:t>22/08/2026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199552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278406"/>
            <a:ext cx="26105525" cy="8271575"/>
          </a:xfrm>
        </p:spPr>
        <p:txBody>
          <a:bodyPr/>
          <a:lstStyle/>
          <a:p>
            <a:r>
              <a:rPr lang="en-US"/>
              <a:t>Click to edit Master title style</a:t>
            </a:r>
            <a:endParaRPr lang="en-US" dirty="0"/>
          </a:p>
        </p:txBody>
      </p:sp>
      <p:sp>
        <p:nvSpPr>
          <p:cNvPr id="3" name="Text Placeholder 2"/>
          <p:cNvSpPr>
            <a:spLocks noGrp="1"/>
          </p:cNvSpPr>
          <p:nvPr>
            <p:ph type="body" idx="1"/>
          </p:nvPr>
        </p:nvSpPr>
        <p:spPr>
          <a:xfrm>
            <a:off x="2084821" y="10490535"/>
            <a:ext cx="1280447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4" name="Content Placeholder 3"/>
          <p:cNvSpPr>
            <a:spLocks noGrp="1"/>
          </p:cNvSpPr>
          <p:nvPr>
            <p:ph sz="half" idx="2"/>
          </p:nvPr>
        </p:nvSpPr>
        <p:spPr>
          <a:xfrm>
            <a:off x="2084821" y="15631784"/>
            <a:ext cx="1280447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5322810" y="10490535"/>
            <a:ext cx="12867534" cy="5141249"/>
          </a:xfrm>
        </p:spPr>
        <p:txBody>
          <a:bodyPr anchor="b"/>
          <a:lstStyle>
            <a:lvl1pPr marL="0" indent="0">
              <a:buNone/>
              <a:defRPr sz="7944" b="1"/>
            </a:lvl1pPr>
            <a:lvl2pPr marL="1513378" indent="0">
              <a:buNone/>
              <a:defRPr sz="6620" b="1"/>
            </a:lvl2pPr>
            <a:lvl3pPr marL="3026755" indent="0">
              <a:buNone/>
              <a:defRPr sz="5958" b="1"/>
            </a:lvl3pPr>
            <a:lvl4pPr marL="4540133" indent="0">
              <a:buNone/>
              <a:defRPr sz="5296" b="1"/>
            </a:lvl4pPr>
            <a:lvl5pPr marL="6053511" indent="0">
              <a:buNone/>
              <a:defRPr sz="5296" b="1"/>
            </a:lvl5pPr>
            <a:lvl6pPr marL="7566889" indent="0">
              <a:buNone/>
              <a:defRPr sz="5296" b="1"/>
            </a:lvl6pPr>
            <a:lvl7pPr marL="9080266" indent="0">
              <a:buNone/>
              <a:defRPr sz="5296" b="1"/>
            </a:lvl7pPr>
            <a:lvl8pPr marL="10593644" indent="0">
              <a:buNone/>
              <a:defRPr sz="5296" b="1"/>
            </a:lvl8pPr>
            <a:lvl9pPr marL="12107022" indent="0">
              <a:buNone/>
              <a:defRPr sz="5296" b="1"/>
            </a:lvl9pPr>
          </a:lstStyle>
          <a:p>
            <a:pPr lvl="0"/>
            <a:r>
              <a:rPr lang="en-US"/>
              <a:t>Click to edit Master text styles</a:t>
            </a:r>
          </a:p>
        </p:txBody>
      </p:sp>
      <p:sp>
        <p:nvSpPr>
          <p:cNvPr id="6" name="Content Placeholder 5"/>
          <p:cNvSpPr>
            <a:spLocks noGrp="1"/>
          </p:cNvSpPr>
          <p:nvPr>
            <p:ph sz="quarter" idx="4"/>
          </p:nvPr>
        </p:nvSpPr>
        <p:spPr>
          <a:xfrm>
            <a:off x="15322810" y="15631784"/>
            <a:ext cx="12867534" cy="2299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4C2DDD-1F5C-4197-9B2F-80A7F2B9210C}" type="datetimeFigureOut">
              <a:rPr lang="vi-VN" smtClean="0"/>
              <a:t>22/08/2026</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6930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4C2DDD-1F5C-4197-9B2F-80A7F2B9210C}" type="datetimeFigureOut">
              <a:rPr lang="vi-VN" smtClean="0"/>
              <a:t>22/08/2026</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3137349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C2DDD-1F5C-4197-9B2F-80A7F2B9210C}" type="datetimeFigureOut">
              <a:rPr lang="vi-VN" smtClean="0"/>
              <a:t>22/08/2026</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255616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Content Placeholder 2"/>
          <p:cNvSpPr>
            <a:spLocks noGrp="1"/>
          </p:cNvSpPr>
          <p:nvPr>
            <p:ph idx="1"/>
          </p:nvPr>
        </p:nvSpPr>
        <p:spPr>
          <a:xfrm>
            <a:off x="12867534" y="6161587"/>
            <a:ext cx="15322808" cy="30411646"/>
          </a:xfrm>
        </p:spPr>
        <p:txBody>
          <a:bodyPr/>
          <a:lstStyle>
            <a:lvl1pPr>
              <a:defRPr sz="10592"/>
            </a:lvl1pPr>
            <a:lvl2pPr>
              <a:defRPr sz="9268"/>
            </a:lvl2pPr>
            <a:lvl3pPr>
              <a:defRPr sz="7944"/>
            </a:lvl3pPr>
            <a:lvl4pPr>
              <a:defRPr sz="6620"/>
            </a:lvl4pPr>
            <a:lvl5pPr>
              <a:defRPr sz="6620"/>
            </a:lvl5pPr>
            <a:lvl6pPr>
              <a:defRPr sz="6620"/>
            </a:lvl6pPr>
            <a:lvl7pPr>
              <a:defRPr sz="6620"/>
            </a:lvl7pPr>
            <a:lvl8pPr>
              <a:defRPr sz="6620"/>
            </a:lvl8pPr>
            <a:lvl9pPr>
              <a:defRPr sz="66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22/08/2026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19716192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84817" y="2852949"/>
            <a:ext cx="9761984" cy="9985322"/>
          </a:xfrm>
        </p:spPr>
        <p:txBody>
          <a:bodyPr anchor="b"/>
          <a:lstStyle>
            <a:lvl1pPr>
              <a:defRPr sz="10592"/>
            </a:lvl1pPr>
          </a:lstStyle>
          <a:p>
            <a:r>
              <a:rPr lang="en-US"/>
              <a:t>Click to edit Master title style</a:t>
            </a:r>
            <a:endParaRPr lang="en-US" dirty="0"/>
          </a:p>
        </p:txBody>
      </p:sp>
      <p:sp>
        <p:nvSpPr>
          <p:cNvPr id="3" name="Picture Placeholder 2"/>
          <p:cNvSpPr>
            <a:spLocks noGrp="1" noChangeAspect="1"/>
          </p:cNvSpPr>
          <p:nvPr>
            <p:ph type="pic" idx="1"/>
          </p:nvPr>
        </p:nvSpPr>
        <p:spPr>
          <a:xfrm>
            <a:off x="12867534" y="6161587"/>
            <a:ext cx="15322808" cy="30411646"/>
          </a:xfrm>
        </p:spPr>
        <p:txBody>
          <a:bodyPr anchor="t"/>
          <a:lstStyle>
            <a:lvl1pPr marL="0" indent="0">
              <a:buNone/>
              <a:defRPr sz="10592"/>
            </a:lvl1pPr>
            <a:lvl2pPr marL="1513378" indent="0">
              <a:buNone/>
              <a:defRPr sz="9268"/>
            </a:lvl2pPr>
            <a:lvl3pPr marL="3026755" indent="0">
              <a:buNone/>
              <a:defRPr sz="7944"/>
            </a:lvl3pPr>
            <a:lvl4pPr marL="4540133" indent="0">
              <a:buNone/>
              <a:defRPr sz="6620"/>
            </a:lvl4pPr>
            <a:lvl5pPr marL="6053511" indent="0">
              <a:buNone/>
              <a:defRPr sz="6620"/>
            </a:lvl5pPr>
            <a:lvl6pPr marL="7566889" indent="0">
              <a:buNone/>
              <a:defRPr sz="6620"/>
            </a:lvl6pPr>
            <a:lvl7pPr marL="9080266" indent="0">
              <a:buNone/>
              <a:defRPr sz="6620"/>
            </a:lvl7pPr>
            <a:lvl8pPr marL="10593644" indent="0">
              <a:buNone/>
              <a:defRPr sz="6620"/>
            </a:lvl8pPr>
            <a:lvl9pPr marL="12107022" indent="0">
              <a:buNone/>
              <a:defRPr sz="6620"/>
            </a:lvl9pPr>
          </a:lstStyle>
          <a:p>
            <a:r>
              <a:rPr lang="en-US"/>
              <a:t>Click icon to add picture</a:t>
            </a:r>
            <a:endParaRPr lang="en-US" dirty="0"/>
          </a:p>
        </p:txBody>
      </p:sp>
      <p:sp>
        <p:nvSpPr>
          <p:cNvPr id="4" name="Text Placeholder 3"/>
          <p:cNvSpPr>
            <a:spLocks noGrp="1"/>
          </p:cNvSpPr>
          <p:nvPr>
            <p:ph type="body" sz="half" idx="2"/>
          </p:nvPr>
        </p:nvSpPr>
        <p:spPr>
          <a:xfrm>
            <a:off x="2084817" y="12838271"/>
            <a:ext cx="9761984" cy="23784486"/>
          </a:xfrm>
        </p:spPr>
        <p:txBody>
          <a:bodyPr/>
          <a:lstStyle>
            <a:lvl1pPr marL="0" indent="0">
              <a:buNone/>
              <a:defRPr sz="5296"/>
            </a:lvl1pPr>
            <a:lvl2pPr marL="1513378" indent="0">
              <a:buNone/>
              <a:defRPr sz="4634"/>
            </a:lvl2pPr>
            <a:lvl3pPr marL="3026755" indent="0">
              <a:buNone/>
              <a:defRPr sz="3972"/>
            </a:lvl3pPr>
            <a:lvl4pPr marL="4540133" indent="0">
              <a:buNone/>
              <a:defRPr sz="3310"/>
            </a:lvl4pPr>
            <a:lvl5pPr marL="6053511" indent="0">
              <a:buNone/>
              <a:defRPr sz="3310"/>
            </a:lvl5pPr>
            <a:lvl6pPr marL="7566889" indent="0">
              <a:buNone/>
              <a:defRPr sz="3310"/>
            </a:lvl6pPr>
            <a:lvl7pPr marL="9080266" indent="0">
              <a:buNone/>
              <a:defRPr sz="3310"/>
            </a:lvl7pPr>
            <a:lvl8pPr marL="10593644" indent="0">
              <a:buNone/>
              <a:defRPr sz="3310"/>
            </a:lvl8pPr>
            <a:lvl9pPr marL="12107022" indent="0">
              <a:buNone/>
              <a:defRPr sz="3310"/>
            </a:lvl9pPr>
          </a:lstStyle>
          <a:p>
            <a:pPr lvl="0"/>
            <a:r>
              <a:rPr lang="en-US"/>
              <a:t>Click to edit Master text styles</a:t>
            </a:r>
          </a:p>
        </p:txBody>
      </p:sp>
      <p:sp>
        <p:nvSpPr>
          <p:cNvPr id="5" name="Date Placeholder 4"/>
          <p:cNvSpPr>
            <a:spLocks noGrp="1"/>
          </p:cNvSpPr>
          <p:nvPr>
            <p:ph type="dt" sz="half" idx="10"/>
          </p:nvPr>
        </p:nvSpPr>
        <p:spPr/>
        <p:txBody>
          <a:bodyPr/>
          <a:lstStyle/>
          <a:p>
            <a:fld id="{5B4C2DDD-1F5C-4197-9B2F-80A7F2B9210C}" type="datetimeFigureOut">
              <a:rPr lang="vi-VN" smtClean="0"/>
              <a:t>22/08/2026</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44286AF3-F49B-4E39-939D-40A3BDE02972}" type="slidenum">
              <a:rPr lang="vi-VN" smtClean="0"/>
              <a:t>‹#›</a:t>
            </a:fld>
            <a:endParaRPr lang="vi-VN"/>
          </a:p>
        </p:txBody>
      </p:sp>
    </p:spTree>
    <p:extLst>
      <p:ext uri="{BB962C8B-B14F-4D97-AF65-F5344CB8AC3E}">
        <p14:creationId xmlns:p14="http://schemas.microsoft.com/office/powerpoint/2010/main" val="25899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0875" y="2278406"/>
            <a:ext cx="26105525" cy="827157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080875" y="11391985"/>
            <a:ext cx="26105525" cy="271525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080875" y="39663928"/>
            <a:ext cx="6810137" cy="2278397"/>
          </a:xfrm>
          <a:prstGeom prst="rect">
            <a:avLst/>
          </a:prstGeom>
        </p:spPr>
        <p:txBody>
          <a:bodyPr vert="horz" lIns="91440" tIns="45720" rIns="91440" bIns="45720" rtlCol="0" anchor="ctr"/>
          <a:lstStyle>
            <a:lvl1pPr algn="l">
              <a:defRPr sz="3972">
                <a:solidFill>
                  <a:schemeClr val="tx1">
                    <a:tint val="75000"/>
                  </a:schemeClr>
                </a:solidFill>
              </a:defRPr>
            </a:lvl1pPr>
          </a:lstStyle>
          <a:p>
            <a:fld id="{5B4C2DDD-1F5C-4197-9B2F-80A7F2B9210C}" type="datetimeFigureOut">
              <a:rPr lang="vi-VN" smtClean="0"/>
              <a:t>22/08/2026</a:t>
            </a:fld>
            <a:endParaRPr lang="vi-VN"/>
          </a:p>
        </p:txBody>
      </p:sp>
      <p:sp>
        <p:nvSpPr>
          <p:cNvPr id="5" name="Footer Placeholder 4"/>
          <p:cNvSpPr>
            <a:spLocks noGrp="1"/>
          </p:cNvSpPr>
          <p:nvPr>
            <p:ph type="ftr" sz="quarter" idx="3"/>
          </p:nvPr>
        </p:nvSpPr>
        <p:spPr>
          <a:xfrm>
            <a:off x="10026035" y="39663928"/>
            <a:ext cx="10215205" cy="2278397"/>
          </a:xfrm>
          <a:prstGeom prst="rect">
            <a:avLst/>
          </a:prstGeom>
        </p:spPr>
        <p:txBody>
          <a:bodyPr vert="horz" lIns="91440" tIns="45720" rIns="91440" bIns="45720" rtlCol="0" anchor="ctr"/>
          <a:lstStyle>
            <a:lvl1pPr algn="ctr">
              <a:defRPr sz="3972">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21376263" y="39663928"/>
            <a:ext cx="6810137" cy="2278397"/>
          </a:xfrm>
          <a:prstGeom prst="rect">
            <a:avLst/>
          </a:prstGeom>
        </p:spPr>
        <p:txBody>
          <a:bodyPr vert="horz" lIns="91440" tIns="45720" rIns="91440" bIns="45720" rtlCol="0" anchor="ctr"/>
          <a:lstStyle>
            <a:lvl1pPr algn="r">
              <a:defRPr sz="3972">
                <a:solidFill>
                  <a:schemeClr val="tx1">
                    <a:tint val="75000"/>
                  </a:schemeClr>
                </a:solidFill>
              </a:defRPr>
            </a:lvl1pPr>
          </a:lstStyle>
          <a:p>
            <a:fld id="{44286AF3-F49B-4E39-939D-40A3BDE02972}" type="slidenum">
              <a:rPr lang="vi-VN" smtClean="0"/>
              <a:t>‹#›</a:t>
            </a:fld>
            <a:endParaRPr lang="vi-VN"/>
          </a:p>
        </p:txBody>
      </p:sp>
    </p:spTree>
    <p:extLst>
      <p:ext uri="{BB962C8B-B14F-4D97-AF65-F5344CB8AC3E}">
        <p14:creationId xmlns:p14="http://schemas.microsoft.com/office/powerpoint/2010/main" val="22598933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3026755" rtl="0" eaLnBrk="1" latinLnBrk="0" hangingPunct="1">
        <a:lnSpc>
          <a:spcPct val="90000"/>
        </a:lnSpc>
        <a:spcBef>
          <a:spcPct val="0"/>
        </a:spcBef>
        <a:buNone/>
        <a:defRPr sz="14564" kern="1200">
          <a:solidFill>
            <a:schemeClr val="tx1"/>
          </a:solidFill>
          <a:latin typeface="+mj-lt"/>
          <a:ea typeface="+mj-ea"/>
          <a:cs typeface="+mj-cs"/>
        </a:defRPr>
      </a:lvl1pPr>
    </p:titleStyle>
    <p:bodyStyle>
      <a:lvl1pPr marL="756689" indent="-756689" algn="l" defTabSz="3026755" rtl="0" eaLnBrk="1" latinLnBrk="0" hangingPunct="1">
        <a:lnSpc>
          <a:spcPct val="90000"/>
        </a:lnSpc>
        <a:spcBef>
          <a:spcPts val="3310"/>
        </a:spcBef>
        <a:buFont typeface="Arial" panose="020B0604020202020204" pitchFamily="34" charset="0"/>
        <a:buChar char="•"/>
        <a:defRPr sz="9268" kern="1200">
          <a:solidFill>
            <a:schemeClr val="tx1"/>
          </a:solidFill>
          <a:latin typeface="+mn-lt"/>
          <a:ea typeface="+mn-ea"/>
          <a:cs typeface="+mn-cs"/>
        </a:defRPr>
      </a:lvl1pPr>
      <a:lvl2pPr marL="2270067" indent="-756689" algn="l" defTabSz="3026755" rtl="0" eaLnBrk="1" latinLnBrk="0" hangingPunct="1">
        <a:lnSpc>
          <a:spcPct val="90000"/>
        </a:lnSpc>
        <a:spcBef>
          <a:spcPts val="1655"/>
        </a:spcBef>
        <a:buFont typeface="Arial" panose="020B0604020202020204" pitchFamily="34" charset="0"/>
        <a:buChar char="•"/>
        <a:defRPr sz="7944" kern="1200">
          <a:solidFill>
            <a:schemeClr val="tx1"/>
          </a:solidFill>
          <a:latin typeface="+mn-lt"/>
          <a:ea typeface="+mn-ea"/>
          <a:cs typeface="+mn-cs"/>
        </a:defRPr>
      </a:lvl2pPr>
      <a:lvl3pPr marL="3783444" indent="-756689" algn="l" defTabSz="3026755" rtl="0" eaLnBrk="1" latinLnBrk="0" hangingPunct="1">
        <a:lnSpc>
          <a:spcPct val="90000"/>
        </a:lnSpc>
        <a:spcBef>
          <a:spcPts val="1655"/>
        </a:spcBef>
        <a:buFont typeface="Arial" panose="020B0604020202020204" pitchFamily="34" charset="0"/>
        <a:buChar char="•"/>
        <a:defRPr sz="6620" kern="1200">
          <a:solidFill>
            <a:schemeClr val="tx1"/>
          </a:solidFill>
          <a:latin typeface="+mn-lt"/>
          <a:ea typeface="+mn-ea"/>
          <a:cs typeface="+mn-cs"/>
        </a:defRPr>
      </a:lvl3pPr>
      <a:lvl4pPr marL="5296822"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4pPr>
      <a:lvl5pPr marL="6810200"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5pPr>
      <a:lvl6pPr marL="8323577"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6pPr>
      <a:lvl7pPr marL="9836955"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7pPr>
      <a:lvl8pPr marL="11350333"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8pPr>
      <a:lvl9pPr marL="12863711" indent="-756689" algn="l" defTabSz="3026755" rtl="0" eaLnBrk="1" latinLnBrk="0" hangingPunct="1">
        <a:lnSpc>
          <a:spcPct val="90000"/>
        </a:lnSpc>
        <a:spcBef>
          <a:spcPts val="1655"/>
        </a:spcBef>
        <a:buFont typeface="Arial" panose="020B0604020202020204" pitchFamily="34" charset="0"/>
        <a:buChar char="•"/>
        <a:defRPr sz="5958" kern="1200">
          <a:solidFill>
            <a:schemeClr val="tx1"/>
          </a:solidFill>
          <a:latin typeface="+mn-lt"/>
          <a:ea typeface="+mn-ea"/>
          <a:cs typeface="+mn-cs"/>
        </a:defRPr>
      </a:lvl9pPr>
    </p:bodyStyle>
    <p:otherStyle>
      <a:defPPr>
        <a:defRPr lang="en-US"/>
      </a:defPPr>
      <a:lvl1pPr marL="0" algn="l" defTabSz="3026755" rtl="0" eaLnBrk="1" latinLnBrk="0" hangingPunct="1">
        <a:defRPr sz="5958" kern="1200">
          <a:solidFill>
            <a:schemeClr val="tx1"/>
          </a:solidFill>
          <a:latin typeface="+mn-lt"/>
          <a:ea typeface="+mn-ea"/>
          <a:cs typeface="+mn-cs"/>
        </a:defRPr>
      </a:lvl1pPr>
      <a:lvl2pPr marL="1513378" algn="l" defTabSz="3026755" rtl="0" eaLnBrk="1" latinLnBrk="0" hangingPunct="1">
        <a:defRPr sz="5958" kern="1200">
          <a:solidFill>
            <a:schemeClr val="tx1"/>
          </a:solidFill>
          <a:latin typeface="+mn-lt"/>
          <a:ea typeface="+mn-ea"/>
          <a:cs typeface="+mn-cs"/>
        </a:defRPr>
      </a:lvl2pPr>
      <a:lvl3pPr marL="3026755" algn="l" defTabSz="3026755" rtl="0" eaLnBrk="1" latinLnBrk="0" hangingPunct="1">
        <a:defRPr sz="5958" kern="1200">
          <a:solidFill>
            <a:schemeClr val="tx1"/>
          </a:solidFill>
          <a:latin typeface="+mn-lt"/>
          <a:ea typeface="+mn-ea"/>
          <a:cs typeface="+mn-cs"/>
        </a:defRPr>
      </a:lvl3pPr>
      <a:lvl4pPr marL="4540133" algn="l" defTabSz="3026755" rtl="0" eaLnBrk="1" latinLnBrk="0" hangingPunct="1">
        <a:defRPr sz="5958" kern="1200">
          <a:solidFill>
            <a:schemeClr val="tx1"/>
          </a:solidFill>
          <a:latin typeface="+mn-lt"/>
          <a:ea typeface="+mn-ea"/>
          <a:cs typeface="+mn-cs"/>
        </a:defRPr>
      </a:lvl4pPr>
      <a:lvl5pPr marL="6053511" algn="l" defTabSz="3026755" rtl="0" eaLnBrk="1" latinLnBrk="0" hangingPunct="1">
        <a:defRPr sz="5958" kern="1200">
          <a:solidFill>
            <a:schemeClr val="tx1"/>
          </a:solidFill>
          <a:latin typeface="+mn-lt"/>
          <a:ea typeface="+mn-ea"/>
          <a:cs typeface="+mn-cs"/>
        </a:defRPr>
      </a:lvl5pPr>
      <a:lvl6pPr marL="7566889" algn="l" defTabSz="3026755" rtl="0" eaLnBrk="1" latinLnBrk="0" hangingPunct="1">
        <a:defRPr sz="5958" kern="1200">
          <a:solidFill>
            <a:schemeClr val="tx1"/>
          </a:solidFill>
          <a:latin typeface="+mn-lt"/>
          <a:ea typeface="+mn-ea"/>
          <a:cs typeface="+mn-cs"/>
        </a:defRPr>
      </a:lvl6pPr>
      <a:lvl7pPr marL="9080266" algn="l" defTabSz="3026755" rtl="0" eaLnBrk="1" latinLnBrk="0" hangingPunct="1">
        <a:defRPr sz="5958" kern="1200">
          <a:solidFill>
            <a:schemeClr val="tx1"/>
          </a:solidFill>
          <a:latin typeface="+mn-lt"/>
          <a:ea typeface="+mn-ea"/>
          <a:cs typeface="+mn-cs"/>
        </a:defRPr>
      </a:lvl7pPr>
      <a:lvl8pPr marL="10593644" algn="l" defTabSz="3026755" rtl="0" eaLnBrk="1" latinLnBrk="0" hangingPunct="1">
        <a:defRPr sz="5958" kern="1200">
          <a:solidFill>
            <a:schemeClr val="tx1"/>
          </a:solidFill>
          <a:latin typeface="+mn-lt"/>
          <a:ea typeface="+mn-ea"/>
          <a:cs typeface="+mn-cs"/>
        </a:defRPr>
      </a:lvl8pPr>
      <a:lvl9pPr marL="12107022" algn="l" defTabSz="3026755" rtl="0" eaLnBrk="1" latinLnBrk="0" hangingPunct="1">
        <a:defRPr sz="595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hyperlink" Target="https://callej.org/index.php/journal/article/view/308"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hyperlink" Target="https://ro.ecu.edu.au/theses/2250" TargetMode="External"/><Relationship Id="rId5" Type="http://schemas.openxmlformats.org/officeDocument/2006/relationships/image" Target="../media/image4.png"/><Relationship Id="rId10" Type="http://schemas.openxmlformats.org/officeDocument/2006/relationships/hyperlink" Target="https://doi.org/10.1016/j.compedu.2010.11.015" TargetMode="External"/><Relationship Id="rId4" Type="http://schemas.openxmlformats.org/officeDocument/2006/relationships/image" Target="../media/image3.png"/><Relationship Id="rId9" Type="http://schemas.openxmlformats.org/officeDocument/2006/relationships/hyperlink" Target="https://doi.org/10.46328/ijte.124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66E5E5-58C0-4884-B34B-FB9EE2C8FD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1" y="33031096"/>
            <a:ext cx="31152177" cy="8566848"/>
          </a:xfrm>
          <a:prstGeom prst="rect">
            <a:avLst/>
          </a:prstGeom>
        </p:spPr>
      </p:pic>
      <p:sp>
        <p:nvSpPr>
          <p:cNvPr id="5" name="Rectangle 4">
            <a:extLst>
              <a:ext uri="{FF2B5EF4-FFF2-40B4-BE49-F238E27FC236}">
                <a16:creationId xmlns:a16="http://schemas.microsoft.com/office/drawing/2014/main" id="{637ACF58-3D72-401D-9C72-5A57D535CBD4}"/>
              </a:ext>
            </a:extLst>
          </p:cNvPr>
          <p:cNvSpPr/>
          <p:nvPr/>
        </p:nvSpPr>
        <p:spPr>
          <a:xfrm>
            <a:off x="-1" y="41224835"/>
            <a:ext cx="30267275" cy="1670130"/>
          </a:xfrm>
          <a:prstGeom prst="rect">
            <a:avLst/>
          </a:prstGeom>
          <a:solidFill>
            <a:srgbClr val="D621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6" name="Rectangle 5">
            <a:extLst>
              <a:ext uri="{FF2B5EF4-FFF2-40B4-BE49-F238E27FC236}">
                <a16:creationId xmlns:a16="http://schemas.microsoft.com/office/drawing/2014/main" id="{E8478DB4-FB7A-40E0-A273-C797FE8709CC}"/>
              </a:ext>
            </a:extLst>
          </p:cNvPr>
          <p:cNvSpPr/>
          <p:nvPr/>
        </p:nvSpPr>
        <p:spPr>
          <a:xfrm>
            <a:off x="-1" y="41597943"/>
            <a:ext cx="30267275" cy="1308843"/>
          </a:xfrm>
          <a:prstGeom prst="rect">
            <a:avLst/>
          </a:prstGeom>
          <a:solidFill>
            <a:srgbClr val="2322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pic>
        <p:nvPicPr>
          <p:cNvPr id="7" name="Picture 6">
            <a:extLst>
              <a:ext uri="{FF2B5EF4-FFF2-40B4-BE49-F238E27FC236}">
                <a16:creationId xmlns:a16="http://schemas.microsoft.com/office/drawing/2014/main" id="{C30D6708-63A8-40BE-9254-F82D53774FEB}"/>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4591400" y="494953"/>
            <a:ext cx="5419453" cy="2893706"/>
          </a:xfrm>
          <a:prstGeom prst="rect">
            <a:avLst/>
          </a:prstGeom>
        </p:spPr>
      </p:pic>
      <p:pic>
        <p:nvPicPr>
          <p:cNvPr id="8" name="Picture 7">
            <a:extLst>
              <a:ext uri="{FF2B5EF4-FFF2-40B4-BE49-F238E27FC236}">
                <a16:creationId xmlns:a16="http://schemas.microsoft.com/office/drawing/2014/main" id="{8B03BA91-70B9-4B08-8F49-FF6833368FEF}"/>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2186529" y="463918"/>
            <a:ext cx="6607118" cy="3052028"/>
          </a:xfrm>
          <a:prstGeom prst="rect">
            <a:avLst/>
          </a:prstGeom>
        </p:spPr>
      </p:pic>
      <p:pic>
        <p:nvPicPr>
          <p:cNvPr id="9" name="Picture 8">
            <a:extLst>
              <a:ext uri="{FF2B5EF4-FFF2-40B4-BE49-F238E27FC236}">
                <a16:creationId xmlns:a16="http://schemas.microsoft.com/office/drawing/2014/main" id="{4A8F8FC8-B7AA-4361-8397-BDD0B559173E}"/>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18524743" y="359389"/>
            <a:ext cx="6218198" cy="3052028"/>
          </a:xfrm>
          <a:prstGeom prst="rect">
            <a:avLst/>
          </a:prstGeom>
        </p:spPr>
      </p:pic>
      <p:pic>
        <p:nvPicPr>
          <p:cNvPr id="10" name="Picture 9">
            <a:extLst>
              <a:ext uri="{FF2B5EF4-FFF2-40B4-BE49-F238E27FC236}">
                <a16:creationId xmlns:a16="http://schemas.microsoft.com/office/drawing/2014/main" id="{A4835EE4-FB6A-4123-B576-D2B0FFCC3C6B}"/>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1131" t="32822" r="1444" b="27978"/>
          <a:stretch/>
        </p:blipFill>
        <p:spPr>
          <a:xfrm>
            <a:off x="2390360" y="2010340"/>
            <a:ext cx="8101175" cy="956289"/>
          </a:xfrm>
          <a:prstGeom prst="rect">
            <a:avLst/>
          </a:prstGeom>
        </p:spPr>
      </p:pic>
      <p:pic>
        <p:nvPicPr>
          <p:cNvPr id="11" name="Picture 10">
            <a:extLst>
              <a:ext uri="{FF2B5EF4-FFF2-40B4-BE49-F238E27FC236}">
                <a16:creationId xmlns:a16="http://schemas.microsoft.com/office/drawing/2014/main" id="{0D0F92A5-2F92-4690-8918-2A8728B1A7BD}"/>
              </a:ext>
            </a:extLst>
          </p:cNvPr>
          <p:cNvPicPr>
            <a:picLocks noChangeAspect="1"/>
          </p:cNvPicPr>
          <p:nvPr/>
        </p:nvPicPr>
        <p:blipFill rotWithShape="1">
          <a:blip r:embed="rId7">
            <a:extLst>
              <a:ext uri="{28A0092B-C50C-407E-A947-70E740481C1C}">
                <a14:useLocalDpi xmlns:a14="http://schemas.microsoft.com/office/drawing/2010/main" val="0"/>
              </a:ext>
            </a:extLst>
          </a:blip>
          <a:srcRect l="1131" t="-2164" r="1444" b="66450"/>
          <a:stretch/>
        </p:blipFill>
        <p:spPr>
          <a:xfrm>
            <a:off x="-104920" y="587733"/>
            <a:ext cx="13228021" cy="1422607"/>
          </a:xfrm>
          <a:prstGeom prst="rect">
            <a:avLst/>
          </a:prstGeom>
        </p:spPr>
      </p:pic>
      <p:pic>
        <p:nvPicPr>
          <p:cNvPr id="12" name="Picture 11">
            <a:extLst>
              <a:ext uri="{FF2B5EF4-FFF2-40B4-BE49-F238E27FC236}">
                <a16:creationId xmlns:a16="http://schemas.microsoft.com/office/drawing/2014/main" id="{FF6A16DD-34C4-47F7-9780-773C6F829237}"/>
              </a:ext>
            </a:extLst>
          </p:cNvPr>
          <p:cNvPicPr>
            <a:picLocks noChangeAspect="1"/>
          </p:cNvPicPr>
          <p:nvPr/>
        </p:nvPicPr>
        <p:blipFill rotWithShape="1">
          <a:blip r:embed="rId8" cstate="hqprint">
            <a:extLst>
              <a:ext uri="{28A0092B-C50C-407E-A947-70E740481C1C}">
                <a14:useLocalDpi xmlns:a14="http://schemas.microsoft.com/office/drawing/2010/main" val="0"/>
              </a:ext>
            </a:extLst>
          </a:blip>
          <a:srcRect l="1131" t="79398" r="1444" b="5626"/>
          <a:stretch/>
        </p:blipFill>
        <p:spPr>
          <a:xfrm>
            <a:off x="2390360" y="2959767"/>
            <a:ext cx="8101175" cy="365348"/>
          </a:xfrm>
          <a:prstGeom prst="rect">
            <a:avLst/>
          </a:prstGeom>
        </p:spPr>
      </p:pic>
      <p:sp>
        <p:nvSpPr>
          <p:cNvPr id="15" name="TextBox 14">
            <a:extLst>
              <a:ext uri="{FF2B5EF4-FFF2-40B4-BE49-F238E27FC236}">
                <a16:creationId xmlns:a16="http://schemas.microsoft.com/office/drawing/2014/main" id="{B4CBFCF2-06E9-4030-8643-2E88D1BE6B8A}"/>
              </a:ext>
            </a:extLst>
          </p:cNvPr>
          <p:cNvSpPr txBox="1"/>
          <p:nvPr/>
        </p:nvSpPr>
        <p:spPr>
          <a:xfrm>
            <a:off x="2162179" y="3982859"/>
            <a:ext cx="27001694" cy="1569660"/>
          </a:xfrm>
          <a:prstGeom prst="rect">
            <a:avLst/>
          </a:prstGeom>
          <a:noFill/>
        </p:spPr>
        <p:txBody>
          <a:bodyPr wrap="square" rtlCol="0">
            <a:spAutoFit/>
          </a:bodyPr>
          <a:lstStyle/>
          <a:p>
            <a:pPr algn="ctr"/>
            <a:r>
              <a:rPr lang="en-US" sz="4800" dirty="0" smtClean="0">
                <a:solidFill>
                  <a:srgbClr val="31346E"/>
                </a:solidFill>
                <a:latin typeface="Aharoni" panose="02010803020104030203" pitchFamily="2" charset="-79"/>
                <a:cs typeface="Aharoni" panose="02010803020104030203" pitchFamily="2" charset="-79"/>
              </a:rPr>
              <a:t>NEEDS ANALYSIS OF ENGLISH PRE-SERVICE TEACHERS TOWARD THE ICT-IN-ELT CURRICULUM: </a:t>
            </a:r>
          </a:p>
          <a:p>
            <a:pPr algn="ctr"/>
            <a:r>
              <a:rPr lang="en-US" sz="4800" dirty="0" smtClean="0">
                <a:solidFill>
                  <a:srgbClr val="31346E"/>
                </a:solidFill>
                <a:latin typeface="Aharoni" panose="02010803020104030203" pitchFamily="2" charset="-79"/>
                <a:cs typeface="Aharoni" panose="02010803020104030203" pitchFamily="2" charset="-79"/>
              </a:rPr>
              <a:t>A MIXED-METHODS STUDY IN NORTHERN VIETNAM</a:t>
            </a:r>
          </a:p>
        </p:txBody>
      </p:sp>
      <p:sp>
        <p:nvSpPr>
          <p:cNvPr id="16" name="TextBox 15">
            <a:extLst>
              <a:ext uri="{FF2B5EF4-FFF2-40B4-BE49-F238E27FC236}">
                <a16:creationId xmlns:a16="http://schemas.microsoft.com/office/drawing/2014/main" id="{88F28AB6-25CE-4510-8CAD-3EF32083A1A3}"/>
              </a:ext>
            </a:extLst>
          </p:cNvPr>
          <p:cNvSpPr txBox="1"/>
          <p:nvPr/>
        </p:nvSpPr>
        <p:spPr>
          <a:xfrm>
            <a:off x="1821228" y="5478111"/>
            <a:ext cx="27001694" cy="523220"/>
          </a:xfrm>
          <a:prstGeom prst="rect">
            <a:avLst/>
          </a:prstGeom>
          <a:noFill/>
        </p:spPr>
        <p:txBody>
          <a:bodyPr wrap="square" rtlCol="0">
            <a:spAutoFit/>
          </a:bodyPr>
          <a:lstStyle/>
          <a:p>
            <a:pPr algn="ctr"/>
            <a:r>
              <a:rPr lang="en-US" sz="2800" dirty="0" smtClean="0">
                <a:solidFill>
                  <a:srgbClr val="31346E"/>
                </a:solidFill>
                <a:latin typeface="Aharoni" panose="02010803020104030203" pitchFamily="2" charset="-79"/>
                <a:cs typeface="Aharoni" panose="02010803020104030203" pitchFamily="2" charset="-79"/>
              </a:rPr>
              <a:t>NGUYEN THI PHUONG THAO, NGO THI THANH HUYEN, DANG LUU NGOC HOA</a:t>
            </a:r>
            <a:endParaRPr lang="en-VN" sz="2800" dirty="0">
              <a:solidFill>
                <a:srgbClr val="31346E"/>
              </a:solidFill>
              <a:latin typeface="Aharoni" panose="02010803020104030203" pitchFamily="2" charset="-79"/>
              <a:cs typeface="Aharoni" panose="02010803020104030203" pitchFamily="2" charset="-79"/>
            </a:endParaRPr>
          </a:p>
        </p:txBody>
      </p:sp>
      <p:sp>
        <p:nvSpPr>
          <p:cNvPr id="13" name="Title 12">
            <a:extLst>
              <a:ext uri="{FF2B5EF4-FFF2-40B4-BE49-F238E27FC236}">
                <a16:creationId xmlns:a16="http://schemas.microsoft.com/office/drawing/2014/main" id="{4A9F44A1-C123-4F6A-907F-51A4A1F70211}"/>
              </a:ext>
            </a:extLst>
          </p:cNvPr>
          <p:cNvSpPr>
            <a:spLocks noGrp="1"/>
          </p:cNvSpPr>
          <p:nvPr>
            <p:ph type="ctrTitle"/>
          </p:nvPr>
        </p:nvSpPr>
        <p:spPr>
          <a:xfrm>
            <a:off x="2270046" y="7003597"/>
            <a:ext cx="25727184" cy="32912396"/>
          </a:xfrm>
        </p:spPr>
        <p:txBody>
          <a:bodyPr anchor="t">
            <a:normAutofit/>
          </a:bodyPr>
          <a:lstStyle/>
          <a:p>
            <a:endParaRPr lang="vi-VN" sz="5400" dirty="0"/>
          </a:p>
        </p:txBody>
      </p:sp>
      <p:graphicFrame>
        <p:nvGraphicFramePr>
          <p:cNvPr id="2" name="Table 1"/>
          <p:cNvGraphicFramePr>
            <a:graphicFrameLocks noGrp="1"/>
          </p:cNvGraphicFramePr>
          <p:nvPr>
            <p:extLst>
              <p:ext uri="{D42A27DB-BD31-4B8C-83A1-F6EECF244321}">
                <p14:modId xmlns:p14="http://schemas.microsoft.com/office/powerpoint/2010/main" val="4182799055"/>
              </p:ext>
            </p:extLst>
          </p:nvPr>
        </p:nvGraphicFramePr>
        <p:xfrm>
          <a:off x="2270046" y="6991775"/>
          <a:ext cx="12449370" cy="8050907"/>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449370">
                  <a:extLst>
                    <a:ext uri="{9D8B030D-6E8A-4147-A177-3AD203B41FA5}">
                      <a16:colId xmlns:a16="http://schemas.microsoft.com/office/drawing/2014/main" val="1128076518"/>
                    </a:ext>
                  </a:extLst>
                </a:gridCol>
              </a:tblGrid>
              <a:tr h="644267">
                <a:tc>
                  <a:txBody>
                    <a:bodyPr/>
                    <a:lstStyle/>
                    <a:p>
                      <a:pPr algn="ctr"/>
                      <a:r>
                        <a:rPr lang="en-US" sz="2800" dirty="0" smtClean="0">
                          <a:latin typeface="Times New Roman" panose="02020603050405020304" pitchFamily="18" charset="0"/>
                          <a:cs typeface="Times New Roman" panose="02020603050405020304" pitchFamily="18" charset="0"/>
                        </a:rPr>
                        <a:t>ABSTRACT</a:t>
                      </a:r>
                      <a:endParaRPr lang="en-US"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610"/>
                    </a:solidFill>
                  </a:tcPr>
                </a:tc>
                <a:extLst>
                  <a:ext uri="{0D108BD9-81ED-4DB2-BD59-A6C34878D82A}">
                    <a16:rowId xmlns:a16="http://schemas.microsoft.com/office/drawing/2014/main" val="4230058541"/>
                  </a:ext>
                </a:extLst>
              </a:tr>
              <a:tr h="5102964">
                <a:tc>
                  <a:txBody>
                    <a:bodyPr/>
                    <a:lstStyle/>
                    <a:p>
                      <a:pPr algn="just"/>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The rapid development of information and communication technology (ICT) has transformed English language teaching; however, teacher education programs in Vietnam often struggle to prepare pre-service teachers adequately. This study investigates the needs of English pre-service teachers regarding the curriculum for the course Application of ICT in English Language Teaching. Using a mixed-methods design, 85 English pre-service teachers at a public university in northern Vietnam were surveyed and ten of them attended in-depth interviews. Findings reveal that ICT use is highly prevalent and perceived as essential for learning and future teaching careers. Students express strong needs for AI-powered tools for rapid slide design and lesson plan creation, instructional videos, self-learning management apps, and interactive platforms for warm-up and post-activities to energize classrooms. While students appreciate software support for ELT, they emphasize the need for creativity and continuous updates. Crucially, students want the new curriculum to integrate applications into lesson delivery steps, as the current curriculum focuses narrowly on technical operations without connecting to pedagogical steps. Emerging challenges include limited laptop access, costs of premium applications, unstable internet in mountainous areas, restrictions on mobile phone use in classrooms, and insufficient prior training in methodology courses, which hinders effective lesson design. These findings highlight the urgent need for an updated curriculum that integrates ICT tools into pedagogical practice, provides cost-effective and offline-friendly resources, and offers hands-on lesson planning training aligned with methodology courses.</a:t>
                      </a:r>
                    </a:p>
                    <a:p>
                      <a:pPr algn="just"/>
                      <a:r>
                        <a:rPr lang="en-US" sz="2400" i="1" kern="1200" dirty="0" smtClean="0">
                          <a:solidFill>
                            <a:schemeClr val="dk1"/>
                          </a:solidFill>
                          <a:effectLst/>
                          <a:latin typeface="Times New Roman" panose="02020603050405020304" pitchFamily="18" charset="0"/>
                          <a:ea typeface="+mn-ea"/>
                          <a:cs typeface="Times New Roman" panose="02020603050405020304" pitchFamily="18" charset="0"/>
                        </a:rPr>
                        <a:t>Keywords: ICT in ELT, needs analysis for ICT, pre-service teachers’ needs</a:t>
                      </a:r>
                      <a:endParaRPr lang="en-US" sz="2400" i="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0634056"/>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2872238655"/>
              </p:ext>
            </p:extLst>
          </p:nvPr>
        </p:nvGraphicFramePr>
        <p:xfrm>
          <a:off x="2279321" y="15301921"/>
          <a:ext cx="12449370" cy="755904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449370">
                  <a:extLst>
                    <a:ext uri="{9D8B030D-6E8A-4147-A177-3AD203B41FA5}">
                      <a16:colId xmlns:a16="http://schemas.microsoft.com/office/drawing/2014/main" val="1128076518"/>
                    </a:ext>
                  </a:extLst>
                </a:gridCol>
              </a:tblGrid>
              <a:tr h="461914">
                <a:tc>
                  <a:txBody>
                    <a:bodyPr/>
                    <a:lstStyle/>
                    <a:p>
                      <a:pPr algn="ctr"/>
                      <a:r>
                        <a:rPr lang="en-US" sz="2800" dirty="0" smtClean="0">
                          <a:latin typeface="Times New Roman" panose="02020603050405020304" pitchFamily="18" charset="0"/>
                          <a:cs typeface="Times New Roman" panose="02020603050405020304" pitchFamily="18" charset="0"/>
                        </a:rPr>
                        <a:t>INTRODUCTION</a:t>
                      </a:r>
                      <a:endParaRPr lang="en-US"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610"/>
                    </a:solidFill>
                  </a:tcPr>
                </a:tc>
                <a:extLst>
                  <a:ext uri="{0D108BD9-81ED-4DB2-BD59-A6C34878D82A}">
                    <a16:rowId xmlns:a16="http://schemas.microsoft.com/office/drawing/2014/main" val="4230058541"/>
                  </a:ext>
                </a:extLst>
              </a:tr>
              <a:tr h="3658624">
                <a:tc>
                  <a:txBody>
                    <a:bodyPr/>
                    <a:lstStyle/>
                    <a:p>
                      <a:pPr marL="0" marR="0" indent="0" algn="just" defTabSz="3026755"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Information and communication technology (ICT) has emerged as an indispensable cornerstone of modern English Language Teaching (ELT). The integration of technology in language classrooms not only facilitates interactive and immersive learning experiences but also demands a high level of digital literacy from educators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Peeraer</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&amp; Van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Petegem</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2011). In the context of Vietnam, where the Ministry of Education and Training has championed educational modernization and digital transformation, the competence of pre-service English teachers becomes highly critical (Vo, 2019). Teacher training institutions are tasked with equipping future teachers with both theoretical knowledge and practical skills to navigate an increasingly digitized educational ecosystem (Vo et al., 2020).</a:t>
                      </a:r>
                    </a:p>
                    <a:p>
                      <a:pPr marL="0" marR="0" indent="0" algn="just" defTabSz="3026755" rtl="0" eaLnBrk="1" fontAlgn="auto" latinLnBrk="0" hangingPunct="1">
                        <a:lnSpc>
                          <a:spcPct val="100000"/>
                        </a:lnSpc>
                        <a:spcBef>
                          <a:spcPts val="0"/>
                        </a:spcBef>
                        <a:spcAft>
                          <a:spcPts val="0"/>
                        </a:spcAft>
                        <a:buClrTx/>
                        <a:buSzTx/>
                        <a:buFontTx/>
                        <a:buNone/>
                        <a:tabLst/>
                        <a:defRPr/>
                      </a:pP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Despite these institutional imperatives, traditional teacher education curricula in Vietnam often experience challenges in keeping pace with the rapid technological advancements in the field (Vo, 2019; Vo et al., 2020). Pre-service teachers frequently report feeling underprepared to effectively leverage modern ICT tools during their teaching practicum and subsequent professional careers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Dinh</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2024; Du et al., 2025). To address this gap, this study investigates the specific curricular needs of English pre-service teachers regarding the core undergraduate course, “Application of ICT in English Language Teaching,” at Hung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Vuong</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University</a:t>
                      </a:r>
                      <a:r>
                        <a:rPr lang="en-US" sz="2400" kern="1200" baseline="0" dirty="0" smtClean="0">
                          <a:solidFill>
                            <a:schemeClr val="dk1"/>
                          </a:solidFill>
                          <a:effectLst/>
                          <a:latin typeface="Times New Roman" panose="02020603050405020304" pitchFamily="18" charset="0"/>
                          <a:ea typeface="+mn-ea"/>
                          <a:cs typeface="Times New Roman" panose="02020603050405020304" pitchFamily="18" charset="0"/>
                        </a:rPr>
                        <a:t> - </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a prominent public university in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Phu</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Tho</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Province, northern Vietnam. By understanding students’ current perceptions, preferences, and encountered barriers, this research aims to provide actionable insights for redesigning a highly responsive and pedagogically-grounded ICT curriculum.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0634056"/>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63880348"/>
              </p:ext>
            </p:extLst>
          </p:nvPr>
        </p:nvGraphicFramePr>
        <p:xfrm>
          <a:off x="2383120" y="23118409"/>
          <a:ext cx="12449370" cy="3751007"/>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449370">
                  <a:extLst>
                    <a:ext uri="{9D8B030D-6E8A-4147-A177-3AD203B41FA5}">
                      <a16:colId xmlns:a16="http://schemas.microsoft.com/office/drawing/2014/main" val="1128076518"/>
                    </a:ext>
                  </a:extLst>
                </a:gridCol>
              </a:tblGrid>
              <a:tr h="408158">
                <a:tc>
                  <a:txBody>
                    <a:bodyPr/>
                    <a:lstStyle/>
                    <a:p>
                      <a:pPr algn="ctr"/>
                      <a:r>
                        <a:rPr lang="en-US" sz="2800" baseline="0" dirty="0" smtClean="0">
                          <a:latin typeface="Times New Roman" panose="02020603050405020304" pitchFamily="18" charset="0"/>
                          <a:cs typeface="Times New Roman" panose="02020603050405020304" pitchFamily="18" charset="0"/>
                        </a:rPr>
                        <a:t>RESEARCH QUESTIONS</a:t>
                      </a:r>
                      <a:endParaRPr lang="en-US"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610"/>
                    </a:solidFill>
                  </a:tcPr>
                </a:tc>
                <a:extLst>
                  <a:ext uri="{0D108BD9-81ED-4DB2-BD59-A6C34878D82A}">
                    <a16:rowId xmlns:a16="http://schemas.microsoft.com/office/drawing/2014/main" val="4230058541"/>
                  </a:ext>
                </a:extLst>
              </a:tr>
              <a:tr h="3232847">
                <a:tc>
                  <a:txBody>
                    <a:bodyPr/>
                    <a:lstStyle/>
                    <a:p>
                      <a:pPr algn="just"/>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The </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study addresses the following three Research Questions (RQs):</a:t>
                      </a:r>
                    </a:p>
                    <a:p>
                      <a:pPr algn="just"/>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RQ1: What are the specific technological preferences and needs of Vietnamese English pre-service teachers across different academic cohorts (K21, K22, and K23) regarding the </a:t>
                      </a:r>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“Application </a:t>
                      </a:r>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of ICT in English Language </a:t>
                      </a:r>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Teaching” </a:t>
                      </a:r>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course?</a:t>
                      </a:r>
                    </a:p>
                    <a:p>
                      <a:pPr algn="just"/>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RQ2: How do these pre-service teachers expect digital tools to be integrated into sequential lesson delivery steps within the course curriculum?</a:t>
                      </a:r>
                    </a:p>
                    <a:p>
                      <a:pPr algn="just"/>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RQ3: What environmental, financial, and </a:t>
                      </a:r>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pedagogical </a:t>
                      </a:r>
                      <a:r>
                        <a:rPr lang="en-US" sz="2400" b="0" i="1" kern="1200" dirty="0" smtClean="0">
                          <a:solidFill>
                            <a:schemeClr val="tx1"/>
                          </a:solidFill>
                          <a:effectLst/>
                          <a:latin typeface="Times New Roman" panose="02020603050405020304" pitchFamily="18" charset="0"/>
                          <a:ea typeface="+mn-ea"/>
                          <a:cs typeface="Times New Roman" panose="02020603050405020304" pitchFamily="18" charset="0"/>
                        </a:rPr>
                        <a:t>barriers do English pre-service teachers encounter when accessing and utilizing these tools?</a:t>
                      </a:r>
                      <a:endParaRPr lang="en-US" sz="2400" b="0" i="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0634056"/>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2836988358"/>
              </p:ext>
            </p:extLst>
          </p:nvPr>
        </p:nvGraphicFramePr>
        <p:xfrm>
          <a:off x="2279321" y="27088424"/>
          <a:ext cx="12449370" cy="6909958"/>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449370">
                  <a:extLst>
                    <a:ext uri="{9D8B030D-6E8A-4147-A177-3AD203B41FA5}">
                      <a16:colId xmlns:a16="http://schemas.microsoft.com/office/drawing/2014/main" val="1128076518"/>
                    </a:ext>
                  </a:extLst>
                </a:gridCol>
              </a:tblGrid>
              <a:tr h="497525">
                <a:tc>
                  <a:txBody>
                    <a:bodyPr/>
                    <a:lstStyle/>
                    <a:p>
                      <a:pPr algn="ctr"/>
                      <a:r>
                        <a:rPr lang="en-US" sz="2800" dirty="0" smtClean="0">
                          <a:latin typeface="Times New Roman" panose="02020603050405020304" pitchFamily="18" charset="0"/>
                          <a:cs typeface="Times New Roman" panose="02020603050405020304" pitchFamily="18" charset="0"/>
                        </a:rPr>
                        <a:t>METHODOLOGY</a:t>
                      </a:r>
                      <a:endParaRPr lang="en-US"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610"/>
                    </a:solidFill>
                  </a:tcPr>
                </a:tc>
                <a:extLst>
                  <a:ext uri="{0D108BD9-81ED-4DB2-BD59-A6C34878D82A}">
                    <a16:rowId xmlns:a16="http://schemas.microsoft.com/office/drawing/2014/main" val="4230058541"/>
                  </a:ext>
                </a:extLst>
              </a:tr>
              <a:tr h="6391798">
                <a:tc>
                  <a:txBody>
                    <a:bodyPr/>
                    <a:lstStyle/>
                    <a:p>
                      <a:pPr algn="just"/>
                      <a:r>
                        <a:rPr lang="en-US" sz="2400" b="1" i="0" kern="1200" dirty="0" smtClean="0">
                          <a:solidFill>
                            <a:srgbClr val="A64C0E"/>
                          </a:solidFill>
                          <a:latin typeface="Times New Roman" panose="02020603050405020304" pitchFamily="18" charset="0"/>
                          <a:ea typeface="+mn-ea"/>
                          <a:cs typeface="Times New Roman" panose="02020603050405020304" pitchFamily="18" charset="0"/>
                        </a:rPr>
                        <a:t>Participants</a:t>
                      </a:r>
                    </a:p>
                    <a:p>
                      <a:pPr algn="just"/>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85 pre-service EFL teachers majoring in English Language Teacher Education at Hung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Vuong</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University,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Phu</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2400" kern="1200" dirty="0" err="1" smtClean="0">
                          <a:solidFill>
                            <a:schemeClr val="dk1"/>
                          </a:solidFill>
                          <a:effectLst/>
                          <a:latin typeface="Times New Roman" panose="02020603050405020304" pitchFamily="18" charset="0"/>
                          <a:ea typeface="+mn-ea"/>
                          <a:cs typeface="Times New Roman" panose="02020603050405020304" pitchFamily="18" charset="0"/>
                        </a:rPr>
                        <a:t>Tho</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 Province, Vietnam.</a:t>
                      </a: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marL="0" algn="just" defTabSz="3026755" rtl="0" eaLnBrk="1" latinLnBrk="0" hangingPunct="1"/>
                      <a:r>
                        <a:rPr lang="en-US" sz="2400" b="1" i="0" kern="1200" dirty="0" smtClean="0">
                          <a:solidFill>
                            <a:srgbClr val="A64C0E"/>
                          </a:solidFill>
                          <a:latin typeface="Times New Roman" panose="02020603050405020304" pitchFamily="18" charset="0"/>
                          <a:ea typeface="+mn-ea"/>
                          <a:cs typeface="Times New Roman" panose="02020603050405020304" pitchFamily="18" charset="0"/>
                        </a:rPr>
                        <a:t>Design</a:t>
                      </a:r>
                    </a:p>
                    <a:p>
                      <a:pPr algn="just"/>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Explanatory sequential mixed-methods design (Creswell &amp; Creswell, 2017), organized into two sequential phases</a:t>
                      </a:r>
                      <a:r>
                        <a:rPr lang="en-US" sz="2400" kern="1200" dirty="0" smtClean="0">
                          <a:solidFill>
                            <a:schemeClr val="dk1"/>
                          </a:solidFill>
                          <a:effectLst/>
                          <a:latin typeface="Times New Roman" panose="02020603050405020304" pitchFamily="18" charset="0"/>
                          <a:ea typeface="+mn-ea"/>
                          <a:cs typeface="Times New Roman" panose="02020603050405020304" pitchFamily="18" charset="0"/>
                        </a:rPr>
                        <a:t>:</a:t>
                      </a: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pPr algn="just"/>
                      <a:endParaRPr lang="en-US" sz="2400" kern="1200" dirty="0" smtClean="0">
                        <a:solidFill>
                          <a:schemeClr val="dk1"/>
                        </a:solidFill>
                        <a:effectLst/>
                        <a:latin typeface="Times New Roman" panose="02020603050405020304" pitchFamily="18" charset="0"/>
                        <a:ea typeface="+mn-ea"/>
                        <a:cs typeface="Times New Roman" panose="02020603050405020304" pitchFamily="18" charset="0"/>
                      </a:endParaRPr>
                    </a:p>
                    <a:p>
                      <a:endParaRPr lang="en-US" sz="2400" b="0" kern="1200" dirty="0" smtClean="0">
                        <a:solidFill>
                          <a:schemeClr val="dk1"/>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0634056"/>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2222463545"/>
              </p:ext>
            </p:extLst>
          </p:nvPr>
        </p:nvGraphicFramePr>
        <p:xfrm>
          <a:off x="2390360" y="28802692"/>
          <a:ext cx="5278803" cy="1391580"/>
        </p:xfrm>
        <a:graphic>
          <a:graphicData uri="http://schemas.openxmlformats.org/drawingml/2006/table">
            <a:tbl>
              <a:tblPr firstRow="1" bandRow="1">
                <a:tableStyleId>{5C22544A-7EE6-4342-B048-85BDC9FD1C3A}</a:tableStyleId>
              </a:tblPr>
              <a:tblGrid>
                <a:gridCol w="3008456">
                  <a:extLst>
                    <a:ext uri="{9D8B030D-6E8A-4147-A177-3AD203B41FA5}">
                      <a16:colId xmlns:a16="http://schemas.microsoft.com/office/drawing/2014/main" val="3055894048"/>
                    </a:ext>
                  </a:extLst>
                </a:gridCol>
                <a:gridCol w="2270347">
                  <a:extLst>
                    <a:ext uri="{9D8B030D-6E8A-4147-A177-3AD203B41FA5}">
                      <a16:colId xmlns:a16="http://schemas.microsoft.com/office/drawing/2014/main" val="4212938501"/>
                    </a:ext>
                  </a:extLst>
                </a:gridCol>
              </a:tblGrid>
              <a:tr h="448476">
                <a:tc>
                  <a:txBody>
                    <a:bodyPr/>
                    <a:lstStyle/>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Survey </a:t>
                      </a:r>
                    </a:p>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Questionnaire</a:t>
                      </a:r>
                      <a:endParaRPr lang="en-US" sz="2400" b="1"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400" b="0" kern="1200" dirty="0" smtClean="0">
                          <a:solidFill>
                            <a:srgbClr val="BC5610"/>
                          </a:solidFill>
                          <a:effectLst/>
                          <a:latin typeface="Times New Roman" panose="02020603050405020304" pitchFamily="18" charset="0"/>
                          <a:ea typeface="+mn-ea"/>
                          <a:cs typeface="Times New Roman" panose="02020603050405020304" pitchFamily="18" charset="0"/>
                        </a:rPr>
                        <a:t>N = 85</a:t>
                      </a:r>
                      <a:endParaRPr lang="en-US" sz="2400" b="0"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5303529"/>
                  </a:ext>
                </a:extLst>
              </a:tr>
              <a:tr h="568620">
                <a:tc>
                  <a:txBody>
                    <a:bodyPr/>
                    <a:lstStyle/>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In-depth Interviews</a:t>
                      </a:r>
                      <a:endParaRPr lang="en-US" sz="2400" b="1"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400" kern="1200" dirty="0" smtClean="0">
                          <a:solidFill>
                            <a:srgbClr val="BC5610"/>
                          </a:solidFill>
                          <a:effectLst/>
                          <a:latin typeface="Times New Roman" panose="02020603050405020304" pitchFamily="18" charset="0"/>
                          <a:ea typeface="+mn-ea"/>
                          <a:cs typeface="Times New Roman" panose="02020603050405020304" pitchFamily="18" charset="0"/>
                        </a:rPr>
                        <a:t>N = 10</a:t>
                      </a:r>
                      <a:endParaRPr lang="en-US" sz="2400"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214816"/>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2426859007"/>
              </p:ext>
            </p:extLst>
          </p:nvPr>
        </p:nvGraphicFramePr>
        <p:xfrm>
          <a:off x="7986784" y="28802692"/>
          <a:ext cx="5815741" cy="1391580"/>
        </p:xfrm>
        <a:graphic>
          <a:graphicData uri="http://schemas.openxmlformats.org/drawingml/2006/table">
            <a:tbl>
              <a:tblPr firstRow="1" bandRow="1">
                <a:tableStyleId>{5C22544A-7EE6-4342-B048-85BDC9FD1C3A}</a:tableStyleId>
              </a:tblPr>
              <a:tblGrid>
                <a:gridCol w="2184808">
                  <a:extLst>
                    <a:ext uri="{9D8B030D-6E8A-4147-A177-3AD203B41FA5}">
                      <a16:colId xmlns:a16="http://schemas.microsoft.com/office/drawing/2014/main" val="3055894048"/>
                    </a:ext>
                  </a:extLst>
                </a:gridCol>
                <a:gridCol w="1838228">
                  <a:extLst>
                    <a:ext uri="{9D8B030D-6E8A-4147-A177-3AD203B41FA5}">
                      <a16:colId xmlns:a16="http://schemas.microsoft.com/office/drawing/2014/main" val="4212938501"/>
                    </a:ext>
                  </a:extLst>
                </a:gridCol>
                <a:gridCol w="1792705">
                  <a:extLst>
                    <a:ext uri="{9D8B030D-6E8A-4147-A177-3AD203B41FA5}">
                      <a16:colId xmlns:a16="http://schemas.microsoft.com/office/drawing/2014/main" val="1358905835"/>
                    </a:ext>
                  </a:extLst>
                </a:gridCol>
              </a:tblGrid>
              <a:tr h="448476">
                <a:tc>
                  <a:txBody>
                    <a:bodyPr/>
                    <a:lstStyle/>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Sophomores (K23)</a:t>
                      </a:r>
                      <a:endParaRPr lang="en-US" sz="2400" b="1"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Juniors (K22)</a:t>
                      </a:r>
                      <a:endParaRPr lang="en-US" sz="2400" b="1"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Seniors (K21)</a:t>
                      </a:r>
                      <a:endParaRPr lang="en-US" sz="2400" b="1"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965303529"/>
                  </a:ext>
                </a:extLst>
              </a:tr>
              <a:tr h="568620">
                <a:tc>
                  <a:txBody>
                    <a:bodyPr/>
                    <a:lstStyle/>
                    <a:p>
                      <a:pPr algn="ctr"/>
                      <a:r>
                        <a:rPr lang="en-US" sz="2400" kern="1200" dirty="0" smtClean="0">
                          <a:solidFill>
                            <a:srgbClr val="BC5610"/>
                          </a:solidFill>
                          <a:effectLst/>
                          <a:latin typeface="Times New Roman" panose="02020603050405020304" pitchFamily="18" charset="0"/>
                          <a:ea typeface="+mn-ea"/>
                          <a:cs typeface="Times New Roman" panose="02020603050405020304" pitchFamily="18" charset="0"/>
                        </a:rPr>
                        <a:t>27 (31.8%)</a:t>
                      </a:r>
                      <a:endParaRPr lang="en-US" sz="2400"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kern="1200" dirty="0" smtClean="0">
                          <a:solidFill>
                            <a:srgbClr val="BC5610"/>
                          </a:solidFill>
                          <a:effectLst/>
                          <a:latin typeface="Times New Roman" panose="02020603050405020304" pitchFamily="18" charset="0"/>
                          <a:ea typeface="+mn-ea"/>
                          <a:cs typeface="Times New Roman" panose="02020603050405020304" pitchFamily="18" charset="0"/>
                        </a:rPr>
                        <a:t>20 (23.5%)</a:t>
                      </a:r>
                      <a:endParaRPr lang="en-US" sz="2400"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2400" kern="1200" dirty="0" smtClean="0">
                          <a:solidFill>
                            <a:srgbClr val="BC5610"/>
                          </a:solidFill>
                          <a:effectLst/>
                          <a:latin typeface="Times New Roman" panose="02020603050405020304" pitchFamily="18" charset="0"/>
                          <a:ea typeface="+mn-ea"/>
                          <a:cs typeface="Times New Roman" panose="02020603050405020304" pitchFamily="18" charset="0"/>
                        </a:rPr>
                        <a:t>38 (44.7%)</a:t>
                      </a:r>
                      <a:endParaRPr lang="en-US" sz="2400"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214816"/>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3365740628"/>
              </p:ext>
            </p:extLst>
          </p:nvPr>
        </p:nvGraphicFramePr>
        <p:xfrm>
          <a:off x="2390360" y="31393564"/>
          <a:ext cx="11799920" cy="2377440"/>
        </p:xfrm>
        <a:graphic>
          <a:graphicData uri="http://schemas.openxmlformats.org/drawingml/2006/table">
            <a:tbl>
              <a:tblPr firstRow="1" bandRow="1">
                <a:tableStyleId>{5C22544A-7EE6-4342-B048-85BDC9FD1C3A}</a:tableStyleId>
              </a:tblPr>
              <a:tblGrid>
                <a:gridCol w="3123974">
                  <a:extLst>
                    <a:ext uri="{9D8B030D-6E8A-4147-A177-3AD203B41FA5}">
                      <a16:colId xmlns:a16="http://schemas.microsoft.com/office/drawing/2014/main" val="3055894048"/>
                    </a:ext>
                  </a:extLst>
                </a:gridCol>
                <a:gridCol w="8675946">
                  <a:extLst>
                    <a:ext uri="{9D8B030D-6E8A-4147-A177-3AD203B41FA5}">
                      <a16:colId xmlns:a16="http://schemas.microsoft.com/office/drawing/2014/main" val="4212938501"/>
                    </a:ext>
                  </a:extLst>
                </a:gridCol>
              </a:tblGrid>
              <a:tr h="1153108">
                <a:tc>
                  <a:txBody>
                    <a:bodyPr/>
                    <a:lstStyle/>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Questionnaire </a:t>
                      </a: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(Quantitative Phase</a:t>
                      </a:r>
                      <a:b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b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N = 85)</a:t>
                      </a:r>
                      <a:endParaRPr lang="en-US" sz="2400" b="1"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514350" indent="-514350" algn="ctr">
                        <a:buAutoNum type="arabicParenBoth"/>
                      </a:pPr>
                      <a:r>
                        <a:rPr lang="en-US" sz="2400" b="0" kern="1200" dirty="0" smtClean="0">
                          <a:solidFill>
                            <a:srgbClr val="BC5610"/>
                          </a:solidFill>
                          <a:effectLst/>
                          <a:latin typeface="Times New Roman" panose="02020603050405020304" pitchFamily="18" charset="0"/>
                          <a:ea typeface="+mn-ea"/>
                          <a:cs typeface="Times New Roman" panose="02020603050405020304" pitchFamily="18" charset="0"/>
                        </a:rPr>
                        <a:t>Cohort-specific technological needs &amp; preferences </a:t>
                      </a:r>
                    </a:p>
                    <a:p>
                      <a:pPr marL="514350" indent="-514350" algn="ctr">
                        <a:buAutoNum type="arabicParenBoth"/>
                      </a:pPr>
                      <a:r>
                        <a:rPr lang="en-US" sz="2400" b="0" kern="1200" dirty="0" smtClean="0">
                          <a:solidFill>
                            <a:srgbClr val="BC5610"/>
                          </a:solidFill>
                          <a:effectLst/>
                          <a:latin typeface="Times New Roman" panose="02020603050405020304" pitchFamily="18" charset="0"/>
                          <a:ea typeface="+mn-ea"/>
                          <a:cs typeface="Times New Roman" panose="02020603050405020304" pitchFamily="18" charset="0"/>
                        </a:rPr>
                        <a:t>Perceived importance of modern ICT tools in ELT </a:t>
                      </a:r>
                    </a:p>
                    <a:p>
                      <a:pPr marL="514350" indent="-514350" algn="ctr">
                        <a:buAutoNum type="arabicParenBoth"/>
                      </a:pPr>
                      <a:r>
                        <a:rPr lang="en-US" sz="2400" b="0" kern="1200" dirty="0" smtClean="0">
                          <a:solidFill>
                            <a:srgbClr val="BC5610"/>
                          </a:solidFill>
                          <a:effectLst/>
                          <a:latin typeface="Times New Roman" panose="02020603050405020304" pitchFamily="18" charset="0"/>
                          <a:ea typeface="+mn-ea"/>
                          <a:cs typeface="Times New Roman" panose="02020603050405020304" pitchFamily="18" charset="0"/>
                        </a:rPr>
                        <a:t>Environmental and financial barriers (mountainous)</a:t>
                      </a:r>
                      <a:endParaRPr lang="en-US" sz="2400" b="0"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65303529"/>
                  </a:ext>
                </a:extLst>
              </a:tr>
              <a:tr h="1153108">
                <a:tc>
                  <a:txBody>
                    <a:bodyPr/>
                    <a:lstStyle/>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Interview</a:t>
                      </a:r>
                    </a:p>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(Qualitative Phase</a:t>
                      </a:r>
                    </a:p>
                    <a:p>
                      <a:pPr algn="ctr"/>
                      <a:r>
                        <a:rPr lang="en-US" sz="2400" b="1" kern="1200" dirty="0" smtClean="0">
                          <a:solidFill>
                            <a:srgbClr val="BC5610"/>
                          </a:solidFill>
                          <a:effectLst/>
                          <a:latin typeface="Times New Roman" panose="02020603050405020304" pitchFamily="18" charset="0"/>
                          <a:ea typeface="+mn-ea"/>
                          <a:cs typeface="Times New Roman" panose="02020603050405020304" pitchFamily="18" charset="0"/>
                        </a:rPr>
                        <a:t>N = 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514350" indent="-514350" algn="ctr">
                        <a:buAutoNum type="arabicParenBoth"/>
                      </a:pPr>
                      <a:r>
                        <a:rPr lang="en-US" sz="2400" kern="1200" dirty="0" smtClean="0">
                          <a:solidFill>
                            <a:srgbClr val="BC5610"/>
                          </a:solidFill>
                          <a:effectLst/>
                          <a:latin typeface="Times New Roman" panose="02020603050405020304" pitchFamily="18" charset="0"/>
                          <a:ea typeface="+mn-ea"/>
                          <a:cs typeface="Times New Roman" panose="02020603050405020304" pitchFamily="18" charset="0"/>
                        </a:rPr>
                        <a:t>Expectations for pedagogical tool integration </a:t>
                      </a:r>
                    </a:p>
                    <a:p>
                      <a:pPr marL="514350" indent="-514350" algn="ctr">
                        <a:buAutoNum type="arabicParenBoth"/>
                      </a:pPr>
                      <a:r>
                        <a:rPr lang="en-US" sz="2400" kern="1200" dirty="0" smtClean="0">
                          <a:solidFill>
                            <a:srgbClr val="BC5610"/>
                          </a:solidFill>
                          <a:effectLst/>
                          <a:latin typeface="Times New Roman" panose="02020603050405020304" pitchFamily="18" charset="0"/>
                          <a:ea typeface="+mn-ea"/>
                          <a:cs typeface="Times New Roman" panose="02020603050405020304" pitchFamily="18" charset="0"/>
                        </a:rPr>
                        <a:t>Institutional obstacles (school phone bans</a:t>
                      </a:r>
                    </a:p>
                    <a:p>
                      <a:pPr marL="514350" indent="-514350" algn="ctr">
                        <a:buAutoNum type="arabicParenBoth"/>
                      </a:pPr>
                      <a:r>
                        <a:rPr lang="en-US" sz="2400" kern="1200" dirty="0" smtClean="0">
                          <a:solidFill>
                            <a:srgbClr val="BC5610"/>
                          </a:solidFill>
                          <a:effectLst/>
                          <a:latin typeface="Times New Roman" panose="02020603050405020304" pitchFamily="18" charset="0"/>
                          <a:ea typeface="+mn-ea"/>
                          <a:cs typeface="Times New Roman" panose="02020603050405020304" pitchFamily="18" charset="0"/>
                        </a:rPr>
                        <a:t>Training gaps &amp; synergy with methodology courses </a:t>
                      </a:r>
                      <a:endParaRPr lang="en-US" sz="2400" kern="1200" dirty="0">
                        <a:solidFill>
                          <a:srgbClr val="BC5610"/>
                        </a:solidFill>
                        <a:effectLst/>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214816"/>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2100271791"/>
              </p:ext>
            </p:extLst>
          </p:nvPr>
        </p:nvGraphicFramePr>
        <p:xfrm>
          <a:off x="15079580" y="7005636"/>
          <a:ext cx="12936200" cy="27792159"/>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936200">
                  <a:extLst>
                    <a:ext uri="{9D8B030D-6E8A-4147-A177-3AD203B41FA5}">
                      <a16:colId xmlns:a16="http://schemas.microsoft.com/office/drawing/2014/main" val="1128076518"/>
                    </a:ext>
                  </a:extLst>
                </a:gridCol>
              </a:tblGrid>
              <a:tr h="634479">
                <a:tc>
                  <a:txBody>
                    <a:bodyPr/>
                    <a:lstStyle/>
                    <a:p>
                      <a:pPr algn="ctr"/>
                      <a:r>
                        <a:rPr lang="en-US" sz="2800" dirty="0" smtClean="0">
                          <a:latin typeface="Times New Roman" panose="02020603050405020304" pitchFamily="18" charset="0"/>
                          <a:cs typeface="Times New Roman" panose="02020603050405020304" pitchFamily="18" charset="0"/>
                        </a:rPr>
                        <a:t>KEY</a:t>
                      </a:r>
                      <a:r>
                        <a:rPr lang="en-US" sz="2800" baseline="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FINDINGS</a:t>
                      </a:r>
                      <a:endParaRPr lang="en-US"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610"/>
                    </a:solidFill>
                  </a:tcPr>
                </a:tc>
                <a:extLst>
                  <a:ext uri="{0D108BD9-81ED-4DB2-BD59-A6C34878D82A}">
                    <a16:rowId xmlns:a16="http://schemas.microsoft.com/office/drawing/2014/main" val="4230058541"/>
                  </a:ext>
                </a:extLst>
              </a:tr>
              <a:tr h="26896587">
                <a:tc>
                  <a:txBody>
                    <a:bodyPr/>
                    <a:lstStyle/>
                    <a:p>
                      <a:pPr algn="just"/>
                      <a:r>
                        <a:rPr lang="en-US" sz="2400" b="1" i="0" dirty="0" smtClean="0">
                          <a:solidFill>
                            <a:srgbClr val="A64C0E"/>
                          </a:solidFill>
                          <a:latin typeface="Times New Roman" panose="02020603050405020304" pitchFamily="18" charset="0"/>
                          <a:cs typeface="Times New Roman" panose="02020603050405020304" pitchFamily="18" charset="0"/>
                        </a:rPr>
                        <a:t>Technological Needs and Curricular Integration Expectations</a:t>
                      </a:r>
                    </a:p>
                    <a:p>
                      <a:pPr algn="just"/>
                      <a:r>
                        <a:rPr lang="en-US" sz="2400" i="1" dirty="0" smtClean="0">
                          <a:latin typeface="Times New Roman" panose="02020603050405020304" pitchFamily="18" charset="0"/>
                          <a:cs typeface="Times New Roman" panose="02020603050405020304" pitchFamily="18" charset="0"/>
                        </a:rPr>
                        <a:t>The first research question sought to identify the specific technological needs of English pre-service teachers at Hung </a:t>
                      </a:r>
                      <a:r>
                        <a:rPr lang="en-US" sz="2400" i="1" dirty="0" err="1" smtClean="0">
                          <a:latin typeface="Times New Roman" panose="02020603050405020304" pitchFamily="18" charset="0"/>
                          <a:cs typeface="Times New Roman" panose="02020603050405020304" pitchFamily="18" charset="0"/>
                        </a:rPr>
                        <a:t>Vuong</a:t>
                      </a:r>
                      <a:r>
                        <a:rPr lang="en-US" sz="2400" i="1" dirty="0" smtClean="0">
                          <a:latin typeface="Times New Roman" panose="02020603050405020304" pitchFamily="18" charset="0"/>
                          <a:cs typeface="Times New Roman" panose="02020603050405020304" pitchFamily="18" charset="0"/>
                        </a:rPr>
                        <a:t> University and their expectations regarding how these tools should be integrated into the “Application of ICT in English Language Teaching” curriculum. The quantitative and qualitative findings reveal that while ICT use is highly prevalent and perceived as essential for learning and future teaching careers, students’ needs are diverse and highly dependent on their academic year.</a:t>
                      </a:r>
                    </a:p>
                    <a:p>
                      <a:pPr algn="just"/>
                      <a:r>
                        <a:rPr lang="en-US" sz="2400" b="1" i="1" dirty="0" smtClean="0">
                          <a:solidFill>
                            <a:srgbClr val="BC5610"/>
                          </a:solidFill>
                          <a:latin typeface="Times New Roman" panose="02020603050405020304" pitchFamily="18" charset="0"/>
                          <a:cs typeface="Times New Roman" panose="02020603050405020304" pitchFamily="18" charset="0"/>
                        </a:rPr>
                        <a:t>1. Specific Technological Needs Across Cohorts</a:t>
                      </a:r>
                    </a:p>
                    <a:p>
                      <a:pPr algn="just"/>
                      <a:r>
                        <a:rPr lang="en-US" sz="2400" i="1" dirty="0" smtClean="0">
                          <a:latin typeface="Times New Roman" panose="02020603050405020304" pitchFamily="18" charset="0"/>
                          <a:cs typeface="Times New Roman" panose="02020603050405020304" pitchFamily="18" charset="0"/>
                        </a:rPr>
                        <a:t>The survey of 85 pre-service teachers and interviews with 10 participants show distinct technological preferences across the three academic cohorts:</a:t>
                      </a:r>
                    </a:p>
                    <a:p>
                      <a:pPr algn="just"/>
                      <a:r>
                        <a:rPr lang="en-US" sz="2400" i="1" dirty="0" smtClean="0">
                          <a:latin typeface="Times New Roman" panose="02020603050405020304" pitchFamily="18" charset="0"/>
                          <a:cs typeface="Times New Roman" panose="02020603050405020304" pitchFamily="18" charset="0"/>
                        </a:rPr>
                        <a:t>-</a:t>
                      </a:r>
                      <a:r>
                        <a:rPr lang="en-US" sz="2400" i="1" baseline="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K23 (2nd-Year, N=27): Demand self-learning management apps to coordinate autonomous study and organize language resources.</a:t>
                      </a:r>
                    </a:p>
                    <a:p>
                      <a:pPr algn="just"/>
                      <a:r>
                        <a:rPr lang="en-US" sz="2400" i="1" dirty="0" smtClean="0">
                          <a:latin typeface="Times New Roman" panose="02020603050405020304" pitchFamily="18" charset="0"/>
                          <a:cs typeface="Times New Roman" panose="02020603050405020304" pitchFamily="18" charset="0"/>
                        </a:rPr>
                        <a:t>-</a:t>
                      </a:r>
                      <a:r>
                        <a:rPr lang="en-US" sz="2400" i="1" baseline="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K22 (3rd-Year, N=20): Prioritize instructional videos and interactive platforms to deliver dynamic activities during peer-teaching.</a:t>
                      </a:r>
                    </a:p>
                    <a:p>
                      <a:pPr marL="342900" indent="-342900" algn="just">
                        <a:buFontTx/>
                        <a:buChar char="-"/>
                      </a:pPr>
                      <a:r>
                        <a:rPr lang="en-US" sz="2400" i="1" dirty="0" smtClean="0">
                          <a:latin typeface="Times New Roman" panose="02020603050405020304" pitchFamily="18" charset="0"/>
                          <a:cs typeface="Times New Roman" panose="02020603050405020304" pitchFamily="18" charset="0"/>
                        </a:rPr>
                        <a:t>K21 (4th-Year, N=38): Require AI-powered tools (for rapid lesson planning/slide design) to reduce preparation workloads during high school practicums.</a:t>
                      </a:r>
                    </a:p>
                    <a:p>
                      <a:pPr marL="0" indent="0" algn="just">
                        <a:buFontTx/>
                        <a:buNone/>
                      </a:pPr>
                      <a:r>
                        <a:rPr lang="en-US" sz="2400" b="1" i="1" dirty="0" smtClean="0">
                          <a:solidFill>
                            <a:srgbClr val="BC5610"/>
                          </a:solidFill>
                          <a:latin typeface="Times New Roman" panose="02020603050405020304" pitchFamily="18" charset="0"/>
                          <a:cs typeface="Times New Roman" panose="02020603050405020304" pitchFamily="18" charset="0"/>
                        </a:rPr>
                        <a:t>2. Expectations for Pedagogical Integration (Moving Beyond Technical Operations)</a:t>
                      </a:r>
                    </a:p>
                    <a:p>
                      <a:pPr algn="just"/>
                      <a:r>
                        <a:rPr lang="en-US" sz="2400" i="1" dirty="0" smtClean="0">
                          <a:latin typeface="Times New Roman" panose="02020603050405020304" pitchFamily="18" charset="0"/>
                          <a:cs typeface="Times New Roman" panose="02020603050405020304" pitchFamily="18" charset="0"/>
                        </a:rPr>
                        <a:t>Crucially, participants across all cohorts expect a fundamental shift in how the curriculum is delivered. The findings indicate that the current curriculum focuses too narrowly on technical operations (i.e., teaching students how to run software or use basic application functions). Instead, pre-service teachers expect the new curriculum to integrate applications directly into lesson delivery steps. Students do not want to learn digital tools in isolation; they demand to know where, when, and how to apply these tools within a standard lesson plan (such as during warm-ups, presentations, practices, or assessments) to achieve specific language learning objectives.</a:t>
                      </a:r>
                    </a:p>
                    <a:p>
                      <a:pPr algn="just"/>
                      <a:r>
                        <a:rPr lang="en-US" sz="2400" i="1" dirty="0" smtClean="0">
                          <a:latin typeface="Times New Roman" panose="02020603050405020304" pitchFamily="18" charset="0"/>
                          <a:cs typeface="Times New Roman" panose="02020603050405020304" pitchFamily="18" charset="0"/>
                        </a:rPr>
                        <a:t>                         Table 1:</a:t>
                      </a:r>
                      <a:r>
                        <a:rPr lang="en-US" sz="2400" i="1" baseline="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Student Expectations for Integrating ICT into Lesson Delivery Steps</a:t>
                      </a: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endParaRPr lang="en-US" sz="2400" i="1" dirty="0" smtClean="0">
                        <a:latin typeface="Times New Roman" panose="02020603050405020304" pitchFamily="18" charset="0"/>
                        <a:cs typeface="Times New Roman" panose="02020603050405020304" pitchFamily="18" charset="0"/>
                      </a:endParaRPr>
                    </a:p>
                    <a:p>
                      <a:pPr algn="just"/>
                      <a:r>
                        <a:rPr lang="en-US" sz="2400" b="1" i="0" kern="1200" dirty="0" smtClean="0">
                          <a:solidFill>
                            <a:srgbClr val="A64C0E"/>
                          </a:solidFill>
                          <a:latin typeface="Times New Roman" panose="02020603050405020304" pitchFamily="18" charset="0"/>
                          <a:ea typeface="+mn-ea"/>
                          <a:cs typeface="Times New Roman" panose="02020603050405020304" pitchFamily="18" charset="0"/>
                        </a:rPr>
                        <a:t>Curricular Integration Expectations</a:t>
                      </a:r>
                    </a:p>
                    <a:p>
                      <a:pPr algn="just"/>
                      <a:r>
                        <a:rPr lang="en-US" sz="2400" i="1" dirty="0" smtClean="0">
                          <a:latin typeface="Times New Roman" panose="02020603050405020304" pitchFamily="18" charset="0"/>
                          <a:cs typeface="Times New Roman" panose="02020603050405020304" pitchFamily="18" charset="0"/>
                        </a:rPr>
                        <a:t>The second research question explored pre-service teachers’ expectations regarding how ICT tools should be integrated into the course. Rather than navigating separate software packages, students expect the curriculum to model technology integration within active pedagogical contexts. Specifically, they expect the ICT-in-ELT curriculum to align directly with sequential lesson delivery phases, as shown in Table 1 above. In interviews, students noted that experiencing tech-integration as an active pedagogical tool during their university coursework is crucial for bridging the gap between theory and practical classroom teaching.</a:t>
                      </a:r>
                    </a:p>
                    <a:p>
                      <a:pPr marL="0" algn="just" defTabSz="3026755" rtl="0" eaLnBrk="1" latinLnBrk="0" hangingPunct="1"/>
                      <a:r>
                        <a:rPr lang="en-US" sz="2400" b="1" i="0" kern="1200" dirty="0" smtClean="0">
                          <a:solidFill>
                            <a:srgbClr val="A64C0E"/>
                          </a:solidFill>
                          <a:latin typeface="Times New Roman" panose="02020603050405020304" pitchFamily="18" charset="0"/>
                          <a:ea typeface="+mn-ea"/>
                          <a:cs typeface="Times New Roman" panose="02020603050405020304" pitchFamily="18" charset="0"/>
                        </a:rPr>
                        <a:t>Environmental, Financial, and Pedagogical Barriers </a:t>
                      </a:r>
                    </a:p>
                    <a:p>
                      <a:pPr algn="just"/>
                      <a:r>
                        <a:rPr lang="en-US" sz="2400" i="1" dirty="0" smtClean="0">
                          <a:latin typeface="Times New Roman" panose="02020603050405020304" pitchFamily="18" charset="0"/>
                          <a:cs typeface="Times New Roman" panose="02020603050405020304" pitchFamily="18" charset="0"/>
                        </a:rPr>
                        <a:t>The third research question aimed to identify the contextual, financial, and pedagogical barriers that English pre-service teachers face when accessing and integrating technology. The mixed-methods data paint a complex picture of the multifaceted constraints experienced by students at Hung </a:t>
                      </a:r>
                      <a:r>
                        <a:rPr lang="en-US" sz="2400" i="1" dirty="0" err="1" smtClean="0">
                          <a:latin typeface="Times New Roman" panose="02020603050405020304" pitchFamily="18" charset="0"/>
                          <a:cs typeface="Times New Roman" panose="02020603050405020304" pitchFamily="18" charset="0"/>
                        </a:rPr>
                        <a:t>Vuong</a:t>
                      </a:r>
                      <a:r>
                        <a:rPr lang="en-US" sz="2400" i="1" dirty="0" smtClean="0">
                          <a:latin typeface="Times New Roman" panose="02020603050405020304" pitchFamily="18" charset="0"/>
                          <a:cs typeface="Times New Roman" panose="02020603050405020304" pitchFamily="18" charset="0"/>
                        </a:rPr>
                        <a:t> University.</a:t>
                      </a:r>
                    </a:p>
                    <a:p>
                      <a:pPr algn="just"/>
                      <a:r>
                        <a:rPr lang="en-US" sz="2400" b="1" i="1" dirty="0" smtClean="0">
                          <a:solidFill>
                            <a:srgbClr val="BC5610"/>
                          </a:solidFill>
                          <a:latin typeface="Times New Roman" panose="02020603050405020304" pitchFamily="18" charset="0"/>
                          <a:cs typeface="Times New Roman" panose="02020603050405020304" pitchFamily="18" charset="0"/>
                        </a:rPr>
                        <a:t>1. Environmental and Financial Barriers</a:t>
                      </a:r>
                    </a:p>
                    <a:p>
                      <a:pPr algn="just"/>
                      <a:r>
                        <a:rPr lang="en-US" sz="2400" i="1" dirty="0" smtClean="0">
                          <a:latin typeface="Times New Roman" panose="02020603050405020304" pitchFamily="18" charset="0"/>
                          <a:cs typeface="Times New Roman" panose="02020603050405020304" pitchFamily="18" charset="0"/>
                        </a:rPr>
                        <a:t>Students face severe practical limitations that hinder their ability to utilize ICT effectively:</a:t>
                      </a:r>
                    </a:p>
                    <a:p>
                      <a:pPr algn="just"/>
                      <a:r>
                        <a:rPr lang="en-US" sz="2400" i="1" dirty="0" smtClean="0">
                          <a:latin typeface="Times New Roman" panose="02020603050405020304" pitchFamily="18" charset="0"/>
                          <a:cs typeface="Times New Roman" panose="02020603050405020304" pitchFamily="18" charset="0"/>
                        </a:rPr>
                        <a:t>• Limited Laptop Access: A significant portion of the surveyed students do not own personal laptops or only have access to outdated devices, making it difficult to run modern pedagogical software smoothly.</a:t>
                      </a:r>
                    </a:p>
                    <a:p>
                      <a:pPr algn="just"/>
                      <a:r>
                        <a:rPr lang="en-US" sz="2400" i="1" dirty="0" smtClean="0">
                          <a:latin typeface="Times New Roman" panose="02020603050405020304" pitchFamily="18" charset="0"/>
                          <a:cs typeface="Times New Roman" panose="02020603050405020304" pitchFamily="18" charset="0"/>
                        </a:rPr>
                        <a:t>• Costs of Premium Applications: Many advanced features of popular ELT tools (such as customized AI lesson plan templates or extensive quiz databases) require paid subscriptions. For provincial university students in </a:t>
                      </a:r>
                      <a:r>
                        <a:rPr lang="en-US" sz="2400" i="1" dirty="0" err="1" smtClean="0">
                          <a:latin typeface="Times New Roman" panose="02020603050405020304" pitchFamily="18" charset="0"/>
                          <a:cs typeface="Times New Roman" panose="02020603050405020304" pitchFamily="18" charset="0"/>
                        </a:rPr>
                        <a:t>Phu</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Tho</a:t>
                      </a:r>
                      <a:r>
                        <a:rPr lang="en-US" sz="2400" i="1" dirty="0" smtClean="0">
                          <a:latin typeface="Times New Roman" panose="02020603050405020304" pitchFamily="18" charset="0"/>
                          <a:cs typeface="Times New Roman" panose="02020603050405020304" pitchFamily="18" charset="0"/>
                        </a:rPr>
                        <a:t>, these premium application costs are highly prohibitive.</a:t>
                      </a:r>
                    </a:p>
                    <a:p>
                      <a:pPr algn="just"/>
                      <a:r>
                        <a:rPr lang="en-US" sz="2400" i="1" dirty="0" smtClean="0">
                          <a:latin typeface="Times New Roman" panose="02020603050405020304" pitchFamily="18" charset="0"/>
                          <a:cs typeface="Times New Roman" panose="02020603050405020304" pitchFamily="18" charset="0"/>
                        </a:rPr>
                        <a:t>• Unstable Internet in Mountainous Areas: Since Hung </a:t>
                      </a:r>
                      <a:r>
                        <a:rPr lang="en-US" sz="2400" i="1" dirty="0" err="1" smtClean="0">
                          <a:latin typeface="Times New Roman" panose="02020603050405020304" pitchFamily="18" charset="0"/>
                          <a:cs typeface="Times New Roman" panose="02020603050405020304" pitchFamily="18" charset="0"/>
                        </a:rPr>
                        <a:t>Vuong</a:t>
                      </a:r>
                      <a:r>
                        <a:rPr lang="en-US" sz="2400" i="1" dirty="0" smtClean="0">
                          <a:latin typeface="Times New Roman" panose="02020603050405020304" pitchFamily="18" charset="0"/>
                          <a:cs typeface="Times New Roman" panose="02020603050405020304" pitchFamily="18" charset="0"/>
                        </a:rPr>
                        <a:t> University recruits many students from mountainous and rural districts of </a:t>
                      </a:r>
                      <a:r>
                        <a:rPr lang="en-US" sz="2400" i="1" dirty="0" err="1" smtClean="0">
                          <a:latin typeface="Times New Roman" panose="02020603050405020304" pitchFamily="18" charset="0"/>
                          <a:cs typeface="Times New Roman" panose="02020603050405020304" pitchFamily="18" charset="0"/>
                        </a:rPr>
                        <a:t>Phu</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Tho</a:t>
                      </a:r>
                      <a:r>
                        <a:rPr lang="en-US" sz="2400" i="1" dirty="0" smtClean="0">
                          <a:latin typeface="Times New Roman" panose="02020603050405020304" pitchFamily="18" charset="0"/>
                          <a:cs typeface="Times New Roman" panose="02020603050405020304" pitchFamily="18" charset="0"/>
                        </a:rPr>
                        <a:t> Province, participants highlighted that weak and unstable internet connectivity at home severely limits their ability to prepare and practice technology-enhanced lessons.</a:t>
                      </a:r>
                    </a:p>
                    <a:p>
                      <a:pPr algn="just"/>
                      <a:r>
                        <a:rPr lang="en-US" sz="2400" b="1" i="1" dirty="0" smtClean="0">
                          <a:solidFill>
                            <a:srgbClr val="BC5610"/>
                          </a:solidFill>
                          <a:latin typeface="Times New Roman" panose="02020603050405020304" pitchFamily="18" charset="0"/>
                          <a:cs typeface="Times New Roman" panose="02020603050405020304" pitchFamily="18" charset="0"/>
                        </a:rPr>
                        <a:t>2. Pedagogical Barriers</a:t>
                      </a:r>
                    </a:p>
                    <a:p>
                      <a:pPr algn="just"/>
                      <a:r>
                        <a:rPr lang="en-US" sz="2400" i="1" dirty="0" smtClean="0">
                          <a:latin typeface="Times New Roman" panose="02020603050405020304" pitchFamily="18" charset="0"/>
                          <a:cs typeface="Times New Roman" panose="02020603050405020304" pitchFamily="18" charset="0"/>
                        </a:rPr>
                        <a:t>Beyond physical and financial access, pre-service teachers encounter pedagogical and regulatory obstacles:</a:t>
                      </a:r>
                    </a:p>
                    <a:p>
                      <a:pPr algn="just"/>
                      <a:r>
                        <a:rPr lang="en-US" sz="2400" i="1" dirty="0" smtClean="0">
                          <a:latin typeface="Times New Roman" panose="02020603050405020304" pitchFamily="18" charset="0"/>
                          <a:cs typeface="Times New Roman" panose="02020603050405020304" pitchFamily="18" charset="0"/>
                        </a:rPr>
                        <a:t>• Restrictions on Mobile Phone Use: During their teaching practicums at local high schools, students report that school policies restricting mobile phone use in classrooms make it impossible to execute real-time, interactive mobile-based activities (such as live polls or digital quizzes) with high school learners.</a:t>
                      </a:r>
                    </a:p>
                    <a:p>
                      <a:pPr algn="just"/>
                      <a:r>
                        <a:rPr lang="en-US" sz="2400" i="1" dirty="0" smtClean="0">
                          <a:latin typeface="Times New Roman" panose="02020603050405020304" pitchFamily="18" charset="0"/>
                          <a:cs typeface="Times New Roman" panose="02020603050405020304" pitchFamily="18" charset="0"/>
                        </a:rPr>
                        <a:t>• Insufficient Prior Training in Methodology Courses: Pre-service teachers point out a lack of synergy within their program. Because core English teaching methodology courses do not adequately address technology integration, students lack the foundational lesson planning skills required to connect ICT tools to teaching objectives, leading to ineffective lesson designs.</a:t>
                      </a:r>
                    </a:p>
                    <a:p>
                      <a:pPr algn="just"/>
                      <a:endParaRPr lang="en-US" sz="2400" i="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0634056"/>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1817784764"/>
              </p:ext>
            </p:extLst>
          </p:nvPr>
        </p:nvGraphicFramePr>
        <p:xfrm>
          <a:off x="15322075" y="17007383"/>
          <a:ext cx="12451209" cy="4392448"/>
        </p:xfrm>
        <a:graphic>
          <a:graphicData uri="http://schemas.openxmlformats.org/drawingml/2006/table">
            <a:tbl>
              <a:tblPr firstRow="1" bandRow="1">
                <a:tableStyleId>{5C22544A-7EE6-4342-B048-85BDC9FD1C3A}</a:tableStyleId>
              </a:tblPr>
              <a:tblGrid>
                <a:gridCol w="1960466">
                  <a:extLst>
                    <a:ext uri="{9D8B030D-6E8A-4147-A177-3AD203B41FA5}">
                      <a16:colId xmlns:a16="http://schemas.microsoft.com/office/drawing/2014/main" val="3649653727"/>
                    </a:ext>
                  </a:extLst>
                </a:gridCol>
                <a:gridCol w="4045068">
                  <a:extLst>
                    <a:ext uri="{9D8B030D-6E8A-4147-A177-3AD203B41FA5}">
                      <a16:colId xmlns:a16="http://schemas.microsoft.com/office/drawing/2014/main" val="2483674774"/>
                    </a:ext>
                  </a:extLst>
                </a:gridCol>
                <a:gridCol w="6445675">
                  <a:extLst>
                    <a:ext uri="{9D8B030D-6E8A-4147-A177-3AD203B41FA5}">
                      <a16:colId xmlns:a16="http://schemas.microsoft.com/office/drawing/2014/main" val="294839063"/>
                    </a:ext>
                  </a:extLst>
                </a:gridCol>
              </a:tblGrid>
              <a:tr h="1113041">
                <a:tc>
                  <a:txBody>
                    <a:bodyPr/>
                    <a:lstStyle/>
                    <a:p>
                      <a:pPr marL="0" marR="0" algn="ctr">
                        <a:lnSpc>
                          <a:spcPct val="100000"/>
                        </a:lnSpc>
                        <a:spcBef>
                          <a:spcPts val="0"/>
                        </a:spcBef>
                        <a:spcAft>
                          <a:spcPts val="0"/>
                        </a:spcAft>
                      </a:pPr>
                      <a:r>
                        <a:rPr lang="en-US" sz="2200" b="1" dirty="0">
                          <a:solidFill>
                            <a:srgbClr val="BC5610"/>
                          </a:solidFill>
                          <a:effectLst/>
                          <a:latin typeface="Times New Roman" panose="02020603050405020304" pitchFamily="18" charset="0"/>
                          <a:ea typeface="MS Mincho"/>
                          <a:cs typeface="Times New Roman" panose="02020603050405020304" pitchFamily="18" charset="0"/>
                        </a:rPr>
                        <a:t>Lesson Delivery Phase</a:t>
                      </a:r>
                      <a:endParaRPr lang="en-US" sz="2200" dirty="0">
                        <a:solidFill>
                          <a:srgbClr val="BC5610"/>
                        </a:solidFill>
                        <a:effectLst/>
                        <a:latin typeface="Times New Roman" panose="02020603050405020304" pitchFamily="18" charset="0"/>
                        <a:ea typeface="MS Mincho"/>
                        <a:cs typeface="Times New Roman" panose="02020603050405020304" pitchFamily="18" charset="0"/>
                      </a:endParaRPr>
                    </a:p>
                  </a:txBody>
                  <a:tcPr marL="95250" marR="9525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0000"/>
                        </a:lnSpc>
                        <a:spcBef>
                          <a:spcPts val="0"/>
                        </a:spcBef>
                        <a:spcAft>
                          <a:spcPts val="0"/>
                        </a:spcAft>
                      </a:pPr>
                      <a:r>
                        <a:rPr lang="en-US" sz="2200" b="1" dirty="0">
                          <a:solidFill>
                            <a:srgbClr val="BC5610"/>
                          </a:solidFill>
                          <a:effectLst/>
                          <a:latin typeface="Times New Roman" panose="02020603050405020304" pitchFamily="18" charset="0"/>
                          <a:ea typeface="MS Mincho"/>
                          <a:cs typeface="Times New Roman" panose="02020603050405020304" pitchFamily="18" charset="0"/>
                        </a:rPr>
                        <a:t>Traditional Technical Focus (Software Operations)</a:t>
                      </a:r>
                      <a:endParaRPr lang="en-US" sz="2200" dirty="0">
                        <a:solidFill>
                          <a:srgbClr val="BC5610"/>
                        </a:solidFill>
                        <a:effectLst/>
                        <a:latin typeface="Times New Roman" panose="02020603050405020304" pitchFamily="18" charset="0"/>
                        <a:ea typeface="MS Mincho"/>
                        <a:cs typeface="Times New Roman" panose="02020603050405020304" pitchFamily="18" charset="0"/>
                      </a:endParaRPr>
                    </a:p>
                  </a:txBody>
                  <a:tcPr marL="95250" marR="9525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marR="0" algn="ctr">
                        <a:lnSpc>
                          <a:spcPct val="100000"/>
                        </a:lnSpc>
                        <a:spcBef>
                          <a:spcPts val="0"/>
                        </a:spcBef>
                        <a:spcAft>
                          <a:spcPts val="0"/>
                        </a:spcAft>
                      </a:pPr>
                      <a:r>
                        <a:rPr lang="en-US" sz="2200" b="1" dirty="0">
                          <a:solidFill>
                            <a:srgbClr val="BC5610"/>
                          </a:solidFill>
                          <a:effectLst/>
                          <a:latin typeface="Times New Roman" panose="02020603050405020304" pitchFamily="18" charset="0"/>
                          <a:ea typeface="MS Mincho"/>
                          <a:cs typeface="Times New Roman" panose="02020603050405020304" pitchFamily="18" charset="0"/>
                        </a:rPr>
                        <a:t>Expected Pedagogical Integration (Teaching Practice)</a:t>
                      </a:r>
                      <a:endParaRPr lang="en-US" sz="2200" dirty="0">
                        <a:solidFill>
                          <a:srgbClr val="BC5610"/>
                        </a:solidFill>
                        <a:effectLst/>
                        <a:latin typeface="Times New Roman" panose="02020603050405020304" pitchFamily="18" charset="0"/>
                        <a:ea typeface="MS Mincho"/>
                        <a:cs typeface="Times New Roman" panose="02020603050405020304" pitchFamily="18" charset="0"/>
                      </a:endParaRPr>
                    </a:p>
                  </a:txBody>
                  <a:tcPr marL="95250" marR="95250" marT="76200" marB="762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2013587"/>
                  </a:ext>
                </a:extLst>
              </a:tr>
              <a:tr h="766436">
                <a:tc>
                  <a:txBody>
                    <a:bodyPr/>
                    <a:lstStyle/>
                    <a:p>
                      <a:pPr marL="0" marR="0" algn="ctr">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Warm-up / Lead-in</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Creating a basic slide or registering a software account.</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Deploying interactive, gamified platforms to energize classrooms and activate prior knowledge.</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033151"/>
                  </a:ext>
                </a:extLst>
              </a:tr>
              <a:tr h="766436">
                <a:tc>
                  <a:txBody>
                    <a:bodyPr/>
                    <a:lstStyle/>
                    <a:p>
                      <a:pPr marL="0" marR="0" algn="ctr">
                        <a:lnSpc>
                          <a:spcPct val="100000"/>
                        </a:lnSpc>
                        <a:spcBef>
                          <a:spcPts val="0"/>
                        </a:spcBef>
                        <a:spcAft>
                          <a:spcPts val="0"/>
                        </a:spcAft>
                      </a:pPr>
                      <a:r>
                        <a:rPr lang="en-US" sz="2200" dirty="0" smtClean="0">
                          <a:solidFill>
                            <a:srgbClr val="BC5610"/>
                          </a:solidFill>
                          <a:effectLst/>
                          <a:latin typeface="Times New Roman" panose="02020603050405020304" pitchFamily="18" charset="0"/>
                          <a:ea typeface="MS Mincho"/>
                          <a:cs typeface="Times New Roman" panose="02020603050405020304" pitchFamily="18" charset="0"/>
                        </a:rPr>
                        <a:t>Presentation / Explanation</a:t>
                      </a:r>
                      <a:endParaRPr lang="en-US" sz="2200" dirty="0">
                        <a:solidFill>
                          <a:srgbClr val="BC5610"/>
                        </a:solidFill>
                        <a:effectLst/>
                        <a:latin typeface="Times New Roman" panose="02020603050405020304" pitchFamily="18" charset="0"/>
                        <a:ea typeface="MS Mincho"/>
                        <a:cs typeface="Times New Roman" panose="02020603050405020304" pitchFamily="18" charset="0"/>
                      </a:endParaRP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Manipulating presentation software settings.</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Utilizing AI-powered tools for rapid slide design and embedding high-quality instructional videos.</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225192"/>
                  </a:ext>
                </a:extLst>
              </a:tr>
              <a:tr h="766436">
                <a:tc>
                  <a:txBody>
                    <a:bodyPr/>
                    <a:lstStyle/>
                    <a:p>
                      <a:pPr marL="0" marR="0" algn="ctr">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Practice / Production</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Generating simple offline worksheets.</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Leveraging collaborative digital boards and self-learning management apps for student-centered tasks.</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33119259"/>
                  </a:ext>
                </a:extLst>
              </a:tr>
              <a:tr h="841528">
                <a:tc>
                  <a:txBody>
                    <a:bodyPr/>
                    <a:lstStyle/>
                    <a:p>
                      <a:pPr marL="0" marR="0" algn="ctr">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Consolidation / Assessment</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Recording grades manually on a spreadsheet.</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lnSpc>
                          <a:spcPct val="100000"/>
                        </a:lnSpc>
                        <a:spcBef>
                          <a:spcPts val="0"/>
                        </a:spcBef>
                        <a:spcAft>
                          <a:spcPts val="0"/>
                        </a:spcAft>
                      </a:pPr>
                      <a:r>
                        <a:rPr lang="en-US" sz="2200" dirty="0">
                          <a:solidFill>
                            <a:srgbClr val="BC5610"/>
                          </a:solidFill>
                          <a:effectLst/>
                          <a:latin typeface="Times New Roman" panose="02020603050405020304" pitchFamily="18" charset="0"/>
                          <a:ea typeface="MS Mincho"/>
                          <a:cs typeface="Times New Roman" panose="02020603050405020304" pitchFamily="18" charset="0"/>
                        </a:rPr>
                        <a:t>Implementing digital assessment platforms for rapid post-activities and immediate student feedback.</a:t>
                      </a:r>
                    </a:p>
                  </a:txBody>
                  <a:tcPr marL="95250" marR="9525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43398796"/>
                  </a:ext>
                </a:extLst>
              </a:tr>
            </a:tbl>
          </a:graphicData>
        </a:graphic>
      </p:graphicFrame>
      <p:graphicFrame>
        <p:nvGraphicFramePr>
          <p:cNvPr id="24" name="Table 23"/>
          <p:cNvGraphicFramePr>
            <a:graphicFrameLocks noGrp="1"/>
          </p:cNvGraphicFramePr>
          <p:nvPr>
            <p:extLst>
              <p:ext uri="{D42A27DB-BD31-4B8C-83A1-F6EECF244321}">
                <p14:modId xmlns:p14="http://schemas.microsoft.com/office/powerpoint/2010/main" val="1733905786"/>
              </p:ext>
            </p:extLst>
          </p:nvPr>
        </p:nvGraphicFramePr>
        <p:xfrm>
          <a:off x="2270046" y="34235492"/>
          <a:ext cx="12449370" cy="6827520"/>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449370">
                  <a:extLst>
                    <a:ext uri="{9D8B030D-6E8A-4147-A177-3AD203B41FA5}">
                      <a16:colId xmlns:a16="http://schemas.microsoft.com/office/drawing/2014/main" val="1128076518"/>
                    </a:ext>
                  </a:extLst>
                </a:gridCol>
              </a:tblGrid>
              <a:tr h="494102">
                <a:tc>
                  <a:txBody>
                    <a:bodyPr/>
                    <a:lstStyle/>
                    <a:p>
                      <a:pPr algn="ctr"/>
                      <a:r>
                        <a:rPr lang="en-US" sz="2800" baseline="0" dirty="0" smtClean="0">
                          <a:latin typeface="Times New Roman" panose="02020603050405020304" pitchFamily="18" charset="0"/>
                          <a:cs typeface="Times New Roman" panose="02020603050405020304" pitchFamily="18" charset="0"/>
                        </a:rPr>
                        <a:t>REFERENCES</a:t>
                      </a:r>
                      <a:endParaRPr lang="en-US"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610"/>
                    </a:solidFill>
                  </a:tcPr>
                </a:tc>
                <a:extLst>
                  <a:ext uri="{0D108BD9-81ED-4DB2-BD59-A6C34878D82A}">
                    <a16:rowId xmlns:a16="http://schemas.microsoft.com/office/drawing/2014/main" val="4230058541"/>
                  </a:ext>
                </a:extLst>
              </a:tr>
              <a:tr h="6215034">
                <a:tc>
                  <a:txBody>
                    <a:bodyPr/>
                    <a:lstStyle/>
                    <a:p>
                      <a:pPr algn="just">
                        <a:lnSpc>
                          <a:spcPct val="100000"/>
                        </a:lnSpc>
                      </a:pPr>
                      <a:r>
                        <a:rPr lang="en-US" sz="2400" dirty="0" smtClean="0">
                          <a:latin typeface="Times New Roman" panose="02020603050405020304" pitchFamily="18" charset="0"/>
                          <a:cs typeface="Times New Roman" panose="02020603050405020304" pitchFamily="18" charset="0"/>
                        </a:rPr>
                        <a:t>Creswell, J. W., &amp; Creswell, J. D. (2017). </a:t>
                      </a:r>
                      <a:r>
                        <a:rPr lang="en-US" sz="2400" i="1" dirty="0" smtClean="0">
                          <a:latin typeface="Times New Roman" panose="02020603050405020304" pitchFamily="18" charset="0"/>
                          <a:cs typeface="Times New Roman" panose="02020603050405020304" pitchFamily="18" charset="0"/>
                        </a:rPr>
                        <a:t>Research design: qualitative, quantitative, and mixed</a:t>
                      </a:r>
                    </a:p>
                    <a:p>
                      <a:pPr algn="just">
                        <a:lnSpc>
                          <a:spcPct val="100000"/>
                        </a:lnSpc>
                      </a:pPr>
                      <a:r>
                        <a:rPr lang="en-US" sz="2400" i="1" baseline="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methods approaches</a:t>
                      </a:r>
                      <a:r>
                        <a:rPr lang="en-US" sz="2400" dirty="0" smtClean="0">
                          <a:latin typeface="Times New Roman" panose="02020603050405020304" pitchFamily="18" charset="0"/>
                          <a:cs typeface="Times New Roman" panose="02020603050405020304" pitchFamily="18" charset="0"/>
                        </a:rPr>
                        <a:t> (5th ed.). SAGE Publications.</a:t>
                      </a:r>
                    </a:p>
                    <a:p>
                      <a:pPr algn="just">
                        <a:lnSpc>
                          <a:spcPct val="100000"/>
                        </a:lnSpc>
                      </a:pPr>
                      <a:r>
                        <a:rPr lang="en-US" sz="2400" dirty="0" err="1" smtClean="0">
                          <a:latin typeface="Times New Roman" panose="02020603050405020304" pitchFamily="18" charset="0"/>
                          <a:cs typeface="Times New Roman" panose="02020603050405020304" pitchFamily="18" charset="0"/>
                        </a:rPr>
                        <a:t>Dinh</a:t>
                      </a:r>
                      <a:r>
                        <a:rPr lang="en-US" sz="2400" dirty="0" smtClean="0">
                          <a:latin typeface="Times New Roman" panose="02020603050405020304" pitchFamily="18" charset="0"/>
                          <a:cs typeface="Times New Roman" panose="02020603050405020304" pitchFamily="18" charset="0"/>
                        </a:rPr>
                        <a:t>, N. T. (2025). </a:t>
                      </a:r>
                      <a:r>
                        <a:rPr lang="en-US" sz="2400" i="1" dirty="0" smtClean="0">
                          <a:latin typeface="Times New Roman" panose="02020603050405020304" pitchFamily="18" charset="0"/>
                          <a:cs typeface="Times New Roman" panose="02020603050405020304" pitchFamily="18" charset="0"/>
                        </a:rPr>
                        <a:t>An investigation into ICT pedagogical application among EFL pre-service</a:t>
                      </a:r>
                    </a:p>
                    <a:p>
                      <a:pPr algn="just">
                        <a:lnSpc>
                          <a:spcPct val="100000"/>
                        </a:lnSpc>
                      </a:pPr>
                      <a:r>
                        <a:rPr lang="en-US" sz="2400" i="1" baseline="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teachers of UD-UFLS during their teaching practicum at high schools </a:t>
                      </a:r>
                      <a:r>
                        <a:rPr lang="en-US" sz="2400" dirty="0" smtClean="0">
                          <a:latin typeface="Times New Roman" panose="02020603050405020304" pitchFamily="18" charset="0"/>
                          <a:cs typeface="Times New Roman" panose="02020603050405020304" pitchFamily="18" charset="0"/>
                        </a:rPr>
                        <a:t>(Research Report). </a:t>
                      </a:r>
                    </a:p>
                    <a:p>
                      <a:pPr algn="just">
                        <a:lnSpc>
                          <a:spcPct val="100000"/>
                        </a:lnSpc>
                      </a:pP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University of </a:t>
                      </a:r>
                      <a:r>
                        <a:rPr lang="en-US" sz="2400" dirty="0" err="1" smtClean="0">
                          <a:latin typeface="Times New Roman" panose="02020603050405020304" pitchFamily="18" charset="0"/>
                          <a:cs typeface="Times New Roman" panose="02020603050405020304" pitchFamily="18" charset="0"/>
                        </a:rPr>
                        <a:t>Danang</a:t>
                      </a:r>
                      <a:r>
                        <a:rPr lang="en-US" sz="2400" dirty="0" smtClean="0">
                          <a:latin typeface="Times New Roman" panose="02020603050405020304" pitchFamily="18" charset="0"/>
                          <a:cs typeface="Times New Roman" panose="02020603050405020304" pitchFamily="18" charset="0"/>
                        </a:rPr>
                        <a:t> - University of Foreign Language Studies.</a:t>
                      </a:r>
                    </a:p>
                    <a:p>
                      <a:pPr algn="just">
                        <a:lnSpc>
                          <a:spcPct val="100000"/>
                        </a:lnSpc>
                      </a:pPr>
                      <a:r>
                        <a:rPr lang="en-US" sz="2400" dirty="0" smtClean="0">
                          <a:latin typeface="Times New Roman" panose="02020603050405020304" pitchFamily="18" charset="0"/>
                          <a:cs typeface="Times New Roman" panose="02020603050405020304" pitchFamily="18" charset="0"/>
                        </a:rPr>
                        <a:t>Du, T. M., Nguyen, T. N., &amp; Hoang, K. N. (2025). Pre-service EFL teachers’ perceived readiness in</a:t>
                      </a:r>
                    </a:p>
                    <a:p>
                      <a:pPr algn="just">
                        <a:lnSpc>
                          <a:spcPct val="100000"/>
                        </a:lnSpc>
                      </a:pP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using ICT in their learning and teaching. </a:t>
                      </a:r>
                      <a:r>
                        <a:rPr lang="en-US" sz="2400" i="1" dirty="0" smtClean="0">
                          <a:latin typeface="Times New Roman" panose="02020603050405020304" pitchFamily="18" charset="0"/>
                          <a:cs typeface="Times New Roman" panose="02020603050405020304" pitchFamily="18" charset="0"/>
                        </a:rPr>
                        <a:t>International Journal of Technology in Education</a:t>
                      </a:r>
                      <a:r>
                        <a:rPr lang="en-US" sz="2400" dirty="0" smtClean="0">
                          <a:latin typeface="Times New Roman" panose="02020603050405020304" pitchFamily="18" charset="0"/>
                          <a:cs typeface="Times New Roman" panose="02020603050405020304" pitchFamily="18" charset="0"/>
                        </a:rPr>
                        <a:t>,</a:t>
                      </a:r>
                    </a:p>
                    <a:p>
                      <a:pPr algn="just">
                        <a:lnSpc>
                          <a:spcPct val="100000"/>
                        </a:lnSpc>
                      </a:pP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8(1), 12-25. </a:t>
                      </a:r>
                      <a:r>
                        <a:rPr lang="en-US" sz="2400" dirty="0" smtClean="0">
                          <a:latin typeface="Times New Roman" panose="02020603050405020304" pitchFamily="18" charset="0"/>
                          <a:cs typeface="Times New Roman" panose="02020603050405020304" pitchFamily="18" charset="0"/>
                          <a:hlinkClick r:id="rId9"/>
                        </a:rPr>
                        <a:t>https://doi.org/10.46328/ijte.1247</a:t>
                      </a:r>
                      <a:endParaRPr lang="en-US" sz="2400" dirty="0" smtClean="0">
                        <a:latin typeface="Times New Roman" panose="02020603050405020304" pitchFamily="18" charset="0"/>
                        <a:cs typeface="Times New Roman" panose="02020603050405020304" pitchFamily="18" charset="0"/>
                      </a:endParaRPr>
                    </a:p>
                    <a:p>
                      <a:pPr algn="just">
                        <a:lnSpc>
                          <a:spcPct val="100000"/>
                        </a:lnSpc>
                      </a:pPr>
                      <a:r>
                        <a:rPr lang="en-US" sz="2400" dirty="0" err="1" smtClean="0">
                          <a:latin typeface="Times New Roman" panose="02020603050405020304" pitchFamily="18" charset="0"/>
                          <a:cs typeface="Times New Roman" panose="02020603050405020304" pitchFamily="18" charset="0"/>
                        </a:rPr>
                        <a:t>Peeraer</a:t>
                      </a:r>
                      <a:r>
                        <a:rPr lang="en-US" sz="2400" dirty="0" smtClean="0">
                          <a:latin typeface="Times New Roman" panose="02020603050405020304" pitchFamily="18" charset="0"/>
                          <a:cs typeface="Times New Roman" panose="02020603050405020304" pitchFamily="18" charset="0"/>
                        </a:rPr>
                        <a:t>, J., &amp; Van </a:t>
                      </a:r>
                      <a:r>
                        <a:rPr lang="en-US" sz="2400" dirty="0" err="1" smtClean="0">
                          <a:latin typeface="Times New Roman" panose="02020603050405020304" pitchFamily="18" charset="0"/>
                          <a:cs typeface="Times New Roman" panose="02020603050405020304" pitchFamily="18" charset="0"/>
                        </a:rPr>
                        <a:t>Petegem</a:t>
                      </a:r>
                      <a:r>
                        <a:rPr lang="en-US" sz="2400" dirty="0" smtClean="0">
                          <a:latin typeface="Times New Roman" panose="02020603050405020304" pitchFamily="18" charset="0"/>
                          <a:cs typeface="Times New Roman" panose="02020603050405020304" pitchFamily="18" charset="0"/>
                        </a:rPr>
                        <a:t>, P. (2011). ICT in teacher education in an emerging developing country:</a:t>
                      </a:r>
                    </a:p>
                    <a:p>
                      <a:pPr algn="just">
                        <a:lnSpc>
                          <a:spcPct val="100000"/>
                        </a:lnSpc>
                      </a:pP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Vietnam’s baseline situation at the start of “The Year of ICT”. </a:t>
                      </a:r>
                      <a:r>
                        <a:rPr lang="en-US" sz="2400" i="1" dirty="0" smtClean="0">
                          <a:latin typeface="Times New Roman" panose="02020603050405020304" pitchFamily="18" charset="0"/>
                          <a:cs typeface="Times New Roman" panose="02020603050405020304" pitchFamily="18" charset="0"/>
                        </a:rPr>
                        <a:t>Computers &amp; Education</a:t>
                      </a:r>
                      <a:r>
                        <a:rPr lang="en-US" sz="2400" dirty="0" smtClean="0">
                          <a:latin typeface="Times New Roman" panose="02020603050405020304" pitchFamily="18" charset="0"/>
                          <a:cs typeface="Times New Roman" panose="02020603050405020304" pitchFamily="18" charset="0"/>
                        </a:rPr>
                        <a:t>, 56(4),</a:t>
                      </a:r>
                    </a:p>
                    <a:p>
                      <a:pPr algn="just">
                        <a:lnSpc>
                          <a:spcPct val="100000"/>
                        </a:lnSpc>
                      </a:pP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974-982. </a:t>
                      </a:r>
                      <a:r>
                        <a:rPr lang="en-US" sz="2400" dirty="0" smtClean="0">
                          <a:latin typeface="Times New Roman" panose="02020603050405020304" pitchFamily="18" charset="0"/>
                          <a:cs typeface="Times New Roman" panose="02020603050405020304" pitchFamily="18" charset="0"/>
                          <a:hlinkClick r:id="rId10"/>
                        </a:rPr>
                        <a:t>https://doi.org/10.1016/j.compedu.2010.11.015</a:t>
                      </a:r>
                      <a:endParaRPr lang="en-US" sz="2400" dirty="0" smtClean="0">
                        <a:latin typeface="Times New Roman" panose="02020603050405020304" pitchFamily="18" charset="0"/>
                        <a:cs typeface="Times New Roman" panose="02020603050405020304" pitchFamily="18" charset="0"/>
                      </a:endParaRPr>
                    </a:p>
                    <a:p>
                      <a:pPr algn="just">
                        <a:lnSpc>
                          <a:spcPct val="100000"/>
                        </a:lnSpc>
                      </a:pPr>
                      <a:r>
                        <a:rPr lang="en-US" sz="2400" dirty="0" smtClean="0">
                          <a:latin typeface="Times New Roman" panose="02020603050405020304" pitchFamily="18" charset="0"/>
                          <a:cs typeface="Times New Roman" panose="02020603050405020304" pitchFamily="18" charset="0"/>
                        </a:rPr>
                        <a:t>Vo, P. T. N. (2019). </a:t>
                      </a:r>
                      <a:r>
                        <a:rPr lang="en-US" sz="2400" i="1" dirty="0" smtClean="0">
                          <a:latin typeface="Times New Roman" panose="02020603050405020304" pitchFamily="18" charset="0"/>
                          <a:cs typeface="Times New Roman" panose="02020603050405020304" pitchFamily="18" charset="0"/>
                        </a:rPr>
                        <a:t>An investigation of ICT policy implementation in an EFL teacher education</a:t>
                      </a:r>
                    </a:p>
                    <a:p>
                      <a:pPr algn="just">
                        <a:lnSpc>
                          <a:spcPct val="100000"/>
                        </a:lnSpc>
                      </a:pPr>
                      <a:r>
                        <a:rPr lang="en-US" sz="2400" i="1" baseline="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program in Vietnam</a:t>
                      </a:r>
                      <a:r>
                        <a:rPr lang="en-US" sz="2400" dirty="0" smtClean="0">
                          <a:latin typeface="Times New Roman" panose="02020603050405020304" pitchFamily="18" charset="0"/>
                          <a:cs typeface="Times New Roman" panose="02020603050405020304" pitchFamily="18" charset="0"/>
                        </a:rPr>
                        <a:t> (Doctoral dissertation). Edith Cowan University.</a:t>
                      </a:r>
                      <a:endParaRPr lang="en-US" sz="2400" baseline="0" dirty="0" smtClean="0">
                        <a:latin typeface="Times New Roman" panose="02020603050405020304" pitchFamily="18" charset="0"/>
                        <a:cs typeface="Times New Roman" panose="02020603050405020304" pitchFamily="18" charset="0"/>
                      </a:endParaRPr>
                    </a:p>
                    <a:p>
                      <a:pPr algn="just">
                        <a:lnSpc>
                          <a:spcPct val="100000"/>
                        </a:lnSpc>
                      </a:pPr>
                      <a:r>
                        <a:rPr lang="en-US" sz="2400" baseline="0" dirty="0" smtClean="0">
                          <a:solidFill>
                            <a:schemeClr val="bg1"/>
                          </a:solidFill>
                          <a:latin typeface="Times New Roman" panose="02020603050405020304" pitchFamily="18" charset="0"/>
                          <a:cs typeface="Times New Roman" panose="02020603050405020304" pitchFamily="18" charset="0"/>
                        </a:rPr>
                        <a:t>   D</a:t>
                      </a:r>
                      <a:r>
                        <a:rPr lang="en-US" sz="2400" dirty="0" smtClean="0">
                          <a:latin typeface="Times New Roman" panose="02020603050405020304" pitchFamily="18" charset="0"/>
                          <a:cs typeface="Times New Roman" panose="02020603050405020304" pitchFamily="18" charset="0"/>
                          <a:hlinkClick r:id="rId11"/>
                        </a:rPr>
                        <a:t>https://ro.ecu.edu.au/theses/2250</a:t>
                      </a:r>
                      <a:endParaRPr lang="en-US" sz="2400" dirty="0" smtClean="0">
                        <a:latin typeface="Times New Roman" panose="02020603050405020304" pitchFamily="18" charset="0"/>
                        <a:cs typeface="Times New Roman" panose="02020603050405020304" pitchFamily="18" charset="0"/>
                      </a:endParaRPr>
                    </a:p>
                    <a:p>
                      <a:pPr algn="just">
                        <a:lnSpc>
                          <a:spcPct val="100000"/>
                        </a:lnSpc>
                      </a:pPr>
                      <a:r>
                        <a:rPr lang="en-US" sz="2400" dirty="0" smtClean="0">
                          <a:latin typeface="Times New Roman" panose="02020603050405020304" pitchFamily="18" charset="0"/>
                          <a:cs typeface="Times New Roman" panose="02020603050405020304" pitchFamily="18" charset="0"/>
                        </a:rPr>
                        <a:t>Vo, T. K. A., Pang, V., &amp; </a:t>
                      </a:r>
                      <a:r>
                        <a:rPr lang="en-US" sz="2400" dirty="0" err="1" smtClean="0">
                          <a:latin typeface="Times New Roman" panose="02020603050405020304" pitchFamily="18" charset="0"/>
                          <a:cs typeface="Times New Roman" panose="02020603050405020304" pitchFamily="18" charset="0"/>
                        </a:rPr>
                        <a:t>Wah</a:t>
                      </a:r>
                      <a:r>
                        <a:rPr lang="en-US" sz="2400" dirty="0" smtClean="0">
                          <a:latin typeface="Times New Roman" panose="02020603050405020304" pitchFamily="18" charset="0"/>
                          <a:cs typeface="Times New Roman" panose="02020603050405020304" pitchFamily="18" charset="0"/>
                        </a:rPr>
                        <a:t>, L. K. (2020). Evaluating Vietnam’s pre-service English teacher</a:t>
                      </a:r>
                    </a:p>
                    <a:p>
                      <a:pPr algn="just">
                        <a:lnSpc>
                          <a:spcPct val="100000"/>
                        </a:lnSpc>
                      </a:pP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education program for technology integration in education. </a:t>
                      </a:r>
                      <a:r>
                        <a:rPr lang="en-US" sz="2400" i="1" dirty="0" smtClean="0">
                          <a:latin typeface="Times New Roman" panose="02020603050405020304" pitchFamily="18" charset="0"/>
                          <a:cs typeface="Times New Roman" panose="02020603050405020304" pitchFamily="18" charset="0"/>
                        </a:rPr>
                        <a:t>Computer-Assisted Language</a:t>
                      </a:r>
                    </a:p>
                    <a:p>
                      <a:pPr algn="just">
                        <a:lnSpc>
                          <a:spcPct val="100000"/>
                        </a:lnSpc>
                      </a:pPr>
                      <a:r>
                        <a:rPr lang="en-US" sz="2400" i="1" baseline="0" dirty="0" smtClean="0">
                          <a:latin typeface="Times New Roman" panose="02020603050405020304" pitchFamily="18" charset="0"/>
                          <a:cs typeface="Times New Roman" panose="02020603050405020304" pitchFamily="18" charset="0"/>
                        </a:rPr>
                        <a:t>     </a:t>
                      </a:r>
                      <a:r>
                        <a:rPr lang="en-US" sz="2400" i="1" dirty="0" smtClean="0">
                          <a:latin typeface="Times New Roman" panose="02020603050405020304" pitchFamily="18" charset="0"/>
                          <a:cs typeface="Times New Roman" panose="02020603050405020304" pitchFamily="18" charset="0"/>
                        </a:rPr>
                        <a:t>Learning Electronic Journal</a:t>
                      </a:r>
                      <a:r>
                        <a:rPr lang="en-US" sz="2400" dirty="0" smtClean="0">
                          <a:latin typeface="Times New Roman" panose="02020603050405020304" pitchFamily="18" charset="0"/>
                          <a:cs typeface="Times New Roman" panose="02020603050405020304" pitchFamily="18" charset="0"/>
                        </a:rPr>
                        <a:t>, 21(3), 8-22. </a:t>
                      </a:r>
                      <a:r>
                        <a:rPr lang="en-US" sz="2400" dirty="0" smtClean="0">
                          <a:latin typeface="Times New Roman" panose="02020603050405020304" pitchFamily="18" charset="0"/>
                          <a:cs typeface="Times New Roman" panose="02020603050405020304" pitchFamily="18" charset="0"/>
                          <a:hlinkClick r:id="rId12"/>
                        </a:rPr>
                        <a:t>https://callej.org/index.php/journal/article/view/308</a:t>
                      </a:r>
                      <a:endParaRPr lang="en-US" sz="2400" dirty="0" smtClean="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0634056"/>
                  </a:ext>
                </a:extLst>
              </a:tr>
            </a:tbl>
          </a:graphicData>
        </a:graphic>
      </p:graphicFrame>
      <p:graphicFrame>
        <p:nvGraphicFramePr>
          <p:cNvPr id="25" name="Table 24"/>
          <p:cNvGraphicFramePr>
            <a:graphicFrameLocks noGrp="1"/>
          </p:cNvGraphicFramePr>
          <p:nvPr>
            <p:extLst>
              <p:ext uri="{D42A27DB-BD31-4B8C-83A1-F6EECF244321}">
                <p14:modId xmlns:p14="http://schemas.microsoft.com/office/powerpoint/2010/main" val="896516185"/>
              </p:ext>
            </p:extLst>
          </p:nvPr>
        </p:nvGraphicFramePr>
        <p:xfrm>
          <a:off x="15113245" y="35111688"/>
          <a:ext cx="12917650" cy="5116459"/>
        </p:xfrm>
        <a:graphic>
          <a:graphicData uri="http://schemas.openxmlformats.org/drawingml/2006/table">
            <a:tbl>
              <a:tblPr firstRow="1" bandRow="1">
                <a:effectLst>
                  <a:outerShdw blurRad="50800" dist="38100" dir="18900000" algn="bl" rotWithShape="0">
                    <a:prstClr val="black">
                      <a:alpha val="40000"/>
                    </a:prstClr>
                  </a:outerShdw>
                </a:effectLst>
                <a:tableStyleId>{5C22544A-7EE6-4342-B048-85BDC9FD1C3A}</a:tableStyleId>
              </a:tblPr>
              <a:tblGrid>
                <a:gridCol w="12917650">
                  <a:extLst>
                    <a:ext uri="{9D8B030D-6E8A-4147-A177-3AD203B41FA5}">
                      <a16:colId xmlns:a16="http://schemas.microsoft.com/office/drawing/2014/main" val="1128076518"/>
                    </a:ext>
                  </a:extLst>
                </a:gridCol>
              </a:tblGrid>
              <a:tr h="487518">
                <a:tc>
                  <a:txBody>
                    <a:bodyPr/>
                    <a:lstStyle/>
                    <a:p>
                      <a:pPr algn="ctr"/>
                      <a:r>
                        <a:rPr lang="en-US" sz="2800" b="1" kern="1200" baseline="0" dirty="0" smtClean="0">
                          <a:solidFill>
                            <a:schemeClr val="lt1"/>
                          </a:solidFill>
                          <a:latin typeface="Times New Roman" panose="02020603050405020304" pitchFamily="18" charset="0"/>
                          <a:ea typeface="+mn-ea"/>
                          <a:cs typeface="Times New Roman" panose="02020603050405020304" pitchFamily="18" charset="0"/>
                        </a:rPr>
                        <a:t>RECOMMENDATIONS AND CONCLUSION</a:t>
                      </a:r>
                      <a:endParaRPr lang="en-US" sz="2800" b="1" kern="1200" baseline="0" dirty="0">
                        <a:solidFill>
                          <a:schemeClr val="lt1"/>
                        </a:solidFill>
                        <a:latin typeface="Times New Roman" panose="02020603050405020304" pitchFamily="18" charset="0"/>
                        <a:ea typeface="+mn-ea"/>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BC5610"/>
                    </a:solidFill>
                  </a:tcPr>
                </a:tc>
                <a:extLst>
                  <a:ext uri="{0D108BD9-81ED-4DB2-BD59-A6C34878D82A}">
                    <a16:rowId xmlns:a16="http://schemas.microsoft.com/office/drawing/2014/main" val="4230058541"/>
                  </a:ext>
                </a:extLst>
              </a:tr>
              <a:tr h="4598299">
                <a:tc>
                  <a:txBody>
                    <a:bodyPr/>
                    <a:lstStyle/>
                    <a:p>
                      <a:pPr algn="just"/>
                      <a:r>
                        <a:rPr lang="en-US" sz="2400" dirty="0" smtClean="0">
                          <a:latin typeface="Times New Roman" panose="02020603050405020304" pitchFamily="18" charset="0"/>
                          <a:cs typeface="Times New Roman" panose="02020603050405020304" pitchFamily="18" charset="0"/>
                        </a:rPr>
                        <a:t>To modernize the ICT-in-ELT curriculum, three key reforms are proposed: first, embed TPACK-based pedagogical scaffolding by structuring syllabus units around sequential lesson delivery phases (Warm-up, Presentation, Practice, Consolidation); second, prioritize cost-effective, open-source, and offline-friendly resources (such as paper-based QR polling cards) to bypass local financial and internet connectivity barriers; and third, integrate hands-on lesson planning aligned with methodology courses through collaborative workshops to build practical teaching skills for high school internships</a:t>
                      </a:r>
                    </a:p>
                    <a:p>
                      <a:pPr algn="just"/>
                      <a:r>
                        <a:rPr lang="en-US" sz="2400" dirty="0" smtClean="0">
                          <a:latin typeface="Times New Roman" panose="02020603050405020304" pitchFamily="18" charset="0"/>
                          <a:cs typeface="Times New Roman" panose="02020603050405020304" pitchFamily="18" charset="0"/>
                        </a:rPr>
                        <a:t>In conclusion, modernizing EFL teacher education is an urgent task that must shift the curricular focus from isolated technical operations to practical pedagogical integration.</a:t>
                      </a: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Although pre-service teachers display high digital motivation, they require targeted training to connect digital applications directly with classroom learning objectives.</a:t>
                      </a:r>
                      <a:r>
                        <a:rPr lang="en-US" sz="2400" baseline="0"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By addressing local resource constraints, establishing synergy between courses, and emphasizing hands-on, lesson-integrated practice, teacher training institutions can successfully equip future educators to lead technology-enhanced, learner-centered classrooms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70634056"/>
                  </a:ext>
                </a:extLst>
              </a:tr>
            </a:tbl>
          </a:graphicData>
        </a:graphic>
      </p:graphicFrame>
      <p:sp>
        <p:nvSpPr>
          <p:cNvPr id="26" name="Rectangle 25"/>
          <p:cNvSpPr/>
          <p:nvPr/>
        </p:nvSpPr>
        <p:spPr>
          <a:xfrm>
            <a:off x="10788723" y="6037505"/>
            <a:ext cx="8087535" cy="461665"/>
          </a:xfrm>
          <a:prstGeom prst="rect">
            <a:avLst/>
          </a:prstGeom>
        </p:spPr>
        <p:txBody>
          <a:bodyPr wrap="none">
            <a:spAutoFit/>
          </a:bodyPr>
          <a:lstStyle/>
          <a:p>
            <a:r>
              <a:rPr lang="en-US" sz="2400" i="1" dirty="0" smtClean="0">
                <a:latin typeface="Times New Roman" panose="02020603050405020304" pitchFamily="18" charset="0"/>
                <a:cs typeface="Times New Roman" panose="02020603050405020304" pitchFamily="18" charset="0"/>
              </a:rPr>
              <a:t>English Department, Hung </a:t>
            </a:r>
            <a:r>
              <a:rPr lang="en-US" sz="2400" i="1" dirty="0" err="1" smtClean="0">
                <a:latin typeface="Times New Roman" panose="02020603050405020304" pitchFamily="18" charset="0"/>
                <a:cs typeface="Times New Roman" panose="02020603050405020304" pitchFamily="18" charset="0"/>
              </a:rPr>
              <a:t>Vuong</a:t>
            </a:r>
            <a:r>
              <a:rPr lang="en-US" sz="2400" i="1" dirty="0" smtClean="0">
                <a:latin typeface="Times New Roman" panose="02020603050405020304" pitchFamily="18" charset="0"/>
                <a:cs typeface="Times New Roman" panose="02020603050405020304" pitchFamily="18" charset="0"/>
              </a:rPr>
              <a:t> University, </a:t>
            </a:r>
            <a:r>
              <a:rPr lang="en-US" sz="2400" i="1" dirty="0" err="1" smtClean="0">
                <a:latin typeface="Times New Roman" panose="02020603050405020304" pitchFamily="18" charset="0"/>
                <a:cs typeface="Times New Roman" panose="02020603050405020304" pitchFamily="18" charset="0"/>
              </a:rPr>
              <a:t>Phu</a:t>
            </a:r>
            <a:r>
              <a:rPr lang="en-US" sz="2400" i="1" dirty="0" smtClean="0">
                <a:latin typeface="Times New Roman" panose="02020603050405020304" pitchFamily="18" charset="0"/>
                <a:cs typeface="Times New Roman" panose="02020603050405020304" pitchFamily="18" charset="0"/>
              </a:rPr>
              <a:t> </a:t>
            </a:r>
            <a:r>
              <a:rPr lang="en-US" sz="2400" i="1" dirty="0" err="1" smtClean="0">
                <a:latin typeface="Times New Roman" panose="02020603050405020304" pitchFamily="18" charset="0"/>
                <a:cs typeface="Times New Roman" panose="02020603050405020304" pitchFamily="18" charset="0"/>
              </a:rPr>
              <a:t>Tho</a:t>
            </a:r>
            <a:r>
              <a:rPr lang="en-US" sz="2400" i="1" dirty="0" smtClean="0">
                <a:latin typeface="Times New Roman" panose="02020603050405020304" pitchFamily="18" charset="0"/>
                <a:cs typeface="Times New Roman" panose="02020603050405020304" pitchFamily="18" charset="0"/>
              </a:rPr>
              <a:t> Province</a:t>
            </a:r>
            <a:endParaRPr lang="en-US" sz="2400" dirty="0"/>
          </a:p>
        </p:txBody>
      </p:sp>
    </p:spTree>
    <p:extLst>
      <p:ext uri="{BB962C8B-B14F-4D97-AF65-F5344CB8AC3E}">
        <p14:creationId xmlns:p14="http://schemas.microsoft.com/office/powerpoint/2010/main" val="2923128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536</TotalTime>
  <Words>2083</Words>
  <Application>Microsoft Office PowerPoint</Application>
  <PresentationFormat>Custom</PresentationFormat>
  <Paragraphs>123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Aharoni</vt:lpstr>
      <vt:lpstr>Arial</vt:lpstr>
      <vt:lpstr>Calibri</vt:lpstr>
      <vt:lpstr>Calibri Light</vt:lpstr>
      <vt:lpstr>MS Mincho</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User</cp:lastModifiedBy>
  <cp:revision>30</cp:revision>
  <dcterms:created xsi:type="dcterms:W3CDTF">2026-06-16T08:42:39Z</dcterms:created>
  <dcterms:modified xsi:type="dcterms:W3CDTF">2026-08-22T15:29:16Z</dcterms:modified>
</cp:coreProperties>
</file>