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73" r:id="rId2"/>
    <p:sldId id="27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18288000" cy="10287000"/>
  <p:notesSz cx="6858000" cy="9144000"/>
  <p:embeddedFontLst>
    <p:embeddedFont>
      <p:font typeface="Inter 1" panose="020B0604020202020204" charset="0"/>
      <p:regular r:id="rId22"/>
    </p:embeddedFont>
    <p:embeddedFont>
      <p:font typeface="Inter 1 Bold" panose="020B0604020202020204" charset="0"/>
      <p:regular r:id="rId23"/>
    </p:embeddedFont>
    <p:embeddedFont>
      <p:font typeface="Inter 1 Bold Italics" panose="020B0604020202020204" charset="0"/>
      <p:regular r:id="rId24"/>
    </p:embeddedFont>
    <p:embeddedFont>
      <p:font typeface="Inter 1 Italics" panose="020B0604020202020204" charset="0"/>
      <p:regular r:id="rId25"/>
    </p:embeddedFont>
    <p:embeddedFont>
      <p:font typeface="Inter 1 Medium" panose="020B0604020202020204" charset="0"/>
      <p:regular r:id="rId26"/>
    </p:embeddedFont>
    <p:embeddedFont>
      <p:font typeface="Inter 1 Medium Italics" panose="020B0604020202020204" charset="0"/>
      <p:regular r:id="rId27"/>
    </p:embeddedFont>
    <p:embeddedFont>
      <p:font typeface="Inter 2" panose="020B0604020202020204" charset="0"/>
      <p:regular r:id="rId28"/>
    </p:embeddedFont>
    <p:embeddedFont>
      <p:font typeface="Inter 2 Bold" panose="020B0604020202020204" charset="0"/>
      <p:regular r:id="rId29"/>
    </p:embeddedFont>
    <p:embeddedFont>
      <p:font typeface="Roboto Bold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12B444-BE65-4921-B2B5-531A7953B8BE}" v="9" dt="2026-08-28T04:10:36.3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32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8FA7F-DCA1-4862-9077-EC321B51C99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A1FD1-B026-49DD-88D6-ECB8F3A07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22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A1FD1-B026-49DD-88D6-ECB8F3A076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107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A9A1C-5254-4F58-A16B-3575A9550E84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667C4-D2B3-4036-A8F3-D95029947BC9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AB3DE-DB99-4AA0-B4FA-7851594F2099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F1234-D2E7-4F8A-9DDE-E1E36FC7C0FF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57F2A-73A2-4A44-81A9-82AAD45D50E4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27CE-9958-4C6D-B8CB-25916C8B3CD4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75167-7189-4BD0-8C88-5F5D87D36559}" type="datetime1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E3B86-8D79-4235-BD01-7261E329B60B}" type="datetime1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A31F8-799C-461B-BEC9-1BB28D36839E}" type="datetime1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DEA4-9928-48F0-ABD3-ADD1834A1AEE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1E32-8AFA-4F15-A25D-E7DFDF358C88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8C62B-309F-4796-BC7C-D8470B79269B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6.png"/><Relationship Id="rId3" Type="http://schemas.openxmlformats.org/officeDocument/2006/relationships/image" Target="../media/image98.png"/><Relationship Id="rId7" Type="http://schemas.openxmlformats.org/officeDocument/2006/relationships/image" Target="../media/image60.png"/><Relationship Id="rId12" Type="http://schemas.openxmlformats.org/officeDocument/2006/relationships/image" Target="../media/image105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104.png"/><Relationship Id="rId5" Type="http://schemas.openxmlformats.org/officeDocument/2006/relationships/image" Target="../media/image100.png"/><Relationship Id="rId10" Type="http://schemas.openxmlformats.org/officeDocument/2006/relationships/image" Target="../media/image61.png"/><Relationship Id="rId4" Type="http://schemas.openxmlformats.org/officeDocument/2006/relationships/image" Target="../media/image99.png"/><Relationship Id="rId9" Type="http://schemas.openxmlformats.org/officeDocument/2006/relationships/image" Target="../media/image103.png"/><Relationship Id="rId14" Type="http://schemas.openxmlformats.org/officeDocument/2006/relationships/image" Target="../media/image10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18" Type="http://schemas.openxmlformats.org/officeDocument/2006/relationships/image" Target="../media/image124.png"/><Relationship Id="rId26" Type="http://schemas.openxmlformats.org/officeDocument/2006/relationships/image" Target="../media/image132.png"/><Relationship Id="rId3" Type="http://schemas.openxmlformats.org/officeDocument/2006/relationships/image" Target="../media/image109.png"/><Relationship Id="rId21" Type="http://schemas.openxmlformats.org/officeDocument/2006/relationships/image" Target="../media/image127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5" Type="http://schemas.openxmlformats.org/officeDocument/2006/relationships/image" Target="../media/image131.png"/><Relationship Id="rId2" Type="http://schemas.openxmlformats.org/officeDocument/2006/relationships/image" Target="../media/image108.png"/><Relationship Id="rId16" Type="http://schemas.openxmlformats.org/officeDocument/2006/relationships/image" Target="../media/image122.png"/><Relationship Id="rId20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24" Type="http://schemas.openxmlformats.org/officeDocument/2006/relationships/image" Target="../media/image130.png"/><Relationship Id="rId5" Type="http://schemas.openxmlformats.org/officeDocument/2006/relationships/image" Target="../media/image111.png"/><Relationship Id="rId15" Type="http://schemas.openxmlformats.org/officeDocument/2006/relationships/image" Target="../media/image121.png"/><Relationship Id="rId23" Type="http://schemas.openxmlformats.org/officeDocument/2006/relationships/image" Target="../media/image129.png"/><Relationship Id="rId10" Type="http://schemas.openxmlformats.org/officeDocument/2006/relationships/image" Target="../media/image116.png"/><Relationship Id="rId19" Type="http://schemas.openxmlformats.org/officeDocument/2006/relationships/image" Target="../media/image125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Relationship Id="rId22" Type="http://schemas.openxmlformats.org/officeDocument/2006/relationships/image" Target="../media/image128.png"/><Relationship Id="rId27" Type="http://schemas.openxmlformats.org/officeDocument/2006/relationships/image" Target="../media/image1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18" Type="http://schemas.openxmlformats.org/officeDocument/2006/relationships/image" Target="../media/image61.png"/><Relationship Id="rId3" Type="http://schemas.openxmlformats.org/officeDocument/2006/relationships/image" Target="../media/image52.png"/><Relationship Id="rId7" Type="http://schemas.openxmlformats.org/officeDocument/2006/relationships/image" Target="../media/image141.png"/><Relationship Id="rId12" Type="http://schemas.openxmlformats.org/officeDocument/2006/relationships/image" Target="../media/image51.png"/><Relationship Id="rId17" Type="http://schemas.openxmlformats.org/officeDocument/2006/relationships/image" Target="../media/image60.png"/><Relationship Id="rId2" Type="http://schemas.openxmlformats.org/officeDocument/2006/relationships/image" Target="../media/image50.png"/><Relationship Id="rId16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png"/><Relationship Id="rId11" Type="http://schemas.openxmlformats.org/officeDocument/2006/relationships/image" Target="../media/image57.png"/><Relationship Id="rId5" Type="http://schemas.openxmlformats.org/officeDocument/2006/relationships/image" Target="../media/image53.png"/><Relationship Id="rId15" Type="http://schemas.openxmlformats.org/officeDocument/2006/relationships/image" Target="../media/image143.png"/><Relationship Id="rId10" Type="http://schemas.openxmlformats.org/officeDocument/2006/relationships/image" Target="../media/image55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Relationship Id="rId14" Type="http://schemas.openxmlformats.org/officeDocument/2006/relationships/image" Target="../media/image1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18" Type="http://schemas.openxmlformats.org/officeDocument/2006/relationships/image" Target="../media/image161.png"/><Relationship Id="rId3" Type="http://schemas.openxmlformats.org/officeDocument/2006/relationships/image" Target="../media/image146.png"/><Relationship Id="rId21" Type="http://schemas.openxmlformats.org/officeDocument/2006/relationships/image" Target="../media/image164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17" Type="http://schemas.openxmlformats.org/officeDocument/2006/relationships/image" Target="../media/image160.png"/><Relationship Id="rId2" Type="http://schemas.openxmlformats.org/officeDocument/2006/relationships/image" Target="../media/image145.png"/><Relationship Id="rId16" Type="http://schemas.openxmlformats.org/officeDocument/2006/relationships/image" Target="../media/image159.png"/><Relationship Id="rId20" Type="http://schemas.openxmlformats.org/officeDocument/2006/relationships/image" Target="../media/image1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5" Type="http://schemas.openxmlformats.org/officeDocument/2006/relationships/image" Target="../media/image158.png"/><Relationship Id="rId23" Type="http://schemas.openxmlformats.org/officeDocument/2006/relationships/image" Target="../media/image166.png"/><Relationship Id="rId10" Type="http://schemas.openxmlformats.org/officeDocument/2006/relationships/image" Target="../media/image153.png"/><Relationship Id="rId19" Type="http://schemas.openxmlformats.org/officeDocument/2006/relationships/image" Target="../media/image162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Relationship Id="rId22" Type="http://schemas.openxmlformats.org/officeDocument/2006/relationships/image" Target="../media/image16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18" Type="http://schemas.openxmlformats.org/officeDocument/2006/relationships/image" Target="../media/image183.png"/><Relationship Id="rId3" Type="http://schemas.openxmlformats.org/officeDocument/2006/relationships/image" Target="../media/image168.png"/><Relationship Id="rId21" Type="http://schemas.openxmlformats.org/officeDocument/2006/relationships/image" Target="../media/image186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17" Type="http://schemas.openxmlformats.org/officeDocument/2006/relationships/image" Target="../media/image182.png"/><Relationship Id="rId2" Type="http://schemas.openxmlformats.org/officeDocument/2006/relationships/image" Target="../media/image167.png"/><Relationship Id="rId16" Type="http://schemas.openxmlformats.org/officeDocument/2006/relationships/image" Target="../media/image181.png"/><Relationship Id="rId20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5" Type="http://schemas.openxmlformats.org/officeDocument/2006/relationships/image" Target="../media/image170.png"/><Relationship Id="rId15" Type="http://schemas.openxmlformats.org/officeDocument/2006/relationships/image" Target="../media/image180.png"/><Relationship Id="rId10" Type="http://schemas.openxmlformats.org/officeDocument/2006/relationships/image" Target="../media/image175.png"/><Relationship Id="rId19" Type="http://schemas.openxmlformats.org/officeDocument/2006/relationships/image" Target="../media/image184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Relationship Id="rId22" Type="http://schemas.openxmlformats.org/officeDocument/2006/relationships/image" Target="../media/image18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99.png"/><Relationship Id="rId3" Type="http://schemas.openxmlformats.org/officeDocument/2006/relationships/image" Target="../media/image189.png"/><Relationship Id="rId7" Type="http://schemas.openxmlformats.org/officeDocument/2006/relationships/image" Target="../media/image193.png"/><Relationship Id="rId12" Type="http://schemas.openxmlformats.org/officeDocument/2006/relationships/image" Target="../media/image198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2.png"/><Relationship Id="rId11" Type="http://schemas.openxmlformats.org/officeDocument/2006/relationships/image" Target="../media/image197.png"/><Relationship Id="rId5" Type="http://schemas.openxmlformats.org/officeDocument/2006/relationships/image" Target="../media/image191.png"/><Relationship Id="rId10" Type="http://schemas.openxmlformats.org/officeDocument/2006/relationships/image" Target="../media/image196.png"/><Relationship Id="rId4" Type="http://schemas.openxmlformats.org/officeDocument/2006/relationships/image" Target="../media/image190.png"/><Relationship Id="rId9" Type="http://schemas.openxmlformats.org/officeDocument/2006/relationships/image" Target="../media/image195.png"/><Relationship Id="rId14" Type="http://schemas.openxmlformats.org/officeDocument/2006/relationships/image" Target="../media/image20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image" Target="../media/image202.png"/><Relationship Id="rId7" Type="http://schemas.openxmlformats.org/officeDocument/2006/relationships/image" Target="../media/image206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5.png"/><Relationship Id="rId11" Type="http://schemas.openxmlformats.org/officeDocument/2006/relationships/image" Target="../media/image210.png"/><Relationship Id="rId5" Type="http://schemas.openxmlformats.org/officeDocument/2006/relationships/image" Target="../media/image204.png"/><Relationship Id="rId10" Type="http://schemas.openxmlformats.org/officeDocument/2006/relationships/image" Target="../media/image209.png"/><Relationship Id="rId4" Type="http://schemas.openxmlformats.org/officeDocument/2006/relationships/image" Target="../media/image203.png"/><Relationship Id="rId9" Type="http://schemas.openxmlformats.org/officeDocument/2006/relationships/image" Target="../media/image20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sv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D2EAD6-4F73-4CB4-1208-9A640F4AD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E9FA2A-DEB6-9379-F059-BEEA83645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BFE7A6-BF1C-D093-BD56-2390D4DAC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83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647595" y="993823"/>
            <a:ext cx="14992810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Building the Model: The Dual Activators</a:t>
            </a:r>
          </a:p>
        </p:txBody>
      </p:sp>
      <p:sp>
        <p:nvSpPr>
          <p:cNvPr id="5" name="Freeform 5"/>
          <p:cNvSpPr/>
          <p:nvPr/>
        </p:nvSpPr>
        <p:spPr>
          <a:xfrm>
            <a:off x="1740741" y="3866837"/>
            <a:ext cx="3268873" cy="3401754"/>
          </a:xfrm>
          <a:custGeom>
            <a:avLst/>
            <a:gdLst/>
            <a:ahLst/>
            <a:cxnLst/>
            <a:rect l="l" t="t" r="r" b="b"/>
            <a:pathLst>
              <a:path w="3268873" h="3401754">
                <a:moveTo>
                  <a:pt x="0" y="0"/>
                </a:moveTo>
                <a:lnTo>
                  <a:pt x="3268873" y="0"/>
                </a:lnTo>
                <a:lnTo>
                  <a:pt x="3268873" y="3401754"/>
                </a:lnTo>
                <a:lnTo>
                  <a:pt x="0" y="34017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953351" y="4079447"/>
            <a:ext cx="2843654" cy="2976535"/>
          </a:xfrm>
          <a:custGeom>
            <a:avLst/>
            <a:gdLst/>
            <a:ahLst/>
            <a:cxnLst/>
            <a:rect l="l" t="t" r="r" b="b"/>
            <a:pathLst>
              <a:path w="2843654" h="2976535">
                <a:moveTo>
                  <a:pt x="0" y="0"/>
                </a:moveTo>
                <a:lnTo>
                  <a:pt x="2843654" y="0"/>
                </a:lnTo>
                <a:lnTo>
                  <a:pt x="2843654" y="2976535"/>
                </a:lnTo>
                <a:lnTo>
                  <a:pt x="0" y="29765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571107" y="3441618"/>
            <a:ext cx="8716995" cy="1913487"/>
          </a:xfrm>
          <a:custGeom>
            <a:avLst/>
            <a:gdLst/>
            <a:ahLst/>
            <a:cxnLst/>
            <a:rect l="l" t="t" r="r" b="b"/>
            <a:pathLst>
              <a:path w="8716995" h="1913487">
                <a:moveTo>
                  <a:pt x="0" y="0"/>
                </a:moveTo>
                <a:lnTo>
                  <a:pt x="8716995" y="0"/>
                </a:lnTo>
                <a:lnTo>
                  <a:pt x="8716995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395703" y="3787481"/>
            <a:ext cx="288014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b="1" i="1">
                <a:solidFill>
                  <a:srgbClr val="223034"/>
                </a:solidFill>
                <a:latin typeface="Inter 1 Medium Italics"/>
                <a:ea typeface="Inter 1 Medium Italics"/>
                <a:cs typeface="Inter 1 Medium Italics"/>
                <a:sym typeface="Inter 1 Medium Italics"/>
              </a:rPr>
              <a:t>β = 0.247, p &lt; 0.001</a:t>
            </a:r>
          </a:p>
        </p:txBody>
      </p:sp>
      <p:sp>
        <p:nvSpPr>
          <p:cNvPr id="9" name="Freeform 9"/>
          <p:cNvSpPr/>
          <p:nvPr/>
        </p:nvSpPr>
        <p:spPr>
          <a:xfrm>
            <a:off x="12836306" y="1953351"/>
            <a:ext cx="3282161" cy="3189144"/>
          </a:xfrm>
          <a:custGeom>
            <a:avLst/>
            <a:gdLst/>
            <a:ahLst/>
            <a:cxnLst/>
            <a:rect l="l" t="t" r="r" b="b"/>
            <a:pathLst>
              <a:path w="3282161" h="3189144">
                <a:moveTo>
                  <a:pt x="0" y="0"/>
                </a:moveTo>
                <a:lnTo>
                  <a:pt x="3282162" y="0"/>
                </a:lnTo>
                <a:lnTo>
                  <a:pt x="3282162" y="3189144"/>
                </a:lnTo>
                <a:lnTo>
                  <a:pt x="0" y="31891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048916" y="2165960"/>
            <a:ext cx="2843654" cy="2763925"/>
          </a:xfrm>
          <a:custGeom>
            <a:avLst/>
            <a:gdLst/>
            <a:ahLst/>
            <a:cxnLst/>
            <a:rect l="l" t="t" r="r" b="b"/>
            <a:pathLst>
              <a:path w="2843654" h="2763925">
                <a:moveTo>
                  <a:pt x="0" y="0"/>
                </a:moveTo>
                <a:lnTo>
                  <a:pt x="2843654" y="0"/>
                </a:lnTo>
                <a:lnTo>
                  <a:pt x="2843654" y="2763925"/>
                </a:lnTo>
                <a:lnTo>
                  <a:pt x="0" y="27639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571107" y="5780324"/>
            <a:ext cx="8716995" cy="1913487"/>
          </a:xfrm>
          <a:custGeom>
            <a:avLst/>
            <a:gdLst/>
            <a:ahLst/>
            <a:cxnLst/>
            <a:rect l="l" t="t" r="r" b="b"/>
            <a:pathLst>
              <a:path w="8716995" h="1913487">
                <a:moveTo>
                  <a:pt x="0" y="0"/>
                </a:moveTo>
                <a:lnTo>
                  <a:pt x="8716995" y="0"/>
                </a:lnTo>
                <a:lnTo>
                  <a:pt x="8716995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661175" y="7104191"/>
            <a:ext cx="3123495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b="1" i="1">
                <a:solidFill>
                  <a:srgbClr val="223034"/>
                </a:solidFill>
                <a:latin typeface="Inter 1 Medium Italics"/>
                <a:ea typeface="Inter 1 Medium Italics"/>
                <a:cs typeface="Inter 1 Medium Italics"/>
                <a:sym typeface="Inter 1 Medium Italics"/>
              </a:rPr>
              <a:t>β = 0.298, p &lt; 0.001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836306" y="5992934"/>
            <a:ext cx="3282161" cy="3401754"/>
          </a:xfrm>
          <a:custGeom>
            <a:avLst/>
            <a:gdLst/>
            <a:ahLst/>
            <a:cxnLst/>
            <a:rect l="l" t="t" r="r" b="b"/>
            <a:pathLst>
              <a:path w="3282161" h="3401754">
                <a:moveTo>
                  <a:pt x="0" y="0"/>
                </a:moveTo>
                <a:lnTo>
                  <a:pt x="3282162" y="0"/>
                </a:lnTo>
                <a:lnTo>
                  <a:pt x="3282162" y="3401754"/>
                </a:lnTo>
                <a:lnTo>
                  <a:pt x="0" y="34017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048916" y="6205543"/>
            <a:ext cx="2843654" cy="2976535"/>
          </a:xfrm>
          <a:custGeom>
            <a:avLst/>
            <a:gdLst/>
            <a:ahLst/>
            <a:cxnLst/>
            <a:rect l="l" t="t" r="r" b="b"/>
            <a:pathLst>
              <a:path w="2843654" h="2976535">
                <a:moveTo>
                  <a:pt x="0" y="0"/>
                </a:moveTo>
                <a:lnTo>
                  <a:pt x="2843654" y="0"/>
                </a:lnTo>
                <a:lnTo>
                  <a:pt x="2843654" y="2976535"/>
                </a:lnTo>
                <a:lnTo>
                  <a:pt x="0" y="29765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793331" y="4292057"/>
            <a:ext cx="5235512" cy="1700877"/>
          </a:xfrm>
          <a:custGeom>
            <a:avLst/>
            <a:gdLst/>
            <a:ahLst/>
            <a:cxnLst/>
            <a:rect l="l" t="t" r="r" b="b"/>
            <a:pathLst>
              <a:path w="5235512" h="1700877">
                <a:moveTo>
                  <a:pt x="0" y="0"/>
                </a:moveTo>
                <a:lnTo>
                  <a:pt x="5235512" y="0"/>
                </a:lnTo>
                <a:lnTo>
                  <a:pt x="5235512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9982184" y="5059830"/>
            <a:ext cx="4953056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223034"/>
                </a:solidFill>
                <a:latin typeface="Inter 1 Medium"/>
                <a:ea typeface="Inter 1 Medium"/>
                <a:cs typeface="Inter 1 Medium"/>
                <a:sym typeface="Inter 1 Medium"/>
              </a:rPr>
              <a:t>Gamification significantly drives active cognitive and affective participation.</a:t>
            </a:r>
          </a:p>
        </p:txBody>
      </p:sp>
      <p:sp>
        <p:nvSpPr>
          <p:cNvPr id="17" name="Freeform 17"/>
          <p:cNvSpPr/>
          <p:nvPr/>
        </p:nvSpPr>
        <p:spPr>
          <a:xfrm>
            <a:off x="6962965" y="8331640"/>
            <a:ext cx="6537746" cy="1275658"/>
          </a:xfrm>
          <a:custGeom>
            <a:avLst/>
            <a:gdLst/>
            <a:ahLst/>
            <a:cxnLst/>
            <a:rect l="l" t="t" r="r" b="b"/>
            <a:pathLst>
              <a:path w="6537746" h="1275658">
                <a:moveTo>
                  <a:pt x="0" y="0"/>
                </a:moveTo>
                <a:lnTo>
                  <a:pt x="6537746" y="0"/>
                </a:lnTo>
                <a:lnTo>
                  <a:pt x="6537746" y="1275657"/>
                </a:lnTo>
                <a:lnTo>
                  <a:pt x="0" y="127565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7137923" y="8655143"/>
            <a:ext cx="5558466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223034"/>
                </a:solidFill>
                <a:latin typeface="Inter 1 Medium"/>
                <a:ea typeface="Inter 1 Medium"/>
                <a:cs typeface="Inter 1 Medium"/>
                <a:sym typeface="Inter 1 Medium"/>
              </a:rPr>
              <a:t>Gamification strongly fosters metacognitive goal-setting and strategy use.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372710" y="3105386"/>
            <a:ext cx="2285554" cy="729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>
                <a:solidFill>
                  <a:srgbClr val="223034"/>
                </a:solidFill>
                <a:latin typeface="Inter 1 Bold"/>
                <a:ea typeface="Inter 1 Bold"/>
                <a:cs typeface="Inter 1 Bold"/>
                <a:sym typeface="Inter 1 Bold"/>
              </a:rPr>
              <a:t>ENG</a:t>
            </a:r>
          </a:p>
          <a:p>
            <a:pPr algn="ctr">
              <a:lnSpc>
                <a:spcPts val="2199"/>
              </a:lnSpc>
            </a:pPr>
            <a:r>
              <a:rPr lang="en-US" sz="2199">
                <a:solidFill>
                  <a:srgbClr val="223034"/>
                </a:solidFill>
                <a:latin typeface="Inter 1"/>
                <a:ea typeface="Inter 1"/>
                <a:cs typeface="Inter 1"/>
                <a:sym typeface="Inter 1"/>
              </a:rPr>
              <a:t>(Engagement)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372710" y="7357578"/>
            <a:ext cx="2285554" cy="729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>
                <a:solidFill>
                  <a:srgbClr val="223034"/>
                </a:solidFill>
                <a:latin typeface="Inter 1 Bold"/>
                <a:ea typeface="Inter 1 Bold"/>
                <a:cs typeface="Inter 1 Bold"/>
                <a:sym typeface="Inter 1 Bold"/>
              </a:rPr>
              <a:t>SRL</a:t>
            </a:r>
          </a:p>
          <a:p>
            <a:pPr algn="ctr">
              <a:lnSpc>
                <a:spcPts val="2199"/>
              </a:lnSpc>
            </a:pPr>
            <a:r>
              <a:rPr lang="en-US" sz="2199">
                <a:solidFill>
                  <a:srgbClr val="223034"/>
                </a:solidFill>
                <a:latin typeface="Inter 1"/>
                <a:ea typeface="Inter 1"/>
                <a:cs typeface="Inter 1"/>
                <a:sym typeface="Inter 1"/>
              </a:rPr>
              <a:t>(Self-Regulation)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232401" y="5149452"/>
            <a:ext cx="2285554" cy="720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3499" b="1">
                <a:solidFill>
                  <a:srgbClr val="223034"/>
                </a:solidFill>
                <a:latin typeface="Inter 1 Bold"/>
                <a:ea typeface="Inter 1 Bold"/>
                <a:cs typeface="Inter 1 Bold"/>
                <a:sym typeface="Inter 1 Bold"/>
              </a:rPr>
              <a:t>GAM</a:t>
            </a:r>
          </a:p>
          <a:p>
            <a:pPr algn="ctr">
              <a:lnSpc>
                <a:spcPts val="2199"/>
              </a:lnSpc>
            </a:pPr>
            <a:r>
              <a:rPr lang="en-US" sz="2199">
                <a:solidFill>
                  <a:srgbClr val="223034"/>
                </a:solidFill>
                <a:latin typeface="Inter 1"/>
                <a:ea typeface="Inter 1"/>
                <a:cs typeface="Inter 1"/>
                <a:sym typeface="Inter 1"/>
              </a:rPr>
              <a:t>(Gamification)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95695519-070B-483D-23F7-870885CCE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FF9FD7A4-F085-20CA-6CD2-FFE382B35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732248" y="835130"/>
            <a:ext cx="14823505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Building the Model: The Core Mediators</a:t>
            </a:r>
          </a:p>
        </p:txBody>
      </p:sp>
      <p:sp>
        <p:nvSpPr>
          <p:cNvPr id="5" name="Freeform 5"/>
          <p:cNvSpPr/>
          <p:nvPr/>
        </p:nvSpPr>
        <p:spPr>
          <a:xfrm>
            <a:off x="4996326" y="2165960"/>
            <a:ext cx="2631044" cy="2551316"/>
          </a:xfrm>
          <a:custGeom>
            <a:avLst/>
            <a:gdLst/>
            <a:ahLst/>
            <a:cxnLst/>
            <a:rect l="l" t="t" r="r" b="b"/>
            <a:pathLst>
              <a:path w="2631044" h="2551316">
                <a:moveTo>
                  <a:pt x="0" y="0"/>
                </a:moveTo>
                <a:lnTo>
                  <a:pt x="2631044" y="0"/>
                </a:lnTo>
                <a:lnTo>
                  <a:pt x="2631044" y="2551316"/>
                </a:lnTo>
                <a:lnTo>
                  <a:pt x="0" y="25513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959370" y="2978182"/>
            <a:ext cx="266952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i="1">
                <a:solidFill>
                  <a:srgbClr val="222222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0.367, p &lt; 0.001</a:t>
            </a:r>
          </a:p>
        </p:txBody>
      </p:sp>
      <p:sp>
        <p:nvSpPr>
          <p:cNvPr id="7" name="Freeform 7"/>
          <p:cNvSpPr/>
          <p:nvPr/>
        </p:nvSpPr>
        <p:spPr>
          <a:xfrm>
            <a:off x="7388185" y="3229008"/>
            <a:ext cx="5899917" cy="637829"/>
          </a:xfrm>
          <a:custGeom>
            <a:avLst/>
            <a:gdLst/>
            <a:ahLst/>
            <a:cxnLst/>
            <a:rect l="l" t="t" r="r" b="b"/>
            <a:pathLst>
              <a:path w="5899917" h="637829">
                <a:moveTo>
                  <a:pt x="0" y="0"/>
                </a:moveTo>
                <a:lnTo>
                  <a:pt x="5899917" y="0"/>
                </a:lnTo>
                <a:lnTo>
                  <a:pt x="5899917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048916" y="2165960"/>
            <a:ext cx="2843654" cy="2763925"/>
          </a:xfrm>
          <a:custGeom>
            <a:avLst/>
            <a:gdLst/>
            <a:ahLst/>
            <a:cxnLst/>
            <a:rect l="l" t="t" r="r" b="b"/>
            <a:pathLst>
              <a:path w="2843654" h="2763925">
                <a:moveTo>
                  <a:pt x="0" y="0"/>
                </a:moveTo>
                <a:lnTo>
                  <a:pt x="2843654" y="0"/>
                </a:lnTo>
                <a:lnTo>
                  <a:pt x="2843654" y="2763925"/>
                </a:lnTo>
                <a:lnTo>
                  <a:pt x="0" y="27639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493908" y="3331486"/>
            <a:ext cx="2047856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(Learning Effectiveness)</a:t>
            </a:r>
          </a:p>
        </p:txBody>
      </p:sp>
      <p:sp>
        <p:nvSpPr>
          <p:cNvPr id="10" name="Freeform 10"/>
          <p:cNvSpPr/>
          <p:nvPr/>
        </p:nvSpPr>
        <p:spPr>
          <a:xfrm>
            <a:off x="1953351" y="4079447"/>
            <a:ext cx="2843654" cy="2976535"/>
          </a:xfrm>
          <a:custGeom>
            <a:avLst/>
            <a:gdLst/>
            <a:ahLst/>
            <a:cxnLst/>
            <a:rect l="l" t="t" r="r" b="b"/>
            <a:pathLst>
              <a:path w="2843654" h="2976535">
                <a:moveTo>
                  <a:pt x="0" y="0"/>
                </a:moveTo>
                <a:lnTo>
                  <a:pt x="2843654" y="0"/>
                </a:lnTo>
                <a:lnTo>
                  <a:pt x="2843654" y="2976535"/>
                </a:lnTo>
                <a:lnTo>
                  <a:pt x="0" y="29765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345209" y="3866837"/>
            <a:ext cx="890303" cy="1063048"/>
          </a:xfrm>
          <a:custGeom>
            <a:avLst/>
            <a:gdLst/>
            <a:ahLst/>
            <a:cxnLst/>
            <a:rect l="l" t="t" r="r" b="b"/>
            <a:pathLst>
              <a:path w="890303" h="1063048">
                <a:moveTo>
                  <a:pt x="0" y="0"/>
                </a:moveTo>
                <a:lnTo>
                  <a:pt x="890303" y="0"/>
                </a:lnTo>
                <a:lnTo>
                  <a:pt x="89030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571107" y="5780324"/>
            <a:ext cx="8716995" cy="1913487"/>
          </a:xfrm>
          <a:custGeom>
            <a:avLst/>
            <a:gdLst/>
            <a:ahLst/>
            <a:cxnLst/>
            <a:rect l="l" t="t" r="r" b="b"/>
            <a:pathLst>
              <a:path w="8716995" h="1913487">
                <a:moveTo>
                  <a:pt x="0" y="0"/>
                </a:moveTo>
                <a:lnTo>
                  <a:pt x="8716995" y="0"/>
                </a:lnTo>
                <a:lnTo>
                  <a:pt x="8716995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996326" y="6418153"/>
            <a:ext cx="2192537" cy="2126096"/>
          </a:xfrm>
          <a:custGeom>
            <a:avLst/>
            <a:gdLst/>
            <a:ahLst/>
            <a:cxnLst/>
            <a:rect l="l" t="t" r="r" b="b"/>
            <a:pathLst>
              <a:path w="2192537" h="2126096">
                <a:moveTo>
                  <a:pt x="0" y="0"/>
                </a:moveTo>
                <a:lnTo>
                  <a:pt x="2192537" y="0"/>
                </a:lnTo>
                <a:lnTo>
                  <a:pt x="2192537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345209" y="5780324"/>
            <a:ext cx="1102912" cy="1275658"/>
          </a:xfrm>
          <a:custGeom>
            <a:avLst/>
            <a:gdLst/>
            <a:ahLst/>
            <a:cxnLst/>
            <a:rect l="l" t="t" r="r" b="b"/>
            <a:pathLst>
              <a:path w="1102912" h="1275658">
                <a:moveTo>
                  <a:pt x="0" y="0"/>
                </a:moveTo>
                <a:lnTo>
                  <a:pt x="1102913" y="0"/>
                </a:lnTo>
                <a:lnTo>
                  <a:pt x="1102913" y="1275658"/>
                </a:lnTo>
                <a:lnTo>
                  <a:pt x="0" y="12756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793331" y="4292057"/>
            <a:ext cx="5235512" cy="1700877"/>
          </a:xfrm>
          <a:custGeom>
            <a:avLst/>
            <a:gdLst/>
            <a:ahLst/>
            <a:cxnLst/>
            <a:rect l="l" t="t" r="r" b="b"/>
            <a:pathLst>
              <a:path w="5235512" h="1700877">
                <a:moveTo>
                  <a:pt x="0" y="0"/>
                </a:moveTo>
                <a:lnTo>
                  <a:pt x="5235512" y="0"/>
                </a:lnTo>
                <a:lnTo>
                  <a:pt x="5235512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338143" y="5059830"/>
            <a:ext cx="4187134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Active engagement is a massive driver of vocabulary acquisition.</a:t>
            </a:r>
          </a:p>
        </p:txBody>
      </p:sp>
      <p:sp>
        <p:nvSpPr>
          <p:cNvPr id="17" name="Freeform 17"/>
          <p:cNvSpPr/>
          <p:nvPr/>
        </p:nvSpPr>
        <p:spPr>
          <a:xfrm>
            <a:off x="8265199" y="7693811"/>
            <a:ext cx="5022902" cy="1275658"/>
          </a:xfrm>
          <a:custGeom>
            <a:avLst/>
            <a:gdLst/>
            <a:ahLst/>
            <a:cxnLst/>
            <a:rect l="l" t="t" r="r" b="b"/>
            <a:pathLst>
              <a:path w="5022902" h="1275658">
                <a:moveTo>
                  <a:pt x="0" y="0"/>
                </a:moveTo>
                <a:lnTo>
                  <a:pt x="5022903" y="0"/>
                </a:lnTo>
                <a:lnTo>
                  <a:pt x="5022903" y="1275657"/>
                </a:lnTo>
                <a:lnTo>
                  <a:pt x="0" y="127565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8666819" y="8020425"/>
            <a:ext cx="3949436" cy="619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Self-regulation ensures steady, strategic learning gains.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642891" y="7080698"/>
            <a:ext cx="266952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i="1">
                <a:solidFill>
                  <a:srgbClr val="222222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0.214, p &lt; 0.001</a:t>
            </a:r>
          </a:p>
        </p:txBody>
      </p:sp>
      <p:sp>
        <p:nvSpPr>
          <p:cNvPr id="20" name="Freeform 20"/>
          <p:cNvSpPr/>
          <p:nvPr/>
        </p:nvSpPr>
        <p:spPr>
          <a:xfrm>
            <a:off x="13048916" y="6205543"/>
            <a:ext cx="2843654" cy="2976535"/>
          </a:xfrm>
          <a:custGeom>
            <a:avLst/>
            <a:gdLst/>
            <a:ahLst/>
            <a:cxnLst/>
            <a:rect l="l" t="t" r="r" b="b"/>
            <a:pathLst>
              <a:path w="2843654" h="2976535">
                <a:moveTo>
                  <a:pt x="0" y="0"/>
                </a:moveTo>
                <a:lnTo>
                  <a:pt x="2843654" y="0"/>
                </a:lnTo>
                <a:lnTo>
                  <a:pt x="2843654" y="2976535"/>
                </a:lnTo>
                <a:lnTo>
                  <a:pt x="0" y="29765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12610" y="8756859"/>
            <a:ext cx="11759970" cy="1275658"/>
          </a:xfrm>
          <a:custGeom>
            <a:avLst/>
            <a:gdLst/>
            <a:ahLst/>
            <a:cxnLst/>
            <a:rect l="l" t="t" r="r" b="b"/>
            <a:pathLst>
              <a:path w="11759970" h="1275658">
                <a:moveTo>
                  <a:pt x="0" y="0"/>
                </a:moveTo>
                <a:lnTo>
                  <a:pt x="11759970" y="0"/>
                </a:lnTo>
                <a:lnTo>
                  <a:pt x="11759970" y="1275658"/>
                </a:lnTo>
                <a:lnTo>
                  <a:pt x="0" y="127565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950790" y="9024825"/>
            <a:ext cx="10367271" cy="788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799" b="1" i="1">
                <a:solidFill>
                  <a:srgbClr val="C6653E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Key Insight:</a:t>
            </a:r>
            <a:r>
              <a:rPr lang="en-US" sz="2799" i="1">
                <a:solidFill>
                  <a:srgbClr val="000000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 Gamification triggers the behavioral and metacognitive mechanisms that mandate actual learning.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763316" y="2968657"/>
            <a:ext cx="1097066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ENG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247631" y="3461391"/>
            <a:ext cx="2102709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(Engagement)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055530" y="2868645"/>
            <a:ext cx="924613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EFF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776189" y="5059830"/>
            <a:ext cx="1197978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GAM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48985" y="5533537"/>
            <a:ext cx="2194131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(Gamification)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687223" y="7017882"/>
            <a:ext cx="932506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SRL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284200" y="7470220"/>
            <a:ext cx="168216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(Regulation)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964377" y="7174945"/>
            <a:ext cx="1160453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SRL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329348" y="7696575"/>
            <a:ext cx="2376976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(Self-Regulation)</a:t>
            </a:r>
          </a:p>
        </p:txBody>
      </p:sp>
      <p:sp>
        <p:nvSpPr>
          <p:cNvPr id="32" name="TextBox 32"/>
          <p:cNvSpPr txBox="1"/>
          <p:nvPr/>
        </p:nvSpPr>
        <p:spPr>
          <a:xfrm rot="-583200">
            <a:off x="7639158" y="4703054"/>
            <a:ext cx="266952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i="1">
                <a:solidFill>
                  <a:srgbClr val="222222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0.297, p &lt; 0.001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793FF185-A16D-F244-D58C-574CE30F8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78A5910B-59FE-E5F4-A638-3CFD50743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4571107" y="4958460"/>
            <a:ext cx="3494771" cy="923580"/>
          </a:xfrm>
          <a:custGeom>
            <a:avLst/>
            <a:gdLst/>
            <a:ahLst/>
            <a:cxnLst/>
            <a:rect l="l" t="t" r="r" b="b"/>
            <a:pathLst>
              <a:path w="3494771" h="923580">
                <a:moveTo>
                  <a:pt x="0" y="0"/>
                </a:moveTo>
                <a:lnTo>
                  <a:pt x="3494771" y="0"/>
                </a:lnTo>
                <a:lnTo>
                  <a:pt x="3494771" y="923580"/>
                </a:lnTo>
                <a:lnTo>
                  <a:pt x="0" y="9235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400" r="-2240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657058" y="4929885"/>
            <a:ext cx="3933278" cy="1063048"/>
          </a:xfrm>
          <a:custGeom>
            <a:avLst/>
            <a:gdLst/>
            <a:ahLst/>
            <a:cxnLst/>
            <a:rect l="l" t="t" r="r" b="b"/>
            <a:pathLst>
              <a:path w="3933278" h="1063048">
                <a:moveTo>
                  <a:pt x="0" y="0"/>
                </a:moveTo>
                <a:lnTo>
                  <a:pt x="3933278" y="0"/>
                </a:lnTo>
                <a:lnTo>
                  <a:pt x="3933278" y="1063049"/>
                </a:lnTo>
                <a:lnTo>
                  <a:pt x="0" y="10630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83717" y="1953351"/>
            <a:ext cx="3056263" cy="2976535"/>
          </a:xfrm>
          <a:custGeom>
            <a:avLst/>
            <a:gdLst/>
            <a:ahLst/>
            <a:cxnLst/>
            <a:rect l="l" t="t" r="r" b="b"/>
            <a:pathLst>
              <a:path w="3056263" h="2976535">
                <a:moveTo>
                  <a:pt x="0" y="0"/>
                </a:moveTo>
                <a:lnTo>
                  <a:pt x="3056263" y="0"/>
                </a:lnTo>
                <a:lnTo>
                  <a:pt x="3056263" y="2976534"/>
                </a:lnTo>
                <a:lnTo>
                  <a:pt x="0" y="29765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086181" y="524255"/>
            <a:ext cx="14115639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Building the Model: Competence Forges Identity</a:t>
            </a:r>
          </a:p>
        </p:txBody>
      </p:sp>
      <p:sp>
        <p:nvSpPr>
          <p:cNvPr id="8" name="Freeform 8"/>
          <p:cNvSpPr/>
          <p:nvPr/>
        </p:nvSpPr>
        <p:spPr>
          <a:xfrm>
            <a:off x="212610" y="8331640"/>
            <a:ext cx="12636985" cy="1700877"/>
          </a:xfrm>
          <a:custGeom>
            <a:avLst/>
            <a:gdLst/>
            <a:ahLst/>
            <a:cxnLst/>
            <a:rect l="l" t="t" r="r" b="b"/>
            <a:pathLst>
              <a:path w="12636985" h="1700877">
                <a:moveTo>
                  <a:pt x="0" y="0"/>
                </a:moveTo>
                <a:lnTo>
                  <a:pt x="12636984" y="0"/>
                </a:lnTo>
                <a:lnTo>
                  <a:pt x="12636984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61235" y="8664893"/>
            <a:ext cx="12100562" cy="1129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9"/>
              </a:lnSpc>
            </a:pPr>
            <a:r>
              <a:rPr lang="en-US" sz="2799" b="1" i="1" spc="-55">
                <a:solidFill>
                  <a:srgbClr val="C6653E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Insight: </a:t>
            </a:r>
            <a:r>
              <a:rPr lang="en-US" sz="2799" i="1" spc="-55">
                <a:solidFill>
                  <a:srgbClr val="000000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Feeling engaged or setting goals is not enough to change self-concept. Learners must experience tangible improvements to internalize an “English Learner Identity”.</a:t>
            </a:r>
          </a:p>
        </p:txBody>
      </p:sp>
      <p:sp>
        <p:nvSpPr>
          <p:cNvPr id="10" name="Freeform 10"/>
          <p:cNvSpPr/>
          <p:nvPr/>
        </p:nvSpPr>
        <p:spPr>
          <a:xfrm>
            <a:off x="4996326" y="2165960"/>
            <a:ext cx="2631044" cy="2551316"/>
          </a:xfrm>
          <a:custGeom>
            <a:avLst/>
            <a:gdLst/>
            <a:ahLst/>
            <a:cxnLst/>
            <a:rect l="l" t="t" r="r" b="b"/>
            <a:pathLst>
              <a:path w="2631044" h="2551316">
                <a:moveTo>
                  <a:pt x="0" y="0"/>
                </a:moveTo>
                <a:lnTo>
                  <a:pt x="2631044" y="0"/>
                </a:lnTo>
                <a:lnTo>
                  <a:pt x="2631044" y="2551316"/>
                </a:lnTo>
                <a:lnTo>
                  <a:pt x="0" y="25513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262598" y="2990537"/>
            <a:ext cx="2011287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ENG</a:t>
            </a:r>
          </a:p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(Engagement)</a:t>
            </a:r>
          </a:p>
        </p:txBody>
      </p:sp>
      <p:sp>
        <p:nvSpPr>
          <p:cNvPr id="12" name="Freeform 12"/>
          <p:cNvSpPr/>
          <p:nvPr/>
        </p:nvSpPr>
        <p:spPr>
          <a:xfrm>
            <a:off x="7175575" y="3866837"/>
            <a:ext cx="1315522" cy="850439"/>
          </a:xfrm>
          <a:custGeom>
            <a:avLst/>
            <a:gdLst/>
            <a:ahLst/>
            <a:cxnLst/>
            <a:rect l="l" t="t" r="r" b="b"/>
            <a:pathLst>
              <a:path w="1315522" h="850439">
                <a:moveTo>
                  <a:pt x="0" y="0"/>
                </a:moveTo>
                <a:lnTo>
                  <a:pt x="1315522" y="0"/>
                </a:lnTo>
                <a:lnTo>
                  <a:pt x="1315522" y="850439"/>
                </a:lnTo>
                <a:lnTo>
                  <a:pt x="0" y="8504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4345209" y="3866837"/>
            <a:ext cx="890303" cy="1063048"/>
          </a:xfrm>
          <a:custGeom>
            <a:avLst/>
            <a:gdLst/>
            <a:ahLst/>
            <a:cxnLst/>
            <a:rect l="l" t="t" r="r" b="b"/>
            <a:pathLst>
              <a:path w="890303" h="1063048">
                <a:moveTo>
                  <a:pt x="0" y="0"/>
                </a:moveTo>
                <a:lnTo>
                  <a:pt x="890303" y="0"/>
                </a:lnTo>
                <a:lnTo>
                  <a:pt x="89030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953351" y="4079447"/>
            <a:ext cx="2843654" cy="2976535"/>
          </a:xfrm>
          <a:custGeom>
            <a:avLst/>
            <a:gdLst/>
            <a:ahLst/>
            <a:cxnLst/>
            <a:rect l="l" t="t" r="r" b="b"/>
            <a:pathLst>
              <a:path w="2843654" h="2976535">
                <a:moveTo>
                  <a:pt x="0" y="0"/>
                </a:moveTo>
                <a:lnTo>
                  <a:pt x="2843654" y="0"/>
                </a:lnTo>
                <a:lnTo>
                  <a:pt x="2843654" y="2976535"/>
                </a:lnTo>
                <a:lnTo>
                  <a:pt x="0" y="29765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345209" y="5992934"/>
            <a:ext cx="1102912" cy="1063048"/>
          </a:xfrm>
          <a:custGeom>
            <a:avLst/>
            <a:gdLst/>
            <a:ahLst/>
            <a:cxnLst/>
            <a:rect l="l" t="t" r="r" b="b"/>
            <a:pathLst>
              <a:path w="1102912" h="1063048">
                <a:moveTo>
                  <a:pt x="0" y="0"/>
                </a:moveTo>
                <a:lnTo>
                  <a:pt x="1102913" y="0"/>
                </a:lnTo>
                <a:lnTo>
                  <a:pt x="110291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996326" y="6418153"/>
            <a:ext cx="2192537" cy="2126096"/>
          </a:xfrm>
          <a:custGeom>
            <a:avLst/>
            <a:gdLst/>
            <a:ahLst/>
            <a:cxnLst/>
            <a:rect l="l" t="t" r="r" b="b"/>
            <a:pathLst>
              <a:path w="2192537" h="2126096">
                <a:moveTo>
                  <a:pt x="0" y="0"/>
                </a:moveTo>
                <a:lnTo>
                  <a:pt x="2192537" y="0"/>
                </a:lnTo>
                <a:lnTo>
                  <a:pt x="2192537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962965" y="6205543"/>
            <a:ext cx="1528132" cy="850439"/>
          </a:xfrm>
          <a:custGeom>
            <a:avLst/>
            <a:gdLst/>
            <a:ahLst/>
            <a:cxnLst/>
            <a:rect l="l" t="t" r="r" b="b"/>
            <a:pathLst>
              <a:path w="1528132" h="850439">
                <a:moveTo>
                  <a:pt x="0" y="0"/>
                </a:moveTo>
                <a:lnTo>
                  <a:pt x="1528132" y="0"/>
                </a:lnTo>
                <a:lnTo>
                  <a:pt x="1528132" y="850439"/>
                </a:lnTo>
                <a:lnTo>
                  <a:pt x="0" y="8504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826692" y="3866837"/>
            <a:ext cx="3069552" cy="3189144"/>
          </a:xfrm>
          <a:custGeom>
            <a:avLst/>
            <a:gdLst/>
            <a:ahLst/>
            <a:cxnLst/>
            <a:rect l="l" t="t" r="r" b="b"/>
            <a:pathLst>
              <a:path w="3069552" h="3189144">
                <a:moveTo>
                  <a:pt x="0" y="0"/>
                </a:moveTo>
                <a:lnTo>
                  <a:pt x="3069552" y="0"/>
                </a:lnTo>
                <a:lnTo>
                  <a:pt x="3069552" y="3189145"/>
                </a:lnTo>
                <a:lnTo>
                  <a:pt x="0" y="318914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8374142" y="4839053"/>
            <a:ext cx="2194131" cy="1209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EFF</a:t>
            </a:r>
          </a:p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(Learning Effectiveness)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661175" y="7090903"/>
            <a:ext cx="278327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i="1" spc="-43">
                <a:solidFill>
                  <a:srgbClr val="000000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0.214, p &lt; 0.001</a:t>
            </a:r>
          </a:p>
        </p:txBody>
      </p:sp>
      <p:sp>
        <p:nvSpPr>
          <p:cNvPr id="21" name="Freeform 21"/>
          <p:cNvSpPr/>
          <p:nvPr/>
        </p:nvSpPr>
        <p:spPr>
          <a:xfrm>
            <a:off x="10568273" y="6930627"/>
            <a:ext cx="1315522" cy="1275658"/>
          </a:xfrm>
          <a:custGeom>
            <a:avLst/>
            <a:gdLst/>
            <a:ahLst/>
            <a:cxnLst/>
            <a:rect l="l" t="t" r="r" b="b"/>
            <a:pathLst>
              <a:path w="1315522" h="1275658">
                <a:moveTo>
                  <a:pt x="0" y="0"/>
                </a:moveTo>
                <a:lnTo>
                  <a:pt x="1315522" y="0"/>
                </a:lnTo>
                <a:lnTo>
                  <a:pt x="1315522" y="1275658"/>
                </a:lnTo>
                <a:lnTo>
                  <a:pt x="0" y="127565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1534072" y="6843372"/>
            <a:ext cx="4584395" cy="1700877"/>
          </a:xfrm>
          <a:custGeom>
            <a:avLst/>
            <a:gdLst/>
            <a:ahLst/>
            <a:cxnLst/>
            <a:rect l="l" t="t" r="r" b="b"/>
            <a:pathLst>
              <a:path w="4584395" h="1700877">
                <a:moveTo>
                  <a:pt x="0" y="0"/>
                </a:moveTo>
                <a:lnTo>
                  <a:pt x="4584396" y="0"/>
                </a:lnTo>
                <a:lnTo>
                  <a:pt x="4584396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2716076" y="7360436"/>
            <a:ext cx="2844929" cy="666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b="1" spc="-43">
                <a:solidFill>
                  <a:srgbClr val="000000"/>
                </a:solidFill>
                <a:latin typeface="Inter 1 Medium"/>
                <a:ea typeface="Inter 1 Medium"/>
                <a:cs typeface="Inter 1 Medium"/>
                <a:sym typeface="Inter 1 Medium"/>
              </a:rPr>
              <a:t>Direct rather paths to change self-concept.</a:t>
            </a:r>
          </a:p>
        </p:txBody>
      </p:sp>
      <p:sp>
        <p:nvSpPr>
          <p:cNvPr id="24" name="Freeform 24"/>
          <p:cNvSpPr/>
          <p:nvPr/>
        </p:nvSpPr>
        <p:spPr>
          <a:xfrm>
            <a:off x="10657058" y="3268638"/>
            <a:ext cx="1315522" cy="1275658"/>
          </a:xfrm>
          <a:custGeom>
            <a:avLst/>
            <a:gdLst/>
            <a:ahLst/>
            <a:cxnLst/>
            <a:rect l="l" t="t" r="r" b="b"/>
            <a:pathLst>
              <a:path w="1315522" h="1275658">
                <a:moveTo>
                  <a:pt x="0" y="0"/>
                </a:moveTo>
                <a:lnTo>
                  <a:pt x="1315522" y="0"/>
                </a:lnTo>
                <a:lnTo>
                  <a:pt x="1315522" y="1275658"/>
                </a:lnTo>
                <a:lnTo>
                  <a:pt x="0" y="127565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959292" y="2591180"/>
            <a:ext cx="5674019" cy="1488267"/>
          </a:xfrm>
          <a:custGeom>
            <a:avLst/>
            <a:gdLst/>
            <a:ahLst/>
            <a:cxnLst/>
            <a:rect l="l" t="t" r="r" b="b"/>
            <a:pathLst>
              <a:path w="5674019" h="1488267">
                <a:moveTo>
                  <a:pt x="0" y="0"/>
                </a:moveTo>
                <a:lnTo>
                  <a:pt x="5674019" y="0"/>
                </a:lnTo>
                <a:lnTo>
                  <a:pt x="5674019" y="1488267"/>
                </a:lnTo>
                <a:lnTo>
                  <a:pt x="0" y="148826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2642747" y="2835251"/>
            <a:ext cx="4911070" cy="100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b="1" spc="-43">
                <a:solidFill>
                  <a:srgbClr val="000000"/>
                </a:solidFill>
                <a:latin typeface="Inter 1 Medium"/>
                <a:ea typeface="Inter 1 Medium"/>
                <a:cs typeface="Inter 1 Medium"/>
                <a:sym typeface="Inter 1 Medium"/>
              </a:rPr>
              <a:t>Full Mediation Confirmed. Direct paths from Engagement and Self-Regulation to Identity are strictly absent.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871747" y="4904256"/>
            <a:ext cx="2837329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i="1" spc="-43">
                <a:solidFill>
                  <a:srgbClr val="000000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0.528, p &lt; 0.001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808056" y="5686778"/>
            <a:ext cx="3002812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spc="-43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(Strongest Predictor)</a:t>
            </a:r>
          </a:p>
        </p:txBody>
      </p:sp>
      <p:sp>
        <p:nvSpPr>
          <p:cNvPr id="29" name="Freeform 29"/>
          <p:cNvSpPr/>
          <p:nvPr/>
        </p:nvSpPr>
        <p:spPr>
          <a:xfrm>
            <a:off x="14138540" y="4504666"/>
            <a:ext cx="451795" cy="425219"/>
          </a:xfrm>
          <a:custGeom>
            <a:avLst/>
            <a:gdLst/>
            <a:ahLst/>
            <a:cxnLst/>
            <a:rect l="l" t="t" r="r" b="b"/>
            <a:pathLst>
              <a:path w="451795" h="425219">
                <a:moveTo>
                  <a:pt x="0" y="0"/>
                </a:moveTo>
                <a:lnTo>
                  <a:pt x="451796" y="0"/>
                </a:lnTo>
                <a:lnTo>
                  <a:pt x="451796" y="425219"/>
                </a:lnTo>
                <a:lnTo>
                  <a:pt x="0" y="4252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364438" y="4079447"/>
            <a:ext cx="2617756" cy="2763925"/>
          </a:xfrm>
          <a:custGeom>
            <a:avLst/>
            <a:gdLst/>
            <a:ahLst/>
            <a:cxnLst/>
            <a:rect l="l" t="t" r="r" b="b"/>
            <a:pathLst>
              <a:path w="2617756" h="2763925">
                <a:moveTo>
                  <a:pt x="0" y="0"/>
                </a:moveTo>
                <a:lnTo>
                  <a:pt x="2617756" y="0"/>
                </a:lnTo>
                <a:lnTo>
                  <a:pt x="2617756" y="2763925"/>
                </a:lnTo>
                <a:lnTo>
                  <a:pt x="0" y="2763925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4576250" y="4662493"/>
            <a:ext cx="2194131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ELI</a:t>
            </a:r>
          </a:p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(English Learning Identity)</a:t>
            </a:r>
          </a:p>
        </p:txBody>
      </p:sp>
      <p:sp>
        <p:nvSpPr>
          <p:cNvPr id="32" name="Freeform 32"/>
          <p:cNvSpPr/>
          <p:nvPr/>
        </p:nvSpPr>
        <p:spPr>
          <a:xfrm>
            <a:off x="14138540" y="5992934"/>
            <a:ext cx="451795" cy="425219"/>
          </a:xfrm>
          <a:custGeom>
            <a:avLst/>
            <a:gdLst/>
            <a:ahLst/>
            <a:cxnLst/>
            <a:rect l="l" t="t" r="r" b="b"/>
            <a:pathLst>
              <a:path w="451795" h="425219">
                <a:moveTo>
                  <a:pt x="0" y="0"/>
                </a:moveTo>
                <a:lnTo>
                  <a:pt x="451796" y="0"/>
                </a:lnTo>
                <a:lnTo>
                  <a:pt x="451796" y="425219"/>
                </a:lnTo>
                <a:lnTo>
                  <a:pt x="0" y="42521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8959370" y="2978182"/>
            <a:ext cx="280060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i="1" spc="-43">
                <a:solidFill>
                  <a:srgbClr val="000000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0.367, p &lt; 0.001</a:t>
            </a:r>
          </a:p>
        </p:txBody>
      </p:sp>
      <p:sp>
        <p:nvSpPr>
          <p:cNvPr id="34" name="Freeform 34"/>
          <p:cNvSpPr/>
          <p:nvPr/>
        </p:nvSpPr>
        <p:spPr>
          <a:xfrm>
            <a:off x="7496723" y="3229008"/>
            <a:ext cx="4584395" cy="425219"/>
          </a:xfrm>
          <a:custGeom>
            <a:avLst/>
            <a:gdLst/>
            <a:ahLst/>
            <a:cxnLst/>
            <a:rect l="l" t="t" r="r" b="b"/>
            <a:pathLst>
              <a:path w="4584395" h="425219">
                <a:moveTo>
                  <a:pt x="0" y="0"/>
                </a:moveTo>
                <a:lnTo>
                  <a:pt x="4584395" y="0"/>
                </a:lnTo>
                <a:lnTo>
                  <a:pt x="4584395" y="425220"/>
                </a:lnTo>
                <a:lnTo>
                  <a:pt x="0" y="42522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1746682" y="3866837"/>
            <a:ext cx="2843654" cy="1063048"/>
          </a:xfrm>
          <a:custGeom>
            <a:avLst/>
            <a:gdLst/>
            <a:ahLst/>
            <a:cxnLst/>
            <a:rect l="l" t="t" r="r" b="b"/>
            <a:pathLst>
              <a:path w="2843654" h="1063048">
                <a:moveTo>
                  <a:pt x="0" y="0"/>
                </a:moveTo>
                <a:lnTo>
                  <a:pt x="2843654" y="0"/>
                </a:lnTo>
                <a:lnTo>
                  <a:pt x="2843654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6962965" y="7268591"/>
            <a:ext cx="3933278" cy="637829"/>
          </a:xfrm>
          <a:custGeom>
            <a:avLst/>
            <a:gdLst/>
            <a:ahLst/>
            <a:cxnLst/>
            <a:rect l="l" t="t" r="r" b="b"/>
            <a:pathLst>
              <a:path w="3933278" h="637829">
                <a:moveTo>
                  <a:pt x="0" y="0"/>
                </a:moveTo>
                <a:lnTo>
                  <a:pt x="3933279" y="0"/>
                </a:lnTo>
                <a:lnTo>
                  <a:pt x="3933279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11534072" y="5992934"/>
            <a:ext cx="3056263" cy="1700877"/>
          </a:xfrm>
          <a:custGeom>
            <a:avLst/>
            <a:gdLst/>
            <a:ahLst/>
            <a:cxnLst/>
            <a:rect l="l" t="t" r="r" b="b"/>
            <a:pathLst>
              <a:path w="3056263" h="1700877">
                <a:moveTo>
                  <a:pt x="0" y="0"/>
                </a:moveTo>
                <a:lnTo>
                  <a:pt x="3056264" y="0"/>
                </a:lnTo>
                <a:lnTo>
                  <a:pt x="3056264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740741" y="3866837"/>
            <a:ext cx="3494771" cy="3401754"/>
          </a:xfrm>
          <a:custGeom>
            <a:avLst/>
            <a:gdLst/>
            <a:ahLst/>
            <a:cxnLst/>
            <a:rect l="l" t="t" r="r" b="b"/>
            <a:pathLst>
              <a:path w="3494771" h="3401754">
                <a:moveTo>
                  <a:pt x="0" y="0"/>
                </a:moveTo>
                <a:lnTo>
                  <a:pt x="3494771" y="0"/>
                </a:lnTo>
                <a:lnTo>
                  <a:pt x="3494771" y="3401754"/>
                </a:lnTo>
                <a:lnTo>
                  <a:pt x="0" y="3401754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4783717" y="6205543"/>
            <a:ext cx="2617756" cy="2551316"/>
          </a:xfrm>
          <a:custGeom>
            <a:avLst/>
            <a:gdLst/>
            <a:ahLst/>
            <a:cxnLst/>
            <a:rect l="l" t="t" r="r" b="b"/>
            <a:pathLst>
              <a:path w="2617756" h="2551316">
                <a:moveTo>
                  <a:pt x="0" y="0"/>
                </a:moveTo>
                <a:lnTo>
                  <a:pt x="2617756" y="0"/>
                </a:lnTo>
                <a:lnTo>
                  <a:pt x="2617756" y="2551316"/>
                </a:lnTo>
                <a:lnTo>
                  <a:pt x="0" y="2551316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5302484" y="7038289"/>
            <a:ext cx="1660481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SRL</a:t>
            </a:r>
          </a:p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(Regulation)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253151" y="5116634"/>
            <a:ext cx="2194131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 b="1">
                <a:solidFill>
                  <a:srgbClr val="222222"/>
                </a:solidFill>
                <a:latin typeface="Inter 1 Bold"/>
                <a:ea typeface="Inter 1 Bold"/>
                <a:cs typeface="Inter 1 Bold"/>
                <a:sym typeface="Inter 1 Bold"/>
              </a:rPr>
              <a:t>GAM</a:t>
            </a:r>
          </a:p>
          <a:p>
            <a:pPr algn="ctr">
              <a:lnSpc>
                <a:spcPts val="2639"/>
              </a:lnSpc>
            </a:pPr>
            <a:r>
              <a:rPr lang="en-US" sz="2199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(Gamification)</a:t>
            </a:r>
          </a:p>
        </p:txBody>
      </p:sp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39FD921B-ABB7-E283-0D7B-4D3334D0B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3" name="Footer Placeholder 42">
            <a:extLst>
              <a:ext uri="{FF2B5EF4-FFF2-40B4-BE49-F238E27FC236}">
                <a16:creationId xmlns:a16="http://schemas.microsoft.com/office/drawing/2014/main" id="{FE60E4BF-9243-E7FB-2E3C-B1EEA030E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1959292" y="2165960"/>
            <a:ext cx="5674019" cy="7228727"/>
          </a:xfrm>
          <a:custGeom>
            <a:avLst/>
            <a:gdLst/>
            <a:ahLst/>
            <a:cxnLst/>
            <a:rect l="l" t="t" r="r" b="b"/>
            <a:pathLst>
              <a:path w="5674019" h="7228727">
                <a:moveTo>
                  <a:pt x="0" y="0"/>
                </a:moveTo>
                <a:lnTo>
                  <a:pt x="5674019" y="0"/>
                </a:lnTo>
                <a:lnTo>
                  <a:pt x="5674019" y="7228728"/>
                </a:lnTo>
                <a:lnTo>
                  <a:pt x="0" y="7228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85784" y="747679"/>
            <a:ext cx="14316432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The Multiplier Effect: </a:t>
            </a:r>
          </a:p>
          <a:p>
            <a:pPr algn="ctr">
              <a:lnSpc>
                <a:spcPts val="660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Gamification × Self-Regulation</a:t>
            </a:r>
          </a:p>
        </p:txBody>
      </p:sp>
      <p:sp>
        <p:nvSpPr>
          <p:cNvPr id="6" name="Freeform 6"/>
          <p:cNvSpPr/>
          <p:nvPr/>
        </p:nvSpPr>
        <p:spPr>
          <a:xfrm>
            <a:off x="1514844" y="2378570"/>
            <a:ext cx="239186" cy="6378289"/>
          </a:xfrm>
          <a:custGeom>
            <a:avLst/>
            <a:gdLst/>
            <a:ahLst/>
            <a:cxnLst/>
            <a:rect l="l" t="t" r="r" b="b"/>
            <a:pathLst>
              <a:path w="239186" h="6378289">
                <a:moveTo>
                  <a:pt x="0" y="0"/>
                </a:moveTo>
                <a:lnTo>
                  <a:pt x="239185" y="0"/>
                </a:lnTo>
                <a:lnTo>
                  <a:pt x="239185" y="6378289"/>
                </a:lnTo>
                <a:lnTo>
                  <a:pt x="0" y="63782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953351" y="2378570"/>
            <a:ext cx="4797005" cy="1488267"/>
          </a:xfrm>
          <a:custGeom>
            <a:avLst/>
            <a:gdLst/>
            <a:ahLst/>
            <a:cxnLst/>
            <a:rect l="l" t="t" r="r" b="b"/>
            <a:pathLst>
              <a:path w="4797005" h="1488267">
                <a:moveTo>
                  <a:pt x="0" y="0"/>
                </a:moveTo>
                <a:lnTo>
                  <a:pt x="4797005" y="0"/>
                </a:lnTo>
                <a:lnTo>
                  <a:pt x="4797005" y="1488267"/>
                </a:lnTo>
                <a:lnTo>
                  <a:pt x="0" y="14882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474041" y="2824129"/>
            <a:ext cx="2988945" cy="710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82"/>
              </a:lnSpc>
            </a:pPr>
            <a:r>
              <a:rPr lang="en-US" sz="2419" b="1" i="1">
                <a:solidFill>
                  <a:srgbClr val="000000"/>
                </a:solidFill>
                <a:latin typeface="Inter 1 Medium Italics"/>
                <a:ea typeface="Inter 1 Medium Italics"/>
                <a:cs typeface="Inter 1 Medium Italics"/>
                <a:sym typeface="Inter 1 Medium Italics"/>
              </a:rPr>
              <a:t>Interaction Term</a:t>
            </a:r>
          </a:p>
          <a:p>
            <a:pPr algn="l">
              <a:lnSpc>
                <a:spcPts val="2782"/>
              </a:lnSpc>
            </a:pPr>
            <a:r>
              <a:rPr lang="en-US" sz="2419" b="1" i="1">
                <a:solidFill>
                  <a:srgbClr val="000000"/>
                </a:solidFill>
                <a:latin typeface="Inter 1 Medium Italics"/>
                <a:ea typeface="Inter 1 Medium Italics"/>
                <a:cs typeface="Inter 1 Medium Italics"/>
                <a:sym typeface="Inter 1 Medium Italics"/>
              </a:rPr>
              <a:t>β = 0.215, p &lt; 0.001</a:t>
            </a:r>
          </a:p>
        </p:txBody>
      </p:sp>
      <p:sp>
        <p:nvSpPr>
          <p:cNvPr id="9" name="Freeform 9"/>
          <p:cNvSpPr/>
          <p:nvPr/>
        </p:nvSpPr>
        <p:spPr>
          <a:xfrm>
            <a:off x="1514844" y="3016399"/>
            <a:ext cx="8291776" cy="5953070"/>
          </a:xfrm>
          <a:custGeom>
            <a:avLst/>
            <a:gdLst/>
            <a:ahLst/>
            <a:cxnLst/>
            <a:rect l="l" t="t" r="r" b="b"/>
            <a:pathLst>
              <a:path w="8291776" h="5953070">
                <a:moveTo>
                  <a:pt x="0" y="0"/>
                </a:moveTo>
                <a:lnTo>
                  <a:pt x="8291775" y="0"/>
                </a:lnTo>
                <a:lnTo>
                  <a:pt x="8291775" y="5953069"/>
                </a:lnTo>
                <a:lnTo>
                  <a:pt x="0" y="59530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953351" y="6630763"/>
            <a:ext cx="7853268" cy="2126096"/>
          </a:xfrm>
          <a:custGeom>
            <a:avLst/>
            <a:gdLst/>
            <a:ahLst/>
            <a:cxnLst/>
            <a:rect l="l" t="t" r="r" b="b"/>
            <a:pathLst>
              <a:path w="7853268" h="2126096">
                <a:moveTo>
                  <a:pt x="0" y="0"/>
                </a:moveTo>
                <a:lnTo>
                  <a:pt x="7853268" y="0"/>
                </a:lnTo>
                <a:lnTo>
                  <a:pt x="7853268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393462" y="9038713"/>
            <a:ext cx="4534538" cy="467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sz="3200" b="1">
                <a:solidFill>
                  <a:srgbClr val="000000"/>
                </a:solidFill>
                <a:latin typeface="Inter 1 Medium"/>
                <a:ea typeface="Inter 1 Medium"/>
                <a:cs typeface="Inter 1 Medium"/>
                <a:sym typeface="Inter 1 Medium"/>
              </a:rPr>
              <a:t>Gamification Intensity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82169" y="3073099"/>
            <a:ext cx="1645599" cy="51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799" b="1">
                <a:solidFill>
                  <a:srgbClr val="000000"/>
                </a:solidFill>
                <a:latin typeface="Inter 1 Medium"/>
                <a:ea typeface="Inter 1 Medium"/>
                <a:cs typeface="Inter 1 Medium"/>
                <a:sym typeface="Inter 1 Medium"/>
              </a:rPr>
              <a:t>High Self-Regulation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782169" y="6832040"/>
            <a:ext cx="1645599" cy="51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69"/>
              </a:lnSpc>
            </a:pPr>
            <a:r>
              <a:rPr lang="en-US" sz="1799" b="1">
                <a:solidFill>
                  <a:srgbClr val="000000"/>
                </a:solidFill>
                <a:latin typeface="Inter 1 Medium"/>
                <a:ea typeface="Inter 1 Medium"/>
                <a:cs typeface="Inter 1 Medium"/>
                <a:sym typeface="Inter 1 Medium"/>
              </a:rPr>
              <a:t>Low Self-Regulation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618923" y="3588102"/>
            <a:ext cx="4278556" cy="397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4"/>
              </a:lnSpc>
            </a:pPr>
            <a:r>
              <a:rPr lang="en-US" sz="24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Gamification is highly effective, but high Self-Regulation acts as a synergistic multiplier. Learners with strong metacognitive skills possess the capacity to ruthlessly exploit gamified features - like progress tracking and feedback - for maximum learning gains.</a:t>
            </a:r>
          </a:p>
        </p:txBody>
      </p:sp>
      <p:sp>
        <p:nvSpPr>
          <p:cNvPr id="15" name="TextBox 15"/>
          <p:cNvSpPr txBox="1"/>
          <p:nvPr/>
        </p:nvSpPr>
        <p:spPr>
          <a:xfrm rot="-5400000">
            <a:off x="-1105073" y="5546326"/>
            <a:ext cx="4771839" cy="467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sz="3200" b="1">
                <a:solidFill>
                  <a:srgbClr val="000000"/>
                </a:solidFill>
                <a:latin typeface="Inter 1 Medium"/>
                <a:ea typeface="Inter 1 Medium"/>
                <a:cs typeface="Inter 1 Medium"/>
                <a:sym typeface="Inter 1 Medium"/>
              </a:rPr>
              <a:t>Learning Effectiveness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7F6724A-FBBC-A0B8-8F99-6329561E1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4C9D08B3-6A62-52BD-69BB-16A569207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6962965" y="5780324"/>
            <a:ext cx="7627370" cy="1913487"/>
          </a:xfrm>
          <a:custGeom>
            <a:avLst/>
            <a:gdLst/>
            <a:ahLst/>
            <a:cxnLst/>
            <a:rect l="l" t="t" r="r" b="b"/>
            <a:pathLst>
              <a:path w="7627370" h="1913487">
                <a:moveTo>
                  <a:pt x="0" y="0"/>
                </a:moveTo>
                <a:lnTo>
                  <a:pt x="7627371" y="0"/>
                </a:lnTo>
                <a:lnTo>
                  <a:pt x="7627371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605776" y="1008574"/>
            <a:ext cx="13076449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 spc="120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The Complete Structural Pathway</a:t>
            </a:r>
          </a:p>
        </p:txBody>
      </p:sp>
      <p:sp>
        <p:nvSpPr>
          <p:cNvPr id="6" name="Freeform 6"/>
          <p:cNvSpPr/>
          <p:nvPr/>
        </p:nvSpPr>
        <p:spPr>
          <a:xfrm>
            <a:off x="4996326" y="2165960"/>
            <a:ext cx="2631044" cy="2551316"/>
          </a:xfrm>
          <a:custGeom>
            <a:avLst/>
            <a:gdLst/>
            <a:ahLst/>
            <a:cxnLst/>
            <a:rect l="l" t="t" r="r" b="b"/>
            <a:pathLst>
              <a:path w="2631044" h="2551316">
                <a:moveTo>
                  <a:pt x="0" y="0"/>
                </a:moveTo>
                <a:lnTo>
                  <a:pt x="2631044" y="0"/>
                </a:lnTo>
                <a:lnTo>
                  <a:pt x="2631044" y="2551316"/>
                </a:lnTo>
                <a:lnTo>
                  <a:pt x="0" y="25513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175575" y="3016399"/>
            <a:ext cx="7627370" cy="2126096"/>
          </a:xfrm>
          <a:custGeom>
            <a:avLst/>
            <a:gdLst/>
            <a:ahLst/>
            <a:cxnLst/>
            <a:rect l="l" t="t" r="r" b="b"/>
            <a:pathLst>
              <a:path w="7627370" h="2126096">
                <a:moveTo>
                  <a:pt x="0" y="0"/>
                </a:moveTo>
                <a:lnTo>
                  <a:pt x="7627370" y="0"/>
                </a:lnTo>
                <a:lnTo>
                  <a:pt x="7627370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583795" y="2957319"/>
            <a:ext cx="272438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i="1">
                <a:solidFill>
                  <a:srgbClr val="42362E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0.367, p &lt; 0.001</a:t>
            </a:r>
          </a:p>
        </p:txBody>
      </p:sp>
      <p:sp>
        <p:nvSpPr>
          <p:cNvPr id="9" name="Freeform 9"/>
          <p:cNvSpPr/>
          <p:nvPr/>
        </p:nvSpPr>
        <p:spPr>
          <a:xfrm>
            <a:off x="11746682" y="2591180"/>
            <a:ext cx="6112527" cy="1700877"/>
          </a:xfrm>
          <a:custGeom>
            <a:avLst/>
            <a:gdLst/>
            <a:ahLst/>
            <a:cxnLst/>
            <a:rect l="l" t="t" r="r" b="b"/>
            <a:pathLst>
              <a:path w="6112527" h="1700877">
                <a:moveTo>
                  <a:pt x="0" y="0"/>
                </a:moveTo>
                <a:lnTo>
                  <a:pt x="6112527" y="0"/>
                </a:lnTo>
                <a:lnTo>
                  <a:pt x="6112527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2945375" y="2871175"/>
            <a:ext cx="4278556" cy="80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9"/>
              </a:lnSpc>
            </a:pPr>
            <a:r>
              <a:rPr lang="en-US" sz="2567" i="1">
                <a:solidFill>
                  <a:srgbClr val="42362E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The Affective-Behavioral Route (β = 0.48, p = 0.001)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959292" y="2803789"/>
            <a:ext cx="890303" cy="1063048"/>
          </a:xfrm>
          <a:custGeom>
            <a:avLst/>
            <a:gdLst/>
            <a:ahLst/>
            <a:cxnLst/>
            <a:rect l="l" t="t" r="r" b="b"/>
            <a:pathLst>
              <a:path w="890303" h="1063048">
                <a:moveTo>
                  <a:pt x="0" y="0"/>
                </a:moveTo>
                <a:lnTo>
                  <a:pt x="890302" y="0"/>
                </a:lnTo>
                <a:lnTo>
                  <a:pt x="890302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953351" y="4079447"/>
            <a:ext cx="2843654" cy="2976535"/>
          </a:xfrm>
          <a:custGeom>
            <a:avLst/>
            <a:gdLst/>
            <a:ahLst/>
            <a:cxnLst/>
            <a:rect l="l" t="t" r="r" b="b"/>
            <a:pathLst>
              <a:path w="2843654" h="2976535">
                <a:moveTo>
                  <a:pt x="0" y="0"/>
                </a:moveTo>
                <a:lnTo>
                  <a:pt x="2843654" y="0"/>
                </a:lnTo>
                <a:lnTo>
                  <a:pt x="2843654" y="2976535"/>
                </a:lnTo>
                <a:lnTo>
                  <a:pt x="0" y="29765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267269" y="5164452"/>
            <a:ext cx="2157563" cy="798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50"/>
              </a:lnSpc>
            </a:pPr>
            <a:r>
              <a:rPr lang="en-US" sz="3500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GAM</a:t>
            </a:r>
          </a:p>
          <a:p>
            <a:pPr algn="ctr">
              <a:lnSpc>
                <a:spcPts val="2419"/>
              </a:lnSpc>
            </a:pPr>
            <a:r>
              <a:rPr lang="en-US" sz="2199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(Gamification)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84425" y="3521713"/>
            <a:ext cx="272438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i="1">
                <a:solidFill>
                  <a:srgbClr val="42362E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0.367, p &lt; 0.001</a:t>
            </a:r>
          </a:p>
        </p:txBody>
      </p:sp>
      <p:sp>
        <p:nvSpPr>
          <p:cNvPr id="15" name="Freeform 15"/>
          <p:cNvSpPr/>
          <p:nvPr/>
        </p:nvSpPr>
        <p:spPr>
          <a:xfrm>
            <a:off x="4996326" y="6418153"/>
            <a:ext cx="2192537" cy="2126096"/>
          </a:xfrm>
          <a:custGeom>
            <a:avLst/>
            <a:gdLst/>
            <a:ahLst/>
            <a:cxnLst/>
            <a:rect l="l" t="t" r="r" b="b"/>
            <a:pathLst>
              <a:path w="2192537" h="2126096">
                <a:moveTo>
                  <a:pt x="0" y="0"/>
                </a:moveTo>
                <a:lnTo>
                  <a:pt x="2192537" y="0"/>
                </a:lnTo>
                <a:lnTo>
                  <a:pt x="2192537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737068" y="6205543"/>
            <a:ext cx="1754029" cy="850439"/>
          </a:xfrm>
          <a:custGeom>
            <a:avLst/>
            <a:gdLst/>
            <a:ahLst/>
            <a:cxnLst/>
            <a:rect l="l" t="t" r="r" b="b"/>
            <a:pathLst>
              <a:path w="1754029" h="850439">
                <a:moveTo>
                  <a:pt x="0" y="0"/>
                </a:moveTo>
                <a:lnTo>
                  <a:pt x="1754029" y="0"/>
                </a:lnTo>
                <a:lnTo>
                  <a:pt x="1754029" y="850439"/>
                </a:lnTo>
                <a:lnTo>
                  <a:pt x="0" y="85043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7780024" y="7589382"/>
            <a:ext cx="272438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i="1">
                <a:solidFill>
                  <a:srgbClr val="42362E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0.214, p &lt; 0.001</a:t>
            </a:r>
          </a:p>
        </p:txBody>
      </p:sp>
      <p:sp>
        <p:nvSpPr>
          <p:cNvPr id="18" name="Freeform 18"/>
          <p:cNvSpPr/>
          <p:nvPr/>
        </p:nvSpPr>
        <p:spPr>
          <a:xfrm>
            <a:off x="7826692" y="3866837"/>
            <a:ext cx="3069552" cy="3189144"/>
          </a:xfrm>
          <a:custGeom>
            <a:avLst/>
            <a:gdLst/>
            <a:ahLst/>
            <a:cxnLst/>
            <a:rect l="l" t="t" r="r" b="b"/>
            <a:pathLst>
              <a:path w="3069552" h="3189144">
                <a:moveTo>
                  <a:pt x="0" y="0"/>
                </a:moveTo>
                <a:lnTo>
                  <a:pt x="3069552" y="0"/>
                </a:lnTo>
                <a:lnTo>
                  <a:pt x="3069552" y="3189145"/>
                </a:lnTo>
                <a:lnTo>
                  <a:pt x="0" y="318914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657058" y="4929885"/>
            <a:ext cx="3933278" cy="1063048"/>
          </a:xfrm>
          <a:custGeom>
            <a:avLst/>
            <a:gdLst/>
            <a:ahLst/>
            <a:cxnLst/>
            <a:rect l="l" t="t" r="r" b="b"/>
            <a:pathLst>
              <a:path w="3933278" h="1063048">
                <a:moveTo>
                  <a:pt x="0" y="0"/>
                </a:moveTo>
                <a:lnTo>
                  <a:pt x="3933278" y="0"/>
                </a:lnTo>
                <a:lnTo>
                  <a:pt x="3933278" y="1063049"/>
                </a:lnTo>
                <a:lnTo>
                  <a:pt x="0" y="106304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4364438" y="4079447"/>
            <a:ext cx="2617756" cy="2763925"/>
          </a:xfrm>
          <a:custGeom>
            <a:avLst/>
            <a:gdLst/>
            <a:ahLst/>
            <a:cxnLst/>
            <a:rect l="l" t="t" r="r" b="b"/>
            <a:pathLst>
              <a:path w="2617756" h="2763925">
                <a:moveTo>
                  <a:pt x="0" y="0"/>
                </a:moveTo>
                <a:lnTo>
                  <a:pt x="2617756" y="0"/>
                </a:lnTo>
                <a:lnTo>
                  <a:pt x="2617756" y="2763925"/>
                </a:lnTo>
                <a:lnTo>
                  <a:pt x="0" y="276392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095565" y="6843372"/>
            <a:ext cx="6537746" cy="1700877"/>
          </a:xfrm>
          <a:custGeom>
            <a:avLst/>
            <a:gdLst/>
            <a:ahLst/>
            <a:cxnLst/>
            <a:rect l="l" t="t" r="r" b="b"/>
            <a:pathLst>
              <a:path w="6537746" h="1700877">
                <a:moveTo>
                  <a:pt x="0" y="0"/>
                </a:moveTo>
                <a:lnTo>
                  <a:pt x="6537746" y="0"/>
                </a:lnTo>
                <a:lnTo>
                  <a:pt x="6537746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2312777" y="7258758"/>
            <a:ext cx="4735667" cy="80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9"/>
              </a:lnSpc>
            </a:pPr>
            <a:r>
              <a:rPr lang="en-US" sz="2567" i="1">
                <a:solidFill>
                  <a:srgbClr val="42362E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The Metacognitive-Strategic Route (β = 0.34, p = 0.001)</a:t>
            </a:r>
          </a:p>
        </p:txBody>
      </p:sp>
      <p:sp>
        <p:nvSpPr>
          <p:cNvPr id="23" name="Freeform 23"/>
          <p:cNvSpPr/>
          <p:nvPr/>
        </p:nvSpPr>
        <p:spPr>
          <a:xfrm>
            <a:off x="11308175" y="7055982"/>
            <a:ext cx="890303" cy="1063048"/>
          </a:xfrm>
          <a:custGeom>
            <a:avLst/>
            <a:gdLst/>
            <a:ahLst/>
            <a:cxnLst/>
            <a:rect l="l" t="t" r="r" b="b"/>
            <a:pathLst>
              <a:path w="890303" h="1063048">
                <a:moveTo>
                  <a:pt x="0" y="0"/>
                </a:moveTo>
                <a:lnTo>
                  <a:pt x="890302" y="0"/>
                </a:lnTo>
                <a:lnTo>
                  <a:pt x="890302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212610" y="8544249"/>
            <a:ext cx="17859209" cy="1488267"/>
          </a:xfrm>
          <a:custGeom>
            <a:avLst/>
            <a:gdLst/>
            <a:ahLst/>
            <a:cxnLst/>
            <a:rect l="l" t="t" r="r" b="b"/>
            <a:pathLst>
              <a:path w="17859209" h="1488267">
                <a:moveTo>
                  <a:pt x="0" y="0"/>
                </a:moveTo>
                <a:lnTo>
                  <a:pt x="17859208" y="0"/>
                </a:lnTo>
                <a:lnTo>
                  <a:pt x="17859208" y="1488268"/>
                </a:lnTo>
                <a:lnTo>
                  <a:pt x="0" y="148826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464540" y="8858574"/>
            <a:ext cx="15358920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i="1">
                <a:solidFill>
                  <a:srgbClr val="000000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Gamified MALL operates via dual, parallel chains of mediation that simultaneously capture a learner’s heart (Engagement) and mind (Self-Regulation).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704742" y="3073549"/>
            <a:ext cx="1133635" cy="46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ENG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229346" y="3513184"/>
            <a:ext cx="2084425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(Engagement)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903860" y="4839880"/>
            <a:ext cx="1043525" cy="46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EFF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301130" y="5337074"/>
            <a:ext cx="2248985" cy="68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199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(Learning Effectiveness)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805507" y="4918123"/>
            <a:ext cx="3034097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i="1">
                <a:solidFill>
                  <a:srgbClr val="42362E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0.528, p &lt; 0.001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988941" y="5733949"/>
            <a:ext cx="272438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(Strongest Predictor)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014248" y="4839880"/>
            <a:ext cx="1292730" cy="46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ELI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499552" y="5457724"/>
            <a:ext cx="2322122" cy="560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(English Learning Identity)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640746" y="6999982"/>
            <a:ext cx="969075" cy="46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3500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SRL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265915" y="7472321"/>
            <a:ext cx="1718736" cy="560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(Self-Regulation)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120994" y="7185402"/>
            <a:ext cx="272438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i="1">
                <a:solidFill>
                  <a:srgbClr val="42362E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β = 0.215, p &lt; 0.001</a:t>
            </a:r>
          </a:p>
        </p:txBody>
      </p:sp>
      <p:sp>
        <p:nvSpPr>
          <p:cNvPr id="37" name="Freeform 37"/>
          <p:cNvSpPr/>
          <p:nvPr/>
        </p:nvSpPr>
        <p:spPr>
          <a:xfrm>
            <a:off x="4345209" y="3866837"/>
            <a:ext cx="890303" cy="1063048"/>
          </a:xfrm>
          <a:custGeom>
            <a:avLst/>
            <a:gdLst/>
            <a:ahLst/>
            <a:cxnLst/>
            <a:rect l="l" t="t" r="r" b="b"/>
            <a:pathLst>
              <a:path w="890303" h="1063048">
                <a:moveTo>
                  <a:pt x="0" y="0"/>
                </a:moveTo>
                <a:lnTo>
                  <a:pt x="890303" y="0"/>
                </a:lnTo>
                <a:lnTo>
                  <a:pt x="89030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4345209" y="5780324"/>
            <a:ext cx="1102912" cy="1275658"/>
          </a:xfrm>
          <a:custGeom>
            <a:avLst/>
            <a:gdLst/>
            <a:ahLst/>
            <a:cxnLst/>
            <a:rect l="l" t="t" r="r" b="b"/>
            <a:pathLst>
              <a:path w="1102912" h="1275658">
                <a:moveTo>
                  <a:pt x="0" y="0"/>
                </a:moveTo>
                <a:lnTo>
                  <a:pt x="1102913" y="0"/>
                </a:lnTo>
                <a:lnTo>
                  <a:pt x="1102913" y="1275658"/>
                </a:lnTo>
                <a:lnTo>
                  <a:pt x="0" y="127565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FE613E37-2C56-89CC-942A-5C208AA48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0" name="Footer Placeholder 39">
            <a:extLst>
              <a:ext uri="{FF2B5EF4-FFF2-40B4-BE49-F238E27FC236}">
                <a16:creationId xmlns:a16="http://schemas.microsoft.com/office/drawing/2014/main" id="{B2408AAE-5625-F4EC-1056-DEF7DA719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324739" y="983981"/>
            <a:ext cx="15638523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Insight I: The Dominance of Effectiveness</a:t>
            </a:r>
          </a:p>
        </p:txBody>
      </p:sp>
      <p:sp>
        <p:nvSpPr>
          <p:cNvPr id="5" name="Freeform 5"/>
          <p:cNvSpPr/>
          <p:nvPr/>
        </p:nvSpPr>
        <p:spPr>
          <a:xfrm>
            <a:off x="1302234" y="1953351"/>
            <a:ext cx="15679960" cy="5315241"/>
          </a:xfrm>
          <a:custGeom>
            <a:avLst/>
            <a:gdLst/>
            <a:ahLst/>
            <a:cxnLst/>
            <a:rect l="l" t="t" r="r" b="b"/>
            <a:pathLst>
              <a:path w="15679960" h="5315241">
                <a:moveTo>
                  <a:pt x="0" y="0"/>
                </a:moveTo>
                <a:lnTo>
                  <a:pt x="15679960" y="0"/>
                </a:lnTo>
                <a:lnTo>
                  <a:pt x="15679960" y="5315240"/>
                </a:lnTo>
                <a:lnTo>
                  <a:pt x="0" y="53152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51117" y="1953351"/>
            <a:ext cx="1102912" cy="1063048"/>
          </a:xfrm>
          <a:custGeom>
            <a:avLst/>
            <a:gdLst/>
            <a:ahLst/>
            <a:cxnLst/>
            <a:rect l="l" t="t" r="r" b="b"/>
            <a:pathLst>
              <a:path w="1102912" h="1063048">
                <a:moveTo>
                  <a:pt x="0" y="0"/>
                </a:moveTo>
                <a:lnTo>
                  <a:pt x="1102912" y="0"/>
                </a:lnTo>
                <a:lnTo>
                  <a:pt x="1102912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561025" y="2316456"/>
            <a:ext cx="1814067" cy="55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24"/>
              </a:lnSpc>
            </a:pPr>
            <a:r>
              <a:rPr lang="en-US" sz="2499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App Mechanics</a:t>
            </a:r>
          </a:p>
        </p:txBody>
      </p:sp>
      <p:sp>
        <p:nvSpPr>
          <p:cNvPr id="8" name="Freeform 8"/>
          <p:cNvSpPr/>
          <p:nvPr/>
        </p:nvSpPr>
        <p:spPr>
          <a:xfrm>
            <a:off x="3255585" y="2165960"/>
            <a:ext cx="1102912" cy="637829"/>
          </a:xfrm>
          <a:custGeom>
            <a:avLst/>
            <a:gdLst/>
            <a:ahLst/>
            <a:cxnLst/>
            <a:rect l="l" t="t" r="r" b="b"/>
            <a:pathLst>
              <a:path w="1102912" h="637829">
                <a:moveTo>
                  <a:pt x="0" y="0"/>
                </a:moveTo>
                <a:lnTo>
                  <a:pt x="1102912" y="0"/>
                </a:lnTo>
                <a:lnTo>
                  <a:pt x="1102912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783717" y="4079447"/>
            <a:ext cx="664405" cy="425219"/>
          </a:xfrm>
          <a:custGeom>
            <a:avLst/>
            <a:gdLst/>
            <a:ahLst/>
            <a:cxnLst/>
            <a:rect l="l" t="t" r="r" b="b"/>
            <a:pathLst>
              <a:path w="664405" h="425219">
                <a:moveTo>
                  <a:pt x="0" y="0"/>
                </a:moveTo>
                <a:lnTo>
                  <a:pt x="664405" y="0"/>
                </a:lnTo>
                <a:lnTo>
                  <a:pt x="664405" y="425219"/>
                </a:lnTo>
                <a:lnTo>
                  <a:pt x="0" y="4252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434834" y="3866837"/>
            <a:ext cx="451795" cy="637829"/>
          </a:xfrm>
          <a:custGeom>
            <a:avLst/>
            <a:gdLst/>
            <a:ahLst/>
            <a:cxnLst/>
            <a:rect l="l" t="t" r="r" b="b"/>
            <a:pathLst>
              <a:path w="451795" h="637829">
                <a:moveTo>
                  <a:pt x="0" y="0"/>
                </a:moveTo>
                <a:lnTo>
                  <a:pt x="451795" y="0"/>
                </a:lnTo>
                <a:lnTo>
                  <a:pt x="451795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391858" y="5142495"/>
            <a:ext cx="2617756" cy="212610"/>
          </a:xfrm>
          <a:custGeom>
            <a:avLst/>
            <a:gdLst/>
            <a:ahLst/>
            <a:cxnLst/>
            <a:rect l="l" t="t" r="r" b="b"/>
            <a:pathLst>
              <a:path w="2617756" h="212610">
                <a:moveTo>
                  <a:pt x="0" y="0"/>
                </a:moveTo>
                <a:lnTo>
                  <a:pt x="2617756" y="0"/>
                </a:lnTo>
                <a:lnTo>
                  <a:pt x="2617756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477809" y="2591180"/>
            <a:ext cx="1328810" cy="425219"/>
          </a:xfrm>
          <a:custGeom>
            <a:avLst/>
            <a:gdLst/>
            <a:ahLst/>
            <a:cxnLst/>
            <a:rect l="l" t="t" r="r" b="b"/>
            <a:pathLst>
              <a:path w="1328810" h="425219">
                <a:moveTo>
                  <a:pt x="0" y="0"/>
                </a:moveTo>
                <a:lnTo>
                  <a:pt x="1328810" y="0"/>
                </a:lnTo>
                <a:lnTo>
                  <a:pt x="1328810" y="425219"/>
                </a:lnTo>
                <a:lnTo>
                  <a:pt x="0" y="42521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703707" y="2378570"/>
            <a:ext cx="877015" cy="637829"/>
          </a:xfrm>
          <a:custGeom>
            <a:avLst/>
            <a:gdLst/>
            <a:ahLst/>
            <a:cxnLst/>
            <a:rect l="l" t="t" r="r" b="b"/>
            <a:pathLst>
              <a:path w="877015" h="637829">
                <a:moveTo>
                  <a:pt x="0" y="0"/>
                </a:moveTo>
                <a:lnTo>
                  <a:pt x="877014" y="0"/>
                </a:lnTo>
                <a:lnTo>
                  <a:pt x="877014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524458" y="5142495"/>
            <a:ext cx="664405" cy="637829"/>
          </a:xfrm>
          <a:custGeom>
            <a:avLst/>
            <a:gdLst/>
            <a:ahLst/>
            <a:cxnLst/>
            <a:rect l="l" t="t" r="r" b="b"/>
            <a:pathLst>
              <a:path w="664405" h="637829">
                <a:moveTo>
                  <a:pt x="0" y="0"/>
                </a:moveTo>
                <a:lnTo>
                  <a:pt x="664405" y="0"/>
                </a:lnTo>
                <a:lnTo>
                  <a:pt x="664405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959292" y="3866837"/>
            <a:ext cx="677693" cy="637829"/>
          </a:xfrm>
          <a:custGeom>
            <a:avLst/>
            <a:gdLst/>
            <a:ahLst/>
            <a:cxnLst/>
            <a:rect l="l" t="t" r="r" b="b"/>
            <a:pathLst>
              <a:path w="677693" h="637829">
                <a:moveTo>
                  <a:pt x="0" y="0"/>
                </a:moveTo>
                <a:lnTo>
                  <a:pt x="677693" y="0"/>
                </a:lnTo>
                <a:lnTo>
                  <a:pt x="677693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397799" y="3866837"/>
            <a:ext cx="890303" cy="637829"/>
          </a:xfrm>
          <a:custGeom>
            <a:avLst/>
            <a:gdLst/>
            <a:ahLst/>
            <a:cxnLst/>
            <a:rect l="l" t="t" r="r" b="b"/>
            <a:pathLst>
              <a:path w="890303" h="637829">
                <a:moveTo>
                  <a:pt x="0" y="0"/>
                </a:moveTo>
                <a:lnTo>
                  <a:pt x="890303" y="0"/>
                </a:lnTo>
                <a:lnTo>
                  <a:pt x="890303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048916" y="5142495"/>
            <a:ext cx="2843654" cy="212610"/>
          </a:xfrm>
          <a:custGeom>
            <a:avLst/>
            <a:gdLst/>
            <a:ahLst/>
            <a:cxnLst/>
            <a:rect l="l" t="t" r="r" b="b"/>
            <a:pathLst>
              <a:path w="2843654" h="212610">
                <a:moveTo>
                  <a:pt x="0" y="0"/>
                </a:moveTo>
                <a:lnTo>
                  <a:pt x="2843654" y="0"/>
                </a:lnTo>
                <a:lnTo>
                  <a:pt x="2843654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4789657" y="1953351"/>
            <a:ext cx="1102912" cy="1063048"/>
          </a:xfrm>
          <a:custGeom>
            <a:avLst/>
            <a:gdLst/>
            <a:ahLst/>
            <a:cxnLst/>
            <a:rect l="l" t="t" r="r" b="b"/>
            <a:pathLst>
              <a:path w="1102912" h="1063048">
                <a:moveTo>
                  <a:pt x="0" y="0"/>
                </a:moveTo>
                <a:lnTo>
                  <a:pt x="1102913" y="0"/>
                </a:lnTo>
                <a:lnTo>
                  <a:pt x="110291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5861741" y="2221292"/>
            <a:ext cx="1627314" cy="825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24"/>
              </a:lnSpc>
            </a:pPr>
            <a:r>
              <a:rPr lang="en-US" sz="2499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Long-Term Identity</a:t>
            </a:r>
          </a:p>
        </p:txBody>
      </p:sp>
      <p:sp>
        <p:nvSpPr>
          <p:cNvPr id="20" name="Freeform 20"/>
          <p:cNvSpPr/>
          <p:nvPr/>
        </p:nvSpPr>
        <p:spPr>
          <a:xfrm>
            <a:off x="13925931" y="2165960"/>
            <a:ext cx="1102912" cy="637829"/>
          </a:xfrm>
          <a:custGeom>
            <a:avLst/>
            <a:gdLst/>
            <a:ahLst/>
            <a:cxnLst/>
            <a:rect l="l" t="t" r="r" b="b"/>
            <a:pathLst>
              <a:path w="1102912" h="637829">
                <a:moveTo>
                  <a:pt x="0" y="0"/>
                </a:moveTo>
                <a:lnTo>
                  <a:pt x="1102912" y="0"/>
                </a:lnTo>
                <a:lnTo>
                  <a:pt x="1102912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882955" y="5142495"/>
            <a:ext cx="664405" cy="637829"/>
          </a:xfrm>
          <a:custGeom>
            <a:avLst/>
            <a:gdLst/>
            <a:ahLst/>
            <a:cxnLst/>
            <a:rect l="l" t="t" r="r" b="b"/>
            <a:pathLst>
              <a:path w="664405" h="637829">
                <a:moveTo>
                  <a:pt x="0" y="0"/>
                </a:moveTo>
                <a:lnTo>
                  <a:pt x="664405" y="0"/>
                </a:lnTo>
                <a:lnTo>
                  <a:pt x="664405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4789657" y="4292057"/>
            <a:ext cx="239186" cy="850439"/>
          </a:xfrm>
          <a:custGeom>
            <a:avLst/>
            <a:gdLst/>
            <a:ahLst/>
            <a:cxnLst/>
            <a:rect l="l" t="t" r="r" b="b"/>
            <a:pathLst>
              <a:path w="239186" h="850439">
                <a:moveTo>
                  <a:pt x="0" y="0"/>
                </a:moveTo>
                <a:lnTo>
                  <a:pt x="239186" y="0"/>
                </a:lnTo>
                <a:lnTo>
                  <a:pt x="239186" y="850438"/>
                </a:lnTo>
                <a:lnTo>
                  <a:pt x="0" y="85043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51117" y="6630763"/>
            <a:ext cx="5235512" cy="3189144"/>
          </a:xfrm>
          <a:custGeom>
            <a:avLst/>
            <a:gdLst/>
            <a:ahLst/>
            <a:cxnLst/>
            <a:rect l="l" t="t" r="r" b="b"/>
            <a:pathLst>
              <a:path w="5235512" h="3189144">
                <a:moveTo>
                  <a:pt x="0" y="0"/>
                </a:moveTo>
                <a:lnTo>
                  <a:pt x="5235512" y="0"/>
                </a:lnTo>
                <a:lnTo>
                  <a:pt x="5235512" y="3189144"/>
                </a:lnTo>
                <a:lnTo>
                  <a:pt x="0" y="318914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912242" y="7000373"/>
            <a:ext cx="4761074" cy="374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6"/>
              </a:lnSpc>
            </a:pPr>
            <a:r>
              <a:rPr lang="en-US" sz="27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The Competence Imperative</a:t>
            </a:r>
          </a:p>
        </p:txBody>
      </p:sp>
      <p:sp>
        <p:nvSpPr>
          <p:cNvPr id="25" name="Freeform 25"/>
          <p:cNvSpPr/>
          <p:nvPr/>
        </p:nvSpPr>
        <p:spPr>
          <a:xfrm>
            <a:off x="863727" y="7268591"/>
            <a:ext cx="4584395" cy="212610"/>
          </a:xfrm>
          <a:custGeom>
            <a:avLst/>
            <a:gdLst/>
            <a:ahLst/>
            <a:cxnLst/>
            <a:rect l="l" t="t" r="r" b="b"/>
            <a:pathLst>
              <a:path w="4584395" h="212610">
                <a:moveTo>
                  <a:pt x="0" y="0"/>
                </a:moveTo>
                <a:lnTo>
                  <a:pt x="4584395" y="0"/>
                </a:lnTo>
                <a:lnTo>
                  <a:pt x="4584395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079738" y="7769486"/>
            <a:ext cx="4351694" cy="1578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</a:pPr>
            <a:r>
              <a:rPr lang="en-US" sz="23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Identify formation in second language acquisition is rooted in mastery. Repeated failure undermines identity; tangible success affirms it.</a:t>
            </a:r>
          </a:p>
        </p:txBody>
      </p:sp>
      <p:sp>
        <p:nvSpPr>
          <p:cNvPr id="27" name="Freeform 27"/>
          <p:cNvSpPr/>
          <p:nvPr/>
        </p:nvSpPr>
        <p:spPr>
          <a:xfrm>
            <a:off x="5873341" y="7268591"/>
            <a:ext cx="6325136" cy="2551316"/>
          </a:xfrm>
          <a:custGeom>
            <a:avLst/>
            <a:gdLst/>
            <a:ahLst/>
            <a:cxnLst/>
            <a:rect l="l" t="t" r="r" b="b"/>
            <a:pathLst>
              <a:path w="6325136" h="2551316">
                <a:moveTo>
                  <a:pt x="0" y="0"/>
                </a:moveTo>
                <a:lnTo>
                  <a:pt x="6325136" y="0"/>
                </a:lnTo>
                <a:lnTo>
                  <a:pt x="6325136" y="2551316"/>
                </a:lnTo>
                <a:lnTo>
                  <a:pt x="0" y="255131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6308128" y="7987267"/>
            <a:ext cx="5668173" cy="1578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3"/>
              </a:lnSpc>
            </a:pPr>
            <a:r>
              <a:rPr lang="en-US" sz="22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Improved vocabulary knowledge, longer retention, and higher test scores provide the undeniable evidence learners need to view themselves as capable English users.</a:t>
            </a:r>
          </a:p>
        </p:txBody>
      </p:sp>
      <p:sp>
        <p:nvSpPr>
          <p:cNvPr id="29" name="Freeform 29"/>
          <p:cNvSpPr/>
          <p:nvPr/>
        </p:nvSpPr>
        <p:spPr>
          <a:xfrm>
            <a:off x="12397799" y="6630763"/>
            <a:ext cx="5235512" cy="3189144"/>
          </a:xfrm>
          <a:custGeom>
            <a:avLst/>
            <a:gdLst/>
            <a:ahLst/>
            <a:cxnLst/>
            <a:rect l="l" t="t" r="r" b="b"/>
            <a:pathLst>
              <a:path w="5235512" h="3189144">
                <a:moveTo>
                  <a:pt x="0" y="0"/>
                </a:moveTo>
                <a:lnTo>
                  <a:pt x="5235512" y="0"/>
                </a:lnTo>
                <a:lnTo>
                  <a:pt x="5235512" y="3189144"/>
                </a:lnTo>
                <a:lnTo>
                  <a:pt x="0" y="318914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3384685" y="7000373"/>
            <a:ext cx="3487638" cy="374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6"/>
              </a:lnSpc>
            </a:pPr>
            <a:r>
              <a:rPr lang="en-US" sz="27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The Design Mandate</a:t>
            </a:r>
          </a:p>
        </p:txBody>
      </p:sp>
      <p:sp>
        <p:nvSpPr>
          <p:cNvPr id="31" name="Freeform 31"/>
          <p:cNvSpPr/>
          <p:nvPr/>
        </p:nvSpPr>
        <p:spPr>
          <a:xfrm>
            <a:off x="13274814" y="7268591"/>
            <a:ext cx="3707380" cy="212610"/>
          </a:xfrm>
          <a:custGeom>
            <a:avLst/>
            <a:gdLst/>
            <a:ahLst/>
            <a:cxnLst/>
            <a:rect l="l" t="t" r="r" b="b"/>
            <a:pathLst>
              <a:path w="3707380" h="212610">
                <a:moveTo>
                  <a:pt x="0" y="0"/>
                </a:moveTo>
                <a:lnTo>
                  <a:pt x="3707380" y="0"/>
                </a:lnTo>
                <a:lnTo>
                  <a:pt x="3707380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2835669" y="7672941"/>
            <a:ext cx="4534538" cy="1892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84"/>
              </a:lnSpc>
            </a:pPr>
            <a:r>
              <a:rPr lang="en-US" sz="23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Gamification cannot just be “for engagement’s sake.” If mechanics do not relentlessly drive spaced repetition and retrieval practice, identity formation will fail.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279316" y="4969920"/>
            <a:ext cx="3603639" cy="491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35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EFFECTIVENESS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702670" y="5487070"/>
            <a:ext cx="2756932" cy="41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(Competence)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761677" y="7547876"/>
            <a:ext cx="4761074" cy="374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6"/>
              </a:lnSpc>
            </a:pPr>
            <a:r>
              <a:rPr lang="en-US" sz="27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The Bridge</a:t>
            </a:r>
          </a:p>
        </p:txBody>
      </p: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BFF5E22B-9D08-E714-CF3A-F60F665EC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7" name="Footer Placeholder 36">
            <a:extLst>
              <a:ext uri="{FF2B5EF4-FFF2-40B4-BE49-F238E27FC236}">
                <a16:creationId xmlns:a16="http://schemas.microsoft.com/office/drawing/2014/main" id="{6F4A1BA1-288D-288D-AC71-8A9F6A565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566916" y="1026052"/>
            <a:ext cx="17154167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Insight II: Affective vs. Metacognitive Routes</a:t>
            </a:r>
          </a:p>
        </p:txBody>
      </p:sp>
      <p:sp>
        <p:nvSpPr>
          <p:cNvPr id="5" name="Freeform 5"/>
          <p:cNvSpPr/>
          <p:nvPr/>
        </p:nvSpPr>
        <p:spPr>
          <a:xfrm>
            <a:off x="425219" y="1953351"/>
            <a:ext cx="890303" cy="850439"/>
          </a:xfrm>
          <a:custGeom>
            <a:avLst/>
            <a:gdLst/>
            <a:ahLst/>
            <a:cxnLst/>
            <a:rect l="l" t="t" r="r" b="b"/>
            <a:pathLst>
              <a:path w="890303" h="850439">
                <a:moveTo>
                  <a:pt x="0" y="0"/>
                </a:moveTo>
                <a:lnTo>
                  <a:pt x="890303" y="0"/>
                </a:lnTo>
                <a:lnTo>
                  <a:pt x="890303" y="850438"/>
                </a:lnTo>
                <a:lnTo>
                  <a:pt x="0" y="8504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51117" y="2165960"/>
            <a:ext cx="8065878" cy="1913487"/>
          </a:xfrm>
          <a:custGeom>
            <a:avLst/>
            <a:gdLst/>
            <a:ahLst/>
            <a:cxnLst/>
            <a:rect l="l" t="t" r="r" b="b"/>
            <a:pathLst>
              <a:path w="8065878" h="1913487">
                <a:moveTo>
                  <a:pt x="0" y="0"/>
                </a:moveTo>
                <a:lnTo>
                  <a:pt x="8065878" y="0"/>
                </a:lnTo>
                <a:lnTo>
                  <a:pt x="8065878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51117" y="2165960"/>
            <a:ext cx="2179249" cy="1913487"/>
          </a:xfrm>
          <a:custGeom>
            <a:avLst/>
            <a:gdLst/>
            <a:ahLst/>
            <a:cxnLst/>
            <a:rect l="l" t="t" r="r" b="b"/>
            <a:pathLst>
              <a:path w="2179249" h="1913487">
                <a:moveTo>
                  <a:pt x="0" y="0"/>
                </a:moveTo>
                <a:lnTo>
                  <a:pt x="2179249" y="0"/>
                </a:lnTo>
                <a:lnTo>
                  <a:pt x="2179249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02234" y="2378570"/>
            <a:ext cx="1102912" cy="1488267"/>
          </a:xfrm>
          <a:custGeom>
            <a:avLst/>
            <a:gdLst/>
            <a:ahLst/>
            <a:cxnLst/>
            <a:rect l="l" t="t" r="r" b="b"/>
            <a:pathLst>
              <a:path w="1102912" h="1488267">
                <a:moveTo>
                  <a:pt x="0" y="0"/>
                </a:moveTo>
                <a:lnTo>
                  <a:pt x="1102912" y="0"/>
                </a:lnTo>
                <a:lnTo>
                  <a:pt x="1102912" y="1488267"/>
                </a:lnTo>
                <a:lnTo>
                  <a:pt x="0" y="14882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756750" y="2590437"/>
            <a:ext cx="4944237" cy="1214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0"/>
              </a:lnSpc>
            </a:pPr>
            <a:r>
              <a:rPr lang="en-US" sz="47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The Engagement Pathway</a:t>
            </a:r>
          </a:p>
        </p:txBody>
      </p:sp>
      <p:sp>
        <p:nvSpPr>
          <p:cNvPr id="10" name="Freeform 10"/>
          <p:cNvSpPr/>
          <p:nvPr/>
        </p:nvSpPr>
        <p:spPr>
          <a:xfrm>
            <a:off x="8052590" y="3654228"/>
            <a:ext cx="1089624" cy="850439"/>
          </a:xfrm>
          <a:custGeom>
            <a:avLst/>
            <a:gdLst/>
            <a:ahLst/>
            <a:cxnLst/>
            <a:rect l="l" t="t" r="r" b="b"/>
            <a:pathLst>
              <a:path w="1089624" h="850439">
                <a:moveTo>
                  <a:pt x="0" y="0"/>
                </a:moveTo>
                <a:lnTo>
                  <a:pt x="1089624" y="0"/>
                </a:lnTo>
                <a:lnTo>
                  <a:pt x="1089624" y="850438"/>
                </a:lnTo>
                <a:lnTo>
                  <a:pt x="0" y="8504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916316" y="2165960"/>
            <a:ext cx="225898" cy="7441337"/>
          </a:xfrm>
          <a:custGeom>
            <a:avLst/>
            <a:gdLst/>
            <a:ahLst/>
            <a:cxnLst/>
            <a:rect l="l" t="t" r="r" b="b"/>
            <a:pathLst>
              <a:path w="225898" h="7441337">
                <a:moveTo>
                  <a:pt x="0" y="0"/>
                </a:moveTo>
                <a:lnTo>
                  <a:pt x="225898" y="0"/>
                </a:lnTo>
                <a:lnTo>
                  <a:pt x="225898" y="7441337"/>
                </a:lnTo>
                <a:lnTo>
                  <a:pt x="0" y="74413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51117" y="4292057"/>
            <a:ext cx="8065878" cy="5527850"/>
          </a:xfrm>
          <a:custGeom>
            <a:avLst/>
            <a:gdLst/>
            <a:ahLst/>
            <a:cxnLst/>
            <a:rect l="l" t="t" r="r" b="b"/>
            <a:pathLst>
              <a:path w="8065878" h="5527850">
                <a:moveTo>
                  <a:pt x="0" y="0"/>
                </a:moveTo>
                <a:lnTo>
                  <a:pt x="8065878" y="0"/>
                </a:lnTo>
                <a:lnTo>
                  <a:pt x="8065878" y="5527850"/>
                </a:lnTo>
                <a:lnTo>
                  <a:pt x="0" y="55278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76336" y="4079447"/>
            <a:ext cx="7414761" cy="1488267"/>
          </a:xfrm>
          <a:custGeom>
            <a:avLst/>
            <a:gdLst/>
            <a:ahLst/>
            <a:cxnLst/>
            <a:rect l="l" t="t" r="r" b="b"/>
            <a:pathLst>
              <a:path w="7414761" h="1488267">
                <a:moveTo>
                  <a:pt x="0" y="0"/>
                </a:moveTo>
                <a:lnTo>
                  <a:pt x="7414761" y="0"/>
                </a:lnTo>
                <a:lnTo>
                  <a:pt x="7414761" y="1488267"/>
                </a:lnTo>
                <a:lnTo>
                  <a:pt x="0" y="148826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76336" y="5780324"/>
            <a:ext cx="677693" cy="637829"/>
          </a:xfrm>
          <a:custGeom>
            <a:avLst/>
            <a:gdLst/>
            <a:ahLst/>
            <a:cxnLst/>
            <a:rect l="l" t="t" r="r" b="b"/>
            <a:pathLst>
              <a:path w="677693" h="637829">
                <a:moveTo>
                  <a:pt x="0" y="0"/>
                </a:moveTo>
                <a:lnTo>
                  <a:pt x="677693" y="0"/>
                </a:lnTo>
                <a:lnTo>
                  <a:pt x="677693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996245" y="4871206"/>
            <a:ext cx="5375622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 i="1" spc="-84">
                <a:solidFill>
                  <a:srgbClr val="000000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Higher indirect effect (β = 0.048)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828443" y="5875574"/>
            <a:ext cx="6125283" cy="101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999" spc="-8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Capitalizes on enthusiasm, active participation, and deep concentration.</a:t>
            </a:r>
          </a:p>
        </p:txBody>
      </p:sp>
      <p:sp>
        <p:nvSpPr>
          <p:cNvPr id="17" name="Freeform 17"/>
          <p:cNvSpPr/>
          <p:nvPr/>
        </p:nvSpPr>
        <p:spPr>
          <a:xfrm>
            <a:off x="1076336" y="7047148"/>
            <a:ext cx="677693" cy="637829"/>
          </a:xfrm>
          <a:custGeom>
            <a:avLst/>
            <a:gdLst/>
            <a:ahLst/>
            <a:cxnLst/>
            <a:rect l="l" t="t" r="r" b="b"/>
            <a:pathLst>
              <a:path w="677693" h="637829">
                <a:moveTo>
                  <a:pt x="0" y="0"/>
                </a:moveTo>
                <a:lnTo>
                  <a:pt x="677693" y="0"/>
                </a:lnTo>
                <a:lnTo>
                  <a:pt x="677693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828443" y="7113823"/>
            <a:ext cx="6436119" cy="1123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999" spc="-8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Crucial for overcoming the low intrinsic motivation typical of traditional rote-learning environments.</a:t>
            </a:r>
          </a:p>
        </p:txBody>
      </p:sp>
      <p:sp>
        <p:nvSpPr>
          <p:cNvPr id="19" name="Freeform 19"/>
          <p:cNvSpPr/>
          <p:nvPr/>
        </p:nvSpPr>
        <p:spPr>
          <a:xfrm>
            <a:off x="1076336" y="8501051"/>
            <a:ext cx="677693" cy="425219"/>
          </a:xfrm>
          <a:custGeom>
            <a:avLst/>
            <a:gdLst/>
            <a:ahLst/>
            <a:cxnLst/>
            <a:rect l="l" t="t" r="r" b="b"/>
            <a:pathLst>
              <a:path w="677693" h="425219">
                <a:moveTo>
                  <a:pt x="0" y="0"/>
                </a:moveTo>
                <a:lnTo>
                  <a:pt x="677693" y="0"/>
                </a:lnTo>
                <a:lnTo>
                  <a:pt x="677693" y="425220"/>
                </a:lnTo>
                <a:lnTo>
                  <a:pt x="0" y="42522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828443" y="8596301"/>
            <a:ext cx="6180137" cy="685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999" spc="-8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Captures the learner's initial attention and emotional investment.</a:t>
            </a:r>
          </a:p>
        </p:txBody>
      </p:sp>
      <p:sp>
        <p:nvSpPr>
          <p:cNvPr id="21" name="Freeform 21"/>
          <p:cNvSpPr/>
          <p:nvPr/>
        </p:nvSpPr>
        <p:spPr>
          <a:xfrm>
            <a:off x="9567433" y="1953351"/>
            <a:ext cx="8065878" cy="2126096"/>
          </a:xfrm>
          <a:custGeom>
            <a:avLst/>
            <a:gdLst/>
            <a:ahLst/>
            <a:cxnLst/>
            <a:rect l="l" t="t" r="r" b="b"/>
            <a:pathLst>
              <a:path w="8065878" h="2126096">
                <a:moveTo>
                  <a:pt x="0" y="0"/>
                </a:moveTo>
                <a:lnTo>
                  <a:pt x="8065878" y="0"/>
                </a:lnTo>
                <a:lnTo>
                  <a:pt x="8065878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567433" y="1953351"/>
            <a:ext cx="1979927" cy="2126096"/>
          </a:xfrm>
          <a:custGeom>
            <a:avLst/>
            <a:gdLst/>
            <a:ahLst/>
            <a:cxnLst/>
            <a:rect l="l" t="t" r="r" b="b"/>
            <a:pathLst>
              <a:path w="1979927" h="2126096">
                <a:moveTo>
                  <a:pt x="0" y="0"/>
                </a:moveTo>
                <a:lnTo>
                  <a:pt x="1979927" y="0"/>
                </a:lnTo>
                <a:lnTo>
                  <a:pt x="1979927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9793331" y="2591180"/>
            <a:ext cx="1315522" cy="1275658"/>
          </a:xfrm>
          <a:custGeom>
            <a:avLst/>
            <a:gdLst/>
            <a:ahLst/>
            <a:cxnLst/>
            <a:rect l="l" t="t" r="r" b="b"/>
            <a:pathLst>
              <a:path w="1315522" h="1275658">
                <a:moveTo>
                  <a:pt x="0" y="0"/>
                </a:moveTo>
                <a:lnTo>
                  <a:pt x="1315522" y="0"/>
                </a:lnTo>
                <a:lnTo>
                  <a:pt x="1315522" y="1275657"/>
                </a:lnTo>
                <a:lnTo>
                  <a:pt x="0" y="127565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1283299" y="2590437"/>
            <a:ext cx="5924793" cy="1214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0"/>
              </a:lnSpc>
            </a:pPr>
            <a:r>
              <a:rPr lang="en-US" sz="47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The Self-Regulation Pathway</a:t>
            </a:r>
          </a:p>
        </p:txBody>
      </p:sp>
      <p:sp>
        <p:nvSpPr>
          <p:cNvPr id="25" name="Freeform 25"/>
          <p:cNvSpPr/>
          <p:nvPr/>
        </p:nvSpPr>
        <p:spPr>
          <a:xfrm>
            <a:off x="16756296" y="3654228"/>
            <a:ext cx="1102912" cy="850439"/>
          </a:xfrm>
          <a:custGeom>
            <a:avLst/>
            <a:gdLst/>
            <a:ahLst/>
            <a:cxnLst/>
            <a:rect l="l" t="t" r="r" b="b"/>
            <a:pathLst>
              <a:path w="1102912" h="850439">
                <a:moveTo>
                  <a:pt x="0" y="0"/>
                </a:moveTo>
                <a:lnTo>
                  <a:pt x="1102913" y="0"/>
                </a:lnTo>
                <a:lnTo>
                  <a:pt x="1102913" y="850438"/>
                </a:lnTo>
                <a:lnTo>
                  <a:pt x="0" y="85043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7407413" y="3229008"/>
            <a:ext cx="451795" cy="637829"/>
          </a:xfrm>
          <a:custGeom>
            <a:avLst/>
            <a:gdLst/>
            <a:ahLst/>
            <a:cxnLst/>
            <a:rect l="l" t="t" r="r" b="b"/>
            <a:pathLst>
              <a:path w="451795" h="637829">
                <a:moveTo>
                  <a:pt x="0" y="0"/>
                </a:moveTo>
                <a:lnTo>
                  <a:pt x="451796" y="0"/>
                </a:lnTo>
                <a:lnTo>
                  <a:pt x="451796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9793331" y="4079447"/>
            <a:ext cx="7414761" cy="1488267"/>
          </a:xfrm>
          <a:custGeom>
            <a:avLst/>
            <a:gdLst/>
            <a:ahLst/>
            <a:cxnLst/>
            <a:rect l="l" t="t" r="r" b="b"/>
            <a:pathLst>
              <a:path w="7414761" h="1488267">
                <a:moveTo>
                  <a:pt x="0" y="0"/>
                </a:moveTo>
                <a:lnTo>
                  <a:pt x="7414761" y="0"/>
                </a:lnTo>
                <a:lnTo>
                  <a:pt x="7414761" y="1488267"/>
                </a:lnTo>
                <a:lnTo>
                  <a:pt x="0" y="14882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9990101" y="4871206"/>
            <a:ext cx="7021220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 i="1" spc="-84">
                <a:solidFill>
                  <a:srgbClr val="000000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Highly synergistic indirect effect (β = 0.034)</a:t>
            </a:r>
          </a:p>
        </p:txBody>
      </p:sp>
      <p:sp>
        <p:nvSpPr>
          <p:cNvPr id="29" name="Freeform 29"/>
          <p:cNvSpPr/>
          <p:nvPr/>
        </p:nvSpPr>
        <p:spPr>
          <a:xfrm>
            <a:off x="9793331" y="5780324"/>
            <a:ext cx="664405" cy="637829"/>
          </a:xfrm>
          <a:custGeom>
            <a:avLst/>
            <a:gdLst/>
            <a:ahLst/>
            <a:cxnLst/>
            <a:rect l="l" t="t" r="r" b="b"/>
            <a:pathLst>
              <a:path w="664405" h="637829">
                <a:moveTo>
                  <a:pt x="0" y="0"/>
                </a:moveTo>
                <a:lnTo>
                  <a:pt x="664405" y="0"/>
                </a:lnTo>
                <a:lnTo>
                  <a:pt x="664405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0550115" y="5875574"/>
            <a:ext cx="6381265" cy="101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999" spc="-8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Capitalizes on goal-setting, time management, and strategy adjustment.</a:t>
            </a:r>
          </a:p>
        </p:txBody>
      </p:sp>
      <p:sp>
        <p:nvSpPr>
          <p:cNvPr id="31" name="Freeform 31"/>
          <p:cNvSpPr/>
          <p:nvPr/>
        </p:nvSpPr>
        <p:spPr>
          <a:xfrm>
            <a:off x="9793331" y="7047148"/>
            <a:ext cx="664405" cy="637829"/>
          </a:xfrm>
          <a:custGeom>
            <a:avLst/>
            <a:gdLst/>
            <a:ahLst/>
            <a:cxnLst/>
            <a:rect l="l" t="t" r="r" b="b"/>
            <a:pathLst>
              <a:path w="664405" h="637829">
                <a:moveTo>
                  <a:pt x="0" y="0"/>
                </a:moveTo>
                <a:lnTo>
                  <a:pt x="664405" y="0"/>
                </a:lnTo>
                <a:lnTo>
                  <a:pt x="664405" y="637829"/>
                </a:lnTo>
                <a:lnTo>
                  <a:pt x="0" y="63782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0550115" y="7113823"/>
            <a:ext cx="6381265" cy="1123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999" spc="-8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Critically important for foundation-level students who require externally scaffolded structures.</a:t>
            </a:r>
          </a:p>
        </p:txBody>
      </p:sp>
      <p:sp>
        <p:nvSpPr>
          <p:cNvPr id="33" name="Freeform 33"/>
          <p:cNvSpPr/>
          <p:nvPr/>
        </p:nvSpPr>
        <p:spPr>
          <a:xfrm>
            <a:off x="9793331" y="8501051"/>
            <a:ext cx="664405" cy="425219"/>
          </a:xfrm>
          <a:custGeom>
            <a:avLst/>
            <a:gdLst/>
            <a:ahLst/>
            <a:cxnLst/>
            <a:rect l="l" t="t" r="r" b="b"/>
            <a:pathLst>
              <a:path w="664405" h="425219">
                <a:moveTo>
                  <a:pt x="0" y="0"/>
                </a:moveTo>
                <a:lnTo>
                  <a:pt x="664405" y="0"/>
                </a:lnTo>
                <a:lnTo>
                  <a:pt x="664405" y="425220"/>
                </a:lnTo>
                <a:lnTo>
                  <a:pt x="0" y="42522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0550115" y="8596301"/>
            <a:ext cx="6308128" cy="101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999" spc="-8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Builds the autonomous capability required for lifelong language learning.</a:t>
            </a:r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BEDAC995-4F6B-8569-F61E-508FCE652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6" name="Footer Placeholder 35">
            <a:extLst>
              <a:ext uri="{FF2B5EF4-FFF2-40B4-BE49-F238E27FC236}">
                <a16:creationId xmlns:a16="http://schemas.microsoft.com/office/drawing/2014/main" id="{C07BA1A6-9E6D-1778-5576-E3A1D4430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651117" y="2165960"/>
            <a:ext cx="8065878" cy="1913487"/>
          </a:xfrm>
          <a:custGeom>
            <a:avLst/>
            <a:gdLst/>
            <a:ahLst/>
            <a:cxnLst/>
            <a:rect l="l" t="t" r="r" b="b"/>
            <a:pathLst>
              <a:path w="8065878" h="1913487">
                <a:moveTo>
                  <a:pt x="0" y="0"/>
                </a:moveTo>
                <a:lnTo>
                  <a:pt x="8065878" y="0"/>
                </a:lnTo>
                <a:lnTo>
                  <a:pt x="8065878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973906" y="1021442"/>
            <a:ext cx="16340188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An Architect’s Blueprint for Gamified MALL</a:t>
            </a:r>
          </a:p>
        </p:txBody>
      </p:sp>
      <p:sp>
        <p:nvSpPr>
          <p:cNvPr id="6" name="Freeform 6"/>
          <p:cNvSpPr/>
          <p:nvPr/>
        </p:nvSpPr>
        <p:spPr>
          <a:xfrm>
            <a:off x="425219" y="1740741"/>
            <a:ext cx="8716995" cy="2551316"/>
          </a:xfrm>
          <a:custGeom>
            <a:avLst/>
            <a:gdLst/>
            <a:ahLst/>
            <a:cxnLst/>
            <a:rect l="l" t="t" r="r" b="b"/>
            <a:pathLst>
              <a:path w="8716995" h="2551316">
                <a:moveTo>
                  <a:pt x="0" y="0"/>
                </a:moveTo>
                <a:lnTo>
                  <a:pt x="8716995" y="0"/>
                </a:lnTo>
                <a:lnTo>
                  <a:pt x="8716995" y="2551316"/>
                </a:lnTo>
                <a:lnTo>
                  <a:pt x="0" y="25513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767690" y="2826592"/>
            <a:ext cx="5832733" cy="624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0"/>
              </a:lnSpc>
            </a:pPr>
            <a:r>
              <a:rPr lang="en-US" sz="47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Affective Triggers</a:t>
            </a:r>
          </a:p>
        </p:txBody>
      </p:sp>
      <p:sp>
        <p:nvSpPr>
          <p:cNvPr id="8" name="Freeform 8"/>
          <p:cNvSpPr/>
          <p:nvPr/>
        </p:nvSpPr>
        <p:spPr>
          <a:xfrm>
            <a:off x="1076336" y="4146122"/>
            <a:ext cx="1102912" cy="1063048"/>
          </a:xfrm>
          <a:custGeom>
            <a:avLst/>
            <a:gdLst/>
            <a:ahLst/>
            <a:cxnLst/>
            <a:rect l="l" t="t" r="r" b="b"/>
            <a:pathLst>
              <a:path w="1102912" h="1063048">
                <a:moveTo>
                  <a:pt x="0" y="0"/>
                </a:moveTo>
                <a:lnTo>
                  <a:pt x="1102913" y="0"/>
                </a:lnTo>
                <a:lnTo>
                  <a:pt x="110291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175847" y="4203272"/>
            <a:ext cx="6143568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Implement immediate, competence-affirming feedback loops.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76336" y="5708222"/>
            <a:ext cx="1034404" cy="875916"/>
          </a:xfrm>
          <a:custGeom>
            <a:avLst/>
            <a:gdLst/>
            <a:ahLst/>
            <a:cxnLst/>
            <a:rect l="l" t="t" r="r" b="b"/>
            <a:pathLst>
              <a:path w="1034404" h="875916">
                <a:moveTo>
                  <a:pt x="0" y="0"/>
                </a:moveTo>
                <a:lnTo>
                  <a:pt x="1034404" y="0"/>
                </a:lnTo>
                <a:lnTo>
                  <a:pt x="1034404" y="875916"/>
                </a:lnTo>
                <a:lnTo>
                  <a:pt x="0" y="8759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1364" r="-6623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175847" y="5765372"/>
            <a:ext cx="6362981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Design culturally conscious leaderboards. Offer collaborative, team-based competition to align with collectivist norms in Vietnam.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076336" y="7569494"/>
            <a:ext cx="1102912" cy="1063048"/>
          </a:xfrm>
          <a:custGeom>
            <a:avLst/>
            <a:gdLst/>
            <a:ahLst/>
            <a:cxnLst/>
            <a:rect l="l" t="t" r="r" b="b"/>
            <a:pathLst>
              <a:path w="1102912" h="1063048">
                <a:moveTo>
                  <a:pt x="0" y="0"/>
                </a:moveTo>
                <a:lnTo>
                  <a:pt x="1102913" y="0"/>
                </a:lnTo>
                <a:lnTo>
                  <a:pt x="110291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175847" y="7626644"/>
            <a:ext cx="5631604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Ensure challenges require deep cognitive processing, avoiding mechanics based solely on rapid tapping.</a:t>
            </a:r>
          </a:p>
        </p:txBody>
      </p:sp>
      <p:sp>
        <p:nvSpPr>
          <p:cNvPr id="14" name="Freeform 14"/>
          <p:cNvSpPr/>
          <p:nvPr/>
        </p:nvSpPr>
        <p:spPr>
          <a:xfrm>
            <a:off x="8916316" y="2165960"/>
            <a:ext cx="225898" cy="7441337"/>
          </a:xfrm>
          <a:custGeom>
            <a:avLst/>
            <a:gdLst/>
            <a:ahLst/>
            <a:cxnLst/>
            <a:rect l="l" t="t" r="r" b="b"/>
            <a:pathLst>
              <a:path w="225898" h="7441337">
                <a:moveTo>
                  <a:pt x="0" y="0"/>
                </a:moveTo>
                <a:lnTo>
                  <a:pt x="225898" y="0"/>
                </a:lnTo>
                <a:lnTo>
                  <a:pt x="225898" y="7441337"/>
                </a:lnTo>
                <a:lnTo>
                  <a:pt x="0" y="74413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354824" y="1740741"/>
            <a:ext cx="8278487" cy="2338706"/>
          </a:xfrm>
          <a:custGeom>
            <a:avLst/>
            <a:gdLst/>
            <a:ahLst/>
            <a:cxnLst/>
            <a:rect l="l" t="t" r="r" b="b"/>
            <a:pathLst>
              <a:path w="8278487" h="2338706">
                <a:moveTo>
                  <a:pt x="0" y="0"/>
                </a:moveTo>
                <a:lnTo>
                  <a:pt x="8278487" y="0"/>
                </a:lnTo>
                <a:lnTo>
                  <a:pt x="8278487" y="2338706"/>
                </a:lnTo>
                <a:lnTo>
                  <a:pt x="0" y="23387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567433" y="2165960"/>
            <a:ext cx="7853268" cy="1913487"/>
          </a:xfrm>
          <a:custGeom>
            <a:avLst/>
            <a:gdLst/>
            <a:ahLst/>
            <a:cxnLst/>
            <a:rect l="l" t="t" r="r" b="b"/>
            <a:pathLst>
              <a:path w="7853268" h="1913487">
                <a:moveTo>
                  <a:pt x="0" y="0"/>
                </a:moveTo>
                <a:lnTo>
                  <a:pt x="7853269" y="0"/>
                </a:lnTo>
                <a:lnTo>
                  <a:pt x="7853269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0130492" y="2531317"/>
            <a:ext cx="6727150" cy="1214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0"/>
              </a:lnSpc>
            </a:pPr>
            <a:r>
              <a:rPr lang="en-US" sz="47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Metacognitive Scaffolding</a:t>
            </a:r>
          </a:p>
        </p:txBody>
      </p:sp>
      <p:sp>
        <p:nvSpPr>
          <p:cNvPr id="18" name="Freeform 18"/>
          <p:cNvSpPr/>
          <p:nvPr/>
        </p:nvSpPr>
        <p:spPr>
          <a:xfrm>
            <a:off x="9793331" y="4146122"/>
            <a:ext cx="1102912" cy="1063048"/>
          </a:xfrm>
          <a:custGeom>
            <a:avLst/>
            <a:gdLst/>
            <a:ahLst/>
            <a:cxnLst/>
            <a:rect l="l" t="t" r="r" b="b"/>
            <a:pathLst>
              <a:path w="1102912" h="1063048">
                <a:moveTo>
                  <a:pt x="0" y="0"/>
                </a:moveTo>
                <a:lnTo>
                  <a:pt x="1102913" y="0"/>
                </a:lnTo>
                <a:lnTo>
                  <a:pt x="110291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0934088" y="4203272"/>
            <a:ext cx="5631604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Embed explicit goal-setting tools directly into the user interface.</a:t>
            </a:r>
          </a:p>
        </p:txBody>
      </p:sp>
      <p:sp>
        <p:nvSpPr>
          <p:cNvPr id="20" name="Freeform 20"/>
          <p:cNvSpPr/>
          <p:nvPr/>
        </p:nvSpPr>
        <p:spPr>
          <a:xfrm>
            <a:off x="9793331" y="5708222"/>
            <a:ext cx="1080409" cy="904491"/>
          </a:xfrm>
          <a:custGeom>
            <a:avLst/>
            <a:gdLst/>
            <a:ahLst/>
            <a:cxnLst/>
            <a:rect l="l" t="t" r="r" b="b"/>
            <a:pathLst>
              <a:path w="1080409" h="904491">
                <a:moveTo>
                  <a:pt x="0" y="0"/>
                </a:moveTo>
                <a:lnTo>
                  <a:pt x="1080409" y="0"/>
                </a:lnTo>
                <a:lnTo>
                  <a:pt x="1080409" y="904491"/>
                </a:lnTo>
                <a:lnTo>
                  <a:pt x="0" y="90449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7529" r="-2082"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0934088" y="5765372"/>
            <a:ext cx="5521897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Use visual progress dashboards that help learners objectively analyze and adjust their study strategies.</a:t>
            </a:r>
          </a:p>
        </p:txBody>
      </p:sp>
      <p:sp>
        <p:nvSpPr>
          <p:cNvPr id="22" name="Freeform 22"/>
          <p:cNvSpPr/>
          <p:nvPr/>
        </p:nvSpPr>
        <p:spPr>
          <a:xfrm>
            <a:off x="9793331" y="7569494"/>
            <a:ext cx="1102912" cy="1063048"/>
          </a:xfrm>
          <a:custGeom>
            <a:avLst/>
            <a:gdLst/>
            <a:ahLst/>
            <a:cxnLst/>
            <a:rect l="l" t="t" r="r" b="b"/>
            <a:pathLst>
              <a:path w="1102912" h="1063048">
                <a:moveTo>
                  <a:pt x="0" y="0"/>
                </a:moveTo>
                <a:lnTo>
                  <a:pt x="1102913" y="0"/>
                </a:lnTo>
                <a:lnTo>
                  <a:pt x="110291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0934088" y="7626644"/>
            <a:ext cx="5741310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Provide adaptive difficulty scaling for low-SRL learners who require heavy external structure.</a:t>
            </a:r>
          </a:p>
        </p:txBody>
      </p:sp>
      <p:sp>
        <p:nvSpPr>
          <p:cNvPr id="24" name="Freeform 24"/>
          <p:cNvSpPr/>
          <p:nvPr/>
        </p:nvSpPr>
        <p:spPr>
          <a:xfrm>
            <a:off x="16756296" y="3229008"/>
            <a:ext cx="1102912" cy="1063048"/>
          </a:xfrm>
          <a:custGeom>
            <a:avLst/>
            <a:gdLst/>
            <a:ahLst/>
            <a:cxnLst/>
            <a:rect l="l" t="t" r="r" b="b"/>
            <a:pathLst>
              <a:path w="1102912" h="1063048">
                <a:moveTo>
                  <a:pt x="0" y="0"/>
                </a:moveTo>
                <a:lnTo>
                  <a:pt x="1102913" y="0"/>
                </a:lnTo>
                <a:lnTo>
                  <a:pt x="1102913" y="1063049"/>
                </a:lnTo>
                <a:lnTo>
                  <a:pt x="0" y="106304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79507A3F-EE63-28F3-854D-0F2EFF00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EC9408B1-3C2D-6180-208F-963AE8E26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425219" y="1953351"/>
            <a:ext cx="890303" cy="1063048"/>
          </a:xfrm>
          <a:custGeom>
            <a:avLst/>
            <a:gdLst/>
            <a:ahLst/>
            <a:cxnLst/>
            <a:rect l="l" t="t" r="r" b="b"/>
            <a:pathLst>
              <a:path w="890303" h="1063048">
                <a:moveTo>
                  <a:pt x="0" y="0"/>
                </a:moveTo>
                <a:lnTo>
                  <a:pt x="890303" y="0"/>
                </a:lnTo>
                <a:lnTo>
                  <a:pt x="89030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63727" y="2378570"/>
            <a:ext cx="5235512" cy="1063048"/>
          </a:xfrm>
          <a:custGeom>
            <a:avLst/>
            <a:gdLst/>
            <a:ahLst/>
            <a:cxnLst/>
            <a:rect l="l" t="t" r="r" b="b"/>
            <a:pathLst>
              <a:path w="5235512" h="1063048">
                <a:moveTo>
                  <a:pt x="0" y="0"/>
                </a:moveTo>
                <a:lnTo>
                  <a:pt x="5235512" y="0"/>
                </a:lnTo>
                <a:lnTo>
                  <a:pt x="5235512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86675" y="2745946"/>
            <a:ext cx="4886666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Transcending Constraints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61626" y="3457405"/>
            <a:ext cx="4132281" cy="1273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sz="25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Gamification bypasses traditional rote-learning environments by satisfying innate psychological needs.</a:t>
            </a:r>
          </a:p>
        </p:txBody>
      </p:sp>
      <p:sp>
        <p:nvSpPr>
          <p:cNvPr id="8" name="Freeform 8"/>
          <p:cNvSpPr/>
          <p:nvPr/>
        </p:nvSpPr>
        <p:spPr>
          <a:xfrm>
            <a:off x="5873341" y="2803789"/>
            <a:ext cx="2405146" cy="1488267"/>
          </a:xfrm>
          <a:custGeom>
            <a:avLst/>
            <a:gdLst/>
            <a:ahLst/>
            <a:cxnLst/>
            <a:rect l="l" t="t" r="r" b="b"/>
            <a:pathLst>
              <a:path w="2405146" h="1488267">
                <a:moveTo>
                  <a:pt x="0" y="0"/>
                </a:moveTo>
                <a:lnTo>
                  <a:pt x="2405146" y="0"/>
                </a:lnTo>
                <a:lnTo>
                  <a:pt x="2405146" y="1488268"/>
                </a:lnTo>
                <a:lnTo>
                  <a:pt x="0" y="14882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524458" y="2378570"/>
            <a:ext cx="5235512" cy="5315241"/>
          </a:xfrm>
          <a:custGeom>
            <a:avLst/>
            <a:gdLst/>
            <a:ahLst/>
            <a:cxnLst/>
            <a:rect l="l" t="t" r="r" b="b"/>
            <a:pathLst>
              <a:path w="5235512" h="5315241">
                <a:moveTo>
                  <a:pt x="0" y="0"/>
                </a:moveTo>
                <a:lnTo>
                  <a:pt x="5235512" y="0"/>
                </a:lnTo>
                <a:lnTo>
                  <a:pt x="5235512" y="5315241"/>
                </a:lnTo>
                <a:lnTo>
                  <a:pt x="0" y="53152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0005941" y="2803789"/>
            <a:ext cx="2631044" cy="1700877"/>
          </a:xfrm>
          <a:custGeom>
            <a:avLst/>
            <a:gdLst/>
            <a:ahLst/>
            <a:cxnLst/>
            <a:rect l="l" t="t" r="r" b="b"/>
            <a:pathLst>
              <a:path w="2631044" h="1700877">
                <a:moveTo>
                  <a:pt x="0" y="0"/>
                </a:moveTo>
                <a:lnTo>
                  <a:pt x="2631044" y="0"/>
                </a:lnTo>
                <a:lnTo>
                  <a:pt x="2631044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397799" y="2378570"/>
            <a:ext cx="5022902" cy="1063048"/>
          </a:xfrm>
          <a:custGeom>
            <a:avLst/>
            <a:gdLst/>
            <a:ahLst/>
            <a:cxnLst/>
            <a:rect l="l" t="t" r="r" b="b"/>
            <a:pathLst>
              <a:path w="5022902" h="1063048">
                <a:moveTo>
                  <a:pt x="0" y="0"/>
                </a:moveTo>
                <a:lnTo>
                  <a:pt x="5022903" y="0"/>
                </a:lnTo>
                <a:lnTo>
                  <a:pt x="5022903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3718141" y="2745946"/>
            <a:ext cx="3359515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Dual Processing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579687" y="3457405"/>
            <a:ext cx="4497969" cy="1273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500"/>
              </a:lnSpc>
            </a:pPr>
            <a:r>
              <a:rPr lang="en-US" sz="25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It operates simultaneously through immediate emotional engagement and long-term self-regulation.</a:t>
            </a:r>
          </a:p>
        </p:txBody>
      </p:sp>
      <p:sp>
        <p:nvSpPr>
          <p:cNvPr id="14" name="Freeform 14"/>
          <p:cNvSpPr/>
          <p:nvPr/>
        </p:nvSpPr>
        <p:spPr>
          <a:xfrm>
            <a:off x="16968906" y="2803789"/>
            <a:ext cx="890303" cy="850439"/>
          </a:xfrm>
          <a:custGeom>
            <a:avLst/>
            <a:gdLst/>
            <a:ahLst/>
            <a:cxnLst/>
            <a:rect l="l" t="t" r="r" b="b"/>
            <a:pathLst>
              <a:path w="890303" h="850439">
                <a:moveTo>
                  <a:pt x="0" y="0"/>
                </a:moveTo>
                <a:lnTo>
                  <a:pt x="890303" y="0"/>
                </a:lnTo>
                <a:lnTo>
                  <a:pt x="890303" y="850439"/>
                </a:lnTo>
                <a:lnTo>
                  <a:pt x="0" y="8504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165961" y="7906420"/>
            <a:ext cx="13952507" cy="1913487"/>
          </a:xfrm>
          <a:custGeom>
            <a:avLst/>
            <a:gdLst/>
            <a:ahLst/>
            <a:cxnLst/>
            <a:rect l="l" t="t" r="r" b="b"/>
            <a:pathLst>
              <a:path w="13952507" h="1913487">
                <a:moveTo>
                  <a:pt x="0" y="0"/>
                </a:moveTo>
                <a:lnTo>
                  <a:pt x="13952507" y="0"/>
                </a:lnTo>
                <a:lnTo>
                  <a:pt x="13952507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6458599" y="8129103"/>
            <a:ext cx="5370802" cy="375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The Ultimate Transformation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921717" y="8552649"/>
            <a:ext cx="12440995" cy="958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500" dirty="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Properly designed gamified MALL transforms foundation-level students from passive receivers of vocabulary into autonomous, capable, and highly invested English learners.</a:t>
            </a:r>
          </a:p>
        </p:txBody>
      </p:sp>
      <p:sp>
        <p:nvSpPr>
          <p:cNvPr id="18" name="Freeform 18"/>
          <p:cNvSpPr/>
          <p:nvPr/>
        </p:nvSpPr>
        <p:spPr>
          <a:xfrm>
            <a:off x="15454062" y="7481201"/>
            <a:ext cx="1089624" cy="1063048"/>
          </a:xfrm>
          <a:custGeom>
            <a:avLst/>
            <a:gdLst/>
            <a:ahLst/>
            <a:cxnLst/>
            <a:rect l="l" t="t" r="r" b="b"/>
            <a:pathLst>
              <a:path w="1089624" h="1063048">
                <a:moveTo>
                  <a:pt x="0" y="0"/>
                </a:moveTo>
                <a:lnTo>
                  <a:pt x="1089625" y="0"/>
                </a:lnTo>
                <a:lnTo>
                  <a:pt x="1089625" y="1063048"/>
                </a:lnTo>
                <a:lnTo>
                  <a:pt x="0" y="106304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3303957" y="1008574"/>
            <a:ext cx="11680086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Redefining the English Learner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2466214F-ECED-B2DD-2D4A-214983192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D9808B89-1529-F1EB-76DD-961AB7425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CA7A01-4FB4-6890-7B63-EC22C6B8766C}"/>
              </a:ext>
            </a:extLst>
          </p:cNvPr>
          <p:cNvSpPr/>
          <p:nvPr/>
        </p:nvSpPr>
        <p:spPr>
          <a:xfrm>
            <a:off x="491736" y="1028700"/>
            <a:ext cx="1730454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0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THANK YOU FOR YOU LISTENING!</a:t>
            </a:r>
            <a:endParaRPr lang="en-US" sz="8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3" name="Picture 2" descr="Q&amp;A - Trường Đại học Y khoa Tokyo Việt Nam">
            <a:extLst>
              <a:ext uri="{FF2B5EF4-FFF2-40B4-BE49-F238E27FC236}">
                <a16:creationId xmlns:a16="http://schemas.microsoft.com/office/drawing/2014/main" id="{F67EAB36-7AFA-8874-F4D1-706FDF63B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4362450"/>
            <a:ext cx="7620000" cy="299085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2D861-43F6-5855-2932-9860CFDA4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75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950434-9BAA-858E-8C09-B59241909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14554200" cy="10287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A0D01-2A49-BAAC-FDAB-8073CE9C9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4AEFA02-6750-10C4-FCF1-1176087DB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2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2849348" y="1431017"/>
            <a:ext cx="1258930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From Gamification to Identity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61593" y="2507342"/>
            <a:ext cx="8164813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i="1" dirty="0">
                <a:solidFill>
                  <a:srgbClr val="666769"/>
                </a:solidFill>
                <a:latin typeface="Inter 1 Italics"/>
                <a:ea typeface="Inter 1 Italics"/>
                <a:cs typeface="Inter 1 Italics"/>
                <a:sym typeface="Inter 1 Italics"/>
              </a:rPr>
              <a:t>A Structural Equation Model of Mobile-Assisted Vocabulary Learning in Vietnamese EFL</a:t>
            </a:r>
          </a:p>
        </p:txBody>
      </p:sp>
      <p:sp>
        <p:nvSpPr>
          <p:cNvPr id="6" name="Freeform 6"/>
          <p:cNvSpPr/>
          <p:nvPr/>
        </p:nvSpPr>
        <p:spPr>
          <a:xfrm>
            <a:off x="1078122" y="3965962"/>
            <a:ext cx="16131756" cy="4890021"/>
          </a:xfrm>
          <a:custGeom>
            <a:avLst/>
            <a:gdLst/>
            <a:ahLst/>
            <a:cxnLst/>
            <a:rect l="l" t="t" r="r" b="b"/>
            <a:pathLst>
              <a:path w="16131756" h="4890021">
                <a:moveTo>
                  <a:pt x="0" y="0"/>
                </a:moveTo>
                <a:lnTo>
                  <a:pt x="16131756" y="0"/>
                </a:lnTo>
                <a:lnTo>
                  <a:pt x="16131756" y="4890021"/>
                </a:lnTo>
                <a:lnTo>
                  <a:pt x="0" y="48900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14665" y="6137980"/>
            <a:ext cx="187924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8"/>
              </a:lnSpc>
            </a:pPr>
            <a:r>
              <a:rPr lang="en-US" sz="2223" b="1">
                <a:solidFill>
                  <a:srgbClr val="FFFFFF"/>
                </a:solidFill>
                <a:latin typeface="Inter 1 Bold"/>
                <a:ea typeface="Inter 1 Bold"/>
                <a:cs typeface="Inter 1 Bold"/>
                <a:sym typeface="Inter 1 Bold"/>
              </a:rPr>
              <a:t>Gamification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431150" y="6137980"/>
            <a:ext cx="1139287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67"/>
              </a:lnSpc>
            </a:pPr>
            <a:r>
              <a:rPr lang="en-US" sz="2222" b="1">
                <a:solidFill>
                  <a:srgbClr val="FFFFFF"/>
                </a:solidFill>
                <a:latin typeface="Inter 1 Bold"/>
                <a:ea typeface="Inter 1 Bold"/>
                <a:cs typeface="Inter 1 Bold"/>
                <a:sym typeface="Inter 1 Bold"/>
              </a:rPr>
              <a:t>Identity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20E220-398C-9133-5091-3FD8FD101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F5C1394-ECCD-7BD8-146F-A7FEA93EA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0" y="890303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09"/>
                </a:lnTo>
                <a:lnTo>
                  <a:pt x="0" y="212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9819907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5219" y="39864"/>
            <a:ext cx="239186" cy="10205262"/>
          </a:xfrm>
          <a:custGeom>
            <a:avLst/>
            <a:gdLst/>
            <a:ahLst/>
            <a:cxnLst/>
            <a:rect l="l" t="t" r="r" b="b"/>
            <a:pathLst>
              <a:path w="239186" h="10205262">
                <a:moveTo>
                  <a:pt x="0" y="0"/>
                </a:moveTo>
                <a:lnTo>
                  <a:pt x="239186" y="0"/>
                </a:lnTo>
                <a:lnTo>
                  <a:pt x="239186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845921" y="39864"/>
            <a:ext cx="225898" cy="10205262"/>
          </a:xfrm>
          <a:custGeom>
            <a:avLst/>
            <a:gdLst/>
            <a:ahLst/>
            <a:cxnLst/>
            <a:rect l="l" t="t" r="r" b="b"/>
            <a:pathLst>
              <a:path w="225898" h="10205262">
                <a:moveTo>
                  <a:pt x="0" y="0"/>
                </a:moveTo>
                <a:lnTo>
                  <a:pt x="225897" y="0"/>
                </a:lnTo>
                <a:lnTo>
                  <a:pt x="225897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63727" y="1102912"/>
            <a:ext cx="8065878" cy="8716995"/>
          </a:xfrm>
          <a:custGeom>
            <a:avLst/>
            <a:gdLst/>
            <a:ahLst/>
            <a:cxnLst/>
            <a:rect l="l" t="t" r="r" b="b"/>
            <a:pathLst>
              <a:path w="8065878" h="8716995">
                <a:moveTo>
                  <a:pt x="0" y="0"/>
                </a:moveTo>
                <a:lnTo>
                  <a:pt x="8065877" y="0"/>
                </a:lnTo>
                <a:lnTo>
                  <a:pt x="8065877" y="8716995"/>
                </a:lnTo>
                <a:lnTo>
                  <a:pt x="0" y="87169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63727" y="1953351"/>
            <a:ext cx="8065878" cy="425219"/>
          </a:xfrm>
          <a:custGeom>
            <a:avLst/>
            <a:gdLst/>
            <a:ahLst/>
            <a:cxnLst/>
            <a:rect l="l" t="t" r="r" b="b"/>
            <a:pathLst>
              <a:path w="8065878" h="425219">
                <a:moveTo>
                  <a:pt x="0" y="0"/>
                </a:moveTo>
                <a:lnTo>
                  <a:pt x="8065877" y="0"/>
                </a:lnTo>
                <a:lnTo>
                  <a:pt x="8065877" y="425219"/>
                </a:lnTo>
                <a:lnTo>
                  <a:pt x="0" y="4252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63727" y="7693811"/>
            <a:ext cx="8065878" cy="212610"/>
          </a:xfrm>
          <a:custGeom>
            <a:avLst/>
            <a:gdLst/>
            <a:ahLst/>
            <a:cxnLst/>
            <a:rect l="l" t="t" r="r" b="b"/>
            <a:pathLst>
              <a:path w="8065878" h="212610">
                <a:moveTo>
                  <a:pt x="0" y="0"/>
                </a:moveTo>
                <a:lnTo>
                  <a:pt x="8065877" y="0"/>
                </a:lnTo>
                <a:lnTo>
                  <a:pt x="8065877" y="212609"/>
                </a:lnTo>
                <a:lnTo>
                  <a:pt x="0" y="21260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354824" y="1102912"/>
            <a:ext cx="8278487" cy="8716995"/>
          </a:xfrm>
          <a:custGeom>
            <a:avLst/>
            <a:gdLst/>
            <a:ahLst/>
            <a:cxnLst/>
            <a:rect l="l" t="t" r="r" b="b"/>
            <a:pathLst>
              <a:path w="8278487" h="8716995">
                <a:moveTo>
                  <a:pt x="0" y="0"/>
                </a:moveTo>
                <a:lnTo>
                  <a:pt x="8278487" y="0"/>
                </a:lnTo>
                <a:lnTo>
                  <a:pt x="8278487" y="8716995"/>
                </a:lnTo>
                <a:lnTo>
                  <a:pt x="0" y="871699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354824" y="1953351"/>
            <a:ext cx="8278487" cy="425219"/>
          </a:xfrm>
          <a:custGeom>
            <a:avLst/>
            <a:gdLst/>
            <a:ahLst/>
            <a:cxnLst/>
            <a:rect l="l" t="t" r="r" b="b"/>
            <a:pathLst>
              <a:path w="8278487" h="425219">
                <a:moveTo>
                  <a:pt x="0" y="0"/>
                </a:moveTo>
                <a:lnTo>
                  <a:pt x="8278487" y="0"/>
                </a:lnTo>
                <a:lnTo>
                  <a:pt x="8278487" y="425219"/>
                </a:lnTo>
                <a:lnTo>
                  <a:pt x="0" y="42521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354824" y="7693811"/>
            <a:ext cx="8278487" cy="212610"/>
          </a:xfrm>
          <a:custGeom>
            <a:avLst/>
            <a:gdLst/>
            <a:ahLst/>
            <a:cxnLst/>
            <a:rect l="l" t="t" r="r" b="b"/>
            <a:pathLst>
              <a:path w="8278487" h="212610">
                <a:moveTo>
                  <a:pt x="0" y="0"/>
                </a:moveTo>
                <a:lnTo>
                  <a:pt x="8278487" y="0"/>
                </a:lnTo>
                <a:lnTo>
                  <a:pt x="8278487" y="212609"/>
                </a:lnTo>
                <a:lnTo>
                  <a:pt x="0" y="21260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14844" y="2165960"/>
            <a:ext cx="6551034" cy="5740460"/>
          </a:xfrm>
          <a:custGeom>
            <a:avLst/>
            <a:gdLst/>
            <a:ahLst/>
            <a:cxnLst/>
            <a:rect l="l" t="t" r="r" b="b"/>
            <a:pathLst>
              <a:path w="6551034" h="5740460">
                <a:moveTo>
                  <a:pt x="0" y="0"/>
                </a:moveTo>
                <a:lnTo>
                  <a:pt x="6551034" y="0"/>
                </a:lnTo>
                <a:lnTo>
                  <a:pt x="6551034" y="5740460"/>
                </a:lnTo>
                <a:lnTo>
                  <a:pt x="0" y="57404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657058" y="2378570"/>
            <a:ext cx="5674019" cy="5315241"/>
          </a:xfrm>
          <a:custGeom>
            <a:avLst/>
            <a:gdLst/>
            <a:ahLst/>
            <a:cxnLst/>
            <a:rect l="l" t="t" r="r" b="b"/>
            <a:pathLst>
              <a:path w="5674019" h="5315241">
                <a:moveTo>
                  <a:pt x="0" y="0"/>
                </a:moveTo>
                <a:lnTo>
                  <a:pt x="5674019" y="0"/>
                </a:lnTo>
                <a:lnTo>
                  <a:pt x="5674019" y="5315241"/>
                </a:lnTo>
                <a:lnTo>
                  <a:pt x="0" y="531524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828443" y="1543592"/>
            <a:ext cx="6033861" cy="483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5"/>
              </a:lnSpc>
            </a:pPr>
            <a:r>
              <a:rPr lang="en-US" sz="3655" b="1" spc="-73">
                <a:solidFill>
                  <a:srgbClr val="828282"/>
                </a:solidFill>
                <a:latin typeface="Inter 1 Bold"/>
                <a:ea typeface="Inter 1 Bold"/>
                <a:cs typeface="Inter 1 Bold"/>
                <a:sym typeface="Inter 1 Bold"/>
              </a:rPr>
              <a:t>Traditional EFL Constraints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51919" y="8012313"/>
            <a:ext cx="7204065" cy="1549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7"/>
              </a:lnSpc>
            </a:pP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- Examination-oriented instruction</a:t>
            </a:r>
          </a:p>
          <a:p>
            <a:pPr algn="l">
              <a:lnSpc>
                <a:spcPts val="3007"/>
              </a:lnSpc>
            </a:pP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- Large class sizes limit interaction</a:t>
            </a:r>
          </a:p>
          <a:p>
            <a:pPr algn="l">
              <a:lnSpc>
                <a:spcPts val="3007"/>
              </a:lnSpc>
            </a:pP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- Passive reception and rote memorization</a:t>
            </a:r>
          </a:p>
          <a:p>
            <a:pPr algn="l">
              <a:lnSpc>
                <a:spcPts val="3007"/>
              </a:lnSpc>
            </a:pP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- Teacher-centered pedagogy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385555" y="1543592"/>
            <a:ext cx="6234990" cy="483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5"/>
              </a:lnSpc>
            </a:pPr>
            <a:r>
              <a:rPr lang="en-US" sz="3655" b="1" spc="-73" dirty="0">
                <a:solidFill>
                  <a:srgbClr val="C6653E"/>
                </a:solidFill>
                <a:latin typeface="Inter 1 Bold"/>
                <a:ea typeface="Inter 1 Bold"/>
                <a:cs typeface="Inter 1 Bold"/>
                <a:sym typeface="Inter 1 Bold"/>
              </a:rPr>
              <a:t>Gamified MALL </a:t>
            </a:r>
            <a:r>
              <a:rPr lang="en-US" sz="3655" b="1" spc="-73" dirty="0">
                <a:solidFill>
                  <a:srgbClr val="7C9B71"/>
                </a:solidFill>
                <a:latin typeface="Inter 1 Bold"/>
                <a:ea typeface="Inter 1 Bold"/>
                <a:cs typeface="Inter 1 Bold"/>
                <a:sym typeface="Inter 1 Bold"/>
              </a:rPr>
              <a:t>Affordances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837022" y="8012313"/>
            <a:ext cx="6143568" cy="1549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7"/>
              </a:lnSpc>
            </a:pP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- </a:t>
            </a:r>
            <a:r>
              <a:rPr lang="en-US" sz="2864" b="1">
                <a:solidFill>
                  <a:srgbClr val="C6653E"/>
                </a:solidFill>
                <a:latin typeface="Inter 1 Bold"/>
                <a:ea typeface="Inter 1 Bold"/>
                <a:cs typeface="Inter 1 Bold"/>
                <a:sym typeface="Inter 1 Bold"/>
              </a:rPr>
              <a:t>Autonomous</a:t>
            </a: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 goal-setting</a:t>
            </a:r>
          </a:p>
          <a:p>
            <a:pPr algn="l">
              <a:lnSpc>
                <a:spcPts val="3007"/>
              </a:lnSpc>
            </a:pP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- </a:t>
            </a:r>
            <a:r>
              <a:rPr lang="en-US" sz="2864" b="1">
                <a:solidFill>
                  <a:srgbClr val="C6653E"/>
                </a:solidFill>
                <a:latin typeface="Inter 1 Bold"/>
                <a:ea typeface="Inter 1 Bold"/>
                <a:cs typeface="Inter 1 Bold"/>
                <a:sym typeface="Inter 1 Bold"/>
              </a:rPr>
              <a:t>Interactive</a:t>
            </a: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 cognitive engagement</a:t>
            </a:r>
          </a:p>
          <a:p>
            <a:pPr algn="l">
              <a:lnSpc>
                <a:spcPts val="3007"/>
              </a:lnSpc>
            </a:pP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- </a:t>
            </a:r>
            <a:r>
              <a:rPr lang="en-US" sz="2864" b="1">
                <a:solidFill>
                  <a:srgbClr val="C6653E"/>
                </a:solidFill>
                <a:latin typeface="Inter 1 Bold"/>
                <a:ea typeface="Inter 1 Bold"/>
                <a:cs typeface="Inter 1 Bold"/>
                <a:sym typeface="Inter 1 Bold"/>
              </a:rPr>
              <a:t>Personalized</a:t>
            </a: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 learning paths</a:t>
            </a:r>
          </a:p>
          <a:p>
            <a:pPr algn="l">
              <a:lnSpc>
                <a:spcPts val="3007"/>
              </a:lnSpc>
            </a:pP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- </a:t>
            </a:r>
            <a:r>
              <a:rPr lang="en-US" sz="2864" b="1">
                <a:solidFill>
                  <a:srgbClr val="7C9B71"/>
                </a:solidFill>
                <a:latin typeface="Inter 1 Bold"/>
                <a:ea typeface="Inter 1 Bold"/>
                <a:cs typeface="Inter 1 Bold"/>
                <a:sym typeface="Inter 1 Bold"/>
              </a:rPr>
              <a:t>Immediate</a:t>
            </a:r>
            <a:r>
              <a:rPr lang="en-US" sz="2864">
                <a:solidFill>
                  <a:srgbClr val="222222"/>
                </a:solidFill>
                <a:latin typeface="Inter 1"/>
                <a:ea typeface="Inter 1"/>
                <a:cs typeface="Inter 1"/>
                <a:sym typeface="Inter 1"/>
              </a:rPr>
              <a:t>, actionable feedback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75821" y="255187"/>
            <a:ext cx="14336359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The Contextual Gap in </a:t>
            </a: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Vietnamese EFL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2B7A1C4-61E8-5D09-00A7-E4DAADD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A97DED32-89C6-90F4-D8E0-DA65E583A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0" y="465083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9819907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5219" y="39864"/>
            <a:ext cx="239186" cy="10205262"/>
          </a:xfrm>
          <a:custGeom>
            <a:avLst/>
            <a:gdLst/>
            <a:ahLst/>
            <a:cxnLst/>
            <a:rect l="l" t="t" r="r" b="b"/>
            <a:pathLst>
              <a:path w="239186" h="10205262">
                <a:moveTo>
                  <a:pt x="0" y="0"/>
                </a:moveTo>
                <a:lnTo>
                  <a:pt x="239186" y="0"/>
                </a:lnTo>
                <a:lnTo>
                  <a:pt x="239186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845921" y="39864"/>
            <a:ext cx="225898" cy="10205262"/>
          </a:xfrm>
          <a:custGeom>
            <a:avLst/>
            <a:gdLst/>
            <a:ahLst/>
            <a:cxnLst/>
            <a:rect l="l" t="t" r="r" b="b"/>
            <a:pathLst>
              <a:path w="225898" h="10205262">
                <a:moveTo>
                  <a:pt x="0" y="0"/>
                </a:moveTo>
                <a:lnTo>
                  <a:pt x="225897" y="0"/>
                </a:lnTo>
                <a:lnTo>
                  <a:pt x="225897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87520" y="895405"/>
            <a:ext cx="15912959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Gamification as Psychological Scaffolding</a:t>
            </a:r>
          </a:p>
        </p:txBody>
      </p:sp>
      <p:sp>
        <p:nvSpPr>
          <p:cNvPr id="9" name="Freeform 9"/>
          <p:cNvSpPr/>
          <p:nvPr/>
        </p:nvSpPr>
        <p:spPr>
          <a:xfrm>
            <a:off x="1076336" y="1953351"/>
            <a:ext cx="5022902" cy="5953070"/>
          </a:xfrm>
          <a:custGeom>
            <a:avLst/>
            <a:gdLst/>
            <a:ahLst/>
            <a:cxnLst/>
            <a:rect l="l" t="t" r="r" b="b"/>
            <a:pathLst>
              <a:path w="5022902" h="5953070">
                <a:moveTo>
                  <a:pt x="0" y="0"/>
                </a:moveTo>
                <a:lnTo>
                  <a:pt x="5022903" y="0"/>
                </a:lnTo>
                <a:lnTo>
                  <a:pt x="5022903" y="5953069"/>
                </a:lnTo>
                <a:lnTo>
                  <a:pt x="0" y="59530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25508" y="2370586"/>
            <a:ext cx="1828443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8"/>
              </a:lnSpc>
            </a:pPr>
            <a:r>
              <a:rPr lang="en-US" sz="2765" b="1">
                <a:solidFill>
                  <a:srgbClr val="FFFFFF"/>
                </a:solidFill>
                <a:latin typeface="Inter 1 Bold"/>
                <a:ea typeface="Inter 1 Bold"/>
                <a:cs typeface="Inter 1 Bold"/>
                <a:sym typeface="Inter 1 Bold"/>
              </a:rPr>
              <a:t>Autonomy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902996" y="5547150"/>
            <a:ext cx="3835367" cy="908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6"/>
              </a:lnSpc>
            </a:pPr>
            <a:r>
              <a:rPr lang="en-US" sz="3260" b="1">
                <a:solidFill>
                  <a:srgbClr val="FFFFFF"/>
                </a:solidFill>
                <a:latin typeface="Inter 1 Bold"/>
                <a:ea typeface="Inter 1 Bold"/>
                <a:cs typeface="Inter 1 Bold"/>
                <a:sym typeface="Inter 1 Bold"/>
              </a:rPr>
              <a:t>Progress Tracking &amp; Custom Levels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47856" y="6631549"/>
            <a:ext cx="3602032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3"/>
              </a:lnSpc>
            </a:pPr>
            <a:r>
              <a:rPr lang="en-US" sz="2419">
                <a:solidFill>
                  <a:srgbClr val="FFFFFF"/>
                </a:solidFill>
                <a:latin typeface="Inter 1"/>
                <a:ea typeface="Inter 1"/>
                <a:cs typeface="Inter 1"/>
                <a:sym typeface="Inter 1"/>
              </a:rPr>
              <a:t>Empowers self-directed learning paths</a:t>
            </a:r>
          </a:p>
        </p:txBody>
      </p:sp>
      <p:sp>
        <p:nvSpPr>
          <p:cNvPr id="13" name="Freeform 13"/>
          <p:cNvSpPr/>
          <p:nvPr/>
        </p:nvSpPr>
        <p:spPr>
          <a:xfrm>
            <a:off x="4571107" y="6418153"/>
            <a:ext cx="1315522" cy="1275658"/>
          </a:xfrm>
          <a:custGeom>
            <a:avLst/>
            <a:gdLst/>
            <a:ahLst/>
            <a:cxnLst/>
            <a:rect l="l" t="t" r="r" b="b"/>
            <a:pathLst>
              <a:path w="1315522" h="1275658">
                <a:moveTo>
                  <a:pt x="0" y="0"/>
                </a:moveTo>
                <a:lnTo>
                  <a:pt x="1315522" y="0"/>
                </a:lnTo>
                <a:lnTo>
                  <a:pt x="1315522" y="1275658"/>
                </a:lnTo>
                <a:lnTo>
                  <a:pt x="0" y="12756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311848" y="1953351"/>
            <a:ext cx="5009614" cy="5953070"/>
          </a:xfrm>
          <a:custGeom>
            <a:avLst/>
            <a:gdLst/>
            <a:ahLst/>
            <a:cxnLst/>
            <a:rect l="l" t="t" r="r" b="b"/>
            <a:pathLst>
              <a:path w="5009614" h="5953070">
                <a:moveTo>
                  <a:pt x="0" y="0"/>
                </a:moveTo>
                <a:lnTo>
                  <a:pt x="5009615" y="0"/>
                </a:lnTo>
                <a:lnTo>
                  <a:pt x="5009615" y="5953069"/>
                </a:lnTo>
                <a:lnTo>
                  <a:pt x="0" y="59530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8026864" y="2373467"/>
            <a:ext cx="2248985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8"/>
              </a:lnSpc>
            </a:pPr>
            <a:r>
              <a:rPr lang="en-US" sz="2815" b="1">
                <a:solidFill>
                  <a:srgbClr val="FFFFFF"/>
                </a:solidFill>
                <a:latin typeface="Inter 1 Bold"/>
                <a:ea typeface="Inter 1 Bold"/>
                <a:cs typeface="Inter 1 Bold"/>
                <a:sym typeface="Inter 1 Bold"/>
              </a:rPr>
              <a:t>Competence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407910" y="5547464"/>
            <a:ext cx="3486893" cy="907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1"/>
              </a:lnSpc>
            </a:pPr>
            <a:r>
              <a:rPr lang="en-US" sz="3210" b="1">
                <a:solidFill>
                  <a:srgbClr val="FFFFFF"/>
                </a:solidFill>
                <a:latin typeface="Inter 1 Bold"/>
                <a:ea typeface="Inter 1 Bold"/>
                <a:cs typeface="Inter 1 Bold"/>
                <a:sym typeface="Inter 1 Bold"/>
              </a:rPr>
              <a:t>Badges, Rewards &amp; Feedback</a:t>
            </a:r>
          </a:p>
        </p:txBody>
      </p:sp>
      <p:sp>
        <p:nvSpPr>
          <p:cNvPr id="17" name="Freeform 17"/>
          <p:cNvSpPr/>
          <p:nvPr/>
        </p:nvSpPr>
        <p:spPr>
          <a:xfrm>
            <a:off x="10218550" y="6418153"/>
            <a:ext cx="890303" cy="1275658"/>
          </a:xfrm>
          <a:custGeom>
            <a:avLst/>
            <a:gdLst/>
            <a:ahLst/>
            <a:cxnLst/>
            <a:rect l="l" t="t" r="r" b="b"/>
            <a:pathLst>
              <a:path w="890303" h="1275658">
                <a:moveTo>
                  <a:pt x="0" y="0"/>
                </a:moveTo>
                <a:lnTo>
                  <a:pt x="890303" y="0"/>
                </a:lnTo>
                <a:lnTo>
                  <a:pt x="890303" y="1275658"/>
                </a:lnTo>
                <a:lnTo>
                  <a:pt x="0" y="12756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0"/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7661175" y="6631549"/>
            <a:ext cx="2962077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44"/>
              </a:lnSpc>
            </a:pPr>
            <a:r>
              <a:rPr lang="en-US" sz="2370">
                <a:solidFill>
                  <a:srgbClr val="FFFFFF"/>
                </a:solidFill>
                <a:latin typeface="Inter 1"/>
                <a:ea typeface="Inter 1"/>
                <a:cs typeface="Inter 1"/>
                <a:sym typeface="Inter 1"/>
              </a:rPr>
              <a:t>Provides tangible evidence of mastery</a:t>
            </a:r>
          </a:p>
        </p:txBody>
      </p:sp>
      <p:sp>
        <p:nvSpPr>
          <p:cNvPr id="19" name="Freeform 19"/>
          <p:cNvSpPr/>
          <p:nvPr/>
        </p:nvSpPr>
        <p:spPr>
          <a:xfrm>
            <a:off x="11746682" y="1953351"/>
            <a:ext cx="5022902" cy="5953070"/>
          </a:xfrm>
          <a:custGeom>
            <a:avLst/>
            <a:gdLst/>
            <a:ahLst/>
            <a:cxnLst/>
            <a:rect l="l" t="t" r="r" b="b"/>
            <a:pathLst>
              <a:path w="5022902" h="5953070">
                <a:moveTo>
                  <a:pt x="0" y="0"/>
                </a:moveTo>
                <a:lnTo>
                  <a:pt x="5022903" y="0"/>
                </a:lnTo>
                <a:lnTo>
                  <a:pt x="5022903" y="5953069"/>
                </a:lnTo>
                <a:lnTo>
                  <a:pt x="0" y="595306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3512192" y="2376348"/>
            <a:ext cx="2230700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6"/>
              </a:lnSpc>
            </a:pPr>
            <a:r>
              <a:rPr lang="en-US" sz="2914" b="1">
                <a:solidFill>
                  <a:srgbClr val="FFFFFF"/>
                </a:solidFill>
                <a:latin typeface="Inter 1 Bold"/>
                <a:ea typeface="Inter 1 Bold"/>
                <a:cs typeface="Inter 1 Bold"/>
                <a:sym typeface="Inter 1 Bold"/>
              </a:rPr>
              <a:t>Relatedness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900316" y="5557303"/>
            <a:ext cx="3427678" cy="88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7"/>
              </a:lnSpc>
            </a:pPr>
            <a:r>
              <a:rPr lang="en-US" sz="3161" b="1">
                <a:solidFill>
                  <a:srgbClr val="FFFFFF"/>
                </a:solidFill>
                <a:latin typeface="Inter 1 Bold"/>
                <a:ea typeface="Inter 1 Bold"/>
                <a:cs typeface="Inter 1 Bold"/>
                <a:sym typeface="Inter 1 Bold"/>
              </a:rPr>
              <a:t>Leaderboards &amp; Team Challenges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744246" y="6631549"/>
            <a:ext cx="3766592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44"/>
              </a:lnSpc>
            </a:pPr>
            <a:r>
              <a:rPr lang="en-US" sz="2370">
                <a:solidFill>
                  <a:srgbClr val="FFFFFF"/>
                </a:solidFill>
                <a:latin typeface="Inter 1"/>
                <a:ea typeface="Inter 1"/>
                <a:cs typeface="Inter 1"/>
                <a:sym typeface="Inter 1"/>
              </a:rPr>
              <a:t>Fosters social connection and comparison</a:t>
            </a:r>
          </a:p>
        </p:txBody>
      </p:sp>
      <p:sp>
        <p:nvSpPr>
          <p:cNvPr id="23" name="Freeform 23"/>
          <p:cNvSpPr/>
          <p:nvPr/>
        </p:nvSpPr>
        <p:spPr>
          <a:xfrm>
            <a:off x="15454062" y="6843372"/>
            <a:ext cx="1315522" cy="850439"/>
          </a:xfrm>
          <a:custGeom>
            <a:avLst/>
            <a:gdLst/>
            <a:ahLst/>
            <a:cxnLst/>
            <a:rect l="l" t="t" r="r" b="b"/>
            <a:pathLst>
              <a:path w="1315522" h="850439">
                <a:moveTo>
                  <a:pt x="0" y="0"/>
                </a:moveTo>
                <a:lnTo>
                  <a:pt x="1315523" y="0"/>
                </a:lnTo>
                <a:lnTo>
                  <a:pt x="1315523" y="850439"/>
                </a:lnTo>
                <a:lnTo>
                  <a:pt x="0" y="85043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70000"/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51117" y="8119030"/>
            <a:ext cx="16982194" cy="1700877"/>
          </a:xfrm>
          <a:custGeom>
            <a:avLst/>
            <a:gdLst/>
            <a:ahLst/>
            <a:cxnLst/>
            <a:rect l="l" t="t" r="r" b="b"/>
            <a:pathLst>
              <a:path w="16982194" h="1700877">
                <a:moveTo>
                  <a:pt x="0" y="0"/>
                </a:moveTo>
                <a:lnTo>
                  <a:pt x="16982194" y="0"/>
                </a:lnTo>
                <a:lnTo>
                  <a:pt x="16982194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956434" y="8612903"/>
            <a:ext cx="14371561" cy="847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4"/>
              </a:lnSpc>
            </a:pPr>
            <a:r>
              <a:rPr lang="en-US" sz="3013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SDT Insight: </a:t>
            </a:r>
            <a:r>
              <a:rPr lang="en-US" sz="3013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Satisfying these three innate psychological needs transforms potentially tedious vocabulary drills into intrinsically motivating experiences.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42BBB90D-740D-D3CB-495E-5D042EA74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7" name="Footer Placeholder 26">
            <a:extLst>
              <a:ext uri="{FF2B5EF4-FFF2-40B4-BE49-F238E27FC236}">
                <a16:creationId xmlns:a16="http://schemas.microsoft.com/office/drawing/2014/main" id="{1E7E2712-C145-1A7D-B8C7-D31190A02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0" y="465083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9819907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5219" y="39864"/>
            <a:ext cx="239186" cy="10205262"/>
          </a:xfrm>
          <a:custGeom>
            <a:avLst/>
            <a:gdLst/>
            <a:ahLst/>
            <a:cxnLst/>
            <a:rect l="l" t="t" r="r" b="b"/>
            <a:pathLst>
              <a:path w="239186" h="10205262">
                <a:moveTo>
                  <a:pt x="0" y="0"/>
                </a:moveTo>
                <a:lnTo>
                  <a:pt x="239186" y="0"/>
                </a:lnTo>
                <a:lnTo>
                  <a:pt x="239186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845921" y="39864"/>
            <a:ext cx="225898" cy="10205262"/>
          </a:xfrm>
          <a:custGeom>
            <a:avLst/>
            <a:gdLst/>
            <a:ahLst/>
            <a:cxnLst/>
            <a:rect l="l" t="t" r="r" b="b"/>
            <a:pathLst>
              <a:path w="225898" h="10205262">
                <a:moveTo>
                  <a:pt x="0" y="0"/>
                </a:moveTo>
                <a:lnTo>
                  <a:pt x="225897" y="0"/>
                </a:lnTo>
                <a:lnTo>
                  <a:pt x="225897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02234" y="2803789"/>
            <a:ext cx="3056263" cy="5740460"/>
          </a:xfrm>
          <a:custGeom>
            <a:avLst/>
            <a:gdLst/>
            <a:ahLst/>
            <a:cxnLst/>
            <a:rect l="l" t="t" r="r" b="b"/>
            <a:pathLst>
              <a:path w="3056263" h="5740460">
                <a:moveTo>
                  <a:pt x="0" y="0"/>
                </a:moveTo>
                <a:lnTo>
                  <a:pt x="3056263" y="0"/>
                </a:lnTo>
                <a:lnTo>
                  <a:pt x="3056263" y="5740460"/>
                </a:lnTo>
                <a:lnTo>
                  <a:pt x="0" y="57404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76336" y="2803789"/>
            <a:ext cx="3069552" cy="5527850"/>
          </a:xfrm>
          <a:custGeom>
            <a:avLst/>
            <a:gdLst/>
            <a:ahLst/>
            <a:cxnLst/>
            <a:rect l="l" t="t" r="r" b="b"/>
            <a:pathLst>
              <a:path w="3069552" h="5527850">
                <a:moveTo>
                  <a:pt x="0" y="0"/>
                </a:moveTo>
                <a:lnTo>
                  <a:pt x="3069552" y="0"/>
                </a:lnTo>
                <a:lnTo>
                  <a:pt x="3069552" y="5527851"/>
                </a:lnTo>
                <a:lnTo>
                  <a:pt x="0" y="55278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740741" y="3441618"/>
            <a:ext cx="1754029" cy="1700877"/>
          </a:xfrm>
          <a:custGeom>
            <a:avLst/>
            <a:gdLst/>
            <a:ahLst/>
            <a:cxnLst/>
            <a:rect l="l" t="t" r="r" b="b"/>
            <a:pathLst>
              <a:path w="1754029" h="1700877">
                <a:moveTo>
                  <a:pt x="0" y="0"/>
                </a:moveTo>
                <a:lnTo>
                  <a:pt x="1754030" y="0"/>
                </a:lnTo>
                <a:lnTo>
                  <a:pt x="1754030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23189" y="5454787"/>
            <a:ext cx="2175847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500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GAM:</a:t>
            </a:r>
          </a:p>
          <a:p>
            <a:pPr algn="ctr">
              <a:lnSpc>
                <a:spcPts val="2875"/>
              </a:lnSpc>
            </a:pPr>
            <a:r>
              <a:rPr lang="en-US" sz="2500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Gamification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26185" y="6307314"/>
            <a:ext cx="2450113" cy="1214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9"/>
              </a:lnSpc>
            </a:pPr>
            <a:r>
              <a:rPr lang="en-US" sz="1899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Integration of game design elements (badges, feedback, progress) into apps.</a:t>
            </a:r>
          </a:p>
        </p:txBody>
      </p:sp>
      <p:sp>
        <p:nvSpPr>
          <p:cNvPr id="13" name="Freeform 13"/>
          <p:cNvSpPr/>
          <p:nvPr/>
        </p:nvSpPr>
        <p:spPr>
          <a:xfrm>
            <a:off x="4571107" y="2803789"/>
            <a:ext cx="3056263" cy="5740460"/>
          </a:xfrm>
          <a:custGeom>
            <a:avLst/>
            <a:gdLst/>
            <a:ahLst/>
            <a:cxnLst/>
            <a:rect l="l" t="t" r="r" b="b"/>
            <a:pathLst>
              <a:path w="3056263" h="5740460">
                <a:moveTo>
                  <a:pt x="0" y="0"/>
                </a:moveTo>
                <a:lnTo>
                  <a:pt x="3056263" y="0"/>
                </a:lnTo>
                <a:lnTo>
                  <a:pt x="3056263" y="5740460"/>
                </a:lnTo>
                <a:lnTo>
                  <a:pt x="0" y="57404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345209" y="2803789"/>
            <a:ext cx="3056263" cy="5527850"/>
          </a:xfrm>
          <a:custGeom>
            <a:avLst/>
            <a:gdLst/>
            <a:ahLst/>
            <a:cxnLst/>
            <a:rect l="l" t="t" r="r" b="b"/>
            <a:pathLst>
              <a:path w="3056263" h="5527850">
                <a:moveTo>
                  <a:pt x="0" y="0"/>
                </a:moveTo>
                <a:lnTo>
                  <a:pt x="3056264" y="0"/>
                </a:lnTo>
                <a:lnTo>
                  <a:pt x="3056264" y="5527851"/>
                </a:lnTo>
                <a:lnTo>
                  <a:pt x="0" y="55278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996326" y="3441618"/>
            <a:ext cx="1754029" cy="1700877"/>
          </a:xfrm>
          <a:custGeom>
            <a:avLst/>
            <a:gdLst/>
            <a:ahLst/>
            <a:cxnLst/>
            <a:rect l="l" t="t" r="r" b="b"/>
            <a:pathLst>
              <a:path w="1754029" h="1700877">
                <a:moveTo>
                  <a:pt x="0" y="0"/>
                </a:moveTo>
                <a:lnTo>
                  <a:pt x="1754030" y="0"/>
                </a:lnTo>
                <a:lnTo>
                  <a:pt x="1754030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840271" y="5454787"/>
            <a:ext cx="2066140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500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ENG: Learner Engagement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753951" y="6307314"/>
            <a:ext cx="2358691" cy="1518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9"/>
              </a:lnSpc>
            </a:pPr>
            <a:r>
              <a:rPr lang="en-US" sz="1899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Active behavioral, emotional, and cognitive participation during tasks.</a:t>
            </a:r>
          </a:p>
        </p:txBody>
      </p:sp>
      <p:sp>
        <p:nvSpPr>
          <p:cNvPr id="18" name="Freeform 18"/>
          <p:cNvSpPr/>
          <p:nvPr/>
        </p:nvSpPr>
        <p:spPr>
          <a:xfrm>
            <a:off x="7614082" y="2803789"/>
            <a:ext cx="3282161" cy="5740460"/>
          </a:xfrm>
          <a:custGeom>
            <a:avLst/>
            <a:gdLst/>
            <a:ahLst/>
            <a:cxnLst/>
            <a:rect l="l" t="t" r="r" b="b"/>
            <a:pathLst>
              <a:path w="3282161" h="5740460">
                <a:moveTo>
                  <a:pt x="0" y="0"/>
                </a:moveTo>
                <a:lnTo>
                  <a:pt x="3282162" y="0"/>
                </a:lnTo>
                <a:lnTo>
                  <a:pt x="3282162" y="5740460"/>
                </a:lnTo>
                <a:lnTo>
                  <a:pt x="0" y="574046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614082" y="2803789"/>
            <a:ext cx="3056263" cy="5527850"/>
          </a:xfrm>
          <a:custGeom>
            <a:avLst/>
            <a:gdLst/>
            <a:ahLst/>
            <a:cxnLst/>
            <a:rect l="l" t="t" r="r" b="b"/>
            <a:pathLst>
              <a:path w="3056263" h="5527850">
                <a:moveTo>
                  <a:pt x="0" y="0"/>
                </a:moveTo>
                <a:lnTo>
                  <a:pt x="3056264" y="0"/>
                </a:lnTo>
                <a:lnTo>
                  <a:pt x="3056264" y="5527851"/>
                </a:lnTo>
                <a:lnTo>
                  <a:pt x="0" y="552785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8265199" y="3441618"/>
            <a:ext cx="1754029" cy="1700877"/>
          </a:xfrm>
          <a:custGeom>
            <a:avLst/>
            <a:gdLst/>
            <a:ahLst/>
            <a:cxnLst/>
            <a:rect l="l" t="t" r="r" b="b"/>
            <a:pathLst>
              <a:path w="1754029" h="1700877">
                <a:moveTo>
                  <a:pt x="0" y="0"/>
                </a:moveTo>
                <a:lnTo>
                  <a:pt x="1754030" y="0"/>
                </a:lnTo>
                <a:lnTo>
                  <a:pt x="1754030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7908845" y="5454787"/>
            <a:ext cx="2466738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500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SRL: </a:t>
            </a:r>
          </a:p>
          <a:p>
            <a:pPr algn="ctr">
              <a:lnSpc>
                <a:spcPts val="2875"/>
              </a:lnSpc>
            </a:pPr>
            <a:r>
              <a:rPr lang="en-US" sz="2500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Self-Regulation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917157" y="6307314"/>
            <a:ext cx="2450113" cy="1214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9"/>
              </a:lnSpc>
            </a:pPr>
            <a:r>
              <a:rPr lang="en-US" sz="1899" dirty="0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Goal-setting, progress monitoring, and metacognitive strategy adjustment.</a:t>
            </a:r>
          </a:p>
        </p:txBody>
      </p:sp>
      <p:sp>
        <p:nvSpPr>
          <p:cNvPr id="23" name="Freeform 23"/>
          <p:cNvSpPr/>
          <p:nvPr/>
        </p:nvSpPr>
        <p:spPr>
          <a:xfrm>
            <a:off x="10882955" y="2803789"/>
            <a:ext cx="3056263" cy="5740460"/>
          </a:xfrm>
          <a:custGeom>
            <a:avLst/>
            <a:gdLst/>
            <a:ahLst/>
            <a:cxnLst/>
            <a:rect l="l" t="t" r="r" b="b"/>
            <a:pathLst>
              <a:path w="3056263" h="5740460">
                <a:moveTo>
                  <a:pt x="0" y="0"/>
                </a:moveTo>
                <a:lnTo>
                  <a:pt x="3056264" y="0"/>
                </a:lnTo>
                <a:lnTo>
                  <a:pt x="3056264" y="5740460"/>
                </a:lnTo>
                <a:lnTo>
                  <a:pt x="0" y="574046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0882955" y="2803789"/>
            <a:ext cx="3056263" cy="5527850"/>
          </a:xfrm>
          <a:custGeom>
            <a:avLst/>
            <a:gdLst/>
            <a:ahLst/>
            <a:cxnLst/>
            <a:rect l="l" t="t" r="r" b="b"/>
            <a:pathLst>
              <a:path w="3056263" h="5527850">
                <a:moveTo>
                  <a:pt x="0" y="0"/>
                </a:moveTo>
                <a:lnTo>
                  <a:pt x="3056264" y="0"/>
                </a:lnTo>
                <a:lnTo>
                  <a:pt x="3056264" y="5527851"/>
                </a:lnTo>
                <a:lnTo>
                  <a:pt x="0" y="552785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534072" y="3441618"/>
            <a:ext cx="1754029" cy="1700877"/>
          </a:xfrm>
          <a:custGeom>
            <a:avLst/>
            <a:gdLst/>
            <a:ahLst/>
            <a:cxnLst/>
            <a:rect l="l" t="t" r="r" b="b"/>
            <a:pathLst>
              <a:path w="1754029" h="1700877">
                <a:moveTo>
                  <a:pt x="0" y="0"/>
                </a:moveTo>
                <a:lnTo>
                  <a:pt x="1754030" y="0"/>
                </a:lnTo>
                <a:lnTo>
                  <a:pt x="1754030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1311604" y="5454787"/>
            <a:ext cx="2164020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500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EFF: Learning Effectiveness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281492" y="6345414"/>
            <a:ext cx="2194131" cy="1548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89"/>
              </a:lnSpc>
            </a:pPr>
            <a:r>
              <a:rPr lang="en-US" sz="1899" dirty="0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Tangible improvements in vocabulary knowledge, retention, and test performance.</a:t>
            </a:r>
          </a:p>
        </p:txBody>
      </p:sp>
      <p:sp>
        <p:nvSpPr>
          <p:cNvPr id="28" name="Freeform 28"/>
          <p:cNvSpPr/>
          <p:nvPr/>
        </p:nvSpPr>
        <p:spPr>
          <a:xfrm>
            <a:off x="14138540" y="2803789"/>
            <a:ext cx="3069552" cy="5740460"/>
          </a:xfrm>
          <a:custGeom>
            <a:avLst/>
            <a:gdLst/>
            <a:ahLst/>
            <a:cxnLst/>
            <a:rect l="l" t="t" r="r" b="b"/>
            <a:pathLst>
              <a:path w="3069552" h="5740460">
                <a:moveTo>
                  <a:pt x="0" y="0"/>
                </a:moveTo>
                <a:lnTo>
                  <a:pt x="3069552" y="0"/>
                </a:lnTo>
                <a:lnTo>
                  <a:pt x="3069552" y="5740460"/>
                </a:lnTo>
                <a:lnTo>
                  <a:pt x="0" y="574046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4138540" y="2803789"/>
            <a:ext cx="3069552" cy="5527850"/>
          </a:xfrm>
          <a:custGeom>
            <a:avLst/>
            <a:gdLst/>
            <a:ahLst/>
            <a:cxnLst/>
            <a:rect l="l" t="t" r="r" b="b"/>
            <a:pathLst>
              <a:path w="3069552" h="5527850">
                <a:moveTo>
                  <a:pt x="0" y="0"/>
                </a:moveTo>
                <a:lnTo>
                  <a:pt x="3069552" y="0"/>
                </a:lnTo>
                <a:lnTo>
                  <a:pt x="3069552" y="5527851"/>
                </a:lnTo>
                <a:lnTo>
                  <a:pt x="0" y="5527851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789657" y="3441618"/>
            <a:ext cx="1541420" cy="1700877"/>
          </a:xfrm>
          <a:custGeom>
            <a:avLst/>
            <a:gdLst/>
            <a:ahLst/>
            <a:cxnLst/>
            <a:rect l="l" t="t" r="r" b="b"/>
            <a:pathLst>
              <a:path w="1541420" h="1700877">
                <a:moveTo>
                  <a:pt x="0" y="0"/>
                </a:moveTo>
                <a:lnTo>
                  <a:pt x="1541420" y="0"/>
                </a:lnTo>
                <a:lnTo>
                  <a:pt x="1541420" y="1700877"/>
                </a:lnTo>
                <a:lnTo>
                  <a:pt x="0" y="1700877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4324490" y="5454787"/>
            <a:ext cx="269765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75"/>
              </a:lnSpc>
            </a:pPr>
            <a:r>
              <a:rPr lang="en-US" sz="2500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ELI: English Learning Identity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536120" y="6307314"/>
            <a:ext cx="2267269" cy="1518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9"/>
              </a:lnSpc>
            </a:pPr>
            <a:r>
              <a:rPr lang="en-US" sz="1899" dirty="0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The perception of English learning as integral to one's self-concept and capability.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362622" y="1021442"/>
            <a:ext cx="9562756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 spc="-120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The Five Core Constructs</a:t>
            </a:r>
          </a:p>
        </p:txBody>
      </p:sp>
      <p:sp>
        <p:nvSpPr>
          <p:cNvPr id="34" name="Slide Number Placeholder 33">
            <a:extLst>
              <a:ext uri="{FF2B5EF4-FFF2-40B4-BE49-F238E27FC236}">
                <a16:creationId xmlns:a16="http://schemas.microsoft.com/office/drawing/2014/main" id="{F2A79121-B44E-F61D-642F-D07FE228E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5" name="Footer Placeholder 34">
            <a:extLst>
              <a:ext uri="{FF2B5EF4-FFF2-40B4-BE49-F238E27FC236}">
                <a16:creationId xmlns:a16="http://schemas.microsoft.com/office/drawing/2014/main" id="{DE6AAB49-44EB-8D39-8972-93946680E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2495152" y="5352741"/>
            <a:ext cx="2577708" cy="760870"/>
          </a:xfrm>
          <a:custGeom>
            <a:avLst/>
            <a:gdLst/>
            <a:ahLst/>
            <a:cxnLst/>
            <a:rect l="l" t="t" r="r" b="b"/>
            <a:pathLst>
              <a:path w="2577708" h="760870">
                <a:moveTo>
                  <a:pt x="0" y="0"/>
                </a:moveTo>
                <a:lnTo>
                  <a:pt x="2577707" y="0"/>
                </a:lnTo>
                <a:lnTo>
                  <a:pt x="2577707" y="760871"/>
                </a:lnTo>
                <a:lnTo>
                  <a:pt x="0" y="7608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170559" y="6167271"/>
            <a:ext cx="4509088" cy="1131200"/>
          </a:xfrm>
          <a:custGeom>
            <a:avLst/>
            <a:gdLst/>
            <a:ahLst/>
            <a:cxnLst/>
            <a:rect l="l" t="t" r="r" b="b"/>
            <a:pathLst>
              <a:path w="4509088" h="1131200">
                <a:moveTo>
                  <a:pt x="0" y="0"/>
                </a:moveTo>
                <a:lnTo>
                  <a:pt x="4509088" y="0"/>
                </a:lnTo>
                <a:lnTo>
                  <a:pt x="4509088" y="1131200"/>
                </a:lnTo>
                <a:lnTo>
                  <a:pt x="0" y="11312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17743" y="4232790"/>
            <a:ext cx="4261904" cy="1187987"/>
          </a:xfrm>
          <a:custGeom>
            <a:avLst/>
            <a:gdLst/>
            <a:ahLst/>
            <a:cxnLst/>
            <a:rect l="l" t="t" r="r" b="b"/>
            <a:pathLst>
              <a:path w="4261904" h="1187987">
                <a:moveTo>
                  <a:pt x="0" y="0"/>
                </a:moveTo>
                <a:lnTo>
                  <a:pt x="4261904" y="0"/>
                </a:lnTo>
                <a:lnTo>
                  <a:pt x="4261904" y="1187987"/>
                </a:lnTo>
                <a:lnTo>
                  <a:pt x="0" y="11879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66133" y="4744045"/>
            <a:ext cx="2035328" cy="2130437"/>
          </a:xfrm>
          <a:custGeom>
            <a:avLst/>
            <a:gdLst/>
            <a:ahLst/>
            <a:cxnLst/>
            <a:rect l="l" t="t" r="r" b="b"/>
            <a:pathLst>
              <a:path w="2035328" h="2130437">
                <a:moveTo>
                  <a:pt x="0" y="0"/>
                </a:moveTo>
                <a:lnTo>
                  <a:pt x="2035328" y="0"/>
                </a:lnTo>
                <a:lnTo>
                  <a:pt x="2035328" y="2130437"/>
                </a:lnTo>
                <a:lnTo>
                  <a:pt x="0" y="21304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790818" y="5528753"/>
            <a:ext cx="1544263" cy="563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5"/>
              </a:lnSpc>
            </a:pPr>
            <a:r>
              <a:rPr lang="en-US" sz="2505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GAM</a:t>
            </a:r>
          </a:p>
          <a:p>
            <a:pPr algn="ctr">
              <a:lnSpc>
                <a:spcPts val="1732"/>
              </a:lnSpc>
            </a:pPr>
            <a:r>
              <a:rPr lang="en-US" sz="1574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(Gamification)</a:t>
            </a:r>
          </a:p>
        </p:txBody>
      </p:sp>
      <p:sp>
        <p:nvSpPr>
          <p:cNvPr id="9" name="Freeform 9"/>
          <p:cNvSpPr/>
          <p:nvPr/>
        </p:nvSpPr>
        <p:spPr>
          <a:xfrm>
            <a:off x="3990050" y="6265786"/>
            <a:ext cx="1255436" cy="608696"/>
          </a:xfrm>
          <a:custGeom>
            <a:avLst/>
            <a:gdLst/>
            <a:ahLst/>
            <a:cxnLst/>
            <a:rect l="l" t="t" r="r" b="b"/>
            <a:pathLst>
              <a:path w="1255436" h="608696">
                <a:moveTo>
                  <a:pt x="0" y="0"/>
                </a:moveTo>
                <a:lnTo>
                  <a:pt x="1255436" y="0"/>
                </a:lnTo>
                <a:lnTo>
                  <a:pt x="1255436" y="608696"/>
                </a:lnTo>
                <a:lnTo>
                  <a:pt x="0" y="6086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966955" y="5352741"/>
            <a:ext cx="1662950" cy="760870"/>
          </a:xfrm>
          <a:custGeom>
            <a:avLst/>
            <a:gdLst/>
            <a:ahLst/>
            <a:cxnLst/>
            <a:rect l="l" t="t" r="r" b="b"/>
            <a:pathLst>
              <a:path w="1662950" h="760870">
                <a:moveTo>
                  <a:pt x="0" y="0"/>
                </a:moveTo>
                <a:lnTo>
                  <a:pt x="1662950" y="0"/>
                </a:lnTo>
                <a:lnTo>
                  <a:pt x="1662950" y="760871"/>
                </a:lnTo>
                <a:lnTo>
                  <a:pt x="0" y="7608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29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744124" y="3374478"/>
            <a:ext cx="1883154" cy="1826089"/>
          </a:xfrm>
          <a:custGeom>
            <a:avLst/>
            <a:gdLst/>
            <a:ahLst/>
            <a:cxnLst/>
            <a:rect l="l" t="t" r="r" b="b"/>
            <a:pathLst>
              <a:path w="1883154" h="1826089">
                <a:moveTo>
                  <a:pt x="0" y="0"/>
                </a:moveTo>
                <a:lnTo>
                  <a:pt x="1883155" y="0"/>
                </a:lnTo>
                <a:lnTo>
                  <a:pt x="1883155" y="1826089"/>
                </a:lnTo>
                <a:lnTo>
                  <a:pt x="0" y="18260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251168" y="4030800"/>
            <a:ext cx="811392" cy="32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5"/>
              </a:lnSpc>
            </a:pPr>
            <a:r>
              <a:rPr lang="en-US" sz="2505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ENG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10907" y="4333233"/>
            <a:ext cx="1491915" cy="209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4"/>
              </a:lnSpc>
            </a:pPr>
            <a:r>
              <a:rPr lang="en-US" sz="1574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(Engagement)</a:t>
            </a:r>
          </a:p>
        </p:txBody>
      </p:sp>
      <p:sp>
        <p:nvSpPr>
          <p:cNvPr id="14" name="Freeform 14"/>
          <p:cNvSpPr/>
          <p:nvPr/>
        </p:nvSpPr>
        <p:spPr>
          <a:xfrm>
            <a:off x="4769942" y="4591871"/>
            <a:ext cx="2197013" cy="2282611"/>
          </a:xfrm>
          <a:custGeom>
            <a:avLst/>
            <a:gdLst/>
            <a:ahLst/>
            <a:cxnLst/>
            <a:rect l="l" t="t" r="r" b="b"/>
            <a:pathLst>
              <a:path w="2197013" h="2282611">
                <a:moveTo>
                  <a:pt x="0" y="0"/>
                </a:moveTo>
                <a:lnTo>
                  <a:pt x="2197013" y="0"/>
                </a:lnTo>
                <a:lnTo>
                  <a:pt x="2197013" y="2282611"/>
                </a:lnTo>
                <a:lnTo>
                  <a:pt x="0" y="228261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5540918" y="5295041"/>
            <a:ext cx="746897" cy="32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5"/>
              </a:lnSpc>
            </a:pPr>
            <a:r>
              <a:rPr lang="en-US" sz="2505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EFF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109518" y="5641477"/>
            <a:ext cx="1609697" cy="490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8"/>
              </a:lnSpc>
            </a:pPr>
            <a:r>
              <a:rPr lang="en-US" sz="1574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(Learning Effectiveness)</a:t>
            </a:r>
          </a:p>
        </p:txBody>
      </p:sp>
      <p:sp>
        <p:nvSpPr>
          <p:cNvPr id="17" name="Freeform 17"/>
          <p:cNvSpPr/>
          <p:nvPr/>
        </p:nvSpPr>
        <p:spPr>
          <a:xfrm>
            <a:off x="8471905" y="4744045"/>
            <a:ext cx="1873643" cy="1978263"/>
          </a:xfrm>
          <a:custGeom>
            <a:avLst/>
            <a:gdLst/>
            <a:ahLst/>
            <a:cxnLst/>
            <a:rect l="l" t="t" r="r" b="b"/>
            <a:pathLst>
              <a:path w="1873643" h="1978263">
                <a:moveTo>
                  <a:pt x="0" y="0"/>
                </a:moveTo>
                <a:lnTo>
                  <a:pt x="1873643" y="0"/>
                </a:lnTo>
                <a:lnTo>
                  <a:pt x="1873643" y="1978263"/>
                </a:lnTo>
                <a:lnTo>
                  <a:pt x="0" y="197826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8937003" y="5295041"/>
            <a:ext cx="925264" cy="32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5"/>
              </a:lnSpc>
            </a:pPr>
            <a:r>
              <a:rPr lang="en-US" sz="2505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ELI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568612" y="5725026"/>
            <a:ext cx="1662045" cy="406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4"/>
              </a:lnSpc>
            </a:pPr>
            <a:r>
              <a:rPr lang="en-US" sz="1574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(English Learning Identity)</a:t>
            </a:r>
          </a:p>
        </p:txBody>
      </p:sp>
      <p:sp>
        <p:nvSpPr>
          <p:cNvPr id="20" name="Freeform 20"/>
          <p:cNvSpPr/>
          <p:nvPr/>
        </p:nvSpPr>
        <p:spPr>
          <a:xfrm>
            <a:off x="2744124" y="6417960"/>
            <a:ext cx="1569295" cy="1521741"/>
          </a:xfrm>
          <a:custGeom>
            <a:avLst/>
            <a:gdLst/>
            <a:ahLst/>
            <a:cxnLst/>
            <a:rect l="l" t="t" r="r" b="b"/>
            <a:pathLst>
              <a:path w="1569295" h="1521741">
                <a:moveTo>
                  <a:pt x="0" y="0"/>
                </a:moveTo>
                <a:lnTo>
                  <a:pt x="1569296" y="0"/>
                </a:lnTo>
                <a:lnTo>
                  <a:pt x="1569296" y="1521741"/>
                </a:lnTo>
                <a:lnTo>
                  <a:pt x="0" y="152174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3205364" y="6841120"/>
            <a:ext cx="693609" cy="329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5"/>
              </a:lnSpc>
            </a:pPr>
            <a:r>
              <a:rPr lang="en-US" sz="2505" b="1">
                <a:solidFill>
                  <a:srgbClr val="42362E"/>
                </a:solidFill>
                <a:latin typeface="Inter 1 Bold"/>
                <a:ea typeface="Inter 1 Bold"/>
                <a:cs typeface="Inter 1 Bold"/>
                <a:sym typeface="Inter 1 Bold"/>
              </a:rPr>
              <a:t>SRL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937081" y="7166962"/>
            <a:ext cx="1230175" cy="406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4"/>
              </a:lnSpc>
            </a:pPr>
            <a:r>
              <a:rPr lang="en-US" sz="1574">
                <a:solidFill>
                  <a:srgbClr val="42362E"/>
                </a:solidFill>
                <a:latin typeface="Inter 1"/>
                <a:ea typeface="Inter 1"/>
                <a:cs typeface="Inter 1"/>
                <a:sym typeface="Inter 1"/>
              </a:rPr>
              <a:t>(Self-Regulation)</a:t>
            </a:r>
          </a:p>
        </p:txBody>
      </p:sp>
      <p:sp>
        <p:nvSpPr>
          <p:cNvPr id="23" name="Freeform 23"/>
          <p:cNvSpPr/>
          <p:nvPr/>
        </p:nvSpPr>
        <p:spPr>
          <a:xfrm>
            <a:off x="2278091" y="4591871"/>
            <a:ext cx="637229" cy="760870"/>
          </a:xfrm>
          <a:custGeom>
            <a:avLst/>
            <a:gdLst/>
            <a:ahLst/>
            <a:cxnLst/>
            <a:rect l="l" t="t" r="r" b="b"/>
            <a:pathLst>
              <a:path w="637229" h="760870">
                <a:moveTo>
                  <a:pt x="0" y="0"/>
                </a:moveTo>
                <a:lnTo>
                  <a:pt x="637229" y="0"/>
                </a:lnTo>
                <a:lnTo>
                  <a:pt x="637229" y="760870"/>
                </a:lnTo>
                <a:lnTo>
                  <a:pt x="0" y="76087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2278091" y="5961438"/>
            <a:ext cx="789403" cy="913044"/>
          </a:xfrm>
          <a:custGeom>
            <a:avLst/>
            <a:gdLst/>
            <a:ahLst/>
            <a:cxnLst/>
            <a:rect l="l" t="t" r="r" b="b"/>
            <a:pathLst>
              <a:path w="789403" h="913044">
                <a:moveTo>
                  <a:pt x="0" y="0"/>
                </a:moveTo>
                <a:lnTo>
                  <a:pt x="789403" y="0"/>
                </a:lnTo>
                <a:lnTo>
                  <a:pt x="789403" y="913044"/>
                </a:lnTo>
                <a:lnTo>
                  <a:pt x="0" y="91304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3777128">
            <a:off x="3203176" y="5984073"/>
            <a:ext cx="725890" cy="351947"/>
          </a:xfrm>
          <a:custGeom>
            <a:avLst/>
            <a:gdLst/>
            <a:ahLst/>
            <a:cxnLst/>
            <a:rect l="l" t="t" r="r" b="b"/>
            <a:pathLst>
              <a:path w="725890" h="351947">
                <a:moveTo>
                  <a:pt x="0" y="0"/>
                </a:moveTo>
                <a:lnTo>
                  <a:pt x="725890" y="0"/>
                </a:lnTo>
                <a:lnTo>
                  <a:pt x="725890" y="351947"/>
                </a:lnTo>
                <a:lnTo>
                  <a:pt x="0" y="3519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537654" y="2791418"/>
            <a:ext cx="7598375" cy="2024224"/>
          </a:xfrm>
          <a:custGeom>
            <a:avLst/>
            <a:gdLst/>
            <a:ahLst/>
            <a:cxnLst/>
            <a:rect l="l" t="t" r="r" b="b"/>
            <a:pathLst>
              <a:path w="7598375" h="2024224">
                <a:moveTo>
                  <a:pt x="0" y="2024224"/>
                </a:moveTo>
                <a:quadBezTo>
                  <a:pt x="1998473" y="-2020029"/>
                  <a:pt x="7598374" y="2015845"/>
                </a:quadBezTo>
              </a:path>
            </a:pathLst>
          </a:custGeom>
          <a:ln w="66675" cap="flat">
            <a:solidFill>
              <a:srgbClr val="000000"/>
            </a:solidFill>
            <a:prstDash val="sysDot"/>
            <a:headEnd type="none" w="sm" len="sm"/>
            <a:tailEnd type="triangle" w="lg" len="med"/>
          </a:ln>
        </p:spPr>
      </p:sp>
      <p:sp>
        <p:nvSpPr>
          <p:cNvPr id="27" name="Freeform 27"/>
          <p:cNvSpPr/>
          <p:nvPr/>
        </p:nvSpPr>
        <p:spPr>
          <a:xfrm>
            <a:off x="1556675" y="6635174"/>
            <a:ext cx="7579353" cy="1798236"/>
          </a:xfrm>
          <a:custGeom>
            <a:avLst/>
            <a:gdLst/>
            <a:ahLst/>
            <a:cxnLst/>
            <a:rect l="l" t="t" r="r" b="b"/>
            <a:pathLst>
              <a:path w="7579353" h="1798236">
                <a:moveTo>
                  <a:pt x="0" y="83584"/>
                </a:moveTo>
                <a:quadBezTo>
                  <a:pt x="2049699" y="3554182"/>
                  <a:pt x="7579353" y="0"/>
                </a:quadBezTo>
              </a:path>
            </a:pathLst>
          </a:custGeom>
          <a:ln w="66675" cap="flat">
            <a:solidFill>
              <a:srgbClr val="000000"/>
            </a:solidFill>
            <a:prstDash val="sysDot"/>
            <a:headEnd type="none" w="sm" len="sm"/>
            <a:tailEnd type="triangle" w="lg" len="med"/>
          </a:ln>
        </p:spPr>
      </p:sp>
      <p:sp>
        <p:nvSpPr>
          <p:cNvPr id="28" name="TextBox 28"/>
          <p:cNvSpPr txBox="1"/>
          <p:nvPr/>
        </p:nvSpPr>
        <p:spPr>
          <a:xfrm>
            <a:off x="4163508" y="2439826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H8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163508" y="8568351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H9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97943" y="4583602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97943" y="6682799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085724" y="4327697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H6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085724" y="6945802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H7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163508" y="5024068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H3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028313" y="6293544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H4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169735" y="5257800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H5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858360" y="6056689"/>
            <a:ext cx="755460" cy="28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 i="1">
                <a:solidFill>
                  <a:srgbClr val="FF5757"/>
                </a:solidFill>
                <a:latin typeface="Inter 1 Bold Italics"/>
                <a:ea typeface="Inter 1 Bold Italics"/>
                <a:cs typeface="Inter 1 Bold Italics"/>
                <a:sym typeface="Inter 1 Bold Italics"/>
              </a:rPr>
              <a:t>H10</a:t>
            </a:r>
          </a:p>
        </p:txBody>
      </p:sp>
      <p:sp>
        <p:nvSpPr>
          <p:cNvPr id="38" name="Freeform 38"/>
          <p:cNvSpPr/>
          <p:nvPr/>
        </p:nvSpPr>
        <p:spPr>
          <a:xfrm>
            <a:off x="10507473" y="6175116"/>
            <a:ext cx="3028201" cy="3291523"/>
          </a:xfrm>
          <a:custGeom>
            <a:avLst/>
            <a:gdLst/>
            <a:ahLst/>
            <a:cxnLst/>
            <a:rect l="l" t="t" r="r" b="b"/>
            <a:pathLst>
              <a:path w="3028201" h="3291523">
                <a:moveTo>
                  <a:pt x="0" y="0"/>
                </a:moveTo>
                <a:lnTo>
                  <a:pt x="3028201" y="0"/>
                </a:lnTo>
                <a:lnTo>
                  <a:pt x="3028201" y="3291523"/>
                </a:lnTo>
                <a:lnTo>
                  <a:pt x="0" y="32915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2605776" y="1008574"/>
            <a:ext cx="13076449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 spc="120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The Complete Structural Pathway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831323" y="2366829"/>
            <a:ext cx="6513797" cy="6621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H1.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Gamification influences Learner’s engagement </a:t>
            </a:r>
          </a:p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H2.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Gamification influences Self-regulation</a:t>
            </a:r>
          </a:p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H3.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Engagement influences Learning effectiveness</a:t>
            </a:r>
          </a:p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H4.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Self-regulation influences Learning effectiveness</a:t>
            </a:r>
          </a:p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H5.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Learning effectiveness influences English learning identity (ELI)</a:t>
            </a:r>
          </a:p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H6. 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Engagement influences ELI</a:t>
            </a:r>
          </a:p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H7.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Self-regulation influences ELI</a:t>
            </a:r>
          </a:p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H8. 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Gamification indirectly influence ELI through engagement and learning effectiveness</a:t>
            </a:r>
          </a:p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H9.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Gamification indirectly influence ELI through self-regulation and learning effectiveness</a:t>
            </a:r>
          </a:p>
          <a:p>
            <a:pPr algn="l">
              <a:lnSpc>
                <a:spcPts val="3079"/>
              </a:lnSpc>
            </a:pPr>
            <a:r>
              <a:rPr lang="en-US" sz="2199" b="1">
                <a:solidFill>
                  <a:srgbClr val="FF5757"/>
                </a:solidFill>
                <a:latin typeface="Inter 1 Bold"/>
                <a:ea typeface="Inter 1 Bold"/>
                <a:cs typeface="Inter 1 Bold"/>
                <a:sym typeface="Inter 1 Bold"/>
              </a:rPr>
              <a:t>H10.</a:t>
            </a: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Self-regulation role moderates the relationship between gamification and learning effectiveness</a:t>
            </a:r>
          </a:p>
        </p:txBody>
      </p:sp>
      <p:sp>
        <p:nvSpPr>
          <p:cNvPr id="41" name="Freeform 41"/>
          <p:cNvSpPr/>
          <p:nvPr/>
        </p:nvSpPr>
        <p:spPr>
          <a:xfrm rot="-10800000">
            <a:off x="14647095" y="1868727"/>
            <a:ext cx="3028201" cy="3291523"/>
          </a:xfrm>
          <a:custGeom>
            <a:avLst/>
            <a:gdLst/>
            <a:ahLst/>
            <a:cxnLst/>
            <a:rect l="l" t="t" r="r" b="b"/>
            <a:pathLst>
              <a:path w="3028201" h="3291523">
                <a:moveTo>
                  <a:pt x="0" y="0"/>
                </a:moveTo>
                <a:lnTo>
                  <a:pt x="3028200" y="0"/>
                </a:lnTo>
                <a:lnTo>
                  <a:pt x="3028200" y="3291522"/>
                </a:lnTo>
                <a:lnTo>
                  <a:pt x="0" y="32915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 rot="5400000">
            <a:off x="10639134" y="1655781"/>
            <a:ext cx="3028201" cy="3291523"/>
          </a:xfrm>
          <a:custGeom>
            <a:avLst/>
            <a:gdLst/>
            <a:ahLst/>
            <a:cxnLst/>
            <a:rect l="l" t="t" r="r" b="b"/>
            <a:pathLst>
              <a:path w="3028201" h="3291523">
                <a:moveTo>
                  <a:pt x="0" y="0"/>
                </a:moveTo>
                <a:lnTo>
                  <a:pt x="3028201" y="0"/>
                </a:lnTo>
                <a:lnTo>
                  <a:pt x="3028201" y="3291522"/>
                </a:lnTo>
                <a:lnTo>
                  <a:pt x="0" y="32915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 rot="-5400000">
            <a:off x="14515434" y="6306777"/>
            <a:ext cx="3028201" cy="3291523"/>
          </a:xfrm>
          <a:custGeom>
            <a:avLst/>
            <a:gdLst/>
            <a:ahLst/>
            <a:cxnLst/>
            <a:rect l="l" t="t" r="r" b="b"/>
            <a:pathLst>
              <a:path w="3028201" h="3291523">
                <a:moveTo>
                  <a:pt x="0" y="0"/>
                </a:moveTo>
                <a:lnTo>
                  <a:pt x="3028201" y="0"/>
                </a:lnTo>
                <a:lnTo>
                  <a:pt x="3028201" y="3291523"/>
                </a:lnTo>
                <a:lnTo>
                  <a:pt x="0" y="32915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6C6D572B-A05A-0060-1075-C9B0C6374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5" name="Footer Placeholder 44">
            <a:extLst>
              <a:ext uri="{FF2B5EF4-FFF2-40B4-BE49-F238E27FC236}">
                <a16:creationId xmlns:a16="http://schemas.microsoft.com/office/drawing/2014/main" id="{8B1B9C9C-04EC-4CE2-EB57-F1E7FCB97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0" y="465083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9819907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5219" y="39864"/>
            <a:ext cx="239186" cy="10205262"/>
          </a:xfrm>
          <a:custGeom>
            <a:avLst/>
            <a:gdLst/>
            <a:ahLst/>
            <a:cxnLst/>
            <a:rect l="l" t="t" r="r" b="b"/>
            <a:pathLst>
              <a:path w="239186" h="10205262">
                <a:moveTo>
                  <a:pt x="0" y="0"/>
                </a:moveTo>
                <a:lnTo>
                  <a:pt x="239186" y="0"/>
                </a:lnTo>
                <a:lnTo>
                  <a:pt x="239186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845921" y="39864"/>
            <a:ext cx="225898" cy="10205262"/>
          </a:xfrm>
          <a:custGeom>
            <a:avLst/>
            <a:gdLst/>
            <a:ahLst/>
            <a:cxnLst/>
            <a:rect l="l" t="t" r="r" b="b"/>
            <a:pathLst>
              <a:path w="225898" h="10205262">
                <a:moveTo>
                  <a:pt x="0" y="0"/>
                </a:moveTo>
                <a:lnTo>
                  <a:pt x="225897" y="0"/>
                </a:lnTo>
                <a:lnTo>
                  <a:pt x="225897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50635" y="3016399"/>
            <a:ext cx="3919990" cy="2126096"/>
          </a:xfrm>
          <a:custGeom>
            <a:avLst/>
            <a:gdLst/>
            <a:ahLst/>
            <a:cxnLst/>
            <a:rect l="l" t="t" r="r" b="b"/>
            <a:pathLst>
              <a:path w="3919990" h="2126096">
                <a:moveTo>
                  <a:pt x="0" y="0"/>
                </a:moveTo>
                <a:lnTo>
                  <a:pt x="3919990" y="0"/>
                </a:lnTo>
                <a:lnTo>
                  <a:pt x="3919990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833615" y="2165960"/>
            <a:ext cx="1754029" cy="1913487"/>
          </a:xfrm>
          <a:custGeom>
            <a:avLst/>
            <a:gdLst/>
            <a:ahLst/>
            <a:cxnLst/>
            <a:rect l="l" t="t" r="r" b="b"/>
            <a:pathLst>
              <a:path w="1754029" h="1913487">
                <a:moveTo>
                  <a:pt x="0" y="0"/>
                </a:moveTo>
                <a:lnTo>
                  <a:pt x="1754030" y="0"/>
                </a:lnTo>
                <a:lnTo>
                  <a:pt x="1754030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4345209" y="3866837"/>
            <a:ext cx="4145888" cy="1275658"/>
          </a:xfrm>
          <a:custGeom>
            <a:avLst/>
            <a:gdLst/>
            <a:ahLst/>
            <a:cxnLst/>
            <a:rect l="l" t="t" r="r" b="b"/>
            <a:pathLst>
              <a:path w="4145888" h="1275658">
                <a:moveTo>
                  <a:pt x="0" y="0"/>
                </a:moveTo>
                <a:lnTo>
                  <a:pt x="4145888" y="0"/>
                </a:lnTo>
                <a:lnTo>
                  <a:pt x="4145888" y="1275658"/>
                </a:lnTo>
                <a:lnTo>
                  <a:pt x="0" y="12756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175575" y="3016399"/>
            <a:ext cx="3933278" cy="2126096"/>
          </a:xfrm>
          <a:custGeom>
            <a:avLst/>
            <a:gdLst/>
            <a:ahLst/>
            <a:cxnLst/>
            <a:rect l="l" t="t" r="r" b="b"/>
            <a:pathLst>
              <a:path w="3933278" h="2126096">
                <a:moveTo>
                  <a:pt x="0" y="0"/>
                </a:moveTo>
                <a:lnTo>
                  <a:pt x="3933278" y="0"/>
                </a:lnTo>
                <a:lnTo>
                  <a:pt x="3933278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477809" y="2165960"/>
            <a:ext cx="1328810" cy="1913487"/>
          </a:xfrm>
          <a:custGeom>
            <a:avLst/>
            <a:gdLst/>
            <a:ahLst/>
            <a:cxnLst/>
            <a:rect l="l" t="t" r="r" b="b"/>
            <a:pathLst>
              <a:path w="1328810" h="1913487">
                <a:moveTo>
                  <a:pt x="0" y="0"/>
                </a:moveTo>
                <a:lnTo>
                  <a:pt x="1328810" y="0"/>
                </a:lnTo>
                <a:lnTo>
                  <a:pt x="1328810" y="1913487"/>
                </a:lnTo>
                <a:lnTo>
                  <a:pt x="0" y="191348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793331" y="3866837"/>
            <a:ext cx="4145888" cy="1275658"/>
          </a:xfrm>
          <a:custGeom>
            <a:avLst/>
            <a:gdLst/>
            <a:ahLst/>
            <a:cxnLst/>
            <a:rect l="l" t="t" r="r" b="b"/>
            <a:pathLst>
              <a:path w="4145888" h="1275658">
                <a:moveTo>
                  <a:pt x="0" y="0"/>
                </a:moveTo>
                <a:lnTo>
                  <a:pt x="4145888" y="0"/>
                </a:lnTo>
                <a:lnTo>
                  <a:pt x="4145888" y="1275658"/>
                </a:lnTo>
                <a:lnTo>
                  <a:pt x="0" y="127565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623697" y="3016399"/>
            <a:ext cx="3919990" cy="2126096"/>
          </a:xfrm>
          <a:custGeom>
            <a:avLst/>
            <a:gdLst/>
            <a:ahLst/>
            <a:cxnLst/>
            <a:rect l="l" t="t" r="r" b="b"/>
            <a:pathLst>
              <a:path w="3919990" h="2126096">
                <a:moveTo>
                  <a:pt x="0" y="0"/>
                </a:moveTo>
                <a:lnTo>
                  <a:pt x="3919990" y="0"/>
                </a:lnTo>
                <a:lnTo>
                  <a:pt x="3919990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713321" y="1953351"/>
            <a:ext cx="1754029" cy="2126096"/>
          </a:xfrm>
          <a:custGeom>
            <a:avLst/>
            <a:gdLst/>
            <a:ahLst/>
            <a:cxnLst/>
            <a:rect l="l" t="t" r="r" b="b"/>
            <a:pathLst>
              <a:path w="1754029" h="2126096">
                <a:moveTo>
                  <a:pt x="0" y="0"/>
                </a:moveTo>
                <a:lnTo>
                  <a:pt x="1754030" y="0"/>
                </a:lnTo>
                <a:lnTo>
                  <a:pt x="1754030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265699" y="905610"/>
            <a:ext cx="9756603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Methodology at a Glance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650133" y="5221416"/>
            <a:ext cx="2120994" cy="434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7"/>
              </a:lnSpc>
            </a:pPr>
            <a:r>
              <a:rPr lang="en-US" sz="2864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The Sample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18756" y="5793559"/>
            <a:ext cx="3583748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</a:pPr>
            <a:r>
              <a:rPr lang="en-US" sz="1999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Vietnamese foundation-level university students.</a:t>
            </a:r>
          </a:p>
          <a:p>
            <a:pPr algn="ctr">
              <a:lnSpc>
                <a:spcPts val="2399"/>
              </a:lnSpc>
            </a:pPr>
            <a:endParaRPr lang="en-US" sz="1999">
              <a:solidFill>
                <a:srgbClr val="000000"/>
              </a:solidFill>
              <a:latin typeface="Inter 2"/>
              <a:ea typeface="Inter 2"/>
              <a:cs typeface="Inter 2"/>
              <a:sym typeface="Inter 2"/>
            </a:endParaRPr>
          </a:p>
          <a:p>
            <a:pPr algn="ctr">
              <a:lnSpc>
                <a:spcPts val="2399"/>
              </a:lnSpc>
            </a:pPr>
            <a:r>
              <a:rPr lang="en-US" sz="1999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A critical demographic at the intersection of vocabulary acquisition and identity formation.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761740" y="5221416"/>
            <a:ext cx="2760949" cy="434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7"/>
              </a:lnSpc>
            </a:pPr>
            <a:r>
              <a:rPr lang="en-US" sz="2864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The Instrument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88038" y="5793559"/>
            <a:ext cx="3108353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</a:pPr>
            <a:r>
              <a:rPr lang="en-US" sz="1999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25-item questionnaire on a 5-point Likert scale.</a:t>
            </a:r>
          </a:p>
          <a:p>
            <a:pPr algn="ctr">
              <a:lnSpc>
                <a:spcPts val="2399"/>
              </a:lnSpc>
            </a:pPr>
            <a:endParaRPr lang="en-US" sz="1999">
              <a:solidFill>
                <a:srgbClr val="000000"/>
              </a:solidFill>
              <a:latin typeface="Inter 2"/>
              <a:ea typeface="Inter 2"/>
              <a:cs typeface="Inter 2"/>
              <a:sym typeface="Inter 2"/>
            </a:endParaRPr>
          </a:p>
          <a:p>
            <a:pPr algn="ctr">
              <a:lnSpc>
                <a:spcPts val="2399"/>
              </a:lnSpc>
            </a:pPr>
            <a:r>
              <a:rPr lang="en-US" sz="1999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Adapted for</a:t>
            </a:r>
          </a:p>
          <a:p>
            <a:pPr algn="ctr">
              <a:lnSpc>
                <a:spcPts val="2399"/>
              </a:lnSpc>
            </a:pPr>
            <a:r>
              <a:rPr lang="en-US" sz="1999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mobile-assisted</a:t>
            </a:r>
          </a:p>
          <a:p>
            <a:pPr algn="ctr">
              <a:lnSpc>
                <a:spcPts val="2399"/>
              </a:lnSpc>
            </a:pPr>
            <a:r>
              <a:rPr lang="en-US" sz="1999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vocabulary learning.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578048" y="5221416"/>
            <a:ext cx="2011287" cy="434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7"/>
              </a:lnSpc>
            </a:pPr>
            <a:r>
              <a:rPr lang="en-US" sz="2864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The Engine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120938" y="5793559"/>
            <a:ext cx="2925508" cy="14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</a:pPr>
            <a:r>
              <a:rPr lang="en-US" sz="1999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Partial Least Squares Structural Equation Modeling (PLS-SEM) executed via SmartPLS SmartPLS 4.0.</a:t>
            </a:r>
          </a:p>
        </p:txBody>
      </p:sp>
      <p:sp>
        <p:nvSpPr>
          <p:cNvPr id="23" name="Freeform 23"/>
          <p:cNvSpPr/>
          <p:nvPr/>
        </p:nvSpPr>
        <p:spPr>
          <a:xfrm>
            <a:off x="1740741" y="7693811"/>
            <a:ext cx="14802945" cy="2126096"/>
          </a:xfrm>
          <a:custGeom>
            <a:avLst/>
            <a:gdLst/>
            <a:ahLst/>
            <a:cxnLst/>
            <a:rect l="l" t="t" r="r" b="b"/>
            <a:pathLst>
              <a:path w="14802945" h="2126096">
                <a:moveTo>
                  <a:pt x="0" y="0"/>
                </a:moveTo>
                <a:lnTo>
                  <a:pt x="14802946" y="0"/>
                </a:lnTo>
                <a:lnTo>
                  <a:pt x="14802946" y="2126096"/>
                </a:lnTo>
                <a:lnTo>
                  <a:pt x="0" y="21260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450113" y="8585497"/>
            <a:ext cx="13384201" cy="888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20"/>
              </a:lnSpc>
            </a:pPr>
            <a:r>
              <a:rPr lang="en-US" sz="3200" b="1">
                <a:solidFill>
                  <a:srgbClr val="000000"/>
                </a:solidFill>
                <a:latin typeface="Inter 2 Bold"/>
                <a:ea typeface="Inter 2 Bold"/>
                <a:cs typeface="Inter 2 Bold"/>
                <a:sym typeface="Inter 2 Bold"/>
              </a:rPr>
              <a:t>Rigorous Testing: </a:t>
            </a:r>
            <a:r>
              <a:rPr lang="en-US" sz="3200">
                <a:solidFill>
                  <a:srgbClr val="000000"/>
                </a:solidFill>
                <a:latin typeface="Inter 2"/>
                <a:ea typeface="Inter 2"/>
                <a:cs typeface="Inter 2"/>
                <a:sym typeface="Inter 2"/>
              </a:rPr>
              <a:t>Bootstrapping procedure utilized 5,000 resamples to ensure robust significance testing for complex mediation.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F5268FCF-DF45-3E35-BE48-B07C9E47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43A42B7B-628D-19A4-885B-056F3DF2D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2853"/>
            <a:ext cx="18284428" cy="10199284"/>
            <a:chOff x="0" y="0"/>
            <a:chExt cx="24379238" cy="135990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9" b="-29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0" y="465083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9819907"/>
            <a:ext cx="18284428" cy="212610"/>
          </a:xfrm>
          <a:custGeom>
            <a:avLst/>
            <a:gdLst/>
            <a:ahLst/>
            <a:cxnLst/>
            <a:rect l="l" t="t" r="r" b="b"/>
            <a:pathLst>
              <a:path w="18284428" h="212610">
                <a:moveTo>
                  <a:pt x="0" y="0"/>
                </a:moveTo>
                <a:lnTo>
                  <a:pt x="18284428" y="0"/>
                </a:lnTo>
                <a:lnTo>
                  <a:pt x="18284428" y="212610"/>
                </a:lnTo>
                <a:lnTo>
                  <a:pt x="0" y="2126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5219" y="39864"/>
            <a:ext cx="239186" cy="10205262"/>
          </a:xfrm>
          <a:custGeom>
            <a:avLst/>
            <a:gdLst/>
            <a:ahLst/>
            <a:cxnLst/>
            <a:rect l="l" t="t" r="r" b="b"/>
            <a:pathLst>
              <a:path w="239186" h="10205262">
                <a:moveTo>
                  <a:pt x="0" y="0"/>
                </a:moveTo>
                <a:lnTo>
                  <a:pt x="239186" y="0"/>
                </a:lnTo>
                <a:lnTo>
                  <a:pt x="239186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845921" y="39864"/>
            <a:ext cx="225898" cy="10205262"/>
          </a:xfrm>
          <a:custGeom>
            <a:avLst/>
            <a:gdLst/>
            <a:ahLst/>
            <a:cxnLst/>
            <a:rect l="l" t="t" r="r" b="b"/>
            <a:pathLst>
              <a:path w="225898" h="10205262">
                <a:moveTo>
                  <a:pt x="0" y="0"/>
                </a:moveTo>
                <a:lnTo>
                  <a:pt x="225897" y="0"/>
                </a:lnTo>
                <a:lnTo>
                  <a:pt x="225897" y="10205262"/>
                </a:lnTo>
                <a:lnTo>
                  <a:pt x="0" y="102052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02234" y="2591180"/>
            <a:ext cx="4584395" cy="2551316"/>
          </a:xfrm>
          <a:custGeom>
            <a:avLst/>
            <a:gdLst/>
            <a:ahLst/>
            <a:cxnLst/>
            <a:rect l="l" t="t" r="r" b="b"/>
            <a:pathLst>
              <a:path w="4584395" h="2551316">
                <a:moveTo>
                  <a:pt x="0" y="0"/>
                </a:moveTo>
                <a:lnTo>
                  <a:pt x="4584395" y="0"/>
                </a:lnTo>
                <a:lnTo>
                  <a:pt x="4584395" y="2551315"/>
                </a:lnTo>
                <a:lnTo>
                  <a:pt x="0" y="25513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962965" y="2591180"/>
            <a:ext cx="4358497" cy="2551316"/>
          </a:xfrm>
          <a:custGeom>
            <a:avLst/>
            <a:gdLst/>
            <a:ahLst/>
            <a:cxnLst/>
            <a:rect l="l" t="t" r="r" b="b"/>
            <a:pathLst>
              <a:path w="4358497" h="2551316">
                <a:moveTo>
                  <a:pt x="0" y="0"/>
                </a:moveTo>
                <a:lnTo>
                  <a:pt x="4358498" y="0"/>
                </a:lnTo>
                <a:lnTo>
                  <a:pt x="4358498" y="2551315"/>
                </a:lnTo>
                <a:lnTo>
                  <a:pt x="0" y="255131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397799" y="2591180"/>
            <a:ext cx="4584395" cy="2551316"/>
          </a:xfrm>
          <a:custGeom>
            <a:avLst/>
            <a:gdLst/>
            <a:ahLst/>
            <a:cxnLst/>
            <a:rect l="l" t="t" r="r" b="b"/>
            <a:pathLst>
              <a:path w="4584395" h="2551316">
                <a:moveTo>
                  <a:pt x="0" y="0"/>
                </a:moveTo>
                <a:lnTo>
                  <a:pt x="4584395" y="0"/>
                </a:lnTo>
                <a:lnTo>
                  <a:pt x="4584395" y="2551315"/>
                </a:lnTo>
                <a:lnTo>
                  <a:pt x="0" y="255131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337248" y="7036069"/>
            <a:ext cx="8290645" cy="2506890"/>
          </a:xfrm>
          <a:custGeom>
            <a:avLst/>
            <a:gdLst/>
            <a:ahLst/>
            <a:cxnLst/>
            <a:rect l="l" t="t" r="r" b="b"/>
            <a:pathLst>
              <a:path w="8290645" h="2506890">
                <a:moveTo>
                  <a:pt x="0" y="0"/>
                </a:moveTo>
                <a:lnTo>
                  <a:pt x="8290645" y="0"/>
                </a:lnTo>
                <a:lnTo>
                  <a:pt x="8290645" y="2506890"/>
                </a:lnTo>
                <a:lnTo>
                  <a:pt x="0" y="25068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315316" y="1049752"/>
            <a:ext cx="11657367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b="1" spc="-120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Measurement Model Validation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08648" y="2146319"/>
            <a:ext cx="2971568" cy="401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2"/>
              </a:lnSpc>
            </a:pPr>
            <a:r>
              <a:rPr lang="en-US" sz="3062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Outer Loadings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44922" y="3570292"/>
            <a:ext cx="1023928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&gt;0.80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09030" y="5119854"/>
            <a:ext cx="4040859" cy="1076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All item loadings exceeded the 0.70 threshold, ranging from 0.806 to 0.875.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161171" y="2146319"/>
            <a:ext cx="1962086" cy="400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3"/>
              </a:lnSpc>
            </a:pPr>
            <a:r>
              <a:rPr lang="en-US" sz="3013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Reliability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630250" y="3570292"/>
            <a:ext cx="1023928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&gt;0.90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874945" y="5119854"/>
            <a:ext cx="4534538" cy="1076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Cronbach's Alpha &amp; Composite Reliability demonstrated excellent internal consistency.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775994" y="2145063"/>
            <a:ext cx="3828004" cy="401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62"/>
              </a:lnSpc>
            </a:pPr>
            <a:r>
              <a:rPr lang="en-US" sz="3062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Convergent Validity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188716" y="3570292"/>
            <a:ext cx="1023928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&gt;0.70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671109" y="5119854"/>
            <a:ext cx="3967721" cy="1076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199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Average Variance Extracted (AVE) substantially surpassed the 0.50 requirement.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244897" y="6590575"/>
            <a:ext cx="3798205" cy="378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14"/>
              </a:lnSpc>
            </a:pPr>
            <a:r>
              <a:rPr lang="en-US" sz="2914" b="1">
                <a:solidFill>
                  <a:srgbClr val="000000"/>
                </a:solidFill>
                <a:latin typeface="Inter 1 Bold"/>
                <a:ea typeface="Inter 1 Bold"/>
                <a:cs typeface="Inter 1 Bold"/>
                <a:sym typeface="Inter 1 Bold"/>
              </a:rPr>
              <a:t>Discriminant Validity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208354" y="7473016"/>
            <a:ext cx="4790520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0"/>
              </a:lnSpc>
            </a:pPr>
            <a:r>
              <a:rPr lang="en-US" sz="2300" dirty="0" err="1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Heterotrait-monotrait</a:t>
            </a:r>
            <a:r>
              <a:rPr lang="en-US" sz="2300" dirty="0">
                <a:solidFill>
                  <a:srgbClr val="000000"/>
                </a:solidFill>
                <a:latin typeface="Inter 1"/>
                <a:ea typeface="Inter 1"/>
                <a:cs typeface="Inter 1"/>
                <a:sym typeface="Inter 1"/>
              </a:rPr>
              <a:t> (HTMT) ratios strictly below 0.60 (max 0.585) - well under the 0.90 conservative limit, proving distinct construct measurement.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1459FBF8-B105-6C86-80A6-0B02616BA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D0641341-7375-1F82-D7AE-3BE98CEAE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1243</Words>
  <Application>Microsoft Office PowerPoint</Application>
  <PresentationFormat>Custom</PresentationFormat>
  <Paragraphs>230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Inter 1 Bold</vt:lpstr>
      <vt:lpstr>Inter 2 Bold</vt:lpstr>
      <vt:lpstr>Calibri</vt:lpstr>
      <vt:lpstr>Inter 1 Bold Italics</vt:lpstr>
      <vt:lpstr>Inter 1 Italics</vt:lpstr>
      <vt:lpstr>Roboto Bold</vt:lpstr>
      <vt:lpstr>Inter 1</vt:lpstr>
      <vt:lpstr>Inter 2</vt:lpstr>
      <vt:lpstr>Inter 1 Medium</vt:lpstr>
      <vt:lpstr>Inter 1 Medium Italics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Gamifying_English_Learning_Identity.pptx</dc:title>
  <dc:creator>HUYEN NHI</dc:creator>
  <cp:lastModifiedBy>Vu Tran</cp:lastModifiedBy>
  <cp:revision>2</cp:revision>
  <dcterms:created xsi:type="dcterms:W3CDTF">2006-08-16T00:00:00Z</dcterms:created>
  <dcterms:modified xsi:type="dcterms:W3CDTF">2026-08-28T04:11:33Z</dcterms:modified>
  <dc:identifier>DAHTL8dUiZk</dc:identifier>
</cp:coreProperties>
</file>