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6858000" cy="9144000"/>
  <p:embeddedFontLst>
    <p:embeddedFont>
      <p:font typeface="UTM Impact" charset="1" panose="02040603050506020204"/>
      <p:regular r:id="rId35"/>
    </p:embeddedFont>
    <p:embeddedFont>
      <p:font typeface="UTM Avo Bold" charset="1" panose="02040603050506020204"/>
      <p:regular r:id="rId36"/>
    </p:embeddedFont>
    <p:embeddedFont>
      <p:font typeface="UTM Avo" charset="1" panose="02040603050506020204"/>
      <p:regular r:id="rId37"/>
    </p:embeddedFont>
    <p:embeddedFont>
      <p:font typeface="UTM Avo Bold Italics" charset="1" panose="02040603050506090204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2.pn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embeddings/oleObject1.bin" Type="http://schemas.openxmlformats.org/officeDocument/2006/relationships/oleObject"/><Relationship Id="rId4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5703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75975" y="7827332"/>
            <a:ext cx="614993" cy="614993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215403" y="4054575"/>
            <a:ext cx="13857194" cy="4915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REFRAMING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ENGLISH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S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ELF-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D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IRECTED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LEARNING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A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CTIVITIES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THROUGH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A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RTIFICIAL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INTELLIGENCE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AMONG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PUBLIC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SECURITY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U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NIVERSITY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C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ADETS</a:t>
            </a:r>
          </a:p>
          <a:p>
            <a:pPr algn="ctr">
              <a:lnSpc>
                <a:spcPts val="7840"/>
              </a:lnSpc>
            </a:pPr>
          </a:p>
          <a:p>
            <a:pPr algn="ctr">
              <a:lnSpc>
                <a:spcPts val="7840"/>
              </a:lnSpc>
              <a:spcBef>
                <a:spcPct val="0"/>
              </a:spcBef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5453855" y="1497625"/>
            <a:ext cx="7380290" cy="720866"/>
          </a:xfrm>
          <a:custGeom>
            <a:avLst/>
            <a:gdLst/>
            <a:ahLst/>
            <a:cxnLst/>
            <a:rect r="r" b="b" t="t" l="l"/>
            <a:pathLst>
              <a:path h="720866" w="7380290">
                <a:moveTo>
                  <a:pt x="0" y="0"/>
                </a:moveTo>
                <a:lnTo>
                  <a:pt x="7380290" y="0"/>
                </a:lnTo>
                <a:lnTo>
                  <a:pt x="7380290" y="720865"/>
                </a:lnTo>
                <a:lnTo>
                  <a:pt x="0" y="7208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738377" y="112838"/>
            <a:ext cx="4811245" cy="1384786"/>
          </a:xfrm>
          <a:custGeom>
            <a:avLst/>
            <a:gdLst/>
            <a:ahLst/>
            <a:cxnLst/>
            <a:rect r="r" b="b" t="t" l="l"/>
            <a:pathLst>
              <a:path h="1384786" w="4811245">
                <a:moveTo>
                  <a:pt x="0" y="0"/>
                </a:moveTo>
                <a:lnTo>
                  <a:pt x="4811246" y="0"/>
                </a:lnTo>
                <a:lnTo>
                  <a:pt x="4811246" y="1384787"/>
                </a:lnTo>
                <a:lnTo>
                  <a:pt x="0" y="13847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7540827" y="945943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000000"/>
                </a:solidFill>
                <a:latin typeface="UTM Avo Bold"/>
                <a:ea typeface="UTM Avo Bold"/>
                <a:cs typeface="UTM Avo Bold"/>
                <a:sym typeface="UTM Avo Bold"/>
              </a:rPr>
              <a:t>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27189" y="2734210"/>
            <a:ext cx="12006542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 spc="30" u="sng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391438"/>
            <a:ext cx="143782" cy="918076"/>
            <a:chOff x="0" y="0"/>
            <a:chExt cx="37869" cy="2417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496789" y="1267613"/>
            <a:ext cx="660648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</a:pPr>
            <a:r>
              <a:rPr lang="en-US" sz="6000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RESEARCH QUESTIONS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99314"/>
            <a:ext cx="15195014" cy="5694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25" indent="-291463" lvl="1">
              <a:lnSpc>
                <a:spcPts val="3779"/>
              </a:lnSpc>
              <a:buFont typeface="Arial"/>
              <a:buChar char="•"/>
            </a:pPr>
            <a:r>
              <a:rPr lang="en-US" b="true" sz="2699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RQ1</a:t>
            </a:r>
            <a:r>
              <a:rPr lang="en-US" b="true" sz="2699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:</a:t>
            </a:r>
            <a:r>
              <a:rPr lang="en-US" sz="2699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 </a:t>
            </a:r>
            <a:r>
              <a:rPr lang="en-US" b="true" sz="2699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How is AI reframing English self-directed learning activities among cadets?</a:t>
            </a:r>
          </a:p>
          <a:p>
            <a:pPr algn="l">
              <a:lnSpc>
                <a:spcPts val="3779"/>
              </a:lnSpc>
            </a:pPr>
            <a:r>
              <a:rPr lang="en-US" sz="2699" b="true">
                <a:solidFill>
                  <a:srgbClr val="262691"/>
                </a:solidFill>
                <a:latin typeface="UTM Avo Bold"/>
                <a:ea typeface="UTM Avo Bold"/>
                <a:cs typeface="UTM Avo Bold"/>
                <a:sym typeface="UTM Avo Bold"/>
              </a:rPr>
              <a:t>---&gt; FOCUS ON LEARNING PROCESS</a:t>
            </a:r>
          </a:p>
          <a:p>
            <a:pPr algn="l">
              <a:lnSpc>
                <a:spcPts val="3779"/>
              </a:lnSpc>
            </a:pPr>
          </a:p>
          <a:p>
            <a:pPr algn="l" marL="582925" indent="-291463" lvl="1">
              <a:lnSpc>
                <a:spcPts val="3779"/>
              </a:lnSpc>
              <a:buFont typeface="Arial"/>
              <a:buChar char="•"/>
            </a:pPr>
            <a:r>
              <a:rPr lang="en-US" b="true" sz="2699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RQ2: How does the Public Security University context influence AI use in English self-directed learning?</a:t>
            </a:r>
          </a:p>
          <a:p>
            <a:pPr algn="l">
              <a:lnSpc>
                <a:spcPts val="3779"/>
              </a:lnSpc>
            </a:pPr>
            <a:r>
              <a:rPr lang="en-US" b="true" sz="2699">
                <a:solidFill>
                  <a:srgbClr val="262691"/>
                </a:solidFill>
                <a:latin typeface="UTM Avo Bold"/>
                <a:ea typeface="UTM Avo Bold"/>
                <a:cs typeface="UTM Avo Bold"/>
                <a:sym typeface="UTM Avo Bold"/>
              </a:rPr>
              <a:t>---&gt; FOCUS ON CONTEXTS</a:t>
            </a:r>
          </a:p>
          <a:p>
            <a:pPr algn="l">
              <a:lnSpc>
                <a:spcPts val="3779"/>
              </a:lnSpc>
            </a:pPr>
          </a:p>
          <a:p>
            <a:pPr algn="l" marL="582925" indent="-291463" lvl="1">
              <a:lnSpc>
                <a:spcPts val="3779"/>
              </a:lnSpc>
              <a:buFont typeface="Arial"/>
              <a:buChar char="•"/>
            </a:pPr>
            <a:r>
              <a:rPr lang="en-US" b="true" sz="2699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RQ3: What opportunities and challenges emerge from integrating AI into English self-directed learning?</a:t>
            </a:r>
          </a:p>
          <a:p>
            <a:pPr algn="l">
              <a:lnSpc>
                <a:spcPts val="3779"/>
              </a:lnSpc>
            </a:pPr>
            <a:r>
              <a:rPr lang="en-US" b="true" sz="2699">
                <a:solidFill>
                  <a:srgbClr val="262691"/>
                </a:solidFill>
                <a:latin typeface="UTM Avo Bold"/>
                <a:ea typeface="UTM Avo Bold"/>
                <a:cs typeface="UTM Avo Bold"/>
                <a:sym typeface="UTM Avo Bold"/>
              </a:rPr>
              <a:t>---&gt; FOCUS ON IMPLICATIONS  RISKS</a:t>
            </a:r>
          </a:p>
          <a:p>
            <a:pPr algn="l">
              <a:lnSpc>
                <a:spcPts val="3779"/>
              </a:lnSpc>
            </a:pPr>
          </a:p>
          <a:p>
            <a:pPr algn="l">
              <a:lnSpc>
                <a:spcPts val="3779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10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58648" y="9638754"/>
            <a:ext cx="8315076" cy="316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 spc="18" u="sng">
                <a:solidFill>
                  <a:srgbClr val="CF242C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804112" y="3055539"/>
            <a:ext cx="8134499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METHODOLOGY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933318" y="5076825"/>
            <a:ext cx="9876086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EXPLANATORY SEQUENTIAL MIXED METHODS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454581" y="9442928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11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01334" y="4180906"/>
            <a:ext cx="4880701" cy="5303563"/>
            <a:chOff x="0" y="0"/>
            <a:chExt cx="1844372" cy="20041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44372" cy="2004168"/>
            </a:xfrm>
            <a:custGeom>
              <a:avLst/>
              <a:gdLst/>
              <a:ahLst/>
              <a:cxnLst/>
              <a:rect r="r" b="b" t="t" l="l"/>
              <a:pathLst>
                <a:path h="2004168" w="1844372">
                  <a:moveTo>
                    <a:pt x="79312" y="0"/>
                  </a:moveTo>
                  <a:lnTo>
                    <a:pt x="1765060" y="0"/>
                  </a:lnTo>
                  <a:cubicBezTo>
                    <a:pt x="1808863" y="0"/>
                    <a:pt x="1844372" y="35509"/>
                    <a:pt x="1844372" y="79312"/>
                  </a:cubicBezTo>
                  <a:lnTo>
                    <a:pt x="1844372" y="1924856"/>
                  </a:lnTo>
                  <a:cubicBezTo>
                    <a:pt x="1844372" y="1945891"/>
                    <a:pt x="1836016" y="1966064"/>
                    <a:pt x="1821142" y="1980938"/>
                  </a:cubicBezTo>
                  <a:cubicBezTo>
                    <a:pt x="1806268" y="1995812"/>
                    <a:pt x="1786095" y="2004168"/>
                    <a:pt x="1765060" y="2004168"/>
                  </a:cubicBezTo>
                  <a:lnTo>
                    <a:pt x="79312" y="2004168"/>
                  </a:lnTo>
                  <a:cubicBezTo>
                    <a:pt x="35509" y="2004168"/>
                    <a:pt x="0" y="1968659"/>
                    <a:pt x="0" y="1924856"/>
                  </a:cubicBezTo>
                  <a:lnTo>
                    <a:pt x="0" y="79312"/>
                  </a:lnTo>
                  <a:cubicBezTo>
                    <a:pt x="0" y="58277"/>
                    <a:pt x="8356" y="38104"/>
                    <a:pt x="23230" y="23230"/>
                  </a:cubicBezTo>
                  <a:cubicBezTo>
                    <a:pt x="38104" y="8356"/>
                    <a:pt x="58277" y="0"/>
                    <a:pt x="79312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44372" cy="20422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00419" y="4224453"/>
            <a:ext cx="4559426" cy="5260015"/>
            <a:chOff x="0" y="0"/>
            <a:chExt cx="1373599" cy="15846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73599" cy="1584662"/>
            </a:xfrm>
            <a:custGeom>
              <a:avLst/>
              <a:gdLst/>
              <a:ahLst/>
              <a:cxnLst/>
              <a:rect r="r" b="b" t="t" l="l"/>
              <a:pathLst>
                <a:path h="1584662" w="1373599">
                  <a:moveTo>
                    <a:pt x="84900" y="0"/>
                  </a:moveTo>
                  <a:lnTo>
                    <a:pt x="1288698" y="0"/>
                  </a:lnTo>
                  <a:cubicBezTo>
                    <a:pt x="1335588" y="0"/>
                    <a:pt x="1373599" y="38011"/>
                    <a:pt x="1373599" y="84900"/>
                  </a:cubicBezTo>
                  <a:lnTo>
                    <a:pt x="1373599" y="1499762"/>
                  </a:lnTo>
                  <a:cubicBezTo>
                    <a:pt x="1373599" y="1546651"/>
                    <a:pt x="1335588" y="1584662"/>
                    <a:pt x="1288698" y="1584662"/>
                  </a:cubicBezTo>
                  <a:lnTo>
                    <a:pt x="84900" y="1584662"/>
                  </a:lnTo>
                  <a:cubicBezTo>
                    <a:pt x="38011" y="1584662"/>
                    <a:pt x="0" y="1546651"/>
                    <a:pt x="0" y="1499762"/>
                  </a:cubicBezTo>
                  <a:lnTo>
                    <a:pt x="0" y="84900"/>
                  </a:lnTo>
                  <a:cubicBezTo>
                    <a:pt x="0" y="38011"/>
                    <a:pt x="38011" y="0"/>
                    <a:pt x="84900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FFA1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73599" cy="1622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67815" y="2986221"/>
            <a:ext cx="2037765" cy="203776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411986"/>
            <a:ext cx="165346" cy="1055766"/>
            <a:chOff x="0" y="0"/>
            <a:chExt cx="37869" cy="24179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2908586" y="3462269"/>
            <a:ext cx="951807" cy="1080064"/>
          </a:xfrm>
          <a:custGeom>
            <a:avLst/>
            <a:gdLst/>
            <a:ahLst/>
            <a:cxnLst/>
            <a:rect r="r" b="b" t="t" l="l"/>
            <a:pathLst>
              <a:path h="1080064" w="951807">
                <a:moveTo>
                  <a:pt x="0" y="0"/>
                </a:moveTo>
                <a:lnTo>
                  <a:pt x="951806" y="0"/>
                </a:lnTo>
                <a:lnTo>
                  <a:pt x="951806" y="1080064"/>
                </a:lnTo>
                <a:lnTo>
                  <a:pt x="0" y="10800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8054189" y="2986221"/>
            <a:ext cx="1974991" cy="1974991"/>
            <a:chOff x="0" y="0"/>
            <a:chExt cx="2633322" cy="263332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2633322" cy="2633322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18040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22" id="22"/>
            <p:cNvSpPr/>
            <p:nvPr/>
          </p:nvSpPr>
          <p:spPr>
            <a:xfrm flipH="false" flipV="false" rot="0">
              <a:off x="535504" y="495168"/>
              <a:ext cx="1642985" cy="1642985"/>
            </a:xfrm>
            <a:custGeom>
              <a:avLst/>
              <a:gdLst/>
              <a:ahLst/>
              <a:cxnLst/>
              <a:rect r="r" b="b" t="t" l="l"/>
              <a:pathLst>
                <a:path h="1642985" w="1642985">
                  <a:moveTo>
                    <a:pt x="0" y="0"/>
                  </a:moveTo>
                  <a:lnTo>
                    <a:pt x="1642985" y="0"/>
                  </a:lnTo>
                  <a:lnTo>
                    <a:pt x="1642985" y="1642985"/>
                  </a:lnTo>
                  <a:lnTo>
                    <a:pt x="0" y="1642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2425011" y="4224453"/>
            <a:ext cx="4568359" cy="5260015"/>
            <a:chOff x="0" y="0"/>
            <a:chExt cx="1726341" cy="198771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726341" cy="1987711"/>
            </a:xfrm>
            <a:custGeom>
              <a:avLst/>
              <a:gdLst/>
              <a:ahLst/>
              <a:cxnLst/>
              <a:rect r="r" b="b" t="t" l="l"/>
              <a:pathLst>
                <a:path h="1987711" w="1726341">
                  <a:moveTo>
                    <a:pt x="84734" y="0"/>
                  </a:moveTo>
                  <a:lnTo>
                    <a:pt x="1641607" y="0"/>
                  </a:lnTo>
                  <a:cubicBezTo>
                    <a:pt x="1664079" y="0"/>
                    <a:pt x="1685632" y="8927"/>
                    <a:pt x="1701523" y="24818"/>
                  </a:cubicBezTo>
                  <a:cubicBezTo>
                    <a:pt x="1717413" y="40709"/>
                    <a:pt x="1726341" y="62261"/>
                    <a:pt x="1726341" y="84734"/>
                  </a:cubicBezTo>
                  <a:lnTo>
                    <a:pt x="1726341" y="1902977"/>
                  </a:lnTo>
                  <a:cubicBezTo>
                    <a:pt x="1726341" y="1949774"/>
                    <a:pt x="1688404" y="1987711"/>
                    <a:pt x="1641607" y="1987711"/>
                  </a:cubicBezTo>
                  <a:lnTo>
                    <a:pt x="84734" y="1987711"/>
                  </a:lnTo>
                  <a:cubicBezTo>
                    <a:pt x="62261" y="1987711"/>
                    <a:pt x="40709" y="1978784"/>
                    <a:pt x="24818" y="1962893"/>
                  </a:cubicBezTo>
                  <a:cubicBezTo>
                    <a:pt x="8927" y="1947002"/>
                    <a:pt x="0" y="1925450"/>
                    <a:pt x="0" y="1902977"/>
                  </a:cubicBezTo>
                  <a:lnTo>
                    <a:pt x="0" y="84734"/>
                  </a:lnTo>
                  <a:cubicBezTo>
                    <a:pt x="0" y="62261"/>
                    <a:pt x="8927" y="40709"/>
                    <a:pt x="24818" y="24818"/>
                  </a:cubicBezTo>
                  <a:cubicBezTo>
                    <a:pt x="40709" y="8927"/>
                    <a:pt x="62261" y="0"/>
                    <a:pt x="84734" y="0"/>
                  </a:cubicBezTo>
                  <a:close/>
                </a:path>
              </a:pathLst>
            </a:custGeom>
            <a:solidFill>
              <a:srgbClr val="FFFAFA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1726341" cy="20258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642126" y="2986221"/>
            <a:ext cx="2134129" cy="2134129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A7ABD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4225236" y="3516296"/>
            <a:ext cx="1073978" cy="1073978"/>
          </a:xfrm>
          <a:custGeom>
            <a:avLst/>
            <a:gdLst/>
            <a:ahLst/>
            <a:cxnLst/>
            <a:rect r="r" b="b" t="t" l="l"/>
            <a:pathLst>
              <a:path h="1073978" w="1073978">
                <a:moveTo>
                  <a:pt x="0" y="0"/>
                </a:moveTo>
                <a:lnTo>
                  <a:pt x="1073977" y="0"/>
                </a:lnTo>
                <a:lnTo>
                  <a:pt x="1073977" y="1073978"/>
                </a:lnTo>
                <a:lnTo>
                  <a:pt x="0" y="10739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443175" y="5824086"/>
            <a:ext cx="4319345" cy="2669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8697" indent="-274349" lvl="1">
              <a:lnSpc>
                <a:spcPts val="3558"/>
              </a:lnSpc>
              <a:buFont typeface="Arial"/>
              <a:buChar char="•"/>
            </a:pPr>
            <a:r>
              <a:rPr lang="en-US" sz="25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1,000</a:t>
            </a:r>
            <a:r>
              <a:rPr lang="en-US" sz="25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cadets</a:t>
            </a:r>
          </a:p>
          <a:p>
            <a:pPr algn="l" marL="548697" indent="-274349" lvl="1">
              <a:lnSpc>
                <a:spcPts val="3558"/>
              </a:lnSpc>
              <a:buFont typeface="Arial"/>
              <a:buChar char="•"/>
            </a:pPr>
            <a:r>
              <a:rPr lang="en-US" sz="25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4 Public Security Universities</a:t>
            </a:r>
          </a:p>
          <a:p>
            <a:pPr algn="l" marL="548697" indent="-274349" lvl="1">
              <a:lnSpc>
                <a:spcPts val="3558"/>
              </a:lnSpc>
              <a:buFont typeface="Arial"/>
              <a:buChar char="•"/>
            </a:pPr>
            <a:r>
              <a:rPr lang="en-US" sz="25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Questionnaire</a:t>
            </a:r>
          </a:p>
          <a:p>
            <a:pPr algn="l" marL="548697" indent="-274349" lvl="1">
              <a:lnSpc>
                <a:spcPts val="3558"/>
              </a:lnSpc>
              <a:buFont typeface="Arial"/>
              <a:buChar char="•"/>
            </a:pPr>
            <a:r>
              <a:rPr lang="en-US" sz="25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5-point Likert scale</a:t>
            </a:r>
          </a:p>
          <a:p>
            <a:pPr algn="l" marL="548697" indent="-274349" lvl="1">
              <a:lnSpc>
                <a:spcPts val="3558"/>
              </a:lnSpc>
              <a:buFont typeface="Arial"/>
              <a:buChar char="•"/>
            </a:pPr>
            <a:r>
              <a:rPr lang="en-US" sz="25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Descriptive statistics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260234" y="5924954"/>
            <a:ext cx="3621482" cy="2221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9"/>
              </a:lnSpc>
            </a:pPr>
            <a:r>
              <a:rPr lang="en-US" sz="25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Qu</a:t>
            </a:r>
            <a:r>
              <a:rPr lang="en-US" sz="25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antitative findings identify the main patterns and inform the interview protocol.</a:t>
            </a:r>
          </a:p>
          <a:p>
            <a:pPr algn="ctr">
              <a:lnSpc>
                <a:spcPts val="3559"/>
              </a:lnSpc>
              <a:spcBef>
                <a:spcPct val="0"/>
              </a:spcBef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1566992" y="5223504"/>
            <a:ext cx="3825976" cy="1000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2"/>
              </a:lnSpc>
            </a:pPr>
            <a:r>
              <a:rPr lang="en-US" sz="2908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PHASE 1 — QUANTITATIVE</a:t>
            </a:r>
          </a:p>
          <a:p>
            <a:pPr algn="ctr" marL="0" indent="0" lvl="0">
              <a:lnSpc>
                <a:spcPts val="4072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7536440" y="5144744"/>
            <a:ext cx="3010490" cy="1028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4"/>
              </a:lnSpc>
            </a:pPr>
            <a:r>
              <a:rPr lang="en-US" sz="29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→ EXPLANATION</a:t>
            </a:r>
          </a:p>
          <a:p>
            <a:pPr algn="ctr" marL="0" indent="0" lvl="0">
              <a:lnSpc>
                <a:spcPts val="4194"/>
              </a:lnSpc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1566992" y="278636"/>
            <a:ext cx="5034343" cy="1184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59"/>
              </a:lnSpc>
            </a:pPr>
            <a:r>
              <a:rPr lang="en-US" sz="6899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METHODOLOGY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12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579927" y="1478856"/>
            <a:ext cx="16354146" cy="1326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41"/>
              </a:lnSpc>
              <a:spcBef>
                <a:spcPct val="0"/>
              </a:spcBef>
            </a:pP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Explanatory</a:t>
            </a: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sequential mixed methods design: </a:t>
            </a:r>
          </a:p>
          <a:p>
            <a:pPr algn="l" marL="546214" indent="-273107" lvl="1">
              <a:lnSpc>
                <a:spcPts val="3541"/>
              </a:lnSpc>
              <a:buFont typeface="Arial"/>
              <a:buChar char="•"/>
            </a:pP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Quantitative data tell us what is happening. </a:t>
            </a:r>
          </a:p>
          <a:p>
            <a:pPr algn="l" marL="546214" indent="-273107" lvl="1">
              <a:lnSpc>
                <a:spcPts val="3541"/>
              </a:lnSpc>
              <a:buFont typeface="Arial"/>
              <a:buChar char="•"/>
            </a:pP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Qualitative data help explain why and how it is happening.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750741" y="5824086"/>
            <a:ext cx="3956047" cy="3564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8900" indent="-274450" lvl="1">
              <a:lnSpc>
                <a:spcPts val="3559"/>
              </a:lnSpc>
              <a:buFont typeface="Arial"/>
              <a:buChar char="•"/>
            </a:pPr>
            <a:r>
              <a:rPr lang="en-US" sz="25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24</a:t>
            </a:r>
            <a:r>
              <a:rPr lang="en-US" sz="25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participants (08 cadets, 08 English lecturers, 08 educational managers)</a:t>
            </a:r>
          </a:p>
          <a:p>
            <a:pPr algn="l" marL="548900" indent="-274450" lvl="1">
              <a:lnSpc>
                <a:spcPts val="3559"/>
              </a:lnSpc>
              <a:buFont typeface="Arial"/>
              <a:buChar char="•"/>
            </a:pPr>
            <a:r>
              <a:rPr lang="en-US" sz="25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Semi-structured interviews</a:t>
            </a:r>
          </a:p>
          <a:p>
            <a:pPr algn="l" marL="548900" indent="-274450" lvl="1">
              <a:lnSpc>
                <a:spcPts val="3559"/>
              </a:lnSpc>
              <a:buFont typeface="Arial"/>
              <a:buChar char="•"/>
            </a:pPr>
            <a:r>
              <a:rPr lang="en-US" sz="25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Thematic analysis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607267" y="5169073"/>
            <a:ext cx="4203846" cy="109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31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PHASE 2 — QUALITATIVE</a:t>
            </a:r>
          </a:p>
          <a:p>
            <a:pPr algn="ctr" marL="0" indent="0" lvl="0">
              <a:lnSpc>
                <a:spcPts val="4474"/>
              </a:lnSpc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558648" y="9790539"/>
            <a:ext cx="8315076" cy="280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b="true" sz="1700" spc="17" u="sng">
                <a:solidFill>
                  <a:srgbClr val="CF242C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29707" y="3055539"/>
            <a:ext cx="14083308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WHAT DID WE MEASURE?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603542" y="5076825"/>
            <a:ext cx="653563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4 DIMENSIONS + KEY SCORES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13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Object 5" id="5"/>
          <p:cNvGraphicFramePr/>
          <p:nvPr/>
        </p:nvGraphicFramePr>
        <p:xfrm>
          <a:off x="621764" y="1822477"/>
          <a:ext cx="7543800" cy="3143250"/>
        </p:xfrm>
        <a:graphic>
          <a:graphicData uri="http://schemas.openxmlformats.org/presentationml/2006/ole">
            <p:oleObj imgW="9042400" imgH="46482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14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04681" y="268823"/>
            <a:ext cx="133498" cy="852411"/>
            <a:chOff x="0" y="0"/>
            <a:chExt cx="37869" cy="2417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239290" y="173573"/>
            <a:ext cx="6996628" cy="944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799"/>
              </a:lnSpc>
            </a:pPr>
            <a:r>
              <a:rPr lang="en-US" sz="5570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WHAT DID WE MEASURE?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62586" y="1153622"/>
            <a:ext cx="9616214" cy="711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59"/>
              </a:lnSpc>
              <a:spcBef>
                <a:spcPct val="0"/>
              </a:spcBef>
            </a:pPr>
            <a:r>
              <a:rPr lang="en-US" b="true" sz="2042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FOUR DIMENSIONS OF</a:t>
            </a:r>
            <a:r>
              <a:rPr lang="en-US" b="true" sz="2042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AI-SUPPORTED ENGLISH SELF-DIRECTED LEARNING</a:t>
            </a:r>
          </a:p>
          <a:p>
            <a:pPr algn="just">
              <a:lnSpc>
                <a:spcPts val="2859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558648" y="9790539"/>
            <a:ext cx="8315076" cy="280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b="true" sz="1700" spc="17" u="sng">
                <a:solidFill>
                  <a:srgbClr val="CF242C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107029" y="36608"/>
            <a:ext cx="11180971" cy="10250392"/>
          </a:xfrm>
          <a:custGeom>
            <a:avLst/>
            <a:gdLst/>
            <a:ahLst/>
            <a:cxnLst/>
            <a:rect r="r" b="b" t="t" l="l"/>
            <a:pathLst>
              <a:path h="10250392" w="11180971">
                <a:moveTo>
                  <a:pt x="0" y="0"/>
                </a:moveTo>
                <a:lnTo>
                  <a:pt x="11180971" y="0"/>
                </a:lnTo>
                <a:lnTo>
                  <a:pt x="11180971" y="10250392"/>
                </a:lnTo>
                <a:lnTo>
                  <a:pt x="0" y="10250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497" t="0" r="-12754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15512" y="2236400"/>
            <a:ext cx="5718313" cy="870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17"/>
              </a:lnSpc>
            </a:pPr>
            <a:r>
              <a:rPr lang="en-US" sz="5083">
                <a:solidFill>
                  <a:srgbClr val="262691"/>
                </a:solidFill>
                <a:latin typeface="UTM Impact"/>
                <a:ea typeface="UTM Impact"/>
                <a:cs typeface="UTM Impact"/>
                <a:sym typeface="UTM Impact"/>
              </a:rPr>
              <a:t>OUR INTERPRETATION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15512" y="2642826"/>
            <a:ext cx="5988589" cy="455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</a:p>
          <a:p>
            <a:pPr algn="l">
              <a:lnSpc>
                <a:spcPts val="4362"/>
              </a:lnSpc>
              <a:spcBef>
                <a:spcPct val="0"/>
              </a:spcBef>
            </a:pPr>
            <a:r>
              <a:rPr lang="en-US" b="true" sz="3116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AI receives relatively high evaluations for helping learners perform learning tasks, but a lower evaluation for helping learners manage the overall learning process.</a:t>
            </a:r>
          </a:p>
          <a:p>
            <a:pPr algn="l">
              <a:lnSpc>
                <a:spcPts val="4362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15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82014" y="2292820"/>
            <a:ext cx="133498" cy="852411"/>
            <a:chOff x="0" y="0"/>
            <a:chExt cx="37869" cy="24179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926127" y="3055539"/>
            <a:ext cx="5890468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FINDING 1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487902" y="5076825"/>
            <a:ext cx="6766917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AI SUPPORTS LEARNING TASKS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16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01334" y="3643684"/>
            <a:ext cx="4880701" cy="4899928"/>
            <a:chOff x="0" y="0"/>
            <a:chExt cx="1844372" cy="18516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44372" cy="1851637"/>
            </a:xfrm>
            <a:custGeom>
              <a:avLst/>
              <a:gdLst/>
              <a:ahLst/>
              <a:cxnLst/>
              <a:rect r="r" b="b" t="t" l="l"/>
              <a:pathLst>
                <a:path h="1851637" w="1844372">
                  <a:moveTo>
                    <a:pt x="79312" y="0"/>
                  </a:moveTo>
                  <a:lnTo>
                    <a:pt x="1765060" y="0"/>
                  </a:lnTo>
                  <a:cubicBezTo>
                    <a:pt x="1808863" y="0"/>
                    <a:pt x="1844372" y="35509"/>
                    <a:pt x="1844372" y="79312"/>
                  </a:cubicBezTo>
                  <a:lnTo>
                    <a:pt x="1844372" y="1772326"/>
                  </a:lnTo>
                  <a:cubicBezTo>
                    <a:pt x="1844372" y="1816128"/>
                    <a:pt x="1808863" y="1851637"/>
                    <a:pt x="1765060" y="1851637"/>
                  </a:cubicBezTo>
                  <a:lnTo>
                    <a:pt x="79312" y="1851637"/>
                  </a:lnTo>
                  <a:cubicBezTo>
                    <a:pt x="58277" y="1851637"/>
                    <a:pt x="38104" y="1843281"/>
                    <a:pt x="23230" y="1828408"/>
                  </a:cubicBezTo>
                  <a:cubicBezTo>
                    <a:pt x="8356" y="1813534"/>
                    <a:pt x="0" y="1793360"/>
                    <a:pt x="0" y="1772326"/>
                  </a:cubicBezTo>
                  <a:lnTo>
                    <a:pt x="0" y="79312"/>
                  </a:lnTo>
                  <a:cubicBezTo>
                    <a:pt x="0" y="58277"/>
                    <a:pt x="8356" y="38104"/>
                    <a:pt x="23230" y="23230"/>
                  </a:cubicBezTo>
                  <a:cubicBezTo>
                    <a:pt x="38104" y="8356"/>
                    <a:pt x="58277" y="0"/>
                    <a:pt x="79312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44372" cy="1889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00419" y="3687232"/>
            <a:ext cx="4559426" cy="4843310"/>
            <a:chOff x="0" y="0"/>
            <a:chExt cx="1373599" cy="145912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73599" cy="1459123"/>
            </a:xfrm>
            <a:custGeom>
              <a:avLst/>
              <a:gdLst/>
              <a:ahLst/>
              <a:cxnLst/>
              <a:rect r="r" b="b" t="t" l="l"/>
              <a:pathLst>
                <a:path h="1459123" w="1373599">
                  <a:moveTo>
                    <a:pt x="84900" y="0"/>
                  </a:moveTo>
                  <a:lnTo>
                    <a:pt x="1288698" y="0"/>
                  </a:lnTo>
                  <a:cubicBezTo>
                    <a:pt x="1335588" y="0"/>
                    <a:pt x="1373599" y="38011"/>
                    <a:pt x="1373599" y="84900"/>
                  </a:cubicBezTo>
                  <a:lnTo>
                    <a:pt x="1373599" y="1374223"/>
                  </a:lnTo>
                  <a:cubicBezTo>
                    <a:pt x="1373599" y="1421112"/>
                    <a:pt x="1335588" y="1459123"/>
                    <a:pt x="1288698" y="1459123"/>
                  </a:cubicBezTo>
                  <a:lnTo>
                    <a:pt x="84900" y="1459123"/>
                  </a:lnTo>
                  <a:cubicBezTo>
                    <a:pt x="38011" y="1459123"/>
                    <a:pt x="0" y="1421112"/>
                    <a:pt x="0" y="1374223"/>
                  </a:cubicBezTo>
                  <a:lnTo>
                    <a:pt x="0" y="84900"/>
                  </a:lnTo>
                  <a:cubicBezTo>
                    <a:pt x="0" y="38011"/>
                    <a:pt x="38011" y="0"/>
                    <a:pt x="84900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FFA1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73599" cy="1497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67815" y="2448999"/>
            <a:ext cx="2037765" cy="203776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1192174"/>
            <a:ext cx="165346" cy="1055766"/>
            <a:chOff x="0" y="0"/>
            <a:chExt cx="37869" cy="24179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054189" y="2335244"/>
            <a:ext cx="1974991" cy="197499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804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2468" lIns="52468" bIns="52468" rIns="52468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425011" y="3687232"/>
            <a:ext cx="4568359" cy="4843310"/>
            <a:chOff x="0" y="0"/>
            <a:chExt cx="1726341" cy="183024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726341" cy="1830242"/>
            </a:xfrm>
            <a:custGeom>
              <a:avLst/>
              <a:gdLst/>
              <a:ahLst/>
              <a:cxnLst/>
              <a:rect r="r" b="b" t="t" l="l"/>
              <a:pathLst>
                <a:path h="1830242" w="1726341">
                  <a:moveTo>
                    <a:pt x="84734" y="0"/>
                  </a:moveTo>
                  <a:lnTo>
                    <a:pt x="1641607" y="0"/>
                  </a:lnTo>
                  <a:cubicBezTo>
                    <a:pt x="1664079" y="0"/>
                    <a:pt x="1685632" y="8927"/>
                    <a:pt x="1701523" y="24818"/>
                  </a:cubicBezTo>
                  <a:cubicBezTo>
                    <a:pt x="1717413" y="40709"/>
                    <a:pt x="1726341" y="62261"/>
                    <a:pt x="1726341" y="84734"/>
                  </a:cubicBezTo>
                  <a:lnTo>
                    <a:pt x="1726341" y="1745508"/>
                  </a:lnTo>
                  <a:cubicBezTo>
                    <a:pt x="1726341" y="1767981"/>
                    <a:pt x="1717413" y="1789533"/>
                    <a:pt x="1701523" y="1805424"/>
                  </a:cubicBezTo>
                  <a:cubicBezTo>
                    <a:pt x="1685632" y="1821315"/>
                    <a:pt x="1664079" y="1830242"/>
                    <a:pt x="1641607" y="1830242"/>
                  </a:cubicBezTo>
                  <a:lnTo>
                    <a:pt x="84734" y="1830242"/>
                  </a:lnTo>
                  <a:cubicBezTo>
                    <a:pt x="62261" y="1830242"/>
                    <a:pt x="40709" y="1821315"/>
                    <a:pt x="24818" y="1805424"/>
                  </a:cubicBezTo>
                  <a:cubicBezTo>
                    <a:pt x="8927" y="1789533"/>
                    <a:pt x="0" y="1767981"/>
                    <a:pt x="0" y="1745508"/>
                  </a:cubicBezTo>
                  <a:lnTo>
                    <a:pt x="0" y="84734"/>
                  </a:lnTo>
                  <a:cubicBezTo>
                    <a:pt x="0" y="62261"/>
                    <a:pt x="8927" y="40709"/>
                    <a:pt x="24818" y="24818"/>
                  </a:cubicBezTo>
                  <a:cubicBezTo>
                    <a:pt x="40709" y="8927"/>
                    <a:pt x="62261" y="0"/>
                    <a:pt x="84734" y="0"/>
                  </a:cubicBezTo>
                  <a:close/>
                </a:path>
              </a:pathLst>
            </a:custGeom>
            <a:solidFill>
              <a:srgbClr val="FFFAFA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726341" cy="18683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691303" y="2447192"/>
            <a:ext cx="2035774" cy="2035774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A7ABD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2810004" y="2914255"/>
            <a:ext cx="1153388" cy="1107252"/>
          </a:xfrm>
          <a:custGeom>
            <a:avLst/>
            <a:gdLst/>
            <a:ahLst/>
            <a:cxnLst/>
            <a:rect r="r" b="b" t="t" l="l"/>
            <a:pathLst>
              <a:path h="1107252" w="1153388">
                <a:moveTo>
                  <a:pt x="0" y="0"/>
                </a:moveTo>
                <a:lnTo>
                  <a:pt x="1153388" y="0"/>
                </a:lnTo>
                <a:lnTo>
                  <a:pt x="1153388" y="1107253"/>
                </a:lnTo>
                <a:lnTo>
                  <a:pt x="0" y="11072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427658" y="2639999"/>
            <a:ext cx="1432684" cy="1396866"/>
          </a:xfrm>
          <a:custGeom>
            <a:avLst/>
            <a:gdLst/>
            <a:ahLst/>
            <a:cxnLst/>
            <a:rect r="r" b="b" t="t" l="l"/>
            <a:pathLst>
              <a:path h="1396866" w="1432684">
                <a:moveTo>
                  <a:pt x="0" y="0"/>
                </a:moveTo>
                <a:lnTo>
                  <a:pt x="1432684" y="0"/>
                </a:lnTo>
                <a:lnTo>
                  <a:pt x="1432684" y="1396866"/>
                </a:lnTo>
                <a:lnTo>
                  <a:pt x="0" y="139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4253811" y="2773316"/>
            <a:ext cx="1003056" cy="1383526"/>
          </a:xfrm>
          <a:custGeom>
            <a:avLst/>
            <a:gdLst/>
            <a:ahLst/>
            <a:cxnLst/>
            <a:rect r="r" b="b" t="t" l="l"/>
            <a:pathLst>
              <a:path h="1383526" w="1003056">
                <a:moveTo>
                  <a:pt x="0" y="0"/>
                </a:moveTo>
                <a:lnTo>
                  <a:pt x="1003056" y="0"/>
                </a:lnTo>
                <a:lnTo>
                  <a:pt x="1003056" y="1383526"/>
                </a:lnTo>
                <a:lnTo>
                  <a:pt x="0" y="13835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320307" y="5397257"/>
            <a:ext cx="4319345" cy="284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Highest-r</a:t>
            </a: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ated dimension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M = 4.27</a:t>
            </a:r>
          </a:p>
          <a:p>
            <a:pPr algn="l">
              <a:lnSpc>
                <a:spcPts val="3278"/>
              </a:lnSpc>
            </a:pPr>
          </a:p>
          <a:p>
            <a:pPr algn="l">
              <a:lnSpc>
                <a:spcPts val="3278"/>
              </a:lnSpc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 quickly identifies errors, explains them, and suggests alternative expressions.</a:t>
            </a:r>
          </a:p>
          <a:p>
            <a:pPr algn="l">
              <a:lnSpc>
                <a:spcPts val="3278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7055572" y="5411077"/>
            <a:ext cx="3621482" cy="2845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M = 4.11</a:t>
            </a:r>
          </a:p>
          <a:p>
            <a:pPr algn="l">
              <a:lnSpc>
                <a:spcPts val="3279"/>
              </a:lnSpc>
            </a:pPr>
          </a:p>
          <a:p>
            <a:pPr algn="l">
              <a:lnSpc>
                <a:spcPts val="3279"/>
              </a:lnSpc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 exp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ands access to learning resources and adapts materials/tasks to learner needs.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566992" y="4686282"/>
            <a:ext cx="3825976" cy="1000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2"/>
              </a:lnSpc>
            </a:pPr>
            <a:r>
              <a:rPr lang="en-US" sz="2908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FEEDBACK</a:t>
            </a:r>
          </a:p>
          <a:p>
            <a:pPr algn="ctr" marL="0" indent="0" lvl="0">
              <a:lnSpc>
                <a:spcPts val="4072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7638755" y="4330236"/>
            <a:ext cx="3010490" cy="1552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4"/>
              </a:lnSpc>
            </a:pPr>
            <a:r>
              <a:rPr lang="en-US" sz="29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RESOURCES &amp; PERSONALIZATION</a:t>
            </a:r>
          </a:p>
          <a:p>
            <a:pPr algn="ctr" marL="0" indent="0" lvl="0">
              <a:lnSpc>
                <a:spcPts val="4194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1566992" y="673990"/>
            <a:ext cx="3538502" cy="1184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59"/>
              </a:lnSpc>
            </a:pPr>
            <a:r>
              <a:rPr lang="en-US" sz="6899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FINDING 1</a:t>
            </a:r>
            <a:r>
              <a:rPr lang="en-US" sz="6899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17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566992" y="1857019"/>
            <a:ext cx="11910305" cy="432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41"/>
              </a:lnSpc>
              <a:spcBef>
                <a:spcPct val="0"/>
              </a:spcBef>
            </a:pP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SUPPORT</a:t>
            </a: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S LEARNING TASKS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750741" y="5296389"/>
            <a:ext cx="3988346" cy="2845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M = 4.09</a:t>
            </a:r>
          </a:p>
          <a:p>
            <a:pPr algn="l">
              <a:lnSpc>
                <a:spcPts val="3279"/>
              </a:lnSpc>
            </a:pPr>
          </a:p>
          <a:p>
            <a:pPr algn="l">
              <a:lnSpc>
                <a:spcPts val="3279"/>
              </a:lnSpc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creates additional opportunities for practice outside formal classroom time.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2607267" y="4631851"/>
            <a:ext cx="4203846" cy="109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31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LANGUAGE PRACTICE</a:t>
            </a:r>
          </a:p>
          <a:p>
            <a:pPr algn="ctr" marL="0" indent="0" lvl="0">
              <a:lnSpc>
                <a:spcPts val="4474"/>
              </a:lnSpc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647315" y="9096062"/>
            <a:ext cx="16993370" cy="812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91"/>
              </a:lnSpc>
              <a:spcBef>
                <a:spcPct val="0"/>
              </a:spcBef>
            </a:pPr>
            <a:r>
              <a:rPr lang="en-US" b="true" sz="2350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PROVIDES A READILY AVAILABLE</a:t>
            </a:r>
            <a:r>
              <a:rPr lang="en-US" b="true" sz="2350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LEARNING PARTNER — ESPECIALLY FOR TASK EXECUTION AND FEEDBACK.</a:t>
            </a:r>
          </a:p>
          <a:p>
            <a:pPr algn="just">
              <a:lnSpc>
                <a:spcPts val="329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83625" y="3304266"/>
            <a:ext cx="14836484" cy="3678467"/>
          </a:xfrm>
          <a:custGeom>
            <a:avLst/>
            <a:gdLst/>
            <a:ahLst/>
            <a:cxnLst/>
            <a:rect r="r" b="b" t="t" l="l"/>
            <a:pathLst>
              <a:path h="3678467" w="14836484">
                <a:moveTo>
                  <a:pt x="0" y="0"/>
                </a:moveTo>
                <a:lnTo>
                  <a:pt x="14836484" y="0"/>
                </a:lnTo>
                <a:lnTo>
                  <a:pt x="14836484" y="3678468"/>
                </a:lnTo>
                <a:lnTo>
                  <a:pt x="0" y="36784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44537" y="848878"/>
            <a:ext cx="165346" cy="1055766"/>
            <a:chOff x="0" y="0"/>
            <a:chExt cx="37869" cy="24179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66992" y="673990"/>
            <a:ext cx="3538502" cy="1184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59"/>
              </a:lnSpc>
            </a:pPr>
            <a:r>
              <a:rPr lang="en-US" sz="6899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FINDING 1</a:t>
            </a:r>
            <a:r>
              <a:rPr lang="en-US" sz="6899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66992" y="1857019"/>
            <a:ext cx="11910305" cy="432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41"/>
              </a:lnSpc>
              <a:spcBef>
                <a:spcPct val="0"/>
              </a:spcBef>
            </a:pP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SUPPORT</a:t>
            </a:r>
            <a:r>
              <a:rPr lang="en-US" b="true" sz="252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S LEARNING TASKS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8648" y="9790539"/>
            <a:ext cx="8315076" cy="280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b="true" sz="1700" spc="17" u="sng">
                <a:solidFill>
                  <a:srgbClr val="CF242C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044892" y="3055539"/>
            <a:ext cx="5652939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FINDING 2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800093" y="5076825"/>
            <a:ext cx="8142536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PUBLIC SECURITY CONTEXT MATTERS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454581" y="9442928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19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705090" y="3055539"/>
            <a:ext cx="10332541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WHY THIS STUDY?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18275" y="5076825"/>
            <a:ext cx="7706171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RESEARCH PROBLEM &amp; STUDY GAP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87634" y="3643684"/>
            <a:ext cx="5699807" cy="5490478"/>
            <a:chOff x="0" y="0"/>
            <a:chExt cx="2153904" cy="20748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53905" cy="2074801"/>
            </a:xfrm>
            <a:custGeom>
              <a:avLst/>
              <a:gdLst/>
              <a:ahLst/>
              <a:cxnLst/>
              <a:rect r="r" b="b" t="t" l="l"/>
              <a:pathLst>
                <a:path h="2074801" w="2153905">
                  <a:moveTo>
                    <a:pt x="67914" y="0"/>
                  </a:moveTo>
                  <a:lnTo>
                    <a:pt x="2085991" y="0"/>
                  </a:lnTo>
                  <a:cubicBezTo>
                    <a:pt x="2104003" y="0"/>
                    <a:pt x="2121277" y="7155"/>
                    <a:pt x="2134013" y="19892"/>
                  </a:cubicBezTo>
                  <a:cubicBezTo>
                    <a:pt x="2146749" y="32628"/>
                    <a:pt x="2153905" y="49902"/>
                    <a:pt x="2153905" y="67914"/>
                  </a:cubicBezTo>
                  <a:lnTo>
                    <a:pt x="2153905" y="2006887"/>
                  </a:lnTo>
                  <a:cubicBezTo>
                    <a:pt x="2153905" y="2024899"/>
                    <a:pt x="2146749" y="2042173"/>
                    <a:pt x="2134013" y="2054909"/>
                  </a:cubicBezTo>
                  <a:cubicBezTo>
                    <a:pt x="2121277" y="2067646"/>
                    <a:pt x="2104003" y="2074801"/>
                    <a:pt x="2085991" y="2074801"/>
                  </a:cubicBezTo>
                  <a:lnTo>
                    <a:pt x="67914" y="2074801"/>
                  </a:lnTo>
                  <a:cubicBezTo>
                    <a:pt x="49902" y="2074801"/>
                    <a:pt x="32628" y="2067646"/>
                    <a:pt x="19892" y="2054909"/>
                  </a:cubicBezTo>
                  <a:cubicBezTo>
                    <a:pt x="7155" y="2042173"/>
                    <a:pt x="0" y="2024899"/>
                    <a:pt x="0" y="2006887"/>
                  </a:cubicBezTo>
                  <a:lnTo>
                    <a:pt x="0" y="67914"/>
                  </a:lnTo>
                  <a:cubicBezTo>
                    <a:pt x="0" y="49902"/>
                    <a:pt x="7155" y="32628"/>
                    <a:pt x="19892" y="19892"/>
                  </a:cubicBezTo>
                  <a:cubicBezTo>
                    <a:pt x="32628" y="7155"/>
                    <a:pt x="49902" y="0"/>
                    <a:pt x="67914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53904" cy="21129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00419" y="3687232"/>
            <a:ext cx="4559426" cy="5446930"/>
            <a:chOff x="0" y="0"/>
            <a:chExt cx="1373599" cy="164097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73599" cy="1640973"/>
            </a:xfrm>
            <a:custGeom>
              <a:avLst/>
              <a:gdLst/>
              <a:ahLst/>
              <a:cxnLst/>
              <a:rect r="r" b="b" t="t" l="l"/>
              <a:pathLst>
                <a:path h="1640973" w="1373599">
                  <a:moveTo>
                    <a:pt x="84900" y="0"/>
                  </a:moveTo>
                  <a:lnTo>
                    <a:pt x="1288698" y="0"/>
                  </a:lnTo>
                  <a:cubicBezTo>
                    <a:pt x="1335588" y="0"/>
                    <a:pt x="1373599" y="38011"/>
                    <a:pt x="1373599" y="84900"/>
                  </a:cubicBezTo>
                  <a:lnTo>
                    <a:pt x="1373599" y="1556073"/>
                  </a:lnTo>
                  <a:cubicBezTo>
                    <a:pt x="1373599" y="1602962"/>
                    <a:pt x="1335588" y="1640973"/>
                    <a:pt x="1288698" y="1640973"/>
                  </a:cubicBezTo>
                  <a:lnTo>
                    <a:pt x="84900" y="1640973"/>
                  </a:lnTo>
                  <a:cubicBezTo>
                    <a:pt x="38011" y="1640973"/>
                    <a:pt x="0" y="1602962"/>
                    <a:pt x="0" y="1556073"/>
                  </a:cubicBezTo>
                  <a:lnTo>
                    <a:pt x="0" y="84900"/>
                  </a:lnTo>
                  <a:cubicBezTo>
                    <a:pt x="0" y="38011"/>
                    <a:pt x="38011" y="0"/>
                    <a:pt x="84900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FFA1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73599" cy="1679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67815" y="2448999"/>
            <a:ext cx="2037765" cy="203776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27025" y="602698"/>
            <a:ext cx="151596" cy="967968"/>
            <a:chOff x="0" y="0"/>
            <a:chExt cx="37869" cy="24179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054189" y="2335244"/>
            <a:ext cx="1974991" cy="197499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804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2468" lIns="52468" bIns="52468" rIns="52468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539311" y="3687232"/>
            <a:ext cx="4895210" cy="5446930"/>
            <a:chOff x="0" y="0"/>
            <a:chExt cx="1849855" cy="205834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849855" cy="2058345"/>
            </a:xfrm>
            <a:custGeom>
              <a:avLst/>
              <a:gdLst/>
              <a:ahLst/>
              <a:cxnLst/>
              <a:rect r="r" b="b" t="t" l="l"/>
              <a:pathLst>
                <a:path h="2058345" w="1849855">
                  <a:moveTo>
                    <a:pt x="79076" y="0"/>
                  </a:moveTo>
                  <a:lnTo>
                    <a:pt x="1770778" y="0"/>
                  </a:lnTo>
                  <a:cubicBezTo>
                    <a:pt x="1814451" y="0"/>
                    <a:pt x="1849855" y="35404"/>
                    <a:pt x="1849855" y="79076"/>
                  </a:cubicBezTo>
                  <a:lnTo>
                    <a:pt x="1849855" y="1979268"/>
                  </a:lnTo>
                  <a:cubicBezTo>
                    <a:pt x="1849855" y="2022941"/>
                    <a:pt x="1814451" y="2058345"/>
                    <a:pt x="1770778" y="2058345"/>
                  </a:cubicBezTo>
                  <a:lnTo>
                    <a:pt x="79076" y="2058345"/>
                  </a:lnTo>
                  <a:cubicBezTo>
                    <a:pt x="35404" y="2058345"/>
                    <a:pt x="0" y="2022941"/>
                    <a:pt x="0" y="1979268"/>
                  </a:cubicBezTo>
                  <a:lnTo>
                    <a:pt x="0" y="79076"/>
                  </a:lnTo>
                  <a:cubicBezTo>
                    <a:pt x="0" y="35404"/>
                    <a:pt x="35404" y="0"/>
                    <a:pt x="79076" y="0"/>
                  </a:cubicBezTo>
                  <a:close/>
                </a:path>
              </a:pathLst>
            </a:custGeom>
            <a:solidFill>
              <a:srgbClr val="FFFAFA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849855" cy="2096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999840" y="2447192"/>
            <a:ext cx="2035774" cy="2035774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A7ABD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2721728" y="2809478"/>
            <a:ext cx="1316808" cy="1316808"/>
          </a:xfrm>
          <a:custGeom>
            <a:avLst/>
            <a:gdLst/>
            <a:ahLst/>
            <a:cxnLst/>
            <a:rect r="r" b="b" t="t" l="l"/>
            <a:pathLst>
              <a:path h="1316808" w="1316808">
                <a:moveTo>
                  <a:pt x="0" y="0"/>
                </a:moveTo>
                <a:lnTo>
                  <a:pt x="1316808" y="0"/>
                </a:lnTo>
                <a:lnTo>
                  <a:pt x="1316808" y="1316807"/>
                </a:lnTo>
                <a:lnTo>
                  <a:pt x="0" y="13168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371416" y="2656324"/>
            <a:ext cx="1340537" cy="1340537"/>
          </a:xfrm>
          <a:custGeom>
            <a:avLst/>
            <a:gdLst/>
            <a:ahLst/>
            <a:cxnLst/>
            <a:rect r="r" b="b" t="t" l="l"/>
            <a:pathLst>
              <a:path h="1340537" w="1340537">
                <a:moveTo>
                  <a:pt x="0" y="0"/>
                </a:moveTo>
                <a:lnTo>
                  <a:pt x="1340538" y="0"/>
                </a:lnTo>
                <a:lnTo>
                  <a:pt x="1340538" y="1340537"/>
                </a:lnTo>
                <a:lnTo>
                  <a:pt x="0" y="13405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4353563" y="2830675"/>
            <a:ext cx="1387358" cy="1317990"/>
          </a:xfrm>
          <a:custGeom>
            <a:avLst/>
            <a:gdLst/>
            <a:ahLst/>
            <a:cxnLst/>
            <a:rect r="r" b="b" t="t" l="l"/>
            <a:pathLst>
              <a:path h="1317990" w="1387358">
                <a:moveTo>
                  <a:pt x="0" y="0"/>
                </a:moveTo>
                <a:lnTo>
                  <a:pt x="1387358" y="0"/>
                </a:lnTo>
                <a:lnTo>
                  <a:pt x="1387358" y="1317989"/>
                </a:lnTo>
                <a:lnTo>
                  <a:pt x="0" y="13179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227025" y="5296389"/>
            <a:ext cx="4319345" cy="3664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Demanding academic and tr</a:t>
            </a: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aining schedules limit continuous learning.</a:t>
            </a:r>
          </a:p>
          <a:p>
            <a:pPr algn="l">
              <a:lnSpc>
                <a:spcPts val="3278"/>
              </a:lnSpc>
            </a:pP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 helps cadets use short periods of available time.</a:t>
            </a:r>
          </a:p>
          <a:p>
            <a:pPr algn="l">
              <a:lnSpc>
                <a:spcPts val="3278"/>
              </a:lnSpc>
            </a:pP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CD2: M = 4.15</a:t>
            </a:r>
          </a:p>
          <a:p>
            <a:pPr algn="l">
              <a:lnSpc>
                <a:spcPts val="3278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6287634" y="5371055"/>
            <a:ext cx="5559269" cy="3664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 use mu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st comply with institutional rules.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Sensitive information should not be entered into AI platforms.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CD3: M = 4.18 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The need to avoid entering sensitive information into AI platforms received a mean of 4.13.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566992" y="4686282"/>
            <a:ext cx="3825976" cy="1000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2"/>
              </a:lnSpc>
            </a:pPr>
            <a:r>
              <a:rPr lang="en-US" sz="2908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TIME</a:t>
            </a:r>
          </a:p>
          <a:p>
            <a:pPr algn="ctr" marL="0" indent="0" lvl="0">
              <a:lnSpc>
                <a:spcPts val="4072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7638755" y="4330236"/>
            <a:ext cx="3010490" cy="1552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4"/>
              </a:lnSpc>
            </a:pPr>
            <a:r>
              <a:rPr lang="en-US" sz="29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DISCIPLINE &amp; SECURITY</a:t>
            </a:r>
          </a:p>
          <a:p>
            <a:pPr algn="ctr" marL="0" indent="0" lvl="0">
              <a:lnSpc>
                <a:spcPts val="4194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1522227" y="477825"/>
            <a:ext cx="9863422" cy="1087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56"/>
              </a:lnSpc>
            </a:pPr>
            <a:r>
              <a:rPr lang="en-US" sz="6326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FINDING 2 - CONTEXT MATTERS</a:t>
            </a:r>
            <a:r>
              <a:rPr lang="en-US" sz="6326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522227" y="1523041"/>
            <a:ext cx="14713165" cy="812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7"/>
              </a:lnSpc>
              <a:spcBef>
                <a:spcPct val="0"/>
              </a:spcBef>
            </a:pPr>
            <a:r>
              <a:rPr lang="en-US" b="true" sz="231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CREATES FLEXIBILITY, BUT</a:t>
            </a:r>
            <a:r>
              <a:rPr lang="en-US" b="true" sz="231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THE INSTITUTIONAL CONTEXT SETS BOUNDARIES</a:t>
            </a:r>
          </a:p>
          <a:p>
            <a:pPr algn="just">
              <a:lnSpc>
                <a:spcPts val="3247"/>
              </a:lnSpc>
              <a:spcBef>
                <a:spcPct val="0"/>
              </a:spcBef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12750741" y="5296389"/>
            <a:ext cx="4593003" cy="3664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AI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is not always well suited to English for Public Security purposes.</a:t>
            </a:r>
          </a:p>
          <a:p>
            <a:pPr algn="l">
              <a:lnSpc>
                <a:spcPts val="3279"/>
              </a:lnSpc>
            </a:pP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Instructor guidance remains important.</a:t>
            </a:r>
          </a:p>
          <a:p>
            <a:pPr algn="l">
              <a:lnSpc>
                <a:spcPts val="3279"/>
              </a:lnSpc>
            </a:pP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CD5: M = 3.55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2691711" y="4586945"/>
            <a:ext cx="4652033" cy="109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31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PROFESSIONAL ORIENTATION</a:t>
            </a:r>
          </a:p>
          <a:p>
            <a:pPr algn="ctr" marL="0" indent="0" lvl="0">
              <a:lnSpc>
                <a:spcPts val="4474"/>
              </a:lnSpc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1913461" y="9429437"/>
            <a:ext cx="16993370" cy="812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91"/>
              </a:lnSpc>
              <a:spcBef>
                <a:spcPct val="0"/>
              </a:spcBef>
            </a:pPr>
            <a:r>
              <a:rPr lang="en-US" b="true" sz="2350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TECHNOLOGY ALONE DOES NOT DET</a:t>
            </a:r>
            <a:r>
              <a:rPr lang="en-US" b="true" sz="2350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ERMINE EDUCATIONAL VALUE; CONTEXT MATTERS.</a:t>
            </a:r>
          </a:p>
          <a:p>
            <a:pPr algn="just">
              <a:lnSpc>
                <a:spcPts val="329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026883" y="3055539"/>
            <a:ext cx="5688955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FINDING 3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900603" y="5076825"/>
            <a:ext cx="5941516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THE AUTONOMY PARADOX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454581" y="9442928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21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391438"/>
            <a:ext cx="143782" cy="918076"/>
            <a:chOff x="0" y="0"/>
            <a:chExt cx="37869" cy="2417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00591" y="3397196"/>
            <a:ext cx="7088074" cy="5413505"/>
            <a:chOff x="0" y="0"/>
            <a:chExt cx="2950271" cy="225326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50271" cy="2253265"/>
            </a:xfrm>
            <a:custGeom>
              <a:avLst/>
              <a:gdLst/>
              <a:ahLst/>
              <a:cxnLst/>
              <a:rect r="r" b="b" t="t" l="l"/>
              <a:pathLst>
                <a:path h="2253265" w="2950271">
                  <a:moveTo>
                    <a:pt x="27306" y="0"/>
                  </a:moveTo>
                  <a:lnTo>
                    <a:pt x="2922965" y="0"/>
                  </a:lnTo>
                  <a:cubicBezTo>
                    <a:pt x="2930207" y="0"/>
                    <a:pt x="2937153" y="2877"/>
                    <a:pt x="2942274" y="7998"/>
                  </a:cubicBezTo>
                  <a:cubicBezTo>
                    <a:pt x="2947394" y="13119"/>
                    <a:pt x="2950271" y="20064"/>
                    <a:pt x="2950271" y="27306"/>
                  </a:cubicBezTo>
                  <a:lnTo>
                    <a:pt x="2950271" y="2225959"/>
                  </a:lnTo>
                  <a:cubicBezTo>
                    <a:pt x="2950271" y="2233201"/>
                    <a:pt x="2947394" y="2240146"/>
                    <a:pt x="2942274" y="2245267"/>
                  </a:cubicBezTo>
                  <a:cubicBezTo>
                    <a:pt x="2937153" y="2250388"/>
                    <a:pt x="2930207" y="2253265"/>
                    <a:pt x="2922965" y="2253265"/>
                  </a:cubicBezTo>
                  <a:lnTo>
                    <a:pt x="27306" y="2253265"/>
                  </a:lnTo>
                  <a:cubicBezTo>
                    <a:pt x="12225" y="2253265"/>
                    <a:pt x="0" y="2241039"/>
                    <a:pt x="0" y="2225959"/>
                  </a:cubicBezTo>
                  <a:lnTo>
                    <a:pt x="0" y="27306"/>
                  </a:lnTo>
                  <a:cubicBezTo>
                    <a:pt x="0" y="20064"/>
                    <a:pt x="2877" y="13119"/>
                    <a:pt x="7998" y="7998"/>
                  </a:cubicBezTo>
                  <a:cubicBezTo>
                    <a:pt x="13119" y="2877"/>
                    <a:pt x="20064" y="0"/>
                    <a:pt x="27306" y="0"/>
                  </a:cubicBezTo>
                  <a:close/>
                </a:path>
              </a:pathLst>
            </a:custGeom>
            <a:solidFill>
              <a:srgbClr val="F2FFF8"/>
            </a:solidFill>
            <a:ln w="38100" cap="rnd">
              <a:solidFill>
                <a:srgbClr val="01804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50271" cy="22913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537052" y="3872190"/>
            <a:ext cx="7090080" cy="4938510"/>
            <a:chOff x="0" y="0"/>
            <a:chExt cx="2951106" cy="205555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951106" cy="2055558"/>
            </a:xfrm>
            <a:custGeom>
              <a:avLst/>
              <a:gdLst/>
              <a:ahLst/>
              <a:cxnLst/>
              <a:rect r="r" b="b" t="t" l="l"/>
              <a:pathLst>
                <a:path h="2055558" w="2951106">
                  <a:moveTo>
                    <a:pt x="27298" y="0"/>
                  </a:moveTo>
                  <a:lnTo>
                    <a:pt x="2923808" y="0"/>
                  </a:lnTo>
                  <a:cubicBezTo>
                    <a:pt x="2938884" y="0"/>
                    <a:pt x="2951106" y="12222"/>
                    <a:pt x="2951106" y="27298"/>
                  </a:cubicBezTo>
                  <a:lnTo>
                    <a:pt x="2951106" y="2028259"/>
                  </a:lnTo>
                  <a:cubicBezTo>
                    <a:pt x="2951106" y="2035499"/>
                    <a:pt x="2948230" y="2042443"/>
                    <a:pt x="2943111" y="2047562"/>
                  </a:cubicBezTo>
                  <a:cubicBezTo>
                    <a:pt x="2937991" y="2052682"/>
                    <a:pt x="2931048" y="2055558"/>
                    <a:pt x="2923808" y="2055558"/>
                  </a:cubicBezTo>
                  <a:lnTo>
                    <a:pt x="27298" y="2055558"/>
                  </a:lnTo>
                  <a:cubicBezTo>
                    <a:pt x="20058" y="2055558"/>
                    <a:pt x="13115" y="2052682"/>
                    <a:pt x="7996" y="2047562"/>
                  </a:cubicBezTo>
                  <a:cubicBezTo>
                    <a:pt x="2876" y="2042443"/>
                    <a:pt x="0" y="2035499"/>
                    <a:pt x="0" y="2028259"/>
                  </a:cubicBezTo>
                  <a:lnTo>
                    <a:pt x="0" y="27298"/>
                  </a:lnTo>
                  <a:cubicBezTo>
                    <a:pt x="0" y="20058"/>
                    <a:pt x="2876" y="13115"/>
                    <a:pt x="7996" y="7996"/>
                  </a:cubicBezTo>
                  <a:cubicBezTo>
                    <a:pt x="13115" y="2876"/>
                    <a:pt x="20058" y="0"/>
                    <a:pt x="27298" y="0"/>
                  </a:cubicBezTo>
                  <a:close/>
                </a:path>
              </a:pathLst>
            </a:custGeom>
            <a:solidFill>
              <a:srgbClr val="FFF9F0"/>
            </a:solidFill>
            <a:ln w="38100" cap="rnd">
              <a:solidFill>
                <a:srgbClr val="FF4D69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951106" cy="20936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8101218" y="4846044"/>
            <a:ext cx="2435834" cy="2354856"/>
          </a:xfrm>
          <a:custGeom>
            <a:avLst/>
            <a:gdLst/>
            <a:ahLst/>
            <a:cxnLst/>
            <a:rect r="r" b="b" t="t" l="l"/>
            <a:pathLst>
              <a:path h="2354856" w="2435834">
                <a:moveTo>
                  <a:pt x="0" y="0"/>
                </a:moveTo>
                <a:lnTo>
                  <a:pt x="2435834" y="0"/>
                </a:lnTo>
                <a:lnTo>
                  <a:pt x="2435834" y="2354856"/>
                </a:lnTo>
                <a:lnTo>
                  <a:pt x="0" y="2354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496789" y="1267613"/>
            <a:ext cx="11152138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</a:pPr>
            <a:r>
              <a:rPr lang="en-US" sz="6000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FINDING 3 - THE AUTONOMY PARADOX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2463538"/>
            <a:ext cx="10756404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</a:t>
            </a:r>
            <a:r>
              <a:rPr lang="en-US" b="true" sz="18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I CAN SUPPORT SELF-DIRECTED LEARNING WHILE CREATING NEW RISKS OF DEPENDENCE</a:t>
            </a:r>
          </a:p>
          <a:p>
            <a:pPr algn="just">
              <a:lnSpc>
                <a:spcPts val="265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93859" y="4581191"/>
            <a:ext cx="6701538" cy="2836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9588" indent="-289794" lvl="1">
              <a:lnSpc>
                <a:spcPts val="3758"/>
              </a:lnSpc>
              <a:buFont typeface="Arial"/>
              <a:buChar char="•"/>
            </a:pPr>
            <a:r>
              <a:rPr lang="en-US" sz="2684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Independent access to resources</a:t>
            </a:r>
          </a:p>
          <a:p>
            <a:pPr algn="l" marL="579588" indent="-289794" lvl="1">
              <a:lnSpc>
                <a:spcPts val="3758"/>
              </a:lnSpc>
              <a:buFont typeface="Arial"/>
              <a:buChar char="•"/>
            </a:pPr>
            <a:r>
              <a:rPr lang="en-US" sz="2684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Immediate feedback</a:t>
            </a:r>
          </a:p>
          <a:p>
            <a:pPr algn="l" marL="579588" indent="-289794" lvl="1">
              <a:lnSpc>
                <a:spcPts val="3758"/>
              </a:lnSpc>
              <a:buFont typeface="Arial"/>
              <a:buChar char="•"/>
            </a:pPr>
            <a:r>
              <a:rPr lang="en-US" sz="2684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Flexible practice</a:t>
            </a:r>
          </a:p>
          <a:p>
            <a:pPr algn="l" marL="579588" indent="-289794" lvl="1">
              <a:lnSpc>
                <a:spcPts val="3758"/>
              </a:lnSpc>
              <a:buFont typeface="Arial"/>
              <a:buChar char="•"/>
            </a:pPr>
            <a:r>
              <a:rPr lang="en-US" sz="2684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Support for difficult tasks</a:t>
            </a:r>
          </a:p>
          <a:p>
            <a:pPr algn="l" marL="579588" indent="-289794" lvl="1">
              <a:lnSpc>
                <a:spcPts val="3758"/>
              </a:lnSpc>
              <a:buFont typeface="Arial"/>
              <a:buChar char="•"/>
            </a:pPr>
            <a:r>
              <a:rPr lang="en-US" sz="2684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Greater learning convenience</a:t>
            </a:r>
          </a:p>
          <a:p>
            <a:pPr algn="l">
              <a:lnSpc>
                <a:spcPts val="3758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2227078" y="3898929"/>
            <a:ext cx="4325357" cy="942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b="true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AI SUPPORTS AUTONOMY</a:t>
            </a:r>
          </a:p>
          <a:p>
            <a:pPr algn="l">
              <a:lnSpc>
                <a:spcPts val="3709"/>
              </a:lnSpc>
              <a:spcBef>
                <a:spcPct val="0"/>
              </a:spcBef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0751132" y="4730624"/>
            <a:ext cx="7182942" cy="3980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• Immediate reliance on AI</a:t>
            </a:r>
          </a:p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• Insufficient critical analysis</a:t>
            </a:r>
          </a:p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• Reduced independent thi</a:t>
            </a: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nking</a:t>
            </a:r>
          </a:p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• Difficulty evaluating accuracy</a:t>
            </a:r>
          </a:p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• Weak monitoring and self-assessment</a:t>
            </a:r>
          </a:p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monitoring learning progress — 3.65</a:t>
            </a:r>
          </a:p>
          <a:p>
            <a:pPr algn="l">
              <a:lnSpc>
                <a:spcPts val="3198"/>
              </a:lnSpc>
            </a:pPr>
            <a:r>
              <a:rPr lang="en-US" sz="2284">
                <a:solidFill>
                  <a:srgbClr val="000000"/>
                </a:solidFill>
                <a:latin typeface="UTM Avo"/>
                <a:ea typeface="UTM Avo"/>
                <a:cs typeface="UTM Avo"/>
                <a:sym typeface="UTM Avo"/>
              </a:rPr>
              <a:t>self-assessing strengths and weaknesses — 3.61. </a:t>
            </a:r>
          </a:p>
          <a:p>
            <a:pPr algn="l">
              <a:lnSpc>
                <a:spcPts val="3198"/>
              </a:lnSpc>
            </a:pPr>
          </a:p>
          <a:p>
            <a:pPr algn="l">
              <a:lnSpc>
                <a:spcPts val="3198"/>
              </a:lnSpc>
            </a:pPr>
          </a:p>
          <a:p>
            <a:pPr algn="l">
              <a:lnSpc>
                <a:spcPts val="3198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0940211" y="4027659"/>
            <a:ext cx="5716053" cy="942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b="true">
                <a:solidFill>
                  <a:srgbClr val="FF4D69"/>
                </a:solidFill>
                <a:latin typeface="UTM Avo Bold"/>
                <a:ea typeface="UTM Avo Bold"/>
                <a:cs typeface="UTM Avo Bold"/>
                <a:sym typeface="UTM Avo Bold"/>
              </a:rPr>
              <a:t>AI</a:t>
            </a:r>
            <a:r>
              <a:rPr lang="en-US" b="true" sz="2649">
                <a:solidFill>
                  <a:srgbClr val="FF4D69"/>
                </a:solidFill>
                <a:latin typeface="UTM Avo Bold"/>
                <a:ea typeface="UTM Avo Bold"/>
                <a:cs typeface="UTM Avo Bold"/>
                <a:sym typeface="UTM Avo Bold"/>
              </a:rPr>
              <a:t> MAY UNDERMINE AUTONOMY</a:t>
            </a:r>
          </a:p>
          <a:p>
            <a:pPr algn="l">
              <a:lnSpc>
                <a:spcPts val="3709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874785" y="9248851"/>
            <a:ext cx="16752348" cy="1248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4"/>
              </a:lnSpc>
              <a:spcBef>
                <a:spcPct val="0"/>
              </a:spcBef>
            </a:pPr>
            <a:r>
              <a:rPr lang="en-US" b="true" sz="1810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MAKES SELF-REGULATION MORE IMPORTANT.</a:t>
            </a:r>
          </a:p>
          <a:p>
            <a:pPr algn="ctr">
              <a:lnSpc>
                <a:spcPts val="2534"/>
              </a:lnSpc>
              <a:spcBef>
                <a:spcPct val="0"/>
              </a:spcBef>
            </a:pPr>
            <a:r>
              <a:rPr lang="en-US" b="true" sz="1810" i="true">
                <a:solidFill>
                  <a:srgbClr val="FF3932"/>
                </a:solidFill>
                <a:latin typeface="UTM Avo Bold Italics"/>
                <a:ea typeface="UTM Avo Bold Italics"/>
                <a:cs typeface="UTM Avo Bold Italics"/>
                <a:sym typeface="UTM Avo Bold Italics"/>
              </a:rPr>
              <a:t>(Learners increasingly need to regulate not only their own learning, but also their interaction with AI.)</a:t>
            </a:r>
          </a:p>
          <a:p>
            <a:pPr algn="ctr">
              <a:lnSpc>
                <a:spcPts val="2534"/>
              </a:lnSpc>
              <a:spcBef>
                <a:spcPct val="0"/>
              </a:spcBef>
            </a:pPr>
          </a:p>
          <a:p>
            <a:pPr algn="ctr">
              <a:lnSpc>
                <a:spcPts val="2534"/>
              </a:lnSpc>
              <a:spcBef>
                <a:spcPct val="0"/>
              </a:spcBef>
            </a:pP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86646" y="3055539"/>
            <a:ext cx="13769429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WHAT DOES THIS MEAN?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519677" y="5076825"/>
            <a:ext cx="670336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FCF019"/>
                </a:solidFill>
                <a:latin typeface="UTM Avo Bold"/>
                <a:ea typeface="UTM Avo Bold"/>
                <a:cs typeface="UTM Avo Bold"/>
                <a:sym typeface="UTM Avo Bold"/>
              </a:rPr>
              <a:t>THEORETICAL INTERPRETATION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23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391438"/>
            <a:ext cx="143782" cy="918076"/>
            <a:chOff x="0" y="0"/>
            <a:chExt cx="37869" cy="2417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496789" y="1267613"/>
            <a:ext cx="7347347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</a:pPr>
            <a:r>
              <a:rPr lang="en-US" sz="6000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WHAT DOES THIS MEAN?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499544"/>
            <a:ext cx="16425866" cy="5125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9144" indent="-349572" lvl="1">
              <a:lnSpc>
                <a:spcPts val="4533"/>
              </a:lnSpc>
              <a:buFont typeface="Arial"/>
              <a:buChar char="•"/>
            </a:pPr>
            <a:r>
              <a:rPr lang="en-US" b="true" sz="3238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AI IS NOT JUST A</a:t>
            </a:r>
            <a:r>
              <a:rPr lang="en-US" b="true" sz="3238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 TOOL: </a:t>
            </a:r>
            <a:r>
              <a:rPr lang="en-US" sz="3238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AI participates in multiple stages of the learning process: resources, feedback, practice, and task support.</a:t>
            </a:r>
          </a:p>
          <a:p>
            <a:pPr algn="l">
              <a:lnSpc>
                <a:spcPts val="4533"/>
              </a:lnSpc>
            </a:pPr>
          </a:p>
          <a:p>
            <a:pPr algn="l" marL="699144" indent="-349572" lvl="1">
              <a:lnSpc>
                <a:spcPts val="4533"/>
              </a:lnSpc>
              <a:buFont typeface="Arial"/>
              <a:buChar char="•"/>
            </a:pPr>
            <a:r>
              <a:rPr lang="en-US" b="true" sz="3238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SELF-REGULATION BECOMES MORE IMPORTANT: </a:t>
            </a:r>
            <a:r>
              <a:rPr lang="en-US" sz="3238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Learners </a:t>
            </a:r>
            <a:r>
              <a:rPr lang="en-US" sz="3238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must decide when to use AI, formulate appropriate prompts, evaluate outputs, verify information, and take responsibility.</a:t>
            </a:r>
          </a:p>
          <a:p>
            <a:pPr algn="l">
              <a:lnSpc>
                <a:spcPts val="4533"/>
              </a:lnSpc>
            </a:pPr>
          </a:p>
          <a:p>
            <a:pPr algn="l" marL="699144" indent="-349572" lvl="1">
              <a:lnSpc>
                <a:spcPts val="4533"/>
              </a:lnSpc>
              <a:buFont typeface="Arial"/>
              <a:buChar char="•"/>
            </a:pPr>
            <a:r>
              <a:rPr lang="en-US" b="true" sz="3238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CONTEXT DETERMINES</a:t>
            </a:r>
            <a:r>
              <a:rPr lang="en-US" b="true" sz="3238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 VALUE: </a:t>
            </a:r>
            <a:r>
              <a:rPr lang="en-US" sz="3238">
                <a:solidFill>
                  <a:srgbClr val="018040"/>
                </a:solidFill>
                <a:latin typeface="UTM Avo"/>
                <a:ea typeface="UTM Avo"/>
                <a:cs typeface="UTM Avo"/>
                <a:sym typeface="UTM Avo"/>
              </a:rPr>
              <a:t>AI integration must align with discipline, information security, professional objectives, and educational goals.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00591" y="2347333"/>
            <a:ext cx="16353975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THE</a:t>
            </a:r>
            <a:r>
              <a:rPr lang="en-US" b="true" sz="21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GOAL IS NOT TO REPLACE LEARNER AUTONOMY — BUT TO STRENGTHEN RESPONSIBLE AI-MEDIATED AUTONOMY.</a:t>
            </a:r>
          </a:p>
          <a:p>
            <a:pPr algn="just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95822" y="3022336"/>
            <a:ext cx="14896356" cy="2928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73"/>
              </a:lnSpc>
            </a:pPr>
            <a:r>
              <a:rPr lang="en-US" sz="8900" spc="534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EDUCATIONAL </a:t>
            </a:r>
          </a:p>
          <a:p>
            <a:pPr algn="ctr" marL="0" indent="0" lvl="0">
              <a:lnSpc>
                <a:spcPts val="5963"/>
              </a:lnSpc>
            </a:pPr>
            <a:r>
              <a:rPr lang="en-US" sz="8900" spc="534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IMPLICATIONS &amp; CONCLUSION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25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25536" y="3122394"/>
            <a:ext cx="4880701" cy="5490478"/>
            <a:chOff x="0" y="0"/>
            <a:chExt cx="1844372" cy="20748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44372" cy="2074801"/>
            </a:xfrm>
            <a:custGeom>
              <a:avLst/>
              <a:gdLst/>
              <a:ahLst/>
              <a:cxnLst/>
              <a:rect r="r" b="b" t="t" l="l"/>
              <a:pathLst>
                <a:path h="2074801" w="1844372">
                  <a:moveTo>
                    <a:pt x="79312" y="0"/>
                  </a:moveTo>
                  <a:lnTo>
                    <a:pt x="1765060" y="0"/>
                  </a:lnTo>
                  <a:cubicBezTo>
                    <a:pt x="1808863" y="0"/>
                    <a:pt x="1844372" y="35509"/>
                    <a:pt x="1844372" y="79312"/>
                  </a:cubicBezTo>
                  <a:lnTo>
                    <a:pt x="1844372" y="1995489"/>
                  </a:lnTo>
                  <a:cubicBezTo>
                    <a:pt x="1844372" y="2016524"/>
                    <a:pt x="1836016" y="2036697"/>
                    <a:pt x="1821142" y="2051571"/>
                  </a:cubicBezTo>
                  <a:cubicBezTo>
                    <a:pt x="1806268" y="2066445"/>
                    <a:pt x="1786095" y="2074801"/>
                    <a:pt x="1765060" y="2074801"/>
                  </a:cubicBezTo>
                  <a:lnTo>
                    <a:pt x="79312" y="2074801"/>
                  </a:lnTo>
                  <a:cubicBezTo>
                    <a:pt x="58277" y="2074801"/>
                    <a:pt x="38104" y="2066445"/>
                    <a:pt x="23230" y="2051571"/>
                  </a:cubicBezTo>
                  <a:cubicBezTo>
                    <a:pt x="8356" y="2036697"/>
                    <a:pt x="0" y="2016524"/>
                    <a:pt x="0" y="1995489"/>
                  </a:cubicBezTo>
                  <a:lnTo>
                    <a:pt x="0" y="79312"/>
                  </a:lnTo>
                  <a:cubicBezTo>
                    <a:pt x="0" y="58277"/>
                    <a:pt x="8356" y="38104"/>
                    <a:pt x="23230" y="23230"/>
                  </a:cubicBezTo>
                  <a:cubicBezTo>
                    <a:pt x="38104" y="8356"/>
                    <a:pt x="58277" y="0"/>
                    <a:pt x="79312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44372" cy="21129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4622" y="3165941"/>
            <a:ext cx="4559426" cy="5446930"/>
            <a:chOff x="0" y="0"/>
            <a:chExt cx="1373599" cy="164097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73599" cy="1640973"/>
            </a:xfrm>
            <a:custGeom>
              <a:avLst/>
              <a:gdLst/>
              <a:ahLst/>
              <a:cxnLst/>
              <a:rect r="r" b="b" t="t" l="l"/>
              <a:pathLst>
                <a:path h="1640973" w="1373599">
                  <a:moveTo>
                    <a:pt x="84900" y="0"/>
                  </a:moveTo>
                  <a:lnTo>
                    <a:pt x="1288698" y="0"/>
                  </a:lnTo>
                  <a:cubicBezTo>
                    <a:pt x="1335588" y="0"/>
                    <a:pt x="1373599" y="38011"/>
                    <a:pt x="1373599" y="84900"/>
                  </a:cubicBezTo>
                  <a:lnTo>
                    <a:pt x="1373599" y="1556073"/>
                  </a:lnTo>
                  <a:cubicBezTo>
                    <a:pt x="1373599" y="1602962"/>
                    <a:pt x="1335588" y="1640973"/>
                    <a:pt x="1288698" y="1640973"/>
                  </a:cubicBezTo>
                  <a:lnTo>
                    <a:pt x="84900" y="1640973"/>
                  </a:lnTo>
                  <a:cubicBezTo>
                    <a:pt x="38011" y="1640973"/>
                    <a:pt x="0" y="1602962"/>
                    <a:pt x="0" y="1556073"/>
                  </a:cubicBezTo>
                  <a:lnTo>
                    <a:pt x="0" y="84900"/>
                  </a:lnTo>
                  <a:cubicBezTo>
                    <a:pt x="0" y="38011"/>
                    <a:pt x="38011" y="0"/>
                    <a:pt x="84900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FFA1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73599" cy="1679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8824" y="700552"/>
            <a:ext cx="151596" cy="967968"/>
            <a:chOff x="0" y="0"/>
            <a:chExt cx="37869" cy="2417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463513" y="3165941"/>
            <a:ext cx="4895210" cy="5446930"/>
            <a:chOff x="0" y="0"/>
            <a:chExt cx="1849855" cy="205834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49855" cy="2058345"/>
            </a:xfrm>
            <a:custGeom>
              <a:avLst/>
              <a:gdLst/>
              <a:ahLst/>
              <a:cxnLst/>
              <a:rect r="r" b="b" t="t" l="l"/>
              <a:pathLst>
                <a:path h="2058345" w="1849855">
                  <a:moveTo>
                    <a:pt x="79076" y="0"/>
                  </a:moveTo>
                  <a:lnTo>
                    <a:pt x="1770778" y="0"/>
                  </a:lnTo>
                  <a:cubicBezTo>
                    <a:pt x="1814451" y="0"/>
                    <a:pt x="1849855" y="35404"/>
                    <a:pt x="1849855" y="79076"/>
                  </a:cubicBezTo>
                  <a:lnTo>
                    <a:pt x="1849855" y="1979268"/>
                  </a:lnTo>
                  <a:cubicBezTo>
                    <a:pt x="1849855" y="2022941"/>
                    <a:pt x="1814451" y="2058345"/>
                    <a:pt x="1770778" y="2058345"/>
                  </a:cubicBezTo>
                  <a:lnTo>
                    <a:pt x="79076" y="2058345"/>
                  </a:lnTo>
                  <a:cubicBezTo>
                    <a:pt x="35404" y="2058345"/>
                    <a:pt x="0" y="2022941"/>
                    <a:pt x="0" y="1979268"/>
                  </a:cubicBezTo>
                  <a:lnTo>
                    <a:pt x="0" y="79076"/>
                  </a:lnTo>
                  <a:cubicBezTo>
                    <a:pt x="0" y="35404"/>
                    <a:pt x="35404" y="0"/>
                    <a:pt x="79076" y="0"/>
                  </a:cubicBezTo>
                  <a:close/>
                </a:path>
              </a:pathLst>
            </a:custGeom>
            <a:solidFill>
              <a:srgbClr val="FFFAFA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849855" cy="2096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51227" y="4237104"/>
            <a:ext cx="4319345" cy="3664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Establish clear</a:t>
            </a: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AI-use guidelines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Protect information security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Address academic integrity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Align AI use with training objectives</a:t>
            </a:r>
          </a:p>
          <a:p>
            <a:pPr algn="l">
              <a:lnSpc>
                <a:spcPts val="3278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6910584" y="4237104"/>
            <a:ext cx="4110605" cy="4074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Design tasks requiring verifica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tion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Develop critical evaluation of AI outputs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Maintain guidance for professional English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Assess learning processes, not only products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397912" y="3635642"/>
            <a:ext cx="3825976" cy="487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72"/>
              </a:lnSpc>
            </a:pPr>
            <a:r>
              <a:rPr lang="en-US" sz="2908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FOR UNIVERSITIES: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113437" y="3626117"/>
            <a:ext cx="3907753" cy="1028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4"/>
              </a:lnSpc>
            </a:pPr>
            <a:r>
              <a:rPr lang="en-US" sz="29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FOR ENGLISH LECTURERS:</a:t>
            </a:r>
          </a:p>
          <a:p>
            <a:pPr algn="ctr" marL="0" indent="0" lvl="0">
              <a:lnSpc>
                <a:spcPts val="4194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312540" y="618319"/>
            <a:ext cx="13841555" cy="1087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56"/>
              </a:lnSpc>
            </a:pPr>
            <a:r>
              <a:rPr lang="en-US" sz="6326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EDUCATIONAL IMPLICATIONS</a:t>
            </a:r>
            <a:r>
              <a:rPr lang="en-US" sz="6326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 &amp; Conclusion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26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27025" y="1808629"/>
            <a:ext cx="16707049" cy="812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7"/>
              </a:lnSpc>
              <a:spcBef>
                <a:spcPct val="0"/>
              </a:spcBef>
            </a:pPr>
            <a:r>
              <a:rPr lang="en-US" b="true" sz="231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REALIZES ITS EDUCATIONAL</a:t>
            </a:r>
            <a:r>
              <a:rPr lang="en-US" b="true" sz="231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VALUE ONLY WHEN IT SUPPORTS AUTONOMY, CRITICAL THINKING, VERIFICATION, AND RESPONSIBLE LEARNING.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730213" y="4237104"/>
            <a:ext cx="4593003" cy="3664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Set learning goals independently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Verify AI-generated information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Use AI as support, not substitution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Retain responsibility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for learning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12645428" y="3590557"/>
            <a:ext cx="4652033" cy="109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31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FOR CADETS:</a:t>
            </a:r>
          </a:p>
          <a:p>
            <a:pPr algn="ctr" marL="0" indent="0" lvl="0">
              <a:lnSpc>
                <a:spcPts val="4474"/>
              </a:lnSpc>
            </a:pP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3363408" y="111118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855674" y="8937263"/>
            <a:ext cx="14461378" cy="1056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10"/>
              </a:lnSpc>
              <a:spcBef>
                <a:spcPct val="0"/>
              </a:spcBef>
            </a:pPr>
            <a:r>
              <a:rPr lang="en-US" b="true" sz="2007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THE OBJECTIVE SHOULD NOT SIMPLY BE TO INCREASE</a:t>
            </a:r>
            <a:r>
              <a:rPr lang="en-US" b="true" sz="2007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AI USE. THE OBJECTIVE SHOULD BE TO DEVELOP RESPONSIBLE, CRITICAL, AND PEDAGOGICALLY MEANINGFUL AI USE.</a:t>
            </a:r>
          </a:p>
          <a:p>
            <a:pPr algn="just">
              <a:lnSpc>
                <a:spcPts val="281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27763" y="4639053"/>
            <a:ext cx="16499384" cy="1180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1"/>
              </a:lnSpc>
            </a:pPr>
            <a:r>
              <a:rPr lang="en-US" sz="8900" spc="534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LIMITATIONS, FUTURE RESEARCH 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27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25536" y="3122394"/>
            <a:ext cx="4880701" cy="5490478"/>
            <a:chOff x="0" y="0"/>
            <a:chExt cx="1844372" cy="20748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44372" cy="2074801"/>
            </a:xfrm>
            <a:custGeom>
              <a:avLst/>
              <a:gdLst/>
              <a:ahLst/>
              <a:cxnLst/>
              <a:rect r="r" b="b" t="t" l="l"/>
              <a:pathLst>
                <a:path h="2074801" w="1844372">
                  <a:moveTo>
                    <a:pt x="79312" y="0"/>
                  </a:moveTo>
                  <a:lnTo>
                    <a:pt x="1765060" y="0"/>
                  </a:lnTo>
                  <a:cubicBezTo>
                    <a:pt x="1808863" y="0"/>
                    <a:pt x="1844372" y="35509"/>
                    <a:pt x="1844372" y="79312"/>
                  </a:cubicBezTo>
                  <a:lnTo>
                    <a:pt x="1844372" y="1995489"/>
                  </a:lnTo>
                  <a:cubicBezTo>
                    <a:pt x="1844372" y="2016524"/>
                    <a:pt x="1836016" y="2036697"/>
                    <a:pt x="1821142" y="2051571"/>
                  </a:cubicBezTo>
                  <a:cubicBezTo>
                    <a:pt x="1806268" y="2066445"/>
                    <a:pt x="1786095" y="2074801"/>
                    <a:pt x="1765060" y="2074801"/>
                  </a:cubicBezTo>
                  <a:lnTo>
                    <a:pt x="79312" y="2074801"/>
                  </a:lnTo>
                  <a:cubicBezTo>
                    <a:pt x="58277" y="2074801"/>
                    <a:pt x="38104" y="2066445"/>
                    <a:pt x="23230" y="2051571"/>
                  </a:cubicBezTo>
                  <a:cubicBezTo>
                    <a:pt x="8356" y="2036697"/>
                    <a:pt x="0" y="2016524"/>
                    <a:pt x="0" y="1995489"/>
                  </a:cubicBezTo>
                  <a:lnTo>
                    <a:pt x="0" y="79312"/>
                  </a:lnTo>
                  <a:cubicBezTo>
                    <a:pt x="0" y="58277"/>
                    <a:pt x="8356" y="38104"/>
                    <a:pt x="23230" y="23230"/>
                  </a:cubicBezTo>
                  <a:cubicBezTo>
                    <a:pt x="38104" y="8356"/>
                    <a:pt x="58277" y="0"/>
                    <a:pt x="79312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44372" cy="21129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4622" y="3165941"/>
            <a:ext cx="4559426" cy="5446930"/>
            <a:chOff x="0" y="0"/>
            <a:chExt cx="1373599" cy="164097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73599" cy="1640973"/>
            </a:xfrm>
            <a:custGeom>
              <a:avLst/>
              <a:gdLst/>
              <a:ahLst/>
              <a:cxnLst/>
              <a:rect r="r" b="b" t="t" l="l"/>
              <a:pathLst>
                <a:path h="1640973" w="1373599">
                  <a:moveTo>
                    <a:pt x="84900" y="0"/>
                  </a:moveTo>
                  <a:lnTo>
                    <a:pt x="1288698" y="0"/>
                  </a:lnTo>
                  <a:cubicBezTo>
                    <a:pt x="1335588" y="0"/>
                    <a:pt x="1373599" y="38011"/>
                    <a:pt x="1373599" y="84900"/>
                  </a:cubicBezTo>
                  <a:lnTo>
                    <a:pt x="1373599" y="1556073"/>
                  </a:lnTo>
                  <a:cubicBezTo>
                    <a:pt x="1373599" y="1602962"/>
                    <a:pt x="1335588" y="1640973"/>
                    <a:pt x="1288698" y="1640973"/>
                  </a:cubicBezTo>
                  <a:lnTo>
                    <a:pt x="84900" y="1640973"/>
                  </a:lnTo>
                  <a:cubicBezTo>
                    <a:pt x="38011" y="1640973"/>
                    <a:pt x="0" y="1602962"/>
                    <a:pt x="0" y="1556073"/>
                  </a:cubicBezTo>
                  <a:lnTo>
                    <a:pt x="0" y="84900"/>
                  </a:lnTo>
                  <a:cubicBezTo>
                    <a:pt x="0" y="38011"/>
                    <a:pt x="38011" y="0"/>
                    <a:pt x="84900" y="0"/>
                  </a:cubicBezTo>
                  <a:close/>
                </a:path>
              </a:pathLst>
            </a:custGeom>
            <a:solidFill>
              <a:srgbClr val="FEFFFB"/>
            </a:solidFill>
            <a:ln w="38100" cap="rnd">
              <a:solidFill>
                <a:srgbClr val="FFA1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73599" cy="1679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8824" y="700552"/>
            <a:ext cx="151596" cy="967968"/>
            <a:chOff x="0" y="0"/>
            <a:chExt cx="37869" cy="2417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463513" y="3165941"/>
            <a:ext cx="4895210" cy="5446930"/>
            <a:chOff x="0" y="0"/>
            <a:chExt cx="1849855" cy="205834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49855" cy="2058345"/>
            </a:xfrm>
            <a:custGeom>
              <a:avLst/>
              <a:gdLst/>
              <a:ahLst/>
              <a:cxnLst/>
              <a:rect r="r" b="b" t="t" l="l"/>
              <a:pathLst>
                <a:path h="2058345" w="1849855">
                  <a:moveTo>
                    <a:pt x="79076" y="0"/>
                  </a:moveTo>
                  <a:lnTo>
                    <a:pt x="1770778" y="0"/>
                  </a:lnTo>
                  <a:cubicBezTo>
                    <a:pt x="1814451" y="0"/>
                    <a:pt x="1849855" y="35404"/>
                    <a:pt x="1849855" y="79076"/>
                  </a:cubicBezTo>
                  <a:lnTo>
                    <a:pt x="1849855" y="1979268"/>
                  </a:lnTo>
                  <a:cubicBezTo>
                    <a:pt x="1849855" y="2022941"/>
                    <a:pt x="1814451" y="2058345"/>
                    <a:pt x="1770778" y="2058345"/>
                  </a:cubicBezTo>
                  <a:lnTo>
                    <a:pt x="79076" y="2058345"/>
                  </a:lnTo>
                  <a:cubicBezTo>
                    <a:pt x="35404" y="2058345"/>
                    <a:pt x="0" y="2022941"/>
                    <a:pt x="0" y="1979268"/>
                  </a:cubicBezTo>
                  <a:lnTo>
                    <a:pt x="0" y="79076"/>
                  </a:lnTo>
                  <a:cubicBezTo>
                    <a:pt x="0" y="35404"/>
                    <a:pt x="35404" y="0"/>
                    <a:pt x="79076" y="0"/>
                  </a:cubicBezTo>
                  <a:close/>
                </a:path>
              </a:pathLst>
            </a:custGeom>
            <a:solidFill>
              <a:srgbClr val="FFFAFA"/>
            </a:solidFill>
            <a:ln w="38100" cap="rnd">
              <a:solidFill>
                <a:srgbClr val="00C99F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849855" cy="2096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51227" y="4237104"/>
            <a:ext cx="4317034" cy="3255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Self-reported</a:t>
            </a: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 questionnaire/interview data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Four institutions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Cross-sectional design</a:t>
            </a:r>
          </a:p>
          <a:p>
            <a:pPr algn="l" marL="505519" indent="-252759" lvl="1">
              <a:lnSpc>
                <a:spcPts val="3278"/>
              </a:lnSpc>
              <a:buFont typeface="Arial"/>
              <a:buChar char="•"/>
            </a:pPr>
            <a:r>
              <a:rPr lang="en-US" sz="2341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No causal claims about English proficiency gains</a:t>
            </a:r>
          </a:p>
          <a:p>
            <a:pPr algn="l">
              <a:lnSpc>
                <a:spcPts val="3278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6910584" y="4237104"/>
            <a:ext cx="4110605" cy="2436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Longitudinal or experimental desig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ns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Behavioral data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Learning journals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Learning artifacts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397912" y="3635642"/>
            <a:ext cx="3825976" cy="1000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2"/>
              </a:lnSpc>
            </a:pPr>
            <a:r>
              <a:rPr lang="en-US" sz="2908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LIMITATIONS:</a:t>
            </a:r>
          </a:p>
          <a:p>
            <a:pPr algn="ctr" marL="0" indent="0" lvl="0">
              <a:lnSpc>
                <a:spcPts val="4072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7113437" y="3626117"/>
            <a:ext cx="3907753" cy="1028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4"/>
              </a:lnSpc>
            </a:pPr>
            <a:r>
              <a:rPr lang="en-US" sz="29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FUTURE RESEARCH:</a:t>
            </a:r>
          </a:p>
          <a:p>
            <a:pPr algn="ctr" marL="0" indent="0" lvl="0">
              <a:lnSpc>
                <a:spcPts val="4194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312540" y="618319"/>
            <a:ext cx="10657417" cy="1087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56"/>
              </a:lnSpc>
            </a:pPr>
            <a:r>
              <a:rPr lang="en-US" sz="6326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LIMITATIONS</a:t>
            </a:r>
            <a:r>
              <a:rPr lang="en-US" sz="6326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 &amp; Future Research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28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27025" y="1808629"/>
            <a:ext cx="16707049" cy="812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7"/>
              </a:lnSpc>
              <a:spcBef>
                <a:spcPct val="0"/>
              </a:spcBef>
            </a:pPr>
            <a:r>
              <a:rPr lang="en-US" b="true" sz="231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AI REALIZES ITS EDUCATIONAL</a:t>
            </a:r>
            <a:r>
              <a:rPr lang="en-US" b="true" sz="231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VALUE ONLY WHEN IT SUPPORTS AUTONOMY, CRITICAL THINKING, VERIFICATION, AND RESPONSIBLE LEARNING.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730213" y="4237104"/>
            <a:ext cx="4593003" cy="3255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Th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e study examines AI-supported self-directed learning processes and experiences.</a:t>
            </a:r>
          </a:p>
          <a:p>
            <a:pPr algn="l" marL="505721" indent="-252860" lvl="1">
              <a:lnSpc>
                <a:spcPts val="3279"/>
              </a:lnSpc>
              <a:buFont typeface="Arial"/>
              <a:buChar char="•"/>
            </a:pP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It does not establish that AI directly causes highe</a:t>
            </a:r>
            <a:r>
              <a:rPr lang="en-US" sz="2342">
                <a:solidFill>
                  <a:srgbClr val="218F4E"/>
                </a:solidFill>
                <a:latin typeface="UTM Avo"/>
                <a:ea typeface="UTM Avo"/>
                <a:cs typeface="UTM Avo"/>
                <a:sym typeface="UTM Avo"/>
              </a:rPr>
              <a:t>r English proficiency.</a:t>
            </a:r>
          </a:p>
          <a:p>
            <a:pPr algn="l">
              <a:lnSpc>
                <a:spcPts val="3279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12645428" y="3590557"/>
            <a:ext cx="4652033" cy="109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3196">
                <a:solidFill>
                  <a:srgbClr val="218F4E"/>
                </a:solidFill>
                <a:latin typeface="UTM Impact"/>
                <a:ea typeface="UTM Impact"/>
                <a:cs typeface="UTM Impact"/>
                <a:sym typeface="UTM Impact"/>
              </a:rPr>
              <a:t>KEY CAUTION:</a:t>
            </a:r>
          </a:p>
          <a:p>
            <a:pPr algn="ctr" marL="0" indent="0" lvl="0">
              <a:lnSpc>
                <a:spcPts val="4474"/>
              </a:lnSpc>
            </a:pP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3363408" y="460049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5703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75975" y="7827332"/>
            <a:ext cx="614993" cy="614993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215403" y="4054575"/>
            <a:ext cx="13857194" cy="4915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REFRAMING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ENGLISH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S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ELF-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D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IRECTED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LEARNING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A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CTIVITIES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THROUGH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A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RTIFICIAL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INTELLIGENCE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AMONG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PUBLIC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SECURITY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U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NIVERSITY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 C</a:t>
            </a:r>
            <a:r>
              <a:rPr lang="en-US" sz="5600">
                <a:solidFill>
                  <a:srgbClr val="3A3A7A">
                    <a:alpha val="84706"/>
                  </a:srgbClr>
                </a:solidFill>
                <a:latin typeface="UTM Impact"/>
                <a:ea typeface="UTM Impact"/>
                <a:cs typeface="UTM Impact"/>
                <a:sym typeface="UTM Impact"/>
              </a:rPr>
              <a:t>ADETS</a:t>
            </a:r>
          </a:p>
          <a:p>
            <a:pPr algn="ctr">
              <a:lnSpc>
                <a:spcPts val="7840"/>
              </a:lnSpc>
            </a:pPr>
          </a:p>
          <a:p>
            <a:pPr algn="ctr">
              <a:lnSpc>
                <a:spcPts val="7840"/>
              </a:lnSpc>
              <a:spcBef>
                <a:spcPct val="0"/>
              </a:spcBef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5453855" y="1497625"/>
            <a:ext cx="7380290" cy="720866"/>
          </a:xfrm>
          <a:custGeom>
            <a:avLst/>
            <a:gdLst/>
            <a:ahLst/>
            <a:cxnLst/>
            <a:rect r="r" b="b" t="t" l="l"/>
            <a:pathLst>
              <a:path h="720866" w="7380290">
                <a:moveTo>
                  <a:pt x="0" y="0"/>
                </a:moveTo>
                <a:lnTo>
                  <a:pt x="7380290" y="0"/>
                </a:lnTo>
                <a:lnTo>
                  <a:pt x="7380290" y="720865"/>
                </a:lnTo>
                <a:lnTo>
                  <a:pt x="0" y="7208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738377" y="112838"/>
            <a:ext cx="4811245" cy="1384786"/>
          </a:xfrm>
          <a:custGeom>
            <a:avLst/>
            <a:gdLst/>
            <a:ahLst/>
            <a:cxnLst/>
            <a:rect r="r" b="b" t="t" l="l"/>
            <a:pathLst>
              <a:path h="1384786" w="4811245">
                <a:moveTo>
                  <a:pt x="0" y="0"/>
                </a:moveTo>
                <a:lnTo>
                  <a:pt x="4811246" y="0"/>
                </a:lnTo>
                <a:lnTo>
                  <a:pt x="4811246" y="1384787"/>
                </a:lnTo>
                <a:lnTo>
                  <a:pt x="0" y="13847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7454581" y="945943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000000"/>
                </a:solidFill>
                <a:latin typeface="UTM Avo Bold"/>
                <a:ea typeface="UTM Avo Bold"/>
                <a:cs typeface="UTM Avo Bold"/>
                <a:sym typeface="UTM Avo Bold"/>
              </a:rPr>
              <a:t>29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27189" y="2734210"/>
            <a:ext cx="12006542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 spc="30" u="sng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391438"/>
            <a:ext cx="143782" cy="918076"/>
            <a:chOff x="0" y="0"/>
            <a:chExt cx="37869" cy="2417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3808443"/>
            <a:ext cx="8115300" cy="3464269"/>
            <a:chOff x="0" y="0"/>
            <a:chExt cx="3377834" cy="14419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377834" cy="1441934"/>
            </a:xfrm>
            <a:custGeom>
              <a:avLst/>
              <a:gdLst/>
              <a:ahLst/>
              <a:cxnLst/>
              <a:rect r="r" b="b" t="t" l="l"/>
              <a:pathLst>
                <a:path h="1441934" w="3377834">
                  <a:moveTo>
                    <a:pt x="24804" y="0"/>
                  </a:moveTo>
                  <a:lnTo>
                    <a:pt x="3353030" y="0"/>
                  </a:lnTo>
                  <a:cubicBezTo>
                    <a:pt x="3359608" y="0"/>
                    <a:pt x="3365917" y="2613"/>
                    <a:pt x="3370569" y="7265"/>
                  </a:cubicBezTo>
                  <a:cubicBezTo>
                    <a:pt x="3375220" y="11916"/>
                    <a:pt x="3377834" y="18225"/>
                    <a:pt x="3377834" y="24804"/>
                  </a:cubicBezTo>
                  <a:lnTo>
                    <a:pt x="3377834" y="1417130"/>
                  </a:lnTo>
                  <a:cubicBezTo>
                    <a:pt x="3377834" y="1423708"/>
                    <a:pt x="3375220" y="1430017"/>
                    <a:pt x="3370569" y="1434669"/>
                  </a:cubicBezTo>
                  <a:cubicBezTo>
                    <a:pt x="3365917" y="1439320"/>
                    <a:pt x="3359608" y="1441934"/>
                    <a:pt x="3353030" y="1441934"/>
                  </a:cubicBezTo>
                  <a:lnTo>
                    <a:pt x="24804" y="1441934"/>
                  </a:lnTo>
                  <a:cubicBezTo>
                    <a:pt x="18225" y="1441934"/>
                    <a:pt x="11916" y="1439320"/>
                    <a:pt x="7265" y="1434669"/>
                  </a:cubicBezTo>
                  <a:cubicBezTo>
                    <a:pt x="2613" y="1430017"/>
                    <a:pt x="0" y="1423708"/>
                    <a:pt x="0" y="1417130"/>
                  </a:cubicBezTo>
                  <a:lnTo>
                    <a:pt x="0" y="24804"/>
                  </a:lnTo>
                  <a:cubicBezTo>
                    <a:pt x="0" y="18225"/>
                    <a:pt x="2613" y="11916"/>
                    <a:pt x="7265" y="7265"/>
                  </a:cubicBezTo>
                  <a:cubicBezTo>
                    <a:pt x="11916" y="2613"/>
                    <a:pt x="18225" y="0"/>
                    <a:pt x="24804" y="0"/>
                  </a:cubicBezTo>
                  <a:close/>
                </a:path>
              </a:pathLst>
            </a:custGeom>
            <a:solidFill>
              <a:srgbClr val="FFF9F0"/>
            </a:solidFill>
            <a:ln w="38100" cap="rnd">
              <a:solidFill>
                <a:srgbClr val="F3A31F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377834" cy="14800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7643670"/>
            <a:ext cx="16082077" cy="1661709"/>
            <a:chOff x="0" y="0"/>
            <a:chExt cx="6693848" cy="6916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693848" cy="691653"/>
            </a:xfrm>
            <a:custGeom>
              <a:avLst/>
              <a:gdLst/>
              <a:ahLst/>
              <a:cxnLst/>
              <a:rect r="r" b="b" t="t" l="l"/>
              <a:pathLst>
                <a:path h="691653" w="6693848">
                  <a:moveTo>
                    <a:pt x="12516" y="0"/>
                  </a:moveTo>
                  <a:lnTo>
                    <a:pt x="6681332" y="0"/>
                  </a:lnTo>
                  <a:cubicBezTo>
                    <a:pt x="6684651" y="0"/>
                    <a:pt x="6687834" y="1319"/>
                    <a:pt x="6690182" y="3666"/>
                  </a:cubicBezTo>
                  <a:cubicBezTo>
                    <a:pt x="6692529" y="6013"/>
                    <a:pt x="6693848" y="9197"/>
                    <a:pt x="6693848" y="12516"/>
                  </a:cubicBezTo>
                  <a:lnTo>
                    <a:pt x="6693848" y="679137"/>
                  </a:lnTo>
                  <a:cubicBezTo>
                    <a:pt x="6693848" y="686050"/>
                    <a:pt x="6688244" y="691653"/>
                    <a:pt x="6681332" y="691653"/>
                  </a:cubicBezTo>
                  <a:lnTo>
                    <a:pt x="12516" y="691653"/>
                  </a:lnTo>
                  <a:cubicBezTo>
                    <a:pt x="5604" y="691653"/>
                    <a:pt x="0" y="686050"/>
                    <a:pt x="0" y="679137"/>
                  </a:cubicBezTo>
                  <a:lnTo>
                    <a:pt x="0" y="12516"/>
                  </a:lnTo>
                  <a:cubicBezTo>
                    <a:pt x="0" y="5604"/>
                    <a:pt x="5604" y="0"/>
                    <a:pt x="12516" y="0"/>
                  </a:cubicBezTo>
                  <a:close/>
                </a:path>
              </a:pathLst>
            </a:custGeom>
            <a:solidFill>
              <a:srgbClr val="F2FFF8"/>
            </a:solidFill>
            <a:ln w="38100" cap="rnd">
              <a:solidFill>
                <a:srgbClr val="1EA4C9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6693848" cy="7297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97174" y="3808443"/>
            <a:ext cx="7661562" cy="3464269"/>
            <a:chOff x="0" y="0"/>
            <a:chExt cx="3188974" cy="144193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88974" cy="1441934"/>
            </a:xfrm>
            <a:custGeom>
              <a:avLst/>
              <a:gdLst/>
              <a:ahLst/>
              <a:cxnLst/>
              <a:rect r="r" b="b" t="t" l="l"/>
              <a:pathLst>
                <a:path h="1441934" w="3188974">
                  <a:moveTo>
                    <a:pt x="25262" y="0"/>
                  </a:moveTo>
                  <a:lnTo>
                    <a:pt x="3163712" y="0"/>
                  </a:lnTo>
                  <a:cubicBezTo>
                    <a:pt x="3170412" y="0"/>
                    <a:pt x="3176838" y="2662"/>
                    <a:pt x="3181575" y="7399"/>
                  </a:cubicBezTo>
                  <a:cubicBezTo>
                    <a:pt x="3186313" y="12137"/>
                    <a:pt x="3188974" y="18562"/>
                    <a:pt x="3188974" y="25262"/>
                  </a:cubicBezTo>
                  <a:lnTo>
                    <a:pt x="3188974" y="1416671"/>
                  </a:lnTo>
                  <a:cubicBezTo>
                    <a:pt x="3188974" y="1430623"/>
                    <a:pt x="3177664" y="1441934"/>
                    <a:pt x="3163712" y="1441934"/>
                  </a:cubicBezTo>
                  <a:lnTo>
                    <a:pt x="25262" y="1441934"/>
                  </a:lnTo>
                  <a:cubicBezTo>
                    <a:pt x="11310" y="1441934"/>
                    <a:pt x="0" y="1430623"/>
                    <a:pt x="0" y="1416671"/>
                  </a:cubicBezTo>
                  <a:lnTo>
                    <a:pt x="0" y="25262"/>
                  </a:lnTo>
                  <a:cubicBezTo>
                    <a:pt x="0" y="18562"/>
                    <a:pt x="2662" y="12137"/>
                    <a:pt x="7399" y="7399"/>
                  </a:cubicBezTo>
                  <a:cubicBezTo>
                    <a:pt x="12137" y="2662"/>
                    <a:pt x="18562" y="0"/>
                    <a:pt x="25262" y="0"/>
                  </a:cubicBezTo>
                  <a:close/>
                </a:path>
              </a:pathLst>
            </a:custGeom>
            <a:solidFill>
              <a:srgbClr val="F2FFF8"/>
            </a:solidFill>
            <a:ln w="38100" cap="rnd">
              <a:solidFill>
                <a:srgbClr val="01804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188974" cy="14800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226099" y="4452017"/>
            <a:ext cx="652317" cy="458253"/>
          </a:xfrm>
          <a:custGeom>
            <a:avLst/>
            <a:gdLst/>
            <a:ahLst/>
            <a:cxnLst/>
            <a:rect r="r" b="b" t="t" l="l"/>
            <a:pathLst>
              <a:path h="458253" w="652317">
                <a:moveTo>
                  <a:pt x="0" y="0"/>
                </a:moveTo>
                <a:lnTo>
                  <a:pt x="652317" y="0"/>
                </a:lnTo>
                <a:lnTo>
                  <a:pt x="652317" y="458253"/>
                </a:lnTo>
                <a:lnTo>
                  <a:pt x="0" y="4582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496789" y="1267613"/>
            <a:ext cx="5513784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</a:pPr>
            <a:r>
              <a:rPr lang="en-US" sz="6000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WHY THIS STUDY?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52257" y="5126419"/>
            <a:ext cx="7321467" cy="126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8"/>
              </a:lnSpc>
            </a:pPr>
            <a:r>
              <a:rPr lang="en-US" sz="2384" b="true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Personalization, immediate feedback, flexible practice, and expanded access to resources.</a:t>
            </a:r>
          </a:p>
          <a:p>
            <a:pPr algn="ctr">
              <a:lnSpc>
                <a:spcPts val="3338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030934" y="4412578"/>
            <a:ext cx="6670547" cy="470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  <a:spcBef>
                <a:spcPct val="0"/>
              </a:spcBef>
            </a:pPr>
            <a:r>
              <a:rPr lang="en-US" b="true" sz="2649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AI IS CHANGING LANGUAGE LEARNING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344271" y="8207452"/>
            <a:ext cx="534145" cy="534145"/>
          </a:xfrm>
          <a:custGeom>
            <a:avLst/>
            <a:gdLst/>
            <a:ahLst/>
            <a:cxnLst/>
            <a:rect r="r" b="b" t="t" l="l"/>
            <a:pathLst>
              <a:path h="534145" w="534145">
                <a:moveTo>
                  <a:pt x="0" y="0"/>
                </a:moveTo>
                <a:lnTo>
                  <a:pt x="534145" y="0"/>
                </a:lnTo>
                <a:lnTo>
                  <a:pt x="534145" y="534145"/>
                </a:lnTo>
                <a:lnTo>
                  <a:pt x="0" y="5341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7454566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00591" y="2347333"/>
            <a:ext cx="14059585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FROM</a:t>
            </a:r>
            <a:r>
              <a:rPr lang="en-US" b="true" sz="21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AI-ASSISTED TASKS TO THE OVERALL SELF-DIRECTED LEARNING PROCESS</a:t>
            </a:r>
          </a:p>
          <a:p>
            <a:pPr algn="just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1661601" y="4378520"/>
            <a:ext cx="3332708" cy="942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b="true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THE RESEARCH GAP</a:t>
            </a:r>
          </a:p>
          <a:p>
            <a:pPr algn="l">
              <a:lnSpc>
                <a:spcPts val="3709"/>
              </a:lnSpc>
              <a:spcBef>
                <a:spcPct val="0"/>
              </a:spcBef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9667221" y="5126419"/>
            <a:ext cx="7321467" cy="126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8"/>
              </a:lnSpc>
            </a:pPr>
            <a:r>
              <a:rPr lang="en-US" sz="2384" b="true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Previous work often examines individual language skills or discrete learning tasks.</a:t>
            </a:r>
          </a:p>
          <a:p>
            <a:pPr algn="ctr">
              <a:lnSpc>
                <a:spcPts val="3338"/>
              </a:lnSpc>
              <a:spcBef>
                <a:spcPct val="0"/>
              </a:spcBef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2030934" y="8140777"/>
            <a:ext cx="3837384" cy="942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b="true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THE MISSING CONTEXT</a:t>
            </a:r>
          </a:p>
          <a:p>
            <a:pPr algn="l">
              <a:lnSpc>
                <a:spcPts val="3709"/>
              </a:lnSpc>
              <a:spcBef>
                <a:spcPct val="0"/>
              </a:spcBef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6429454" y="7989775"/>
            <a:ext cx="10393221" cy="126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8"/>
              </a:lnSpc>
            </a:pPr>
            <a:r>
              <a:rPr lang="en-US" sz="2384" b="true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Less is known about AI and the overall self-directed learning process in highly disciplined Public Security Universities.</a:t>
            </a:r>
          </a:p>
          <a:p>
            <a:pPr algn="ctr">
              <a:lnSpc>
                <a:spcPts val="3338"/>
              </a:lnSpc>
              <a:spcBef>
                <a:spcPct val="0"/>
              </a:spcBef>
            </a:pP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558648" y="9638754"/>
            <a:ext cx="8315076" cy="316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 spc="18" u="sng">
                <a:solidFill>
                  <a:srgbClr val="CF242C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42" t="0" r="-374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64525" y="1721911"/>
            <a:ext cx="4347388" cy="1718184"/>
            <a:chOff x="0" y="0"/>
            <a:chExt cx="1562678" cy="61760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LEARNING RESOURCES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536113" y="6631473"/>
            <a:ext cx="7272939" cy="1812973"/>
            <a:chOff x="0" y="0"/>
            <a:chExt cx="2614274" cy="6516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14274" cy="651677"/>
            </a:xfrm>
            <a:custGeom>
              <a:avLst/>
              <a:gdLst/>
              <a:ahLst/>
              <a:cxnLst/>
              <a:rect r="r" b="b" t="t" l="l"/>
              <a:pathLst>
                <a:path h="651677" w="2614274">
                  <a:moveTo>
                    <a:pt x="37257" y="0"/>
                  </a:moveTo>
                  <a:lnTo>
                    <a:pt x="2577018" y="0"/>
                  </a:lnTo>
                  <a:cubicBezTo>
                    <a:pt x="2597594" y="0"/>
                    <a:pt x="2614274" y="16680"/>
                    <a:pt x="2614274" y="37257"/>
                  </a:cubicBezTo>
                  <a:lnTo>
                    <a:pt x="2614274" y="614420"/>
                  </a:lnTo>
                  <a:cubicBezTo>
                    <a:pt x="2614274" y="634997"/>
                    <a:pt x="2597594" y="651677"/>
                    <a:pt x="2577018" y="651677"/>
                  </a:cubicBezTo>
                  <a:lnTo>
                    <a:pt x="37257" y="651677"/>
                  </a:lnTo>
                  <a:cubicBezTo>
                    <a:pt x="16680" y="651677"/>
                    <a:pt x="0" y="634997"/>
                    <a:pt x="0" y="614420"/>
                  </a:cubicBezTo>
                  <a:lnTo>
                    <a:pt x="0" y="37257"/>
                  </a:lnTo>
                  <a:cubicBezTo>
                    <a:pt x="0" y="16680"/>
                    <a:pt x="16680" y="0"/>
                    <a:pt x="37257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2614274" cy="7278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SUPPORT LEARNERS BEYOND THE CLASSROOM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398768" y="1721911"/>
            <a:ext cx="4347388" cy="1718184"/>
            <a:chOff x="0" y="0"/>
            <a:chExt cx="1562678" cy="6176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GENERATE EXERCISES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564525" y="4284408"/>
            <a:ext cx="4347388" cy="1718184"/>
            <a:chOff x="0" y="0"/>
            <a:chExt cx="1562678" cy="61760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GIVE IMMEDIATE FEEDBACK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398768" y="4284408"/>
            <a:ext cx="4347388" cy="1718184"/>
            <a:chOff x="0" y="0"/>
            <a:chExt cx="1562678" cy="61760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SIMULATE CONVERSATIONS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56"/>
            <a:ext cx="18288000" cy="10459341"/>
          </a:xfrm>
          <a:custGeom>
            <a:avLst/>
            <a:gdLst/>
            <a:ahLst/>
            <a:cxnLst/>
            <a:rect r="r" b="b" t="t" l="l"/>
            <a:pathLst>
              <a:path h="10459341" w="18288000">
                <a:moveTo>
                  <a:pt x="0" y="0"/>
                </a:moveTo>
                <a:lnTo>
                  <a:pt x="18288000" y="0"/>
                </a:lnTo>
                <a:lnTo>
                  <a:pt x="18288000" y="10459342"/>
                </a:lnTo>
                <a:lnTo>
                  <a:pt x="0" y="10459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22332" y="844715"/>
            <a:ext cx="16083711" cy="8597570"/>
            <a:chOff x="0" y="0"/>
            <a:chExt cx="5781326" cy="309041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81326" cy="3090416"/>
            </a:xfrm>
            <a:custGeom>
              <a:avLst/>
              <a:gdLst/>
              <a:ahLst/>
              <a:cxnLst/>
              <a:rect r="r" b="b" t="t" l="l"/>
              <a:pathLst>
                <a:path h="3090416" w="5781326">
                  <a:moveTo>
                    <a:pt x="16847" y="0"/>
                  </a:moveTo>
                  <a:lnTo>
                    <a:pt x="5764478" y="0"/>
                  </a:lnTo>
                  <a:cubicBezTo>
                    <a:pt x="5768947" y="0"/>
                    <a:pt x="5773232" y="1775"/>
                    <a:pt x="5776391" y="4934"/>
                  </a:cubicBezTo>
                  <a:cubicBezTo>
                    <a:pt x="5779551" y="8094"/>
                    <a:pt x="5781326" y="12379"/>
                    <a:pt x="5781326" y="16847"/>
                  </a:cubicBezTo>
                  <a:lnTo>
                    <a:pt x="5781326" y="3073569"/>
                  </a:lnTo>
                  <a:cubicBezTo>
                    <a:pt x="5781326" y="3078037"/>
                    <a:pt x="5779551" y="3082322"/>
                    <a:pt x="5776391" y="3085481"/>
                  </a:cubicBezTo>
                  <a:cubicBezTo>
                    <a:pt x="5773232" y="3088641"/>
                    <a:pt x="5768947" y="3090416"/>
                    <a:pt x="5764478" y="3090416"/>
                  </a:cubicBezTo>
                  <a:lnTo>
                    <a:pt x="16847" y="3090416"/>
                  </a:lnTo>
                  <a:cubicBezTo>
                    <a:pt x="12379" y="3090416"/>
                    <a:pt x="8094" y="3088641"/>
                    <a:pt x="4934" y="3085481"/>
                  </a:cubicBezTo>
                  <a:cubicBezTo>
                    <a:pt x="1775" y="3082322"/>
                    <a:pt x="0" y="3078037"/>
                    <a:pt x="0" y="3073569"/>
                  </a:cubicBezTo>
                  <a:lnTo>
                    <a:pt x="0" y="16847"/>
                  </a:lnTo>
                  <a:cubicBezTo>
                    <a:pt x="0" y="12379"/>
                    <a:pt x="1775" y="8094"/>
                    <a:pt x="4934" y="4934"/>
                  </a:cubicBezTo>
                  <a:cubicBezTo>
                    <a:pt x="8094" y="1775"/>
                    <a:pt x="12379" y="0"/>
                    <a:pt x="16847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5781326" cy="31761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999"/>
                </a:lnSpc>
              </a:pPr>
              <a:r>
                <a:rPr lang="en-US" b="true" sz="4999">
                  <a:solidFill>
                    <a:srgbClr val="262691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“HOW DOES AI REFRAME THE OVERALL PROCESS OF ENGLISH SELF-DIRECTED LEARNING?”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4347388" cy="1718184"/>
            <a:chOff x="0" y="0"/>
            <a:chExt cx="1562678" cy="61760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SETTING GOALS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52751" y="3425316"/>
            <a:ext cx="4347388" cy="1718184"/>
            <a:chOff x="0" y="0"/>
            <a:chExt cx="1562678" cy="6176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SELECTING RESOURCES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276801" y="5821931"/>
            <a:ext cx="4347388" cy="2309274"/>
            <a:chOff x="0" y="0"/>
            <a:chExt cx="1562678" cy="8300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62678" cy="830074"/>
            </a:xfrm>
            <a:custGeom>
              <a:avLst/>
              <a:gdLst/>
              <a:ahLst/>
              <a:cxnLst/>
              <a:rect r="r" b="b" t="t" l="l"/>
              <a:pathLst>
                <a:path h="830074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767745"/>
                  </a:lnTo>
                  <a:cubicBezTo>
                    <a:pt x="1562678" y="802168"/>
                    <a:pt x="1534773" y="830074"/>
                    <a:pt x="1500350" y="830074"/>
                  </a:cubicBezTo>
                  <a:lnTo>
                    <a:pt x="62329" y="830074"/>
                  </a:lnTo>
                  <a:cubicBezTo>
                    <a:pt x="27906" y="830074"/>
                    <a:pt x="0" y="802168"/>
                    <a:pt x="0" y="767745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76200"/>
              <a:ext cx="1562678" cy="9062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ORGANIZING LEARNING ACTIVITIES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911912" y="1028700"/>
            <a:ext cx="4347388" cy="1718184"/>
            <a:chOff x="0" y="0"/>
            <a:chExt cx="1562678" cy="61760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MONITORING PROGRESS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387471" y="3425316"/>
            <a:ext cx="4347388" cy="1718184"/>
            <a:chOff x="0" y="0"/>
            <a:chExt cx="1562678" cy="61760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562678" cy="617605"/>
            </a:xfrm>
            <a:custGeom>
              <a:avLst/>
              <a:gdLst/>
              <a:ahLst/>
              <a:cxnLst/>
              <a:rect r="r" b="b" t="t" l="l"/>
              <a:pathLst>
                <a:path h="617605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555276"/>
                  </a:lnTo>
                  <a:cubicBezTo>
                    <a:pt x="1562678" y="589700"/>
                    <a:pt x="1534773" y="617605"/>
                    <a:pt x="1500350" y="617605"/>
                  </a:cubicBezTo>
                  <a:lnTo>
                    <a:pt x="62329" y="617605"/>
                  </a:lnTo>
                  <a:cubicBezTo>
                    <a:pt x="45798" y="617605"/>
                    <a:pt x="29945" y="611038"/>
                    <a:pt x="18256" y="599350"/>
                  </a:cubicBezTo>
                  <a:cubicBezTo>
                    <a:pt x="6567" y="587661"/>
                    <a:pt x="0" y="571807"/>
                    <a:pt x="0" y="555276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1562678" cy="693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ADJUSTING STRATEGIES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831162" y="5821931"/>
            <a:ext cx="4347388" cy="2309274"/>
            <a:chOff x="0" y="0"/>
            <a:chExt cx="1562678" cy="83007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562678" cy="830074"/>
            </a:xfrm>
            <a:custGeom>
              <a:avLst/>
              <a:gdLst/>
              <a:ahLst/>
              <a:cxnLst/>
              <a:rect r="r" b="b" t="t" l="l"/>
              <a:pathLst>
                <a:path h="830074" w="1562678">
                  <a:moveTo>
                    <a:pt x="62329" y="0"/>
                  </a:moveTo>
                  <a:lnTo>
                    <a:pt x="1500350" y="0"/>
                  </a:lnTo>
                  <a:cubicBezTo>
                    <a:pt x="1516880" y="0"/>
                    <a:pt x="1532734" y="6567"/>
                    <a:pt x="1544423" y="18256"/>
                  </a:cubicBezTo>
                  <a:cubicBezTo>
                    <a:pt x="1556112" y="29945"/>
                    <a:pt x="1562678" y="45798"/>
                    <a:pt x="1562678" y="62329"/>
                  </a:cubicBezTo>
                  <a:lnTo>
                    <a:pt x="1562678" y="767745"/>
                  </a:lnTo>
                  <a:cubicBezTo>
                    <a:pt x="1562678" y="802168"/>
                    <a:pt x="1534773" y="830074"/>
                    <a:pt x="1500350" y="830074"/>
                  </a:cubicBezTo>
                  <a:lnTo>
                    <a:pt x="62329" y="830074"/>
                  </a:lnTo>
                  <a:cubicBezTo>
                    <a:pt x="27906" y="830074"/>
                    <a:pt x="0" y="802168"/>
                    <a:pt x="0" y="767745"/>
                  </a:cubicBezTo>
                  <a:lnTo>
                    <a:pt x="0" y="62329"/>
                  </a:lnTo>
                  <a:cubicBezTo>
                    <a:pt x="0" y="45798"/>
                    <a:pt x="6567" y="29945"/>
                    <a:pt x="18256" y="18256"/>
                  </a:cubicBezTo>
                  <a:cubicBezTo>
                    <a:pt x="29945" y="6567"/>
                    <a:pt x="45798" y="0"/>
                    <a:pt x="62329" y="0"/>
                  </a:cubicBezTo>
                  <a:close/>
                </a:path>
              </a:pathLst>
            </a:custGeom>
            <a:solidFill>
              <a:srgbClr val="FEFFFB">
                <a:alpha val="80000"/>
              </a:srgbClr>
            </a:solidFill>
            <a:ln w="38100" cap="rnd">
              <a:solidFill>
                <a:srgbClr val="262691">
                  <a:alpha val="80000"/>
                </a:srgbClr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76200"/>
              <a:ext cx="1562678" cy="9062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20"/>
                </a:lnSpc>
              </a:pPr>
              <a:r>
                <a:rPr lang="en-US" b="true" sz="3800">
                  <a:solidFill>
                    <a:srgbClr val="000000">
                      <a:alpha val="80000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EVALUATING ONE'S OWN LEARNING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156290" y="1264116"/>
            <a:ext cx="3975421" cy="3272577"/>
            <a:chOff x="0" y="0"/>
            <a:chExt cx="1654691" cy="136214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54691" cy="1362146"/>
            </a:xfrm>
            <a:custGeom>
              <a:avLst/>
              <a:gdLst/>
              <a:ahLst/>
              <a:cxnLst/>
              <a:rect r="r" b="b" t="t" l="l"/>
              <a:pathLst>
                <a:path h="1362146" w="1654691">
                  <a:moveTo>
                    <a:pt x="50634" y="0"/>
                  </a:moveTo>
                  <a:lnTo>
                    <a:pt x="1604057" y="0"/>
                  </a:lnTo>
                  <a:cubicBezTo>
                    <a:pt x="1632021" y="0"/>
                    <a:pt x="1654691" y="22669"/>
                    <a:pt x="1654691" y="50634"/>
                  </a:cubicBezTo>
                  <a:lnTo>
                    <a:pt x="1654691" y="1311512"/>
                  </a:lnTo>
                  <a:cubicBezTo>
                    <a:pt x="1654691" y="1339476"/>
                    <a:pt x="1632021" y="1362146"/>
                    <a:pt x="1604057" y="1362146"/>
                  </a:cubicBezTo>
                  <a:lnTo>
                    <a:pt x="50634" y="1362146"/>
                  </a:lnTo>
                  <a:cubicBezTo>
                    <a:pt x="22669" y="1362146"/>
                    <a:pt x="0" y="1339476"/>
                    <a:pt x="0" y="1311512"/>
                  </a:cubicBezTo>
                  <a:lnTo>
                    <a:pt x="0" y="50634"/>
                  </a:lnTo>
                  <a:cubicBezTo>
                    <a:pt x="0" y="22669"/>
                    <a:pt x="22669" y="0"/>
                    <a:pt x="50634" y="0"/>
                  </a:cubicBezTo>
                  <a:close/>
                </a:path>
              </a:pathLst>
            </a:custGeom>
            <a:solidFill>
              <a:srgbClr val="FFF9F0"/>
            </a:solidFill>
            <a:ln w="38100" cap="rnd">
              <a:solidFill>
                <a:srgbClr val="F3A31F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1654691" cy="141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00"/>
                </a:lnSpc>
              </a:pPr>
              <a:r>
                <a:rPr lang="en-US" b="true" sz="3000">
                  <a:solidFill>
                    <a:srgbClr val="000000"/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SELF - DIRECTED LEARNING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46" r="0" b="-934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22332" y="844715"/>
            <a:ext cx="16083711" cy="8597570"/>
            <a:chOff x="0" y="0"/>
            <a:chExt cx="5781326" cy="309041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81326" cy="3090416"/>
            </a:xfrm>
            <a:custGeom>
              <a:avLst/>
              <a:gdLst/>
              <a:ahLst/>
              <a:cxnLst/>
              <a:rect r="r" b="b" t="t" l="l"/>
              <a:pathLst>
                <a:path h="3090416" w="5781326">
                  <a:moveTo>
                    <a:pt x="16847" y="0"/>
                  </a:moveTo>
                  <a:lnTo>
                    <a:pt x="5764478" y="0"/>
                  </a:lnTo>
                  <a:cubicBezTo>
                    <a:pt x="5768947" y="0"/>
                    <a:pt x="5773232" y="1775"/>
                    <a:pt x="5776391" y="4934"/>
                  </a:cubicBezTo>
                  <a:cubicBezTo>
                    <a:pt x="5779551" y="8094"/>
                    <a:pt x="5781326" y="12379"/>
                    <a:pt x="5781326" y="16847"/>
                  </a:cubicBezTo>
                  <a:lnTo>
                    <a:pt x="5781326" y="3073569"/>
                  </a:lnTo>
                  <a:cubicBezTo>
                    <a:pt x="5781326" y="3078037"/>
                    <a:pt x="5779551" y="3082322"/>
                    <a:pt x="5776391" y="3085481"/>
                  </a:cubicBezTo>
                  <a:cubicBezTo>
                    <a:pt x="5773232" y="3088641"/>
                    <a:pt x="5768947" y="3090416"/>
                    <a:pt x="5764478" y="3090416"/>
                  </a:cubicBezTo>
                  <a:lnTo>
                    <a:pt x="16847" y="3090416"/>
                  </a:lnTo>
                  <a:cubicBezTo>
                    <a:pt x="12379" y="3090416"/>
                    <a:pt x="8094" y="3088641"/>
                    <a:pt x="4934" y="3085481"/>
                  </a:cubicBezTo>
                  <a:cubicBezTo>
                    <a:pt x="1775" y="3082322"/>
                    <a:pt x="0" y="3078037"/>
                    <a:pt x="0" y="3073569"/>
                  </a:cubicBezTo>
                  <a:lnTo>
                    <a:pt x="0" y="16847"/>
                  </a:lnTo>
                  <a:cubicBezTo>
                    <a:pt x="0" y="12379"/>
                    <a:pt x="1775" y="8094"/>
                    <a:pt x="4934" y="4934"/>
                  </a:cubicBezTo>
                  <a:cubicBezTo>
                    <a:pt x="8094" y="1775"/>
                    <a:pt x="12379" y="0"/>
                    <a:pt x="16847" y="0"/>
                  </a:cubicBezTo>
                  <a:close/>
                </a:path>
              </a:pathLst>
            </a:custGeom>
            <a:solidFill>
              <a:srgbClr val="FEFFFB">
                <a:alpha val="89804"/>
              </a:srgbClr>
            </a:solidFill>
            <a:ln w="38100" cap="rnd">
              <a:solidFill>
                <a:srgbClr val="262691">
                  <a:alpha val="89804"/>
                </a:srgbClr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5781326" cy="31666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262691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DISTINCTIVE EDUCATIONAL ENVIRONMENT</a:t>
              </a:r>
            </a:p>
            <a:p>
              <a:pPr algn="l" marL="885189" indent="-442594" lvl="1">
                <a:lnSpc>
                  <a:spcPts val="5739"/>
                </a:lnSpc>
                <a:buFont typeface="Arial"/>
                <a:buChar char="•"/>
              </a:pPr>
              <a:r>
                <a:rPr lang="en-US" b="true" sz="4099">
                  <a:solidFill>
                    <a:srgbClr val="018040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C</a:t>
              </a:r>
              <a:r>
                <a:rPr lang="en-US" b="true" sz="4099">
                  <a:solidFill>
                    <a:srgbClr val="018040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entrally organized academic and training schedules; </a:t>
              </a:r>
            </a:p>
            <a:p>
              <a:pPr algn="l" marL="885189" indent="-442594" lvl="1">
                <a:lnSpc>
                  <a:spcPts val="5739"/>
                </a:lnSpc>
                <a:buFont typeface="Arial"/>
                <a:buChar char="•"/>
              </a:pPr>
              <a:r>
                <a:rPr lang="en-US" b="true" sz="4099">
                  <a:solidFill>
                    <a:srgbClr val="018040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Strict discipline; </a:t>
              </a:r>
            </a:p>
            <a:p>
              <a:pPr algn="l" marL="885189" indent="-442594" lvl="1">
                <a:lnSpc>
                  <a:spcPts val="5739"/>
                </a:lnSpc>
                <a:buFont typeface="Arial"/>
                <a:buChar char="•"/>
              </a:pPr>
              <a:r>
                <a:rPr lang="en-US" b="true" sz="4099">
                  <a:solidFill>
                    <a:srgbClr val="018040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Professional training objectives; </a:t>
              </a:r>
            </a:p>
            <a:p>
              <a:pPr algn="l" marL="885189" indent="-442594" lvl="1">
                <a:lnSpc>
                  <a:spcPts val="5739"/>
                </a:lnSpc>
                <a:buFont typeface="Arial"/>
                <a:buChar char="•"/>
              </a:pPr>
              <a:r>
                <a:rPr lang="en-US" b="true" sz="4099">
                  <a:solidFill>
                    <a:srgbClr val="018040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Information-security requirements.</a:t>
              </a:r>
            </a:p>
            <a:p>
              <a:pPr algn="ctr">
                <a:lnSpc>
                  <a:spcPts val="5739"/>
                </a:lnSpc>
              </a:pPr>
              <a:r>
                <a:rPr lang="en-US" b="true" sz="4099">
                  <a:solidFill>
                    <a:srgbClr val="018040">
                      <a:alpha val="89804"/>
                    </a:srgbClr>
                  </a:solidFill>
                  <a:latin typeface="UTM Avo Bold"/>
                  <a:ea typeface="UTM Avo Bold"/>
                  <a:cs typeface="UTM Avo Bold"/>
                  <a:sym typeface="UTM Avo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391438"/>
            <a:ext cx="143782" cy="918076"/>
            <a:chOff x="0" y="0"/>
            <a:chExt cx="37869" cy="2417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869" cy="241798"/>
            </a:xfrm>
            <a:custGeom>
              <a:avLst/>
              <a:gdLst/>
              <a:ahLst/>
              <a:cxnLst/>
              <a:rect r="r" b="b" t="t" l="l"/>
              <a:pathLst>
                <a:path h="241798" w="37869">
                  <a:moveTo>
                    <a:pt x="0" y="0"/>
                  </a:moveTo>
                  <a:lnTo>
                    <a:pt x="37869" y="0"/>
                  </a:lnTo>
                  <a:lnTo>
                    <a:pt x="37869" y="241798"/>
                  </a:lnTo>
                  <a:lnTo>
                    <a:pt x="0" y="241798"/>
                  </a:lnTo>
                  <a:close/>
                </a:path>
              </a:pathLst>
            </a:custGeom>
            <a:solidFill>
              <a:srgbClr val="F3A31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7869" cy="27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3808443"/>
            <a:ext cx="8115300" cy="3464269"/>
            <a:chOff x="0" y="0"/>
            <a:chExt cx="3377834" cy="14419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377834" cy="1441934"/>
            </a:xfrm>
            <a:custGeom>
              <a:avLst/>
              <a:gdLst/>
              <a:ahLst/>
              <a:cxnLst/>
              <a:rect r="r" b="b" t="t" l="l"/>
              <a:pathLst>
                <a:path h="1441934" w="3377834">
                  <a:moveTo>
                    <a:pt x="24804" y="0"/>
                  </a:moveTo>
                  <a:lnTo>
                    <a:pt x="3353030" y="0"/>
                  </a:lnTo>
                  <a:cubicBezTo>
                    <a:pt x="3359608" y="0"/>
                    <a:pt x="3365917" y="2613"/>
                    <a:pt x="3370569" y="7265"/>
                  </a:cubicBezTo>
                  <a:cubicBezTo>
                    <a:pt x="3375220" y="11916"/>
                    <a:pt x="3377834" y="18225"/>
                    <a:pt x="3377834" y="24804"/>
                  </a:cubicBezTo>
                  <a:lnTo>
                    <a:pt x="3377834" y="1417130"/>
                  </a:lnTo>
                  <a:cubicBezTo>
                    <a:pt x="3377834" y="1423708"/>
                    <a:pt x="3375220" y="1430017"/>
                    <a:pt x="3370569" y="1434669"/>
                  </a:cubicBezTo>
                  <a:cubicBezTo>
                    <a:pt x="3365917" y="1439320"/>
                    <a:pt x="3359608" y="1441934"/>
                    <a:pt x="3353030" y="1441934"/>
                  </a:cubicBezTo>
                  <a:lnTo>
                    <a:pt x="24804" y="1441934"/>
                  </a:lnTo>
                  <a:cubicBezTo>
                    <a:pt x="18225" y="1441934"/>
                    <a:pt x="11916" y="1439320"/>
                    <a:pt x="7265" y="1434669"/>
                  </a:cubicBezTo>
                  <a:cubicBezTo>
                    <a:pt x="2613" y="1430017"/>
                    <a:pt x="0" y="1423708"/>
                    <a:pt x="0" y="1417130"/>
                  </a:cubicBezTo>
                  <a:lnTo>
                    <a:pt x="0" y="24804"/>
                  </a:lnTo>
                  <a:cubicBezTo>
                    <a:pt x="0" y="18225"/>
                    <a:pt x="2613" y="11916"/>
                    <a:pt x="7265" y="7265"/>
                  </a:cubicBezTo>
                  <a:cubicBezTo>
                    <a:pt x="11916" y="2613"/>
                    <a:pt x="18225" y="0"/>
                    <a:pt x="24804" y="0"/>
                  </a:cubicBezTo>
                  <a:close/>
                </a:path>
              </a:pathLst>
            </a:custGeom>
            <a:solidFill>
              <a:srgbClr val="FFF9F0"/>
            </a:solidFill>
            <a:ln w="38100" cap="rnd">
              <a:solidFill>
                <a:srgbClr val="F3A31F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377834" cy="14800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7643670"/>
            <a:ext cx="16082077" cy="1661709"/>
            <a:chOff x="0" y="0"/>
            <a:chExt cx="6693848" cy="6916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693848" cy="691653"/>
            </a:xfrm>
            <a:custGeom>
              <a:avLst/>
              <a:gdLst/>
              <a:ahLst/>
              <a:cxnLst/>
              <a:rect r="r" b="b" t="t" l="l"/>
              <a:pathLst>
                <a:path h="691653" w="6693848">
                  <a:moveTo>
                    <a:pt x="12516" y="0"/>
                  </a:moveTo>
                  <a:lnTo>
                    <a:pt x="6681332" y="0"/>
                  </a:lnTo>
                  <a:cubicBezTo>
                    <a:pt x="6684651" y="0"/>
                    <a:pt x="6687834" y="1319"/>
                    <a:pt x="6690182" y="3666"/>
                  </a:cubicBezTo>
                  <a:cubicBezTo>
                    <a:pt x="6692529" y="6013"/>
                    <a:pt x="6693848" y="9197"/>
                    <a:pt x="6693848" y="12516"/>
                  </a:cubicBezTo>
                  <a:lnTo>
                    <a:pt x="6693848" y="679137"/>
                  </a:lnTo>
                  <a:cubicBezTo>
                    <a:pt x="6693848" y="686050"/>
                    <a:pt x="6688244" y="691653"/>
                    <a:pt x="6681332" y="691653"/>
                  </a:cubicBezTo>
                  <a:lnTo>
                    <a:pt x="12516" y="691653"/>
                  </a:lnTo>
                  <a:cubicBezTo>
                    <a:pt x="5604" y="691653"/>
                    <a:pt x="0" y="686050"/>
                    <a:pt x="0" y="679137"/>
                  </a:cubicBezTo>
                  <a:lnTo>
                    <a:pt x="0" y="12516"/>
                  </a:lnTo>
                  <a:cubicBezTo>
                    <a:pt x="0" y="5604"/>
                    <a:pt x="5604" y="0"/>
                    <a:pt x="12516" y="0"/>
                  </a:cubicBezTo>
                  <a:close/>
                </a:path>
              </a:pathLst>
            </a:custGeom>
            <a:solidFill>
              <a:srgbClr val="F2FFF8"/>
            </a:solidFill>
            <a:ln w="38100" cap="rnd">
              <a:solidFill>
                <a:srgbClr val="1EA4C9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6693848" cy="7297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97174" y="3808443"/>
            <a:ext cx="7661562" cy="3464269"/>
            <a:chOff x="0" y="0"/>
            <a:chExt cx="3188974" cy="144193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88974" cy="1441934"/>
            </a:xfrm>
            <a:custGeom>
              <a:avLst/>
              <a:gdLst/>
              <a:ahLst/>
              <a:cxnLst/>
              <a:rect r="r" b="b" t="t" l="l"/>
              <a:pathLst>
                <a:path h="1441934" w="3188974">
                  <a:moveTo>
                    <a:pt x="25262" y="0"/>
                  </a:moveTo>
                  <a:lnTo>
                    <a:pt x="3163712" y="0"/>
                  </a:lnTo>
                  <a:cubicBezTo>
                    <a:pt x="3170412" y="0"/>
                    <a:pt x="3176838" y="2662"/>
                    <a:pt x="3181575" y="7399"/>
                  </a:cubicBezTo>
                  <a:cubicBezTo>
                    <a:pt x="3186313" y="12137"/>
                    <a:pt x="3188974" y="18562"/>
                    <a:pt x="3188974" y="25262"/>
                  </a:cubicBezTo>
                  <a:lnTo>
                    <a:pt x="3188974" y="1416671"/>
                  </a:lnTo>
                  <a:cubicBezTo>
                    <a:pt x="3188974" y="1430623"/>
                    <a:pt x="3177664" y="1441934"/>
                    <a:pt x="3163712" y="1441934"/>
                  </a:cubicBezTo>
                  <a:lnTo>
                    <a:pt x="25262" y="1441934"/>
                  </a:lnTo>
                  <a:cubicBezTo>
                    <a:pt x="11310" y="1441934"/>
                    <a:pt x="0" y="1430623"/>
                    <a:pt x="0" y="1416671"/>
                  </a:cubicBezTo>
                  <a:lnTo>
                    <a:pt x="0" y="25262"/>
                  </a:lnTo>
                  <a:cubicBezTo>
                    <a:pt x="0" y="18562"/>
                    <a:pt x="2662" y="12137"/>
                    <a:pt x="7399" y="7399"/>
                  </a:cubicBezTo>
                  <a:cubicBezTo>
                    <a:pt x="12137" y="2662"/>
                    <a:pt x="18562" y="0"/>
                    <a:pt x="25262" y="0"/>
                  </a:cubicBezTo>
                  <a:close/>
                </a:path>
              </a:pathLst>
            </a:custGeom>
            <a:solidFill>
              <a:srgbClr val="F2FFF8"/>
            </a:solidFill>
            <a:ln w="38100" cap="rnd">
              <a:solidFill>
                <a:srgbClr val="01804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188974" cy="14800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226099" y="4452017"/>
            <a:ext cx="652317" cy="458253"/>
          </a:xfrm>
          <a:custGeom>
            <a:avLst/>
            <a:gdLst/>
            <a:ahLst/>
            <a:cxnLst/>
            <a:rect r="r" b="b" t="t" l="l"/>
            <a:pathLst>
              <a:path h="458253" w="652317">
                <a:moveTo>
                  <a:pt x="0" y="0"/>
                </a:moveTo>
                <a:lnTo>
                  <a:pt x="652317" y="0"/>
                </a:lnTo>
                <a:lnTo>
                  <a:pt x="652317" y="458253"/>
                </a:lnTo>
                <a:lnTo>
                  <a:pt x="0" y="4582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496789" y="1267613"/>
            <a:ext cx="5513784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</a:pPr>
            <a:r>
              <a:rPr lang="en-US" sz="6000">
                <a:solidFill>
                  <a:srgbClr val="3A3A7A"/>
                </a:solidFill>
                <a:latin typeface="UTM Impact"/>
                <a:ea typeface="UTM Impact"/>
                <a:cs typeface="UTM Impact"/>
                <a:sym typeface="UTM Impact"/>
              </a:rPr>
              <a:t>WHY THIS STUDY?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52257" y="5126419"/>
            <a:ext cx="7321467" cy="126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8"/>
              </a:lnSpc>
            </a:pPr>
            <a:r>
              <a:rPr lang="en-US" sz="2384" b="true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Personalization, immediate feedback, flexible practice, and expanded access to resources.</a:t>
            </a:r>
          </a:p>
          <a:p>
            <a:pPr algn="ctr">
              <a:lnSpc>
                <a:spcPts val="3338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030934" y="4412578"/>
            <a:ext cx="6670547" cy="470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  <a:spcBef>
                <a:spcPct val="0"/>
              </a:spcBef>
            </a:pPr>
            <a:r>
              <a:rPr lang="en-US" b="true" sz="2649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AI IS CHANGING LANGUAGE LEARNING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344271" y="8207452"/>
            <a:ext cx="534145" cy="534145"/>
          </a:xfrm>
          <a:custGeom>
            <a:avLst/>
            <a:gdLst/>
            <a:ahLst/>
            <a:cxnLst/>
            <a:rect r="r" b="b" t="t" l="l"/>
            <a:pathLst>
              <a:path h="534145" w="534145">
                <a:moveTo>
                  <a:pt x="0" y="0"/>
                </a:moveTo>
                <a:lnTo>
                  <a:pt x="534145" y="0"/>
                </a:lnTo>
                <a:lnTo>
                  <a:pt x="534145" y="534145"/>
                </a:lnTo>
                <a:lnTo>
                  <a:pt x="0" y="5341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7540864" y="9443173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8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00591" y="2347333"/>
            <a:ext cx="14059585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FROM</a:t>
            </a:r>
            <a:r>
              <a:rPr lang="en-US" b="true" sz="2199">
                <a:solidFill>
                  <a:srgbClr val="FF3932"/>
                </a:solidFill>
                <a:latin typeface="UTM Avo Bold"/>
                <a:ea typeface="UTM Avo Bold"/>
                <a:cs typeface="UTM Avo Bold"/>
                <a:sym typeface="UTM Avo Bold"/>
              </a:rPr>
              <a:t> AI-ASSISTED TASKS TO THE OVERALL SELF-DIRECTED LEARNING PROCESS</a:t>
            </a:r>
          </a:p>
          <a:p>
            <a:pPr algn="just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1661601" y="4378520"/>
            <a:ext cx="3332708" cy="942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b="true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THE RESEARCH GAP</a:t>
            </a:r>
          </a:p>
          <a:p>
            <a:pPr algn="l">
              <a:lnSpc>
                <a:spcPts val="3709"/>
              </a:lnSpc>
              <a:spcBef>
                <a:spcPct val="0"/>
              </a:spcBef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9667221" y="5126419"/>
            <a:ext cx="7321467" cy="126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8"/>
              </a:lnSpc>
            </a:pPr>
            <a:r>
              <a:rPr lang="en-US" sz="2384" b="true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Previous work often examines individual language skills or discrete learning tasks.</a:t>
            </a:r>
          </a:p>
          <a:p>
            <a:pPr algn="ctr">
              <a:lnSpc>
                <a:spcPts val="3338"/>
              </a:lnSpc>
              <a:spcBef>
                <a:spcPct val="0"/>
              </a:spcBef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2030934" y="8140777"/>
            <a:ext cx="3837384" cy="942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b="true">
                <a:solidFill>
                  <a:srgbClr val="3A3A7A"/>
                </a:solidFill>
                <a:latin typeface="UTM Avo Bold"/>
                <a:ea typeface="UTM Avo Bold"/>
                <a:cs typeface="UTM Avo Bold"/>
                <a:sym typeface="UTM Avo Bold"/>
              </a:rPr>
              <a:t>THE MISSING CONTEXT</a:t>
            </a:r>
          </a:p>
          <a:p>
            <a:pPr algn="l">
              <a:lnSpc>
                <a:spcPts val="3709"/>
              </a:lnSpc>
              <a:spcBef>
                <a:spcPct val="0"/>
              </a:spcBef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6429454" y="7989775"/>
            <a:ext cx="10393221" cy="126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8"/>
              </a:lnSpc>
            </a:pPr>
            <a:r>
              <a:rPr lang="en-US" sz="2384" b="true">
                <a:solidFill>
                  <a:srgbClr val="018040"/>
                </a:solidFill>
                <a:latin typeface="UTM Avo Bold"/>
                <a:ea typeface="UTM Avo Bold"/>
                <a:cs typeface="UTM Avo Bold"/>
                <a:sym typeface="UTM Avo Bold"/>
              </a:rPr>
              <a:t>Less is known about AI and the overall self-directed learning process in highly disciplined Public Security Universities.</a:t>
            </a:r>
          </a:p>
          <a:p>
            <a:pPr algn="ctr">
              <a:lnSpc>
                <a:spcPts val="3338"/>
              </a:lnSpc>
              <a:spcBef>
                <a:spcPct val="0"/>
              </a:spcBef>
            </a:pP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558648" y="9638754"/>
            <a:ext cx="8315076" cy="316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 spc="18" u="sng">
                <a:solidFill>
                  <a:srgbClr val="CF242C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8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80111" y="3103232"/>
            <a:ext cx="12382500" cy="1863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99"/>
              </a:lnSpc>
            </a:pPr>
            <a:r>
              <a:rPr lang="en-US" sz="9999" spc="599">
                <a:solidFill>
                  <a:srgbClr val="FFFFFF"/>
                </a:solidFill>
                <a:latin typeface="UTM Impact"/>
                <a:ea typeface="UTM Impact"/>
                <a:cs typeface="UTM Impact"/>
                <a:sym typeface="UTM Impact"/>
              </a:rPr>
              <a:t>RESEARCH QUESTIONS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7320220" y="9357935"/>
            <a:ext cx="613854" cy="61385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A4C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540827" y="9446369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EFFFC"/>
                </a:solidFill>
                <a:latin typeface="UTM Avo Bold"/>
                <a:ea typeface="UTM Avo Bold"/>
                <a:cs typeface="UTM Avo Bold"/>
                <a:sym typeface="UTM Avo Bold"/>
              </a:rPr>
              <a:t>9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009482" y="547693"/>
            <a:ext cx="4924592" cy="481007"/>
          </a:xfrm>
          <a:custGeom>
            <a:avLst/>
            <a:gdLst/>
            <a:ahLst/>
            <a:cxnLst/>
            <a:rect r="r" b="b" t="t" l="l"/>
            <a:pathLst>
              <a:path h="481007" w="4924592">
                <a:moveTo>
                  <a:pt x="0" y="0"/>
                </a:moveTo>
                <a:lnTo>
                  <a:pt x="4924592" y="0"/>
                </a:lnTo>
                <a:lnTo>
                  <a:pt x="4924592" y="481007"/>
                </a:lnTo>
                <a:lnTo>
                  <a:pt x="0" y="48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6285" y="9475950"/>
            <a:ext cx="83150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20" u="sng">
                <a:solidFill>
                  <a:srgbClr val="FEFFFB"/>
                </a:solidFill>
                <a:latin typeface="UTM Avo Bold"/>
                <a:ea typeface="UTM Avo Bold"/>
                <a:cs typeface="UTM Avo Bold"/>
                <a:sym typeface="UTM Avo Bold"/>
              </a:rPr>
              <a:t>SPEAKER: MR ANH LE NAM (PEOPLE’S SECURITY UNIVERSITY)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DAHTWk9IYRo</dc:identifier>
  <dcterms:modified xsi:type="dcterms:W3CDTF">2011-08-01T06:04:30Z</dcterms:modified>
  <cp:revision>1</cp:revision>
  <dc:title>Da Nang University 2026</dc:title>
</cp:coreProperties>
</file>