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notesMasterIdLst>
    <p:notesMasterId r:id="rId23"/>
  </p:notesMasterIdLst>
  <p:handoutMasterIdLst>
    <p:handoutMasterId r:id="rId24"/>
  </p:handoutMasterIdLst>
  <p:sldIdLst>
    <p:sldId id="270" r:id="rId3"/>
    <p:sldId id="267" r:id="rId4"/>
    <p:sldId id="273" r:id="rId5"/>
    <p:sldId id="274" r:id="rId6"/>
    <p:sldId id="288" r:id="rId7"/>
    <p:sldId id="275" r:id="rId8"/>
    <p:sldId id="277" r:id="rId9"/>
    <p:sldId id="278" r:id="rId10"/>
    <p:sldId id="280" r:id="rId11"/>
    <p:sldId id="281" r:id="rId12"/>
    <p:sldId id="282" r:id="rId13"/>
    <p:sldId id="279" r:id="rId14"/>
    <p:sldId id="283" r:id="rId15"/>
    <p:sldId id="287" r:id="rId16"/>
    <p:sldId id="285" r:id="rId17"/>
    <p:sldId id="271" r:id="rId18"/>
    <p:sldId id="289" r:id="rId19"/>
    <p:sldId id="284" r:id="rId20"/>
    <p:sldId id="268" r:id="rId21"/>
    <p:sldId id="290" r:id="rId22"/>
  </p:sldIdLst>
  <p:sldSz cx="12192000" cy="6858000"/>
  <p:notesSz cx="9144000" cy="6858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346E"/>
    <a:srgbClr val="232262"/>
    <a:srgbClr val="D62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45"/>
  </p:normalViewPr>
  <p:slideViewPr>
    <p:cSldViewPr snapToGrid="0">
      <p:cViewPr varScale="1">
        <p:scale>
          <a:sx n="82" d="100"/>
          <a:sy n="82" d="100"/>
        </p:scale>
        <p:origin x="64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4" d="100"/>
          <a:sy n="114" d="100"/>
        </p:scale>
        <p:origin x="244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204DA4C-2DDE-44FC-AC9A-836D552478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4A5A04-4E17-4E2F-95E8-F42AEA80B5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E7FF6C-2ED7-422B-82BF-A56B964E84FC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FE252B-7E07-48E0-85BD-EDA168E7CAE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E1545B-4077-4FB3-B035-B2EF9E6516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A552DD-5C7E-46EC-A854-D977DBFFA6C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511407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5474E-4AEA-4312-9EFD-B0CF95A4EF9C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C2959F-E4F1-4AA0-BFF0-8E1F7AD9265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67464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2959F-E4F1-4AA0-BFF0-8E1F7AD92652}" type="slidenum">
              <a:rPr lang="vi-VN" smtClean="0"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43855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Write a text for CEFR A1 English language</a:t>
            </a:r>
            <a:r>
              <a:rPr lang="en-US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learners on an everyday topic: A trip to the local library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2959F-E4F1-4AA0-BFF0-8E1F7AD92652}" type="slidenum">
              <a:rPr lang="vi-VN" smtClean="0"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7732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https://www.lextutor.ca/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2959F-E4F1-4AA0-BFF0-8E1F7AD92652}" type="slidenum">
              <a:rPr lang="vi-VN" smtClean="0"/>
              <a:t>15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08131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ADE5A6-3F5A-45B8-97EF-D579F1586A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206CC5-87D1-4CCD-A112-BBC459AEE4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19" y="3612208"/>
            <a:ext cx="12192000" cy="335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D1E70C-D5D6-469B-BCE9-2C25C4895FF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053" y="4129839"/>
            <a:ext cx="3606650" cy="290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A04BE7-BBC8-4543-B489-92D4DF992A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3148" r="6152" b="67435"/>
          <a:stretch/>
        </p:blipFill>
        <p:spPr>
          <a:xfrm>
            <a:off x="2553920" y="1645768"/>
            <a:ext cx="7084159" cy="6863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9760F9-FB53-4EEB-AEE6-7F8D57F6702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915" y="171045"/>
            <a:ext cx="2461449" cy="13142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5C4E8C-A173-4500-B0E5-67E65CA223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86" y="171044"/>
            <a:ext cx="3000872" cy="1386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9A94DB-A5C1-4F8F-90E0-852518F9BD8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188" y="88531"/>
            <a:ext cx="2824229" cy="138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20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8795F-2E9F-4B4A-9412-63E99D83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41D61-56A8-454E-AE8E-001BA29424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6476EA-27D6-4BB6-8FFF-F9BF46EE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6E166-54ED-4676-9EF4-83C8BAF5F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2341F5-7960-4E66-9E6B-23346FB19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D464B6-24C8-49F5-B842-117A6FE8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45581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E7475-4DBA-4A48-9838-B4DE0A30D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18F38-9FC4-455D-96CF-C44C8FA7D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FFCF75-480B-467A-9675-90404E17D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B27D20-225A-4FB8-AB8E-0231BBD0DC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D53B65-433D-4996-A34F-F4C9CA4F8A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C2057F-E1DF-4DC0-9157-0A20632A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B692F5-7236-4181-8C17-510FFB565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B7C9F8-44B3-4A25-9CE0-6D57DA69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81167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181CE-1402-4A4C-8E32-2480A2D9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3BB387-9C39-400D-82B1-26F72C823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F9295D-129F-462F-90C0-102A469F8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E26FCA-AB57-4FC1-81CC-747EE814A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49939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1F80E0-B573-404F-B9FA-B7B7703A4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8C0559-B0B4-4C13-8E27-95A2149EE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02794-D01F-4280-9468-4A3E9D80A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83412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173F4-77AC-4C05-892C-BDBAB70F4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ECF04-6865-45FA-BA1C-75C06E235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E1316D-3976-4DFD-9F41-5834CDD50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EB943E-90DA-4530-A7BD-B3B8FA212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79601-5367-4CB6-885C-A743DA657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F088D7-7EB7-4E69-8221-EB3561E40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63486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EEFE3-DA48-45C3-A4B4-8B48548BE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37F8F6-FBF5-441B-BEB6-59DC1A19C5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260F24-96C9-4EB5-97AA-14A0FB9B3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5851EE-C369-4C5C-9103-684CAA616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5C14AB-F68A-4BD5-9C62-10AA19E88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D9F8E4-139C-430C-9101-4EBC6E4F6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18509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9BB4-2115-4A19-9777-EEFA14A53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67C59-78E4-4935-933E-D6B822105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45B91-2B97-4556-AFE6-8B6C75BD5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4F2063-BB16-4B98-B1EA-0F7973946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EC366-07F3-4C1B-98F0-8B8BA06E3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17803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17108E-BA00-44E9-8C3D-1FDD43FDF2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B55AB0-27B3-4618-A77E-F8E8156D2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5AB41-EC12-4FD2-AFEF-6FEC3EA5E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F9F4E-1504-4EB8-BE66-F8FA2EC80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A8796-7812-436F-92E7-55AA2689D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359832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D6930-7809-8417-4F75-B05AAA40F0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31180B-51C1-054C-DA02-65D40D27E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690CC-111A-9FB9-96F3-C3B5817B2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B9CFD-7807-3E09-B9FA-6D57E72D9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B85F9-5013-4C9F-D9DA-433EBD8B4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5833506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4FD-6B69-425C-89B6-75108D279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42D70-0D39-A8F8-9263-E7740C4D7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4A795-DAAC-D70B-DFF8-7B476488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958C4-2BA0-D9D0-293E-DF212F471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5151C-4033-9791-A2C9-EA5B2A260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069870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7928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90D55-B4A8-92E3-5FE0-8BC40398B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9C9CA-8542-1C33-BF8E-2F7BEF7CF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017BB-9F5D-876C-042D-57E8694DB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F3188D-8118-E716-6748-B4F7BFD18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89252-C2D8-E3B9-E203-386BA6C92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28831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12397-DFB3-4ECD-0DD8-F32F7D48C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37A78-69C1-C2DD-80CF-9E0A799300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4A0E9-2FF4-72CA-1073-5C28D9026A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80BEA5-B1B7-2A1F-5371-02A1CD91B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A9F542-2112-E8ED-B2FD-3EFECE0B2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1CE0E-1D6D-1142-1FCB-67453D9F4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334988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752FE-433E-4F82-30CF-9ED0D82C7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98787-9C71-4D89-9D2A-134FA8AA5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EE227E-7200-0BA9-272F-96D448CA5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5A8668-ADC1-9D7A-E090-5E9B5FA56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C50426-5F79-5C39-B3F6-433AFC5FCD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915FED-6C4E-0E9F-4B64-164306C95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E5852F-7774-6BB1-F405-316F34A96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F1C932-A95F-5AC4-6945-581BFEAF8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702135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3BD47-8660-DC32-F054-CEEACF3B5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3D29B0-77E9-273E-51BE-C47EDEAE7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4D0191-D069-9EEA-0538-865DB010E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A2D24D-0449-7B8B-B7BE-A50A7D5B3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5077673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64934-AB52-9C30-5E7C-DE7D6DE92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C78B98-1989-E91E-DDCF-8D19EF834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66709-2D79-5923-28B5-F978BFAF6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41722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17FA9-0A7C-05E7-79D9-049879D8A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5DEF3-7FEE-ABB7-C19C-0A971E37F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A0AA9-91F4-E248-3905-99DF6F5747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126D21-CD80-0F29-BA33-D9550386E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F09328-8349-0BC2-BD6B-F2B685ABF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FE5BF6-2A21-17CB-C40F-EA1FE3FB8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281483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ED7F4-188D-FDE7-C3D8-91B93B867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43659A-6A66-7CCB-2244-0C323CF700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A510DF-24DD-DE31-7CC7-13E5D27230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463363-EA8A-002A-BEA5-2DF55F133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9F1E0C-22A3-10DB-C0D0-647F27F13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C604EB-4E94-40D0-A7DF-B49B6F07B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796717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D3AFF-44B9-A7A8-4ACB-C6294726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3C57B2-D2F3-0942-DF6A-42F6303F1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5D80C1-7C55-F939-BF81-620B78837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CA5E6B-968E-AC08-82AC-15146B0F4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7F26F-7F0E-404B-D925-0147F865D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12920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C801C9-D500-DA9A-94BF-27B9762BF1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86691B-8D46-B83A-747E-3D4149E49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04885-7B1B-7101-A384-644279A50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D9C7E7-9558-2E63-6BBA-4A880D98B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30D0D-1C55-4EE1-F3C2-343B1908F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112165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184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923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74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527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325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B7AE3-C4F5-4BD7-A7CC-0A7AA2672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F9B02-02C6-4064-AA2A-998AF0378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E75FC-64E6-423D-A57B-81F67A7C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58DA1-AD3C-40CD-8446-3C70FAFC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33D6A-0C73-4CA8-87CE-BEA1C8FC2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66006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11775-E532-4726-ACBA-788BBA08E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A845B-26C2-4699-AE1B-098F72482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415E6-EBFA-4ACC-8451-A449E662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4B71A-AE75-481F-B6B7-46A9F5949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AAFFE-EFF2-487C-9091-046A76B6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58501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97FE6A-08C9-4D25-B607-A48DF5C5D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5C297-23F0-4779-8981-1E704C84D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28781-FAAC-4489-842D-9C753E6B80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7CB12-469E-4238-BFD0-91FDC57358D9}" type="datetimeFigureOut">
              <a:rPr lang="vi-VN" smtClean="0"/>
              <a:t>28/08/2026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F8050-C03C-427A-9CAA-A6EB7B3492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183F6-DA1E-48C5-93B3-D204281CCB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35803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3" r:id="rId3"/>
    <p:sldLayoutId id="2147483662" r:id="rId4"/>
    <p:sldLayoutId id="2147483661" r:id="rId5"/>
    <p:sldLayoutId id="2147483664" r:id="rId6"/>
    <p:sldLayoutId id="2147483665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63D6BF-B1B4-8908-D54C-537264843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01B9F1-AF2F-5089-6F1C-345B887C1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189DF-603F-EEDA-0B7C-A38CFC210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0DF558-372D-3840-BD05-5D15AD7E3CB7}" type="datetimeFigureOut">
              <a:rPr lang="en-VN" smtClean="0"/>
              <a:t>08/28/2026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6D41B-6EB3-808B-5781-B7B77B201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41469-9783-EF34-0017-6D514190D8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616232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8304/ijts.260211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3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6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03D656-97DC-F1A7-18DA-C95957931EF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965" y="312275"/>
            <a:ext cx="977764" cy="9786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CE3264-8C1C-E5C5-7B2B-09F21C20A4A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279" y="312275"/>
            <a:ext cx="958652" cy="9786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030108-139E-3580-1F43-92859479EC8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860" y="312275"/>
            <a:ext cx="962738" cy="9786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0D2479-BAC5-F352-4CEE-B8048567A78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3148" r="6152" b="67435"/>
          <a:stretch/>
        </p:blipFill>
        <p:spPr>
          <a:xfrm>
            <a:off x="3370219" y="1467706"/>
            <a:ext cx="5451562" cy="528192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A1E633C9-2B65-CA27-9AF1-A4A714F11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95470" y="1141628"/>
            <a:ext cx="12782939" cy="218440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200" b="1" dirty="0" smtClean="0">
                <a:solidFill>
                  <a:srgbClr val="002060"/>
                </a:solidFill>
              </a:rPr>
              <a:t>VOCABULARY IN CHATGPT-GENERATED READING MATERIALS: </a:t>
            </a:r>
            <a:r>
              <a:rPr lang="en-US" sz="4400" b="1" dirty="0" smtClean="0">
                <a:solidFill>
                  <a:srgbClr val="002060"/>
                </a:solidFill>
              </a:rPr>
              <a:t/>
            </a:r>
            <a:br>
              <a:rPr lang="en-US" sz="4400" b="1" dirty="0" smtClean="0">
                <a:solidFill>
                  <a:srgbClr val="002060"/>
                </a:solidFill>
              </a:rPr>
            </a:br>
            <a:r>
              <a:rPr lang="en-US" sz="3800" b="1" dirty="0" smtClean="0">
                <a:solidFill>
                  <a:srgbClr val="002060"/>
                </a:solidFill>
              </a:rPr>
              <a:t>Opportunities </a:t>
            </a:r>
            <a:r>
              <a:rPr lang="en-US" sz="3800" b="1" dirty="0">
                <a:solidFill>
                  <a:srgbClr val="002060"/>
                </a:solidFill>
              </a:rPr>
              <a:t>and Challenges for </a:t>
            </a:r>
            <a:r>
              <a:rPr lang="en-US" sz="3800" b="1" dirty="0" smtClean="0">
                <a:solidFill>
                  <a:srgbClr val="002060"/>
                </a:solidFill>
              </a:rPr>
              <a:t>Emerging </a:t>
            </a:r>
            <a:r>
              <a:rPr lang="en-US" sz="3800" b="1" dirty="0">
                <a:solidFill>
                  <a:srgbClr val="002060"/>
                </a:solidFill>
              </a:rPr>
              <a:t>ESL Education in Vietnam</a:t>
            </a:r>
            <a:endParaRPr lang="en-VN" sz="3800" b="1" dirty="0">
              <a:solidFill>
                <a:srgbClr val="002060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B64CD83-AFE9-688B-0DA6-02C2ACC93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805" y="3429214"/>
            <a:ext cx="10515600" cy="2049495"/>
          </a:xfrm>
        </p:spPr>
        <p:txBody>
          <a:bodyPr>
            <a:noAutofit/>
          </a:bodyPr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Nhat</a:t>
            </a:r>
            <a:r>
              <a:rPr lang="en-US" sz="2800" b="1" dirty="0" smtClean="0">
                <a:solidFill>
                  <a:schemeClr val="tx1"/>
                </a:solidFill>
              </a:rPr>
              <a:t> Ha Nguyen (speaker)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University of Science and Education - The University of </a:t>
            </a:r>
            <a:r>
              <a:rPr lang="en-US" dirty="0" err="1" smtClean="0">
                <a:solidFill>
                  <a:schemeClr val="tx1"/>
                </a:solidFill>
              </a:rPr>
              <a:t>Danang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b="1" dirty="0" err="1" smtClean="0">
                <a:solidFill>
                  <a:schemeClr val="tx1"/>
                </a:solidFill>
              </a:rPr>
              <a:t>Xuechun</a:t>
            </a:r>
            <a:r>
              <a:rPr lang="en-US" sz="2800" b="1" dirty="0" smtClean="0">
                <a:solidFill>
                  <a:schemeClr val="tx1"/>
                </a:solidFill>
              </a:rPr>
              <a:t> Huang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University of </a:t>
            </a:r>
            <a:r>
              <a:rPr lang="en-US" dirty="0" smtClean="0">
                <a:solidFill>
                  <a:prstClr val="black"/>
                </a:solidFill>
              </a:rPr>
              <a:t>Leeds</a:t>
            </a:r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Assoc. Prof. </a:t>
            </a:r>
            <a:r>
              <a:rPr lang="en-US" sz="2800" b="1" dirty="0" err="1" smtClean="0">
                <a:solidFill>
                  <a:schemeClr val="tx1"/>
                </a:solidFill>
              </a:rPr>
              <a:t>Thi</a:t>
            </a:r>
            <a:r>
              <a:rPr lang="en-US" sz="2800" b="1" dirty="0" smtClean="0">
                <a:solidFill>
                  <a:schemeClr val="tx1"/>
                </a:solidFill>
              </a:rPr>
              <a:t> Ngoc Yen Dang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University of Leeds</a:t>
            </a:r>
            <a:endParaRPr lang="en-VN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64504" y="6251510"/>
            <a:ext cx="4155962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Da Nang, 28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August, 2026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2001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49017"/>
            <a:ext cx="10515600" cy="886681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Result 2: Undifferentiated Lower Levels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438" y="3814191"/>
            <a:ext cx="5886450" cy="8001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750" y="1766887"/>
            <a:ext cx="2426347" cy="11430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5935" y="1766887"/>
            <a:ext cx="2603241" cy="11430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9014" y="1766887"/>
            <a:ext cx="2519264" cy="1143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09750" y="5005387"/>
            <a:ext cx="8572500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 defTabSz="457200"/>
            <a:r>
              <a:rPr sz="2800" dirty="0"/>
              <a:t>The same vocabulary bands were needed for all three levels, despite the fact that learners at these levels are expected to have substantially different vocabulary sizes.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5399" y="3119437"/>
            <a:ext cx="257175" cy="34290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7746" y="3100387"/>
            <a:ext cx="257175" cy="34290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26301" y="3093540"/>
            <a:ext cx="257175" cy="3429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2" name="TextBox 11"/>
          <p:cNvSpPr txBox="1"/>
          <p:nvPr/>
        </p:nvSpPr>
        <p:spPr>
          <a:xfrm>
            <a:off x="2095291" y="1113939"/>
            <a:ext cx="174021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>
                <a:solidFill>
                  <a:srgbClr val="0284C7"/>
                </a:solidFill>
              </a:rPr>
              <a:t>A1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25742" y="1159703"/>
            <a:ext cx="174021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>
                <a:solidFill>
                  <a:srgbClr val="0284C7"/>
                </a:solidFill>
              </a:rPr>
              <a:t>A2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56193" y="1204122"/>
            <a:ext cx="174021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>
                <a:solidFill>
                  <a:srgbClr val="0284C7"/>
                </a:solidFill>
              </a:rPr>
              <a:t>B1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83160" y="1976437"/>
            <a:ext cx="1679525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>
              <a:lnSpc>
                <a:spcPts val="2475"/>
              </a:lnSpc>
            </a:pPr>
            <a:r>
              <a:rPr sz="2800" dirty="0">
                <a:solidFill>
                  <a:srgbClr val="64748B"/>
                </a:solidFill>
              </a:rPr>
              <a:t>95%:</a:t>
            </a:r>
            <a:r>
              <a:rPr sz="2800" dirty="0">
                <a:solidFill>
                  <a:srgbClr val="334155"/>
                </a:solidFill>
              </a:rPr>
              <a:t> </a:t>
            </a:r>
            <a:r>
              <a:rPr sz="2800" b="1" dirty="0">
                <a:solidFill>
                  <a:srgbClr val="1E293B"/>
                </a:solidFill>
              </a:rPr>
              <a:t>2,000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45825" y="2417836"/>
            <a:ext cx="1954194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>
              <a:lnSpc>
                <a:spcPts val="2475"/>
              </a:lnSpc>
            </a:pPr>
            <a:r>
              <a:rPr sz="2800" dirty="0">
                <a:solidFill>
                  <a:srgbClr val="64748B"/>
                </a:solidFill>
              </a:rPr>
              <a:t>98%:</a:t>
            </a:r>
            <a:r>
              <a:rPr sz="2800" dirty="0">
                <a:solidFill>
                  <a:srgbClr val="334155"/>
                </a:solidFill>
              </a:rPr>
              <a:t> </a:t>
            </a:r>
            <a:r>
              <a:rPr sz="2800" b="1" dirty="0">
                <a:solidFill>
                  <a:srgbClr val="1E293B"/>
                </a:solidFill>
              </a:rPr>
              <a:t>3,000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06711" y="1976436"/>
            <a:ext cx="1659248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>
              <a:lnSpc>
                <a:spcPts val="2475"/>
              </a:lnSpc>
            </a:pPr>
            <a:r>
              <a:rPr sz="2800" dirty="0">
                <a:solidFill>
                  <a:srgbClr val="64748B"/>
                </a:solidFill>
              </a:rPr>
              <a:t>95%:</a:t>
            </a:r>
            <a:r>
              <a:rPr sz="2800" dirty="0">
                <a:solidFill>
                  <a:srgbClr val="334155"/>
                </a:solidFill>
              </a:rPr>
              <a:t> </a:t>
            </a:r>
            <a:r>
              <a:rPr sz="2800" b="1" dirty="0">
                <a:solidFill>
                  <a:srgbClr val="1E293B"/>
                </a:solidFill>
              </a:rPr>
              <a:t>2,000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2045" y="2443161"/>
            <a:ext cx="1668579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>
              <a:lnSpc>
                <a:spcPts val="2475"/>
              </a:lnSpc>
            </a:pPr>
            <a:r>
              <a:rPr sz="2800" dirty="0">
                <a:solidFill>
                  <a:srgbClr val="64748B"/>
                </a:solidFill>
              </a:rPr>
              <a:t>98%:</a:t>
            </a:r>
            <a:r>
              <a:rPr sz="2800" dirty="0">
                <a:solidFill>
                  <a:srgbClr val="334155"/>
                </a:solidFill>
              </a:rPr>
              <a:t> </a:t>
            </a:r>
            <a:r>
              <a:rPr sz="2800" b="1" dirty="0">
                <a:solidFill>
                  <a:srgbClr val="1E293B"/>
                </a:solidFill>
              </a:rPr>
              <a:t>3,000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91368" y="1950540"/>
            <a:ext cx="1669866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>
              <a:lnSpc>
                <a:spcPts val="2475"/>
              </a:lnSpc>
            </a:pPr>
            <a:r>
              <a:rPr sz="2800" dirty="0">
                <a:solidFill>
                  <a:srgbClr val="64748B"/>
                </a:solidFill>
              </a:rPr>
              <a:t>95%:</a:t>
            </a:r>
            <a:r>
              <a:rPr sz="2800" dirty="0">
                <a:solidFill>
                  <a:srgbClr val="334155"/>
                </a:solidFill>
              </a:rPr>
              <a:t> </a:t>
            </a:r>
            <a:r>
              <a:rPr sz="2800" b="1" dirty="0">
                <a:solidFill>
                  <a:srgbClr val="1E293B"/>
                </a:solidFill>
              </a:rPr>
              <a:t>2,000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86389" y="2417835"/>
            <a:ext cx="1679824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>
              <a:lnSpc>
                <a:spcPts val="2475"/>
              </a:lnSpc>
            </a:pPr>
            <a:r>
              <a:rPr sz="2800" dirty="0">
                <a:solidFill>
                  <a:srgbClr val="64748B"/>
                </a:solidFill>
              </a:rPr>
              <a:t>98%:</a:t>
            </a:r>
            <a:r>
              <a:rPr sz="2800" dirty="0">
                <a:solidFill>
                  <a:srgbClr val="334155"/>
                </a:solidFill>
              </a:rPr>
              <a:t> </a:t>
            </a:r>
            <a:r>
              <a:rPr sz="2800" b="1" dirty="0">
                <a:solidFill>
                  <a:srgbClr val="1E293B"/>
                </a:solidFill>
              </a:rPr>
              <a:t>3,000</a:t>
            </a:r>
          </a:p>
        </p:txBody>
      </p:sp>
    </p:spTree>
    <p:extLst>
      <p:ext uri="{BB962C8B-B14F-4D97-AF65-F5344CB8AC3E}">
        <p14:creationId xmlns:p14="http://schemas.microsoft.com/office/powerpoint/2010/main" val="330779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4901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Result </a:t>
            </a:r>
            <a:r>
              <a:rPr lang="en-US" b="1" dirty="0" smtClean="0">
                <a:solidFill>
                  <a:srgbClr val="002060"/>
                </a:solidFill>
              </a:rPr>
              <a:t>3: </a:t>
            </a:r>
            <a:r>
              <a:rPr lang="en-US" b="1" dirty="0">
                <a:solidFill>
                  <a:srgbClr val="002060"/>
                </a:solidFill>
              </a:rPr>
              <a:t>The </a:t>
            </a:r>
            <a:r>
              <a:rPr lang="en-US" b="1" dirty="0" smtClean="0">
                <a:solidFill>
                  <a:srgbClr val="002060"/>
                </a:solidFill>
              </a:rPr>
              <a:t>C2 </a:t>
            </a:r>
            <a:r>
              <a:rPr lang="en-US" b="1" dirty="0">
                <a:solidFill>
                  <a:srgbClr val="002060"/>
                </a:solidFill>
              </a:rPr>
              <a:t>Lexical </a:t>
            </a:r>
            <a:r>
              <a:rPr lang="en-US" b="1" dirty="0" smtClean="0">
                <a:solidFill>
                  <a:srgbClr val="002060"/>
                </a:solidFill>
              </a:rPr>
              <a:t>Anomaly</a:t>
            </a:r>
            <a:endParaRPr lang="en-VN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01329"/>
            <a:ext cx="5381625" cy="286494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301329"/>
            <a:ext cx="5381625" cy="28649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85825" y="2615654"/>
            <a:ext cx="4990623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457200"/>
            <a:r>
              <a:rPr sz="2800" b="1" dirty="0">
                <a:solidFill>
                  <a:srgbClr val="0284C7"/>
                </a:solidFill>
              </a:rPr>
              <a:t>Expected Benchmark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53200" y="2644229"/>
            <a:ext cx="4990623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457200"/>
            <a:r>
              <a:rPr sz="2800" b="1">
                <a:solidFill>
                  <a:srgbClr val="0284C7"/>
                </a:solidFill>
              </a:rPr>
              <a:t>ChatGPT Actual Output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5825" y="3297019"/>
            <a:ext cx="4524375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457200"/>
            <a:r>
              <a:rPr sz="2800" b="1" dirty="0">
                <a:solidFill>
                  <a:srgbClr val="475569"/>
                </a:solidFill>
              </a:rPr>
              <a:t>C2 Benchmark:</a:t>
            </a:r>
            <a:r>
              <a:rPr sz="2800" dirty="0">
                <a:solidFill>
                  <a:srgbClr val="475569"/>
                </a:solidFill>
              </a:rPr>
              <a:t> </a:t>
            </a:r>
            <a:r>
              <a:rPr lang="en-US" sz="2800" dirty="0" smtClean="0">
                <a:solidFill>
                  <a:srgbClr val="475569"/>
                </a:solidFill>
              </a:rPr>
              <a:t>7</a:t>
            </a:r>
            <a:r>
              <a:rPr sz="2800" dirty="0" smtClean="0">
                <a:solidFill>
                  <a:srgbClr val="475569"/>
                </a:solidFill>
              </a:rPr>
              <a:t>,000–9,000</a:t>
            </a:r>
            <a:r>
              <a:rPr sz="2800" dirty="0">
                <a:solidFill>
                  <a:srgbClr val="475569"/>
                </a:solidFill>
              </a:rPr>
              <a:t>+ word families</a:t>
            </a:r>
            <a:r>
              <a:rPr sz="2800" dirty="0" smtClean="0">
                <a:solidFill>
                  <a:srgbClr val="475569"/>
                </a:solidFill>
              </a:rPr>
              <a:t>.</a:t>
            </a:r>
            <a:r>
              <a:rPr lang="en-US" sz="2800" dirty="0" smtClean="0">
                <a:solidFill>
                  <a:srgbClr val="475569"/>
                </a:solidFill>
              </a:rPr>
              <a:t> [adapted from Nation’s estimation]</a:t>
            </a:r>
            <a:endParaRPr sz="2800" dirty="0">
              <a:solidFill>
                <a:srgbClr val="47556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91300" y="3174864"/>
            <a:ext cx="4952523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457200"/>
            <a:r>
              <a:rPr sz="2800" b="1" dirty="0">
                <a:solidFill>
                  <a:srgbClr val="475569"/>
                </a:solidFill>
              </a:rPr>
              <a:t>C2 Output:</a:t>
            </a:r>
            <a:r>
              <a:rPr sz="2800" dirty="0">
                <a:solidFill>
                  <a:srgbClr val="475569"/>
                </a:solidFill>
              </a:rPr>
              <a:t> Capped at only ~6,000 word families.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53200" y="4136386"/>
            <a:ext cx="4990623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457200"/>
            <a:r>
              <a:rPr sz="2800" b="1" dirty="0">
                <a:solidFill>
                  <a:srgbClr val="475569"/>
                </a:solidFill>
              </a:rPr>
              <a:t>Impact:</a:t>
            </a:r>
            <a:r>
              <a:rPr sz="2800" dirty="0">
                <a:solidFill>
                  <a:srgbClr val="475569"/>
                </a:solidFill>
              </a:rPr>
              <a:t> Fails to stretch advanced </a:t>
            </a:r>
            <a:r>
              <a:rPr lang="en-US" sz="2800" dirty="0" smtClean="0">
                <a:solidFill>
                  <a:srgbClr val="475569"/>
                </a:solidFill>
              </a:rPr>
              <a:t>English</a:t>
            </a:r>
            <a:r>
              <a:rPr sz="2800" dirty="0" smtClean="0">
                <a:solidFill>
                  <a:srgbClr val="475569"/>
                </a:solidFill>
              </a:rPr>
              <a:t> </a:t>
            </a:r>
            <a:r>
              <a:rPr sz="2800" dirty="0">
                <a:solidFill>
                  <a:srgbClr val="475569"/>
                </a:solidFill>
              </a:rPr>
              <a:t>learners.</a:t>
            </a:r>
          </a:p>
        </p:txBody>
      </p:sp>
    </p:spTree>
    <p:extLst>
      <p:ext uri="{BB962C8B-B14F-4D97-AF65-F5344CB8AC3E}">
        <p14:creationId xmlns:p14="http://schemas.microsoft.com/office/powerpoint/2010/main" val="298566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4901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Result </a:t>
            </a:r>
            <a:r>
              <a:rPr lang="en-US" b="1" dirty="0" smtClean="0">
                <a:solidFill>
                  <a:srgbClr val="002060"/>
                </a:solidFill>
              </a:rPr>
              <a:t>4: </a:t>
            </a:r>
            <a:r>
              <a:rPr lang="en-US" b="1" dirty="0">
                <a:solidFill>
                  <a:srgbClr val="002060"/>
                </a:solidFill>
              </a:rPr>
              <a:t>High-Frequency Words Dominate</a:t>
            </a:r>
          </a:p>
        </p:txBody>
      </p:sp>
      <p:sp>
        <p:nvSpPr>
          <p:cNvPr id="2" name="AutoShape 2" descr="blob:https://gemini.google.com/7bd8e81f-d053-4b4f-b8b2-5d59885e132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5" y="1290717"/>
            <a:ext cx="5968234" cy="5016777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4975" y="1474580"/>
            <a:ext cx="5328168" cy="46742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08758" y="1663544"/>
            <a:ext cx="482060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>
                <a:solidFill>
                  <a:srgbClr val="0284C7"/>
                </a:solidFill>
              </a:rPr>
              <a:t>Key Takeaway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08758" y="2167487"/>
            <a:ext cx="4934426" cy="38779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/>
            <a:r>
              <a:rPr lang="en-US" sz="2800" b="0" i="0" u="none" dirty="0" smtClean="0"/>
              <a:t>1. </a:t>
            </a:r>
            <a:r>
              <a:rPr sz="2800" b="0" i="0" u="none" dirty="0" smtClean="0"/>
              <a:t>More </a:t>
            </a:r>
            <a:r>
              <a:rPr sz="2800" b="0" i="0" u="none" dirty="0"/>
              <a:t>than 90% of every corpus consisted of high-frequency words, while low-frequency words remained below 0.5</a:t>
            </a:r>
            <a:r>
              <a:rPr sz="2800" b="0" i="0" u="none" dirty="0" smtClean="0"/>
              <a:t>%</a:t>
            </a:r>
            <a:r>
              <a:rPr lang="en-US" sz="2800" b="0" i="0" u="none" dirty="0" smtClean="0"/>
              <a:t>.</a:t>
            </a:r>
          </a:p>
          <a:p>
            <a:pPr algn="just"/>
            <a:r>
              <a:rPr lang="en-US" sz="2800" dirty="0" smtClean="0"/>
              <a:t>=&gt; Similar to texts written by human.</a:t>
            </a:r>
          </a:p>
          <a:p>
            <a:pPr algn="just"/>
            <a:r>
              <a:rPr lang="en-US" sz="2800" dirty="0" smtClean="0"/>
              <a:t>2. Word frequency in texts </a:t>
            </a:r>
            <a:r>
              <a:rPr lang="en-US" sz="2800" dirty="0"/>
              <a:t>generated </a:t>
            </a:r>
            <a:r>
              <a:rPr lang="en-US" sz="2800" dirty="0" smtClean="0"/>
              <a:t>by </a:t>
            </a:r>
            <a:r>
              <a:rPr lang="en-US" sz="2800" dirty="0" err="1" smtClean="0"/>
              <a:t>ChatGPT</a:t>
            </a:r>
            <a:r>
              <a:rPr lang="en-US" sz="2800" dirty="0" smtClean="0"/>
              <a:t> </a:t>
            </a:r>
            <a:r>
              <a:rPr lang="en-US" sz="2800" dirty="0"/>
              <a:t>did not always match the target level.</a:t>
            </a:r>
            <a:endParaRPr sz="2800" b="0" i="0" u="none" dirty="0"/>
          </a:p>
        </p:txBody>
      </p:sp>
    </p:spTree>
    <p:extLst>
      <p:ext uri="{BB962C8B-B14F-4D97-AF65-F5344CB8AC3E}">
        <p14:creationId xmlns:p14="http://schemas.microsoft.com/office/powerpoint/2010/main" val="296018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49017"/>
            <a:ext cx="105156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IMPLICATIONS</a:t>
            </a:r>
            <a:endParaRPr lang="en-VN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95475"/>
            <a:ext cx="3492549" cy="42100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1895475"/>
            <a:ext cx="3492549" cy="42100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1895475"/>
            <a:ext cx="3492549" cy="42100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57502" y="2732968"/>
            <a:ext cx="192039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>
                <a:solidFill>
                  <a:srgbClr val="1E293B"/>
                </a:solidFill>
              </a:rPr>
              <a:t>What works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8762" y="3150584"/>
            <a:ext cx="2517874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>
                <a:solidFill>
                  <a:srgbClr val="10B981"/>
                </a:solidFill>
              </a:rPr>
              <a:t>Level sensitivity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945" y="3735502"/>
            <a:ext cx="3282371" cy="22159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457200"/>
            <a:r>
              <a:rPr sz="2400" dirty="0" err="1"/>
              <a:t>ChatGPT</a:t>
            </a:r>
            <a:r>
              <a:rPr sz="2400" dirty="0"/>
              <a:t> shows some level </a:t>
            </a:r>
            <a:r>
              <a:rPr sz="2400" dirty="0" smtClean="0"/>
              <a:t>sensitivity.</a:t>
            </a:r>
            <a:r>
              <a:rPr lang="en-US" sz="2400" dirty="0" smtClean="0"/>
              <a:t> </a:t>
            </a:r>
            <a:r>
              <a:rPr sz="2400" dirty="0" smtClean="0"/>
              <a:t>Vocabulary </a:t>
            </a:r>
            <a:r>
              <a:rPr sz="2400" dirty="0"/>
              <a:t>demand generally increases appropriately from A1 → C2.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18287" y="2800112"/>
            <a:ext cx="355542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700" b="1" dirty="0">
                <a:solidFill>
                  <a:srgbClr val="1E293B"/>
                </a:solidFill>
              </a:rPr>
              <a:t>What doesn't fully work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94355" y="3146831"/>
            <a:ext cx="2822536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>
                <a:solidFill>
                  <a:srgbClr val="EA580C"/>
                </a:solidFill>
              </a:rPr>
              <a:t>Imperfect CEFR alignment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09308" y="4030632"/>
            <a:ext cx="2901999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457200"/>
            <a:r>
              <a:rPr sz="2400" dirty="0"/>
              <a:t>Exact vocabulary matching fails at lower </a:t>
            </a:r>
            <a:r>
              <a:rPr sz="2400" dirty="0" smtClean="0"/>
              <a:t>levels</a:t>
            </a:r>
            <a:r>
              <a:rPr lang="en-US" sz="2400" dirty="0" smtClean="0"/>
              <a:t> (</a:t>
            </a:r>
            <a:r>
              <a:rPr sz="2400" dirty="0" smtClean="0"/>
              <a:t>A1</a:t>
            </a:r>
            <a:r>
              <a:rPr sz="2400" dirty="0"/>
              <a:t>, </a:t>
            </a:r>
            <a:r>
              <a:rPr sz="2400" dirty="0" smtClean="0"/>
              <a:t>A2</a:t>
            </a:r>
            <a:r>
              <a:rPr lang="en-US" sz="2400" dirty="0" smtClean="0"/>
              <a:t>) and advanced level (C2).</a:t>
            </a:r>
            <a:endParaRPr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8569216" y="2785772"/>
            <a:ext cx="275615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>
                <a:solidFill>
                  <a:srgbClr val="1E293B"/>
                </a:solidFill>
              </a:rPr>
              <a:t>What this means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31272" y="3146831"/>
            <a:ext cx="2794101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>
                <a:solidFill>
                  <a:srgbClr val="0284C7"/>
                </a:solidFill>
              </a:rPr>
              <a:t>Human </a:t>
            </a:r>
            <a:r>
              <a:rPr lang="en-US" sz="2800" b="1" dirty="0" smtClean="0">
                <a:solidFill>
                  <a:srgbClr val="0284C7"/>
                </a:solidFill>
              </a:rPr>
              <a:t>checking</a:t>
            </a:r>
            <a:r>
              <a:rPr sz="2800" b="1" dirty="0" smtClean="0">
                <a:solidFill>
                  <a:srgbClr val="0284C7"/>
                </a:solidFill>
              </a:rPr>
              <a:t> </a:t>
            </a:r>
            <a:r>
              <a:rPr sz="2800" b="1" dirty="0">
                <a:solidFill>
                  <a:srgbClr val="0284C7"/>
                </a:solidFill>
              </a:rPr>
              <a:t>needed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8926" y="4008605"/>
            <a:ext cx="3518791" cy="18466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457200"/>
            <a:r>
              <a:rPr sz="2400" dirty="0"/>
              <a:t>Prompting alone is not enough. Generated texts require teacher verification, checking, and manual adjustment before use.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1950" y="2133600"/>
            <a:ext cx="571500" cy="5715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0250" y="2133600"/>
            <a:ext cx="571500" cy="5715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9985" y="2133600"/>
            <a:ext cx="428625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7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49017"/>
            <a:ext cx="105156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IMPLICATIONS</a:t>
            </a:r>
            <a:endParaRPr lang="en-VN" b="1" dirty="0">
              <a:solidFill>
                <a:srgbClr val="002060"/>
              </a:solidFill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107581" y="2714179"/>
            <a:ext cx="2289425" cy="1373655"/>
          </a:xfrm>
          <a:custGeom>
            <a:avLst/>
            <a:gdLst>
              <a:gd name="connsiteX0" fmla="*/ 0 w 2289425"/>
              <a:gd name="connsiteY0" fmla="*/ 137366 h 1373655"/>
              <a:gd name="connsiteX1" fmla="*/ 137366 w 2289425"/>
              <a:gd name="connsiteY1" fmla="*/ 0 h 1373655"/>
              <a:gd name="connsiteX2" fmla="*/ 2152060 w 2289425"/>
              <a:gd name="connsiteY2" fmla="*/ 0 h 1373655"/>
              <a:gd name="connsiteX3" fmla="*/ 2289426 w 2289425"/>
              <a:gd name="connsiteY3" fmla="*/ 137366 h 1373655"/>
              <a:gd name="connsiteX4" fmla="*/ 2289425 w 2289425"/>
              <a:gd name="connsiteY4" fmla="*/ 1236290 h 1373655"/>
              <a:gd name="connsiteX5" fmla="*/ 2152059 w 2289425"/>
              <a:gd name="connsiteY5" fmla="*/ 1373656 h 1373655"/>
              <a:gd name="connsiteX6" fmla="*/ 137366 w 2289425"/>
              <a:gd name="connsiteY6" fmla="*/ 1373655 h 1373655"/>
              <a:gd name="connsiteX7" fmla="*/ 0 w 2289425"/>
              <a:gd name="connsiteY7" fmla="*/ 1236289 h 1373655"/>
              <a:gd name="connsiteX8" fmla="*/ 0 w 2289425"/>
              <a:gd name="connsiteY8" fmla="*/ 137366 h 1373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9425" h="1373655">
                <a:moveTo>
                  <a:pt x="0" y="137366"/>
                </a:moveTo>
                <a:cubicBezTo>
                  <a:pt x="0" y="61501"/>
                  <a:pt x="61501" y="0"/>
                  <a:pt x="137366" y="0"/>
                </a:cubicBezTo>
                <a:lnTo>
                  <a:pt x="2152060" y="0"/>
                </a:lnTo>
                <a:cubicBezTo>
                  <a:pt x="2227925" y="0"/>
                  <a:pt x="2289426" y="61501"/>
                  <a:pt x="2289426" y="137366"/>
                </a:cubicBezTo>
                <a:cubicBezTo>
                  <a:pt x="2289426" y="503674"/>
                  <a:pt x="2289425" y="869982"/>
                  <a:pt x="2289425" y="1236290"/>
                </a:cubicBezTo>
                <a:cubicBezTo>
                  <a:pt x="2289425" y="1312155"/>
                  <a:pt x="2227924" y="1373656"/>
                  <a:pt x="2152059" y="1373656"/>
                </a:cubicBezTo>
                <a:lnTo>
                  <a:pt x="137366" y="1373655"/>
                </a:lnTo>
                <a:cubicBezTo>
                  <a:pt x="61501" y="1373655"/>
                  <a:pt x="0" y="1312154"/>
                  <a:pt x="0" y="1236289"/>
                </a:cubicBezTo>
                <a:lnTo>
                  <a:pt x="0" y="13736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823" tIns="188823" rIns="188823" bIns="188823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900" kern="1200" dirty="0" smtClean="0"/>
              <a:t>Generate</a:t>
            </a:r>
            <a:endParaRPr lang="en-US" sz="3900" kern="1200" dirty="0"/>
          </a:p>
        </p:txBody>
      </p:sp>
      <p:sp>
        <p:nvSpPr>
          <p:cNvPr id="21" name="Freeform 20"/>
          <p:cNvSpPr/>
          <p:nvPr/>
        </p:nvSpPr>
        <p:spPr>
          <a:xfrm>
            <a:off x="2625949" y="3117118"/>
            <a:ext cx="485358" cy="567777"/>
          </a:xfrm>
          <a:custGeom>
            <a:avLst/>
            <a:gdLst>
              <a:gd name="connsiteX0" fmla="*/ 0 w 485358"/>
              <a:gd name="connsiteY0" fmla="*/ 113555 h 567777"/>
              <a:gd name="connsiteX1" fmla="*/ 242679 w 485358"/>
              <a:gd name="connsiteY1" fmla="*/ 113555 h 567777"/>
              <a:gd name="connsiteX2" fmla="*/ 242679 w 485358"/>
              <a:gd name="connsiteY2" fmla="*/ 0 h 567777"/>
              <a:gd name="connsiteX3" fmla="*/ 485358 w 485358"/>
              <a:gd name="connsiteY3" fmla="*/ 283889 h 567777"/>
              <a:gd name="connsiteX4" fmla="*/ 242679 w 485358"/>
              <a:gd name="connsiteY4" fmla="*/ 567777 h 567777"/>
              <a:gd name="connsiteX5" fmla="*/ 242679 w 485358"/>
              <a:gd name="connsiteY5" fmla="*/ 454222 h 567777"/>
              <a:gd name="connsiteX6" fmla="*/ 0 w 485358"/>
              <a:gd name="connsiteY6" fmla="*/ 454222 h 567777"/>
              <a:gd name="connsiteX7" fmla="*/ 0 w 485358"/>
              <a:gd name="connsiteY7" fmla="*/ 113555 h 567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5358" h="567777">
                <a:moveTo>
                  <a:pt x="0" y="113555"/>
                </a:moveTo>
                <a:lnTo>
                  <a:pt x="242679" y="113555"/>
                </a:lnTo>
                <a:lnTo>
                  <a:pt x="242679" y="0"/>
                </a:lnTo>
                <a:lnTo>
                  <a:pt x="485358" y="283889"/>
                </a:lnTo>
                <a:lnTo>
                  <a:pt x="242679" y="567777"/>
                </a:lnTo>
                <a:lnTo>
                  <a:pt x="242679" y="454222"/>
                </a:lnTo>
                <a:lnTo>
                  <a:pt x="0" y="454222"/>
                </a:lnTo>
                <a:lnTo>
                  <a:pt x="0" y="113555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13555" rIns="145607" bIns="11355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/>
          </a:p>
        </p:txBody>
      </p:sp>
      <p:sp>
        <p:nvSpPr>
          <p:cNvPr id="22" name="Freeform 21"/>
          <p:cNvSpPr/>
          <p:nvPr/>
        </p:nvSpPr>
        <p:spPr>
          <a:xfrm>
            <a:off x="3312776" y="2714179"/>
            <a:ext cx="2289425" cy="1373655"/>
          </a:xfrm>
          <a:custGeom>
            <a:avLst/>
            <a:gdLst>
              <a:gd name="connsiteX0" fmla="*/ 0 w 2289425"/>
              <a:gd name="connsiteY0" fmla="*/ 137366 h 1373655"/>
              <a:gd name="connsiteX1" fmla="*/ 137366 w 2289425"/>
              <a:gd name="connsiteY1" fmla="*/ 0 h 1373655"/>
              <a:gd name="connsiteX2" fmla="*/ 2152060 w 2289425"/>
              <a:gd name="connsiteY2" fmla="*/ 0 h 1373655"/>
              <a:gd name="connsiteX3" fmla="*/ 2289426 w 2289425"/>
              <a:gd name="connsiteY3" fmla="*/ 137366 h 1373655"/>
              <a:gd name="connsiteX4" fmla="*/ 2289425 w 2289425"/>
              <a:gd name="connsiteY4" fmla="*/ 1236290 h 1373655"/>
              <a:gd name="connsiteX5" fmla="*/ 2152059 w 2289425"/>
              <a:gd name="connsiteY5" fmla="*/ 1373656 h 1373655"/>
              <a:gd name="connsiteX6" fmla="*/ 137366 w 2289425"/>
              <a:gd name="connsiteY6" fmla="*/ 1373655 h 1373655"/>
              <a:gd name="connsiteX7" fmla="*/ 0 w 2289425"/>
              <a:gd name="connsiteY7" fmla="*/ 1236289 h 1373655"/>
              <a:gd name="connsiteX8" fmla="*/ 0 w 2289425"/>
              <a:gd name="connsiteY8" fmla="*/ 137366 h 1373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9425" h="1373655">
                <a:moveTo>
                  <a:pt x="0" y="137366"/>
                </a:moveTo>
                <a:cubicBezTo>
                  <a:pt x="0" y="61501"/>
                  <a:pt x="61501" y="0"/>
                  <a:pt x="137366" y="0"/>
                </a:cubicBezTo>
                <a:lnTo>
                  <a:pt x="2152060" y="0"/>
                </a:lnTo>
                <a:cubicBezTo>
                  <a:pt x="2227925" y="0"/>
                  <a:pt x="2289426" y="61501"/>
                  <a:pt x="2289426" y="137366"/>
                </a:cubicBezTo>
                <a:cubicBezTo>
                  <a:pt x="2289426" y="503674"/>
                  <a:pt x="2289425" y="869982"/>
                  <a:pt x="2289425" y="1236290"/>
                </a:cubicBezTo>
                <a:cubicBezTo>
                  <a:pt x="2289425" y="1312155"/>
                  <a:pt x="2227924" y="1373656"/>
                  <a:pt x="2152059" y="1373656"/>
                </a:cubicBezTo>
                <a:lnTo>
                  <a:pt x="137366" y="1373655"/>
                </a:lnTo>
                <a:cubicBezTo>
                  <a:pt x="61501" y="1373655"/>
                  <a:pt x="0" y="1312154"/>
                  <a:pt x="0" y="1236289"/>
                </a:cubicBezTo>
                <a:lnTo>
                  <a:pt x="0" y="13736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3266964"/>
              <a:satOff val="-13592"/>
              <a:lumOff val="3203"/>
              <a:alphaOff val="0"/>
            </a:schemeClr>
          </a:fillRef>
          <a:effectRef idx="0">
            <a:schemeClr val="accent4">
              <a:hueOff val="3266964"/>
              <a:satOff val="-13592"/>
              <a:lumOff val="320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823" tIns="188823" rIns="188823" bIns="188823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900" u="sng" kern="1200" dirty="0" smtClean="0"/>
              <a:t>CHECK</a:t>
            </a:r>
            <a:endParaRPr lang="en-US" sz="3900" u="sng" kern="1200" dirty="0"/>
          </a:p>
        </p:txBody>
      </p:sp>
      <p:sp>
        <p:nvSpPr>
          <p:cNvPr id="23" name="Freeform 22"/>
          <p:cNvSpPr/>
          <p:nvPr/>
        </p:nvSpPr>
        <p:spPr>
          <a:xfrm>
            <a:off x="5831144" y="3117118"/>
            <a:ext cx="485358" cy="567777"/>
          </a:xfrm>
          <a:custGeom>
            <a:avLst/>
            <a:gdLst>
              <a:gd name="connsiteX0" fmla="*/ 0 w 485358"/>
              <a:gd name="connsiteY0" fmla="*/ 113555 h 567777"/>
              <a:gd name="connsiteX1" fmla="*/ 242679 w 485358"/>
              <a:gd name="connsiteY1" fmla="*/ 113555 h 567777"/>
              <a:gd name="connsiteX2" fmla="*/ 242679 w 485358"/>
              <a:gd name="connsiteY2" fmla="*/ 0 h 567777"/>
              <a:gd name="connsiteX3" fmla="*/ 485358 w 485358"/>
              <a:gd name="connsiteY3" fmla="*/ 283889 h 567777"/>
              <a:gd name="connsiteX4" fmla="*/ 242679 w 485358"/>
              <a:gd name="connsiteY4" fmla="*/ 567777 h 567777"/>
              <a:gd name="connsiteX5" fmla="*/ 242679 w 485358"/>
              <a:gd name="connsiteY5" fmla="*/ 454222 h 567777"/>
              <a:gd name="connsiteX6" fmla="*/ 0 w 485358"/>
              <a:gd name="connsiteY6" fmla="*/ 454222 h 567777"/>
              <a:gd name="connsiteX7" fmla="*/ 0 w 485358"/>
              <a:gd name="connsiteY7" fmla="*/ 113555 h 567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5358" h="567777">
                <a:moveTo>
                  <a:pt x="0" y="113555"/>
                </a:moveTo>
                <a:lnTo>
                  <a:pt x="242679" y="113555"/>
                </a:lnTo>
                <a:lnTo>
                  <a:pt x="242679" y="0"/>
                </a:lnTo>
                <a:lnTo>
                  <a:pt x="485358" y="283889"/>
                </a:lnTo>
                <a:lnTo>
                  <a:pt x="242679" y="567777"/>
                </a:lnTo>
                <a:lnTo>
                  <a:pt x="242679" y="454222"/>
                </a:lnTo>
                <a:lnTo>
                  <a:pt x="0" y="454222"/>
                </a:lnTo>
                <a:lnTo>
                  <a:pt x="0" y="113555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4900445"/>
              <a:satOff val="-20388"/>
              <a:lumOff val="4804"/>
              <a:alphaOff val="0"/>
            </a:schemeClr>
          </a:fillRef>
          <a:effectRef idx="0">
            <a:schemeClr val="accent4">
              <a:hueOff val="4900445"/>
              <a:satOff val="-20388"/>
              <a:lumOff val="480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13555" rIns="145607" bIns="11355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/>
          </a:p>
        </p:txBody>
      </p:sp>
      <p:sp>
        <p:nvSpPr>
          <p:cNvPr id="24" name="Freeform 23"/>
          <p:cNvSpPr/>
          <p:nvPr/>
        </p:nvSpPr>
        <p:spPr>
          <a:xfrm>
            <a:off x="6517972" y="2714179"/>
            <a:ext cx="2289425" cy="1373655"/>
          </a:xfrm>
          <a:custGeom>
            <a:avLst/>
            <a:gdLst>
              <a:gd name="connsiteX0" fmla="*/ 0 w 2289425"/>
              <a:gd name="connsiteY0" fmla="*/ 137366 h 1373655"/>
              <a:gd name="connsiteX1" fmla="*/ 137366 w 2289425"/>
              <a:gd name="connsiteY1" fmla="*/ 0 h 1373655"/>
              <a:gd name="connsiteX2" fmla="*/ 2152060 w 2289425"/>
              <a:gd name="connsiteY2" fmla="*/ 0 h 1373655"/>
              <a:gd name="connsiteX3" fmla="*/ 2289426 w 2289425"/>
              <a:gd name="connsiteY3" fmla="*/ 137366 h 1373655"/>
              <a:gd name="connsiteX4" fmla="*/ 2289425 w 2289425"/>
              <a:gd name="connsiteY4" fmla="*/ 1236290 h 1373655"/>
              <a:gd name="connsiteX5" fmla="*/ 2152059 w 2289425"/>
              <a:gd name="connsiteY5" fmla="*/ 1373656 h 1373655"/>
              <a:gd name="connsiteX6" fmla="*/ 137366 w 2289425"/>
              <a:gd name="connsiteY6" fmla="*/ 1373655 h 1373655"/>
              <a:gd name="connsiteX7" fmla="*/ 0 w 2289425"/>
              <a:gd name="connsiteY7" fmla="*/ 1236289 h 1373655"/>
              <a:gd name="connsiteX8" fmla="*/ 0 w 2289425"/>
              <a:gd name="connsiteY8" fmla="*/ 137366 h 1373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9425" h="1373655">
                <a:moveTo>
                  <a:pt x="0" y="137366"/>
                </a:moveTo>
                <a:cubicBezTo>
                  <a:pt x="0" y="61501"/>
                  <a:pt x="61501" y="0"/>
                  <a:pt x="137366" y="0"/>
                </a:cubicBezTo>
                <a:lnTo>
                  <a:pt x="2152060" y="0"/>
                </a:lnTo>
                <a:cubicBezTo>
                  <a:pt x="2227925" y="0"/>
                  <a:pt x="2289426" y="61501"/>
                  <a:pt x="2289426" y="137366"/>
                </a:cubicBezTo>
                <a:cubicBezTo>
                  <a:pt x="2289426" y="503674"/>
                  <a:pt x="2289425" y="869982"/>
                  <a:pt x="2289425" y="1236290"/>
                </a:cubicBezTo>
                <a:cubicBezTo>
                  <a:pt x="2289425" y="1312155"/>
                  <a:pt x="2227924" y="1373656"/>
                  <a:pt x="2152059" y="1373656"/>
                </a:cubicBezTo>
                <a:lnTo>
                  <a:pt x="137366" y="1373655"/>
                </a:lnTo>
                <a:cubicBezTo>
                  <a:pt x="61501" y="1373655"/>
                  <a:pt x="0" y="1312154"/>
                  <a:pt x="0" y="1236289"/>
                </a:cubicBezTo>
                <a:lnTo>
                  <a:pt x="0" y="13736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6533927"/>
              <a:satOff val="-27185"/>
              <a:lumOff val="6405"/>
              <a:alphaOff val="0"/>
            </a:schemeClr>
          </a:fillRef>
          <a:effectRef idx="0">
            <a:schemeClr val="accent4">
              <a:hueOff val="6533927"/>
              <a:satOff val="-27185"/>
              <a:lumOff val="640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823" tIns="188823" rIns="188823" bIns="188823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900" kern="1200" dirty="0" smtClean="0"/>
              <a:t>Adjust</a:t>
            </a:r>
            <a:endParaRPr lang="en-US" sz="3900" kern="1200" dirty="0"/>
          </a:p>
        </p:txBody>
      </p:sp>
      <p:sp>
        <p:nvSpPr>
          <p:cNvPr id="25" name="Freeform 24"/>
          <p:cNvSpPr/>
          <p:nvPr/>
        </p:nvSpPr>
        <p:spPr>
          <a:xfrm>
            <a:off x="9036339" y="3117118"/>
            <a:ext cx="485358" cy="567777"/>
          </a:xfrm>
          <a:custGeom>
            <a:avLst/>
            <a:gdLst>
              <a:gd name="connsiteX0" fmla="*/ 0 w 485358"/>
              <a:gd name="connsiteY0" fmla="*/ 113555 h 567777"/>
              <a:gd name="connsiteX1" fmla="*/ 242679 w 485358"/>
              <a:gd name="connsiteY1" fmla="*/ 113555 h 567777"/>
              <a:gd name="connsiteX2" fmla="*/ 242679 w 485358"/>
              <a:gd name="connsiteY2" fmla="*/ 0 h 567777"/>
              <a:gd name="connsiteX3" fmla="*/ 485358 w 485358"/>
              <a:gd name="connsiteY3" fmla="*/ 283889 h 567777"/>
              <a:gd name="connsiteX4" fmla="*/ 242679 w 485358"/>
              <a:gd name="connsiteY4" fmla="*/ 567777 h 567777"/>
              <a:gd name="connsiteX5" fmla="*/ 242679 w 485358"/>
              <a:gd name="connsiteY5" fmla="*/ 454222 h 567777"/>
              <a:gd name="connsiteX6" fmla="*/ 0 w 485358"/>
              <a:gd name="connsiteY6" fmla="*/ 454222 h 567777"/>
              <a:gd name="connsiteX7" fmla="*/ 0 w 485358"/>
              <a:gd name="connsiteY7" fmla="*/ 113555 h 567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5358" h="567777">
                <a:moveTo>
                  <a:pt x="0" y="113555"/>
                </a:moveTo>
                <a:lnTo>
                  <a:pt x="242679" y="113555"/>
                </a:lnTo>
                <a:lnTo>
                  <a:pt x="242679" y="0"/>
                </a:lnTo>
                <a:lnTo>
                  <a:pt x="485358" y="283889"/>
                </a:lnTo>
                <a:lnTo>
                  <a:pt x="242679" y="567777"/>
                </a:lnTo>
                <a:lnTo>
                  <a:pt x="242679" y="454222"/>
                </a:lnTo>
                <a:lnTo>
                  <a:pt x="0" y="454222"/>
                </a:lnTo>
                <a:lnTo>
                  <a:pt x="0" y="113555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9800891"/>
              <a:satOff val="-40777"/>
              <a:lumOff val="9608"/>
              <a:alphaOff val="0"/>
            </a:schemeClr>
          </a:fillRef>
          <a:effectRef idx="0">
            <a:schemeClr val="accent4">
              <a:hueOff val="9800891"/>
              <a:satOff val="-40777"/>
              <a:lumOff val="960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13555" rIns="145607" bIns="11355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/>
          </a:p>
        </p:txBody>
      </p:sp>
      <p:sp>
        <p:nvSpPr>
          <p:cNvPr id="26" name="Freeform 25"/>
          <p:cNvSpPr/>
          <p:nvPr/>
        </p:nvSpPr>
        <p:spPr>
          <a:xfrm>
            <a:off x="9723167" y="2714179"/>
            <a:ext cx="2289425" cy="1373655"/>
          </a:xfrm>
          <a:custGeom>
            <a:avLst/>
            <a:gdLst>
              <a:gd name="connsiteX0" fmla="*/ 0 w 2289425"/>
              <a:gd name="connsiteY0" fmla="*/ 137366 h 1373655"/>
              <a:gd name="connsiteX1" fmla="*/ 137366 w 2289425"/>
              <a:gd name="connsiteY1" fmla="*/ 0 h 1373655"/>
              <a:gd name="connsiteX2" fmla="*/ 2152060 w 2289425"/>
              <a:gd name="connsiteY2" fmla="*/ 0 h 1373655"/>
              <a:gd name="connsiteX3" fmla="*/ 2289426 w 2289425"/>
              <a:gd name="connsiteY3" fmla="*/ 137366 h 1373655"/>
              <a:gd name="connsiteX4" fmla="*/ 2289425 w 2289425"/>
              <a:gd name="connsiteY4" fmla="*/ 1236290 h 1373655"/>
              <a:gd name="connsiteX5" fmla="*/ 2152059 w 2289425"/>
              <a:gd name="connsiteY5" fmla="*/ 1373656 h 1373655"/>
              <a:gd name="connsiteX6" fmla="*/ 137366 w 2289425"/>
              <a:gd name="connsiteY6" fmla="*/ 1373655 h 1373655"/>
              <a:gd name="connsiteX7" fmla="*/ 0 w 2289425"/>
              <a:gd name="connsiteY7" fmla="*/ 1236289 h 1373655"/>
              <a:gd name="connsiteX8" fmla="*/ 0 w 2289425"/>
              <a:gd name="connsiteY8" fmla="*/ 137366 h 1373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9425" h="1373655">
                <a:moveTo>
                  <a:pt x="0" y="137366"/>
                </a:moveTo>
                <a:cubicBezTo>
                  <a:pt x="0" y="61501"/>
                  <a:pt x="61501" y="0"/>
                  <a:pt x="137366" y="0"/>
                </a:cubicBezTo>
                <a:lnTo>
                  <a:pt x="2152060" y="0"/>
                </a:lnTo>
                <a:cubicBezTo>
                  <a:pt x="2227925" y="0"/>
                  <a:pt x="2289426" y="61501"/>
                  <a:pt x="2289426" y="137366"/>
                </a:cubicBezTo>
                <a:cubicBezTo>
                  <a:pt x="2289426" y="503674"/>
                  <a:pt x="2289425" y="869982"/>
                  <a:pt x="2289425" y="1236290"/>
                </a:cubicBezTo>
                <a:cubicBezTo>
                  <a:pt x="2289425" y="1312155"/>
                  <a:pt x="2227924" y="1373656"/>
                  <a:pt x="2152059" y="1373656"/>
                </a:cubicBezTo>
                <a:lnTo>
                  <a:pt x="137366" y="1373655"/>
                </a:lnTo>
                <a:cubicBezTo>
                  <a:pt x="61501" y="1373655"/>
                  <a:pt x="0" y="1312154"/>
                  <a:pt x="0" y="1236289"/>
                </a:cubicBezTo>
                <a:lnTo>
                  <a:pt x="0" y="13736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9800891"/>
              <a:satOff val="-40777"/>
              <a:lumOff val="9608"/>
              <a:alphaOff val="0"/>
            </a:schemeClr>
          </a:fillRef>
          <a:effectRef idx="0">
            <a:schemeClr val="accent4">
              <a:hueOff val="9800891"/>
              <a:satOff val="-40777"/>
              <a:lumOff val="960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823" tIns="188823" rIns="188823" bIns="188823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900" kern="1200" dirty="0" smtClean="0"/>
              <a:t>Use</a:t>
            </a:r>
            <a:endParaRPr lang="en-US" sz="3900" kern="1200" dirty="0"/>
          </a:p>
        </p:txBody>
      </p:sp>
    </p:spTree>
    <p:extLst>
      <p:ext uri="{BB962C8B-B14F-4D97-AF65-F5344CB8AC3E}">
        <p14:creationId xmlns:p14="http://schemas.microsoft.com/office/powerpoint/2010/main" val="302525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49017"/>
            <a:ext cx="105156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IMPLICATIONS</a:t>
            </a:r>
            <a:endParaRPr lang="en-VN" b="1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6449" y="1315616"/>
            <a:ext cx="1079551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How teachers can check the vocabulary in </a:t>
            </a:r>
            <a:r>
              <a:rPr lang="en-US" sz="2800" b="1" dirty="0" err="1" smtClean="0"/>
              <a:t>ChatGPT</a:t>
            </a:r>
            <a:r>
              <a:rPr lang="en-US" sz="2800" b="1" dirty="0" smtClean="0"/>
              <a:t>-generated texts:</a:t>
            </a:r>
          </a:p>
          <a:p>
            <a:r>
              <a:rPr lang="en-US" sz="2800" dirty="0" smtClean="0"/>
              <a:t>1. Use </a:t>
            </a:r>
            <a:r>
              <a:rPr lang="en-US" sz="2800" dirty="0"/>
              <a:t>Nation’s figures as the vocabulary standard for </a:t>
            </a:r>
            <a:r>
              <a:rPr lang="en-US" sz="2800" dirty="0" smtClean="0"/>
              <a:t>CEFR levels </a:t>
            </a:r>
          </a:p>
          <a:p>
            <a:endParaRPr lang="en-US" sz="2800" dirty="0"/>
          </a:p>
          <a:p>
            <a:pPr marL="285750" indent="-285750">
              <a:buFontTx/>
              <a:buChar char="-"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2. Check </a:t>
            </a:r>
            <a:r>
              <a:rPr lang="en-US" sz="2800" dirty="0"/>
              <a:t>the lexical demand of </a:t>
            </a:r>
            <a:r>
              <a:rPr lang="en-US" sz="2800" dirty="0" err="1"/>
              <a:t>ChatGPT</a:t>
            </a:r>
            <a:r>
              <a:rPr lang="en-US" sz="2800" dirty="0"/>
              <a:t>-generated text </a:t>
            </a:r>
            <a:r>
              <a:rPr lang="en-US" sz="2800" dirty="0" smtClean="0"/>
              <a:t>with some tools like </a:t>
            </a:r>
            <a:r>
              <a:rPr lang="en-US" sz="2800" dirty="0" err="1" smtClean="0"/>
              <a:t>Lextutor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202" y="2341202"/>
            <a:ext cx="7392602" cy="281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8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6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51312-88A2-01F4-3B92-6294A2412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MORE INFORMATION ON THIS STUDY</a:t>
            </a:r>
            <a:endParaRPr lang="en-V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03769-46AD-6B7B-F4A1-032746D29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Nguyen, N. H., Huang, X., &amp; Dang, T. N. Y. (2026). Lexical Profile of </a:t>
            </a:r>
            <a:r>
              <a:rPr lang="en-US" dirty="0" err="1"/>
              <a:t>ChatGPT</a:t>
            </a:r>
            <a:r>
              <a:rPr lang="en-US" dirty="0"/>
              <a:t>-generated Reading Materials Targeting EFL Learners Across the CEFR Levels. </a:t>
            </a:r>
            <a:r>
              <a:rPr lang="en-US" i="1" dirty="0"/>
              <a:t>International Journal of TESOL Studies, 8</a:t>
            </a:r>
            <a:r>
              <a:rPr lang="en-US" dirty="0"/>
              <a:t>(3), 113–133. 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doi.org/10.58304/ijts.260211</a:t>
            </a:r>
            <a:r>
              <a:rPr lang="en-US" dirty="0" smtClean="0"/>
              <a:t> </a:t>
            </a:r>
            <a:r>
              <a:rPr lang="en-US" b="1" dirty="0" smtClean="0"/>
              <a:t>(OPEN ACCESS)</a:t>
            </a:r>
            <a:endParaRPr lang="en-VN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6329" y="4056185"/>
            <a:ext cx="2255715" cy="225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6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6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51312-88A2-01F4-3B92-6294A2412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REFERENCES</a:t>
            </a:r>
            <a:endParaRPr lang="en-V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03769-46AD-6B7B-F4A1-032746D29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/>
              <a:t>Nation, I. (2006). How large a vocabulary is needed for reading and listening? </a:t>
            </a:r>
            <a:r>
              <a:rPr lang="en-US" i="1" dirty="0"/>
              <a:t>Canadian </a:t>
            </a:r>
            <a:r>
              <a:rPr lang="en-US" i="1" dirty="0" smtClean="0"/>
              <a:t>Modern Language </a:t>
            </a:r>
            <a:r>
              <a:rPr lang="en-US" i="1" dirty="0"/>
              <a:t>Review</a:t>
            </a:r>
            <a:r>
              <a:rPr lang="en-US" dirty="0"/>
              <a:t>, </a:t>
            </a:r>
            <a:r>
              <a:rPr lang="en-US" i="1" dirty="0"/>
              <a:t>63</a:t>
            </a:r>
            <a:r>
              <a:rPr lang="en-US" dirty="0"/>
              <a:t>(1), 59–82. https://</a:t>
            </a:r>
            <a:r>
              <a:rPr lang="en-US" dirty="0" smtClean="0"/>
              <a:t>doi.org/10.3138/cmlr.63.1.59</a:t>
            </a:r>
          </a:p>
          <a:p>
            <a:pPr marL="0" indent="0" algn="just">
              <a:buNone/>
            </a:pPr>
            <a:r>
              <a:rPr lang="en-US" dirty="0" smtClean="0"/>
              <a:t> Nation</a:t>
            </a:r>
            <a:r>
              <a:rPr lang="en-US" dirty="0"/>
              <a:t>, I.S.P. &amp; Webb, S. (2011). </a:t>
            </a:r>
            <a:r>
              <a:rPr lang="en-US" i="1" dirty="0"/>
              <a:t>Researching and analyzing vocabulary</a:t>
            </a:r>
            <a:r>
              <a:rPr lang="en-US" dirty="0"/>
              <a:t>. </a:t>
            </a:r>
            <a:r>
              <a:rPr lang="en-US" dirty="0" err="1"/>
              <a:t>Heinle</a:t>
            </a:r>
            <a:r>
              <a:rPr lang="en-US" dirty="0"/>
              <a:t> Cengage Learning. 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/>
              <a:t>Uchida, S. (2025). Generative AI and CEFR levels: Evaluating the accuracy of text generation </a:t>
            </a:r>
            <a:r>
              <a:rPr lang="en-US" dirty="0" smtClean="0"/>
              <a:t>with ChatGPT-4o </a:t>
            </a:r>
            <a:r>
              <a:rPr lang="en-US" dirty="0"/>
              <a:t>through textual features. </a:t>
            </a:r>
            <a:r>
              <a:rPr lang="en-US" i="1" dirty="0"/>
              <a:t>Vocabulary Learning and Instruction</a:t>
            </a:r>
            <a:r>
              <a:rPr lang="en-US" dirty="0"/>
              <a:t>, </a:t>
            </a:r>
            <a:r>
              <a:rPr lang="en-US" i="1" dirty="0"/>
              <a:t>14</a:t>
            </a:r>
            <a:r>
              <a:rPr lang="en-US" dirty="0"/>
              <a:t>(1), </a:t>
            </a:r>
            <a:r>
              <a:rPr lang="en-US" dirty="0" smtClean="0"/>
              <a:t>2078. https</a:t>
            </a:r>
            <a:r>
              <a:rPr lang="en-US" dirty="0"/>
              <a:t>://</a:t>
            </a:r>
            <a:r>
              <a:rPr lang="en-US" dirty="0" smtClean="0"/>
              <a:t>doi. org/10.29140/vli.v14n1.2078</a:t>
            </a:r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VN" b="1" dirty="0"/>
          </a:p>
        </p:txBody>
      </p:sp>
    </p:spTree>
    <p:extLst>
      <p:ext uri="{BB962C8B-B14F-4D97-AF65-F5344CB8AC3E}">
        <p14:creationId xmlns:p14="http://schemas.microsoft.com/office/powerpoint/2010/main" val="283582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510" y="260296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700" b="1" dirty="0" smtClean="0">
                <a:solidFill>
                  <a:srgbClr val="002060"/>
                </a:solidFill>
              </a:rPr>
              <a:t>THANK YOU!</a:t>
            </a:r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en-US" b="1" dirty="0" smtClean="0">
                <a:solidFill>
                  <a:srgbClr val="002060"/>
                </a:solidFill>
              </a:rPr>
              <a:t>Do you have any questions?</a:t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en-US" sz="3100" b="1" dirty="0">
                <a:solidFill>
                  <a:srgbClr val="002060"/>
                </a:solidFill>
              </a:rPr>
              <a:t>Contact: </a:t>
            </a:r>
            <a:r>
              <a:rPr lang="en-US" sz="3100" b="1" dirty="0" smtClean="0">
                <a:solidFill>
                  <a:srgbClr val="002060"/>
                </a:solidFill>
              </a:rPr>
              <a:t>nhathanguyen324@gmail.com</a:t>
            </a:r>
            <a:r>
              <a:rPr lang="en-US" b="1" dirty="0">
                <a:solidFill>
                  <a:srgbClr val="002060"/>
                </a:solidFill>
              </a:rPr>
              <a:t/>
            </a:r>
            <a:br>
              <a:rPr lang="en-US" b="1" dirty="0">
                <a:solidFill>
                  <a:srgbClr val="002060"/>
                </a:solidFill>
              </a:rPr>
            </a:br>
            <a:endParaRPr lang="en-VN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09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5BF9E-4E6D-3E7E-F817-381EBC6BA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RESEARCH </a:t>
            </a:r>
            <a:r>
              <a:rPr lang="en-US" b="1" dirty="0">
                <a:solidFill>
                  <a:srgbClr val="002060"/>
                </a:solidFill>
              </a:rPr>
              <a:t>BACKGROUND</a:t>
            </a:r>
            <a:endParaRPr lang="en-VN" dirty="0"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73" y="5233986"/>
            <a:ext cx="10127602" cy="847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709862"/>
            <a:ext cx="3429000" cy="23526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0" y="2709862"/>
            <a:ext cx="3429000" cy="23526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0" y="2709862"/>
            <a:ext cx="3429000" cy="23526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1627035"/>
            <a:ext cx="1092770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dirty="0" err="1">
                <a:solidFill>
                  <a:srgbClr val="1E293B"/>
                </a:solidFill>
              </a:rPr>
              <a:t>ChatGPT</a:t>
            </a:r>
            <a:r>
              <a:rPr sz="2800" dirty="0">
                <a:solidFill>
                  <a:srgbClr val="1E293B"/>
                </a:solidFill>
              </a:rPr>
              <a:t> can generate human-like texts in response to prompts.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55441" y="5442404"/>
            <a:ext cx="10198359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>
                <a:solidFill>
                  <a:srgbClr val="EA580C"/>
                </a:solidFill>
              </a:rPr>
              <a:t>But can AI-generated materials be trusted for </a:t>
            </a:r>
            <a:r>
              <a:rPr lang="en-US" sz="2800" b="1" dirty="0" smtClean="0">
                <a:solidFill>
                  <a:srgbClr val="EA580C"/>
                </a:solidFill>
              </a:rPr>
              <a:t>vocabulary</a:t>
            </a:r>
            <a:r>
              <a:rPr sz="2800" b="1" dirty="0" smtClean="0">
                <a:solidFill>
                  <a:srgbClr val="EA580C"/>
                </a:solidFill>
              </a:rPr>
              <a:t> </a:t>
            </a:r>
            <a:r>
              <a:rPr sz="2800" b="1" dirty="0">
                <a:solidFill>
                  <a:srgbClr val="EA580C"/>
                </a:solidFill>
              </a:rPr>
              <a:t>learning?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1803" y="3704005"/>
            <a:ext cx="3185344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lang="en-US" sz="2800" b="1" dirty="0" smtClean="0">
                <a:solidFill>
                  <a:srgbClr val="334155"/>
                </a:solidFill>
              </a:rPr>
              <a:t>Generate large amounts of texts</a:t>
            </a:r>
            <a:endParaRPr sz="2800" b="1" dirty="0">
              <a:solidFill>
                <a:srgbClr val="334155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15852" y="3704005"/>
            <a:ext cx="236029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lang="en-US" sz="2800" b="1" dirty="0" smtClean="0">
                <a:solidFill>
                  <a:srgbClr val="0F172A"/>
                </a:solidFill>
              </a:rPr>
              <a:t>Cost-free </a:t>
            </a:r>
            <a:r>
              <a:rPr lang="en-US" sz="2800" b="1" dirty="0">
                <a:solidFill>
                  <a:srgbClr val="0F172A"/>
                </a:solidFill>
              </a:rPr>
              <a:t>materials </a:t>
            </a:r>
            <a:endParaRPr sz="2800" b="1" dirty="0">
              <a:solidFill>
                <a:srgbClr val="0F172A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15850" y="3704005"/>
            <a:ext cx="2380297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lang="en-US" sz="2800" b="1" dirty="0" err="1" smtClean="0">
                <a:solidFill>
                  <a:srgbClr val="0F172A"/>
                </a:solidFill>
              </a:rPr>
              <a:t>Personalised</a:t>
            </a:r>
            <a:r>
              <a:rPr lang="en-US" sz="2800" b="1" dirty="0" smtClean="0">
                <a:solidFill>
                  <a:srgbClr val="0F172A"/>
                </a:solidFill>
              </a:rPr>
              <a:t> needs</a:t>
            </a:r>
            <a:endParaRPr sz="2800" b="1" dirty="0">
              <a:solidFill>
                <a:srgbClr val="0F172A"/>
              </a:solidFill>
            </a:endParaRP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7875" y="2967831"/>
            <a:ext cx="476250" cy="47625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24537" y="2937004"/>
            <a:ext cx="600075" cy="47625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67874" y="2924175"/>
            <a:ext cx="4762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88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3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RESEARCH BACKGROUND</a:t>
            </a:r>
            <a:endParaRPr lang="en-VN" b="1" dirty="0">
              <a:solidFill>
                <a:srgbClr val="002060"/>
              </a:solidFill>
            </a:endParaRP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278" y="1535663"/>
            <a:ext cx="10142375" cy="15621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4278" y="3402563"/>
            <a:ext cx="10142375" cy="11144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4278" y="4802799"/>
            <a:ext cx="10142375" cy="6381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18024" y="5821913"/>
            <a:ext cx="965193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1" u="none" dirty="0"/>
              <a:t>"This is where </a:t>
            </a:r>
            <a:r>
              <a:rPr sz="2800" b="0" i="1" u="none" dirty="0" err="1"/>
              <a:t>ChatGPT</a:t>
            </a:r>
            <a:r>
              <a:rPr sz="2800" b="0" i="1" u="none" dirty="0"/>
              <a:t> appears to offer an attractive solution."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44047" y="5723031"/>
            <a:ext cx="38100" cy="6286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800"/>
          </a:p>
        </p:txBody>
      </p:sp>
      <p:sp>
        <p:nvSpPr>
          <p:cNvPr id="11" name="TextBox 10"/>
          <p:cNvSpPr txBox="1"/>
          <p:nvPr/>
        </p:nvSpPr>
        <p:spPr>
          <a:xfrm>
            <a:off x="4072937" y="1597575"/>
            <a:ext cx="486060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>
                <a:solidFill>
                  <a:srgbClr val="FFFFFF"/>
                </a:solidFill>
              </a:rPr>
              <a:t>Extensive Reading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8254" y="2116688"/>
            <a:ext cx="9935546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800" b="0" i="0" u="none" dirty="0">
                <a:solidFill>
                  <a:srgbClr val="E0F2FE"/>
                </a:solidFill>
              </a:rPr>
              <a:t>Reading a large amount of relatively easy and interesting material for general comprehension</a:t>
            </a:r>
            <a:r>
              <a:rPr sz="2800" b="0" i="0" u="none" dirty="0" smtClean="0">
                <a:solidFill>
                  <a:srgbClr val="E0F2FE"/>
                </a:solidFill>
              </a:rPr>
              <a:t>.</a:t>
            </a:r>
            <a:r>
              <a:rPr lang="en-US" sz="2800" b="0" i="0" u="none" dirty="0" smtClean="0">
                <a:solidFill>
                  <a:srgbClr val="E0F2FE"/>
                </a:solidFill>
              </a:rPr>
              <a:t> </a:t>
            </a:r>
            <a:endParaRPr sz="2800" b="0" i="0" u="none" dirty="0">
              <a:solidFill>
                <a:srgbClr val="E0F2FE"/>
              </a:solidFill>
            </a:endParaRP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9696" y="3092762"/>
            <a:ext cx="219075" cy="285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4" name="TextBox 13"/>
          <p:cNvSpPr txBox="1"/>
          <p:nvPr/>
        </p:nvSpPr>
        <p:spPr>
          <a:xfrm>
            <a:off x="2369976" y="3516863"/>
            <a:ext cx="8257591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>
                <a:solidFill>
                  <a:srgbClr val="1E293B"/>
                </a:solidFill>
              </a:rPr>
              <a:t>Need LOTS of appropriate </a:t>
            </a:r>
            <a:r>
              <a:rPr sz="2800" b="1" i="0" u="none" dirty="0" smtClean="0">
                <a:solidFill>
                  <a:srgbClr val="1E293B"/>
                </a:solidFill>
              </a:rPr>
              <a:t>texts</a:t>
            </a:r>
            <a:r>
              <a:rPr lang="en-US" sz="2800" b="1" i="0" u="none" dirty="0" smtClean="0">
                <a:solidFill>
                  <a:srgbClr val="1E293B"/>
                </a:solidFill>
              </a:rPr>
              <a:t> to acquire vocabulary</a:t>
            </a:r>
            <a:endParaRPr sz="2800" b="1" i="0" u="none" dirty="0">
              <a:solidFill>
                <a:srgbClr val="1E293B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14196" y="3955013"/>
            <a:ext cx="9739603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>
                <a:solidFill>
                  <a:srgbClr val="334155"/>
                </a:solidFill>
              </a:rPr>
              <a:t>Must be easy enough, varied, relevant, and available.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6489" y="4488413"/>
            <a:ext cx="219075" cy="285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7" name="TextBox 16"/>
          <p:cNvSpPr txBox="1"/>
          <p:nvPr/>
        </p:nvSpPr>
        <p:spPr>
          <a:xfrm>
            <a:off x="1744047" y="4921775"/>
            <a:ext cx="957165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>
                <a:solidFill>
                  <a:srgbClr val="BE123C"/>
                </a:solidFill>
              </a:rPr>
              <a:t>But developing materials takes time &amp; resources</a:t>
            </a:r>
          </a:p>
        </p:txBody>
      </p:sp>
    </p:spTree>
    <p:extLst>
      <p:ext uri="{BB962C8B-B14F-4D97-AF65-F5344CB8AC3E}">
        <p14:creationId xmlns:p14="http://schemas.microsoft.com/office/powerpoint/2010/main" val="327671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/>
      <p:bldP spid="12" grpId="0"/>
      <p:bldP spid="14" grpId="0"/>
      <p:bldP spid="15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7906"/>
            <a:ext cx="12192000" cy="50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63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49017"/>
            <a:ext cx="105156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RESEARCH PROBLEM</a:t>
            </a:r>
            <a:endParaRPr lang="en-VN" b="1" dirty="0">
              <a:solidFill>
                <a:srgbClr val="002060"/>
              </a:solidFill>
            </a:endParaRP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495800"/>
            <a:ext cx="11049000" cy="19431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371600"/>
            <a:ext cx="5286375" cy="27432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4125" y="1371600"/>
            <a:ext cx="5286375" cy="27432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45306" y="4733925"/>
            <a:ext cx="1110138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/>
              <a:t>Purpose of this study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5306" y="5162550"/>
            <a:ext cx="1110138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dirty="0"/>
              <a:t>To examine the vocabulary profile of </a:t>
            </a:r>
            <a:r>
              <a:rPr sz="2800" dirty="0" err="1"/>
              <a:t>ChatGPT</a:t>
            </a:r>
            <a:r>
              <a:rPr sz="2800" dirty="0"/>
              <a:t>-generated texts across </a:t>
            </a:r>
            <a:r>
              <a:rPr sz="2800" dirty="0" smtClean="0"/>
              <a:t>A1</a:t>
            </a:r>
            <a:r>
              <a:rPr lang="en-US" sz="2800" dirty="0" smtClean="0"/>
              <a:t>-</a:t>
            </a:r>
            <a:r>
              <a:rPr sz="2800" dirty="0" smtClean="0"/>
              <a:t>C2</a:t>
            </a:r>
            <a:r>
              <a:rPr sz="2800" dirty="0"/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9625" y="5851981"/>
            <a:ext cx="10572750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 defTabSz="457200"/>
            <a:r>
              <a:rPr sz="2800" b="1" dirty="0">
                <a:solidFill>
                  <a:srgbClr val="334155"/>
                </a:solidFill>
              </a:rPr>
              <a:t>"Generate an A1 text"</a:t>
            </a:r>
            <a:r>
              <a:rPr sz="2800" b="1" dirty="0">
                <a:solidFill>
                  <a:srgbClr val="000000"/>
                </a:solidFill>
              </a:rPr>
              <a:t> </a:t>
            </a:r>
            <a:r>
              <a:rPr sz="2800" b="1" dirty="0">
                <a:solidFill>
                  <a:srgbClr val="EF4444"/>
                </a:solidFill>
              </a:rPr>
              <a:t>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9379" y="1526979"/>
            <a:ext cx="4930616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>
                <a:solidFill>
                  <a:srgbClr val="10B981"/>
                </a:solidFill>
              </a:rPr>
              <a:t>Opportunity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90524" y="2035835"/>
            <a:ext cx="469582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 err="1">
                <a:solidFill>
                  <a:srgbClr val="1E293B"/>
                </a:solidFill>
              </a:rPr>
              <a:t>ChatGPT</a:t>
            </a:r>
            <a:r>
              <a:rPr sz="2800" b="1" dirty="0">
                <a:solidFill>
                  <a:srgbClr val="1E293B"/>
                </a:solidFill>
              </a:rPr>
              <a:t> can generate: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56534" y="1513170"/>
            <a:ext cx="4930616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>
                <a:solidFill>
                  <a:srgbClr val="EF4444"/>
                </a:solidFill>
              </a:rPr>
              <a:t>Concern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56534" y="2325057"/>
            <a:ext cx="4695825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dirty="0"/>
              <a:t>"Does a text generated for A1 learners actually contain A1-appropriate vocabulary?"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0649" y="5743575"/>
            <a:ext cx="1748203" cy="603696"/>
          </a:xfrm>
          <a:prstGeom prst="rect">
            <a:avLst/>
          </a:prstGeom>
        </p:spPr>
      </p:pic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7">
            <a:biLevel thresh="75000"/>
          </a:blip>
          <a:stretch>
            <a:fillRect/>
          </a:stretch>
        </p:blipFill>
        <p:spPr>
          <a:xfrm>
            <a:off x="3919877" y="5917764"/>
            <a:ext cx="242869" cy="2698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46745" y="5794645"/>
            <a:ext cx="2179402" cy="556443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11374" y="2599169"/>
            <a:ext cx="4274975" cy="430887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defTabSz="457200"/>
            <a:r>
              <a:rPr lang="en-US" sz="2800" dirty="0" smtClean="0"/>
              <a:t>1. </a:t>
            </a:r>
            <a:r>
              <a:rPr sz="2800" dirty="0" smtClean="0"/>
              <a:t>Large </a:t>
            </a:r>
            <a:r>
              <a:rPr sz="2800" dirty="0"/>
              <a:t>quantities of texts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16770" y="3115401"/>
            <a:ext cx="3262312" cy="430887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defTabSz="457200"/>
            <a:r>
              <a:rPr lang="en-US" sz="2800" dirty="0" smtClean="0"/>
              <a:t>2. cost-free materials</a:t>
            </a:r>
            <a:endParaRPr sz="2800" dirty="0"/>
          </a:p>
        </p:txBody>
      </p:sp>
      <p:sp>
        <p:nvSpPr>
          <p:cNvPr id="39" name="TextBox 38"/>
          <p:cNvSpPr txBox="1"/>
          <p:nvPr/>
        </p:nvSpPr>
        <p:spPr>
          <a:xfrm>
            <a:off x="811374" y="3649181"/>
            <a:ext cx="5046501" cy="430887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defTabSz="457200"/>
            <a:r>
              <a:rPr lang="en-US" sz="2800" dirty="0" smtClean="0"/>
              <a:t>3. </a:t>
            </a:r>
            <a:r>
              <a:rPr sz="2800" dirty="0" smtClean="0"/>
              <a:t>Different levels</a:t>
            </a:r>
            <a:r>
              <a:rPr lang="en-US" sz="2800" dirty="0" smtClean="0"/>
              <a:t>, topics, etc.</a:t>
            </a:r>
            <a:endParaRPr sz="2800" dirty="0"/>
          </a:p>
        </p:txBody>
      </p:sp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7">
            <a:biLevel thresh="75000"/>
          </a:blip>
          <a:stretch>
            <a:fillRect/>
          </a:stretch>
        </p:blipFill>
        <p:spPr>
          <a:xfrm>
            <a:off x="8091319" y="5932497"/>
            <a:ext cx="242869" cy="2698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6135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8" grpId="0"/>
      <p:bldP spid="35" grpId="0"/>
      <p:bldP spid="37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1886" y="1186852"/>
            <a:ext cx="1129004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Vocabulary </a:t>
            </a:r>
            <a:r>
              <a:rPr lang="en-US" sz="2800" b="1" dirty="0" smtClean="0"/>
              <a:t>load</a:t>
            </a:r>
          </a:p>
          <a:p>
            <a:r>
              <a:rPr lang="en-US" sz="2800" dirty="0"/>
              <a:t>The number of words learners need to know to comprehend a </a:t>
            </a:r>
            <a:r>
              <a:rPr lang="en-US" sz="2800" dirty="0" smtClean="0"/>
              <a:t>text (Nation, 2006).</a:t>
            </a:r>
            <a:endParaRPr lang="en-US" sz="2800" dirty="0"/>
          </a:p>
          <a:p>
            <a:endParaRPr lang="en-US" sz="2800" b="1" dirty="0" smtClean="0"/>
          </a:p>
          <a:p>
            <a:r>
              <a:rPr lang="en-US" sz="2800" b="1" dirty="0" smtClean="0"/>
              <a:t>Lexical </a:t>
            </a:r>
            <a:r>
              <a:rPr lang="en-US" sz="2800" b="1" dirty="0"/>
              <a:t>coverage</a:t>
            </a:r>
          </a:p>
          <a:p>
            <a:r>
              <a:rPr lang="en-US" sz="2800" dirty="0"/>
              <a:t>The proportion of words in a text that learners </a:t>
            </a:r>
            <a:r>
              <a:rPr lang="en-US" sz="2800" dirty="0" smtClean="0"/>
              <a:t>need to know for comprehension (Nation &amp; Webb, 2011).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b="1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1176241" y="4588188"/>
            <a:ext cx="10358146" cy="3159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457200">
              <a:lnSpc>
                <a:spcPts val="2250"/>
              </a:lnSpc>
            </a:pPr>
            <a:r>
              <a:rPr sz="2800" b="1" dirty="0"/>
              <a:t>95% coverage</a:t>
            </a:r>
            <a:r>
              <a:rPr sz="2800" dirty="0"/>
              <a:t> → minimal understanding, potentially with support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76241" y="5092190"/>
            <a:ext cx="10133045" cy="3159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457200">
              <a:lnSpc>
                <a:spcPts val="2250"/>
              </a:lnSpc>
            </a:pPr>
            <a:r>
              <a:rPr sz="2800" b="1" dirty="0"/>
              <a:t>98% coverage</a:t>
            </a:r>
            <a:r>
              <a:rPr sz="2800" dirty="0"/>
              <a:t> → stronger basis for independent reading</a:t>
            </a:r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729" y="4279306"/>
            <a:ext cx="529512" cy="617764"/>
          </a:xfrm>
          <a:prstGeom prst="rect">
            <a:avLst/>
          </a:prstGeom>
        </p:spPr>
      </p:pic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358" y="4910091"/>
            <a:ext cx="436205" cy="508906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 txBox="1">
            <a:spLocks/>
          </p:cNvSpPr>
          <p:nvPr/>
        </p:nvSpPr>
        <p:spPr>
          <a:xfrm>
            <a:off x="600075" y="1490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rgbClr val="002060"/>
                </a:solidFill>
              </a:rPr>
              <a:t>Why Vocabulary Matters for Reading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99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4901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Why Vocabulary Matters for Reading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0075" y="1435820"/>
            <a:ext cx="1122181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Word frequency </a:t>
            </a:r>
          </a:p>
          <a:p>
            <a:r>
              <a:rPr lang="en-US" sz="2800" dirty="0" smtClean="0"/>
              <a:t>3 categories: </a:t>
            </a:r>
          </a:p>
          <a:p>
            <a:pPr marL="457200" indent="-457200">
              <a:buFontTx/>
              <a:buChar char="-"/>
            </a:pPr>
            <a:r>
              <a:rPr lang="en-US" sz="2800" u="sng" dirty="0" smtClean="0"/>
              <a:t>High-frequency words</a:t>
            </a:r>
            <a:r>
              <a:rPr lang="en-US" sz="2800" dirty="0" smtClean="0"/>
              <a:t> are among the </a:t>
            </a:r>
            <a:r>
              <a:rPr lang="en-US" sz="2800" dirty="0"/>
              <a:t>most commonly occurring words in English.</a:t>
            </a:r>
            <a:endParaRPr lang="en-US" sz="2800" dirty="0" smtClean="0"/>
          </a:p>
          <a:p>
            <a:pPr marL="457200" indent="-457200">
              <a:buFontTx/>
              <a:buChar char="-"/>
            </a:pPr>
            <a:r>
              <a:rPr lang="en-US" sz="2800" u="sng" dirty="0" smtClean="0"/>
              <a:t>Mid-frequency words</a:t>
            </a:r>
            <a:r>
              <a:rPr lang="en-US" sz="2800" dirty="0" smtClean="0"/>
              <a:t> </a:t>
            </a:r>
            <a:r>
              <a:rPr lang="en-US" sz="2800" dirty="0"/>
              <a:t>occur less often, but they are still important for learners because they help them </a:t>
            </a:r>
            <a:r>
              <a:rPr lang="en-US" sz="2800" dirty="0" smtClean="0"/>
              <a:t>comprehend academic texts.</a:t>
            </a:r>
          </a:p>
          <a:p>
            <a:pPr marL="457200" indent="-457200">
              <a:buFontTx/>
              <a:buChar char="-"/>
            </a:pPr>
            <a:r>
              <a:rPr lang="en-US" sz="2800" u="sng" dirty="0"/>
              <a:t>Low-frequency </a:t>
            </a:r>
            <a:r>
              <a:rPr lang="en-US" sz="2800" u="sng" dirty="0" smtClean="0"/>
              <a:t>words</a:t>
            </a:r>
            <a:r>
              <a:rPr lang="en-US" sz="2800" dirty="0" smtClean="0"/>
              <a:t> occur </a:t>
            </a:r>
            <a:r>
              <a:rPr lang="en-US" sz="2800" dirty="0"/>
              <a:t>relatively rarely. Some of these may be </a:t>
            </a:r>
            <a:r>
              <a:rPr lang="en-US" sz="2800" dirty="0" err="1"/>
              <a:t>specialised</a:t>
            </a:r>
            <a:r>
              <a:rPr lang="en-US" sz="2800" dirty="0"/>
              <a:t> or technical words.</a:t>
            </a:r>
            <a:endParaRPr lang="en-US" sz="2800" dirty="0" smtClean="0"/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9219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49017"/>
            <a:ext cx="105156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PREVIOUS RESEARCH</a:t>
            </a:r>
            <a:endParaRPr lang="en-VN" b="1" dirty="0">
              <a:solidFill>
                <a:srgbClr val="002060"/>
              </a:solidFill>
            </a:endParaRP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518" y="1235655"/>
            <a:ext cx="8938727" cy="2324610"/>
          </a:xfrm>
          <a:prstGeom prst="rect">
            <a:avLst/>
          </a:prstGeom>
        </p:spPr>
      </p:pic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1656" y="3938927"/>
            <a:ext cx="6477000" cy="1333500"/>
          </a:xfrm>
          <a:prstGeom prst="rect">
            <a:avLst/>
          </a:prstGeom>
        </p:spPr>
      </p:pic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5508" y="5607272"/>
            <a:ext cx="8096250" cy="781050"/>
          </a:xfrm>
          <a:prstGeom prst="rect">
            <a:avLst/>
          </a:prstGeom>
        </p:spPr>
      </p:pic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9040" y="3575273"/>
            <a:ext cx="228600" cy="30480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1699" y="5295108"/>
            <a:ext cx="228600" cy="3048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38" name="TextBox 37"/>
          <p:cNvSpPr txBox="1"/>
          <p:nvPr/>
        </p:nvSpPr>
        <p:spPr>
          <a:xfrm>
            <a:off x="2165508" y="1287877"/>
            <a:ext cx="786098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/>
              <a:t>Previous </a:t>
            </a:r>
            <a:r>
              <a:rPr sz="2800" b="1" dirty="0" smtClean="0"/>
              <a:t>studies</a:t>
            </a:r>
            <a:r>
              <a:rPr lang="en-US" sz="2800" b="1" dirty="0"/>
              <a:t> (e.g. </a:t>
            </a:r>
            <a:r>
              <a:rPr lang="en-US" sz="2800" b="1" dirty="0" smtClean="0"/>
              <a:t>Uchida, 2025)</a:t>
            </a:r>
            <a:r>
              <a:rPr sz="2800" b="1" dirty="0" smtClean="0"/>
              <a:t> </a:t>
            </a:r>
            <a:r>
              <a:rPr sz="2800" b="1" dirty="0"/>
              <a:t>suggest: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944061" y="4012204"/>
            <a:ext cx="624078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>
                <a:solidFill>
                  <a:srgbClr val="EA580C"/>
                </a:solidFill>
              </a:rPr>
              <a:t>WHAT IS MISSING?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018356" y="4530541"/>
            <a:ext cx="6092190" cy="3718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>
              <a:lnSpc>
                <a:spcPts val="2925"/>
              </a:lnSpc>
            </a:pPr>
            <a:r>
              <a:rPr sz="2800" dirty="0">
                <a:solidFill>
                  <a:srgbClr val="C2410C"/>
                </a:solidFill>
              </a:rPr>
              <a:t>Vocabulary load &amp; word-frequency profile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013945" y="5801123"/>
            <a:ext cx="810101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dirty="0">
                <a:solidFill>
                  <a:srgbClr val="FFFFFF"/>
                </a:solidFill>
              </a:rPr>
              <a:t>Current Study Focus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651518" y="1694121"/>
            <a:ext cx="8938727" cy="2154436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defTabSz="457200"/>
            <a:r>
              <a:rPr lang="en-US" sz="2800" dirty="0" smtClean="0"/>
              <a:t>1. </a:t>
            </a:r>
            <a:r>
              <a:rPr sz="2800" dirty="0" err="1" smtClean="0"/>
              <a:t>ChatGPT</a:t>
            </a:r>
            <a:r>
              <a:rPr sz="2800" dirty="0" smtClean="0"/>
              <a:t> </a:t>
            </a:r>
            <a:r>
              <a:rPr sz="2800" dirty="0"/>
              <a:t>can generate texts at different </a:t>
            </a:r>
            <a:r>
              <a:rPr sz="2800" dirty="0" smtClean="0"/>
              <a:t>levels</a:t>
            </a:r>
            <a:endParaRPr lang="en-US" sz="2800" dirty="0" smtClean="0"/>
          </a:p>
          <a:p>
            <a:pPr defTabSz="457200"/>
            <a:r>
              <a:rPr lang="en-US" sz="2800" dirty="0" smtClean="0"/>
              <a:t>2. </a:t>
            </a:r>
            <a:r>
              <a:rPr lang="en-US" sz="2800" dirty="0" smtClean="0"/>
              <a:t>But </a:t>
            </a:r>
            <a:r>
              <a:rPr lang="en-US" sz="2800" dirty="0"/>
              <a:t>generated texts may not always be appropriate</a:t>
            </a:r>
          </a:p>
          <a:p>
            <a:pPr defTabSz="457200"/>
            <a:r>
              <a:rPr lang="en-US" sz="2800" dirty="0" smtClean="0"/>
              <a:t>3. </a:t>
            </a:r>
            <a:r>
              <a:rPr lang="en-US" sz="2800" dirty="0"/>
              <a:t>The difficulty of </a:t>
            </a:r>
            <a:r>
              <a:rPr lang="en-US" sz="2800" dirty="0" err="1"/>
              <a:t>ChatGPT</a:t>
            </a:r>
            <a:r>
              <a:rPr lang="en-US" sz="2800" dirty="0"/>
              <a:t>-generated </a:t>
            </a:r>
            <a:r>
              <a:rPr lang="en-US" sz="2800" dirty="0" smtClean="0"/>
              <a:t>texts can </a:t>
            </a:r>
            <a:r>
              <a:rPr lang="en-US" sz="2800" dirty="0"/>
              <a:t>vary according to the length of texts, grammar, word count, etc.</a:t>
            </a:r>
          </a:p>
          <a:p>
            <a:pPr marL="514350" indent="-514350" defTabSz="457200">
              <a:buFont typeface="+mj-lt"/>
              <a:buAutoNum type="arabicPeriod"/>
            </a:pP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361699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1" grpId="0"/>
      <p:bldP spid="42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49017"/>
            <a:ext cx="105156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RESEARCH QUESTIONS</a:t>
            </a:r>
            <a:endParaRPr lang="en-VN" b="1" dirty="0">
              <a:solidFill>
                <a:srgbClr val="002060"/>
              </a:solidFill>
            </a:endParaRP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14500"/>
            <a:ext cx="5286375" cy="45720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125" y="1714500"/>
            <a:ext cx="5286375" cy="4572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62025" y="2200275"/>
            <a:ext cx="4505325" cy="819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5250">
                <a:solidFill>
                  <a:srgbClr val="000000"/>
                </a:solidFill>
                <a:latin typeface="Lato"/>
              </a:rPr>
              <a:t>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9391" y="3257550"/>
            <a:ext cx="4730591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3200" b="1" dirty="0">
                <a:solidFill>
                  <a:srgbClr val="0284C7"/>
                </a:solidFill>
              </a:rPr>
              <a:t>RQ1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24650" y="2200275"/>
            <a:ext cx="4505325" cy="819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5250">
                <a:solidFill>
                  <a:srgbClr val="000000"/>
                </a:solidFill>
                <a:latin typeface="Lato"/>
              </a:rPr>
              <a:t>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12016" y="3257550"/>
            <a:ext cx="4730591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3000" b="1" dirty="0">
                <a:solidFill>
                  <a:srgbClr val="10B981"/>
                </a:solidFill>
                <a:latin typeface="Poppins SemiBold"/>
              </a:rPr>
              <a:t>RQ2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1425" y="4000500"/>
            <a:ext cx="5066522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 defTabSz="457200"/>
            <a:r>
              <a:rPr sz="2800" i="1" dirty="0"/>
              <a:t>How many word families are needed to reach 95% and 98% coverage of </a:t>
            </a:r>
            <a:r>
              <a:rPr sz="2800" i="1" dirty="0" err="1"/>
              <a:t>ChatGPT</a:t>
            </a:r>
            <a:r>
              <a:rPr sz="2800" i="1" dirty="0"/>
              <a:t>-generated texts targeting A1–C2?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38122" y="4018967"/>
            <a:ext cx="5057192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 defTabSz="457200"/>
            <a:r>
              <a:rPr sz="2800" i="1" dirty="0"/>
              <a:t>What is the coverage of high-, mid-, and low-frequency words in these generated texts?</a:t>
            </a:r>
          </a:p>
        </p:txBody>
      </p:sp>
    </p:spTree>
    <p:extLst>
      <p:ext uri="{BB962C8B-B14F-4D97-AF65-F5344CB8AC3E}">
        <p14:creationId xmlns:p14="http://schemas.microsoft.com/office/powerpoint/2010/main" val="385579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19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-110739"/>
            <a:ext cx="105156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RESEARCH METHODS</a:t>
            </a:r>
            <a:endParaRPr lang="en-VN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5775" y="1110046"/>
            <a:ext cx="3600450" cy="80273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7650" y="3804499"/>
            <a:ext cx="4248150" cy="8191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5" y="2174081"/>
            <a:ext cx="5210175" cy="1254906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1749" y="2174081"/>
            <a:ext cx="5810251" cy="1254906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0275" y="1988976"/>
            <a:ext cx="171450" cy="2286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0" name="TextBox 9"/>
          <p:cNvSpPr txBox="1"/>
          <p:nvPr/>
        </p:nvSpPr>
        <p:spPr>
          <a:xfrm>
            <a:off x="982027" y="2272418"/>
            <a:ext cx="458057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>
                <a:solidFill>
                  <a:srgbClr val="00B050"/>
                </a:solidFill>
              </a:rPr>
              <a:t>6 CEFR levels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5780" y="2853722"/>
            <a:ext cx="4806819" cy="3352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>
              <a:lnSpc>
                <a:spcPts val="2475"/>
              </a:lnSpc>
            </a:pPr>
            <a:r>
              <a:rPr sz="2800" dirty="0">
                <a:solidFill>
                  <a:srgbClr val="1E293B"/>
                </a:solidFill>
              </a:rPr>
              <a:t>A1 → A2 → B1 → B2 → C1 → C2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16601" y="2272418"/>
            <a:ext cx="458057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>
                <a:solidFill>
                  <a:srgbClr val="00B050"/>
                </a:solidFill>
              </a:rPr>
              <a:t>4 topic types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77489" y="2853605"/>
            <a:ext cx="5458797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>
              <a:lnSpc>
                <a:spcPts val="2475"/>
              </a:lnSpc>
            </a:pPr>
            <a:r>
              <a:rPr sz="2800" dirty="0" smtClean="0">
                <a:solidFill>
                  <a:srgbClr val="1E293B"/>
                </a:solidFill>
              </a:rPr>
              <a:t>Everyday</a:t>
            </a:r>
            <a:r>
              <a:rPr lang="en-US" sz="2800" dirty="0" smtClean="0">
                <a:solidFill>
                  <a:srgbClr val="1E293B"/>
                </a:solidFill>
              </a:rPr>
              <a:t>, </a:t>
            </a:r>
            <a:r>
              <a:rPr sz="2800" dirty="0" smtClean="0">
                <a:solidFill>
                  <a:srgbClr val="1E293B"/>
                </a:solidFill>
              </a:rPr>
              <a:t>Concrete</a:t>
            </a:r>
            <a:r>
              <a:rPr lang="en-US" sz="2800" dirty="0" smtClean="0">
                <a:solidFill>
                  <a:srgbClr val="1E293B"/>
                </a:solidFill>
              </a:rPr>
              <a:t>, </a:t>
            </a:r>
            <a:r>
              <a:rPr sz="2800" dirty="0" smtClean="0">
                <a:solidFill>
                  <a:srgbClr val="1E293B"/>
                </a:solidFill>
              </a:rPr>
              <a:t>Abstract</a:t>
            </a:r>
            <a:r>
              <a:rPr lang="en-US" sz="2800" dirty="0" smtClean="0">
                <a:solidFill>
                  <a:srgbClr val="1E293B"/>
                </a:solidFill>
              </a:rPr>
              <a:t>, </a:t>
            </a:r>
            <a:r>
              <a:rPr sz="2800" dirty="0" smtClean="0">
                <a:solidFill>
                  <a:srgbClr val="1E293B"/>
                </a:solidFill>
              </a:rPr>
              <a:t> </a:t>
            </a:r>
            <a:r>
              <a:rPr sz="2800" dirty="0">
                <a:solidFill>
                  <a:srgbClr val="1E293B"/>
                </a:solidFill>
              </a:rPr>
              <a:t>Literary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3203" y="5162914"/>
            <a:ext cx="262474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>
                <a:solidFill>
                  <a:srgbClr val="1E293B"/>
                </a:solidFill>
              </a:rPr>
              <a:t>Vocabulary load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84280" y="5816543"/>
            <a:ext cx="3345277" cy="3159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>
              <a:lnSpc>
                <a:spcPts val="2250"/>
              </a:lnSpc>
            </a:pPr>
            <a:r>
              <a:rPr sz="2800" dirty="0"/>
              <a:t>95% &amp; 98% coverage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1100" y="5190868"/>
            <a:ext cx="219335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/>
            <a:r>
              <a:rPr sz="2800" b="1" dirty="0">
                <a:solidFill>
                  <a:srgbClr val="1E293B"/>
                </a:solidFill>
              </a:rPr>
              <a:t>Frequency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26498" y="5828243"/>
            <a:ext cx="3082553" cy="3159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457200">
              <a:lnSpc>
                <a:spcPts val="2250"/>
              </a:lnSpc>
            </a:pPr>
            <a:r>
              <a:rPr sz="2800" dirty="0"/>
              <a:t>High / Mid / Low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4562" y="3423545"/>
            <a:ext cx="171450" cy="2286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Right Brace 1"/>
          <p:cNvSpPr/>
          <p:nvPr/>
        </p:nvSpPr>
        <p:spPr>
          <a:xfrm rot="16200000">
            <a:off x="5899223" y="2227055"/>
            <a:ext cx="393555" cy="5478162"/>
          </a:xfrm>
          <a:prstGeom prst="rightBrace">
            <a:avLst>
              <a:gd name="adj1" fmla="val 0"/>
              <a:gd name="adj2" fmla="val 51422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602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B396E-062A-4274-7CE4-6BDDF59E1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49017"/>
            <a:ext cx="10515600" cy="1007979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Result 1: </a:t>
            </a:r>
            <a:r>
              <a:rPr lang="en-US" b="1" dirty="0" smtClean="0">
                <a:solidFill>
                  <a:srgbClr val="002060"/>
                </a:solidFill>
              </a:rPr>
              <a:t>Lexical </a:t>
            </a:r>
            <a:r>
              <a:rPr lang="en-US" b="1" dirty="0">
                <a:solidFill>
                  <a:srgbClr val="002060"/>
                </a:solidFill>
              </a:rPr>
              <a:t>Demand Increases</a:t>
            </a:r>
          </a:p>
        </p:txBody>
      </p:sp>
      <p:sp>
        <p:nvSpPr>
          <p:cNvPr id="2" name="AutoShape 2" descr="blob:https://gemini.google.com/262578c4-d40f-44a6-8e80-48f278e7bff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342" y="1250302"/>
            <a:ext cx="9957630" cy="429208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342" y="5635690"/>
            <a:ext cx="9957629" cy="6557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0787" y="5777592"/>
            <a:ext cx="10664888" cy="3718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25"/>
              </a:lnSpc>
            </a:pPr>
            <a:r>
              <a:rPr sz="2800" i="0" u="none" dirty="0">
                <a:solidFill>
                  <a:srgbClr val="1E293B"/>
                </a:solidFill>
              </a:rPr>
              <a:t>Higher CEFR level generally corresponds to greater </a:t>
            </a:r>
            <a:r>
              <a:rPr lang="en-US" sz="2800" i="0" u="none" dirty="0" smtClean="0">
                <a:solidFill>
                  <a:srgbClr val="1E293B"/>
                </a:solidFill>
              </a:rPr>
              <a:t>lexical</a:t>
            </a:r>
            <a:r>
              <a:rPr sz="2800" i="0" u="none" dirty="0" smtClean="0">
                <a:solidFill>
                  <a:srgbClr val="1E293B"/>
                </a:solidFill>
              </a:rPr>
              <a:t> </a:t>
            </a:r>
            <a:r>
              <a:rPr sz="2800" i="0" u="none" dirty="0">
                <a:solidFill>
                  <a:srgbClr val="1E293B"/>
                </a:solidFill>
              </a:rPr>
              <a:t>demand.</a:t>
            </a:r>
          </a:p>
        </p:txBody>
      </p:sp>
    </p:spTree>
    <p:extLst>
      <p:ext uri="{BB962C8B-B14F-4D97-AF65-F5344CB8AC3E}">
        <p14:creationId xmlns:p14="http://schemas.microsoft.com/office/powerpoint/2010/main" val="177614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1217</TotalTime>
  <Words>924</Words>
  <Application>Microsoft Office PowerPoint</Application>
  <PresentationFormat>Widescreen</PresentationFormat>
  <Paragraphs>136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Calibri Light</vt:lpstr>
      <vt:lpstr>Lato</vt:lpstr>
      <vt:lpstr>Poppins SemiBold</vt:lpstr>
      <vt:lpstr>Times New Roman</vt:lpstr>
      <vt:lpstr>Office Theme</vt:lpstr>
      <vt:lpstr>Custom Design</vt:lpstr>
      <vt:lpstr>VOCABULARY IN CHATGPT-GENERATED READING MATERIALS:  Opportunities and Challenges for Emerging ESL Education in Vietnam</vt:lpstr>
      <vt:lpstr>RESEARCH BACKGROUND</vt:lpstr>
      <vt:lpstr>RESEARCH PROBLEM</vt:lpstr>
      <vt:lpstr>PowerPoint Presentation</vt:lpstr>
      <vt:lpstr>Why Vocabulary Matters for Reading</vt:lpstr>
      <vt:lpstr>PREVIOUS RESEARCH</vt:lpstr>
      <vt:lpstr>RESEARCH QUESTIONS</vt:lpstr>
      <vt:lpstr>RESEARCH METHODS</vt:lpstr>
      <vt:lpstr>Result 1: Lexical Demand Increases</vt:lpstr>
      <vt:lpstr>Result 2: Undifferentiated Lower Levels</vt:lpstr>
      <vt:lpstr>Result 3: The C2 Lexical Anomaly</vt:lpstr>
      <vt:lpstr>Result 4: High-Frequency Words Dominate</vt:lpstr>
      <vt:lpstr>IMPLICATIONS</vt:lpstr>
      <vt:lpstr>IMPLICATIONS</vt:lpstr>
      <vt:lpstr>IMPLICATIONS</vt:lpstr>
      <vt:lpstr>MORE INFORMATION ON THIS STUDY</vt:lpstr>
      <vt:lpstr>REFERENCES</vt:lpstr>
      <vt:lpstr>THANK YOU! Do you have any questions? Contact: nhathanguyen324@gmail.com </vt:lpstr>
      <vt:lpstr>RESEARCH BACKGROUND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This PC</cp:lastModifiedBy>
  <cp:revision>66</cp:revision>
  <dcterms:created xsi:type="dcterms:W3CDTF">2026-05-13T09:28:47Z</dcterms:created>
  <dcterms:modified xsi:type="dcterms:W3CDTF">2026-08-28T05:57:38Z</dcterms:modified>
</cp:coreProperties>
</file>